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50"/>
  </p:notesMasterIdLst>
  <p:sldIdLst>
    <p:sldId id="256" r:id="rId2"/>
    <p:sldId id="375" r:id="rId3"/>
    <p:sldId id="316" r:id="rId4"/>
    <p:sldId id="317" r:id="rId5"/>
    <p:sldId id="318" r:id="rId6"/>
    <p:sldId id="321" r:id="rId7"/>
    <p:sldId id="322" r:id="rId8"/>
    <p:sldId id="324" r:id="rId9"/>
    <p:sldId id="326" r:id="rId10"/>
    <p:sldId id="327" r:id="rId11"/>
    <p:sldId id="329" r:id="rId12"/>
    <p:sldId id="331" r:id="rId13"/>
    <p:sldId id="332" r:id="rId14"/>
    <p:sldId id="333" r:id="rId15"/>
    <p:sldId id="334" r:id="rId16"/>
    <p:sldId id="335" r:id="rId17"/>
    <p:sldId id="336" r:id="rId18"/>
    <p:sldId id="337" r:id="rId19"/>
    <p:sldId id="338" r:id="rId20"/>
    <p:sldId id="339" r:id="rId21"/>
    <p:sldId id="340" r:id="rId22"/>
    <p:sldId id="342" r:id="rId23"/>
    <p:sldId id="343" r:id="rId24"/>
    <p:sldId id="344" r:id="rId25"/>
    <p:sldId id="345" r:id="rId26"/>
    <p:sldId id="347" r:id="rId27"/>
    <p:sldId id="348" r:id="rId28"/>
    <p:sldId id="350" r:id="rId29"/>
    <p:sldId id="351" r:id="rId30"/>
    <p:sldId id="352" r:id="rId31"/>
    <p:sldId id="353" r:id="rId32"/>
    <p:sldId id="354" r:id="rId33"/>
    <p:sldId id="356" r:id="rId34"/>
    <p:sldId id="357" r:id="rId35"/>
    <p:sldId id="358" r:id="rId36"/>
    <p:sldId id="359" r:id="rId37"/>
    <p:sldId id="360" r:id="rId38"/>
    <p:sldId id="362" r:id="rId39"/>
    <p:sldId id="363" r:id="rId40"/>
    <p:sldId id="364" r:id="rId41"/>
    <p:sldId id="365" r:id="rId42"/>
    <p:sldId id="367" r:id="rId43"/>
    <p:sldId id="368" r:id="rId44"/>
    <p:sldId id="369" r:id="rId45"/>
    <p:sldId id="370" r:id="rId46"/>
    <p:sldId id="371" r:id="rId47"/>
    <p:sldId id="372" r:id="rId48"/>
    <p:sldId id="373" r:id="rId49"/>
  </p:sldIdLst>
  <p:sldSz cx="10080625" cy="7559675"/>
  <p:notesSz cx="7559675" cy="10691813"/>
  <p:custDataLst>
    <p:tags r:id="rId51"/>
  </p:custDataLst>
  <p:defaultTextStyle>
    <a:defPPr>
      <a:defRPr lang="en-GB"/>
    </a:defPPr>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1pPr>
    <a:lvl2pPr marL="742950" indent="-28575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2pPr>
    <a:lvl3pPr marL="11430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3pPr>
    <a:lvl4pPr marL="16002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4pPr>
    <a:lvl5pPr marL="2057400" indent="-228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kern="1200">
        <a:solidFill>
          <a:srgbClr val="333333"/>
        </a:solidFill>
        <a:latin typeface="Arial" charset="0"/>
        <a:ea typeface="+mn-ea"/>
        <a:cs typeface="+mn-cs"/>
      </a:defRPr>
    </a:lvl5pPr>
    <a:lvl6pPr marL="2286000" algn="l" defTabSz="914400" rtl="0" eaLnBrk="1" latinLnBrk="0" hangingPunct="1">
      <a:defRPr sz="4400" b="1" kern="1200">
        <a:solidFill>
          <a:srgbClr val="333333"/>
        </a:solidFill>
        <a:latin typeface="Arial" charset="0"/>
        <a:ea typeface="+mn-ea"/>
        <a:cs typeface="+mn-cs"/>
      </a:defRPr>
    </a:lvl6pPr>
    <a:lvl7pPr marL="2743200" algn="l" defTabSz="914400" rtl="0" eaLnBrk="1" latinLnBrk="0" hangingPunct="1">
      <a:defRPr sz="4400" b="1" kern="1200">
        <a:solidFill>
          <a:srgbClr val="333333"/>
        </a:solidFill>
        <a:latin typeface="Arial" charset="0"/>
        <a:ea typeface="+mn-ea"/>
        <a:cs typeface="+mn-cs"/>
      </a:defRPr>
    </a:lvl7pPr>
    <a:lvl8pPr marL="3200400" algn="l" defTabSz="914400" rtl="0" eaLnBrk="1" latinLnBrk="0" hangingPunct="1">
      <a:defRPr sz="4400" b="1" kern="1200">
        <a:solidFill>
          <a:srgbClr val="333333"/>
        </a:solidFill>
        <a:latin typeface="Arial" charset="0"/>
        <a:ea typeface="+mn-ea"/>
        <a:cs typeface="+mn-cs"/>
      </a:defRPr>
    </a:lvl8pPr>
    <a:lvl9pPr marL="3657600" algn="l" defTabSz="914400" rtl="0" eaLnBrk="1" latinLnBrk="0" hangingPunct="1">
      <a:defRPr sz="4400" b="1" kern="1200">
        <a:solidFill>
          <a:srgbClr val="333333"/>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98" autoAdjust="0"/>
    <p:restoredTop sz="94660"/>
  </p:normalViewPr>
  <p:slideViewPr>
    <p:cSldViewPr>
      <p:cViewPr varScale="1">
        <p:scale>
          <a:sx n="56" d="100"/>
          <a:sy n="56" d="100"/>
        </p:scale>
        <p:origin x="-101"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50179" name="Rectangle 2"/>
          <p:cNvSpPr>
            <a:spLocks noGrp="1" noRot="1" noChangeAspect="1" noChangeArrowheads="1"/>
          </p:cNvSpPr>
          <p:nvPr>
            <p:ph type="sldImg"/>
          </p:nvPr>
        </p:nvSpPr>
        <p:spPr bwMode="auto">
          <a:xfrm>
            <a:off x="1312863" y="1027113"/>
            <a:ext cx="4930775" cy="3697287"/>
          </a:xfrm>
          <a:prstGeom prst="rect">
            <a:avLst/>
          </a:prstGeom>
          <a:noFill/>
          <a:ln w="9525">
            <a:noFill/>
            <a:round/>
            <a:headEnd/>
            <a:tailEnd/>
          </a:ln>
        </p:spPr>
      </p:sp>
      <p:sp>
        <p:nvSpPr>
          <p:cNvPr id="2051" name="Rectangle 3"/>
          <p:cNvSpPr>
            <a:spLocks noGrp="1" noChangeArrowheads="1"/>
          </p:cNvSpPr>
          <p:nvPr>
            <p:ph type="body"/>
          </p:nvPr>
        </p:nvSpPr>
        <p:spPr bwMode="auto">
          <a:xfrm>
            <a:off x="1169988" y="5086350"/>
            <a:ext cx="5222875" cy="41052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p:spPr>
        <p:txBody>
          <a:bodyPr wrap="none" anchor="ctr"/>
          <a:lstStyle/>
          <a:p>
            <a:pPr algn="l" eaLnBrk="1">
              <a:lnSpc>
                <a:spcPct val="95000"/>
              </a:lnSpc>
            </a:pPr>
            <a:endParaRPr lang="en-US" sz="2400" b="0">
              <a:solidFill>
                <a:schemeClr val="bg1"/>
              </a:solidFill>
              <a:latin typeface="Times New Roman" pitchFamily="18" charset="0"/>
            </a:endParaRPr>
          </a:p>
        </p:txBody>
      </p:sp>
      <p:sp>
        <p:nvSpPr>
          <p:cNvPr id="51203" name="Rectangle 2"/>
          <p:cNvSpPr txBox="1">
            <a:spLocks noGrp="1" noChangeArrowheads="1"/>
          </p:cNvSpPr>
          <p:nvPr>
            <p:ph type="body"/>
          </p:nvPr>
        </p:nvSpPr>
        <p:spPr>
          <a:xfrm>
            <a:off x="1169988" y="5086350"/>
            <a:ext cx="5224462" cy="4106863"/>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6138" y="555625"/>
            <a:ext cx="2151062" cy="6305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2375" cy="630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1363" y="555625"/>
            <a:ext cx="860583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41363" y="2101850"/>
            <a:ext cx="8605837" cy="4759325"/>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5925"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9688" y="2101850"/>
            <a:ext cx="4227512"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360">
            <a:solidFill>
              <a:srgbClr val="C0C0C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45411" name="Rectangle 2"/>
          <p:cNvSpPr>
            <a:spLocks noGrp="1" noChangeArrowheads="1"/>
          </p:cNvSpPr>
          <p:nvPr>
            <p:ph type="title"/>
          </p:nvPr>
        </p:nvSpPr>
        <p:spPr bwMode="auto">
          <a:xfrm>
            <a:off x="741363" y="555625"/>
            <a:ext cx="860583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45412" name="Rectangle 3"/>
          <p:cNvSpPr>
            <a:spLocks noGrp="1" noChangeArrowheads="1"/>
          </p:cNvSpPr>
          <p:nvPr>
            <p:ph type="body" idx="1"/>
          </p:nvPr>
        </p:nvSpPr>
        <p:spPr bwMode="auto">
          <a:xfrm>
            <a:off x="741363" y="2101850"/>
            <a:ext cx="8605837" cy="47593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lgn="l" eaLnBrk="1">
              <a:lnSpc>
                <a:spcPct val="95000"/>
              </a:lnSpc>
              <a:buFont typeface="Times New Roman" pitchFamily="16" charset="0"/>
              <a:buNone/>
              <a:defRPr/>
            </a:pPr>
            <a:endParaRPr lang="en-US" sz="2400" b="0">
              <a:solidFill>
                <a:schemeClr val="bg1"/>
              </a:solidFill>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5pPr>
      <a:lvl6pPr marL="4572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6pPr>
      <a:lvl7pPr marL="9144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7pPr>
      <a:lvl8pPr marL="1371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8pPr>
      <a:lvl9pPr marL="18288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9pPr>
    </p:titleStyle>
    <p:bodyStyle>
      <a:lvl1pPr marL="342900" indent="-342900" algn="l" defTabSz="457200" rtl="0" eaLnBrk="0" fontAlgn="base" hangingPunct="0">
        <a:lnSpc>
          <a:spcPct val="93000"/>
        </a:lnSpc>
        <a:spcBef>
          <a:spcPct val="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n-lt"/>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400">
          <a:solidFill>
            <a:srgbClr val="000000"/>
          </a:solidFill>
          <a:latin typeface="+mn-lt"/>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Java Programming:</a:t>
            </a:r>
            <a:br>
              <a:rPr lang="en-GB"/>
            </a:br>
            <a:r>
              <a:rPr lang="en-GB" sz="3600"/>
              <a:t>From the Ground Up</a:t>
            </a:r>
          </a:p>
        </p:txBody>
      </p:sp>
      <p:sp>
        <p:nvSpPr>
          <p:cNvPr id="3074" name="Rectangle 2"/>
          <p:cNvSpPr>
            <a:spLocks noGrp="1" noChangeArrowheads="1"/>
          </p:cNvSpPr>
          <p:nvPr>
            <p:ph type="body" idx="4294967295"/>
          </p:nvPr>
        </p:nvSpPr>
        <p:spPr>
          <a:xfrm>
            <a:off x="1001712" y="2179637"/>
            <a:ext cx="8605837" cy="4759325"/>
          </a:xfrm>
        </p:spPr>
        <p:txBody>
          <a:bodyPr/>
          <a:lstStyle/>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GB" dirty="0" smtClean="0"/>
              <a:t>Lecture Notes </a:t>
            </a:r>
            <a:r>
              <a:rPr lang="en-GB" dirty="0" smtClean="0"/>
              <a:t>18</a:t>
            </a: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b="1" dirty="0"/>
              <a:t>Chapter </a:t>
            </a:r>
            <a:r>
              <a:rPr lang="en-US" b="1" dirty="0" smtClean="0"/>
              <a:t>18 – Part </a:t>
            </a:r>
            <a:r>
              <a:rPr lang="en-US" b="1" dirty="0" smtClean="0"/>
              <a:t>2</a:t>
            </a:r>
            <a:endParaRPr lang="en-US" b="1" dirty="0" smtClean="0"/>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US" b="1" dirty="0"/>
          </a:p>
          <a:p>
            <a:pPr algn="ct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b="1" dirty="0"/>
              <a:t>Graphics: AWT and Swing</a:t>
            </a:r>
          </a:p>
          <a:p>
            <a:pPr algn="ctr" eaLnBrk="1">
              <a:buSzPct val="45000"/>
              <a:buFont typeface="Wingdings" pitchFamily="2" charset="2"/>
              <a:buChar char=""/>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dirty="0"/>
              <a:t/>
            </a:r>
            <a:br>
              <a:rPr lang="en-US" dirty="0"/>
            </a:b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Solution</a:t>
            </a:r>
          </a:p>
        </p:txBody>
      </p:sp>
      <p:sp>
        <p:nvSpPr>
          <p:cNvPr id="340995" name="Rectangle 3"/>
          <p:cNvSpPr>
            <a:spLocks noGrp="1" noChangeArrowheads="1"/>
          </p:cNvSpPr>
          <p:nvPr>
            <p:ph type="body" idx="1"/>
          </p:nvPr>
        </p:nvSpPr>
        <p:spPr>
          <a:xfrm>
            <a:off x="741363" y="2103437"/>
            <a:ext cx="8947149" cy="5181599"/>
          </a:xfrm>
        </p:spPr>
        <p:txBody>
          <a:bodyPr/>
          <a:lstStyle/>
          <a:p>
            <a:pPr marL="609600" indent="-609600">
              <a:lnSpc>
                <a:spcPct val="73000"/>
              </a:lnSpc>
              <a:spcAft>
                <a:spcPts val="200"/>
              </a:spcAft>
              <a:buFont typeface="+mj-lt"/>
              <a:buAutoNum type="arabicPeriod" startAt="24"/>
            </a:pPr>
            <a:r>
              <a:rPr lang="en-US" sz="1800" dirty="0" smtClean="0"/>
              <a:t>// </a:t>
            </a:r>
            <a:r>
              <a:rPr lang="en-US" sz="1800" dirty="0"/>
              <a:t>Create a panel for the array of numerical buttons</a:t>
            </a:r>
          </a:p>
          <a:p>
            <a:pPr marL="609600" indent="-609600">
              <a:lnSpc>
                <a:spcPct val="73000"/>
              </a:lnSpc>
              <a:spcAft>
                <a:spcPts val="200"/>
              </a:spcAft>
              <a:buFont typeface="Times New Roman" pitchFamily="18" charset="0"/>
              <a:buAutoNum type="arabicPeriod" startAt="24"/>
            </a:pPr>
            <a:r>
              <a:rPr lang="en-US" sz="1800" dirty="0"/>
              <a:t>          	// using </a:t>
            </a:r>
            <a:r>
              <a:rPr lang="en-US" sz="1800" dirty="0" err="1"/>
              <a:t>GridLayout</a:t>
            </a:r>
            <a:r>
              <a:rPr lang="en-US" sz="1800" dirty="0"/>
              <a:t>, and</a:t>
            </a:r>
          </a:p>
          <a:p>
            <a:pPr marL="609600" indent="-609600">
              <a:lnSpc>
                <a:spcPct val="73000"/>
              </a:lnSpc>
              <a:spcAft>
                <a:spcPts val="200"/>
              </a:spcAft>
              <a:buFont typeface="Times New Roman" pitchFamily="18" charset="0"/>
              <a:buAutoNum type="arabicPeriod" startAt="24"/>
            </a:pPr>
            <a:r>
              <a:rPr lang="en-US" sz="1800" dirty="0"/>
              <a:t>          	// place the buttons in the panel</a:t>
            </a:r>
          </a:p>
          <a:p>
            <a:pPr marL="609600" indent="-609600">
              <a:lnSpc>
                <a:spcPct val="73000"/>
              </a:lnSpc>
              <a:spcAft>
                <a:spcPts val="200"/>
              </a:spcAft>
              <a:buFont typeface="Times New Roman" pitchFamily="18" charset="0"/>
              <a:buAutoNum type="arabicPeriod" startAt="24"/>
            </a:pPr>
            <a:r>
              <a:rPr lang="en-US" sz="1800" dirty="0"/>
              <a:t>          </a:t>
            </a:r>
            <a:r>
              <a:rPr lang="en-US" sz="1800" dirty="0" err="1"/>
              <a:t>JPanel</a:t>
            </a:r>
            <a:r>
              <a:rPr lang="en-US" sz="1800" dirty="0"/>
              <a:t> </a:t>
            </a:r>
            <a:r>
              <a:rPr lang="en-US" sz="1800" dirty="0" err="1"/>
              <a:t>numberPanel</a:t>
            </a:r>
            <a:r>
              <a:rPr lang="en-US" sz="1800" dirty="0"/>
              <a:t> = new </a:t>
            </a:r>
            <a:r>
              <a:rPr lang="en-US" sz="1800" dirty="0" err="1"/>
              <a:t>JPanel</a:t>
            </a:r>
            <a:r>
              <a:rPr lang="en-US" sz="1800" dirty="0"/>
              <a:t>(new </a:t>
            </a:r>
            <a:r>
              <a:rPr lang="en-US" sz="1800" dirty="0" err="1"/>
              <a:t>GridLayout</a:t>
            </a:r>
            <a:r>
              <a:rPr lang="en-US" sz="1800" dirty="0"/>
              <a:t>(4,5,10,10));</a:t>
            </a:r>
          </a:p>
          <a:p>
            <a:pPr marL="609600" indent="-609600">
              <a:lnSpc>
                <a:spcPct val="73000"/>
              </a:lnSpc>
              <a:spcAft>
                <a:spcPts val="200"/>
              </a:spcAft>
              <a:buFont typeface="Times New Roman" pitchFamily="18" charset="0"/>
              <a:buAutoNum type="arabicPeriod" startAt="24"/>
            </a:pPr>
            <a:r>
              <a:rPr lang="en-US" sz="1800" dirty="0"/>
              <a:t>          for (</a:t>
            </a:r>
            <a:r>
              <a:rPr lang="en-US" sz="1800" dirty="0" err="1"/>
              <a:t>int</a:t>
            </a:r>
            <a:r>
              <a:rPr lang="en-US" sz="1800" dirty="0"/>
              <a:t> </a:t>
            </a:r>
            <a:r>
              <a:rPr lang="en-US" sz="1800" dirty="0" err="1"/>
              <a:t>i</a:t>
            </a:r>
            <a:r>
              <a:rPr lang="en-US" sz="1800" dirty="0"/>
              <a:t> = 0; </a:t>
            </a:r>
            <a:r>
              <a:rPr lang="en-US" sz="1800" dirty="0" err="1"/>
              <a:t>i</a:t>
            </a:r>
            <a:r>
              <a:rPr lang="en-US" sz="1800" dirty="0"/>
              <a:t> &lt; 20; </a:t>
            </a:r>
            <a:r>
              <a:rPr lang="en-US" sz="1800" dirty="0" err="1"/>
              <a:t>i</a:t>
            </a:r>
            <a:r>
              <a:rPr lang="en-US" sz="1800" dirty="0"/>
              <a:t>++)</a:t>
            </a:r>
          </a:p>
          <a:p>
            <a:pPr marL="609600" indent="-609600">
              <a:lnSpc>
                <a:spcPct val="73000"/>
              </a:lnSpc>
              <a:spcAft>
                <a:spcPts val="200"/>
              </a:spcAft>
              <a:buFont typeface="Times New Roman" pitchFamily="18" charset="0"/>
              <a:buAutoNum type="arabicPeriod" startAt="24"/>
            </a:pPr>
            <a:r>
              <a:rPr lang="en-US" sz="1800" dirty="0"/>
              <a:t>               </a:t>
            </a:r>
            <a:r>
              <a:rPr lang="en-US" sz="1800" dirty="0" err="1"/>
              <a:t>numberPanel.add</a:t>
            </a:r>
            <a:r>
              <a:rPr lang="en-US" sz="1800" dirty="0"/>
              <a:t>(button[</a:t>
            </a:r>
            <a:r>
              <a:rPr lang="en-US" sz="1800" dirty="0" err="1"/>
              <a:t>i</a:t>
            </a:r>
            <a:r>
              <a:rPr lang="en-US" sz="1800" dirty="0" smtClean="0"/>
              <a:t>]);</a:t>
            </a:r>
            <a:endParaRPr lang="en-US" sz="1800" dirty="0" smtClean="0"/>
          </a:p>
          <a:p>
            <a:pPr marL="609600" indent="-609600">
              <a:spcAft>
                <a:spcPts val="200"/>
              </a:spcAft>
              <a:buFont typeface="Times New Roman" pitchFamily="18" charset="0"/>
              <a:buAutoNum type="arabicPeriod" startAt="30"/>
            </a:pPr>
            <a:r>
              <a:rPr lang="en-US" sz="1800" dirty="0" smtClean="0"/>
              <a:t> // Create a panel of bottom buttons</a:t>
            </a:r>
          </a:p>
          <a:p>
            <a:pPr marL="609600" indent="-609600">
              <a:spcAft>
                <a:spcPts val="200"/>
              </a:spcAft>
              <a:buFont typeface="Times New Roman" pitchFamily="18" charset="0"/>
              <a:buAutoNum type="arabicPeriod" startAt="30"/>
            </a:pPr>
            <a:r>
              <a:rPr lang="en-US" sz="1800" dirty="0" smtClean="0"/>
              <a:t>          	// using </a:t>
            </a:r>
            <a:r>
              <a:rPr lang="en-US" sz="1800" dirty="0" err="1" smtClean="0"/>
              <a:t>FlowLayout</a:t>
            </a:r>
            <a:r>
              <a:rPr lang="en-US" sz="1800" dirty="0" smtClean="0"/>
              <a:t>, and</a:t>
            </a:r>
          </a:p>
          <a:p>
            <a:pPr marL="609600" indent="-609600">
              <a:spcAft>
                <a:spcPts val="200"/>
              </a:spcAft>
              <a:buFont typeface="Times New Roman" pitchFamily="18" charset="0"/>
              <a:buAutoNum type="arabicPeriod" startAt="30"/>
            </a:pPr>
            <a:r>
              <a:rPr lang="en-US" sz="1800" dirty="0" smtClean="0"/>
              <a:t>          	// place the buttons in the panel</a:t>
            </a:r>
          </a:p>
          <a:p>
            <a:pPr marL="609600" indent="-609600">
              <a:spcAft>
                <a:spcPts val="200"/>
              </a:spcAft>
              <a:buFont typeface="Times New Roman" pitchFamily="18" charset="0"/>
              <a:buAutoNum type="arabicPeriod" startAt="30"/>
            </a:pPr>
            <a:r>
              <a:rPr lang="en-US" sz="1800" dirty="0" smtClean="0"/>
              <a:t>          </a:t>
            </a:r>
            <a:r>
              <a:rPr lang="en-US" sz="1800" dirty="0" err="1" smtClean="0"/>
              <a:t>JPanel</a:t>
            </a:r>
            <a:r>
              <a:rPr lang="en-US" sz="1800" dirty="0" smtClean="0"/>
              <a:t> </a:t>
            </a:r>
            <a:r>
              <a:rPr lang="en-US" sz="1800" dirty="0" err="1" smtClean="0"/>
              <a:t>bottomPanel</a:t>
            </a:r>
            <a:r>
              <a:rPr lang="en-US" sz="1800" dirty="0" smtClean="0"/>
              <a:t>  = new </a:t>
            </a:r>
            <a:r>
              <a:rPr lang="en-US" sz="1800" dirty="0" err="1" smtClean="0"/>
              <a:t>JPanel</a:t>
            </a:r>
            <a:r>
              <a:rPr lang="en-US" sz="1800" dirty="0" smtClean="0"/>
              <a:t>(new </a:t>
            </a:r>
            <a:r>
              <a:rPr lang="en-US" sz="1800" dirty="0" err="1" smtClean="0"/>
              <a:t>FlowLayout</a:t>
            </a:r>
            <a:r>
              <a:rPr lang="en-US" sz="1800" dirty="0" smtClean="0"/>
              <a:t>());</a:t>
            </a:r>
          </a:p>
          <a:p>
            <a:pPr marL="609600" indent="-609600">
              <a:spcAft>
                <a:spcPts val="200"/>
              </a:spcAft>
              <a:buFont typeface="Times New Roman" pitchFamily="18" charset="0"/>
              <a:buAutoNum type="arabicPeriod" startAt="30"/>
            </a:pPr>
            <a:r>
              <a:rPr lang="en-US" sz="1800" dirty="0" smtClean="0"/>
              <a:t>          </a:t>
            </a:r>
            <a:r>
              <a:rPr lang="en-US" sz="1800" dirty="0" err="1" smtClean="0"/>
              <a:t>bottomPanel.add</a:t>
            </a:r>
            <a:r>
              <a:rPr lang="en-US" sz="1800" dirty="0" smtClean="0"/>
              <a:t>(</a:t>
            </a:r>
            <a:r>
              <a:rPr lang="en-US" sz="1800" dirty="0" err="1" smtClean="0"/>
              <a:t>buttonClose</a:t>
            </a:r>
            <a:r>
              <a:rPr lang="en-US" sz="1800" dirty="0" smtClean="0"/>
              <a:t>);</a:t>
            </a:r>
          </a:p>
          <a:p>
            <a:pPr marL="609600" indent="-609600">
              <a:spcAft>
                <a:spcPts val="200"/>
              </a:spcAft>
              <a:buFont typeface="Times New Roman" pitchFamily="18" charset="0"/>
              <a:buAutoNum type="arabicPeriod" startAt="30"/>
            </a:pPr>
            <a:r>
              <a:rPr lang="en-US" sz="1800" dirty="0" smtClean="0"/>
              <a:t>          </a:t>
            </a:r>
            <a:r>
              <a:rPr lang="en-US" sz="1800" dirty="0" err="1" smtClean="0"/>
              <a:t>bottomPanel.add</a:t>
            </a:r>
            <a:r>
              <a:rPr lang="en-US" sz="1800" dirty="0" smtClean="0"/>
              <a:t>(</a:t>
            </a:r>
            <a:r>
              <a:rPr lang="en-US" sz="1800" dirty="0" err="1" smtClean="0"/>
              <a:t>buttonOpen</a:t>
            </a:r>
            <a:r>
              <a:rPr lang="en-US" sz="1800" dirty="0" smtClean="0"/>
              <a:t>);</a:t>
            </a:r>
          </a:p>
          <a:p>
            <a:pPr marL="609600" indent="-609600">
              <a:spcAft>
                <a:spcPts val="200"/>
              </a:spcAft>
              <a:buFont typeface="Times New Roman" pitchFamily="18" charset="0"/>
              <a:buAutoNum type="arabicPeriod" startAt="30"/>
            </a:pPr>
            <a:r>
              <a:rPr lang="en-US" sz="1800" dirty="0" smtClean="0"/>
              <a:t>          </a:t>
            </a:r>
            <a:r>
              <a:rPr lang="en-US" sz="1800" dirty="0" err="1" smtClean="0"/>
              <a:t>bottomPanel.add</a:t>
            </a:r>
            <a:r>
              <a:rPr lang="en-US" sz="1800" dirty="0" smtClean="0"/>
              <a:t>(</a:t>
            </a:r>
            <a:r>
              <a:rPr lang="en-US" sz="1800" dirty="0" err="1" smtClean="0"/>
              <a:t>buttonReset</a:t>
            </a:r>
            <a:r>
              <a:rPr lang="en-US" sz="1800" dirty="0" smtClean="0"/>
              <a:t>);</a:t>
            </a:r>
          </a:p>
          <a:p>
            <a:pPr marL="609600" indent="-609600">
              <a:spcAft>
                <a:spcPts val="200"/>
              </a:spcAft>
              <a:buFont typeface="Times New Roman" pitchFamily="18" charset="0"/>
              <a:buAutoNum type="arabicPeriod" startAt="30"/>
            </a:pPr>
            <a:r>
              <a:rPr lang="en-US" sz="1800" dirty="0" smtClean="0"/>
              <a:t>          </a:t>
            </a:r>
            <a:r>
              <a:rPr lang="en-US" sz="1800" dirty="0" err="1" smtClean="0"/>
              <a:t>bottomPanel.add</a:t>
            </a:r>
            <a:r>
              <a:rPr lang="en-US" sz="1800" dirty="0" smtClean="0"/>
              <a:t>(</a:t>
            </a:r>
            <a:r>
              <a:rPr lang="en-US" sz="1800" dirty="0" err="1" smtClean="0"/>
              <a:t>buttonQuit</a:t>
            </a:r>
            <a:r>
              <a:rPr lang="en-US" sz="1800" dirty="0" smtClean="0"/>
              <a:t>); </a:t>
            </a:r>
            <a:endParaRPr lang="en-US" sz="1800" dirty="0" smtClean="0"/>
          </a:p>
          <a:p>
            <a:pPr marL="609600" indent="-609600">
              <a:spcAft>
                <a:spcPts val="200"/>
              </a:spcAft>
              <a:buFont typeface="+mj-lt"/>
              <a:buAutoNum type="arabicPeriod" startAt="38"/>
            </a:pPr>
            <a:r>
              <a:rPr lang="en-US" sz="1800" dirty="0" smtClean="0"/>
              <a:t>// Create a panel for the Player 1 labels</a:t>
            </a:r>
          </a:p>
          <a:p>
            <a:pPr marL="609600" indent="-609600">
              <a:spcAft>
                <a:spcPts val="200"/>
              </a:spcAft>
              <a:buFont typeface="Times New Roman" pitchFamily="18" charset="0"/>
              <a:buAutoNum type="arabicPeriod" startAt="38"/>
            </a:pPr>
            <a:r>
              <a:rPr lang="en-US" sz="1800" dirty="0" smtClean="0"/>
              <a:t>// using </a:t>
            </a:r>
            <a:r>
              <a:rPr lang="en-US" sz="1800" dirty="0" err="1" smtClean="0"/>
              <a:t>FlowLayout</a:t>
            </a:r>
            <a:endParaRPr lang="en-US" sz="1800" dirty="0" smtClean="0"/>
          </a:p>
          <a:p>
            <a:pPr marL="609600" indent="-609600">
              <a:spcAft>
                <a:spcPts val="200"/>
              </a:spcAft>
              <a:buFont typeface="Times New Roman" pitchFamily="18" charset="0"/>
              <a:buAutoNum type="arabicPeriod" startAt="40"/>
            </a:pPr>
            <a:r>
              <a:rPr lang="en-US" sz="1800" dirty="0" smtClean="0"/>
              <a:t>          </a:t>
            </a:r>
            <a:r>
              <a:rPr lang="en-US" sz="1800" dirty="0" err="1" smtClean="0"/>
              <a:t>JPanel</a:t>
            </a:r>
            <a:r>
              <a:rPr lang="en-US" sz="1800" dirty="0" smtClean="0"/>
              <a:t> player1Panel = new </a:t>
            </a:r>
            <a:r>
              <a:rPr lang="en-US" sz="1800" dirty="0" err="1" smtClean="0"/>
              <a:t>JPanel</a:t>
            </a:r>
            <a:r>
              <a:rPr lang="en-US" sz="1800" dirty="0" smtClean="0"/>
              <a:t>(new </a:t>
            </a:r>
            <a:r>
              <a:rPr lang="en-US" sz="1800" dirty="0" err="1" smtClean="0"/>
              <a:t>FlowLayout</a:t>
            </a:r>
            <a:r>
              <a:rPr lang="en-US" sz="1800" dirty="0" smtClean="0"/>
              <a:t>());</a:t>
            </a:r>
          </a:p>
          <a:p>
            <a:pPr marL="609600" indent="-609600">
              <a:buFont typeface="+mj-lt"/>
              <a:buAutoNum type="arabicPeriod" startAt="41"/>
            </a:pPr>
            <a:r>
              <a:rPr lang="en-US" sz="1800" dirty="0" smtClean="0"/>
              <a:t> 	      player1Panel.add(player1</a:t>
            </a:r>
            <a:r>
              <a:rPr lang="en-US" sz="1800" dirty="0" smtClean="0"/>
              <a:t>);</a:t>
            </a:r>
          </a:p>
          <a:p>
            <a:pPr marL="609600" indent="-609600">
              <a:buFont typeface="+mj-lt"/>
              <a:buAutoNum type="arabicPeriod" startAt="41"/>
            </a:pPr>
            <a:r>
              <a:rPr lang="en-US" sz="1800" dirty="0" smtClean="0"/>
              <a:t>          player1Panel.add(score1);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dirty="0"/>
              <a:t>Solution</a:t>
            </a:r>
          </a:p>
        </p:txBody>
      </p:sp>
      <p:sp>
        <p:nvSpPr>
          <p:cNvPr id="343043" name="Rectangle 3"/>
          <p:cNvSpPr>
            <a:spLocks noGrp="1" noChangeArrowheads="1"/>
          </p:cNvSpPr>
          <p:nvPr>
            <p:ph type="body" idx="1"/>
          </p:nvPr>
        </p:nvSpPr>
        <p:spPr>
          <a:xfrm>
            <a:off x="773112" y="1951037"/>
            <a:ext cx="8947149" cy="4833939"/>
          </a:xfrm>
        </p:spPr>
        <p:txBody>
          <a:bodyPr/>
          <a:lstStyle/>
          <a:p>
            <a:pPr marL="609600" indent="-609600">
              <a:buFont typeface="Times New Roman" pitchFamily="18" charset="0"/>
              <a:buAutoNum type="arabicPeriod" startAt="43"/>
            </a:pPr>
            <a:r>
              <a:rPr lang="en-US" sz="1800" dirty="0"/>
              <a:t> 	</a:t>
            </a:r>
            <a:r>
              <a:rPr lang="en-US" sz="2800" dirty="0"/>
              <a:t>   </a:t>
            </a:r>
            <a:r>
              <a:rPr lang="en-US" sz="1800" dirty="0"/>
              <a:t>// Create a panel for the Player 2 label</a:t>
            </a:r>
          </a:p>
          <a:p>
            <a:pPr marL="609600" indent="-609600">
              <a:buFont typeface="Times New Roman" pitchFamily="18" charset="0"/>
              <a:buAutoNum type="arabicPeriod" startAt="43"/>
            </a:pPr>
            <a:r>
              <a:rPr lang="en-US" sz="1800" dirty="0"/>
              <a:t>          	// using </a:t>
            </a:r>
            <a:r>
              <a:rPr lang="en-US" sz="1800" dirty="0" err="1"/>
              <a:t>FlowLayout</a:t>
            </a:r>
            <a:endParaRPr lang="en-US" sz="1800" dirty="0"/>
          </a:p>
          <a:p>
            <a:pPr marL="609600" indent="-609600">
              <a:buFont typeface="Times New Roman" pitchFamily="18" charset="0"/>
              <a:buAutoNum type="arabicPeriod" startAt="43"/>
            </a:pPr>
            <a:r>
              <a:rPr lang="en-US" sz="1800" dirty="0"/>
              <a:t>          </a:t>
            </a:r>
            <a:r>
              <a:rPr lang="en-US" sz="1800" dirty="0" err="1"/>
              <a:t>JPanel</a:t>
            </a:r>
            <a:r>
              <a:rPr lang="en-US" sz="1800" dirty="0"/>
              <a:t> player2Panel = new </a:t>
            </a:r>
            <a:r>
              <a:rPr lang="en-US" sz="1800" dirty="0" err="1"/>
              <a:t>JPanel</a:t>
            </a:r>
            <a:r>
              <a:rPr lang="en-US" sz="1800" dirty="0"/>
              <a:t>(new </a:t>
            </a:r>
            <a:r>
              <a:rPr lang="en-US" sz="1800" dirty="0" err="1"/>
              <a:t>FlowLayout</a:t>
            </a:r>
            <a:r>
              <a:rPr lang="en-US" sz="1800" dirty="0"/>
              <a:t>());</a:t>
            </a:r>
          </a:p>
          <a:p>
            <a:pPr marL="609600" indent="-609600">
              <a:buFont typeface="Times New Roman" pitchFamily="18" charset="0"/>
              <a:buAutoNum type="arabicPeriod" startAt="43"/>
            </a:pPr>
            <a:r>
              <a:rPr lang="en-US" sz="1800" dirty="0"/>
              <a:t>          player2Panel.add(player2);</a:t>
            </a:r>
          </a:p>
          <a:p>
            <a:pPr marL="609600" indent="-609600">
              <a:buFont typeface="Times New Roman" pitchFamily="18" charset="0"/>
              <a:buAutoNum type="arabicPeriod" startAt="43"/>
            </a:pPr>
            <a:r>
              <a:rPr lang="en-US" sz="1800" dirty="0"/>
              <a:t>          player2Panel.add(score2);</a:t>
            </a:r>
          </a:p>
          <a:p>
            <a:pPr marL="609600" indent="-609600">
              <a:buFont typeface="Times New Roman" pitchFamily="18" charset="0"/>
              <a:buAutoNum type="arabicPeriod" startAt="43"/>
            </a:pPr>
            <a:r>
              <a:rPr lang="en-US" sz="1800" dirty="0"/>
              <a:t>          	// Place all panels in the frame </a:t>
            </a:r>
            <a:br>
              <a:rPr lang="en-US" sz="1800" dirty="0"/>
            </a:br>
            <a:r>
              <a:rPr lang="en-US" sz="1800" dirty="0"/>
              <a:t>           // using the default </a:t>
            </a:r>
            <a:r>
              <a:rPr lang="en-US" sz="1800" i="1" dirty="0" err="1"/>
              <a:t>BorderLayout</a:t>
            </a:r>
            <a:r>
              <a:rPr lang="en-US" sz="1800" dirty="0"/>
              <a:t> layout manager</a:t>
            </a:r>
          </a:p>
          <a:p>
            <a:pPr marL="609600" indent="-609600">
              <a:buFont typeface="Times New Roman" pitchFamily="18" charset="0"/>
              <a:buAutoNum type="arabicPeriod" startAt="43"/>
            </a:pPr>
            <a:r>
              <a:rPr lang="en-US" sz="1800" dirty="0"/>
              <a:t>          add(</a:t>
            </a:r>
            <a:r>
              <a:rPr lang="en-US" sz="1800" dirty="0" err="1"/>
              <a:t>bottomPanel</a:t>
            </a:r>
            <a:r>
              <a:rPr lang="en-US" sz="1800" dirty="0"/>
              <a:t>, </a:t>
            </a:r>
            <a:r>
              <a:rPr lang="en-US" sz="1800" dirty="0" err="1"/>
              <a:t>BorderLayout.SOUTH</a:t>
            </a:r>
            <a:r>
              <a:rPr lang="en-US" sz="1800" dirty="0"/>
              <a:t>);</a:t>
            </a:r>
          </a:p>
          <a:p>
            <a:pPr marL="609600" indent="-609600">
              <a:buFont typeface="Times New Roman" pitchFamily="18" charset="0"/>
              <a:buAutoNum type="arabicPeriod" startAt="43"/>
            </a:pPr>
            <a:r>
              <a:rPr lang="en-US" sz="1800" dirty="0"/>
              <a:t>          add(</a:t>
            </a:r>
            <a:r>
              <a:rPr lang="en-US" sz="1800" dirty="0" err="1"/>
              <a:t>numberPanel</a:t>
            </a:r>
            <a:r>
              <a:rPr lang="en-US" sz="1800" dirty="0"/>
              <a:t>, </a:t>
            </a:r>
            <a:r>
              <a:rPr lang="en-US" sz="1800" dirty="0" err="1"/>
              <a:t>BorderLayout.CENTER</a:t>
            </a:r>
            <a:r>
              <a:rPr lang="en-US" sz="1800" dirty="0"/>
              <a:t>);</a:t>
            </a:r>
          </a:p>
          <a:p>
            <a:pPr marL="609600" indent="-609600">
              <a:buFont typeface="Times New Roman" pitchFamily="18" charset="0"/>
              <a:buAutoNum type="arabicPeriod" startAt="43"/>
            </a:pPr>
            <a:r>
              <a:rPr lang="en-US" sz="1800" dirty="0"/>
              <a:t>          add(player1Panel, </a:t>
            </a:r>
            <a:r>
              <a:rPr lang="en-US" sz="1800" dirty="0" err="1"/>
              <a:t>BorderLayout.WEST</a:t>
            </a:r>
            <a:r>
              <a:rPr lang="en-US" sz="1800" dirty="0"/>
              <a:t>);</a:t>
            </a:r>
          </a:p>
          <a:p>
            <a:pPr marL="609600" indent="-609600">
              <a:buFont typeface="Times New Roman" pitchFamily="18" charset="0"/>
              <a:buAutoNum type="arabicPeriod" startAt="43"/>
            </a:pPr>
            <a:r>
              <a:rPr lang="en-US" sz="1800" dirty="0"/>
              <a:t>          add(player2Panel, </a:t>
            </a:r>
            <a:r>
              <a:rPr lang="en-US" sz="1800" dirty="0" err="1"/>
              <a:t>BorderLayout.EAST</a:t>
            </a:r>
            <a:r>
              <a:rPr lang="en-US" sz="1800" dirty="0" smtClean="0"/>
              <a:t>);</a:t>
            </a:r>
            <a:endParaRPr lang="en-US" sz="1800" dirty="0"/>
          </a:p>
          <a:p>
            <a:pPr marL="609600" indent="-609600">
              <a:buFont typeface="Times New Roman" pitchFamily="18" charset="0"/>
              <a:buAutoNum type="arabicPeriod" startAt="43"/>
            </a:pPr>
            <a:r>
              <a:rPr lang="en-US" sz="1800" dirty="0"/>
              <a:t>          </a:t>
            </a:r>
            <a:r>
              <a:rPr lang="en-US" sz="1800" dirty="0" err="1"/>
              <a:t>setResizable</a:t>
            </a:r>
            <a:r>
              <a:rPr lang="en-US" sz="1800" dirty="0"/>
              <a:t>(false); 	// cannot resize the game</a:t>
            </a:r>
          </a:p>
          <a:p>
            <a:pPr marL="609600" indent="-609600">
              <a:buFont typeface="Times New Roman" pitchFamily="18" charset="0"/>
              <a:buAutoNum type="arabicPeriod" startAt="43"/>
            </a:pPr>
            <a:r>
              <a:rPr lang="en-US" sz="1800" dirty="0"/>
              <a:t>          </a:t>
            </a:r>
            <a:r>
              <a:rPr lang="en-US" sz="1800" dirty="0" err="1"/>
              <a:t>setVisible</a:t>
            </a:r>
            <a:r>
              <a:rPr lang="en-US" sz="1800" dirty="0"/>
              <a:t>(true);</a:t>
            </a:r>
          </a:p>
          <a:p>
            <a:pPr marL="609600" indent="-609600">
              <a:buFont typeface="Times New Roman" pitchFamily="18" charset="0"/>
              <a:buAutoNum type="arabicPeriod" startAt="43"/>
            </a:pPr>
            <a:r>
              <a:rPr lang="en-US" sz="1800" dirty="0"/>
              <a:t>     </a:t>
            </a:r>
            <a:r>
              <a:rPr lang="en-US" sz="1800" dirty="0" smtClean="0"/>
              <a:t>}</a:t>
            </a:r>
          </a:p>
          <a:p>
            <a:pPr marL="609600" indent="-609600"/>
            <a:endParaRPr lang="en-US" sz="1800" dirty="0" smtClean="0"/>
          </a:p>
          <a:p>
            <a:pPr marL="609600" indent="-609600">
              <a:buFont typeface="Times New Roman" pitchFamily="18" charset="0"/>
              <a:buAutoNum type="arabicPeriod" startAt="56"/>
            </a:pPr>
            <a:r>
              <a:rPr lang="en-US" sz="1800" dirty="0" smtClean="0"/>
              <a:t>public static void main(String[] </a:t>
            </a:r>
            <a:r>
              <a:rPr lang="en-US" sz="1800" dirty="0" err="1" smtClean="0"/>
              <a:t>args</a:t>
            </a:r>
            <a:r>
              <a:rPr lang="en-US" sz="1800" dirty="0" smtClean="0"/>
              <a:t>)</a:t>
            </a:r>
          </a:p>
          <a:p>
            <a:pPr marL="609600" indent="-609600">
              <a:buFont typeface="Times New Roman" pitchFamily="18" charset="0"/>
              <a:buAutoNum type="arabicPeriod" startAt="56"/>
            </a:pPr>
            <a:r>
              <a:rPr lang="en-US" sz="1800" dirty="0" smtClean="0"/>
              <a:t>     {</a:t>
            </a:r>
          </a:p>
          <a:p>
            <a:pPr marL="609600" indent="-609600">
              <a:buFont typeface="Times New Roman" pitchFamily="18" charset="0"/>
              <a:buAutoNum type="arabicPeriod" startAt="56"/>
            </a:pPr>
            <a:r>
              <a:rPr lang="en-US" sz="1800" dirty="0" smtClean="0"/>
              <a:t>          </a:t>
            </a:r>
            <a:r>
              <a:rPr lang="en-US" sz="1800" dirty="0" err="1" smtClean="0"/>
              <a:t>JFrame</a:t>
            </a:r>
            <a:r>
              <a:rPr lang="en-US" sz="1800" dirty="0" smtClean="0"/>
              <a:t> game = new </a:t>
            </a:r>
            <a:r>
              <a:rPr lang="en-US" sz="1800" dirty="0" err="1" smtClean="0"/>
              <a:t>HowGoodIsYourMemory</a:t>
            </a:r>
            <a:r>
              <a:rPr lang="en-US" sz="1800" dirty="0" smtClean="0"/>
              <a:t>();</a:t>
            </a:r>
          </a:p>
          <a:p>
            <a:pPr marL="609600" indent="-609600">
              <a:buFont typeface="Times New Roman" pitchFamily="18" charset="0"/>
              <a:buAutoNum type="arabicPeriod" startAt="56"/>
            </a:pPr>
            <a:r>
              <a:rPr lang="en-US" sz="1800" dirty="0" smtClean="0"/>
              <a:t>          </a:t>
            </a:r>
            <a:r>
              <a:rPr lang="en-US" sz="1800" dirty="0" err="1" smtClean="0"/>
              <a:t>game.setDefaultCloseOperation</a:t>
            </a:r>
            <a:r>
              <a:rPr lang="en-US" sz="1800" dirty="0" smtClean="0"/>
              <a:t>(</a:t>
            </a:r>
            <a:r>
              <a:rPr lang="en-US" sz="1800" dirty="0" err="1" smtClean="0"/>
              <a:t>JFrame.EXIT_ON_CLOSE</a:t>
            </a:r>
            <a:r>
              <a:rPr lang="en-US" sz="1800" dirty="0" smtClean="0"/>
              <a:t>);</a:t>
            </a:r>
          </a:p>
          <a:p>
            <a:pPr marL="609600" indent="-609600">
              <a:buFont typeface="Times New Roman" pitchFamily="18" charset="0"/>
              <a:buAutoNum type="arabicPeriod" startAt="56"/>
            </a:pPr>
            <a:r>
              <a:rPr lang="en-US" sz="1800" dirty="0" smtClean="0"/>
              <a:t>     }</a:t>
            </a:r>
          </a:p>
          <a:p>
            <a:pPr marL="609600" indent="-609600">
              <a:buFont typeface="Times New Roman" pitchFamily="18" charset="0"/>
              <a:buAutoNum type="arabicPeriod" startAt="56"/>
            </a:pPr>
            <a:r>
              <a:rPr lang="en-US" sz="1800" dirty="0" smtClean="0"/>
              <a:t>}</a:t>
            </a: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z="3200"/>
              <a:t>Output</a:t>
            </a:r>
          </a:p>
        </p:txBody>
      </p:sp>
      <p:sp>
        <p:nvSpPr>
          <p:cNvPr id="345091" name="Rectangle 3"/>
          <p:cNvSpPr>
            <a:spLocks noGrp="1" noChangeArrowheads="1"/>
          </p:cNvSpPr>
          <p:nvPr>
            <p:ph type="body" idx="1"/>
          </p:nvPr>
        </p:nvSpPr>
        <p:spPr/>
        <p:txBody>
          <a:bodyPr/>
          <a:lstStyle/>
          <a:p>
            <a:endParaRPr lang="en-US"/>
          </a:p>
        </p:txBody>
      </p:sp>
      <p:pic>
        <p:nvPicPr>
          <p:cNvPr id="345093" name="Picture 5"/>
          <p:cNvPicPr>
            <a:picLocks noChangeAspect="1" noChangeArrowheads="1"/>
          </p:cNvPicPr>
          <p:nvPr/>
        </p:nvPicPr>
        <p:blipFill>
          <a:blip r:embed="rId2"/>
          <a:srcRect/>
          <a:stretch>
            <a:fillRect/>
          </a:stretch>
        </p:blipFill>
        <p:spPr bwMode="auto">
          <a:xfrm>
            <a:off x="1687513" y="2441575"/>
            <a:ext cx="6629400" cy="43640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3200"/>
              <a:t>Some Basic Graphics</a:t>
            </a:r>
          </a:p>
        </p:txBody>
      </p:sp>
      <p:sp>
        <p:nvSpPr>
          <p:cNvPr id="346115" name="Rectangle 3"/>
          <p:cNvSpPr>
            <a:spLocks noGrp="1" noChangeArrowheads="1"/>
          </p:cNvSpPr>
          <p:nvPr>
            <p:ph type="body" idx="1"/>
          </p:nvPr>
        </p:nvSpPr>
        <p:spPr>
          <a:xfrm>
            <a:off x="696913" y="2027238"/>
            <a:ext cx="8605837" cy="4759325"/>
          </a:xfrm>
        </p:spPr>
        <p:txBody>
          <a:bodyPr/>
          <a:lstStyle/>
          <a:p>
            <a:endParaRPr lang="en-US" b="1" dirty="0"/>
          </a:p>
          <a:p>
            <a:r>
              <a:rPr lang="en-US" sz="2400" dirty="0"/>
              <a:t>Each time that a frame is moved or changed, it must be “repainted” or redrawn on the screen.  Java provides two methods, paint(...) and </a:t>
            </a:r>
            <a:r>
              <a:rPr lang="en-US" sz="2400" dirty="0" err="1"/>
              <a:t>paintComponent</a:t>
            </a:r>
            <a:r>
              <a:rPr lang="en-US" sz="2400" dirty="0"/>
              <a:t>(...) that not only redraw a component that has been moved, resized, or changed.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sz="3200"/>
              <a:t>The </a:t>
            </a:r>
            <a:r>
              <a:rPr lang="en-US" sz="3200" i="1"/>
              <a:t>paint</a:t>
            </a:r>
            <a:r>
              <a:rPr lang="en-US" sz="3200"/>
              <a:t>() and </a:t>
            </a:r>
            <a:r>
              <a:rPr lang="en-US" sz="3200" i="1"/>
              <a:t>paintComponent</a:t>
            </a:r>
            <a:r>
              <a:rPr lang="en-US" sz="3200"/>
              <a:t>() Methods</a:t>
            </a:r>
            <a:br>
              <a:rPr lang="en-US" sz="3200"/>
            </a:br>
            <a:endParaRPr lang="en-US" sz="3200"/>
          </a:p>
        </p:txBody>
      </p:sp>
      <p:sp>
        <p:nvSpPr>
          <p:cNvPr id="347139" name="Rectangle 3"/>
          <p:cNvSpPr>
            <a:spLocks noGrp="1" noChangeArrowheads="1"/>
          </p:cNvSpPr>
          <p:nvPr>
            <p:ph type="body" idx="1"/>
          </p:nvPr>
        </p:nvSpPr>
        <p:spPr>
          <a:xfrm>
            <a:off x="773113" y="2103438"/>
            <a:ext cx="8605837" cy="4759325"/>
          </a:xfrm>
        </p:spPr>
        <p:txBody>
          <a:bodyPr/>
          <a:lstStyle/>
          <a:p>
            <a:pPr>
              <a:lnSpc>
                <a:spcPct val="73000"/>
              </a:lnSpc>
              <a:buFontTx/>
              <a:buChar char="•"/>
            </a:pPr>
            <a:r>
              <a:rPr lang="en-US" sz="2400"/>
              <a:t>The Component class defines a method, paint(...), that draws or </a:t>
            </a:r>
            <a:r>
              <a:rPr lang="en-US" sz="2400" i="1"/>
              <a:t>renders </a:t>
            </a:r>
            <a:r>
              <a:rPr lang="en-US" sz="2400"/>
              <a:t>a component on the screen.  </a:t>
            </a:r>
          </a:p>
          <a:p>
            <a:pPr>
              <a:lnSpc>
                <a:spcPct val="73000"/>
              </a:lnSpc>
              <a:buFontTx/>
              <a:buChar char="•"/>
            </a:pPr>
            <a:endParaRPr lang="en-US" sz="2400"/>
          </a:p>
          <a:p>
            <a:pPr>
              <a:lnSpc>
                <a:spcPct val="73000"/>
              </a:lnSpc>
              <a:buFontTx/>
              <a:buChar char="•"/>
            </a:pPr>
            <a:r>
              <a:rPr lang="en-US" sz="2400"/>
              <a:t>When a frame is first displayed, the system calls paint(...), and paint(...) does the drawing.  </a:t>
            </a:r>
          </a:p>
          <a:p>
            <a:pPr>
              <a:lnSpc>
                <a:spcPct val="73000"/>
              </a:lnSpc>
              <a:buFontTx/>
              <a:buChar char="•"/>
            </a:pPr>
            <a:endParaRPr lang="en-US" sz="2400"/>
          </a:p>
          <a:p>
            <a:pPr>
              <a:lnSpc>
                <a:spcPct val="73000"/>
              </a:lnSpc>
              <a:buFontTx/>
              <a:buChar char="•"/>
            </a:pPr>
            <a:r>
              <a:rPr lang="en-US" sz="2400"/>
              <a:t>JComponent includes a method, paintComponent(...), which draws Swing components such as JButtons, JLabels, or JPanels.  </a:t>
            </a:r>
            <a:br>
              <a:rPr lang="en-US" sz="2400"/>
            </a:br>
            <a:endParaRPr lang="en-US" sz="2400"/>
          </a:p>
          <a:p>
            <a:pPr>
              <a:lnSpc>
                <a:spcPct val="73000"/>
              </a:lnSpc>
              <a:buFontTx/>
              <a:buChar char="•"/>
            </a:pPr>
            <a:r>
              <a:rPr lang="en-US" sz="2400"/>
              <a:t>When a user resizes, moves, covers, or uncovers a component, the paint(...) or paintComponent(...) method redraws the component. </a:t>
            </a:r>
            <a:br>
              <a:rPr lang="en-US" sz="2400"/>
            </a:br>
            <a:r>
              <a:rPr lang="en-US" sz="2400"/>
              <a:t/>
            </a:r>
            <a:br>
              <a:rPr lang="en-US" sz="2400"/>
            </a:br>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sz="3600"/>
              <a:t>The </a:t>
            </a:r>
            <a:r>
              <a:rPr lang="en-US" sz="3600" i="1"/>
              <a:t>paint</a:t>
            </a:r>
            <a:r>
              <a:rPr lang="en-US" sz="3600"/>
              <a:t>() and </a:t>
            </a:r>
            <a:r>
              <a:rPr lang="en-US" sz="3600" i="1"/>
              <a:t>paintComponent</a:t>
            </a:r>
            <a:r>
              <a:rPr lang="en-US" sz="3600"/>
              <a:t>() Methods</a:t>
            </a:r>
          </a:p>
        </p:txBody>
      </p:sp>
      <p:sp>
        <p:nvSpPr>
          <p:cNvPr id="348163" name="Rectangle 3"/>
          <p:cNvSpPr>
            <a:spLocks noGrp="1" noChangeArrowheads="1"/>
          </p:cNvSpPr>
          <p:nvPr>
            <p:ph type="body" idx="1"/>
          </p:nvPr>
        </p:nvSpPr>
        <p:spPr/>
        <p:txBody>
          <a:bodyPr/>
          <a:lstStyle/>
          <a:p>
            <a:pPr>
              <a:lnSpc>
                <a:spcPct val="83000"/>
              </a:lnSpc>
              <a:buFontTx/>
              <a:buChar char="•"/>
            </a:pPr>
            <a:r>
              <a:rPr lang="en-US" sz="2400"/>
              <a:t>The two methods are declared as:</a:t>
            </a:r>
          </a:p>
          <a:p>
            <a:pPr lvl="2">
              <a:lnSpc>
                <a:spcPct val="83000"/>
              </a:lnSpc>
              <a:buFontTx/>
              <a:buChar char="•"/>
            </a:pPr>
            <a:r>
              <a:rPr lang="en-US"/>
              <a:t>void paint(Graphics g);</a:t>
            </a:r>
          </a:p>
          <a:p>
            <a:pPr lvl="2">
              <a:lnSpc>
                <a:spcPct val="83000"/>
              </a:lnSpc>
              <a:buFontTx/>
              <a:buChar char="•"/>
            </a:pPr>
            <a:r>
              <a:rPr lang="en-US"/>
              <a:t>void paintComponent(Graphics g);</a:t>
            </a:r>
            <a:br>
              <a:rPr lang="en-US"/>
            </a:br>
            <a:endParaRPr lang="en-US"/>
          </a:p>
          <a:p>
            <a:pPr>
              <a:lnSpc>
                <a:spcPct val="83000"/>
              </a:lnSpc>
              <a:buFontTx/>
              <a:buChar char="•"/>
            </a:pPr>
            <a:r>
              <a:rPr lang="en-US" sz="2400"/>
              <a:t>Each  method accepts a single parameter g, a reference to a Graphics object.  The Graphics object encapsulates information about a component and includes methods that facilitate drawing on a component. Graphics is an abstract class in java.awt</a:t>
            </a:r>
            <a:r>
              <a:rPr lang="en-US"/>
              <a:t>.</a:t>
            </a:r>
            <a:br>
              <a:rPr lang="en-US"/>
            </a:br>
            <a:endParaRPr lang="en-US"/>
          </a:p>
          <a:p>
            <a:pPr>
              <a:lnSpc>
                <a:spcPct val="83000"/>
              </a:lnSpc>
              <a:buFontTx/>
              <a:buChar char="•"/>
            </a:pPr>
            <a:r>
              <a:rPr lang="en-US" sz="2400"/>
              <a:t>Like the garbage collector, paint(...) and paintComponent(...) work behind the scenes.  An application does not explicitly invoke paint(...) or paintComponent(...).  That’s done by the system</a:t>
            </a:r>
            <a:r>
              <a:rPr lang="en-US"/>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sz="3200"/>
              <a:t>The Graphics Context</a:t>
            </a:r>
          </a:p>
        </p:txBody>
      </p:sp>
      <p:sp>
        <p:nvSpPr>
          <p:cNvPr id="349187" name="Rectangle 3"/>
          <p:cNvSpPr>
            <a:spLocks noGrp="1" noChangeArrowheads="1"/>
          </p:cNvSpPr>
          <p:nvPr>
            <p:ph type="body" idx="1"/>
          </p:nvPr>
        </p:nvSpPr>
        <p:spPr>
          <a:xfrm>
            <a:off x="741363" y="2101850"/>
            <a:ext cx="8870949" cy="4759325"/>
          </a:xfrm>
        </p:spPr>
        <p:txBody>
          <a:bodyPr/>
          <a:lstStyle/>
          <a:p>
            <a:r>
              <a:rPr lang="en-US" sz="2400" dirty="0"/>
              <a:t>The Graphics parameter, g, supplies paint(...) and </a:t>
            </a:r>
            <a:r>
              <a:rPr lang="en-US" sz="2400" dirty="0" err="1"/>
              <a:t>paintComponent</a:t>
            </a:r>
            <a:r>
              <a:rPr lang="en-US" sz="2400" dirty="0"/>
              <a:t>(...) with information about how to draw a particular component.   For example, certain information about the font, drawing color, and location are encapsulated in g. </a:t>
            </a:r>
            <a:br>
              <a:rPr lang="en-US" sz="2400" dirty="0"/>
            </a:br>
            <a:endParaRPr lang="en-US" sz="2400" dirty="0"/>
          </a:p>
          <a:p>
            <a:r>
              <a:rPr lang="en-US" sz="2400" dirty="0"/>
              <a:t>A component’s Graphics object is also called the component’s </a:t>
            </a:r>
            <a:r>
              <a:rPr lang="en-US" sz="2400" i="1" dirty="0"/>
              <a:t>graphics context</a:t>
            </a:r>
            <a:r>
              <a:rPr lang="en-US" sz="2400"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sz="3600"/>
              <a:t>Graphics</a:t>
            </a:r>
          </a:p>
        </p:txBody>
      </p:sp>
      <p:sp>
        <p:nvSpPr>
          <p:cNvPr id="350211" name="Rectangle 3"/>
          <p:cNvSpPr>
            <a:spLocks noGrp="1" noChangeArrowheads="1"/>
          </p:cNvSpPr>
          <p:nvPr>
            <p:ph type="body" idx="1"/>
          </p:nvPr>
        </p:nvSpPr>
        <p:spPr/>
        <p:txBody>
          <a:bodyPr/>
          <a:lstStyle/>
          <a:p>
            <a:r>
              <a:rPr lang="en-US" sz="2400"/>
              <a:t>Every component that can be drawn on the screen has an associated Graphics object that encapsulates information about the component such as color and  font.  When a component is  drawn, the JVM automatically retrieves and passes the component’s Graphic object, g, to paint(...) and paintComponent(...).  The  Graphics object g is not explicitly instantiated using a constructor.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sz="3600"/>
              <a:t>The Graphics Context</a:t>
            </a:r>
          </a:p>
        </p:txBody>
      </p:sp>
      <p:sp>
        <p:nvSpPr>
          <p:cNvPr id="351235" name="Rectangle 3"/>
          <p:cNvSpPr>
            <a:spLocks noGrp="1" noChangeArrowheads="1"/>
          </p:cNvSpPr>
          <p:nvPr>
            <p:ph type="body" idx="1"/>
          </p:nvPr>
        </p:nvSpPr>
        <p:spPr/>
        <p:txBody>
          <a:bodyPr/>
          <a:lstStyle/>
          <a:p>
            <a:pPr>
              <a:lnSpc>
                <a:spcPct val="83000"/>
              </a:lnSpc>
              <a:buFont typeface="Times New Roman" pitchFamily="18" charset="0"/>
              <a:buChar char="•"/>
            </a:pPr>
            <a:r>
              <a:rPr lang="en-US" sz="2400"/>
              <a:t>The paint(...) and paintComponent(...) methods use the information encapsulated in the Graphics parameter g to render a component.  </a:t>
            </a:r>
            <a:br>
              <a:rPr lang="en-US" sz="2400"/>
            </a:br>
            <a:endParaRPr lang="en-US" sz="2400"/>
          </a:p>
          <a:p>
            <a:pPr>
              <a:lnSpc>
                <a:spcPct val="83000"/>
              </a:lnSpc>
              <a:buFont typeface="Times New Roman" pitchFamily="18" charset="0"/>
              <a:buChar char="•"/>
            </a:pPr>
            <a:r>
              <a:rPr lang="en-US" sz="2400"/>
              <a:t>For example, if a JFrame object, myFrame, is resized then myFrame</a:t>
            </a:r>
            <a:r>
              <a:rPr lang="en-US" sz="2400" i="1"/>
              <a:t> </a:t>
            </a:r>
            <a:r>
              <a:rPr lang="en-US" sz="2400"/>
              <a:t>must be repainted.  Consequently, the system automatically invokes myFrame.paint(g), where g is the graphics context associated with myFrame</a:t>
            </a:r>
            <a:r>
              <a:rPr lang="en-US" sz="2400" i="1"/>
              <a:t>.</a:t>
            </a:r>
            <a:r>
              <a:rPr lang="en-US" sz="2400"/>
              <a:t>  This parameter g supplies information to paint(...) so that paint(...) knows how to draw myFrame.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z="3200"/>
              <a:t>Some Graphics methods</a:t>
            </a:r>
          </a:p>
        </p:txBody>
      </p:sp>
      <p:sp>
        <p:nvSpPr>
          <p:cNvPr id="352259" name="Rectangle 3"/>
          <p:cNvSpPr>
            <a:spLocks noGrp="1" noChangeArrowheads="1"/>
          </p:cNvSpPr>
          <p:nvPr>
            <p:ph type="body" idx="1"/>
          </p:nvPr>
        </p:nvSpPr>
        <p:spPr/>
        <p:txBody>
          <a:bodyPr/>
          <a:lstStyle/>
          <a:p>
            <a:pPr>
              <a:lnSpc>
                <a:spcPct val="73000"/>
              </a:lnSpc>
            </a:pPr>
            <a:endParaRPr lang="en-US" sz="2000"/>
          </a:p>
          <a:p>
            <a:pPr>
              <a:lnSpc>
                <a:spcPct val="73000"/>
              </a:lnSpc>
              <a:buFont typeface="Times New Roman" pitchFamily="18" charset="0"/>
              <a:buChar char="•"/>
            </a:pPr>
            <a:r>
              <a:rPr lang="en-US" sz="2400"/>
              <a:t>void drawString(String message, int x, int y) </a:t>
            </a:r>
            <a:br>
              <a:rPr lang="en-US" sz="2400"/>
            </a:br>
            <a:r>
              <a:rPr lang="en-US" sz="2400"/>
              <a:t>draws message</a:t>
            </a:r>
            <a:r>
              <a:rPr lang="en-US" sz="2400" i="1"/>
              <a:t> </a:t>
            </a:r>
            <a:r>
              <a:rPr lang="en-US" sz="2400"/>
              <a:t>on the component, starting at position (x, y).</a:t>
            </a:r>
            <a:br>
              <a:rPr lang="en-US" sz="2400"/>
            </a:br>
            <a:endParaRPr lang="en-US" sz="2400"/>
          </a:p>
          <a:p>
            <a:pPr>
              <a:lnSpc>
                <a:spcPct val="73000"/>
              </a:lnSpc>
              <a:buFont typeface="Times New Roman" pitchFamily="18" charset="0"/>
              <a:buChar char="•"/>
            </a:pPr>
            <a:r>
              <a:rPr lang="en-US" sz="2400"/>
              <a:t>void setColor(Color c)</a:t>
            </a:r>
            <a:br>
              <a:rPr lang="en-US" sz="2400"/>
            </a:br>
            <a:r>
              <a:rPr lang="en-US" sz="2400"/>
              <a:t>sets the color of a component.  Color is a class that extends Object.</a:t>
            </a:r>
            <a:br>
              <a:rPr lang="en-US" sz="2400"/>
            </a:br>
            <a:endParaRPr lang="en-US" sz="2400"/>
          </a:p>
          <a:p>
            <a:pPr>
              <a:lnSpc>
                <a:spcPct val="73000"/>
              </a:lnSpc>
              <a:buFont typeface="Times New Roman" pitchFamily="18" charset="0"/>
              <a:buChar char="•"/>
            </a:pPr>
            <a:r>
              <a:rPr lang="en-US" sz="2400"/>
              <a:t>void setFont(Font f)</a:t>
            </a:r>
            <a:br>
              <a:rPr lang="en-US" sz="2400"/>
            </a:br>
            <a:r>
              <a:rPr lang="en-US" sz="2400"/>
              <a:t>sets the font to be used when drawing characters on a component.  Font is a class that extends Object.</a:t>
            </a:r>
            <a:br>
              <a:rPr lang="en-US" sz="2400"/>
            </a:br>
            <a:endParaRPr lang="en-US" sz="2400"/>
          </a:p>
          <a:p>
            <a:pPr>
              <a:lnSpc>
                <a:spcPct val="73000"/>
              </a:lnSpc>
              <a:buFont typeface="Times New Roman" pitchFamily="18" charset="0"/>
              <a:buChar char="•"/>
            </a:pPr>
            <a:r>
              <a:rPr lang="en-US" sz="2400"/>
              <a:t>void drawImage(Image img, int x, int y, ImageObserver observer)</a:t>
            </a:r>
            <a:br>
              <a:rPr lang="en-US" sz="2400"/>
            </a:br>
            <a:r>
              <a:rPr lang="en-US" sz="2400"/>
              <a:t>draws an image on the component such that img is an image file (e.g., .jpg or .gif),  x and y designate the position of the image, and observer is the object on which the image is drawn - usually </a:t>
            </a:r>
            <a:r>
              <a:rPr lang="en-US" sz="2400" i="1"/>
              <a:t>this.</a:t>
            </a:r>
            <a:r>
              <a:rPr lang="en-US" sz="2000"/>
              <a:t> </a:t>
            </a:r>
          </a:p>
          <a:p>
            <a:pPr>
              <a:lnSpc>
                <a:spcPct val="73000"/>
              </a:lnSpc>
            </a:pP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2" y="579437"/>
            <a:ext cx="8605837" cy="1260475"/>
          </a:xfrm>
        </p:spPr>
        <p:txBody>
          <a:bodyPr/>
          <a:lstStyle/>
          <a:p>
            <a:r>
              <a:rPr lang="en-US" sz="4000" dirty="0" smtClean="0"/>
              <a:t>Objectives</a:t>
            </a:r>
            <a:endParaRPr lang="en-US" sz="4000" dirty="0"/>
          </a:p>
        </p:txBody>
      </p:sp>
      <p:sp>
        <p:nvSpPr>
          <p:cNvPr id="3" name="Content Placeholder 2"/>
          <p:cNvSpPr>
            <a:spLocks noGrp="1"/>
          </p:cNvSpPr>
          <p:nvPr>
            <p:ph idx="1"/>
          </p:nvPr>
        </p:nvSpPr>
        <p:spPr>
          <a:xfrm>
            <a:off x="849312" y="2101850"/>
            <a:ext cx="8497888" cy="4759325"/>
          </a:xfrm>
        </p:spPr>
        <p:txBody>
          <a:bodyPr/>
          <a:lstStyle/>
          <a:p>
            <a:pPr lvl="0">
              <a:spcAft>
                <a:spcPts val="600"/>
              </a:spcAft>
              <a:buFont typeface="Arial" pitchFamily="34" charset="0"/>
              <a:buChar char="•"/>
            </a:pPr>
            <a:r>
              <a:rPr lang="en-US" dirty="0" smtClean="0"/>
              <a:t>Understand </a:t>
            </a:r>
            <a:r>
              <a:rPr lang="en-US" dirty="0" err="1" smtClean="0"/>
              <a:t>JComponents</a:t>
            </a:r>
            <a:endParaRPr lang="en-US" dirty="0"/>
          </a:p>
          <a:p>
            <a:pPr lvl="0">
              <a:spcAft>
                <a:spcPts val="600"/>
              </a:spcAft>
              <a:buFont typeface="Arial" pitchFamily="34" charset="0"/>
              <a:buChar char="•"/>
            </a:pPr>
            <a:r>
              <a:rPr lang="en-US" dirty="0"/>
              <a:t>Understand panels</a:t>
            </a:r>
          </a:p>
          <a:p>
            <a:pPr lvl="0">
              <a:spcAft>
                <a:spcPts val="600"/>
              </a:spcAft>
              <a:buFont typeface="Arial" pitchFamily="34" charset="0"/>
              <a:buChar char="•"/>
            </a:pPr>
            <a:r>
              <a:rPr lang="en-US" dirty="0" smtClean="0"/>
              <a:t>Understand </a:t>
            </a:r>
            <a:r>
              <a:rPr lang="en-US" dirty="0"/>
              <a:t>simple graphics</a:t>
            </a:r>
          </a:p>
          <a:p>
            <a:pPr lvl="0">
              <a:spcAft>
                <a:spcPts val="600"/>
              </a:spcAft>
              <a:buFont typeface="Arial" pitchFamily="34" charset="0"/>
              <a:buChar char="•"/>
            </a:pPr>
            <a:r>
              <a:rPr lang="en-US" dirty="0" smtClean="0"/>
              <a:t>Understand </a:t>
            </a:r>
            <a:r>
              <a:rPr lang="en-US" dirty="0" smtClean="0"/>
              <a:t>colors</a:t>
            </a:r>
          </a:p>
          <a:p>
            <a:pPr lvl="0">
              <a:spcAft>
                <a:spcPts val="600"/>
              </a:spcAft>
              <a:buFont typeface="Arial" pitchFamily="34" charset="0"/>
              <a:buChar char="•"/>
            </a:pPr>
            <a:r>
              <a:rPr lang="en-US" dirty="0" smtClean="0"/>
              <a:t>Understand fonts</a:t>
            </a:r>
          </a:p>
          <a:p>
            <a:pPr lvl="0">
              <a:spcAft>
                <a:spcPts val="600"/>
              </a:spcAft>
              <a:buFont typeface="Arial" pitchFamily="34" charset="0"/>
              <a:buChar char="•"/>
            </a:pPr>
            <a:r>
              <a:rPr lang="en-US" dirty="0" smtClean="0"/>
              <a:t>Be </a:t>
            </a:r>
            <a:r>
              <a:rPr lang="en-US" dirty="0"/>
              <a:t>able to design </a:t>
            </a:r>
            <a:r>
              <a:rPr lang="en-US" dirty="0" smtClean="0"/>
              <a:t>simple GUI - Graphical </a:t>
            </a:r>
            <a:r>
              <a:rPr lang="en-US" dirty="0"/>
              <a:t>U</a:t>
            </a:r>
            <a:r>
              <a:rPr lang="en-US" dirty="0" smtClean="0"/>
              <a:t>ser </a:t>
            </a:r>
            <a:r>
              <a:rPr lang="en-US" dirty="0"/>
              <a:t>I</a:t>
            </a:r>
            <a:r>
              <a:rPr lang="en-US" dirty="0" smtClean="0"/>
              <a:t>nterfaces</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Color</a:t>
            </a:r>
          </a:p>
        </p:txBody>
      </p:sp>
      <p:sp>
        <p:nvSpPr>
          <p:cNvPr id="353283" name="Rectangle 3"/>
          <p:cNvSpPr>
            <a:spLocks noGrp="1" noChangeArrowheads="1"/>
          </p:cNvSpPr>
          <p:nvPr>
            <p:ph type="body" idx="1"/>
          </p:nvPr>
        </p:nvSpPr>
        <p:spPr/>
        <p:txBody>
          <a:bodyPr/>
          <a:lstStyle/>
          <a:p>
            <a:r>
              <a:rPr lang="en-US" sz="2400"/>
              <a:t>The Color class is used to encapsulate a color. One constructor for the class is</a:t>
            </a:r>
            <a:br>
              <a:rPr lang="en-US" sz="2400"/>
            </a:br>
            <a:endParaRPr lang="en-US" sz="2400"/>
          </a:p>
          <a:p>
            <a:r>
              <a:rPr lang="en-US" sz="2400"/>
              <a:t>	Color(int red, int green, int blue) </a:t>
            </a:r>
            <a:br>
              <a:rPr lang="en-US" sz="2400"/>
            </a:br>
            <a:endParaRPr lang="en-US" sz="2400"/>
          </a:p>
          <a:p>
            <a:r>
              <a:rPr lang="en-US" sz="2400"/>
              <a:t>where parameters red, green and blue range from 0 to 255  inclusive</a:t>
            </a:r>
            <a:r>
              <a:rPr lang="en-US"/>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Color</a:t>
            </a:r>
          </a:p>
        </p:txBody>
      </p:sp>
      <p:sp>
        <p:nvSpPr>
          <p:cNvPr id="354307" name="Rectangle 3"/>
          <p:cNvSpPr>
            <a:spLocks noGrp="1" noChangeArrowheads="1"/>
          </p:cNvSpPr>
          <p:nvPr>
            <p:ph type="body" idx="1"/>
          </p:nvPr>
        </p:nvSpPr>
        <p:spPr>
          <a:xfrm>
            <a:off x="468312" y="2101850"/>
            <a:ext cx="9448799" cy="5106987"/>
          </a:xfrm>
        </p:spPr>
        <p:txBody>
          <a:bodyPr/>
          <a:lstStyle/>
          <a:p>
            <a:pPr>
              <a:lnSpc>
                <a:spcPct val="73000"/>
              </a:lnSpc>
              <a:buFont typeface="Arial" pitchFamily="34" charset="0"/>
              <a:buChar char="•"/>
            </a:pPr>
            <a:r>
              <a:rPr lang="en-US" sz="2400" dirty="0"/>
              <a:t>The colors red, green and blue form the basis for every possible color. The parameters indicate how much of each color goes into the mix.  The higher the parameter value, the greater the amount of the corresponding color in the red-green-blue mix.  </a:t>
            </a:r>
            <a:br>
              <a:rPr lang="en-US" sz="2400" dirty="0"/>
            </a:br>
            <a:r>
              <a:rPr lang="en-US" sz="2400" dirty="0"/>
              <a:t/>
            </a:r>
            <a:br>
              <a:rPr lang="en-US" sz="2400" dirty="0"/>
            </a:br>
            <a:r>
              <a:rPr lang="en-US" sz="2400" dirty="0"/>
              <a:t>For example,</a:t>
            </a:r>
          </a:p>
          <a:p>
            <a:pPr>
              <a:lnSpc>
                <a:spcPct val="73000"/>
              </a:lnSpc>
            </a:pPr>
            <a:r>
              <a:rPr lang="en-US" sz="2400" dirty="0"/>
              <a:t>	Color </a:t>
            </a:r>
            <a:r>
              <a:rPr lang="en-US" sz="2400" dirty="0" err="1"/>
              <a:t>color</a:t>
            </a:r>
            <a:r>
              <a:rPr lang="en-US" sz="2400" dirty="0"/>
              <a:t>  = new Color ( 255, 0, 0</a:t>
            </a:r>
            <a:r>
              <a:rPr lang="en-US" sz="2400" dirty="0" smtClean="0"/>
              <a:t>);  // </a:t>
            </a:r>
            <a:r>
              <a:rPr lang="en-US" sz="2400" dirty="0"/>
              <a:t>full red, no </a:t>
            </a:r>
            <a:r>
              <a:rPr lang="en-US" sz="2400" dirty="0" err="1"/>
              <a:t>green,no</a:t>
            </a:r>
            <a:r>
              <a:rPr lang="en-US" sz="2400" dirty="0"/>
              <a:t> blue.  </a:t>
            </a:r>
          </a:p>
          <a:p>
            <a:pPr>
              <a:lnSpc>
                <a:spcPct val="73000"/>
              </a:lnSpc>
            </a:pPr>
            <a:r>
              <a:rPr lang="en-US" sz="2400" dirty="0"/>
              <a:t>	Color </a:t>
            </a:r>
            <a:r>
              <a:rPr lang="en-US" sz="2400" dirty="0" err="1"/>
              <a:t>color</a:t>
            </a:r>
            <a:r>
              <a:rPr lang="en-US" sz="2400" dirty="0"/>
              <a:t> = new Color (0,0,0</a:t>
            </a:r>
            <a:r>
              <a:rPr lang="en-US" sz="2400" dirty="0" smtClean="0"/>
              <a:t>); // </a:t>
            </a:r>
            <a:r>
              <a:rPr lang="en-US" sz="2400" dirty="0"/>
              <a:t>no red, no green, no blue; </a:t>
            </a:r>
            <a:r>
              <a:rPr lang="en-US" sz="2400" dirty="0" smtClean="0"/>
              <a:t>white.</a:t>
            </a:r>
            <a:endParaRPr lang="en-US" sz="2400" dirty="0"/>
          </a:p>
          <a:p>
            <a:pPr>
              <a:lnSpc>
                <a:spcPct val="73000"/>
              </a:lnSpc>
            </a:pPr>
            <a:r>
              <a:rPr lang="en-US" sz="2400" dirty="0"/>
              <a:t>	Color </a:t>
            </a:r>
            <a:r>
              <a:rPr lang="en-US" sz="2400" dirty="0" err="1"/>
              <a:t>color</a:t>
            </a:r>
            <a:r>
              <a:rPr lang="en-US" sz="2400" dirty="0"/>
              <a:t> = new Color( 150, 0, 150</a:t>
            </a:r>
            <a:r>
              <a:rPr lang="en-US" sz="2400" dirty="0" smtClean="0"/>
              <a:t>); // purple.</a:t>
            </a:r>
            <a:endParaRPr lang="en-US" sz="2400" dirty="0"/>
          </a:p>
          <a:p>
            <a:pPr>
              <a:lnSpc>
                <a:spcPct val="73000"/>
              </a:lnSpc>
            </a:pPr>
            <a:r>
              <a:rPr lang="en-US" sz="2400" dirty="0"/>
              <a:t>	Color </a:t>
            </a:r>
            <a:r>
              <a:rPr lang="en-US" sz="2400" dirty="0" err="1"/>
              <a:t>color</a:t>
            </a:r>
            <a:r>
              <a:rPr lang="en-US" sz="2400" dirty="0"/>
              <a:t> = new Color(255,255,255</a:t>
            </a:r>
            <a:r>
              <a:rPr lang="en-US" sz="2400" dirty="0" smtClean="0"/>
              <a:t>); </a:t>
            </a:r>
            <a:r>
              <a:rPr lang="en-US" sz="2400" dirty="0"/>
              <a:t>// this is black</a:t>
            </a:r>
            <a:r>
              <a:rPr lang="en-US" sz="2400" dirty="0" smtClean="0"/>
              <a:t>.</a:t>
            </a:r>
          </a:p>
          <a:p>
            <a:pPr>
              <a:lnSpc>
                <a:spcPct val="73000"/>
              </a:lnSpc>
            </a:pPr>
            <a:endParaRPr lang="en-US" sz="2400" dirty="0" smtClean="0"/>
          </a:p>
          <a:p>
            <a:pPr>
              <a:buFont typeface="Times New Roman" pitchFamily="18" charset="0"/>
              <a:buChar char="•"/>
            </a:pPr>
            <a:r>
              <a:rPr lang="en-US" sz="2400" dirty="0" smtClean="0"/>
              <a:t>The Color class also defines a number of class constants: </a:t>
            </a:r>
          </a:p>
          <a:p>
            <a:pPr lvl="2"/>
            <a:r>
              <a:rPr lang="en-US" dirty="0" smtClean="0"/>
              <a:t>   RED, WHITE, BLUE, GREEN, YELLOW, BLACK, CYAN, MAGENTA, PINK, ORANGE, GRAY, LIGHTGRAY, and DARKGRAY</a:t>
            </a:r>
            <a:r>
              <a:rPr lang="en-US" sz="1800" dirty="0" smtClean="0"/>
              <a:t>. </a:t>
            </a:r>
            <a:endParaRPr lang="en-US" sz="2400" dirty="0" smtClean="0"/>
          </a:p>
          <a:p>
            <a:pPr>
              <a:buFont typeface="Times New Roman" pitchFamily="18" charset="0"/>
              <a:buChar char="•"/>
            </a:pPr>
            <a:r>
              <a:rPr lang="en-US" sz="2400" dirty="0" smtClean="0"/>
              <a:t>These colors are accessed with the class name, e.g., </a:t>
            </a:r>
            <a:r>
              <a:rPr lang="en-US" sz="2400" dirty="0" err="1" smtClean="0"/>
              <a:t>Color.RED</a:t>
            </a:r>
            <a:r>
              <a:rPr lang="en-US" dirty="0" smtClean="0"/>
              <a:t>.</a:t>
            </a:r>
          </a:p>
          <a:p>
            <a:pPr>
              <a:lnSpc>
                <a:spcPct val="73000"/>
              </a:lnSpc>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Color</a:t>
            </a:r>
          </a:p>
        </p:txBody>
      </p:sp>
      <p:sp>
        <p:nvSpPr>
          <p:cNvPr id="356355" name="Rectangle 3"/>
          <p:cNvSpPr>
            <a:spLocks noGrp="1" noChangeArrowheads="1"/>
          </p:cNvSpPr>
          <p:nvPr>
            <p:ph type="body" idx="1"/>
          </p:nvPr>
        </p:nvSpPr>
        <p:spPr/>
        <p:txBody>
          <a:bodyPr/>
          <a:lstStyle/>
          <a:p>
            <a:pPr>
              <a:lnSpc>
                <a:spcPct val="83000"/>
              </a:lnSpc>
            </a:pPr>
            <a:r>
              <a:rPr lang="en-US" sz="2400"/>
              <a:t>Every component implements two methods:</a:t>
            </a:r>
            <a:br>
              <a:rPr lang="en-US" sz="2400"/>
            </a:br>
            <a:r>
              <a:rPr lang="en-US" sz="2400"/>
              <a:t/>
            </a:r>
            <a:br>
              <a:rPr lang="en-US" sz="2400"/>
            </a:br>
            <a:endParaRPr lang="en-US" sz="2400"/>
          </a:p>
          <a:p>
            <a:pPr>
              <a:lnSpc>
                <a:spcPct val="83000"/>
              </a:lnSpc>
              <a:buFont typeface="Times New Roman" pitchFamily="18" charset="0"/>
              <a:buChar char="•"/>
            </a:pPr>
            <a:r>
              <a:rPr lang="en-US" sz="2400"/>
              <a:t>setBackground(Color c)</a:t>
            </a:r>
            <a:br>
              <a:rPr lang="en-US" sz="2400"/>
            </a:br>
            <a:r>
              <a:rPr lang="en-US" sz="2400"/>
              <a:t>sets the background color of a component.  The parameter can be null, in which case the background color is the background color of the parent.</a:t>
            </a:r>
            <a:br>
              <a:rPr lang="en-US" sz="2400"/>
            </a:br>
            <a:r>
              <a:rPr lang="en-US" sz="2400"/>
              <a:t/>
            </a:r>
            <a:br>
              <a:rPr lang="en-US" sz="2400"/>
            </a:br>
            <a:endParaRPr lang="en-US" sz="2400"/>
          </a:p>
          <a:p>
            <a:pPr>
              <a:lnSpc>
                <a:spcPct val="83000"/>
              </a:lnSpc>
              <a:buFont typeface="Times New Roman" pitchFamily="18" charset="0"/>
              <a:buChar char="•"/>
            </a:pPr>
            <a:r>
              <a:rPr lang="en-US" sz="2400"/>
              <a:t>setForeground(Color c)</a:t>
            </a:r>
            <a:br>
              <a:rPr lang="en-US" sz="2400"/>
            </a:br>
            <a:r>
              <a:rPr lang="en-US" sz="2400"/>
              <a:t>sets the foreground color of a component.  The foreground color is the color used for drawing and displaying text.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The Font Class</a:t>
            </a:r>
          </a:p>
        </p:txBody>
      </p:sp>
      <p:sp>
        <p:nvSpPr>
          <p:cNvPr id="357379" name="Rectangle 3"/>
          <p:cNvSpPr>
            <a:spLocks noGrp="1" noChangeArrowheads="1"/>
          </p:cNvSpPr>
          <p:nvPr>
            <p:ph type="body" idx="1"/>
          </p:nvPr>
        </p:nvSpPr>
        <p:spPr>
          <a:xfrm>
            <a:off x="544513" y="2101850"/>
            <a:ext cx="9144000" cy="4759325"/>
          </a:xfrm>
        </p:spPr>
        <p:txBody>
          <a:bodyPr/>
          <a:lstStyle/>
          <a:p>
            <a:pPr>
              <a:lnSpc>
                <a:spcPct val="83000"/>
              </a:lnSpc>
              <a:buFont typeface="Times New Roman" pitchFamily="18" charset="0"/>
              <a:buChar char="•"/>
            </a:pPr>
            <a:r>
              <a:rPr lang="en-US" sz="2400"/>
              <a:t>An object belonging to Font encapsulates the properties of the font used to display text.  </a:t>
            </a:r>
            <a:br>
              <a:rPr lang="en-US" sz="2400"/>
            </a:br>
            <a:endParaRPr lang="en-US" sz="2400"/>
          </a:p>
          <a:p>
            <a:pPr>
              <a:lnSpc>
                <a:spcPct val="83000"/>
              </a:lnSpc>
              <a:buFont typeface="Times New Roman" pitchFamily="18" charset="0"/>
              <a:buChar char="•"/>
            </a:pPr>
            <a:r>
              <a:rPr lang="en-US" sz="2400"/>
              <a:t>The class constructor is </a:t>
            </a:r>
            <a:br>
              <a:rPr lang="en-US" sz="2400"/>
            </a:br>
            <a:r>
              <a:rPr lang="en-US" sz="2400"/>
              <a:t/>
            </a:r>
            <a:br>
              <a:rPr lang="en-US" sz="2400"/>
            </a:br>
            <a:r>
              <a:rPr lang="en-US" sz="2400"/>
              <a:t>      Font(String name, int style, int size)</a:t>
            </a:r>
            <a:br>
              <a:rPr lang="en-US" sz="2400"/>
            </a:br>
            <a:endParaRPr lang="en-US" sz="2400"/>
          </a:p>
          <a:p>
            <a:pPr>
              <a:lnSpc>
                <a:spcPct val="83000"/>
              </a:lnSpc>
            </a:pPr>
            <a:r>
              <a:rPr lang="en-US" sz="2400"/>
              <a:t>    where </a:t>
            </a:r>
          </a:p>
          <a:p>
            <a:pPr lvl="1">
              <a:lnSpc>
                <a:spcPct val="83000"/>
              </a:lnSpc>
              <a:buFontTx/>
              <a:buChar char="•"/>
            </a:pPr>
            <a:r>
              <a:rPr lang="en-US" sz="2400"/>
              <a:t>name is the name of a standard font such as Courier or Arial,</a:t>
            </a:r>
          </a:p>
          <a:p>
            <a:pPr lvl="1">
              <a:lnSpc>
                <a:spcPct val="83000"/>
              </a:lnSpc>
              <a:buFontTx/>
              <a:buChar char="•"/>
            </a:pPr>
            <a:r>
              <a:rPr lang="en-US" sz="2400"/>
              <a:t>style</a:t>
            </a:r>
            <a:r>
              <a:rPr lang="en-US" sz="2400" i="1"/>
              <a:t> </a:t>
            </a:r>
            <a:r>
              <a:rPr lang="en-US" sz="2400"/>
              <a:t>is a combination of Font class constants:</a:t>
            </a:r>
            <a:r>
              <a:rPr lang="en-US" sz="2000"/>
              <a:t> </a:t>
            </a:r>
          </a:p>
          <a:p>
            <a:pPr>
              <a:lnSpc>
                <a:spcPct val="83000"/>
              </a:lnSpc>
            </a:pPr>
            <a:r>
              <a:rPr lang="en-US" sz="2400"/>
              <a:t>                 Font.PLAIN, Font.BOLD, Font.ITALIC  </a:t>
            </a:r>
            <a:br>
              <a:rPr lang="en-US" sz="2400"/>
            </a:br>
            <a:r>
              <a:rPr lang="en-US" sz="2400"/>
              <a:t>             with values 1, 2, and 3 respectivelysuch as</a:t>
            </a:r>
          </a:p>
          <a:p>
            <a:pPr lvl="1">
              <a:lnSpc>
                <a:spcPct val="83000"/>
              </a:lnSpc>
              <a:buFontTx/>
              <a:buChar char="•"/>
            </a:pPr>
            <a:r>
              <a:rPr lang="en-US" sz="2400"/>
              <a:t>size</a:t>
            </a:r>
            <a:r>
              <a:rPr lang="en-US" sz="2400" i="1"/>
              <a:t> </a:t>
            </a:r>
            <a:r>
              <a:rPr lang="en-US" sz="2400"/>
              <a:t>is the point size of a character.</a:t>
            </a:r>
            <a:br>
              <a:rPr lang="en-US" sz="2400"/>
            </a:br>
            <a:r>
              <a:rPr lang="en-US" sz="2000"/>
              <a:t/>
            </a:r>
            <a:br>
              <a:rPr lang="en-US" sz="2000"/>
            </a:br>
            <a:endParaRPr lang="en-US"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t>The Font Class</a:t>
            </a:r>
          </a:p>
        </p:txBody>
      </p:sp>
      <p:sp>
        <p:nvSpPr>
          <p:cNvPr id="358403" name="Rectangle 3"/>
          <p:cNvSpPr>
            <a:spLocks noGrp="1" noChangeArrowheads="1"/>
          </p:cNvSpPr>
          <p:nvPr>
            <p:ph type="body" idx="1"/>
          </p:nvPr>
        </p:nvSpPr>
        <p:spPr>
          <a:xfrm>
            <a:off x="741363" y="2101850"/>
            <a:ext cx="8718550" cy="4759325"/>
          </a:xfrm>
        </p:spPr>
        <p:txBody>
          <a:bodyPr/>
          <a:lstStyle/>
          <a:p>
            <a:r>
              <a:rPr lang="en-US" sz="2400"/>
              <a:t>To create a 12 point Courier font that is both bold and italic, use</a:t>
            </a:r>
            <a:br>
              <a:rPr lang="en-US" sz="2400"/>
            </a:br>
            <a:r>
              <a:rPr lang="en-US" sz="2400"/>
              <a:t/>
            </a:r>
            <a:br>
              <a:rPr lang="en-US" sz="2400"/>
            </a:br>
            <a:r>
              <a:rPr lang="en-US" sz="2400"/>
              <a:t>Font font = new Font(“Courier”, Font.BOLD+Font.ITALIC, 12); </a:t>
            </a:r>
            <a:br>
              <a:rPr lang="en-US" sz="2400"/>
            </a:br>
            <a:r>
              <a:rPr lang="en-US" sz="2400"/>
              <a:t/>
            </a:r>
            <a:br>
              <a:rPr lang="en-US" sz="2400"/>
            </a:br>
            <a:endParaRPr lang="en-US" sz="2400"/>
          </a:p>
          <a:p>
            <a:r>
              <a:rPr lang="en-US" sz="2400"/>
              <a:t>Since Font.BOLD + Font.ITALIC = 1 + 2 = 3, the same Font</a:t>
            </a:r>
          </a:p>
          <a:p>
            <a:r>
              <a:rPr lang="en-US" sz="2400"/>
              <a:t>object can be also instantiated as</a:t>
            </a:r>
          </a:p>
          <a:p>
            <a:r>
              <a:rPr lang="en-US" sz="2400"/>
              <a:t>     Font font = new Font(“Courier”, </a:t>
            </a:r>
            <a:r>
              <a:rPr lang="en-US" sz="2400" b="1"/>
              <a:t>3</a:t>
            </a:r>
            <a:r>
              <a:rPr lang="en-US" sz="2400"/>
              <a:t>, 12);</a:t>
            </a:r>
            <a:r>
              <a:rPr lang="en-US"/>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z="3600" dirty="0"/>
              <a:t>Font Methods</a:t>
            </a:r>
          </a:p>
        </p:txBody>
      </p:sp>
      <p:sp>
        <p:nvSpPr>
          <p:cNvPr id="359427" name="Rectangle 3"/>
          <p:cNvSpPr>
            <a:spLocks noGrp="1" noChangeArrowheads="1"/>
          </p:cNvSpPr>
          <p:nvPr>
            <p:ph type="body" idx="1"/>
          </p:nvPr>
        </p:nvSpPr>
        <p:spPr/>
        <p:txBody>
          <a:bodyPr/>
          <a:lstStyle/>
          <a:p>
            <a:pPr>
              <a:lnSpc>
                <a:spcPct val="73000"/>
              </a:lnSpc>
              <a:spcBef>
                <a:spcPts val="200"/>
              </a:spcBef>
              <a:buFont typeface="Times New Roman" pitchFamily="18" charset="0"/>
              <a:buChar char="•"/>
            </a:pPr>
            <a:r>
              <a:rPr lang="en-US" sz="2400" dirty="0"/>
              <a:t>public String </a:t>
            </a:r>
            <a:r>
              <a:rPr lang="en-US" sz="2400" dirty="0" err="1"/>
              <a:t>getName</a:t>
            </a:r>
            <a:r>
              <a:rPr lang="en-US" sz="2400" dirty="0"/>
              <a:t>()</a:t>
            </a:r>
            <a:br>
              <a:rPr lang="en-US" sz="2400" dirty="0"/>
            </a:br>
            <a:r>
              <a:rPr lang="en-US" sz="2400" dirty="0" smtClean="0"/>
              <a:t>		returns </a:t>
            </a:r>
            <a:r>
              <a:rPr lang="en-US" sz="2400" dirty="0"/>
              <a:t>the name of the font</a:t>
            </a:r>
            <a:r>
              <a:rPr lang="en-US" sz="2400" dirty="0" smtClean="0"/>
              <a:t>.</a:t>
            </a:r>
            <a:endParaRPr lang="en-US" sz="2400" dirty="0"/>
          </a:p>
          <a:p>
            <a:pPr>
              <a:lnSpc>
                <a:spcPct val="73000"/>
              </a:lnSpc>
              <a:spcBef>
                <a:spcPts val="200"/>
              </a:spcBef>
              <a:buFont typeface="Times New Roman" pitchFamily="18" charset="0"/>
              <a:buChar char="•"/>
            </a:pPr>
            <a:r>
              <a:rPr lang="en-US" sz="2400" dirty="0"/>
              <a:t>public </a:t>
            </a:r>
            <a:r>
              <a:rPr lang="en-US" sz="2400" dirty="0" err="1"/>
              <a:t>boolean</a:t>
            </a:r>
            <a:r>
              <a:rPr lang="en-US" sz="2400" dirty="0"/>
              <a:t> </a:t>
            </a:r>
            <a:r>
              <a:rPr lang="en-US" sz="2400" dirty="0" err="1"/>
              <a:t>isPlain</a:t>
            </a:r>
            <a:r>
              <a:rPr lang="en-US" sz="2400" dirty="0"/>
              <a:t>()</a:t>
            </a:r>
            <a:br>
              <a:rPr lang="en-US" sz="2400" dirty="0"/>
            </a:br>
            <a:r>
              <a:rPr lang="en-US" sz="2400" dirty="0" smtClean="0"/>
              <a:t>		returns </a:t>
            </a:r>
            <a:r>
              <a:rPr lang="en-US" sz="2400" dirty="0"/>
              <a:t>true if the style is </a:t>
            </a:r>
            <a:r>
              <a:rPr lang="en-US" sz="2400" dirty="0" err="1"/>
              <a:t>Font.PLAIN</a:t>
            </a:r>
            <a:r>
              <a:rPr lang="en-US" sz="2400" dirty="0" smtClean="0"/>
              <a:t>.</a:t>
            </a:r>
            <a:endParaRPr lang="en-US" sz="2400" dirty="0"/>
          </a:p>
          <a:p>
            <a:pPr>
              <a:lnSpc>
                <a:spcPct val="73000"/>
              </a:lnSpc>
              <a:spcBef>
                <a:spcPts val="200"/>
              </a:spcBef>
              <a:buFont typeface="Times New Roman" pitchFamily="18" charset="0"/>
              <a:buChar char="•"/>
            </a:pPr>
            <a:r>
              <a:rPr lang="en-US" sz="2400" dirty="0"/>
              <a:t>public </a:t>
            </a:r>
            <a:r>
              <a:rPr lang="en-US" sz="2400" dirty="0" err="1"/>
              <a:t>boolean</a:t>
            </a:r>
            <a:r>
              <a:rPr lang="en-US" sz="2400" dirty="0"/>
              <a:t> </a:t>
            </a:r>
            <a:r>
              <a:rPr lang="en-US" sz="2400" dirty="0" err="1"/>
              <a:t>isItalic</a:t>
            </a:r>
            <a:r>
              <a:rPr lang="en-US" sz="2400" dirty="0"/>
              <a:t>()</a:t>
            </a:r>
            <a:br>
              <a:rPr lang="en-US" sz="2400" dirty="0"/>
            </a:br>
            <a:r>
              <a:rPr lang="en-US" sz="2400" dirty="0" smtClean="0"/>
              <a:t>		returns </a:t>
            </a:r>
            <a:r>
              <a:rPr lang="en-US" sz="2400" dirty="0"/>
              <a:t>true if the style is </a:t>
            </a:r>
            <a:r>
              <a:rPr lang="en-US" sz="2400" dirty="0" err="1"/>
              <a:t>Font.ITALIC</a:t>
            </a:r>
            <a:r>
              <a:rPr lang="en-US" sz="2400" dirty="0" smtClean="0"/>
              <a:t>.</a:t>
            </a:r>
            <a:endParaRPr lang="en-US" sz="2400" dirty="0"/>
          </a:p>
          <a:p>
            <a:pPr>
              <a:lnSpc>
                <a:spcPct val="73000"/>
              </a:lnSpc>
              <a:spcBef>
                <a:spcPts val="200"/>
              </a:spcBef>
              <a:buFont typeface="Times New Roman" pitchFamily="18" charset="0"/>
              <a:buChar char="•"/>
            </a:pPr>
            <a:r>
              <a:rPr lang="en-US" sz="2400" dirty="0"/>
              <a:t>public </a:t>
            </a:r>
            <a:r>
              <a:rPr lang="en-US" sz="2400" dirty="0" err="1"/>
              <a:t>boolean</a:t>
            </a:r>
            <a:r>
              <a:rPr lang="en-US" sz="2400" dirty="0"/>
              <a:t> </a:t>
            </a:r>
            <a:r>
              <a:rPr lang="en-US" sz="2400" dirty="0" err="1"/>
              <a:t>isBold</a:t>
            </a:r>
            <a:r>
              <a:rPr lang="en-US" sz="2400" dirty="0"/>
              <a:t>()</a:t>
            </a:r>
            <a:br>
              <a:rPr lang="en-US" sz="2400" dirty="0"/>
            </a:br>
            <a:r>
              <a:rPr lang="en-US" sz="2400" dirty="0" smtClean="0"/>
              <a:t>		returns </a:t>
            </a:r>
            <a:r>
              <a:rPr lang="en-US" sz="2400" dirty="0"/>
              <a:t>true if the style is </a:t>
            </a:r>
            <a:r>
              <a:rPr lang="en-US" sz="2400" dirty="0" err="1"/>
              <a:t>Font.BOLD</a:t>
            </a:r>
            <a:r>
              <a:rPr lang="en-US" sz="2400" dirty="0" smtClean="0"/>
              <a:t>.</a:t>
            </a:r>
            <a:endParaRPr lang="en-US" sz="2400" dirty="0" smtClean="0"/>
          </a:p>
          <a:p>
            <a:pPr>
              <a:spcBef>
                <a:spcPts val="200"/>
              </a:spcBef>
              <a:buFont typeface="Times New Roman" pitchFamily="18" charset="0"/>
              <a:buChar char="•"/>
            </a:pPr>
            <a:r>
              <a:rPr lang="en-US" sz="2400" dirty="0" smtClean="0"/>
              <a:t>public </a:t>
            </a:r>
            <a:r>
              <a:rPr lang="en-US" sz="2400" dirty="0" err="1" smtClean="0"/>
              <a:t>int</a:t>
            </a:r>
            <a:r>
              <a:rPr lang="en-US" sz="2400" dirty="0" smtClean="0"/>
              <a:t> </a:t>
            </a:r>
            <a:r>
              <a:rPr lang="en-US" sz="2400" dirty="0" err="1" smtClean="0"/>
              <a:t>getStyle</a:t>
            </a:r>
            <a:r>
              <a:rPr lang="en-US" sz="2400" dirty="0" smtClean="0"/>
              <a:t>()</a:t>
            </a:r>
            <a:br>
              <a:rPr lang="en-US" sz="2400" dirty="0" smtClean="0"/>
            </a:br>
            <a:r>
              <a:rPr lang="en-US" sz="2400" dirty="0" smtClean="0"/>
              <a:t>		returns </a:t>
            </a:r>
            <a:r>
              <a:rPr lang="en-US" sz="2400" dirty="0" smtClean="0"/>
              <a:t>0 if the style is PLAIN.</a:t>
            </a:r>
          </a:p>
          <a:p>
            <a:pPr>
              <a:spcBef>
                <a:spcPts val="200"/>
              </a:spcBef>
            </a:pPr>
            <a:r>
              <a:rPr lang="en-US" sz="2400" dirty="0" smtClean="0"/>
              <a:t>    </a:t>
            </a:r>
            <a:r>
              <a:rPr lang="en-US" sz="2400" dirty="0" smtClean="0"/>
              <a:t>			returns </a:t>
            </a:r>
            <a:r>
              <a:rPr lang="en-US" sz="2400" dirty="0" smtClean="0"/>
              <a:t>1 if the style is BOLD.</a:t>
            </a:r>
            <a:br>
              <a:rPr lang="en-US" sz="2400" dirty="0" smtClean="0"/>
            </a:br>
            <a:r>
              <a:rPr lang="en-US" sz="2400" dirty="0" smtClean="0"/>
              <a:t>		returns </a:t>
            </a:r>
            <a:r>
              <a:rPr lang="en-US" sz="2400" dirty="0" smtClean="0"/>
              <a:t>2 if the style is ITALIC.</a:t>
            </a:r>
            <a:br>
              <a:rPr lang="en-US" sz="2400" dirty="0" smtClean="0"/>
            </a:br>
            <a:r>
              <a:rPr lang="en-US" sz="2400" dirty="0" smtClean="0"/>
              <a:t>		returns </a:t>
            </a:r>
            <a:r>
              <a:rPr lang="en-US" sz="2400" dirty="0" smtClean="0"/>
              <a:t>3 if the style is BOLD+ ITALIC</a:t>
            </a:r>
            <a:r>
              <a:rPr lang="en-US" sz="2400" dirty="0" smtClean="0"/>
              <a:t>.</a:t>
            </a:r>
            <a:endParaRPr lang="en-US" sz="2400" dirty="0" smtClean="0"/>
          </a:p>
          <a:p>
            <a:pPr>
              <a:spcBef>
                <a:spcPts val="200"/>
              </a:spcBef>
              <a:buFont typeface="Times New Roman" pitchFamily="18" charset="0"/>
              <a:buChar char="•"/>
            </a:pPr>
            <a:r>
              <a:rPr lang="en-US" sz="2400" dirty="0" smtClean="0"/>
              <a:t>public </a:t>
            </a:r>
            <a:r>
              <a:rPr lang="en-US" sz="2400" dirty="0" err="1" smtClean="0"/>
              <a:t>int</a:t>
            </a:r>
            <a:r>
              <a:rPr lang="en-US" sz="2400" dirty="0" smtClean="0"/>
              <a:t> </a:t>
            </a:r>
            <a:r>
              <a:rPr lang="en-US" sz="2400" dirty="0" err="1" smtClean="0"/>
              <a:t>getSize</a:t>
            </a:r>
            <a:r>
              <a:rPr lang="en-US" sz="2400" dirty="0" smtClean="0"/>
              <a:t>()</a:t>
            </a:r>
            <a:br>
              <a:rPr lang="en-US" sz="2400" dirty="0" smtClean="0"/>
            </a:br>
            <a:r>
              <a:rPr lang="en-US" sz="2400" dirty="0" smtClean="0"/>
              <a:t>		returns </a:t>
            </a:r>
            <a:r>
              <a:rPr lang="en-US" sz="2400" dirty="0" smtClean="0"/>
              <a:t>the font size </a:t>
            </a:r>
            <a:r>
              <a:rPr lang="en-US" sz="2400" dirty="0"/>
              <a:t/>
            </a:r>
            <a:br>
              <a:rPr lang="en-US" sz="2400" dirty="0"/>
            </a:b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 </a:t>
            </a:r>
            <a:r>
              <a:rPr lang="en-US" sz="3200"/>
              <a:t>“Painting” on Panels</a:t>
            </a:r>
            <a:r>
              <a:rPr lang="en-US"/>
              <a:t/>
            </a:r>
            <a:br>
              <a:rPr lang="en-US"/>
            </a:br>
            <a:endParaRPr lang="en-US"/>
          </a:p>
        </p:txBody>
      </p:sp>
      <p:sp>
        <p:nvSpPr>
          <p:cNvPr id="361475" name="Rectangle 3"/>
          <p:cNvSpPr>
            <a:spLocks noGrp="1" noChangeArrowheads="1"/>
          </p:cNvSpPr>
          <p:nvPr>
            <p:ph type="body" idx="1"/>
          </p:nvPr>
        </p:nvSpPr>
        <p:spPr/>
        <p:txBody>
          <a:bodyPr/>
          <a:lstStyle/>
          <a:p>
            <a:r>
              <a:rPr lang="en-US" sz="2400"/>
              <a:t>Custom “painting” is usually done on a panel.</a:t>
            </a:r>
          </a:p>
          <a:p>
            <a:endParaRPr lang="en-US" sz="2400"/>
          </a:p>
          <a:p>
            <a:r>
              <a:rPr lang="en-US" sz="2400"/>
              <a:t>To paint or draw on a panel, </a:t>
            </a:r>
            <a:br>
              <a:rPr lang="en-US" sz="2400"/>
            </a:br>
            <a:endParaRPr lang="en-US" sz="2400"/>
          </a:p>
          <a:p>
            <a:pPr>
              <a:buFont typeface="Times New Roman" pitchFamily="18" charset="0"/>
              <a:buChar char="•"/>
            </a:pPr>
            <a:r>
              <a:rPr lang="en-US" sz="2400"/>
              <a:t>extend the JPanel class, and </a:t>
            </a:r>
            <a:br>
              <a:rPr lang="en-US" sz="2400"/>
            </a:br>
            <a:endParaRPr lang="en-US" sz="2400"/>
          </a:p>
          <a:p>
            <a:pPr>
              <a:buFont typeface="Times New Roman" pitchFamily="18" charset="0"/>
              <a:buChar char="•"/>
            </a:pPr>
            <a:r>
              <a:rPr lang="en-US" sz="2400"/>
              <a:t>override the paintComponent(Graphics g) method so that the redefined paintComponent(...) renders the panel with some customized image or text.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sz="3600" dirty="0"/>
              <a:t>“Painting” on Panels</a:t>
            </a:r>
          </a:p>
        </p:txBody>
      </p:sp>
      <p:sp>
        <p:nvSpPr>
          <p:cNvPr id="362499" name="Rectangle 3"/>
          <p:cNvSpPr>
            <a:spLocks noGrp="1" noChangeArrowheads="1"/>
          </p:cNvSpPr>
          <p:nvPr>
            <p:ph type="body" idx="1"/>
          </p:nvPr>
        </p:nvSpPr>
        <p:spPr>
          <a:xfrm>
            <a:off x="741363" y="2101850"/>
            <a:ext cx="9023349" cy="4759325"/>
          </a:xfrm>
        </p:spPr>
        <p:txBody>
          <a:bodyPr/>
          <a:lstStyle/>
          <a:p>
            <a:r>
              <a:rPr lang="en-US" sz="2400" b="1" dirty="0"/>
              <a:t>Problem Statement</a:t>
            </a:r>
            <a:r>
              <a:rPr lang="en-US" sz="2400" b="1" dirty="0" smtClean="0"/>
              <a:t>:</a:t>
            </a:r>
            <a:endParaRPr lang="en-US" sz="2400" dirty="0"/>
          </a:p>
          <a:p>
            <a:pPr indent="-1588"/>
            <a:r>
              <a:rPr lang="en-US" sz="2400" dirty="0"/>
              <a:t>Create a panel with a red background that displays the familiar Star Wars quotation “May the Force be with you.”  The quote should be drawn in yellow, with point size 16, using the exotic Flat Brush font.  Position the quote at (50,50).  </a:t>
            </a:r>
            <a:endParaRPr lang="en-US" sz="2400" dirty="0" smtClean="0"/>
          </a:p>
          <a:p>
            <a:pPr indent="-1588"/>
            <a:r>
              <a:rPr lang="en-US" sz="2400" dirty="0" smtClean="0"/>
              <a:t>Include </a:t>
            </a:r>
            <a:r>
              <a:rPr lang="en-US" sz="2400" dirty="0"/>
              <a:t>a main(...) method that places the panel in frame.</a:t>
            </a:r>
            <a:r>
              <a:rPr lang="en-US" dirty="0"/>
              <a:t>  </a:t>
            </a:r>
          </a:p>
        </p:txBody>
      </p:sp>
      <p:pic>
        <p:nvPicPr>
          <p:cNvPr id="372738" name="Picture 2"/>
          <p:cNvPicPr>
            <a:picLocks noChangeAspect="1" noChangeArrowheads="1"/>
          </p:cNvPicPr>
          <p:nvPr/>
        </p:nvPicPr>
        <p:blipFill>
          <a:blip r:embed="rId2"/>
          <a:srcRect/>
          <a:stretch>
            <a:fillRect/>
          </a:stretch>
        </p:blipFill>
        <p:spPr bwMode="auto">
          <a:xfrm>
            <a:off x="2220912" y="4389437"/>
            <a:ext cx="5943600" cy="29638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sz="3600" dirty="0"/>
              <a:t>Solution</a:t>
            </a:r>
          </a:p>
        </p:txBody>
      </p:sp>
      <p:sp>
        <p:nvSpPr>
          <p:cNvPr id="364547" name="Rectangle 3"/>
          <p:cNvSpPr>
            <a:spLocks noGrp="1" noChangeArrowheads="1"/>
          </p:cNvSpPr>
          <p:nvPr>
            <p:ph type="body" idx="1"/>
          </p:nvPr>
        </p:nvSpPr>
        <p:spPr/>
        <p:txBody>
          <a:bodyPr/>
          <a:lstStyle/>
          <a:p>
            <a:r>
              <a:rPr lang="en-US" sz="2400"/>
              <a:t>The application </a:t>
            </a:r>
            <a:br>
              <a:rPr lang="en-US" sz="2400"/>
            </a:br>
            <a:endParaRPr lang="en-US" sz="2400"/>
          </a:p>
          <a:p>
            <a:pPr>
              <a:buFont typeface="Times New Roman" pitchFamily="18" charset="0"/>
              <a:buChar char="•"/>
            </a:pPr>
            <a:r>
              <a:rPr lang="en-US" sz="2400"/>
              <a:t>defines the class StarPanel, which extends JPanel,</a:t>
            </a:r>
            <a:br>
              <a:rPr lang="en-US" sz="2400"/>
            </a:br>
            <a:endParaRPr lang="en-US" sz="2400"/>
          </a:p>
          <a:p>
            <a:pPr>
              <a:buFont typeface="Times New Roman" pitchFamily="18" charset="0"/>
              <a:buChar char="•"/>
            </a:pPr>
            <a:r>
              <a:rPr lang="en-US" sz="2400"/>
              <a:t>overrides JPanel’s paintComponent(...) method so that paintComponent(...) paints the message “May the Force be with you” on a StarPanel object. </a:t>
            </a:r>
            <a:br>
              <a:rPr lang="en-US" sz="2400"/>
            </a:br>
            <a:r>
              <a:rPr lang="en-US" sz="2400"/>
              <a:t/>
            </a:r>
            <a:br>
              <a:rPr lang="en-US" sz="2400"/>
            </a:br>
            <a:endParaRPr lang="en-US" sz="2400"/>
          </a:p>
          <a:p>
            <a:r>
              <a:rPr lang="en-US" sz="2400"/>
              <a:t>The Graphics object g, which is passed to paintComponent(...),  invokes the setColor(...) and setFont(...) methods.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sz="3600" dirty="0"/>
              <a:t>Solution</a:t>
            </a:r>
          </a:p>
        </p:txBody>
      </p:sp>
      <p:sp>
        <p:nvSpPr>
          <p:cNvPr id="365571" name="Rectangle 3"/>
          <p:cNvSpPr>
            <a:spLocks noGrp="1" noChangeArrowheads="1"/>
          </p:cNvSpPr>
          <p:nvPr>
            <p:ph type="body" idx="1"/>
          </p:nvPr>
        </p:nvSpPr>
        <p:spPr>
          <a:xfrm>
            <a:off x="741363" y="1951038"/>
            <a:ext cx="8605837" cy="4910137"/>
          </a:xfrm>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public class StarPanel </a:t>
            </a:r>
            <a:r>
              <a:rPr lang="en-US" sz="2000" b="1"/>
              <a:t>extends JPanel</a:t>
            </a:r>
            <a:endParaRPr lang="en-US" sz="2000"/>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void paintComponent(Graphics g)</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super.paintComponent(g); </a:t>
            </a:r>
            <a:br>
              <a:rPr lang="en-US" sz="2000"/>
            </a:br>
            <a:r>
              <a:rPr lang="en-US" sz="2000"/>
              <a:t>                                 // Call the paintComponent method of the parent</a:t>
            </a:r>
          </a:p>
          <a:p>
            <a:pPr marL="609600" indent="-609600">
              <a:lnSpc>
                <a:spcPct val="73000"/>
              </a:lnSpc>
              <a:buFont typeface="Times New Roman" pitchFamily="18" charset="0"/>
              <a:buAutoNum type="arabicPeriod"/>
            </a:pPr>
            <a:r>
              <a:rPr lang="en-US" sz="2000"/>
              <a:t>          </a:t>
            </a:r>
            <a:r>
              <a:rPr lang="en-US" sz="2000" b="1"/>
              <a:t>g.setColor</a:t>
            </a:r>
            <a:r>
              <a:rPr lang="en-US" sz="2000"/>
              <a:t>(Color.YELLOW); // Use yellow for drawing</a:t>
            </a:r>
          </a:p>
          <a:p>
            <a:pPr marL="609600" indent="-609600">
              <a:lnSpc>
                <a:spcPct val="73000"/>
              </a:lnSpc>
              <a:buFont typeface="Times New Roman" pitchFamily="18" charset="0"/>
              <a:buAutoNum type="arabicPeriod"/>
            </a:pPr>
            <a:r>
              <a:rPr lang="en-US" sz="2000"/>
              <a:t>          Font font = new Font("Flat Brush", Font.BOLD, 24);</a:t>
            </a:r>
            <a:endParaRPr lang="en-US" sz="2000" b="1"/>
          </a:p>
          <a:p>
            <a:pPr marL="609600" indent="-609600">
              <a:lnSpc>
                <a:spcPct val="73000"/>
              </a:lnSpc>
              <a:buFont typeface="Times New Roman" pitchFamily="18" charset="0"/>
              <a:buAutoNum type="arabicPeriod"/>
            </a:pPr>
            <a:r>
              <a:rPr lang="en-US" sz="2000" b="1"/>
              <a:t>          g.setFont</a:t>
            </a:r>
            <a:r>
              <a:rPr lang="en-US" sz="2000"/>
              <a:t>(font);  // Uses the Flat Brush font </a:t>
            </a:r>
          </a:p>
          <a:p>
            <a:pPr marL="609600" indent="-609600">
              <a:lnSpc>
                <a:spcPct val="73000"/>
              </a:lnSpc>
              <a:buFont typeface="Times New Roman" pitchFamily="18" charset="0"/>
              <a:buAutoNum type="arabicPeriod"/>
            </a:pPr>
            <a:r>
              <a:rPr lang="en-US" sz="2000"/>
              <a:t>          setBackground(Color.red);</a:t>
            </a:r>
            <a:endParaRPr lang="en-US" sz="2000" b="1"/>
          </a:p>
          <a:p>
            <a:pPr marL="609600" indent="-609600">
              <a:lnSpc>
                <a:spcPct val="73000"/>
              </a:lnSpc>
              <a:buFont typeface="Times New Roman" pitchFamily="18" charset="0"/>
              <a:buAutoNum type="arabicPeriod"/>
            </a:pPr>
            <a:r>
              <a:rPr lang="en-US" sz="2000" b="1"/>
              <a:t>          g.drawString</a:t>
            </a:r>
            <a:r>
              <a:rPr lang="en-US" sz="2000"/>
              <a:t>("May the Force be with you", 50,50);</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static void main(String [] args)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JFrame frame = new JFrame("Star Wars Quotation");</a:t>
            </a:r>
          </a:p>
          <a:p>
            <a:pPr marL="609600" indent="-609600">
              <a:lnSpc>
                <a:spcPct val="73000"/>
              </a:lnSpc>
              <a:buFont typeface="Times New Roman" pitchFamily="18" charset="0"/>
              <a:buAutoNum type="arabicPeriod"/>
            </a:pPr>
            <a:r>
              <a:rPr lang="en-US" sz="2000"/>
              <a:t>          frame.setBounds(0,0,400,200);</a:t>
            </a:r>
          </a:p>
          <a:p>
            <a:pPr marL="609600" indent="-609600">
              <a:lnSpc>
                <a:spcPct val="73000"/>
              </a:lnSpc>
              <a:buFont typeface="Times New Roman" pitchFamily="18" charset="0"/>
              <a:buAutoNum type="arabicPeriod"/>
            </a:pPr>
            <a:r>
              <a:rPr lang="en-US" sz="2000"/>
              <a:t>          StarPanel panel = new StarPanel();</a:t>
            </a:r>
          </a:p>
          <a:p>
            <a:pPr marL="609600" indent="-609600">
              <a:lnSpc>
                <a:spcPct val="73000"/>
              </a:lnSpc>
              <a:buFont typeface="Times New Roman" pitchFamily="18" charset="0"/>
              <a:buAutoNum type="arabicPeriod"/>
            </a:pPr>
            <a:r>
              <a:rPr lang="en-US" sz="2000"/>
              <a:t>          frame.add(panel);</a:t>
            </a:r>
          </a:p>
          <a:p>
            <a:pPr marL="609600" indent="-609600">
              <a:lnSpc>
                <a:spcPct val="73000"/>
              </a:lnSpc>
              <a:buFont typeface="Times New Roman" pitchFamily="18" charset="0"/>
              <a:buAutoNum type="arabicPeriod"/>
            </a:pPr>
            <a:r>
              <a:rPr lang="en-US" sz="2000"/>
              <a:t>          frame.setVisible(true);</a:t>
            </a:r>
          </a:p>
          <a:p>
            <a:pPr marL="609600" indent="-609600">
              <a:lnSpc>
                <a:spcPct val="73000"/>
              </a:lnSpc>
              <a:buFont typeface="Times New Roman" pitchFamily="18" charset="0"/>
              <a:buAutoNum type="arabicPeriod"/>
            </a:pPr>
            <a:r>
              <a:rPr lang="en-US" sz="2000"/>
              <a:t>          frame.setDefaultCloseOperation(JFrame.EXIT_ON_CLOSE);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z="3200"/>
              <a:t>Panels</a:t>
            </a:r>
          </a:p>
        </p:txBody>
      </p:sp>
      <p:sp>
        <p:nvSpPr>
          <p:cNvPr id="329731" name="Rectangle 3"/>
          <p:cNvSpPr>
            <a:spLocks noGrp="1" noChangeArrowheads="1"/>
          </p:cNvSpPr>
          <p:nvPr>
            <p:ph type="body" idx="1"/>
          </p:nvPr>
        </p:nvSpPr>
        <p:spPr/>
        <p:txBody>
          <a:bodyPr/>
          <a:lstStyle/>
          <a:p>
            <a:pPr>
              <a:buFontTx/>
              <a:buChar char="•"/>
            </a:pPr>
            <a:r>
              <a:rPr lang="en-US" sz="2400"/>
              <a:t>Most Swing applications do not place components directly in a frame.  Instead, components are grouped together and placed in </a:t>
            </a:r>
            <a:r>
              <a:rPr lang="en-US" sz="2400" i="1"/>
              <a:t>panels</a:t>
            </a:r>
            <a:r>
              <a:rPr lang="en-US" sz="2400"/>
              <a:t>. </a:t>
            </a:r>
            <a:br>
              <a:rPr lang="en-US" sz="2400"/>
            </a:br>
            <a:endParaRPr lang="en-US" sz="2400"/>
          </a:p>
          <a:p>
            <a:pPr>
              <a:buFontTx/>
              <a:buChar char="•"/>
            </a:pPr>
            <a:r>
              <a:rPr lang="en-US" sz="2400"/>
              <a:t>A </a:t>
            </a:r>
            <a:r>
              <a:rPr lang="en-US" sz="2400" i="1"/>
              <a:t>panel </a:t>
            </a:r>
            <a:r>
              <a:rPr lang="en-US" sz="2400"/>
              <a:t>is an invisible container used for arranging and organizing components. </a:t>
            </a:r>
            <a:br>
              <a:rPr lang="en-US" sz="2400"/>
            </a:br>
            <a:endParaRPr lang="en-US" sz="2400"/>
          </a:p>
          <a:p>
            <a:pPr>
              <a:buFontTx/>
              <a:buChar char="•"/>
            </a:pPr>
            <a:r>
              <a:rPr lang="en-US" sz="2400"/>
              <a:t>A panel can have a layout manager.  Components are placed in panels and the panels are subsequently added to a frame.  </a:t>
            </a:r>
            <a:br>
              <a:rPr lang="en-US" sz="2400"/>
            </a:br>
            <a:endParaRPr lang="en-US" sz="2400"/>
          </a:p>
          <a:p>
            <a:pPr>
              <a:buFontTx/>
              <a:buChar char="•"/>
            </a:pPr>
            <a:r>
              <a:rPr lang="en-US" sz="2400"/>
              <a:t>Swing’s JPanel class extends JComponent. </a:t>
            </a:r>
            <a:br>
              <a:rPr lang="en-US" sz="2400"/>
            </a:br>
            <a:endParaRPr lang="en-US" sz="2400"/>
          </a:p>
          <a:p>
            <a:pPr>
              <a:buFontTx/>
              <a:buChar char="•"/>
            </a:pPr>
            <a:r>
              <a:rPr lang="en-US" sz="2400"/>
              <a:t>FlowLayout is the default layout manager for JPanel.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z="3600" dirty="0"/>
              <a:t>Drawing Shapes </a:t>
            </a:r>
          </a:p>
        </p:txBody>
      </p:sp>
      <p:sp>
        <p:nvSpPr>
          <p:cNvPr id="366595" name="Rectangle 3"/>
          <p:cNvSpPr>
            <a:spLocks noGrp="1" noChangeArrowheads="1"/>
          </p:cNvSpPr>
          <p:nvPr>
            <p:ph type="body" idx="1"/>
          </p:nvPr>
        </p:nvSpPr>
        <p:spPr/>
        <p:txBody>
          <a:bodyPr/>
          <a:lstStyle/>
          <a:p>
            <a:pPr>
              <a:lnSpc>
                <a:spcPct val="73000"/>
              </a:lnSpc>
            </a:pPr>
            <a:r>
              <a:rPr lang="en-US" sz="2400"/>
              <a:t>The Graphics class also defines a number of methods that facilitate drawing various shapes on a panel.  Among the most commonly used methods are:</a:t>
            </a:r>
            <a:br>
              <a:rPr lang="en-US" sz="2400"/>
            </a:br>
            <a:endParaRPr lang="en-US" sz="2400"/>
          </a:p>
          <a:p>
            <a:pPr>
              <a:lnSpc>
                <a:spcPct val="73000"/>
              </a:lnSpc>
              <a:buFont typeface="Times New Roman" pitchFamily="18" charset="0"/>
              <a:buChar char="•"/>
            </a:pPr>
            <a:r>
              <a:rPr lang="en-US" sz="2400"/>
              <a:t>void drawLine(int startx, int starty, int endx, int endy)</a:t>
            </a:r>
            <a:br>
              <a:rPr lang="en-US" sz="2400"/>
            </a:br>
            <a:r>
              <a:rPr lang="en-US" sz="2400"/>
              <a:t>draws a line segment from point (startx, starty) to point (endx, endy).</a:t>
            </a:r>
            <a:br>
              <a:rPr lang="en-US" sz="2400"/>
            </a:br>
            <a:endParaRPr lang="en-US" sz="2400"/>
          </a:p>
          <a:p>
            <a:pPr>
              <a:lnSpc>
                <a:spcPct val="73000"/>
              </a:lnSpc>
              <a:buFont typeface="Times New Roman" pitchFamily="18" charset="0"/>
              <a:buChar char="•"/>
            </a:pPr>
            <a:r>
              <a:rPr lang="en-US" sz="2400"/>
              <a:t>void drawRect(int x, int y, int width, int height)</a:t>
            </a:r>
            <a:br>
              <a:rPr lang="en-US" sz="2400"/>
            </a:br>
            <a:r>
              <a:rPr lang="en-US" sz="2400"/>
              <a:t>draws a rectangle with upper left-hand corner positioned at (x,y).  The width and height of the rectangle are width and height respectively.</a:t>
            </a:r>
            <a:br>
              <a:rPr lang="en-US" sz="2400"/>
            </a:br>
            <a:endParaRPr lang="en-US" sz="2400"/>
          </a:p>
          <a:p>
            <a:pPr>
              <a:lnSpc>
                <a:spcPct val="73000"/>
              </a:lnSpc>
              <a:buFont typeface="Times New Roman" pitchFamily="18" charset="0"/>
              <a:buChar char="•"/>
            </a:pPr>
            <a:r>
              <a:rPr lang="en-US" sz="2400"/>
              <a:t>void fillRect(int x, int y, int width, int height)</a:t>
            </a:r>
            <a:br>
              <a:rPr lang="en-US" sz="2400"/>
            </a:br>
            <a:r>
              <a:rPr lang="en-US" sz="2400"/>
              <a:t>draws and fills the specified rectangle.</a:t>
            </a:r>
            <a:br>
              <a:rPr lang="en-US" sz="2400"/>
            </a:br>
            <a:r>
              <a:rPr lang="en-US" sz="2400"/>
              <a:t/>
            </a:r>
            <a:br>
              <a:rPr lang="en-US" sz="2400"/>
            </a:br>
            <a:endParaRPr 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sz="3600" dirty="0" err="1" smtClean="0"/>
              <a:t>DrawOval</a:t>
            </a:r>
            <a:endParaRPr lang="en-US" sz="3600" dirty="0"/>
          </a:p>
        </p:txBody>
      </p:sp>
      <p:sp>
        <p:nvSpPr>
          <p:cNvPr id="367619" name="Rectangle 3"/>
          <p:cNvSpPr>
            <a:spLocks noGrp="1" noChangeArrowheads="1"/>
          </p:cNvSpPr>
          <p:nvPr>
            <p:ph type="body" idx="1"/>
          </p:nvPr>
        </p:nvSpPr>
        <p:spPr/>
        <p:txBody>
          <a:bodyPr/>
          <a:lstStyle/>
          <a:p>
            <a:pPr>
              <a:buFont typeface="Symbol" pitchFamily="18" charset="2"/>
              <a:buChar char=""/>
            </a:pPr>
            <a:r>
              <a:rPr lang="en-US" sz="2400" dirty="0"/>
              <a:t>void </a:t>
            </a:r>
            <a:r>
              <a:rPr lang="en-US" sz="2400" dirty="0" err="1"/>
              <a:t>drawOval</a:t>
            </a:r>
            <a:r>
              <a:rPr lang="en-US" sz="2400" dirty="0"/>
              <a:t>(</a:t>
            </a:r>
            <a:r>
              <a:rPr lang="en-US" sz="2400" dirty="0" err="1"/>
              <a:t>int</a:t>
            </a:r>
            <a:r>
              <a:rPr lang="en-US" sz="2400" dirty="0"/>
              <a:t> x, </a:t>
            </a:r>
            <a:r>
              <a:rPr lang="en-US" sz="2400" dirty="0" err="1"/>
              <a:t>int</a:t>
            </a:r>
            <a:r>
              <a:rPr lang="en-US" sz="2400" dirty="0"/>
              <a:t> y , </a:t>
            </a:r>
            <a:r>
              <a:rPr lang="en-US" sz="2400" dirty="0" err="1"/>
              <a:t>int</a:t>
            </a:r>
            <a:r>
              <a:rPr lang="en-US" sz="2400" dirty="0"/>
              <a:t> width, </a:t>
            </a:r>
            <a:r>
              <a:rPr lang="en-US" sz="2400" dirty="0" err="1"/>
              <a:t>int</a:t>
            </a:r>
            <a:r>
              <a:rPr lang="en-US" sz="2400" dirty="0"/>
              <a:t> height)</a:t>
            </a:r>
            <a:br>
              <a:rPr lang="en-US" sz="2400" dirty="0"/>
            </a:br>
            <a:r>
              <a:rPr lang="en-US" sz="2400" dirty="0"/>
              <a:t>draws an ellipse that fits within the boundary of the rectangle specified by the parameters x, y,</a:t>
            </a:r>
            <a:r>
              <a:rPr lang="en-US" sz="2400" i="1" dirty="0"/>
              <a:t> </a:t>
            </a:r>
            <a:r>
              <a:rPr lang="en-US" sz="2400" dirty="0"/>
              <a:t>width, and height.  If width and height</a:t>
            </a:r>
            <a:r>
              <a:rPr lang="en-US" sz="2400" i="1" dirty="0"/>
              <a:t> </a:t>
            </a:r>
            <a:r>
              <a:rPr lang="en-US" sz="2400" dirty="0"/>
              <a:t>are equal, the figure is a circle.  </a:t>
            </a:r>
            <a:endParaRPr lang="en-US" dirty="0" smtClean="0"/>
          </a:p>
          <a:p>
            <a:pPr>
              <a:buFont typeface="Symbol" pitchFamily="18" charset="2"/>
              <a:buChar char=""/>
            </a:pPr>
            <a:r>
              <a:rPr lang="en-US" sz="2400" dirty="0" smtClean="0"/>
              <a:t>void </a:t>
            </a:r>
            <a:r>
              <a:rPr lang="en-US" sz="2400" dirty="0" err="1" smtClean="0"/>
              <a:t>fillOval</a:t>
            </a:r>
            <a:r>
              <a:rPr lang="en-US" sz="2400" dirty="0" smtClean="0"/>
              <a:t>(</a:t>
            </a:r>
            <a:r>
              <a:rPr lang="en-US" sz="2400" dirty="0" err="1" smtClean="0"/>
              <a:t>int</a:t>
            </a:r>
            <a:r>
              <a:rPr lang="en-US" sz="2400" dirty="0" smtClean="0"/>
              <a:t> x, </a:t>
            </a:r>
            <a:r>
              <a:rPr lang="en-US" sz="2400" dirty="0" err="1" smtClean="0"/>
              <a:t>int</a:t>
            </a:r>
            <a:r>
              <a:rPr lang="en-US" sz="2400" dirty="0" smtClean="0"/>
              <a:t> y, </a:t>
            </a:r>
            <a:r>
              <a:rPr lang="en-US" sz="2400" dirty="0" err="1" smtClean="0"/>
              <a:t>int</a:t>
            </a:r>
            <a:r>
              <a:rPr lang="en-US" sz="2400" dirty="0" smtClean="0"/>
              <a:t> width, </a:t>
            </a:r>
            <a:r>
              <a:rPr lang="en-US" sz="2400" dirty="0" err="1" smtClean="0"/>
              <a:t>int</a:t>
            </a:r>
            <a:r>
              <a:rPr lang="en-US" sz="2400" dirty="0" smtClean="0"/>
              <a:t> height)</a:t>
            </a:r>
            <a:br>
              <a:rPr lang="en-US" sz="2400" dirty="0" smtClean="0"/>
            </a:br>
            <a:r>
              <a:rPr lang="en-US" sz="2400" dirty="0" smtClean="0"/>
              <a:t>draws and fills the specified oval.</a:t>
            </a:r>
            <a:endParaRPr lang="en-US" sz="2400" dirty="0"/>
          </a:p>
          <a:p>
            <a:endParaRPr lang="en-US" dirty="0"/>
          </a:p>
        </p:txBody>
      </p:sp>
      <p:sp>
        <p:nvSpPr>
          <p:cNvPr id="367621" name="Rectangle 5"/>
          <p:cNvSpPr>
            <a:spLocks noChangeArrowheads="1"/>
          </p:cNvSpPr>
          <p:nvPr/>
        </p:nvSpPr>
        <p:spPr bwMode="auto">
          <a:xfrm>
            <a:off x="0" y="0"/>
            <a:ext cx="10080625" cy="0"/>
          </a:xfrm>
          <a:prstGeom prst="rect">
            <a:avLst/>
          </a:prstGeom>
          <a:noFill/>
          <a:ln w="9525" algn="ctr">
            <a:noFill/>
            <a:miter lim="800000"/>
            <a:headEnd/>
            <a:tailEnd/>
          </a:ln>
          <a:effectLst/>
        </p:spPr>
        <p:txBody>
          <a:bodyPr wrap="none" lIns="0" tIns="0" rIns="0" bIns="0" anchor="ctr">
            <a:spAutoFit/>
          </a:bodyPr>
          <a:lstStyle/>
          <a:p>
            <a:endParaRPr lang="en-US"/>
          </a:p>
        </p:txBody>
      </p:sp>
      <p:graphicFrame>
        <p:nvGraphicFramePr>
          <p:cNvPr id="367620" name="Object 4"/>
          <p:cNvGraphicFramePr>
            <a:graphicFrameLocks noChangeAspect="1"/>
          </p:cNvGraphicFramePr>
          <p:nvPr/>
        </p:nvGraphicFramePr>
        <p:xfrm>
          <a:off x="6030912" y="3856037"/>
          <a:ext cx="3505200" cy="3373060"/>
        </p:xfrm>
        <a:graphic>
          <a:graphicData uri="http://schemas.openxmlformats.org/presentationml/2006/ole">
            <p:oleObj spid="_x0000_s367620" name="Bitmap Image" r:id="rId3" imgW="1762371" imgH="1695687" progId="PBrush">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sz="3600" dirty="0" err="1" smtClean="0"/>
              <a:t>DrawArc</a:t>
            </a:r>
            <a:endParaRPr lang="en-US" sz="3600" dirty="0"/>
          </a:p>
        </p:txBody>
      </p:sp>
      <p:sp>
        <p:nvSpPr>
          <p:cNvPr id="368643" name="Rectangle 3"/>
          <p:cNvSpPr>
            <a:spLocks noGrp="1" noChangeArrowheads="1"/>
          </p:cNvSpPr>
          <p:nvPr>
            <p:ph type="body" idx="1"/>
          </p:nvPr>
        </p:nvSpPr>
        <p:spPr/>
        <p:txBody>
          <a:bodyPr/>
          <a:lstStyle/>
          <a:p>
            <a:pPr>
              <a:buFont typeface="Times New Roman" pitchFamily="18" charset="0"/>
              <a:buChar char="•"/>
            </a:pPr>
            <a:r>
              <a:rPr lang="en-US" sz="2400" dirty="0" smtClean="0"/>
              <a:t>void </a:t>
            </a:r>
            <a:r>
              <a:rPr lang="en-US" sz="2400" dirty="0" err="1"/>
              <a:t>drawArc</a:t>
            </a:r>
            <a:r>
              <a:rPr lang="en-US" sz="2400" dirty="0"/>
              <a:t>(</a:t>
            </a:r>
            <a:r>
              <a:rPr lang="en-US" sz="2400" dirty="0" err="1"/>
              <a:t>int</a:t>
            </a:r>
            <a:r>
              <a:rPr lang="en-US" sz="2400" dirty="0"/>
              <a:t> x, </a:t>
            </a:r>
            <a:r>
              <a:rPr lang="en-US" sz="2400" dirty="0" err="1"/>
              <a:t>int</a:t>
            </a:r>
            <a:r>
              <a:rPr lang="en-US" sz="2400" dirty="0"/>
              <a:t> y, </a:t>
            </a:r>
            <a:r>
              <a:rPr lang="en-US" sz="2400" dirty="0" err="1"/>
              <a:t>int</a:t>
            </a:r>
            <a:r>
              <a:rPr lang="en-US" sz="2400" dirty="0"/>
              <a:t> width, </a:t>
            </a:r>
            <a:r>
              <a:rPr lang="en-US" sz="2400" dirty="0" err="1"/>
              <a:t>int</a:t>
            </a:r>
            <a:r>
              <a:rPr lang="en-US" sz="2400" dirty="0"/>
              <a:t> height, </a:t>
            </a:r>
            <a:r>
              <a:rPr lang="en-US" sz="2400" dirty="0" err="1"/>
              <a:t>int</a:t>
            </a:r>
            <a:r>
              <a:rPr lang="en-US" sz="2400" dirty="0"/>
              <a:t> </a:t>
            </a:r>
            <a:r>
              <a:rPr lang="en-US" sz="2400" dirty="0" err="1"/>
              <a:t>startAngle</a:t>
            </a:r>
            <a:r>
              <a:rPr lang="en-US" sz="2400" dirty="0"/>
              <a:t>, </a:t>
            </a:r>
            <a:r>
              <a:rPr lang="en-US" sz="2400" dirty="0" err="1"/>
              <a:t>int</a:t>
            </a:r>
            <a:r>
              <a:rPr lang="en-US" sz="2400" dirty="0"/>
              <a:t> </a:t>
            </a:r>
            <a:r>
              <a:rPr lang="en-US" sz="2400" dirty="0" err="1"/>
              <a:t>arcAngle</a:t>
            </a:r>
            <a:r>
              <a:rPr lang="en-US" sz="2400" dirty="0"/>
              <a:t>)</a:t>
            </a:r>
            <a:br>
              <a:rPr lang="en-US" sz="2400" dirty="0"/>
            </a:br>
            <a:r>
              <a:rPr lang="en-US" sz="2400" dirty="0"/>
              <a:t>draws an arc using the oval inscribed in the rectangle specified by parameters x, y ,width and height.  The arc begins at </a:t>
            </a:r>
            <a:r>
              <a:rPr lang="en-US" sz="2400" dirty="0" err="1"/>
              <a:t>startAngle</a:t>
            </a:r>
            <a:r>
              <a:rPr lang="en-US" sz="2400" dirty="0"/>
              <a:t> and spans </a:t>
            </a:r>
            <a:r>
              <a:rPr lang="en-US" sz="2400" dirty="0" err="1"/>
              <a:t>arcAngle</a:t>
            </a:r>
            <a:r>
              <a:rPr lang="en-US" sz="2400" dirty="0"/>
              <a:t>.  Angles are given in degrees</a:t>
            </a:r>
          </a:p>
          <a:p>
            <a:endParaRPr lang="en-US" sz="2400" dirty="0"/>
          </a:p>
        </p:txBody>
      </p:sp>
      <p:pic>
        <p:nvPicPr>
          <p:cNvPr id="405506" name="Picture 2"/>
          <p:cNvPicPr>
            <a:picLocks noChangeAspect="1" noChangeArrowheads="1"/>
          </p:cNvPicPr>
          <p:nvPr/>
        </p:nvPicPr>
        <p:blipFill>
          <a:blip r:embed="rId2"/>
          <a:srcRect/>
          <a:stretch>
            <a:fillRect/>
          </a:stretch>
        </p:blipFill>
        <p:spPr bwMode="auto">
          <a:xfrm>
            <a:off x="3668712" y="3932237"/>
            <a:ext cx="4114800" cy="321151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sz="3600" dirty="0" smtClean="0"/>
              <a:t>Draw megaphone</a:t>
            </a:r>
            <a:endParaRPr lang="en-US" sz="3600" dirty="0"/>
          </a:p>
        </p:txBody>
      </p:sp>
      <p:sp>
        <p:nvSpPr>
          <p:cNvPr id="370691" name="Rectangle 3"/>
          <p:cNvSpPr>
            <a:spLocks noGrp="1" noChangeArrowheads="1"/>
          </p:cNvSpPr>
          <p:nvPr>
            <p:ph type="body" idx="1"/>
          </p:nvPr>
        </p:nvSpPr>
        <p:spPr/>
        <p:txBody>
          <a:bodyPr/>
          <a:lstStyle/>
          <a:p>
            <a:r>
              <a:rPr lang="en-US" sz="2400" b="1" dirty="0"/>
              <a:t>Problem Statement</a:t>
            </a:r>
          </a:p>
          <a:p>
            <a:r>
              <a:rPr lang="en-US" sz="2400" b="1" dirty="0"/>
              <a:t>Design an application that draws the “megaphone of circles” in a frame."</a:t>
            </a:r>
            <a:r>
              <a:rPr lang="en-US" sz="2400" dirty="0"/>
              <a:t> </a:t>
            </a:r>
          </a:p>
        </p:txBody>
      </p:sp>
      <p:pic>
        <p:nvPicPr>
          <p:cNvPr id="370692" name="Picture 4"/>
          <p:cNvPicPr>
            <a:picLocks noChangeAspect="1" noChangeArrowheads="1"/>
          </p:cNvPicPr>
          <p:nvPr/>
        </p:nvPicPr>
        <p:blipFill>
          <a:blip r:embed="rId2"/>
          <a:srcRect/>
          <a:stretch>
            <a:fillRect/>
          </a:stretch>
        </p:blipFill>
        <p:spPr bwMode="auto">
          <a:xfrm>
            <a:off x="3973513" y="3636963"/>
            <a:ext cx="3276600" cy="324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Solution</a:t>
            </a:r>
          </a:p>
        </p:txBody>
      </p:sp>
      <p:sp>
        <p:nvSpPr>
          <p:cNvPr id="371715" name="Rectangle 3"/>
          <p:cNvSpPr>
            <a:spLocks noGrp="1" noChangeArrowheads="1"/>
          </p:cNvSpPr>
          <p:nvPr>
            <p:ph type="body" idx="1"/>
          </p:nvPr>
        </p:nvSpPr>
        <p:spPr/>
        <p:txBody>
          <a:bodyPr/>
          <a:lstStyle/>
          <a:p>
            <a:r>
              <a:rPr lang="en-US" sz="2400"/>
              <a:t>The application defines two classes:</a:t>
            </a:r>
          </a:p>
          <a:p>
            <a:endParaRPr lang="en-US" sz="2400"/>
          </a:p>
          <a:p>
            <a:pPr>
              <a:buFont typeface="Times New Roman" pitchFamily="18" charset="0"/>
              <a:buChar char="•"/>
            </a:pPr>
            <a:r>
              <a:rPr lang="en-US" sz="2400"/>
              <a:t>CirclesPanel </a:t>
            </a:r>
            <a:br>
              <a:rPr lang="en-US" sz="2400"/>
            </a:br>
            <a:r>
              <a:rPr lang="en-US" sz="2400"/>
              <a:t>extends JPanel and overrides paintComponent(Graphics g), and</a:t>
            </a:r>
            <a:br>
              <a:rPr lang="en-US" sz="2400"/>
            </a:br>
            <a:endParaRPr lang="en-US" sz="2400"/>
          </a:p>
          <a:p>
            <a:pPr>
              <a:buFont typeface="Times New Roman" pitchFamily="18" charset="0"/>
              <a:buChar char="•"/>
            </a:pPr>
            <a:r>
              <a:rPr lang="en-US" sz="2400"/>
              <a:t>CircleFrame </a:t>
            </a:r>
            <a:br>
              <a:rPr lang="en-US" sz="2400"/>
            </a:br>
            <a:r>
              <a:rPr lang="en-US" sz="2400"/>
              <a:t>extends JFrame, instantiates CirclePanel, and adds a CirclesPanel object to the frame.  </a:t>
            </a:r>
          </a:p>
          <a:p>
            <a:endParaRPr 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Solution</a:t>
            </a:r>
          </a:p>
        </p:txBody>
      </p:sp>
      <p:sp>
        <p:nvSpPr>
          <p:cNvPr id="372739"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public class CirclePanel extends JPanel</a:t>
            </a:r>
            <a:br>
              <a:rPr lang="en-US" sz="2000"/>
            </a:br>
            <a:r>
              <a:rPr lang="en-US" sz="2000"/>
              <a:t/>
            </a:r>
            <a:br>
              <a:rPr lang="en-US" sz="2000"/>
            </a:br>
            <a:endParaRPr lang="en-US" sz="2000"/>
          </a:p>
          <a:p>
            <a:pPr marL="609600" indent="-609600">
              <a:lnSpc>
                <a:spcPct val="73000"/>
              </a:lnSpc>
              <a:buFont typeface="Times New Roman" pitchFamily="18" charset="0"/>
              <a:buAutoNum type="arabicPeriod"/>
            </a:pPr>
            <a:r>
              <a:rPr lang="en-US" sz="2000"/>
              <a:t>          // Displays 39 circles.  </a:t>
            </a:r>
            <a:br>
              <a:rPr lang="en-US" sz="2000"/>
            </a:br>
            <a:r>
              <a:rPr lang="en-US" sz="2000"/>
              <a:t>          //The bounding rectangle for each circle is positioned at (10,10).</a:t>
            </a:r>
          </a:p>
          <a:p>
            <a:pPr marL="609600" indent="-609600">
              <a:lnSpc>
                <a:spcPct val="73000"/>
              </a:lnSpc>
              <a:buFont typeface="Times New Roman" pitchFamily="18" charset="0"/>
              <a:buAutoNum type="arabicPeriod"/>
            </a:pPr>
            <a:r>
              <a:rPr lang="en-US" sz="2000"/>
              <a:t>          // The circles range in radius 10 to 400 pixels.</a:t>
            </a:r>
          </a:p>
          <a:p>
            <a:pPr marL="609600" indent="-609600">
              <a:lnSpc>
                <a:spcPct val="73000"/>
              </a:lnSpc>
              <a:buFont typeface="Times New Roman" pitchFamily="18" charset="0"/>
              <a:buAutoNum type="arabicPeriod"/>
            </a:pPr>
            <a:r>
              <a:rPr lang="en-US" sz="2000"/>
              <a:t>          // A frame size of at least 440 by 440 is recommended. </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void paintComponent(Graphics g)</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super.paintComponent(g);</a:t>
            </a:r>
          </a:p>
          <a:p>
            <a:pPr marL="609600" indent="-609600">
              <a:lnSpc>
                <a:spcPct val="73000"/>
              </a:lnSpc>
              <a:buFont typeface="Times New Roman" pitchFamily="18" charset="0"/>
              <a:buAutoNum type="arabicPeriod"/>
            </a:pPr>
            <a:r>
              <a:rPr lang="en-US" sz="2000"/>
              <a:t>          g.setColor(Color.black);</a:t>
            </a:r>
          </a:p>
          <a:p>
            <a:pPr marL="609600" indent="-609600">
              <a:lnSpc>
                <a:spcPct val="73000"/>
              </a:lnSpc>
              <a:buFont typeface="Times New Roman" pitchFamily="18" charset="0"/>
              <a:buAutoNum type="arabicPeriod"/>
            </a:pPr>
            <a:r>
              <a:rPr lang="en-US" sz="2000"/>
              <a:t>          setBackground(Color.white);</a:t>
            </a:r>
          </a:p>
          <a:p>
            <a:pPr marL="609600" indent="-609600">
              <a:lnSpc>
                <a:spcPct val="73000"/>
              </a:lnSpc>
              <a:buFont typeface="Times New Roman" pitchFamily="18" charset="0"/>
              <a:buAutoNum type="arabicPeriod"/>
            </a:pPr>
            <a:r>
              <a:rPr lang="en-US" sz="2000"/>
              <a:t>          for (int radius = 400; radius &gt;0; radius-=10)  </a:t>
            </a:r>
            <a:br>
              <a:rPr lang="en-US" sz="2000"/>
            </a:br>
            <a:r>
              <a:rPr lang="en-US" sz="2000"/>
              <a:t>                         // draw 39 circles of decreasing radius</a:t>
            </a:r>
          </a:p>
          <a:p>
            <a:pPr marL="609600" indent="-609600">
              <a:lnSpc>
                <a:spcPct val="73000"/>
              </a:lnSpc>
              <a:buFont typeface="Times New Roman" pitchFamily="18" charset="0"/>
              <a:buAutoNum type="arabicPeriod"/>
            </a:pPr>
            <a:r>
              <a:rPr lang="en-US" sz="2000"/>
              <a:t>               g.drawOval(10,10,radius,radius);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Solution</a:t>
            </a:r>
          </a:p>
        </p:txBody>
      </p:sp>
      <p:sp>
        <p:nvSpPr>
          <p:cNvPr id="373763"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startAt="17"/>
            </a:pPr>
            <a:r>
              <a:rPr lang="en-US" sz="2000"/>
              <a:t>public class CircleFrame extends JFrame</a:t>
            </a:r>
          </a:p>
          <a:p>
            <a:pPr marL="609600" indent="-609600">
              <a:lnSpc>
                <a:spcPct val="73000"/>
              </a:lnSpc>
              <a:buFont typeface="Times New Roman" pitchFamily="18" charset="0"/>
              <a:buAutoNum type="arabicPeriod" startAt="17"/>
            </a:pPr>
            <a:r>
              <a:rPr lang="en-US" sz="2000"/>
              <a:t>{</a:t>
            </a:r>
          </a:p>
          <a:p>
            <a:pPr marL="609600" indent="-609600">
              <a:lnSpc>
                <a:spcPct val="73000"/>
              </a:lnSpc>
              <a:buFont typeface="Times New Roman" pitchFamily="18" charset="0"/>
              <a:buAutoNum type="arabicPeriod" startAt="17"/>
            </a:pPr>
            <a:r>
              <a:rPr lang="en-US" sz="2000"/>
              <a:t>     public CircleFrame(String title)</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super(title);</a:t>
            </a:r>
          </a:p>
          <a:p>
            <a:pPr marL="609600" indent="-609600">
              <a:lnSpc>
                <a:spcPct val="73000"/>
              </a:lnSpc>
              <a:buFont typeface="Times New Roman" pitchFamily="18" charset="0"/>
              <a:buAutoNum type="arabicPeriod" startAt="17"/>
            </a:pPr>
            <a:r>
              <a:rPr lang="en-US" sz="2000"/>
              <a:t>          setBounds(0,0, 450, 450);</a:t>
            </a:r>
          </a:p>
          <a:p>
            <a:pPr marL="609600" indent="-609600">
              <a:lnSpc>
                <a:spcPct val="73000"/>
              </a:lnSpc>
              <a:buFont typeface="Times New Roman" pitchFamily="18" charset="0"/>
              <a:buAutoNum type="arabicPeriod" startAt="17"/>
            </a:pPr>
            <a:r>
              <a:rPr lang="en-US" sz="2000"/>
              <a:t>          JPanel circles = new CirclePanel();</a:t>
            </a:r>
          </a:p>
          <a:p>
            <a:pPr marL="609600" indent="-609600">
              <a:lnSpc>
                <a:spcPct val="73000"/>
              </a:lnSpc>
              <a:buFont typeface="Times New Roman" pitchFamily="18" charset="0"/>
              <a:buAutoNum type="arabicPeriod" startAt="17"/>
            </a:pPr>
            <a:r>
              <a:rPr lang="en-US" sz="2000"/>
              <a:t>          add(circles);</a:t>
            </a:r>
          </a:p>
          <a:p>
            <a:pPr marL="609600" indent="-609600">
              <a:lnSpc>
                <a:spcPct val="73000"/>
              </a:lnSpc>
              <a:buFont typeface="Times New Roman" pitchFamily="18" charset="0"/>
              <a:buAutoNum type="arabicPeriod" startAt="17"/>
            </a:pPr>
            <a:r>
              <a:rPr lang="en-US" sz="2000"/>
              <a:t>          setVisible(true);</a:t>
            </a:r>
          </a:p>
          <a:p>
            <a:pPr marL="609600" indent="-609600">
              <a:lnSpc>
                <a:spcPct val="73000"/>
              </a:lnSpc>
              <a:buFont typeface="Times New Roman" pitchFamily="18" charset="0"/>
              <a:buAutoNum type="arabicPeriod" startAt="17"/>
            </a:pPr>
            <a:r>
              <a:rPr lang="en-US" sz="2000"/>
              <a:t>          setDefaultCloseOperation(JFrame.EXIT_ON_CLOSE);</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public static void main(String[] args)</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JFrame frame = new CircleFrame("Circles");</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sz="3600"/>
              <a:t>The getGraphics() Method</a:t>
            </a:r>
            <a:r>
              <a:rPr lang="en-US" b="0"/>
              <a:t/>
            </a:r>
            <a:br>
              <a:rPr lang="en-US" b="0"/>
            </a:br>
            <a:endParaRPr lang="en-US" b="0"/>
          </a:p>
        </p:txBody>
      </p:sp>
      <p:sp>
        <p:nvSpPr>
          <p:cNvPr id="374787" name="Rectangle 3"/>
          <p:cNvSpPr>
            <a:spLocks noGrp="1" noChangeArrowheads="1"/>
          </p:cNvSpPr>
          <p:nvPr>
            <p:ph type="body" idx="1"/>
          </p:nvPr>
        </p:nvSpPr>
        <p:spPr/>
        <p:txBody>
          <a:bodyPr/>
          <a:lstStyle/>
          <a:p>
            <a:pPr>
              <a:buFont typeface="Arial" pitchFamily="34" charset="0"/>
              <a:buChar char="•"/>
            </a:pPr>
            <a:r>
              <a:rPr lang="en-US" sz="2400" dirty="0"/>
              <a:t>Each displayable component has an associated Graphics context.  This object is automatically created and passed to paint(Graphics g) or </a:t>
            </a:r>
            <a:r>
              <a:rPr lang="en-US" sz="2400" dirty="0" err="1"/>
              <a:t>paintComponent</a:t>
            </a:r>
            <a:r>
              <a:rPr lang="en-US" sz="2400" dirty="0"/>
              <a:t>(Graphics g).  The Graphics context of a component can be obtained , not by a constructor, but via the method</a:t>
            </a:r>
          </a:p>
          <a:p>
            <a:r>
              <a:rPr lang="en-US" sz="2400" dirty="0"/>
              <a:t>	</a:t>
            </a:r>
          </a:p>
          <a:p>
            <a:r>
              <a:rPr lang="en-US" sz="2400" dirty="0"/>
              <a:t>		       Graphics </a:t>
            </a:r>
            <a:r>
              <a:rPr lang="en-US" sz="2400" dirty="0" err="1"/>
              <a:t>getGraphics</a:t>
            </a:r>
            <a:r>
              <a:rPr lang="en-US" sz="2400" dirty="0" smtClean="0"/>
              <a:t>().</a:t>
            </a:r>
          </a:p>
          <a:p>
            <a:endParaRPr lang="en-US" sz="2400" dirty="0" smtClean="0"/>
          </a:p>
          <a:p>
            <a:pPr>
              <a:buFont typeface="Arial" pitchFamily="34" charset="0"/>
              <a:buChar char="•"/>
            </a:pPr>
            <a:r>
              <a:rPr lang="en-US" sz="2400" dirty="0" smtClean="0"/>
              <a:t>The following small class uses the </a:t>
            </a:r>
            <a:r>
              <a:rPr lang="en-US" sz="2400" dirty="0" err="1" smtClean="0"/>
              <a:t>getGraphics</a:t>
            </a:r>
            <a:r>
              <a:rPr lang="en-US" sz="2400" dirty="0" smtClean="0"/>
              <a:t>() method to obtain the Graphics context of a </a:t>
            </a:r>
            <a:r>
              <a:rPr lang="en-US" sz="2400" dirty="0" err="1" smtClean="0"/>
              <a:t>JFrame</a:t>
            </a:r>
            <a:r>
              <a:rPr lang="en-US" sz="2400" dirty="0" smtClean="0"/>
              <a:t> and set the drawing color to red.</a:t>
            </a:r>
          </a:p>
          <a:p>
            <a:endParaRPr lang="en-US" sz="2400" dirty="0"/>
          </a:p>
          <a:p>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sz="4000"/>
              <a:t>The getGraphics() Method</a:t>
            </a:r>
          </a:p>
        </p:txBody>
      </p:sp>
      <p:sp>
        <p:nvSpPr>
          <p:cNvPr id="376835"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public class GetGraphicsDemo extends JFrame</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public static void main(String[] args)</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GetGraphicsDemo frame = new GetGraphicsDemo();</a:t>
            </a:r>
          </a:p>
          <a:p>
            <a:pPr marL="609600" indent="-609600">
              <a:lnSpc>
                <a:spcPct val="73000"/>
              </a:lnSpc>
              <a:buFont typeface="Times New Roman" pitchFamily="18" charset="0"/>
              <a:buAutoNum type="arabicPeriod"/>
            </a:pPr>
            <a:r>
              <a:rPr lang="en-US" sz="2000"/>
              <a:t>          Graphics g;</a:t>
            </a:r>
            <a:br>
              <a:rPr lang="en-US" sz="2000"/>
            </a:br>
            <a:r>
              <a:rPr lang="en-US" sz="2000"/>
              <a:t/>
            </a:r>
            <a:br>
              <a:rPr lang="en-US" sz="2000"/>
            </a:br>
            <a:endParaRPr lang="en-US" sz="2000"/>
          </a:p>
          <a:p>
            <a:pPr marL="609600" indent="-609600">
              <a:lnSpc>
                <a:spcPct val="73000"/>
              </a:lnSpc>
              <a:buFont typeface="Times New Roman" pitchFamily="18" charset="0"/>
              <a:buAutoNum type="arabicPeriod"/>
            </a:pPr>
            <a:r>
              <a:rPr lang="en-US" sz="2000"/>
              <a:t>          g = frame.getGraphics();</a:t>
            </a:r>
          </a:p>
          <a:p>
            <a:pPr marL="609600" indent="-609600">
              <a:lnSpc>
                <a:spcPct val="73000"/>
              </a:lnSpc>
              <a:buFont typeface="Times New Roman" pitchFamily="18" charset="0"/>
              <a:buAutoNum type="arabicPeriod"/>
            </a:pPr>
            <a:r>
              <a:rPr lang="en-US" sz="2000"/>
              <a:t>          </a:t>
            </a:r>
            <a:r>
              <a:rPr lang="en-US" sz="2000" b="1"/>
              <a:t>System.out.println(g);</a:t>
            </a:r>
            <a:br>
              <a:rPr lang="en-US" sz="2000" b="1"/>
            </a:br>
            <a:r>
              <a:rPr lang="en-US" sz="2000" b="1"/>
              <a:t/>
            </a:r>
            <a:br>
              <a:rPr lang="en-US" sz="2000" b="1"/>
            </a:br>
            <a:endParaRPr lang="en-US" sz="2000"/>
          </a:p>
          <a:p>
            <a:pPr marL="609600" indent="-609600">
              <a:lnSpc>
                <a:spcPct val="73000"/>
              </a:lnSpc>
              <a:buFont typeface="Times New Roman" pitchFamily="18" charset="0"/>
              <a:buAutoNum type="arabicPeriod"/>
            </a:pPr>
            <a:r>
              <a:rPr lang="en-US" sz="2000"/>
              <a:t>          frame.setVisible(true);</a:t>
            </a:r>
          </a:p>
          <a:p>
            <a:pPr marL="609600" indent="-609600">
              <a:lnSpc>
                <a:spcPct val="73000"/>
              </a:lnSpc>
              <a:buFont typeface="Times New Roman" pitchFamily="18" charset="0"/>
              <a:buAutoNum type="arabicPeriod"/>
            </a:pPr>
            <a:r>
              <a:rPr lang="en-US" sz="2000"/>
              <a:t>          g = frame.getGraphics();</a:t>
            </a:r>
          </a:p>
          <a:p>
            <a:pPr marL="609600" indent="-609600">
              <a:lnSpc>
                <a:spcPct val="73000"/>
              </a:lnSpc>
              <a:buFont typeface="Times New Roman" pitchFamily="18" charset="0"/>
              <a:buAutoNum type="arabicPeriod"/>
            </a:pPr>
            <a:r>
              <a:rPr lang="en-US" sz="2000"/>
              <a:t>          g.setColor(Color.RED);</a:t>
            </a:r>
          </a:p>
          <a:p>
            <a:pPr marL="609600" indent="-609600">
              <a:lnSpc>
                <a:spcPct val="73000"/>
              </a:lnSpc>
              <a:buFont typeface="Times New Roman" pitchFamily="18" charset="0"/>
              <a:buAutoNum type="arabicPeriod"/>
            </a:pPr>
            <a:r>
              <a:rPr lang="en-US" sz="2000"/>
              <a:t>          </a:t>
            </a:r>
            <a:r>
              <a:rPr lang="en-US" sz="2000" b="1"/>
              <a:t>System.out.println(g.getColor());</a:t>
            </a:r>
            <a:endParaRPr lang="en-US" sz="2000"/>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sz="3200"/>
              <a:t>Output</a:t>
            </a:r>
          </a:p>
        </p:txBody>
      </p:sp>
      <p:sp>
        <p:nvSpPr>
          <p:cNvPr id="377859" name="Rectangle 3"/>
          <p:cNvSpPr>
            <a:spLocks noGrp="1" noChangeArrowheads="1"/>
          </p:cNvSpPr>
          <p:nvPr>
            <p:ph type="body" idx="1"/>
          </p:nvPr>
        </p:nvSpPr>
        <p:spPr>
          <a:xfrm>
            <a:off x="620713" y="2103438"/>
            <a:ext cx="9063037" cy="4759325"/>
          </a:xfrm>
        </p:spPr>
        <p:txBody>
          <a:bodyPr/>
          <a:lstStyle/>
          <a:p>
            <a:pPr>
              <a:lnSpc>
                <a:spcPct val="83000"/>
              </a:lnSpc>
            </a:pPr>
            <a:r>
              <a:rPr lang="en-US" sz="2800"/>
              <a:t> </a:t>
            </a:r>
            <a:r>
              <a:rPr lang="en-US" sz="2400"/>
              <a:t>The output of this small program is</a:t>
            </a:r>
            <a:br>
              <a:rPr lang="en-US" sz="2400"/>
            </a:br>
            <a:endParaRPr lang="en-US" sz="2400"/>
          </a:p>
          <a:p>
            <a:pPr lvl="2">
              <a:lnSpc>
                <a:spcPct val="83000"/>
              </a:lnSpc>
            </a:pPr>
            <a:r>
              <a:rPr lang="en-US"/>
              <a:t>null</a:t>
            </a:r>
          </a:p>
          <a:p>
            <a:pPr lvl="2">
              <a:lnSpc>
                <a:spcPct val="83000"/>
              </a:lnSpc>
            </a:pPr>
            <a:r>
              <a:rPr lang="en-US"/>
              <a:t>java.awt.Color[r=255,g=0,b=0]</a:t>
            </a:r>
          </a:p>
          <a:p>
            <a:pPr>
              <a:lnSpc>
                <a:spcPct val="83000"/>
              </a:lnSpc>
            </a:pPr>
            <a:r>
              <a:rPr lang="en-US" sz="2400"/>
              <a:t> </a:t>
            </a:r>
          </a:p>
          <a:p>
            <a:pPr>
              <a:lnSpc>
                <a:spcPct val="83000"/>
              </a:lnSpc>
            </a:pPr>
            <a:r>
              <a:rPr lang="en-US" sz="2400"/>
              <a:t>Before the frame is made visible, the call</a:t>
            </a:r>
          </a:p>
          <a:p>
            <a:pPr>
              <a:lnSpc>
                <a:spcPct val="83000"/>
              </a:lnSpc>
            </a:pPr>
            <a:r>
              <a:rPr lang="en-US" sz="2400"/>
              <a:t>	   frame.getGraphics()  (line 9)</a:t>
            </a:r>
          </a:p>
          <a:p>
            <a:pPr>
              <a:lnSpc>
                <a:spcPct val="83000"/>
              </a:lnSpc>
            </a:pPr>
            <a:r>
              <a:rPr lang="en-US" sz="2400"/>
              <a:t>returns null.  </a:t>
            </a:r>
            <a:br>
              <a:rPr lang="en-US" sz="2400"/>
            </a:br>
            <a:endParaRPr lang="en-US" sz="2400"/>
          </a:p>
          <a:p>
            <a:pPr>
              <a:lnSpc>
                <a:spcPct val="83000"/>
              </a:lnSpc>
            </a:pPr>
            <a:r>
              <a:rPr lang="en-US" sz="2400"/>
              <a:t>When the frame is made visible (line 11), the method returns the Graphics object associated with the displayable frame. </a:t>
            </a:r>
            <a:br>
              <a:rPr lang="en-US" sz="2400"/>
            </a:br>
            <a:r>
              <a:rPr lang="en-US" sz="2400"/>
              <a:t> </a:t>
            </a:r>
          </a:p>
          <a:p>
            <a:pPr>
              <a:lnSpc>
                <a:spcPct val="83000"/>
              </a:lnSpc>
            </a:pPr>
            <a:r>
              <a:rPr lang="en-US" sz="2400"/>
              <a:t>On line 13, the  Graphics color is set to red, and  the statement on line 14 prints the RGB version of red (i.e., r = 255, g = 0, b = 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z="3200"/>
              <a:t>Constructors</a:t>
            </a:r>
          </a:p>
        </p:txBody>
      </p:sp>
      <p:sp>
        <p:nvSpPr>
          <p:cNvPr id="330755" name="Rectangle 3"/>
          <p:cNvSpPr>
            <a:spLocks noGrp="1" noChangeArrowheads="1"/>
          </p:cNvSpPr>
          <p:nvPr>
            <p:ph type="body" idx="1"/>
          </p:nvPr>
        </p:nvSpPr>
        <p:spPr/>
        <p:txBody>
          <a:bodyPr/>
          <a:lstStyle/>
          <a:p>
            <a:pPr>
              <a:buFontTx/>
              <a:buChar char="•"/>
            </a:pPr>
            <a:r>
              <a:rPr lang="en-US" sz="2400"/>
              <a:t>JPanel()</a:t>
            </a:r>
            <a:br>
              <a:rPr lang="en-US" sz="2400"/>
            </a:br>
            <a:r>
              <a:rPr lang="en-US" sz="2400"/>
              <a:t>instantiates a JPanel object with FlowLayout as the default layout manager.</a:t>
            </a:r>
            <a:br>
              <a:rPr lang="en-US" sz="2400"/>
            </a:br>
            <a:r>
              <a:rPr lang="en-US" sz="2400"/>
              <a:t/>
            </a:r>
            <a:br>
              <a:rPr lang="en-US" sz="2400"/>
            </a:br>
            <a:endParaRPr lang="en-US" sz="2400"/>
          </a:p>
          <a:p>
            <a:pPr>
              <a:buFontTx/>
              <a:buChar char="•"/>
            </a:pPr>
            <a:r>
              <a:rPr lang="en-US" sz="2400"/>
              <a:t>JPanel (LayoutManager layoutManager)</a:t>
            </a:r>
            <a:br>
              <a:rPr lang="en-US" sz="2400"/>
            </a:br>
            <a:r>
              <a:rPr lang="en-US" sz="2400"/>
              <a:t>instantiates a JPanel object with the specified layout manager</a:t>
            </a:r>
            <a:r>
              <a:rPr lang="en-US"/>
              <a:t>.</a:t>
            </a:r>
            <a:br>
              <a:rPr lang="en-US"/>
            </a:br>
            <a:r>
              <a:rPr lang="en-US"/>
              <a:t/>
            </a:r>
            <a:br>
              <a:rPr lang="en-US"/>
            </a:br>
            <a:endParaRPr lang="en-US"/>
          </a:p>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sz="3200"/>
              <a:t>Displaying an Image</a:t>
            </a:r>
            <a:r>
              <a:rPr lang="en-US"/>
              <a:t/>
            </a:r>
            <a:br>
              <a:rPr lang="en-US"/>
            </a:br>
            <a:endParaRPr lang="en-US"/>
          </a:p>
        </p:txBody>
      </p:sp>
      <p:sp>
        <p:nvSpPr>
          <p:cNvPr id="378883" name="Rectangle 3"/>
          <p:cNvSpPr>
            <a:spLocks noGrp="1" noChangeArrowheads="1"/>
          </p:cNvSpPr>
          <p:nvPr>
            <p:ph type="body" idx="1"/>
          </p:nvPr>
        </p:nvSpPr>
        <p:spPr>
          <a:xfrm>
            <a:off x="741363" y="2101850"/>
            <a:ext cx="8605837" cy="5183188"/>
          </a:xfrm>
        </p:spPr>
        <p:txBody>
          <a:bodyPr/>
          <a:lstStyle/>
          <a:p>
            <a:pPr marL="609600" indent="-609600">
              <a:lnSpc>
                <a:spcPct val="73000"/>
              </a:lnSpc>
            </a:pPr>
            <a:r>
              <a:rPr lang="en-US" sz="2400"/>
              <a:t>An </a:t>
            </a:r>
            <a:r>
              <a:rPr lang="en-US" sz="2400" i="1"/>
              <a:t>icon</a:t>
            </a:r>
            <a:r>
              <a:rPr lang="en-US" sz="2400"/>
              <a:t> is a small picture that can be displayed on a component Java’s Icon interface declares the following methods for working with icons:</a:t>
            </a:r>
            <a:br>
              <a:rPr lang="en-US" sz="2400"/>
            </a:br>
            <a:r>
              <a:rPr lang="en-US" sz="2400"/>
              <a:t/>
            </a:r>
            <a:br>
              <a:rPr lang="en-US" sz="2400"/>
            </a:br>
            <a:endParaRPr lang="en-US" sz="2400"/>
          </a:p>
          <a:p>
            <a:pPr marL="990600" lvl="1" indent="-533400">
              <a:lnSpc>
                <a:spcPct val="73000"/>
              </a:lnSpc>
              <a:buFontTx/>
              <a:buChar char="•"/>
            </a:pPr>
            <a:r>
              <a:rPr lang="en-US" sz="2400"/>
              <a:t>int getIconHeight(),</a:t>
            </a:r>
          </a:p>
          <a:p>
            <a:pPr marL="990600" lvl="1" indent="-533400">
              <a:lnSpc>
                <a:spcPct val="73000"/>
              </a:lnSpc>
              <a:buFontTx/>
              <a:buChar char="•"/>
            </a:pPr>
            <a:r>
              <a:rPr lang="en-US" sz="2400"/>
              <a:t>int getIconWidth(), and</a:t>
            </a:r>
          </a:p>
          <a:p>
            <a:pPr marL="990600" lvl="1" indent="-533400">
              <a:lnSpc>
                <a:spcPct val="73000"/>
              </a:lnSpc>
              <a:buFontTx/>
              <a:buChar char="•"/>
            </a:pPr>
            <a:r>
              <a:rPr lang="en-US" sz="2400"/>
              <a:t>void paintIcon(Component c, Graphics g, int x, int y), </a:t>
            </a:r>
            <a:br>
              <a:rPr lang="en-US" sz="2400"/>
            </a:br>
            <a:r>
              <a:rPr lang="en-US" sz="2400"/>
              <a:t>where (x,y) denote a position in component c.</a:t>
            </a:r>
          </a:p>
          <a:p>
            <a:pPr marL="990600" lvl="1" indent="-533400">
              <a:lnSpc>
                <a:spcPct val="73000"/>
              </a:lnSpc>
              <a:buFontTx/>
              <a:buChar char="•"/>
            </a:pPr>
            <a:r>
              <a:rPr lang="en-US" sz="2400"/>
              <a:t/>
            </a:r>
            <a:br>
              <a:rPr lang="en-US" sz="2400"/>
            </a:br>
            <a:r>
              <a:rPr lang="en-US" sz="2400"/>
              <a:t>The ImageIcon class, found in Swing, implements the Icon interface.  </a:t>
            </a:r>
            <a:br>
              <a:rPr lang="en-US" sz="2400"/>
            </a:br>
            <a:endParaRPr lang="en-US" sz="2400"/>
          </a:p>
          <a:p>
            <a:pPr marL="609600" indent="-609600">
              <a:lnSpc>
                <a:spcPct val="73000"/>
              </a:lnSpc>
            </a:pPr>
            <a:r>
              <a:rPr lang="en-US" sz="2400"/>
              <a:t>The constructor</a:t>
            </a:r>
            <a:br>
              <a:rPr lang="en-US" sz="2400"/>
            </a:br>
            <a:endParaRPr lang="en-US" sz="2400"/>
          </a:p>
          <a:p>
            <a:pPr marL="609600" indent="-609600">
              <a:lnSpc>
                <a:spcPct val="73000"/>
              </a:lnSpc>
            </a:pPr>
            <a:r>
              <a:rPr lang="en-US" sz="2400"/>
              <a:t>	ImageIcon(String filename)</a:t>
            </a:r>
            <a:br>
              <a:rPr lang="en-US" sz="2400"/>
            </a:br>
            <a:endParaRPr lang="en-US" sz="2400"/>
          </a:p>
          <a:p>
            <a:pPr marL="609600" indent="-609600">
              <a:lnSpc>
                <a:spcPct val="73000"/>
              </a:lnSpc>
            </a:pPr>
            <a:r>
              <a:rPr lang="en-US" sz="2400"/>
              <a:t>creates an icon from the specified image file.</a:t>
            </a:r>
            <a:r>
              <a:rPr lang="en-US" sz="200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Display Image</a:t>
            </a:r>
          </a:p>
        </p:txBody>
      </p:sp>
      <p:sp>
        <p:nvSpPr>
          <p:cNvPr id="379907" name="Rectangle 3"/>
          <p:cNvSpPr>
            <a:spLocks noGrp="1" noChangeArrowheads="1"/>
          </p:cNvSpPr>
          <p:nvPr>
            <p:ph type="body" idx="1"/>
          </p:nvPr>
        </p:nvSpPr>
        <p:spPr/>
        <p:txBody>
          <a:bodyPr/>
          <a:lstStyle/>
          <a:p>
            <a:r>
              <a:rPr lang="en-US" sz="2400" b="1" dirty="0"/>
              <a:t>Problem Statement:</a:t>
            </a:r>
            <a:endParaRPr lang="en-US" sz="2400" dirty="0"/>
          </a:p>
          <a:p>
            <a:r>
              <a:rPr lang="en-US" sz="2400" dirty="0" smtClean="0"/>
              <a:t>	Display </a:t>
            </a:r>
            <a:r>
              <a:rPr lang="en-US" sz="2400" dirty="0"/>
              <a:t>the image stored in  the file eniac.gif in a </a:t>
            </a:r>
            <a:r>
              <a:rPr lang="en-US" sz="2400" dirty="0" smtClean="0"/>
              <a:t>frame</a:t>
            </a:r>
          </a:p>
          <a:p>
            <a:endParaRPr lang="en-US" sz="2400" dirty="0" smtClean="0"/>
          </a:p>
          <a:p>
            <a:r>
              <a:rPr lang="en-US" sz="2400" b="1" dirty="0" smtClean="0"/>
              <a:t>Solution</a:t>
            </a:r>
          </a:p>
          <a:p>
            <a:r>
              <a:rPr lang="en-US" dirty="0" smtClean="0"/>
              <a:t> </a:t>
            </a:r>
            <a:r>
              <a:rPr lang="en-US" sz="2400" dirty="0" smtClean="0"/>
              <a:t>The application implements </a:t>
            </a:r>
            <a:r>
              <a:rPr lang="en-US" sz="2400" dirty="0" smtClean="0"/>
              <a:t>two </a:t>
            </a:r>
            <a:r>
              <a:rPr lang="en-US" sz="2400" dirty="0" smtClean="0"/>
              <a:t>classes.  </a:t>
            </a:r>
          </a:p>
          <a:p>
            <a:pPr>
              <a:buFont typeface="Times New Roman" pitchFamily="18" charset="0"/>
              <a:buChar char="•"/>
            </a:pPr>
            <a:r>
              <a:rPr lang="en-US" sz="2400" dirty="0" err="1" smtClean="0"/>
              <a:t>PicturePanel</a:t>
            </a:r>
            <a:r>
              <a:rPr lang="en-US" sz="2400" dirty="0" smtClean="0"/>
              <a:t> extends </a:t>
            </a:r>
            <a:r>
              <a:rPr lang="en-US" sz="2400" dirty="0" err="1" smtClean="0"/>
              <a:t>JPanel</a:t>
            </a:r>
            <a:r>
              <a:rPr lang="en-US" sz="2400" dirty="0" smtClean="0"/>
              <a:t>.  </a:t>
            </a:r>
            <a:br>
              <a:rPr lang="en-US" sz="2400" dirty="0" smtClean="0"/>
            </a:br>
            <a:r>
              <a:rPr lang="en-US" sz="2400" dirty="0" smtClean="0"/>
              <a:t>The constructor accepts the name of an image file.  </a:t>
            </a:r>
            <a:r>
              <a:rPr lang="en-US" sz="2400" dirty="0" err="1" smtClean="0"/>
              <a:t>PicturePanel</a:t>
            </a:r>
            <a:r>
              <a:rPr lang="en-US" sz="2400" dirty="0" smtClean="0"/>
              <a:t> overrides </a:t>
            </a:r>
            <a:r>
              <a:rPr lang="en-US" sz="2400" dirty="0" err="1" smtClean="0"/>
              <a:t>paintComponent</a:t>
            </a:r>
            <a:r>
              <a:rPr lang="en-US" sz="2400" dirty="0" smtClean="0"/>
              <a:t>(...) so that </a:t>
            </a:r>
            <a:r>
              <a:rPr lang="en-US" sz="2400" dirty="0" err="1" smtClean="0"/>
              <a:t>paintComponent</a:t>
            </a:r>
            <a:r>
              <a:rPr lang="en-US" sz="2400" dirty="0" smtClean="0"/>
              <a:t>(...) instantiates </a:t>
            </a:r>
            <a:r>
              <a:rPr lang="en-US" sz="2400" dirty="0" err="1" smtClean="0"/>
              <a:t>ImageIcon</a:t>
            </a:r>
            <a:r>
              <a:rPr lang="en-US" sz="2400" dirty="0" smtClean="0"/>
              <a:t>, and paints the image on the panel.</a:t>
            </a:r>
            <a:br>
              <a:rPr lang="en-US" sz="2400" dirty="0" smtClean="0"/>
            </a:br>
            <a:endParaRPr lang="en-US" sz="2400" dirty="0" smtClean="0"/>
          </a:p>
          <a:p>
            <a:pPr>
              <a:buFont typeface="Times New Roman" pitchFamily="18" charset="0"/>
              <a:buChar char="•"/>
            </a:pPr>
            <a:r>
              <a:rPr lang="en-US" sz="2400" dirty="0" smtClean="0"/>
              <a:t> </a:t>
            </a:r>
            <a:r>
              <a:rPr lang="en-US" sz="2400" dirty="0" err="1" smtClean="0"/>
              <a:t>ShowPicture</a:t>
            </a:r>
            <a:r>
              <a:rPr lang="en-US" sz="2400" dirty="0" smtClean="0"/>
              <a:t/>
            </a:r>
            <a:br>
              <a:rPr lang="en-US" sz="2400" dirty="0" smtClean="0"/>
            </a:br>
            <a:r>
              <a:rPr lang="en-US" sz="2400" dirty="0" smtClean="0"/>
              <a:t>  instantiates a </a:t>
            </a:r>
            <a:r>
              <a:rPr lang="en-US" sz="2400" dirty="0" err="1" smtClean="0"/>
              <a:t>JFrame</a:t>
            </a:r>
            <a:r>
              <a:rPr lang="en-US" sz="2400" dirty="0" smtClean="0"/>
              <a:t> and a </a:t>
            </a:r>
            <a:r>
              <a:rPr lang="en-US" sz="2400" dirty="0" err="1" smtClean="0"/>
              <a:t>PicturePanel</a:t>
            </a:r>
            <a:r>
              <a:rPr lang="en-US" sz="2400" dirty="0" smtClean="0"/>
              <a:t>.  </a:t>
            </a:r>
            <a:br>
              <a:rPr lang="en-US" sz="2400" dirty="0" smtClean="0"/>
            </a:br>
            <a:r>
              <a:rPr lang="en-US" sz="2400" dirty="0" smtClean="0"/>
              <a:t>  The panel is added to the frame.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sz="3600"/>
              <a:t>Solution</a:t>
            </a:r>
          </a:p>
        </p:txBody>
      </p:sp>
      <p:sp>
        <p:nvSpPr>
          <p:cNvPr id="381955"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a:pPr>
            <a:r>
              <a:rPr lang="en-US" sz="2000"/>
              <a:t>import java.awt.*;</a:t>
            </a:r>
          </a:p>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public class PicturePanel extends JPanel</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private String image;      			// a filename</a:t>
            </a:r>
          </a:p>
          <a:p>
            <a:pPr marL="609600" indent="-609600">
              <a:lnSpc>
                <a:spcPct val="73000"/>
              </a:lnSpc>
              <a:buFont typeface="Times New Roman" pitchFamily="18" charset="0"/>
              <a:buAutoNum type="arabicPeriod"/>
            </a:pPr>
            <a:r>
              <a:rPr lang="en-US" sz="2000"/>
              <a:t>     public PicturePanel(String filename)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image = filename;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void paintComponent(Graphics g)</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super.paintComponent(g);</a:t>
            </a:r>
          </a:p>
          <a:p>
            <a:pPr marL="609600" indent="-609600">
              <a:lnSpc>
                <a:spcPct val="73000"/>
              </a:lnSpc>
              <a:buFont typeface="Times New Roman" pitchFamily="18" charset="0"/>
              <a:buAutoNum type="arabicPeriod"/>
            </a:pPr>
            <a:r>
              <a:rPr lang="en-US" sz="2000"/>
              <a:t>          </a:t>
            </a:r>
            <a:r>
              <a:rPr lang="en-US" sz="2000" b="1"/>
              <a:t>ImageIcon picture = new ImageIcon(image);</a:t>
            </a:r>
          </a:p>
          <a:p>
            <a:pPr marL="609600" indent="-609600">
              <a:lnSpc>
                <a:spcPct val="73000"/>
              </a:lnSpc>
              <a:buFont typeface="Times New Roman" pitchFamily="18" charset="0"/>
              <a:buAutoNum type="arabicPeriod"/>
            </a:pPr>
            <a:r>
              <a:rPr lang="en-US" sz="2000" b="1"/>
              <a:t>          picture.paintIcon(this, g, 0,0); </a:t>
            </a:r>
            <a:br>
              <a:rPr lang="en-US" sz="2000" b="1"/>
            </a:br>
            <a:r>
              <a:rPr lang="en-US" sz="2000" b="1"/>
              <a:t>                                              // </a:t>
            </a:r>
            <a:r>
              <a:rPr lang="en-US" sz="2000" b="1" i="1"/>
              <a:t>this</a:t>
            </a:r>
            <a:r>
              <a:rPr lang="en-US" sz="2000" b="1"/>
              <a:t> means "this panel"</a:t>
            </a:r>
            <a:endParaRPr lang="en-US" sz="2000"/>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endParaRPr lang="en-US"/>
          </a:p>
        </p:txBody>
      </p:sp>
      <p:sp>
        <p:nvSpPr>
          <p:cNvPr id="382979" name="Rectangle 3"/>
          <p:cNvSpPr>
            <a:spLocks noGrp="1" noChangeArrowheads="1"/>
          </p:cNvSpPr>
          <p:nvPr>
            <p:ph type="body" idx="1"/>
          </p:nvPr>
        </p:nvSpPr>
        <p:spPr/>
        <p:txBody>
          <a:bodyPr/>
          <a:lstStyle/>
          <a:p>
            <a:pPr marL="609600" indent="-609600">
              <a:lnSpc>
                <a:spcPct val="73000"/>
              </a:lnSpc>
              <a:buFont typeface="Times New Roman" pitchFamily="18" charset="0"/>
              <a:buAutoNum type="arabicPeriod" startAt="17"/>
            </a:pPr>
            <a:r>
              <a:rPr lang="en-US" sz="2000"/>
              <a:t>import  javax.swing.*;</a:t>
            </a:r>
          </a:p>
          <a:p>
            <a:pPr marL="609600" indent="-609600">
              <a:lnSpc>
                <a:spcPct val="73000"/>
              </a:lnSpc>
              <a:buFont typeface="Times New Roman" pitchFamily="18" charset="0"/>
              <a:buAutoNum type="arabicPeriod" startAt="17"/>
            </a:pPr>
            <a:r>
              <a:rPr lang="en-US" sz="2000"/>
              <a:t>public class ShowPicture extends JFrame</a:t>
            </a:r>
          </a:p>
          <a:p>
            <a:pPr marL="609600" indent="-609600">
              <a:lnSpc>
                <a:spcPct val="73000"/>
              </a:lnSpc>
              <a:buFont typeface="Times New Roman" pitchFamily="18" charset="0"/>
              <a:buAutoNum type="arabicPeriod" startAt="17"/>
            </a:pPr>
            <a:r>
              <a:rPr lang="en-US" sz="2000"/>
              <a:t>{</a:t>
            </a:r>
          </a:p>
          <a:p>
            <a:pPr marL="609600" indent="-609600">
              <a:lnSpc>
                <a:spcPct val="73000"/>
              </a:lnSpc>
              <a:buFont typeface="Times New Roman" pitchFamily="18" charset="0"/>
              <a:buAutoNum type="arabicPeriod" startAt="17"/>
            </a:pPr>
            <a:r>
              <a:rPr lang="en-US" sz="2000"/>
              <a:t>     public ShowPicture()</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super("Two women programming the Eniac ");</a:t>
            </a:r>
          </a:p>
          <a:p>
            <a:pPr marL="609600" indent="-609600">
              <a:lnSpc>
                <a:spcPct val="73000"/>
              </a:lnSpc>
              <a:buFont typeface="Times New Roman" pitchFamily="18" charset="0"/>
              <a:buAutoNum type="arabicPeriod" startAt="17"/>
            </a:pPr>
            <a:r>
              <a:rPr lang="en-US" sz="2000"/>
              <a:t>          setBounds(0,0,650,450);</a:t>
            </a:r>
          </a:p>
          <a:p>
            <a:pPr marL="609600" indent="-609600">
              <a:lnSpc>
                <a:spcPct val="73000"/>
              </a:lnSpc>
              <a:buFont typeface="Times New Roman" pitchFamily="18" charset="0"/>
              <a:buAutoNum type="arabicPeriod" startAt="17"/>
            </a:pPr>
            <a:r>
              <a:rPr lang="en-US" sz="2000"/>
              <a:t>          PicturePanel picPanel = new PicturePanel("eniac.gif");</a:t>
            </a:r>
          </a:p>
          <a:p>
            <a:pPr marL="609600" indent="-609600">
              <a:lnSpc>
                <a:spcPct val="73000"/>
              </a:lnSpc>
              <a:buFont typeface="Times New Roman" pitchFamily="18" charset="0"/>
              <a:buAutoNum type="arabicPeriod" startAt="17"/>
            </a:pPr>
            <a:r>
              <a:rPr lang="en-US" sz="2000"/>
              <a:t>          add(picPanel);</a:t>
            </a:r>
          </a:p>
          <a:p>
            <a:pPr marL="609600" indent="-609600">
              <a:lnSpc>
                <a:spcPct val="73000"/>
              </a:lnSpc>
              <a:buFont typeface="Times New Roman" pitchFamily="18" charset="0"/>
              <a:buAutoNum type="arabicPeriod" startAt="17"/>
            </a:pPr>
            <a:r>
              <a:rPr lang="en-US" sz="2000"/>
              <a:t>          setVisible(true);</a:t>
            </a:r>
          </a:p>
          <a:p>
            <a:pPr marL="609600" indent="-609600">
              <a:lnSpc>
                <a:spcPct val="73000"/>
              </a:lnSpc>
              <a:buFont typeface="Times New Roman" pitchFamily="18" charset="0"/>
              <a:buAutoNum type="arabicPeriod" startAt="17"/>
            </a:pPr>
            <a:r>
              <a:rPr lang="en-US" sz="2000"/>
              <a:t>          setDefaultCloseOperation(JFrame.EXIT_ON_CLOSE);</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public static void main(String[] args)</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                    JFrame frame = new ShowPicture();</a:t>
            </a:r>
          </a:p>
          <a:p>
            <a:pPr marL="609600" indent="-609600">
              <a:lnSpc>
                <a:spcPct val="73000"/>
              </a:lnSpc>
              <a:buFont typeface="Times New Roman" pitchFamily="18" charset="0"/>
              <a:buAutoNum type="arabicPeriod" startAt="17"/>
            </a:pPr>
            <a:r>
              <a:rPr lang="en-US" sz="2000"/>
              <a:t>     }</a:t>
            </a:r>
          </a:p>
          <a:p>
            <a:pPr marL="609600" indent="-609600">
              <a:lnSpc>
                <a:spcPct val="73000"/>
              </a:lnSpc>
              <a:buFont typeface="Times New Roman" pitchFamily="18" charset="0"/>
              <a:buAutoNum type="arabicPeriod" startAt="17"/>
            </a:pPr>
            <a:r>
              <a:rPr lang="en-US" sz="200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sz="3200"/>
              <a:t>Programming B.J.– Before Java</a:t>
            </a:r>
          </a:p>
        </p:txBody>
      </p:sp>
      <p:sp>
        <p:nvSpPr>
          <p:cNvPr id="384003" name="Rectangle 3"/>
          <p:cNvSpPr>
            <a:spLocks noGrp="1" noChangeArrowheads="1"/>
          </p:cNvSpPr>
          <p:nvPr>
            <p:ph type="body" idx="1"/>
          </p:nvPr>
        </p:nvSpPr>
        <p:spPr/>
        <p:txBody>
          <a:bodyPr/>
          <a:lstStyle/>
          <a:p>
            <a:endParaRPr lang="en-US"/>
          </a:p>
        </p:txBody>
      </p:sp>
      <p:sp>
        <p:nvSpPr>
          <p:cNvPr id="384005" name="Rectangle 5"/>
          <p:cNvSpPr>
            <a:spLocks noChangeArrowheads="1"/>
          </p:cNvSpPr>
          <p:nvPr/>
        </p:nvSpPr>
        <p:spPr bwMode="auto">
          <a:xfrm>
            <a:off x="0" y="2774950"/>
            <a:ext cx="10080625" cy="0"/>
          </a:xfrm>
          <a:prstGeom prst="rect">
            <a:avLst/>
          </a:prstGeom>
          <a:noFill/>
          <a:ln w="9525" algn="ctr">
            <a:noFill/>
            <a:miter lim="800000"/>
            <a:headEnd/>
            <a:tailEnd/>
          </a:ln>
          <a:effectLst/>
        </p:spPr>
        <p:txBody>
          <a:bodyPr wrap="none" lIns="0" tIns="0" rIns="0" bIns="0" anchor="ctr">
            <a:spAutoFit/>
          </a:bodyPr>
          <a:lstStyle/>
          <a:p>
            <a:endParaRPr lang="en-US"/>
          </a:p>
        </p:txBody>
      </p:sp>
      <p:graphicFrame>
        <p:nvGraphicFramePr>
          <p:cNvPr id="384004" name="Object 4"/>
          <p:cNvGraphicFramePr>
            <a:graphicFrameLocks noChangeAspect="1"/>
          </p:cNvGraphicFramePr>
          <p:nvPr/>
        </p:nvGraphicFramePr>
        <p:xfrm>
          <a:off x="1763713" y="2316163"/>
          <a:ext cx="6553200" cy="4362450"/>
        </p:xfrm>
        <a:graphic>
          <a:graphicData uri="http://schemas.openxmlformats.org/presentationml/2006/ole">
            <p:oleObj spid="_x0000_s384004" name="Bitmap Image" r:id="rId3" imgW="6268325" imgH="4180952" progId="PBrush">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sz="3200"/>
              <a:t>The </a:t>
            </a:r>
            <a:r>
              <a:rPr lang="en-US" sz="3200" i="1"/>
              <a:t>repaint()</a:t>
            </a:r>
            <a:r>
              <a:rPr lang="en-US" sz="3200"/>
              <a:t> method</a:t>
            </a:r>
          </a:p>
        </p:txBody>
      </p:sp>
      <p:sp>
        <p:nvSpPr>
          <p:cNvPr id="385027" name="Rectangle 3"/>
          <p:cNvSpPr>
            <a:spLocks noGrp="1" noChangeArrowheads="1"/>
          </p:cNvSpPr>
          <p:nvPr>
            <p:ph type="body" idx="1"/>
          </p:nvPr>
        </p:nvSpPr>
        <p:spPr>
          <a:xfrm>
            <a:off x="773112" y="1951037"/>
            <a:ext cx="8605837" cy="1982787"/>
          </a:xfrm>
        </p:spPr>
        <p:txBody>
          <a:bodyPr/>
          <a:lstStyle/>
          <a:p>
            <a:r>
              <a:rPr lang="en-US" sz="2400" dirty="0"/>
              <a:t>A program does not invoke paint(...) or </a:t>
            </a:r>
            <a:r>
              <a:rPr lang="en-US" sz="2400" dirty="0" err="1"/>
              <a:t>paintComponent</a:t>
            </a:r>
            <a:r>
              <a:rPr lang="en-US" sz="2400" dirty="0"/>
              <a:t>(...) to redisplay a component, but another method of the Component class:</a:t>
            </a:r>
            <a:br>
              <a:rPr lang="en-US" sz="2400" dirty="0"/>
            </a:br>
            <a:r>
              <a:rPr lang="en-US" sz="2400" dirty="0"/>
              <a:t>					void repaint().</a:t>
            </a:r>
          </a:p>
          <a:p>
            <a:r>
              <a:rPr lang="en-US" sz="2400" dirty="0" smtClean="0"/>
              <a:t>The </a:t>
            </a:r>
            <a:r>
              <a:rPr lang="en-US" sz="2400" dirty="0"/>
              <a:t>repaint() method, in turn, calls paint(... ).</a:t>
            </a:r>
            <a:r>
              <a:rPr lang="en-US" dirty="0"/>
              <a:t> </a:t>
            </a:r>
            <a:endParaRPr lang="en-US" b="1" dirty="0"/>
          </a:p>
        </p:txBody>
      </p:sp>
      <p:graphicFrame>
        <p:nvGraphicFramePr>
          <p:cNvPr id="424961" name="Object 1"/>
          <p:cNvGraphicFramePr>
            <a:graphicFrameLocks noChangeAspect="1"/>
          </p:cNvGraphicFramePr>
          <p:nvPr/>
        </p:nvGraphicFramePr>
        <p:xfrm>
          <a:off x="925512" y="3932237"/>
          <a:ext cx="3886200" cy="3187700"/>
        </p:xfrm>
        <a:graphic>
          <a:graphicData uri="http://schemas.openxmlformats.org/presentationml/2006/ole">
            <p:oleObj spid="_x0000_s424961" name="Bitmap Image" r:id="rId3" imgW="2381582" imgH="1952898" progId="PBrush">
              <p:embed/>
            </p:oleObj>
          </a:graphicData>
        </a:graphic>
      </p:graphicFrame>
      <p:graphicFrame>
        <p:nvGraphicFramePr>
          <p:cNvPr id="424962" name="Object 2"/>
          <p:cNvGraphicFramePr>
            <a:graphicFrameLocks noChangeAspect="1"/>
          </p:cNvGraphicFramePr>
          <p:nvPr/>
        </p:nvGraphicFramePr>
        <p:xfrm>
          <a:off x="5192712" y="3932237"/>
          <a:ext cx="3962400" cy="3127375"/>
        </p:xfrm>
        <a:graphic>
          <a:graphicData uri="http://schemas.openxmlformats.org/presentationml/2006/ole">
            <p:oleObj spid="_x0000_s424962" name="Bitmap Image" r:id="rId4" imgW="2486372" imgH="1961905" progId="PBrush">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sz="3600"/>
              <a:t>Solution</a:t>
            </a:r>
          </a:p>
        </p:txBody>
      </p:sp>
      <p:sp>
        <p:nvSpPr>
          <p:cNvPr id="386051" name="Rectangle 3"/>
          <p:cNvSpPr>
            <a:spLocks noGrp="1" noChangeArrowheads="1"/>
          </p:cNvSpPr>
          <p:nvPr>
            <p:ph type="body" idx="1"/>
          </p:nvPr>
        </p:nvSpPr>
        <p:spPr/>
        <p:txBody>
          <a:bodyPr/>
          <a:lstStyle/>
          <a:p>
            <a:pPr>
              <a:lnSpc>
                <a:spcPct val="73000"/>
              </a:lnSpc>
              <a:buFont typeface="Times New Roman" pitchFamily="18" charset="0"/>
              <a:buChar char="•"/>
            </a:pPr>
            <a:r>
              <a:rPr lang="en-US" sz="2400"/>
              <a:t>The Message class extends JPanel and overrides  paintComponent(...)  so that a new version of paintComponent(…) paints a string on the panel. </a:t>
            </a:r>
            <a:br>
              <a:rPr lang="en-US" sz="2400"/>
            </a:br>
            <a:r>
              <a:rPr lang="en-US" sz="2400"/>
              <a:t> </a:t>
            </a:r>
          </a:p>
          <a:p>
            <a:pPr>
              <a:lnSpc>
                <a:spcPct val="73000"/>
              </a:lnSpc>
              <a:buFont typeface="Times New Roman" pitchFamily="18" charset="0"/>
              <a:buChar char="•"/>
            </a:pPr>
            <a:r>
              <a:rPr lang="en-US" sz="2400"/>
              <a:t>The  FrameWithAMessage class, which  demonstrates Message,   </a:t>
            </a:r>
          </a:p>
          <a:p>
            <a:pPr lvl="1">
              <a:lnSpc>
                <a:spcPct val="73000"/>
              </a:lnSpc>
              <a:buFont typeface="Times New Roman" pitchFamily="18" charset="0"/>
              <a:buChar char="–"/>
            </a:pPr>
            <a:r>
              <a:rPr lang="en-US" sz="2400"/>
              <a:t>interactively prompts a user for a message (a string),</a:t>
            </a:r>
          </a:p>
          <a:p>
            <a:pPr lvl="1">
              <a:lnSpc>
                <a:spcPct val="73000"/>
              </a:lnSpc>
              <a:buFont typeface="Times New Roman" pitchFamily="18" charset="0"/>
              <a:buChar char="–"/>
            </a:pPr>
            <a:r>
              <a:rPr lang="en-US" sz="2400"/>
              <a:t>interactively, reads the message using the Scanner method, next(),</a:t>
            </a:r>
          </a:p>
          <a:p>
            <a:pPr lvl="1">
              <a:lnSpc>
                <a:spcPct val="73000"/>
              </a:lnSpc>
              <a:buFont typeface="Times New Roman" pitchFamily="18" charset="0"/>
              <a:buChar char="–"/>
            </a:pPr>
            <a:r>
              <a:rPr lang="en-US" sz="2400"/>
              <a:t>instantiates a frame and a Message panel,</a:t>
            </a:r>
          </a:p>
          <a:p>
            <a:pPr lvl="1">
              <a:lnSpc>
                <a:spcPct val="73000"/>
              </a:lnSpc>
              <a:buFont typeface="Times New Roman" pitchFamily="18" charset="0"/>
              <a:buChar char="–"/>
            </a:pPr>
            <a:r>
              <a:rPr lang="en-US" sz="2400"/>
              <a:t>adds the panel to the frame,</a:t>
            </a:r>
          </a:p>
          <a:p>
            <a:pPr lvl="1">
              <a:lnSpc>
                <a:spcPct val="73000"/>
              </a:lnSpc>
              <a:buFont typeface="Times New Roman" pitchFamily="18" charset="0"/>
              <a:buChar char="–"/>
            </a:pPr>
            <a:r>
              <a:rPr lang="en-US" sz="2400"/>
              <a:t>paints the user’s message on the panel,</a:t>
            </a:r>
          </a:p>
          <a:p>
            <a:pPr lvl="1">
              <a:lnSpc>
                <a:spcPct val="73000"/>
              </a:lnSpc>
              <a:buFont typeface="Times New Roman" pitchFamily="18" charset="0"/>
              <a:buChar char="–"/>
            </a:pPr>
            <a:r>
              <a:rPr lang="en-US" sz="2400"/>
              <a:t>prompts for a second message, and</a:t>
            </a:r>
          </a:p>
          <a:p>
            <a:pPr lvl="1">
              <a:lnSpc>
                <a:spcPct val="73000"/>
              </a:lnSpc>
              <a:buFont typeface="Times New Roman" pitchFamily="18" charset="0"/>
              <a:buChar char="–"/>
            </a:pPr>
            <a:r>
              <a:rPr lang="en-US" sz="2400"/>
              <a:t>repaints the panel so that the new message is displayed</a:t>
            </a:r>
            <a:r>
              <a:rPr lang="en-US" sz="200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sz="3600"/>
              <a:t>Solution</a:t>
            </a:r>
          </a:p>
        </p:txBody>
      </p:sp>
      <p:sp>
        <p:nvSpPr>
          <p:cNvPr id="387075" name="Rectangle 3"/>
          <p:cNvSpPr>
            <a:spLocks noGrp="1" noChangeArrowheads="1"/>
          </p:cNvSpPr>
          <p:nvPr>
            <p:ph type="body" idx="1"/>
          </p:nvPr>
        </p:nvSpPr>
        <p:spPr>
          <a:xfrm>
            <a:off x="741363" y="2101850"/>
            <a:ext cx="8605837" cy="5457825"/>
          </a:xfrm>
        </p:spPr>
        <p:txBody>
          <a:bodyPr/>
          <a:lstStyle/>
          <a:p>
            <a:pPr marL="609600" indent="-609600">
              <a:lnSpc>
                <a:spcPct val="73000"/>
              </a:lnSpc>
              <a:buFont typeface="Times New Roman" pitchFamily="18" charset="0"/>
              <a:buAutoNum type="arabicPeriod"/>
            </a:pPr>
            <a:r>
              <a:rPr lang="en-US" sz="2000"/>
              <a:t>import javax.swing.*;</a:t>
            </a:r>
          </a:p>
          <a:p>
            <a:pPr marL="609600" indent="-609600">
              <a:lnSpc>
                <a:spcPct val="73000"/>
              </a:lnSpc>
              <a:buFont typeface="Times New Roman" pitchFamily="18" charset="0"/>
              <a:buAutoNum type="arabicPeriod"/>
            </a:pPr>
            <a:r>
              <a:rPr lang="en-US" sz="2000"/>
              <a:t>import java.awt.*;		</a:t>
            </a:r>
          </a:p>
          <a:p>
            <a:pPr marL="609600" indent="-609600">
              <a:lnSpc>
                <a:spcPct val="73000"/>
              </a:lnSpc>
              <a:buFont typeface="Times New Roman" pitchFamily="18" charset="0"/>
              <a:buAutoNum type="arabicPeriod"/>
            </a:pPr>
            <a:r>
              <a:rPr lang="en-US" sz="2000"/>
              <a:t>public class Message extends JPanel</a:t>
            </a:r>
          </a:p>
          <a:p>
            <a:pPr marL="609600" indent="-609600">
              <a:lnSpc>
                <a:spcPct val="73000"/>
              </a:lnSpc>
              <a:buFont typeface="Times New Roman" pitchFamily="18" charset="0"/>
              <a:buAutoNum type="arabicPeriod"/>
            </a:pPr>
            <a:r>
              <a:rPr lang="en-US" sz="2000"/>
              <a:t>{</a:t>
            </a:r>
          </a:p>
          <a:p>
            <a:pPr marL="609600" indent="-609600">
              <a:lnSpc>
                <a:spcPct val="73000"/>
              </a:lnSpc>
              <a:buFont typeface="Times New Roman" pitchFamily="18" charset="0"/>
              <a:buAutoNum type="arabicPeriod"/>
            </a:pPr>
            <a:r>
              <a:rPr lang="en-US" sz="2000"/>
              <a:t>     String message;</a:t>
            </a:r>
          </a:p>
          <a:p>
            <a:pPr marL="609600" indent="-609600">
              <a:lnSpc>
                <a:spcPct val="73000"/>
              </a:lnSpc>
              <a:buFont typeface="Times New Roman" pitchFamily="18" charset="0"/>
              <a:buAutoNum type="arabicPeriod"/>
            </a:pPr>
            <a:r>
              <a:rPr lang="en-US" sz="2000"/>
              <a:t>     public Message()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  		// call the default constructor of JPanel</a:t>
            </a:r>
          </a:p>
          <a:p>
            <a:pPr marL="609600" indent="-609600">
              <a:lnSpc>
                <a:spcPct val="73000"/>
              </a:lnSpc>
              <a:buFont typeface="Times New Roman" pitchFamily="18" charset="0"/>
              <a:buAutoNum type="arabicPeriod"/>
            </a:pPr>
            <a:r>
              <a:rPr lang="en-US" sz="2000"/>
              <a:t>          message = "";</a:t>
            </a:r>
          </a:p>
          <a:p>
            <a:pPr marL="609600" indent="-609600">
              <a:lnSpc>
                <a:spcPct val="73000"/>
              </a:lnSpc>
              <a:buFont typeface="Times New Roman" pitchFamily="18" charset="0"/>
              <a:buAutoNum type="arabicPeriod"/>
            </a:pPr>
            <a:r>
              <a:rPr lang="en-US" sz="2000"/>
              <a:t>          setBackground(Color.WHITE);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void paintComponent(Graphics g) </a:t>
            </a:r>
            <a:br>
              <a:rPr lang="en-US" sz="2000"/>
            </a:br>
            <a:r>
              <a:rPr lang="en-US" sz="2000"/>
              <a:t>                                       // override paintComponent(…) of JPanel</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super.paintComponent(g);  	</a:t>
            </a:r>
            <a:br>
              <a:rPr lang="en-US" sz="2000"/>
            </a:br>
            <a:r>
              <a:rPr lang="en-US" sz="2000"/>
              <a:t>                                     // first call paintComponent(...) of JPanel</a:t>
            </a:r>
          </a:p>
          <a:p>
            <a:pPr marL="609600" indent="-609600">
              <a:lnSpc>
                <a:spcPct val="73000"/>
              </a:lnSpc>
              <a:buFont typeface="Times New Roman" pitchFamily="18" charset="0"/>
              <a:buAutoNum type="arabicPeriod"/>
            </a:pPr>
            <a:r>
              <a:rPr lang="en-US" sz="2000"/>
              <a:t>          Font font = new Font("ARIAL",Font.BOLD,14);</a:t>
            </a:r>
          </a:p>
          <a:p>
            <a:pPr marL="609600" indent="-609600">
              <a:lnSpc>
                <a:spcPct val="73000"/>
              </a:lnSpc>
              <a:buFont typeface="Times New Roman" pitchFamily="18" charset="0"/>
              <a:buAutoNum type="arabicPeriod"/>
            </a:pPr>
            <a:r>
              <a:rPr lang="en-US" sz="2000"/>
              <a:t>          g.setFont(font);</a:t>
            </a:r>
          </a:p>
          <a:p>
            <a:pPr marL="609600" indent="-609600">
              <a:lnSpc>
                <a:spcPct val="73000"/>
              </a:lnSpc>
              <a:buFont typeface="Times New Roman" pitchFamily="18" charset="0"/>
              <a:buAutoNum type="arabicPeriod"/>
            </a:pPr>
            <a:r>
              <a:rPr lang="en-US" sz="2000"/>
              <a:t>          g.drawString (message, 30, 30); 		// display the message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public void setMessage(String msg)  	// set the value of message</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               message = msg;</a:t>
            </a:r>
          </a:p>
          <a:p>
            <a:pPr marL="609600" indent="-609600">
              <a:lnSpc>
                <a:spcPct val="73000"/>
              </a:lnSpc>
              <a:buFont typeface="Times New Roman" pitchFamily="18" charset="0"/>
              <a:buAutoNum type="arabicPeriod"/>
            </a:pPr>
            <a:r>
              <a:rPr lang="en-US" sz="2000"/>
              <a:t>     }</a:t>
            </a:r>
          </a:p>
          <a:p>
            <a:pPr marL="609600" indent="-609600">
              <a:lnSpc>
                <a:spcPct val="7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sz="3600"/>
              <a:t>Solution</a:t>
            </a:r>
          </a:p>
        </p:txBody>
      </p:sp>
      <p:sp>
        <p:nvSpPr>
          <p:cNvPr id="388099" name="Rectangle 3"/>
          <p:cNvSpPr>
            <a:spLocks noGrp="1" noChangeArrowheads="1"/>
          </p:cNvSpPr>
          <p:nvPr>
            <p:ph type="body" idx="1"/>
          </p:nvPr>
        </p:nvSpPr>
        <p:spPr>
          <a:xfrm>
            <a:off x="741363" y="2101850"/>
            <a:ext cx="8605837" cy="5457825"/>
          </a:xfrm>
        </p:spPr>
        <p:txBody>
          <a:bodyPr/>
          <a:lstStyle/>
          <a:p>
            <a:pPr marL="609600" indent="-609600">
              <a:lnSpc>
                <a:spcPct val="73000"/>
              </a:lnSpc>
              <a:buFont typeface="Times New Roman" pitchFamily="18" charset="0"/>
              <a:buAutoNum type="arabicPeriod" startAt="24"/>
            </a:pPr>
            <a:r>
              <a:rPr lang="en-US" sz="2000"/>
              <a:t>import java.util.*;		// java.util.* is needed for Scanner </a:t>
            </a:r>
          </a:p>
          <a:p>
            <a:pPr marL="609600" indent="-609600">
              <a:lnSpc>
                <a:spcPct val="73000"/>
              </a:lnSpc>
              <a:buFont typeface="Times New Roman" pitchFamily="18" charset="0"/>
              <a:buAutoNum type="arabicPeriod" startAt="24"/>
            </a:pPr>
            <a:r>
              <a:rPr lang="en-US" sz="2000"/>
              <a:t>import javax.swing.*;		// java.awt is not necessary for this class</a:t>
            </a:r>
          </a:p>
          <a:p>
            <a:pPr marL="609600" indent="-609600">
              <a:lnSpc>
                <a:spcPct val="73000"/>
              </a:lnSpc>
              <a:buFont typeface="Times New Roman" pitchFamily="18" charset="0"/>
              <a:buAutoNum type="arabicPeriod" startAt="24"/>
            </a:pPr>
            <a:r>
              <a:rPr lang="en-US" sz="2000"/>
              <a:t>public class FrameWithAMessage</a:t>
            </a:r>
          </a:p>
          <a:p>
            <a:pPr marL="609600" indent="-609600">
              <a:lnSpc>
                <a:spcPct val="73000"/>
              </a:lnSpc>
              <a:buFont typeface="Times New Roman" pitchFamily="18" charset="0"/>
              <a:buAutoNum type="arabicPeriod" startAt="24"/>
            </a:pPr>
            <a:r>
              <a:rPr lang="en-US" sz="2000"/>
              <a:t>{</a:t>
            </a:r>
          </a:p>
          <a:p>
            <a:pPr marL="609600" indent="-609600">
              <a:lnSpc>
                <a:spcPct val="73000"/>
              </a:lnSpc>
              <a:buFont typeface="Times New Roman" pitchFamily="18" charset="0"/>
              <a:buAutoNum type="arabicPeriod" startAt="24"/>
            </a:pPr>
            <a:r>
              <a:rPr lang="en-US" sz="2000"/>
              <a:t>   public static void main(String[] args)</a:t>
            </a:r>
          </a:p>
          <a:p>
            <a:pPr marL="609600" indent="-609600">
              <a:lnSpc>
                <a:spcPct val="73000"/>
              </a:lnSpc>
              <a:buFont typeface="Times New Roman" pitchFamily="18" charset="0"/>
              <a:buAutoNum type="arabicPeriod" startAt="24"/>
            </a:pPr>
            <a:r>
              <a:rPr lang="en-US" sz="2000"/>
              <a:t>   {</a:t>
            </a:r>
          </a:p>
          <a:p>
            <a:pPr marL="609600" indent="-609600">
              <a:lnSpc>
                <a:spcPct val="73000"/>
              </a:lnSpc>
              <a:buFont typeface="Times New Roman" pitchFamily="18" charset="0"/>
              <a:buAutoNum type="arabicPeriod" startAt="24"/>
            </a:pPr>
            <a:r>
              <a:rPr lang="en-US" sz="2000"/>
              <a:t>      Scanner input = new Scanner(System.in);</a:t>
            </a:r>
          </a:p>
          <a:p>
            <a:pPr marL="609600" indent="-609600">
              <a:lnSpc>
                <a:spcPct val="73000"/>
              </a:lnSpc>
              <a:buFont typeface="Times New Roman" pitchFamily="18" charset="0"/>
              <a:buAutoNum type="arabicPeriod" startAt="24"/>
            </a:pPr>
            <a:r>
              <a:rPr lang="en-US" sz="2000"/>
              <a:t>      System.out.print("Enter Greeting: ");</a:t>
            </a:r>
          </a:p>
          <a:p>
            <a:pPr marL="609600" indent="-609600">
              <a:lnSpc>
                <a:spcPct val="73000"/>
              </a:lnSpc>
              <a:buFont typeface="Times New Roman" pitchFamily="18" charset="0"/>
              <a:buAutoNum type="arabicPeriod" startAt="24"/>
            </a:pPr>
            <a:r>
              <a:rPr lang="en-US" sz="2000"/>
              <a:t>      String message = input.next();</a:t>
            </a:r>
          </a:p>
          <a:p>
            <a:pPr marL="609600" indent="-609600">
              <a:lnSpc>
                <a:spcPct val="73000"/>
              </a:lnSpc>
              <a:buFont typeface="Times New Roman" pitchFamily="18" charset="0"/>
              <a:buAutoNum type="arabicPeriod" startAt="24"/>
            </a:pPr>
            <a:r>
              <a:rPr lang="en-US" sz="2000"/>
              <a:t>      JFrame  frame = new JFrame();                	// create a frame</a:t>
            </a:r>
          </a:p>
          <a:p>
            <a:pPr marL="609600" indent="-609600">
              <a:lnSpc>
                <a:spcPct val="73000"/>
              </a:lnSpc>
              <a:buFont typeface="Times New Roman" pitchFamily="18" charset="0"/>
              <a:buAutoNum type="arabicPeriod" startAt="24"/>
            </a:pPr>
            <a:r>
              <a:rPr lang="en-US" sz="2000"/>
              <a:t>      frame.setBounds(0,0,200,200);</a:t>
            </a:r>
          </a:p>
          <a:p>
            <a:pPr marL="609600" indent="-609600">
              <a:lnSpc>
                <a:spcPct val="73000"/>
              </a:lnSpc>
              <a:buFont typeface="Times New Roman" pitchFamily="18" charset="0"/>
              <a:buAutoNum type="arabicPeriod" startAt="24"/>
            </a:pPr>
            <a:r>
              <a:rPr lang="en-US" sz="2000"/>
              <a:t>      Message panel = new Message();            	// create a panel</a:t>
            </a:r>
          </a:p>
          <a:p>
            <a:pPr marL="609600" indent="-609600">
              <a:lnSpc>
                <a:spcPct val="73000"/>
              </a:lnSpc>
              <a:buFont typeface="Times New Roman" pitchFamily="18" charset="0"/>
              <a:buAutoNum type="arabicPeriod" startAt="24"/>
            </a:pPr>
            <a:r>
              <a:rPr lang="en-US" sz="2000"/>
              <a:t>      panel.setMessage(message);        </a:t>
            </a:r>
          </a:p>
          <a:p>
            <a:pPr marL="609600" indent="-609600">
              <a:lnSpc>
                <a:spcPct val="73000"/>
              </a:lnSpc>
              <a:buFont typeface="Times New Roman" pitchFamily="18" charset="0"/>
              <a:buAutoNum type="arabicPeriod" startAt="24"/>
            </a:pPr>
            <a:r>
              <a:rPr lang="en-US" sz="2000"/>
              <a:t>      frame.add(panel);     		// add the panel to the frame</a:t>
            </a:r>
          </a:p>
          <a:p>
            <a:pPr marL="609600" indent="-609600">
              <a:lnSpc>
                <a:spcPct val="73000"/>
              </a:lnSpc>
              <a:buFont typeface="Times New Roman" pitchFamily="18" charset="0"/>
              <a:buAutoNum type="arabicPeriod" startAt="24"/>
            </a:pPr>
            <a:r>
              <a:rPr lang="en-US" sz="2000"/>
              <a:t>      frame.setVisible(true); </a:t>
            </a:r>
          </a:p>
          <a:p>
            <a:pPr marL="609600" indent="-609600">
              <a:lnSpc>
                <a:spcPct val="73000"/>
              </a:lnSpc>
              <a:buFont typeface="Times New Roman" pitchFamily="18" charset="0"/>
              <a:buAutoNum type="arabicPeriod" startAt="24"/>
            </a:pPr>
            <a:r>
              <a:rPr lang="en-US" sz="2000"/>
              <a:t>      System.out.print("Enter Greeting: ");</a:t>
            </a:r>
          </a:p>
          <a:p>
            <a:pPr marL="609600" indent="-609600">
              <a:lnSpc>
                <a:spcPct val="73000"/>
              </a:lnSpc>
              <a:buFont typeface="Times New Roman" pitchFamily="18" charset="0"/>
              <a:buAutoNum type="arabicPeriod" startAt="24"/>
            </a:pPr>
            <a:r>
              <a:rPr lang="en-US" sz="2000"/>
              <a:t>      message = input.next();                           // get a new message</a:t>
            </a:r>
          </a:p>
          <a:p>
            <a:pPr marL="609600" indent="-609600">
              <a:lnSpc>
                <a:spcPct val="73000"/>
              </a:lnSpc>
              <a:buFont typeface="Times New Roman" pitchFamily="18" charset="0"/>
              <a:buAutoNum type="arabicPeriod" startAt="24"/>
            </a:pPr>
            <a:r>
              <a:rPr lang="en-US" sz="2000"/>
              <a:t>      panel.setMessage(message);</a:t>
            </a:r>
            <a:endParaRPr lang="en-US" sz="2000" b="1"/>
          </a:p>
          <a:p>
            <a:pPr marL="609600" indent="-609600">
              <a:lnSpc>
                <a:spcPct val="73000"/>
              </a:lnSpc>
              <a:buFont typeface="Times New Roman" pitchFamily="18" charset="0"/>
              <a:buAutoNum type="arabicPeriod" startAt="24"/>
            </a:pPr>
            <a:r>
              <a:rPr lang="en-US" sz="2000" b="1"/>
              <a:t>      panel.repaint();</a:t>
            </a:r>
            <a:r>
              <a:rPr lang="en-US" sz="2000"/>
              <a:t>   </a:t>
            </a:r>
            <a:r>
              <a:rPr lang="en-US" sz="2000" b="1"/>
              <a:t>// repaint the panel with the new message</a:t>
            </a:r>
            <a:endParaRPr lang="en-US" sz="2000"/>
          </a:p>
          <a:p>
            <a:pPr marL="609600" indent="-609600">
              <a:lnSpc>
                <a:spcPct val="73000"/>
              </a:lnSpc>
              <a:buFont typeface="Times New Roman" pitchFamily="18" charset="0"/>
              <a:buAutoNum type="arabicPeriod" startAt="24"/>
            </a:pPr>
            <a:r>
              <a:rPr lang="en-US" sz="2000"/>
              <a:t>   }</a:t>
            </a:r>
          </a:p>
          <a:p>
            <a:pPr marL="609600" indent="-609600">
              <a:lnSpc>
                <a:spcPct val="73000"/>
              </a:lnSpc>
              <a:buFont typeface="Times New Roman" pitchFamily="18" charset="0"/>
              <a:buAutoNum type="arabicPeriod" startAt="24"/>
            </a:pPr>
            <a:r>
              <a:rPr lang="en-US" sz="200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z="3200"/>
              <a:t>A Game</a:t>
            </a:r>
            <a:r>
              <a:rPr lang="en-US"/>
              <a:t> </a:t>
            </a:r>
            <a:r>
              <a:rPr lang="en-US" sz="3200"/>
              <a:t>Board Using Panels</a:t>
            </a:r>
            <a:r>
              <a:rPr lang="en-US"/>
              <a:t/>
            </a:r>
            <a:br>
              <a:rPr lang="en-US"/>
            </a:br>
            <a:endParaRPr lang="en-US"/>
          </a:p>
        </p:txBody>
      </p:sp>
      <p:sp>
        <p:nvSpPr>
          <p:cNvPr id="331779" name="Rectangle 3"/>
          <p:cNvSpPr>
            <a:spLocks noGrp="1" noChangeArrowheads="1"/>
          </p:cNvSpPr>
          <p:nvPr>
            <p:ph type="body" idx="1"/>
          </p:nvPr>
        </p:nvSpPr>
        <p:spPr/>
        <p:txBody>
          <a:bodyPr/>
          <a:lstStyle/>
          <a:p>
            <a:pPr>
              <a:buFont typeface="Arial" pitchFamily="34" charset="0"/>
              <a:buChar char="•"/>
            </a:pPr>
            <a:r>
              <a:rPr lang="en-US" sz="2400" dirty="0" smtClean="0"/>
              <a:t>The </a:t>
            </a:r>
            <a:r>
              <a:rPr lang="en-US" sz="2400" dirty="0"/>
              <a:t>game </a:t>
            </a:r>
            <a:r>
              <a:rPr lang="en-US" sz="2400" i="1" dirty="0"/>
              <a:t>How Good Is Your Memory?</a:t>
            </a:r>
            <a:r>
              <a:rPr lang="en-US" sz="2400" dirty="0"/>
              <a:t>  (also known as </a:t>
            </a:r>
            <a:r>
              <a:rPr lang="en-US" sz="2400" i="1" dirty="0"/>
              <a:t>Concentration</a:t>
            </a:r>
            <a:r>
              <a:rPr lang="en-US" sz="2400" dirty="0"/>
              <a:t> or </a:t>
            </a:r>
            <a:r>
              <a:rPr lang="en-US" sz="2400" i="1" dirty="0"/>
              <a:t>Memory</a:t>
            </a:r>
            <a:r>
              <a:rPr lang="en-US" sz="2400" dirty="0"/>
              <a:t>)</a:t>
            </a:r>
            <a:r>
              <a:rPr lang="en-US" sz="2400" i="1" dirty="0"/>
              <a:t> </a:t>
            </a:r>
            <a:r>
              <a:rPr lang="en-US" sz="2400" dirty="0"/>
              <a:t>utilizes a frame with twenty numbered buttons.  Each button hides a picture.  There are ten different pairs of identical pictures.  For example, there may be a smiley face hidden by buttons 6 and 19 and question marks hidden by buttons 2 and 16. </a:t>
            </a: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The game is played by two people.  Players alternately click two buttons and the buttons’ hidden pictures are displayed.  If the pictures match, the player gets a point, the pictures remain visible, and that player chooses again.  If the pictures do not match, they are hidden again, and the other player chooses.  When all matches have been revealed, the player with the greater number of points wins.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sz="3200"/>
              <a:t>A Game</a:t>
            </a:r>
            <a:r>
              <a:rPr lang="en-US"/>
              <a:t> </a:t>
            </a:r>
            <a:r>
              <a:rPr lang="en-US" sz="3200"/>
              <a:t>Board Using Panels</a:t>
            </a:r>
            <a:r>
              <a:rPr lang="en-US"/>
              <a:t/>
            </a:r>
            <a:br>
              <a:rPr lang="en-US"/>
            </a:br>
            <a:endParaRPr lang="en-US"/>
          </a:p>
        </p:txBody>
      </p:sp>
      <p:sp>
        <p:nvSpPr>
          <p:cNvPr id="334851" name="Rectangle 3"/>
          <p:cNvSpPr>
            <a:spLocks noGrp="1" noChangeArrowheads="1"/>
          </p:cNvSpPr>
          <p:nvPr>
            <p:ph type="body" idx="1"/>
          </p:nvPr>
        </p:nvSpPr>
        <p:spPr>
          <a:xfrm>
            <a:off x="620712" y="2103437"/>
            <a:ext cx="4298949" cy="5183187"/>
          </a:xfrm>
        </p:spPr>
        <p:txBody>
          <a:bodyPr/>
          <a:lstStyle/>
          <a:p>
            <a:pPr>
              <a:spcAft>
                <a:spcPts val="600"/>
              </a:spcAft>
              <a:buFont typeface="Arial" pitchFamily="34" charset="0"/>
              <a:buChar char="•"/>
            </a:pPr>
            <a:r>
              <a:rPr lang="en-US" sz="2400" dirty="0"/>
              <a:t>The board ( frame) shows each player’s score. On the bottom of the frame are four </a:t>
            </a:r>
            <a:r>
              <a:rPr lang="en-US" sz="2400" dirty="0" smtClean="0"/>
              <a:t>buttons.</a:t>
            </a:r>
          </a:p>
          <a:p>
            <a:pPr>
              <a:spcAft>
                <a:spcPts val="600"/>
              </a:spcAft>
              <a:buFont typeface="Arial" pitchFamily="34" charset="0"/>
              <a:buChar char="•"/>
            </a:pPr>
            <a:r>
              <a:rPr lang="en-US" sz="2400" dirty="0" smtClean="0"/>
              <a:t>The </a:t>
            </a:r>
            <a:r>
              <a:rPr lang="en-US" sz="2400" dirty="0"/>
              <a:t>Open button displays the pictures behind the last unmatched </a:t>
            </a:r>
            <a:r>
              <a:rPr lang="en-US" sz="2400" dirty="0" smtClean="0"/>
              <a:t>pair.</a:t>
            </a:r>
          </a:p>
          <a:p>
            <a:pPr>
              <a:spcAft>
                <a:spcPts val="600"/>
              </a:spcAft>
              <a:buFont typeface="Arial" pitchFamily="34" charset="0"/>
              <a:buChar char="•"/>
            </a:pPr>
            <a:r>
              <a:rPr lang="en-US" sz="2400" dirty="0" smtClean="0"/>
              <a:t>The </a:t>
            </a:r>
            <a:r>
              <a:rPr lang="en-US" sz="2400" dirty="0"/>
              <a:t>Close button hides the last two unmatched </a:t>
            </a:r>
            <a:r>
              <a:rPr lang="en-US" sz="2400" dirty="0" smtClean="0"/>
              <a:t>pictures.</a:t>
            </a:r>
          </a:p>
          <a:p>
            <a:pPr>
              <a:spcAft>
                <a:spcPts val="600"/>
              </a:spcAft>
              <a:buFont typeface="Arial" pitchFamily="34" charset="0"/>
              <a:buChar char="•"/>
            </a:pPr>
            <a:r>
              <a:rPr lang="en-US" sz="2400" dirty="0" smtClean="0"/>
              <a:t>The </a:t>
            </a:r>
            <a:r>
              <a:rPr lang="en-US" sz="2400" dirty="0"/>
              <a:t>Reset button initializes a </a:t>
            </a:r>
            <a:r>
              <a:rPr lang="en-US" sz="2400" dirty="0" smtClean="0"/>
              <a:t>game.</a:t>
            </a:r>
          </a:p>
          <a:p>
            <a:pPr>
              <a:spcAft>
                <a:spcPts val="600"/>
              </a:spcAft>
              <a:buFont typeface="Arial" pitchFamily="34" charset="0"/>
              <a:buChar char="•"/>
            </a:pPr>
            <a:r>
              <a:rPr lang="en-US" sz="2400" dirty="0" smtClean="0"/>
              <a:t>The Quit button exits the program.</a:t>
            </a:r>
            <a:endParaRPr lang="en-US" sz="2400" dirty="0" smtClean="0"/>
          </a:p>
        </p:txBody>
      </p:sp>
      <p:pic>
        <p:nvPicPr>
          <p:cNvPr id="352258" name="Picture 2"/>
          <p:cNvPicPr>
            <a:picLocks noChangeAspect="1" noChangeArrowheads="1"/>
          </p:cNvPicPr>
          <p:nvPr/>
        </p:nvPicPr>
        <p:blipFill>
          <a:blip r:embed="rId2"/>
          <a:srcRect/>
          <a:stretch>
            <a:fillRect/>
          </a:stretch>
        </p:blipFill>
        <p:spPr bwMode="auto">
          <a:xfrm>
            <a:off x="5038554" y="2636838"/>
            <a:ext cx="4878558" cy="3810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z="3600" dirty="0"/>
              <a:t>Concentration </a:t>
            </a:r>
            <a:r>
              <a:rPr lang="en-US" sz="3600" dirty="0" smtClean="0"/>
              <a:t>game – using labels</a:t>
            </a:r>
            <a:endParaRPr lang="en-US" sz="3600" dirty="0"/>
          </a:p>
        </p:txBody>
      </p:sp>
      <p:sp>
        <p:nvSpPr>
          <p:cNvPr id="335875" name="Rectangle 3"/>
          <p:cNvSpPr>
            <a:spLocks noGrp="1" noChangeArrowheads="1"/>
          </p:cNvSpPr>
          <p:nvPr>
            <p:ph type="body" idx="1"/>
          </p:nvPr>
        </p:nvSpPr>
        <p:spPr>
          <a:xfrm>
            <a:off x="741363" y="2101850"/>
            <a:ext cx="8605837" cy="5183187"/>
          </a:xfrm>
        </p:spPr>
        <p:txBody>
          <a:bodyPr/>
          <a:lstStyle/>
          <a:p>
            <a:pPr>
              <a:lnSpc>
                <a:spcPct val="83000"/>
              </a:lnSpc>
            </a:pPr>
            <a:r>
              <a:rPr lang="en-US" sz="2400" b="1" dirty="0"/>
              <a:t>Problem Statement</a:t>
            </a:r>
            <a:br>
              <a:rPr lang="en-US" sz="2400" b="1" dirty="0"/>
            </a:br>
            <a:r>
              <a:rPr lang="en-US" sz="2400" dirty="0" smtClean="0"/>
              <a:t>Create </a:t>
            </a:r>
            <a:r>
              <a:rPr lang="en-US" sz="2400" dirty="0"/>
              <a:t>a frame that can be used as an interface for </a:t>
            </a:r>
            <a:r>
              <a:rPr lang="en-US" sz="2400" i="1" dirty="0"/>
              <a:t>How Good Is Your Memory</a:t>
            </a:r>
            <a:r>
              <a:rPr lang="en-US" sz="2400" dirty="0"/>
              <a:t>. Use a </a:t>
            </a:r>
            <a:r>
              <a:rPr lang="en-US" sz="2400" i="1" dirty="0"/>
              <a:t>label</a:t>
            </a:r>
            <a:r>
              <a:rPr lang="en-US" sz="2400" dirty="0"/>
              <a:t> to display each the player and the player’s score.</a:t>
            </a:r>
            <a:br>
              <a:rPr lang="en-US" sz="2400" dirty="0"/>
            </a:br>
            <a:endParaRPr lang="en-US" sz="2400" dirty="0" smtClean="0"/>
          </a:p>
          <a:p>
            <a:pPr>
              <a:lnSpc>
                <a:spcPct val="83000"/>
              </a:lnSpc>
            </a:pPr>
            <a:r>
              <a:rPr lang="en-US" sz="2800" b="1" dirty="0" err="1" smtClean="0"/>
              <a:t>JLabel</a:t>
            </a:r>
            <a:endParaRPr lang="en-US" sz="2400" b="1" dirty="0" smtClean="0"/>
          </a:p>
          <a:p>
            <a:pPr>
              <a:lnSpc>
                <a:spcPct val="83000"/>
              </a:lnSpc>
              <a:spcBef>
                <a:spcPts val="1200"/>
              </a:spcBef>
              <a:buFont typeface="Arial" pitchFamily="34" charset="0"/>
              <a:buChar char="•"/>
            </a:pPr>
            <a:r>
              <a:rPr lang="en-US" sz="2400" dirty="0" smtClean="0"/>
              <a:t>A</a:t>
            </a:r>
            <a:r>
              <a:rPr lang="en-US" sz="2400" i="1" dirty="0" smtClean="0"/>
              <a:t> </a:t>
            </a:r>
            <a:r>
              <a:rPr lang="en-US" sz="2400" i="1" dirty="0" smtClean="0"/>
              <a:t>label</a:t>
            </a:r>
            <a:r>
              <a:rPr lang="en-US" sz="2400" dirty="0" smtClean="0"/>
              <a:t> is a component that displays text and/or an image.  In contrast to a button, which can be “clicked” and utilized for input, a label is a component that is used primarily to </a:t>
            </a:r>
            <a:r>
              <a:rPr lang="en-US" sz="2400" i="1" dirty="0" smtClean="0"/>
              <a:t>display</a:t>
            </a:r>
            <a:r>
              <a:rPr lang="en-US" sz="2400" dirty="0" smtClean="0"/>
              <a:t> a string or an image</a:t>
            </a:r>
            <a:r>
              <a:rPr lang="en-US" sz="2400" dirty="0" smtClean="0"/>
              <a:t>.</a:t>
            </a:r>
            <a:endParaRPr lang="en-US" sz="2400" dirty="0" smtClean="0"/>
          </a:p>
          <a:p>
            <a:pPr>
              <a:lnSpc>
                <a:spcPct val="83000"/>
              </a:lnSpc>
              <a:spcBef>
                <a:spcPts val="1200"/>
              </a:spcBef>
              <a:buFontTx/>
              <a:buChar char="•"/>
            </a:pPr>
            <a:r>
              <a:rPr lang="en-US" sz="2400" dirty="0" smtClean="0"/>
              <a:t>The Swing class that encapsulates a label is </a:t>
            </a:r>
            <a:r>
              <a:rPr lang="en-US" sz="2400" dirty="0" err="1" smtClean="0"/>
              <a:t>JLabel</a:t>
            </a:r>
            <a:r>
              <a:rPr lang="en-US" sz="2400" dirty="0" smtClean="0"/>
              <a:t>.  </a:t>
            </a:r>
          </a:p>
          <a:p>
            <a:pPr>
              <a:lnSpc>
                <a:spcPct val="83000"/>
              </a:lnSpc>
              <a:spcBef>
                <a:spcPts val="1200"/>
              </a:spcBef>
              <a:buFontTx/>
              <a:buChar char="•"/>
            </a:pPr>
            <a:r>
              <a:rPr lang="en-US" sz="2400" dirty="0" smtClean="0"/>
              <a:t>One </a:t>
            </a:r>
            <a:r>
              <a:rPr lang="en-US" sz="2400" dirty="0" err="1" smtClean="0"/>
              <a:t>JLabel</a:t>
            </a:r>
            <a:r>
              <a:rPr lang="en-US" sz="2400" dirty="0" smtClean="0"/>
              <a:t> constructor is</a:t>
            </a:r>
          </a:p>
          <a:p>
            <a:pPr>
              <a:lnSpc>
                <a:spcPct val="83000"/>
              </a:lnSpc>
              <a:buFontTx/>
              <a:buNone/>
            </a:pPr>
            <a:r>
              <a:rPr lang="en-US" sz="2400" dirty="0" smtClean="0"/>
              <a:t>       	</a:t>
            </a:r>
            <a:r>
              <a:rPr lang="en-US" sz="2400" dirty="0" err="1" smtClean="0"/>
              <a:t>JLabel</a:t>
            </a:r>
            <a:r>
              <a:rPr lang="en-US" sz="2400" dirty="0" smtClean="0"/>
              <a:t>(String text),</a:t>
            </a:r>
          </a:p>
          <a:p>
            <a:pPr>
              <a:lnSpc>
                <a:spcPct val="83000"/>
              </a:lnSpc>
              <a:buFontTx/>
              <a:buNone/>
            </a:pPr>
            <a:r>
              <a:rPr lang="en-US" sz="2400" dirty="0" smtClean="0"/>
              <a:t>     where text is the string displayed on the </a:t>
            </a:r>
            <a:r>
              <a:rPr lang="en-US" sz="2400" dirty="0" smtClean="0"/>
              <a:t>label</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Solution</a:t>
            </a:r>
          </a:p>
        </p:txBody>
      </p:sp>
      <p:sp>
        <p:nvSpPr>
          <p:cNvPr id="337923" name="Rectangle 3"/>
          <p:cNvSpPr>
            <a:spLocks noGrp="1" noChangeArrowheads="1"/>
          </p:cNvSpPr>
          <p:nvPr>
            <p:ph type="body" idx="1"/>
          </p:nvPr>
        </p:nvSpPr>
        <p:spPr>
          <a:xfrm>
            <a:off x="741363" y="2027237"/>
            <a:ext cx="9023349" cy="5181599"/>
          </a:xfrm>
        </p:spPr>
        <p:txBody>
          <a:bodyPr/>
          <a:lstStyle/>
          <a:p>
            <a:pPr>
              <a:lnSpc>
                <a:spcPct val="73000"/>
              </a:lnSpc>
              <a:spcAft>
                <a:spcPts val="600"/>
              </a:spcAft>
            </a:pPr>
            <a:r>
              <a:rPr lang="en-US" sz="2800" b="1" dirty="0"/>
              <a:t>The program</a:t>
            </a:r>
          </a:p>
          <a:p>
            <a:pPr>
              <a:lnSpc>
                <a:spcPct val="73000"/>
              </a:lnSpc>
              <a:spcAft>
                <a:spcPts val="600"/>
              </a:spcAft>
              <a:buFontTx/>
              <a:buChar char="•"/>
            </a:pPr>
            <a:r>
              <a:rPr lang="en-US" sz="2400" dirty="0"/>
              <a:t>creates twenty numbered buttons</a:t>
            </a:r>
            <a:r>
              <a:rPr lang="en-US" sz="2400" dirty="0" smtClean="0"/>
              <a:t>,</a:t>
            </a:r>
            <a:endParaRPr lang="en-US" sz="2400" dirty="0"/>
          </a:p>
          <a:p>
            <a:pPr>
              <a:lnSpc>
                <a:spcPct val="73000"/>
              </a:lnSpc>
              <a:spcAft>
                <a:spcPts val="600"/>
              </a:spcAft>
              <a:buFontTx/>
              <a:buChar char="•"/>
            </a:pPr>
            <a:r>
              <a:rPr lang="en-US" sz="2400" dirty="0"/>
              <a:t>creates four labeled buttons: Close, Open, Reset, and Quit</a:t>
            </a:r>
            <a:r>
              <a:rPr lang="en-US" sz="2400" dirty="0" smtClean="0"/>
              <a:t>,</a:t>
            </a:r>
            <a:endParaRPr lang="en-US" sz="2400" dirty="0"/>
          </a:p>
          <a:p>
            <a:pPr>
              <a:lnSpc>
                <a:spcPct val="73000"/>
              </a:lnSpc>
              <a:spcAft>
                <a:spcPts val="600"/>
              </a:spcAft>
              <a:buFontTx/>
              <a:buChar char="•"/>
            </a:pPr>
            <a:r>
              <a:rPr lang="en-US" sz="2400" dirty="0"/>
              <a:t>creates two labels, player1 and score1, one to hold the text “Player 1” and the other to hold 0, the initial score for Player 1</a:t>
            </a:r>
            <a:r>
              <a:rPr lang="en-US" sz="2400" dirty="0" smtClean="0"/>
              <a:t>,</a:t>
            </a:r>
            <a:endParaRPr lang="en-US" sz="2400" dirty="0"/>
          </a:p>
          <a:p>
            <a:pPr>
              <a:lnSpc>
                <a:spcPct val="73000"/>
              </a:lnSpc>
              <a:spcAft>
                <a:spcPts val="600"/>
              </a:spcAft>
              <a:buFontTx/>
              <a:buChar char="•"/>
            </a:pPr>
            <a:r>
              <a:rPr lang="en-US" sz="2400" dirty="0"/>
              <a:t>creates two labels, player2 and score2, one to hold the text “Player 2” and the other to hold 0, the initial score for Player 2</a:t>
            </a:r>
            <a:r>
              <a:rPr lang="en-US" sz="2400" dirty="0" smtClean="0"/>
              <a:t>,</a:t>
            </a:r>
            <a:endParaRPr lang="en-US" sz="2400" dirty="0"/>
          </a:p>
          <a:p>
            <a:pPr>
              <a:lnSpc>
                <a:spcPct val="73000"/>
              </a:lnSpc>
              <a:spcAft>
                <a:spcPts val="600"/>
              </a:spcAft>
              <a:buFontTx/>
              <a:buChar char="•"/>
            </a:pPr>
            <a:r>
              <a:rPr lang="en-US" sz="2400" dirty="0"/>
              <a:t>creates a panel and places the numerical buttons in that panel</a:t>
            </a:r>
            <a:r>
              <a:rPr lang="en-US" sz="2400" dirty="0" smtClean="0"/>
              <a:t>,</a:t>
            </a:r>
          </a:p>
          <a:p>
            <a:pPr>
              <a:spcAft>
                <a:spcPts val="600"/>
              </a:spcAft>
              <a:buFontTx/>
              <a:buChar char="•"/>
            </a:pPr>
            <a:r>
              <a:rPr lang="en-US" sz="2400" dirty="0" smtClean="0"/>
              <a:t>creates a second panel and places the Close, Open, Reset,</a:t>
            </a:r>
            <a:r>
              <a:rPr lang="en-US" sz="2400" i="1" dirty="0" smtClean="0"/>
              <a:t> </a:t>
            </a:r>
            <a:r>
              <a:rPr lang="en-US" sz="2400" dirty="0" smtClean="0"/>
              <a:t>and Quit buttons in the panel</a:t>
            </a:r>
            <a:r>
              <a:rPr lang="en-US" sz="2400" dirty="0" smtClean="0"/>
              <a:t>,</a:t>
            </a:r>
            <a:endParaRPr lang="en-US" sz="2400" dirty="0" smtClean="0"/>
          </a:p>
          <a:p>
            <a:pPr>
              <a:spcAft>
                <a:spcPts val="600"/>
              </a:spcAft>
              <a:buFontTx/>
              <a:buChar char="•"/>
            </a:pPr>
            <a:r>
              <a:rPr lang="en-US" sz="2400" dirty="0" smtClean="0"/>
              <a:t>creates a third panel and places the player1 and score1 labels in the panel</a:t>
            </a:r>
            <a:r>
              <a:rPr lang="en-US" sz="2400" dirty="0" smtClean="0"/>
              <a:t>,</a:t>
            </a:r>
            <a:endParaRPr lang="en-US" sz="2400" dirty="0" smtClean="0"/>
          </a:p>
          <a:p>
            <a:pPr>
              <a:spcAft>
                <a:spcPts val="600"/>
              </a:spcAft>
              <a:buFontTx/>
              <a:buChar char="•"/>
            </a:pPr>
            <a:r>
              <a:rPr lang="en-US" sz="2400" dirty="0" smtClean="0"/>
              <a:t>creates a fourth panel and places the player2 and score2 labels in the panel, </a:t>
            </a:r>
            <a:r>
              <a:rPr lang="en-US" sz="2400" dirty="0" smtClean="0"/>
              <a:t>and</a:t>
            </a:r>
            <a:endParaRPr lang="en-US" sz="2400" dirty="0" smtClean="0"/>
          </a:p>
          <a:p>
            <a:pPr>
              <a:spcAft>
                <a:spcPts val="600"/>
              </a:spcAft>
              <a:buFontTx/>
              <a:buChar char="•"/>
            </a:pPr>
            <a:r>
              <a:rPr lang="en-US" sz="2400" dirty="0" smtClean="0"/>
              <a:t>places the panels in a frame. </a:t>
            </a:r>
          </a:p>
          <a:p>
            <a:pPr>
              <a:lnSpc>
                <a:spcPct val="73000"/>
              </a:lnSpc>
              <a:buFontTx/>
              <a:buChar char="•"/>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Solution</a:t>
            </a:r>
          </a:p>
        </p:txBody>
      </p:sp>
      <p:sp>
        <p:nvSpPr>
          <p:cNvPr id="339971" name="Rectangle 3"/>
          <p:cNvSpPr>
            <a:spLocks noGrp="1" noChangeArrowheads="1"/>
          </p:cNvSpPr>
          <p:nvPr>
            <p:ph type="body" idx="1"/>
          </p:nvPr>
        </p:nvSpPr>
        <p:spPr>
          <a:xfrm>
            <a:off x="741363" y="2027238"/>
            <a:ext cx="8605837" cy="5181600"/>
          </a:xfrm>
        </p:spPr>
        <p:txBody>
          <a:bodyPr/>
          <a:lstStyle/>
          <a:p>
            <a:pPr marL="609600" indent="-609600">
              <a:lnSpc>
                <a:spcPct val="73000"/>
              </a:lnSpc>
              <a:buFont typeface="Times New Roman" pitchFamily="18" charset="0"/>
              <a:buAutoNum type="arabicPeriod"/>
            </a:pPr>
            <a:r>
              <a:rPr lang="en-US" sz="1800" dirty="0"/>
              <a:t>import java.awt.*;</a:t>
            </a:r>
          </a:p>
          <a:p>
            <a:pPr marL="609600" indent="-609600">
              <a:lnSpc>
                <a:spcPct val="73000"/>
              </a:lnSpc>
              <a:buFont typeface="Times New Roman" pitchFamily="18" charset="0"/>
              <a:buAutoNum type="arabicPeriod"/>
            </a:pPr>
            <a:r>
              <a:rPr lang="en-US" sz="1800" dirty="0"/>
              <a:t>import </a:t>
            </a:r>
            <a:r>
              <a:rPr lang="en-US" sz="1800" dirty="0" err="1"/>
              <a:t>javax.swing</a:t>
            </a:r>
            <a:r>
              <a:rPr lang="en-US" sz="1800" dirty="0"/>
              <a:t>.*;</a:t>
            </a:r>
          </a:p>
          <a:p>
            <a:pPr marL="609600" indent="-609600">
              <a:lnSpc>
                <a:spcPct val="73000"/>
              </a:lnSpc>
              <a:buFont typeface="Times New Roman" pitchFamily="18" charset="0"/>
              <a:buAutoNum type="arabicPeriod"/>
            </a:pPr>
            <a:r>
              <a:rPr lang="en-US" sz="1800" dirty="0"/>
              <a:t>public class </a:t>
            </a:r>
            <a:r>
              <a:rPr lang="en-US" sz="1800" dirty="0" err="1"/>
              <a:t>HowGoodIsYourMemory</a:t>
            </a:r>
            <a:r>
              <a:rPr lang="en-US" sz="1800" dirty="0"/>
              <a:t> extends </a:t>
            </a:r>
            <a:r>
              <a:rPr lang="en-US" sz="1800" dirty="0" err="1"/>
              <a:t>JFrame</a:t>
            </a:r>
            <a:endParaRPr lang="en-US" sz="1800" dirty="0"/>
          </a:p>
          <a:p>
            <a:pPr marL="609600" indent="-609600">
              <a:lnSpc>
                <a:spcPct val="73000"/>
              </a:lnSpc>
              <a:buFont typeface="Times New Roman" pitchFamily="18" charset="0"/>
              <a:buAutoNum type="arabicPeriod"/>
            </a:pPr>
            <a:r>
              <a:rPr lang="en-US" sz="1800" dirty="0"/>
              <a:t>{</a:t>
            </a:r>
          </a:p>
          <a:p>
            <a:pPr marL="609600" indent="-609600">
              <a:lnSpc>
                <a:spcPct val="73000"/>
              </a:lnSpc>
              <a:buFont typeface="Times New Roman" pitchFamily="18" charset="0"/>
              <a:buAutoNum type="arabicPeriod"/>
            </a:pPr>
            <a:r>
              <a:rPr lang="en-US" sz="1800" dirty="0"/>
              <a:t>     public </a:t>
            </a:r>
            <a:r>
              <a:rPr lang="en-US" sz="1800" dirty="0" err="1"/>
              <a:t>HowGoodIsYourMemory</a:t>
            </a:r>
            <a:r>
              <a:rPr lang="en-US" sz="1800" dirty="0"/>
              <a:t>()</a:t>
            </a:r>
          </a:p>
          <a:p>
            <a:pPr marL="609600" indent="-609600">
              <a:lnSpc>
                <a:spcPct val="73000"/>
              </a:lnSpc>
              <a:buFont typeface="Times New Roman" pitchFamily="18" charset="0"/>
              <a:buAutoNum type="arabicPeriod"/>
            </a:pPr>
            <a:r>
              <a:rPr lang="en-US" sz="1800" dirty="0"/>
              <a:t>     {</a:t>
            </a:r>
          </a:p>
          <a:p>
            <a:pPr marL="609600" indent="-609600">
              <a:lnSpc>
                <a:spcPct val="73000"/>
              </a:lnSpc>
              <a:buFont typeface="Times New Roman" pitchFamily="18" charset="0"/>
              <a:buAutoNum type="arabicPeriod"/>
            </a:pPr>
            <a:r>
              <a:rPr lang="en-US" sz="1800" dirty="0"/>
              <a:t>          super("Let's Play How Good Is Your Memory");</a:t>
            </a:r>
          </a:p>
          <a:p>
            <a:pPr marL="609600" indent="-609600">
              <a:lnSpc>
                <a:spcPct val="73000"/>
              </a:lnSpc>
              <a:buFont typeface="Times New Roman" pitchFamily="18" charset="0"/>
              <a:buAutoNum type="arabicPeriod"/>
            </a:pPr>
            <a:r>
              <a:rPr lang="en-US" sz="1800" dirty="0"/>
              <a:t>          </a:t>
            </a:r>
            <a:r>
              <a:rPr lang="en-US" sz="1800" dirty="0" err="1"/>
              <a:t>setBounds</a:t>
            </a:r>
            <a:r>
              <a:rPr lang="en-US" sz="1800" dirty="0"/>
              <a:t>(0,0,600,400);</a:t>
            </a:r>
            <a:br>
              <a:rPr lang="en-US" sz="1800" dirty="0"/>
            </a:br>
            <a:endParaRPr lang="en-US" sz="1200" dirty="0"/>
          </a:p>
          <a:p>
            <a:pPr marL="609600" indent="-609600">
              <a:lnSpc>
                <a:spcPct val="73000"/>
              </a:lnSpc>
              <a:buFont typeface="Times New Roman" pitchFamily="18" charset="0"/>
              <a:buAutoNum type="arabicPeriod"/>
            </a:pPr>
            <a:r>
              <a:rPr lang="en-US" sz="1800" dirty="0"/>
              <a:t>          // Create an array of 20 buttons</a:t>
            </a:r>
          </a:p>
          <a:p>
            <a:pPr marL="609600" indent="-609600">
              <a:lnSpc>
                <a:spcPct val="73000"/>
              </a:lnSpc>
              <a:buFont typeface="Times New Roman" pitchFamily="18" charset="0"/>
              <a:buAutoNum type="arabicPeriod"/>
            </a:pPr>
            <a:r>
              <a:rPr lang="en-US" sz="1800" dirty="0"/>
              <a:t>          </a:t>
            </a:r>
            <a:r>
              <a:rPr lang="en-US" sz="1800" dirty="0" err="1"/>
              <a:t>JButton</a:t>
            </a:r>
            <a:r>
              <a:rPr lang="en-US" sz="1800" dirty="0"/>
              <a:t>[] button = new </a:t>
            </a:r>
            <a:r>
              <a:rPr lang="en-US" sz="1800" dirty="0" err="1"/>
              <a:t>JButton</a:t>
            </a:r>
            <a:r>
              <a:rPr lang="en-US" sz="1800" dirty="0"/>
              <a:t>[20];</a:t>
            </a:r>
          </a:p>
          <a:p>
            <a:pPr marL="609600" indent="-609600">
              <a:lnSpc>
                <a:spcPct val="73000"/>
              </a:lnSpc>
              <a:buFont typeface="Times New Roman" pitchFamily="18" charset="0"/>
              <a:buAutoNum type="arabicPeriod"/>
            </a:pPr>
            <a:r>
              <a:rPr lang="en-US" sz="1800" dirty="0"/>
              <a:t>          for( </a:t>
            </a:r>
            <a:r>
              <a:rPr lang="en-US" sz="1800" dirty="0" err="1"/>
              <a:t>int</a:t>
            </a:r>
            <a:r>
              <a:rPr lang="en-US" sz="1800" dirty="0"/>
              <a:t> </a:t>
            </a:r>
            <a:r>
              <a:rPr lang="en-US" sz="1800" dirty="0" err="1"/>
              <a:t>i</a:t>
            </a:r>
            <a:r>
              <a:rPr lang="en-US" sz="1800" dirty="0"/>
              <a:t> = 0; </a:t>
            </a:r>
            <a:r>
              <a:rPr lang="en-US" sz="1800" dirty="0" err="1"/>
              <a:t>i</a:t>
            </a:r>
            <a:r>
              <a:rPr lang="en-US" sz="1800" dirty="0"/>
              <a:t> &lt;20; </a:t>
            </a:r>
            <a:r>
              <a:rPr lang="en-US" sz="1800" dirty="0" err="1"/>
              <a:t>i</a:t>
            </a:r>
            <a:r>
              <a:rPr lang="en-US" sz="1800" dirty="0"/>
              <a:t>++)</a:t>
            </a:r>
          </a:p>
          <a:p>
            <a:pPr marL="609600" indent="-609600">
              <a:lnSpc>
                <a:spcPct val="73000"/>
              </a:lnSpc>
              <a:buFont typeface="Times New Roman" pitchFamily="18" charset="0"/>
              <a:buAutoNum type="arabicPeriod"/>
            </a:pPr>
            <a:r>
              <a:rPr lang="en-US" sz="1800" dirty="0"/>
              <a:t>               button[</a:t>
            </a:r>
            <a:r>
              <a:rPr lang="en-US" sz="1800" dirty="0" err="1"/>
              <a:t>i</a:t>
            </a:r>
            <a:r>
              <a:rPr lang="en-US" sz="1800" dirty="0"/>
              <a:t>] = new </a:t>
            </a:r>
            <a:r>
              <a:rPr lang="en-US" sz="1800" dirty="0" err="1"/>
              <a:t>JButton</a:t>
            </a:r>
            <a:r>
              <a:rPr lang="en-US" sz="1800" dirty="0"/>
              <a:t>(</a:t>
            </a:r>
            <a:r>
              <a:rPr lang="en-US" sz="1800" dirty="0" err="1"/>
              <a:t>i</a:t>
            </a:r>
            <a:r>
              <a:rPr lang="en-US" sz="1800" dirty="0"/>
              <a:t>+" ");</a:t>
            </a:r>
            <a:br>
              <a:rPr lang="en-US" sz="1800" dirty="0"/>
            </a:br>
            <a:endParaRPr lang="en-US" sz="1400" dirty="0"/>
          </a:p>
          <a:p>
            <a:pPr marL="609600" indent="-609600">
              <a:lnSpc>
                <a:spcPct val="73000"/>
              </a:lnSpc>
              <a:buFont typeface="Times New Roman" pitchFamily="18" charset="0"/>
              <a:buAutoNum type="arabicPeriod"/>
            </a:pPr>
            <a:r>
              <a:rPr lang="en-US" sz="1800" dirty="0"/>
              <a:t>          	// Create the four bottom row buttons</a:t>
            </a:r>
          </a:p>
          <a:p>
            <a:pPr marL="609600" indent="-609600">
              <a:lnSpc>
                <a:spcPct val="73000"/>
              </a:lnSpc>
              <a:buFont typeface="Times New Roman" pitchFamily="18" charset="0"/>
              <a:buAutoNum type="arabicPeriod"/>
            </a:pPr>
            <a:r>
              <a:rPr lang="en-US" sz="1800" dirty="0"/>
              <a:t>          </a:t>
            </a:r>
            <a:r>
              <a:rPr lang="en-US" sz="1800" dirty="0" err="1"/>
              <a:t>JButton</a:t>
            </a:r>
            <a:r>
              <a:rPr lang="en-US" sz="1800" dirty="0"/>
              <a:t> </a:t>
            </a:r>
            <a:r>
              <a:rPr lang="en-US" sz="1800" dirty="0" err="1"/>
              <a:t>buttonClose</a:t>
            </a:r>
            <a:r>
              <a:rPr lang="en-US" sz="1800" dirty="0"/>
              <a:t> = new </a:t>
            </a:r>
            <a:r>
              <a:rPr lang="en-US" sz="1800" dirty="0" err="1"/>
              <a:t>JButton</a:t>
            </a:r>
            <a:r>
              <a:rPr lang="en-US" sz="1800" dirty="0"/>
              <a:t>("Close");</a:t>
            </a:r>
          </a:p>
          <a:p>
            <a:pPr marL="609600" indent="-609600">
              <a:lnSpc>
                <a:spcPct val="73000"/>
              </a:lnSpc>
              <a:buFont typeface="Times New Roman" pitchFamily="18" charset="0"/>
              <a:buAutoNum type="arabicPeriod"/>
            </a:pPr>
            <a:r>
              <a:rPr lang="en-US" sz="1800" dirty="0"/>
              <a:t>          </a:t>
            </a:r>
            <a:r>
              <a:rPr lang="en-US" sz="1800" dirty="0" err="1"/>
              <a:t>JButton</a:t>
            </a:r>
            <a:r>
              <a:rPr lang="en-US" sz="1800" dirty="0"/>
              <a:t> </a:t>
            </a:r>
            <a:r>
              <a:rPr lang="en-US" sz="1800" dirty="0" err="1"/>
              <a:t>buttonReset</a:t>
            </a:r>
            <a:r>
              <a:rPr lang="en-US" sz="1800" dirty="0"/>
              <a:t> = new </a:t>
            </a:r>
            <a:r>
              <a:rPr lang="en-US" sz="1800" dirty="0" err="1"/>
              <a:t>JButton</a:t>
            </a:r>
            <a:r>
              <a:rPr lang="en-US" sz="1800" dirty="0"/>
              <a:t>("Reset");</a:t>
            </a:r>
          </a:p>
          <a:p>
            <a:pPr marL="609600" indent="-609600">
              <a:lnSpc>
                <a:spcPct val="73000"/>
              </a:lnSpc>
              <a:buFont typeface="Times New Roman" pitchFamily="18" charset="0"/>
              <a:buAutoNum type="arabicPeriod"/>
            </a:pPr>
            <a:r>
              <a:rPr lang="en-US" sz="1800" dirty="0"/>
              <a:t>          </a:t>
            </a:r>
            <a:r>
              <a:rPr lang="en-US" sz="1800" dirty="0" err="1"/>
              <a:t>JButton</a:t>
            </a:r>
            <a:r>
              <a:rPr lang="en-US" sz="1800" dirty="0"/>
              <a:t> </a:t>
            </a:r>
            <a:r>
              <a:rPr lang="en-US" sz="1800" dirty="0" err="1"/>
              <a:t>buttonOpen</a:t>
            </a:r>
            <a:r>
              <a:rPr lang="en-US" sz="1800" dirty="0"/>
              <a:t> = new </a:t>
            </a:r>
            <a:r>
              <a:rPr lang="en-US" sz="1800" dirty="0" err="1"/>
              <a:t>JButton</a:t>
            </a:r>
            <a:r>
              <a:rPr lang="en-US" sz="1800" dirty="0"/>
              <a:t>("Open");</a:t>
            </a:r>
          </a:p>
          <a:p>
            <a:pPr marL="609600" indent="-609600">
              <a:lnSpc>
                <a:spcPct val="73000"/>
              </a:lnSpc>
              <a:buFont typeface="Times New Roman" pitchFamily="18" charset="0"/>
              <a:buAutoNum type="arabicPeriod"/>
            </a:pPr>
            <a:r>
              <a:rPr lang="en-US" sz="1800" dirty="0" smtClean="0"/>
              <a:t>          </a:t>
            </a:r>
            <a:r>
              <a:rPr lang="en-US" sz="1800" dirty="0" err="1" smtClean="0"/>
              <a:t>JButton</a:t>
            </a:r>
            <a:r>
              <a:rPr lang="en-US" sz="1800" dirty="0" smtClean="0"/>
              <a:t> </a:t>
            </a:r>
            <a:r>
              <a:rPr lang="en-US" sz="1800" dirty="0" err="1" smtClean="0"/>
              <a:t>buttonQuit</a:t>
            </a:r>
            <a:r>
              <a:rPr lang="en-US" sz="1800" dirty="0" smtClean="0"/>
              <a:t> = new </a:t>
            </a:r>
            <a:r>
              <a:rPr lang="en-US" sz="1800" dirty="0" err="1" smtClean="0"/>
              <a:t>JButton</a:t>
            </a:r>
            <a:r>
              <a:rPr lang="en-US" sz="1800" dirty="0" smtClean="0"/>
              <a:t>("Quit");</a:t>
            </a:r>
            <a:br>
              <a:rPr lang="en-US" sz="1800" dirty="0" smtClean="0"/>
            </a:br>
            <a:endParaRPr lang="en-US" sz="1400" dirty="0" smtClean="0"/>
          </a:p>
          <a:p>
            <a:pPr marL="609600" indent="-609600">
              <a:lnSpc>
                <a:spcPct val="73000"/>
              </a:lnSpc>
              <a:buFont typeface="Times New Roman" pitchFamily="18" charset="0"/>
              <a:buAutoNum type="arabicPeriod" startAt="18"/>
            </a:pPr>
            <a:r>
              <a:rPr lang="en-US" sz="1800" dirty="0" smtClean="0"/>
              <a:t>     // </a:t>
            </a:r>
            <a:r>
              <a:rPr lang="en-US" sz="1800" dirty="0" smtClean="0"/>
              <a:t>Labels for Player 1 and Player 1 score</a:t>
            </a:r>
          </a:p>
          <a:p>
            <a:pPr marL="609600" indent="-609600">
              <a:lnSpc>
                <a:spcPct val="73000"/>
              </a:lnSpc>
              <a:buFont typeface="Times New Roman" pitchFamily="18" charset="0"/>
              <a:buAutoNum type="arabicPeriod" startAt="18"/>
            </a:pPr>
            <a:r>
              <a:rPr lang="en-US" sz="1800" dirty="0" smtClean="0"/>
              <a:t>          </a:t>
            </a:r>
            <a:r>
              <a:rPr lang="en-US" sz="1800" dirty="0" err="1" smtClean="0"/>
              <a:t>JLabel</a:t>
            </a:r>
            <a:r>
              <a:rPr lang="en-US" sz="1800" dirty="0" smtClean="0"/>
              <a:t> player1 = new </a:t>
            </a:r>
            <a:r>
              <a:rPr lang="en-US" sz="1800" dirty="0" err="1" smtClean="0"/>
              <a:t>JLabel</a:t>
            </a:r>
            <a:r>
              <a:rPr lang="en-US" sz="1800" dirty="0" smtClean="0"/>
              <a:t>("  Player 1");</a:t>
            </a:r>
          </a:p>
          <a:p>
            <a:pPr marL="609600" indent="-609600">
              <a:lnSpc>
                <a:spcPct val="73000"/>
              </a:lnSpc>
              <a:buFont typeface="Times New Roman" pitchFamily="18" charset="0"/>
              <a:buAutoNum type="arabicPeriod" startAt="18"/>
            </a:pPr>
            <a:r>
              <a:rPr lang="en-US" sz="1800" dirty="0" smtClean="0"/>
              <a:t>          </a:t>
            </a:r>
            <a:r>
              <a:rPr lang="en-US" sz="1800" dirty="0" err="1" smtClean="0"/>
              <a:t>JLabel</a:t>
            </a:r>
            <a:r>
              <a:rPr lang="en-US" sz="1800" dirty="0" smtClean="0"/>
              <a:t> score1 =  new </a:t>
            </a:r>
            <a:r>
              <a:rPr lang="en-US" sz="1800" dirty="0" err="1" smtClean="0"/>
              <a:t>JLabel</a:t>
            </a:r>
            <a:r>
              <a:rPr lang="en-US" sz="1800" dirty="0" smtClean="0"/>
              <a:t>("      0   </a:t>
            </a:r>
            <a:r>
              <a:rPr lang="en-US" sz="1800" dirty="0" smtClean="0"/>
              <a:t>");</a:t>
            </a:r>
          </a:p>
          <a:p>
            <a:pPr marL="609600" indent="-609600">
              <a:lnSpc>
                <a:spcPct val="73000"/>
              </a:lnSpc>
              <a:buFont typeface="Times New Roman" pitchFamily="18" charset="0"/>
              <a:buAutoNum type="arabicPeriod" startAt="18"/>
            </a:pPr>
            <a:endParaRPr lang="en-US" sz="1400" dirty="0" smtClean="0"/>
          </a:p>
          <a:p>
            <a:pPr marL="609600" indent="-609600">
              <a:lnSpc>
                <a:spcPct val="73000"/>
              </a:lnSpc>
              <a:spcAft>
                <a:spcPts val="200"/>
              </a:spcAft>
              <a:buFont typeface="+mj-lt"/>
              <a:buAutoNum type="arabicPeriod" startAt="21"/>
            </a:pPr>
            <a:r>
              <a:rPr lang="en-US" sz="1800" dirty="0" smtClean="0"/>
              <a:t> 	// Labels for Player 2 and Player 2 score</a:t>
            </a:r>
          </a:p>
          <a:p>
            <a:pPr marL="609600" indent="-609600">
              <a:lnSpc>
                <a:spcPct val="73000"/>
              </a:lnSpc>
              <a:spcAft>
                <a:spcPts val="200"/>
              </a:spcAft>
              <a:buFont typeface="Times New Roman" pitchFamily="18" charset="0"/>
              <a:buAutoNum type="arabicPeriod" startAt="21"/>
            </a:pPr>
            <a:r>
              <a:rPr lang="en-US" sz="1800" dirty="0" smtClean="0"/>
              <a:t>          </a:t>
            </a:r>
            <a:r>
              <a:rPr lang="en-US" sz="1800" dirty="0" err="1" smtClean="0"/>
              <a:t>JLabel</a:t>
            </a:r>
            <a:r>
              <a:rPr lang="en-US" sz="1800" dirty="0" smtClean="0"/>
              <a:t> player2 = new </a:t>
            </a:r>
            <a:r>
              <a:rPr lang="en-US" sz="1800" dirty="0" err="1" smtClean="0"/>
              <a:t>JLabel</a:t>
            </a:r>
            <a:r>
              <a:rPr lang="en-US" sz="1800" dirty="0" smtClean="0"/>
              <a:t>("Player 2  ");</a:t>
            </a:r>
          </a:p>
          <a:p>
            <a:pPr marL="609600" indent="-609600">
              <a:lnSpc>
                <a:spcPct val="73000"/>
              </a:lnSpc>
              <a:spcAft>
                <a:spcPts val="200"/>
              </a:spcAft>
              <a:buFont typeface="Times New Roman" pitchFamily="18" charset="0"/>
              <a:buAutoNum type="arabicPeriod" startAt="21"/>
            </a:pPr>
            <a:r>
              <a:rPr lang="en-US" sz="1800" dirty="0" smtClean="0"/>
              <a:t>          </a:t>
            </a:r>
            <a:r>
              <a:rPr lang="en-US" sz="1800" dirty="0" err="1" smtClean="0"/>
              <a:t>JLabel</a:t>
            </a:r>
            <a:r>
              <a:rPr lang="en-US" sz="1800" dirty="0" smtClean="0"/>
              <a:t> score2  = new </a:t>
            </a:r>
            <a:r>
              <a:rPr lang="en-US" sz="1800" dirty="0" err="1" smtClean="0"/>
              <a:t>JLabel</a:t>
            </a:r>
            <a:r>
              <a:rPr lang="en-US" sz="1800" dirty="0" smtClean="0"/>
              <a:t>("      0   ");</a:t>
            </a:r>
            <a:endParaRPr lang="en-US" sz="1800" dirty="0" smtClean="0"/>
          </a:p>
          <a:p>
            <a:pPr marL="609600" indent="-609600">
              <a:lnSpc>
                <a:spcPct val="73000"/>
              </a:lnSpc>
            </a:pPr>
            <a:r>
              <a:rPr lang="en-US" sz="2400" dirty="0"/>
              <a:t/>
            </a:r>
            <a:br>
              <a:rPr lang="en-US" sz="2400" dirty="0"/>
            </a:br>
            <a:r>
              <a:rPr lang="en-US" sz="800" dirty="0"/>
              <a:t/>
            </a:r>
            <a:br>
              <a:rPr lang="en-US" sz="800" dirty="0"/>
            </a:br>
            <a:endParaRPr lang="en-US" sz="8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5"/>
  <p:tag name="MMPROD_UIDATA" val="&lt;database version=&quot;6.0&quot;&gt;&lt;object type=&quot;1&quot; unique_id=&quot;10001&quot;&gt;&lt;object type=&quot;8&quot; unique_id=&quot;13133&quot;&gt;&lt;/object&gt;&lt;object type=&quot;2&quot; unique_id=&quot;13134&quot;&gt;&lt;object type=&quot;3&quot; unique_id=&quot;13135&quot;&gt;&lt;property id=&quot;20148&quot; value=&quot;5&quot;/&gt;&lt;property id=&quot;20300&quot; value=&quot;Slide 1 - &amp;quot;Java Programming:&amp;#x0D;&amp;#x0A;From the Ground Up&amp;quot;&quot;/&gt;&lt;property id=&quot;20307&quot; value=&quot;256&quot;/&gt;&lt;/object&gt;&lt;object type=&quot;3&quot; unique_id=&quot;13136&quot;&gt;&lt;property id=&quot;20148&quot; value=&quot;5&quot;/&gt;&lt;property id=&quot;20300&quot; value=&quot;Slide 2 - &amp;quot;Components and Containers &amp;quot;&quot;/&gt;&lt;property id=&quot;20307&quot; value=&quot;257&quot;/&gt;&lt;/object&gt;&lt;object type=&quot;3&quot; unique_id=&quot;13137&quot;&gt;&lt;property id=&quot;20148&quot; value=&quot;5&quot;/&gt;&lt;property id=&quot;20300&quot; value=&quot;Slide 3 - &amp;quot;Components and Containers&amp;quot;&quot;/&gt;&lt;property id=&quot;20307&quot; value=&quot;258&quot;/&gt;&lt;/object&gt;&lt;object type=&quot;3&quot; unique_id=&quot;13138&quot;&gt;&lt;property id=&quot;20148&quot; value=&quot;5&quot;/&gt;&lt;property id=&quot;20300&quot; value=&quot;Slide 4 - &amp;quot;Components and Containers&amp;quot;&quot;/&gt;&lt;property id=&quot;20307&quot; value=&quot;259&quot;/&gt;&lt;/object&gt;&lt;object type=&quot;3&quot; unique_id=&quot;13139&quot;&gt;&lt;property id=&quot;20148&quot; value=&quot;5&quot;/&gt;&lt;property id=&quot;20300&quot; value=&quot;Slide 5 - &amp;quot;Component methods&amp;quot;&quot;/&gt;&lt;property id=&quot;20307&quot; value=&quot;260&quot;/&gt;&lt;/object&gt;&lt;object type=&quot;3&quot; unique_id=&quot;13140&quot;&gt;&lt;property id=&quot;20148&quot; value=&quot;5&quot;/&gt;&lt;property id=&quot;20300&quot; value=&quot;Slide 6 - &amp;quot;Component methods&amp;quot;&quot;/&gt;&lt;property id=&quot;20307&quot; value=&quot;261&quot;/&gt;&lt;/object&gt;&lt;object type=&quot;3&quot; unique_id=&quot;13141&quot;&gt;&lt;property id=&quot;20148&quot; value=&quot;5&quot;/&gt;&lt;property id=&quot;20300&quot; value=&quot;Slide 7 - &amp;quot;Component methods&amp;quot;&quot;/&gt;&lt;property id=&quot;20307&quot; value=&quot;262&quot;/&gt;&lt;/object&gt;&lt;object type=&quot;3&quot; unique_id=&quot;13142&quot;&gt;&lt;property id=&quot;20148&quot; value=&quot;5&quot;/&gt;&lt;property id=&quot;20300&quot; value=&quot;Slide 8 - &amp;quot;Component methods&amp;quot;&quot;/&gt;&lt;property id=&quot;20307&quot; value=&quot;263&quot;/&gt;&lt;/object&gt;&lt;object type=&quot;3&quot; unique_id=&quot;13143&quot;&gt;&lt;property id=&quot;20148&quot; value=&quot;5&quot;/&gt;&lt;property id=&quot;20300&quot; value=&quot;Slide 9 - &amp;quot;Container class&amp;quot;&quot;/&gt;&lt;property id=&quot;20307&quot; value=&quot;264&quot;/&gt;&lt;/object&gt;&lt;object type=&quot;3&quot; unique_id=&quot;13144&quot;&gt;&lt;property id=&quot;20148&quot; value=&quot;5&quot;/&gt;&lt;property id=&quot;20300&quot; value=&quot;Slide 10 - &amp;quot;Abstract Windows Toolkit and Swing&amp;quot;&quot;/&gt;&lt;property id=&quot;20307&quot; value=&quot;265&quot;/&gt;&lt;/object&gt;&lt;object type=&quot;3&quot; unique_id=&quot;13145&quot;&gt;&lt;property id=&quot;20148&quot; value=&quot;5&quot;/&gt;&lt;property id=&quot;20300&quot; value=&quot;Slide 11 - &amp;quot;Abstract Windows Toolkit and Swing&amp;quot;&quot;/&gt;&lt;property id=&quot;20307&quot; value=&quot;266&quot;/&gt;&lt;/object&gt;&lt;object type=&quot;3&quot; unique_id=&quot;13146&quot;&gt;&lt;property id=&quot;20148&quot; value=&quot;5&quot;/&gt;&lt;property id=&quot;20300&quot; value=&quot;Slide 12 - &amp;quot;AWT and Swing&amp;quot;&quot;/&gt;&lt;property id=&quot;20307&quot; value=&quot;267&quot;/&gt;&lt;/object&gt;&lt;object type=&quot;3&quot; unique_id=&quot;13147&quot;&gt;&lt;property id=&quot;20148&quot; value=&quot;5&quot;/&gt;&lt;property id=&quot;20300&quot; value=&quot;Slide 13&quot;/&gt;&lt;property id=&quot;20307&quot; value=&quot;268&quot;/&gt;&lt;/object&gt;&lt;object type=&quot;3&quot; unique_id=&quot;13148&quot;&gt;&lt;property id=&quot;20148&quot; value=&quot;5&quot;/&gt;&lt;property id=&quot;20300&quot; value=&quot;Slide 14 - &amp;quot;Windows and Frames&amp;quot;&quot;/&gt;&lt;property id=&quot;20307&quot; value=&quot;269&quot;/&gt;&lt;/object&gt;&lt;object type=&quot;3&quot; unique_id=&quot;13149&quot;&gt;&lt;property id=&quot;20148&quot; value=&quot;5&quot;/&gt;&lt;property id=&quot;20300&quot; value=&quot;Slide 15 - &amp;quot;Windows and Frames&amp;quot;&quot;/&gt;&lt;property id=&quot;20307&quot; value=&quot;270&quot;/&gt;&lt;/object&gt;&lt;object type=&quot;3&quot; unique_id=&quot;13150&quot;&gt;&lt;property id=&quot;20148&quot; value=&quot;5&quot;/&gt;&lt;property id=&quot;20300&quot; value=&quot;Slide 16 - &amp;quot;Constructors&amp;quot;&quot;/&gt;&lt;property id=&quot;20307&quot; value=&quot;271&quot;/&gt;&lt;/object&gt;&lt;object type=&quot;3&quot; unique_id=&quot;13151&quot;&gt;&lt;property id=&quot;20148&quot; value=&quot;5&quot;/&gt;&lt;property id=&quot;20300&quot; value=&quot;Slide 17 - &amp;quot;JFrame Methods&amp;quot;&quot;/&gt;&lt;property id=&quot;20307&quot; value=&quot;272&quot;/&gt;&lt;/object&gt;&lt;object type=&quot;3&quot; unique_id=&quot;13152&quot;&gt;&lt;property id=&quot;20148&quot; value=&quot;5&quot;/&gt;&lt;property id=&quot;20300&quot; value=&quot;Slide 18 - &amp;quot;JFrame Methods&amp;quot;&quot;/&gt;&lt;property id=&quot;20307&quot; value=&quot;273&quot;/&gt;&lt;/object&gt;&lt;object type=&quot;3&quot; unique_id=&quot;13153&quot;&gt;&lt;property id=&quot;20148&quot; value=&quot;5&quot;/&gt;&lt;property id=&quot;20300&quot; value=&quot;Slide 19 - &amp;quot;JFrame Methods&amp;quot;&quot;/&gt;&lt;property id=&quot;20307&quot; value=&quot;274&quot;/&gt;&lt;/object&gt;&lt;object type=&quot;3&quot; unique_id=&quot;13154&quot;&gt;&lt;property id=&quot;20148&quot; value=&quot;5&quot;/&gt;&lt;property id=&quot;20300&quot; value=&quot;Slide 20 - &amp;quot;The Application&amp;quot;&quot;/&gt;&lt;property id=&quot;20307&quot; value=&quot;275&quot;/&gt;&lt;/object&gt;&lt;object type=&quot;3&quot; unique_id=&quot;13155&quot;&gt;&lt;property id=&quot;20148&quot; value=&quot;5&quot;/&gt;&lt;property id=&quot;20300&quot; value=&quot;Slide 21 - &amp;quot;A test class that  creates, displays, and closes a MyFirstFrame frame&amp;quot;&quot;/&gt;&lt;property id=&quot;20307&quot; value=&quot;276&quot;/&gt;&lt;/object&gt;&lt;object type=&quot;3&quot; unique_id=&quot;13156&quot;&gt;&lt;property id=&quot;20148&quot; value=&quot;5&quot;/&gt;&lt;property id=&quot;20300&quot; value=&quot;Slide 22 - &amp;quot;A frame in the upper left-hand corner of the screen &amp;quot;&quot;/&gt;&lt;property id=&quot;20307&quot; value=&quot;277&quot;/&gt;&lt;/object&gt;&lt;object type=&quot;3&quot; unique_id=&quot;13157&quot;&gt;&lt;property id=&quot;20148&quot; value=&quot;5&quot;/&gt;&lt;property id=&quot;20300&quot; value=&quot;Slide 23 - &amp;quot;Discussion&amp;quot;&quot;/&gt;&lt;property id=&quot;20307&quot; value=&quot;278&quot;/&gt;&lt;/object&gt;&lt;object type=&quot;3&quot; unique_id=&quot;13158&quot;&gt;&lt;property id=&quot;20148&quot; value=&quot;5&quot;/&gt;&lt;property id=&quot;20300&quot; value=&quot;Slide 24 - &amp;quot;How to center a frame&amp;quot;&quot;/&gt;&lt;property id=&quot;20307&quot; value=&quot;279&quot;/&gt;&lt;/object&gt;&lt;object type=&quot;3&quot; unique_id=&quot;13159&quot;&gt;&lt;property id=&quot;20148&quot; value=&quot;5&quot;/&gt;&lt;property id=&quot;20300&quot; value=&quot;Slide 25 - &amp;quot;Centering a 200 by 100 frame &amp;quot;&quot;/&gt;&lt;property id=&quot;20307&quot; value=&quot;280&quot;/&gt;&lt;/object&gt;&lt;object type=&quot;3&quot; unique_id=&quot;13160&quot;&gt;&lt;property id=&quot;20148&quot; value=&quot;5&quot;/&gt;&lt;property id=&quot;20300&quot; value=&quot;Slide 26&quot;/&gt;&lt;property id=&quot;20307&quot; value=&quot;281&quot;/&gt;&lt;/object&gt;&lt;object type=&quot;3&quot; unique_id=&quot;13161&quot;&gt;&lt;property id=&quot;20148&quot; value=&quot;5&quot;/&gt;&lt;property id=&quot;20300&quot; value=&quot;Slide 27&quot;/&gt;&lt;property id=&quot;20307&quot; value=&quot;282&quot;/&gt;&lt;/object&gt;&lt;object type=&quot;3&quot; unique_id=&quot;13162&quot;&gt;&lt;property id=&quot;20148&quot; value=&quot;5&quot;/&gt;&lt;property id=&quot;20300&quot; value=&quot;Slide 28&quot;/&gt;&lt;property id=&quot;20307&quot; value=&quot;283&quot;/&gt;&lt;/object&gt;&lt;object type=&quot;3&quot; unique_id=&quot;13163&quot;&gt;&lt;property id=&quot;20148&quot; value=&quot;5&quot;/&gt;&lt;property id=&quot;20300&quot; value=&quot;Slide 29 - &amp;quot;Use the Toolkit and Dimension classes to obtain the screen size &amp;quot;&quot;/&gt;&lt;property id=&quot;20307&quot; value=&quot;284&quot;/&gt;&lt;/object&gt;&lt;object type=&quot;3&quot; unique_id=&quot;13164&quot;&gt;&lt;property id=&quot;20148&quot; value=&quot;5&quot;/&gt;&lt;property id=&quot;20300&quot; value=&quot;Slide 30 - &amp;quot;Point class&amp;quot;&quot;/&gt;&lt;property id=&quot;20307&quot; value=&quot;285&quot;/&gt;&lt;/object&gt;&lt;object type=&quot;3&quot; unique_id=&quot;13165&quot;&gt;&lt;property id=&quot;20148&quot; value=&quot;5&quot;/&gt;&lt;property id=&quot;20300&quot; value=&quot;Slide 31 - &amp;quot;A CenterFrame class&amp;quot;&quot;/&gt;&lt;property id=&quot;20307&quot; value=&quot;286&quot;/&gt;&lt;/object&gt;&lt;object type=&quot;3&quot; unique_id=&quot;13166&quot;&gt;&lt;property id=&quot;20148&quot; value=&quot;5&quot;/&gt;&lt;property id=&quot;20300&quot; value=&quot;Slide 32 - &amp;quot;A CenterFrame class&amp;quot;&quot;/&gt;&lt;property id=&quot;20307&quot; value=&quot;287&quot;/&gt;&lt;/object&gt;&lt;object type=&quot;3&quot; unique_id=&quot;13167&quot;&gt;&lt;property id=&quot;20148&quot; value=&quot;5&quot;/&gt;&lt;property id=&quot;20300&quot; value=&quot;Slide 33 - &amp;quot;How to Add Components to a Frame&amp;#x0D;&amp;#x0A;&amp;quot;&quot;/&gt;&lt;property id=&quot;20307&quot; value=&quot;288&quot;/&gt;&lt;/object&gt;&lt;object type=&quot;3&quot; unique_id=&quot;13168&quot;&gt;&lt;property id=&quot;20148&quot; value=&quot;5&quot;/&gt;&lt;property id=&quot;20300&quot; value=&quot;Slide 34 - &amp;quot;BorderLayout&amp;quot;&quot;/&gt;&lt;property id=&quot;20307&quot; value=&quot;289&quot;/&gt;&lt;/object&gt;&lt;object type=&quot;3&quot; unique_id=&quot;13169&quot;&gt;&lt;property id=&quot;20148&quot; value=&quot;5&quot;/&gt;&lt;property id=&quot;20300&quot; value=&quot;Slide 35 - &amp;quot;Constructors&amp;quot;&quot;/&gt;&lt;property id=&quot;20307&quot; value=&quot;290&quot;/&gt;&lt;/object&gt;&lt;object type=&quot;3&quot; unique_id=&quot;13170&quot;&gt;&lt;property id=&quot;20148&quot; value=&quot;5&quot;/&gt;&lt;property id=&quot;20300&quot; value=&quot;Slide 36 - &amp;quot;BorderLayout&amp;quot;&quot;/&gt;&lt;property id=&quot;20307&quot; value=&quot;291&quot;/&gt;&lt;/object&gt;&lt;object type=&quot;3&quot; unique_id=&quot;13171&quot;&gt;&lt;property id=&quot;20148&quot; value=&quot;5&quot;/&gt;&lt;property id=&quot;20300&quot; value=&quot;Slide 37 - &amp;quot;BorderLayout&amp;quot;&quot;/&gt;&lt;property id=&quot;20307&quot; value=&quot;292&quot;/&gt;&lt;/object&gt;&lt;object type=&quot;3&quot; unique_id=&quot;13172&quot;&gt;&lt;property id=&quot;20148&quot; value=&quot;5&quot;/&gt;&lt;property id=&quot;20300&quot; value=&quot;Slide 38 - &amp;quot;BorderLayout&amp;quot;&quot;/&gt;&lt;property id=&quot;20307&quot; value=&quot;294&quot;/&gt;&lt;/object&gt;&lt;object type=&quot;3&quot; unique_id=&quot;13173&quot;&gt;&lt;property id=&quot;20148&quot; value=&quot;5&quot;/&gt;&lt;property id=&quot;20300&quot; value=&quot;Slide 39 - &amp;quot;A Button&amp;quot;&quot;/&gt;&lt;property id=&quot;20307&quot; value=&quot;293&quot;/&gt;&lt;/object&gt;&lt;object type=&quot;3&quot; unique_id=&quot;13174&quot;&gt;&lt;property id=&quot;20148&quot; value=&quot;5&quot;/&gt;&lt;property id=&quot;20300&quot; value=&quot;Slide 40 - &amp;quot;The Application&amp;quot;&quot;/&gt;&lt;property id=&quot;20307&quot; value=&quot;295&quot;/&gt;&lt;/object&gt;&lt;object type=&quot;3&quot; unique_id=&quot;13175&quot;&gt;&lt;property id=&quot;20148&quot; value=&quot;5&quot;/&gt;&lt;property id=&quot;20300&quot; value=&quot;Slide 41 - &amp;quot;Five JButtons, one displaying an ImageIcon, placed with the default layout manager, BorderLayout&amp;#x0D;&amp;#x0A;&amp;quot;&quot;/&gt;&lt;property id=&quot;20307&quot; value=&quot;296&quot;/&gt;&lt;/object&gt;&lt;object type=&quot;3&quot; unique_id=&quot;13176&quot;&gt;&lt;property id=&quot;20148&quot; value=&quot;5&quot;/&gt;&lt;property id=&quot;20300&quot; value=&quot;Slide 42 - &amp;quot;Discussion&amp;quot;&quot;/&gt;&lt;property id=&quot;20307&quot; value=&quot;297&quot;/&gt;&lt;/object&gt;&lt;object type=&quot;3&quot; unique_id=&quot;13177&quot;&gt;&lt;property id=&quot;20148&quot; value=&quot;5&quot;/&gt;&lt;property id=&quot;20300&quot; value=&quot;Slide 43 - &amp;quot;Discussion&amp;quot;&quot;/&gt;&lt;property id=&quot;20307&quot; value=&quot;298&quot;/&gt;&lt;/object&gt;&lt;object type=&quot;3&quot; unique_id=&quot;13178&quot;&gt;&lt;property id=&quot;20148&quot; value=&quot;5&quot;/&gt;&lt;property id=&quot;20300&quot; value=&quot;Slide 44 - &amp;quot;FlowLayout&amp;quot;&quot;/&gt;&lt;property id=&quot;20307&quot; value=&quot;299&quot;/&gt;&lt;/object&gt;&lt;object type=&quot;3&quot; unique_id=&quot;13179&quot;&gt;&lt;property id=&quot;20148&quot; value=&quot;5&quot;/&gt;&lt;property id=&quot;20300&quot; value=&quot;Slide 45 - &amp;quot;Constructors&amp;quot;&quot;/&gt;&lt;property id=&quot;20307&quot; value=&quot;300&quot;/&gt;&lt;/object&gt;&lt;object type=&quot;3&quot; unique_id=&quot;13180&quot;&gt;&lt;property id=&quot;20148&quot; value=&quot;5&quot;/&gt;&lt;property id=&quot;20300&quot; value=&quot;Slide 46 - &amp;quot;setLayout&amp;quot;&quot;/&gt;&lt;property id=&quot;20307&quot; value=&quot;301&quot;/&gt;&lt;/object&gt;&lt;object type=&quot;3&quot; unique_id=&quot;13181&quot;&gt;&lt;property id=&quot;20148&quot; value=&quot;5&quot;/&gt;&lt;property id=&quot;20300&quot; value=&quot;Slide 47 - &amp;quot;Hangman&amp;quot;&quot;/&gt;&lt;property id=&quot;20307&quot; value=&quot;302&quot;/&gt;&lt;/object&gt;&lt;object type=&quot;3&quot; unique_id=&quot;13182&quot;&gt;&lt;property id=&quot;20148&quot; value=&quot;5&quot;/&gt;&lt;property id=&quot;20300&quot; value=&quot;Slide 48 - &amp;quot;Solution&amp;quot;&quot;/&gt;&lt;property id=&quot;20307&quot; value=&quot;303&quot;/&gt;&lt;/object&gt;&lt;object type=&quot;3&quot; unique_id=&quot;13183&quot;&gt;&lt;property id=&quot;20148&quot; value=&quot;5&quot;/&gt;&lt;property id=&quot;20300&quot; value=&quot;Slide 49 - &amp;quot;Twenty-six buttons placed with FlowLayout&amp;quot;&quot;/&gt;&lt;property id=&quot;20307&quot; value=&quot;304&quot;/&gt;&lt;/object&gt;&lt;object type=&quot;3&quot; unique_id=&quot;13184&quot;&gt;&lt;property id=&quot;20148&quot; value=&quot;5&quot;/&gt;&lt;property id=&quot;20300&quot; value=&quot;Slide 50 - &amp;quot;Discussion&amp;quot;&quot;/&gt;&lt;property id=&quot;20307&quot; value=&quot;305&quot;/&gt;&lt;/object&gt;&lt;object type=&quot;3&quot; unique_id=&quot;13185&quot;&gt;&lt;property id=&quot;20148&quot; value=&quot;5&quot;/&gt;&lt;property id=&quot;20300&quot; value=&quot;Slide 51 - &amp;quot;GridLayout&amp;quot;&quot;/&gt;&lt;property id=&quot;20307&quot; value=&quot;306&quot;/&gt;&lt;/object&gt;&lt;object type=&quot;3&quot; unique_id=&quot;13186&quot;&gt;&lt;property id=&quot;20148&quot; value=&quot;5&quot;/&gt;&lt;property id=&quot;20300&quot; value=&quot;Slide 52 - &amp;quot;Constructors&amp;quot;&quot;/&gt;&lt;property id=&quot;20307&quot; value=&quot;307&quot;/&gt;&lt;/object&gt;&lt;object type=&quot;3&quot; unique_id=&quot;13187&quot;&gt;&lt;property id=&quot;20148&quot; value=&quot;5&quot;/&gt;&lt;property id=&quot;20300&quot; value=&quot;Slide 53 - &amp;quot;Buttons and GridLayout&amp;quot;&quot;/&gt;&lt;property id=&quot;20307&quot; value=&quot;308&quot;/&gt;&lt;/object&gt;&lt;object type=&quot;3&quot; unique_id=&quot;13188&quot;&gt;&lt;property id=&quot;20148&quot; value=&quot;5&quot;/&gt;&lt;property id=&quot;20300&quot; value=&quot;Slide 54 - &amp;quot;Buttons and GridLayout&amp;quot;&quot;/&gt;&lt;property id=&quot;20307&quot; value=&quot;309&quot;/&gt;&lt;/object&gt;&lt;object type=&quot;3&quot; unique_id=&quot;13189&quot;&gt;&lt;property id=&quot;20148&quot; value=&quot;5&quot;/&gt;&lt;property id=&quot;20300&quot; value=&quot;Slide 55 - &amp;quot;A frame created with GridLayout&amp;quot;&quot;/&gt;&lt;property id=&quot;20307&quot; value=&quot;310&quot;/&gt;&lt;/object&gt;&lt;object type=&quot;3&quot; unique_id=&quot;13190&quot;&gt;&lt;property id=&quot;20148&quot; value=&quot;5&quot;/&gt;&lt;property id=&quot;20300&quot; value=&quot;Slide 56 - &amp;quot;How to place components in a frame without a layout manager&amp;quot;&quot;/&gt;&lt;property id=&quot;20307&quot; value=&quot;311&quot;/&gt;&lt;/object&gt;&lt;object type=&quot;3&quot; unique_id=&quot;13191&quot;&gt;&lt;property id=&quot;20148&quot; value=&quot;5&quot;/&gt;&lt;property id=&quot;20300&quot; value=&quot;Slide 57 - &amp;quot;No Layout Manager&amp;quot;&quot;/&gt;&lt;property id=&quot;20307&quot; value=&quot;312&quot;/&gt;&lt;/object&gt;&lt;object type=&quot;3&quot; unique_id=&quot;13192&quot;&gt;&lt;property id=&quot;20148&quot; value=&quot;5&quot;/&gt;&lt;property id=&quot;20300&quot; value=&quot;Slide 58 - &amp;quot;Solution&amp;quot;&quot;/&gt;&lt;property id=&quot;20307&quot; value=&quot;313&quot;/&gt;&lt;/object&gt;&lt;object type=&quot;3&quot; unique_id=&quot;13193&quot;&gt;&lt;property id=&quot;20148&quot; value=&quot;5&quot;/&gt;&lt;property id=&quot;20300&quot; value=&quot;Slide 59 - &amp;quot;Solution&amp;quot;&quot;/&gt;&lt;property id=&quot;20307&quot; value=&quot;314&quot;/&gt;&lt;/object&gt;&lt;object type=&quot;3&quot; unique_id=&quot;13194&quot;&gt;&lt;property id=&quot;20148&quot; value=&quot;5&quot;/&gt;&lt;property id=&quot;20300&quot; value=&quot;Slide 60 - &amp;quot; A frame created without a layout manager&amp;quot;&quot;/&gt;&lt;property id=&quot;20307&quot; value=&quot;315&quot;/&gt;&lt;/object&gt;&lt;object type=&quot;3&quot; unique_id=&quot;13195&quot;&gt;&lt;property id=&quot;20148&quot; value=&quot;5&quot;/&gt;&lt;property id=&quot;20300&quot; value=&quot;Slide 61 - &amp;quot;Panels&amp;quot;&quot;/&gt;&lt;property id=&quot;20307&quot; value=&quot;316&quot;/&gt;&lt;/object&gt;&lt;object type=&quot;3&quot; unique_id=&quot;13196&quot;&gt;&lt;property id=&quot;20148&quot; value=&quot;5&quot;/&gt;&lt;property id=&quot;20300&quot; value=&quot;Slide 62 - &amp;quot;Constructors&amp;quot;&quot;/&gt;&lt;property id=&quot;20307&quot; value=&quot;317&quot;/&gt;&lt;/object&gt;&lt;object type=&quot;3&quot; unique_id=&quot;13197&quot;&gt;&lt;property id=&quot;20148&quot; value=&quot;5&quot;/&gt;&lt;property id=&quot;20300&quot; value=&quot;Slide 63 - &amp;quot;A Game Board Using Panels&amp;#x0D;&amp;#x0A;&amp;quot;&quot;/&gt;&lt;property id=&quot;20307&quot; value=&quot;318&quot;/&gt;&lt;/object&gt;&lt;object type=&quot;3&quot; unique_id=&quot;13198&quot;&gt;&lt;property id=&quot;20148&quot; value=&quot;5&quot;/&gt;&lt;property id=&quot;20300&quot; value=&quot;Slide 64 - &amp;quot;A Game Board Using Panels&amp;#x0D;&amp;#x0A;&amp;quot;&quot;/&gt;&lt;property id=&quot;20307&quot; value=&quot;320&quot;/&gt;&lt;/object&gt;&lt;object type=&quot;3&quot; unique_id=&quot;13199&quot;&gt;&lt;property id=&quot;20148&quot; value=&quot;5&quot;/&gt;&lt;property id=&quot;20300&quot; value=&quot;Slide 65 - &amp;quot;A Game Board Using Panels&amp;#x0D;&amp;#x0A;&amp;quot;&quot;/&gt;&lt;property id=&quot;20307&quot; value=&quot;321&quot;/&gt;&lt;/object&gt;&lt;object type=&quot;3&quot; unique_id=&quot;13200&quot;&gt;&lt;property id=&quot;20148&quot; value=&quot;5&quot;/&gt;&lt;property id=&quot;20300&quot; value=&quot;Slide 66 - &amp;quot;A Concentration game in progress&amp;quot;&quot;/&gt;&lt;property id=&quot;20307&quot; value=&quot;319&quot;/&gt;&lt;/object&gt;&lt;object type=&quot;3&quot; unique_id=&quot;13201&quot;&gt;&lt;property id=&quot;20148&quot; value=&quot;5&quot;/&gt;&lt;property id=&quot;20300&quot; value=&quot;Slide 67 - &amp;quot;Concentration game&amp;quot;&quot;/&gt;&lt;property id=&quot;20307&quot; value=&quot;322&quot;/&gt;&lt;/object&gt;&lt;object type=&quot;3&quot; unique_id=&quot;13202&quot;&gt;&lt;property id=&quot;20148&quot; value=&quot;5&quot;/&gt;&lt;property id=&quot;20300&quot; value=&quot;Slide 68 - &amp;quot;JLabel&amp;quot;&quot;/&gt;&lt;property id=&quot;20307&quot; value=&quot;323&quot;/&gt;&lt;/object&gt;&lt;object type=&quot;3&quot; unique_id=&quot;13203&quot;&gt;&lt;property id=&quot;20148&quot; value=&quot;5&quot;/&gt;&lt;property id=&quot;20300&quot; value=&quot;Slide 69 - &amp;quot;Solution&amp;quot;&quot;/&gt;&lt;property id=&quot;20307&quot; value=&quot;324&quot;/&gt;&lt;/object&gt;&lt;object type=&quot;3&quot; unique_id=&quot;13204&quot;&gt;&lt;property id=&quot;20148&quot; value=&quot;5&quot;/&gt;&lt;property id=&quot;20300&quot; value=&quot;Slide 70 - &amp;quot;Solution&amp;quot;&quot;/&gt;&lt;property id=&quot;20307&quot; value=&quot;325&quot;/&gt;&lt;/object&gt;&lt;object type=&quot;3&quot; unique_id=&quot;13205&quot;&gt;&lt;property id=&quot;20148&quot; value=&quot;5&quot;/&gt;&lt;property id=&quot;20300&quot; value=&quot;Slide 71 - &amp;quot;Solution&amp;quot;&quot;/&gt;&lt;property id=&quot;20307&quot; value=&quot;326&quot;/&gt;&lt;/object&gt;&lt;object type=&quot;3&quot; unique_id=&quot;13206&quot;&gt;&lt;property id=&quot;20148&quot; value=&quot;5&quot;/&gt;&lt;property id=&quot;20300&quot; value=&quot;Slide 72 - &amp;quot;Solution&amp;quot;&quot;/&gt;&lt;property id=&quot;20307&quot; value=&quot;327&quot;/&gt;&lt;/object&gt;&lt;object type=&quot;3&quot; unique_id=&quot;13207&quot;&gt;&lt;property id=&quot;20148&quot; value=&quot;5&quot;/&gt;&lt;property id=&quot;20300&quot; value=&quot;Slide 73 - &amp;quot;Solution&amp;quot;&quot;/&gt;&lt;property id=&quot;20307&quot; value=&quot;328&quot;/&gt;&lt;/object&gt;&lt;object type=&quot;3&quot; unique_id=&quot;13208&quot;&gt;&lt;property id=&quot;20148&quot; value=&quot;5&quot;/&gt;&lt;property id=&quot;20300&quot; value=&quot;Slide 74 - &amp;quot;Solution&amp;quot;&quot;/&gt;&lt;property id=&quot;20307&quot; value=&quot;329&quot;/&gt;&lt;/object&gt;&lt;object type=&quot;3&quot; unique_id=&quot;13209&quot;&gt;&lt;property id=&quot;20148&quot; value=&quot;5&quot;/&gt;&lt;property id=&quot;20300&quot; value=&quot;Slide 75 - &amp;quot;Solution&amp;quot;&quot;/&gt;&lt;property id=&quot;20307&quot; value=&quot;330&quot;/&gt;&lt;/object&gt;&lt;object type=&quot;3&quot; unique_id=&quot;13210&quot;&gt;&lt;property id=&quot;20148&quot; value=&quot;5&quot;/&gt;&lt;property id=&quot;20300&quot; value=&quot;Slide 76 - &amp;quot;Output&amp;quot;&quot;/&gt;&lt;property id=&quot;20307&quot; value=&quot;331&quot;/&gt;&lt;/object&gt;&lt;object type=&quot;3&quot; unique_id=&quot;13211&quot;&gt;&lt;property id=&quot;20148&quot; value=&quot;5&quot;/&gt;&lt;property id=&quot;20300&quot; value=&quot;Slide 77 - &amp;quot;Some Basic Graphics&amp;quot;&quot;/&gt;&lt;property id=&quot;20307&quot; value=&quot;332&quot;/&gt;&lt;/object&gt;&lt;object type=&quot;3&quot; unique_id=&quot;13212&quot;&gt;&lt;property id=&quot;20148&quot; value=&quot;5&quot;/&gt;&lt;property id=&quot;20300&quot; value=&quot;Slide 78 - &amp;quot;The paint() and paintComponent() Methods&amp;#x0D;&amp;#x0A;&amp;quot;&quot;/&gt;&lt;property id=&quot;20307&quot; value=&quot;333&quot;/&gt;&lt;/object&gt;&lt;object type=&quot;3&quot; unique_id=&quot;13213&quot;&gt;&lt;property id=&quot;20148&quot; value=&quot;5&quot;/&gt;&lt;property id=&quot;20300&quot; value=&quot;Slide 79 - &amp;quot;The paint() and paintComponent() Methods&amp;quot;&quot;/&gt;&lt;property id=&quot;20307&quot; value=&quot;334&quot;/&gt;&lt;/object&gt;&lt;object type=&quot;3&quot; unique_id=&quot;13214&quot;&gt;&lt;property id=&quot;20148&quot; value=&quot;5&quot;/&gt;&lt;property id=&quot;20300&quot; value=&quot;Slide 80 - &amp;quot;The Graphics Context&amp;quot;&quot;/&gt;&lt;property id=&quot;20307&quot; value=&quot;335&quot;/&gt;&lt;/object&gt;&lt;object type=&quot;3&quot; unique_id=&quot;13215&quot;&gt;&lt;property id=&quot;20148&quot; value=&quot;5&quot;/&gt;&lt;property id=&quot;20300&quot; value=&quot;Slide 81 - &amp;quot;Graphics&amp;quot;&quot;/&gt;&lt;property id=&quot;20307&quot; value=&quot;336&quot;/&gt;&lt;/object&gt;&lt;object type=&quot;3&quot; unique_id=&quot;13216&quot;&gt;&lt;property id=&quot;20148&quot; value=&quot;5&quot;/&gt;&lt;property id=&quot;20300&quot; value=&quot;Slide 82 - &amp;quot;The Graphics Context&amp;quot;&quot;/&gt;&lt;property id=&quot;20307&quot; value=&quot;337&quot;/&gt;&lt;/object&gt;&lt;object type=&quot;3&quot; unique_id=&quot;13217&quot;&gt;&lt;property id=&quot;20148&quot; value=&quot;5&quot;/&gt;&lt;property id=&quot;20300&quot; value=&quot;Slide 83 - &amp;quot;Some Graphics methods&amp;quot;&quot;/&gt;&lt;property id=&quot;20307&quot; value=&quot;338&quot;/&gt;&lt;/object&gt;&lt;object type=&quot;3&quot; unique_id=&quot;13218&quot;&gt;&lt;property id=&quot;20148&quot; value=&quot;5&quot;/&gt;&lt;property id=&quot;20300&quot; value=&quot;Slide 84 - &amp;quot;Color&amp;quot;&quot;/&gt;&lt;property id=&quot;20307&quot; value=&quot;339&quot;/&gt;&lt;/object&gt;&lt;object type=&quot;3&quot; unique_id=&quot;13219&quot;&gt;&lt;property id=&quot;20148&quot; value=&quot;5&quot;/&gt;&lt;property id=&quot;20300&quot; value=&quot;Slide 85 - &amp;quot;Color&amp;quot;&quot;/&gt;&lt;property id=&quot;20307&quot; value=&quot;340&quot;/&gt;&lt;/object&gt;&lt;object type=&quot;3&quot; unique_id=&quot;13220&quot;&gt;&lt;property id=&quot;20148&quot; value=&quot;5&quot;/&gt;&lt;property id=&quot;20300&quot; value=&quot;Slide 86 - &amp;quot;Color&amp;quot;&quot;/&gt;&lt;property id=&quot;20307&quot; value=&quot;341&quot;/&gt;&lt;/object&gt;&lt;object type=&quot;3&quot; unique_id=&quot;13221&quot;&gt;&lt;property id=&quot;20148&quot; value=&quot;5&quot;/&gt;&lt;property id=&quot;20300&quot; value=&quot;Slide 87 - &amp;quot;Color&amp;quot;&quot;/&gt;&lt;property id=&quot;20307&quot; value=&quot;342&quot;/&gt;&lt;/object&gt;&lt;object type=&quot;3&quot; unique_id=&quot;13222&quot;&gt;&lt;property id=&quot;20148&quot; value=&quot;5&quot;/&gt;&lt;property id=&quot;20300&quot; value=&quot;Slide 88 - &amp;quot;The Font Class&amp;quot;&quot;/&gt;&lt;property id=&quot;20307&quot; value=&quot;343&quot;/&gt;&lt;/object&gt;&lt;object type=&quot;3&quot; unique_id=&quot;13223&quot;&gt;&lt;property id=&quot;20148&quot; value=&quot;5&quot;/&gt;&lt;property id=&quot;20300&quot; value=&quot;Slide 89 - &amp;quot;The Font Class&amp;quot;&quot;/&gt;&lt;property id=&quot;20307&quot; value=&quot;344&quot;/&gt;&lt;/object&gt;&lt;object type=&quot;3&quot; unique_id=&quot;13224&quot;&gt;&lt;property id=&quot;20148&quot; value=&quot;5&quot;/&gt;&lt;property id=&quot;20300&quot; value=&quot;Slide 90 - &amp;quot;Font Methods&amp;quot;&quot;/&gt;&lt;property id=&quot;20307&quot; value=&quot;345&quot;/&gt;&lt;/object&gt;&lt;object type=&quot;3&quot; unique_id=&quot;13225&quot;&gt;&lt;property id=&quot;20148&quot; value=&quot;5&quot;/&gt;&lt;property id=&quot;20300&quot; value=&quot;Slide 91 - &amp;quot;Font Methods&amp;quot;&quot;/&gt;&lt;property id=&quot;20307&quot; value=&quot;346&quot;/&gt;&lt;/object&gt;&lt;object type=&quot;3&quot; unique_id=&quot;13226&quot;&gt;&lt;property id=&quot;20148&quot; value=&quot;5&quot;/&gt;&lt;property id=&quot;20300&quot; value=&quot;Slide 92 - &amp;quot; “Painting” on Panels&amp;#x0D;&amp;#x0A;&amp;quot;&quot;/&gt;&lt;property id=&quot;20307&quot; value=&quot;347&quot;/&gt;&lt;/object&gt;&lt;object type=&quot;3&quot; unique_id=&quot;13227&quot;&gt;&lt;property id=&quot;20148&quot; value=&quot;5&quot;/&gt;&lt;property id=&quot;20300&quot; value=&quot;Slide 93 - &amp;quot;“Painting” on Panels&amp;quot;&quot;/&gt;&lt;property id=&quot;20307&quot; value=&quot;348&quot;/&gt;&lt;/object&gt;&lt;object type=&quot;3&quot; unique_id=&quot;13228&quot;&gt;&lt;property id=&quot;20148&quot; value=&quot;5&quot;/&gt;&lt;property id=&quot;20300&quot; value=&quot;Slide 94 - &amp;quot;“Painting” on Panels&amp;quot;&quot;/&gt;&lt;property id=&quot;20307&quot; value=&quot;349&quot;/&gt;&lt;/object&gt;&lt;object type=&quot;3&quot; unique_id=&quot;13229&quot;&gt;&lt;property id=&quot;20148&quot; value=&quot;5&quot;/&gt;&lt;property id=&quot;20300&quot; value=&quot;Slide 95 - &amp;quot;Solution&amp;quot;&quot;/&gt;&lt;property id=&quot;20307&quot; value=&quot;350&quot;/&gt;&lt;/object&gt;&lt;object type=&quot;3&quot; unique_id=&quot;13230&quot;&gt;&lt;property id=&quot;20148&quot; value=&quot;5&quot;/&gt;&lt;property id=&quot;20300&quot; value=&quot;Slide 96 - &amp;quot;Solution&amp;quot;&quot;/&gt;&lt;property id=&quot;20307&quot; value=&quot;351&quot;/&gt;&lt;/object&gt;&lt;object type=&quot;3&quot; unique_id=&quot;13231&quot;&gt;&lt;property id=&quot;20148&quot; value=&quot;5&quot;/&gt;&lt;property id=&quot;20300&quot; value=&quot;Slide 97 - &amp;quot;Drawing Shapes &amp;quot;&quot;/&gt;&lt;property id=&quot;20307&quot; value=&quot;352&quot;/&gt;&lt;/object&gt;&lt;object type=&quot;3&quot; unique_id=&quot;13232&quot;&gt;&lt;property id=&quot;20148&quot; value=&quot;5&quot;/&gt;&lt;property id=&quot;20300&quot; value=&quot;Slide 98&quot;/&gt;&lt;property id=&quot;20307&quot; value=&quot;353&quot;/&gt;&lt;/object&gt;&lt;object type=&quot;3&quot; unique_id=&quot;13233&quot;&gt;&lt;property id=&quot;20148&quot; value=&quot;5&quot;/&gt;&lt;property id=&quot;20300&quot; value=&quot;Slide 99&quot;/&gt;&lt;property id=&quot;20307&quot; value=&quot;354&quot;/&gt;&lt;/object&gt;&lt;object type=&quot;3&quot; unique_id=&quot;13234&quot;&gt;&lt;property id=&quot;20148&quot; value=&quot;5&quot;/&gt;&lt;property id=&quot;20300&quot; value=&quot;Slide 100 - &amp;quot;The arc drawn by the drawArc() method.&amp;quot;&quot;/&gt;&lt;property id=&quot;20307&quot; value=&quot;355&quot;/&gt;&lt;/object&gt;&lt;object type=&quot;3&quot; unique_id=&quot;13235&quot;&gt;&lt;property id=&quot;20148&quot; value=&quot;5&quot;/&gt;&lt;property id=&quot;20300&quot; value=&quot;Slide 101&quot;/&gt;&lt;property id=&quot;20307&quot; value=&quot;356&quot;/&gt;&lt;/object&gt;&lt;object type=&quot;3&quot; unique_id=&quot;13236&quot;&gt;&lt;property id=&quot;20148&quot; value=&quot;5&quot;/&gt;&lt;property id=&quot;20300&quot; value=&quot;Slide 102 - &amp;quot;Solution&amp;quot;&quot;/&gt;&lt;property id=&quot;20307&quot; value=&quot;357&quot;/&gt;&lt;/object&gt;&lt;object type=&quot;3&quot; unique_id=&quot;13237&quot;&gt;&lt;property id=&quot;20148&quot; value=&quot;5&quot;/&gt;&lt;property id=&quot;20300&quot; value=&quot;Slide 103 - &amp;quot;Solution&amp;quot;&quot;/&gt;&lt;property id=&quot;20307&quot; value=&quot;358&quot;/&gt;&lt;/object&gt;&lt;object type=&quot;3&quot; unique_id=&quot;13238&quot;&gt;&lt;property id=&quot;20148&quot; value=&quot;5&quot;/&gt;&lt;property id=&quot;20300&quot; value=&quot;Slide 104 - &amp;quot;Solution&amp;quot;&quot;/&gt;&lt;property id=&quot;20307&quot; value=&quot;359&quot;/&gt;&lt;/object&gt;&lt;object type=&quot;3&quot; unique_id=&quot;13239&quot;&gt;&lt;property id=&quot;20148&quot; value=&quot;5&quot;/&gt;&lt;property id=&quot;20300&quot; value=&quot;Slide 105 - &amp;quot;The getGraphics() Method&amp;#x0D;&amp;#x0A;&amp;quot;&quot;/&gt;&lt;property id=&quot;20307&quot; value=&quot;360&quot;/&gt;&lt;/object&gt;&lt;object type=&quot;3&quot; unique_id=&quot;13240&quot;&gt;&lt;property id=&quot;20148&quot; value=&quot;5&quot;/&gt;&lt;property id=&quot;20300&quot; value=&quot;Slide 106 - &amp;quot;The getGraphics() Method&amp;quot;&quot;/&gt;&lt;property id=&quot;20307&quot; value=&quot;361&quot;/&gt;&lt;/object&gt;&lt;object type=&quot;3&quot; unique_id=&quot;13241&quot;&gt;&lt;property id=&quot;20148&quot; value=&quot;5&quot;/&gt;&lt;property id=&quot;20300&quot; value=&quot;Slide 107 - &amp;quot;The getGraphics() Method&amp;quot;&quot;/&gt;&lt;property id=&quot;20307&quot; value=&quot;362&quot;/&gt;&lt;/object&gt;&lt;object type=&quot;3&quot; unique_id=&quot;13242&quot;&gt;&lt;property id=&quot;20148&quot; value=&quot;5&quot;/&gt;&lt;property id=&quot;20300&quot; value=&quot;Slide 108 - &amp;quot;Output&amp;quot;&quot;/&gt;&lt;property id=&quot;20307&quot; value=&quot;363&quot;/&gt;&lt;/object&gt;&lt;object type=&quot;3&quot; unique_id=&quot;13243&quot;&gt;&lt;property id=&quot;20148&quot; value=&quot;5&quot;/&gt;&lt;property id=&quot;20300&quot; value=&quot;Slide 109 - &amp;quot;Displaying an Image&amp;#x0D;&amp;#x0A;&amp;quot;&quot;/&gt;&lt;property id=&quot;20307&quot; value=&quot;364&quot;/&gt;&lt;/object&gt;&lt;object type=&quot;3&quot; unique_id=&quot;13244&quot;&gt;&lt;property id=&quot;20148&quot; value=&quot;5&quot;/&gt;&lt;property id=&quot;20300&quot; value=&quot;Slide 110 - &amp;quot;Display Image&amp;quot;&quot;/&gt;&lt;property id=&quot;20307&quot; value=&quot;365&quot;/&gt;&lt;/object&gt;&lt;object type=&quot;3&quot; unique_id=&quot;13245&quot;&gt;&lt;property id=&quot;20148&quot; value=&quot;5&quot;/&gt;&lt;property id=&quot;20300&quot; value=&quot;Slide 111 - &amp;quot;Solution&amp;quot;&quot;/&gt;&lt;property id=&quot;20307&quot; value=&quot;366&quot;/&gt;&lt;/object&gt;&lt;object type=&quot;3&quot; unique_id=&quot;13246&quot;&gt;&lt;property id=&quot;20148&quot; value=&quot;5&quot;/&gt;&lt;property id=&quot;20300&quot; value=&quot;Slide 112 - &amp;quot;Solution&amp;quot;&quot;/&gt;&lt;property id=&quot;20307&quot; value=&quot;367&quot;/&gt;&lt;/object&gt;&lt;object type=&quot;3&quot; unique_id=&quot;13247&quot;&gt;&lt;property id=&quot;20148&quot; value=&quot;5&quot;/&gt;&lt;property id=&quot;20300&quot; value=&quot;Slide 113&quot;/&gt;&lt;property id=&quot;20307&quot; value=&quot;368&quot;/&gt;&lt;/object&gt;&lt;object type=&quot;3&quot; unique_id=&quot;13248&quot;&gt;&lt;property id=&quot;20148&quot; value=&quot;5&quot;/&gt;&lt;property id=&quot;20300&quot; value=&quot;Slide 114 - &amp;quot;Programming B.J.– Before Java&amp;quot;&quot;/&gt;&lt;property id=&quot;20307&quot; value=&quot;369&quot;/&gt;&lt;/object&gt;&lt;object type=&quot;3&quot; unique_id=&quot;13249&quot;&gt;&lt;property id=&quot;20148&quot; value=&quot;5&quot;/&gt;&lt;property id=&quot;20300&quot; value=&quot;Slide 115 - &amp;quot;The repaint() method&amp;quot;&quot;/&gt;&lt;property id=&quot;20307&quot; value=&quot;370&quot;/&gt;&lt;/object&gt;&lt;object type=&quot;3&quot; unique_id=&quot;13250&quot;&gt;&lt;property id=&quot;20148&quot; value=&quot;5&quot;/&gt;&lt;property id=&quot;20300&quot; value=&quot;Slide 116 - &amp;quot;Solution&amp;quot;&quot;/&gt;&lt;property id=&quot;20307&quot; value=&quot;371&quot;/&gt;&lt;/object&gt;&lt;object type=&quot;3&quot; unique_id=&quot;13251&quot;&gt;&lt;property id=&quot;20148&quot; value=&quot;5&quot;/&gt;&lt;property id=&quot;20300&quot; value=&quot;Slide 117 - &amp;quot;Solution&amp;quot;&quot;/&gt;&lt;property id=&quot;20307&quot; value=&quot;372&quot;/&gt;&lt;/object&gt;&lt;object type=&quot;3&quot; unique_id=&quot;13252&quot;&gt;&lt;property id=&quot;20148&quot; value=&quot;5&quot;/&gt;&lt;property id=&quot;20300&quot; value=&quot;Slide 118 - &amp;quot;Solution&amp;quot;&quot;/&gt;&lt;property id=&quot;20307&quot; value=&quot;373&quot;/&gt;&lt;/object&gt;&lt;object type=&quot;3&quot; unique_id=&quot;13253&quot;&gt;&lt;property id=&quot;20148&quot; value=&quot;5&quot;/&gt;&lt;property id=&quot;20300&quot; value=&quot;Slide 119 - &amp;quot;Output following lines 38 and 42 &amp;quot;&quot;/&gt;&lt;property id=&quot;20307&quot; value=&quot;374&quot;/&gt;&lt;/object&gt;&lt;/object&gt;&lt;/object&gt;&lt;/database&gt;"/>
</p:tagLst>
</file>

<file path=ppt/theme/theme1.xml><?xml version="1.0" encoding="utf-8"?>
<a:theme xmlns:a="http://schemas.openxmlformats.org/drawingml/2006/main" name="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4400" b="1" i="0" u="none" strike="noStrike" cap="none" normalizeH="0" baseline="0" smtClean="0">
            <a:ln>
              <a:noFill/>
            </a:ln>
            <a:solidFill>
              <a:srgbClr val="333333"/>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4400" b="1" i="0" u="none" strike="noStrike" cap="none" normalizeH="0" baseline="0" smtClean="0">
            <a:ln>
              <a:noFill/>
            </a:ln>
            <a:solidFill>
              <a:srgbClr val="333333"/>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TotalTime>
  <Words>1447</Words>
  <PresentationFormat>Custom</PresentationFormat>
  <Paragraphs>429</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Java Programming: From the Ground Up</vt:lpstr>
      <vt:lpstr>Objectives</vt:lpstr>
      <vt:lpstr>Panels</vt:lpstr>
      <vt:lpstr>Constructors</vt:lpstr>
      <vt:lpstr>A Game Board Using Panels </vt:lpstr>
      <vt:lpstr>A Game Board Using Panels </vt:lpstr>
      <vt:lpstr>Concentration game – using labels</vt:lpstr>
      <vt:lpstr>Solution</vt:lpstr>
      <vt:lpstr>Solution</vt:lpstr>
      <vt:lpstr>Solution</vt:lpstr>
      <vt:lpstr>Solution</vt:lpstr>
      <vt:lpstr>Output</vt:lpstr>
      <vt:lpstr>Some Basic Graphics</vt:lpstr>
      <vt:lpstr>The paint() and paintComponent() Methods </vt:lpstr>
      <vt:lpstr>The paint() and paintComponent() Methods</vt:lpstr>
      <vt:lpstr>The Graphics Context</vt:lpstr>
      <vt:lpstr>Graphics</vt:lpstr>
      <vt:lpstr>The Graphics Context</vt:lpstr>
      <vt:lpstr>Some Graphics methods</vt:lpstr>
      <vt:lpstr>Color</vt:lpstr>
      <vt:lpstr>Color</vt:lpstr>
      <vt:lpstr>Color</vt:lpstr>
      <vt:lpstr>The Font Class</vt:lpstr>
      <vt:lpstr>The Font Class</vt:lpstr>
      <vt:lpstr>Font Methods</vt:lpstr>
      <vt:lpstr> “Painting” on Panels </vt:lpstr>
      <vt:lpstr>“Painting” on Panels</vt:lpstr>
      <vt:lpstr>Solution</vt:lpstr>
      <vt:lpstr>Solution</vt:lpstr>
      <vt:lpstr>Drawing Shapes </vt:lpstr>
      <vt:lpstr>DrawOval</vt:lpstr>
      <vt:lpstr>DrawArc</vt:lpstr>
      <vt:lpstr>Draw megaphone</vt:lpstr>
      <vt:lpstr>Solution</vt:lpstr>
      <vt:lpstr>Solution</vt:lpstr>
      <vt:lpstr>Solution</vt:lpstr>
      <vt:lpstr>The getGraphics() Method </vt:lpstr>
      <vt:lpstr>The getGraphics() Method</vt:lpstr>
      <vt:lpstr>Output</vt:lpstr>
      <vt:lpstr>Displaying an Image </vt:lpstr>
      <vt:lpstr>Display Image</vt:lpstr>
      <vt:lpstr>Solution</vt:lpstr>
      <vt:lpstr>Slide 43</vt:lpstr>
      <vt:lpstr>Programming B.J.– Before Java</vt:lpstr>
      <vt:lpstr>The repaint() method</vt:lpstr>
      <vt:lpstr>Solution</vt:lpstr>
      <vt:lpstr>Solution</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53</cp:revision>
  <cp:lastPrinted>1601-01-01T00:00:00Z</cp:lastPrinted>
  <dcterms:created xsi:type="dcterms:W3CDTF">1601-01-01T00:00:00Z</dcterms:created>
  <dcterms:modified xsi:type="dcterms:W3CDTF">2017-03-30T05:24:15Z</dcterms:modified>
</cp:coreProperties>
</file>