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</p:sldMasterIdLst>
  <p:notesMasterIdLst>
    <p:notesMasterId r:id="rId56"/>
  </p:notesMasterIdLst>
  <p:sldIdLst>
    <p:sldId id="256" r:id="rId2"/>
    <p:sldId id="422" r:id="rId3"/>
    <p:sldId id="421" r:id="rId4"/>
    <p:sldId id="258" r:id="rId5"/>
    <p:sldId id="259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82" r:id="rId22"/>
    <p:sldId id="283" r:id="rId23"/>
    <p:sldId id="284" r:id="rId24"/>
    <p:sldId id="285" r:id="rId25"/>
    <p:sldId id="287" r:id="rId26"/>
    <p:sldId id="290" r:id="rId27"/>
    <p:sldId id="291" r:id="rId28"/>
    <p:sldId id="293" r:id="rId29"/>
    <p:sldId id="294" r:id="rId30"/>
    <p:sldId id="296" r:id="rId31"/>
    <p:sldId id="297" r:id="rId32"/>
    <p:sldId id="298" r:id="rId33"/>
    <p:sldId id="299" r:id="rId34"/>
    <p:sldId id="300" r:id="rId35"/>
    <p:sldId id="301" r:id="rId36"/>
    <p:sldId id="303" r:id="rId37"/>
    <p:sldId id="304" r:id="rId38"/>
    <p:sldId id="305" r:id="rId39"/>
    <p:sldId id="307" r:id="rId40"/>
    <p:sldId id="309" r:id="rId41"/>
    <p:sldId id="417" r:id="rId42"/>
    <p:sldId id="311" r:id="rId43"/>
    <p:sldId id="313" r:id="rId44"/>
    <p:sldId id="315" r:id="rId45"/>
    <p:sldId id="316" r:id="rId46"/>
    <p:sldId id="318" r:id="rId47"/>
    <p:sldId id="319" r:id="rId48"/>
    <p:sldId id="320" r:id="rId49"/>
    <p:sldId id="322" r:id="rId50"/>
    <p:sldId id="325" r:id="rId51"/>
    <p:sldId id="326" r:id="rId52"/>
    <p:sldId id="329" r:id="rId53"/>
    <p:sldId id="333" r:id="rId54"/>
    <p:sldId id="334" r:id="rId55"/>
  </p:sldIdLst>
  <p:sldSz cx="10080625" cy="7559675"/>
  <p:notesSz cx="7559675" cy="10691813"/>
  <p:custDataLst>
    <p:tags r:id="rId58"/>
  </p:custDataLst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9" autoAdjust="0"/>
    <p:restoredTop sz="94660"/>
  </p:normalViewPr>
  <p:slideViewPr>
    <p:cSldViewPr>
      <p:cViewPr varScale="1">
        <p:scale>
          <a:sx n="130" d="100"/>
          <a:sy n="130" d="100"/>
        </p:scale>
        <p:origin x="-744" y="-10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interSettings" Target="printerSettings/printerSettings1.bin"/><Relationship Id="rId58" Type="http://schemas.openxmlformats.org/officeDocument/2006/relationships/tags" Target="tags/tag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2400">
              <a:solidFill>
                <a:schemeClr val="bg1"/>
              </a:solidFill>
              <a:latin typeface="Times New Roman" pitchFamily="16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0775" cy="3697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1169988" y="5086350"/>
            <a:ext cx="5222875" cy="4105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1022655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/>
          <p:cNvSpPr txBox="1">
            <a:spLocks noChangeArrowheads="1"/>
          </p:cNvSpPr>
          <p:nvPr/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120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169988" y="5086350"/>
            <a:ext cx="5224462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6138" y="555625"/>
            <a:ext cx="2151062" cy="6305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1363" y="555625"/>
            <a:ext cx="6302375" cy="6305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363" y="555625"/>
            <a:ext cx="860583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41363" y="2101850"/>
            <a:ext cx="8605837" cy="47593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1363" y="2101850"/>
            <a:ext cx="4225925" cy="4759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9688" y="2101850"/>
            <a:ext cx="4227512" cy="4759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B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404813" y="1893888"/>
            <a:ext cx="9675812" cy="5667375"/>
          </a:xfrm>
          <a:prstGeom prst="roundRect">
            <a:avLst>
              <a:gd name="adj" fmla="val 28"/>
            </a:avLst>
          </a:prstGeom>
          <a:solidFill>
            <a:srgbClr val="DDDDDD"/>
          </a:solidFill>
          <a:ln w="936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2400">
              <a:solidFill>
                <a:schemeClr val="bg1"/>
              </a:solidFill>
              <a:latin typeface="Times New Roman" pitchFamily="16" charset="0"/>
            </a:endParaRPr>
          </a:p>
        </p:txBody>
      </p:sp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1363" y="555625"/>
            <a:ext cx="860583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1363" y="2101850"/>
            <a:ext cx="8605837" cy="4759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0" y="0"/>
            <a:ext cx="182563" cy="919163"/>
          </a:xfrm>
          <a:prstGeom prst="roundRect">
            <a:avLst>
              <a:gd name="adj" fmla="val 875"/>
            </a:avLst>
          </a:prstGeom>
          <a:solidFill>
            <a:srgbClr val="125C8D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2400">
              <a:solidFill>
                <a:schemeClr val="bg1"/>
              </a:solidFill>
              <a:latin typeface="Times New Roman" pitchFamily="16" charset="0"/>
            </a:endParaRPr>
          </a:p>
        </p:txBody>
      </p:sp>
      <p:sp>
        <p:nvSpPr>
          <p:cNvPr id="1029" name="AutoShape 5"/>
          <p:cNvSpPr>
            <a:spLocks noChangeArrowheads="1"/>
          </p:cNvSpPr>
          <p:nvPr/>
        </p:nvSpPr>
        <p:spPr bwMode="auto">
          <a:xfrm>
            <a:off x="0" y="2381250"/>
            <a:ext cx="182563" cy="919163"/>
          </a:xfrm>
          <a:prstGeom prst="roundRect">
            <a:avLst>
              <a:gd name="adj" fmla="val 875"/>
            </a:avLst>
          </a:prstGeom>
          <a:solidFill>
            <a:srgbClr val="125C8D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2400">
              <a:solidFill>
                <a:schemeClr val="bg1"/>
              </a:solidFill>
              <a:latin typeface="Times New Roman" pitchFamily="16" charset="0"/>
            </a:endParaRPr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0" y="1168400"/>
            <a:ext cx="182563" cy="919163"/>
          </a:xfrm>
          <a:prstGeom prst="roundRect">
            <a:avLst>
              <a:gd name="adj" fmla="val 875"/>
            </a:avLst>
          </a:prstGeom>
          <a:solidFill>
            <a:srgbClr val="125C8D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2400">
              <a:solidFill>
                <a:schemeClr val="bg1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</a:defRPr>
      </a:lvl5pPr>
      <a:lvl6pPr marL="4572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</a:defRPr>
      </a:lvl6pPr>
      <a:lvl7pPr marL="9144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</a:defRPr>
      </a:lvl7pPr>
      <a:lvl8pPr marL="13716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</a:defRPr>
      </a:lvl8pPr>
      <a:lvl9pPr marL="18288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</a:defRPr>
      </a:lvl5pPr>
      <a:lvl6pPr marL="25146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</a:defRPr>
      </a:lvl6pPr>
      <a:lvl7pPr marL="29718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</a:defRPr>
      </a:lvl7pPr>
      <a:lvl8pPr marL="34290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</a:defRPr>
      </a:lvl8pPr>
      <a:lvl9pPr marL="38862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png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Java Programming:</a:t>
            </a:r>
            <a:br>
              <a:rPr lang="en-GB"/>
            </a:br>
            <a:r>
              <a:rPr lang="en-GB" sz="3200"/>
              <a:t>From the Ground Up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474788" y="2101850"/>
            <a:ext cx="8605837" cy="4759325"/>
          </a:xfrm>
        </p:spPr>
        <p:txBody>
          <a:bodyPr/>
          <a:lstStyle/>
          <a:p>
            <a:pPr algn="ctr" eaLnBrk="1">
              <a:tabLst>
                <a:tab pos="15875" algn="l"/>
                <a:tab pos="465138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</a:tabLst>
            </a:pPr>
            <a:endParaRPr lang="en-GB" dirty="0"/>
          </a:p>
          <a:p>
            <a:pPr algn="ctr" eaLnBrk="1">
              <a:tabLst>
                <a:tab pos="15875" algn="l"/>
                <a:tab pos="465138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</a:tabLst>
            </a:pPr>
            <a:endParaRPr lang="en-GB" dirty="0"/>
          </a:p>
          <a:p>
            <a:pPr algn="ctr" eaLnBrk="1">
              <a:tabLst>
                <a:tab pos="15875" algn="l"/>
                <a:tab pos="465138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</a:tabLst>
            </a:pPr>
            <a:r>
              <a:rPr lang="en-GB" dirty="0" smtClean="0"/>
              <a:t>Lecture 19</a:t>
            </a:r>
            <a:endParaRPr lang="en-GB" dirty="0"/>
          </a:p>
          <a:p>
            <a:pPr algn="ctr" eaLnBrk="1">
              <a:tabLst>
                <a:tab pos="15875" algn="l"/>
                <a:tab pos="465138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</a:tabLst>
            </a:pPr>
            <a:endParaRPr lang="en-GB" dirty="0"/>
          </a:p>
          <a:p>
            <a:pPr algn="ctr" eaLnBrk="1">
              <a:buSzPct val="45000"/>
              <a:tabLst>
                <a:tab pos="15875" algn="l"/>
                <a:tab pos="465138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</a:tabLst>
            </a:pPr>
            <a:r>
              <a:rPr lang="en-GB" dirty="0"/>
              <a:t>Chapter </a:t>
            </a:r>
            <a:r>
              <a:rPr lang="en-GB" dirty="0" smtClean="0"/>
              <a:t>19 – Part 1</a:t>
            </a:r>
          </a:p>
          <a:p>
            <a:pPr algn="ctr" eaLnBrk="1">
              <a:buSzPct val="45000"/>
              <a:tabLst>
                <a:tab pos="15875" algn="l"/>
                <a:tab pos="465138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</a:tabLst>
            </a:pPr>
            <a:endParaRPr lang="en-GB" dirty="0"/>
          </a:p>
          <a:p>
            <a:pPr algn="ctr" eaLnBrk="1">
              <a:tabLst>
                <a:tab pos="15875" algn="l"/>
                <a:tab pos="465138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</a:tabLst>
            </a:pPr>
            <a:r>
              <a:rPr lang="en-US" dirty="0"/>
              <a:t>Event-Driven Programming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The Event Object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z="2400" dirty="0" smtClean="0"/>
              <a:t>Event objects are generated automatically; they encapsulate information about the event, and the programmer chooses whether to handle or ignore  the event.</a:t>
            </a:r>
          </a:p>
          <a:p>
            <a:pPr>
              <a:buFontTx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When </a:t>
            </a:r>
            <a:r>
              <a:rPr lang="en-US" sz="2400" dirty="0"/>
              <a:t>a button is clicked or a menu item selected, an </a:t>
            </a:r>
            <a:r>
              <a:rPr lang="en-US" sz="2400" dirty="0" err="1"/>
              <a:t>ActionEvent</a:t>
            </a:r>
            <a:r>
              <a:rPr lang="en-US" sz="2400" dirty="0"/>
              <a:t> object is </a:t>
            </a:r>
            <a:r>
              <a:rPr lang="en-US" sz="2400" dirty="0" smtClean="0"/>
              <a:t>created.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When </a:t>
            </a:r>
            <a:r>
              <a:rPr lang="en-US" sz="2400" dirty="0"/>
              <a:t>a checkbox is checked or unchecked, an </a:t>
            </a:r>
            <a:r>
              <a:rPr lang="en-US" sz="2400" dirty="0" err="1"/>
              <a:t>ItemEvent</a:t>
            </a:r>
            <a:r>
              <a:rPr lang="en-US" sz="2400" dirty="0"/>
              <a:t> is instantiated</a:t>
            </a:r>
            <a:r>
              <a:rPr lang="en-US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When </a:t>
            </a:r>
            <a:r>
              <a:rPr lang="en-US" sz="2400" dirty="0"/>
              <a:t>a key is pressed, a </a:t>
            </a:r>
            <a:r>
              <a:rPr lang="en-US" sz="2400" dirty="0" err="1"/>
              <a:t>KeyEvent</a:t>
            </a:r>
            <a:r>
              <a:rPr lang="en-US" sz="2400" dirty="0"/>
              <a:t> is generated.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A partial view of the </a:t>
            </a:r>
            <a:r>
              <a:rPr lang="en-US" sz="3200" i="1"/>
              <a:t>EventObject</a:t>
            </a:r>
            <a:r>
              <a:rPr lang="en-US" sz="3200"/>
              <a:t> hierarchy</a:t>
            </a:r>
          </a:p>
        </p:txBody>
      </p:sp>
      <p:graphicFrame>
        <p:nvGraphicFramePr>
          <p:cNvPr id="8397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001713" y="1977804"/>
          <a:ext cx="8153400" cy="5049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6" name="Bitmap Image" r:id="rId3" imgW="6552381" imgH="4057143" progId="PBrush">
                  <p:embed/>
                </p:oleObj>
              </mc:Choice>
              <mc:Fallback>
                <p:oleObj name="Bitmap Image" r:id="rId3" imgW="6552381" imgH="4057143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1977804"/>
                        <a:ext cx="8153400" cy="50496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3600" dirty="0"/>
              <a:t>The Event Object</a:t>
            </a:r>
            <a:endParaRPr lang="en-US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EventObject, which belongs to the java.util package defines two important methods:</a:t>
            </a:r>
          </a:p>
          <a:p>
            <a:endParaRPr lang="en-US" sz="2400"/>
          </a:p>
          <a:p>
            <a:pPr>
              <a:buFontTx/>
              <a:buChar char="•"/>
            </a:pPr>
            <a:r>
              <a:rPr lang="en-US" sz="2400"/>
              <a:t>Object getSource()</a:t>
            </a:r>
            <a:br>
              <a:rPr lang="en-US" sz="2400"/>
            </a:br>
            <a:r>
              <a:rPr lang="en-US" sz="2400"/>
              <a:t>returns the source of the event such as a reference to a particular button or checkbox, and</a:t>
            </a:r>
            <a:br>
              <a:rPr lang="en-US" sz="2400"/>
            </a:br>
            <a:endParaRPr lang="en-US" sz="2400"/>
          </a:p>
          <a:p>
            <a:pPr>
              <a:buFontTx/>
              <a:buChar char="•"/>
            </a:pPr>
            <a:r>
              <a:rPr lang="en-US" sz="2400"/>
              <a:t>String toString()  </a:t>
            </a:r>
            <a:br>
              <a:rPr lang="en-US" sz="2400"/>
            </a:br>
            <a:r>
              <a:rPr lang="en-US" sz="2400"/>
              <a:t>returns a string equivalent of the event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</a:t>
            </a:r>
            <a:r>
              <a:rPr lang="en-US" sz="4000" dirty="0" smtClean="0"/>
              <a:t>Listener</a:t>
            </a:r>
            <a:endParaRPr lang="en-US" sz="4000" b="0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listener waits or “listens” for an event to occur.  A listener is automatically notified when certain events occur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pPr>
              <a:buFontTx/>
              <a:buChar char="•"/>
            </a:pPr>
            <a:r>
              <a:rPr lang="en-US" sz="2400" dirty="0" smtClean="0"/>
              <a:t>When  a button is pressed, a listener associated with the button is notified and responds.</a:t>
            </a:r>
          </a:p>
          <a:p>
            <a:pPr>
              <a:buFontTx/>
              <a:buChar char="•"/>
            </a:pPr>
            <a:endParaRPr lang="en-US" sz="2400" dirty="0" smtClean="0"/>
          </a:p>
          <a:p>
            <a:pPr>
              <a:buFontTx/>
              <a:buChar char="•"/>
            </a:pPr>
            <a:r>
              <a:rPr lang="en-US" sz="2400" dirty="0" smtClean="0"/>
              <a:t>When the mouse is clicked a “mouse listener” is sent a message and responds. </a:t>
            </a:r>
          </a:p>
          <a:p>
            <a:pPr>
              <a:buFontTx/>
              <a:buChar char="•"/>
            </a:pPr>
            <a:endParaRPr lang="en-US" sz="2400" dirty="0"/>
          </a:p>
          <a:p>
            <a:pPr>
              <a:buFontTx/>
              <a:buChar char="•"/>
            </a:pPr>
            <a:r>
              <a:rPr lang="en-US" sz="2400" dirty="0" smtClean="0"/>
              <a:t>Every listener must implement one or more listener interfaces.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Listener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The listener responsible for the button event must implement the ActionListener interface in the java.awt.event package: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endParaRPr lang="en-US" sz="2400"/>
          </a:p>
          <a:p>
            <a:r>
              <a:rPr lang="en-US" sz="2400"/>
              <a:t>			public interface ActionListener</a:t>
            </a:r>
          </a:p>
          <a:p>
            <a:r>
              <a:rPr lang="en-US" sz="2400"/>
              <a:t>			{</a:t>
            </a:r>
          </a:p>
          <a:p>
            <a:r>
              <a:rPr lang="en-US" sz="2400"/>
              <a:t>				public void actionPerformed(ActionEvent e);</a:t>
            </a:r>
          </a:p>
          <a:p>
            <a:r>
              <a:rPr lang="en-US" sz="2400"/>
              <a:t>			}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Listener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Char char="•"/>
            </a:pPr>
            <a:r>
              <a:rPr lang="en-US" sz="2400"/>
              <a:t>To receive events from a source, a connection must be established between the source and a listener.  </a:t>
            </a:r>
            <a:br>
              <a:rPr lang="en-US" sz="2400"/>
            </a:br>
            <a:endParaRPr lang="en-US" sz="2400"/>
          </a:p>
          <a:p>
            <a:pPr>
              <a:buFont typeface="Times New Roman" pitchFamily="18" charset="0"/>
              <a:buChar char="•"/>
            </a:pPr>
            <a:r>
              <a:rPr lang="en-US" sz="2400"/>
              <a:t>If no connection is established, the listener listens forever while the source generates unprocessed events.  </a:t>
            </a:r>
            <a:br>
              <a:rPr lang="en-US" sz="2400"/>
            </a:br>
            <a:endParaRPr lang="en-US" sz="2400"/>
          </a:p>
          <a:p>
            <a:pPr>
              <a:buFont typeface="Times New Roman" pitchFamily="18" charset="0"/>
              <a:buChar char="•"/>
            </a:pPr>
            <a:r>
              <a:rPr lang="en-US" sz="2400"/>
              <a:t>It is the source’s job to </a:t>
            </a:r>
            <a:r>
              <a:rPr lang="en-US" sz="2400" i="1"/>
              <a:t>register</a:t>
            </a:r>
            <a:r>
              <a:rPr lang="en-US" sz="2400"/>
              <a:t> the listener by invoking a “registration method.”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4000" dirty="0"/>
              <a:t>The event delegation model </a:t>
            </a:r>
            <a:endParaRPr lang="en-US" dirty="0"/>
          </a:p>
        </p:txBody>
      </p:sp>
      <p:pic>
        <p:nvPicPr>
          <p:cNvPr id="92166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30313" y="2408238"/>
            <a:ext cx="8153400" cy="3851275"/>
          </a:xfrm>
          <a:ln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741363" y="555625"/>
            <a:ext cx="8605837" cy="1014412"/>
          </a:xfrm>
        </p:spPr>
        <p:txBody>
          <a:bodyPr/>
          <a:lstStyle/>
          <a:p>
            <a:r>
              <a:rPr lang="en-US" sz="4000" dirty="0"/>
              <a:t>The event delegation model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73000"/>
              </a:lnSpc>
            </a:pPr>
            <a:r>
              <a:rPr lang="en-US" sz="2400"/>
              <a:t>Event handling is a two step process: </a:t>
            </a:r>
            <a:br>
              <a:rPr lang="en-US" sz="2400"/>
            </a:br>
            <a:endParaRPr lang="en-US" sz="2400"/>
          </a:p>
          <a:p>
            <a:pPr marL="609600" indent="-609600">
              <a:lnSpc>
                <a:spcPct val="73000"/>
              </a:lnSpc>
              <a:buFontTx/>
              <a:buChar char="•"/>
            </a:pPr>
            <a:r>
              <a:rPr lang="en-US" sz="2400"/>
              <a:t>Create a class that implements the appropriate listener interface(s). </a:t>
            </a:r>
            <a:br>
              <a:rPr lang="en-US" sz="2400"/>
            </a:br>
            <a:r>
              <a:rPr lang="en-US" sz="2400"/>
              <a:t>  </a:t>
            </a:r>
            <a:br>
              <a:rPr lang="en-US" sz="2400"/>
            </a:br>
            <a:endParaRPr lang="en-US" sz="2400"/>
          </a:p>
          <a:p>
            <a:pPr marL="609600" indent="-609600">
              <a:lnSpc>
                <a:spcPct val="73000"/>
              </a:lnSpc>
              <a:buFontTx/>
              <a:buChar char="•"/>
            </a:pPr>
            <a:r>
              <a:rPr lang="en-US" sz="2400"/>
              <a:t>Register the listener objects with the event source by using the “add___Listener” methods (e.g., addActionListener(…), addItemListener(…), addMouseListener(…), addKeyListener(…),  etc).  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>This registration makes the connection between the listener and the source.</a:t>
            </a:r>
          </a:p>
          <a:p>
            <a:pPr marL="609600" indent="-609600">
              <a:lnSpc>
                <a:spcPct val="73000"/>
              </a:lnSpc>
            </a:pPr>
            <a:endParaRPr lang="en-US" sz="2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Problem Statement: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3000"/>
              </a:lnSpc>
            </a:pPr>
            <a:r>
              <a:rPr lang="en-US" sz="2400"/>
              <a:t>Design a GUI application consisting of a single frame with three buttons labeled Hello, Goodbye, and Exit.  </a:t>
            </a:r>
            <a:br>
              <a:rPr lang="en-US" sz="2400"/>
            </a:br>
            <a:endParaRPr lang="en-US" sz="2400"/>
          </a:p>
          <a:p>
            <a:pPr>
              <a:lnSpc>
                <a:spcPct val="83000"/>
              </a:lnSpc>
              <a:buFontTx/>
              <a:buChar char="•"/>
            </a:pPr>
            <a:r>
              <a:rPr lang="en-US" sz="2400"/>
              <a:t>Pressing the Hello button displays the String “Hello” in the frame, </a:t>
            </a:r>
            <a:br>
              <a:rPr lang="en-US" sz="2400"/>
            </a:br>
            <a:endParaRPr lang="en-US" sz="2400"/>
          </a:p>
          <a:p>
            <a:pPr>
              <a:lnSpc>
                <a:spcPct val="83000"/>
              </a:lnSpc>
              <a:buFontTx/>
              <a:buChar char="•"/>
            </a:pPr>
            <a:r>
              <a:rPr lang="en-US" sz="2400"/>
              <a:t>pressing the Goodbye button displays “Goodbye”, and </a:t>
            </a:r>
            <a:br>
              <a:rPr lang="en-US" sz="2400"/>
            </a:br>
            <a:endParaRPr lang="en-US" sz="2400"/>
          </a:p>
          <a:p>
            <a:pPr>
              <a:lnSpc>
                <a:spcPct val="83000"/>
              </a:lnSpc>
              <a:buFontTx/>
              <a:buChar char="•"/>
            </a:pPr>
            <a:r>
              <a:rPr lang="en-US" sz="2400"/>
              <a:t>pressing the Exit button closes the frame and terminates the application.  </a:t>
            </a:r>
            <a:br>
              <a:rPr lang="en-US" sz="2400"/>
            </a:br>
            <a:endParaRPr lang="en-US" sz="2400"/>
          </a:p>
          <a:p>
            <a:pPr>
              <a:lnSpc>
                <a:spcPct val="83000"/>
              </a:lnSpc>
              <a:buFontTx/>
              <a:buChar char="•"/>
            </a:pPr>
            <a:r>
              <a:rPr lang="en-US" sz="2400"/>
              <a:t>When the program begins, the frame is empty.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 frame with three buttons</a:t>
            </a:r>
          </a:p>
        </p:txBody>
      </p:sp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6869112" y="1951036"/>
          <a:ext cx="2514600" cy="2525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7" name="Bitmap Image" r:id="rId3" imgW="2886478" imgH="2905531" progId="PBrush">
                  <p:embed/>
                </p:oleObj>
              </mc:Choice>
              <mc:Fallback>
                <p:oleObj name="Bitmap Image" r:id="rId3" imgW="2886478" imgH="2905531" progId="PBrush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9112" y="1951036"/>
                        <a:ext cx="2514600" cy="25253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6869112" y="4618037"/>
          <a:ext cx="2526296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8" name="Bitmap Image" r:id="rId5" imgW="2905531" imgH="2895238" progId="PBrush">
                  <p:embed/>
                </p:oleObj>
              </mc:Choice>
              <mc:Fallback>
                <p:oleObj name="Bitmap Image" r:id="rId5" imgW="2905531" imgH="2895238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9112" y="4618037"/>
                        <a:ext cx="2526296" cy="251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0" y="0"/>
            <a:ext cx="23050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0" y="0"/>
            <a:ext cx="24003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96275" name="Group 19"/>
          <p:cNvGraphicFramePr>
            <a:graphicFrameLocks noGrp="1"/>
          </p:cNvGraphicFramePr>
          <p:nvPr/>
        </p:nvGraphicFramePr>
        <p:xfrm>
          <a:off x="0" y="0"/>
          <a:ext cx="4705350" cy="488289"/>
        </p:xfrm>
        <a:graphic>
          <a:graphicData uri="http://schemas.openxmlformats.org/drawingml/2006/table">
            <a:tbl>
              <a:tblPr/>
              <a:tblGrid>
                <a:gridCol w="2305050"/>
                <a:gridCol w="24003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6276" name="Rectangle 20"/>
          <p:cNvSpPr>
            <a:spLocks noChangeArrowheads="1"/>
          </p:cNvSpPr>
          <p:nvPr/>
        </p:nvSpPr>
        <p:spPr bwMode="auto">
          <a:xfrm>
            <a:off x="0" y="487363"/>
            <a:ext cx="100806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773112" y="2027237"/>
            <a:ext cx="6096000" cy="506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sz="2400" dirty="0" smtClean="0"/>
              <a:t>Set up the GUI.  Extend </a:t>
            </a:r>
            <a:r>
              <a:rPr lang="en-US" sz="2400" dirty="0" err="1" smtClean="0"/>
              <a:t>JFrame</a:t>
            </a:r>
            <a:endParaRPr lang="en-US" sz="2400" dirty="0"/>
          </a:p>
          <a:p>
            <a:pPr marL="342900" lvl="0" indent="-342900">
              <a:lnSpc>
                <a:spcPct val="93000"/>
              </a:lnSpc>
              <a:buClr>
                <a:srgbClr val="000000"/>
              </a:buClr>
              <a:buSzPct val="100000"/>
              <a:buFontTx/>
              <a:buChar char="•"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lnSpc>
                <a:spcPct val="93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Instantiate three buttons.</a:t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Place the three buttons on a panel.</a:t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Place the panel in the SOUTH area of the frame.</a:t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Override paint(Graphics g) so that the method paints a string  (“Hello” or “Goodbye”) in the frame.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Objectives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Understand events and event handling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Understand event-driven programming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Understand event delegation model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Understand various events: button, radio button, mouse, mouse motion, menu, checkbox, text, text area, label, dialog, etc.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Understand listener interfaces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Understand listener methods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Be able to develop listeners</a:t>
            </a:r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73113" y="503237"/>
            <a:ext cx="8605837" cy="990599"/>
          </a:xfrm>
        </p:spPr>
        <p:txBody>
          <a:bodyPr/>
          <a:lstStyle/>
          <a:p>
            <a:r>
              <a:rPr lang="en-US" sz="3600" dirty="0" smtClean="0"/>
              <a:t>Source Code</a:t>
            </a:r>
            <a:endParaRPr lang="en-US" sz="3600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2" y="1951037"/>
            <a:ext cx="8839200" cy="5181600"/>
          </a:xfrm>
        </p:spPr>
        <p:txBody>
          <a:bodyPr/>
          <a:lstStyle/>
          <a:p>
            <a:pPr marL="990600" lvl="1" indent="-533400">
              <a:lnSpc>
                <a:spcPct val="73000"/>
              </a:lnSpc>
              <a:buFont typeface="Times New Roman" pitchFamily="18" charset="0"/>
              <a:buAutoNum type="arabicPeriod"/>
            </a:pPr>
            <a:r>
              <a:rPr lang="en-US" sz="2000" dirty="0"/>
              <a:t>import java.awt.*;</a:t>
            </a:r>
          </a:p>
          <a:p>
            <a:pPr marL="990600" lvl="1" indent="-533400">
              <a:lnSpc>
                <a:spcPct val="73000"/>
              </a:lnSpc>
              <a:buFont typeface="Times New Roman" pitchFamily="18" charset="0"/>
              <a:buAutoNum type="arabicPeriod"/>
            </a:pPr>
            <a:r>
              <a:rPr lang="en-US" sz="2000" dirty="0"/>
              <a:t>import </a:t>
            </a:r>
            <a:r>
              <a:rPr lang="en-US" sz="2000" dirty="0" err="1"/>
              <a:t>javax.swing</a:t>
            </a:r>
            <a:r>
              <a:rPr lang="en-US" sz="2000" dirty="0" smtClean="0"/>
              <a:t>.*;</a:t>
            </a:r>
            <a:endParaRPr lang="en-US" sz="2000" dirty="0"/>
          </a:p>
          <a:p>
            <a:pPr marL="990600" lvl="1" indent="-533400">
              <a:lnSpc>
                <a:spcPct val="73000"/>
              </a:lnSpc>
              <a:buFont typeface="Times New Roman" pitchFamily="18" charset="0"/>
              <a:buAutoNum type="arabicPeriod"/>
            </a:pPr>
            <a:r>
              <a:rPr lang="en-US" sz="2000" dirty="0"/>
              <a:t>public class </a:t>
            </a:r>
            <a:r>
              <a:rPr lang="en-US" sz="2000" dirty="0" err="1"/>
              <a:t>HelloAndGoodbye</a:t>
            </a:r>
            <a:r>
              <a:rPr lang="en-US" sz="2000" dirty="0"/>
              <a:t> extends </a:t>
            </a:r>
            <a:r>
              <a:rPr lang="en-US" sz="2000" dirty="0" err="1"/>
              <a:t>JFrame</a:t>
            </a:r>
            <a:endParaRPr lang="en-US" sz="2000" dirty="0"/>
          </a:p>
          <a:p>
            <a:pPr marL="990600" lvl="1" indent="-533400">
              <a:lnSpc>
                <a:spcPct val="73000"/>
              </a:lnSpc>
              <a:buFont typeface="Times New Roman" pitchFamily="18" charset="0"/>
              <a:buAutoNum type="arabicPeriod"/>
            </a:pPr>
            <a:r>
              <a:rPr lang="en-US" sz="2000" dirty="0"/>
              <a:t>{</a:t>
            </a:r>
          </a:p>
          <a:p>
            <a:pPr marL="990600" lvl="1" indent="-533400">
              <a:lnSpc>
                <a:spcPct val="73000"/>
              </a:lnSpc>
              <a:buFont typeface="Times New Roman" pitchFamily="18" charset="0"/>
              <a:buAutoNum type="arabicPeriod"/>
            </a:pPr>
            <a:r>
              <a:rPr lang="en-US" sz="2000" dirty="0"/>
              <a:t>     private </a:t>
            </a:r>
            <a:r>
              <a:rPr lang="en-US" sz="2000" dirty="0" err="1"/>
              <a:t>JButton</a:t>
            </a:r>
            <a:r>
              <a:rPr lang="en-US" sz="2000" dirty="0"/>
              <a:t> </a:t>
            </a:r>
            <a:r>
              <a:rPr lang="en-US" sz="2000" dirty="0" err="1"/>
              <a:t>helloButton</a:t>
            </a:r>
            <a:r>
              <a:rPr lang="en-US" sz="2000" dirty="0"/>
              <a:t>;</a:t>
            </a:r>
          </a:p>
          <a:p>
            <a:pPr marL="990600" lvl="1" indent="-533400">
              <a:lnSpc>
                <a:spcPct val="73000"/>
              </a:lnSpc>
              <a:buFont typeface="Times New Roman" pitchFamily="18" charset="0"/>
              <a:buAutoNum type="arabicPeriod"/>
            </a:pPr>
            <a:r>
              <a:rPr lang="en-US" sz="2000" dirty="0"/>
              <a:t>     private </a:t>
            </a:r>
            <a:r>
              <a:rPr lang="en-US" sz="2000" dirty="0" err="1"/>
              <a:t>JButton</a:t>
            </a:r>
            <a:r>
              <a:rPr lang="en-US" sz="2000" dirty="0"/>
              <a:t> </a:t>
            </a:r>
            <a:r>
              <a:rPr lang="en-US" sz="2000" dirty="0" err="1"/>
              <a:t>goodbyeButton</a:t>
            </a:r>
            <a:r>
              <a:rPr lang="en-US" sz="2000" dirty="0"/>
              <a:t>;</a:t>
            </a:r>
          </a:p>
          <a:p>
            <a:pPr marL="990600" lvl="1" indent="-533400">
              <a:lnSpc>
                <a:spcPct val="73000"/>
              </a:lnSpc>
              <a:buFont typeface="Times New Roman" pitchFamily="18" charset="0"/>
              <a:buAutoNum type="arabicPeriod"/>
            </a:pPr>
            <a:r>
              <a:rPr lang="en-US" sz="2000" dirty="0"/>
              <a:t>     private </a:t>
            </a:r>
            <a:r>
              <a:rPr lang="en-US" sz="2000" dirty="0" err="1"/>
              <a:t>JButton</a:t>
            </a:r>
            <a:r>
              <a:rPr lang="en-US" sz="2000" dirty="0"/>
              <a:t> </a:t>
            </a:r>
            <a:r>
              <a:rPr lang="en-US" sz="2000" dirty="0" err="1"/>
              <a:t>exitButton</a:t>
            </a:r>
            <a:r>
              <a:rPr lang="en-US" sz="2000" dirty="0"/>
              <a:t> ;</a:t>
            </a:r>
          </a:p>
          <a:p>
            <a:pPr marL="990600" lvl="1" indent="-533400">
              <a:lnSpc>
                <a:spcPct val="73000"/>
              </a:lnSpc>
              <a:buFont typeface="Times New Roman" pitchFamily="18" charset="0"/>
              <a:buAutoNum type="arabicPeriod"/>
            </a:pPr>
            <a:r>
              <a:rPr lang="en-US" sz="2000" dirty="0"/>
              <a:t>     private String message;</a:t>
            </a:r>
          </a:p>
          <a:p>
            <a:pPr marL="990600" lvl="1" indent="-533400">
              <a:lnSpc>
                <a:spcPct val="73000"/>
              </a:lnSpc>
              <a:buFont typeface="Times New Roman" pitchFamily="18" charset="0"/>
              <a:buAutoNum type="arabicPeriod"/>
            </a:pPr>
            <a:r>
              <a:rPr lang="en-US" sz="2000" dirty="0"/>
              <a:t>     public </a:t>
            </a:r>
            <a:r>
              <a:rPr lang="en-US" sz="2000" dirty="0" err="1"/>
              <a:t>HelloAndGoodbye</a:t>
            </a:r>
            <a:r>
              <a:rPr lang="en-US" sz="2000" dirty="0"/>
              <a:t>()  	// constructor</a:t>
            </a:r>
          </a:p>
          <a:p>
            <a:pPr marL="990600" lvl="1" indent="-533400">
              <a:lnSpc>
                <a:spcPct val="73000"/>
              </a:lnSpc>
              <a:buFont typeface="Times New Roman" pitchFamily="18" charset="0"/>
              <a:buAutoNum type="arabicPeriod"/>
            </a:pPr>
            <a:r>
              <a:rPr lang="en-US" sz="2000" dirty="0"/>
              <a:t>     {</a:t>
            </a:r>
          </a:p>
          <a:p>
            <a:pPr marL="990600" lvl="1" indent="-533400">
              <a:lnSpc>
                <a:spcPct val="73000"/>
              </a:lnSpc>
              <a:buFont typeface="Times New Roman" pitchFamily="18" charset="0"/>
              <a:buAutoNum type="arabicPeriod"/>
            </a:pPr>
            <a:r>
              <a:rPr lang="en-US" sz="2000" dirty="0"/>
              <a:t>          </a:t>
            </a:r>
            <a:r>
              <a:rPr lang="en-US" sz="2000" dirty="0" err="1"/>
              <a:t>helloButton</a:t>
            </a:r>
            <a:r>
              <a:rPr lang="en-US" sz="2000" dirty="0"/>
              <a:t> = new </a:t>
            </a:r>
            <a:r>
              <a:rPr lang="en-US" sz="2000" dirty="0" err="1"/>
              <a:t>JButton</a:t>
            </a:r>
            <a:r>
              <a:rPr lang="en-US" sz="2000" dirty="0"/>
              <a:t>("Hello");</a:t>
            </a:r>
          </a:p>
          <a:p>
            <a:pPr marL="990600" lvl="1" indent="-533400">
              <a:lnSpc>
                <a:spcPct val="73000"/>
              </a:lnSpc>
              <a:buFont typeface="Times New Roman" pitchFamily="18" charset="0"/>
              <a:buAutoNum type="arabicPeriod"/>
            </a:pPr>
            <a:r>
              <a:rPr lang="en-US" sz="2000" dirty="0"/>
              <a:t>          </a:t>
            </a:r>
            <a:r>
              <a:rPr lang="en-US" sz="2000" dirty="0" err="1"/>
              <a:t>goodbyeButton</a:t>
            </a:r>
            <a:r>
              <a:rPr lang="en-US" sz="2000" dirty="0"/>
              <a:t> = new </a:t>
            </a:r>
            <a:r>
              <a:rPr lang="en-US" sz="2000" dirty="0" err="1"/>
              <a:t>JButton</a:t>
            </a:r>
            <a:r>
              <a:rPr lang="en-US" sz="2000" dirty="0"/>
              <a:t>("Goodbye");</a:t>
            </a:r>
          </a:p>
          <a:p>
            <a:pPr marL="990600" lvl="1" indent="-533400">
              <a:lnSpc>
                <a:spcPct val="73000"/>
              </a:lnSpc>
              <a:buFont typeface="Times New Roman" pitchFamily="18" charset="0"/>
              <a:buAutoNum type="arabicPeriod"/>
            </a:pPr>
            <a:r>
              <a:rPr lang="en-US" sz="2000" dirty="0"/>
              <a:t>          </a:t>
            </a:r>
            <a:r>
              <a:rPr lang="en-US" sz="2000" dirty="0" err="1"/>
              <a:t>exitButton</a:t>
            </a:r>
            <a:r>
              <a:rPr lang="en-US" sz="2000" dirty="0"/>
              <a:t> = new </a:t>
            </a:r>
            <a:r>
              <a:rPr lang="en-US" sz="2000" dirty="0" err="1"/>
              <a:t>JButton</a:t>
            </a:r>
            <a:r>
              <a:rPr lang="en-US" sz="2000" dirty="0"/>
              <a:t>("Exit");</a:t>
            </a:r>
          </a:p>
          <a:p>
            <a:pPr marL="990600" lvl="1" indent="-533400">
              <a:lnSpc>
                <a:spcPct val="73000"/>
              </a:lnSpc>
              <a:buFont typeface="Times New Roman" pitchFamily="18" charset="0"/>
              <a:buAutoNum type="arabicPeriod"/>
            </a:pPr>
            <a:r>
              <a:rPr lang="en-US" sz="2000" dirty="0"/>
              <a:t>          message = "";   </a:t>
            </a:r>
          </a:p>
          <a:p>
            <a:pPr marL="990600" lvl="1" indent="-533400">
              <a:lnSpc>
                <a:spcPct val="73000"/>
              </a:lnSpc>
              <a:buFont typeface="Times New Roman" pitchFamily="18" charset="0"/>
              <a:buAutoNum type="arabicPeriod"/>
            </a:pPr>
            <a:r>
              <a:rPr lang="en-US" sz="2000" dirty="0"/>
              <a:t>          //  initializes message to the empty string, if no  </a:t>
            </a:r>
            <a:br>
              <a:rPr lang="en-US" sz="2000" dirty="0"/>
            </a:br>
            <a:r>
              <a:rPr lang="en-US" sz="2000" dirty="0"/>
              <a:t>          // button is pressed, nothing appears </a:t>
            </a:r>
            <a:br>
              <a:rPr lang="en-US" sz="2000" dirty="0"/>
            </a:br>
            <a:r>
              <a:rPr lang="en-US" sz="2000" dirty="0"/>
              <a:t>          </a:t>
            </a:r>
            <a:r>
              <a:rPr lang="en-US" sz="2000" dirty="0" err="1"/>
              <a:t>setTitle</a:t>
            </a:r>
            <a:r>
              <a:rPr lang="en-US" sz="2000" dirty="0"/>
              <a:t>("Hello and Goodbye");</a:t>
            </a:r>
          </a:p>
          <a:p>
            <a:pPr marL="990600" lvl="1" indent="-533400">
              <a:lnSpc>
                <a:spcPct val="73000"/>
              </a:lnSpc>
              <a:buFont typeface="Times New Roman" pitchFamily="18" charset="0"/>
              <a:buAutoNum type="arabicPeriod"/>
            </a:pPr>
            <a:r>
              <a:rPr lang="en-US" sz="2000" dirty="0"/>
              <a:t>          </a:t>
            </a:r>
            <a:r>
              <a:rPr lang="en-US" sz="2000" dirty="0" err="1"/>
              <a:t>setBounds</a:t>
            </a:r>
            <a:r>
              <a:rPr lang="en-US" sz="2000" dirty="0"/>
              <a:t>(0,0,300,300</a:t>
            </a:r>
            <a:r>
              <a:rPr lang="en-US" sz="2000" dirty="0" smtClean="0"/>
              <a:t>);</a:t>
            </a:r>
          </a:p>
          <a:p>
            <a:pPr marL="990600" lvl="1" indent="-533400">
              <a:lnSpc>
                <a:spcPct val="73000"/>
              </a:lnSpc>
              <a:buFont typeface="Times New Roman" pitchFamily="18" charset="0"/>
              <a:buAutoNum type="arabicPeriod"/>
            </a:pPr>
            <a:endParaRPr lang="en-US" sz="2000" dirty="0"/>
          </a:p>
          <a:p>
            <a:pPr marL="990600" lvl="1" indent="-533400">
              <a:buFont typeface="Times New Roman" pitchFamily="18" charset="0"/>
              <a:buAutoNum type="arabicPeriod" startAt="17"/>
            </a:pPr>
            <a:r>
              <a:rPr lang="en-US" sz="2000" dirty="0" smtClean="0"/>
              <a:t>         </a:t>
            </a:r>
            <a:r>
              <a:rPr lang="en-US" sz="2000" dirty="0" err="1" smtClean="0"/>
              <a:t>JPanel</a:t>
            </a:r>
            <a:r>
              <a:rPr lang="en-US" sz="2000" dirty="0" smtClean="0"/>
              <a:t> </a:t>
            </a:r>
            <a:r>
              <a:rPr lang="en-US" sz="2000" dirty="0" err="1" smtClean="0"/>
              <a:t>buttonPanel</a:t>
            </a:r>
            <a:r>
              <a:rPr lang="en-US" sz="2000" dirty="0" smtClean="0"/>
              <a:t> = new </a:t>
            </a:r>
            <a:r>
              <a:rPr lang="en-US" sz="2000" dirty="0" err="1" smtClean="0"/>
              <a:t>JPanel</a:t>
            </a:r>
            <a:r>
              <a:rPr lang="en-US" sz="2000" dirty="0" smtClean="0"/>
              <a:t>();</a:t>
            </a:r>
          </a:p>
          <a:p>
            <a:pPr marL="990600" lvl="1" indent="-533400">
              <a:buFont typeface="Times New Roman" pitchFamily="18" charset="0"/>
              <a:buAutoNum type="arabicPeriod" startAt="17"/>
            </a:pPr>
            <a:r>
              <a:rPr lang="en-US" sz="2000" dirty="0" smtClean="0"/>
              <a:t>          </a:t>
            </a:r>
            <a:r>
              <a:rPr lang="en-US" sz="2000" dirty="0" err="1" smtClean="0"/>
              <a:t>buttonPanel.add</a:t>
            </a:r>
            <a:r>
              <a:rPr lang="en-US" sz="2000" dirty="0" smtClean="0"/>
              <a:t>(</a:t>
            </a:r>
            <a:r>
              <a:rPr lang="en-US" sz="2000" dirty="0" err="1" smtClean="0"/>
              <a:t>helloButton</a:t>
            </a:r>
            <a:r>
              <a:rPr lang="en-US" sz="2000" dirty="0" smtClean="0"/>
              <a:t>);		</a:t>
            </a:r>
            <a:br>
              <a:rPr lang="en-US" sz="2000" dirty="0" smtClean="0"/>
            </a:br>
            <a:r>
              <a:rPr lang="en-US" sz="2000" dirty="0" smtClean="0"/>
              <a:t>          // add buttons to </a:t>
            </a:r>
            <a:r>
              <a:rPr lang="en-US" sz="2000" dirty="0" smtClean="0"/>
              <a:t>panel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Buttons Application</a:t>
            </a:r>
            <a:endParaRPr lang="en-US" sz="3600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2" y="1874837"/>
            <a:ext cx="8915400" cy="5410200"/>
          </a:xfrm>
        </p:spPr>
        <p:txBody>
          <a:bodyPr/>
          <a:lstStyle/>
          <a:p>
            <a:pPr marL="990600" lvl="1" indent="-533400">
              <a:buFont typeface="+mj-lt"/>
              <a:buAutoNum type="arabicPeriod" startAt="19"/>
            </a:pPr>
            <a:r>
              <a:rPr lang="en-US" sz="2000" dirty="0" smtClean="0"/>
              <a:t> 	    </a:t>
            </a:r>
            <a:r>
              <a:rPr lang="en-US" sz="2000" dirty="0" err="1" smtClean="0"/>
              <a:t>buttonPanel.add</a:t>
            </a:r>
            <a:r>
              <a:rPr lang="en-US" sz="2000" dirty="0" smtClean="0"/>
              <a:t>(</a:t>
            </a:r>
            <a:r>
              <a:rPr lang="en-US" sz="2000" dirty="0" err="1" smtClean="0"/>
              <a:t>goodbyeButton</a:t>
            </a:r>
            <a:r>
              <a:rPr lang="en-US" sz="2000" dirty="0"/>
              <a:t>);</a:t>
            </a:r>
          </a:p>
          <a:p>
            <a:pPr marL="990600" lvl="1" indent="-533400">
              <a:buFont typeface="Times New Roman" pitchFamily="18" charset="0"/>
              <a:buAutoNum type="arabicPeriod" startAt="19"/>
            </a:pPr>
            <a:r>
              <a:rPr lang="en-US" sz="2000" dirty="0"/>
              <a:t>          </a:t>
            </a:r>
            <a:r>
              <a:rPr lang="en-US" sz="2000" dirty="0" err="1"/>
              <a:t>buttonPanel.add</a:t>
            </a:r>
            <a:r>
              <a:rPr lang="en-US" sz="2000" dirty="0"/>
              <a:t>(</a:t>
            </a:r>
            <a:r>
              <a:rPr lang="en-US" sz="2000" dirty="0" err="1"/>
              <a:t>exitButton</a:t>
            </a:r>
            <a:r>
              <a:rPr lang="en-US" sz="2000" dirty="0"/>
              <a:t>);</a:t>
            </a:r>
          </a:p>
          <a:p>
            <a:pPr marL="990600" lvl="1" indent="-533400">
              <a:buFont typeface="Times New Roman" pitchFamily="18" charset="0"/>
              <a:buAutoNum type="arabicPeriod" startAt="19"/>
            </a:pPr>
            <a:r>
              <a:rPr lang="en-US" sz="2000" dirty="0"/>
              <a:t>          add(</a:t>
            </a:r>
            <a:r>
              <a:rPr lang="en-US" sz="2000" dirty="0" err="1"/>
              <a:t>buttonPanel,BorderLayout.SOUTH</a:t>
            </a:r>
            <a:r>
              <a:rPr lang="en-US" sz="2000" dirty="0"/>
              <a:t>);  	</a:t>
            </a:r>
            <a:br>
              <a:rPr lang="en-US" sz="2000" dirty="0"/>
            </a:br>
            <a:r>
              <a:rPr lang="en-US" sz="2000" dirty="0"/>
              <a:t>          // add panel to the frame</a:t>
            </a:r>
          </a:p>
          <a:p>
            <a:pPr marL="990600" lvl="1" indent="-533400">
              <a:buFont typeface="Times New Roman" pitchFamily="18" charset="0"/>
              <a:buAutoNum type="arabicPeriod" startAt="19"/>
            </a:pPr>
            <a:r>
              <a:rPr lang="en-US" sz="2000" dirty="0"/>
              <a:t>          </a:t>
            </a:r>
            <a:r>
              <a:rPr lang="en-US" sz="2000" dirty="0" err="1"/>
              <a:t>setVisible</a:t>
            </a:r>
            <a:r>
              <a:rPr lang="en-US" sz="2000" dirty="0"/>
              <a:t>(true);</a:t>
            </a:r>
          </a:p>
          <a:p>
            <a:pPr marL="990600" lvl="1" indent="-533400">
              <a:buFont typeface="Times New Roman" pitchFamily="18" charset="0"/>
              <a:buAutoNum type="arabicPeriod" startAt="19"/>
            </a:pPr>
            <a:r>
              <a:rPr lang="en-US" sz="2000" dirty="0"/>
              <a:t>     </a:t>
            </a:r>
            <a:r>
              <a:rPr lang="en-US" sz="2000" dirty="0" smtClean="0"/>
              <a:t>}</a:t>
            </a:r>
          </a:p>
          <a:p>
            <a:pPr marL="990600" lvl="1" indent="-533400">
              <a:buFont typeface="Times New Roman" pitchFamily="18" charset="0"/>
              <a:buAutoNum type="arabicPeriod" startAt="19"/>
            </a:pPr>
            <a:endParaRPr lang="en-US" sz="2000" dirty="0"/>
          </a:p>
          <a:p>
            <a:pPr marL="990600" lvl="1" indent="-533400">
              <a:lnSpc>
                <a:spcPct val="73000"/>
              </a:lnSpc>
              <a:buFont typeface="Times New Roman" pitchFamily="18" charset="0"/>
              <a:buAutoNum type="arabicPeriod" startAt="24"/>
            </a:pPr>
            <a:r>
              <a:rPr lang="en-US" sz="2000" dirty="0" smtClean="0"/>
              <a:t>public void paint (Graphics g)    		// override paint()</a:t>
            </a:r>
          </a:p>
          <a:p>
            <a:pPr marL="990600" lvl="1" indent="-533400">
              <a:lnSpc>
                <a:spcPct val="73000"/>
              </a:lnSpc>
              <a:buFont typeface="Times New Roman" pitchFamily="18" charset="0"/>
              <a:buAutoNum type="arabicPeriod" startAt="24"/>
            </a:pPr>
            <a:r>
              <a:rPr lang="en-US" sz="2000" dirty="0" smtClean="0"/>
              <a:t> {</a:t>
            </a:r>
          </a:p>
          <a:p>
            <a:pPr marL="990600" lvl="1" indent="-533400">
              <a:lnSpc>
                <a:spcPct val="73000"/>
              </a:lnSpc>
              <a:buFont typeface="Times New Roman" pitchFamily="18" charset="0"/>
              <a:buAutoNum type="arabicPeriod" startAt="24"/>
            </a:pPr>
            <a:r>
              <a:rPr lang="en-US" sz="2000" dirty="0" smtClean="0"/>
              <a:t>          </a:t>
            </a:r>
            <a:r>
              <a:rPr lang="en-US" sz="2000" dirty="0" err="1" smtClean="0"/>
              <a:t>super.paint</a:t>
            </a:r>
            <a:r>
              <a:rPr lang="en-US" sz="2000" dirty="0" smtClean="0"/>
              <a:t> (g);</a:t>
            </a:r>
          </a:p>
          <a:p>
            <a:pPr marL="990600" lvl="1" indent="-533400">
              <a:lnSpc>
                <a:spcPct val="73000"/>
              </a:lnSpc>
              <a:buFont typeface="Times New Roman" pitchFamily="18" charset="0"/>
              <a:buAutoNum type="arabicPeriod" startAt="24"/>
            </a:pPr>
            <a:r>
              <a:rPr lang="en-US" sz="2000" dirty="0" smtClean="0"/>
              <a:t>          Font f = new Font("Arial", Font.BOLD,16);</a:t>
            </a:r>
          </a:p>
          <a:p>
            <a:pPr marL="990600" lvl="1" indent="-533400">
              <a:lnSpc>
                <a:spcPct val="73000"/>
              </a:lnSpc>
              <a:buFont typeface="Times New Roman" pitchFamily="18" charset="0"/>
              <a:buAutoNum type="arabicPeriod" startAt="24"/>
            </a:pPr>
            <a:r>
              <a:rPr lang="en-US" sz="2000" dirty="0" smtClean="0"/>
              <a:t>          </a:t>
            </a:r>
            <a:r>
              <a:rPr lang="en-US" sz="2000" dirty="0" err="1" smtClean="0"/>
              <a:t>g.setFont</a:t>
            </a:r>
            <a:r>
              <a:rPr lang="en-US" sz="2000" dirty="0" smtClean="0"/>
              <a:t>(f);</a:t>
            </a:r>
          </a:p>
          <a:p>
            <a:pPr marL="990600" lvl="1" indent="-533400">
              <a:lnSpc>
                <a:spcPct val="73000"/>
              </a:lnSpc>
              <a:buFont typeface="Times New Roman" pitchFamily="18" charset="0"/>
              <a:buAutoNum type="arabicPeriod" startAt="24"/>
            </a:pPr>
            <a:r>
              <a:rPr lang="en-US" sz="2000" dirty="0" smtClean="0"/>
              <a:t>          </a:t>
            </a:r>
            <a:r>
              <a:rPr lang="en-US" sz="2000" dirty="0" err="1" smtClean="0"/>
              <a:t>g.drawString</a:t>
            </a:r>
            <a:r>
              <a:rPr lang="en-US" sz="2000" dirty="0" smtClean="0"/>
              <a:t>(message,100,100);</a:t>
            </a:r>
          </a:p>
          <a:p>
            <a:pPr marL="990600" lvl="1" indent="-533400">
              <a:lnSpc>
                <a:spcPct val="73000"/>
              </a:lnSpc>
              <a:buFont typeface="Times New Roman" pitchFamily="18" charset="0"/>
              <a:buAutoNum type="arabicPeriod" startAt="24"/>
            </a:pPr>
            <a:r>
              <a:rPr lang="en-US" sz="2000" dirty="0" smtClean="0"/>
              <a:t> </a:t>
            </a:r>
            <a:r>
              <a:rPr lang="en-US" sz="2000" dirty="0" smtClean="0"/>
              <a:t>}</a:t>
            </a:r>
          </a:p>
          <a:p>
            <a:pPr marL="990600" lvl="1" indent="-533400">
              <a:lnSpc>
                <a:spcPct val="73000"/>
              </a:lnSpc>
              <a:buFont typeface="Times New Roman" pitchFamily="18" charset="0"/>
              <a:buAutoNum type="arabicPeriod" startAt="24"/>
            </a:pPr>
            <a:endParaRPr lang="en-US" sz="2000" dirty="0" smtClean="0"/>
          </a:p>
          <a:p>
            <a:pPr marL="990600" lvl="1" indent="-533400">
              <a:lnSpc>
                <a:spcPct val="73000"/>
              </a:lnSpc>
              <a:buFont typeface="Times New Roman" pitchFamily="18" charset="0"/>
              <a:buAutoNum type="arabicPeriod" startAt="24"/>
            </a:pPr>
            <a:r>
              <a:rPr lang="en-US" sz="2000" dirty="0" smtClean="0"/>
              <a:t> public static void 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</a:t>
            </a:r>
          </a:p>
          <a:p>
            <a:pPr marL="990600" lvl="1" indent="-533400">
              <a:lnSpc>
                <a:spcPct val="73000"/>
              </a:lnSpc>
              <a:buFont typeface="Times New Roman" pitchFamily="18" charset="0"/>
              <a:buAutoNum type="arabicPeriod" startAt="24"/>
            </a:pPr>
            <a:r>
              <a:rPr lang="en-US" sz="2000" dirty="0" smtClean="0"/>
              <a:t> {</a:t>
            </a:r>
          </a:p>
          <a:p>
            <a:pPr marL="990600" lvl="1" indent="-533400">
              <a:lnSpc>
                <a:spcPct val="73000"/>
              </a:lnSpc>
              <a:buFont typeface="Times New Roman" pitchFamily="18" charset="0"/>
              <a:buAutoNum type="arabicPeriod" startAt="24"/>
            </a:pPr>
            <a:r>
              <a:rPr lang="en-US" sz="2000" dirty="0" smtClean="0"/>
              <a:t>          </a:t>
            </a:r>
            <a:r>
              <a:rPr lang="en-US" sz="2000" dirty="0" err="1" smtClean="0"/>
              <a:t>HelloAndGoodbye</a:t>
            </a:r>
            <a:r>
              <a:rPr lang="en-US" sz="2000" dirty="0" smtClean="0"/>
              <a:t> frame = </a:t>
            </a:r>
            <a:r>
              <a:rPr lang="en-US" sz="2000" dirty="0" smtClean="0"/>
              <a:t>new </a:t>
            </a:r>
            <a:r>
              <a:rPr lang="en-US" sz="2000" dirty="0" err="1" smtClean="0"/>
              <a:t>HelloAndGoodbye</a:t>
            </a:r>
            <a:r>
              <a:rPr lang="en-US" sz="2000" dirty="0" smtClean="0"/>
              <a:t>()</a:t>
            </a:r>
            <a:r>
              <a:rPr lang="en-US" sz="2000" dirty="0" smtClean="0"/>
              <a:t>;</a:t>
            </a:r>
            <a:endParaRPr lang="en-US" sz="2000" dirty="0" smtClean="0"/>
          </a:p>
          <a:p>
            <a:pPr marL="990600" lvl="1" indent="-533400">
              <a:lnSpc>
                <a:spcPct val="73000"/>
              </a:lnSpc>
              <a:buFont typeface="Times New Roman" pitchFamily="18" charset="0"/>
              <a:buAutoNum type="arabicPeriod" startAt="24"/>
            </a:pPr>
            <a:r>
              <a:rPr lang="en-US" sz="2000" dirty="0" smtClean="0"/>
              <a:t>          </a:t>
            </a:r>
            <a:r>
              <a:rPr lang="en-US" sz="2000" dirty="0" err="1" smtClean="0"/>
              <a:t>frame.setDefaultCloseOperation</a:t>
            </a:r>
            <a:r>
              <a:rPr lang="en-US" sz="2000" dirty="0" smtClean="0"/>
              <a:t>(</a:t>
            </a:r>
            <a:r>
              <a:rPr lang="en-US" sz="2000" dirty="0" err="1" smtClean="0"/>
              <a:t>JFrame.EXIT_ON_CLOSE</a:t>
            </a:r>
            <a:r>
              <a:rPr lang="en-US" sz="2000" dirty="0" smtClean="0"/>
              <a:t>); </a:t>
            </a:r>
          </a:p>
          <a:p>
            <a:pPr marL="990600" lvl="1" indent="-533400">
              <a:lnSpc>
                <a:spcPct val="73000"/>
              </a:lnSpc>
              <a:buFont typeface="Times New Roman" pitchFamily="18" charset="0"/>
              <a:buAutoNum type="arabicPeriod" startAt="24"/>
            </a:pPr>
            <a:r>
              <a:rPr lang="en-US" sz="2000" dirty="0" smtClean="0"/>
              <a:t>  }</a:t>
            </a:r>
          </a:p>
          <a:p>
            <a:pPr marL="990600" lvl="1" indent="-533400">
              <a:lnSpc>
                <a:spcPct val="73000"/>
              </a:lnSpc>
              <a:buFont typeface="Times New Roman" pitchFamily="18" charset="0"/>
              <a:buAutoNum type="arabicPeriod" startAt="24"/>
            </a:pPr>
            <a:r>
              <a:rPr lang="en-US" sz="2000" dirty="0" smtClean="0"/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en-US" sz="3600" dirty="0" smtClean="0"/>
              <a:t>Listener – Event handling</a:t>
            </a:r>
            <a:endParaRPr lang="en-US" sz="3600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3000"/>
              </a:lnSpc>
              <a:buFontTx/>
              <a:buChar char="•"/>
            </a:pPr>
            <a:r>
              <a:rPr lang="en-US" sz="2400" dirty="0" smtClean="0"/>
              <a:t>Design a listener class that implements the appropriate listener interface(s).</a:t>
            </a:r>
          </a:p>
          <a:p>
            <a:pPr>
              <a:lnSpc>
                <a:spcPct val="83000"/>
              </a:lnSpc>
              <a:buFontTx/>
              <a:buChar char="•"/>
            </a:pPr>
            <a:endParaRPr lang="en-US" sz="2400" dirty="0" smtClean="0"/>
          </a:p>
          <a:p>
            <a:pPr>
              <a:lnSpc>
                <a:spcPct val="83000"/>
              </a:lnSpc>
              <a:buFontTx/>
              <a:buChar char="•"/>
            </a:pPr>
            <a:r>
              <a:rPr lang="en-US" sz="2400" dirty="0" smtClean="0"/>
              <a:t>Clicking </a:t>
            </a:r>
            <a:r>
              <a:rPr lang="en-US" sz="2400" dirty="0"/>
              <a:t>a button </a:t>
            </a:r>
            <a:r>
              <a:rPr lang="en-US" sz="2400" i="1" dirty="0"/>
              <a:t>always </a:t>
            </a:r>
            <a:r>
              <a:rPr lang="en-US" sz="2400" dirty="0"/>
              <a:t>generates an </a:t>
            </a:r>
            <a:r>
              <a:rPr lang="en-US" sz="2400" dirty="0" err="1"/>
              <a:t>ActionEvent</a:t>
            </a:r>
            <a:r>
              <a:rPr lang="en-US" sz="2400" dirty="0"/>
              <a:t> object. </a:t>
            </a:r>
            <a:br>
              <a:rPr lang="en-US" sz="2400" dirty="0"/>
            </a:br>
            <a:r>
              <a:rPr lang="en-US" sz="2400" dirty="0"/>
              <a:t> </a:t>
            </a:r>
          </a:p>
          <a:p>
            <a:pPr>
              <a:lnSpc>
                <a:spcPct val="83000"/>
              </a:lnSpc>
              <a:buFontTx/>
              <a:buChar char="•"/>
            </a:pPr>
            <a:r>
              <a:rPr lang="en-US" sz="2400" dirty="0"/>
              <a:t>The appropriate listener interface is </a:t>
            </a:r>
            <a:r>
              <a:rPr lang="en-US" sz="2400" dirty="0" err="1"/>
              <a:t>ActionListener</a:t>
            </a:r>
            <a:r>
              <a:rPr lang="en-US" sz="2400" dirty="0"/>
              <a:t>.  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83000"/>
              </a:lnSpc>
              <a:buFontTx/>
              <a:buNone/>
            </a:pPr>
            <a:r>
              <a:rPr lang="en-US" sz="2400" dirty="0"/>
              <a:t>To handle an </a:t>
            </a:r>
            <a:r>
              <a:rPr lang="en-US" sz="2400" dirty="0" err="1"/>
              <a:t>ActionEvent</a:t>
            </a:r>
            <a:r>
              <a:rPr lang="en-US" sz="2400" dirty="0"/>
              <a:t>: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83000"/>
              </a:lnSpc>
              <a:buFontTx/>
              <a:buChar char="•"/>
            </a:pPr>
            <a:r>
              <a:rPr lang="en-US" sz="2400" dirty="0"/>
              <a:t>Declare a listener class that implements the </a:t>
            </a:r>
            <a:r>
              <a:rPr lang="en-US" sz="2400" dirty="0" err="1"/>
              <a:t>ActionListener</a:t>
            </a:r>
            <a:r>
              <a:rPr lang="en-US" sz="2400" dirty="0"/>
              <a:t> interface.   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83000"/>
              </a:lnSpc>
              <a:buFontTx/>
              <a:buChar char="•"/>
            </a:pPr>
            <a:r>
              <a:rPr lang="en-US" sz="2400" dirty="0"/>
              <a:t>Implement the single method of </a:t>
            </a:r>
            <a:r>
              <a:rPr lang="en-US" sz="2400" dirty="0" err="1"/>
              <a:t>ActionListener</a:t>
            </a:r>
            <a:r>
              <a:rPr lang="en-US" sz="2400" dirty="0"/>
              <a:t>, </a:t>
            </a:r>
            <a:br>
              <a:rPr lang="en-US" sz="2400" dirty="0"/>
            </a:br>
            <a:r>
              <a:rPr lang="en-US" sz="2400" dirty="0"/>
              <a:t>             </a:t>
            </a:r>
            <a:r>
              <a:rPr lang="en-US" sz="2400" dirty="0" err="1"/>
              <a:t>actionPerformed</a:t>
            </a:r>
            <a:r>
              <a:rPr lang="en-US" sz="2400" dirty="0"/>
              <a:t>(</a:t>
            </a:r>
            <a:r>
              <a:rPr lang="en-US" sz="2400" dirty="0" err="1"/>
              <a:t>ActionEvent</a:t>
            </a:r>
            <a:r>
              <a:rPr lang="en-US" sz="2400" dirty="0"/>
              <a:t> e)</a:t>
            </a: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 flipH="1">
            <a:off x="-128588" y="-1589088"/>
            <a:ext cx="184151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85800" algn="l"/>
              </a:tabLst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  <a:p>
            <a:pPr algn="ct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85800" algn="l"/>
              </a:tabLst>
            </a:pPr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               // as before</a:t>
            </a:r>
          </a:p>
          <a:p>
            <a:pPr algn="ct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85800" algn="l"/>
              </a:tabLst>
            </a:pPr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     }</a:t>
            </a:r>
          </a:p>
          <a:p>
            <a:pPr algn="ct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85800" algn="l"/>
              </a:tabLst>
            </a:pPr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41363" y="555625"/>
            <a:ext cx="8605837" cy="785813"/>
          </a:xfrm>
        </p:spPr>
        <p:txBody>
          <a:bodyPr/>
          <a:lstStyle/>
          <a:p>
            <a:r>
              <a:rPr lang="en-US" sz="4000" dirty="0" err="1"/>
              <a:t>ButtonListener</a:t>
            </a:r>
            <a:r>
              <a:rPr lang="en-US" sz="4000" dirty="0"/>
              <a:t> class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268538"/>
            <a:ext cx="9220199" cy="4787899"/>
          </a:xfrm>
        </p:spPr>
        <p:txBody>
          <a:bodyPr/>
          <a:lstStyle/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/>
            </a:pPr>
            <a:r>
              <a:rPr lang="en-US" sz="2000" dirty="0"/>
              <a:t>// the </a:t>
            </a:r>
            <a:r>
              <a:rPr lang="en-US" sz="2000" dirty="0" err="1"/>
              <a:t>ButtonListener</a:t>
            </a:r>
            <a:r>
              <a:rPr lang="en-US" sz="2000" dirty="0"/>
              <a:t> class, an inner class that handles button events.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/>
            </a:pPr>
            <a:r>
              <a:rPr lang="en-US" sz="2000" dirty="0" smtClean="0"/>
              <a:t>private </a:t>
            </a:r>
            <a:r>
              <a:rPr lang="en-US" sz="2000" dirty="0"/>
              <a:t>class </a:t>
            </a:r>
            <a:r>
              <a:rPr lang="en-US" sz="2000" dirty="0" err="1"/>
              <a:t>ButtonListener</a:t>
            </a:r>
            <a:r>
              <a:rPr lang="en-US" sz="2000" dirty="0"/>
              <a:t> </a:t>
            </a:r>
            <a:r>
              <a:rPr lang="en-US" sz="2000" b="1" dirty="0"/>
              <a:t>implements </a:t>
            </a:r>
            <a:r>
              <a:rPr lang="en-US" sz="2000" b="1" dirty="0" err="1"/>
              <a:t>ActionListener</a:t>
            </a:r>
            <a:r>
              <a:rPr lang="en-US" sz="2000" dirty="0"/>
              <a:t>  // the listener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/>
            </a:pPr>
            <a:r>
              <a:rPr lang="en-US" sz="2000" dirty="0" smtClean="0"/>
              <a:t>{</a:t>
            </a:r>
            <a:endParaRPr lang="en-US" sz="2000" dirty="0"/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/>
            </a:pPr>
            <a:r>
              <a:rPr lang="en-US" sz="2000" dirty="0"/>
              <a:t>   </a:t>
            </a:r>
            <a:r>
              <a:rPr lang="en-US" sz="2000" dirty="0" smtClean="0"/>
              <a:t>public </a:t>
            </a:r>
            <a:r>
              <a:rPr lang="en-US" sz="2000" dirty="0"/>
              <a:t>void </a:t>
            </a:r>
            <a:r>
              <a:rPr lang="en-US" sz="2000" dirty="0" err="1"/>
              <a:t>actionPerformed</a:t>
            </a:r>
            <a:r>
              <a:rPr lang="en-US" sz="2000" dirty="0"/>
              <a:t>(</a:t>
            </a:r>
            <a:r>
              <a:rPr lang="en-US" sz="2000" dirty="0" err="1"/>
              <a:t>ActionEvent</a:t>
            </a:r>
            <a:r>
              <a:rPr lang="en-US" sz="2000" dirty="0"/>
              <a:t> e) 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/>
            </a:pPr>
            <a:r>
              <a:rPr lang="en-US" sz="2000" dirty="0"/>
              <a:t>   </a:t>
            </a:r>
            <a:r>
              <a:rPr lang="en-US" sz="2000" dirty="0" smtClean="0"/>
              <a:t>{</a:t>
            </a:r>
            <a:endParaRPr lang="en-US" sz="2000" dirty="0"/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/>
            </a:pPr>
            <a:r>
              <a:rPr lang="en-US" sz="2000" dirty="0"/>
              <a:t>       </a:t>
            </a:r>
            <a:r>
              <a:rPr lang="en-US" sz="2000" dirty="0" smtClean="0"/>
              <a:t>if </a:t>
            </a:r>
            <a:r>
              <a:rPr lang="en-US" sz="2000" dirty="0"/>
              <a:t>(</a:t>
            </a:r>
            <a:r>
              <a:rPr lang="en-US" sz="2000" dirty="0" err="1"/>
              <a:t>e.getSource</a:t>
            </a:r>
            <a:r>
              <a:rPr lang="en-US" sz="2000" dirty="0"/>
              <a:t>()== </a:t>
            </a:r>
            <a:r>
              <a:rPr lang="en-US" sz="2000" dirty="0" err="1"/>
              <a:t>helloButton</a:t>
            </a:r>
            <a:r>
              <a:rPr lang="en-US" sz="2000" dirty="0"/>
              <a:t>) // event  source is  </a:t>
            </a:r>
            <a:r>
              <a:rPr lang="en-US" sz="2000" dirty="0" err="1"/>
              <a:t>helloButton</a:t>
            </a:r>
            <a:endParaRPr lang="en-US" sz="2000" dirty="0"/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/>
            </a:pPr>
            <a:r>
              <a:rPr lang="en-US" sz="2000" dirty="0"/>
              <a:t>       </a:t>
            </a:r>
            <a:r>
              <a:rPr lang="en-US" sz="2000" dirty="0" smtClean="0"/>
              <a:t>{</a:t>
            </a:r>
            <a:endParaRPr lang="en-US" sz="2000" dirty="0"/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/>
            </a:pPr>
            <a:r>
              <a:rPr lang="en-US" sz="2000" dirty="0"/>
              <a:t>           </a:t>
            </a:r>
            <a:r>
              <a:rPr lang="en-US" sz="2000" dirty="0" smtClean="0"/>
              <a:t>message </a:t>
            </a:r>
            <a:r>
              <a:rPr lang="en-US" sz="2000" dirty="0"/>
              <a:t>= "Hello";		// change the message String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/>
            </a:pPr>
            <a:r>
              <a:rPr lang="en-US" sz="2000" dirty="0"/>
              <a:t>           </a:t>
            </a:r>
            <a:r>
              <a:rPr lang="en-US" sz="2000" dirty="0" smtClean="0"/>
              <a:t>repaint</a:t>
            </a:r>
            <a:r>
              <a:rPr lang="en-US" sz="2000" dirty="0"/>
              <a:t>();					// repaint the frame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/>
            </a:pPr>
            <a:r>
              <a:rPr lang="en-US" sz="2000" dirty="0"/>
              <a:t>       </a:t>
            </a:r>
            <a:r>
              <a:rPr lang="en-US" sz="2000" dirty="0" smtClean="0"/>
              <a:t>}</a:t>
            </a:r>
            <a:endParaRPr lang="en-US" sz="2000" dirty="0"/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/>
            </a:pPr>
            <a:r>
              <a:rPr lang="en-US" sz="2000" dirty="0"/>
              <a:t>      </a:t>
            </a:r>
            <a:r>
              <a:rPr lang="en-US" sz="2000" dirty="0" smtClean="0"/>
              <a:t> </a:t>
            </a:r>
            <a:r>
              <a:rPr lang="en-US" sz="2000" dirty="0"/>
              <a:t>else if (</a:t>
            </a:r>
            <a:r>
              <a:rPr lang="en-US" sz="2000" dirty="0" err="1"/>
              <a:t>e.getSource</a:t>
            </a:r>
            <a:r>
              <a:rPr lang="en-US" sz="2000" dirty="0"/>
              <a:t>() == </a:t>
            </a:r>
            <a:r>
              <a:rPr lang="en-US" sz="2000" dirty="0" err="1"/>
              <a:t>goodbyeButton</a:t>
            </a:r>
            <a:r>
              <a:rPr lang="en-US" sz="2000" dirty="0"/>
              <a:t>) 	//source is </a:t>
            </a:r>
            <a:r>
              <a:rPr lang="en-US" sz="2000" dirty="0" err="1"/>
              <a:t>goodbyeButton</a:t>
            </a:r>
            <a:endParaRPr lang="en-US" sz="2000" dirty="0"/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/>
            </a:pPr>
            <a:r>
              <a:rPr lang="en-US" sz="2000" dirty="0"/>
              <a:t>       </a:t>
            </a:r>
            <a:r>
              <a:rPr lang="en-US" sz="2000" dirty="0" smtClean="0"/>
              <a:t>{</a:t>
            </a:r>
            <a:endParaRPr lang="en-US" sz="2000" dirty="0"/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/>
            </a:pPr>
            <a:r>
              <a:rPr lang="en-US" sz="2000" dirty="0"/>
              <a:t>          </a:t>
            </a:r>
            <a:r>
              <a:rPr lang="en-US" sz="2000" dirty="0" smtClean="0"/>
              <a:t> </a:t>
            </a:r>
            <a:r>
              <a:rPr lang="en-US" sz="2000" dirty="0"/>
              <a:t>message = "Goodbye";     			// change the message string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/>
            </a:pPr>
            <a:r>
              <a:rPr lang="en-US" sz="2000" dirty="0"/>
              <a:t>          </a:t>
            </a:r>
            <a:r>
              <a:rPr lang="en-US" sz="2000" dirty="0" smtClean="0"/>
              <a:t> </a:t>
            </a:r>
            <a:r>
              <a:rPr lang="en-US" sz="2000" dirty="0"/>
              <a:t>repaint();		     		 	// repaint the frame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/>
            </a:pPr>
            <a:r>
              <a:rPr lang="en-US" sz="2000" dirty="0"/>
              <a:t>      </a:t>
            </a:r>
            <a:r>
              <a:rPr lang="en-US" sz="2000" dirty="0" smtClean="0"/>
              <a:t> </a:t>
            </a:r>
            <a:r>
              <a:rPr lang="en-US" sz="2000" dirty="0"/>
              <a:t>}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/>
            </a:pPr>
            <a:r>
              <a:rPr lang="en-US" sz="2000" dirty="0"/>
              <a:t>       </a:t>
            </a:r>
            <a:r>
              <a:rPr lang="en-US" sz="2000" dirty="0" smtClean="0"/>
              <a:t>else</a:t>
            </a:r>
            <a:r>
              <a:rPr lang="en-US" sz="2000" dirty="0"/>
              <a:t>						// the source is </a:t>
            </a:r>
            <a:r>
              <a:rPr lang="en-US" sz="2000" dirty="0" err="1"/>
              <a:t>exitButton</a:t>
            </a:r>
            <a:endParaRPr lang="en-US" sz="2000" dirty="0"/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/>
            </a:pPr>
            <a:r>
              <a:rPr lang="en-US" sz="2000" dirty="0"/>
              <a:t>         </a:t>
            </a:r>
            <a:r>
              <a:rPr lang="en-US" sz="2000" dirty="0" smtClean="0"/>
              <a:t> </a:t>
            </a:r>
            <a:r>
              <a:rPr lang="en-US" sz="2000" dirty="0" err="1"/>
              <a:t>System.exit</a:t>
            </a:r>
            <a:r>
              <a:rPr lang="en-US" sz="2000" dirty="0"/>
              <a:t>(0);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/>
            </a:pPr>
            <a:r>
              <a:rPr lang="en-US" sz="2000" dirty="0"/>
              <a:t>     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/>
              <a:t>}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/>
            </a:pPr>
            <a:r>
              <a:rPr lang="en-US" sz="2000" dirty="0"/>
              <a:t>  </a:t>
            </a:r>
            <a:r>
              <a:rPr lang="en-US" sz="2000" dirty="0" smtClean="0"/>
              <a:t> }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/>
            </a:pPr>
            <a:r>
              <a:rPr lang="en-US" sz="2000" dirty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Register the </a:t>
            </a:r>
            <a:r>
              <a:rPr lang="en-US" sz="3600" dirty="0" smtClean="0"/>
              <a:t>listener</a:t>
            </a:r>
            <a:endParaRPr lang="en-US" sz="5400" dirty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2101850"/>
            <a:ext cx="9099549" cy="4759325"/>
          </a:xfrm>
        </p:spPr>
        <p:txBody>
          <a:bodyPr/>
          <a:lstStyle/>
          <a:p>
            <a:pPr marL="609600" indent="-609600"/>
            <a:r>
              <a:rPr lang="en-US" sz="2800" dirty="0"/>
              <a:t> </a:t>
            </a:r>
            <a:r>
              <a:rPr lang="en-US" sz="2800" dirty="0" smtClean="0"/>
              <a:t>Register the listener to make a connection between the button and the listener.</a:t>
            </a:r>
          </a:p>
          <a:p>
            <a:pPr marL="609600" indent="-609600"/>
            <a:endParaRPr lang="en-US" sz="2800" dirty="0"/>
          </a:p>
          <a:p>
            <a:pPr marL="609600" indent="-609600">
              <a:buFont typeface="Times New Roman" pitchFamily="18" charset="0"/>
              <a:buAutoNum type="arabicPeriod"/>
            </a:pPr>
            <a:r>
              <a:rPr lang="en-US" sz="2400" b="1" dirty="0" err="1"/>
              <a:t>helloButton.addActionListener</a:t>
            </a:r>
            <a:r>
              <a:rPr lang="en-US" sz="2400" b="1" dirty="0"/>
              <a:t>(new </a:t>
            </a:r>
            <a:r>
              <a:rPr lang="en-US" sz="2400" b="1" dirty="0" err="1"/>
              <a:t>ButtonListener</a:t>
            </a:r>
            <a:r>
              <a:rPr lang="en-US" sz="2400" b="1" dirty="0"/>
              <a:t>());</a:t>
            </a:r>
            <a:br>
              <a:rPr lang="en-US" sz="2400" b="1" dirty="0"/>
            </a:br>
            <a:r>
              <a:rPr lang="en-US" sz="2400" b="1" dirty="0"/>
              <a:t> </a:t>
            </a:r>
          </a:p>
          <a:p>
            <a:pPr marL="609600" indent="-609600">
              <a:buFont typeface="Times New Roman" pitchFamily="18" charset="0"/>
              <a:buAutoNum type="arabicPeriod"/>
            </a:pPr>
            <a:r>
              <a:rPr lang="en-US" sz="2400" b="1" dirty="0" err="1"/>
              <a:t>goodbyeButton.addActionListener</a:t>
            </a:r>
            <a:r>
              <a:rPr lang="en-US" sz="2400" b="1" dirty="0"/>
              <a:t>(new </a:t>
            </a:r>
            <a:r>
              <a:rPr lang="en-US" sz="2400" b="1" dirty="0" err="1"/>
              <a:t>ButtonListener</a:t>
            </a:r>
            <a:r>
              <a:rPr lang="en-US" sz="2400" b="1" dirty="0"/>
              <a:t>());</a:t>
            </a:r>
            <a:br>
              <a:rPr lang="en-US" sz="2400" b="1" dirty="0"/>
            </a:br>
            <a:endParaRPr lang="en-US" sz="2400" b="1" dirty="0"/>
          </a:p>
          <a:p>
            <a:pPr marL="609600" indent="-609600">
              <a:buFont typeface="Times New Roman" pitchFamily="18" charset="0"/>
              <a:buAutoNum type="arabicPeriod"/>
            </a:pPr>
            <a:r>
              <a:rPr lang="en-US" sz="2400" b="1" dirty="0" err="1"/>
              <a:t>exitButton.addActionListener</a:t>
            </a:r>
            <a:r>
              <a:rPr lang="en-US" sz="2400" b="1" dirty="0"/>
              <a:t>(new </a:t>
            </a:r>
            <a:r>
              <a:rPr lang="en-US" sz="2400" b="1" dirty="0" err="1"/>
              <a:t>ButtonListener</a:t>
            </a:r>
            <a:r>
              <a:rPr lang="en-US" sz="2400" b="1" dirty="0"/>
              <a:t>());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4000" b="1" dirty="0"/>
              <a:t/>
            </a:r>
            <a:br>
              <a:rPr lang="en-US" sz="4000" b="1" dirty="0"/>
            </a:br>
            <a:endParaRPr lang="en-US" sz="40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complete application</a:t>
            </a:r>
            <a:endParaRPr lang="en-US" sz="4000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1951036"/>
            <a:ext cx="8605837" cy="4910139"/>
          </a:xfrm>
        </p:spPr>
        <p:txBody>
          <a:bodyPr/>
          <a:lstStyle/>
          <a:p>
            <a:pPr marL="609600" indent="-609600">
              <a:buFont typeface="Times New Roman" pitchFamily="18" charset="0"/>
              <a:buAutoNum type="arabicPeriod"/>
            </a:pPr>
            <a:r>
              <a:rPr lang="en-US" sz="1400" dirty="0" smtClean="0"/>
              <a:t>import java.awt.*;</a:t>
            </a:r>
          </a:p>
          <a:p>
            <a:pPr marL="609600" indent="-609600">
              <a:buFont typeface="Times New Roman" pitchFamily="18" charset="0"/>
              <a:buAutoNum type="arabicPeriod"/>
            </a:pPr>
            <a:r>
              <a:rPr lang="en-US" sz="1400" dirty="0" smtClean="0"/>
              <a:t>import </a:t>
            </a:r>
            <a:r>
              <a:rPr lang="en-US" sz="1400" dirty="0" err="1" smtClean="0"/>
              <a:t>javax.swing</a:t>
            </a:r>
            <a:r>
              <a:rPr lang="en-US" sz="1400" dirty="0" smtClean="0"/>
              <a:t>.*;</a:t>
            </a:r>
            <a:endParaRPr lang="en-US" sz="1400" b="1" dirty="0" smtClean="0"/>
          </a:p>
          <a:p>
            <a:pPr marL="609600" indent="-609600">
              <a:buFont typeface="Times New Roman" pitchFamily="18" charset="0"/>
              <a:buAutoNum type="arabicPeriod"/>
            </a:pPr>
            <a:r>
              <a:rPr lang="en-US" sz="1400" b="1" dirty="0" smtClean="0"/>
              <a:t>import </a:t>
            </a:r>
            <a:r>
              <a:rPr lang="en-US" sz="1400" b="1" dirty="0" err="1" smtClean="0"/>
              <a:t>java.awt.event</a:t>
            </a:r>
            <a:r>
              <a:rPr lang="en-US" sz="1400" b="1" dirty="0" smtClean="0"/>
              <a:t>.*;</a:t>
            </a:r>
            <a:endParaRPr lang="en-US" sz="1400" dirty="0" smtClean="0"/>
          </a:p>
          <a:p>
            <a:pPr marL="609600" indent="-609600">
              <a:buFont typeface="Times New Roman" pitchFamily="18" charset="0"/>
              <a:buAutoNum type="arabicPeriod"/>
            </a:pPr>
            <a:r>
              <a:rPr lang="en-US" sz="1400" dirty="0" smtClean="0"/>
              <a:t>public class </a:t>
            </a:r>
            <a:r>
              <a:rPr lang="en-US" sz="1400" dirty="0" err="1" smtClean="0"/>
              <a:t>HelloAndGoodbye</a:t>
            </a:r>
            <a:r>
              <a:rPr lang="en-US" sz="1400" dirty="0" smtClean="0"/>
              <a:t> extends </a:t>
            </a:r>
            <a:r>
              <a:rPr lang="en-US" sz="1400" dirty="0" err="1" smtClean="0"/>
              <a:t>JFrame</a:t>
            </a:r>
            <a:endParaRPr lang="en-US" sz="1400" dirty="0" smtClean="0"/>
          </a:p>
          <a:p>
            <a:pPr marL="609600" indent="-609600">
              <a:buFont typeface="Times New Roman" pitchFamily="18" charset="0"/>
              <a:buAutoNum type="arabicPeriod"/>
            </a:pPr>
            <a:r>
              <a:rPr lang="en-US" sz="1400" dirty="0" smtClean="0"/>
              <a:t>{</a:t>
            </a:r>
          </a:p>
          <a:p>
            <a:pPr marL="609600" indent="-609600">
              <a:buFont typeface="Times New Roman" pitchFamily="18" charset="0"/>
              <a:buAutoNum type="arabicPeriod"/>
            </a:pPr>
            <a:r>
              <a:rPr lang="en-US" sz="1400" dirty="0" smtClean="0"/>
              <a:t>     private </a:t>
            </a:r>
            <a:r>
              <a:rPr lang="en-US" sz="1400" dirty="0" err="1" smtClean="0"/>
              <a:t>JButton</a:t>
            </a:r>
            <a:r>
              <a:rPr lang="en-US" sz="1400" dirty="0" smtClean="0"/>
              <a:t> </a:t>
            </a:r>
            <a:r>
              <a:rPr lang="en-US" sz="1400" dirty="0" err="1" smtClean="0"/>
              <a:t>helloButton</a:t>
            </a:r>
            <a:r>
              <a:rPr lang="en-US" sz="1400" dirty="0" smtClean="0"/>
              <a:t>;</a:t>
            </a:r>
          </a:p>
          <a:p>
            <a:pPr marL="609600" indent="-609600">
              <a:buFont typeface="Times New Roman" pitchFamily="18" charset="0"/>
              <a:buAutoNum type="arabicPeriod"/>
            </a:pPr>
            <a:r>
              <a:rPr lang="en-US" sz="1400" dirty="0" smtClean="0"/>
              <a:t>     private </a:t>
            </a:r>
            <a:r>
              <a:rPr lang="en-US" sz="1400" dirty="0" err="1" smtClean="0"/>
              <a:t>JButton</a:t>
            </a:r>
            <a:r>
              <a:rPr lang="en-US" sz="1400" dirty="0" smtClean="0"/>
              <a:t> </a:t>
            </a:r>
            <a:r>
              <a:rPr lang="en-US" sz="1400" dirty="0" err="1" smtClean="0"/>
              <a:t>goodbyeButton</a:t>
            </a:r>
            <a:r>
              <a:rPr lang="en-US" sz="1400" dirty="0" smtClean="0"/>
              <a:t>;</a:t>
            </a:r>
          </a:p>
          <a:p>
            <a:pPr marL="609600" indent="-609600">
              <a:buFont typeface="Times New Roman" pitchFamily="18" charset="0"/>
              <a:buAutoNum type="arabicPeriod"/>
            </a:pPr>
            <a:r>
              <a:rPr lang="en-US" sz="1400" dirty="0" smtClean="0"/>
              <a:t>     private </a:t>
            </a:r>
            <a:r>
              <a:rPr lang="en-US" sz="1400" dirty="0" err="1" smtClean="0"/>
              <a:t>JButton</a:t>
            </a:r>
            <a:r>
              <a:rPr lang="en-US" sz="1400" dirty="0" smtClean="0"/>
              <a:t> </a:t>
            </a:r>
            <a:r>
              <a:rPr lang="en-US" sz="1400" dirty="0" err="1" smtClean="0"/>
              <a:t>exitButton</a:t>
            </a:r>
            <a:r>
              <a:rPr lang="en-US" sz="1400" dirty="0" smtClean="0"/>
              <a:t> ;</a:t>
            </a:r>
          </a:p>
          <a:p>
            <a:pPr marL="609600" indent="-609600">
              <a:buFont typeface="Times New Roman" pitchFamily="18" charset="0"/>
              <a:buAutoNum type="arabicPeriod"/>
            </a:pPr>
            <a:r>
              <a:rPr lang="en-US" sz="1400" dirty="0" smtClean="0"/>
              <a:t>     private String message;</a:t>
            </a:r>
          </a:p>
          <a:p>
            <a:pPr marL="609600" indent="-609600">
              <a:buFont typeface="Times New Roman" pitchFamily="18" charset="0"/>
              <a:buAutoNum type="arabicPeriod" startAt="10"/>
            </a:pPr>
            <a:r>
              <a:rPr lang="en-US" sz="1400" dirty="0" smtClean="0"/>
              <a:t>     </a:t>
            </a:r>
            <a:r>
              <a:rPr lang="en-US" sz="1400" dirty="0"/>
              <a:t>public </a:t>
            </a:r>
            <a:r>
              <a:rPr lang="en-US" sz="1400" dirty="0" err="1"/>
              <a:t>HelloAndGoodbye</a:t>
            </a:r>
            <a:r>
              <a:rPr lang="en-US" sz="1400" dirty="0"/>
              <a:t>()</a:t>
            </a:r>
          </a:p>
          <a:p>
            <a:pPr marL="609600" indent="-609600">
              <a:buFont typeface="Times New Roman" pitchFamily="18" charset="0"/>
              <a:buAutoNum type="arabicPeriod" startAt="10"/>
            </a:pPr>
            <a:r>
              <a:rPr lang="en-US" sz="1400" dirty="0"/>
              <a:t> </a:t>
            </a:r>
            <a:r>
              <a:rPr lang="en-US" sz="1400" dirty="0" smtClean="0"/>
              <a:t>    {</a:t>
            </a:r>
            <a:endParaRPr lang="en-US" sz="1400" dirty="0"/>
          </a:p>
          <a:p>
            <a:pPr marL="609600" indent="-609600">
              <a:buFont typeface="Times New Roman" pitchFamily="18" charset="0"/>
              <a:buAutoNum type="arabicPeriod" startAt="10"/>
            </a:pPr>
            <a:r>
              <a:rPr lang="en-US" sz="1400" dirty="0"/>
              <a:t>          </a:t>
            </a:r>
            <a:r>
              <a:rPr lang="en-US" sz="1400" dirty="0" err="1"/>
              <a:t>helloButton</a:t>
            </a:r>
            <a:r>
              <a:rPr lang="en-US" sz="1400" dirty="0"/>
              <a:t> = new </a:t>
            </a:r>
            <a:r>
              <a:rPr lang="en-US" sz="1400" dirty="0" err="1"/>
              <a:t>JButton</a:t>
            </a:r>
            <a:r>
              <a:rPr lang="en-US" sz="1400" dirty="0"/>
              <a:t>("Hello");</a:t>
            </a:r>
          </a:p>
          <a:p>
            <a:pPr marL="609600" indent="-609600">
              <a:buFont typeface="Times New Roman" pitchFamily="18" charset="0"/>
              <a:buAutoNum type="arabicPeriod" startAt="10"/>
            </a:pPr>
            <a:r>
              <a:rPr lang="en-US" sz="1400" dirty="0"/>
              <a:t>          </a:t>
            </a:r>
            <a:r>
              <a:rPr lang="en-US" sz="1400" dirty="0" err="1"/>
              <a:t>goodbyeButton</a:t>
            </a:r>
            <a:r>
              <a:rPr lang="en-US" sz="1400" dirty="0"/>
              <a:t> = new </a:t>
            </a:r>
            <a:r>
              <a:rPr lang="en-US" sz="1400" dirty="0" err="1"/>
              <a:t>JButton</a:t>
            </a:r>
            <a:r>
              <a:rPr lang="en-US" sz="1400" dirty="0"/>
              <a:t>("Goodbye");</a:t>
            </a:r>
          </a:p>
          <a:p>
            <a:pPr marL="609600" indent="-609600">
              <a:buFont typeface="Times New Roman" pitchFamily="18" charset="0"/>
              <a:buAutoNum type="arabicPeriod" startAt="10"/>
            </a:pPr>
            <a:r>
              <a:rPr lang="en-US" sz="1400" dirty="0"/>
              <a:t>          </a:t>
            </a:r>
            <a:r>
              <a:rPr lang="en-US" sz="1400" dirty="0" err="1"/>
              <a:t>exitButton</a:t>
            </a:r>
            <a:r>
              <a:rPr lang="en-US" sz="1400" dirty="0"/>
              <a:t> = new </a:t>
            </a:r>
            <a:r>
              <a:rPr lang="en-US" sz="1400" dirty="0" err="1"/>
              <a:t>JButton</a:t>
            </a:r>
            <a:r>
              <a:rPr lang="en-US" sz="1400" dirty="0"/>
              <a:t>("Exit");</a:t>
            </a:r>
          </a:p>
          <a:p>
            <a:pPr marL="609600" indent="-609600">
              <a:buFont typeface="Times New Roman" pitchFamily="18" charset="0"/>
              <a:buAutoNum type="arabicPeriod" startAt="10"/>
            </a:pPr>
            <a:r>
              <a:rPr lang="en-US" sz="1400" dirty="0"/>
              <a:t>          message = "";</a:t>
            </a:r>
          </a:p>
          <a:p>
            <a:pPr marL="609600" indent="-609600">
              <a:buFont typeface="Times New Roman" pitchFamily="18" charset="0"/>
              <a:buAutoNum type="arabicPeriod" startAt="10"/>
            </a:pPr>
            <a:r>
              <a:rPr lang="en-US" sz="1400" dirty="0"/>
              <a:t>          </a:t>
            </a:r>
            <a:r>
              <a:rPr lang="en-US" sz="1400" dirty="0" err="1"/>
              <a:t>setTitle</a:t>
            </a:r>
            <a:r>
              <a:rPr lang="en-US" sz="1400" dirty="0"/>
              <a:t>("Hello and Goodbye");</a:t>
            </a:r>
          </a:p>
          <a:p>
            <a:pPr marL="609600" indent="-609600">
              <a:buFont typeface="Times New Roman" pitchFamily="18" charset="0"/>
              <a:buAutoNum type="arabicPeriod" startAt="10"/>
            </a:pPr>
            <a:r>
              <a:rPr lang="en-US" sz="1400" dirty="0"/>
              <a:t>          </a:t>
            </a:r>
            <a:r>
              <a:rPr lang="en-US" sz="1400" dirty="0" err="1"/>
              <a:t>setBounds</a:t>
            </a:r>
            <a:r>
              <a:rPr lang="en-US" sz="1400" dirty="0"/>
              <a:t>(0,0,300,300);</a:t>
            </a:r>
          </a:p>
          <a:p>
            <a:pPr marL="609600" indent="-609600">
              <a:buFont typeface="Times New Roman" pitchFamily="18" charset="0"/>
              <a:buAutoNum type="arabicPeriod" startAt="10"/>
            </a:pPr>
            <a:r>
              <a:rPr lang="en-US" sz="1400" dirty="0"/>
              <a:t>          </a:t>
            </a:r>
            <a:r>
              <a:rPr lang="en-US" sz="1400" dirty="0" err="1"/>
              <a:t>JPanel</a:t>
            </a:r>
            <a:r>
              <a:rPr lang="en-US" sz="1400" dirty="0"/>
              <a:t> </a:t>
            </a:r>
            <a:r>
              <a:rPr lang="en-US" sz="1400" dirty="0" err="1"/>
              <a:t>buttonPanel</a:t>
            </a:r>
            <a:r>
              <a:rPr lang="en-US" sz="1400" dirty="0"/>
              <a:t> = new </a:t>
            </a:r>
            <a:r>
              <a:rPr lang="en-US" sz="1400" dirty="0" err="1"/>
              <a:t>JPanel</a:t>
            </a:r>
            <a:r>
              <a:rPr lang="en-US" sz="1400" dirty="0"/>
              <a:t>();</a:t>
            </a:r>
          </a:p>
          <a:p>
            <a:pPr marL="609600" indent="-609600">
              <a:buFont typeface="Times New Roman" pitchFamily="18" charset="0"/>
              <a:buAutoNum type="arabicPeriod" startAt="10"/>
            </a:pPr>
            <a:r>
              <a:rPr lang="en-US" sz="1400" dirty="0"/>
              <a:t>          </a:t>
            </a:r>
            <a:r>
              <a:rPr lang="en-US" sz="1400" dirty="0" err="1"/>
              <a:t>buttonPanel.add</a:t>
            </a:r>
            <a:r>
              <a:rPr lang="en-US" sz="1400" dirty="0"/>
              <a:t>(</a:t>
            </a:r>
            <a:r>
              <a:rPr lang="en-US" sz="1400" dirty="0" err="1"/>
              <a:t>helloButton</a:t>
            </a:r>
            <a:r>
              <a:rPr lang="en-US" sz="1400" dirty="0"/>
              <a:t>);// add buttons to panel</a:t>
            </a:r>
          </a:p>
          <a:p>
            <a:pPr marL="609600" indent="-609600">
              <a:buFont typeface="Times New Roman" pitchFamily="18" charset="0"/>
              <a:buAutoNum type="arabicPeriod" startAt="10"/>
            </a:pPr>
            <a:r>
              <a:rPr lang="en-US" sz="1400" dirty="0"/>
              <a:t>          </a:t>
            </a:r>
            <a:r>
              <a:rPr lang="en-US" sz="1400" dirty="0" err="1"/>
              <a:t>buttonPanel.add</a:t>
            </a:r>
            <a:r>
              <a:rPr lang="en-US" sz="1400" dirty="0"/>
              <a:t>(</a:t>
            </a:r>
            <a:r>
              <a:rPr lang="en-US" sz="1400" dirty="0" err="1"/>
              <a:t>goodbyeButton</a:t>
            </a:r>
            <a:r>
              <a:rPr lang="en-US" sz="1400" dirty="0"/>
              <a:t>);</a:t>
            </a:r>
          </a:p>
          <a:p>
            <a:pPr marL="609600" indent="-609600">
              <a:buFont typeface="Times New Roman" pitchFamily="18" charset="0"/>
              <a:buAutoNum type="arabicPeriod" startAt="10"/>
            </a:pPr>
            <a:r>
              <a:rPr lang="en-US" sz="1400" dirty="0"/>
              <a:t>          </a:t>
            </a:r>
            <a:r>
              <a:rPr lang="en-US" sz="1400" dirty="0" err="1"/>
              <a:t>buttonPanel.add</a:t>
            </a:r>
            <a:r>
              <a:rPr lang="en-US" sz="1400" dirty="0"/>
              <a:t>(</a:t>
            </a:r>
            <a:r>
              <a:rPr lang="en-US" sz="1400" dirty="0" err="1"/>
              <a:t>exitButton</a:t>
            </a:r>
            <a:r>
              <a:rPr lang="en-US" sz="1400" dirty="0"/>
              <a:t>);</a:t>
            </a:r>
          </a:p>
          <a:p>
            <a:pPr marL="609600" indent="-609600">
              <a:buFont typeface="Times New Roman" pitchFamily="18" charset="0"/>
              <a:buAutoNum type="arabicPeriod" startAt="10"/>
            </a:pPr>
            <a:r>
              <a:rPr lang="en-US" sz="1400" dirty="0"/>
              <a:t>          add(</a:t>
            </a:r>
            <a:r>
              <a:rPr lang="en-US" sz="1400" dirty="0" err="1"/>
              <a:t>buttonPanel,BorderLayout.SOUTH</a:t>
            </a:r>
            <a:r>
              <a:rPr lang="en-US" sz="1400" dirty="0"/>
              <a:t>); </a:t>
            </a:r>
            <a:endParaRPr lang="en-US" sz="1400" dirty="0" smtClean="0"/>
          </a:p>
          <a:p>
            <a:pPr marL="609600" indent="-609600">
              <a:buFont typeface="Times New Roman" pitchFamily="18" charset="0"/>
              <a:buAutoNum type="arabicPeriod" startAt="23"/>
            </a:pPr>
            <a:r>
              <a:rPr lang="en-US" sz="1400" dirty="0" smtClean="0"/>
              <a:t> </a:t>
            </a:r>
            <a:r>
              <a:rPr lang="en-US" sz="1400" b="1" dirty="0" smtClean="0"/>
              <a:t>// register the listener with each button</a:t>
            </a:r>
          </a:p>
          <a:p>
            <a:pPr marL="609600" indent="-609600">
              <a:buFont typeface="Times New Roman" pitchFamily="18" charset="0"/>
              <a:buAutoNum type="arabicPeriod" startAt="23"/>
            </a:pPr>
            <a:r>
              <a:rPr lang="en-US" sz="1400" dirty="0" smtClean="0"/>
              <a:t>	    </a:t>
            </a:r>
            <a:r>
              <a:rPr lang="en-US" sz="1400" dirty="0" err="1" smtClean="0"/>
              <a:t>helloButton.addActionListener</a:t>
            </a:r>
            <a:r>
              <a:rPr lang="en-US" sz="1400" dirty="0" smtClean="0"/>
              <a:t>(new </a:t>
            </a:r>
            <a:r>
              <a:rPr lang="en-US" sz="1400" dirty="0" err="1" smtClean="0"/>
              <a:t>ButtonListener</a:t>
            </a:r>
            <a:r>
              <a:rPr lang="en-US" sz="1400" dirty="0" smtClean="0"/>
              <a:t>()); </a:t>
            </a:r>
          </a:p>
          <a:p>
            <a:pPr marL="609600" indent="-609600">
              <a:buFont typeface="Times New Roman" pitchFamily="18" charset="0"/>
              <a:buAutoNum type="arabicPeriod" startAt="23"/>
            </a:pPr>
            <a:r>
              <a:rPr lang="en-US" sz="1400" dirty="0" smtClean="0"/>
              <a:t>	    </a:t>
            </a:r>
            <a:r>
              <a:rPr lang="en-US" sz="1400" dirty="0" err="1" smtClean="0"/>
              <a:t>goodbyeButton.addActionListener</a:t>
            </a:r>
            <a:r>
              <a:rPr lang="en-US" sz="1400" dirty="0" smtClean="0"/>
              <a:t>(new </a:t>
            </a:r>
            <a:r>
              <a:rPr lang="en-US" sz="1400" dirty="0" err="1" smtClean="0"/>
              <a:t>ButtonListener</a:t>
            </a:r>
            <a:r>
              <a:rPr lang="en-US" sz="1400" dirty="0" smtClean="0"/>
              <a:t>());</a:t>
            </a:r>
          </a:p>
          <a:p>
            <a:pPr marL="609600" indent="-609600">
              <a:buFont typeface="Times New Roman" pitchFamily="18" charset="0"/>
              <a:buAutoNum type="arabicPeriod" startAt="23"/>
            </a:pPr>
            <a:r>
              <a:rPr lang="en-US" sz="1400" dirty="0" smtClean="0"/>
              <a:t>	    </a:t>
            </a:r>
            <a:r>
              <a:rPr lang="en-US" sz="1400" dirty="0" err="1" smtClean="0"/>
              <a:t>exitButton.addActionListener</a:t>
            </a:r>
            <a:r>
              <a:rPr lang="en-US" sz="1400" dirty="0" smtClean="0"/>
              <a:t>(new </a:t>
            </a:r>
            <a:r>
              <a:rPr lang="en-US" sz="1400" dirty="0" err="1" smtClean="0"/>
              <a:t>ButtonListener</a:t>
            </a:r>
            <a:r>
              <a:rPr lang="en-US" sz="1400" dirty="0" smtClean="0"/>
              <a:t>());</a:t>
            </a:r>
          </a:p>
          <a:p>
            <a:pPr marL="609600" indent="-609600">
              <a:buFont typeface="Times New Roman" pitchFamily="18" charset="0"/>
              <a:buAutoNum type="arabicPeriod" startAt="23"/>
            </a:pPr>
            <a:r>
              <a:rPr lang="en-US" sz="1400" dirty="0" smtClean="0"/>
              <a:t>       </a:t>
            </a:r>
            <a:r>
              <a:rPr lang="en-US" sz="1400" dirty="0" smtClean="0"/>
              <a:t>   </a:t>
            </a:r>
            <a:r>
              <a:rPr lang="en-US" sz="1400" dirty="0" err="1" smtClean="0"/>
              <a:t>setVisible</a:t>
            </a:r>
            <a:r>
              <a:rPr lang="en-US" sz="1400" dirty="0" smtClean="0"/>
              <a:t>(true);</a:t>
            </a:r>
          </a:p>
          <a:p>
            <a:pPr marL="609600" indent="-609600">
              <a:buFont typeface="Times New Roman" pitchFamily="18" charset="0"/>
              <a:buAutoNum type="arabicPeriod" startAt="23"/>
            </a:pPr>
            <a:r>
              <a:rPr lang="en-US" sz="1400" dirty="0" smtClean="0"/>
              <a:t>     }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The Listener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2027237"/>
            <a:ext cx="8605837" cy="5333999"/>
          </a:xfrm>
        </p:spPr>
        <p:txBody>
          <a:bodyPr/>
          <a:lstStyle/>
          <a:p>
            <a:pPr marL="609600" indent="-609600">
              <a:buFont typeface="Times New Roman" pitchFamily="18" charset="0"/>
              <a:buAutoNum type="arabicPeriod" startAt="29"/>
            </a:pPr>
            <a:r>
              <a:rPr lang="en-US" sz="1800" dirty="0" smtClean="0"/>
              <a:t>public void paint(Graphics g)</a:t>
            </a:r>
          </a:p>
          <a:p>
            <a:pPr marL="609600" indent="-609600">
              <a:buFont typeface="Times New Roman" pitchFamily="18" charset="0"/>
              <a:buAutoNum type="arabicPeriod" startAt="29"/>
            </a:pPr>
            <a:r>
              <a:rPr lang="en-US" sz="1800" dirty="0" smtClean="0"/>
              <a:t>  {</a:t>
            </a:r>
          </a:p>
          <a:p>
            <a:pPr marL="609600" indent="-609600">
              <a:buFont typeface="Times New Roman" pitchFamily="18" charset="0"/>
              <a:buAutoNum type="arabicPeriod" startAt="29"/>
            </a:pPr>
            <a:r>
              <a:rPr lang="en-US" sz="1800" dirty="0" smtClean="0"/>
              <a:t>          </a:t>
            </a:r>
            <a:r>
              <a:rPr lang="en-US" sz="1800" dirty="0" err="1" smtClean="0"/>
              <a:t>super.paint</a:t>
            </a:r>
            <a:r>
              <a:rPr lang="en-US" sz="1800" dirty="0" smtClean="0"/>
              <a:t>(g);</a:t>
            </a:r>
          </a:p>
          <a:p>
            <a:pPr marL="609600" indent="-609600">
              <a:buFont typeface="Times New Roman" pitchFamily="18" charset="0"/>
              <a:buAutoNum type="arabicPeriod" startAt="29"/>
            </a:pPr>
            <a:r>
              <a:rPr lang="en-US" sz="1800" dirty="0" smtClean="0"/>
              <a:t>          Font f = new Font("Arial", Font.BOLD,16);</a:t>
            </a:r>
          </a:p>
          <a:p>
            <a:pPr marL="609600" indent="-609600">
              <a:buFont typeface="Times New Roman" pitchFamily="18" charset="0"/>
              <a:buAutoNum type="arabicPeriod" startAt="29"/>
            </a:pPr>
            <a:r>
              <a:rPr lang="en-US" sz="1800" dirty="0" smtClean="0"/>
              <a:t>          </a:t>
            </a:r>
            <a:r>
              <a:rPr lang="en-US" sz="1800" dirty="0" err="1" smtClean="0"/>
              <a:t>g.setFont</a:t>
            </a:r>
            <a:r>
              <a:rPr lang="en-US" sz="1800" dirty="0" smtClean="0"/>
              <a:t>(f);</a:t>
            </a:r>
          </a:p>
          <a:p>
            <a:pPr marL="609600" indent="-609600">
              <a:buFont typeface="Times New Roman" pitchFamily="18" charset="0"/>
              <a:buAutoNum type="arabicPeriod" startAt="29"/>
            </a:pPr>
            <a:r>
              <a:rPr lang="en-US" sz="1800" dirty="0" smtClean="0"/>
              <a:t>          </a:t>
            </a:r>
            <a:r>
              <a:rPr lang="en-US" sz="1800" dirty="0" err="1" smtClean="0"/>
              <a:t>g.drawString</a:t>
            </a:r>
            <a:r>
              <a:rPr lang="en-US" sz="1800" dirty="0" smtClean="0"/>
              <a:t>(message,100,100);</a:t>
            </a:r>
          </a:p>
          <a:p>
            <a:pPr marL="609600" indent="-609600">
              <a:buFont typeface="Times New Roman" pitchFamily="18" charset="0"/>
              <a:buAutoNum type="arabicPeriod" startAt="29"/>
            </a:pPr>
            <a:r>
              <a:rPr lang="en-US" sz="1800" dirty="0" smtClean="0"/>
              <a:t> }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36"/>
            </a:pPr>
            <a:r>
              <a:rPr lang="en-US" sz="1800" dirty="0" smtClean="0"/>
              <a:t> </a:t>
            </a:r>
            <a:r>
              <a:rPr lang="en-US" sz="1800" dirty="0"/>
              <a:t>private class </a:t>
            </a:r>
            <a:r>
              <a:rPr lang="en-US" sz="1800" dirty="0" err="1"/>
              <a:t>ButtonListener</a:t>
            </a:r>
            <a:r>
              <a:rPr lang="en-US" sz="1800" dirty="0"/>
              <a:t> implements </a:t>
            </a:r>
            <a:r>
              <a:rPr lang="en-US" sz="1800" dirty="0" err="1"/>
              <a:t>ActionListener</a:t>
            </a:r>
            <a:endParaRPr lang="en-US" sz="1800" dirty="0"/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36"/>
            </a:pPr>
            <a:r>
              <a:rPr lang="en-US" sz="1800" dirty="0"/>
              <a:t> {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36"/>
            </a:pPr>
            <a:r>
              <a:rPr lang="en-US" sz="1800" dirty="0"/>
              <a:t>     public void </a:t>
            </a:r>
            <a:r>
              <a:rPr lang="en-US" sz="1800" dirty="0" err="1"/>
              <a:t>actionPerformed</a:t>
            </a:r>
            <a:r>
              <a:rPr lang="en-US" sz="1800" dirty="0"/>
              <a:t>(</a:t>
            </a:r>
            <a:r>
              <a:rPr lang="en-US" sz="1800" dirty="0" err="1"/>
              <a:t>ActionEvent</a:t>
            </a:r>
            <a:r>
              <a:rPr lang="en-US" sz="1800" dirty="0"/>
              <a:t> e) 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36"/>
            </a:pPr>
            <a:r>
              <a:rPr lang="en-US" sz="1800" dirty="0"/>
              <a:t>     {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36"/>
            </a:pPr>
            <a:r>
              <a:rPr lang="en-US" sz="1800" dirty="0"/>
              <a:t>       if (</a:t>
            </a:r>
            <a:r>
              <a:rPr lang="en-US" sz="1800" dirty="0" err="1"/>
              <a:t>e.getSource</a:t>
            </a:r>
            <a:r>
              <a:rPr lang="en-US" sz="1800" dirty="0"/>
              <a:t>()== </a:t>
            </a:r>
            <a:r>
              <a:rPr lang="en-US" sz="1800" dirty="0" err="1"/>
              <a:t>helloButton</a:t>
            </a:r>
            <a:r>
              <a:rPr lang="en-US" sz="1800" dirty="0"/>
              <a:t>) 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36"/>
            </a:pPr>
            <a:r>
              <a:rPr lang="en-US" sz="1800" dirty="0" smtClean="0"/>
              <a:t>       {</a:t>
            </a:r>
            <a:endParaRPr lang="en-US" sz="1800" dirty="0"/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36"/>
            </a:pPr>
            <a:r>
              <a:rPr lang="en-US" sz="1800" dirty="0"/>
              <a:t>              message = "Hello";		    </a:t>
            </a:r>
            <a:r>
              <a:rPr lang="en-US" sz="1800" dirty="0" smtClean="0"/>
              <a:t>	   // </a:t>
            </a:r>
            <a:r>
              <a:rPr lang="en-US" sz="1800" dirty="0"/>
              <a:t>change the message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36"/>
            </a:pPr>
            <a:r>
              <a:rPr lang="en-US" sz="1800" dirty="0"/>
              <a:t>              repaint();			                 // repaint the frame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36"/>
            </a:pPr>
            <a:r>
              <a:rPr lang="en-US" sz="1800" dirty="0"/>
              <a:t>       }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36"/>
            </a:pPr>
            <a:r>
              <a:rPr lang="en-US" sz="1800" dirty="0"/>
              <a:t>       else if (</a:t>
            </a:r>
            <a:r>
              <a:rPr lang="en-US" sz="1800" dirty="0" err="1"/>
              <a:t>e.getSource</a:t>
            </a:r>
            <a:r>
              <a:rPr lang="en-US" sz="1800" dirty="0"/>
              <a:t>() == </a:t>
            </a:r>
            <a:r>
              <a:rPr lang="en-US" sz="1800" dirty="0" err="1"/>
              <a:t>goodbyeButton</a:t>
            </a:r>
            <a:r>
              <a:rPr lang="en-US" sz="1800" dirty="0"/>
              <a:t>)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36"/>
            </a:pPr>
            <a:r>
              <a:rPr lang="en-US" sz="1800" dirty="0"/>
              <a:t>       {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36"/>
            </a:pPr>
            <a:r>
              <a:rPr lang="en-US" sz="1800" dirty="0"/>
              <a:t>               message = "Goodbye";      </a:t>
            </a:r>
            <a:r>
              <a:rPr lang="en-US" sz="1800" dirty="0" smtClean="0"/>
              <a:t>	// </a:t>
            </a:r>
            <a:r>
              <a:rPr lang="en-US" sz="1800" dirty="0"/>
              <a:t>change the message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36"/>
            </a:pPr>
            <a:r>
              <a:rPr lang="en-US" sz="1800" dirty="0"/>
              <a:t>               repaint();		                     // repaint the frame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36"/>
            </a:pPr>
            <a:r>
              <a:rPr lang="en-US" sz="1800" dirty="0"/>
              <a:t>       }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36"/>
            </a:pPr>
            <a:r>
              <a:rPr lang="en-US" sz="1800" dirty="0"/>
              <a:t>       else			                           // the source is exit Button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36"/>
            </a:pPr>
            <a:r>
              <a:rPr lang="en-US" sz="1800" dirty="0"/>
              <a:t>               </a:t>
            </a:r>
            <a:r>
              <a:rPr lang="en-US" sz="1800" dirty="0" err="1"/>
              <a:t>System.exit</a:t>
            </a:r>
            <a:r>
              <a:rPr lang="en-US" sz="1800" dirty="0"/>
              <a:t>(0);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36"/>
            </a:pPr>
            <a:r>
              <a:rPr lang="en-US" sz="1800" dirty="0"/>
              <a:t>  </a:t>
            </a:r>
            <a:r>
              <a:rPr lang="en-US" sz="1800" dirty="0" smtClean="0"/>
              <a:t> }</a:t>
            </a:r>
            <a:endParaRPr lang="en-US" sz="1800" dirty="0"/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36"/>
            </a:pPr>
            <a:r>
              <a:rPr lang="en-US" sz="1800" dirty="0"/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Component and </a:t>
            </a:r>
            <a:r>
              <a:rPr lang="en-US" sz="3600" dirty="0" err="1"/>
              <a:t>JComponent</a:t>
            </a:r>
            <a:endParaRPr lang="en-US" sz="3600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2101850"/>
            <a:ext cx="4908549" cy="4759325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400" dirty="0"/>
              <a:t>Most Swing components inherit from Component and </a:t>
            </a:r>
            <a:r>
              <a:rPr lang="en-US" sz="2400" dirty="0" err="1"/>
              <a:t>JComponent</a:t>
            </a:r>
            <a:r>
              <a:rPr lang="en-US" sz="2400" dirty="0"/>
              <a:t>.  </a:t>
            </a:r>
          </a:p>
          <a:p>
            <a:pPr>
              <a:buFontTx/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>
              <a:buFontTx/>
              <a:buChar char="•"/>
            </a:pPr>
            <a:r>
              <a:rPr lang="en-US" sz="2400" dirty="0" err="1"/>
              <a:t>JFrame</a:t>
            </a:r>
            <a:r>
              <a:rPr lang="en-US" sz="2400" dirty="0"/>
              <a:t> extends Component and Container, but not </a:t>
            </a:r>
            <a:r>
              <a:rPr lang="en-US" sz="2400" dirty="0" err="1"/>
              <a:t>JComponent</a:t>
            </a:r>
            <a:r>
              <a:rPr lang="en-US" sz="2400" dirty="0"/>
              <a:t>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4712" y="1951037"/>
            <a:ext cx="3808413" cy="533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Component</a:t>
            </a:r>
            <a:endParaRPr lang="en-US" sz="3600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2101850"/>
            <a:ext cx="8605837" cy="5106987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US" sz="2400" dirty="0"/>
              <a:t>As a subclass of Component, each Swing component inherits methods defined in Component, including: </a:t>
            </a:r>
            <a:endParaRPr lang="en-US" sz="2400" dirty="0" smtClean="0"/>
          </a:p>
          <a:p>
            <a:pPr>
              <a:lnSpc>
                <a:spcPct val="83000"/>
              </a:lnSpc>
            </a:pPr>
            <a:endParaRPr lang="en-US" sz="2400" dirty="0"/>
          </a:p>
          <a:p>
            <a:pPr>
              <a:lnSpc>
                <a:spcPct val="83000"/>
              </a:lnSpc>
              <a:buFontTx/>
              <a:buChar char="•"/>
            </a:pPr>
            <a:r>
              <a:rPr lang="en-US" sz="2400" dirty="0"/>
              <a:t>void </a:t>
            </a:r>
            <a:r>
              <a:rPr lang="en-US" sz="2400" dirty="0" err="1"/>
              <a:t>setSize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width, </a:t>
            </a:r>
            <a:r>
              <a:rPr lang="en-US" sz="2400" dirty="0" err="1"/>
              <a:t>int</a:t>
            </a:r>
            <a:r>
              <a:rPr lang="en-US" sz="2400" dirty="0"/>
              <a:t> height)			</a:t>
            </a:r>
          </a:p>
          <a:p>
            <a:pPr>
              <a:lnSpc>
                <a:spcPct val="83000"/>
              </a:lnSpc>
              <a:buFontTx/>
              <a:buChar char="•"/>
            </a:pPr>
            <a:r>
              <a:rPr lang="en-US" sz="2400" dirty="0"/>
              <a:t>void </a:t>
            </a:r>
            <a:r>
              <a:rPr lang="en-US" sz="2400" dirty="0" err="1"/>
              <a:t>setLocation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y)</a:t>
            </a:r>
          </a:p>
          <a:p>
            <a:pPr>
              <a:lnSpc>
                <a:spcPct val="83000"/>
              </a:lnSpc>
              <a:buFontTx/>
              <a:buChar char="•"/>
            </a:pPr>
            <a:r>
              <a:rPr lang="en-US" sz="2400" dirty="0"/>
              <a:t>void </a:t>
            </a:r>
            <a:r>
              <a:rPr lang="en-US" sz="2400" dirty="0" err="1"/>
              <a:t>setBounds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y, </a:t>
            </a:r>
            <a:r>
              <a:rPr lang="en-US" sz="2400" dirty="0" err="1"/>
              <a:t>int</a:t>
            </a:r>
            <a:r>
              <a:rPr lang="en-US" sz="2400" dirty="0"/>
              <a:t> width, </a:t>
            </a:r>
            <a:r>
              <a:rPr lang="en-US" sz="2400" dirty="0" err="1"/>
              <a:t>int</a:t>
            </a:r>
            <a:r>
              <a:rPr lang="en-US" sz="2400" dirty="0"/>
              <a:t> height)</a:t>
            </a:r>
          </a:p>
          <a:p>
            <a:pPr>
              <a:lnSpc>
                <a:spcPct val="83000"/>
              </a:lnSpc>
              <a:buFontTx/>
              <a:buChar char="•"/>
            </a:pPr>
            <a:r>
              <a:rPr lang="en-US" sz="2400" dirty="0"/>
              <a:t>void </a:t>
            </a:r>
            <a:r>
              <a:rPr lang="en-US" sz="2400" dirty="0" err="1"/>
              <a:t>setEnabled</a:t>
            </a:r>
            <a:r>
              <a:rPr lang="en-US" sz="2400" dirty="0"/>
              <a:t>(</a:t>
            </a:r>
            <a:r>
              <a:rPr lang="en-US" sz="2400" dirty="0" err="1"/>
              <a:t>boolean</a:t>
            </a:r>
            <a:r>
              <a:rPr lang="en-US" sz="2400" dirty="0"/>
              <a:t> b)</a:t>
            </a:r>
          </a:p>
          <a:p>
            <a:pPr>
              <a:lnSpc>
                <a:spcPct val="83000"/>
              </a:lnSpc>
              <a:buFontTx/>
              <a:buChar char="•"/>
            </a:pPr>
            <a:r>
              <a:rPr lang="en-US" sz="2400" dirty="0"/>
              <a:t>void </a:t>
            </a:r>
            <a:r>
              <a:rPr lang="en-US" sz="2400" dirty="0" err="1"/>
              <a:t>setVisible</a:t>
            </a:r>
            <a:r>
              <a:rPr lang="en-US" sz="2400" dirty="0"/>
              <a:t>(</a:t>
            </a:r>
            <a:r>
              <a:rPr lang="en-US" sz="2400" dirty="0" err="1"/>
              <a:t>boolean</a:t>
            </a:r>
            <a:r>
              <a:rPr lang="en-US" sz="2400" dirty="0"/>
              <a:t> b)</a:t>
            </a:r>
          </a:p>
          <a:p>
            <a:pPr>
              <a:lnSpc>
                <a:spcPct val="83000"/>
              </a:lnSpc>
              <a:buFontTx/>
              <a:buChar char="•"/>
            </a:pPr>
            <a:r>
              <a:rPr lang="en-US" sz="2400" dirty="0"/>
              <a:t>void </a:t>
            </a:r>
            <a:r>
              <a:rPr lang="en-US" sz="2400" dirty="0" err="1"/>
              <a:t>setName</a:t>
            </a:r>
            <a:r>
              <a:rPr lang="en-US" sz="2400" dirty="0"/>
              <a:t>(String s)</a:t>
            </a:r>
          </a:p>
          <a:p>
            <a:pPr>
              <a:lnSpc>
                <a:spcPct val="83000"/>
              </a:lnSpc>
              <a:buFontTx/>
              <a:buChar char="•"/>
            </a:pPr>
            <a:r>
              <a:rPr lang="en-US" sz="2400" dirty="0"/>
              <a:t>void </a:t>
            </a:r>
            <a:r>
              <a:rPr lang="en-US" sz="2400" dirty="0" err="1"/>
              <a:t>setFont</a:t>
            </a:r>
            <a:r>
              <a:rPr lang="en-US" sz="2400" dirty="0"/>
              <a:t>(Font f)</a:t>
            </a:r>
          </a:p>
          <a:p>
            <a:pPr>
              <a:lnSpc>
                <a:spcPct val="83000"/>
              </a:lnSpc>
              <a:buFontTx/>
              <a:buChar char="•"/>
            </a:pPr>
            <a:r>
              <a:rPr lang="en-US" sz="2400" dirty="0"/>
              <a:t>void </a:t>
            </a:r>
            <a:r>
              <a:rPr lang="en-US" sz="2400" dirty="0" err="1"/>
              <a:t>setBackground</a:t>
            </a:r>
            <a:r>
              <a:rPr lang="en-US" sz="2400" dirty="0"/>
              <a:t>(Color c)</a:t>
            </a:r>
          </a:p>
          <a:p>
            <a:pPr>
              <a:lnSpc>
                <a:spcPct val="83000"/>
              </a:lnSpc>
              <a:buFontTx/>
              <a:buChar char="•"/>
            </a:pPr>
            <a:r>
              <a:rPr lang="en-US" sz="2400" dirty="0"/>
              <a:t>void </a:t>
            </a:r>
            <a:r>
              <a:rPr lang="en-US" sz="2400" dirty="0" err="1"/>
              <a:t>setForeground</a:t>
            </a:r>
            <a:r>
              <a:rPr lang="en-US" sz="2400" dirty="0"/>
              <a:t>(Color c</a:t>
            </a:r>
            <a:r>
              <a:rPr lang="en-US" sz="2400" dirty="0" smtClean="0"/>
              <a:t>)</a:t>
            </a:r>
          </a:p>
          <a:p>
            <a:pPr>
              <a:lnSpc>
                <a:spcPct val="83000"/>
              </a:lnSpc>
              <a:buFontTx/>
              <a:buChar char="•"/>
            </a:pPr>
            <a:endParaRPr lang="en-US" sz="2400" dirty="0"/>
          </a:p>
          <a:p>
            <a:pPr>
              <a:lnSpc>
                <a:spcPct val="83000"/>
              </a:lnSpc>
              <a:buFontTx/>
              <a:buChar char="•"/>
            </a:pPr>
            <a:r>
              <a:rPr lang="en-US" sz="2400" dirty="0" smtClean="0"/>
              <a:t>void resize(</a:t>
            </a:r>
            <a:r>
              <a:rPr lang="en-US" sz="2400" dirty="0" err="1" smtClean="0"/>
              <a:t>int</a:t>
            </a:r>
            <a:r>
              <a:rPr lang="en-US" sz="2400" dirty="0" smtClean="0"/>
              <a:t> width, </a:t>
            </a:r>
            <a:r>
              <a:rPr lang="en-US" sz="2400" dirty="0" err="1" smtClean="0"/>
              <a:t>int</a:t>
            </a:r>
            <a:r>
              <a:rPr lang="en-US" sz="2400" dirty="0" smtClean="0"/>
              <a:t> height)</a:t>
            </a:r>
          </a:p>
          <a:p>
            <a:pPr>
              <a:lnSpc>
                <a:spcPct val="83000"/>
              </a:lnSpc>
              <a:buFontTx/>
              <a:buChar char="•"/>
            </a:pPr>
            <a:r>
              <a:rPr lang="en-US" sz="2400" dirty="0" smtClean="0"/>
              <a:t>void repaint()</a:t>
            </a:r>
          </a:p>
          <a:p>
            <a:pPr>
              <a:lnSpc>
                <a:spcPct val="83000"/>
              </a:lnSpc>
              <a:buFontTx/>
              <a:buChar char="•"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getHeight</a:t>
            </a:r>
            <a:r>
              <a:rPr lang="en-US" sz="2400" dirty="0" smtClean="0"/>
              <a:t>()</a:t>
            </a:r>
          </a:p>
          <a:p>
            <a:pPr>
              <a:lnSpc>
                <a:spcPct val="83000"/>
              </a:lnSpc>
              <a:buFontTx/>
              <a:buChar char="•"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getWidth</a:t>
            </a:r>
            <a:r>
              <a:rPr lang="en-US" sz="2400" dirty="0" smtClean="0"/>
              <a:t>()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Component</a:t>
            </a:r>
            <a:endParaRPr lang="en-US" sz="4000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3000"/>
              </a:lnSpc>
              <a:buFontTx/>
              <a:buChar char="•"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/>
              <a:t>getx</a:t>
            </a:r>
            <a:r>
              <a:rPr lang="en-US" sz="2400" dirty="0"/>
              <a:t>()</a:t>
            </a:r>
          </a:p>
          <a:p>
            <a:pPr>
              <a:lnSpc>
                <a:spcPct val="83000"/>
              </a:lnSpc>
              <a:buFontTx/>
              <a:buChar char="•"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gety</a:t>
            </a:r>
            <a:r>
              <a:rPr lang="en-US" sz="2400" dirty="0"/>
              <a:t>()</a:t>
            </a:r>
          </a:p>
          <a:p>
            <a:pPr>
              <a:lnSpc>
                <a:spcPct val="83000"/>
              </a:lnSpc>
              <a:buFontTx/>
              <a:buChar char="•"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getName</a:t>
            </a:r>
            <a:r>
              <a:rPr lang="en-US" sz="2400" dirty="0"/>
              <a:t>()</a:t>
            </a:r>
          </a:p>
          <a:p>
            <a:pPr>
              <a:lnSpc>
                <a:spcPct val="83000"/>
              </a:lnSpc>
              <a:buFontTx/>
              <a:buChar char="•"/>
            </a:pPr>
            <a:r>
              <a:rPr lang="en-US" sz="2400" dirty="0"/>
              <a:t>Color </a:t>
            </a:r>
            <a:r>
              <a:rPr lang="en-US" sz="2400" dirty="0" err="1"/>
              <a:t>getBackground</a:t>
            </a:r>
            <a:r>
              <a:rPr lang="en-US" sz="2400" dirty="0"/>
              <a:t>()</a:t>
            </a:r>
          </a:p>
          <a:p>
            <a:pPr>
              <a:lnSpc>
                <a:spcPct val="83000"/>
              </a:lnSpc>
              <a:buFontTx/>
              <a:buChar char="•"/>
            </a:pPr>
            <a:r>
              <a:rPr lang="en-US" sz="2400" dirty="0"/>
              <a:t>Color </a:t>
            </a:r>
            <a:r>
              <a:rPr lang="en-US" sz="2400" dirty="0" err="1"/>
              <a:t>getForeground</a:t>
            </a:r>
            <a:r>
              <a:rPr lang="en-US" sz="2400" dirty="0"/>
              <a:t>()</a:t>
            </a:r>
          </a:p>
          <a:p>
            <a:pPr>
              <a:lnSpc>
                <a:spcPct val="83000"/>
              </a:lnSpc>
              <a:buFontTx/>
              <a:buChar char="•"/>
            </a:pPr>
            <a:r>
              <a:rPr lang="en-US" sz="2400" dirty="0" err="1"/>
              <a:t>boolean</a:t>
            </a:r>
            <a:r>
              <a:rPr lang="en-US" sz="2400" dirty="0"/>
              <a:t> </a:t>
            </a:r>
            <a:r>
              <a:rPr lang="en-US" sz="2400" dirty="0" err="1"/>
              <a:t>isEnabled</a:t>
            </a:r>
            <a:r>
              <a:rPr lang="en-US" sz="2400" dirty="0"/>
              <a:t>()</a:t>
            </a:r>
          </a:p>
          <a:p>
            <a:pPr>
              <a:lnSpc>
                <a:spcPct val="83000"/>
              </a:lnSpc>
              <a:buFontTx/>
              <a:buChar char="•"/>
            </a:pPr>
            <a:r>
              <a:rPr lang="en-US" sz="2400" dirty="0" err="1"/>
              <a:t>boolean</a:t>
            </a:r>
            <a:r>
              <a:rPr lang="en-US" sz="2400" dirty="0"/>
              <a:t> </a:t>
            </a:r>
            <a:r>
              <a:rPr lang="en-US" sz="2400" dirty="0" err="1"/>
              <a:t>isVisible</a:t>
            </a:r>
            <a:r>
              <a:rPr lang="en-US" sz="2400" dirty="0"/>
              <a:t>() </a:t>
            </a:r>
            <a:endParaRPr lang="en-US" sz="2400" dirty="0" smtClean="0"/>
          </a:p>
          <a:p>
            <a:pPr>
              <a:lnSpc>
                <a:spcPct val="83000"/>
              </a:lnSpc>
              <a:buFontTx/>
              <a:buChar char="•"/>
            </a:pPr>
            <a:endParaRPr lang="en-US" sz="2400" dirty="0"/>
          </a:p>
          <a:p>
            <a:r>
              <a:rPr lang="en-US" sz="2400" dirty="0" smtClean="0"/>
              <a:t>All components also inherit</a:t>
            </a:r>
            <a:endParaRPr lang="en-US" sz="2400" b="1" dirty="0" smtClean="0"/>
          </a:p>
          <a:p>
            <a:pPr lvl="1">
              <a:buFontTx/>
              <a:buChar char="•"/>
            </a:pPr>
            <a:r>
              <a:rPr lang="en-US" sz="2400" dirty="0" smtClean="0"/>
              <a:t>Component add(Component c), and</a:t>
            </a:r>
            <a:br>
              <a:rPr lang="en-US" sz="2400" dirty="0" smtClean="0"/>
            </a:br>
            <a:endParaRPr lang="en-US" sz="2400" b="1" dirty="0" smtClean="0"/>
          </a:p>
          <a:p>
            <a:pPr lvl="1">
              <a:buFontTx/>
              <a:buChar char="•"/>
            </a:pPr>
            <a:r>
              <a:rPr lang="en-US" sz="2400" dirty="0" smtClean="0"/>
              <a:t>void </a:t>
            </a:r>
            <a:r>
              <a:rPr lang="en-US" sz="2400" dirty="0" err="1" smtClean="0"/>
              <a:t>setlayout</a:t>
            </a:r>
            <a:r>
              <a:rPr lang="en-US" sz="2400" dirty="0" smtClean="0"/>
              <a:t>(</a:t>
            </a:r>
            <a:r>
              <a:rPr lang="en-US" sz="2400" dirty="0" err="1" smtClean="0"/>
              <a:t>LayoutManager</a:t>
            </a:r>
            <a:r>
              <a:rPr lang="en-US" sz="2400" dirty="0" smtClean="0"/>
              <a:t> </a:t>
            </a:r>
            <a:r>
              <a:rPr lang="en-US" sz="2400" dirty="0" err="1" smtClean="0"/>
              <a:t>layoutManager</a:t>
            </a:r>
            <a:r>
              <a:rPr lang="en-US" sz="2400" dirty="0" smtClean="0"/>
              <a:t>)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400" dirty="0" smtClean="0"/>
              <a:t>from Container. </a:t>
            </a:r>
          </a:p>
          <a:p>
            <a:pPr>
              <a:lnSpc>
                <a:spcPct val="83000"/>
              </a:lnSpc>
              <a:buFontTx/>
              <a:buChar char="•"/>
            </a:pPr>
            <a:endParaRPr lang="en-US" sz="2400" dirty="0"/>
          </a:p>
          <a:p>
            <a:pPr>
              <a:lnSpc>
                <a:spcPct val="83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</a:t>
            </a:r>
          </a:p>
        </p:txBody>
      </p:sp>
      <p:sp>
        <p:nvSpPr>
          <p:cNvPr id="2682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3000"/>
              </a:lnSpc>
            </a:pPr>
            <a:r>
              <a:rPr lang="en-US" sz="2800" dirty="0"/>
              <a:t>An </a:t>
            </a:r>
            <a:r>
              <a:rPr lang="en-US" sz="2800" b="1" i="1" dirty="0"/>
              <a:t>event</a:t>
            </a:r>
            <a:r>
              <a:rPr lang="en-US" sz="2800" dirty="0"/>
              <a:t> is </a:t>
            </a:r>
          </a:p>
          <a:p>
            <a:pPr>
              <a:lnSpc>
                <a:spcPct val="83000"/>
              </a:lnSpc>
            </a:pP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an occurrence, an episode, a happening, an incident, an occasion.</a:t>
            </a:r>
          </a:p>
          <a:p>
            <a:pPr>
              <a:lnSpc>
                <a:spcPct val="83000"/>
              </a:lnSpc>
            </a:pPr>
            <a:endParaRPr lang="en-US" sz="2800" dirty="0" smtClean="0"/>
          </a:p>
          <a:p>
            <a:pPr>
              <a:lnSpc>
                <a:spcPct val="83000"/>
              </a:lnSpc>
              <a:buFont typeface="Arial" pitchFamily="34" charset="0"/>
              <a:buChar char="•"/>
            </a:pPr>
            <a:r>
              <a:rPr lang="en-US" sz="2800" dirty="0" smtClean="0"/>
              <a:t>Pressing </a:t>
            </a:r>
            <a:r>
              <a:rPr lang="en-US" sz="2800" dirty="0"/>
              <a:t>a button or selecting a checkbox is an event.  </a:t>
            </a:r>
          </a:p>
          <a:p>
            <a:pPr>
              <a:lnSpc>
                <a:spcPct val="83000"/>
              </a:lnSpc>
              <a:buFont typeface="Arial" pitchFamily="34" charset="0"/>
              <a:buChar char="•"/>
            </a:pPr>
            <a:r>
              <a:rPr lang="en-US" sz="2800" dirty="0" smtClean="0"/>
              <a:t>Choosing </a:t>
            </a:r>
            <a:r>
              <a:rPr lang="en-US" sz="2800" dirty="0"/>
              <a:t>an item from a menu is also an event.  </a:t>
            </a:r>
            <a:endParaRPr lang="en-US" sz="2800" dirty="0" smtClean="0"/>
          </a:p>
          <a:p>
            <a:pPr>
              <a:lnSpc>
                <a:spcPct val="83000"/>
              </a:lnSpc>
              <a:buFont typeface="Arial" pitchFamily="34" charset="0"/>
              <a:buChar char="•"/>
            </a:pPr>
            <a:r>
              <a:rPr lang="en-US" sz="2800" dirty="0" smtClean="0"/>
              <a:t>Simply </a:t>
            </a:r>
            <a:r>
              <a:rPr lang="en-US" sz="2800" dirty="0"/>
              <a:t>moving the mouse is an event. </a:t>
            </a:r>
            <a:endParaRPr lang="en-US" sz="2800" dirty="0" smtClean="0"/>
          </a:p>
          <a:p>
            <a:pPr>
              <a:lnSpc>
                <a:spcPct val="83000"/>
              </a:lnSpc>
              <a:buFont typeface="Arial" pitchFamily="34" charset="0"/>
              <a:buChar char="•"/>
            </a:pPr>
            <a:r>
              <a:rPr lang="en-US" sz="2800" dirty="0" smtClean="0"/>
              <a:t>Events </a:t>
            </a:r>
            <a:r>
              <a:rPr lang="en-US" sz="2800" dirty="0"/>
              <a:t>happen</a:t>
            </a:r>
            <a:r>
              <a:rPr lang="en-US" sz="3600" dirty="0"/>
              <a:t>.  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  <a:p>
            <a:pPr>
              <a:lnSpc>
                <a:spcPct val="83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Buttons</a:t>
            </a:r>
            <a:endParaRPr lang="en-US" sz="4000" b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z="2400" b="1" dirty="0"/>
              <a:t>Class:  </a:t>
            </a:r>
            <a:r>
              <a:rPr lang="en-US" sz="2400" dirty="0" err="1"/>
              <a:t>JButton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b="1" dirty="0"/>
          </a:p>
          <a:p>
            <a:pPr>
              <a:buFontTx/>
              <a:buChar char="•"/>
            </a:pPr>
            <a:r>
              <a:rPr lang="en-US" sz="2400" b="1" dirty="0"/>
              <a:t>Generates:  </a:t>
            </a:r>
            <a:r>
              <a:rPr lang="en-US" sz="2400" dirty="0" err="1"/>
              <a:t>ActionEvent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b="1" dirty="0"/>
          </a:p>
          <a:p>
            <a:pPr>
              <a:buFontTx/>
              <a:buChar char="•"/>
            </a:pPr>
            <a:r>
              <a:rPr lang="en-US" sz="2400" b="1" dirty="0"/>
              <a:t>Listener:  </a:t>
            </a:r>
            <a:r>
              <a:rPr lang="en-US" sz="2400" dirty="0"/>
              <a:t>Must implement </a:t>
            </a:r>
            <a:r>
              <a:rPr lang="en-US" sz="2400" dirty="0" err="1"/>
              <a:t>ActionListener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b="1" dirty="0"/>
          </a:p>
          <a:p>
            <a:pPr>
              <a:buFontTx/>
              <a:buChar char="•"/>
            </a:pPr>
            <a:r>
              <a:rPr lang="en-US" sz="2400" b="1" dirty="0"/>
              <a:t>Listener method to implement:  </a:t>
            </a:r>
            <a:br>
              <a:rPr lang="en-US" sz="2400" b="1" dirty="0"/>
            </a:br>
            <a:r>
              <a:rPr lang="en-US" sz="2400" b="1" dirty="0"/>
              <a:t>           </a:t>
            </a:r>
            <a:r>
              <a:rPr lang="en-US" sz="2400" dirty="0"/>
              <a:t>void </a:t>
            </a:r>
            <a:r>
              <a:rPr lang="en-US" sz="2400" dirty="0" err="1"/>
              <a:t>actionPerformed</a:t>
            </a:r>
            <a:r>
              <a:rPr lang="en-US" sz="2400" dirty="0"/>
              <a:t>( </a:t>
            </a:r>
            <a:r>
              <a:rPr lang="en-US" sz="2400" dirty="0" err="1"/>
              <a:t>ActionEvent</a:t>
            </a:r>
            <a:r>
              <a:rPr lang="en-US" sz="2400" dirty="0"/>
              <a:t> e)</a:t>
            </a:r>
            <a:endParaRPr lang="en-US" sz="2400" b="1" dirty="0"/>
          </a:p>
          <a:p>
            <a:pPr>
              <a:buFontTx/>
              <a:buChar char="•"/>
            </a:pPr>
            <a:endParaRPr lang="en-US" sz="2400" b="1" dirty="0" smtClean="0"/>
          </a:p>
          <a:p>
            <a:pPr>
              <a:buFontTx/>
              <a:buChar char="•"/>
            </a:pPr>
            <a:r>
              <a:rPr lang="en-US" sz="2400" b="1" dirty="0" smtClean="0"/>
              <a:t>Register </a:t>
            </a:r>
            <a:r>
              <a:rPr lang="en-US" sz="2400" b="1" dirty="0"/>
              <a:t>a listener:  </a:t>
            </a:r>
            <a:br>
              <a:rPr lang="en-US" sz="2400" b="1" dirty="0"/>
            </a:br>
            <a:r>
              <a:rPr lang="en-US" sz="2400" b="1" dirty="0"/>
              <a:t>           </a:t>
            </a:r>
            <a:r>
              <a:rPr lang="en-US" sz="2400" dirty="0"/>
              <a:t>void </a:t>
            </a:r>
            <a:r>
              <a:rPr lang="en-US" sz="2400" dirty="0" err="1"/>
              <a:t>addActionListener</a:t>
            </a:r>
            <a:r>
              <a:rPr lang="en-US" sz="2400" dirty="0"/>
              <a:t>(</a:t>
            </a:r>
            <a:r>
              <a:rPr lang="en-US" sz="2400" dirty="0" err="1"/>
              <a:t>ActionListener</a:t>
            </a:r>
            <a:r>
              <a:rPr lang="en-US" sz="2400" dirty="0"/>
              <a:t> a)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JButton</a:t>
            </a:r>
            <a:r>
              <a:rPr lang="en-US" sz="4000" dirty="0" smtClean="0"/>
              <a:t> Constructors</a:t>
            </a:r>
            <a:endParaRPr lang="en-US" sz="4000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3113" y="2103438"/>
            <a:ext cx="8605837" cy="4759325"/>
          </a:xfrm>
        </p:spPr>
        <p:txBody>
          <a:bodyPr/>
          <a:lstStyle/>
          <a:p>
            <a:pPr>
              <a:lnSpc>
                <a:spcPct val="73000"/>
              </a:lnSpc>
              <a:buFontTx/>
              <a:buChar char="•"/>
            </a:pPr>
            <a:r>
              <a:rPr lang="en-US" sz="2400"/>
              <a:t>JButton()</a:t>
            </a:r>
            <a:br>
              <a:rPr lang="en-US" sz="2400"/>
            </a:br>
            <a:r>
              <a:rPr lang="en-US" sz="2400"/>
              <a:t>instantiates a JButton object that displays neither text nor image.</a:t>
            </a:r>
            <a:br>
              <a:rPr lang="en-US" sz="2400"/>
            </a:br>
            <a:endParaRPr lang="en-US" sz="2400"/>
          </a:p>
          <a:p>
            <a:pPr>
              <a:lnSpc>
                <a:spcPct val="73000"/>
              </a:lnSpc>
              <a:buFontTx/>
              <a:buChar char="•"/>
            </a:pPr>
            <a:r>
              <a:rPr lang="en-US" sz="2400"/>
              <a:t>JButton(String text)</a:t>
            </a:r>
            <a:br>
              <a:rPr lang="en-US" sz="2400"/>
            </a:br>
            <a:r>
              <a:rPr lang="en-US" sz="2400"/>
              <a:t>instantiates a JButton object that displays text</a:t>
            </a:r>
            <a:r>
              <a:rPr lang="en-US" sz="2400" i="1"/>
              <a:t>.</a:t>
            </a:r>
            <a:br>
              <a:rPr lang="en-US" sz="2400" i="1"/>
            </a:br>
            <a:r>
              <a:rPr lang="en-US" sz="2400" i="1"/>
              <a:t/>
            </a:r>
            <a:br>
              <a:rPr lang="en-US" sz="2400" i="1"/>
            </a:br>
            <a:endParaRPr lang="en-US" sz="2400"/>
          </a:p>
          <a:p>
            <a:pPr>
              <a:lnSpc>
                <a:spcPct val="73000"/>
              </a:lnSpc>
              <a:buFontTx/>
              <a:buChar char="•"/>
            </a:pPr>
            <a:r>
              <a:rPr lang="en-US" sz="2400"/>
              <a:t>JButton(Icon icon)</a:t>
            </a:r>
            <a:br>
              <a:rPr lang="en-US" sz="2400"/>
            </a:br>
            <a:r>
              <a:rPr lang="en-US" sz="2400"/>
              <a:t> instantiates a JButton object that displays an image;</a:t>
            </a:r>
            <a:br>
              <a:rPr lang="en-US" sz="2400"/>
            </a:br>
            <a:r>
              <a:rPr lang="en-US" sz="2400"/>
              <a:t> can be invoked as </a:t>
            </a:r>
            <a:br>
              <a:rPr lang="en-US" sz="2400"/>
            </a:br>
            <a:r>
              <a:rPr lang="en-US" sz="2400"/>
              <a:t>          JButton button( new ImageIcon(String filename)),</a:t>
            </a:r>
            <a:br>
              <a:rPr lang="en-US" sz="2400"/>
            </a:br>
            <a:r>
              <a:rPr lang="en-US" sz="2400"/>
              <a:t> where filename is the name of a graphic file such as zap.gif. 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endParaRPr lang="en-US" sz="2400"/>
          </a:p>
          <a:p>
            <a:pPr>
              <a:lnSpc>
                <a:spcPct val="73000"/>
              </a:lnSpc>
              <a:buFontTx/>
              <a:buChar char="•"/>
            </a:pPr>
            <a:r>
              <a:rPr lang="en-US" sz="2400"/>
              <a:t>JButton(String text, Icon icon)</a:t>
            </a:r>
            <a:br>
              <a:rPr lang="en-US" sz="2400"/>
            </a:br>
            <a:r>
              <a:rPr lang="en-US" sz="2400"/>
              <a:t>instantiates a JButton object that displays text</a:t>
            </a:r>
            <a:r>
              <a:rPr lang="en-US" sz="2400" i="1"/>
              <a:t> </a:t>
            </a:r>
            <a:r>
              <a:rPr lang="en-US" sz="2400"/>
              <a:t>as well as an image.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Some </a:t>
            </a:r>
            <a:r>
              <a:rPr lang="en-US" sz="3600" dirty="0" err="1"/>
              <a:t>JButton</a:t>
            </a:r>
            <a:r>
              <a:rPr lang="en-US" sz="3600" dirty="0"/>
              <a:t> Methods 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2103438"/>
            <a:ext cx="8986837" cy="4759325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400" dirty="0"/>
              <a:t>public void </a:t>
            </a:r>
            <a:r>
              <a:rPr lang="en-US" sz="2400" dirty="0" err="1"/>
              <a:t>setHorizontalAlignment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alignment)</a:t>
            </a:r>
          </a:p>
          <a:p>
            <a:pPr lvl="1"/>
            <a:r>
              <a:rPr lang="en-US" sz="2000" dirty="0"/>
              <a:t>    </a:t>
            </a:r>
            <a:r>
              <a:rPr lang="en-US" sz="2400" dirty="0"/>
              <a:t>sets the horizontal alignment of the text and/or image on the   button.  The alignment parameter is a Swing constant</a:t>
            </a:r>
            <a:r>
              <a:rPr lang="en-US" sz="2000" dirty="0"/>
              <a:t>:</a:t>
            </a:r>
            <a:br>
              <a:rPr lang="en-US" sz="2000" dirty="0"/>
            </a:br>
            <a:endParaRPr lang="en-US" sz="2000" dirty="0"/>
          </a:p>
          <a:p>
            <a:pPr lvl="2">
              <a:buFontTx/>
              <a:buChar char="•"/>
            </a:pPr>
            <a:r>
              <a:rPr lang="en-US" dirty="0" err="1"/>
              <a:t>SwingConstants.LEFT</a:t>
            </a:r>
            <a:r>
              <a:rPr lang="en-US" dirty="0"/>
              <a:t>        (numerical value: 2)</a:t>
            </a:r>
          </a:p>
          <a:p>
            <a:pPr lvl="2">
              <a:buFontTx/>
              <a:buChar char="•"/>
            </a:pPr>
            <a:r>
              <a:rPr lang="en-US" dirty="0" err="1"/>
              <a:t>SwingConstants.RIGHT</a:t>
            </a:r>
            <a:r>
              <a:rPr lang="en-US" dirty="0"/>
              <a:t>      (numerical value: 4, default)</a:t>
            </a:r>
          </a:p>
          <a:p>
            <a:pPr lvl="2">
              <a:buFontTx/>
              <a:buChar char="•"/>
            </a:pPr>
            <a:r>
              <a:rPr lang="en-US" dirty="0" err="1"/>
              <a:t>SwingConstants.CENTER</a:t>
            </a:r>
            <a:r>
              <a:rPr lang="en-US" dirty="0"/>
              <a:t>   (numerical value: 0</a:t>
            </a:r>
            <a:r>
              <a:rPr lang="en-US" dirty="0" smtClean="0"/>
              <a:t>)</a:t>
            </a:r>
          </a:p>
          <a:p>
            <a:pPr lvl="2">
              <a:buFontTx/>
              <a:buChar char="•"/>
            </a:pPr>
            <a:endParaRPr lang="en-US" sz="18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public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getHorizontalAlignment</a:t>
            </a:r>
            <a:r>
              <a:rPr lang="en-US" sz="2400" dirty="0" smtClean="0"/>
              <a:t>()</a:t>
            </a:r>
            <a:br>
              <a:rPr lang="en-US" sz="2400" dirty="0" smtClean="0"/>
            </a:br>
            <a:r>
              <a:rPr lang="en-US" sz="2400" dirty="0" smtClean="0"/>
              <a:t>     returns the horizontal alignment. </a:t>
            </a:r>
            <a:r>
              <a:rPr lang="en-US" sz="2600" dirty="0"/>
              <a:t/>
            </a:r>
            <a:br>
              <a:rPr lang="en-US" sz="2600" dirty="0"/>
            </a:br>
            <a:endParaRPr lang="en-US" sz="2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More </a:t>
            </a:r>
            <a:r>
              <a:rPr lang="en-US" sz="3600" dirty="0" err="1" smtClean="0"/>
              <a:t>JButton</a:t>
            </a:r>
            <a:r>
              <a:rPr lang="en-US" sz="3600" dirty="0" smtClean="0"/>
              <a:t> Methods</a:t>
            </a:r>
            <a:endParaRPr lang="en-US" sz="3600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2103438"/>
            <a:ext cx="8986837" cy="4759325"/>
          </a:xfrm>
        </p:spPr>
        <p:txBody>
          <a:bodyPr/>
          <a:lstStyle/>
          <a:p>
            <a:pPr>
              <a:lnSpc>
                <a:spcPct val="83000"/>
              </a:lnSpc>
              <a:buFontTx/>
              <a:buChar char="•"/>
            </a:pPr>
            <a:r>
              <a:rPr lang="en-US" sz="2400" dirty="0" smtClean="0"/>
              <a:t>public </a:t>
            </a:r>
            <a:r>
              <a:rPr lang="en-US" sz="2400" dirty="0"/>
              <a:t>void </a:t>
            </a:r>
            <a:r>
              <a:rPr lang="en-US" sz="2400" dirty="0" err="1"/>
              <a:t>setVerticalAlignment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 alignment)</a:t>
            </a:r>
          </a:p>
          <a:p>
            <a:pPr>
              <a:lnSpc>
                <a:spcPct val="83000"/>
              </a:lnSpc>
            </a:pPr>
            <a:endParaRPr lang="en-US" sz="2400" dirty="0"/>
          </a:p>
          <a:p>
            <a:pPr lvl="1">
              <a:lnSpc>
                <a:spcPct val="83000"/>
              </a:lnSpc>
            </a:pPr>
            <a:r>
              <a:rPr lang="en-US" sz="2400" dirty="0"/>
              <a:t>    sets the vertical alignment of the text and/or image on the button.  The alignment parameter is a Swing constant:</a:t>
            </a:r>
            <a:br>
              <a:rPr lang="en-US" sz="2400" dirty="0"/>
            </a:br>
            <a:endParaRPr lang="en-US" sz="2400" dirty="0"/>
          </a:p>
          <a:p>
            <a:pPr lvl="2">
              <a:lnSpc>
                <a:spcPct val="83000"/>
              </a:lnSpc>
              <a:buFontTx/>
              <a:buChar char="•"/>
            </a:pPr>
            <a:r>
              <a:rPr lang="en-US" dirty="0" err="1"/>
              <a:t>SwingConstants.TOP</a:t>
            </a:r>
            <a:r>
              <a:rPr lang="en-US" dirty="0"/>
              <a:t>      		(numerical value: 1)</a:t>
            </a:r>
          </a:p>
          <a:p>
            <a:pPr lvl="2">
              <a:lnSpc>
                <a:spcPct val="83000"/>
              </a:lnSpc>
              <a:buFontTx/>
              <a:buChar char="•"/>
            </a:pPr>
            <a:r>
              <a:rPr lang="en-US" dirty="0" err="1"/>
              <a:t>SwingConstants.BOTTOM</a:t>
            </a:r>
            <a:r>
              <a:rPr lang="en-US" dirty="0"/>
              <a:t>    (numerical value: 3)</a:t>
            </a:r>
          </a:p>
          <a:p>
            <a:pPr lvl="2">
              <a:lnSpc>
                <a:spcPct val="83000"/>
              </a:lnSpc>
              <a:buFontTx/>
              <a:buChar char="•"/>
            </a:pPr>
            <a:r>
              <a:rPr lang="en-US" dirty="0" err="1"/>
              <a:t>SwingConstants.CENTER</a:t>
            </a:r>
            <a:r>
              <a:rPr lang="en-US" dirty="0"/>
              <a:t>	 (numerical value: 0, default)</a:t>
            </a:r>
          </a:p>
          <a:p>
            <a:pPr>
              <a:lnSpc>
                <a:spcPct val="83000"/>
              </a:lnSpc>
              <a:buFontTx/>
              <a:buChar char="•"/>
            </a:pPr>
            <a:endParaRPr lang="en-US" sz="2400" dirty="0"/>
          </a:p>
          <a:p>
            <a:pPr>
              <a:lnSpc>
                <a:spcPct val="83000"/>
              </a:lnSpc>
              <a:buFontTx/>
              <a:buChar char="•"/>
            </a:pPr>
            <a:r>
              <a:rPr lang="en-US" sz="2400" dirty="0"/>
              <a:t>public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getVerticalAlignment</a:t>
            </a:r>
            <a:r>
              <a:rPr lang="en-US" sz="2400" dirty="0"/>
              <a:t>()</a:t>
            </a:r>
            <a:br>
              <a:rPr lang="en-US" sz="2400" dirty="0"/>
            </a:br>
            <a:r>
              <a:rPr lang="en-US" sz="2400" dirty="0"/>
              <a:t>     returns the vertical alignment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JButton</a:t>
            </a:r>
            <a:r>
              <a:rPr lang="en-US" sz="3600" dirty="0" smtClean="0"/>
              <a:t> </a:t>
            </a:r>
            <a:r>
              <a:rPr lang="en-US" sz="3600" dirty="0" err="1" smtClean="0"/>
              <a:t>Motheds</a:t>
            </a:r>
            <a:endParaRPr lang="en-US" sz="3600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3113" y="2103438"/>
            <a:ext cx="8605837" cy="4759325"/>
          </a:xfrm>
        </p:spPr>
        <p:txBody>
          <a:bodyPr/>
          <a:lstStyle/>
          <a:p>
            <a:pPr>
              <a:lnSpc>
                <a:spcPct val="73000"/>
              </a:lnSpc>
              <a:buFontTx/>
              <a:buChar char="•"/>
            </a:pPr>
            <a:r>
              <a:rPr lang="en-US" sz="2400"/>
              <a:t>void setText(String text)</a:t>
            </a:r>
            <a:br>
              <a:rPr lang="en-US" sz="2400"/>
            </a:br>
            <a:r>
              <a:rPr lang="en-US" sz="2400"/>
              <a:t>     sets the text that is displayed on the button.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endParaRPr lang="en-US" sz="2400"/>
          </a:p>
          <a:p>
            <a:pPr>
              <a:lnSpc>
                <a:spcPct val="73000"/>
              </a:lnSpc>
              <a:buFontTx/>
              <a:buChar char="•"/>
            </a:pPr>
            <a:r>
              <a:rPr lang="en-US" sz="2400"/>
              <a:t>String getText()</a:t>
            </a:r>
            <a:br>
              <a:rPr lang="en-US" sz="2400"/>
            </a:br>
            <a:r>
              <a:rPr lang="en-US" sz="2400"/>
              <a:t>     returns the text displayed on the button.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endParaRPr lang="en-US" sz="2400"/>
          </a:p>
          <a:p>
            <a:pPr>
              <a:lnSpc>
                <a:spcPct val="73000"/>
              </a:lnSpc>
              <a:buFontTx/>
              <a:buChar char="•"/>
            </a:pPr>
            <a:r>
              <a:rPr lang="en-US" sz="2400"/>
              <a:t>void setIcon(Icon image)  </a:t>
            </a:r>
            <a:br>
              <a:rPr lang="en-US" sz="2400"/>
            </a:br>
            <a:r>
              <a:rPr lang="en-US" sz="2400"/>
              <a:t>     // e.g., setIcon(new   ImageIcon("zap.gif"));</a:t>
            </a:r>
            <a:br>
              <a:rPr lang="en-US" sz="2400"/>
            </a:br>
            <a:r>
              <a:rPr lang="en-US" sz="2400"/>
              <a:t>     sets the icon that is displayed.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endParaRPr lang="en-US" sz="2400"/>
          </a:p>
          <a:p>
            <a:pPr>
              <a:lnSpc>
                <a:spcPct val="73000"/>
              </a:lnSpc>
              <a:buFontTx/>
              <a:buChar char="•"/>
            </a:pPr>
            <a:r>
              <a:rPr lang="en-US" sz="2400"/>
              <a:t>Icon getIcon()</a:t>
            </a:r>
            <a:br>
              <a:rPr lang="en-US" sz="2400"/>
            </a:br>
            <a:r>
              <a:rPr lang="en-US" sz="2400"/>
              <a:t>     returns  a reference to the button’s icon.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endParaRPr lang="en-US" sz="2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Tic-</a:t>
            </a:r>
            <a:r>
              <a:rPr lang="en-US" sz="4000" dirty="0" err="1" smtClean="0"/>
              <a:t>Tac</a:t>
            </a:r>
            <a:r>
              <a:rPr lang="en-US" sz="4000" dirty="0" smtClean="0"/>
              <a:t>-Toe</a:t>
            </a:r>
            <a:endParaRPr lang="en-US" sz="4000" dirty="0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2" y="2103437"/>
            <a:ext cx="4876800" cy="4759325"/>
          </a:xfrm>
        </p:spPr>
        <p:txBody>
          <a:bodyPr/>
          <a:lstStyle/>
          <a:p>
            <a:pPr>
              <a:lnSpc>
                <a:spcPct val="73000"/>
              </a:lnSpc>
            </a:pPr>
            <a:r>
              <a:rPr lang="en-US" sz="2400" b="1" dirty="0"/>
              <a:t>Problem Statement: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73000"/>
              </a:lnSpc>
            </a:pPr>
            <a:r>
              <a:rPr lang="en-US" sz="2000" dirty="0"/>
              <a:t>Design an interactive Tic-</a:t>
            </a:r>
            <a:r>
              <a:rPr lang="en-US" sz="2000" dirty="0" err="1"/>
              <a:t>Tac</a:t>
            </a:r>
            <a:r>
              <a:rPr lang="en-US" sz="2000" dirty="0"/>
              <a:t>-Toe board.  The board should initially show nine empty squares. </a:t>
            </a:r>
          </a:p>
          <a:p>
            <a:pPr>
              <a:lnSpc>
                <a:spcPct val="73000"/>
              </a:lnSpc>
            </a:pPr>
            <a:endParaRPr lang="en-US" sz="2000" dirty="0"/>
          </a:p>
          <a:p>
            <a:pPr>
              <a:lnSpc>
                <a:spcPct val="73000"/>
              </a:lnSpc>
            </a:pPr>
            <a:endParaRPr lang="en-US" sz="2000" dirty="0"/>
          </a:p>
          <a:p>
            <a:pPr>
              <a:lnSpc>
                <a:spcPct val="73000"/>
              </a:lnSpc>
            </a:pPr>
            <a:r>
              <a:rPr lang="en-US" sz="2000" dirty="0"/>
              <a:t>Two players, X and O, alternately click on empty squares.  Each time a player clicks a square, the appropriate symbol (X  or O) appears in the square and that square (button)  is disabled. </a:t>
            </a:r>
          </a:p>
          <a:p>
            <a:pPr>
              <a:lnSpc>
                <a:spcPct val="73000"/>
              </a:lnSpc>
            </a:pPr>
            <a:endParaRPr lang="en-US" sz="2000" dirty="0"/>
          </a:p>
          <a:p>
            <a:pPr>
              <a:lnSpc>
                <a:spcPct val="73000"/>
              </a:lnSpc>
            </a:pPr>
            <a:r>
              <a:rPr lang="en-US" sz="2000" dirty="0"/>
              <a:t>A </a:t>
            </a:r>
            <a:r>
              <a:rPr lang="en-US" sz="2000" i="1" dirty="0"/>
              <a:t>Reset</a:t>
            </a:r>
            <a:r>
              <a:rPr lang="en-US" sz="2000" dirty="0"/>
              <a:t> button clears the board.  </a:t>
            </a:r>
          </a:p>
          <a:p>
            <a:pPr>
              <a:lnSpc>
                <a:spcPct val="73000"/>
              </a:lnSpc>
            </a:pPr>
            <a:endParaRPr lang="en-US" sz="2000" dirty="0"/>
          </a:p>
          <a:p>
            <a:pPr>
              <a:lnSpc>
                <a:spcPct val="73000"/>
              </a:lnSpc>
            </a:pPr>
            <a:r>
              <a:rPr lang="en-US" sz="2000" dirty="0"/>
              <a:t>An </a:t>
            </a:r>
            <a:r>
              <a:rPr lang="en-US" sz="2000" i="1" dirty="0"/>
              <a:t>Exit</a:t>
            </a:r>
            <a:r>
              <a:rPr lang="en-US" sz="2000" dirty="0"/>
              <a:t> button terminates the application.  </a:t>
            </a:r>
          </a:p>
          <a:p>
            <a:pPr>
              <a:lnSpc>
                <a:spcPct val="73000"/>
              </a:lnSpc>
            </a:pPr>
            <a:endParaRPr lang="en-US" sz="2000" dirty="0"/>
          </a:p>
          <a:p>
            <a:pPr>
              <a:lnSpc>
                <a:spcPct val="73000"/>
              </a:lnSpc>
            </a:pPr>
            <a:r>
              <a:rPr lang="en-US" sz="2000" dirty="0"/>
              <a:t> X always makes the first move </a:t>
            </a:r>
            <a:endParaRPr lang="en-US" sz="2400" dirty="0"/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3712" y="2865437"/>
            <a:ext cx="4191000" cy="4141787"/>
          </a:xfrm>
          <a:prstGeom prst="rect">
            <a:avLst/>
          </a:prstGeom>
          <a:noFill/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573712" y="2027237"/>
            <a:ext cx="3994149" cy="839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Tic-Tac-Toe board after five moves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741363" y="555625"/>
            <a:ext cx="8605837" cy="863600"/>
          </a:xfrm>
        </p:spPr>
        <p:txBody>
          <a:bodyPr/>
          <a:lstStyle/>
          <a:p>
            <a:r>
              <a:rPr lang="en-US" dirty="0" smtClean="0"/>
              <a:t>Tic-</a:t>
            </a:r>
            <a:r>
              <a:rPr lang="en-US" dirty="0" err="1" smtClean="0"/>
              <a:t>Tac</a:t>
            </a:r>
            <a:r>
              <a:rPr lang="en-US" dirty="0" smtClean="0"/>
              <a:t>-Toe</a:t>
            </a:r>
            <a:endParaRPr lang="en-US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2027237"/>
            <a:ext cx="9023349" cy="5257799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US" sz="2400" dirty="0"/>
              <a:t>The application extends </a:t>
            </a:r>
            <a:r>
              <a:rPr lang="en-US" sz="2400" dirty="0" err="1"/>
              <a:t>JFrame</a:t>
            </a:r>
            <a:r>
              <a:rPr lang="en-US" sz="2400" dirty="0"/>
              <a:t>.  </a:t>
            </a:r>
          </a:p>
          <a:p>
            <a:pPr>
              <a:lnSpc>
                <a:spcPct val="83000"/>
              </a:lnSpc>
            </a:pPr>
            <a:endParaRPr lang="en-US" sz="1800" dirty="0"/>
          </a:p>
          <a:p>
            <a:pPr>
              <a:lnSpc>
                <a:spcPct val="83000"/>
              </a:lnSpc>
            </a:pPr>
            <a:r>
              <a:rPr lang="en-US" sz="2400" dirty="0"/>
              <a:t>The constructor</a:t>
            </a:r>
          </a:p>
          <a:p>
            <a:pPr>
              <a:lnSpc>
                <a:spcPct val="83000"/>
              </a:lnSpc>
              <a:spcBef>
                <a:spcPts val="1200"/>
              </a:spcBef>
              <a:buFontTx/>
              <a:buChar char="•"/>
            </a:pPr>
            <a:r>
              <a:rPr lang="en-US" sz="2400" dirty="0"/>
              <a:t>instantiates two </a:t>
            </a:r>
            <a:r>
              <a:rPr lang="en-US" sz="2400" dirty="0" err="1"/>
              <a:t>JButton</a:t>
            </a:r>
            <a:r>
              <a:rPr lang="en-US" sz="2400" dirty="0"/>
              <a:t> objects: </a:t>
            </a:r>
            <a:r>
              <a:rPr lang="en-US" sz="2400" dirty="0" err="1"/>
              <a:t>resetButton</a:t>
            </a:r>
            <a:r>
              <a:rPr lang="en-US" sz="2400" dirty="0"/>
              <a:t> and </a:t>
            </a:r>
            <a:r>
              <a:rPr lang="en-US" sz="2400" dirty="0" err="1"/>
              <a:t>exitButton</a:t>
            </a:r>
            <a:r>
              <a:rPr lang="en-US" sz="2400" dirty="0" smtClean="0"/>
              <a:t>,</a:t>
            </a:r>
            <a:endParaRPr lang="en-US" sz="1800" dirty="0"/>
          </a:p>
          <a:p>
            <a:pPr>
              <a:lnSpc>
                <a:spcPct val="83000"/>
              </a:lnSpc>
              <a:spcBef>
                <a:spcPts val="1200"/>
              </a:spcBef>
              <a:buFontTx/>
              <a:buChar char="•"/>
            </a:pPr>
            <a:r>
              <a:rPr lang="en-US" sz="2400" dirty="0"/>
              <a:t>registers a listener (</a:t>
            </a:r>
            <a:r>
              <a:rPr lang="en-US" sz="2400" dirty="0" err="1"/>
              <a:t>ButtonListener</a:t>
            </a:r>
            <a:r>
              <a:rPr lang="en-US" sz="2400" dirty="0"/>
              <a:t>) with each button</a:t>
            </a:r>
            <a:r>
              <a:rPr lang="en-US" sz="2400" dirty="0" smtClean="0"/>
              <a:t>,</a:t>
            </a:r>
            <a:endParaRPr lang="en-US" sz="1800" dirty="0"/>
          </a:p>
          <a:p>
            <a:pPr>
              <a:lnSpc>
                <a:spcPct val="83000"/>
              </a:lnSpc>
              <a:spcBef>
                <a:spcPts val="1200"/>
              </a:spcBef>
              <a:buFontTx/>
              <a:buChar char="•"/>
            </a:pPr>
            <a:r>
              <a:rPr lang="en-US" sz="2400" dirty="0"/>
              <a:t>places the buttons in a panel</a:t>
            </a:r>
            <a:r>
              <a:rPr lang="en-US" sz="2400" dirty="0" smtClean="0"/>
              <a:t>,</a:t>
            </a:r>
            <a:endParaRPr lang="en-US" sz="1800" dirty="0"/>
          </a:p>
          <a:p>
            <a:pPr>
              <a:lnSpc>
                <a:spcPct val="83000"/>
              </a:lnSpc>
              <a:spcBef>
                <a:spcPts val="1200"/>
              </a:spcBef>
              <a:buFontTx/>
              <a:buChar char="•"/>
            </a:pPr>
            <a:r>
              <a:rPr lang="en-US" sz="2400" dirty="0"/>
              <a:t>creates an array of  nine </a:t>
            </a:r>
            <a:r>
              <a:rPr lang="en-US" sz="2400" dirty="0" err="1"/>
              <a:t>JButton</a:t>
            </a:r>
            <a:r>
              <a:rPr lang="en-US" sz="2400" dirty="0"/>
              <a:t> objects, one for each square of the Tic-</a:t>
            </a:r>
            <a:r>
              <a:rPr lang="en-US" sz="2400" dirty="0" err="1"/>
              <a:t>Tac</a:t>
            </a:r>
            <a:r>
              <a:rPr lang="en-US" sz="2400" dirty="0"/>
              <a:t>-Toe board</a:t>
            </a:r>
            <a:r>
              <a:rPr lang="en-US" sz="2400" dirty="0" smtClean="0"/>
              <a:t>,</a:t>
            </a:r>
            <a:endParaRPr lang="en-US" sz="1800" dirty="0"/>
          </a:p>
          <a:p>
            <a:pPr>
              <a:lnSpc>
                <a:spcPct val="83000"/>
              </a:lnSpc>
              <a:spcBef>
                <a:spcPts val="1200"/>
              </a:spcBef>
              <a:buFontTx/>
              <a:buChar char="•"/>
            </a:pPr>
            <a:r>
              <a:rPr lang="en-US" sz="2400" dirty="0"/>
              <a:t>registers a listener (</a:t>
            </a:r>
            <a:r>
              <a:rPr lang="en-US" sz="2400" dirty="0" err="1"/>
              <a:t>ButtonListener</a:t>
            </a:r>
            <a:r>
              <a:rPr lang="en-US" sz="2400" dirty="0"/>
              <a:t>) with each of the nine array buttons</a:t>
            </a:r>
            <a:r>
              <a:rPr lang="en-US" sz="2400" dirty="0" smtClean="0"/>
              <a:t>,</a:t>
            </a:r>
            <a:endParaRPr lang="en-US" sz="1800" dirty="0"/>
          </a:p>
          <a:p>
            <a:pPr>
              <a:lnSpc>
                <a:spcPct val="83000"/>
              </a:lnSpc>
              <a:spcBef>
                <a:spcPts val="1200"/>
              </a:spcBef>
              <a:buFontTx/>
              <a:buChar char="•"/>
            </a:pPr>
            <a:r>
              <a:rPr lang="en-US" sz="2400" dirty="0"/>
              <a:t>places the nine buttons in a panel using the </a:t>
            </a:r>
            <a:r>
              <a:rPr lang="en-US" sz="2400" dirty="0" err="1"/>
              <a:t>GridLayout</a:t>
            </a:r>
            <a:r>
              <a:rPr lang="en-US" sz="2400" dirty="0"/>
              <a:t> layout manager, </a:t>
            </a:r>
            <a:r>
              <a:rPr lang="en-US" sz="2400" dirty="0" smtClean="0"/>
              <a:t>and</a:t>
            </a:r>
            <a:endParaRPr lang="en-US" sz="1800" dirty="0"/>
          </a:p>
          <a:p>
            <a:pPr>
              <a:lnSpc>
                <a:spcPct val="83000"/>
              </a:lnSpc>
              <a:spcBef>
                <a:spcPts val="1200"/>
              </a:spcBef>
              <a:buFontTx/>
              <a:buChar char="•"/>
            </a:pPr>
            <a:r>
              <a:rPr lang="en-US" sz="2400" dirty="0"/>
              <a:t>places the two panels of buttons in the frame</a:t>
            </a:r>
            <a:r>
              <a:rPr lang="en-US" sz="2000" dirty="0"/>
              <a:t>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Tic-</a:t>
            </a:r>
            <a:r>
              <a:rPr lang="en-US" sz="3600" dirty="0" err="1" smtClean="0"/>
              <a:t>Tac</a:t>
            </a:r>
            <a:r>
              <a:rPr lang="en-US" sz="3600" dirty="0" smtClean="0"/>
              <a:t>-Toe</a:t>
            </a:r>
            <a:endParaRPr lang="en-US" sz="3600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1951038"/>
            <a:ext cx="8605837" cy="4759325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US" sz="2400"/>
              <a:t>The inner class, ButtonListener, responds to button events.  </a:t>
            </a:r>
          </a:p>
          <a:p>
            <a:pPr>
              <a:lnSpc>
                <a:spcPct val="83000"/>
              </a:lnSpc>
            </a:pPr>
            <a:endParaRPr lang="en-US" sz="2400"/>
          </a:p>
          <a:p>
            <a:pPr>
              <a:lnSpc>
                <a:spcPct val="83000"/>
              </a:lnSpc>
            </a:pPr>
            <a:r>
              <a:rPr lang="en-US" sz="2400"/>
              <a:t>This inner class implements the ActionListener interface and consequently actionPerformed(ActionEvent  e)</a:t>
            </a:r>
          </a:p>
          <a:p>
            <a:pPr>
              <a:lnSpc>
                <a:spcPct val="83000"/>
              </a:lnSpc>
            </a:pPr>
            <a:endParaRPr lang="en-US" sz="2400"/>
          </a:p>
          <a:p>
            <a:pPr>
              <a:lnSpc>
                <a:spcPct val="83000"/>
              </a:lnSpc>
              <a:buFontTx/>
              <a:buChar char="•"/>
            </a:pPr>
            <a:r>
              <a:rPr lang="en-US" sz="2400"/>
              <a:t>If the source is the </a:t>
            </a:r>
            <a:r>
              <a:rPr lang="en-US" sz="2400" i="1"/>
              <a:t>Reset</a:t>
            </a:r>
            <a:r>
              <a:rPr lang="en-US" sz="2400"/>
              <a:t> button, </a:t>
            </a:r>
            <a:br>
              <a:rPr lang="en-US" sz="2400"/>
            </a:br>
            <a:r>
              <a:rPr lang="en-US" sz="2400"/>
              <a:t>          all buttons are cleared of text and enabled.</a:t>
            </a:r>
            <a:br>
              <a:rPr lang="en-US" sz="2400"/>
            </a:br>
            <a:endParaRPr lang="en-US" sz="2400"/>
          </a:p>
          <a:p>
            <a:pPr>
              <a:lnSpc>
                <a:spcPct val="83000"/>
              </a:lnSpc>
              <a:buFontTx/>
              <a:buChar char="•"/>
            </a:pPr>
            <a:r>
              <a:rPr lang="en-US" sz="2400"/>
              <a:t>If the source is the </a:t>
            </a:r>
            <a:r>
              <a:rPr lang="en-US" sz="2400" i="1"/>
              <a:t>Exit</a:t>
            </a:r>
            <a:r>
              <a:rPr lang="en-US" sz="2400"/>
              <a:t> button</a:t>
            </a:r>
            <a:br>
              <a:rPr lang="en-US" sz="2400"/>
            </a:br>
            <a:r>
              <a:rPr lang="en-US" sz="2400"/>
              <a:t>         the application terminates.</a:t>
            </a:r>
          </a:p>
          <a:p>
            <a:pPr>
              <a:lnSpc>
                <a:spcPct val="83000"/>
              </a:lnSpc>
              <a:buFontTx/>
              <a:buChar char="•"/>
            </a:pPr>
            <a:endParaRPr lang="en-US" sz="2400"/>
          </a:p>
          <a:p>
            <a:pPr>
              <a:lnSpc>
                <a:spcPct val="83000"/>
              </a:lnSpc>
              <a:buFontTx/>
              <a:buChar char="•"/>
            </a:pPr>
            <a:r>
              <a:rPr lang="en-US" sz="2400"/>
              <a:t>If the source is one of the 9 board buttons, </a:t>
            </a:r>
            <a:br>
              <a:rPr lang="en-US" sz="2400"/>
            </a:br>
            <a:r>
              <a:rPr lang="en-US" sz="2400"/>
              <a:t>         that button’s text is set ‘X’ or  ‘O’, and the button is </a:t>
            </a:r>
            <a:br>
              <a:rPr lang="en-US" sz="2400"/>
            </a:br>
            <a:r>
              <a:rPr lang="en-US" sz="2400"/>
              <a:t>         disabled.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endParaRPr lang="en-US" sz="2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application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Times New Roman" pitchFamily="18" charset="0"/>
              <a:buAutoNum type="arabicPeriod"/>
            </a:pPr>
            <a:r>
              <a:rPr lang="en-US" sz="1600" dirty="0"/>
              <a:t>import java.awt.*;</a:t>
            </a:r>
          </a:p>
          <a:p>
            <a:pPr marL="609600" indent="-609600">
              <a:buFont typeface="Times New Roman" pitchFamily="18" charset="0"/>
              <a:buAutoNum type="arabicPeriod"/>
            </a:pPr>
            <a:r>
              <a:rPr lang="en-US" sz="1600" dirty="0"/>
              <a:t>import </a:t>
            </a:r>
            <a:r>
              <a:rPr lang="en-US" sz="1600" dirty="0" err="1"/>
              <a:t>javax.swing</a:t>
            </a:r>
            <a:r>
              <a:rPr lang="en-US" sz="1600" dirty="0"/>
              <a:t>.*;</a:t>
            </a:r>
          </a:p>
          <a:p>
            <a:pPr marL="609600" indent="-609600">
              <a:buFont typeface="Times New Roman" pitchFamily="18" charset="0"/>
              <a:buAutoNum type="arabicPeriod"/>
            </a:pPr>
            <a:r>
              <a:rPr lang="en-US" sz="1600" dirty="0"/>
              <a:t>import </a:t>
            </a:r>
            <a:r>
              <a:rPr lang="en-US" sz="1600" dirty="0" err="1"/>
              <a:t>java.awt.event</a:t>
            </a:r>
            <a:r>
              <a:rPr lang="en-US" sz="1600" dirty="0"/>
              <a:t>.*;</a:t>
            </a:r>
          </a:p>
          <a:p>
            <a:pPr marL="609600" indent="-609600">
              <a:buFont typeface="Times New Roman" pitchFamily="18" charset="0"/>
              <a:buAutoNum type="arabicPeriod"/>
            </a:pPr>
            <a:r>
              <a:rPr lang="en-US" sz="1600" dirty="0"/>
              <a:t>public class </a:t>
            </a:r>
            <a:r>
              <a:rPr lang="en-US" sz="1600" dirty="0" err="1"/>
              <a:t>TicTacToeBoard</a:t>
            </a:r>
            <a:r>
              <a:rPr lang="en-US" sz="1600" dirty="0"/>
              <a:t> extends </a:t>
            </a:r>
            <a:r>
              <a:rPr lang="en-US" sz="1600" dirty="0" err="1"/>
              <a:t>JFrame</a:t>
            </a:r>
            <a:endParaRPr lang="en-US" sz="1600" dirty="0"/>
          </a:p>
          <a:p>
            <a:pPr marL="609600" indent="-609600">
              <a:buFont typeface="Times New Roman" pitchFamily="18" charset="0"/>
              <a:buAutoNum type="arabicPeriod"/>
            </a:pPr>
            <a:r>
              <a:rPr lang="en-US" sz="1600" dirty="0"/>
              <a:t>{</a:t>
            </a:r>
          </a:p>
          <a:p>
            <a:pPr marL="609600" indent="-609600">
              <a:buFont typeface="Times New Roman" pitchFamily="18" charset="0"/>
              <a:buAutoNum type="arabicPeriod"/>
            </a:pPr>
            <a:r>
              <a:rPr lang="en-US" sz="1600" dirty="0"/>
              <a:t>     private </a:t>
            </a:r>
            <a:r>
              <a:rPr lang="en-US" sz="1600" dirty="0" err="1"/>
              <a:t>JButton</a:t>
            </a:r>
            <a:r>
              <a:rPr lang="en-US" sz="1600" dirty="0"/>
              <a:t> </a:t>
            </a:r>
            <a:r>
              <a:rPr lang="en-US" sz="1600" dirty="0" err="1"/>
              <a:t>resetButton</a:t>
            </a:r>
            <a:r>
              <a:rPr lang="en-US" sz="1600" dirty="0"/>
              <a:t>;		// clear board</a:t>
            </a:r>
          </a:p>
          <a:p>
            <a:pPr marL="609600" indent="-609600">
              <a:buFont typeface="Times New Roman" pitchFamily="18" charset="0"/>
              <a:buAutoNum type="arabicPeriod"/>
            </a:pPr>
            <a:r>
              <a:rPr lang="en-US" sz="1600" dirty="0"/>
              <a:t>     private </a:t>
            </a:r>
            <a:r>
              <a:rPr lang="en-US" sz="1600" dirty="0" err="1"/>
              <a:t>JButton</a:t>
            </a:r>
            <a:r>
              <a:rPr lang="en-US" sz="1600" dirty="0"/>
              <a:t> </a:t>
            </a:r>
            <a:r>
              <a:rPr lang="en-US" sz="1600" dirty="0" err="1"/>
              <a:t>exitButton</a:t>
            </a:r>
            <a:r>
              <a:rPr lang="en-US" sz="1600" dirty="0"/>
              <a:t> ;		// ends game</a:t>
            </a:r>
          </a:p>
          <a:p>
            <a:pPr marL="609600" indent="-609600">
              <a:buFont typeface="Times New Roman" pitchFamily="18" charset="0"/>
              <a:buAutoNum type="arabicPeriod"/>
            </a:pPr>
            <a:r>
              <a:rPr lang="en-US" sz="1600" dirty="0"/>
              <a:t>     private </a:t>
            </a:r>
            <a:r>
              <a:rPr lang="en-US" sz="1600" dirty="0" err="1"/>
              <a:t>JButton</a:t>
            </a:r>
            <a:r>
              <a:rPr lang="en-US" sz="1600" dirty="0"/>
              <a:t>[] board;  		//  as a 3 by 3 grid of buttons</a:t>
            </a:r>
          </a:p>
          <a:p>
            <a:pPr marL="609600" indent="-609600">
              <a:buFont typeface="Times New Roman" pitchFamily="18" charset="0"/>
              <a:buAutoNum type="arabicPeriod"/>
            </a:pPr>
            <a:r>
              <a:rPr lang="en-US" sz="1600" dirty="0"/>
              <a:t>     private </a:t>
            </a:r>
            <a:r>
              <a:rPr lang="en-US" sz="1600" dirty="0" err="1"/>
              <a:t>int</a:t>
            </a:r>
            <a:r>
              <a:rPr lang="en-US" sz="1600" dirty="0"/>
              <a:t> turn; 			             // 1 for "X" and 0 for "</a:t>
            </a:r>
            <a:r>
              <a:rPr lang="en-US" sz="1600" dirty="0" smtClean="0"/>
              <a:t>O“</a:t>
            </a:r>
          </a:p>
          <a:p>
            <a:pPr marL="609600" indent="-609600"/>
            <a:endParaRPr lang="en-US" sz="1800" b="1" dirty="0" smtClean="0"/>
          </a:p>
          <a:p>
            <a:pPr marL="609600" indent="-609600"/>
            <a:r>
              <a:rPr lang="en-US" sz="1800" b="1" dirty="0" smtClean="0"/>
              <a:t>//The constructor</a:t>
            </a:r>
          </a:p>
          <a:p>
            <a:pPr marL="609600" indent="-609600">
              <a:buFont typeface="Times New Roman" pitchFamily="18" charset="0"/>
              <a:buAutoNum type="arabicPeriod" startAt="10"/>
            </a:pPr>
            <a:r>
              <a:rPr lang="en-US" sz="1600" dirty="0" smtClean="0"/>
              <a:t>public </a:t>
            </a:r>
            <a:r>
              <a:rPr lang="en-US" sz="1600" dirty="0" err="1" smtClean="0"/>
              <a:t>TicTacToeBoard</a:t>
            </a:r>
            <a:r>
              <a:rPr lang="en-US" sz="1600" dirty="0" smtClean="0"/>
              <a:t>() 		// constructor builds the GUI</a:t>
            </a:r>
          </a:p>
          <a:p>
            <a:pPr marL="609600" indent="-609600">
              <a:buFont typeface="Times New Roman" pitchFamily="18" charset="0"/>
              <a:buAutoNum type="arabicPeriod" startAt="10"/>
            </a:pPr>
            <a:r>
              <a:rPr lang="en-US" sz="1600" dirty="0" smtClean="0"/>
              <a:t> {</a:t>
            </a:r>
          </a:p>
          <a:p>
            <a:pPr marL="609600" indent="-609600">
              <a:buFont typeface="Times New Roman" pitchFamily="18" charset="0"/>
              <a:buAutoNum type="arabicPeriod" startAt="10"/>
            </a:pPr>
            <a:r>
              <a:rPr lang="en-US" sz="1600" dirty="0" smtClean="0"/>
              <a:t>          turn = 1;  			      // for "'X"'</a:t>
            </a:r>
          </a:p>
          <a:p>
            <a:pPr marL="609600" indent="-609600">
              <a:buFont typeface="Times New Roman" pitchFamily="18" charset="0"/>
              <a:buAutoNum type="arabicPeriod" startAt="10"/>
            </a:pPr>
            <a:r>
              <a:rPr lang="en-US" sz="1600" dirty="0" smtClean="0"/>
              <a:t>          </a:t>
            </a:r>
            <a:r>
              <a:rPr lang="en-US" sz="1600" dirty="0" err="1" smtClean="0"/>
              <a:t>setTitle</a:t>
            </a:r>
            <a:r>
              <a:rPr lang="en-US" sz="1600" dirty="0" smtClean="0"/>
              <a:t>("Tic </a:t>
            </a:r>
            <a:r>
              <a:rPr lang="en-US" sz="1600" dirty="0" err="1" smtClean="0"/>
              <a:t>Tac</a:t>
            </a:r>
            <a:r>
              <a:rPr lang="en-US" sz="1600" dirty="0" smtClean="0"/>
              <a:t> Toe");</a:t>
            </a:r>
          </a:p>
          <a:p>
            <a:pPr marL="609600" indent="-609600">
              <a:buFont typeface="Times New Roman" pitchFamily="18" charset="0"/>
              <a:buAutoNum type="arabicPeriod" startAt="10"/>
            </a:pPr>
            <a:r>
              <a:rPr lang="en-US" sz="1600" dirty="0" smtClean="0"/>
              <a:t>          </a:t>
            </a:r>
            <a:r>
              <a:rPr lang="en-US" sz="1600" dirty="0" err="1" smtClean="0"/>
              <a:t>setBounds</a:t>
            </a:r>
            <a:r>
              <a:rPr lang="en-US" sz="1600" dirty="0" smtClean="0"/>
              <a:t>(0,0,300,300);</a:t>
            </a:r>
          </a:p>
          <a:p>
            <a:pPr marL="609600" indent="-609600">
              <a:buFont typeface="Times New Roman" pitchFamily="18" charset="0"/>
              <a:buAutoNum type="arabicPeriod" startAt="10"/>
            </a:pPr>
            <a:r>
              <a:rPr lang="en-US" sz="1600" dirty="0" smtClean="0"/>
              <a:t>          </a:t>
            </a:r>
            <a:r>
              <a:rPr lang="en-US" sz="1600" dirty="0" err="1" smtClean="0"/>
              <a:t>resetButton</a:t>
            </a:r>
            <a:r>
              <a:rPr lang="en-US" sz="1600" dirty="0" smtClean="0"/>
              <a:t> = new </a:t>
            </a:r>
            <a:r>
              <a:rPr lang="en-US" sz="1600" dirty="0" err="1" smtClean="0"/>
              <a:t>JButton</a:t>
            </a:r>
            <a:r>
              <a:rPr lang="en-US" sz="1600" dirty="0" smtClean="0"/>
              <a:t>("Reset");</a:t>
            </a:r>
          </a:p>
          <a:p>
            <a:pPr marL="609600" indent="-609600">
              <a:buFont typeface="Times New Roman" pitchFamily="18" charset="0"/>
              <a:buAutoNum type="arabicPeriod" startAt="10"/>
            </a:pPr>
            <a:r>
              <a:rPr lang="en-US" sz="1600" dirty="0" smtClean="0"/>
              <a:t>          </a:t>
            </a:r>
            <a:r>
              <a:rPr lang="en-US" sz="1600" dirty="0" err="1" smtClean="0"/>
              <a:t>exitButton</a:t>
            </a:r>
            <a:r>
              <a:rPr lang="en-US" sz="1600" dirty="0" smtClean="0"/>
              <a:t> = new </a:t>
            </a:r>
            <a:r>
              <a:rPr lang="en-US" sz="1600" dirty="0" err="1" smtClean="0"/>
              <a:t>JButton</a:t>
            </a:r>
            <a:r>
              <a:rPr lang="en-US" sz="1600" dirty="0" smtClean="0"/>
              <a:t>("Exit");</a:t>
            </a:r>
          </a:p>
          <a:p>
            <a:pPr marL="609600" indent="-609600">
              <a:buFont typeface="Times New Roman" pitchFamily="18" charset="0"/>
              <a:buAutoNum type="arabicPeriod" startAt="10"/>
            </a:pPr>
            <a:r>
              <a:rPr lang="en-US" sz="1600" dirty="0" smtClean="0"/>
              <a:t>          // register  listener with buttons</a:t>
            </a:r>
          </a:p>
          <a:p>
            <a:pPr marL="609600" indent="-609600">
              <a:buFont typeface="Times New Roman" pitchFamily="18" charset="0"/>
              <a:buAutoNum type="arabicPeriod" startAt="10"/>
            </a:pPr>
            <a:r>
              <a:rPr lang="en-US" sz="1600" dirty="0" smtClean="0"/>
              <a:t>          </a:t>
            </a:r>
            <a:r>
              <a:rPr lang="en-US" sz="1600" dirty="0" err="1" smtClean="0"/>
              <a:t>resetButton.addActionListener</a:t>
            </a:r>
            <a:r>
              <a:rPr lang="en-US" sz="1600" dirty="0" smtClean="0"/>
              <a:t>(new </a:t>
            </a:r>
            <a:r>
              <a:rPr lang="en-US" sz="1600" dirty="0" err="1" smtClean="0"/>
              <a:t>ButtonListener</a:t>
            </a:r>
            <a:r>
              <a:rPr lang="en-US" sz="1600" dirty="0" smtClean="0"/>
              <a:t>());</a:t>
            </a:r>
          </a:p>
          <a:p>
            <a:pPr marL="609600" indent="-609600">
              <a:buFont typeface="Times New Roman" pitchFamily="18" charset="0"/>
              <a:buAutoNum type="arabicPeriod" startAt="10"/>
            </a:pPr>
            <a:r>
              <a:rPr lang="en-US" sz="1600" dirty="0" smtClean="0"/>
              <a:t>          </a:t>
            </a:r>
            <a:r>
              <a:rPr lang="en-US" sz="1600" dirty="0" err="1" smtClean="0"/>
              <a:t>exitButton.addActionListener</a:t>
            </a:r>
            <a:r>
              <a:rPr lang="en-US" sz="1600" dirty="0" smtClean="0"/>
              <a:t>(new </a:t>
            </a:r>
            <a:r>
              <a:rPr lang="en-US" sz="1600" dirty="0" err="1" smtClean="0"/>
              <a:t>ButtonListener</a:t>
            </a:r>
            <a:r>
              <a:rPr lang="en-US" sz="1600" dirty="0" smtClean="0"/>
              <a:t>());</a:t>
            </a:r>
          </a:p>
          <a:p>
            <a:pPr marL="609600" indent="-609600">
              <a:buFont typeface="Times New Roman" pitchFamily="18" charset="0"/>
              <a:buAutoNum type="arabicPeriod"/>
            </a:pPr>
            <a:endParaRPr lang="en-US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Tic-</a:t>
            </a:r>
            <a:r>
              <a:rPr lang="en-US" sz="3600" dirty="0" err="1" smtClean="0"/>
              <a:t>Tac</a:t>
            </a:r>
            <a:r>
              <a:rPr lang="en-US" sz="3600" dirty="0" smtClean="0"/>
              <a:t>-Toe</a:t>
            </a:r>
            <a:endParaRPr lang="en-US" sz="3600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2101850"/>
            <a:ext cx="8794749" cy="5106987"/>
          </a:xfrm>
        </p:spPr>
        <p:txBody>
          <a:bodyPr/>
          <a:lstStyle/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20"/>
            </a:pPr>
            <a:r>
              <a:rPr lang="en-US" sz="1600" dirty="0"/>
              <a:t>          // add buttons to a panel and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20"/>
            </a:pPr>
            <a:r>
              <a:rPr lang="en-US" sz="1600" dirty="0"/>
              <a:t>          // add the panel to the bottom of the frame</a:t>
            </a:r>
            <a:br>
              <a:rPr lang="en-US" sz="1600" dirty="0"/>
            </a:br>
            <a:endParaRPr lang="en-US" sz="1600" dirty="0"/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20"/>
            </a:pPr>
            <a:r>
              <a:rPr lang="en-US" sz="1600" dirty="0"/>
              <a:t>          </a:t>
            </a:r>
            <a:r>
              <a:rPr lang="en-US" sz="1600" dirty="0" err="1"/>
              <a:t>JPanel</a:t>
            </a:r>
            <a:r>
              <a:rPr lang="en-US" sz="1600" dirty="0"/>
              <a:t> </a:t>
            </a:r>
            <a:r>
              <a:rPr lang="en-US" sz="1600" dirty="0" err="1"/>
              <a:t>bottomPanel</a:t>
            </a:r>
            <a:r>
              <a:rPr lang="en-US" sz="1600" dirty="0"/>
              <a:t> = new </a:t>
            </a:r>
            <a:r>
              <a:rPr lang="en-US" sz="1600" dirty="0" err="1"/>
              <a:t>JPanel</a:t>
            </a:r>
            <a:r>
              <a:rPr lang="en-US" sz="1600" dirty="0"/>
              <a:t>();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20"/>
            </a:pPr>
            <a:r>
              <a:rPr lang="en-US" sz="1600" dirty="0"/>
              <a:t>          </a:t>
            </a:r>
            <a:r>
              <a:rPr lang="en-US" sz="1600" dirty="0" err="1"/>
              <a:t>bottomPanel.add</a:t>
            </a:r>
            <a:r>
              <a:rPr lang="en-US" sz="1600" dirty="0"/>
              <a:t>(</a:t>
            </a:r>
            <a:r>
              <a:rPr lang="en-US" sz="1600" dirty="0" err="1"/>
              <a:t>resetButton</a:t>
            </a:r>
            <a:r>
              <a:rPr lang="en-US" sz="1600" dirty="0"/>
              <a:t>);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20"/>
            </a:pPr>
            <a:r>
              <a:rPr lang="en-US" sz="1600" dirty="0"/>
              <a:t>          </a:t>
            </a:r>
            <a:r>
              <a:rPr lang="en-US" sz="1600" dirty="0" err="1"/>
              <a:t>bottomPanel.add</a:t>
            </a:r>
            <a:r>
              <a:rPr lang="en-US" sz="1600" dirty="0"/>
              <a:t>(</a:t>
            </a:r>
            <a:r>
              <a:rPr lang="en-US" sz="1600" dirty="0" err="1"/>
              <a:t>exitButton</a:t>
            </a:r>
            <a:r>
              <a:rPr lang="en-US" sz="1600" dirty="0"/>
              <a:t>);</a:t>
            </a:r>
            <a:br>
              <a:rPr lang="en-US" sz="1600" dirty="0"/>
            </a:br>
            <a:endParaRPr lang="en-US" sz="1600" dirty="0"/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20"/>
            </a:pPr>
            <a:r>
              <a:rPr lang="en-US" sz="1600" dirty="0"/>
              <a:t>          // instantiate a Panel for the board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20"/>
            </a:pPr>
            <a:r>
              <a:rPr lang="en-US" sz="1600" dirty="0"/>
              <a:t>          // use the </a:t>
            </a:r>
            <a:r>
              <a:rPr lang="en-US" sz="1600" dirty="0" err="1"/>
              <a:t>GridLayout</a:t>
            </a:r>
            <a:r>
              <a:rPr lang="en-US" sz="1600" dirty="0"/>
              <a:t> layout manager (3 by  3) for the board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20"/>
            </a:pPr>
            <a:r>
              <a:rPr lang="en-US" sz="1600" dirty="0"/>
              <a:t>          </a:t>
            </a:r>
            <a:r>
              <a:rPr lang="en-US" sz="1600" dirty="0" err="1"/>
              <a:t>JPanel</a:t>
            </a:r>
            <a:r>
              <a:rPr lang="en-US" sz="1600" dirty="0"/>
              <a:t> </a:t>
            </a:r>
            <a:r>
              <a:rPr lang="en-US" sz="1600" dirty="0" err="1"/>
              <a:t>boardPanel</a:t>
            </a:r>
            <a:r>
              <a:rPr lang="en-US" sz="1600" dirty="0"/>
              <a:t> = new </a:t>
            </a:r>
            <a:r>
              <a:rPr lang="en-US" sz="1600" dirty="0" err="1"/>
              <a:t>JPanel</a:t>
            </a:r>
            <a:r>
              <a:rPr lang="en-US" sz="1600" dirty="0"/>
              <a:t>();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20"/>
            </a:pPr>
            <a:r>
              <a:rPr lang="en-US" sz="1600" dirty="0"/>
              <a:t>          </a:t>
            </a:r>
            <a:r>
              <a:rPr lang="en-US" sz="1600" dirty="0" err="1"/>
              <a:t>boardPanel.setLayout</a:t>
            </a:r>
            <a:r>
              <a:rPr lang="en-US" sz="1600" dirty="0"/>
              <a:t>(new </a:t>
            </a:r>
            <a:r>
              <a:rPr lang="en-US" sz="1600" dirty="0" err="1"/>
              <a:t>GridLayout</a:t>
            </a:r>
            <a:r>
              <a:rPr lang="en-US" sz="1600" dirty="0"/>
              <a:t>(3,3));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20"/>
            </a:pPr>
            <a:r>
              <a:rPr lang="en-US" sz="1600" dirty="0"/>
              <a:t>          board = new </a:t>
            </a:r>
            <a:r>
              <a:rPr lang="en-US" sz="1600" dirty="0" err="1"/>
              <a:t>JButton</a:t>
            </a:r>
            <a:r>
              <a:rPr lang="en-US" sz="1600" dirty="0"/>
              <a:t>[9];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20"/>
            </a:pPr>
            <a:r>
              <a:rPr lang="en-US" sz="1600" dirty="0"/>
              <a:t>          for(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&lt;9; </a:t>
            </a:r>
            <a:r>
              <a:rPr lang="en-US" sz="1600" dirty="0" err="1"/>
              <a:t>i</a:t>
            </a:r>
            <a:r>
              <a:rPr lang="en-US" sz="1600" dirty="0"/>
              <a:t>++)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20"/>
            </a:pPr>
            <a:r>
              <a:rPr lang="en-US" sz="1600" dirty="0"/>
              <a:t>          {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20"/>
            </a:pPr>
            <a:r>
              <a:rPr lang="en-US" sz="1600" dirty="0"/>
              <a:t>               board[</a:t>
            </a:r>
            <a:r>
              <a:rPr lang="en-US" sz="1600" dirty="0" err="1"/>
              <a:t>i</a:t>
            </a:r>
            <a:r>
              <a:rPr lang="en-US" sz="1600" dirty="0"/>
              <a:t>] = new </a:t>
            </a:r>
            <a:r>
              <a:rPr lang="en-US" sz="1600" dirty="0" err="1"/>
              <a:t>JButton</a:t>
            </a:r>
            <a:r>
              <a:rPr lang="en-US" sz="1600" dirty="0"/>
              <a:t>();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20"/>
            </a:pPr>
            <a:r>
              <a:rPr lang="en-US" sz="1600" dirty="0"/>
              <a:t>               board[</a:t>
            </a:r>
            <a:r>
              <a:rPr lang="en-US" sz="1600" dirty="0" err="1"/>
              <a:t>i</a:t>
            </a:r>
            <a:r>
              <a:rPr lang="en-US" sz="1600" dirty="0"/>
              <a:t>].</a:t>
            </a:r>
            <a:r>
              <a:rPr lang="en-US" sz="1600" dirty="0" err="1"/>
              <a:t>setFont</a:t>
            </a:r>
            <a:r>
              <a:rPr lang="en-US" sz="1600" dirty="0"/>
              <a:t>(new Font("Arial", </a:t>
            </a:r>
            <a:r>
              <a:rPr lang="en-US" sz="1600" dirty="0" err="1"/>
              <a:t>Font.BOLD</a:t>
            </a:r>
            <a:r>
              <a:rPr lang="en-US" sz="1600" dirty="0"/>
              <a:t>, 72));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20"/>
            </a:pPr>
            <a:r>
              <a:rPr lang="en-US" sz="1600" dirty="0"/>
              <a:t>               // register the listener for each button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20"/>
            </a:pPr>
            <a:r>
              <a:rPr lang="en-US" sz="1600" dirty="0"/>
              <a:t>               board[</a:t>
            </a:r>
            <a:r>
              <a:rPr lang="en-US" sz="1600" dirty="0" err="1"/>
              <a:t>i</a:t>
            </a:r>
            <a:r>
              <a:rPr lang="en-US" sz="1600" dirty="0"/>
              <a:t>].</a:t>
            </a:r>
            <a:r>
              <a:rPr lang="en-US" sz="1600" dirty="0" err="1"/>
              <a:t>addActionListener</a:t>
            </a:r>
            <a:r>
              <a:rPr lang="en-US" sz="1600" dirty="0"/>
              <a:t>(new </a:t>
            </a:r>
            <a:r>
              <a:rPr lang="en-US" sz="1600" dirty="0" err="1"/>
              <a:t>ButtonListener</a:t>
            </a:r>
            <a:r>
              <a:rPr lang="en-US" sz="1600" dirty="0"/>
              <a:t>());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20"/>
            </a:pPr>
            <a:r>
              <a:rPr lang="en-US" sz="1600" dirty="0"/>
              <a:t>               </a:t>
            </a:r>
            <a:r>
              <a:rPr lang="en-US" sz="1600" dirty="0" err="1"/>
              <a:t>boardPanel.add</a:t>
            </a:r>
            <a:r>
              <a:rPr lang="en-US" sz="1600" dirty="0"/>
              <a:t>(board[</a:t>
            </a:r>
            <a:r>
              <a:rPr lang="en-US" sz="1600" dirty="0" err="1"/>
              <a:t>i</a:t>
            </a:r>
            <a:r>
              <a:rPr lang="en-US" sz="1600" dirty="0"/>
              <a:t>]);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20"/>
            </a:pPr>
            <a:r>
              <a:rPr lang="en-US" sz="1600" dirty="0"/>
              <a:t>          </a:t>
            </a:r>
            <a:r>
              <a:rPr lang="en-US" sz="1600" dirty="0" smtClean="0"/>
              <a:t>}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20"/>
            </a:pPr>
            <a:endParaRPr lang="en-US" sz="1600" dirty="0" smtClean="0"/>
          </a:p>
          <a:p>
            <a:pPr marL="609600" indent="-609600">
              <a:buFont typeface="Times New Roman" pitchFamily="18" charset="0"/>
              <a:buAutoNum type="arabicPeriod" startAt="38"/>
            </a:pPr>
            <a:r>
              <a:rPr lang="en-US" sz="1600" dirty="0" smtClean="0"/>
              <a:t> // add both panels to the frame</a:t>
            </a:r>
          </a:p>
          <a:p>
            <a:pPr marL="609600" indent="-609600">
              <a:buFont typeface="Times New Roman" pitchFamily="18" charset="0"/>
              <a:buAutoNum type="arabicPeriod" startAt="38"/>
            </a:pPr>
            <a:r>
              <a:rPr lang="en-US" sz="1600" dirty="0" smtClean="0"/>
              <a:t>          add(</a:t>
            </a:r>
            <a:r>
              <a:rPr lang="en-US" sz="1600" dirty="0" err="1" smtClean="0"/>
              <a:t>bottomPanel,BorderLayout.SOUTH</a:t>
            </a:r>
            <a:r>
              <a:rPr lang="en-US" sz="1600" dirty="0" smtClean="0"/>
              <a:t>);</a:t>
            </a:r>
          </a:p>
          <a:p>
            <a:pPr marL="609600" indent="-609600">
              <a:buFont typeface="Times New Roman" pitchFamily="18" charset="0"/>
              <a:buAutoNum type="arabicPeriod" startAt="38"/>
            </a:pPr>
            <a:r>
              <a:rPr lang="en-US" sz="1600" dirty="0" smtClean="0"/>
              <a:t>          add(</a:t>
            </a:r>
            <a:r>
              <a:rPr lang="en-US" sz="1600" dirty="0" err="1" smtClean="0"/>
              <a:t>boardPanel,BorderLayout.CENTER</a:t>
            </a:r>
            <a:r>
              <a:rPr lang="en-US" sz="1600" dirty="0" smtClean="0"/>
              <a:t>);</a:t>
            </a:r>
          </a:p>
          <a:p>
            <a:pPr marL="609600" indent="-609600">
              <a:buFont typeface="Times New Roman" pitchFamily="18" charset="0"/>
              <a:buAutoNum type="arabicPeriod" startAt="38"/>
            </a:pPr>
            <a:r>
              <a:rPr lang="en-US" sz="1600" dirty="0" smtClean="0"/>
              <a:t>          </a:t>
            </a:r>
            <a:r>
              <a:rPr lang="en-US" sz="1600" dirty="0" err="1" smtClean="0"/>
              <a:t>setVisible</a:t>
            </a:r>
            <a:r>
              <a:rPr lang="en-US" sz="1600" dirty="0" smtClean="0"/>
              <a:t>(true);</a:t>
            </a:r>
          </a:p>
          <a:p>
            <a:pPr marL="609600" indent="-609600">
              <a:buFont typeface="Times New Roman" pitchFamily="18" charset="0"/>
              <a:buAutoNum type="arabicPeriod" startAt="38"/>
            </a:pPr>
            <a:r>
              <a:rPr lang="en-US" sz="1600" dirty="0" smtClean="0"/>
              <a:t>          </a:t>
            </a:r>
            <a:r>
              <a:rPr lang="en-US" sz="1600" dirty="0" err="1" smtClean="0"/>
              <a:t>setDefaultCloseOperation</a:t>
            </a:r>
            <a:r>
              <a:rPr lang="en-US" sz="1600" dirty="0" smtClean="0"/>
              <a:t>(</a:t>
            </a:r>
            <a:r>
              <a:rPr lang="en-US" sz="1600" dirty="0" err="1" smtClean="0"/>
              <a:t>JFrame.EXIT_ON_CLOSE</a:t>
            </a:r>
            <a:r>
              <a:rPr lang="en-US" sz="1600" dirty="0" smtClean="0"/>
              <a:t>);</a:t>
            </a:r>
          </a:p>
          <a:p>
            <a:pPr marL="609600" indent="-609600">
              <a:buFont typeface="Times New Roman" pitchFamily="18" charset="0"/>
              <a:buAutoNum type="arabicPeriod" startAt="38"/>
            </a:pPr>
            <a:r>
              <a:rPr lang="en-US" sz="1600" dirty="0" smtClean="0"/>
              <a:t>     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</a:t>
            </a:r>
          </a:p>
        </p:txBody>
      </p:sp>
      <p:sp>
        <p:nvSpPr>
          <p:cNvPr id="655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z="2400"/>
              <a:t>Clicking the X  button that you see in the upper right hand corner of a window “generates” or “fires” an event. </a:t>
            </a:r>
            <a:br>
              <a:rPr lang="en-US" sz="2400"/>
            </a:br>
            <a:endParaRPr lang="en-US" sz="2400"/>
          </a:p>
          <a:p>
            <a:pPr>
              <a:buFontTx/>
              <a:buChar char="•"/>
            </a:pPr>
            <a:r>
              <a:rPr lang="en-US" sz="2400"/>
              <a:t>Clicking the printer button fires an event.</a:t>
            </a:r>
          </a:p>
          <a:p>
            <a:r>
              <a:rPr lang="en-US" sz="2400"/>
              <a:t>             </a:t>
            </a:r>
          </a:p>
          <a:p>
            <a:endParaRPr lang="en-US" sz="2400"/>
          </a:p>
          <a:p>
            <a:endParaRPr lang="en-US"/>
          </a:p>
        </p:txBody>
      </p:sp>
      <p:sp>
        <p:nvSpPr>
          <p:cNvPr id="65541" name="Rectangle 1029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5540" name="Object 1028"/>
          <p:cNvGraphicFramePr>
            <a:graphicFrameLocks noChangeAspect="1"/>
          </p:cNvGraphicFramePr>
          <p:nvPr/>
        </p:nvGraphicFramePr>
        <p:xfrm>
          <a:off x="2906713" y="4581525"/>
          <a:ext cx="5029200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4" name="Bitmap Image" r:id="rId3" imgW="1552792" imgH="523810" progId="PBrush">
                  <p:embed/>
                </p:oleObj>
              </mc:Choice>
              <mc:Fallback>
                <p:oleObj name="Bitmap Image" r:id="rId3" imgW="1552792" imgH="523810" progId="PBrush">
                  <p:embed/>
                  <p:pic>
                    <p:nvPicPr>
                      <p:cNvPr id="0" name="Picture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713" y="4581525"/>
                        <a:ext cx="5029200" cy="169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741363" y="555625"/>
            <a:ext cx="8605837" cy="938212"/>
          </a:xfrm>
        </p:spPr>
        <p:txBody>
          <a:bodyPr/>
          <a:lstStyle/>
          <a:p>
            <a:r>
              <a:rPr lang="en-US" sz="3600" dirty="0"/>
              <a:t>An inner class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3113" y="2027238"/>
            <a:ext cx="8605837" cy="5105400"/>
          </a:xfrm>
        </p:spPr>
        <p:txBody>
          <a:bodyPr/>
          <a:lstStyle/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44"/>
            </a:pPr>
            <a:r>
              <a:rPr lang="en-US" sz="2000" dirty="0"/>
              <a:t> private class </a:t>
            </a:r>
            <a:r>
              <a:rPr lang="en-US" sz="2000" dirty="0" err="1"/>
              <a:t>ButtonListener</a:t>
            </a:r>
            <a:r>
              <a:rPr lang="en-US" sz="2000" dirty="0"/>
              <a:t> implements </a:t>
            </a:r>
            <a:r>
              <a:rPr lang="en-US" sz="2000" dirty="0" err="1"/>
              <a:t>ActionListener</a:t>
            </a:r>
            <a:r>
              <a:rPr lang="en-US" sz="2000" dirty="0"/>
              <a:t>  </a:t>
            </a:r>
            <a:br>
              <a:rPr lang="en-US" sz="2000" dirty="0"/>
            </a:br>
            <a:r>
              <a:rPr lang="en-US" sz="2000" dirty="0"/>
              <a:t>                                                                     // responds to button event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44"/>
            </a:pPr>
            <a:r>
              <a:rPr lang="en-US" sz="2000" dirty="0"/>
              <a:t>     {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44"/>
            </a:pPr>
            <a:r>
              <a:rPr lang="en-US" sz="2000" dirty="0"/>
              <a:t>          public void </a:t>
            </a:r>
            <a:r>
              <a:rPr lang="en-US" sz="2000" dirty="0" err="1"/>
              <a:t>actionPerformed</a:t>
            </a:r>
            <a:r>
              <a:rPr lang="en-US" sz="2000" dirty="0"/>
              <a:t>(</a:t>
            </a:r>
            <a:r>
              <a:rPr lang="en-US" sz="2000" dirty="0" err="1"/>
              <a:t>ActionEvent</a:t>
            </a:r>
            <a:r>
              <a:rPr lang="en-US" sz="2000" dirty="0"/>
              <a:t> e) 	</a:t>
            </a:r>
            <a:br>
              <a:rPr lang="en-US" sz="2000" dirty="0"/>
            </a:br>
            <a:r>
              <a:rPr lang="en-US" sz="2000" dirty="0"/>
              <a:t>                // </a:t>
            </a:r>
            <a:r>
              <a:rPr lang="en-US" sz="2000" dirty="0" err="1"/>
              <a:t>ActionListener</a:t>
            </a:r>
            <a:r>
              <a:rPr lang="en-US" sz="2000" dirty="0"/>
              <a:t> Interface method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44"/>
            </a:pPr>
            <a:r>
              <a:rPr lang="en-US" sz="2000" dirty="0"/>
              <a:t>          {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44"/>
            </a:pPr>
            <a:r>
              <a:rPr lang="en-US" sz="2000" dirty="0"/>
              <a:t>               if (</a:t>
            </a:r>
            <a:r>
              <a:rPr lang="en-US" sz="2000" dirty="0" err="1"/>
              <a:t>e.getSource</a:t>
            </a:r>
            <a:r>
              <a:rPr lang="en-US" sz="2000" dirty="0"/>
              <a:t>()== </a:t>
            </a:r>
            <a:r>
              <a:rPr lang="en-US" sz="2000" dirty="0" err="1"/>
              <a:t>resetButton</a:t>
            </a:r>
            <a:r>
              <a:rPr lang="en-US" sz="2000" dirty="0"/>
              <a:t>) 		 // </a:t>
            </a:r>
            <a:r>
              <a:rPr lang="en-US" sz="2000" i="1" dirty="0"/>
              <a:t>Reset </a:t>
            </a:r>
            <a:r>
              <a:rPr lang="en-US" sz="2000" dirty="0"/>
              <a:t>button?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44"/>
            </a:pPr>
            <a:r>
              <a:rPr lang="en-US" sz="2000" dirty="0"/>
              <a:t>                    for(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&lt;9; </a:t>
            </a:r>
            <a:r>
              <a:rPr lang="en-US" sz="2000" dirty="0" err="1"/>
              <a:t>i</a:t>
            </a:r>
            <a:r>
              <a:rPr lang="en-US" sz="2000" dirty="0"/>
              <a:t>++)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44"/>
            </a:pPr>
            <a:r>
              <a:rPr lang="en-US" sz="2000" dirty="0"/>
              <a:t>                    {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44"/>
            </a:pPr>
            <a:r>
              <a:rPr lang="en-US" sz="2000" dirty="0"/>
              <a:t>                         // remove X's and O's 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44"/>
            </a:pPr>
            <a:r>
              <a:rPr lang="en-US" sz="2000" dirty="0"/>
              <a:t>                         board[</a:t>
            </a:r>
            <a:r>
              <a:rPr lang="en-US" sz="2000" dirty="0" err="1"/>
              <a:t>i</a:t>
            </a:r>
            <a:r>
              <a:rPr lang="en-US" sz="2000" dirty="0"/>
              <a:t>].</a:t>
            </a:r>
            <a:r>
              <a:rPr lang="en-US" sz="2000" dirty="0" err="1"/>
              <a:t>setText</a:t>
            </a:r>
            <a:r>
              <a:rPr lang="en-US" sz="2000" dirty="0"/>
              <a:t>("");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44"/>
            </a:pPr>
            <a:r>
              <a:rPr lang="en-US" sz="2000" dirty="0"/>
              <a:t>                         // enable all board buttons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44"/>
            </a:pPr>
            <a:r>
              <a:rPr lang="en-US" sz="2000" dirty="0"/>
              <a:t>                         board[</a:t>
            </a:r>
            <a:r>
              <a:rPr lang="en-US" sz="2000" dirty="0" err="1"/>
              <a:t>i</a:t>
            </a:r>
            <a:r>
              <a:rPr lang="en-US" sz="2000" dirty="0"/>
              <a:t>].</a:t>
            </a:r>
            <a:r>
              <a:rPr lang="en-US" sz="2000" dirty="0" err="1"/>
              <a:t>setEnabled</a:t>
            </a:r>
            <a:r>
              <a:rPr lang="en-US" sz="2000" dirty="0"/>
              <a:t>(true);</a:t>
            </a:r>
            <a:br>
              <a:rPr lang="en-US" sz="2000" dirty="0"/>
            </a:br>
            <a:r>
              <a:rPr lang="en-US" sz="2000" dirty="0"/>
              <a:t>                         turn = 1;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44"/>
            </a:pPr>
            <a:r>
              <a:rPr lang="en-US" sz="2000" dirty="0"/>
              <a:t>                    }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44"/>
            </a:pPr>
            <a:r>
              <a:rPr lang="en-US" sz="2000" dirty="0"/>
              <a:t>               else if (</a:t>
            </a:r>
            <a:r>
              <a:rPr lang="en-US" sz="2000" dirty="0" err="1"/>
              <a:t>e.getSource</a:t>
            </a:r>
            <a:r>
              <a:rPr lang="en-US" sz="2000" dirty="0"/>
              <a:t>() == </a:t>
            </a:r>
            <a:r>
              <a:rPr lang="en-US" sz="2000" dirty="0" err="1"/>
              <a:t>exitButton</a:t>
            </a:r>
            <a:r>
              <a:rPr lang="en-US" sz="2000" dirty="0"/>
              <a:t>)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44"/>
            </a:pPr>
            <a:r>
              <a:rPr lang="en-US" sz="2000" dirty="0"/>
              <a:t>                    </a:t>
            </a:r>
            <a:r>
              <a:rPr lang="en-US" sz="2000" dirty="0" err="1"/>
              <a:t>System.exit</a:t>
            </a:r>
            <a:r>
              <a:rPr lang="en-US" sz="2000" dirty="0"/>
              <a:t>(0);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marL="609600" indent="-609600">
              <a:lnSpc>
                <a:spcPct val="73000"/>
              </a:lnSpc>
            </a:pP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An Inner Class</a:t>
            </a:r>
            <a:endParaRPr lang="en-US" sz="3600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2027237"/>
            <a:ext cx="8794749" cy="5257799"/>
          </a:xfrm>
        </p:spPr>
        <p:txBody>
          <a:bodyPr/>
          <a:lstStyle/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58"/>
            </a:pPr>
            <a:r>
              <a:rPr lang="en-US" sz="2000" dirty="0" smtClean="0"/>
              <a:t> 			else</a:t>
            </a:r>
            <a:endParaRPr lang="en-US" sz="2000" dirty="0"/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58"/>
            </a:pPr>
            <a:r>
              <a:rPr lang="en-US" sz="2000" dirty="0"/>
              <a:t>                    for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&lt;9; </a:t>
            </a:r>
            <a:r>
              <a:rPr lang="en-US" sz="2000" dirty="0" err="1"/>
              <a:t>i</a:t>
            </a:r>
            <a:r>
              <a:rPr lang="en-US" sz="2000" dirty="0"/>
              <a:t>++)                    // for each board square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58"/>
            </a:pPr>
            <a:r>
              <a:rPr lang="en-US" sz="2000" dirty="0"/>
              <a:t>                         if (</a:t>
            </a:r>
            <a:r>
              <a:rPr lang="en-US" sz="2000" dirty="0" err="1"/>
              <a:t>e.getSource</a:t>
            </a:r>
            <a:r>
              <a:rPr lang="en-US" sz="2000" dirty="0"/>
              <a:t>() == board[</a:t>
            </a:r>
            <a:r>
              <a:rPr lang="en-US" sz="2000" dirty="0" err="1"/>
              <a:t>i</a:t>
            </a:r>
            <a:r>
              <a:rPr lang="en-US" sz="2000" dirty="0"/>
              <a:t>])        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58"/>
            </a:pPr>
            <a:r>
              <a:rPr lang="en-US" sz="2000" dirty="0"/>
              <a:t>                         {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58"/>
            </a:pPr>
            <a:r>
              <a:rPr lang="en-US" sz="2000" dirty="0"/>
              <a:t>                              if (turn == 1)                        // X's turn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58"/>
            </a:pPr>
            <a:r>
              <a:rPr lang="en-US" sz="2000" dirty="0"/>
              <a:t>                                   board[</a:t>
            </a:r>
            <a:r>
              <a:rPr lang="en-US" sz="2000" dirty="0" err="1"/>
              <a:t>i</a:t>
            </a:r>
            <a:r>
              <a:rPr lang="en-US" sz="2000" dirty="0"/>
              <a:t>].</a:t>
            </a:r>
            <a:r>
              <a:rPr lang="en-US" sz="2000" dirty="0" err="1"/>
              <a:t>setText</a:t>
            </a:r>
            <a:r>
              <a:rPr lang="en-US" sz="2000" dirty="0"/>
              <a:t>("X");     //put an "X" on the board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58"/>
            </a:pPr>
            <a:r>
              <a:rPr lang="en-US" sz="2000" dirty="0"/>
              <a:t>                              else                                     // O's turn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58"/>
            </a:pPr>
            <a:r>
              <a:rPr lang="en-US" sz="2000" dirty="0"/>
              <a:t>                                   board[</a:t>
            </a:r>
            <a:r>
              <a:rPr lang="en-US" sz="2000" dirty="0" err="1"/>
              <a:t>i</a:t>
            </a:r>
            <a:r>
              <a:rPr lang="en-US" sz="2000" dirty="0"/>
              <a:t>].</a:t>
            </a:r>
            <a:r>
              <a:rPr lang="en-US" sz="2000" dirty="0" err="1"/>
              <a:t>setText</a:t>
            </a:r>
            <a:r>
              <a:rPr lang="en-US" sz="2000" dirty="0"/>
              <a:t>("O");    //put an "O" on the board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58"/>
            </a:pPr>
            <a:r>
              <a:rPr lang="en-US" sz="2000" dirty="0"/>
              <a:t>                              board[</a:t>
            </a:r>
            <a:r>
              <a:rPr lang="en-US" sz="2000" dirty="0" err="1"/>
              <a:t>i</a:t>
            </a:r>
            <a:r>
              <a:rPr lang="en-US" sz="2000" dirty="0"/>
              <a:t>].</a:t>
            </a:r>
            <a:r>
              <a:rPr lang="en-US" sz="2000" dirty="0" err="1"/>
              <a:t>setEnabled</a:t>
            </a:r>
            <a:r>
              <a:rPr lang="en-US" sz="2000" dirty="0"/>
              <a:t>(false); // disable the button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58"/>
            </a:pPr>
            <a:r>
              <a:rPr lang="en-US" sz="2000" dirty="0"/>
              <a:t>                              turn = (turn+1)%2;            </a:t>
            </a:r>
            <a:br>
              <a:rPr lang="en-US" sz="2000" dirty="0"/>
            </a:br>
            <a:r>
              <a:rPr lang="en-US" sz="2000" dirty="0"/>
              <a:t>                                              // change turn designator, toggles 0 and 1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58"/>
            </a:pPr>
            <a:r>
              <a:rPr lang="en-US" sz="2000" dirty="0"/>
              <a:t>                              return;				// source determined; return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58"/>
            </a:pPr>
            <a:r>
              <a:rPr lang="en-US" sz="2000" dirty="0"/>
              <a:t>                         }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58"/>
            </a:pPr>
            <a:r>
              <a:rPr lang="en-US" sz="2000" dirty="0"/>
              <a:t>          }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58"/>
            </a:pPr>
            <a:r>
              <a:rPr lang="en-US" sz="2000" dirty="0"/>
              <a:t>     </a:t>
            </a:r>
            <a:r>
              <a:rPr lang="en-US" sz="2000" dirty="0" smtClean="0"/>
              <a:t>}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58"/>
            </a:pPr>
            <a:endParaRPr lang="en-US" sz="2000" dirty="0" smtClean="0"/>
          </a:p>
          <a:p>
            <a:pPr marL="609600" indent="-609600">
              <a:lnSpc>
                <a:spcPct val="73000"/>
              </a:lnSpc>
            </a:pPr>
            <a:r>
              <a:rPr lang="en-US" sz="2000" dirty="0" smtClean="0"/>
              <a:t>// the main method</a:t>
            </a:r>
          </a:p>
          <a:p>
            <a:pPr marL="609600" indent="-609600">
              <a:buFont typeface="Times New Roman" pitchFamily="18" charset="0"/>
              <a:buAutoNum type="arabicPeriod" startAt="72"/>
            </a:pPr>
            <a:r>
              <a:rPr lang="en-US" sz="2000" dirty="0" smtClean="0"/>
              <a:t>public static void main(String 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</a:t>
            </a:r>
          </a:p>
          <a:p>
            <a:pPr marL="609600" indent="-609600">
              <a:buFont typeface="Times New Roman" pitchFamily="18" charset="0"/>
              <a:buAutoNum type="arabicPeriod" startAt="72"/>
            </a:pPr>
            <a:r>
              <a:rPr lang="en-US" sz="2000" dirty="0" smtClean="0"/>
              <a:t>     {</a:t>
            </a:r>
          </a:p>
          <a:p>
            <a:pPr marL="609600" indent="-609600">
              <a:buFont typeface="Times New Roman" pitchFamily="18" charset="0"/>
              <a:buAutoNum type="arabicPeriod" startAt="72"/>
            </a:pPr>
            <a:r>
              <a:rPr lang="en-US" sz="2000" dirty="0" smtClean="0"/>
              <a:t>          </a:t>
            </a:r>
            <a:r>
              <a:rPr lang="en-US" sz="2000" dirty="0" err="1" smtClean="0"/>
              <a:t>TicTacToeBoard</a:t>
            </a:r>
            <a:r>
              <a:rPr lang="en-US" sz="2000" dirty="0" smtClean="0"/>
              <a:t> frame = new </a:t>
            </a:r>
            <a:r>
              <a:rPr lang="en-US" sz="2000" dirty="0" err="1" smtClean="0"/>
              <a:t>TicTacToeBoard</a:t>
            </a:r>
            <a:r>
              <a:rPr lang="en-US" sz="2000" dirty="0" smtClean="0"/>
              <a:t>();</a:t>
            </a:r>
          </a:p>
          <a:p>
            <a:pPr marL="609600" indent="-609600">
              <a:buFont typeface="Times New Roman" pitchFamily="18" charset="0"/>
              <a:buAutoNum type="arabicPeriod" startAt="72"/>
            </a:pPr>
            <a:r>
              <a:rPr lang="en-US" sz="2000" dirty="0" smtClean="0"/>
              <a:t>     }</a:t>
            </a:r>
          </a:p>
          <a:p>
            <a:pPr marL="609600" indent="-609600">
              <a:buFont typeface="Times New Roman" pitchFamily="18" charset="0"/>
              <a:buAutoNum type="arabicPeriod" startAt="72"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Labels</a:t>
            </a:r>
            <a:r>
              <a:rPr lang="en-US" b="0"/>
              <a:t/>
            </a:r>
            <a:br>
              <a:rPr lang="en-US" b="0"/>
            </a:br>
            <a:endParaRPr lang="en-US" b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i="1" dirty="0"/>
              <a:t>label</a:t>
            </a:r>
            <a:r>
              <a:rPr lang="en-US" sz="2000" dirty="0"/>
              <a:t> is an area that can be used to display text or images.  A label is </a:t>
            </a:r>
            <a:r>
              <a:rPr lang="en-US" sz="2000" i="1" dirty="0"/>
              <a:t>not</a:t>
            </a:r>
            <a:r>
              <a:rPr lang="en-US" sz="2000" dirty="0"/>
              <a:t> a source of events.  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b="1" dirty="0" smtClean="0"/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Class:  </a:t>
            </a:r>
            <a:r>
              <a:rPr lang="en-US" sz="2000" dirty="0" err="1" smtClean="0"/>
              <a:t>JLabel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b="1" dirty="0" smtClean="0"/>
          </a:p>
          <a:p>
            <a:pPr>
              <a:buFontTx/>
              <a:buChar char="•"/>
            </a:pPr>
            <a:r>
              <a:rPr lang="en-US" sz="2000" b="1" dirty="0" smtClean="0"/>
              <a:t>Constructors:</a:t>
            </a:r>
          </a:p>
          <a:p>
            <a:pPr lvl="1">
              <a:buFontTx/>
              <a:buChar char="•"/>
            </a:pPr>
            <a:r>
              <a:rPr lang="en-US" sz="2000" dirty="0" err="1" smtClean="0"/>
              <a:t>JLabel</a:t>
            </a:r>
            <a:r>
              <a:rPr lang="en-US" sz="2000" dirty="0" smtClean="0"/>
              <a:t>()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instantiates a </a:t>
            </a:r>
            <a:r>
              <a:rPr lang="en-US" sz="2000" dirty="0" err="1" smtClean="0"/>
              <a:t>JLabel</a:t>
            </a:r>
            <a:r>
              <a:rPr lang="en-US" sz="2000" dirty="0" smtClean="0"/>
              <a:t> object that displays neither text nor an image.</a:t>
            </a:r>
            <a:br>
              <a:rPr lang="en-US" sz="2000" dirty="0" smtClean="0"/>
            </a:br>
            <a:endParaRPr lang="en-US" sz="2000" dirty="0" smtClean="0"/>
          </a:p>
          <a:p>
            <a:pPr lvl="1">
              <a:buFontTx/>
              <a:buChar char="•"/>
            </a:pPr>
            <a:r>
              <a:rPr lang="en-US" sz="2000" dirty="0" err="1" smtClean="0"/>
              <a:t>JLabel</a:t>
            </a:r>
            <a:r>
              <a:rPr lang="en-US" sz="2000" dirty="0" smtClean="0"/>
              <a:t> (String text)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instantiates a </a:t>
            </a:r>
            <a:r>
              <a:rPr lang="en-US" sz="2000" dirty="0" err="1" smtClean="0"/>
              <a:t>JLabel</a:t>
            </a:r>
            <a:r>
              <a:rPr lang="en-US" sz="2000" dirty="0" smtClean="0"/>
              <a:t> object with text, text.</a:t>
            </a:r>
            <a:r>
              <a:rPr lang="en-US" sz="2000" i="1" dirty="0" smtClean="0"/>
              <a:t/>
            </a:r>
            <a:br>
              <a:rPr lang="en-US" sz="2000" i="1" dirty="0" smtClean="0"/>
            </a:br>
            <a:endParaRPr lang="en-US" sz="2000" dirty="0" smtClean="0"/>
          </a:p>
          <a:p>
            <a:pPr lvl="1">
              <a:buFontTx/>
              <a:buChar char="•"/>
            </a:pPr>
            <a:r>
              <a:rPr lang="en-US" sz="2000" dirty="0" err="1" smtClean="0"/>
              <a:t>JLabel</a:t>
            </a:r>
            <a:r>
              <a:rPr lang="en-US" sz="2000" dirty="0" smtClean="0"/>
              <a:t>(Icon </a:t>
            </a:r>
            <a:r>
              <a:rPr lang="en-US" sz="2000" dirty="0" err="1" smtClean="0"/>
              <a:t>icon</a:t>
            </a:r>
            <a:r>
              <a:rPr lang="en-US" sz="2000" dirty="0" smtClean="0"/>
              <a:t>)  // e.g.,  </a:t>
            </a:r>
            <a:r>
              <a:rPr lang="en-US" sz="2000" dirty="0" err="1" smtClean="0"/>
              <a:t>JLabel</a:t>
            </a:r>
            <a:r>
              <a:rPr lang="en-US" sz="2000" dirty="0" smtClean="0"/>
              <a:t> label = new </a:t>
            </a:r>
            <a:r>
              <a:rPr lang="en-US" sz="2000" dirty="0" err="1" smtClean="0"/>
              <a:t>JLabel</a:t>
            </a:r>
            <a:r>
              <a:rPr lang="en-US" sz="2000" dirty="0" smtClean="0"/>
              <a:t>( new </a:t>
            </a:r>
            <a:r>
              <a:rPr lang="en-US" sz="2000" dirty="0" err="1" smtClean="0"/>
              <a:t>ImageIcon</a:t>
            </a:r>
            <a:r>
              <a:rPr lang="en-US" sz="2000" dirty="0" smtClean="0"/>
              <a:t>("pic.jpg"))</a:t>
            </a:r>
            <a:br>
              <a:rPr lang="en-US" sz="2000" dirty="0" smtClean="0"/>
            </a:br>
            <a:r>
              <a:rPr lang="en-US" sz="2000" dirty="0" smtClean="0"/>
              <a:t>instantiates a </a:t>
            </a:r>
            <a:r>
              <a:rPr lang="en-US" sz="2000" dirty="0" err="1" smtClean="0"/>
              <a:t>JLabel</a:t>
            </a:r>
            <a:r>
              <a:rPr lang="en-US" sz="2000" dirty="0" smtClean="0"/>
              <a:t> object that displays icon</a:t>
            </a:r>
            <a:r>
              <a:rPr lang="en-US" sz="2000" i="1" dirty="0" smtClean="0"/>
              <a:t>.</a:t>
            </a:r>
            <a:r>
              <a:rPr lang="en-US" sz="1600" i="1" dirty="0" smtClean="0"/>
              <a:t/>
            </a:r>
            <a:br>
              <a:rPr lang="en-US" sz="1600" i="1" dirty="0" smtClean="0"/>
            </a:br>
            <a:endParaRPr lang="en-US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73113" y="503237"/>
            <a:ext cx="8605837" cy="1066800"/>
          </a:xfrm>
        </p:spPr>
        <p:txBody>
          <a:bodyPr/>
          <a:lstStyle/>
          <a:p>
            <a:r>
              <a:rPr lang="en-US" sz="3600" dirty="0"/>
              <a:t>A Photo Album 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712" y="2027237"/>
            <a:ext cx="5137149" cy="5181601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US" sz="2000" b="1" dirty="0"/>
              <a:t>Problem Statement</a:t>
            </a:r>
            <a:r>
              <a:rPr lang="en-US" sz="2000" dirty="0"/>
              <a:t>:</a:t>
            </a:r>
          </a:p>
          <a:p>
            <a:pPr>
              <a:lnSpc>
                <a:spcPct val="83000"/>
              </a:lnSpc>
              <a:spcBef>
                <a:spcPts val="1200"/>
              </a:spcBef>
              <a:buFontTx/>
              <a:buChar char="•"/>
            </a:pPr>
            <a:r>
              <a:rPr lang="en-US" sz="2000" dirty="0"/>
              <a:t>Devise an application that displays nine thumbnail pictures in a single frame so that when a user clicks on any thumbnail, a full size version shows in another frame.  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83000"/>
              </a:lnSpc>
              <a:buFontTx/>
              <a:buChar char="•"/>
            </a:pPr>
            <a:r>
              <a:rPr lang="en-US" sz="2000" dirty="0"/>
              <a:t>The lower panel of the thumbnail frame contains two buttons, a </a:t>
            </a:r>
            <a:r>
              <a:rPr lang="en-US" sz="2000" i="1" dirty="0"/>
              <a:t>Next</a:t>
            </a:r>
            <a:r>
              <a:rPr lang="en-US" sz="2000" dirty="0"/>
              <a:t> button and an </a:t>
            </a:r>
            <a:r>
              <a:rPr lang="en-US" sz="2000" i="1" dirty="0"/>
              <a:t>Exit</a:t>
            </a:r>
            <a:r>
              <a:rPr lang="en-US" sz="2000" dirty="0"/>
              <a:t> button.  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83000"/>
              </a:lnSpc>
              <a:buFontTx/>
              <a:buChar char="•"/>
            </a:pPr>
            <a:r>
              <a:rPr lang="en-US" sz="2000" dirty="0"/>
              <a:t>When the </a:t>
            </a:r>
            <a:r>
              <a:rPr lang="en-US" sz="2000" i="1" dirty="0"/>
              <a:t>Next</a:t>
            </a:r>
            <a:r>
              <a:rPr lang="en-US" sz="2000" dirty="0"/>
              <a:t> button is clicked, the next batch of  nine thumbnail pictures comes into view.  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83000"/>
              </a:lnSpc>
              <a:buFontTx/>
              <a:buChar char="•"/>
            </a:pPr>
            <a:r>
              <a:rPr lang="en-US" sz="2000" dirty="0"/>
              <a:t>After the last  thumbnail is shown,  the display cycles around and the first thumbnail is once again displayed.  </a:t>
            </a:r>
            <a:br>
              <a:rPr lang="en-US" sz="2000" dirty="0"/>
            </a:br>
            <a:r>
              <a:rPr lang="en-US" sz="2000" dirty="0"/>
              <a:t> </a:t>
            </a:r>
          </a:p>
          <a:p>
            <a:pPr>
              <a:lnSpc>
                <a:spcPct val="83000"/>
              </a:lnSpc>
              <a:buFontTx/>
              <a:buChar char="•"/>
            </a:pPr>
            <a:r>
              <a:rPr lang="en-US" sz="2000" dirty="0"/>
              <a:t>The </a:t>
            </a:r>
            <a:r>
              <a:rPr lang="en-US" sz="2000" i="1" dirty="0"/>
              <a:t>Exit</a:t>
            </a:r>
            <a:r>
              <a:rPr lang="en-US" sz="2000" dirty="0"/>
              <a:t> button terminates the </a:t>
            </a:r>
            <a:r>
              <a:rPr lang="en-US" sz="2000" dirty="0" smtClean="0"/>
              <a:t>application.</a:t>
            </a:r>
            <a:endParaRPr lang="en-US" sz="2000" dirty="0"/>
          </a:p>
        </p:txBody>
      </p:sp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02312" y="3017837"/>
            <a:ext cx="4035626" cy="3581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The Application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83000"/>
              </a:lnSpc>
            </a:pPr>
            <a:r>
              <a:rPr lang="en-US" sz="2400" dirty="0"/>
              <a:t>The application </a:t>
            </a:r>
            <a:r>
              <a:rPr lang="en-US" sz="2400" dirty="0" smtClean="0"/>
              <a:t>consists </a:t>
            </a:r>
            <a:r>
              <a:rPr lang="en-US" sz="2400" dirty="0"/>
              <a:t>of three interacting classes:</a:t>
            </a:r>
            <a:br>
              <a:rPr lang="en-US" sz="2400" dirty="0"/>
            </a:br>
            <a:endParaRPr lang="en-US" sz="2400" b="1" dirty="0"/>
          </a:p>
          <a:p>
            <a:pPr marL="609600" indent="-609600">
              <a:lnSpc>
                <a:spcPct val="83000"/>
              </a:lnSpc>
              <a:buFontTx/>
              <a:buAutoNum type="arabicPeriod"/>
            </a:pPr>
            <a:r>
              <a:rPr lang="en-US" sz="2400" b="1" dirty="0" err="1"/>
              <a:t>PhotoAlbum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400" dirty="0"/>
          </a:p>
          <a:p>
            <a:pPr marL="1371600" lvl="2" indent="-457200">
              <a:lnSpc>
                <a:spcPct val="83000"/>
              </a:lnSpc>
              <a:buFontTx/>
              <a:buChar char="•"/>
            </a:pPr>
            <a:r>
              <a:rPr lang="en-US" dirty="0" err="1"/>
              <a:t>PhotoAlbum</a:t>
            </a:r>
            <a:r>
              <a:rPr lang="en-US" dirty="0"/>
              <a:t> maintains two </a:t>
            </a:r>
            <a:r>
              <a:rPr lang="en-US" dirty="0" err="1"/>
              <a:t>ArrayList</a:t>
            </a:r>
            <a:r>
              <a:rPr lang="en-US" dirty="0"/>
              <a:t>&lt;</a:t>
            </a:r>
            <a:r>
              <a:rPr lang="en-US" dirty="0" err="1"/>
              <a:t>ImageIcon</a:t>
            </a:r>
            <a:r>
              <a:rPr lang="en-US" dirty="0"/>
              <a:t>&gt; objects: one list holds full size photos, the other thumbnails.</a:t>
            </a:r>
            <a:br>
              <a:rPr lang="en-US" dirty="0"/>
            </a:br>
            <a:endParaRPr lang="en-US" dirty="0"/>
          </a:p>
          <a:p>
            <a:pPr marL="1371600" lvl="2" indent="-457200">
              <a:lnSpc>
                <a:spcPct val="83000"/>
              </a:lnSpc>
              <a:buFontTx/>
              <a:buChar char="•"/>
            </a:pPr>
            <a:r>
              <a:rPr lang="en-US" dirty="0" err="1"/>
              <a:t>PhotoAlbum</a:t>
            </a:r>
            <a:r>
              <a:rPr lang="en-US" dirty="0"/>
              <a:t> provides methods that return the number of photos, the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photo, or the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thumbnail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1371600" lvl="2" indent="-457200">
              <a:lnSpc>
                <a:spcPct val="83000"/>
              </a:lnSpc>
              <a:buFontTx/>
              <a:buChar char="•"/>
            </a:pPr>
            <a:r>
              <a:rPr lang="en-US" dirty="0"/>
              <a:t>This class is not part of the GUI.  The class strictly maintains the data of the application.</a:t>
            </a:r>
            <a:br>
              <a:rPr lang="en-US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PictureFrame</a:t>
            </a:r>
            <a:endParaRPr lang="en-US" sz="3600" dirty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3113" y="2027238"/>
            <a:ext cx="8605837" cy="4835526"/>
          </a:xfrm>
        </p:spPr>
        <p:txBody>
          <a:bodyPr/>
          <a:lstStyle/>
          <a:p>
            <a:pPr marL="609600" indent="-609600">
              <a:buFont typeface="Times New Roman" pitchFamily="18" charset="0"/>
              <a:buAutoNum type="arabicPeriod" startAt="2"/>
            </a:pPr>
            <a:r>
              <a:rPr lang="en-US" sz="2400" b="1" dirty="0" err="1" smtClean="0"/>
              <a:t>PictureFrame</a:t>
            </a:r>
            <a:endParaRPr lang="en-US" sz="2400" dirty="0"/>
          </a:p>
          <a:p>
            <a:pPr marL="971550" lvl="1" indent="-457200">
              <a:buFontTx/>
              <a:buChar char="•"/>
            </a:pPr>
            <a:r>
              <a:rPr lang="en-US" sz="2400" dirty="0" err="1"/>
              <a:t>PictureFrame</a:t>
            </a:r>
            <a:r>
              <a:rPr lang="en-US" sz="2400" dirty="0"/>
              <a:t> extends </a:t>
            </a:r>
            <a:r>
              <a:rPr lang="en-US" sz="2400" dirty="0" err="1"/>
              <a:t>JFrame</a:t>
            </a:r>
            <a:r>
              <a:rPr lang="en-US" sz="2400" dirty="0"/>
              <a:t>, displays a single picture on a label, and places the label in the center of a frame</a:t>
            </a:r>
            <a:r>
              <a:rPr lang="en-US" sz="2400" dirty="0" smtClean="0"/>
              <a:t>.</a:t>
            </a:r>
            <a:endParaRPr lang="en-US" sz="2400" dirty="0"/>
          </a:p>
          <a:p>
            <a:pPr marL="971550" lvl="1" indent="-457200">
              <a:buFontTx/>
              <a:buChar char="•"/>
            </a:pPr>
            <a:r>
              <a:rPr lang="en-US" sz="2400" dirty="0" err="1"/>
              <a:t>PictureFrame</a:t>
            </a:r>
            <a:r>
              <a:rPr lang="en-US" sz="2400" dirty="0"/>
              <a:t> also provides a method that changes the picture.</a:t>
            </a:r>
          </a:p>
        </p:txBody>
      </p:sp>
      <p:pic>
        <p:nvPicPr>
          <p:cNvPr id="165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0112" y="3510484"/>
            <a:ext cx="5105400" cy="36093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ManagePhotos</a:t>
            </a:r>
            <a:endParaRPr lang="en-US" sz="3600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2101850"/>
            <a:ext cx="8870949" cy="4759325"/>
          </a:xfrm>
        </p:spPr>
        <p:txBody>
          <a:bodyPr/>
          <a:lstStyle/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3"/>
            </a:pPr>
            <a:r>
              <a:rPr lang="en-US" sz="2400" b="1" dirty="0" err="1"/>
              <a:t>ManagePhotos</a:t>
            </a:r>
            <a:r>
              <a:rPr lang="en-US" sz="2400" b="1" dirty="0"/>
              <a:t> </a:t>
            </a:r>
            <a:br>
              <a:rPr lang="en-US" sz="2400" b="1" dirty="0"/>
            </a:br>
            <a:endParaRPr lang="en-US" sz="2400" dirty="0"/>
          </a:p>
          <a:p>
            <a:pPr marL="804863" lvl="1" indent="-341313">
              <a:lnSpc>
                <a:spcPct val="73000"/>
              </a:lnSpc>
              <a:buFontTx/>
              <a:buChar char="•"/>
            </a:pPr>
            <a:r>
              <a:rPr lang="en-US" sz="2000" dirty="0" err="1"/>
              <a:t>ManagePhotos</a:t>
            </a:r>
            <a:r>
              <a:rPr lang="en-US" sz="2000" dirty="0"/>
              <a:t> extends </a:t>
            </a:r>
            <a:r>
              <a:rPr lang="en-US" sz="2000" dirty="0" err="1"/>
              <a:t>JFrame</a:t>
            </a:r>
            <a:r>
              <a:rPr lang="en-US" sz="2000" dirty="0"/>
              <a:t> and contains three panels in the NORTH, CENTER, and SOUTH sections of the frame.  </a:t>
            </a:r>
            <a:br>
              <a:rPr lang="en-US" sz="2000" dirty="0"/>
            </a:br>
            <a:endParaRPr lang="en-US" sz="2000" dirty="0"/>
          </a:p>
          <a:p>
            <a:pPr marL="804863" lvl="1" indent="-341313">
              <a:lnSpc>
                <a:spcPct val="73000"/>
              </a:lnSpc>
              <a:buFontTx/>
              <a:buChar char="•"/>
            </a:pPr>
            <a:r>
              <a:rPr lang="en-US" sz="2000" dirty="0"/>
              <a:t>The NORTH panel holds a label that displays a title string.  The title string of is “My Trip to Pompeii”.</a:t>
            </a:r>
            <a:br>
              <a:rPr lang="en-US" sz="2000" dirty="0"/>
            </a:br>
            <a:endParaRPr lang="en-US" sz="2000" dirty="0"/>
          </a:p>
          <a:p>
            <a:pPr marL="804863" lvl="1" indent="-341313">
              <a:lnSpc>
                <a:spcPct val="73000"/>
              </a:lnSpc>
              <a:buFontTx/>
              <a:buChar char="•"/>
            </a:pPr>
            <a:r>
              <a:rPr lang="en-US" sz="2000" dirty="0"/>
              <a:t>The CENTER panel is a grid of nine buttons. Each button displays one thumbnail.  Clicking a button displays the corresponding full size photo in a </a:t>
            </a:r>
            <a:r>
              <a:rPr lang="en-US" sz="2000" dirty="0" err="1"/>
              <a:t>PictureFrame</a:t>
            </a:r>
            <a:r>
              <a:rPr lang="en-US" sz="2000" dirty="0"/>
              <a:t> object.</a:t>
            </a:r>
            <a:br>
              <a:rPr lang="en-US" sz="2000" dirty="0"/>
            </a:br>
            <a:endParaRPr lang="en-US" sz="2000" dirty="0"/>
          </a:p>
          <a:p>
            <a:pPr marL="804863" lvl="1" indent="-341313">
              <a:lnSpc>
                <a:spcPct val="73000"/>
              </a:lnSpc>
              <a:buFontTx/>
              <a:buChar char="•"/>
            </a:pPr>
            <a:r>
              <a:rPr lang="en-US" sz="2000" dirty="0"/>
              <a:t>The SOUTH panel contains two buttons, </a:t>
            </a:r>
            <a:r>
              <a:rPr lang="en-US" sz="2000" dirty="0" err="1"/>
              <a:t>nextButton</a:t>
            </a:r>
            <a:r>
              <a:rPr lang="en-US" sz="2000" dirty="0"/>
              <a:t> and </a:t>
            </a:r>
            <a:r>
              <a:rPr lang="en-US" sz="2000" dirty="0" err="1"/>
              <a:t>exitButton</a:t>
            </a:r>
            <a:r>
              <a:rPr lang="en-US" sz="2000" dirty="0"/>
              <a:t>.  Clicking </a:t>
            </a:r>
            <a:r>
              <a:rPr lang="en-US" sz="2000" dirty="0" err="1"/>
              <a:t>nextButton</a:t>
            </a:r>
            <a:r>
              <a:rPr lang="en-US" sz="2000" dirty="0"/>
              <a:t> changes the nine pictures in the center grid.  The </a:t>
            </a:r>
            <a:r>
              <a:rPr lang="en-US" sz="2000" dirty="0" err="1"/>
              <a:t>nextButton</a:t>
            </a:r>
            <a:r>
              <a:rPr lang="en-US" sz="2000" dirty="0"/>
              <a:t> is disabled if there are fewer than ten pictures. </a:t>
            </a:r>
            <a:endParaRPr lang="en-US" sz="2000" dirty="0" smtClean="0"/>
          </a:p>
          <a:p>
            <a:pPr marL="804863" lvl="1" indent="-341313">
              <a:lnSpc>
                <a:spcPct val="73000"/>
              </a:lnSpc>
              <a:buFontTx/>
              <a:buChar char="•"/>
            </a:pPr>
            <a:endParaRPr lang="en-US" sz="2000" dirty="0" smtClean="0"/>
          </a:p>
          <a:p>
            <a:pPr marL="804863" lvl="1" indent="-341313">
              <a:lnSpc>
                <a:spcPct val="73000"/>
              </a:lnSpc>
              <a:buFontTx/>
              <a:buChar char="•"/>
            </a:pPr>
            <a:r>
              <a:rPr lang="en-US" sz="2000" dirty="0" err="1" smtClean="0"/>
              <a:t>ManagePhotos</a:t>
            </a:r>
            <a:r>
              <a:rPr lang="en-US" sz="2000" dirty="0" smtClean="0"/>
              <a:t> includes a call to validate(), which is defined in Container.  Sun’s documentation states:</a:t>
            </a:r>
            <a:br>
              <a:rPr lang="en-US" sz="2000" dirty="0" smtClean="0"/>
            </a:br>
            <a:endParaRPr lang="en-US" sz="2000" dirty="0" smtClean="0"/>
          </a:p>
          <a:p>
            <a:pPr marL="804863" lvl="1" indent="-341313">
              <a:lnSpc>
                <a:spcPct val="73000"/>
              </a:lnSpc>
              <a:buFontTx/>
              <a:buChar char="•"/>
            </a:pPr>
            <a:r>
              <a:rPr lang="en-US" sz="2000" dirty="0" smtClean="0"/>
              <a:t>AWT uses validate() to cause a container to lay out its subcomponents again after the components it contains have been added to or modified.</a:t>
            </a:r>
            <a:endParaRPr lang="en-US" dirty="0"/>
          </a:p>
          <a:p>
            <a:pPr marL="609600" indent="-609600">
              <a:lnSpc>
                <a:spcPct val="73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41363" y="555625"/>
            <a:ext cx="8605837" cy="862013"/>
          </a:xfrm>
        </p:spPr>
        <p:txBody>
          <a:bodyPr/>
          <a:lstStyle/>
          <a:p>
            <a:r>
              <a:rPr lang="en-US" sz="3600" dirty="0"/>
              <a:t>The </a:t>
            </a:r>
            <a:r>
              <a:rPr lang="en-US" sz="3600" dirty="0" err="1"/>
              <a:t>PhotoAlbum</a:t>
            </a:r>
            <a:r>
              <a:rPr lang="en-US" sz="3600" dirty="0"/>
              <a:t> class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1874838"/>
            <a:ext cx="8605837" cy="4986337"/>
          </a:xfrm>
        </p:spPr>
        <p:txBody>
          <a:bodyPr/>
          <a:lstStyle/>
          <a:p>
            <a:pPr marL="609600" indent="-609600">
              <a:buFont typeface="Times New Roman" pitchFamily="18" charset="0"/>
              <a:buAutoNum type="arabicPeriod"/>
            </a:pPr>
            <a:r>
              <a:rPr lang="en-US" sz="2000" dirty="0"/>
              <a:t>import java.awt.*;</a:t>
            </a:r>
          </a:p>
          <a:p>
            <a:pPr marL="609600" indent="-609600">
              <a:buFont typeface="Times New Roman" pitchFamily="18" charset="0"/>
              <a:buAutoNum type="arabicPeriod"/>
            </a:pPr>
            <a:r>
              <a:rPr lang="en-US" sz="2000" dirty="0"/>
              <a:t>import </a:t>
            </a:r>
            <a:r>
              <a:rPr lang="en-US" sz="2000" dirty="0" err="1"/>
              <a:t>javax.swing</a:t>
            </a:r>
            <a:r>
              <a:rPr lang="en-US" sz="2000" dirty="0"/>
              <a:t>.*;</a:t>
            </a:r>
          </a:p>
          <a:p>
            <a:pPr marL="609600" indent="-609600">
              <a:buFont typeface="Times New Roman" pitchFamily="18" charset="0"/>
              <a:buAutoNum type="arabicPeriod"/>
            </a:pPr>
            <a:r>
              <a:rPr lang="en-US" sz="2000" dirty="0"/>
              <a:t>import </a:t>
            </a:r>
            <a:r>
              <a:rPr lang="en-US" sz="2000" dirty="0" err="1"/>
              <a:t>java.util</a:t>
            </a:r>
            <a:r>
              <a:rPr lang="en-US" sz="2000" dirty="0"/>
              <a:t>.*;  // for </a:t>
            </a:r>
            <a:r>
              <a:rPr lang="en-US" sz="2000" dirty="0" err="1"/>
              <a:t>ArrayList</a:t>
            </a:r>
            <a:endParaRPr lang="en-US" sz="2000" dirty="0"/>
          </a:p>
          <a:p>
            <a:pPr marL="609600" indent="-609600">
              <a:buFont typeface="Times New Roman" pitchFamily="18" charset="0"/>
              <a:buAutoNum type="arabicPeriod"/>
            </a:pPr>
            <a:r>
              <a:rPr lang="en-US" sz="2000" dirty="0"/>
              <a:t>import java.io.*;</a:t>
            </a:r>
          </a:p>
          <a:p>
            <a:pPr marL="609600" indent="-609600">
              <a:buFont typeface="Times New Roman" pitchFamily="18" charset="0"/>
              <a:buAutoNum type="arabicPeriod"/>
            </a:pPr>
            <a:r>
              <a:rPr lang="en-US" sz="2000" dirty="0"/>
              <a:t>public class </a:t>
            </a:r>
            <a:r>
              <a:rPr lang="en-US" sz="2000" dirty="0" err="1"/>
              <a:t>PhotoAlbum</a:t>
            </a:r>
            <a:endParaRPr lang="en-US" sz="2000" dirty="0"/>
          </a:p>
          <a:p>
            <a:pPr marL="609600" indent="-609600">
              <a:buFont typeface="Times New Roman" pitchFamily="18" charset="0"/>
              <a:buAutoNum type="arabicPeriod"/>
            </a:pPr>
            <a:r>
              <a:rPr lang="en-US" sz="2000" dirty="0"/>
              <a:t>{</a:t>
            </a:r>
          </a:p>
          <a:p>
            <a:pPr marL="609600" indent="-609600">
              <a:buFont typeface="Times New Roman" pitchFamily="18" charset="0"/>
              <a:buAutoNum type="arabicPeriod"/>
            </a:pPr>
            <a:r>
              <a:rPr lang="en-US" sz="2000" dirty="0"/>
              <a:t>     </a:t>
            </a:r>
            <a:r>
              <a:rPr lang="en-US" sz="2000" dirty="0" err="1"/>
              <a:t>ArrayList</a:t>
            </a:r>
            <a:r>
              <a:rPr lang="en-US" sz="2000" dirty="0"/>
              <a:t>&lt;</a:t>
            </a:r>
            <a:r>
              <a:rPr lang="en-US" sz="2000" dirty="0" err="1"/>
              <a:t>ImageIcon</a:t>
            </a:r>
            <a:r>
              <a:rPr lang="en-US" sz="2000" dirty="0"/>
              <a:t>&gt; thumbnails; 	// holds thumbnail </a:t>
            </a:r>
            <a:r>
              <a:rPr lang="en-US" sz="2000" dirty="0" err="1"/>
              <a:t>pics</a:t>
            </a:r>
            <a:endParaRPr lang="en-US" sz="2000" dirty="0"/>
          </a:p>
          <a:p>
            <a:pPr marL="609600" indent="-609600">
              <a:buFont typeface="Times New Roman" pitchFamily="18" charset="0"/>
              <a:buAutoNum type="arabicPeriod"/>
            </a:pPr>
            <a:r>
              <a:rPr lang="en-US" sz="2000" dirty="0"/>
              <a:t>     </a:t>
            </a:r>
            <a:r>
              <a:rPr lang="en-US" sz="2000" dirty="0" err="1"/>
              <a:t>ArrayList</a:t>
            </a:r>
            <a:r>
              <a:rPr lang="en-US" sz="2000" dirty="0"/>
              <a:t>&lt;</a:t>
            </a:r>
            <a:r>
              <a:rPr lang="en-US" sz="2000" dirty="0" err="1"/>
              <a:t>ImageIcon</a:t>
            </a:r>
            <a:r>
              <a:rPr lang="en-US" sz="2000" dirty="0"/>
              <a:t>&gt; photos;  		// holds full size </a:t>
            </a:r>
            <a:r>
              <a:rPr lang="en-US" sz="2000" dirty="0" err="1" smtClean="0"/>
              <a:t>pics</a:t>
            </a:r>
            <a:endParaRPr lang="en-US" sz="2000" dirty="0" smtClean="0"/>
          </a:p>
          <a:p>
            <a:pPr marL="609600" indent="-609600">
              <a:buFont typeface="Times New Roman" pitchFamily="18" charset="0"/>
              <a:buAutoNum type="arabicPeriod"/>
            </a:pPr>
            <a:endParaRPr lang="en-US" sz="2000" dirty="0" smtClean="0"/>
          </a:p>
          <a:p>
            <a:pPr marL="457200" indent="-457200">
              <a:lnSpc>
                <a:spcPct val="73000"/>
              </a:lnSpc>
              <a:buFont typeface="Times New Roman" pitchFamily="18" charset="0"/>
              <a:buAutoNum type="arabicPeriod" startAt="9"/>
            </a:pPr>
            <a:r>
              <a:rPr lang="en-US" sz="2000" dirty="0" smtClean="0"/>
              <a:t>  public </a:t>
            </a:r>
            <a:r>
              <a:rPr lang="en-US" sz="2000" dirty="0" err="1" smtClean="0"/>
              <a:t>PhotoAlbum</a:t>
            </a:r>
            <a:r>
              <a:rPr lang="en-US" sz="2000" dirty="0" smtClean="0"/>
              <a:t>() </a:t>
            </a:r>
            <a:br>
              <a:rPr lang="en-US" sz="2000" dirty="0" smtClean="0"/>
            </a:br>
            <a:r>
              <a:rPr lang="en-US" sz="2000" dirty="0" smtClean="0"/>
              <a:t>  // constructor, adds </a:t>
            </a:r>
            <a:r>
              <a:rPr lang="en-US" sz="2000" dirty="0" err="1" smtClean="0"/>
              <a:t>thephotos</a:t>
            </a:r>
            <a:r>
              <a:rPr lang="en-US" sz="2000" dirty="0" smtClean="0"/>
              <a:t> and thumbnails to the </a:t>
            </a:r>
            <a:r>
              <a:rPr lang="en-US" sz="2000" dirty="0" err="1" smtClean="0"/>
              <a:t>ArrayLists</a:t>
            </a:r>
            <a:endParaRPr lang="en-US" sz="2000" dirty="0" smtClean="0"/>
          </a:p>
          <a:p>
            <a:pPr marL="457200" indent="-457200">
              <a:lnSpc>
                <a:spcPct val="73000"/>
              </a:lnSpc>
              <a:buFont typeface="Times New Roman" pitchFamily="18" charset="0"/>
              <a:buAutoNum type="arabicPeriod" startAt="9"/>
            </a:pPr>
            <a:r>
              <a:rPr lang="en-US" sz="2000" dirty="0" smtClean="0"/>
              <a:t>  {</a:t>
            </a:r>
          </a:p>
          <a:p>
            <a:pPr marL="457200" indent="-457200">
              <a:lnSpc>
                <a:spcPct val="73000"/>
              </a:lnSpc>
              <a:buFont typeface="Times New Roman" pitchFamily="18" charset="0"/>
              <a:buAutoNum type="arabicPeriod" startAt="9"/>
            </a:pPr>
            <a:r>
              <a:rPr lang="en-US" sz="2000" dirty="0" smtClean="0"/>
              <a:t>     thumbnails = new </a:t>
            </a:r>
            <a:r>
              <a:rPr lang="en-US" sz="2000" dirty="0" err="1" smtClean="0"/>
              <a:t>ArrayList</a:t>
            </a:r>
            <a:r>
              <a:rPr lang="en-US" sz="2000" dirty="0" smtClean="0"/>
              <a:t>&lt;</a:t>
            </a:r>
            <a:r>
              <a:rPr lang="en-US" sz="2000" dirty="0" err="1" smtClean="0"/>
              <a:t>ImageIcon</a:t>
            </a:r>
            <a:r>
              <a:rPr lang="en-US" sz="2000" dirty="0" smtClean="0"/>
              <a:t>&gt; ();	// set initial capacity</a:t>
            </a:r>
          </a:p>
          <a:p>
            <a:pPr marL="457200" indent="-457200">
              <a:lnSpc>
                <a:spcPct val="73000"/>
              </a:lnSpc>
              <a:buFont typeface="Times New Roman" pitchFamily="18" charset="0"/>
              <a:buAutoNum type="arabicPeriod" startAt="9"/>
            </a:pPr>
            <a:r>
              <a:rPr lang="en-US" sz="2000" dirty="0" smtClean="0"/>
              <a:t>     photos = new </a:t>
            </a:r>
            <a:r>
              <a:rPr lang="en-US" sz="2000" dirty="0" err="1" smtClean="0"/>
              <a:t>ArrayList</a:t>
            </a:r>
            <a:r>
              <a:rPr lang="en-US" sz="2000" dirty="0" smtClean="0"/>
              <a:t>&lt;</a:t>
            </a:r>
            <a:r>
              <a:rPr lang="en-US" sz="2000" dirty="0" err="1" smtClean="0"/>
              <a:t>ImageIcon</a:t>
            </a:r>
            <a:r>
              <a:rPr lang="en-US" sz="2000" dirty="0" smtClean="0"/>
              <a:t>&gt;();</a:t>
            </a:r>
          </a:p>
          <a:p>
            <a:pPr marL="457200" indent="-457200">
              <a:lnSpc>
                <a:spcPct val="73000"/>
              </a:lnSpc>
              <a:buFont typeface="Times New Roman" pitchFamily="18" charset="0"/>
              <a:buAutoNum type="arabicPeriod" startAt="9"/>
            </a:pPr>
            <a:r>
              <a:rPr lang="en-US" sz="2000" dirty="0" smtClean="0"/>
              <a:t>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picNum</a:t>
            </a:r>
            <a:r>
              <a:rPr lang="en-US" sz="2000" dirty="0" smtClean="0"/>
              <a:t> = 0;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Constructor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2" y="2027237"/>
            <a:ext cx="9296400" cy="5410200"/>
          </a:xfrm>
        </p:spPr>
        <p:txBody>
          <a:bodyPr/>
          <a:lstStyle/>
          <a:p>
            <a:pPr marL="457200" indent="-457200">
              <a:lnSpc>
                <a:spcPct val="73000"/>
              </a:lnSpc>
              <a:buFont typeface="+mj-lt"/>
              <a:buAutoNum type="arabicPeriod" startAt="14"/>
            </a:pPr>
            <a:r>
              <a:rPr lang="en-US" sz="1800" dirty="0" smtClean="0"/>
              <a:t>     </a:t>
            </a:r>
            <a:r>
              <a:rPr lang="en-US" sz="1800" dirty="0"/>
              <a:t>while((new File("Pompeii/thumbnail"+</a:t>
            </a:r>
            <a:r>
              <a:rPr lang="en-US" sz="1800" dirty="0" err="1"/>
              <a:t>picNum</a:t>
            </a:r>
            <a:r>
              <a:rPr lang="en-US" sz="1800" dirty="0"/>
              <a:t>+".jpg").exists()))  </a:t>
            </a:r>
            <a:br>
              <a:rPr lang="en-US" sz="1800" dirty="0"/>
            </a:br>
            <a:r>
              <a:rPr lang="en-US" sz="1800" dirty="0"/>
              <a:t>     // for each photo</a:t>
            </a:r>
          </a:p>
          <a:p>
            <a:pPr marL="457200" indent="-457200">
              <a:lnSpc>
                <a:spcPct val="73000"/>
              </a:lnSpc>
              <a:buFont typeface="Times New Roman" pitchFamily="18" charset="0"/>
              <a:buAutoNum type="arabicPeriod" startAt="14"/>
            </a:pPr>
            <a:r>
              <a:rPr lang="en-US" sz="1800" dirty="0"/>
              <a:t>     {</a:t>
            </a:r>
          </a:p>
          <a:p>
            <a:pPr marL="457200" indent="-457200">
              <a:lnSpc>
                <a:spcPct val="73000"/>
              </a:lnSpc>
              <a:buFont typeface="Times New Roman" pitchFamily="18" charset="0"/>
              <a:buAutoNum type="arabicPeriod" startAt="14"/>
            </a:pPr>
            <a:r>
              <a:rPr lang="en-US" sz="1800" dirty="0"/>
              <a:t>          </a:t>
            </a:r>
            <a:r>
              <a:rPr lang="en-US" sz="1800" dirty="0" err="1"/>
              <a:t>ImageIcon</a:t>
            </a:r>
            <a:r>
              <a:rPr lang="en-US" sz="1800" dirty="0"/>
              <a:t> thumb = new </a:t>
            </a:r>
            <a:r>
              <a:rPr lang="en-US" sz="1800" dirty="0" err="1"/>
              <a:t>ImageIcon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              ("Pompeii/thumbnail"+</a:t>
            </a:r>
            <a:r>
              <a:rPr lang="en-US" sz="1800" dirty="0" err="1"/>
              <a:t>picNum</a:t>
            </a:r>
            <a:r>
              <a:rPr lang="en-US" sz="1800" dirty="0"/>
              <a:t>+".jpg");	//thumbnail0.jpg, etc.</a:t>
            </a:r>
          </a:p>
          <a:p>
            <a:pPr marL="457200" indent="-457200">
              <a:lnSpc>
                <a:spcPct val="73000"/>
              </a:lnSpc>
              <a:buFont typeface="Times New Roman" pitchFamily="18" charset="0"/>
              <a:buAutoNum type="arabicPeriod" startAt="14"/>
            </a:pPr>
            <a:r>
              <a:rPr lang="en-US" sz="1800" dirty="0"/>
              <a:t>          </a:t>
            </a:r>
            <a:r>
              <a:rPr lang="en-US" sz="1800" dirty="0" err="1"/>
              <a:t>ImageIcon</a:t>
            </a:r>
            <a:r>
              <a:rPr lang="en-US" sz="1800" dirty="0"/>
              <a:t> full = new </a:t>
            </a:r>
            <a:r>
              <a:rPr lang="en-US" sz="1800" dirty="0" err="1"/>
              <a:t>ImageIcon</a:t>
            </a:r>
            <a:r>
              <a:rPr lang="en-US" sz="1800" dirty="0"/>
              <a:t>("Pompeii/photo"+</a:t>
            </a:r>
            <a:r>
              <a:rPr lang="en-US" sz="1800" dirty="0" err="1"/>
              <a:t>picNum</a:t>
            </a:r>
            <a:r>
              <a:rPr lang="en-US" sz="1800" dirty="0"/>
              <a:t>+".jpg</a:t>
            </a:r>
            <a:r>
              <a:rPr lang="en-US" sz="1800" dirty="0" smtClean="0"/>
              <a:t>");  //</a:t>
            </a:r>
            <a:r>
              <a:rPr lang="en-US" sz="1800" dirty="0"/>
              <a:t>phote0.jpg, </a:t>
            </a:r>
          </a:p>
          <a:p>
            <a:pPr marL="457200" indent="-457200">
              <a:lnSpc>
                <a:spcPct val="73000"/>
              </a:lnSpc>
              <a:buFont typeface="Times New Roman" pitchFamily="18" charset="0"/>
              <a:buAutoNum type="arabicPeriod" startAt="14"/>
            </a:pPr>
            <a:r>
              <a:rPr lang="en-US" sz="1800" dirty="0"/>
              <a:t>          </a:t>
            </a:r>
            <a:r>
              <a:rPr lang="en-US" sz="1800" dirty="0" err="1"/>
              <a:t>thumbnails.add</a:t>
            </a:r>
            <a:r>
              <a:rPr lang="en-US" sz="1800" dirty="0"/>
              <a:t>(thumb);		// adds to the end of the </a:t>
            </a:r>
            <a:r>
              <a:rPr lang="en-US" sz="1800" dirty="0" err="1"/>
              <a:t>ArrayList</a:t>
            </a:r>
            <a:endParaRPr lang="en-US" sz="1800" dirty="0"/>
          </a:p>
          <a:p>
            <a:pPr marL="457200" indent="-457200">
              <a:lnSpc>
                <a:spcPct val="73000"/>
              </a:lnSpc>
              <a:buFont typeface="Times New Roman" pitchFamily="18" charset="0"/>
              <a:buAutoNum type="arabicPeriod" startAt="14"/>
            </a:pPr>
            <a:r>
              <a:rPr lang="en-US" sz="1800" dirty="0"/>
              <a:t>          </a:t>
            </a:r>
            <a:r>
              <a:rPr lang="en-US" sz="1800" dirty="0" err="1"/>
              <a:t>photos.add</a:t>
            </a:r>
            <a:r>
              <a:rPr lang="en-US" sz="1800" dirty="0"/>
              <a:t>(full);</a:t>
            </a:r>
          </a:p>
          <a:p>
            <a:pPr marL="457200" indent="-457200">
              <a:lnSpc>
                <a:spcPct val="73000"/>
              </a:lnSpc>
              <a:buFont typeface="Times New Roman" pitchFamily="18" charset="0"/>
              <a:buAutoNum type="arabicPeriod" startAt="14"/>
            </a:pPr>
            <a:r>
              <a:rPr lang="en-US" sz="1800" dirty="0"/>
              <a:t>          </a:t>
            </a:r>
            <a:r>
              <a:rPr lang="en-US" sz="1800" dirty="0" err="1"/>
              <a:t>picNum</a:t>
            </a:r>
            <a:r>
              <a:rPr lang="en-US" sz="1800" dirty="0"/>
              <a:t>++;</a:t>
            </a:r>
          </a:p>
          <a:p>
            <a:pPr marL="457200" indent="-457200">
              <a:lnSpc>
                <a:spcPct val="73000"/>
              </a:lnSpc>
              <a:buFont typeface="Times New Roman" pitchFamily="18" charset="0"/>
              <a:buAutoNum type="arabicPeriod" startAt="14"/>
            </a:pPr>
            <a:r>
              <a:rPr lang="en-US" sz="1800" dirty="0"/>
              <a:t>     }</a:t>
            </a:r>
          </a:p>
          <a:p>
            <a:pPr marL="457200" indent="-457200">
              <a:lnSpc>
                <a:spcPct val="73000"/>
              </a:lnSpc>
              <a:buFont typeface="Times New Roman" pitchFamily="18" charset="0"/>
              <a:buAutoNum type="arabicPeriod" startAt="14"/>
            </a:pPr>
            <a:r>
              <a:rPr lang="en-US" sz="1800" dirty="0"/>
              <a:t> </a:t>
            </a:r>
            <a:r>
              <a:rPr lang="en-US" sz="1800" dirty="0" smtClean="0"/>
              <a:t>}</a:t>
            </a:r>
          </a:p>
          <a:p>
            <a:pPr marL="457200" indent="-457200">
              <a:lnSpc>
                <a:spcPct val="73000"/>
              </a:lnSpc>
            </a:pPr>
            <a:endParaRPr lang="en-US" sz="1800" dirty="0" smtClean="0"/>
          </a:p>
          <a:p>
            <a:pPr marL="381000" indent="-381000">
              <a:lnSpc>
                <a:spcPct val="73000"/>
              </a:lnSpc>
              <a:buFont typeface="Times New Roman" pitchFamily="18" charset="0"/>
              <a:buAutoNum type="arabicPeriod" startAt="23"/>
            </a:pPr>
            <a:r>
              <a:rPr lang="en-US" sz="1800" dirty="0" smtClean="0"/>
              <a:t>     public </a:t>
            </a:r>
            <a:r>
              <a:rPr lang="en-US" sz="1800" dirty="0" err="1" smtClean="0"/>
              <a:t>ImageIcon</a:t>
            </a:r>
            <a:r>
              <a:rPr lang="en-US" sz="1800" dirty="0" smtClean="0"/>
              <a:t> </a:t>
            </a:r>
            <a:r>
              <a:rPr lang="en-US" sz="1800" dirty="0" err="1" smtClean="0"/>
              <a:t>getPhoto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) 				 // returns the </a:t>
            </a:r>
            <a:r>
              <a:rPr lang="en-US" sz="1800" dirty="0" err="1" smtClean="0"/>
              <a:t>ith</a:t>
            </a:r>
            <a:r>
              <a:rPr lang="en-US" sz="1800" dirty="0" smtClean="0"/>
              <a:t> photo</a:t>
            </a:r>
          </a:p>
          <a:p>
            <a:pPr marL="381000" indent="-381000">
              <a:lnSpc>
                <a:spcPct val="73000"/>
              </a:lnSpc>
              <a:buFont typeface="Times New Roman" pitchFamily="18" charset="0"/>
              <a:buAutoNum type="arabicPeriod" startAt="23"/>
            </a:pPr>
            <a:r>
              <a:rPr lang="en-US" sz="1800" dirty="0" smtClean="0"/>
              <a:t>     {</a:t>
            </a:r>
          </a:p>
          <a:p>
            <a:pPr marL="381000" indent="-381000">
              <a:lnSpc>
                <a:spcPct val="73000"/>
              </a:lnSpc>
              <a:buFont typeface="Times New Roman" pitchFamily="18" charset="0"/>
              <a:buAutoNum type="arabicPeriod" startAt="23"/>
            </a:pPr>
            <a:r>
              <a:rPr lang="en-US" sz="1800" dirty="0" smtClean="0"/>
              <a:t>          return </a:t>
            </a:r>
            <a:r>
              <a:rPr lang="en-US" sz="1800" dirty="0" err="1" smtClean="0"/>
              <a:t>photos.get</a:t>
            </a:r>
            <a:r>
              <a:rPr lang="en-US" sz="1800" dirty="0" smtClean="0"/>
              <a:t>(</a:t>
            </a:r>
            <a:r>
              <a:rPr lang="en-US" sz="1800" dirty="0" err="1" smtClean="0"/>
              <a:t>i</a:t>
            </a:r>
            <a:r>
              <a:rPr lang="en-US" sz="1800" dirty="0" smtClean="0"/>
              <a:t>);</a:t>
            </a:r>
          </a:p>
          <a:p>
            <a:pPr marL="381000" indent="-381000">
              <a:lnSpc>
                <a:spcPct val="73000"/>
              </a:lnSpc>
              <a:buFont typeface="Times New Roman" pitchFamily="18" charset="0"/>
              <a:buAutoNum type="arabicPeriod" startAt="23"/>
            </a:pPr>
            <a:r>
              <a:rPr lang="en-US" sz="1800" dirty="0" smtClean="0"/>
              <a:t>     }</a:t>
            </a:r>
          </a:p>
          <a:p>
            <a:pPr marL="381000" indent="-381000">
              <a:lnSpc>
                <a:spcPct val="73000"/>
              </a:lnSpc>
              <a:buFont typeface="Times New Roman" pitchFamily="18" charset="0"/>
              <a:buAutoNum type="arabicPeriod" startAt="23"/>
            </a:pPr>
            <a:endParaRPr lang="en-US" sz="1800" dirty="0" smtClean="0"/>
          </a:p>
          <a:p>
            <a:pPr marL="381000" indent="-381000">
              <a:lnSpc>
                <a:spcPct val="73000"/>
              </a:lnSpc>
              <a:buFont typeface="Times New Roman" pitchFamily="18" charset="0"/>
              <a:buAutoNum type="arabicPeriod" startAt="23"/>
            </a:pPr>
            <a:r>
              <a:rPr lang="en-US" sz="1800" dirty="0" smtClean="0"/>
              <a:t>     public </a:t>
            </a:r>
            <a:r>
              <a:rPr lang="en-US" sz="1800" dirty="0" err="1" smtClean="0"/>
              <a:t>ImageIcon</a:t>
            </a:r>
            <a:r>
              <a:rPr lang="en-US" sz="1800" dirty="0" smtClean="0"/>
              <a:t> </a:t>
            </a:r>
            <a:r>
              <a:rPr lang="en-US" sz="1800" dirty="0" err="1" smtClean="0"/>
              <a:t>getThumbnail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)  	      // returns the </a:t>
            </a:r>
            <a:r>
              <a:rPr lang="en-US" sz="1800" dirty="0" err="1" smtClean="0"/>
              <a:t>ith</a:t>
            </a:r>
            <a:r>
              <a:rPr lang="en-US" sz="1800" dirty="0" smtClean="0"/>
              <a:t> thumbnail</a:t>
            </a:r>
          </a:p>
          <a:p>
            <a:pPr marL="381000" indent="-381000">
              <a:lnSpc>
                <a:spcPct val="73000"/>
              </a:lnSpc>
              <a:buFont typeface="Times New Roman" pitchFamily="18" charset="0"/>
              <a:buAutoNum type="arabicPeriod" startAt="23"/>
            </a:pPr>
            <a:r>
              <a:rPr lang="en-US" sz="1800" dirty="0" smtClean="0"/>
              <a:t>     {</a:t>
            </a:r>
          </a:p>
          <a:p>
            <a:pPr marL="381000" indent="-381000">
              <a:lnSpc>
                <a:spcPct val="73000"/>
              </a:lnSpc>
              <a:buFont typeface="Times New Roman" pitchFamily="18" charset="0"/>
              <a:buAutoNum type="arabicPeriod" startAt="23"/>
            </a:pPr>
            <a:r>
              <a:rPr lang="en-US" sz="1800" dirty="0" smtClean="0"/>
              <a:t>          return </a:t>
            </a:r>
            <a:r>
              <a:rPr lang="en-US" sz="1800" dirty="0" err="1" smtClean="0"/>
              <a:t>thumbnails.get</a:t>
            </a:r>
            <a:r>
              <a:rPr lang="en-US" sz="1800" dirty="0" smtClean="0"/>
              <a:t>(</a:t>
            </a:r>
            <a:r>
              <a:rPr lang="en-US" sz="1800" dirty="0" err="1" smtClean="0"/>
              <a:t>i</a:t>
            </a:r>
            <a:r>
              <a:rPr lang="en-US" sz="1800" dirty="0" smtClean="0"/>
              <a:t>);</a:t>
            </a:r>
          </a:p>
          <a:p>
            <a:pPr marL="381000" indent="-381000">
              <a:lnSpc>
                <a:spcPct val="73000"/>
              </a:lnSpc>
              <a:buFont typeface="Times New Roman" pitchFamily="18" charset="0"/>
              <a:buAutoNum type="arabicPeriod" startAt="23"/>
            </a:pPr>
            <a:r>
              <a:rPr lang="en-US" sz="1800" dirty="0" smtClean="0"/>
              <a:t>     }</a:t>
            </a:r>
          </a:p>
          <a:p>
            <a:pPr marL="381000" indent="-381000">
              <a:lnSpc>
                <a:spcPct val="73000"/>
              </a:lnSpc>
              <a:buFont typeface="Times New Roman" pitchFamily="18" charset="0"/>
              <a:buAutoNum type="arabicPeriod" startAt="23"/>
            </a:pPr>
            <a:endParaRPr lang="en-US" sz="1800" dirty="0" smtClean="0"/>
          </a:p>
          <a:p>
            <a:pPr marL="381000" indent="-381000">
              <a:lnSpc>
                <a:spcPct val="73000"/>
              </a:lnSpc>
              <a:buFont typeface="Times New Roman" pitchFamily="18" charset="0"/>
              <a:buAutoNum type="arabicPeriod" startAt="23"/>
            </a:pPr>
            <a:r>
              <a:rPr lang="en-US" sz="1800" dirty="0" smtClean="0"/>
              <a:t>     public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numPhotos</a:t>
            </a:r>
            <a:r>
              <a:rPr lang="en-US" sz="1800" dirty="0" smtClean="0"/>
              <a:t>()  			// number of photos in the album</a:t>
            </a:r>
          </a:p>
          <a:p>
            <a:pPr marL="381000" indent="-381000">
              <a:lnSpc>
                <a:spcPct val="73000"/>
              </a:lnSpc>
              <a:buFont typeface="Times New Roman" pitchFamily="18" charset="0"/>
              <a:buAutoNum type="arabicPeriod" startAt="23"/>
            </a:pPr>
            <a:r>
              <a:rPr lang="en-US" sz="1800" dirty="0" smtClean="0"/>
              <a:t>     {</a:t>
            </a:r>
          </a:p>
          <a:p>
            <a:pPr marL="381000" indent="-381000">
              <a:lnSpc>
                <a:spcPct val="73000"/>
              </a:lnSpc>
              <a:buFont typeface="Times New Roman" pitchFamily="18" charset="0"/>
              <a:buAutoNum type="arabicPeriod" startAt="23"/>
            </a:pPr>
            <a:r>
              <a:rPr lang="en-US" sz="1800" dirty="0" smtClean="0"/>
              <a:t>          return </a:t>
            </a:r>
            <a:r>
              <a:rPr lang="en-US" sz="1800" dirty="0" err="1" smtClean="0"/>
              <a:t>photos.size</a:t>
            </a:r>
            <a:r>
              <a:rPr lang="en-US" sz="1800" dirty="0" smtClean="0"/>
              <a:t>();</a:t>
            </a:r>
          </a:p>
          <a:p>
            <a:pPr marL="381000" indent="-381000">
              <a:lnSpc>
                <a:spcPct val="73000"/>
              </a:lnSpc>
              <a:buFont typeface="Times New Roman" pitchFamily="18" charset="0"/>
              <a:buAutoNum type="arabicPeriod" startAt="23"/>
            </a:pPr>
            <a:r>
              <a:rPr lang="en-US" sz="1800" dirty="0" smtClean="0"/>
              <a:t>     }</a:t>
            </a:r>
          </a:p>
          <a:p>
            <a:pPr marL="381000" indent="-381000">
              <a:lnSpc>
                <a:spcPct val="73000"/>
              </a:lnSpc>
              <a:buFont typeface="Times New Roman" pitchFamily="18" charset="0"/>
              <a:buAutoNum type="arabicPeriod" startAt="23"/>
            </a:pPr>
            <a:r>
              <a:rPr lang="en-US" sz="1800" dirty="0" smtClean="0"/>
              <a:t>}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PictureFrame</a:t>
            </a:r>
            <a:r>
              <a:rPr lang="en-US" sz="3600" dirty="0"/>
              <a:t> Class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2" y="2027238"/>
            <a:ext cx="8421688" cy="4833938"/>
          </a:xfrm>
        </p:spPr>
        <p:txBody>
          <a:bodyPr/>
          <a:lstStyle/>
          <a:p>
            <a:pPr marL="609600" indent="-609600">
              <a:buFont typeface="Times New Roman" pitchFamily="18" charset="0"/>
              <a:buAutoNum type="arabicPeriod" startAt="37"/>
            </a:pPr>
            <a:r>
              <a:rPr lang="en-US" sz="1400" dirty="0"/>
              <a:t>import java.awt.*;</a:t>
            </a:r>
          </a:p>
          <a:p>
            <a:pPr marL="609600" indent="-609600">
              <a:buFont typeface="Times New Roman" pitchFamily="18" charset="0"/>
              <a:buAutoNum type="arabicPeriod" startAt="37"/>
            </a:pPr>
            <a:r>
              <a:rPr lang="en-US" sz="1400" dirty="0"/>
              <a:t>import </a:t>
            </a:r>
            <a:r>
              <a:rPr lang="en-US" sz="1400" dirty="0" err="1"/>
              <a:t>javax.swing</a:t>
            </a:r>
            <a:r>
              <a:rPr lang="en-US" sz="1400" dirty="0"/>
              <a:t>.*;</a:t>
            </a:r>
          </a:p>
          <a:p>
            <a:pPr marL="609600" indent="-609600">
              <a:buFont typeface="Times New Roman" pitchFamily="18" charset="0"/>
              <a:buAutoNum type="arabicPeriod" startAt="37"/>
            </a:pPr>
            <a:r>
              <a:rPr lang="en-US" sz="1400" dirty="0"/>
              <a:t>public class </a:t>
            </a:r>
            <a:r>
              <a:rPr lang="en-US" sz="1400" dirty="0" err="1"/>
              <a:t>PictureFrame</a:t>
            </a:r>
            <a:r>
              <a:rPr lang="en-US" sz="1400" dirty="0"/>
              <a:t> extends </a:t>
            </a:r>
            <a:r>
              <a:rPr lang="en-US" sz="1400" dirty="0" err="1"/>
              <a:t>JFrame</a:t>
            </a:r>
            <a:endParaRPr lang="en-US" sz="1400" dirty="0"/>
          </a:p>
          <a:p>
            <a:pPr marL="609600" indent="-609600">
              <a:buFont typeface="Times New Roman" pitchFamily="18" charset="0"/>
              <a:buAutoNum type="arabicPeriod" startAt="37"/>
            </a:pPr>
            <a:r>
              <a:rPr lang="en-US" sz="1400" dirty="0"/>
              <a:t>{</a:t>
            </a:r>
          </a:p>
          <a:p>
            <a:pPr marL="609600" indent="-609600">
              <a:buFont typeface="Times New Roman" pitchFamily="18" charset="0"/>
              <a:buAutoNum type="arabicPeriod" startAt="37"/>
            </a:pPr>
            <a:r>
              <a:rPr lang="en-US" sz="1400" dirty="0"/>
              <a:t>     private </a:t>
            </a:r>
            <a:r>
              <a:rPr lang="en-US" sz="1400" dirty="0" err="1"/>
              <a:t>JLabel</a:t>
            </a:r>
            <a:r>
              <a:rPr lang="en-US" sz="1400" dirty="0"/>
              <a:t> </a:t>
            </a:r>
            <a:r>
              <a:rPr lang="en-US" sz="1400" dirty="0" err="1"/>
              <a:t>pictureLabel</a:t>
            </a:r>
            <a:r>
              <a:rPr lang="en-US" sz="1400" dirty="0"/>
              <a:t>;</a:t>
            </a:r>
          </a:p>
          <a:p>
            <a:pPr marL="609600" indent="-609600">
              <a:buFont typeface="Times New Roman" pitchFamily="18" charset="0"/>
              <a:buAutoNum type="arabicPeriod" startAt="37"/>
            </a:pPr>
            <a:r>
              <a:rPr lang="en-US" sz="1400" dirty="0"/>
              <a:t>     private </a:t>
            </a:r>
            <a:r>
              <a:rPr lang="en-US" sz="1400" dirty="0" err="1"/>
              <a:t>JPanel</a:t>
            </a:r>
            <a:r>
              <a:rPr lang="en-US" sz="1400" dirty="0"/>
              <a:t> </a:t>
            </a:r>
            <a:r>
              <a:rPr lang="en-US" sz="1400" dirty="0" err="1"/>
              <a:t>picturePanel</a:t>
            </a:r>
            <a:r>
              <a:rPr lang="en-US" sz="1400" dirty="0" smtClean="0"/>
              <a:t>;</a:t>
            </a:r>
          </a:p>
          <a:p>
            <a:pPr marL="381000" indent="-381000">
              <a:lnSpc>
                <a:spcPct val="73000"/>
              </a:lnSpc>
              <a:buFont typeface="Times New Roman" pitchFamily="18" charset="0"/>
              <a:buAutoNum type="arabicPeriod" startAt="43"/>
            </a:pPr>
            <a:r>
              <a:rPr lang="en-US" sz="1400" dirty="0" smtClean="0"/>
              <a:t>     public </a:t>
            </a:r>
            <a:r>
              <a:rPr lang="en-US" sz="1400" dirty="0" err="1" smtClean="0"/>
              <a:t>PictureFrame</a:t>
            </a:r>
            <a:r>
              <a:rPr lang="en-US" sz="1400" dirty="0" smtClean="0"/>
              <a:t>() 			       // default constructor</a:t>
            </a:r>
          </a:p>
          <a:p>
            <a:pPr marL="381000" indent="-381000">
              <a:lnSpc>
                <a:spcPct val="73000"/>
              </a:lnSpc>
              <a:buFont typeface="Times New Roman" pitchFamily="18" charset="0"/>
              <a:buAutoNum type="arabicPeriod" startAt="43"/>
            </a:pPr>
            <a:r>
              <a:rPr lang="en-US" sz="1400" dirty="0" smtClean="0"/>
              <a:t>     {</a:t>
            </a:r>
          </a:p>
          <a:p>
            <a:pPr marL="381000" indent="-381000">
              <a:lnSpc>
                <a:spcPct val="73000"/>
              </a:lnSpc>
              <a:buFont typeface="Times New Roman" pitchFamily="18" charset="0"/>
              <a:buAutoNum type="arabicPeriod" startAt="43"/>
            </a:pPr>
            <a:r>
              <a:rPr lang="en-US" sz="1400" dirty="0" smtClean="0"/>
              <a:t>          super("Picture Frame"); 			// invoke parent constructor</a:t>
            </a:r>
          </a:p>
          <a:p>
            <a:pPr marL="381000" indent="-381000">
              <a:lnSpc>
                <a:spcPct val="73000"/>
              </a:lnSpc>
              <a:buFont typeface="Times New Roman" pitchFamily="18" charset="0"/>
              <a:buAutoNum type="arabicPeriod" startAt="43"/>
            </a:pPr>
            <a:r>
              <a:rPr lang="en-US" sz="1400" dirty="0" smtClean="0"/>
              <a:t>          </a:t>
            </a:r>
            <a:r>
              <a:rPr lang="en-US" sz="1400" dirty="0" err="1" smtClean="0"/>
              <a:t>JFrame</a:t>
            </a:r>
            <a:r>
              <a:rPr lang="en-US" sz="1400" dirty="0" smtClean="0"/>
              <a:t> </a:t>
            </a:r>
            <a:r>
              <a:rPr lang="en-US" sz="1400" dirty="0" err="1" smtClean="0"/>
              <a:t>PictureFrame</a:t>
            </a:r>
            <a:r>
              <a:rPr lang="en-US" sz="1400" dirty="0" smtClean="0"/>
              <a:t> = new </a:t>
            </a:r>
            <a:r>
              <a:rPr lang="en-US" sz="1400" dirty="0" err="1" smtClean="0"/>
              <a:t>JFrame</a:t>
            </a:r>
            <a:r>
              <a:rPr lang="en-US" sz="1400" dirty="0" smtClean="0"/>
              <a:t>();</a:t>
            </a:r>
          </a:p>
          <a:p>
            <a:pPr marL="381000" indent="-381000">
              <a:lnSpc>
                <a:spcPct val="73000"/>
              </a:lnSpc>
              <a:buFont typeface="Times New Roman" pitchFamily="18" charset="0"/>
              <a:buAutoNum type="arabicPeriod" startAt="43"/>
            </a:pPr>
            <a:endParaRPr lang="en-US" sz="1400" dirty="0" smtClean="0"/>
          </a:p>
          <a:p>
            <a:pPr marL="381000" indent="-381000">
              <a:lnSpc>
                <a:spcPct val="73000"/>
              </a:lnSpc>
              <a:buFont typeface="Times New Roman" pitchFamily="18" charset="0"/>
              <a:buAutoNum type="arabicPeriod" startAt="43"/>
            </a:pPr>
            <a:r>
              <a:rPr lang="en-US" sz="1400" dirty="0" smtClean="0"/>
              <a:t>          // Make the frame fill the entire screen</a:t>
            </a:r>
          </a:p>
          <a:p>
            <a:pPr marL="381000" indent="-381000">
              <a:lnSpc>
                <a:spcPct val="73000"/>
              </a:lnSpc>
              <a:buFont typeface="Times New Roman" pitchFamily="18" charset="0"/>
              <a:buAutoNum type="arabicPeriod" startAt="43"/>
            </a:pPr>
            <a:r>
              <a:rPr lang="en-US" sz="1400" dirty="0" smtClean="0"/>
              <a:t>          Toolkit </a:t>
            </a:r>
            <a:r>
              <a:rPr lang="en-US" sz="1400" dirty="0" err="1" smtClean="0"/>
              <a:t>tk</a:t>
            </a:r>
            <a:r>
              <a:rPr lang="en-US" sz="1400" dirty="0" smtClean="0"/>
              <a:t> = </a:t>
            </a:r>
            <a:r>
              <a:rPr lang="en-US" sz="1400" dirty="0" err="1" smtClean="0"/>
              <a:t>Toolkit.getDefaultToolkit</a:t>
            </a:r>
            <a:r>
              <a:rPr lang="en-US" sz="1400" dirty="0" smtClean="0"/>
              <a:t>();</a:t>
            </a:r>
          </a:p>
          <a:p>
            <a:pPr marL="381000" indent="-381000">
              <a:lnSpc>
                <a:spcPct val="73000"/>
              </a:lnSpc>
              <a:buFont typeface="Times New Roman" pitchFamily="18" charset="0"/>
              <a:buAutoNum type="arabicPeriod" startAt="43"/>
            </a:pPr>
            <a:r>
              <a:rPr lang="en-US" sz="1400" dirty="0" smtClean="0"/>
              <a:t>          Dimension dim = </a:t>
            </a:r>
            <a:r>
              <a:rPr lang="en-US" sz="1400" dirty="0" err="1" smtClean="0"/>
              <a:t>tk.getScreenSize</a:t>
            </a:r>
            <a:r>
              <a:rPr lang="en-US" sz="1400" dirty="0" smtClean="0"/>
              <a:t>();	</a:t>
            </a:r>
            <a:br>
              <a:rPr lang="en-US" sz="1400" dirty="0" smtClean="0"/>
            </a:br>
            <a:r>
              <a:rPr lang="en-US" sz="1400" dirty="0" smtClean="0"/>
              <a:t>                                      // returns screen width, height</a:t>
            </a:r>
          </a:p>
          <a:p>
            <a:pPr marL="381000" indent="-381000">
              <a:lnSpc>
                <a:spcPct val="73000"/>
              </a:lnSpc>
              <a:buFont typeface="Times New Roman" pitchFamily="18" charset="0"/>
              <a:buAutoNum type="arabicPeriod" startAt="43"/>
            </a:pPr>
            <a:r>
              <a:rPr lang="en-US" sz="1400" dirty="0" smtClean="0"/>
              <a:t>          </a:t>
            </a:r>
            <a:r>
              <a:rPr lang="en-US" sz="1400" dirty="0" err="1" smtClean="0"/>
              <a:t>setBounds</a:t>
            </a:r>
            <a:r>
              <a:rPr lang="en-US" sz="1400" dirty="0" smtClean="0"/>
              <a:t>(0,0, </a:t>
            </a:r>
            <a:r>
              <a:rPr lang="en-US" sz="1400" dirty="0" err="1" smtClean="0"/>
              <a:t>dim.width</a:t>
            </a:r>
            <a:r>
              <a:rPr lang="en-US" sz="1400" dirty="0" smtClean="0"/>
              <a:t>, </a:t>
            </a:r>
            <a:r>
              <a:rPr lang="en-US" sz="1400" dirty="0" err="1" smtClean="0"/>
              <a:t>dim.height</a:t>
            </a:r>
            <a:r>
              <a:rPr lang="en-US" sz="1400" dirty="0" smtClean="0"/>
              <a:t>);</a:t>
            </a:r>
          </a:p>
          <a:p>
            <a:pPr marL="381000" indent="-381000">
              <a:lnSpc>
                <a:spcPct val="73000"/>
              </a:lnSpc>
              <a:buFont typeface="Times New Roman" pitchFamily="18" charset="0"/>
              <a:buAutoNum type="arabicPeriod" startAt="43"/>
            </a:pPr>
            <a:endParaRPr lang="en-US" sz="1400" dirty="0" smtClean="0"/>
          </a:p>
          <a:p>
            <a:pPr marL="381000" indent="-381000">
              <a:lnSpc>
                <a:spcPct val="73000"/>
              </a:lnSpc>
              <a:buFont typeface="Times New Roman" pitchFamily="18" charset="0"/>
              <a:buAutoNum type="arabicPeriod" startAt="43"/>
            </a:pPr>
            <a:r>
              <a:rPr lang="en-US" sz="1400" dirty="0" smtClean="0"/>
              <a:t>          // place a label in a panel; place the panel the frame</a:t>
            </a:r>
          </a:p>
          <a:p>
            <a:pPr marL="381000" indent="-381000">
              <a:lnSpc>
                <a:spcPct val="73000"/>
              </a:lnSpc>
              <a:buFont typeface="Times New Roman" pitchFamily="18" charset="0"/>
              <a:buAutoNum type="arabicPeriod" startAt="43"/>
            </a:pPr>
            <a:r>
              <a:rPr lang="en-US" sz="1400" dirty="0" smtClean="0"/>
              <a:t>          </a:t>
            </a:r>
            <a:r>
              <a:rPr lang="en-US" sz="1400" dirty="0" err="1" smtClean="0"/>
              <a:t>pictureLabel</a:t>
            </a:r>
            <a:r>
              <a:rPr lang="en-US" sz="1400" dirty="0" smtClean="0"/>
              <a:t> = new </a:t>
            </a:r>
            <a:r>
              <a:rPr lang="en-US" sz="1400" dirty="0" err="1" smtClean="0"/>
              <a:t>JLabel</a:t>
            </a:r>
            <a:r>
              <a:rPr lang="en-US" sz="1400" dirty="0" smtClean="0"/>
              <a:t>();</a:t>
            </a:r>
          </a:p>
          <a:p>
            <a:pPr marL="381000" indent="-381000">
              <a:lnSpc>
                <a:spcPct val="73000"/>
              </a:lnSpc>
              <a:buFont typeface="Times New Roman" pitchFamily="18" charset="0"/>
              <a:buAutoNum type="arabicPeriod" startAt="43"/>
            </a:pPr>
            <a:r>
              <a:rPr lang="en-US" sz="1400" dirty="0" smtClean="0"/>
              <a:t>          </a:t>
            </a:r>
            <a:r>
              <a:rPr lang="en-US" sz="1400" dirty="0" err="1" smtClean="0"/>
              <a:t>picturePanel</a:t>
            </a:r>
            <a:r>
              <a:rPr lang="en-US" sz="1400" dirty="0" smtClean="0"/>
              <a:t> = new </a:t>
            </a:r>
            <a:r>
              <a:rPr lang="en-US" sz="1400" dirty="0" err="1" smtClean="0"/>
              <a:t>JPanel</a:t>
            </a:r>
            <a:r>
              <a:rPr lang="en-US" sz="1400" dirty="0" smtClean="0"/>
              <a:t>();</a:t>
            </a:r>
          </a:p>
          <a:p>
            <a:pPr marL="381000" indent="-381000">
              <a:lnSpc>
                <a:spcPct val="73000"/>
              </a:lnSpc>
              <a:buFont typeface="Times New Roman" pitchFamily="18" charset="0"/>
              <a:buAutoNum type="arabicPeriod" startAt="43"/>
            </a:pPr>
            <a:r>
              <a:rPr lang="en-US" sz="1400" dirty="0" smtClean="0"/>
              <a:t>          </a:t>
            </a:r>
            <a:r>
              <a:rPr lang="en-US" sz="1400" dirty="0" err="1" smtClean="0"/>
              <a:t>picturePanel.add</a:t>
            </a:r>
            <a:r>
              <a:rPr lang="en-US" sz="1400" dirty="0" smtClean="0"/>
              <a:t>(</a:t>
            </a:r>
            <a:r>
              <a:rPr lang="en-US" sz="1400" dirty="0" err="1" smtClean="0"/>
              <a:t>pictureLabel</a:t>
            </a:r>
            <a:r>
              <a:rPr lang="en-US" sz="1400" dirty="0" smtClean="0"/>
              <a:t>);</a:t>
            </a:r>
          </a:p>
          <a:p>
            <a:pPr marL="381000" indent="-381000">
              <a:lnSpc>
                <a:spcPct val="73000"/>
              </a:lnSpc>
              <a:buFont typeface="Times New Roman" pitchFamily="18" charset="0"/>
              <a:buAutoNum type="arabicPeriod" startAt="43"/>
            </a:pPr>
            <a:r>
              <a:rPr lang="en-US" sz="1400" dirty="0" smtClean="0"/>
              <a:t>          add(</a:t>
            </a:r>
            <a:r>
              <a:rPr lang="en-US" sz="1400" dirty="0" err="1" smtClean="0"/>
              <a:t>picturePanel</a:t>
            </a:r>
            <a:r>
              <a:rPr lang="en-US" sz="1400" dirty="0" smtClean="0"/>
              <a:t>, </a:t>
            </a:r>
            <a:r>
              <a:rPr lang="en-US" sz="1400" dirty="0" err="1" smtClean="0"/>
              <a:t>BorderLayout.CENTER</a:t>
            </a:r>
            <a:r>
              <a:rPr lang="en-US" sz="1400" dirty="0" smtClean="0"/>
              <a:t>);</a:t>
            </a:r>
          </a:p>
          <a:p>
            <a:pPr marL="381000" indent="-381000">
              <a:lnSpc>
                <a:spcPct val="73000"/>
              </a:lnSpc>
              <a:buFont typeface="Times New Roman" pitchFamily="18" charset="0"/>
              <a:buAutoNum type="arabicPeriod" startAt="43"/>
            </a:pPr>
            <a:r>
              <a:rPr lang="en-US" sz="1400" dirty="0" smtClean="0"/>
              <a:t>     }</a:t>
            </a:r>
          </a:p>
          <a:p>
            <a:pPr marL="381000" indent="-381000">
              <a:lnSpc>
                <a:spcPct val="73000"/>
              </a:lnSpc>
            </a:pPr>
            <a:endParaRPr lang="en-US" sz="1400" dirty="0" smtClean="0"/>
          </a:p>
          <a:p>
            <a:pPr marL="609600" indent="-609600">
              <a:buFont typeface="Times New Roman" pitchFamily="18" charset="0"/>
              <a:buAutoNum type="arabicPeriod" startAt="57"/>
            </a:pPr>
            <a:r>
              <a:rPr lang="en-US" sz="1400" dirty="0" smtClean="0"/>
              <a:t> public void </a:t>
            </a:r>
            <a:r>
              <a:rPr lang="en-US" sz="1400" dirty="0" err="1" smtClean="0"/>
              <a:t>changePhoto</a:t>
            </a:r>
            <a:r>
              <a:rPr lang="en-US" sz="1400" dirty="0" smtClean="0"/>
              <a:t>(Icon </a:t>
            </a:r>
            <a:r>
              <a:rPr lang="en-US" sz="1400" dirty="0" err="1" smtClean="0"/>
              <a:t>icon</a:t>
            </a:r>
            <a:r>
              <a:rPr lang="en-US" sz="1400" dirty="0" smtClean="0"/>
              <a:t>)</a:t>
            </a:r>
          </a:p>
          <a:p>
            <a:pPr marL="609600" indent="-609600">
              <a:buFont typeface="Times New Roman" pitchFamily="18" charset="0"/>
              <a:buAutoNum type="arabicPeriod" startAt="57"/>
            </a:pPr>
            <a:r>
              <a:rPr lang="en-US" sz="1400" dirty="0" smtClean="0"/>
              <a:t>          //change the picture displayed in the frame by changing</a:t>
            </a:r>
          </a:p>
          <a:p>
            <a:pPr marL="609600" indent="-609600">
              <a:buFont typeface="Times New Roman" pitchFamily="18" charset="0"/>
              <a:buAutoNum type="arabicPeriod" startAt="57"/>
            </a:pPr>
            <a:r>
              <a:rPr lang="en-US" sz="1400" dirty="0" smtClean="0"/>
              <a:t>          // the picture displayed in the label</a:t>
            </a:r>
          </a:p>
          <a:p>
            <a:pPr marL="609600" indent="-609600">
              <a:buFont typeface="Times New Roman" pitchFamily="18" charset="0"/>
              <a:buAutoNum type="arabicPeriod" startAt="57"/>
            </a:pPr>
            <a:r>
              <a:rPr lang="en-US" sz="1400" dirty="0" smtClean="0"/>
              <a:t>     {</a:t>
            </a:r>
          </a:p>
          <a:p>
            <a:pPr marL="609600" indent="-609600">
              <a:buFont typeface="Times New Roman" pitchFamily="18" charset="0"/>
              <a:buAutoNum type="arabicPeriod" startAt="57"/>
            </a:pPr>
            <a:r>
              <a:rPr lang="en-US" sz="1400" dirty="0" smtClean="0"/>
              <a:t>          </a:t>
            </a:r>
            <a:r>
              <a:rPr lang="en-US" sz="1400" dirty="0" err="1" smtClean="0"/>
              <a:t>pictureLabel.setIcon</a:t>
            </a:r>
            <a:r>
              <a:rPr lang="en-US" sz="1400" dirty="0" smtClean="0"/>
              <a:t>(icon);</a:t>
            </a:r>
          </a:p>
          <a:p>
            <a:pPr marL="609600" indent="-609600">
              <a:buFont typeface="Times New Roman" pitchFamily="18" charset="0"/>
              <a:buAutoNum type="arabicPeriod" startAt="57"/>
            </a:pPr>
            <a:r>
              <a:rPr lang="en-US" sz="1400" dirty="0" smtClean="0"/>
              <a:t>     }</a:t>
            </a:r>
          </a:p>
          <a:p>
            <a:pPr marL="609600" indent="-609600">
              <a:buFont typeface="Times New Roman" pitchFamily="18" charset="0"/>
              <a:buAutoNum type="arabicPeriod" startAt="57"/>
            </a:pPr>
            <a:r>
              <a:rPr lang="en-US" sz="1400" dirty="0" smtClean="0"/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</a:t>
            </a:r>
          </a:p>
        </p:txBody>
      </p:sp>
      <p:sp>
        <p:nvSpPr>
          <p:cNvPr id="737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73113" y="2027238"/>
            <a:ext cx="8605837" cy="4759325"/>
          </a:xfrm>
        </p:spPr>
        <p:txBody>
          <a:bodyPr/>
          <a:lstStyle/>
          <a:p>
            <a:pPr>
              <a:lnSpc>
                <a:spcPct val="83000"/>
              </a:lnSpc>
              <a:buFontTx/>
              <a:buChar char="•"/>
            </a:pPr>
            <a:r>
              <a:rPr lang="en-US" sz="2400" dirty="0" smtClean="0"/>
              <a:t>The system “responds” to this event by closing the window.</a:t>
            </a:r>
          </a:p>
          <a:p>
            <a:pPr>
              <a:lnSpc>
                <a:spcPct val="83000"/>
              </a:lnSpc>
              <a:buFontTx/>
              <a:buChar char="•"/>
            </a:pPr>
            <a:endParaRPr lang="en-US" sz="2400" dirty="0" smtClean="0"/>
          </a:p>
          <a:p>
            <a:pPr>
              <a:lnSpc>
                <a:spcPct val="83000"/>
              </a:lnSpc>
              <a:buFontTx/>
              <a:buChar char="•"/>
            </a:pPr>
            <a:r>
              <a:rPr lang="en-US" sz="2400" dirty="0" smtClean="0"/>
              <a:t>The response sends a document to the printer.</a:t>
            </a:r>
            <a:br>
              <a:rPr lang="en-US" sz="2400" dirty="0" smtClean="0"/>
            </a:br>
            <a:endParaRPr lang="en-US" sz="2400" dirty="0" smtClean="0"/>
          </a:p>
          <a:p>
            <a:pPr>
              <a:lnSpc>
                <a:spcPct val="83000"/>
              </a:lnSpc>
              <a:buFontTx/>
              <a:buChar char="•"/>
            </a:pPr>
            <a:r>
              <a:rPr lang="en-US" sz="2400" dirty="0" smtClean="0"/>
              <a:t> An application can ignore an event or respond</a:t>
            </a:r>
            <a:r>
              <a:rPr lang="en-US" sz="2400" i="1" dirty="0" smtClean="0"/>
              <a:t> </a:t>
            </a:r>
            <a:r>
              <a:rPr lang="en-US" sz="2400" dirty="0" smtClean="0"/>
              <a:t>to an event.   </a:t>
            </a:r>
            <a:br>
              <a:rPr lang="en-US" sz="2400" dirty="0" smtClean="0"/>
            </a:br>
            <a:endParaRPr lang="en-US" sz="2400" dirty="0" smtClean="0"/>
          </a:p>
          <a:p>
            <a:pPr>
              <a:lnSpc>
                <a:spcPct val="83000"/>
              </a:lnSpc>
              <a:buFontTx/>
              <a:buChar char="•"/>
            </a:pPr>
            <a:r>
              <a:rPr lang="en-US" sz="2400" dirty="0" smtClean="0"/>
              <a:t>Programs that respond to events are called </a:t>
            </a:r>
            <a:r>
              <a:rPr lang="en-US" sz="2400" i="1" dirty="0" smtClean="0"/>
              <a:t>event-driven programs</a:t>
            </a:r>
            <a:r>
              <a:rPr lang="en-US" sz="2400" dirty="0" smtClean="0"/>
              <a:t> 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ManagePhotos</a:t>
            </a:r>
            <a:r>
              <a:rPr lang="en-US" sz="3600" dirty="0"/>
              <a:t> class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lnSpc>
                <a:spcPct val="73000"/>
              </a:lnSpc>
              <a:buFont typeface="Times New Roman" pitchFamily="18" charset="0"/>
              <a:buAutoNum type="arabicPeriod" startAt="64"/>
            </a:pPr>
            <a:r>
              <a:rPr lang="en-US" sz="1600" dirty="0"/>
              <a:t>import java.awt.*;</a:t>
            </a:r>
          </a:p>
          <a:p>
            <a:pPr marL="381000" indent="-381000">
              <a:lnSpc>
                <a:spcPct val="73000"/>
              </a:lnSpc>
              <a:buFont typeface="Times New Roman" pitchFamily="18" charset="0"/>
              <a:buAutoNum type="arabicPeriod" startAt="64"/>
            </a:pPr>
            <a:r>
              <a:rPr lang="en-US" sz="1600" dirty="0"/>
              <a:t>import </a:t>
            </a:r>
            <a:r>
              <a:rPr lang="en-US" sz="1600" dirty="0" err="1"/>
              <a:t>javax.swing</a:t>
            </a:r>
            <a:r>
              <a:rPr lang="en-US" sz="1600" dirty="0"/>
              <a:t>.*;</a:t>
            </a:r>
          </a:p>
          <a:p>
            <a:pPr marL="381000" indent="-381000">
              <a:lnSpc>
                <a:spcPct val="73000"/>
              </a:lnSpc>
              <a:buFont typeface="Times New Roman" pitchFamily="18" charset="0"/>
              <a:buAutoNum type="arabicPeriod" startAt="64"/>
            </a:pPr>
            <a:r>
              <a:rPr lang="en-US" sz="1600" dirty="0"/>
              <a:t>import </a:t>
            </a:r>
            <a:r>
              <a:rPr lang="en-US" sz="1600" dirty="0" err="1"/>
              <a:t>java.awt.event</a:t>
            </a:r>
            <a:r>
              <a:rPr lang="en-US" sz="1600" dirty="0"/>
              <a:t>.*;</a:t>
            </a:r>
            <a:br>
              <a:rPr lang="en-US" sz="1600" dirty="0"/>
            </a:br>
            <a:endParaRPr lang="en-US" sz="1600" dirty="0"/>
          </a:p>
          <a:p>
            <a:pPr marL="381000" indent="-381000">
              <a:lnSpc>
                <a:spcPct val="73000"/>
              </a:lnSpc>
              <a:buFont typeface="Times New Roman" pitchFamily="18" charset="0"/>
              <a:buAutoNum type="arabicPeriod" startAt="64"/>
            </a:pPr>
            <a:r>
              <a:rPr lang="en-US" sz="1600" dirty="0"/>
              <a:t>public class </a:t>
            </a:r>
            <a:r>
              <a:rPr lang="en-US" sz="1600" dirty="0" err="1"/>
              <a:t>ManagePhotos</a:t>
            </a:r>
            <a:r>
              <a:rPr lang="en-US" sz="1600" dirty="0"/>
              <a:t> extends </a:t>
            </a:r>
            <a:r>
              <a:rPr lang="en-US" sz="1600" dirty="0" err="1"/>
              <a:t>JFrame</a:t>
            </a:r>
            <a:endParaRPr lang="en-US" sz="1600" dirty="0"/>
          </a:p>
          <a:p>
            <a:pPr marL="381000" indent="-381000">
              <a:lnSpc>
                <a:spcPct val="73000"/>
              </a:lnSpc>
              <a:buFont typeface="Times New Roman" pitchFamily="18" charset="0"/>
              <a:buAutoNum type="arabicPeriod" startAt="64"/>
            </a:pPr>
            <a:r>
              <a:rPr lang="en-US" sz="1600" dirty="0"/>
              <a:t>{</a:t>
            </a:r>
          </a:p>
          <a:p>
            <a:pPr marL="381000" indent="-381000">
              <a:lnSpc>
                <a:spcPct val="73000"/>
              </a:lnSpc>
              <a:buFont typeface="Times New Roman" pitchFamily="18" charset="0"/>
              <a:buAutoNum type="arabicPeriod" startAt="64"/>
            </a:pPr>
            <a:r>
              <a:rPr lang="en-US" sz="1600" dirty="0"/>
              <a:t>     private </a:t>
            </a:r>
            <a:r>
              <a:rPr lang="en-US" sz="1600" dirty="0" err="1"/>
              <a:t>JButton</a:t>
            </a:r>
            <a:r>
              <a:rPr lang="en-US" sz="1600" dirty="0"/>
              <a:t> </a:t>
            </a:r>
            <a:r>
              <a:rPr lang="en-US" sz="1600" dirty="0" err="1"/>
              <a:t>nextButton</a:t>
            </a:r>
            <a:r>
              <a:rPr lang="en-US" sz="1600" dirty="0"/>
              <a:t>; 	// to  show the next 9 thumbnails</a:t>
            </a:r>
          </a:p>
          <a:p>
            <a:pPr marL="381000" indent="-381000">
              <a:lnSpc>
                <a:spcPct val="73000"/>
              </a:lnSpc>
              <a:buFont typeface="Times New Roman" pitchFamily="18" charset="0"/>
              <a:buAutoNum type="arabicPeriod" startAt="64"/>
            </a:pPr>
            <a:r>
              <a:rPr lang="en-US" sz="1600" dirty="0"/>
              <a:t>     private </a:t>
            </a:r>
            <a:r>
              <a:rPr lang="en-US" sz="1600" dirty="0" err="1"/>
              <a:t>JButton</a:t>
            </a:r>
            <a:r>
              <a:rPr lang="en-US" sz="1600" dirty="0"/>
              <a:t> </a:t>
            </a:r>
            <a:r>
              <a:rPr lang="en-US" sz="1600" dirty="0" err="1"/>
              <a:t>exitButton</a:t>
            </a:r>
            <a:r>
              <a:rPr lang="en-US" sz="1600" dirty="0"/>
              <a:t>;      // exit application</a:t>
            </a:r>
          </a:p>
          <a:p>
            <a:pPr marL="381000" indent="-381000">
              <a:lnSpc>
                <a:spcPct val="73000"/>
              </a:lnSpc>
              <a:buFont typeface="Times New Roman" pitchFamily="18" charset="0"/>
              <a:buAutoNum type="arabicPeriod" startAt="64"/>
            </a:pPr>
            <a:r>
              <a:rPr lang="en-US" sz="1600" dirty="0"/>
              <a:t>     private </a:t>
            </a:r>
            <a:r>
              <a:rPr lang="en-US" sz="1600" dirty="0" err="1"/>
              <a:t>JPanel</a:t>
            </a:r>
            <a:r>
              <a:rPr lang="en-US" sz="1600" dirty="0"/>
              <a:t> </a:t>
            </a:r>
            <a:r>
              <a:rPr lang="en-US" sz="1600" dirty="0" err="1"/>
              <a:t>buttonPanel</a:t>
            </a:r>
            <a:r>
              <a:rPr lang="en-US" sz="1600" dirty="0"/>
              <a:t>;	// for the next and Exit buttons</a:t>
            </a:r>
          </a:p>
          <a:p>
            <a:pPr marL="381000" indent="-381000">
              <a:lnSpc>
                <a:spcPct val="73000"/>
              </a:lnSpc>
              <a:buFont typeface="Times New Roman" pitchFamily="18" charset="0"/>
              <a:buAutoNum type="arabicPeriod" startAt="64"/>
            </a:pPr>
            <a:endParaRPr lang="en-US" sz="1600" dirty="0"/>
          </a:p>
          <a:p>
            <a:pPr marL="381000" indent="-381000">
              <a:lnSpc>
                <a:spcPct val="73000"/>
              </a:lnSpc>
              <a:buFont typeface="Times New Roman" pitchFamily="18" charset="0"/>
              <a:buAutoNum type="arabicPeriod" startAt="64"/>
            </a:pPr>
            <a:r>
              <a:rPr lang="en-US" sz="1600" dirty="0"/>
              <a:t>     private </a:t>
            </a:r>
            <a:r>
              <a:rPr lang="en-US" sz="1600" dirty="0" err="1"/>
              <a:t>PhotoAlbum</a:t>
            </a:r>
            <a:r>
              <a:rPr lang="en-US" sz="1600" dirty="0"/>
              <a:t> album;	// holds photos and thumbnails</a:t>
            </a:r>
          </a:p>
          <a:p>
            <a:pPr marL="381000" indent="-381000">
              <a:lnSpc>
                <a:spcPct val="73000"/>
              </a:lnSpc>
              <a:buFont typeface="Times New Roman" pitchFamily="18" charset="0"/>
              <a:buAutoNum type="arabicPeriod" startAt="64"/>
            </a:pPr>
            <a:r>
              <a:rPr lang="en-US" sz="1600" dirty="0"/>
              <a:t>     private </a:t>
            </a:r>
            <a:r>
              <a:rPr lang="en-US" sz="1600" dirty="0" err="1"/>
              <a:t>JButton</a:t>
            </a:r>
            <a:r>
              <a:rPr lang="en-US" sz="1600" dirty="0"/>
              <a:t>[] display;		// one button for each thumbnail</a:t>
            </a:r>
          </a:p>
          <a:p>
            <a:pPr marL="381000" indent="-381000">
              <a:lnSpc>
                <a:spcPct val="73000"/>
              </a:lnSpc>
              <a:buFont typeface="Times New Roman" pitchFamily="18" charset="0"/>
              <a:buAutoNum type="arabicPeriod" startAt="64"/>
            </a:pPr>
            <a:r>
              <a:rPr lang="en-US" sz="1600" dirty="0"/>
              <a:t>     private </a:t>
            </a:r>
            <a:r>
              <a:rPr lang="en-US" sz="1600" dirty="0" err="1"/>
              <a:t>JPanel</a:t>
            </a:r>
            <a:r>
              <a:rPr lang="en-US" sz="1600" dirty="0"/>
              <a:t> </a:t>
            </a:r>
            <a:r>
              <a:rPr lang="en-US" sz="1600" dirty="0" err="1"/>
              <a:t>displayPanel</a:t>
            </a:r>
            <a:r>
              <a:rPr lang="en-US" sz="1600" dirty="0"/>
              <a:t>;	// holds 9 thumbnail buttons</a:t>
            </a:r>
          </a:p>
          <a:p>
            <a:pPr marL="381000" indent="-381000">
              <a:lnSpc>
                <a:spcPct val="73000"/>
              </a:lnSpc>
              <a:buFont typeface="Times New Roman" pitchFamily="18" charset="0"/>
              <a:buAutoNum type="arabicPeriod" startAt="64"/>
            </a:pPr>
            <a:endParaRPr lang="en-US" sz="1600" dirty="0"/>
          </a:p>
          <a:p>
            <a:pPr marL="381000" indent="-381000">
              <a:lnSpc>
                <a:spcPct val="73000"/>
              </a:lnSpc>
              <a:buFont typeface="Times New Roman" pitchFamily="18" charset="0"/>
              <a:buAutoNum type="arabicPeriod" startAt="64"/>
            </a:pPr>
            <a:r>
              <a:rPr lang="en-US" sz="1600" dirty="0"/>
              <a:t>     private </a:t>
            </a:r>
            <a:r>
              <a:rPr lang="en-US" sz="1600" dirty="0" err="1"/>
              <a:t>JLabel</a:t>
            </a:r>
            <a:r>
              <a:rPr lang="en-US" sz="1600" dirty="0"/>
              <a:t> </a:t>
            </a:r>
            <a:r>
              <a:rPr lang="en-US" sz="1600" dirty="0" err="1"/>
              <a:t>titleLabel</a:t>
            </a:r>
            <a:r>
              <a:rPr lang="en-US" sz="1600" dirty="0"/>
              <a:t>;  		// Displays title of the display</a:t>
            </a:r>
          </a:p>
          <a:p>
            <a:pPr marL="381000" indent="-381000">
              <a:lnSpc>
                <a:spcPct val="73000"/>
              </a:lnSpc>
              <a:buFont typeface="Times New Roman" pitchFamily="18" charset="0"/>
              <a:buAutoNum type="arabicPeriod" startAt="64"/>
            </a:pPr>
            <a:r>
              <a:rPr lang="en-US" sz="1600" dirty="0"/>
              <a:t>     private </a:t>
            </a:r>
            <a:r>
              <a:rPr lang="en-US" sz="1600" dirty="0" err="1"/>
              <a:t>JPanel</a:t>
            </a:r>
            <a:r>
              <a:rPr lang="en-US" sz="1600" dirty="0"/>
              <a:t> </a:t>
            </a:r>
            <a:r>
              <a:rPr lang="en-US" sz="1600" dirty="0" err="1"/>
              <a:t>titlePanel</a:t>
            </a:r>
            <a:r>
              <a:rPr lang="en-US" sz="1600" dirty="0"/>
              <a:t>;   	// Holds the title label</a:t>
            </a:r>
          </a:p>
          <a:p>
            <a:pPr marL="381000" indent="-381000">
              <a:lnSpc>
                <a:spcPct val="73000"/>
              </a:lnSpc>
              <a:buFont typeface="Times New Roman" pitchFamily="18" charset="0"/>
              <a:buAutoNum type="arabicPeriod" startAt="64"/>
            </a:pPr>
            <a:endParaRPr lang="en-US" sz="1600" dirty="0"/>
          </a:p>
          <a:p>
            <a:pPr marL="381000" indent="-381000">
              <a:lnSpc>
                <a:spcPct val="73000"/>
              </a:lnSpc>
              <a:buFont typeface="Times New Roman" pitchFamily="18" charset="0"/>
              <a:buAutoNum type="arabicPeriod" startAt="64"/>
            </a:pPr>
            <a:r>
              <a:rPr lang="en-US" sz="1600" dirty="0"/>
              <a:t>     private </a:t>
            </a:r>
            <a:r>
              <a:rPr lang="en-US" sz="1600" dirty="0" err="1"/>
              <a:t>PictureFrame</a:t>
            </a:r>
            <a:r>
              <a:rPr lang="en-US" sz="1600" dirty="0"/>
              <a:t> </a:t>
            </a:r>
            <a:r>
              <a:rPr lang="en-US" sz="1600" dirty="0" err="1"/>
              <a:t>p</a:t>
            </a:r>
            <a:r>
              <a:rPr lang="en-US" sz="1600" dirty="0" err="1" smtClean="0"/>
              <a:t>ictureFrame</a:t>
            </a:r>
            <a:r>
              <a:rPr lang="en-US" sz="1600" dirty="0"/>
              <a:t>; 	// displays one large photo</a:t>
            </a:r>
          </a:p>
          <a:p>
            <a:pPr marL="381000" indent="-381000">
              <a:lnSpc>
                <a:spcPct val="73000"/>
              </a:lnSpc>
              <a:buFont typeface="Times New Roman" pitchFamily="18" charset="0"/>
              <a:buAutoNum type="arabicPeriod" startAt="64"/>
            </a:pPr>
            <a:r>
              <a:rPr lang="en-US" sz="1600" dirty="0"/>
              <a:t> 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nextPicture</a:t>
            </a:r>
            <a:r>
              <a:rPr lang="en-US" sz="1600" dirty="0"/>
              <a:t>; 	//number of next thumbnail placed in the display</a:t>
            </a:r>
          </a:p>
          <a:p>
            <a:pPr marL="381000" indent="-381000">
              <a:lnSpc>
                <a:spcPct val="73000"/>
              </a:lnSpc>
              <a:buFont typeface="Times New Roman" pitchFamily="18" charset="0"/>
              <a:buAutoNum type="arabicPeriod" startAt="64"/>
            </a:pP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The default constructor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2027237"/>
            <a:ext cx="9023349" cy="5181599"/>
          </a:xfrm>
        </p:spPr>
        <p:txBody>
          <a:bodyPr/>
          <a:lstStyle/>
          <a:p>
            <a:pPr marL="609600" indent="-609600">
              <a:lnSpc>
                <a:spcPct val="83000"/>
              </a:lnSpc>
              <a:buFont typeface="Times New Roman" pitchFamily="18" charset="0"/>
              <a:buAutoNum type="arabicPeriod" startAt="79"/>
            </a:pPr>
            <a:r>
              <a:rPr lang="en-US" sz="1800" dirty="0"/>
              <a:t>     </a:t>
            </a:r>
            <a:r>
              <a:rPr lang="en-US" sz="1600" dirty="0"/>
              <a:t>public </a:t>
            </a:r>
            <a:r>
              <a:rPr lang="en-US" sz="1600" dirty="0" err="1"/>
              <a:t>ManagePhotos</a:t>
            </a:r>
            <a:r>
              <a:rPr lang="en-US" sz="1600" dirty="0"/>
              <a:t>() 		 // default constructor</a:t>
            </a:r>
          </a:p>
          <a:p>
            <a:pPr marL="609600" indent="-609600">
              <a:lnSpc>
                <a:spcPct val="83000"/>
              </a:lnSpc>
              <a:buFont typeface="Times New Roman" pitchFamily="18" charset="0"/>
              <a:buAutoNum type="arabicPeriod" startAt="79"/>
            </a:pPr>
            <a:r>
              <a:rPr lang="en-US" sz="1600" dirty="0"/>
              <a:t>     {</a:t>
            </a:r>
          </a:p>
          <a:p>
            <a:pPr marL="609600" indent="-609600">
              <a:lnSpc>
                <a:spcPct val="83000"/>
              </a:lnSpc>
              <a:buFont typeface="Times New Roman" pitchFamily="18" charset="0"/>
              <a:buAutoNum type="arabicPeriod" startAt="79"/>
            </a:pPr>
            <a:r>
              <a:rPr lang="en-US" sz="1600" dirty="0"/>
              <a:t>          </a:t>
            </a:r>
            <a:r>
              <a:rPr lang="en-US" sz="1600" dirty="0" err="1"/>
              <a:t>setTitle</a:t>
            </a:r>
            <a:r>
              <a:rPr lang="en-US" sz="1600" dirty="0"/>
              <a:t>("Pompeii Thumbnails");</a:t>
            </a:r>
          </a:p>
          <a:p>
            <a:pPr marL="609600" indent="-609600">
              <a:lnSpc>
                <a:spcPct val="83000"/>
              </a:lnSpc>
              <a:buFont typeface="Times New Roman" pitchFamily="18" charset="0"/>
              <a:buAutoNum type="arabicPeriod" startAt="79"/>
            </a:pPr>
            <a:r>
              <a:rPr lang="en-US" sz="1600" dirty="0"/>
              <a:t>          </a:t>
            </a:r>
            <a:r>
              <a:rPr lang="en-US" sz="1600" dirty="0" err="1"/>
              <a:t>setBounds</a:t>
            </a:r>
            <a:r>
              <a:rPr lang="en-US" sz="1600" dirty="0"/>
              <a:t>(0,0,600,500);</a:t>
            </a:r>
          </a:p>
          <a:p>
            <a:pPr marL="609600" indent="-609600">
              <a:lnSpc>
                <a:spcPct val="83000"/>
              </a:lnSpc>
              <a:buFont typeface="Times New Roman" pitchFamily="18" charset="0"/>
              <a:buAutoNum type="arabicPeriod" startAt="79"/>
            </a:pPr>
            <a:r>
              <a:rPr lang="en-US" sz="1600" dirty="0"/>
              <a:t>          album = new </a:t>
            </a:r>
            <a:r>
              <a:rPr lang="en-US" sz="1600" dirty="0" err="1"/>
              <a:t>PhotoAlbum</a:t>
            </a:r>
            <a:r>
              <a:rPr lang="en-US" sz="1600" dirty="0"/>
              <a:t>();</a:t>
            </a:r>
            <a:br>
              <a:rPr lang="en-US" sz="1600" dirty="0"/>
            </a:br>
            <a:endParaRPr lang="en-US" sz="1600" b="1" dirty="0"/>
          </a:p>
          <a:p>
            <a:pPr marL="609600" indent="-609600">
              <a:lnSpc>
                <a:spcPct val="83000"/>
              </a:lnSpc>
              <a:buFont typeface="Times New Roman" pitchFamily="18" charset="0"/>
              <a:buAutoNum type="arabicPeriod" startAt="79"/>
            </a:pPr>
            <a:r>
              <a:rPr lang="en-US" sz="1600" b="1" dirty="0"/>
              <a:t>          // create the title label and place it in a panel</a:t>
            </a:r>
          </a:p>
          <a:p>
            <a:pPr marL="609600" indent="-609600">
              <a:lnSpc>
                <a:spcPct val="83000"/>
              </a:lnSpc>
              <a:buFont typeface="Times New Roman" pitchFamily="18" charset="0"/>
              <a:buAutoNum type="arabicPeriod" startAt="79"/>
            </a:pPr>
            <a:r>
              <a:rPr lang="en-US" sz="1600" b="1" dirty="0"/>
              <a:t>          </a:t>
            </a:r>
            <a:r>
              <a:rPr lang="en-US" sz="1600" b="1" dirty="0" err="1"/>
              <a:t>titleLabel</a:t>
            </a:r>
            <a:r>
              <a:rPr lang="en-US" sz="1600" b="1" dirty="0"/>
              <a:t> = new </a:t>
            </a:r>
            <a:r>
              <a:rPr lang="en-US" sz="1600" b="1" dirty="0" err="1"/>
              <a:t>JLabel</a:t>
            </a:r>
            <a:r>
              <a:rPr lang="en-US" sz="1600" b="1" dirty="0"/>
              <a:t>();</a:t>
            </a:r>
          </a:p>
          <a:p>
            <a:pPr marL="609600" indent="-609600">
              <a:lnSpc>
                <a:spcPct val="83000"/>
              </a:lnSpc>
              <a:buFont typeface="Times New Roman" pitchFamily="18" charset="0"/>
              <a:buAutoNum type="arabicPeriod" startAt="79"/>
            </a:pPr>
            <a:r>
              <a:rPr lang="en-US" sz="1600" b="1" dirty="0"/>
              <a:t>          </a:t>
            </a:r>
            <a:r>
              <a:rPr lang="en-US" sz="1600" b="1" dirty="0" err="1"/>
              <a:t>titleLabel.setFont</a:t>
            </a:r>
            <a:r>
              <a:rPr lang="en-US" sz="1600" b="1" dirty="0"/>
              <a:t>(new Font("Comic Sans Serif</a:t>
            </a:r>
            <a:r>
              <a:rPr lang="en-US" sz="1600" b="1" dirty="0" smtClean="0"/>
              <a:t>", Font.BOLD,24</a:t>
            </a:r>
            <a:r>
              <a:rPr lang="en-US" sz="1600" b="1" dirty="0"/>
              <a:t>));</a:t>
            </a:r>
          </a:p>
          <a:p>
            <a:pPr marL="609600" indent="-609600">
              <a:lnSpc>
                <a:spcPct val="83000"/>
              </a:lnSpc>
              <a:buFont typeface="Times New Roman" pitchFamily="18" charset="0"/>
              <a:buAutoNum type="arabicPeriod" startAt="79"/>
            </a:pPr>
            <a:r>
              <a:rPr lang="en-US" sz="1600" b="1" dirty="0"/>
              <a:t>          </a:t>
            </a:r>
            <a:r>
              <a:rPr lang="en-US" sz="1600" b="1" dirty="0" err="1"/>
              <a:t>titleLabel.setForeground</a:t>
            </a:r>
            <a:r>
              <a:rPr lang="en-US" sz="1600" b="1" dirty="0"/>
              <a:t>(</a:t>
            </a:r>
            <a:r>
              <a:rPr lang="en-US" sz="1600" b="1" dirty="0" err="1"/>
              <a:t>Color.RED</a:t>
            </a:r>
            <a:r>
              <a:rPr lang="en-US" sz="1600" b="1" dirty="0"/>
              <a:t>);</a:t>
            </a:r>
          </a:p>
          <a:p>
            <a:pPr marL="609600" indent="-609600">
              <a:lnSpc>
                <a:spcPct val="83000"/>
              </a:lnSpc>
              <a:buFont typeface="Times New Roman" pitchFamily="18" charset="0"/>
              <a:buAutoNum type="arabicPeriod" startAt="79"/>
            </a:pPr>
            <a:r>
              <a:rPr lang="en-US" sz="1600" b="1" dirty="0"/>
              <a:t>          </a:t>
            </a:r>
            <a:r>
              <a:rPr lang="en-US" sz="1600" b="1" dirty="0" err="1"/>
              <a:t>titleLabel.setText</a:t>
            </a:r>
            <a:r>
              <a:rPr lang="en-US" sz="1600" b="1" dirty="0"/>
              <a:t>("My Trip to Pompeii");</a:t>
            </a:r>
          </a:p>
          <a:p>
            <a:pPr marL="609600" indent="-609600">
              <a:lnSpc>
                <a:spcPct val="83000"/>
              </a:lnSpc>
              <a:buFont typeface="Times New Roman" pitchFamily="18" charset="0"/>
              <a:buAutoNum type="arabicPeriod" startAt="79"/>
            </a:pPr>
            <a:r>
              <a:rPr lang="en-US" sz="1600" b="1" dirty="0"/>
              <a:t>          </a:t>
            </a:r>
            <a:r>
              <a:rPr lang="en-US" sz="1600" b="1" dirty="0" err="1"/>
              <a:t>titlePanel</a:t>
            </a:r>
            <a:r>
              <a:rPr lang="en-US" sz="1600" b="1" dirty="0"/>
              <a:t> = new </a:t>
            </a:r>
            <a:r>
              <a:rPr lang="en-US" sz="1600" b="1" dirty="0" err="1"/>
              <a:t>JPanel</a:t>
            </a:r>
            <a:r>
              <a:rPr lang="en-US" sz="1600" b="1" dirty="0"/>
              <a:t>();</a:t>
            </a:r>
          </a:p>
          <a:p>
            <a:pPr marL="609600" indent="-609600">
              <a:lnSpc>
                <a:spcPct val="83000"/>
              </a:lnSpc>
              <a:buFont typeface="Times New Roman" pitchFamily="18" charset="0"/>
              <a:buAutoNum type="arabicPeriod" startAt="79"/>
            </a:pPr>
            <a:r>
              <a:rPr lang="en-US" sz="1600" b="1" dirty="0"/>
              <a:t>          </a:t>
            </a:r>
            <a:r>
              <a:rPr lang="en-US" sz="1600" b="1" dirty="0" err="1"/>
              <a:t>titlePanel.add</a:t>
            </a:r>
            <a:r>
              <a:rPr lang="en-US" sz="1600" b="1" dirty="0"/>
              <a:t>(</a:t>
            </a:r>
            <a:r>
              <a:rPr lang="en-US" sz="1600" b="1" dirty="0" err="1"/>
              <a:t>titleLabel</a:t>
            </a:r>
            <a:r>
              <a:rPr lang="en-US" sz="1600" b="1" dirty="0" smtClean="0"/>
              <a:t>);</a:t>
            </a:r>
          </a:p>
          <a:p>
            <a:pPr marL="609600" indent="-609600">
              <a:buFont typeface="Times New Roman" pitchFamily="18" charset="0"/>
              <a:buAutoNum type="arabicPeriod" startAt="91"/>
            </a:pPr>
            <a:r>
              <a:rPr lang="en-US" sz="1600" dirty="0" smtClean="0"/>
              <a:t> // create the buttons and place them in a panel</a:t>
            </a:r>
          </a:p>
          <a:p>
            <a:pPr marL="609600" indent="-609600">
              <a:buFont typeface="Times New Roman" pitchFamily="18" charset="0"/>
              <a:buAutoNum type="arabicPeriod" startAt="91"/>
            </a:pPr>
            <a:r>
              <a:rPr lang="en-US" sz="1600" dirty="0" smtClean="0"/>
              <a:t>          </a:t>
            </a:r>
            <a:r>
              <a:rPr lang="en-US" sz="1600" dirty="0" err="1" smtClean="0"/>
              <a:t>nextButton</a:t>
            </a:r>
            <a:r>
              <a:rPr lang="en-US" sz="1600" dirty="0" smtClean="0"/>
              <a:t> = new </a:t>
            </a:r>
            <a:r>
              <a:rPr lang="en-US" sz="1600" dirty="0" err="1" smtClean="0"/>
              <a:t>JButton</a:t>
            </a:r>
            <a:r>
              <a:rPr lang="en-US" sz="1600" dirty="0" smtClean="0"/>
              <a:t>("Next");</a:t>
            </a:r>
          </a:p>
          <a:p>
            <a:pPr marL="609600" indent="-609600">
              <a:buFont typeface="Times New Roman" pitchFamily="18" charset="0"/>
              <a:buAutoNum type="arabicPeriod" startAt="91"/>
            </a:pPr>
            <a:r>
              <a:rPr lang="en-US" sz="1600" dirty="0" smtClean="0"/>
              <a:t>          if (</a:t>
            </a:r>
            <a:r>
              <a:rPr lang="en-US" sz="1600" dirty="0" err="1" smtClean="0"/>
              <a:t>album.numPhotos</a:t>
            </a:r>
            <a:r>
              <a:rPr lang="en-US" sz="1600" dirty="0" smtClean="0"/>
              <a:t>() &lt;=9)</a:t>
            </a:r>
          </a:p>
          <a:p>
            <a:pPr marL="609600" indent="-609600">
              <a:buFont typeface="Times New Roman" pitchFamily="18" charset="0"/>
              <a:buAutoNum type="arabicPeriod" startAt="91"/>
            </a:pPr>
            <a:r>
              <a:rPr lang="en-US" sz="1600" dirty="0" smtClean="0"/>
              <a:t>                 </a:t>
            </a:r>
            <a:r>
              <a:rPr lang="en-US" sz="1600" dirty="0" err="1" smtClean="0"/>
              <a:t>nextButton.setEnabled</a:t>
            </a:r>
            <a:r>
              <a:rPr lang="en-US" sz="1600" dirty="0" smtClean="0"/>
              <a:t>(false);</a:t>
            </a:r>
          </a:p>
          <a:p>
            <a:pPr marL="609600" indent="-609600">
              <a:buFont typeface="Times New Roman" pitchFamily="18" charset="0"/>
              <a:buAutoNum type="arabicPeriod" startAt="91"/>
            </a:pPr>
            <a:r>
              <a:rPr lang="en-US" sz="1600" dirty="0" smtClean="0"/>
              <a:t>          </a:t>
            </a:r>
            <a:r>
              <a:rPr lang="en-US" sz="1600" dirty="0" err="1" smtClean="0"/>
              <a:t>exitButton</a:t>
            </a:r>
            <a:r>
              <a:rPr lang="en-US" sz="1600" dirty="0" smtClean="0"/>
              <a:t> = new </a:t>
            </a:r>
            <a:r>
              <a:rPr lang="en-US" sz="1600" dirty="0" err="1" smtClean="0"/>
              <a:t>JButton</a:t>
            </a:r>
            <a:r>
              <a:rPr lang="en-US" sz="1600" dirty="0" smtClean="0"/>
              <a:t>("Exit");</a:t>
            </a:r>
          </a:p>
          <a:p>
            <a:pPr marL="609600" indent="-609600">
              <a:buFont typeface="Times New Roman" pitchFamily="18" charset="0"/>
              <a:buAutoNum type="arabicPeriod" startAt="91"/>
            </a:pPr>
            <a:r>
              <a:rPr lang="en-US" sz="1600" dirty="0" smtClean="0"/>
              <a:t>          </a:t>
            </a:r>
            <a:r>
              <a:rPr lang="en-US" sz="1600" dirty="0" err="1" smtClean="0"/>
              <a:t>buttonPanel</a:t>
            </a:r>
            <a:r>
              <a:rPr lang="en-US" sz="1600" dirty="0" smtClean="0"/>
              <a:t> = new </a:t>
            </a:r>
            <a:r>
              <a:rPr lang="en-US" sz="1600" dirty="0" err="1" smtClean="0"/>
              <a:t>JPanel</a:t>
            </a:r>
            <a:r>
              <a:rPr lang="en-US" sz="1600" dirty="0" smtClean="0"/>
              <a:t>();</a:t>
            </a:r>
          </a:p>
          <a:p>
            <a:pPr marL="609600" indent="-609600">
              <a:buFont typeface="Times New Roman" pitchFamily="18" charset="0"/>
              <a:buAutoNum type="arabicPeriod" startAt="91"/>
            </a:pPr>
            <a:r>
              <a:rPr lang="en-US" sz="1600" dirty="0" smtClean="0"/>
              <a:t>          </a:t>
            </a:r>
            <a:r>
              <a:rPr lang="en-US" sz="1600" dirty="0" err="1" smtClean="0"/>
              <a:t>buttonPanel.add</a:t>
            </a:r>
            <a:r>
              <a:rPr lang="en-US" sz="1600" dirty="0" smtClean="0"/>
              <a:t>(</a:t>
            </a:r>
            <a:r>
              <a:rPr lang="en-US" sz="1600" dirty="0" err="1" smtClean="0"/>
              <a:t>nextButton</a:t>
            </a:r>
            <a:r>
              <a:rPr lang="en-US" sz="1600" dirty="0" smtClean="0"/>
              <a:t>);// add the two buttons to the panel</a:t>
            </a:r>
          </a:p>
          <a:p>
            <a:pPr marL="609600" indent="-609600">
              <a:buFont typeface="Times New Roman" pitchFamily="18" charset="0"/>
              <a:buAutoNum type="arabicPeriod" startAt="91"/>
            </a:pPr>
            <a:r>
              <a:rPr lang="en-US" sz="1600" dirty="0" smtClean="0"/>
              <a:t>          </a:t>
            </a:r>
            <a:r>
              <a:rPr lang="en-US" sz="1600" dirty="0" err="1" smtClean="0"/>
              <a:t>buttonPanel.add</a:t>
            </a:r>
            <a:r>
              <a:rPr lang="en-US" sz="1600" dirty="0" smtClean="0"/>
              <a:t>(</a:t>
            </a:r>
            <a:r>
              <a:rPr lang="en-US" sz="1600" dirty="0" err="1" smtClean="0"/>
              <a:t>exitButton</a:t>
            </a:r>
            <a:r>
              <a:rPr lang="en-US" sz="1600" dirty="0" smtClean="0"/>
              <a:t>);</a:t>
            </a:r>
          </a:p>
          <a:p>
            <a:pPr marL="609600" indent="-609600">
              <a:buFont typeface="Times New Roman" pitchFamily="18" charset="0"/>
              <a:buAutoNum type="arabicPeriod" startAt="99"/>
            </a:pPr>
            <a:r>
              <a:rPr lang="en-US" sz="1600" dirty="0" smtClean="0"/>
              <a:t> // register the listener for the buttons</a:t>
            </a:r>
          </a:p>
          <a:p>
            <a:pPr marL="609600" indent="-609600">
              <a:buFont typeface="Times New Roman" pitchFamily="18" charset="0"/>
              <a:buAutoNum type="arabicPeriod" startAt="99"/>
            </a:pPr>
            <a:r>
              <a:rPr lang="en-US" sz="1600" dirty="0" smtClean="0"/>
              <a:t>          </a:t>
            </a:r>
            <a:r>
              <a:rPr lang="en-US" sz="1600" dirty="0" err="1" smtClean="0"/>
              <a:t>nextButton.</a:t>
            </a:r>
            <a:r>
              <a:rPr lang="en-US" sz="1600" b="1" dirty="0" err="1" smtClean="0"/>
              <a:t>addActionListener</a:t>
            </a:r>
            <a:r>
              <a:rPr lang="en-US" sz="1600" dirty="0" smtClean="0"/>
              <a:t>(new </a:t>
            </a:r>
            <a:r>
              <a:rPr lang="en-US" sz="1600" dirty="0" err="1" smtClean="0"/>
              <a:t>ButtonListener</a:t>
            </a:r>
            <a:r>
              <a:rPr lang="en-US" sz="1600" dirty="0" smtClean="0"/>
              <a:t>());</a:t>
            </a:r>
          </a:p>
          <a:p>
            <a:pPr marL="609600" indent="-609600">
              <a:buFont typeface="Times New Roman" pitchFamily="18" charset="0"/>
              <a:buAutoNum type="arabicPeriod" startAt="99"/>
            </a:pPr>
            <a:r>
              <a:rPr lang="en-US" sz="1600" dirty="0" smtClean="0"/>
              <a:t>          </a:t>
            </a:r>
            <a:r>
              <a:rPr lang="en-US" sz="1600" dirty="0" err="1" smtClean="0"/>
              <a:t>exitButton.</a:t>
            </a:r>
            <a:r>
              <a:rPr lang="en-US" sz="1600" b="1" dirty="0" err="1" smtClean="0"/>
              <a:t>addActionListener</a:t>
            </a:r>
            <a:r>
              <a:rPr lang="en-US" sz="1600" dirty="0" smtClean="0"/>
              <a:t>(new </a:t>
            </a:r>
            <a:r>
              <a:rPr lang="en-US" sz="1600" dirty="0" err="1" smtClean="0"/>
              <a:t>ButtonListener</a:t>
            </a:r>
            <a:r>
              <a:rPr lang="en-US" sz="1600" dirty="0" smtClean="0"/>
              <a:t>());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Constructor</a:t>
            </a:r>
            <a:endParaRPr lang="en-US" sz="3600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2101850"/>
            <a:ext cx="9339262" cy="5259387"/>
          </a:xfrm>
        </p:spPr>
        <p:txBody>
          <a:bodyPr/>
          <a:lstStyle/>
          <a:p>
            <a:pPr marL="609600" indent="-609600">
              <a:lnSpc>
                <a:spcPct val="83000"/>
              </a:lnSpc>
              <a:buFont typeface="Times New Roman" pitchFamily="18" charset="0"/>
              <a:buAutoNum type="arabicPeriod" startAt="102"/>
            </a:pPr>
            <a:r>
              <a:rPr lang="en-US" sz="1600" dirty="0"/>
              <a:t>      // create a button for each </a:t>
            </a:r>
            <a:r>
              <a:rPr lang="en-US" sz="1600" dirty="0" smtClean="0"/>
              <a:t>thumbnail and </a:t>
            </a:r>
            <a:r>
              <a:rPr lang="en-US" sz="1600" dirty="0"/>
              <a:t>register a listener with each </a:t>
            </a:r>
            <a:r>
              <a:rPr lang="en-US" sz="1600" dirty="0" smtClean="0"/>
              <a:t>button</a:t>
            </a:r>
            <a:endParaRPr lang="en-US" sz="1600" dirty="0"/>
          </a:p>
          <a:p>
            <a:pPr marL="609600" indent="-609600">
              <a:lnSpc>
                <a:spcPct val="83000"/>
              </a:lnSpc>
              <a:buFont typeface="Times New Roman" pitchFamily="18" charset="0"/>
              <a:buAutoNum type="arabicPeriod" startAt="102"/>
            </a:pPr>
            <a:r>
              <a:rPr lang="en-US" sz="1600" dirty="0"/>
              <a:t>          display = new </a:t>
            </a:r>
            <a:r>
              <a:rPr lang="en-US" sz="1600" dirty="0" err="1"/>
              <a:t>JButton</a:t>
            </a:r>
            <a:r>
              <a:rPr lang="en-US" sz="1600" dirty="0"/>
              <a:t>[</a:t>
            </a:r>
            <a:r>
              <a:rPr lang="en-US" sz="1600" dirty="0" err="1"/>
              <a:t>album.numPhotos</a:t>
            </a:r>
            <a:r>
              <a:rPr lang="en-US" sz="1600" dirty="0"/>
              <a:t>()];   </a:t>
            </a:r>
          </a:p>
          <a:p>
            <a:pPr marL="609600" indent="-609600">
              <a:lnSpc>
                <a:spcPct val="83000"/>
              </a:lnSpc>
              <a:buFont typeface="Times New Roman" pitchFamily="18" charset="0"/>
              <a:buAutoNum type="arabicPeriod" startAt="102"/>
            </a:pPr>
            <a:r>
              <a:rPr lang="en-US" sz="1600" dirty="0"/>
              <a:t>          for 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</a:t>
            </a:r>
            <a:r>
              <a:rPr lang="en-US" sz="1600" dirty="0" err="1"/>
              <a:t>album.numPhotos</a:t>
            </a:r>
            <a:r>
              <a:rPr lang="en-US" sz="1600" dirty="0"/>
              <a:t>(); </a:t>
            </a:r>
            <a:r>
              <a:rPr lang="en-US" sz="1600" dirty="0" err="1"/>
              <a:t>i</a:t>
            </a:r>
            <a:r>
              <a:rPr lang="en-US" sz="1600" dirty="0"/>
              <a:t>++)</a:t>
            </a:r>
          </a:p>
          <a:p>
            <a:pPr marL="609600" indent="-609600">
              <a:lnSpc>
                <a:spcPct val="83000"/>
              </a:lnSpc>
              <a:buFont typeface="Times New Roman" pitchFamily="18" charset="0"/>
              <a:buAutoNum type="arabicPeriod" startAt="102"/>
            </a:pPr>
            <a:r>
              <a:rPr lang="en-US" sz="1600" dirty="0"/>
              <a:t>          {</a:t>
            </a:r>
          </a:p>
          <a:p>
            <a:pPr marL="609600" indent="-609600">
              <a:lnSpc>
                <a:spcPct val="83000"/>
              </a:lnSpc>
              <a:buFont typeface="Times New Roman" pitchFamily="18" charset="0"/>
              <a:buAutoNum type="arabicPeriod" startAt="102"/>
            </a:pPr>
            <a:r>
              <a:rPr lang="en-US" sz="1600" dirty="0"/>
              <a:t>               display[</a:t>
            </a:r>
            <a:r>
              <a:rPr lang="en-US" sz="1600" dirty="0" err="1"/>
              <a:t>i</a:t>
            </a:r>
            <a:r>
              <a:rPr lang="en-US" sz="1600" dirty="0"/>
              <a:t>] = new </a:t>
            </a:r>
            <a:r>
              <a:rPr lang="en-US" sz="1600" dirty="0" err="1"/>
              <a:t>JButton</a:t>
            </a:r>
            <a:r>
              <a:rPr lang="en-US" sz="1600" dirty="0"/>
              <a:t>(</a:t>
            </a:r>
            <a:r>
              <a:rPr lang="en-US" sz="1600" dirty="0" err="1"/>
              <a:t>album.getThumbnail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));  </a:t>
            </a:r>
            <a:r>
              <a:rPr lang="en-US" sz="1600" dirty="0" smtClean="0"/>
              <a:t>  </a:t>
            </a:r>
            <a:r>
              <a:rPr lang="en-US" sz="1600" dirty="0"/>
              <a:t>// populate the array</a:t>
            </a:r>
          </a:p>
          <a:p>
            <a:pPr marL="609600" indent="-609600">
              <a:lnSpc>
                <a:spcPct val="83000"/>
              </a:lnSpc>
              <a:buFont typeface="Times New Roman" pitchFamily="18" charset="0"/>
              <a:buAutoNum type="arabicPeriod" startAt="102"/>
            </a:pPr>
            <a:r>
              <a:rPr lang="en-US" sz="1600" dirty="0"/>
              <a:t>               display[</a:t>
            </a:r>
            <a:r>
              <a:rPr lang="en-US" sz="1600" dirty="0" err="1"/>
              <a:t>i</a:t>
            </a:r>
            <a:r>
              <a:rPr lang="en-US" sz="1600" dirty="0"/>
              <a:t>].</a:t>
            </a:r>
            <a:r>
              <a:rPr lang="en-US" sz="1600" dirty="0" err="1"/>
              <a:t>addActionListener</a:t>
            </a:r>
            <a:r>
              <a:rPr lang="en-US" sz="1600" dirty="0"/>
              <a:t>(new </a:t>
            </a:r>
            <a:r>
              <a:rPr lang="en-US" sz="1600" dirty="0" err="1"/>
              <a:t>ButtonListener</a:t>
            </a:r>
            <a:r>
              <a:rPr lang="en-US" sz="1600" dirty="0" smtClean="0"/>
              <a:t>());    </a:t>
            </a:r>
            <a:r>
              <a:rPr lang="en-US" sz="1600" dirty="0"/>
              <a:t>// register a listener </a:t>
            </a:r>
            <a:r>
              <a:rPr lang="en-US" sz="1600" dirty="0" smtClean="0"/>
              <a:t>thumbnails </a:t>
            </a:r>
            <a:endParaRPr lang="en-US" sz="1600" dirty="0"/>
          </a:p>
          <a:p>
            <a:pPr marL="609600" indent="-609600">
              <a:lnSpc>
                <a:spcPct val="83000"/>
              </a:lnSpc>
              <a:buFont typeface="Times New Roman" pitchFamily="18" charset="0"/>
              <a:buAutoNum type="arabicPeriod" startAt="102"/>
            </a:pPr>
            <a:r>
              <a:rPr lang="en-US" sz="1600" dirty="0"/>
              <a:t>          </a:t>
            </a:r>
            <a:r>
              <a:rPr lang="en-US" sz="1600" dirty="0" smtClean="0"/>
              <a:t>}</a:t>
            </a:r>
            <a:endParaRPr lang="en-US" sz="1600" dirty="0"/>
          </a:p>
          <a:p>
            <a:pPr marL="609600" indent="-609600">
              <a:lnSpc>
                <a:spcPct val="83000"/>
              </a:lnSpc>
              <a:buFont typeface="Times New Roman" pitchFamily="18" charset="0"/>
              <a:buAutoNum type="arabicPeriod" startAt="102"/>
            </a:pPr>
            <a:r>
              <a:rPr lang="en-US" sz="1600" dirty="0"/>
              <a:t>          </a:t>
            </a:r>
            <a:r>
              <a:rPr lang="en-US" sz="1600" dirty="0" err="1"/>
              <a:t>displayPanel</a:t>
            </a:r>
            <a:r>
              <a:rPr lang="en-US" sz="1600" dirty="0"/>
              <a:t> = new </a:t>
            </a:r>
            <a:r>
              <a:rPr lang="en-US" sz="1600" dirty="0" err="1"/>
              <a:t>JPanel</a:t>
            </a:r>
            <a:r>
              <a:rPr lang="en-US" sz="1600" dirty="0"/>
              <a:t>(); </a:t>
            </a:r>
            <a:r>
              <a:rPr lang="en-US" sz="1600" dirty="0" smtClean="0"/>
              <a:t>     </a:t>
            </a:r>
            <a:r>
              <a:rPr lang="en-US" sz="1600" dirty="0"/>
              <a:t>// panel holds 9 buttons that display thumbnails</a:t>
            </a:r>
          </a:p>
          <a:p>
            <a:pPr marL="609600" indent="-609600">
              <a:lnSpc>
                <a:spcPct val="83000"/>
              </a:lnSpc>
              <a:buFont typeface="Times New Roman" pitchFamily="18" charset="0"/>
              <a:buAutoNum type="arabicPeriod" startAt="102"/>
            </a:pPr>
            <a:r>
              <a:rPr lang="en-US" sz="1600" dirty="0"/>
              <a:t>          </a:t>
            </a:r>
            <a:r>
              <a:rPr lang="en-US" sz="1600" dirty="0" err="1"/>
              <a:t>displayPanel.setLayout</a:t>
            </a:r>
            <a:r>
              <a:rPr lang="en-US" sz="1600" dirty="0"/>
              <a:t>(new </a:t>
            </a:r>
            <a:r>
              <a:rPr lang="en-US" sz="1600" dirty="0" err="1"/>
              <a:t>GridLayout</a:t>
            </a:r>
            <a:r>
              <a:rPr lang="en-US" sz="1600" dirty="0"/>
              <a:t>(3,3));  </a:t>
            </a:r>
            <a:endParaRPr lang="en-US" sz="1600" dirty="0" smtClean="0"/>
          </a:p>
          <a:p>
            <a:pPr marL="609600" indent="-609600">
              <a:buFont typeface="Times New Roman" pitchFamily="18" charset="0"/>
              <a:buAutoNum type="arabicPeriod" startAt="112"/>
            </a:pPr>
            <a:r>
              <a:rPr lang="en-US" sz="1600" dirty="0" smtClean="0"/>
              <a:t>      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9; </a:t>
            </a:r>
            <a:r>
              <a:rPr lang="en-US" sz="1600" dirty="0" err="1" smtClean="0"/>
              <a:t>i</a:t>
            </a:r>
            <a:r>
              <a:rPr lang="en-US" sz="1600" dirty="0" smtClean="0"/>
              <a:t>++)    // place the thumbnails in a panel for the first nine thumbnails</a:t>
            </a:r>
          </a:p>
          <a:p>
            <a:pPr marL="609600" indent="-609600">
              <a:buFont typeface="Times New Roman" pitchFamily="18" charset="0"/>
              <a:buAutoNum type="arabicPeriod" startAt="112"/>
            </a:pPr>
            <a:r>
              <a:rPr lang="en-US" sz="1600" dirty="0" smtClean="0"/>
              <a:t>              if (</a:t>
            </a:r>
            <a:r>
              <a:rPr lang="en-US" sz="1600" dirty="0" err="1" smtClean="0"/>
              <a:t>i</a:t>
            </a:r>
            <a:r>
              <a:rPr lang="en-US" sz="1600" dirty="0" smtClean="0"/>
              <a:t> &lt; </a:t>
            </a:r>
            <a:r>
              <a:rPr lang="en-US" sz="1600" dirty="0" err="1" smtClean="0"/>
              <a:t>album.numPhotos</a:t>
            </a:r>
            <a:r>
              <a:rPr lang="en-US" sz="1600" dirty="0" smtClean="0"/>
              <a:t>())</a:t>
            </a:r>
          </a:p>
          <a:p>
            <a:pPr marL="609600" indent="-609600">
              <a:buFont typeface="Times New Roman" pitchFamily="18" charset="0"/>
              <a:buAutoNum type="arabicPeriod" startAt="112"/>
            </a:pPr>
            <a:r>
              <a:rPr lang="en-US" sz="1600" dirty="0" smtClean="0"/>
              <a:t>                     </a:t>
            </a:r>
            <a:r>
              <a:rPr lang="en-US" sz="1600" dirty="0" err="1" smtClean="0"/>
              <a:t>displayPanel.add</a:t>
            </a:r>
            <a:r>
              <a:rPr lang="en-US" sz="1600" dirty="0" smtClean="0"/>
              <a:t>(display[</a:t>
            </a:r>
            <a:r>
              <a:rPr lang="en-US" sz="1600" dirty="0" err="1" smtClean="0"/>
              <a:t>i</a:t>
            </a:r>
            <a:r>
              <a:rPr lang="en-US" sz="1600" dirty="0" smtClean="0"/>
              <a:t>]); </a:t>
            </a:r>
          </a:p>
          <a:p>
            <a:pPr marL="609600" indent="-609600">
              <a:buFont typeface="Times New Roman" pitchFamily="18" charset="0"/>
              <a:buAutoNum type="arabicPeriod" startAt="116"/>
            </a:pPr>
            <a:r>
              <a:rPr lang="en-US" sz="1600" dirty="0" smtClean="0"/>
              <a:t>                  // place the three panels in the frame</a:t>
            </a:r>
          </a:p>
          <a:p>
            <a:pPr marL="609600" indent="-609600">
              <a:buFont typeface="Times New Roman" pitchFamily="18" charset="0"/>
              <a:buAutoNum type="arabicPeriod" startAt="116"/>
            </a:pPr>
            <a:r>
              <a:rPr lang="en-US" sz="1600" dirty="0" smtClean="0"/>
              <a:t>          add(</a:t>
            </a:r>
            <a:r>
              <a:rPr lang="en-US" sz="1600" dirty="0" err="1" smtClean="0"/>
              <a:t>titlePanel</a:t>
            </a:r>
            <a:r>
              <a:rPr lang="en-US" sz="1600" dirty="0" smtClean="0"/>
              <a:t>, </a:t>
            </a:r>
            <a:r>
              <a:rPr lang="en-US" sz="1600" dirty="0" err="1" smtClean="0"/>
              <a:t>BorderLayout.NORTH</a:t>
            </a:r>
            <a:r>
              <a:rPr lang="en-US" sz="1600" dirty="0" smtClean="0"/>
              <a:t>);</a:t>
            </a:r>
          </a:p>
          <a:p>
            <a:pPr marL="609600" indent="-609600">
              <a:buFont typeface="Times New Roman" pitchFamily="18" charset="0"/>
              <a:buAutoNum type="arabicPeriod" startAt="116"/>
            </a:pPr>
            <a:r>
              <a:rPr lang="en-US" sz="1600" dirty="0" smtClean="0"/>
              <a:t>          add(</a:t>
            </a:r>
            <a:r>
              <a:rPr lang="en-US" sz="1600" dirty="0" err="1" smtClean="0"/>
              <a:t>buttonPanel,BorderLayout.SOUTH</a:t>
            </a:r>
            <a:r>
              <a:rPr lang="en-US" sz="1600" dirty="0" smtClean="0"/>
              <a:t>);</a:t>
            </a:r>
          </a:p>
          <a:p>
            <a:pPr marL="609600" indent="-609600">
              <a:buFont typeface="Times New Roman" pitchFamily="18" charset="0"/>
              <a:buAutoNum type="arabicPeriod" startAt="116"/>
            </a:pPr>
            <a:r>
              <a:rPr lang="en-US" sz="1600" dirty="0" smtClean="0"/>
              <a:t>          add(</a:t>
            </a:r>
            <a:r>
              <a:rPr lang="en-US" sz="1600" dirty="0" err="1" smtClean="0"/>
              <a:t>displayPanel,BorderLayout.CENTER</a:t>
            </a:r>
            <a:r>
              <a:rPr lang="en-US" sz="1600" dirty="0" smtClean="0"/>
              <a:t>);</a:t>
            </a:r>
          </a:p>
          <a:p>
            <a:pPr marL="609600" indent="-609600">
              <a:buFont typeface="Times New Roman" pitchFamily="18" charset="0"/>
              <a:buAutoNum type="arabicPeriod" startAt="120"/>
            </a:pPr>
            <a:r>
              <a:rPr lang="en-US" sz="1600" dirty="0" smtClean="0"/>
              <a:t>          if (</a:t>
            </a:r>
            <a:r>
              <a:rPr lang="en-US" sz="1600" dirty="0" err="1" smtClean="0"/>
              <a:t>album.numPhotos</a:t>
            </a:r>
            <a:r>
              <a:rPr lang="en-US" sz="1600" dirty="0" smtClean="0"/>
              <a:t>() &lt;9) 				// reset </a:t>
            </a:r>
            <a:r>
              <a:rPr lang="en-US" sz="1600" dirty="0" err="1" smtClean="0"/>
              <a:t>nextPicture</a:t>
            </a:r>
            <a:endParaRPr lang="en-US" sz="1600" dirty="0" smtClean="0"/>
          </a:p>
          <a:p>
            <a:pPr marL="609600" indent="-609600">
              <a:buFont typeface="Times New Roman" pitchFamily="18" charset="0"/>
              <a:buAutoNum type="arabicPeriod" startAt="120"/>
            </a:pPr>
            <a:r>
              <a:rPr lang="en-US" sz="1600" dirty="0" smtClean="0"/>
              <a:t>               </a:t>
            </a:r>
            <a:r>
              <a:rPr lang="en-US" sz="1600" dirty="0" err="1" smtClean="0"/>
              <a:t>nextPicture</a:t>
            </a:r>
            <a:r>
              <a:rPr lang="en-US" sz="1600" dirty="0" smtClean="0"/>
              <a:t> = 0;</a:t>
            </a:r>
          </a:p>
          <a:p>
            <a:pPr marL="609600" indent="-609600">
              <a:buFont typeface="Times New Roman" pitchFamily="18" charset="0"/>
              <a:buAutoNum type="arabicPeriod" startAt="120"/>
            </a:pPr>
            <a:r>
              <a:rPr lang="en-US" sz="1600" dirty="0" smtClean="0"/>
              <a:t>          else</a:t>
            </a:r>
          </a:p>
          <a:p>
            <a:pPr marL="609600" indent="-609600">
              <a:buFont typeface="Times New Roman" pitchFamily="18" charset="0"/>
              <a:buAutoNum type="arabicPeriod" startAt="120"/>
            </a:pPr>
            <a:r>
              <a:rPr lang="en-US" sz="1600" dirty="0" smtClean="0"/>
              <a:t>               </a:t>
            </a:r>
            <a:r>
              <a:rPr lang="en-US" sz="1600" dirty="0" err="1" smtClean="0"/>
              <a:t>nextPicture</a:t>
            </a:r>
            <a:r>
              <a:rPr lang="en-US" sz="1600" dirty="0" smtClean="0"/>
              <a:t> = 9;</a:t>
            </a:r>
          </a:p>
          <a:p>
            <a:pPr marL="609600" indent="-609600">
              <a:buFont typeface="Times New Roman" pitchFamily="18" charset="0"/>
              <a:buAutoNum type="arabicPeriod" startAt="120"/>
            </a:pPr>
            <a:r>
              <a:rPr lang="en-US" sz="1600" dirty="0" smtClean="0"/>
              <a:t>          </a:t>
            </a:r>
            <a:r>
              <a:rPr lang="en-US" sz="1600" dirty="0" err="1" smtClean="0"/>
              <a:t>setVisible</a:t>
            </a:r>
            <a:r>
              <a:rPr lang="en-US" sz="1600" dirty="0" smtClean="0"/>
              <a:t>(true);</a:t>
            </a:r>
          </a:p>
          <a:p>
            <a:pPr marL="609600" indent="-609600">
              <a:buFont typeface="Times New Roman" pitchFamily="18" charset="0"/>
              <a:buAutoNum type="arabicPeriod" startAt="120"/>
            </a:pPr>
            <a:r>
              <a:rPr lang="en-US" sz="1600" dirty="0" smtClean="0"/>
              <a:t>          // create an empty </a:t>
            </a:r>
            <a:r>
              <a:rPr lang="en-US" sz="1600" dirty="0" err="1" smtClean="0"/>
              <a:t>PictureFrame</a:t>
            </a:r>
            <a:r>
              <a:rPr lang="en-US" sz="1600" dirty="0" smtClean="0"/>
              <a:t> object that displays a photo</a:t>
            </a:r>
          </a:p>
          <a:p>
            <a:pPr marL="609600" indent="-609600">
              <a:buFont typeface="Times New Roman" pitchFamily="18" charset="0"/>
              <a:buAutoNum type="arabicPeriod" startAt="120"/>
            </a:pPr>
            <a:r>
              <a:rPr lang="en-US" sz="1600" dirty="0" smtClean="0"/>
              <a:t>          </a:t>
            </a:r>
            <a:r>
              <a:rPr lang="en-US" sz="1600" dirty="0" err="1" smtClean="0"/>
              <a:t>pictureFrame</a:t>
            </a:r>
            <a:r>
              <a:rPr lang="en-US" sz="1600" dirty="0" smtClean="0"/>
              <a:t> = new </a:t>
            </a:r>
            <a:r>
              <a:rPr lang="en-US" sz="1600" dirty="0" err="1" smtClean="0"/>
              <a:t>PictureFrame</a:t>
            </a:r>
            <a:r>
              <a:rPr lang="en-US" sz="1600" dirty="0" smtClean="0"/>
              <a:t>();</a:t>
            </a:r>
          </a:p>
          <a:p>
            <a:pPr marL="609600" indent="-609600">
              <a:buFont typeface="Times New Roman" pitchFamily="18" charset="0"/>
              <a:buAutoNum type="arabicPeriod" startAt="120"/>
            </a:pPr>
            <a:r>
              <a:rPr lang="en-US" sz="1600" dirty="0" smtClean="0"/>
              <a:t>     </a:t>
            </a:r>
            <a:r>
              <a:rPr lang="en-US" sz="16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Listener</a:t>
            </a:r>
            <a:endParaRPr lang="en-US" sz="3600" dirty="0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129"/>
            </a:pPr>
            <a:r>
              <a:rPr lang="en-US" sz="1800" dirty="0"/>
              <a:t>    // responds to button events</a:t>
            </a:r>
            <a:br>
              <a:rPr lang="en-US" sz="1800" dirty="0"/>
            </a:br>
            <a:endParaRPr lang="en-US" sz="1800" dirty="0"/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129"/>
            </a:pPr>
            <a:r>
              <a:rPr lang="en-US" sz="1800" dirty="0"/>
              <a:t>     private class </a:t>
            </a:r>
            <a:r>
              <a:rPr lang="en-US" sz="1800" dirty="0" err="1"/>
              <a:t>ButtonListener</a:t>
            </a:r>
            <a:r>
              <a:rPr lang="en-US" sz="1800" dirty="0"/>
              <a:t> implements </a:t>
            </a:r>
            <a:r>
              <a:rPr lang="en-US" sz="1800" dirty="0" err="1"/>
              <a:t>ActionListener</a:t>
            </a:r>
            <a:endParaRPr lang="en-US" sz="1800" dirty="0"/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129"/>
            </a:pPr>
            <a:r>
              <a:rPr lang="en-US" sz="1800" dirty="0"/>
              <a:t>     {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129"/>
            </a:pPr>
            <a:r>
              <a:rPr lang="en-US" sz="1800" dirty="0"/>
              <a:t>          // method in the </a:t>
            </a:r>
            <a:r>
              <a:rPr lang="en-US" sz="1800" dirty="0" err="1"/>
              <a:t>ActionListener</a:t>
            </a:r>
            <a:r>
              <a:rPr lang="en-US" sz="1800" dirty="0"/>
              <a:t> interface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129"/>
            </a:pPr>
            <a:r>
              <a:rPr lang="en-US" sz="1800" dirty="0"/>
              <a:t>          public void </a:t>
            </a:r>
            <a:r>
              <a:rPr lang="en-US" sz="1800" dirty="0" err="1"/>
              <a:t>actionPerformed</a:t>
            </a:r>
            <a:r>
              <a:rPr lang="en-US" sz="1800" dirty="0"/>
              <a:t>(</a:t>
            </a:r>
            <a:r>
              <a:rPr lang="en-US" sz="1800" dirty="0" err="1"/>
              <a:t>ActionEvent</a:t>
            </a:r>
            <a:r>
              <a:rPr lang="en-US" sz="1800" dirty="0"/>
              <a:t> e)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129"/>
            </a:pPr>
            <a:r>
              <a:rPr lang="en-US" sz="1800" dirty="0"/>
              <a:t>          {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129"/>
            </a:pPr>
            <a:r>
              <a:rPr lang="en-US" sz="1800" dirty="0"/>
              <a:t>               if (</a:t>
            </a:r>
            <a:r>
              <a:rPr lang="en-US" sz="1800" dirty="0" err="1"/>
              <a:t>e.getSource</a:t>
            </a:r>
            <a:r>
              <a:rPr lang="en-US" sz="1800" dirty="0"/>
              <a:t>()== </a:t>
            </a:r>
            <a:r>
              <a:rPr lang="en-US" sz="1800" dirty="0" err="1"/>
              <a:t>nextButton</a:t>
            </a:r>
            <a:r>
              <a:rPr lang="en-US" sz="1800" dirty="0"/>
              <a:t>)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129"/>
            </a:pPr>
            <a:r>
              <a:rPr lang="en-US" sz="1800" dirty="0"/>
              <a:t>               {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129"/>
            </a:pPr>
            <a:r>
              <a:rPr lang="en-US" sz="1800" dirty="0"/>
              <a:t>                    remove(</a:t>
            </a:r>
            <a:r>
              <a:rPr lang="en-US" sz="1800" dirty="0" err="1"/>
              <a:t>displayPanel</a:t>
            </a:r>
            <a:r>
              <a:rPr lang="en-US" sz="1800" dirty="0"/>
              <a:t>); 		// the current display of thumbnails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129"/>
            </a:pPr>
            <a:r>
              <a:rPr lang="en-US" sz="1800" dirty="0"/>
              <a:t>                    </a:t>
            </a:r>
            <a:r>
              <a:rPr lang="en-US" sz="1800" dirty="0" err="1"/>
              <a:t>displayPanel</a:t>
            </a:r>
            <a:r>
              <a:rPr lang="en-US" sz="1800" dirty="0"/>
              <a:t> = new </a:t>
            </a:r>
            <a:r>
              <a:rPr lang="en-US" sz="1800" dirty="0" err="1"/>
              <a:t>JPanel</a:t>
            </a:r>
            <a:r>
              <a:rPr lang="en-US" sz="1800" dirty="0"/>
              <a:t>();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129"/>
            </a:pPr>
            <a:r>
              <a:rPr lang="en-US" sz="1800" dirty="0"/>
              <a:t>                    </a:t>
            </a:r>
            <a:r>
              <a:rPr lang="en-US" sz="1800" dirty="0" err="1"/>
              <a:t>displayPanel.setLayout</a:t>
            </a:r>
            <a:r>
              <a:rPr lang="en-US" sz="1800" dirty="0"/>
              <a:t>(new </a:t>
            </a:r>
            <a:r>
              <a:rPr lang="en-US" sz="1800" dirty="0" err="1"/>
              <a:t>GridLayout</a:t>
            </a:r>
            <a:r>
              <a:rPr lang="en-US" sz="1800" dirty="0"/>
              <a:t>(3,3));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129"/>
            </a:pPr>
            <a:r>
              <a:rPr lang="en-US" sz="1800" dirty="0"/>
              <a:t>                    for(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= 1; </a:t>
            </a:r>
            <a:r>
              <a:rPr lang="en-US" sz="1800" dirty="0" err="1"/>
              <a:t>i</a:t>
            </a:r>
            <a:r>
              <a:rPr lang="en-US" sz="1800" dirty="0"/>
              <a:t> &lt;=9; </a:t>
            </a:r>
            <a:r>
              <a:rPr lang="en-US" sz="1800" dirty="0" err="1"/>
              <a:t>i</a:t>
            </a:r>
            <a:r>
              <a:rPr lang="en-US" sz="1800" dirty="0"/>
              <a:t>++)  // display next 9  thumbnails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129"/>
            </a:pPr>
            <a:r>
              <a:rPr lang="en-US" sz="1800" dirty="0"/>
              <a:t>                    {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129"/>
            </a:pPr>
            <a:r>
              <a:rPr lang="en-US" sz="1800" dirty="0"/>
              <a:t>                         </a:t>
            </a:r>
            <a:r>
              <a:rPr lang="en-US" sz="1800" dirty="0" err="1"/>
              <a:t>displayPanel.add</a:t>
            </a:r>
            <a:r>
              <a:rPr lang="en-US" sz="1800" dirty="0"/>
              <a:t>(display[</a:t>
            </a:r>
            <a:r>
              <a:rPr lang="en-US" sz="1800" dirty="0" err="1"/>
              <a:t>nextPicture</a:t>
            </a:r>
            <a:r>
              <a:rPr lang="en-US" sz="1800" dirty="0"/>
              <a:t>]);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129"/>
            </a:pPr>
            <a:r>
              <a:rPr lang="en-US" sz="1800" dirty="0"/>
              <a:t>                         // increment </a:t>
            </a:r>
            <a:r>
              <a:rPr lang="en-US" sz="1800" dirty="0" err="1"/>
              <a:t>nextPicture</a:t>
            </a:r>
            <a:r>
              <a:rPr lang="en-US" sz="1800" dirty="0"/>
              <a:t> and wrap around to 0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129"/>
            </a:pPr>
            <a:r>
              <a:rPr lang="en-US" sz="1800" dirty="0"/>
              <a:t>                         </a:t>
            </a:r>
            <a:r>
              <a:rPr lang="en-US" sz="1800" dirty="0" err="1"/>
              <a:t>nextPicture</a:t>
            </a:r>
            <a:r>
              <a:rPr lang="en-US" sz="1800" dirty="0"/>
              <a:t> = (nextPicture+1) % </a:t>
            </a:r>
            <a:r>
              <a:rPr lang="en-US" sz="1800" dirty="0" err="1"/>
              <a:t>album.numPhotos</a:t>
            </a:r>
            <a:r>
              <a:rPr lang="en-US" sz="1800" dirty="0"/>
              <a:t>();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129"/>
            </a:pPr>
            <a:r>
              <a:rPr lang="en-US" sz="1800" dirty="0"/>
              <a:t>                    }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129"/>
            </a:pPr>
            <a:r>
              <a:rPr lang="en-US" sz="1800" dirty="0"/>
              <a:t>                    add(</a:t>
            </a:r>
            <a:r>
              <a:rPr lang="en-US" sz="1800" dirty="0" err="1"/>
              <a:t>displayPanel</a:t>
            </a:r>
            <a:r>
              <a:rPr lang="en-US" sz="1800" dirty="0"/>
              <a:t>, </a:t>
            </a:r>
            <a:r>
              <a:rPr lang="en-US" sz="1800" dirty="0" err="1"/>
              <a:t>BorderLayout.CENTER</a:t>
            </a:r>
            <a:r>
              <a:rPr lang="en-US" sz="1800" dirty="0"/>
              <a:t>);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129"/>
            </a:pPr>
            <a:r>
              <a:rPr lang="en-US" sz="1800" dirty="0"/>
              <a:t>                    validate(); 			// layout the components of the frame again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129"/>
            </a:pPr>
            <a:r>
              <a:rPr lang="en-US" sz="1800" dirty="0"/>
              <a:t>              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Listener</a:t>
            </a:r>
            <a:endParaRPr lang="en-US" sz="3600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149"/>
            </a:pPr>
            <a:r>
              <a:rPr lang="en-US" sz="1800" dirty="0"/>
              <a:t>               else if (</a:t>
            </a:r>
            <a:r>
              <a:rPr lang="en-US" sz="1800" dirty="0" err="1"/>
              <a:t>e.getSource</a:t>
            </a:r>
            <a:r>
              <a:rPr lang="en-US" sz="1800" dirty="0"/>
              <a:t>() == </a:t>
            </a:r>
            <a:r>
              <a:rPr lang="en-US" sz="1800" dirty="0" err="1"/>
              <a:t>exitButton</a:t>
            </a:r>
            <a:r>
              <a:rPr lang="en-US" sz="1800" dirty="0"/>
              <a:t>)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149"/>
            </a:pPr>
            <a:r>
              <a:rPr lang="en-US" sz="1800" dirty="0"/>
              <a:t>               {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149"/>
            </a:pPr>
            <a:r>
              <a:rPr lang="en-US" sz="1800" dirty="0"/>
              <a:t>                    </a:t>
            </a:r>
            <a:r>
              <a:rPr lang="en-US" sz="1800" dirty="0" err="1"/>
              <a:t>System.exit</a:t>
            </a:r>
            <a:r>
              <a:rPr lang="en-US" sz="1800" dirty="0"/>
              <a:t>(0);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149"/>
            </a:pPr>
            <a:r>
              <a:rPr lang="en-US" sz="1800" dirty="0"/>
              <a:t>               }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149"/>
            </a:pPr>
            <a:r>
              <a:rPr lang="en-US" sz="1800" dirty="0"/>
              <a:t>               else // determine which thumbnail button was clicked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149"/>
            </a:pPr>
            <a:r>
              <a:rPr lang="en-US" sz="1800" dirty="0"/>
              <a:t>                    for(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(</a:t>
            </a:r>
            <a:r>
              <a:rPr lang="en-US" sz="1800" dirty="0" err="1"/>
              <a:t>album.numPhotos</a:t>
            </a:r>
            <a:r>
              <a:rPr lang="en-US" sz="1800" dirty="0"/>
              <a:t>()); </a:t>
            </a:r>
            <a:r>
              <a:rPr lang="en-US" sz="1800" dirty="0" err="1"/>
              <a:t>i</a:t>
            </a:r>
            <a:r>
              <a:rPr lang="en-US" sz="1800" dirty="0"/>
              <a:t>++)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149"/>
            </a:pPr>
            <a:r>
              <a:rPr lang="en-US" sz="1800" dirty="0"/>
              <a:t>                    {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149"/>
            </a:pPr>
            <a:r>
              <a:rPr lang="en-US" sz="1800" dirty="0"/>
              <a:t>                         if (</a:t>
            </a:r>
            <a:r>
              <a:rPr lang="en-US" sz="1800" dirty="0" err="1"/>
              <a:t>e.getSource</a:t>
            </a:r>
            <a:r>
              <a:rPr lang="en-US" sz="1800" dirty="0"/>
              <a:t>() == display[</a:t>
            </a:r>
            <a:r>
              <a:rPr lang="en-US" sz="1800" dirty="0" err="1"/>
              <a:t>i</a:t>
            </a:r>
            <a:r>
              <a:rPr lang="en-US" sz="1800" dirty="0"/>
              <a:t>])    </a:t>
            </a:r>
            <a:br>
              <a:rPr lang="en-US" sz="1800" dirty="0"/>
            </a:br>
            <a:r>
              <a:rPr lang="en-US" sz="1800" dirty="0"/>
              <a:t>                                              // clicked on a thumbnail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149"/>
            </a:pPr>
            <a:r>
              <a:rPr lang="en-US" sz="1800" dirty="0"/>
              <a:t>                         {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149"/>
            </a:pPr>
            <a:r>
              <a:rPr lang="en-US" sz="1800" dirty="0"/>
              <a:t>                              </a:t>
            </a:r>
            <a:r>
              <a:rPr lang="en-US" sz="1800" dirty="0" err="1"/>
              <a:t>p</a:t>
            </a:r>
            <a:r>
              <a:rPr lang="en-US" sz="1800" dirty="0" err="1" smtClean="0"/>
              <a:t>ictureFrame.changePhoto</a:t>
            </a:r>
            <a:r>
              <a:rPr lang="en-US" sz="1800" dirty="0" smtClean="0"/>
              <a:t>(</a:t>
            </a:r>
            <a:r>
              <a:rPr lang="en-US" sz="1800" dirty="0" err="1" smtClean="0"/>
              <a:t>album.getPhoto</a:t>
            </a:r>
            <a:r>
              <a:rPr lang="en-US" sz="1800" dirty="0" smtClean="0"/>
              <a:t>(</a:t>
            </a:r>
            <a:r>
              <a:rPr lang="en-US" sz="1800" dirty="0" err="1" smtClean="0"/>
              <a:t>i</a:t>
            </a:r>
            <a:r>
              <a:rPr lang="en-US" sz="1800" dirty="0"/>
              <a:t>));  </a:t>
            </a:r>
            <a:br>
              <a:rPr lang="en-US" sz="1800" dirty="0"/>
            </a:br>
            <a:r>
              <a:rPr lang="en-US" sz="1800" dirty="0"/>
              <a:t>                                            // change the large photo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149"/>
            </a:pPr>
            <a:r>
              <a:rPr lang="en-US" sz="1800" dirty="0"/>
              <a:t>                              </a:t>
            </a:r>
            <a:r>
              <a:rPr lang="en-US" sz="1800" dirty="0" err="1"/>
              <a:t>p</a:t>
            </a:r>
            <a:r>
              <a:rPr lang="en-US" sz="1800" dirty="0" err="1" smtClean="0"/>
              <a:t>ictureFrame.setVisible</a:t>
            </a:r>
            <a:r>
              <a:rPr lang="en-US" sz="1800" dirty="0" smtClean="0"/>
              <a:t>(true</a:t>
            </a:r>
            <a:r>
              <a:rPr lang="en-US" sz="1800" dirty="0"/>
              <a:t>);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149"/>
            </a:pPr>
            <a:r>
              <a:rPr lang="en-US" sz="1800" dirty="0"/>
              <a:t>                              return;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149"/>
            </a:pPr>
            <a:r>
              <a:rPr lang="en-US" sz="1800" dirty="0"/>
              <a:t>                         }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149"/>
            </a:pPr>
            <a:r>
              <a:rPr lang="en-US" sz="1800" dirty="0"/>
              <a:t>                    }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149"/>
            </a:pPr>
            <a:r>
              <a:rPr lang="en-US" sz="1800" dirty="0"/>
              <a:t>          }</a:t>
            </a:r>
          </a:p>
          <a:p>
            <a:pPr marL="609600" indent="-609600">
              <a:lnSpc>
                <a:spcPct val="73000"/>
              </a:lnSpc>
              <a:buFont typeface="Times New Roman" pitchFamily="18" charset="0"/>
              <a:buAutoNum type="arabicPeriod" startAt="149"/>
            </a:pPr>
            <a:r>
              <a:rPr lang="en-US" sz="1800" dirty="0"/>
              <a:t>     </a:t>
            </a:r>
            <a:r>
              <a:rPr lang="en-US" sz="1800" dirty="0" smtClean="0"/>
              <a:t>}</a:t>
            </a:r>
          </a:p>
          <a:p>
            <a:pPr marL="609600" indent="-609600">
              <a:lnSpc>
                <a:spcPct val="73000"/>
              </a:lnSpc>
            </a:pPr>
            <a:endParaRPr lang="en-US" sz="1800" dirty="0" smtClean="0"/>
          </a:p>
          <a:p>
            <a:pPr marL="609600" indent="-609600">
              <a:buFont typeface="Times New Roman" pitchFamily="18" charset="0"/>
              <a:buAutoNum type="arabicPeriod" startAt="165"/>
            </a:pPr>
            <a:r>
              <a:rPr lang="en-US" sz="1800" dirty="0" smtClean="0"/>
              <a:t> public static void main(String[] </a:t>
            </a:r>
            <a:r>
              <a:rPr lang="en-US" sz="1800" dirty="0" err="1" smtClean="0"/>
              <a:t>args</a:t>
            </a:r>
            <a:r>
              <a:rPr lang="en-US" sz="1800" dirty="0" smtClean="0"/>
              <a:t>)</a:t>
            </a:r>
          </a:p>
          <a:p>
            <a:pPr marL="609600" indent="-609600">
              <a:buFont typeface="Times New Roman" pitchFamily="18" charset="0"/>
              <a:buAutoNum type="arabicPeriod" startAt="165"/>
            </a:pPr>
            <a:r>
              <a:rPr lang="en-US" sz="1800" dirty="0" smtClean="0"/>
              <a:t>     {</a:t>
            </a:r>
          </a:p>
          <a:p>
            <a:pPr marL="609600" indent="-609600">
              <a:buFont typeface="Times New Roman" pitchFamily="18" charset="0"/>
              <a:buAutoNum type="arabicPeriod" startAt="165"/>
            </a:pPr>
            <a:r>
              <a:rPr lang="en-US" sz="1800" dirty="0" smtClean="0"/>
              <a:t>          </a:t>
            </a:r>
            <a:r>
              <a:rPr lang="en-US" sz="1800" dirty="0" err="1" smtClean="0"/>
              <a:t>ManagePhotos</a:t>
            </a:r>
            <a:r>
              <a:rPr lang="en-US" sz="1800" dirty="0" smtClean="0"/>
              <a:t> frame = new </a:t>
            </a:r>
            <a:r>
              <a:rPr lang="en-US" sz="1800" dirty="0" err="1" smtClean="0"/>
              <a:t>ManagePhotos</a:t>
            </a:r>
            <a:r>
              <a:rPr lang="en-US" sz="1800" dirty="0" smtClean="0"/>
              <a:t>();</a:t>
            </a:r>
          </a:p>
          <a:p>
            <a:pPr marL="609600" indent="-609600">
              <a:buFont typeface="Times New Roman" pitchFamily="18" charset="0"/>
              <a:buAutoNum type="arabicPeriod" startAt="165"/>
            </a:pPr>
            <a:r>
              <a:rPr lang="en-US" sz="1800" dirty="0" smtClean="0"/>
              <a:t>     }</a:t>
            </a:r>
          </a:p>
          <a:p>
            <a:pPr marL="609600" indent="-609600">
              <a:buFont typeface="Times New Roman" pitchFamily="18" charset="0"/>
              <a:buAutoNum type="arabicPeriod" startAt="165"/>
            </a:pPr>
            <a:r>
              <a:rPr lang="en-US" sz="1800" dirty="0" smtClean="0"/>
              <a:t>}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41363" y="555626"/>
            <a:ext cx="8605837" cy="1090612"/>
          </a:xfrm>
        </p:spPr>
        <p:txBody>
          <a:bodyPr/>
          <a:lstStyle/>
          <a:p>
            <a:r>
              <a:rPr lang="en-US" sz="3600" dirty="0"/>
              <a:t>The Delegation Event </a:t>
            </a:r>
            <a:r>
              <a:rPr lang="en-US" sz="3600" dirty="0" smtClean="0"/>
              <a:t>Model</a:t>
            </a:r>
            <a:endParaRPr lang="en-US" sz="3600" dirty="0"/>
          </a:p>
        </p:txBody>
      </p:sp>
      <p:sp>
        <p:nvSpPr>
          <p:cNvPr id="757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i="1" dirty="0"/>
              <a:t>delegation event model</a:t>
            </a:r>
            <a:r>
              <a:rPr lang="en-US" sz="2400" dirty="0"/>
              <a:t> is Java’s mechanism for handling events.  </a:t>
            </a:r>
          </a:p>
          <a:p>
            <a:endParaRPr lang="en-US" sz="2400" dirty="0"/>
          </a:p>
          <a:p>
            <a:r>
              <a:rPr lang="en-US" sz="2400" dirty="0"/>
              <a:t>The delegation event model specifies that when an event is generated by some </a:t>
            </a:r>
            <a:r>
              <a:rPr lang="en-US" sz="2400" i="1" dirty="0"/>
              <a:t>source</a:t>
            </a:r>
            <a:r>
              <a:rPr lang="en-US" sz="2400" dirty="0"/>
              <a:t> such as a button or the mouse, the response is delegated or handed over to some other object.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When a user presses an </a:t>
            </a:r>
            <a:r>
              <a:rPr lang="en-US" sz="2400" i="1" dirty="0" smtClean="0"/>
              <a:t>Exit</a:t>
            </a:r>
            <a:r>
              <a:rPr lang="en-US" sz="2400" dirty="0" smtClean="0"/>
              <a:t> button (the event source), the button object does not close the application; another object carries out or handles the response. 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73112" y="655637"/>
            <a:ext cx="8566150" cy="862013"/>
          </a:xfrm>
        </p:spPr>
        <p:txBody>
          <a:bodyPr/>
          <a:lstStyle/>
          <a:p>
            <a:r>
              <a:rPr lang="en-US" sz="3600" dirty="0"/>
              <a:t>The Delegation Event </a:t>
            </a:r>
            <a:r>
              <a:rPr lang="en-US" sz="3600" dirty="0" smtClean="0"/>
              <a:t>Model</a:t>
            </a:r>
            <a:endParaRPr lang="en-US" sz="3600" dirty="0"/>
          </a:p>
        </p:txBody>
      </p:sp>
      <p:sp>
        <p:nvSpPr>
          <p:cNvPr id="778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68313" y="2027238"/>
            <a:ext cx="8605837" cy="5029199"/>
          </a:xfrm>
        </p:spPr>
        <p:txBody>
          <a:bodyPr/>
          <a:lstStyle/>
          <a:p>
            <a:pPr>
              <a:lnSpc>
                <a:spcPct val="83000"/>
              </a:lnSpc>
              <a:buFontTx/>
              <a:buChar char="•"/>
            </a:pPr>
            <a:r>
              <a:rPr lang="en-US" sz="2400" dirty="0"/>
              <a:t>Whenever an event is generated</a:t>
            </a:r>
            <a:r>
              <a:rPr lang="en-US" sz="2400" dirty="0" smtClean="0"/>
              <a:t>, such as clicking a button, checking a checkbox, or pressing a key, </a:t>
            </a:r>
            <a:r>
              <a:rPr lang="en-US" sz="2400" dirty="0"/>
              <a:t>an </a:t>
            </a:r>
            <a:r>
              <a:rPr lang="en-US" sz="2400" i="1" dirty="0"/>
              <a:t>event object</a:t>
            </a:r>
            <a:r>
              <a:rPr lang="en-US" sz="2400" dirty="0"/>
              <a:t> belonging to the </a:t>
            </a:r>
            <a:r>
              <a:rPr lang="en-US" sz="2400" dirty="0" err="1"/>
              <a:t>EventObject</a:t>
            </a:r>
            <a:r>
              <a:rPr lang="en-US" sz="2400" dirty="0"/>
              <a:t> class is automatically instantiated.  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83000"/>
              </a:lnSpc>
              <a:buFontTx/>
              <a:buChar char="•"/>
            </a:pPr>
            <a:r>
              <a:rPr lang="en-US" sz="2400" dirty="0"/>
              <a:t>This event object encapsulates information about the event including the </a:t>
            </a:r>
            <a:r>
              <a:rPr lang="en-US" sz="2400" i="1" dirty="0"/>
              <a:t>source </a:t>
            </a:r>
            <a:r>
              <a:rPr lang="en-US" sz="2400" dirty="0"/>
              <a:t>of the event -- a button, the mouse, a checkbox, a menu item -- along with other pertinent information such as the number of mouse clicks, the current screen position of the mouse, or whether or not a checkbox is checked. </a:t>
            </a:r>
            <a:br>
              <a:rPr lang="en-US" sz="2400" dirty="0"/>
            </a:b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73112" y="655637"/>
            <a:ext cx="8605837" cy="762000"/>
          </a:xfrm>
        </p:spPr>
        <p:txBody>
          <a:bodyPr/>
          <a:lstStyle/>
          <a:p>
            <a:r>
              <a:rPr lang="en-US" sz="3600" dirty="0"/>
              <a:t>The Delegation Event </a:t>
            </a:r>
            <a:r>
              <a:rPr lang="en-US" sz="3600" dirty="0" smtClean="0"/>
              <a:t>Model</a:t>
            </a:r>
            <a:endParaRPr lang="en-US" sz="3600" dirty="0"/>
          </a:p>
        </p:txBody>
      </p:sp>
      <p:sp>
        <p:nvSpPr>
          <p:cNvPr id="788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68313" y="1951038"/>
            <a:ext cx="8605837" cy="5334000"/>
          </a:xfrm>
        </p:spPr>
        <p:txBody>
          <a:bodyPr/>
          <a:lstStyle/>
          <a:p>
            <a:pPr>
              <a:lnSpc>
                <a:spcPct val="83000"/>
              </a:lnSpc>
              <a:buFontTx/>
              <a:buChar char="•"/>
            </a:pPr>
            <a:r>
              <a:rPr lang="en-US" sz="2400" dirty="0"/>
              <a:t>The event object generated by the source object is passed to one or more </a:t>
            </a:r>
            <a:r>
              <a:rPr lang="en-US" sz="2400" i="1" dirty="0"/>
              <a:t>listeners.</a:t>
            </a:r>
            <a:br>
              <a:rPr lang="en-US" sz="2400" i="1" dirty="0"/>
            </a:br>
            <a:endParaRPr lang="en-US" sz="2400" dirty="0"/>
          </a:p>
          <a:p>
            <a:pPr>
              <a:lnSpc>
                <a:spcPct val="83000"/>
              </a:lnSpc>
              <a:buFontTx/>
              <a:buChar char="•"/>
            </a:pPr>
            <a:r>
              <a:rPr lang="en-US" sz="2400" dirty="0"/>
              <a:t>A </a:t>
            </a:r>
            <a:r>
              <a:rPr lang="en-US" sz="2400" i="1" dirty="0"/>
              <a:t>listener</a:t>
            </a:r>
            <a:r>
              <a:rPr lang="en-US" sz="2400" dirty="0"/>
              <a:t> is an object with methods that process or handle the event. </a:t>
            </a:r>
            <a:br>
              <a:rPr lang="en-US" sz="2400" dirty="0"/>
            </a:br>
            <a:r>
              <a:rPr lang="en-US" sz="2400" dirty="0"/>
              <a:t> </a:t>
            </a:r>
          </a:p>
          <a:p>
            <a:pPr>
              <a:lnSpc>
                <a:spcPct val="83000"/>
              </a:lnSpc>
              <a:buFontTx/>
              <a:buChar char="•"/>
            </a:pPr>
            <a:r>
              <a:rPr lang="en-US" sz="2400" dirty="0"/>
              <a:t>The listeners do the work.</a:t>
            </a:r>
            <a:br>
              <a:rPr lang="en-US" sz="2400" dirty="0"/>
            </a:br>
            <a:r>
              <a:rPr lang="en-US" sz="2400" dirty="0"/>
              <a:t>  </a:t>
            </a:r>
          </a:p>
          <a:p>
            <a:pPr>
              <a:lnSpc>
                <a:spcPct val="83000"/>
              </a:lnSpc>
              <a:buFontTx/>
              <a:buChar char="•"/>
            </a:pPr>
            <a:r>
              <a:rPr lang="en-US" sz="2400" dirty="0"/>
              <a:t>When you click the printer button, that event is sent to a </a:t>
            </a:r>
            <a:r>
              <a:rPr lang="en-US" sz="2400" i="1" dirty="0"/>
              <a:t>listener</a:t>
            </a:r>
            <a:r>
              <a:rPr lang="en-US" sz="2400" dirty="0"/>
              <a:t> object, which then sends a message to the printer.  It’s not the button that notifies the printer; a listener does that.  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83000"/>
              </a:lnSpc>
              <a:buFontTx/>
              <a:buChar char="•"/>
            </a:pPr>
            <a:r>
              <a:rPr lang="en-US" sz="2400" dirty="0"/>
              <a:t>A listener object waits until an event is passed to it.  When the listener receives an event, the listener responds to the event</a:t>
            </a:r>
            <a:r>
              <a:rPr lang="en-US" sz="2800" dirty="0"/>
              <a:t>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The Source </a:t>
            </a:r>
            <a:r>
              <a:rPr lang="en-US" sz="3600" dirty="0" smtClean="0"/>
              <a:t>Object</a:t>
            </a:r>
            <a:endParaRPr lang="en-US" sz="3600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z="2400" dirty="0" smtClean="0"/>
              <a:t>The </a:t>
            </a:r>
            <a:r>
              <a:rPr lang="en-US" sz="2400" i="1" dirty="0"/>
              <a:t>source</a:t>
            </a:r>
            <a:r>
              <a:rPr lang="en-US" sz="2400" dirty="0"/>
              <a:t> object is the component which generates an event.  </a:t>
            </a:r>
            <a:br>
              <a:rPr lang="en-US" sz="2400" dirty="0"/>
            </a:br>
            <a:endParaRPr lang="en-US" sz="2400" dirty="0"/>
          </a:p>
          <a:p>
            <a:pPr>
              <a:buFontTx/>
              <a:buChar char="•"/>
            </a:pPr>
            <a:r>
              <a:rPr lang="en-US" sz="2400" dirty="0"/>
              <a:t>The event source may be a button, a textbox, a list, a mouse, a checkbox, a radio button, a key, a scroll bar, a menu item, or some other component</a:t>
            </a:r>
            <a:r>
              <a:rPr lang="en-US" dirty="0"/>
              <a:t> </a:t>
            </a:r>
            <a:endParaRPr lang="en-US" dirty="0" smtClean="0"/>
          </a:p>
          <a:p>
            <a:pPr>
              <a:buFontTx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24"/>
  <p:tag name="MMPROD_UIDATA" val="&lt;database version=&quot;6.0&quot;&gt;&lt;object type=&quot;1&quot; unique_id=&quot;10001&quot;&gt;&lt;object type=&quot;8&quot; unique_id=&quot;12799&quot;&gt;&lt;/object&gt;&lt;object type=&quot;2&quot; unique_id=&quot;12800&quot;&gt;&lt;object type=&quot;3&quot; unique_id=&quot;12801&quot;&gt;&lt;property id=&quot;20148&quot; value=&quot;5&quot;/&gt;&lt;property id=&quot;20300&quot; value=&quot;Slide 1 - &amp;quot;Java Programming:&amp;#x0D;&amp;#x0A;From the Ground Up&amp;quot;&quot;/&gt;&lt;property id=&quot;20307&quot; value=&quot;256&quot;/&gt;&lt;/object&gt;&lt;object type=&quot;3&quot; unique_id=&quot;12802&quot;&gt;&lt;property id=&quot;20148&quot; value=&quot;5&quot;/&gt;&lt;property id=&quot;20300&quot; value=&quot;Slide 2 - &amp;quot;Events&amp;quot;&quot;/&gt;&lt;property id=&quot;20307&quot; value=&quot;421&quot;/&gt;&lt;/object&gt;&lt;object type=&quot;3&quot; unique_id=&quot;12803&quot;&gt;&lt;property id=&quot;20148&quot; value=&quot;5&quot;/&gt;&lt;property id=&quot;20300&quot; value=&quot;Slide 3 - &amp;quot;Events&amp;quot;&quot;/&gt;&lt;property id=&quot;20307&quot; value=&quot;258&quot;/&gt;&lt;/object&gt;&lt;object type=&quot;3&quot; unique_id=&quot;12804&quot;&gt;&lt;property id=&quot;20148&quot; value=&quot;5&quot;/&gt;&lt;property id=&quot;20300&quot; value=&quot;Slide 4 - &amp;quot;Events&amp;quot;&quot;/&gt;&lt;property id=&quot;20307&quot; value=&quot;259&quot;/&gt;&lt;/object&gt;&lt;object type=&quot;3&quot; unique_id=&quot;12805&quot;&gt;&lt;property id=&quot;20148&quot; value=&quot;5&quot;/&gt;&lt;property id=&quot;20300&quot; value=&quot;Slide 5 - &amp;quot;Events&amp;quot;&quot;/&gt;&lt;property id=&quot;20307&quot; value=&quot;260&quot;/&gt;&lt;/object&gt;&lt;object type=&quot;3&quot; unique_id=&quot;12806&quot;&gt;&lt;property id=&quot;20148&quot; value=&quot;5&quot;/&gt;&lt;property id=&quot;20300&quot; value=&quot;Slide 6 - &amp;quot;The Delegation Event Model&amp;#x0D;&amp;#x0A;&amp;quot;&quot;/&gt;&lt;property id=&quot;20307&quot; value=&quot;261&quot;/&gt;&lt;/object&gt;&lt;object type=&quot;3&quot; unique_id=&quot;12807&quot;&gt;&lt;property id=&quot;20148&quot; value=&quot;5&quot;/&gt;&lt;property id=&quot;20300&quot; value=&quot;Slide 7 - &amp;quot;The Delegation Event Model&amp;#x0D;&amp;#x0A;&amp;quot;&quot;/&gt;&lt;property id=&quot;20307&quot; value=&quot;262&quot;/&gt;&lt;/object&gt;&lt;object type=&quot;3&quot; unique_id=&quot;12808&quot;&gt;&lt;property id=&quot;20148&quot; value=&quot;5&quot;/&gt;&lt;property id=&quot;20300&quot; value=&quot;Slide 8 - &amp;quot;The Delegation Event Model&amp;#x0D;&amp;#x0A;&amp;quot;&quot;/&gt;&lt;property id=&quot;20307&quot; value=&quot;263&quot;/&gt;&lt;/object&gt;&lt;object type=&quot;3&quot; unique_id=&quot;12809&quot;&gt;&lt;property id=&quot;20148&quot; value=&quot;5&quot;/&gt;&lt;property id=&quot;20300&quot; value=&quot;Slide 9 - &amp;quot;The Delegation Event Model&amp;#x0D;&amp;#x0A;&amp;quot;&quot;/&gt;&lt;property id=&quot;20307&quot; value=&quot;264&quot;/&gt;&lt;/object&gt;&lt;object type=&quot;3&quot; unique_id=&quot;12810&quot;&gt;&lt;property id=&quot;20148&quot; value=&quot;5&quot;/&gt;&lt;property id=&quot;20300&quot; value=&quot;Slide 10 - &amp;quot;The Source Object&amp;quot;&quot;/&gt;&lt;property id=&quot;20307&quot; value=&quot;265&quot;/&gt;&lt;/object&gt;&lt;object type=&quot;3&quot; unique_id=&quot;12811&quot;&gt;&lt;property id=&quot;20148&quot; value=&quot;5&quot;/&gt;&lt;property id=&quot;20300&quot; value=&quot;Slide 11 - &amp;quot; The Event Object&amp;quot;&quot;/&gt;&lt;property id=&quot;20307&quot; value=&quot;266&quot;/&gt;&lt;/object&gt;&lt;object type=&quot;3&quot; unique_id=&quot;12812&quot;&gt;&lt;property id=&quot;20148&quot; value=&quot;5&quot;/&gt;&lt;property id=&quot;20300&quot; value=&quot;Slide 12 - &amp;quot;The Event Object&amp;quot;&quot;/&gt;&lt;property id=&quot;20307&quot; value=&quot;267&quot;/&gt;&lt;/object&gt;&lt;object type=&quot;3&quot; unique_id=&quot;12813&quot;&gt;&lt;property id=&quot;20148&quot; value=&quot;5&quot;/&gt;&lt;property id=&quot;20300&quot; value=&quot;Slide 13 - &amp;quot;A partial view of the EventObject hierarchy&amp;quot;&quot;/&gt;&lt;property id=&quot;20307&quot; value=&quot;268&quot;/&gt;&lt;/object&gt;&lt;object type=&quot;3&quot; unique_id=&quot;12814&quot;&gt;&lt;property id=&quot;20148&quot; value=&quot;5&quot;/&gt;&lt;property id=&quot;20300&quot; value=&quot;Slide 14 - &amp;quot; The Event Object&amp;quot;&quot;/&gt;&lt;property id=&quot;20307&quot; value=&quot;269&quot;/&gt;&lt;/object&gt;&lt;object type=&quot;3&quot; unique_id=&quot;12815&quot;&gt;&lt;property id=&quot;20148&quot; value=&quot;5&quot;/&gt;&lt;property id=&quot;20300&quot; value=&quot;Slide 15 - &amp;quot;The Listener&amp;#x0D;&amp;#x0A;&amp;quot;&quot;/&gt;&lt;property id=&quot;20307&quot; value=&quot;270&quot;/&gt;&lt;/object&gt;&lt;object type=&quot;3&quot; unique_id=&quot;12816&quot;&gt;&lt;property id=&quot;20148&quot; value=&quot;5&quot;/&gt;&lt;property id=&quot;20300&quot; value=&quot;Slide 16 - &amp;quot;The Listener&amp;quot;&quot;/&gt;&lt;property id=&quot;20307&quot; value=&quot;271&quot;/&gt;&lt;/object&gt;&lt;object type=&quot;3&quot; unique_id=&quot;12817&quot;&gt;&lt;property id=&quot;20148&quot; value=&quot;5&quot;/&gt;&lt;property id=&quot;20300&quot; value=&quot;Slide 17 - &amp;quot;The Listener&amp;quot;&quot;/&gt;&lt;property id=&quot;20307&quot; value=&quot;272&quot;/&gt;&lt;/object&gt;&lt;object type=&quot;3&quot; unique_id=&quot;12818&quot;&gt;&lt;property id=&quot;20148&quot; value=&quot;5&quot;/&gt;&lt;property id=&quot;20300&quot; value=&quot;Slide 18 - &amp;quot;The Listener&amp;quot;&quot;/&gt;&lt;property id=&quot;20307&quot; value=&quot;273&quot;/&gt;&lt;/object&gt;&lt;object type=&quot;3&quot; unique_id=&quot;12819&quot;&gt;&lt;property id=&quot;20148&quot; value=&quot;5&quot;/&gt;&lt;property id=&quot;20300&quot; value=&quot;Slide 19 - &amp;quot;The Listener&amp;quot;&quot;/&gt;&lt;property id=&quot;20307&quot; value=&quot;274&quot;/&gt;&lt;/object&gt;&lt;object type=&quot;3&quot; unique_id=&quot;12820&quot;&gt;&lt;property id=&quot;20148&quot; value=&quot;5&quot;/&gt;&lt;property id=&quot;20300&quot; value=&quot;Slide 20 - &amp;quot; The event delegation model &amp;quot;&quot;/&gt;&lt;property id=&quot;20307&quot; value=&quot;275&quot;/&gt;&lt;/object&gt;&lt;object type=&quot;3&quot; unique_id=&quot;12821&quot;&gt;&lt;property id=&quot;20148&quot; value=&quot;5&quot;/&gt;&lt;property id=&quot;20300&quot; value=&quot;Slide 21 - &amp;quot;The event delegation model&amp;quot;&quot;/&gt;&lt;property id=&quot;20307&quot; value=&quot;276&quot;/&gt;&lt;/object&gt;&lt;object type=&quot;3&quot; unique_id=&quot;12822&quot;&gt;&lt;property id=&quot;20148&quot; value=&quot;5&quot;/&gt;&lt;property id=&quot;20300&quot; value=&quot;Slide 22 - &amp;quot;Problem Statement:&amp;quot;&quot;/&gt;&lt;property id=&quot;20307&quot; value=&quot;277&quot;/&gt;&lt;/object&gt;&lt;object type=&quot;3&quot; unique_id=&quot;12823&quot;&gt;&lt;property id=&quot;20148&quot; value=&quot;5&quot;/&gt;&lt;property id=&quot;20300&quot; value=&quot;Slide 23 - &amp;quot;A frame with three buttons&amp;quot;&quot;/&gt;&lt;property id=&quot;20307&quot; value=&quot;278&quot;/&gt;&lt;/object&gt;&lt;object type=&quot;3&quot; unique_id=&quot;12824&quot;&gt;&lt;property id=&quot;20148&quot; value=&quot;5&quot;/&gt;&lt;property id=&quot;20300&quot; value=&quot;Slide 24 - &amp;quot;Set up the GUI.  Extend JFrame. &amp;quot;&quot;/&gt;&lt;property id=&quot;20307&quot; value=&quot;279&quot;/&gt;&lt;/object&gt;&lt;object type=&quot;3&quot; unique_id=&quot;12825&quot;&gt;&lt;property id=&quot;20148&quot; value=&quot;5&quot;/&gt;&lt;property id=&quot;20300&quot; value=&quot;Slide 25&quot;/&gt;&lt;property id=&quot;20307&quot; value=&quot;280&quot;/&gt;&lt;/object&gt;&lt;object type=&quot;3&quot; unique_id=&quot;12826&quot;&gt;&lt;property id=&quot;20148&quot; value=&quot;5&quot;/&gt;&lt;property id=&quot;20300&quot; value=&quot;Slide 26&quot;/&gt;&lt;property id=&quot;20307&quot; value=&quot;282&quot;/&gt;&lt;/object&gt;&lt;object type=&quot;3&quot; unique_id=&quot;12827&quot;&gt;&lt;property id=&quot;20148&quot; value=&quot;5&quot;/&gt;&lt;property id=&quot;20300&quot; value=&quot;Slide 27&quot;/&gt;&lt;property id=&quot;20307&quot; value=&quot;281&quot;/&gt;&lt;/object&gt;&lt;object type=&quot;3&quot; unique_id=&quot;12828&quot;&gt;&lt;property id=&quot;20148&quot; value=&quot;5&quot;/&gt;&lt;property id=&quot;20300&quot; value=&quot;Slide 28 - &amp;quot;Design a listener class that implements the appropriate listener interface(s).&amp;quot;&quot;/&gt;&lt;property id=&quot;20307&quot; value=&quot;283&quot;/&gt;&lt;/object&gt;&lt;object type=&quot;3&quot; unique_id=&quot;12829&quot;&gt;&lt;property id=&quot;20148&quot; value=&quot;5&quot;/&gt;&lt;property id=&quot;20300&quot; value=&quot;Slide 29 - &amp;quot;ButtonListener class&amp;quot;&quot;/&gt;&lt;property id=&quot;20307&quot; value=&quot;284&quot;/&gt;&lt;/object&gt;&lt;object type=&quot;3&quot; unique_id=&quot;12830&quot;&gt;&lt;property id=&quot;20148&quot; value=&quot;5&quot;/&gt;&lt;property id=&quot;20300&quot; value=&quot;Slide 30 - &amp;quot;Register the listener, i.e., make a connection between the button and the listener. &amp;quot;&quot;/&gt;&lt;property id=&quot;20307&quot; value=&quot;285&quot;/&gt;&lt;/object&gt;&lt;object type=&quot;3&quot; unique_id=&quot;12831&quot;&gt;&lt;property id=&quot;20148&quot; value=&quot;5&quot;/&gt;&lt;property id=&quot;20300&quot; value=&quot;Slide 31 - &amp;quot;The complete application&amp;quot;&quot;/&gt;&lt;property id=&quot;20307&quot; value=&quot;286&quot;/&gt;&lt;/object&gt;&lt;object type=&quot;3&quot; unique_id=&quot;12832&quot;&gt;&lt;property id=&quot;20148&quot; value=&quot;5&quot;/&gt;&lt;property id=&quot;20300&quot; value=&quot;Slide 32&quot;/&gt;&lt;property id=&quot;20307&quot; value=&quot;287&quot;/&gt;&lt;/object&gt;&lt;object type=&quot;3&quot; unique_id=&quot;12833&quot;&gt;&lt;property id=&quot;20148&quot; value=&quot;5&quot;/&gt;&lt;property id=&quot;20300&quot; value=&quot;Slide 33&quot;/&gt;&lt;property id=&quot;20307&quot; value=&quot;288&quot;/&gt;&lt;/object&gt;&lt;object type=&quot;3&quot; unique_id=&quot;12834&quot;&gt;&lt;property id=&quot;20148&quot; value=&quot;5&quot;/&gt;&lt;property id=&quot;20300&quot; value=&quot;Slide 34&quot;/&gt;&lt;property id=&quot;20307&quot; value=&quot;289&quot;/&gt;&lt;/object&gt;&lt;object type=&quot;3&quot; unique_id=&quot;12835&quot;&gt;&lt;property id=&quot;20148&quot; value=&quot;5&quot;/&gt;&lt;property id=&quot;20300&quot; value=&quot;Slide 35 - &amp;quot;The Listener&amp;quot;&quot;/&gt;&lt;property id=&quot;20307&quot; value=&quot;290&quot;/&gt;&lt;/object&gt;&lt;object type=&quot;3&quot; unique_id=&quot;12836&quot;&gt;&lt;property id=&quot;20148&quot; value=&quot;5&quot;/&gt;&lt;property id=&quot;20300&quot; value=&quot;Slide 36 - &amp;quot;Component and JComponent&amp;quot;&quot;/&gt;&lt;property id=&quot;20307&quot; value=&quot;291&quot;/&gt;&lt;/object&gt;&lt;object type=&quot;3&quot; unique_id=&quot;12837&quot;&gt;&lt;property id=&quot;20148&quot; value=&quot;5&quot;/&gt;&lt;property id=&quot;20300&quot; value=&quot;Slide 37&quot;/&gt;&lt;property id=&quot;20307&quot; value=&quot;292&quot;/&gt;&lt;/object&gt;&lt;object type=&quot;3&quot; unique_id=&quot;12838&quot;&gt;&lt;property id=&quot;20148&quot; value=&quot;5&quot;/&gt;&lt;property id=&quot;20300&quot; value=&quot;Slide 38&quot;/&gt;&lt;property id=&quot;20307&quot; value=&quot;293&quot;/&gt;&lt;/object&gt;&lt;object type=&quot;3&quot; unique_id=&quot;12839&quot;&gt;&lt;property id=&quot;20148&quot; value=&quot;5&quot;/&gt;&lt;property id=&quot;20300&quot; value=&quot;Slide 39&quot;/&gt;&lt;property id=&quot;20307&quot; value=&quot;294&quot;/&gt;&lt;/object&gt;&lt;object type=&quot;3&quot; unique_id=&quot;12840&quot;&gt;&lt;property id=&quot;20148&quot; value=&quot;5&quot;/&gt;&lt;property id=&quot;20300&quot; value=&quot;Slide 40&quot;/&gt;&lt;property id=&quot;20307&quot; value=&quot;295&quot;/&gt;&lt;/object&gt;&lt;object type=&quot;3&quot; unique_id=&quot;12841&quot;&gt;&lt;property id=&quot;20148&quot; value=&quot;5&quot;/&gt;&lt;property id=&quot;20300&quot; value=&quot;Slide 41 - &amp;quot;Buttons&amp;#x0D;&amp;#x0A;&amp;quot;&quot;/&gt;&lt;property id=&quot;20307&quot; value=&quot;296&quot;/&gt;&lt;/object&gt;&lt;object type=&quot;3&quot; unique_id=&quot;12842&quot;&gt;&lt;property id=&quot;20148&quot; value=&quot;5&quot;/&gt;&lt;property id=&quot;20300&quot; value=&quot;Slide 42 - &amp;quot;Constructors&amp;quot;&quot;/&gt;&lt;property id=&quot;20307&quot; value=&quot;297&quot;/&gt;&lt;/object&gt;&lt;object type=&quot;3&quot; unique_id=&quot;12843&quot;&gt;&lt;property id=&quot;20148&quot; value=&quot;5&quot;/&gt;&lt;property id=&quot;20300&quot; value=&quot;Slide 43 - &amp;quot;Some JButton Methods &amp;quot;&quot;/&gt;&lt;property id=&quot;20307&quot; value=&quot;298&quot;/&gt;&lt;/object&gt;&lt;object type=&quot;3&quot; unique_id=&quot;12844&quot;&gt;&lt;property id=&quot;20148&quot; value=&quot;5&quot;/&gt;&lt;property id=&quot;20300&quot; value=&quot;Slide 44&quot;/&gt;&lt;property id=&quot;20307&quot; value=&quot;299&quot;/&gt;&lt;/object&gt;&lt;object type=&quot;3&quot; unique_id=&quot;12845&quot;&gt;&lt;property id=&quot;20148&quot; value=&quot;5&quot;/&gt;&lt;property id=&quot;20300&quot; value=&quot;Slide 45&quot;/&gt;&lt;property id=&quot;20307&quot; value=&quot;300&quot;/&gt;&lt;/object&gt;&lt;object type=&quot;3&quot; unique_id=&quot;12846&quot;&gt;&lt;property id=&quot;20148&quot; value=&quot;5&quot;/&gt;&lt;property id=&quot;20300&quot; value=&quot;Slide 46 - &amp;quot;Tic-Tac-Toe&amp;#x0D;&amp;#x0A;&amp;quot;&quot;/&gt;&lt;property id=&quot;20307&quot; value=&quot;301&quot;/&gt;&lt;/object&gt;&lt;object type=&quot;3&quot; unique_id=&quot;12847&quot;&gt;&lt;property id=&quot;20148&quot; value=&quot;5&quot;/&gt;&lt;property id=&quot;20300&quot; value=&quot;Slide 47 - &amp;quot; Tic-Tac-Toe board after five moves&amp;quot;&quot;/&gt;&lt;property id=&quot;20307&quot; value=&quot;302&quot;/&gt;&lt;/object&gt;&lt;object type=&quot;3&quot; unique_id=&quot;12848&quot;&gt;&lt;property id=&quot;20148&quot; value=&quot;5&quot;/&gt;&lt;property id=&quot;20300&quot; value=&quot;Slide 48&quot;/&gt;&lt;property id=&quot;20307&quot; value=&quot;303&quot;/&gt;&lt;/object&gt;&lt;object type=&quot;3&quot; unique_id=&quot;12849&quot;&gt;&lt;property id=&quot;20148&quot; value=&quot;5&quot;/&gt;&lt;property id=&quot;20300&quot; value=&quot;Slide 49&quot;/&gt;&lt;property id=&quot;20307&quot; value=&quot;304&quot;/&gt;&lt;/object&gt;&lt;object type=&quot;3&quot; unique_id=&quot;12850&quot;&gt;&lt;property id=&quot;20148&quot; value=&quot;5&quot;/&gt;&lt;property id=&quot;20300&quot; value=&quot;Slide 50 - &amp;quot;The application&amp;quot;&quot;/&gt;&lt;property id=&quot;20307&quot; value=&quot;305&quot;/&gt;&lt;/object&gt;&lt;object type=&quot;3&quot; unique_id=&quot;12851&quot;&gt;&lt;property id=&quot;20148&quot; value=&quot;5&quot;/&gt;&lt;property id=&quot;20300&quot; value=&quot;Slide 51 - &amp;quot;The constructor&amp;quot;&quot;/&gt;&lt;property id=&quot;20307&quot; value=&quot;306&quot;/&gt;&lt;/object&gt;&lt;object type=&quot;3&quot; unique_id=&quot;12852&quot;&gt;&lt;property id=&quot;20148&quot; value=&quot;5&quot;/&gt;&lt;property id=&quot;20300&quot; value=&quot;Slide 52&quot;/&gt;&lt;property id=&quot;20307&quot; value=&quot;307&quot;/&gt;&lt;/object&gt;&lt;object type=&quot;3&quot; unique_id=&quot;12853&quot;&gt;&lt;property id=&quot;20148&quot; value=&quot;5&quot;/&gt;&lt;property id=&quot;20300&quot; value=&quot;Slide 53&quot;/&gt;&lt;property id=&quot;20307&quot; value=&quot;308&quot;/&gt;&lt;/object&gt;&lt;object type=&quot;3&quot; unique_id=&quot;12854&quot;&gt;&lt;property id=&quot;20148&quot; value=&quot;5&quot;/&gt;&lt;property id=&quot;20300&quot; value=&quot;Slide 54 - &amp;quot;An inner class&amp;quot;&quot;/&gt;&lt;property id=&quot;20307&quot; value=&quot;309&quot;/&gt;&lt;/object&gt;&lt;object type=&quot;3&quot; unique_id=&quot;12855&quot;&gt;&lt;property id=&quot;20148&quot; value=&quot;5&quot;/&gt;&lt;property id=&quot;20300&quot; value=&quot;Slide 55&quot;/&gt;&lt;property id=&quot;20307&quot; value=&quot;417&quot;/&gt;&lt;/object&gt;&lt;object type=&quot;3&quot; unique_id=&quot;12856&quot;&gt;&lt;property id=&quot;20148&quot; value=&quot;5&quot;/&gt;&lt;property id=&quot;20300&quot; value=&quot;Slide 56&quot;/&gt;&lt;property id=&quot;20307&quot; value=&quot;310&quot;/&gt;&lt;/object&gt;&lt;object type=&quot;3&quot; unique_id=&quot;12857&quot;&gt;&lt;property id=&quot;20148&quot; value=&quot;5&quot;/&gt;&lt;property id=&quot;20300&quot; value=&quot;Slide 57 - &amp;quot;Labels&amp;#x0D;&amp;#x0A;&amp;quot;&quot;/&gt;&lt;property id=&quot;20307&quot; value=&quot;311&quot;/&gt;&lt;/object&gt;&lt;object type=&quot;3&quot; unique_id=&quot;12858&quot;&gt;&lt;property id=&quot;20148&quot; value=&quot;5&quot;/&gt;&lt;property id=&quot;20300&quot; value=&quot;Slide 58&quot;/&gt;&lt;property id=&quot;20307&quot; value=&quot;312&quot;/&gt;&lt;/object&gt;&lt;object type=&quot;3&quot; unique_id=&quot;12859&quot;&gt;&lt;property id=&quot;20148&quot; value=&quot;5&quot;/&gt;&lt;property id=&quot;20300&quot; value=&quot;Slide 59&quot;/&gt;&lt;property id=&quot;20307&quot; value=&quot;418&quot;/&gt;&lt;/object&gt;&lt;object type=&quot;3&quot; unique_id=&quot;12860&quot;&gt;&lt;property id=&quot;20148&quot; value=&quot;5&quot;/&gt;&lt;property id=&quot;20300&quot; value=&quot;Slide 60 - &amp;quot;A Photo Album &amp;quot;&quot;/&gt;&lt;property id=&quot;20307&quot; value=&quot;313&quot;/&gt;&lt;/object&gt;&lt;object type=&quot;3&quot; unique_id=&quot;12861&quot;&gt;&lt;property id=&quot;20148&quot; value=&quot;5&quot;/&gt;&lt;property id=&quot;20300&quot; value=&quot;Slide 61 - &amp;quot;Nine thumbnail pictures displayed in a frame&amp;quot;&quot;/&gt;&lt;property id=&quot;20307&quot; value=&quot;314&quot;/&gt;&lt;/object&gt;&lt;object type=&quot;3&quot; unique_id=&quot;12862&quot;&gt;&lt;property id=&quot;20148&quot; value=&quot;5&quot;/&gt;&lt;property id=&quot;20300&quot; value=&quot;Slide 62 - &amp;quot;The Application&amp;quot;&quot;/&gt;&lt;property id=&quot;20307&quot; value=&quot;315&quot;/&gt;&lt;/object&gt;&lt;object type=&quot;3&quot; unique_id=&quot;12863&quot;&gt;&lt;property id=&quot;20148&quot; value=&quot;5&quot;/&gt;&lt;property id=&quot;20300&quot; value=&quot;Slide 63&quot;/&gt;&lt;property id=&quot;20307&quot; value=&quot;316&quot;/&gt;&lt;/object&gt;&lt;object type=&quot;3&quot; unique_id=&quot;12864&quot;&gt;&lt;property id=&quot;20148&quot; value=&quot;5&quot;/&gt;&lt;property id=&quot;20300&quot; value=&quot;Slide 64 - &amp;quot;A full size photo&amp;quot;&quot;/&gt;&lt;property id=&quot;20307&quot; value=&quot;317&quot;/&gt;&lt;/object&gt;&lt;object type=&quot;3&quot; unique_id=&quot;12865&quot;&gt;&lt;property id=&quot;20148&quot; value=&quot;5&quot;/&gt;&lt;property id=&quot;20300&quot; value=&quot;Slide 65&quot;/&gt;&lt;property id=&quot;20307&quot; value=&quot;318&quot;/&gt;&lt;/object&gt;&lt;object type=&quot;3&quot; unique_id=&quot;12866&quot;&gt;&lt;property id=&quot;20148&quot; value=&quot;5&quot;/&gt;&lt;property id=&quot;20300&quot; value=&quot;Slide 66&quot;/&gt;&lt;property id=&quot;20307&quot; value=&quot;419&quot;/&gt;&lt;/object&gt;&lt;object type=&quot;3&quot; unique_id=&quot;12867&quot;&gt;&lt;property id=&quot;20148&quot; value=&quot;5&quot;/&gt;&lt;property id=&quot;20300&quot; value=&quot;Slide 67 - &amp;quot;The PhotoAlbum class&amp;quot;&quot;/&gt;&lt;property id=&quot;20307&quot; value=&quot;319&quot;/&gt;&lt;/object&gt;&lt;object type=&quot;3&quot; unique_id=&quot;12868&quot;&gt;&lt;property id=&quot;20148&quot; value=&quot;5&quot;/&gt;&lt;property id=&quot;20300&quot; value=&quot;Slide 68 - &amp;quot;Constructor&amp;quot;&quot;/&gt;&lt;property id=&quot;20307&quot; value=&quot;320&quot;/&gt;&lt;/object&gt;&lt;object type=&quot;3&quot; unique_id=&quot;12869&quot;&gt;&lt;property id=&quot;20148&quot; value=&quot;5&quot;/&gt;&lt;property id=&quot;20300&quot; value=&quot;Slide 69&quot;/&gt;&lt;property id=&quot;20307&quot; value=&quot;321&quot;/&gt;&lt;/object&gt;&lt;object type=&quot;3&quot; unique_id=&quot;12870&quot;&gt;&lt;property id=&quot;20148&quot; value=&quot;5&quot;/&gt;&lt;property id=&quot;20300&quot; value=&quot;Slide 70 - &amp;quot;PictureFrame Class&amp;quot;&quot;/&gt;&lt;property id=&quot;20307&quot; value=&quot;322&quot;/&gt;&lt;/object&gt;&lt;object type=&quot;3&quot; unique_id=&quot;12871&quot;&gt;&lt;property id=&quot;20148&quot; value=&quot;5&quot;/&gt;&lt;property id=&quot;20300&quot; value=&quot;Slide 71 - &amp;quot;The default constructor&amp;quot;&quot;/&gt;&lt;property id=&quot;20307&quot; value=&quot;323&quot;/&gt;&lt;/object&gt;&lt;object type=&quot;3&quot; unique_id=&quot;12872&quot;&gt;&lt;property id=&quot;20148&quot; value=&quot;5&quot;/&gt;&lt;property id=&quot;20300&quot; value=&quot;Slide 72&quot;/&gt;&lt;property id=&quot;20307&quot; value=&quot;324&quot;/&gt;&lt;/object&gt;&lt;object type=&quot;3&quot; unique_id=&quot;12873&quot;&gt;&lt;property id=&quot;20148&quot; value=&quot;5&quot;/&gt;&lt;property id=&quot;20300&quot; value=&quot;Slide 73 - &amp;quot;ManagePhotos class&amp;quot;&quot;/&gt;&lt;property id=&quot;20307&quot; value=&quot;325&quot;/&gt;&lt;/object&gt;&lt;object type=&quot;3&quot; unique_id=&quot;12874&quot;&gt;&lt;property id=&quot;20148&quot; value=&quot;5&quot;/&gt;&lt;property id=&quot;20300&quot; value=&quot;Slide 74 - &amp;quot;The default constructor&amp;quot;&quot;/&gt;&lt;property id=&quot;20307&quot; value=&quot;326&quot;/&gt;&lt;/object&gt;&lt;object type=&quot;3&quot; unique_id=&quot;12875&quot;&gt;&lt;property id=&quot;20148&quot; value=&quot;5&quot;/&gt;&lt;property id=&quot;20300&quot; value=&quot;Slide 75&quot;/&gt;&lt;property id=&quot;20307&quot; value=&quot;327&quot;/&gt;&lt;/object&gt;&lt;object type=&quot;3&quot; unique_id=&quot;12876&quot;&gt;&lt;property id=&quot;20148&quot; value=&quot;5&quot;/&gt;&lt;property id=&quot;20300&quot; value=&quot;Slide 76&quot;/&gt;&lt;property id=&quot;20307&quot; value=&quot;328&quot;/&gt;&lt;/object&gt;&lt;object type=&quot;3&quot; unique_id=&quot;12877&quot;&gt;&lt;property id=&quot;20148&quot; value=&quot;5&quot;/&gt;&lt;property id=&quot;20300&quot; value=&quot;Slide 77&quot;/&gt;&lt;property id=&quot;20307&quot; value=&quot;329&quot;/&gt;&lt;/object&gt;&lt;object type=&quot;3&quot; unique_id=&quot;12878&quot;&gt;&lt;property id=&quot;20148&quot; value=&quot;5&quot;/&gt;&lt;property id=&quot;20300&quot; value=&quot;Slide 78&quot;/&gt;&lt;property id=&quot;20307&quot; value=&quot;330&quot;/&gt;&lt;/object&gt;&lt;object type=&quot;3&quot; unique_id=&quot;12879&quot;&gt;&lt;property id=&quot;20148&quot; value=&quot;5&quot;/&gt;&lt;property id=&quot;20300&quot; value=&quot;Slide 79&quot;/&gt;&lt;property id=&quot;20307&quot; value=&quot;331&quot;/&gt;&lt;/object&gt;&lt;object type=&quot;3&quot; unique_id=&quot;12880&quot;&gt;&lt;property id=&quot;20148&quot; value=&quot;5&quot;/&gt;&lt;property id=&quot;20300&quot; value=&quot;Slide 80&quot;/&gt;&lt;property id=&quot;20307&quot; value=&quot;332&quot;/&gt;&lt;/object&gt;&lt;object type=&quot;3&quot; unique_id=&quot;12881&quot;&gt;&lt;property id=&quot;20148&quot; value=&quot;5&quot;/&gt;&lt;property id=&quot;20300&quot; value=&quot;Slide 81&quot;/&gt;&lt;property id=&quot;20307&quot; value=&quot;333&quot;/&gt;&lt;/object&gt;&lt;object type=&quot;3&quot; unique_id=&quot;12882&quot;&gt;&lt;property id=&quot;20148&quot; value=&quot;5&quot;/&gt;&lt;property id=&quot;20300&quot; value=&quot;Slide 82&quot;/&gt;&lt;property id=&quot;20307&quot; value=&quot;334&quot;/&gt;&lt;/object&gt;&lt;object type=&quot;3&quot; unique_id=&quot;12883&quot;&gt;&lt;property id=&quot;20148&quot; value=&quot;5&quot;/&gt;&lt;property id=&quot;20300&quot; value=&quot;Slide 83&quot;/&gt;&lt;property id=&quot;20307&quot; value=&quot;335&quot;/&gt;&lt;/object&gt;&lt;object type=&quot;3&quot; unique_id=&quot;12884&quot;&gt;&lt;property id=&quot;20148&quot; value=&quot;5&quot;/&gt;&lt;property id=&quot;20300&quot; value=&quot;Slide 84 - &amp;quot;Text fields&amp;quot;&quot;/&gt;&lt;property id=&quot;20307&quot; value=&quot;336&quot;/&gt;&lt;/object&gt;&lt;object type=&quot;3&quot; unique_id=&quot;12885&quot;&gt;&lt;property id=&quot;20148&quot; value=&quot;5&quot;/&gt;&lt;property id=&quot;20300&quot; value=&quot;Slide 85&quot;/&gt;&lt;property id=&quot;20307&quot; value=&quot;337&quot;/&gt;&lt;/object&gt;&lt;object type=&quot;3&quot; unique_id=&quot;12886&quot;&gt;&lt;property id=&quot;20148&quot; value=&quot;5&quot;/&gt;&lt;property id=&quot;20300&quot; value=&quot;Slide 86 - &amp;quot;Constructors&amp;#x0D;&amp;#x0A;&amp;quot;&quot;/&gt;&lt;property id=&quot;20307&quot; value=&quot;420&quot;/&gt;&lt;/object&gt;&lt;object type=&quot;3&quot; unique_id=&quot;12887&quot;&gt;&lt;property id=&quot;20148&quot; value=&quot;5&quot;/&gt;&lt;property id=&quot;20300&quot; value=&quot;Slide 87 - &amp;quot;Methods&amp;quot;&quot;/&gt;&lt;property id=&quot;20307&quot; value=&quot;338&quot;/&gt;&lt;/object&gt;&lt;object type=&quot;3&quot; unique_id=&quot;12888&quot;&gt;&lt;property id=&quot;20148&quot; value=&quot;5&quot;/&gt;&lt;property id=&quot;20300&quot; value=&quot;Slide 88&quot;/&gt;&lt;property id=&quot;20307&quot; value=&quot;339&quot;/&gt;&lt;/object&gt;&lt;object type=&quot;3&quot; unique_id=&quot;12889&quot;&gt;&lt;property id=&quot;20148&quot; value=&quot;5&quot;/&gt;&lt;property id=&quot;20300&quot; value=&quot;Slide 89 - &amp;quot;A Loan Calculator &amp;quot;&quot;/&gt;&lt;property id=&quot;20307&quot; value=&quot;340&quot;/&gt;&lt;/object&gt;&lt;object type=&quot;3&quot; unique_id=&quot;12890&quot;&gt;&lt;property id=&quot;20148&quot; value=&quot;5&quot;/&gt;&lt;property id=&quot;20300&quot; value=&quot;Slide 90&quot;/&gt;&lt;property id=&quot;20307&quot; value=&quot;341&quot;/&gt;&lt;/object&gt;&lt;object type=&quot;3&quot; unique_id=&quot;12891&quot;&gt;&lt;property id=&quot;20148&quot; value=&quot;5&quot;/&gt;&lt;property id=&quot;20300&quot; value=&quot;Slide 91 - &amp;quot;The application&amp;quot;&quot;/&gt;&lt;property id=&quot;20307&quot; value=&quot;342&quot;/&gt;&lt;/object&gt;&lt;object type=&quot;3&quot; unique_id=&quot;12892&quot;&gt;&lt;property id=&quot;20148&quot; value=&quot;5&quot;/&gt;&lt;property id=&quot;20300&quot; value=&quot;Slide 92&quot;/&gt;&lt;property id=&quot;20307&quot; value=&quot;343&quot;/&gt;&lt;/object&gt;&lt;object type=&quot;3&quot; unique_id=&quot;12893&quot;&gt;&lt;property id=&quot;20148&quot; value=&quot;5&quot;/&gt;&lt;property id=&quot;20300&quot; value=&quot;Slide 93 - &amp;quot;A utility class&amp;quot;&quot;/&gt;&lt;property id=&quot;20307&quot; value=&quot;344&quot;/&gt;&lt;/object&gt;&lt;object type=&quot;3&quot; unique_id=&quot;12894&quot;&gt;&lt;property id=&quot;20148&quot; value=&quot;5&quot;/&gt;&lt;property id=&quot;20300&quot; value=&quot;Slide 94 - &amp;quot;LoanCalculator class&amp;quot;&quot;/&gt;&lt;property id=&quot;20307&quot; value=&quot;345&quot;/&gt;&lt;/object&gt;&lt;object type=&quot;3&quot; unique_id=&quot;12895&quot;&gt;&lt;property id=&quot;20148&quot; value=&quot;5&quot;/&gt;&lt;property id=&quot;20300&quot; value=&quot;Slide 95&quot;/&gt;&lt;property id=&quot;20307&quot; value=&quot;346&quot;/&gt;&lt;/object&gt;&lt;object type=&quot;3&quot; unique_id=&quot;12896&quot;&gt;&lt;property id=&quot;20148&quot; value=&quot;5&quot;/&gt;&lt;property id=&quot;20300&quot; value=&quot;Slide 96&quot;/&gt;&lt;property id=&quot;20307&quot; value=&quot;347&quot;/&gt;&lt;/object&gt;&lt;object type=&quot;3&quot; unique_id=&quot;12897&quot;&gt;&lt;property id=&quot;20148&quot; value=&quot;5&quot;/&gt;&lt;property id=&quot;20300&quot; value=&quot;Slide 97&quot;/&gt;&lt;property id=&quot;20307&quot; value=&quot;348&quot;/&gt;&lt;/object&gt;&lt;object type=&quot;3&quot; unique_id=&quot;12898&quot;&gt;&lt;property id=&quot;20148&quot; value=&quot;5&quot;/&gt;&lt;property id=&quot;20300&quot; value=&quot;Slide 98&quot;/&gt;&lt;property id=&quot;20307&quot; value=&quot;349&quot;/&gt;&lt;/object&gt;&lt;object type=&quot;3&quot; unique_id=&quot;12899&quot;&gt;&lt;property id=&quot;20148&quot; value=&quot;5&quot;/&gt;&lt;property id=&quot;20300&quot; value=&quot;Slide 99&quot;/&gt;&lt;property id=&quot;20307&quot; value=&quot;350&quot;/&gt;&lt;/object&gt;&lt;object type=&quot;3&quot; unique_id=&quot;12900&quot;&gt;&lt;property id=&quot;20148&quot; value=&quot;5&quot;/&gt;&lt;property id=&quot;20300&quot; value=&quot;Slide 100 - &amp;quot;Inner class ButtonListener&amp;quot;&quot;/&gt;&lt;property id=&quot;20307&quot; value=&quot;351&quot;/&gt;&lt;/object&gt;&lt;object type=&quot;3&quot; unique_id=&quot;12901&quot;&gt;&lt;property id=&quot;20148&quot; value=&quot;5&quot;/&gt;&lt;property id=&quot;20300&quot; value=&quot;Slide 101&quot;/&gt;&lt;property id=&quot;20307&quot; value=&quot;352&quot;/&gt;&lt;/object&gt;&lt;object type=&quot;3&quot; unique_id=&quot;12902&quot;&gt;&lt;property id=&quot;20148&quot; value=&quot;5&quot;/&gt;&lt;property id=&quot;20300&quot; value=&quot;Slide 102 - &amp;quot;LoanCalculator with legal and Illegal data&amp;quot;&quot;/&gt;&lt;property id=&quot;20307&quot; value=&quot;353&quot;/&gt;&lt;/object&gt;&lt;object type=&quot;3&quot; unique_id=&quot;12903&quot;&gt;&lt;property id=&quot;20148&quot; value=&quot;5&quot;/&gt;&lt;property id=&quot;20300&quot; value=&quot;Slide 103 - &amp;quot;Text Areas&amp;quot;&quot;/&gt;&lt;property id=&quot;20307&quot; value=&quot;354&quot;/&gt;&lt;/object&gt;&lt;object type=&quot;3&quot; unique_id=&quot;12904&quot;&gt;&lt;property id=&quot;20148&quot; value=&quot;5&quot;/&gt;&lt;property id=&quot;20300&quot; value=&quot;Slide 104 - &amp;quot;A text area with a vertical scrollbar&amp;quot;&quot;/&gt;&lt;property id=&quot;20307&quot; value=&quot;355&quot;/&gt;&lt;/object&gt;&lt;object type=&quot;3&quot; unique_id=&quot;12905&quot;&gt;&lt;property id=&quot;20148&quot; value=&quot;5&quot;/&gt;&lt;property id=&quot;20300&quot; value=&quot;Slide 105&quot;/&gt;&lt;property id=&quot;20307&quot; value=&quot;356&quot;/&gt;&lt;/object&gt;&lt;object type=&quot;3&quot; unique_id=&quot;12906&quot;&gt;&lt;property id=&quot;20148&quot; value=&quot;5&quot;/&gt;&lt;property id=&quot;20300&quot; value=&quot;Slide 106 - &amp;quot;Constructors&amp;#x0D;&amp;#x0A;&amp;quot;&quot;/&gt;&lt;property id=&quot;20307&quot; value=&quot;357&quot;/&gt;&lt;/object&gt;&lt;object type=&quot;3&quot; unique_id=&quot;12907&quot;&gt;&lt;property id=&quot;20148&quot; value=&quot;5&quot;/&gt;&lt;property id=&quot;20300&quot; value=&quot;Slide 107 - &amp;quot;Methods&amp;quot;&quot;/&gt;&lt;property id=&quot;20307&quot; value=&quot;358&quot;/&gt;&lt;/object&gt;&lt;object type=&quot;3&quot; unique_id=&quot;12908&quot;&gt;&lt;property id=&quot;20148&quot; value=&quot;5&quot;/&gt;&lt;property id=&quot;20300&quot; value=&quot;Slide 108&quot;/&gt;&lt;property id=&quot;20307&quot; value=&quot;359&quot;/&gt;&lt;/object&gt;&lt;object type=&quot;3&quot; unique_id=&quot;12909&quot;&gt;&lt;property id=&quot;20148&quot; value=&quot;5&quot;/&gt;&lt;property id=&quot;20300&quot; value=&quot;Slide 109&quot;/&gt;&lt;property id=&quot;20307&quot; value=&quot;360&quot;/&gt;&lt;/object&gt;&lt;object type=&quot;3&quot; unique_id=&quot;12910&quot;&gt;&lt;property id=&quot;20148&quot; value=&quot;5&quot;/&gt;&lt;property id=&quot;20300&quot; value=&quot;Slide 110 - &amp;quot;Scrollbars&amp;quot;&quot;/&gt;&lt;property id=&quot;20307&quot; value=&quot;361&quot;/&gt;&lt;/object&gt;&lt;object type=&quot;3&quot; unique_id=&quot;12911&quot;&gt;&lt;property id=&quot;20148&quot; value=&quot;5&quot;/&gt;&lt;property id=&quot;20300&quot; value=&quot;Slide 111&quot;/&gt;&lt;property id=&quot;20307&quot; value=&quot;362&quot;/&gt;&lt;/object&gt;&lt;object type=&quot;3&quot; unique_id=&quot;12912&quot;&gt;&lt;property id=&quot;20148&quot; value=&quot;5&quot;/&gt;&lt;property id=&quot;20300&quot; value=&quot;Slide 112 - &amp;quot;Dialog Boxes &amp;quot;&quot;/&gt;&lt;property id=&quot;20307&quot; value=&quot;363&quot;/&gt;&lt;/object&gt;&lt;object type=&quot;3&quot; unique_id=&quot;12913&quot;&gt;&lt;property id=&quot;20148&quot; value=&quot;5&quot;/&gt;&lt;property id=&quot;20300&quot; value=&quot;Slide 113 - &amp;quot;A MessageDialogBox&amp;quot;&quot;/&gt;&lt;property id=&quot;20307&quot; value=&quot;364&quot;/&gt;&lt;/object&gt;&lt;object type=&quot;3&quot; unique_id=&quot;12914&quot;&gt;&lt;property id=&quot;20148&quot; value=&quot;5&quot;/&gt;&lt;property id=&quot;20300&quot; value=&quot;Slide 114&quot;/&gt;&lt;property id=&quot;20307&quot; value=&quot;365&quot;/&gt;&lt;/object&gt;&lt;object type=&quot;3&quot; unique_id=&quot;12915&quot;&gt;&lt;property id=&quot;20148&quot; value=&quot;5&quot;/&gt;&lt;property id=&quot;20300&quot; value=&quot;Slide 115&quot;/&gt;&lt;property id=&quot;20307&quot; value=&quot;366&quot;/&gt;&lt;/object&gt;&lt;object type=&quot;3&quot; unique_id=&quot;12916&quot;&gt;&lt;property id=&quot;20148&quot; value=&quot;5&quot;/&gt;&lt;property id=&quot;20300&quot; value=&quot;Slide 116 - &amp;quot;Four message dialog boxes&amp;quot;&quot;/&gt;&lt;property id=&quot;20307&quot; value=&quot;367&quot;/&gt;&lt;/object&gt;&lt;object type=&quot;3&quot; unique_id=&quot;12917&quot;&gt;&lt;property id=&quot;20148&quot; value=&quot;5&quot;/&gt;&lt;property id=&quot;20300&quot; value=&quot;Slide 117 - &amp;quot;Confirmation Dialog Box&amp;quot;&quot;/&gt;&lt;property id=&quot;20307&quot; value=&quot;368&quot;/&gt;&lt;/object&gt;&lt;object type=&quot;3&quot; unique_id=&quot;12918&quot;&gt;&lt;property id=&quot;20148&quot; value=&quot;5&quot;/&gt;&lt;property id=&quot;20300&quot; value=&quot;Slide 118 - &amp;quot;Methods&amp;quot;&quot;/&gt;&lt;property id=&quot;20307&quot; value=&quot;369&quot;/&gt;&lt;/object&gt;&lt;object type=&quot;3&quot; unique_id=&quot;12919&quot;&gt;&lt;property id=&quot;20148&quot; value=&quot;5&quot;/&gt;&lt;property id=&quot;20300&quot; value=&quot;Slide 119&quot;/&gt;&lt;property id=&quot;20307&quot; value=&quot;370&quot;/&gt;&lt;/object&gt;&lt;object type=&quot;3&quot; unique_id=&quot;12920&quot;&gt;&lt;property id=&quot;20148&quot; value=&quot;5&quot;/&gt;&lt;property id=&quot;20300&quot; value=&quot;Slide 120&quot;/&gt;&lt;property id=&quot;20307&quot; value=&quot;371&quot;/&gt;&lt;/object&gt;&lt;object type=&quot;3&quot; unique_id=&quot;12921&quot;&gt;&lt;property id=&quot;20148&quot; value=&quot;5&quot;/&gt;&lt;property id=&quot;20300&quot; value=&quot;Slide 121&quot;/&gt;&lt;property id=&quot;20307&quot; value=&quot;372&quot;/&gt;&lt;/object&gt;&lt;object type=&quot;3&quot; unique_id=&quot;12922&quot;&gt;&lt;property id=&quot;20148&quot; value=&quot;5&quot;/&gt;&lt;property id=&quot;20300&quot; value=&quot;Slide 122 - &amp;quot;Example&amp;quot;&quot;/&gt;&lt;property id=&quot;20307&quot; value=&quot;373&quot;/&gt;&lt;/object&gt;&lt;object type=&quot;3&quot; unique_id=&quot;12923&quot;&gt;&lt;property id=&quot;20148&quot; value=&quot;5&quot;/&gt;&lt;property id=&quot;20300&quot; value=&quot;Slide 123 - &amp;quot;A confirmation dialog box and a message dialog box&amp;quot;&quot;/&gt;&lt;property id=&quot;20307&quot; value=&quot;374&quot;/&gt;&lt;/object&gt;&lt;object type=&quot;3&quot; unique_id=&quot;12924&quot;&gt;&lt;property id=&quot;20148&quot; value=&quot;5&quot;/&gt;&lt;property id=&quot;20300&quot; value=&quot;Slide 124 - &amp;quot;Input Dialog Box&amp;quot;&quot;/&gt;&lt;property id=&quot;20307&quot; value=&quot;375&quot;/&gt;&lt;/object&gt;&lt;object type=&quot;3&quot; unique_id=&quot;12925&quot;&gt;&lt;property id=&quot;20148&quot; value=&quot;5&quot;/&gt;&lt;property id=&quot;20300&quot; value=&quot;Slide 125 - &amp;quot;Two dialogs: one using correct data, the other incorrect data&amp;quot;&quot;/&gt;&lt;property id=&quot;20307&quot; value=&quot;376&quot;/&gt;&lt;/object&gt;&lt;object type=&quot;3&quot; unique_id=&quot;12926&quot;&gt;&lt;property id=&quot;20148&quot; value=&quot;5&quot;/&gt;&lt;property id=&quot;20300&quot; value=&quot;Slide 126&quot;/&gt;&lt;property id=&quot;20307&quot; value=&quot;377&quot;/&gt;&lt;/object&gt;&lt;object type=&quot;3&quot; unique_id=&quot;12927&quot;&gt;&lt;property id=&quot;20148&quot; value=&quot;5&quot;/&gt;&lt;property id=&quot;20300&quot; value=&quot;Slide 127&quot;/&gt;&lt;property id=&quot;20307&quot; value=&quot;378&quot;/&gt;&lt;/object&gt;&lt;object type=&quot;3&quot; unique_id=&quot;12928&quot;&gt;&lt;property id=&quot;20148&quot; value=&quot;5&quot;/&gt;&lt;property id=&quot;20300&quot; value=&quot;Slide 128 - &amp;quot;Example&amp;quot;&quot;/&gt;&lt;property id=&quot;20307&quot; value=&quot;379&quot;/&gt;&lt;/object&gt;&lt;object type=&quot;3&quot; unique_id=&quot;12929&quot;&gt;&lt;property id=&quot;20148&quot; value=&quot;5&quot;/&gt;&lt;property id=&quot;20300&quot; value=&quot;Slide 129&quot;/&gt;&lt;property id=&quot;20307&quot; value=&quot;380&quot;/&gt;&lt;/object&gt;&lt;object type=&quot;3&quot; unique_id=&quot;12930&quot;&gt;&lt;property id=&quot;20148&quot; value=&quot;5&quot;/&gt;&lt;property id=&quot;20300&quot; value=&quot;Slide 130 - &amp;quot;Mouse Events&amp;quot;&quot;/&gt;&lt;property id=&quot;20307&quot; value=&quot;381&quot;/&gt;&lt;/object&gt;&lt;object type=&quot;3&quot; unique_id=&quot;12931&quot;&gt;&lt;property id=&quot;20148&quot; value=&quot;5&quot;/&gt;&lt;property id=&quot;20300&quot; value=&quot;Slide 131&quot;/&gt;&lt;property id=&quot;20307&quot; value=&quot;382&quot;/&gt;&lt;/object&gt;&lt;object type=&quot;3&quot; unique_id=&quot;12932&quot;&gt;&lt;property id=&quot;20148&quot; value=&quot;5&quot;/&gt;&lt;property id=&quot;20300&quot; value=&quot;Slide 132&quot;/&gt;&lt;property id=&quot;20307&quot; value=&quot;383&quot;/&gt;&lt;/object&gt;&lt;object type=&quot;3&quot; unique_id=&quot;12933&quot;&gt;&lt;property id=&quot;20148&quot; value=&quot;5&quot;/&gt;&lt;property id=&quot;20300&quot; value=&quot;Slide 133 - &amp;quot;MouseEvent Methods&amp;quot;&quot;/&gt;&lt;property id=&quot;20307&quot; value=&quot;384&quot;/&gt;&lt;/object&gt;&lt;object type=&quot;3&quot; unique_id=&quot;12934&quot;&gt;&lt;property id=&quot;20148&quot; value=&quot;5&quot;/&gt;&lt;property id=&quot;20300&quot; value=&quot;Slide 134 - &amp;quot;Checkboxes and Radio Buttons&amp;#x0D;&amp;#x0A;&amp;quot;&quot;/&gt;&lt;property id=&quot;20307&quot; value=&quot;385&quot;/&gt;&lt;/object&gt;&lt;object type=&quot;3&quot; unique_id=&quot;12935&quot;&gt;&lt;property id=&quot;20148&quot; value=&quot;5&quot;/&gt;&lt;property id=&quot;20300&quot; value=&quot;Slide 135&quot;/&gt;&lt;property id=&quot;20307&quot; value=&quot;386&quot;/&gt;&lt;/object&gt;&lt;object type=&quot;3&quot; unique_id=&quot;12936&quot;&gt;&lt;property id=&quot;20148&quot; value=&quot;5&quot;/&gt;&lt;property id=&quot;20300&quot; value=&quot;Slide 136 - &amp;quot;JCheckBox &amp;quot;&quot;/&gt;&lt;property id=&quot;20307&quot; value=&quot;387&quot;/&gt;&lt;/object&gt;&lt;object type=&quot;3&quot; unique_id=&quot;12937&quot;&gt;&lt;property id=&quot;20148&quot; value=&quot;5&quot;/&gt;&lt;property id=&quot;20300&quot; value=&quot;Slide 137&quot;/&gt;&lt;property id=&quot;20307&quot; value=&quot;388&quot;/&gt;&lt;/object&gt;&lt;object type=&quot;3&quot; unique_id=&quot;12938&quot;&gt;&lt;property id=&quot;20148&quot; value=&quot;5&quot;/&gt;&lt;property id=&quot;20300&quot; value=&quot;Slide 138 - &amp;quot;Constructors&amp;quot;&quot;/&gt;&lt;property id=&quot;20307&quot; value=&quot;389&quot;/&gt;&lt;/object&gt;&lt;object type=&quot;3&quot; unique_id=&quot;12939&quot;&gt;&lt;property id=&quot;20148&quot; value=&quot;5&quot;/&gt;&lt;property id=&quot;20300&quot; value=&quot;Slide 139&quot;/&gt;&lt;property id=&quot;20307&quot; value=&quot;390&quot;/&gt;&lt;/object&gt;&lt;object type=&quot;3&quot; unique_id=&quot;12940&quot;&gt;&lt;property id=&quot;20148&quot; value=&quot;5&quot;/&gt;&lt;property id=&quot;20300&quot; value=&quot;Slide 140 - &amp;quot;Methods&amp;#x0D;&amp;#x0A;&amp;quot;&quot;/&gt;&lt;property id=&quot;20307&quot; value=&quot;391&quot;/&gt;&lt;/object&gt;&lt;object type=&quot;3&quot; unique_id=&quot;12941&quot;&gt;&lt;property id=&quot;20148&quot; value=&quot;5&quot;/&gt;&lt;property id=&quot;20300&quot; value=&quot;Slide 141 - &amp;quot;Display four checkboxes used to record a pizza order &amp;quot;&quot;/&gt;&lt;property id=&quot;20307&quot; value=&quot;392&quot;/&gt;&lt;/object&gt;&lt;object type=&quot;3&quot; unique_id=&quot;12942&quot;&gt;&lt;property id=&quot;20148&quot; value=&quot;5&quot;/&gt;&lt;property id=&quot;20300&quot; value=&quot;Slide 142&quot;/&gt;&lt;property id=&quot;20307&quot; value=&quot;393&quot;/&gt;&lt;/object&gt;&lt;object type=&quot;3&quot; unique_id=&quot;12943&quot;&gt;&lt;property id=&quot;20148&quot; value=&quot;5&quot;/&gt;&lt;property id=&quot;20300&quot; value=&quot;Slide 143&quot;/&gt;&lt;property id=&quot;20307&quot; value=&quot;394&quot;/&gt;&lt;/object&gt;&lt;object type=&quot;3&quot; unique_id=&quot;12944&quot;&gt;&lt;property id=&quot;20148&quot; value=&quot;5&quot;/&gt;&lt;property id=&quot;20300&quot; value=&quot;Slide 144 - &amp;quot;JRadioButton&amp;quot;&quot;/&gt;&lt;property id=&quot;20307&quot; value=&quot;395&quot;/&gt;&lt;/object&gt;&lt;object type=&quot;3&quot; unique_id=&quot;12945&quot;&gt;&lt;property id=&quot;20148&quot; value=&quot;5&quot;/&gt;&lt;property id=&quot;20300&quot; value=&quot;Slide 145&quot;/&gt;&lt;property id=&quot;20307&quot; value=&quot;396&quot;/&gt;&lt;/object&gt;&lt;object type=&quot;3&quot; unique_id=&quot;12946&quot;&gt;&lt;property id=&quot;20148&quot; value=&quot;5&quot;/&gt;&lt;property id=&quot;20300&quot; value=&quot;Slide 146 - &amp;quot;Constructors&amp;quot;&quot;/&gt;&lt;property id=&quot;20307&quot; value=&quot;397&quot;/&gt;&lt;/object&gt;&lt;object type=&quot;3&quot; unique_id=&quot;12947&quot;&gt;&lt;property id=&quot;20148&quot; value=&quot;5&quot;/&gt;&lt;property id=&quot;20300&quot; value=&quot;Slide 147 - &amp;quot;Methods&amp;quot;&quot;/&gt;&lt;property id=&quot;20307&quot; value=&quot;398&quot;/&gt;&lt;/object&gt;&lt;object type=&quot;3&quot; unique_id=&quot;12948&quot;&gt;&lt;property id=&quot;20148&quot; value=&quot;5&quot;/&gt;&lt;property id=&quot;20300&quot; value=&quot;Slide 148 - &amp;quot;ButtonGroup Class&amp;quot;&quot;/&gt;&lt;property id=&quot;20307&quot; value=&quot;399&quot;/&gt;&lt;/object&gt;&lt;object type=&quot;3&quot; unique_id=&quot;12949&quot;&gt;&lt;property id=&quot;20148&quot; value=&quot;5&quot;/&gt;&lt;property id=&quot;20300&quot; value=&quot;Slide 149 - &amp;quot;Declare three radio buttons&amp;quot;&quot;/&gt;&lt;property id=&quot;20307&quot; value=&quot;400&quot;/&gt;&lt;/object&gt;&lt;object type=&quot;3&quot; unique_id=&quot;12950&quot;&gt;&lt;property id=&quot;20148&quot; value=&quot;5&quot;/&gt;&lt;property id=&quot;20300&quot; value=&quot;Slide 150 - &amp;quot;Instantiate the radio buttons&amp;quot;&quot;/&gt;&lt;property id=&quot;20307&quot; value=&quot;401&quot;/&gt;&lt;/object&gt;&lt;object type=&quot;3&quot; unique_id=&quot;12951&quot;&gt;&lt;property id=&quot;20148&quot; value=&quot;5&quot;/&gt;&lt;property id=&quot;20300&quot; value=&quot;Slide 151 - &amp;quot;Create a button group&amp;quot;&quot;/&gt;&lt;property id=&quot;20307&quot; value=&quot;402&quot;/&gt;&lt;/object&gt;&lt;object type=&quot;3&quot; unique_id=&quot;12952&quot;&gt;&lt;property id=&quot;20148&quot; value=&quot;5&quot;/&gt;&lt;property id=&quot;20300&quot; value=&quot;Slide 152 - &amp;quot;Register listener&amp;quot;&quot;/&gt;&lt;property id=&quot;20307&quot; value=&quot;403&quot;/&gt;&lt;/object&gt;&lt;object type=&quot;3&quot; unique_id=&quot;12953&quot;&gt;&lt;property id=&quot;20148&quot; value=&quot;5&quot;/&gt;&lt;property id=&quot;20300&quot; value=&quot;Slide 153 - &amp;quot;Menus&amp;quot;&quot;/&gt;&lt;property id=&quot;20307&quot; value=&quot;404&quot;/&gt;&lt;/object&gt;&lt;object type=&quot;3&quot; unique_id=&quot;12954&quot;&gt;&lt;property id=&quot;20148&quot; value=&quot;5&quot;/&gt;&lt;property id=&quot;20300&quot; value=&quot;Slide 154&quot;/&gt;&lt;property id=&quot;20307&quot; value=&quot;405&quot;/&gt;&lt;/object&gt;&lt;object type=&quot;3&quot; unique_id=&quot;12955&quot;&gt;&lt;property id=&quot;20148&quot; value=&quot;5&quot;/&gt;&lt;property id=&quot;20300&quot; value=&quot;Slide 155&quot;/&gt;&lt;property id=&quot;20307&quot; value=&quot;406&quot;/&gt;&lt;/object&gt;&lt;object type=&quot;3&quot; unique_id=&quot;12956&quot;&gt;&lt;property id=&quot;20148&quot; value=&quot;5&quot;/&gt;&lt;property id=&quot;20300&quot; value=&quot;Slide 156 - &amp;quot;1. Create the MenuBar&amp;quot;&quot;/&gt;&lt;property id=&quot;20307&quot; value=&quot;407&quot;/&gt;&lt;/object&gt;&lt;object type=&quot;3&quot; unique_id=&quot;12957&quot;&gt;&lt;property id=&quot;20148&quot; value=&quot;5&quot;/&gt;&lt;property id=&quot;20300&quot; value=&quot;Slide 157 - &amp;quot;2. Create each menu and add each menu to the menu bar.&amp;quot;&quot;/&gt;&lt;property id=&quot;20307&quot; value=&quot;408&quot;/&gt;&lt;/object&gt;&lt;object type=&quot;3&quot; unique_id=&quot;12958&quot;&gt;&lt;property id=&quot;20148&quot; value=&quot;5&quot;/&gt;&lt;property id=&quot;20300&quot; value=&quot;Slide 158 - &amp;quot;Example&amp;quot;&quot;/&gt;&lt;property id=&quot;20307&quot; value=&quot;409&quot;/&gt;&lt;/object&gt;&lt;object type=&quot;3&quot; unique_id=&quot;12959&quot;&gt;&lt;property id=&quot;20148&quot; value=&quot;5&quot;/&gt;&lt;property id=&quot;20300&quot; value=&quot;Slide 159 - &amp;quot;3. Create the menu items and add the items to the appropriate menu&amp;quot;&quot;/&gt;&lt;property id=&quot;20307&quot; value=&quot;410&quot;/&gt;&lt;/object&gt;&lt;object type=&quot;3&quot; unique_id=&quot;12960&quot;&gt;&lt;property id=&quot;20148&quot; value=&quot;5&quot;/&gt;&lt;property id=&quot;20300&quot; value=&quot;Slide 160 - &amp;quot;Example&amp;quot;&quot;/&gt;&lt;property id=&quot;20307&quot; value=&quot;411&quot;/&gt;&lt;/object&gt;&lt;object type=&quot;3&quot; unique_id=&quot;12961&quot;&gt;&lt;property id=&quot;20148&quot; value=&quot;5&quot;/&gt;&lt;property id=&quot;20300&quot; value=&quot;Slide 161&quot;/&gt;&lt;property id=&quot;20307&quot; value=&quot;412&quot;/&gt;&lt;/object&gt;&lt;object type=&quot;3&quot; unique_id=&quot;12962&quot;&gt;&lt;property id=&quot;20148&quot; value=&quot;5&quot;/&gt;&lt;property id=&quot;20300&quot; value=&quot;Slide 162&quot;/&gt;&lt;property id=&quot;20307&quot; value=&quot;413&quot;/&gt;&lt;/object&gt;&lt;object type=&quot;3&quot; unique_id=&quot;12963&quot;&gt;&lt;property id=&quot;20148&quot; value=&quot;5&quot;/&gt;&lt;property id=&quot;20300&quot; value=&quot;Slide 163&quot;/&gt;&lt;property id=&quot;20307&quot; value=&quot;414&quot;/&gt;&lt;/object&gt;&lt;object type=&quot;3&quot; unique_id=&quot;12964&quot;&gt;&lt;property id=&quot;20148&quot; value=&quot;5&quot;/&gt;&lt;property id=&quot;20300&quot; value=&quot;Slide 164 - &amp;quot;JMenuItem and JMenu Methods&amp;quot;&quot;/&gt;&lt;property id=&quot;20307&quot; value=&quot;415&quot;/&gt;&lt;/object&gt;&lt;object type=&quot;3&quot; unique_id=&quot;12965&quot;&gt;&lt;property id=&quot;20148&quot; value=&quot;5&quot;/&gt;&lt;property id=&quot;20300&quot; value=&quot;Slide 165&quot;/&gt;&lt;property id=&quot;20307&quot; value=&quot;416&quot;/&gt;&lt;/object&gt;&lt;/object&gt;&lt;/object&gt;&lt;/database&gt;"/>
</p:tagLst>
</file>

<file path=ppt/theme/theme1.xml><?xml version="1.0" encoding="utf-8"?>
<a:theme xmlns:a="http://schemas.openxmlformats.org/drawingml/2006/main" name="Office Theme">
  <a:themeElements>
    <a:clrScheme name="Office Theme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1157</TotalTime>
  <Words>1822</Words>
  <Application>Microsoft Macintosh PowerPoint</Application>
  <PresentationFormat>Custom</PresentationFormat>
  <Paragraphs>641</Paragraphs>
  <Slides>54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Office Theme</vt:lpstr>
      <vt:lpstr>Bitmap Image</vt:lpstr>
      <vt:lpstr>Java Programming: From the Ground Up</vt:lpstr>
      <vt:lpstr>Objectives</vt:lpstr>
      <vt:lpstr>Events</vt:lpstr>
      <vt:lpstr>Events</vt:lpstr>
      <vt:lpstr>Events</vt:lpstr>
      <vt:lpstr>The Delegation Event Model</vt:lpstr>
      <vt:lpstr>The Delegation Event Model</vt:lpstr>
      <vt:lpstr>The Delegation Event Model</vt:lpstr>
      <vt:lpstr>The Source Object</vt:lpstr>
      <vt:lpstr>The Event Object</vt:lpstr>
      <vt:lpstr>A partial view of the EventObject hierarchy</vt:lpstr>
      <vt:lpstr> The Event Object</vt:lpstr>
      <vt:lpstr>The Listener</vt:lpstr>
      <vt:lpstr>The Listener</vt:lpstr>
      <vt:lpstr>The Listener</vt:lpstr>
      <vt:lpstr> The event delegation model </vt:lpstr>
      <vt:lpstr>The event delegation model</vt:lpstr>
      <vt:lpstr>Problem Statement:</vt:lpstr>
      <vt:lpstr>A frame with three buttons</vt:lpstr>
      <vt:lpstr>Source Code</vt:lpstr>
      <vt:lpstr>Buttons Application</vt:lpstr>
      <vt:lpstr>Listener – Event handling</vt:lpstr>
      <vt:lpstr>ButtonListener class</vt:lpstr>
      <vt:lpstr>Register the listener</vt:lpstr>
      <vt:lpstr>The complete application</vt:lpstr>
      <vt:lpstr>The Listener</vt:lpstr>
      <vt:lpstr>Component and JComponent</vt:lpstr>
      <vt:lpstr>Component</vt:lpstr>
      <vt:lpstr>Component</vt:lpstr>
      <vt:lpstr>Buttons</vt:lpstr>
      <vt:lpstr>JButton Constructors</vt:lpstr>
      <vt:lpstr>Some JButton Methods </vt:lpstr>
      <vt:lpstr>More JButton Methods</vt:lpstr>
      <vt:lpstr>JButton Motheds</vt:lpstr>
      <vt:lpstr>Tic-Tac-Toe</vt:lpstr>
      <vt:lpstr>Tic-Tac-Toe</vt:lpstr>
      <vt:lpstr>Tic-Tac-Toe</vt:lpstr>
      <vt:lpstr>The application</vt:lpstr>
      <vt:lpstr>Tic-Tac-Toe</vt:lpstr>
      <vt:lpstr>An inner class</vt:lpstr>
      <vt:lpstr>An Inner Class</vt:lpstr>
      <vt:lpstr>Labels </vt:lpstr>
      <vt:lpstr>A Photo Album </vt:lpstr>
      <vt:lpstr>The Application</vt:lpstr>
      <vt:lpstr>PictureFrame</vt:lpstr>
      <vt:lpstr>ManagePhotos</vt:lpstr>
      <vt:lpstr>The PhotoAlbum class</vt:lpstr>
      <vt:lpstr>Constructor</vt:lpstr>
      <vt:lpstr>PictureFrame Class</vt:lpstr>
      <vt:lpstr>ManagePhotos class</vt:lpstr>
      <vt:lpstr>The default constructor</vt:lpstr>
      <vt:lpstr>The Constructor</vt:lpstr>
      <vt:lpstr>Listener</vt:lpstr>
      <vt:lpstr>Listener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TITLE</dc:title>
  <dc:description>Lilac title area and left border with three blue-green accent elements on left border, gray background</dc:description>
  <cp:lastModifiedBy>Jack Han</cp:lastModifiedBy>
  <cp:revision>80</cp:revision>
  <cp:lastPrinted>1601-01-01T00:00:00Z</cp:lastPrinted>
  <dcterms:created xsi:type="dcterms:W3CDTF">1601-01-01T00:00:00Z</dcterms:created>
  <dcterms:modified xsi:type="dcterms:W3CDTF">2017-04-11T06:37:10Z</dcterms:modified>
</cp:coreProperties>
</file>