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66"/>
  </p:notesMasterIdLst>
  <p:sldIdLst>
    <p:sldId id="256" r:id="rId2"/>
    <p:sldId id="422" r:id="rId3"/>
    <p:sldId id="336" r:id="rId4"/>
    <p:sldId id="420" r:id="rId5"/>
    <p:sldId id="338" r:id="rId6"/>
    <p:sldId id="340" r:id="rId7"/>
    <p:sldId id="342" r:id="rId8"/>
    <p:sldId id="344" r:id="rId9"/>
    <p:sldId id="345" r:id="rId10"/>
    <p:sldId id="347" r:id="rId11"/>
    <p:sldId id="349" r:id="rId12"/>
    <p:sldId id="351" r:id="rId13"/>
    <p:sldId id="352" r:id="rId14"/>
    <p:sldId id="354" r:id="rId15"/>
    <p:sldId id="356" r:id="rId16"/>
    <p:sldId id="357" r:id="rId17"/>
    <p:sldId id="358" r:id="rId18"/>
    <p:sldId id="359" r:id="rId19"/>
    <p:sldId id="360" r:id="rId20"/>
    <p:sldId id="361" r:id="rId21"/>
    <p:sldId id="365" r:id="rId22"/>
    <p:sldId id="366" r:id="rId23"/>
    <p:sldId id="367" r:id="rId24"/>
    <p:sldId id="368" r:id="rId25"/>
    <p:sldId id="369" r:id="rId26"/>
    <p:sldId id="373" r:id="rId27"/>
    <p:sldId id="375" r:id="rId28"/>
    <p:sldId id="376" r:id="rId29"/>
    <p:sldId id="377" r:id="rId30"/>
    <p:sldId id="378" r:id="rId31"/>
    <p:sldId id="379" r:id="rId32"/>
    <p:sldId id="380" r:id="rId33"/>
    <p:sldId id="381" r:id="rId34"/>
    <p:sldId id="383" r:id="rId35"/>
    <p:sldId id="384" r:id="rId36"/>
    <p:sldId id="385" r:id="rId37"/>
    <p:sldId id="387" r:id="rId38"/>
    <p:sldId id="389" r:id="rId39"/>
    <p:sldId id="391" r:id="rId40"/>
    <p:sldId id="392" r:id="rId41"/>
    <p:sldId id="394" r:id="rId42"/>
    <p:sldId id="395" r:id="rId43"/>
    <p:sldId id="396" r:id="rId44"/>
    <p:sldId id="397" r:id="rId45"/>
    <p:sldId id="398" r:id="rId46"/>
    <p:sldId id="399" r:id="rId47"/>
    <p:sldId id="400" r:id="rId48"/>
    <p:sldId id="404" r:id="rId49"/>
    <p:sldId id="406" r:id="rId50"/>
    <p:sldId id="407" r:id="rId51"/>
    <p:sldId id="408" r:id="rId52"/>
    <p:sldId id="409" r:id="rId53"/>
    <p:sldId id="410" r:id="rId54"/>
    <p:sldId id="411" r:id="rId55"/>
    <p:sldId id="413" r:id="rId56"/>
    <p:sldId id="415" r:id="rId57"/>
    <p:sldId id="416" r:id="rId58"/>
    <p:sldId id="426" r:id="rId59"/>
    <p:sldId id="423" r:id="rId60"/>
    <p:sldId id="424" r:id="rId61"/>
    <p:sldId id="425" r:id="rId62"/>
    <p:sldId id="427" r:id="rId63"/>
    <p:sldId id="428" r:id="rId64"/>
    <p:sldId id="429" r:id="rId65"/>
  </p:sldIdLst>
  <p:sldSz cx="10080625" cy="7559675"/>
  <p:notesSz cx="7559675" cy="10691813"/>
  <p:custDataLst>
    <p:tags r:id="rId67"/>
  </p:custDataLst>
  <p:defaultTextStyle>
    <a:defPPr>
      <a:defRPr lang="en-GB"/>
    </a:defPPr>
    <a:lvl1pPr algn="l" defTabSz="457200" rtl="0" eaLnBrk="0" fontAlgn="base" hangingPunct="0">
      <a:spcBef>
        <a:spcPct val="0"/>
      </a:spcBef>
      <a:spcAft>
        <a:spcPct val="0"/>
      </a:spcAft>
      <a:defRPr kern="1200">
        <a:solidFill>
          <a:schemeClr val="tx1"/>
        </a:solidFill>
        <a:latin typeface="Arial" charset="0"/>
        <a:ea typeface="+mn-ea"/>
        <a:cs typeface="+mn-cs"/>
      </a:defRPr>
    </a:lvl1pPr>
    <a:lvl2pPr marL="742950" indent="-285750" algn="l" defTabSz="457200" rtl="0" eaLnBrk="0" fontAlgn="base" hangingPunct="0">
      <a:spcBef>
        <a:spcPct val="0"/>
      </a:spcBef>
      <a:spcAft>
        <a:spcPct val="0"/>
      </a:spcAft>
      <a:defRPr kern="1200">
        <a:solidFill>
          <a:schemeClr val="tx1"/>
        </a:solidFill>
        <a:latin typeface="Arial" charset="0"/>
        <a:ea typeface="+mn-ea"/>
        <a:cs typeface="+mn-cs"/>
      </a:defRPr>
    </a:lvl2pPr>
    <a:lvl3pPr marL="1143000" indent="-228600" algn="l" defTabSz="457200" rtl="0" eaLnBrk="0" fontAlgn="base" hangingPunct="0">
      <a:spcBef>
        <a:spcPct val="0"/>
      </a:spcBef>
      <a:spcAft>
        <a:spcPct val="0"/>
      </a:spcAft>
      <a:defRPr kern="1200">
        <a:solidFill>
          <a:schemeClr val="tx1"/>
        </a:solidFill>
        <a:latin typeface="Arial" charset="0"/>
        <a:ea typeface="+mn-ea"/>
        <a:cs typeface="+mn-cs"/>
      </a:defRPr>
    </a:lvl3pPr>
    <a:lvl4pPr marL="1600200" indent="-228600" algn="l" defTabSz="457200" rtl="0" eaLnBrk="0" fontAlgn="base" hangingPunct="0">
      <a:spcBef>
        <a:spcPct val="0"/>
      </a:spcBef>
      <a:spcAft>
        <a:spcPct val="0"/>
      </a:spcAft>
      <a:defRPr kern="1200">
        <a:solidFill>
          <a:schemeClr val="tx1"/>
        </a:solidFill>
        <a:latin typeface="Arial" charset="0"/>
        <a:ea typeface="+mn-ea"/>
        <a:cs typeface="+mn-cs"/>
      </a:defRPr>
    </a:lvl4pPr>
    <a:lvl5pPr marL="2057400" indent="-228600" algn="l" defTabSz="457200"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9" autoAdjust="0"/>
    <p:restoredTop sz="94660"/>
  </p:normalViewPr>
  <p:slideViewPr>
    <p:cSldViewPr>
      <p:cViewPr varScale="1">
        <p:scale>
          <a:sx n="56" d="100"/>
          <a:sy n="56" d="100"/>
        </p:scale>
        <p:origin x="-101" y="-40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pPr eaLnBrk="1">
              <a:lnSpc>
                <a:spcPct val="95000"/>
              </a:lnSpc>
              <a:buClr>
                <a:srgbClr val="000000"/>
              </a:buClr>
              <a:buSzPct val="100000"/>
              <a:buFont typeface="Times New Roman" pitchFamily="16" charset="0"/>
              <a:buNone/>
              <a:defRPr/>
            </a:pPr>
            <a:endParaRPr lang="en-US" sz="2400">
              <a:solidFill>
                <a:schemeClr val="bg1"/>
              </a:solidFill>
              <a:latin typeface="Times New Roman" pitchFamily="16" charset="0"/>
            </a:endParaRPr>
          </a:p>
        </p:txBody>
      </p:sp>
      <p:sp>
        <p:nvSpPr>
          <p:cNvPr id="50179" name="Rectangle 2"/>
          <p:cNvSpPr>
            <a:spLocks noGrp="1" noRot="1" noChangeAspect="1" noChangeArrowheads="1"/>
          </p:cNvSpPr>
          <p:nvPr>
            <p:ph type="sldImg"/>
          </p:nvPr>
        </p:nvSpPr>
        <p:spPr bwMode="auto">
          <a:xfrm>
            <a:off x="1312863" y="1027113"/>
            <a:ext cx="4930775" cy="3697287"/>
          </a:xfrm>
          <a:prstGeom prst="rect">
            <a:avLst/>
          </a:prstGeom>
          <a:noFill/>
          <a:ln w="9525">
            <a:noFill/>
            <a:round/>
            <a:headEnd/>
            <a:tailEnd/>
          </a:ln>
        </p:spPr>
      </p:sp>
      <p:sp>
        <p:nvSpPr>
          <p:cNvPr id="2051" name="Rectangle 3"/>
          <p:cNvSpPr>
            <a:spLocks noGrp="1" noChangeArrowheads="1"/>
          </p:cNvSpPr>
          <p:nvPr>
            <p:ph type="body"/>
          </p:nvPr>
        </p:nvSpPr>
        <p:spPr bwMode="auto">
          <a:xfrm>
            <a:off x="1169988" y="5086350"/>
            <a:ext cx="5222875" cy="41052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p:spPr>
        <p:txBody>
          <a:bodyPr wrap="none" anchor="ctr"/>
          <a:lstStyle/>
          <a:p>
            <a:pPr eaLnBrk="1">
              <a:lnSpc>
                <a:spcPct val="95000"/>
              </a:lnSpc>
              <a:buClr>
                <a:srgbClr val="000000"/>
              </a:buClr>
              <a:buSzPct val="100000"/>
              <a:buFont typeface="Times New Roman" pitchFamily="18" charset="0"/>
              <a:buNone/>
            </a:pPr>
            <a:endParaRPr lang="en-US" sz="2400">
              <a:solidFill>
                <a:schemeClr val="bg1"/>
              </a:solidFill>
              <a:latin typeface="Times New Roman" pitchFamily="18" charset="0"/>
            </a:endParaRPr>
          </a:p>
        </p:txBody>
      </p:sp>
      <p:sp>
        <p:nvSpPr>
          <p:cNvPr id="51203" name="Rectangle 2"/>
          <p:cNvSpPr txBox="1">
            <a:spLocks noGrp="1" noChangeArrowheads="1"/>
          </p:cNvSpPr>
          <p:nvPr>
            <p:ph type="body"/>
          </p:nvPr>
        </p:nvSpPr>
        <p:spPr>
          <a:xfrm>
            <a:off x="1169988" y="5086350"/>
            <a:ext cx="5224462" cy="4106863"/>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6138" y="555625"/>
            <a:ext cx="2151062" cy="6305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3" y="555625"/>
            <a:ext cx="6302375" cy="630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41363" y="555625"/>
            <a:ext cx="860583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41363" y="2101850"/>
            <a:ext cx="8605837" cy="4759325"/>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3" y="2101850"/>
            <a:ext cx="4225925"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9688" y="2101850"/>
            <a:ext cx="4227512"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3" y="1893888"/>
            <a:ext cx="9675812" cy="5667375"/>
          </a:xfrm>
          <a:prstGeom prst="roundRect">
            <a:avLst>
              <a:gd name="adj" fmla="val 28"/>
            </a:avLst>
          </a:prstGeom>
          <a:solidFill>
            <a:srgbClr val="DDDDDD"/>
          </a:solidFill>
          <a:ln w="9360">
            <a:solidFill>
              <a:srgbClr val="C0C0C0"/>
            </a:solidFill>
            <a:round/>
            <a:headEnd/>
            <a:tailEnd/>
          </a:ln>
          <a:effectLst/>
        </p:spPr>
        <p:txBody>
          <a:bodyPr wrap="none" anchor="ctr"/>
          <a:lstStyle/>
          <a:p>
            <a:pPr eaLnBrk="1">
              <a:lnSpc>
                <a:spcPct val="95000"/>
              </a:lnSpc>
              <a:buClr>
                <a:srgbClr val="000000"/>
              </a:buClr>
              <a:buSzPct val="100000"/>
              <a:buFont typeface="Times New Roman" pitchFamily="16" charset="0"/>
              <a:buNone/>
              <a:defRPr/>
            </a:pPr>
            <a:endParaRPr lang="en-US" sz="2400">
              <a:solidFill>
                <a:schemeClr val="bg1"/>
              </a:solidFill>
              <a:latin typeface="Times New Roman" pitchFamily="16" charset="0"/>
            </a:endParaRPr>
          </a:p>
        </p:txBody>
      </p:sp>
      <p:sp>
        <p:nvSpPr>
          <p:cNvPr id="145411" name="Rectangle 2"/>
          <p:cNvSpPr>
            <a:spLocks noGrp="1" noChangeArrowheads="1"/>
          </p:cNvSpPr>
          <p:nvPr>
            <p:ph type="title"/>
          </p:nvPr>
        </p:nvSpPr>
        <p:spPr bwMode="auto">
          <a:xfrm>
            <a:off x="741363" y="555625"/>
            <a:ext cx="860583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45412" name="Rectangle 3"/>
          <p:cNvSpPr>
            <a:spLocks noGrp="1" noChangeArrowheads="1"/>
          </p:cNvSpPr>
          <p:nvPr>
            <p:ph type="body" idx="1"/>
          </p:nvPr>
        </p:nvSpPr>
        <p:spPr bwMode="auto">
          <a:xfrm>
            <a:off x="741363" y="2101850"/>
            <a:ext cx="8605837" cy="47593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AutoShape 4"/>
          <p:cNvSpPr>
            <a:spLocks noChangeArrowheads="1"/>
          </p:cNvSpPr>
          <p:nvPr/>
        </p:nvSpPr>
        <p:spPr bwMode="auto">
          <a:xfrm>
            <a:off x="0" y="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eaLnBrk="1">
              <a:lnSpc>
                <a:spcPct val="95000"/>
              </a:lnSpc>
              <a:buClr>
                <a:srgbClr val="000000"/>
              </a:buClr>
              <a:buSzPct val="100000"/>
              <a:buFont typeface="Times New Roman" pitchFamily="16" charset="0"/>
              <a:buNone/>
              <a:defRPr/>
            </a:pPr>
            <a:endParaRPr lang="en-US" sz="2400">
              <a:solidFill>
                <a:schemeClr val="bg1"/>
              </a:solidFill>
              <a:latin typeface="Times New Roman" pitchFamily="16" charset="0"/>
            </a:endParaRPr>
          </a:p>
        </p:txBody>
      </p:sp>
      <p:sp>
        <p:nvSpPr>
          <p:cNvPr id="1029" name="AutoShape 5"/>
          <p:cNvSpPr>
            <a:spLocks noChangeArrowheads="1"/>
          </p:cNvSpPr>
          <p:nvPr/>
        </p:nvSpPr>
        <p:spPr bwMode="auto">
          <a:xfrm>
            <a:off x="0" y="238125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eaLnBrk="1">
              <a:lnSpc>
                <a:spcPct val="95000"/>
              </a:lnSpc>
              <a:buClr>
                <a:srgbClr val="000000"/>
              </a:buClr>
              <a:buSzPct val="100000"/>
              <a:buFont typeface="Times New Roman" pitchFamily="16" charset="0"/>
              <a:buNone/>
              <a:defRPr/>
            </a:pPr>
            <a:endParaRPr lang="en-US" sz="2400">
              <a:solidFill>
                <a:schemeClr val="bg1"/>
              </a:solidFill>
              <a:latin typeface="Times New Roman" pitchFamily="16" charset="0"/>
            </a:endParaRPr>
          </a:p>
        </p:txBody>
      </p:sp>
      <p:sp>
        <p:nvSpPr>
          <p:cNvPr id="1030" name="AutoShape 6"/>
          <p:cNvSpPr>
            <a:spLocks noChangeArrowheads="1"/>
          </p:cNvSpPr>
          <p:nvPr/>
        </p:nvSpPr>
        <p:spPr bwMode="auto">
          <a:xfrm>
            <a:off x="0" y="116840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eaLnBrk="1">
              <a:lnSpc>
                <a:spcPct val="95000"/>
              </a:lnSpc>
              <a:buClr>
                <a:srgbClr val="000000"/>
              </a:buClr>
              <a:buSzPct val="100000"/>
              <a:buFont typeface="Times New Roman" pitchFamily="16" charset="0"/>
              <a:buNone/>
              <a:defRPr/>
            </a:pPr>
            <a:endParaRPr lang="en-US" sz="2400">
              <a:solidFill>
                <a:schemeClr val="bg1"/>
              </a:solidFill>
              <a:latin typeface="Times New Roman" pitchFamily="16" charset="0"/>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5pPr>
      <a:lvl6pPr marL="4572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6pPr>
      <a:lvl7pPr marL="9144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7pPr>
      <a:lvl8pPr marL="13716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8pPr>
      <a:lvl9pPr marL="1828800"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defRPr>
      </a:lvl9pPr>
    </p:titleStyle>
    <p:bodyStyle>
      <a:lvl1pPr marL="342900" indent="-342900" algn="l" defTabSz="457200" rtl="0" eaLnBrk="0" fontAlgn="base" hangingPunct="0">
        <a:lnSpc>
          <a:spcPct val="93000"/>
        </a:lnSpc>
        <a:spcBef>
          <a:spcPct val="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ct val="0"/>
        </a:spcAft>
        <a:buClr>
          <a:srgbClr val="000000"/>
        </a:buClr>
        <a:buSzPct val="100000"/>
        <a:buFont typeface="Times New Roman" pitchFamily="18" charset="0"/>
        <a:defRPr sz="2800">
          <a:solidFill>
            <a:srgbClr val="000000"/>
          </a:solidFill>
          <a:latin typeface="+mn-lt"/>
        </a:defRPr>
      </a:lvl2pPr>
      <a:lvl3pPr marL="11430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400">
          <a:solidFill>
            <a:srgbClr val="000000"/>
          </a:solidFill>
          <a:latin typeface="+mn-lt"/>
        </a:defRPr>
      </a:lvl3pPr>
      <a:lvl4pPr marL="16002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4pPr>
      <a:lvl5pPr marL="20574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Java Programming:</a:t>
            </a:r>
            <a:br>
              <a:rPr lang="en-GB"/>
            </a:br>
            <a:r>
              <a:rPr lang="en-GB" sz="3200"/>
              <a:t>From the Ground Up</a:t>
            </a:r>
          </a:p>
        </p:txBody>
      </p:sp>
      <p:sp>
        <p:nvSpPr>
          <p:cNvPr id="3074" name="Rectangle 2"/>
          <p:cNvSpPr>
            <a:spLocks noGrp="1" noChangeArrowheads="1"/>
          </p:cNvSpPr>
          <p:nvPr>
            <p:ph type="body" idx="4294967295"/>
          </p:nvPr>
        </p:nvSpPr>
        <p:spPr>
          <a:xfrm>
            <a:off x="1474788" y="2101850"/>
            <a:ext cx="8605837" cy="4759325"/>
          </a:xfrm>
        </p:spPr>
        <p:txBody>
          <a:bodyPr/>
          <a:lstStyle/>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GB" smtClean="0"/>
              <a:t>Lecture 20</a:t>
            </a: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eaLnBrk="1">
              <a:buSzPct val="45000"/>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GB" dirty="0"/>
              <a:t>Chapter </a:t>
            </a:r>
            <a:r>
              <a:rPr lang="en-GB" dirty="0" smtClean="0"/>
              <a:t>19 – Part 2</a:t>
            </a:r>
          </a:p>
          <a:p>
            <a:pPr algn="ctr" eaLnBrk="1">
              <a:buSzPct val="45000"/>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endParaRPr lang="en-GB" dirty="0"/>
          </a:p>
          <a:p>
            <a:pPr algn="ctr" eaLnBrk="1">
              <a:tabLst>
                <a:tab pos="15875" algn="l"/>
                <a:tab pos="465138" algn="l"/>
                <a:tab pos="914400" algn="l"/>
                <a:tab pos="1363663" algn="l"/>
                <a:tab pos="1812925" algn="l"/>
                <a:tab pos="2262188" algn="l"/>
                <a:tab pos="2711450" algn="l"/>
                <a:tab pos="3160713" algn="l"/>
                <a:tab pos="3609975" algn="l"/>
                <a:tab pos="4059238" algn="l"/>
                <a:tab pos="4508500" algn="l"/>
                <a:tab pos="4957763" algn="l"/>
                <a:tab pos="5407025" algn="l"/>
                <a:tab pos="5856288" algn="l"/>
                <a:tab pos="6305550" algn="l"/>
                <a:tab pos="6754813" algn="l"/>
                <a:tab pos="7204075" algn="l"/>
                <a:tab pos="7653338" algn="l"/>
                <a:tab pos="8102600" algn="l"/>
                <a:tab pos="8551863" algn="l"/>
              </a:tabLst>
            </a:pPr>
            <a:r>
              <a:rPr lang="en-US" dirty="0"/>
              <a:t>Event-Driven Programming</a:t>
            </a:r>
            <a:br>
              <a:rPr lang="en-US" dirty="0"/>
            </a:br>
            <a:r>
              <a:rPr lang="en-US" dirty="0"/>
              <a:t/>
            </a:r>
            <a:br>
              <a:rPr lang="en-US" dirty="0"/>
            </a:b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sz="3600" dirty="0" err="1" smtClean="0"/>
              <a:t>LoanCalculator</a:t>
            </a:r>
            <a:r>
              <a:rPr lang="en-US" sz="3600" dirty="0" smtClean="0"/>
              <a:t> class</a:t>
            </a:r>
            <a:endParaRPr lang="en-US" sz="3600" dirty="0"/>
          </a:p>
        </p:txBody>
      </p:sp>
      <p:sp>
        <p:nvSpPr>
          <p:cNvPr id="189443" name="Rectangle 3"/>
          <p:cNvSpPr>
            <a:spLocks noGrp="1" noChangeArrowheads="1"/>
          </p:cNvSpPr>
          <p:nvPr>
            <p:ph type="body" idx="1"/>
          </p:nvPr>
        </p:nvSpPr>
        <p:spPr>
          <a:xfrm>
            <a:off x="741363" y="2103436"/>
            <a:ext cx="8605837" cy="4757739"/>
          </a:xfrm>
        </p:spPr>
        <p:txBody>
          <a:bodyPr/>
          <a:lstStyle/>
          <a:p>
            <a:pPr marL="990600" lvl="1" indent="-533400">
              <a:buFont typeface="Times New Roman" pitchFamily="18" charset="0"/>
              <a:buAutoNum type="arabicPeriod" startAt="34"/>
            </a:pPr>
            <a:r>
              <a:rPr lang="en-US" sz="1600" dirty="0"/>
              <a:t>          </a:t>
            </a:r>
            <a:r>
              <a:rPr lang="en-US" sz="1600" dirty="0" err="1"/>
              <a:t>JLabel</a:t>
            </a:r>
            <a:r>
              <a:rPr lang="en-US" sz="1600" dirty="0"/>
              <a:t> </a:t>
            </a:r>
            <a:r>
              <a:rPr lang="en-US" sz="1600" dirty="0" err="1"/>
              <a:t>interestLabel</a:t>
            </a:r>
            <a:r>
              <a:rPr lang="en-US" sz="1600" dirty="0"/>
              <a:t> = new </a:t>
            </a:r>
            <a:r>
              <a:rPr lang="en-US" sz="1600" dirty="0" err="1"/>
              <a:t>JLabel</a:t>
            </a:r>
            <a:r>
              <a:rPr lang="en-US" sz="1600" dirty="0"/>
              <a:t>();</a:t>
            </a:r>
          </a:p>
          <a:p>
            <a:pPr marL="990600" lvl="1" indent="-533400">
              <a:buFont typeface="Times New Roman" pitchFamily="18" charset="0"/>
              <a:buAutoNum type="arabicPeriod" startAt="34"/>
            </a:pPr>
            <a:r>
              <a:rPr lang="en-US" sz="1600" dirty="0"/>
              <a:t>          </a:t>
            </a:r>
            <a:r>
              <a:rPr lang="en-US" sz="1600" dirty="0" err="1"/>
              <a:t>interestLabel.setFont</a:t>
            </a:r>
            <a:r>
              <a:rPr lang="en-US" sz="1600" dirty="0"/>
              <a:t>(new Font("Courier", </a:t>
            </a:r>
            <a:r>
              <a:rPr lang="en-US" sz="1600" dirty="0" err="1"/>
              <a:t>Font.BOLD</a:t>
            </a:r>
            <a:r>
              <a:rPr lang="en-US" sz="1600" dirty="0"/>
              <a:t>, 12));</a:t>
            </a:r>
          </a:p>
          <a:p>
            <a:pPr marL="990600" lvl="1" indent="-533400">
              <a:buFont typeface="Times New Roman" pitchFamily="18" charset="0"/>
              <a:buAutoNum type="arabicPeriod" startAt="34"/>
            </a:pPr>
            <a:r>
              <a:rPr lang="en-US" sz="1600" dirty="0"/>
              <a:t>          </a:t>
            </a:r>
            <a:r>
              <a:rPr lang="en-US" sz="1600" dirty="0" err="1"/>
              <a:t>interestLabel.setText</a:t>
            </a:r>
            <a:r>
              <a:rPr lang="en-US" sz="1600" dirty="0"/>
              <a:t>("Interest:");</a:t>
            </a:r>
          </a:p>
          <a:p>
            <a:pPr marL="990600" lvl="1" indent="-533400">
              <a:buFont typeface="Times New Roman" pitchFamily="18" charset="0"/>
              <a:buAutoNum type="arabicPeriod" startAt="34"/>
            </a:pPr>
            <a:r>
              <a:rPr lang="en-US" sz="1600" dirty="0"/>
              <a:t>          </a:t>
            </a:r>
            <a:r>
              <a:rPr lang="en-US" sz="1600" dirty="0" err="1"/>
              <a:t>interestField</a:t>
            </a:r>
            <a:r>
              <a:rPr lang="en-US" sz="1600" dirty="0"/>
              <a:t> = new </a:t>
            </a:r>
            <a:r>
              <a:rPr lang="en-US" sz="1600" dirty="0" err="1"/>
              <a:t>JTextField</a:t>
            </a:r>
            <a:r>
              <a:rPr lang="en-US" sz="1600" dirty="0"/>
              <a:t>(10);</a:t>
            </a:r>
          </a:p>
          <a:p>
            <a:pPr marL="990600" lvl="1" indent="-533400">
              <a:buFont typeface="Times New Roman" pitchFamily="18" charset="0"/>
              <a:buAutoNum type="arabicPeriod" startAt="34"/>
            </a:pPr>
            <a:r>
              <a:rPr lang="en-US" sz="1600" dirty="0"/>
              <a:t>          </a:t>
            </a:r>
            <a:r>
              <a:rPr lang="en-US" sz="1600" dirty="0" err="1"/>
              <a:t>panel.add</a:t>
            </a:r>
            <a:r>
              <a:rPr lang="en-US" sz="1600" dirty="0"/>
              <a:t>(</a:t>
            </a:r>
            <a:r>
              <a:rPr lang="en-US" sz="1600" dirty="0" err="1"/>
              <a:t>interestLabel</a:t>
            </a:r>
            <a:r>
              <a:rPr lang="en-US" sz="1600" dirty="0"/>
              <a:t>);</a:t>
            </a:r>
          </a:p>
          <a:p>
            <a:pPr marL="990600" lvl="1" indent="-533400">
              <a:buFont typeface="Times New Roman" pitchFamily="18" charset="0"/>
              <a:buAutoNum type="arabicPeriod" startAt="34"/>
            </a:pPr>
            <a:r>
              <a:rPr lang="en-US" sz="1600" dirty="0"/>
              <a:t>          </a:t>
            </a:r>
            <a:r>
              <a:rPr lang="en-US" sz="1600" dirty="0" err="1"/>
              <a:t>panel.add</a:t>
            </a:r>
            <a:r>
              <a:rPr lang="en-US" sz="1600" dirty="0"/>
              <a:t>(</a:t>
            </a:r>
            <a:r>
              <a:rPr lang="en-US" sz="1600" dirty="0" err="1"/>
              <a:t>interestField</a:t>
            </a:r>
            <a:r>
              <a:rPr lang="en-US" sz="1600" dirty="0" smtClean="0"/>
              <a:t>);</a:t>
            </a:r>
            <a:endParaRPr lang="en-US" sz="1600" dirty="0"/>
          </a:p>
          <a:p>
            <a:pPr marL="990600" lvl="1" indent="-533400">
              <a:buFont typeface="Times New Roman" pitchFamily="18" charset="0"/>
              <a:buAutoNum type="arabicPeriod" startAt="34"/>
            </a:pPr>
            <a:r>
              <a:rPr lang="en-US" sz="1600" dirty="0"/>
              <a:t>          </a:t>
            </a:r>
            <a:r>
              <a:rPr lang="en-US" sz="1600" dirty="0" err="1"/>
              <a:t>JLabel</a:t>
            </a:r>
            <a:r>
              <a:rPr lang="en-US" sz="1600" dirty="0"/>
              <a:t> </a:t>
            </a:r>
            <a:r>
              <a:rPr lang="en-US" sz="1600" dirty="0" err="1"/>
              <a:t>yearsLabel</a:t>
            </a:r>
            <a:r>
              <a:rPr lang="en-US" sz="1600" dirty="0"/>
              <a:t> = new </a:t>
            </a:r>
            <a:r>
              <a:rPr lang="en-US" sz="1600" dirty="0" err="1"/>
              <a:t>JLabel</a:t>
            </a:r>
            <a:r>
              <a:rPr lang="en-US" sz="1600" dirty="0"/>
              <a:t>();</a:t>
            </a:r>
          </a:p>
          <a:p>
            <a:pPr marL="990600" lvl="1" indent="-533400">
              <a:buFont typeface="Times New Roman" pitchFamily="18" charset="0"/>
              <a:buAutoNum type="arabicPeriod" startAt="34"/>
            </a:pPr>
            <a:r>
              <a:rPr lang="en-US" sz="1600" dirty="0"/>
              <a:t>          </a:t>
            </a:r>
            <a:r>
              <a:rPr lang="en-US" sz="1600" dirty="0" err="1"/>
              <a:t>yearsLabel.setFont</a:t>
            </a:r>
            <a:r>
              <a:rPr lang="en-US" sz="1600" dirty="0"/>
              <a:t>(new Font("Courier", </a:t>
            </a:r>
            <a:r>
              <a:rPr lang="en-US" sz="1600" dirty="0" err="1"/>
              <a:t>Font.BOLD</a:t>
            </a:r>
            <a:r>
              <a:rPr lang="en-US" sz="1600" dirty="0"/>
              <a:t>, 12));</a:t>
            </a:r>
          </a:p>
          <a:p>
            <a:pPr marL="990600" lvl="1" indent="-533400">
              <a:buFont typeface="Times New Roman" pitchFamily="18" charset="0"/>
              <a:buAutoNum type="arabicPeriod" startAt="34"/>
            </a:pPr>
            <a:r>
              <a:rPr lang="en-US" sz="1600" dirty="0"/>
              <a:t>          </a:t>
            </a:r>
            <a:r>
              <a:rPr lang="en-US" sz="1600" dirty="0" err="1"/>
              <a:t>yearsLabel.setText</a:t>
            </a:r>
            <a:r>
              <a:rPr lang="en-US" sz="1600" dirty="0"/>
              <a:t>("   Years:");</a:t>
            </a:r>
          </a:p>
          <a:p>
            <a:pPr marL="990600" lvl="1" indent="-533400">
              <a:buFont typeface="Times New Roman" pitchFamily="18" charset="0"/>
              <a:buAutoNum type="arabicPeriod" startAt="34"/>
            </a:pPr>
            <a:r>
              <a:rPr lang="en-US" sz="1600" dirty="0"/>
              <a:t>          </a:t>
            </a:r>
            <a:r>
              <a:rPr lang="en-US" sz="1600" dirty="0" err="1"/>
              <a:t>yearsField</a:t>
            </a:r>
            <a:r>
              <a:rPr lang="en-US" sz="1600" dirty="0"/>
              <a:t> = new </a:t>
            </a:r>
            <a:r>
              <a:rPr lang="en-US" sz="1600" dirty="0" err="1"/>
              <a:t>JTextField</a:t>
            </a:r>
            <a:r>
              <a:rPr lang="en-US" sz="1600" dirty="0"/>
              <a:t>(10);</a:t>
            </a:r>
          </a:p>
          <a:p>
            <a:pPr marL="990600" lvl="1" indent="-533400">
              <a:buFont typeface="Times New Roman" pitchFamily="18" charset="0"/>
              <a:buAutoNum type="arabicPeriod" startAt="34"/>
            </a:pPr>
            <a:r>
              <a:rPr lang="en-US" sz="1600" dirty="0"/>
              <a:t>          </a:t>
            </a:r>
            <a:r>
              <a:rPr lang="en-US" sz="1600" dirty="0" err="1"/>
              <a:t>panel.add</a:t>
            </a:r>
            <a:r>
              <a:rPr lang="en-US" sz="1600" dirty="0"/>
              <a:t>(</a:t>
            </a:r>
            <a:r>
              <a:rPr lang="en-US" sz="1600" dirty="0" err="1"/>
              <a:t>yearsLabel</a:t>
            </a:r>
            <a:r>
              <a:rPr lang="en-US" sz="1600" dirty="0"/>
              <a:t>);</a:t>
            </a:r>
          </a:p>
          <a:p>
            <a:pPr marL="990600" lvl="1" indent="-533400">
              <a:buFont typeface="Times New Roman" pitchFamily="18" charset="0"/>
              <a:buAutoNum type="arabicPeriod" startAt="34"/>
            </a:pPr>
            <a:r>
              <a:rPr lang="en-US" sz="1600" dirty="0"/>
              <a:t>          </a:t>
            </a:r>
            <a:r>
              <a:rPr lang="en-US" sz="1600" dirty="0" err="1"/>
              <a:t>panel.add</a:t>
            </a:r>
            <a:r>
              <a:rPr lang="en-US" sz="1600" dirty="0"/>
              <a:t>(</a:t>
            </a:r>
            <a:r>
              <a:rPr lang="en-US" sz="1600" dirty="0" err="1"/>
              <a:t>yearsField</a:t>
            </a:r>
            <a:r>
              <a:rPr lang="en-US" sz="1600" dirty="0" smtClean="0"/>
              <a:t>);</a:t>
            </a:r>
          </a:p>
          <a:p>
            <a:pPr marL="990600" lvl="1" indent="-533400">
              <a:buFont typeface="Times New Roman" pitchFamily="18" charset="0"/>
              <a:buAutoNum type="arabicPeriod" startAt="46"/>
            </a:pPr>
            <a:r>
              <a:rPr lang="en-US" sz="1600" dirty="0" smtClean="0"/>
              <a:t>          </a:t>
            </a:r>
            <a:r>
              <a:rPr lang="en-US" sz="1600" dirty="0" err="1" smtClean="0"/>
              <a:t>JLabel</a:t>
            </a:r>
            <a:r>
              <a:rPr lang="en-US" sz="1600" dirty="0" smtClean="0"/>
              <a:t> </a:t>
            </a:r>
            <a:r>
              <a:rPr lang="en-US" sz="1600" dirty="0" err="1" smtClean="0"/>
              <a:t>paymentLabel</a:t>
            </a:r>
            <a:r>
              <a:rPr lang="en-US" sz="1600" dirty="0" smtClean="0"/>
              <a:t> = new </a:t>
            </a:r>
            <a:r>
              <a:rPr lang="en-US" sz="1600" dirty="0" err="1" smtClean="0"/>
              <a:t>JLabel</a:t>
            </a:r>
            <a:r>
              <a:rPr lang="en-US" sz="1600" dirty="0" smtClean="0"/>
              <a:t>();</a:t>
            </a:r>
          </a:p>
          <a:p>
            <a:pPr marL="990600" lvl="1" indent="-533400">
              <a:buFont typeface="Times New Roman" pitchFamily="18" charset="0"/>
              <a:buAutoNum type="arabicPeriod" startAt="46"/>
            </a:pPr>
            <a:r>
              <a:rPr lang="en-US" sz="1600" dirty="0" smtClean="0"/>
              <a:t>          </a:t>
            </a:r>
            <a:r>
              <a:rPr lang="en-US" sz="1600" dirty="0" err="1" smtClean="0"/>
              <a:t>paymentLabel.setFont</a:t>
            </a:r>
            <a:r>
              <a:rPr lang="en-US" sz="1600" dirty="0" smtClean="0"/>
              <a:t>(new Font("Courier", </a:t>
            </a:r>
            <a:r>
              <a:rPr lang="en-US" sz="1600" dirty="0" err="1" smtClean="0"/>
              <a:t>Font.BOLD</a:t>
            </a:r>
            <a:r>
              <a:rPr lang="en-US" sz="1600" dirty="0" smtClean="0"/>
              <a:t>, 12));</a:t>
            </a:r>
          </a:p>
          <a:p>
            <a:pPr marL="990600" lvl="1" indent="-533400">
              <a:buFont typeface="Times New Roman" pitchFamily="18" charset="0"/>
              <a:buAutoNum type="arabicPeriod" startAt="46"/>
            </a:pPr>
            <a:r>
              <a:rPr lang="en-US" sz="1600" dirty="0" smtClean="0"/>
              <a:t>          </a:t>
            </a:r>
            <a:r>
              <a:rPr lang="en-US" sz="1600" dirty="0" err="1" smtClean="0"/>
              <a:t>paymentLabel.setText</a:t>
            </a:r>
            <a:r>
              <a:rPr lang="en-US" sz="1600" dirty="0" smtClean="0"/>
              <a:t>(" Payment:");</a:t>
            </a:r>
          </a:p>
          <a:p>
            <a:pPr marL="990600" lvl="1" indent="-533400">
              <a:buFont typeface="Times New Roman" pitchFamily="18" charset="0"/>
              <a:buAutoNum type="arabicPeriod" startAt="46"/>
            </a:pPr>
            <a:r>
              <a:rPr lang="en-US" sz="1600" dirty="0" smtClean="0"/>
              <a:t>          </a:t>
            </a:r>
            <a:r>
              <a:rPr lang="en-US" sz="1600" dirty="0" err="1" smtClean="0"/>
              <a:t>paymentField</a:t>
            </a:r>
            <a:r>
              <a:rPr lang="en-US" sz="1600" dirty="0" smtClean="0"/>
              <a:t> = new </a:t>
            </a:r>
            <a:r>
              <a:rPr lang="en-US" sz="1600" dirty="0" err="1" smtClean="0"/>
              <a:t>JTextField</a:t>
            </a:r>
            <a:r>
              <a:rPr lang="en-US" sz="1600" dirty="0" smtClean="0"/>
              <a:t>(10);</a:t>
            </a:r>
          </a:p>
          <a:p>
            <a:pPr marL="990600" lvl="1" indent="-533400">
              <a:buFont typeface="Times New Roman" pitchFamily="18" charset="0"/>
              <a:buAutoNum type="arabicPeriod" startAt="46"/>
            </a:pPr>
            <a:r>
              <a:rPr lang="en-US" sz="1600" dirty="0" smtClean="0"/>
              <a:t>          </a:t>
            </a:r>
            <a:r>
              <a:rPr lang="en-US" sz="1600" dirty="0" err="1" smtClean="0"/>
              <a:t>panel.add</a:t>
            </a:r>
            <a:r>
              <a:rPr lang="en-US" sz="1600" dirty="0" smtClean="0"/>
              <a:t>(</a:t>
            </a:r>
            <a:r>
              <a:rPr lang="en-US" sz="1600" dirty="0" err="1" smtClean="0"/>
              <a:t>paymentLabel</a:t>
            </a:r>
            <a:r>
              <a:rPr lang="en-US" sz="1600" dirty="0" smtClean="0"/>
              <a:t>);</a:t>
            </a:r>
          </a:p>
          <a:p>
            <a:pPr marL="990600" lvl="1" indent="-533400">
              <a:buFont typeface="Times New Roman" pitchFamily="18" charset="0"/>
              <a:buAutoNum type="arabicPeriod" startAt="46"/>
            </a:pPr>
            <a:r>
              <a:rPr lang="en-US" sz="1600" dirty="0" smtClean="0"/>
              <a:t>          </a:t>
            </a:r>
            <a:r>
              <a:rPr lang="en-US" sz="1600" dirty="0" err="1" smtClean="0"/>
              <a:t>panel.add</a:t>
            </a:r>
            <a:r>
              <a:rPr lang="en-US" sz="1600" dirty="0" smtClean="0"/>
              <a:t>(</a:t>
            </a:r>
            <a:r>
              <a:rPr lang="en-US" sz="1600" dirty="0" err="1" smtClean="0"/>
              <a:t>paymentField</a:t>
            </a:r>
            <a:r>
              <a:rPr lang="en-US" sz="1600" dirty="0" smtClean="0"/>
              <a:t>);</a:t>
            </a:r>
          </a:p>
          <a:p>
            <a:pPr marL="990600" lvl="1" indent="-533400">
              <a:buFont typeface="Times New Roman" pitchFamily="18" charset="0"/>
              <a:buAutoNum type="arabicPeriod" startAt="46"/>
            </a:pPr>
            <a:r>
              <a:rPr lang="en-US" sz="1600" dirty="0" smtClean="0"/>
              <a:t>          </a:t>
            </a:r>
            <a:r>
              <a:rPr lang="en-US" sz="1600" dirty="0" err="1" smtClean="0"/>
              <a:t>paymentField.setEditable</a:t>
            </a:r>
            <a:r>
              <a:rPr lang="en-US" sz="1600" dirty="0" smtClean="0"/>
              <a:t>(false); 		// read-only</a:t>
            </a:r>
          </a:p>
          <a:p>
            <a:pPr marL="990600" lvl="1" indent="-533400">
              <a:buFont typeface="Times New Roman" pitchFamily="18" charset="0"/>
              <a:buAutoNum type="arabicPeriod" startAt="46"/>
            </a:pPr>
            <a:r>
              <a:rPr lang="en-US" sz="1600" dirty="0" smtClean="0"/>
              <a:t>          add(panel, </a:t>
            </a:r>
            <a:r>
              <a:rPr lang="en-US" sz="1600" dirty="0" err="1" smtClean="0"/>
              <a:t>BorderLayout.CENTER</a:t>
            </a:r>
            <a:r>
              <a:rPr lang="en-US" sz="1600" dirty="0" smtClean="0"/>
              <a:t>); 	// add panel to frame</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z="3600" dirty="0" err="1" smtClean="0"/>
              <a:t>LoanCalculator</a:t>
            </a:r>
            <a:r>
              <a:rPr lang="en-US" sz="3600" dirty="0" smtClean="0"/>
              <a:t> class</a:t>
            </a:r>
            <a:endParaRPr lang="en-US" sz="3600" dirty="0"/>
          </a:p>
        </p:txBody>
      </p:sp>
      <p:sp>
        <p:nvSpPr>
          <p:cNvPr id="191491" name="Rectangle 3"/>
          <p:cNvSpPr>
            <a:spLocks noGrp="1" noChangeArrowheads="1"/>
          </p:cNvSpPr>
          <p:nvPr>
            <p:ph type="body" idx="1"/>
          </p:nvPr>
        </p:nvSpPr>
        <p:spPr/>
        <p:txBody>
          <a:bodyPr/>
          <a:lstStyle/>
          <a:p>
            <a:pPr marL="990600" lvl="1" indent="-533400">
              <a:buFont typeface="Times New Roman" pitchFamily="18" charset="0"/>
              <a:buAutoNum type="arabicPeriod" startAt="54"/>
            </a:pPr>
            <a:r>
              <a:rPr lang="en-US" sz="1600" dirty="0"/>
              <a:t>        // add three buttons to the bottom of the frame</a:t>
            </a:r>
          </a:p>
          <a:p>
            <a:pPr marL="990600" lvl="1" indent="-533400">
              <a:buFont typeface="Times New Roman" pitchFamily="18" charset="0"/>
              <a:buAutoNum type="arabicPeriod" startAt="54"/>
            </a:pPr>
            <a:r>
              <a:rPr lang="en-US" sz="1600" dirty="0"/>
              <a:t>          </a:t>
            </a:r>
            <a:r>
              <a:rPr lang="en-US" sz="1600" dirty="0" err="1"/>
              <a:t>JPanel</a:t>
            </a:r>
            <a:r>
              <a:rPr lang="en-US" sz="1600" dirty="0"/>
              <a:t> </a:t>
            </a:r>
            <a:r>
              <a:rPr lang="en-US" sz="1600" dirty="0" err="1"/>
              <a:t>buttonPanel</a:t>
            </a:r>
            <a:r>
              <a:rPr lang="en-US" sz="1600" dirty="0"/>
              <a:t> = new </a:t>
            </a:r>
            <a:r>
              <a:rPr lang="en-US" sz="1600" dirty="0" err="1"/>
              <a:t>JPanel</a:t>
            </a:r>
            <a:r>
              <a:rPr lang="en-US" sz="1600" dirty="0"/>
              <a:t>(); // holds the buttons</a:t>
            </a:r>
          </a:p>
          <a:p>
            <a:pPr marL="990600" lvl="1" indent="-533400">
              <a:buFont typeface="Times New Roman" pitchFamily="18" charset="0"/>
              <a:buAutoNum type="arabicPeriod" startAt="54"/>
            </a:pPr>
            <a:r>
              <a:rPr lang="en-US" sz="1600" dirty="0"/>
              <a:t>          </a:t>
            </a:r>
            <a:r>
              <a:rPr lang="en-US" sz="1600" dirty="0" err="1"/>
              <a:t>submitButton</a:t>
            </a:r>
            <a:r>
              <a:rPr lang="en-US" sz="1600" dirty="0"/>
              <a:t> = new </a:t>
            </a:r>
            <a:r>
              <a:rPr lang="en-US" sz="1600" dirty="0" err="1"/>
              <a:t>JButton</a:t>
            </a:r>
            <a:r>
              <a:rPr lang="en-US" sz="1600" dirty="0"/>
              <a:t>("Submit"); // calculates</a:t>
            </a:r>
          </a:p>
          <a:p>
            <a:pPr marL="990600" lvl="1" indent="-533400">
              <a:buFont typeface="Times New Roman" pitchFamily="18" charset="0"/>
              <a:buAutoNum type="arabicPeriod" startAt="54"/>
            </a:pPr>
            <a:r>
              <a:rPr lang="en-US" sz="1600" dirty="0"/>
              <a:t>          </a:t>
            </a:r>
            <a:r>
              <a:rPr lang="en-US" sz="1600" dirty="0" err="1"/>
              <a:t>exitButton</a:t>
            </a:r>
            <a:r>
              <a:rPr lang="en-US" sz="1600" dirty="0"/>
              <a:t> = new </a:t>
            </a:r>
            <a:r>
              <a:rPr lang="en-US" sz="1600" dirty="0" err="1"/>
              <a:t>JButton</a:t>
            </a:r>
            <a:r>
              <a:rPr lang="en-US" sz="1600" dirty="0"/>
              <a:t>("Exit"); // ends application</a:t>
            </a:r>
          </a:p>
          <a:p>
            <a:pPr marL="990600" lvl="1" indent="-533400">
              <a:buFont typeface="Times New Roman" pitchFamily="18" charset="0"/>
              <a:buAutoNum type="arabicPeriod" startAt="54"/>
            </a:pPr>
            <a:r>
              <a:rPr lang="en-US" sz="1600" dirty="0"/>
              <a:t>          </a:t>
            </a:r>
            <a:r>
              <a:rPr lang="en-US" sz="1600" dirty="0" err="1"/>
              <a:t>clearButton</a:t>
            </a:r>
            <a:r>
              <a:rPr lang="en-US" sz="1600" dirty="0"/>
              <a:t> = new </a:t>
            </a:r>
            <a:r>
              <a:rPr lang="en-US" sz="1600" dirty="0" err="1"/>
              <a:t>JButton</a:t>
            </a:r>
            <a:r>
              <a:rPr lang="en-US" sz="1600" dirty="0"/>
              <a:t>("Clear"); // clears all fields</a:t>
            </a:r>
          </a:p>
          <a:p>
            <a:pPr marL="990600" lvl="1" indent="-533400">
              <a:buFont typeface="Times New Roman" pitchFamily="18" charset="0"/>
              <a:buAutoNum type="arabicPeriod" startAt="54"/>
            </a:pPr>
            <a:r>
              <a:rPr lang="en-US" sz="1600" dirty="0"/>
              <a:t>          </a:t>
            </a:r>
            <a:r>
              <a:rPr lang="en-US" sz="1600" dirty="0" err="1"/>
              <a:t>buttonPanel.add</a:t>
            </a:r>
            <a:r>
              <a:rPr lang="en-US" sz="1600" dirty="0"/>
              <a:t>(</a:t>
            </a:r>
            <a:r>
              <a:rPr lang="en-US" sz="1600" dirty="0" err="1"/>
              <a:t>submitButton</a:t>
            </a:r>
            <a:r>
              <a:rPr lang="en-US" sz="1600" dirty="0"/>
              <a:t>); </a:t>
            </a:r>
            <a:br>
              <a:rPr lang="en-US" sz="1600" dirty="0"/>
            </a:br>
            <a:r>
              <a:rPr lang="en-US" sz="1600" dirty="0"/>
              <a:t>                                                            // add buttons to </a:t>
            </a:r>
            <a:r>
              <a:rPr lang="en-US" sz="1600" dirty="0" err="1"/>
              <a:t>buttonPanel</a:t>
            </a:r>
            <a:endParaRPr lang="en-US" sz="1600" dirty="0"/>
          </a:p>
          <a:p>
            <a:pPr marL="990600" lvl="1" indent="-533400">
              <a:buFont typeface="Times New Roman" pitchFamily="18" charset="0"/>
              <a:buAutoNum type="arabicPeriod" startAt="54"/>
            </a:pPr>
            <a:r>
              <a:rPr lang="en-US" sz="1600" dirty="0"/>
              <a:t>          </a:t>
            </a:r>
            <a:r>
              <a:rPr lang="en-US" sz="1600" dirty="0" err="1"/>
              <a:t>buttonPanel.add</a:t>
            </a:r>
            <a:r>
              <a:rPr lang="en-US" sz="1600" dirty="0"/>
              <a:t>(</a:t>
            </a:r>
            <a:r>
              <a:rPr lang="en-US" sz="1600" dirty="0" err="1"/>
              <a:t>clearButton</a:t>
            </a:r>
            <a:r>
              <a:rPr lang="en-US" sz="1600" dirty="0"/>
              <a:t>);</a:t>
            </a:r>
          </a:p>
          <a:p>
            <a:pPr marL="990600" lvl="1" indent="-533400">
              <a:buFont typeface="Times New Roman" pitchFamily="18" charset="0"/>
              <a:buAutoNum type="arabicPeriod" startAt="54"/>
            </a:pPr>
            <a:r>
              <a:rPr lang="en-US" sz="1600" dirty="0"/>
              <a:t>          </a:t>
            </a:r>
            <a:r>
              <a:rPr lang="en-US" sz="1600" dirty="0" err="1"/>
              <a:t>buttonPanel.add</a:t>
            </a:r>
            <a:r>
              <a:rPr lang="en-US" sz="1600" dirty="0"/>
              <a:t>(</a:t>
            </a:r>
            <a:r>
              <a:rPr lang="en-US" sz="1600" dirty="0" err="1"/>
              <a:t>exitButton</a:t>
            </a:r>
            <a:r>
              <a:rPr lang="en-US" sz="1600" dirty="0"/>
              <a:t>);</a:t>
            </a:r>
          </a:p>
          <a:p>
            <a:pPr marL="990600" lvl="1" indent="-533400">
              <a:buFont typeface="Times New Roman" pitchFamily="18" charset="0"/>
              <a:buAutoNum type="arabicPeriod" startAt="54"/>
            </a:pPr>
            <a:r>
              <a:rPr lang="en-US" sz="1600" dirty="0"/>
              <a:t>           add(</a:t>
            </a:r>
            <a:r>
              <a:rPr lang="en-US" sz="1600" dirty="0" err="1"/>
              <a:t>buttonPanel</a:t>
            </a:r>
            <a:r>
              <a:rPr lang="en-US" sz="1600" dirty="0"/>
              <a:t>, </a:t>
            </a:r>
            <a:r>
              <a:rPr lang="en-US" sz="1600" dirty="0" err="1"/>
              <a:t>BorderLayout.SOUTH</a:t>
            </a:r>
            <a:r>
              <a:rPr lang="en-US" sz="1600" dirty="0"/>
              <a:t>); 	</a:t>
            </a:r>
            <a:br>
              <a:rPr lang="en-US" sz="1600" dirty="0"/>
            </a:br>
            <a:r>
              <a:rPr lang="en-US" sz="1600" dirty="0"/>
              <a:t>                                               // add </a:t>
            </a:r>
            <a:r>
              <a:rPr lang="en-US" sz="1600" dirty="0" err="1"/>
              <a:t>buttonPanel</a:t>
            </a:r>
            <a:r>
              <a:rPr lang="en-US" sz="1600" dirty="0"/>
              <a:t> to bottom of </a:t>
            </a:r>
            <a:r>
              <a:rPr lang="en-US" sz="1600" dirty="0" smtClean="0"/>
              <a:t>frame</a:t>
            </a:r>
          </a:p>
          <a:p>
            <a:pPr marL="990600" lvl="1" indent="-533400">
              <a:buFont typeface="Times New Roman" pitchFamily="18" charset="0"/>
              <a:buAutoNum type="arabicPeriod" startAt="63"/>
            </a:pPr>
            <a:r>
              <a:rPr lang="en-US" sz="1600" dirty="0" smtClean="0"/>
              <a:t>          // register a listener with each button</a:t>
            </a:r>
          </a:p>
          <a:p>
            <a:pPr marL="990600" lvl="1" indent="-533400">
              <a:buFont typeface="Times New Roman" pitchFamily="18" charset="0"/>
              <a:buAutoNum type="arabicPeriod" startAt="63"/>
            </a:pPr>
            <a:r>
              <a:rPr lang="en-US" sz="1600" dirty="0" smtClean="0"/>
              <a:t>          </a:t>
            </a:r>
            <a:r>
              <a:rPr lang="en-US" sz="1600" dirty="0" err="1" smtClean="0"/>
              <a:t>submitButton.addActionListener</a:t>
            </a:r>
            <a:r>
              <a:rPr lang="en-US" sz="1600" dirty="0" smtClean="0"/>
              <a:t>(new </a:t>
            </a:r>
            <a:r>
              <a:rPr lang="en-US" sz="1600" dirty="0" err="1" smtClean="0"/>
              <a:t>ButtonListener</a:t>
            </a:r>
            <a:r>
              <a:rPr lang="en-US" sz="1600" dirty="0" smtClean="0"/>
              <a:t>());</a:t>
            </a:r>
          </a:p>
          <a:p>
            <a:pPr marL="990600" lvl="1" indent="-533400">
              <a:buFont typeface="Times New Roman" pitchFamily="18" charset="0"/>
              <a:buAutoNum type="arabicPeriod" startAt="63"/>
            </a:pPr>
            <a:r>
              <a:rPr lang="en-US" sz="1600" dirty="0" smtClean="0"/>
              <a:t>          </a:t>
            </a:r>
            <a:r>
              <a:rPr lang="en-US" sz="1600" dirty="0" err="1" smtClean="0"/>
              <a:t>clearButton.addActionListener</a:t>
            </a:r>
            <a:r>
              <a:rPr lang="en-US" sz="1600" dirty="0" smtClean="0"/>
              <a:t>(new </a:t>
            </a:r>
            <a:r>
              <a:rPr lang="en-US" sz="1600" dirty="0" err="1" smtClean="0"/>
              <a:t>ButtonListener</a:t>
            </a:r>
            <a:r>
              <a:rPr lang="en-US" sz="1600" dirty="0" smtClean="0"/>
              <a:t>());</a:t>
            </a:r>
          </a:p>
          <a:p>
            <a:pPr marL="990600" lvl="1" indent="-533400">
              <a:buFont typeface="Times New Roman" pitchFamily="18" charset="0"/>
              <a:buAutoNum type="arabicPeriod" startAt="63"/>
            </a:pPr>
            <a:r>
              <a:rPr lang="en-US" sz="1600" dirty="0" smtClean="0"/>
              <a:t>          </a:t>
            </a:r>
            <a:r>
              <a:rPr lang="en-US" sz="1600" dirty="0" err="1" smtClean="0"/>
              <a:t>exitButton.addActionListener</a:t>
            </a:r>
            <a:r>
              <a:rPr lang="en-US" sz="1600" dirty="0" smtClean="0"/>
              <a:t>(new </a:t>
            </a:r>
            <a:r>
              <a:rPr lang="en-US" sz="1600" dirty="0" err="1" smtClean="0"/>
              <a:t>ButtonListener</a:t>
            </a:r>
            <a:r>
              <a:rPr lang="en-US" sz="1600" dirty="0" smtClean="0"/>
              <a:t>());</a:t>
            </a:r>
          </a:p>
          <a:p>
            <a:pPr marL="990600" lvl="1" indent="-533400">
              <a:buFont typeface="Times New Roman" pitchFamily="18" charset="0"/>
              <a:buAutoNum type="arabicPeriod" startAt="63"/>
            </a:pPr>
            <a:r>
              <a:rPr lang="en-US" sz="1600" dirty="0" smtClean="0"/>
              <a:t>          </a:t>
            </a:r>
            <a:r>
              <a:rPr lang="en-US" sz="1600" dirty="0" err="1" smtClean="0"/>
              <a:t>setResizable</a:t>
            </a:r>
            <a:r>
              <a:rPr lang="en-US" sz="1600" dirty="0" smtClean="0"/>
              <a:t>(false);</a:t>
            </a:r>
          </a:p>
          <a:p>
            <a:pPr marL="990600" lvl="1" indent="-533400">
              <a:buFont typeface="Times New Roman" pitchFamily="18" charset="0"/>
              <a:buAutoNum type="arabicPeriod" startAt="63"/>
            </a:pPr>
            <a:r>
              <a:rPr lang="en-US" sz="1600" dirty="0" smtClean="0"/>
              <a:t>          </a:t>
            </a:r>
            <a:r>
              <a:rPr lang="en-US" sz="1600" dirty="0" err="1" smtClean="0"/>
              <a:t>setVisible</a:t>
            </a:r>
            <a:r>
              <a:rPr lang="en-US" sz="1600" dirty="0" smtClean="0"/>
              <a:t>(true);</a:t>
            </a:r>
          </a:p>
          <a:p>
            <a:pPr marL="990600" lvl="1" indent="-533400">
              <a:buFont typeface="Times New Roman" pitchFamily="18" charset="0"/>
              <a:buAutoNum type="arabicPeriod" startAt="63"/>
            </a:pPr>
            <a:r>
              <a:rPr lang="en-US" sz="1600" dirty="0" smtClean="0"/>
              <a:t>          </a:t>
            </a:r>
            <a:r>
              <a:rPr lang="en-US" sz="1600" dirty="0" err="1" smtClean="0"/>
              <a:t>setDefaultCloseOperation</a:t>
            </a:r>
            <a:r>
              <a:rPr lang="en-US" sz="1600" dirty="0" smtClean="0"/>
              <a:t>(</a:t>
            </a:r>
            <a:r>
              <a:rPr lang="en-US" sz="1600" dirty="0" err="1" smtClean="0"/>
              <a:t>JFrame.EXIT_ON_CLOSE</a:t>
            </a:r>
            <a:r>
              <a:rPr lang="en-US" sz="1600" dirty="0" smtClean="0"/>
              <a:t>);</a:t>
            </a:r>
          </a:p>
          <a:p>
            <a:pPr marL="990600" lvl="1" indent="-533400">
              <a:buFont typeface="Times New Roman" pitchFamily="18" charset="0"/>
              <a:buAutoNum type="arabicPeriod" startAt="63"/>
            </a:pPr>
            <a:r>
              <a:rPr lang="en-US" sz="1600" dirty="0" smtClean="0"/>
              <a:t>     } </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z="3600" dirty="0"/>
              <a:t>Inner class </a:t>
            </a:r>
            <a:r>
              <a:rPr lang="en-US" sz="3600" dirty="0" err="1"/>
              <a:t>ButtonListener</a:t>
            </a:r>
            <a:endParaRPr lang="en-US" sz="3600" dirty="0"/>
          </a:p>
        </p:txBody>
      </p:sp>
      <p:sp>
        <p:nvSpPr>
          <p:cNvPr id="193539" name="Rectangle 3"/>
          <p:cNvSpPr>
            <a:spLocks noGrp="1" noChangeArrowheads="1"/>
          </p:cNvSpPr>
          <p:nvPr>
            <p:ph type="body" idx="1"/>
          </p:nvPr>
        </p:nvSpPr>
        <p:spPr>
          <a:xfrm>
            <a:off x="741363" y="2332037"/>
            <a:ext cx="8605837" cy="4800600"/>
          </a:xfrm>
        </p:spPr>
        <p:txBody>
          <a:bodyPr/>
          <a:lstStyle/>
          <a:p>
            <a:pPr marL="990600" lvl="1" indent="-533400">
              <a:lnSpc>
                <a:spcPct val="73000"/>
              </a:lnSpc>
              <a:buFont typeface="Times New Roman" pitchFamily="18" charset="0"/>
              <a:buAutoNum type="arabicPeriod" startAt="71"/>
            </a:pPr>
            <a:r>
              <a:rPr lang="en-US" sz="1600" dirty="0"/>
              <a:t>private class </a:t>
            </a:r>
            <a:r>
              <a:rPr lang="en-US" sz="1600" dirty="0" err="1"/>
              <a:t>ButtonListener</a:t>
            </a:r>
            <a:r>
              <a:rPr lang="en-US" sz="1600" dirty="0"/>
              <a:t> implements </a:t>
            </a:r>
            <a:r>
              <a:rPr lang="en-US" sz="1600" dirty="0" err="1"/>
              <a:t>ActionListener</a:t>
            </a:r>
            <a:r>
              <a:rPr lang="en-US" sz="1600" dirty="0"/>
              <a:t>   </a:t>
            </a:r>
            <a:br>
              <a:rPr lang="en-US" sz="1600" dirty="0"/>
            </a:br>
            <a:r>
              <a:rPr lang="en-US" sz="1600" dirty="0"/>
              <a:t>                                                       // responds to the button  events</a:t>
            </a:r>
          </a:p>
          <a:p>
            <a:pPr marL="990600" lvl="1" indent="-533400">
              <a:lnSpc>
                <a:spcPct val="73000"/>
              </a:lnSpc>
              <a:buFont typeface="Times New Roman" pitchFamily="18" charset="0"/>
              <a:buAutoNum type="arabicPeriod" startAt="71"/>
            </a:pPr>
            <a:r>
              <a:rPr lang="en-US" sz="1600" dirty="0"/>
              <a:t>{</a:t>
            </a:r>
          </a:p>
          <a:p>
            <a:pPr marL="990600" lvl="1" indent="-533400">
              <a:lnSpc>
                <a:spcPct val="73000"/>
              </a:lnSpc>
              <a:buFont typeface="Times New Roman" pitchFamily="18" charset="0"/>
              <a:buAutoNum type="arabicPeriod" startAt="71"/>
            </a:pPr>
            <a:r>
              <a:rPr lang="en-US" sz="1600" dirty="0"/>
              <a:t>    public void </a:t>
            </a:r>
            <a:r>
              <a:rPr lang="en-US" sz="1600" dirty="0" err="1"/>
              <a:t>actionPerformed</a:t>
            </a:r>
            <a:r>
              <a:rPr lang="en-US" sz="1600" dirty="0"/>
              <a:t>(</a:t>
            </a:r>
            <a:r>
              <a:rPr lang="en-US" sz="1600" dirty="0" err="1"/>
              <a:t>ActionEvent</a:t>
            </a:r>
            <a:r>
              <a:rPr lang="en-US" sz="1600" dirty="0"/>
              <a:t> e) </a:t>
            </a:r>
          </a:p>
          <a:p>
            <a:pPr marL="990600" lvl="1" indent="-533400">
              <a:lnSpc>
                <a:spcPct val="73000"/>
              </a:lnSpc>
              <a:buFont typeface="Times New Roman" pitchFamily="18" charset="0"/>
              <a:buAutoNum type="arabicPeriod" startAt="71"/>
            </a:pPr>
            <a:r>
              <a:rPr lang="en-US" sz="1600" dirty="0"/>
              <a:t>    {</a:t>
            </a:r>
          </a:p>
          <a:p>
            <a:pPr marL="990600" lvl="1" indent="-533400">
              <a:lnSpc>
                <a:spcPct val="73000"/>
              </a:lnSpc>
              <a:buFont typeface="Times New Roman" pitchFamily="18" charset="0"/>
              <a:buAutoNum type="arabicPeriod" startAt="71"/>
            </a:pPr>
            <a:r>
              <a:rPr lang="en-US" sz="1600" dirty="0"/>
              <a:t>       if ( </a:t>
            </a:r>
            <a:r>
              <a:rPr lang="en-US" sz="1600" dirty="0" err="1"/>
              <a:t>e.getSource</a:t>
            </a:r>
            <a:r>
              <a:rPr lang="en-US" sz="1600" dirty="0"/>
              <a:t>() == </a:t>
            </a:r>
            <a:r>
              <a:rPr lang="en-US" sz="1600" dirty="0" err="1"/>
              <a:t>submitButton</a:t>
            </a:r>
            <a:r>
              <a:rPr lang="en-US" sz="1600" dirty="0"/>
              <a:t>) // calculates payment</a:t>
            </a:r>
          </a:p>
          <a:p>
            <a:pPr marL="990600" lvl="1" indent="-533400">
              <a:lnSpc>
                <a:spcPct val="73000"/>
              </a:lnSpc>
              <a:buFont typeface="Times New Roman" pitchFamily="18" charset="0"/>
              <a:buAutoNum type="arabicPeriod" startAt="71"/>
            </a:pPr>
            <a:r>
              <a:rPr lang="en-US" sz="1600" dirty="0"/>
              <a:t>        try // </a:t>
            </a:r>
            <a:r>
              <a:rPr lang="en-US" sz="1600" dirty="0" err="1"/>
              <a:t>DoubleParseDouble</a:t>
            </a:r>
            <a:r>
              <a:rPr lang="en-US" sz="1600" dirty="0"/>
              <a:t>() throws  </a:t>
            </a:r>
            <a:r>
              <a:rPr lang="en-US" sz="1600" dirty="0" err="1"/>
              <a:t>NumberFormatException</a:t>
            </a:r>
            <a:r>
              <a:rPr lang="en-US" sz="1600" dirty="0"/>
              <a:t> </a:t>
            </a:r>
          </a:p>
          <a:p>
            <a:pPr marL="990600" lvl="1" indent="-533400">
              <a:lnSpc>
                <a:spcPct val="73000"/>
              </a:lnSpc>
              <a:buFont typeface="Times New Roman" pitchFamily="18" charset="0"/>
              <a:buAutoNum type="arabicPeriod" startAt="71"/>
            </a:pPr>
            <a:r>
              <a:rPr lang="en-US" sz="1600" dirty="0"/>
              <a:t>        {</a:t>
            </a:r>
          </a:p>
          <a:p>
            <a:pPr marL="990600" lvl="1" indent="-533400">
              <a:lnSpc>
                <a:spcPct val="73000"/>
              </a:lnSpc>
              <a:buFont typeface="Times New Roman" pitchFamily="18" charset="0"/>
              <a:buAutoNum type="arabicPeriod" startAt="71"/>
            </a:pPr>
            <a:r>
              <a:rPr lang="en-US" sz="1600" dirty="0"/>
              <a:t>              // retrieve data from the text fields; the data are strings</a:t>
            </a:r>
          </a:p>
          <a:p>
            <a:pPr marL="990600" lvl="1" indent="-533400">
              <a:lnSpc>
                <a:spcPct val="73000"/>
              </a:lnSpc>
              <a:buFont typeface="Times New Roman" pitchFamily="18" charset="0"/>
              <a:buAutoNum type="arabicPeriod" startAt="71"/>
            </a:pPr>
            <a:r>
              <a:rPr lang="en-US" sz="1600" dirty="0"/>
              <a:t>              // use </a:t>
            </a:r>
            <a:r>
              <a:rPr lang="en-US" sz="1600" dirty="0" err="1"/>
              <a:t>Double.parseDouble</a:t>
            </a:r>
            <a:r>
              <a:rPr lang="en-US" sz="1600" dirty="0"/>
              <a:t>(..) converts strings to numbers</a:t>
            </a:r>
          </a:p>
          <a:p>
            <a:pPr marL="990600" lvl="1" indent="-533400">
              <a:lnSpc>
                <a:spcPct val="73000"/>
              </a:lnSpc>
              <a:buFont typeface="Times New Roman" pitchFamily="18" charset="0"/>
              <a:buAutoNum type="arabicPeriod" startAt="71"/>
            </a:pPr>
            <a:r>
              <a:rPr lang="en-US" sz="1600" dirty="0"/>
              <a:t>              double amount =  </a:t>
            </a:r>
            <a:br>
              <a:rPr lang="en-US" sz="1600" dirty="0"/>
            </a:br>
            <a:r>
              <a:rPr lang="en-US" sz="1600" dirty="0"/>
              <a:t>                              </a:t>
            </a:r>
            <a:r>
              <a:rPr lang="en-US" sz="1600" dirty="0" err="1"/>
              <a:t>Double.parseDouble</a:t>
            </a:r>
            <a:r>
              <a:rPr lang="en-US" sz="1600" dirty="0"/>
              <a:t>(</a:t>
            </a:r>
            <a:r>
              <a:rPr lang="en-US" sz="1600" dirty="0" err="1"/>
              <a:t>amountField.getText</a:t>
            </a:r>
            <a:r>
              <a:rPr lang="en-US" sz="1600" dirty="0"/>
              <a:t>()); </a:t>
            </a:r>
          </a:p>
          <a:p>
            <a:pPr marL="990600" lvl="1" indent="-533400">
              <a:lnSpc>
                <a:spcPct val="73000"/>
              </a:lnSpc>
              <a:buFont typeface="Times New Roman" pitchFamily="18" charset="0"/>
              <a:buAutoNum type="arabicPeriod" startAt="71"/>
            </a:pPr>
            <a:r>
              <a:rPr lang="en-US" sz="1600" dirty="0"/>
              <a:t>              double interest = </a:t>
            </a:r>
            <a:br>
              <a:rPr lang="en-US" sz="1600" dirty="0"/>
            </a:br>
            <a:r>
              <a:rPr lang="en-US" sz="1600" dirty="0"/>
              <a:t>                          </a:t>
            </a:r>
            <a:r>
              <a:rPr lang="en-US" sz="1600" dirty="0" err="1"/>
              <a:t>Double.parseDouble</a:t>
            </a:r>
            <a:r>
              <a:rPr lang="en-US" sz="1600" dirty="0"/>
              <a:t>(</a:t>
            </a:r>
            <a:r>
              <a:rPr lang="en-US" sz="1600" dirty="0" err="1"/>
              <a:t>interestField.getText</a:t>
            </a:r>
            <a:r>
              <a:rPr lang="en-US" sz="1600" dirty="0"/>
              <a:t>());</a:t>
            </a:r>
          </a:p>
          <a:p>
            <a:pPr marL="990600" lvl="1" indent="-533400">
              <a:lnSpc>
                <a:spcPct val="73000"/>
              </a:lnSpc>
              <a:buFont typeface="Times New Roman" pitchFamily="18" charset="0"/>
              <a:buAutoNum type="arabicPeriod" startAt="71"/>
            </a:pPr>
            <a:r>
              <a:rPr lang="en-US" sz="1600" dirty="0"/>
              <a:t>               double years = </a:t>
            </a:r>
            <a:br>
              <a:rPr lang="en-US" sz="1600" dirty="0"/>
            </a:br>
            <a:r>
              <a:rPr lang="en-US" sz="1600" dirty="0"/>
              <a:t>                          </a:t>
            </a:r>
            <a:r>
              <a:rPr lang="en-US" sz="1600" dirty="0" err="1"/>
              <a:t>Double.parseDouble</a:t>
            </a:r>
            <a:r>
              <a:rPr lang="en-US" sz="1600" dirty="0"/>
              <a:t>(</a:t>
            </a:r>
            <a:r>
              <a:rPr lang="en-US" sz="1600" dirty="0" err="1"/>
              <a:t>yearsField.getText</a:t>
            </a:r>
            <a:r>
              <a:rPr lang="en-US" sz="1600" dirty="0"/>
              <a:t>());</a:t>
            </a:r>
          </a:p>
          <a:p>
            <a:pPr marL="990600" lvl="1" indent="-533400">
              <a:lnSpc>
                <a:spcPct val="73000"/>
              </a:lnSpc>
              <a:buFont typeface="Times New Roman" pitchFamily="18" charset="0"/>
              <a:buAutoNum type="arabicPeriod" startAt="71"/>
            </a:pPr>
            <a:r>
              <a:rPr lang="en-US" sz="1600" dirty="0"/>
              <a:t>               double payment = </a:t>
            </a:r>
            <a:br>
              <a:rPr lang="en-US" sz="1600" dirty="0"/>
            </a:br>
            <a:r>
              <a:rPr lang="en-US" sz="1600" dirty="0"/>
              <a:t>                           </a:t>
            </a:r>
            <a:r>
              <a:rPr lang="en-US" sz="1600" dirty="0" err="1"/>
              <a:t>LoanPayment.getPayment</a:t>
            </a:r>
            <a:r>
              <a:rPr lang="en-US" sz="1600" dirty="0"/>
              <a:t>(amount, </a:t>
            </a:r>
            <a:r>
              <a:rPr lang="en-US" sz="1600" dirty="0" err="1"/>
              <a:t>interst</a:t>
            </a:r>
            <a:r>
              <a:rPr lang="en-US" sz="1600" dirty="0"/>
              <a:t>, years);                                                                                                   </a:t>
            </a:r>
          </a:p>
          <a:p>
            <a:pPr marL="990600" lvl="1" indent="-533400">
              <a:lnSpc>
                <a:spcPct val="73000"/>
              </a:lnSpc>
              <a:buFont typeface="Times New Roman" pitchFamily="18" charset="0"/>
              <a:buAutoNum type="arabicPeriod" startAt="71"/>
            </a:pPr>
            <a:r>
              <a:rPr lang="en-US" sz="1600" dirty="0"/>
              <a:t>               // </a:t>
            </a:r>
            <a:r>
              <a:rPr lang="en-US" sz="1600" dirty="0" err="1"/>
              <a:t>setText</a:t>
            </a:r>
            <a:r>
              <a:rPr lang="en-US" sz="1600" dirty="0"/>
              <a:t>() requires a String   </a:t>
            </a:r>
          </a:p>
          <a:p>
            <a:pPr marL="990600" lvl="1" indent="-533400">
              <a:lnSpc>
                <a:spcPct val="73000"/>
              </a:lnSpc>
              <a:buFont typeface="Times New Roman" pitchFamily="18" charset="0"/>
              <a:buAutoNum type="arabicPeriod" startAt="71"/>
            </a:pPr>
            <a:r>
              <a:rPr lang="en-US" sz="1600" dirty="0"/>
              <a:t>               </a:t>
            </a:r>
            <a:r>
              <a:rPr lang="en-US" sz="1600" dirty="0" err="1"/>
              <a:t>paymentField.setText</a:t>
            </a:r>
            <a:r>
              <a:rPr lang="en-US" sz="1600" dirty="0"/>
              <a:t>(payment+""); </a:t>
            </a:r>
          </a:p>
          <a:p>
            <a:pPr marL="990600" lvl="1" indent="-533400">
              <a:lnSpc>
                <a:spcPct val="73000"/>
              </a:lnSpc>
              <a:buFont typeface="Times New Roman" pitchFamily="18" charset="0"/>
              <a:buAutoNum type="arabicPeriod" startAt="71"/>
            </a:pPr>
            <a:r>
              <a:rPr lang="en-US" sz="1600" dirty="0"/>
              <a:t>         }</a:t>
            </a:r>
          </a:p>
          <a:p>
            <a:pPr marL="990600" lvl="1" indent="-533400">
              <a:lnSpc>
                <a:spcPct val="73000"/>
              </a:lnSpc>
              <a:buFont typeface="Times New Roman" pitchFamily="18" charset="0"/>
              <a:buAutoNum type="arabicPeriod" startAt="71"/>
            </a:pPr>
            <a:r>
              <a:rPr lang="en-US" sz="1600" dirty="0"/>
              <a:t>         catch( </a:t>
            </a:r>
            <a:r>
              <a:rPr lang="en-US" sz="1600" dirty="0" err="1"/>
              <a:t>NumberFormatException</a:t>
            </a:r>
            <a:r>
              <a:rPr lang="en-US" sz="1600" dirty="0"/>
              <a:t> ex) // bad data</a:t>
            </a:r>
          </a:p>
          <a:p>
            <a:pPr marL="990600" lvl="1" indent="-533400">
              <a:lnSpc>
                <a:spcPct val="73000"/>
              </a:lnSpc>
              <a:buFont typeface="Times New Roman" pitchFamily="18" charset="0"/>
              <a:buAutoNum type="arabicPeriod" startAt="71"/>
            </a:pPr>
            <a:r>
              <a:rPr lang="en-US" sz="1600" dirty="0"/>
              <a:t>         {</a:t>
            </a:r>
          </a:p>
          <a:p>
            <a:pPr marL="990600" lvl="1" indent="-533400">
              <a:lnSpc>
                <a:spcPct val="73000"/>
              </a:lnSpc>
              <a:buFont typeface="Times New Roman" pitchFamily="18" charset="0"/>
              <a:buAutoNum type="arabicPeriod" startAt="71"/>
            </a:pPr>
            <a:r>
              <a:rPr lang="en-US" sz="1600" dirty="0"/>
              <a:t>               </a:t>
            </a:r>
            <a:r>
              <a:rPr lang="en-US" sz="1600" dirty="0" err="1"/>
              <a:t>paymentField.setText</a:t>
            </a:r>
            <a:r>
              <a:rPr lang="en-US" sz="1600" dirty="0"/>
              <a:t>("Illegal Input");</a:t>
            </a:r>
          </a:p>
          <a:p>
            <a:pPr marL="990600" lvl="1" indent="-533400">
              <a:lnSpc>
                <a:spcPct val="73000"/>
              </a:lnSpc>
              <a:buFont typeface="Times New Roman" pitchFamily="18" charset="0"/>
              <a:buAutoNum type="arabicPeriod" startAt="71"/>
            </a:pPr>
            <a:r>
              <a:rPr lang="en-US" sz="1600"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The listener</a:t>
            </a:r>
            <a:endParaRPr lang="en-US" dirty="0"/>
          </a:p>
        </p:txBody>
      </p:sp>
      <p:sp>
        <p:nvSpPr>
          <p:cNvPr id="194563" name="Rectangle 3"/>
          <p:cNvSpPr>
            <a:spLocks noGrp="1" noChangeArrowheads="1"/>
          </p:cNvSpPr>
          <p:nvPr>
            <p:ph type="body" idx="1"/>
          </p:nvPr>
        </p:nvSpPr>
        <p:spPr/>
        <p:txBody>
          <a:bodyPr/>
          <a:lstStyle/>
          <a:p>
            <a:pPr marL="990600" lvl="1" indent="-533400">
              <a:lnSpc>
                <a:spcPct val="83000"/>
              </a:lnSpc>
              <a:buFont typeface="Times New Roman" pitchFamily="18" charset="0"/>
              <a:buAutoNum type="arabicPeriod" startAt="91"/>
            </a:pPr>
            <a:r>
              <a:rPr lang="en-US" sz="1600" dirty="0"/>
              <a:t>               else if (</a:t>
            </a:r>
            <a:r>
              <a:rPr lang="en-US" sz="1600" dirty="0" err="1"/>
              <a:t>e.getSource</a:t>
            </a:r>
            <a:r>
              <a:rPr lang="en-US" sz="1600" dirty="0"/>
              <a:t>() == </a:t>
            </a:r>
            <a:r>
              <a:rPr lang="en-US" sz="1600" dirty="0" err="1"/>
              <a:t>clearButton</a:t>
            </a:r>
            <a:r>
              <a:rPr lang="en-US" sz="1600" dirty="0"/>
              <a:t>) // clear all fields</a:t>
            </a:r>
          </a:p>
          <a:p>
            <a:pPr marL="990600" lvl="1" indent="-533400">
              <a:lnSpc>
                <a:spcPct val="83000"/>
              </a:lnSpc>
              <a:buFont typeface="Times New Roman" pitchFamily="18" charset="0"/>
              <a:buAutoNum type="arabicPeriod" startAt="91"/>
            </a:pPr>
            <a:r>
              <a:rPr lang="en-US" sz="1600" dirty="0"/>
              <a:t>               {</a:t>
            </a:r>
          </a:p>
          <a:p>
            <a:pPr marL="990600" lvl="1" indent="-533400">
              <a:lnSpc>
                <a:spcPct val="83000"/>
              </a:lnSpc>
              <a:buFont typeface="Times New Roman" pitchFamily="18" charset="0"/>
              <a:buAutoNum type="arabicPeriod" startAt="91"/>
            </a:pPr>
            <a:r>
              <a:rPr lang="en-US" sz="1600" dirty="0"/>
              <a:t>                    </a:t>
            </a:r>
            <a:r>
              <a:rPr lang="en-US" sz="1600" dirty="0" err="1"/>
              <a:t>amountField.setText</a:t>
            </a:r>
            <a:r>
              <a:rPr lang="en-US" sz="1600" dirty="0"/>
              <a:t>("");</a:t>
            </a:r>
          </a:p>
          <a:p>
            <a:pPr marL="990600" lvl="1" indent="-533400">
              <a:lnSpc>
                <a:spcPct val="83000"/>
              </a:lnSpc>
              <a:buFont typeface="Times New Roman" pitchFamily="18" charset="0"/>
              <a:buAutoNum type="arabicPeriod" startAt="91"/>
            </a:pPr>
            <a:r>
              <a:rPr lang="en-US" sz="1600" dirty="0"/>
              <a:t>                    </a:t>
            </a:r>
            <a:r>
              <a:rPr lang="en-US" sz="1600" dirty="0" err="1"/>
              <a:t>interestField.setText</a:t>
            </a:r>
            <a:r>
              <a:rPr lang="en-US" sz="1600" dirty="0"/>
              <a:t>("");</a:t>
            </a:r>
          </a:p>
          <a:p>
            <a:pPr marL="990600" lvl="1" indent="-533400">
              <a:lnSpc>
                <a:spcPct val="83000"/>
              </a:lnSpc>
              <a:buFont typeface="Times New Roman" pitchFamily="18" charset="0"/>
              <a:buAutoNum type="arabicPeriod" startAt="91"/>
            </a:pPr>
            <a:r>
              <a:rPr lang="en-US" sz="1600" dirty="0"/>
              <a:t>                    </a:t>
            </a:r>
            <a:r>
              <a:rPr lang="en-US" sz="1600" dirty="0" err="1"/>
              <a:t>yearsField.setText</a:t>
            </a:r>
            <a:r>
              <a:rPr lang="en-US" sz="1600" dirty="0"/>
              <a:t>("");</a:t>
            </a:r>
          </a:p>
          <a:p>
            <a:pPr marL="990600" lvl="1" indent="-533400">
              <a:lnSpc>
                <a:spcPct val="83000"/>
              </a:lnSpc>
              <a:buFont typeface="Times New Roman" pitchFamily="18" charset="0"/>
              <a:buAutoNum type="arabicPeriod" startAt="91"/>
            </a:pPr>
            <a:r>
              <a:rPr lang="en-US" sz="1600" dirty="0"/>
              <a:t>                    </a:t>
            </a:r>
            <a:r>
              <a:rPr lang="en-US" sz="1600" dirty="0" err="1"/>
              <a:t>paymentField.setText</a:t>
            </a:r>
            <a:r>
              <a:rPr lang="en-US" sz="1600" dirty="0"/>
              <a:t>("");</a:t>
            </a:r>
          </a:p>
          <a:p>
            <a:pPr marL="990600" lvl="1" indent="-533400">
              <a:lnSpc>
                <a:spcPct val="83000"/>
              </a:lnSpc>
              <a:buFont typeface="Times New Roman" pitchFamily="18" charset="0"/>
              <a:buAutoNum type="arabicPeriod" startAt="91"/>
            </a:pPr>
            <a:r>
              <a:rPr lang="en-US" sz="1600" dirty="0"/>
              <a:t>               }</a:t>
            </a:r>
          </a:p>
          <a:p>
            <a:pPr marL="990600" lvl="1" indent="-533400">
              <a:lnSpc>
                <a:spcPct val="83000"/>
              </a:lnSpc>
              <a:buFont typeface="Times New Roman" pitchFamily="18" charset="0"/>
              <a:buAutoNum type="arabicPeriod" startAt="91"/>
            </a:pPr>
            <a:r>
              <a:rPr lang="en-US" sz="1600" dirty="0"/>
              <a:t>               else</a:t>
            </a:r>
          </a:p>
          <a:p>
            <a:pPr marL="990600" lvl="1" indent="-533400">
              <a:lnSpc>
                <a:spcPct val="83000"/>
              </a:lnSpc>
              <a:buFont typeface="Times New Roman" pitchFamily="18" charset="0"/>
              <a:buAutoNum type="arabicPeriod" startAt="91"/>
            </a:pPr>
            <a:r>
              <a:rPr lang="en-US" sz="1600" dirty="0"/>
              <a:t>                    </a:t>
            </a:r>
            <a:r>
              <a:rPr lang="en-US" sz="1600" dirty="0" err="1"/>
              <a:t>System.exit</a:t>
            </a:r>
            <a:r>
              <a:rPr lang="en-US" sz="1600" dirty="0"/>
              <a:t>(0);</a:t>
            </a:r>
          </a:p>
          <a:p>
            <a:pPr marL="990600" lvl="1" indent="-533400">
              <a:lnSpc>
                <a:spcPct val="83000"/>
              </a:lnSpc>
              <a:buFont typeface="Times New Roman" pitchFamily="18" charset="0"/>
              <a:buAutoNum type="arabicPeriod" startAt="91"/>
            </a:pPr>
            <a:r>
              <a:rPr lang="en-US" sz="1600" dirty="0"/>
              <a:t>    }</a:t>
            </a:r>
          </a:p>
          <a:p>
            <a:pPr marL="990600" lvl="1" indent="-533400">
              <a:lnSpc>
                <a:spcPct val="83000"/>
              </a:lnSpc>
              <a:buFont typeface="Times New Roman" pitchFamily="18" charset="0"/>
              <a:buAutoNum type="arabicPeriod" startAt="91"/>
            </a:pPr>
            <a:r>
              <a:rPr lang="en-US" sz="1600" dirty="0"/>
              <a:t> }</a:t>
            </a:r>
          </a:p>
          <a:p>
            <a:pPr marL="990600" lvl="1" indent="-533400">
              <a:lnSpc>
                <a:spcPct val="83000"/>
              </a:lnSpc>
              <a:buFont typeface="Times New Roman" pitchFamily="18" charset="0"/>
              <a:buAutoNum type="arabicPeriod" startAt="91"/>
            </a:pPr>
            <a:endParaRPr lang="en-US" sz="1600" dirty="0"/>
          </a:p>
          <a:p>
            <a:pPr marL="990600" lvl="1" indent="-533400">
              <a:lnSpc>
                <a:spcPct val="83000"/>
              </a:lnSpc>
              <a:buFont typeface="Times New Roman" pitchFamily="18" charset="0"/>
              <a:buAutoNum type="arabicPeriod" startAt="91"/>
            </a:pPr>
            <a:r>
              <a:rPr lang="en-US" sz="1600" dirty="0"/>
              <a:t>public static void main(String[] </a:t>
            </a:r>
            <a:r>
              <a:rPr lang="en-US" sz="1600" dirty="0" err="1"/>
              <a:t>args</a:t>
            </a:r>
            <a:r>
              <a:rPr lang="en-US" sz="1600" dirty="0"/>
              <a:t>)</a:t>
            </a:r>
          </a:p>
          <a:p>
            <a:pPr marL="990600" lvl="1" indent="-533400">
              <a:lnSpc>
                <a:spcPct val="83000"/>
              </a:lnSpc>
              <a:buFont typeface="Times New Roman" pitchFamily="18" charset="0"/>
              <a:buAutoNum type="arabicPeriod" startAt="91"/>
            </a:pPr>
            <a:r>
              <a:rPr lang="en-US" sz="1600" dirty="0"/>
              <a:t>  {</a:t>
            </a:r>
          </a:p>
          <a:p>
            <a:pPr marL="990600" lvl="1" indent="-533400">
              <a:lnSpc>
                <a:spcPct val="83000"/>
              </a:lnSpc>
              <a:buFont typeface="Times New Roman" pitchFamily="18" charset="0"/>
              <a:buAutoNum type="arabicPeriod" startAt="91"/>
            </a:pPr>
            <a:r>
              <a:rPr lang="en-US" sz="1600" dirty="0"/>
              <a:t>      </a:t>
            </a:r>
            <a:r>
              <a:rPr lang="en-US" sz="1600" dirty="0" err="1"/>
              <a:t>LoanCalculator</a:t>
            </a:r>
            <a:r>
              <a:rPr lang="en-US" sz="1600" dirty="0"/>
              <a:t> frame = new </a:t>
            </a:r>
            <a:r>
              <a:rPr lang="en-US" sz="1600" dirty="0" err="1"/>
              <a:t>LoanCalculator</a:t>
            </a:r>
            <a:r>
              <a:rPr lang="en-US" sz="1600" dirty="0"/>
              <a:t>();</a:t>
            </a:r>
          </a:p>
          <a:p>
            <a:pPr marL="990600" lvl="1" indent="-533400">
              <a:lnSpc>
                <a:spcPct val="83000"/>
              </a:lnSpc>
              <a:buFont typeface="Times New Roman" pitchFamily="18" charset="0"/>
              <a:buAutoNum type="arabicPeriod" startAt="91"/>
            </a:pPr>
            <a:r>
              <a:rPr lang="en-US" sz="1600" dirty="0"/>
              <a:t>  }</a:t>
            </a:r>
          </a:p>
          <a:p>
            <a:pPr marL="990600" lvl="1" indent="-533400">
              <a:lnSpc>
                <a:spcPct val="83000"/>
              </a:lnSpc>
              <a:buFont typeface="Times New Roman" pitchFamily="18" charset="0"/>
              <a:buAutoNum type="arabicPeriod" startAt="91"/>
            </a:pPr>
            <a:r>
              <a:rPr lang="en-US" sz="16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z="3200"/>
              <a:t>Text Areas</a:t>
            </a:r>
          </a:p>
        </p:txBody>
      </p:sp>
      <p:sp>
        <p:nvSpPr>
          <p:cNvPr id="196611" name="Rectangle 3"/>
          <p:cNvSpPr>
            <a:spLocks noGrp="1" noChangeArrowheads="1"/>
          </p:cNvSpPr>
          <p:nvPr>
            <p:ph type="body" idx="1"/>
          </p:nvPr>
        </p:nvSpPr>
        <p:spPr>
          <a:xfrm>
            <a:off x="620712" y="1951037"/>
            <a:ext cx="8605837" cy="4759325"/>
          </a:xfrm>
        </p:spPr>
        <p:txBody>
          <a:bodyPr/>
          <a:lstStyle/>
          <a:p>
            <a:pPr>
              <a:buFontTx/>
              <a:buChar char="•"/>
            </a:pPr>
            <a:r>
              <a:rPr lang="en-US" sz="2000" dirty="0"/>
              <a:t>A </a:t>
            </a:r>
            <a:r>
              <a:rPr lang="en-US" sz="2000" i="1" dirty="0"/>
              <a:t>text area</a:t>
            </a:r>
            <a:r>
              <a:rPr lang="en-US" sz="2000" dirty="0"/>
              <a:t> holds multiple lines. </a:t>
            </a:r>
            <a:br>
              <a:rPr lang="en-US" sz="2000" dirty="0"/>
            </a:br>
            <a:r>
              <a:rPr lang="en-US" sz="1400" dirty="0"/>
              <a:t> </a:t>
            </a:r>
            <a:endParaRPr lang="en-US" sz="1600" dirty="0"/>
          </a:p>
          <a:p>
            <a:pPr>
              <a:buFontTx/>
              <a:buChar char="•"/>
            </a:pPr>
            <a:r>
              <a:rPr lang="en-US" sz="2000" dirty="0"/>
              <a:t>The number of lines and the length of each line of a text area are defined in the constructor.  </a:t>
            </a:r>
          </a:p>
          <a:p>
            <a:pPr>
              <a:buFontTx/>
              <a:buChar char="•"/>
            </a:pPr>
            <a:endParaRPr lang="en-US" sz="1200" dirty="0"/>
          </a:p>
          <a:p>
            <a:pPr>
              <a:buFontTx/>
              <a:buChar char="•"/>
            </a:pPr>
            <a:r>
              <a:rPr lang="en-US" sz="2000" dirty="0"/>
              <a:t>A text area can also display horizontal and vertical </a:t>
            </a:r>
            <a:r>
              <a:rPr lang="en-US" sz="2000" i="1" dirty="0"/>
              <a:t>scroll bars</a:t>
            </a:r>
            <a:r>
              <a:rPr lang="en-US" sz="2000" dirty="0"/>
              <a:t>, if desired. </a:t>
            </a:r>
          </a:p>
        </p:txBody>
      </p:sp>
      <p:pic>
        <p:nvPicPr>
          <p:cNvPr id="217090" name="Picture 2"/>
          <p:cNvPicPr>
            <a:picLocks noChangeAspect="1" noChangeArrowheads="1"/>
          </p:cNvPicPr>
          <p:nvPr/>
        </p:nvPicPr>
        <p:blipFill>
          <a:blip r:embed="rId2"/>
          <a:srcRect/>
          <a:stretch>
            <a:fillRect/>
          </a:stretch>
        </p:blipFill>
        <p:spPr bwMode="auto">
          <a:xfrm>
            <a:off x="3211512" y="3475037"/>
            <a:ext cx="4572000" cy="39227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sz="3600" dirty="0" smtClean="0"/>
              <a:t>Text Areas</a:t>
            </a:r>
            <a:endParaRPr lang="en-US" sz="3600" dirty="0"/>
          </a:p>
        </p:txBody>
      </p:sp>
      <p:sp>
        <p:nvSpPr>
          <p:cNvPr id="198659" name="Rectangle 3"/>
          <p:cNvSpPr>
            <a:spLocks noGrp="1" noChangeArrowheads="1"/>
          </p:cNvSpPr>
          <p:nvPr>
            <p:ph type="body" idx="1"/>
          </p:nvPr>
        </p:nvSpPr>
        <p:spPr/>
        <p:txBody>
          <a:bodyPr/>
          <a:lstStyle/>
          <a:p>
            <a:pPr>
              <a:lnSpc>
                <a:spcPct val="73000"/>
              </a:lnSpc>
            </a:pPr>
            <a:r>
              <a:rPr lang="en-US" sz="2400" b="1" dirty="0"/>
              <a:t>Class:  </a:t>
            </a:r>
            <a:r>
              <a:rPr lang="en-US" sz="2400" dirty="0" err="1"/>
              <a:t>JTextArea</a:t>
            </a:r>
            <a:r>
              <a:rPr lang="en-US" sz="2400" dirty="0"/>
              <a:t/>
            </a:r>
            <a:br>
              <a:rPr lang="en-US" sz="2400" dirty="0"/>
            </a:br>
            <a:endParaRPr lang="en-US" sz="2400" b="1" dirty="0"/>
          </a:p>
          <a:p>
            <a:pPr>
              <a:lnSpc>
                <a:spcPct val="73000"/>
              </a:lnSpc>
            </a:pPr>
            <a:r>
              <a:rPr lang="en-US" sz="2400" b="1" dirty="0"/>
              <a:t>Generates:  </a:t>
            </a:r>
            <a:r>
              <a:rPr lang="en-US" sz="2400" dirty="0" err="1"/>
              <a:t>ActionEvent</a:t>
            </a:r>
            <a:r>
              <a:rPr lang="en-US" sz="2400" dirty="0"/>
              <a:t> when a user presses "Enter“</a:t>
            </a:r>
            <a:br>
              <a:rPr lang="en-US" sz="2400" dirty="0"/>
            </a:br>
            <a:endParaRPr lang="en-US" sz="2400" b="1" dirty="0"/>
          </a:p>
          <a:p>
            <a:pPr>
              <a:lnSpc>
                <a:spcPct val="73000"/>
              </a:lnSpc>
            </a:pPr>
            <a:r>
              <a:rPr lang="en-US" sz="2400" b="1" dirty="0"/>
              <a:t>Listener:  </a:t>
            </a:r>
            <a:r>
              <a:rPr lang="en-US" sz="2400" dirty="0"/>
              <a:t>Must implement </a:t>
            </a:r>
            <a:r>
              <a:rPr lang="en-US" sz="2400" dirty="0" err="1"/>
              <a:t>ActionListener</a:t>
            </a:r>
            <a:r>
              <a:rPr lang="en-US" sz="2400" dirty="0"/>
              <a:t>.</a:t>
            </a:r>
            <a:br>
              <a:rPr lang="en-US" sz="2400" dirty="0"/>
            </a:br>
            <a:endParaRPr lang="en-US" sz="2400" b="1" dirty="0"/>
          </a:p>
          <a:p>
            <a:pPr>
              <a:lnSpc>
                <a:spcPct val="73000"/>
              </a:lnSpc>
            </a:pPr>
            <a:r>
              <a:rPr lang="en-US" sz="2400" b="1" dirty="0"/>
              <a:t>Listener method to implement: </a:t>
            </a:r>
            <a:br>
              <a:rPr lang="en-US" sz="2400" b="1" dirty="0"/>
            </a:br>
            <a:r>
              <a:rPr lang="en-US" sz="2400" b="1" dirty="0"/>
              <a:t>              </a:t>
            </a:r>
            <a:r>
              <a:rPr lang="en-US" sz="2400" dirty="0"/>
              <a:t>void </a:t>
            </a:r>
            <a:r>
              <a:rPr lang="en-US" sz="2400" dirty="0" err="1"/>
              <a:t>actionPerformed</a:t>
            </a:r>
            <a:r>
              <a:rPr lang="en-US" sz="2400" dirty="0"/>
              <a:t>( </a:t>
            </a:r>
            <a:r>
              <a:rPr lang="en-US" sz="2400" dirty="0" err="1"/>
              <a:t>ActionEvent</a:t>
            </a:r>
            <a:r>
              <a:rPr lang="en-US" sz="2400" dirty="0"/>
              <a:t> e)</a:t>
            </a:r>
            <a:br>
              <a:rPr lang="en-US" sz="2400" dirty="0"/>
            </a:br>
            <a:endParaRPr lang="en-US" sz="2400" b="1" dirty="0"/>
          </a:p>
          <a:p>
            <a:pPr>
              <a:lnSpc>
                <a:spcPct val="73000"/>
              </a:lnSpc>
            </a:pPr>
            <a:r>
              <a:rPr lang="en-US" sz="2400" b="1" dirty="0"/>
              <a:t>Register a listener :  </a:t>
            </a:r>
            <a:br>
              <a:rPr lang="en-US" sz="2400" b="1" dirty="0"/>
            </a:br>
            <a:r>
              <a:rPr lang="en-US" sz="2400" b="1" dirty="0"/>
              <a:t>              </a:t>
            </a:r>
            <a:r>
              <a:rPr lang="en-US" sz="2400" dirty="0"/>
              <a:t>void </a:t>
            </a:r>
            <a:r>
              <a:rPr lang="en-US" sz="2400" dirty="0" err="1"/>
              <a:t>addActionListener</a:t>
            </a:r>
            <a:r>
              <a:rPr lang="en-US" sz="2400" dirty="0"/>
              <a:t>(</a:t>
            </a:r>
            <a:r>
              <a:rPr lang="en-US" sz="2400" dirty="0" err="1"/>
              <a:t>ActionListener</a:t>
            </a:r>
            <a:r>
              <a:rPr lang="en-US" sz="2400" dirty="0"/>
              <a:t> a)</a:t>
            </a:r>
            <a:br>
              <a:rPr lang="en-US" sz="2400" dirty="0"/>
            </a:br>
            <a:endParaRPr lang="en-US" sz="2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z="3600" dirty="0" smtClean="0"/>
              <a:t>Constructors</a:t>
            </a:r>
            <a:endParaRPr lang="en-US" sz="7200" dirty="0"/>
          </a:p>
        </p:txBody>
      </p:sp>
      <p:sp>
        <p:nvSpPr>
          <p:cNvPr id="199683" name="Rectangle 3"/>
          <p:cNvSpPr>
            <a:spLocks noGrp="1" noChangeArrowheads="1"/>
          </p:cNvSpPr>
          <p:nvPr>
            <p:ph type="body" idx="1"/>
          </p:nvPr>
        </p:nvSpPr>
        <p:spPr/>
        <p:txBody>
          <a:bodyPr/>
          <a:lstStyle/>
          <a:p>
            <a:pPr>
              <a:lnSpc>
                <a:spcPct val="73000"/>
              </a:lnSpc>
              <a:buFontTx/>
              <a:buChar char="•"/>
            </a:pPr>
            <a:r>
              <a:rPr lang="en-US" sz="2400"/>
              <a:t>public JTextArea()</a:t>
            </a:r>
            <a:br>
              <a:rPr lang="en-US" sz="2400"/>
            </a:br>
            <a:r>
              <a:rPr lang="en-US" sz="2400"/>
              <a:t>instantiates a JTextArea object that displays no initial text.</a:t>
            </a:r>
            <a:br>
              <a:rPr lang="en-US" sz="2400"/>
            </a:br>
            <a:r>
              <a:rPr lang="en-US" sz="2400"/>
              <a:t/>
            </a:r>
            <a:br>
              <a:rPr lang="en-US" sz="2400"/>
            </a:br>
            <a:endParaRPr lang="en-US" sz="2400"/>
          </a:p>
          <a:p>
            <a:pPr>
              <a:lnSpc>
                <a:spcPct val="73000"/>
              </a:lnSpc>
              <a:buFontTx/>
              <a:buChar char="•"/>
            </a:pPr>
            <a:r>
              <a:rPr lang="en-US" sz="2400"/>
              <a:t>public JTextArea(String text)</a:t>
            </a:r>
            <a:br>
              <a:rPr lang="en-US" sz="2400"/>
            </a:br>
            <a:r>
              <a:rPr lang="en-US" sz="2400"/>
              <a:t>instantiates a JTextArea object that displays the string  text.</a:t>
            </a:r>
            <a:br>
              <a:rPr lang="en-US" sz="2400"/>
            </a:br>
            <a:r>
              <a:rPr lang="en-US" sz="2400"/>
              <a:t/>
            </a:r>
            <a:br>
              <a:rPr lang="en-US" sz="2400"/>
            </a:br>
            <a:endParaRPr lang="en-US" sz="2400"/>
          </a:p>
          <a:p>
            <a:pPr>
              <a:lnSpc>
                <a:spcPct val="73000"/>
              </a:lnSpc>
              <a:buFontTx/>
              <a:buChar char="•"/>
            </a:pPr>
            <a:r>
              <a:rPr lang="en-US" sz="2400"/>
              <a:t>public JTextArea(int rows, int cols)</a:t>
            </a:r>
            <a:br>
              <a:rPr lang="en-US" sz="2400"/>
            </a:br>
            <a:r>
              <a:rPr lang="en-US" sz="2400"/>
              <a:t>instantiates a JTextArea object with rows rows and cols</a:t>
            </a:r>
            <a:r>
              <a:rPr lang="en-US" sz="2400" i="1"/>
              <a:t> </a:t>
            </a:r>
            <a:r>
              <a:rPr lang="en-US" sz="2400"/>
              <a:t>columns and displays no initial text.</a:t>
            </a:r>
            <a:br>
              <a:rPr lang="en-US" sz="2400"/>
            </a:br>
            <a:r>
              <a:rPr lang="en-US" sz="2400"/>
              <a:t/>
            </a:r>
            <a:br>
              <a:rPr lang="en-US" sz="2400"/>
            </a:br>
            <a:endParaRPr lang="en-US" sz="2400"/>
          </a:p>
          <a:p>
            <a:pPr>
              <a:lnSpc>
                <a:spcPct val="73000"/>
              </a:lnSpc>
              <a:buFontTx/>
              <a:buChar char="•"/>
            </a:pPr>
            <a:r>
              <a:rPr lang="en-US" sz="2400"/>
              <a:t>public JTextArea(String text, int rows, int cols)</a:t>
            </a:r>
            <a:br>
              <a:rPr lang="en-US" sz="2400"/>
            </a:br>
            <a:r>
              <a:rPr lang="en-US" sz="2400"/>
              <a:t>instantiates a JTextArea object with rows rows and cols</a:t>
            </a:r>
            <a:r>
              <a:rPr lang="en-US" sz="2400" i="1"/>
              <a:t> </a:t>
            </a:r>
            <a:r>
              <a:rPr lang="en-US" sz="2400"/>
              <a:t>columns and  displays the string text</a:t>
            </a:r>
            <a:r>
              <a:rPr lang="en-US" sz="2400" i="1"/>
              <a:t>.</a:t>
            </a:r>
            <a:r>
              <a:rPr lang="en-US" sz="2400"/>
              <a:t/>
            </a:r>
            <a:br>
              <a:rPr lang="en-US" sz="2400"/>
            </a:br>
            <a:r>
              <a:rPr lang="en-US" sz="2400"/>
              <a:t/>
            </a:r>
            <a:br>
              <a:rPr lang="en-US" sz="2400"/>
            </a:br>
            <a:endParaRPr lang="en-US" sz="2400"/>
          </a:p>
          <a:p>
            <a:pPr>
              <a:lnSpc>
                <a:spcPct val="73000"/>
              </a:lnSpc>
            </a:pPr>
            <a:endParaRPr 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sz="3200"/>
              <a:t>Methods</a:t>
            </a:r>
          </a:p>
        </p:txBody>
      </p:sp>
      <p:sp>
        <p:nvSpPr>
          <p:cNvPr id="200707" name="Rectangle 3"/>
          <p:cNvSpPr>
            <a:spLocks noGrp="1" noChangeArrowheads="1"/>
          </p:cNvSpPr>
          <p:nvPr>
            <p:ph type="body" idx="1"/>
          </p:nvPr>
        </p:nvSpPr>
        <p:spPr/>
        <p:txBody>
          <a:bodyPr/>
          <a:lstStyle/>
          <a:p>
            <a:pPr>
              <a:lnSpc>
                <a:spcPct val="73000"/>
              </a:lnSpc>
            </a:pPr>
            <a:r>
              <a:rPr lang="en-US" sz="2400"/>
              <a:t>The methods of JTextField are also applicable to JTextArea. </a:t>
            </a:r>
            <a:br>
              <a:rPr lang="en-US" sz="2400"/>
            </a:br>
            <a:endParaRPr lang="en-US" sz="2400"/>
          </a:p>
          <a:p>
            <a:pPr>
              <a:lnSpc>
                <a:spcPct val="73000"/>
              </a:lnSpc>
            </a:pPr>
            <a:r>
              <a:rPr lang="en-US" sz="2400"/>
              <a:t>Additional maethods: </a:t>
            </a:r>
          </a:p>
          <a:p>
            <a:pPr>
              <a:lnSpc>
                <a:spcPct val="73000"/>
              </a:lnSpc>
            </a:pPr>
            <a:endParaRPr lang="en-US" sz="2400"/>
          </a:p>
          <a:p>
            <a:pPr>
              <a:lnSpc>
                <a:spcPct val="73000"/>
              </a:lnSpc>
              <a:buFontTx/>
              <a:buChar char="•"/>
            </a:pPr>
            <a:r>
              <a:rPr lang="en-US" sz="2400"/>
              <a:t>void append(String text)</a:t>
            </a:r>
            <a:br>
              <a:rPr lang="en-US" sz="2400"/>
            </a:br>
            <a:r>
              <a:rPr lang="en-US" sz="2400"/>
              <a:t>appends text to the end of a text area.</a:t>
            </a:r>
            <a:br>
              <a:rPr lang="en-US" sz="2400"/>
            </a:br>
            <a:endParaRPr lang="en-US" sz="2400"/>
          </a:p>
          <a:p>
            <a:pPr>
              <a:lnSpc>
                <a:spcPct val="73000"/>
              </a:lnSpc>
              <a:buFontTx/>
              <a:buChar char="•"/>
            </a:pPr>
            <a:r>
              <a:rPr lang="en-US" sz="2400"/>
              <a:t>void insert (String text, int place)</a:t>
            </a:r>
            <a:br>
              <a:rPr lang="en-US" sz="2400"/>
            </a:br>
            <a:r>
              <a:rPr lang="en-US" sz="2400"/>
              <a:t>inserts text at position place.</a:t>
            </a:r>
            <a:r>
              <a:rPr lang="en-US" sz="2400" i="1"/>
              <a:t/>
            </a:r>
            <a:br>
              <a:rPr lang="en-US" sz="2400" i="1"/>
            </a:br>
            <a:endParaRPr lang="en-US" sz="2400"/>
          </a:p>
          <a:p>
            <a:pPr>
              <a:lnSpc>
                <a:spcPct val="73000"/>
              </a:lnSpc>
              <a:buFontTx/>
              <a:buChar char="•"/>
            </a:pPr>
            <a:r>
              <a:rPr lang="en-US" sz="2400"/>
              <a:t>void replaceRange(String text, int start, int end)</a:t>
            </a:r>
            <a:br>
              <a:rPr lang="en-US" sz="2400"/>
            </a:br>
            <a:r>
              <a:rPr lang="en-US" sz="2400"/>
              <a:t>replaces the chatacters from position start to position end with text.</a:t>
            </a:r>
            <a:br>
              <a:rPr lang="en-US" sz="2400"/>
            </a:br>
            <a:endParaRPr lang="en-US" sz="2400"/>
          </a:p>
          <a:p>
            <a:pPr>
              <a:lnSpc>
                <a:spcPct val="73000"/>
              </a:lnSpc>
              <a:buFontTx/>
              <a:buChar char="•"/>
            </a:pPr>
            <a:r>
              <a:rPr lang="en-US" sz="2400"/>
              <a:t>void setLineWrap(boolean wrap)</a:t>
            </a:r>
            <a:br>
              <a:rPr lang="en-US" sz="2400"/>
            </a:br>
            <a:r>
              <a:rPr lang="en-US" sz="2400"/>
              <a:t>If wrap is set to true</a:t>
            </a:r>
            <a:r>
              <a:rPr lang="en-US" sz="2400" i="1"/>
              <a:t>,</a:t>
            </a:r>
            <a:r>
              <a:rPr lang="en-US" sz="2400"/>
              <a:t>  lines that exceed the allocated number of colums of a text area will wrap to the next line</a:t>
            </a:r>
            <a:r>
              <a:rPr lang="en-US" sz="2400" i="1"/>
              <a:t>.</a:t>
            </a:r>
            <a:r>
              <a:rPr lang="en-US" sz="2400"/>
              <a:t> The default is false.</a:t>
            </a:r>
            <a:br>
              <a:rPr lang="en-US" sz="2400"/>
            </a:b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z="3600" dirty="0" smtClean="0"/>
              <a:t>Methods</a:t>
            </a:r>
            <a:endParaRPr lang="en-US" sz="3600" dirty="0"/>
          </a:p>
        </p:txBody>
      </p:sp>
      <p:sp>
        <p:nvSpPr>
          <p:cNvPr id="201731" name="Rectangle 3"/>
          <p:cNvSpPr>
            <a:spLocks noGrp="1" noChangeArrowheads="1"/>
          </p:cNvSpPr>
          <p:nvPr>
            <p:ph type="body" idx="1"/>
          </p:nvPr>
        </p:nvSpPr>
        <p:spPr/>
        <p:txBody>
          <a:bodyPr/>
          <a:lstStyle/>
          <a:p>
            <a:pPr>
              <a:lnSpc>
                <a:spcPct val="73000"/>
              </a:lnSpc>
              <a:buFontTx/>
              <a:buChar char="•"/>
            </a:pPr>
            <a:r>
              <a:rPr lang="en-US" sz="2400"/>
              <a:t>boolean getLineWrap()</a:t>
            </a:r>
            <a:br>
              <a:rPr lang="en-US" sz="2400"/>
            </a:br>
            <a:r>
              <a:rPr lang="en-US" sz="2400"/>
              <a:t>returns true if line wrapping is enabled.</a:t>
            </a:r>
            <a:br>
              <a:rPr lang="en-US" sz="2400"/>
            </a:br>
            <a:endParaRPr lang="en-US" sz="2400"/>
          </a:p>
          <a:p>
            <a:pPr>
              <a:lnSpc>
                <a:spcPct val="73000"/>
              </a:lnSpc>
              <a:buFontTx/>
              <a:buChar char="•"/>
            </a:pPr>
            <a:r>
              <a:rPr lang="en-US" sz="2400"/>
              <a:t>void setWrapStyleWord(boolean wrap)</a:t>
            </a:r>
            <a:br>
              <a:rPr lang="en-US" sz="2400"/>
            </a:br>
            <a:r>
              <a:rPr lang="en-US" sz="2400"/>
              <a:t>If line wrap is enabled and wrap is set to true then</a:t>
            </a:r>
            <a:r>
              <a:rPr lang="en-US" sz="2400" i="1"/>
              <a:t> </a:t>
            </a:r>
            <a:r>
              <a:rPr lang="en-US" sz="2400"/>
              <a:t>lines wrap only at whitespace.  That is, no single word appears on two lines.</a:t>
            </a:r>
            <a:br>
              <a:rPr lang="en-US" sz="2400"/>
            </a:br>
            <a:endParaRPr lang="en-US" sz="2400"/>
          </a:p>
          <a:p>
            <a:pPr>
              <a:lnSpc>
                <a:spcPct val="73000"/>
              </a:lnSpc>
              <a:buFontTx/>
              <a:buChar char="•"/>
            </a:pPr>
            <a:r>
              <a:rPr lang="en-US" sz="2400"/>
              <a:t>boolean getWrapStyleWord()</a:t>
            </a:r>
            <a:br>
              <a:rPr lang="en-US" sz="2400"/>
            </a:br>
            <a:r>
              <a:rPr lang="en-US" sz="2400"/>
              <a:t>returns true if word wrapping is enabled.</a:t>
            </a:r>
            <a:br>
              <a:rPr lang="en-US" sz="2400"/>
            </a:br>
            <a:endParaRPr lang="en-US" sz="2400"/>
          </a:p>
          <a:p>
            <a:pPr>
              <a:lnSpc>
                <a:spcPct val="73000"/>
              </a:lnSpc>
              <a:buFontTx/>
              <a:buChar char="•"/>
            </a:pPr>
            <a:r>
              <a:rPr lang="en-US" sz="2400"/>
              <a:t>void setRows(int rows)</a:t>
            </a:r>
            <a:br>
              <a:rPr lang="en-US" sz="2400"/>
            </a:br>
            <a:r>
              <a:rPr lang="en-US" sz="2400"/>
              <a:t>sets the number of rows of a text area to rows.</a:t>
            </a:r>
            <a:br>
              <a:rPr lang="en-US" sz="2400"/>
            </a:br>
            <a:endParaRPr lang="en-US" sz="2400"/>
          </a:p>
          <a:p>
            <a:pPr>
              <a:lnSpc>
                <a:spcPct val="73000"/>
              </a:lnSpc>
              <a:buFontTx/>
              <a:buChar char="•"/>
            </a:pPr>
            <a:r>
              <a:rPr lang="en-US" sz="2400"/>
              <a:t>int getRows()</a:t>
            </a:r>
            <a:br>
              <a:rPr lang="en-US" sz="2400"/>
            </a:br>
            <a:r>
              <a:rPr lang="en-US" sz="2400"/>
              <a:t>returns the number of visible rows.</a:t>
            </a:r>
            <a:br>
              <a:rPr lang="en-US" sz="2400"/>
            </a:br>
            <a:endParaRPr lang="en-US" sz="2400"/>
          </a:p>
          <a:p>
            <a:pPr>
              <a:lnSpc>
                <a:spcPct val="73000"/>
              </a:lnSpc>
              <a:buFontTx/>
              <a:buChar char="•"/>
            </a:pPr>
            <a:r>
              <a:rPr lang="en-US" sz="2400"/>
              <a:t>int getLineCount()  </a:t>
            </a:r>
            <a:br>
              <a:rPr lang="en-US" sz="2400"/>
            </a:br>
            <a:r>
              <a:rPr lang="en-US" sz="2400"/>
              <a:t>returns the number of lines displayed in a text area.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sz="3600" dirty="0" smtClean="0"/>
              <a:t>Methods</a:t>
            </a:r>
            <a:endParaRPr lang="en-US" sz="3600" dirty="0"/>
          </a:p>
        </p:txBody>
      </p:sp>
      <p:sp>
        <p:nvSpPr>
          <p:cNvPr id="202755" name="Rectangle 3"/>
          <p:cNvSpPr>
            <a:spLocks noGrp="1" noChangeArrowheads="1"/>
          </p:cNvSpPr>
          <p:nvPr>
            <p:ph type="body" idx="1"/>
          </p:nvPr>
        </p:nvSpPr>
        <p:spPr/>
        <p:txBody>
          <a:bodyPr/>
          <a:lstStyle/>
          <a:p>
            <a:pPr>
              <a:lnSpc>
                <a:spcPct val="73000"/>
              </a:lnSpc>
            </a:pPr>
            <a:r>
              <a:rPr lang="en-US" sz="2400"/>
              <a:t>JTextArea and JTextField inherit from JTextComponent.</a:t>
            </a:r>
          </a:p>
          <a:p>
            <a:pPr>
              <a:lnSpc>
                <a:spcPct val="73000"/>
              </a:lnSpc>
            </a:pPr>
            <a:endParaRPr lang="en-US" sz="2400"/>
          </a:p>
          <a:p>
            <a:pPr>
              <a:lnSpc>
                <a:spcPct val="73000"/>
              </a:lnSpc>
              <a:buFontTx/>
              <a:buChar char="•"/>
            </a:pPr>
            <a:r>
              <a:rPr lang="en-US" sz="2400"/>
              <a:t>void copy()</a:t>
            </a:r>
            <a:br>
              <a:rPr lang="en-US" sz="2400"/>
            </a:br>
            <a:r>
              <a:rPr lang="en-US" sz="2400"/>
              <a:t>copies selected text to the system clipboard.  Text is selected as you normally select text using an editor or a word processor.</a:t>
            </a:r>
            <a:br>
              <a:rPr lang="en-US" sz="2400"/>
            </a:br>
            <a:endParaRPr lang="en-US" sz="2400"/>
          </a:p>
          <a:p>
            <a:pPr>
              <a:lnSpc>
                <a:spcPct val="73000"/>
              </a:lnSpc>
              <a:buFontTx/>
              <a:buChar char="•"/>
            </a:pPr>
            <a:r>
              <a:rPr lang="en-US" sz="2400"/>
              <a:t>void cut()</a:t>
            </a:r>
            <a:br>
              <a:rPr lang="en-US" sz="2400"/>
            </a:br>
            <a:r>
              <a:rPr lang="en-US" sz="2400"/>
              <a:t>removes the  selected text from the text area (field) and moves the text to the system clipboard.</a:t>
            </a:r>
            <a:br>
              <a:rPr lang="en-US" sz="2400"/>
            </a:br>
            <a:endParaRPr lang="en-US" sz="2400"/>
          </a:p>
          <a:p>
            <a:pPr>
              <a:lnSpc>
                <a:spcPct val="73000"/>
              </a:lnSpc>
              <a:buFontTx/>
              <a:buChar char="•"/>
            </a:pPr>
            <a:r>
              <a:rPr lang="en-US" sz="2400"/>
              <a:t>void paste()</a:t>
            </a:r>
            <a:br>
              <a:rPr lang="en-US" sz="2400"/>
            </a:br>
            <a:r>
              <a:rPr lang="en-US" sz="2400"/>
              <a:t>places the contents of the system clipboard into the text area (field).  If text in the component has been selected, that text is replaced.  If text is not selected, the clipboard text is inserted at the position of the cursor.</a:t>
            </a:r>
            <a:br>
              <a:rPr lang="en-US" sz="2400"/>
            </a:br>
            <a:endParaRPr lang="en-US" sz="2400"/>
          </a:p>
          <a:p>
            <a:pPr>
              <a:lnSpc>
                <a:spcPct val="73000"/>
              </a:lnSpc>
              <a:buFontTx/>
              <a:buChar char="•"/>
            </a:pPr>
            <a:r>
              <a:rPr lang="en-US" sz="2400"/>
              <a:t>void selectAll()</a:t>
            </a:r>
            <a:br>
              <a:rPr lang="en-US" sz="2400"/>
            </a:br>
            <a:r>
              <a:rPr lang="en-US" sz="2400"/>
              <a:t>marks as selected all the text in the component</a:t>
            </a:r>
            <a:r>
              <a:rPr lang="en-US" sz="1800"/>
              <a:t>.</a:t>
            </a:r>
            <a:br>
              <a:rPr lang="en-US" sz="1800"/>
            </a:br>
            <a:r>
              <a:rPr lang="en-US" sz="800"/>
              <a:t/>
            </a:r>
            <a:br>
              <a:rPr lang="en-US" sz="800"/>
            </a:br>
            <a:endParaRPr lang="en-US" sz="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Objectives</a:t>
            </a:r>
            <a:endParaRPr lang="en-US" sz="3600" dirty="0"/>
          </a:p>
        </p:txBody>
      </p:sp>
      <p:sp>
        <p:nvSpPr>
          <p:cNvPr id="3" name="Content Placeholder 2"/>
          <p:cNvSpPr>
            <a:spLocks noGrp="1"/>
          </p:cNvSpPr>
          <p:nvPr>
            <p:ph idx="1"/>
          </p:nvPr>
        </p:nvSpPr>
        <p:spPr/>
        <p:txBody>
          <a:bodyPr/>
          <a:lstStyle/>
          <a:p>
            <a:pPr>
              <a:spcAft>
                <a:spcPts val="600"/>
              </a:spcAft>
              <a:buFont typeface="Arial" pitchFamily="34" charset="0"/>
              <a:buChar char="•"/>
            </a:pPr>
            <a:r>
              <a:rPr lang="en-US" sz="2800" dirty="0" smtClean="0"/>
              <a:t>Understand events and event handling</a:t>
            </a:r>
          </a:p>
          <a:p>
            <a:pPr>
              <a:spcAft>
                <a:spcPts val="600"/>
              </a:spcAft>
              <a:buFont typeface="Arial" pitchFamily="34" charset="0"/>
              <a:buChar char="•"/>
            </a:pPr>
            <a:r>
              <a:rPr lang="en-US" sz="2800" dirty="0" smtClean="0"/>
              <a:t>Understand event-driven programming</a:t>
            </a:r>
          </a:p>
          <a:p>
            <a:pPr>
              <a:spcAft>
                <a:spcPts val="600"/>
              </a:spcAft>
              <a:buFont typeface="Arial" pitchFamily="34" charset="0"/>
              <a:buChar char="•"/>
            </a:pPr>
            <a:r>
              <a:rPr lang="en-US" sz="2800" dirty="0" smtClean="0"/>
              <a:t>Understand event delegation model</a:t>
            </a:r>
          </a:p>
          <a:p>
            <a:pPr>
              <a:spcAft>
                <a:spcPts val="600"/>
              </a:spcAft>
              <a:buFont typeface="Arial" pitchFamily="34" charset="0"/>
              <a:buChar char="•"/>
            </a:pPr>
            <a:r>
              <a:rPr lang="en-US" sz="2800" dirty="0" smtClean="0"/>
              <a:t>Understand various events: button, radio button, mouse, mouse motion, menu, checkbox, text, text area, label, dialog, etc.</a:t>
            </a:r>
          </a:p>
          <a:p>
            <a:pPr>
              <a:spcAft>
                <a:spcPts val="600"/>
              </a:spcAft>
              <a:buFont typeface="Arial" pitchFamily="34" charset="0"/>
              <a:buChar char="•"/>
            </a:pPr>
            <a:r>
              <a:rPr lang="en-US" sz="2800" dirty="0" smtClean="0"/>
              <a:t>Understand listener interfaces</a:t>
            </a:r>
          </a:p>
          <a:p>
            <a:pPr>
              <a:spcAft>
                <a:spcPts val="600"/>
              </a:spcAft>
              <a:buFont typeface="Arial" pitchFamily="34" charset="0"/>
              <a:buChar char="•"/>
            </a:pPr>
            <a:r>
              <a:rPr lang="en-US" sz="2800" dirty="0" smtClean="0"/>
              <a:t>Understand listener methods</a:t>
            </a:r>
          </a:p>
          <a:p>
            <a:pPr>
              <a:spcAft>
                <a:spcPts val="600"/>
              </a:spcAft>
              <a:buFont typeface="Arial" pitchFamily="34" charset="0"/>
              <a:buChar char="•"/>
            </a:pPr>
            <a:r>
              <a:rPr lang="en-US" sz="2800" dirty="0" smtClean="0"/>
              <a:t>Be able to develop listeners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sz="3600" dirty="0"/>
              <a:t>Scrollbars</a:t>
            </a:r>
          </a:p>
        </p:txBody>
      </p:sp>
      <p:sp>
        <p:nvSpPr>
          <p:cNvPr id="203779" name="Rectangle 3"/>
          <p:cNvSpPr>
            <a:spLocks noGrp="1" noChangeArrowheads="1"/>
          </p:cNvSpPr>
          <p:nvPr>
            <p:ph type="body" idx="1"/>
          </p:nvPr>
        </p:nvSpPr>
        <p:spPr>
          <a:xfrm>
            <a:off x="773113" y="2103438"/>
            <a:ext cx="8991599" cy="5181599"/>
          </a:xfrm>
        </p:spPr>
        <p:txBody>
          <a:bodyPr/>
          <a:lstStyle/>
          <a:p>
            <a:r>
              <a:rPr lang="en-US" sz="2000" dirty="0" smtClean="0"/>
              <a:t>You </a:t>
            </a:r>
            <a:r>
              <a:rPr lang="en-US" sz="2000" dirty="0"/>
              <a:t>can add a scrollbar to a text area by placing a text area in a </a:t>
            </a:r>
            <a:r>
              <a:rPr lang="en-US" sz="2000" i="1" dirty="0"/>
              <a:t>scroll pane</a:t>
            </a:r>
            <a:r>
              <a:rPr lang="en-US" sz="2000" dirty="0"/>
              <a:t>.  </a:t>
            </a:r>
          </a:p>
          <a:p>
            <a:r>
              <a:rPr lang="en-US" sz="2000" dirty="0"/>
              <a:t>		</a:t>
            </a:r>
          </a:p>
          <a:p>
            <a:r>
              <a:rPr lang="en-US" sz="2000" dirty="0"/>
              <a:t> private </a:t>
            </a:r>
            <a:r>
              <a:rPr lang="en-US" sz="2000" dirty="0" err="1"/>
              <a:t>JTextArea</a:t>
            </a:r>
            <a:r>
              <a:rPr lang="en-US" sz="2000" dirty="0"/>
              <a:t> </a:t>
            </a:r>
            <a:r>
              <a:rPr lang="en-US" sz="2000" dirty="0" err="1"/>
              <a:t>textArea</a:t>
            </a:r>
            <a:r>
              <a:rPr lang="en-US" sz="2000" dirty="0"/>
              <a:t> = new </a:t>
            </a:r>
            <a:r>
              <a:rPr lang="en-US" sz="2000" dirty="0" err="1"/>
              <a:t>JTextArea</a:t>
            </a:r>
            <a:r>
              <a:rPr lang="en-US" sz="2000" dirty="0"/>
              <a:t>();</a:t>
            </a:r>
          </a:p>
          <a:p>
            <a:r>
              <a:rPr lang="en-US" sz="2000" dirty="0" err="1"/>
              <a:t>JScrollPane</a:t>
            </a:r>
            <a:r>
              <a:rPr lang="en-US" sz="2000" dirty="0"/>
              <a:t> </a:t>
            </a:r>
            <a:r>
              <a:rPr lang="en-US" sz="2000" dirty="0" err="1"/>
              <a:t>scrollArea</a:t>
            </a:r>
            <a:r>
              <a:rPr lang="en-US" sz="2000" dirty="0"/>
              <a:t> = new </a:t>
            </a:r>
            <a:r>
              <a:rPr lang="en-US" sz="2000" dirty="0" err="1"/>
              <a:t>JScrollPane</a:t>
            </a:r>
            <a:r>
              <a:rPr lang="en-US" sz="2000" dirty="0"/>
              <a:t>(</a:t>
            </a:r>
            <a:r>
              <a:rPr lang="en-US" sz="2000" b="1" dirty="0" err="1"/>
              <a:t>textArea</a:t>
            </a:r>
            <a:r>
              <a:rPr lang="en-US" sz="2000" dirty="0" smtClean="0"/>
              <a:t>);</a:t>
            </a:r>
          </a:p>
          <a:p>
            <a:endParaRPr lang="en-US" sz="2000" dirty="0" smtClean="0"/>
          </a:p>
          <a:p>
            <a:pPr>
              <a:lnSpc>
                <a:spcPct val="73000"/>
              </a:lnSpc>
            </a:pPr>
            <a:r>
              <a:rPr lang="en-US" sz="2000" dirty="0" smtClean="0"/>
              <a:t>You can set the scroll bar policy with the following segment:</a:t>
            </a:r>
            <a:br>
              <a:rPr lang="en-US" sz="2000" dirty="0" smtClean="0"/>
            </a:br>
            <a:endParaRPr lang="en-US" sz="2000" dirty="0" smtClean="0"/>
          </a:p>
          <a:p>
            <a:pPr>
              <a:lnSpc>
                <a:spcPct val="73000"/>
              </a:lnSpc>
            </a:pPr>
            <a:r>
              <a:rPr lang="en-US" sz="2000" dirty="0" smtClean="0"/>
              <a:t>private </a:t>
            </a:r>
            <a:r>
              <a:rPr lang="en-US" sz="2000" dirty="0" err="1" smtClean="0"/>
              <a:t>JTextArea</a:t>
            </a:r>
            <a:r>
              <a:rPr lang="en-US" sz="2000" dirty="0" smtClean="0"/>
              <a:t> </a:t>
            </a:r>
            <a:r>
              <a:rPr lang="en-US" sz="2000" dirty="0" err="1" smtClean="0"/>
              <a:t>textArea</a:t>
            </a:r>
            <a:r>
              <a:rPr lang="en-US" sz="2000" dirty="0" smtClean="0"/>
              <a:t> = new </a:t>
            </a:r>
            <a:r>
              <a:rPr lang="en-US" sz="2000" dirty="0" err="1" smtClean="0"/>
              <a:t>JTextArea</a:t>
            </a:r>
            <a:r>
              <a:rPr lang="en-US" sz="2000" dirty="0" smtClean="0"/>
              <a:t>();</a:t>
            </a:r>
          </a:p>
          <a:p>
            <a:pPr>
              <a:lnSpc>
                <a:spcPct val="73000"/>
              </a:lnSpc>
            </a:pPr>
            <a:r>
              <a:rPr lang="en-US" sz="2000" dirty="0" err="1" smtClean="0"/>
              <a:t>JScrollPane</a:t>
            </a:r>
            <a:r>
              <a:rPr lang="en-US" sz="2000" dirty="0" smtClean="0"/>
              <a:t> </a:t>
            </a:r>
            <a:r>
              <a:rPr lang="en-US" sz="2000" dirty="0" err="1" smtClean="0"/>
              <a:t>scrollArea</a:t>
            </a:r>
            <a:r>
              <a:rPr lang="en-US" sz="2000" dirty="0" smtClean="0"/>
              <a:t> = new </a:t>
            </a:r>
            <a:r>
              <a:rPr lang="en-US" sz="2000" dirty="0" err="1" smtClean="0"/>
              <a:t>JScrollPane</a:t>
            </a:r>
            <a:r>
              <a:rPr lang="en-US" sz="2000" dirty="0" smtClean="0"/>
              <a:t>(</a:t>
            </a:r>
            <a:r>
              <a:rPr lang="en-US" sz="2000" dirty="0" err="1" smtClean="0"/>
              <a:t>textArea</a:t>
            </a:r>
            <a:r>
              <a:rPr lang="en-US" sz="2000" dirty="0" smtClean="0"/>
              <a:t>, </a:t>
            </a:r>
            <a:br>
              <a:rPr lang="en-US" sz="2000" dirty="0" smtClean="0"/>
            </a:br>
            <a:r>
              <a:rPr lang="en-US" sz="2000" dirty="0" smtClean="0"/>
              <a:t>                                    </a:t>
            </a:r>
            <a:r>
              <a:rPr lang="en-US" sz="2000" dirty="0" err="1" smtClean="0"/>
              <a:t>int</a:t>
            </a:r>
            <a:r>
              <a:rPr lang="en-US" sz="2000" dirty="0" smtClean="0"/>
              <a:t> </a:t>
            </a:r>
            <a:r>
              <a:rPr lang="en-US" sz="2000" dirty="0" err="1" smtClean="0"/>
              <a:t>verticalPolicy</a:t>
            </a:r>
            <a:r>
              <a:rPr lang="en-US" sz="2000" dirty="0" smtClean="0"/>
              <a:t>, </a:t>
            </a:r>
            <a:r>
              <a:rPr lang="en-US" sz="2000" dirty="0" err="1" smtClean="0"/>
              <a:t>int</a:t>
            </a:r>
            <a:r>
              <a:rPr lang="en-US" sz="2000" dirty="0" smtClean="0"/>
              <a:t> </a:t>
            </a:r>
            <a:r>
              <a:rPr lang="en-US" sz="2000" dirty="0" err="1" smtClean="0"/>
              <a:t>horizontalPolicy</a:t>
            </a:r>
            <a:r>
              <a:rPr lang="en-US" sz="2000" dirty="0" smtClean="0"/>
              <a:t>);</a:t>
            </a:r>
            <a:br>
              <a:rPr lang="en-US" sz="2000" dirty="0" smtClean="0"/>
            </a:br>
            <a:endParaRPr lang="en-US" sz="2000" dirty="0" smtClean="0"/>
          </a:p>
          <a:p>
            <a:pPr>
              <a:lnSpc>
                <a:spcPct val="73000"/>
              </a:lnSpc>
            </a:pPr>
            <a:r>
              <a:rPr lang="en-US" sz="2000" dirty="0" smtClean="0"/>
              <a:t>where  </a:t>
            </a:r>
            <a:r>
              <a:rPr lang="en-US" sz="2000" dirty="0" err="1" smtClean="0"/>
              <a:t>verticalPolicy</a:t>
            </a:r>
            <a:r>
              <a:rPr lang="en-US" sz="2000" dirty="0" smtClean="0"/>
              <a:t> is one of:</a:t>
            </a:r>
            <a:br>
              <a:rPr lang="en-US" sz="2000" dirty="0" smtClean="0"/>
            </a:br>
            <a:endParaRPr lang="en-US" sz="2000" dirty="0" smtClean="0"/>
          </a:p>
          <a:p>
            <a:pPr>
              <a:lnSpc>
                <a:spcPct val="73000"/>
              </a:lnSpc>
              <a:buFontTx/>
              <a:buChar char="•"/>
            </a:pPr>
            <a:r>
              <a:rPr lang="en-US" sz="2000" dirty="0" err="1" smtClean="0"/>
              <a:t>ScrollPaneConstants.VERTICAL_SCROLLBAR_AS_NEEDED</a:t>
            </a:r>
            <a:endParaRPr lang="en-US" sz="2000" dirty="0" smtClean="0"/>
          </a:p>
          <a:p>
            <a:pPr>
              <a:lnSpc>
                <a:spcPct val="73000"/>
              </a:lnSpc>
              <a:buFontTx/>
              <a:buChar char="•"/>
            </a:pPr>
            <a:r>
              <a:rPr lang="en-US" sz="2000" dirty="0" err="1" smtClean="0"/>
              <a:t>ScrollPaneConstants.VERTICAL_SCROLLBAR_ALWAYS</a:t>
            </a:r>
            <a:endParaRPr lang="en-US" sz="2000" dirty="0" smtClean="0"/>
          </a:p>
          <a:p>
            <a:pPr>
              <a:lnSpc>
                <a:spcPct val="73000"/>
              </a:lnSpc>
              <a:buFontTx/>
              <a:buChar char="•"/>
            </a:pPr>
            <a:r>
              <a:rPr lang="en-US" sz="2000" dirty="0" err="1" smtClean="0"/>
              <a:t>ScrollPaneConstants.VERTICAL_SCROLLBAR_NEVER</a:t>
            </a:r>
            <a:r>
              <a:rPr lang="en-US" sz="2000" dirty="0" smtClean="0"/>
              <a:t/>
            </a:r>
            <a:br>
              <a:rPr lang="en-US" sz="2000" dirty="0" smtClean="0"/>
            </a:br>
            <a:endParaRPr lang="en-US" sz="2000" dirty="0" smtClean="0"/>
          </a:p>
          <a:p>
            <a:pPr>
              <a:lnSpc>
                <a:spcPct val="73000"/>
              </a:lnSpc>
            </a:pPr>
            <a:r>
              <a:rPr lang="en-US" sz="2000" dirty="0" smtClean="0"/>
              <a:t>and </a:t>
            </a:r>
            <a:r>
              <a:rPr lang="en-US" sz="2000" dirty="0" err="1" smtClean="0"/>
              <a:t>horizontalPolicy</a:t>
            </a:r>
            <a:r>
              <a:rPr lang="en-US" sz="2000" dirty="0" smtClean="0"/>
              <a:t> is one of:</a:t>
            </a:r>
            <a:br>
              <a:rPr lang="en-US" sz="2000" dirty="0" smtClean="0"/>
            </a:br>
            <a:endParaRPr lang="en-US" sz="2000" dirty="0" smtClean="0"/>
          </a:p>
          <a:p>
            <a:pPr>
              <a:lnSpc>
                <a:spcPct val="73000"/>
              </a:lnSpc>
              <a:buFontTx/>
              <a:buChar char="•"/>
            </a:pPr>
            <a:r>
              <a:rPr lang="en-US" sz="2000" dirty="0" err="1" smtClean="0"/>
              <a:t>ScrollPaneConstants.HORIZONTAL_SCROLLBAR_AS_NEEDED</a:t>
            </a:r>
            <a:endParaRPr lang="en-US" sz="2000" dirty="0" smtClean="0"/>
          </a:p>
          <a:p>
            <a:pPr>
              <a:lnSpc>
                <a:spcPct val="73000"/>
              </a:lnSpc>
              <a:buFontTx/>
              <a:buChar char="•"/>
            </a:pPr>
            <a:r>
              <a:rPr lang="en-US" sz="2000" dirty="0" err="1" smtClean="0"/>
              <a:t>ScrollPaneConstants.HORIZONTAL_SCROLLBAR_ALWAYS</a:t>
            </a:r>
            <a:endParaRPr lang="en-US" sz="2000" dirty="0" smtClean="0"/>
          </a:p>
          <a:p>
            <a:pPr>
              <a:lnSpc>
                <a:spcPct val="73000"/>
              </a:lnSpc>
              <a:buFontTx/>
              <a:buChar char="•"/>
            </a:pPr>
            <a:r>
              <a:rPr lang="en-US" sz="2000" dirty="0" err="1" smtClean="0"/>
              <a:t>ScrollPaneConstants.HORIZONTAL_SCROLLBAR_NEVER</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z="3600" dirty="0" smtClean="0"/>
              <a:t>Dialog Boxes </a:t>
            </a:r>
            <a:endParaRPr lang="en-US" sz="3600" dirty="0"/>
          </a:p>
        </p:txBody>
      </p:sp>
      <p:sp>
        <p:nvSpPr>
          <p:cNvPr id="207875" name="Rectangle 3"/>
          <p:cNvSpPr>
            <a:spLocks noGrp="1" noChangeArrowheads="1"/>
          </p:cNvSpPr>
          <p:nvPr>
            <p:ph type="body" idx="1"/>
          </p:nvPr>
        </p:nvSpPr>
        <p:spPr>
          <a:xfrm>
            <a:off x="696912" y="2027237"/>
            <a:ext cx="8605837" cy="4759325"/>
          </a:xfrm>
        </p:spPr>
        <p:txBody>
          <a:bodyPr/>
          <a:lstStyle/>
          <a:p>
            <a:pPr>
              <a:lnSpc>
                <a:spcPct val="73000"/>
              </a:lnSpc>
            </a:pPr>
            <a:r>
              <a:rPr lang="en-US" sz="2000" dirty="0" smtClean="0"/>
              <a:t>A </a:t>
            </a:r>
            <a:r>
              <a:rPr lang="en-US" sz="2000" i="1" dirty="0" smtClean="0"/>
              <a:t>dialog box</a:t>
            </a:r>
            <a:r>
              <a:rPr lang="en-US" sz="2000" dirty="0" smtClean="0"/>
              <a:t> is a pop-up window that is used for both input and output. </a:t>
            </a:r>
          </a:p>
          <a:p>
            <a:pPr>
              <a:lnSpc>
                <a:spcPct val="73000"/>
              </a:lnSpc>
            </a:pPr>
            <a:endParaRPr lang="en-US" sz="2000" dirty="0" smtClean="0"/>
          </a:p>
          <a:p>
            <a:pPr>
              <a:lnSpc>
                <a:spcPct val="73000"/>
              </a:lnSpc>
            </a:pPr>
            <a:endParaRPr lang="en-US" sz="2000" dirty="0" smtClean="0"/>
          </a:p>
          <a:p>
            <a:pPr>
              <a:lnSpc>
                <a:spcPct val="73000"/>
              </a:lnSpc>
            </a:pPr>
            <a:endParaRPr lang="en-US" sz="2000" dirty="0" smtClean="0"/>
          </a:p>
          <a:p>
            <a:pPr>
              <a:lnSpc>
                <a:spcPct val="73000"/>
              </a:lnSpc>
            </a:pPr>
            <a:endParaRPr lang="en-US" sz="2000" dirty="0" smtClean="0"/>
          </a:p>
          <a:p>
            <a:pPr>
              <a:lnSpc>
                <a:spcPct val="73000"/>
              </a:lnSpc>
            </a:pPr>
            <a:endParaRPr lang="en-US" sz="2000" dirty="0" smtClean="0"/>
          </a:p>
          <a:p>
            <a:pPr>
              <a:lnSpc>
                <a:spcPct val="73000"/>
              </a:lnSpc>
            </a:pPr>
            <a:endParaRPr lang="en-US" sz="2000" dirty="0" smtClean="0"/>
          </a:p>
          <a:p>
            <a:pPr>
              <a:lnSpc>
                <a:spcPct val="73000"/>
              </a:lnSpc>
            </a:pPr>
            <a:endParaRPr lang="en-US" sz="2000" dirty="0" smtClean="0"/>
          </a:p>
          <a:p>
            <a:pPr>
              <a:lnSpc>
                <a:spcPct val="73000"/>
              </a:lnSpc>
            </a:pPr>
            <a:endParaRPr lang="en-US" sz="2000" dirty="0" smtClean="0"/>
          </a:p>
          <a:p>
            <a:pPr>
              <a:lnSpc>
                <a:spcPct val="73000"/>
              </a:lnSpc>
            </a:pPr>
            <a:endParaRPr lang="en-US" sz="2000" dirty="0" smtClean="0"/>
          </a:p>
          <a:p>
            <a:pPr>
              <a:lnSpc>
                <a:spcPct val="73000"/>
              </a:lnSpc>
            </a:pPr>
            <a:r>
              <a:rPr lang="en-US" sz="2000" dirty="0" smtClean="0"/>
              <a:t>A </a:t>
            </a:r>
            <a:r>
              <a:rPr lang="en-US" sz="2000" i="1" dirty="0"/>
              <a:t>message dialog box</a:t>
            </a:r>
            <a:r>
              <a:rPr lang="en-US" sz="2000" dirty="0"/>
              <a:t> displays a message and nothing else.</a:t>
            </a:r>
          </a:p>
          <a:p>
            <a:pPr>
              <a:lnSpc>
                <a:spcPct val="73000"/>
              </a:lnSpc>
            </a:pPr>
            <a:endParaRPr lang="en-US" sz="2000" dirty="0"/>
          </a:p>
          <a:p>
            <a:pPr>
              <a:lnSpc>
                <a:spcPct val="73000"/>
              </a:lnSpc>
            </a:pPr>
            <a:r>
              <a:rPr lang="en-US" sz="2000" dirty="0"/>
              <a:t>To incorporate a message dialog box into an application, invoke one of the </a:t>
            </a:r>
            <a:r>
              <a:rPr lang="en-US" sz="2000" b="1" dirty="0"/>
              <a:t>static</a:t>
            </a:r>
            <a:r>
              <a:rPr lang="en-US" sz="2000" dirty="0"/>
              <a:t> methods of </a:t>
            </a:r>
            <a:r>
              <a:rPr lang="en-US" sz="2000" dirty="0" err="1"/>
              <a:t>JOptionPane</a:t>
            </a:r>
            <a:r>
              <a:rPr lang="en-US" sz="2000" dirty="0" smtClean="0"/>
              <a:t>:</a:t>
            </a:r>
            <a:r>
              <a:rPr lang="en-US" sz="2000" dirty="0"/>
              <a:t/>
            </a:r>
            <a:br>
              <a:rPr lang="en-US" sz="2000" dirty="0"/>
            </a:br>
            <a:endParaRPr lang="en-US" sz="2000" dirty="0"/>
          </a:p>
          <a:p>
            <a:pPr>
              <a:lnSpc>
                <a:spcPct val="73000"/>
              </a:lnSpc>
              <a:buFontTx/>
              <a:buChar char="•"/>
            </a:pPr>
            <a:r>
              <a:rPr lang="en-US" sz="2000" dirty="0"/>
              <a:t>public static void </a:t>
            </a:r>
            <a:r>
              <a:rPr lang="en-US" sz="2000" dirty="0" err="1"/>
              <a:t>showMessageDialog</a:t>
            </a:r>
            <a:r>
              <a:rPr lang="en-US" sz="2000" dirty="0"/>
              <a:t>( Component parent, Object message</a:t>
            </a:r>
            <a:r>
              <a:rPr lang="en-US" sz="2000" dirty="0" smtClean="0"/>
              <a:t>);</a:t>
            </a:r>
            <a:r>
              <a:rPr lang="en-US" sz="2000" dirty="0"/>
              <a:t/>
            </a:r>
            <a:br>
              <a:rPr lang="en-US" sz="2000" dirty="0"/>
            </a:br>
            <a:endParaRPr lang="en-US" sz="2000" dirty="0"/>
          </a:p>
          <a:p>
            <a:pPr>
              <a:lnSpc>
                <a:spcPct val="73000"/>
              </a:lnSpc>
              <a:buFontTx/>
              <a:buChar char="•"/>
            </a:pPr>
            <a:r>
              <a:rPr lang="en-US" sz="2000" dirty="0"/>
              <a:t>public static void </a:t>
            </a:r>
            <a:r>
              <a:rPr lang="en-US" sz="2000" dirty="0" err="1"/>
              <a:t>showMessageDialog</a:t>
            </a:r>
            <a:r>
              <a:rPr lang="en-US" sz="2000" dirty="0"/>
              <a:t>( Component parent, Object message, String title, </a:t>
            </a:r>
            <a:r>
              <a:rPr lang="en-US" sz="2000" dirty="0" err="1"/>
              <a:t>int</a:t>
            </a:r>
            <a:r>
              <a:rPr lang="en-US" sz="2000" dirty="0"/>
              <a:t> </a:t>
            </a:r>
            <a:r>
              <a:rPr lang="en-US" sz="2000" dirty="0" err="1"/>
              <a:t>messageType</a:t>
            </a:r>
            <a:r>
              <a:rPr lang="en-US" sz="2000" dirty="0" smtClean="0"/>
              <a:t>);</a:t>
            </a:r>
            <a:r>
              <a:rPr lang="en-US" sz="2000" dirty="0"/>
              <a:t/>
            </a:r>
            <a:br>
              <a:rPr lang="en-US" sz="2000" dirty="0"/>
            </a:br>
            <a:endParaRPr lang="en-US" sz="2000" dirty="0"/>
          </a:p>
          <a:p>
            <a:pPr>
              <a:lnSpc>
                <a:spcPct val="73000"/>
              </a:lnSpc>
              <a:buFontTx/>
              <a:buChar char="•"/>
            </a:pPr>
            <a:r>
              <a:rPr lang="en-US" sz="2000" dirty="0"/>
              <a:t>public static void </a:t>
            </a:r>
            <a:r>
              <a:rPr lang="en-US" sz="2000" dirty="0" err="1"/>
              <a:t>showMessageDialog</a:t>
            </a:r>
            <a:r>
              <a:rPr lang="en-US" sz="2000" dirty="0"/>
              <a:t>( Component parent, Object message, String title, </a:t>
            </a:r>
            <a:r>
              <a:rPr lang="en-US" sz="2000" dirty="0" err="1"/>
              <a:t>int</a:t>
            </a:r>
            <a:r>
              <a:rPr lang="en-US" sz="2000" dirty="0"/>
              <a:t> </a:t>
            </a:r>
            <a:r>
              <a:rPr lang="en-US" sz="2000" dirty="0" err="1"/>
              <a:t>messageType</a:t>
            </a:r>
            <a:r>
              <a:rPr lang="en-US" sz="2000" dirty="0"/>
              <a:t>, Icon </a:t>
            </a:r>
            <a:r>
              <a:rPr lang="en-US" sz="2000" dirty="0" err="1"/>
              <a:t>icon</a:t>
            </a:r>
            <a:r>
              <a:rPr lang="en-US" sz="2000" dirty="0"/>
              <a:t>);</a:t>
            </a:r>
          </a:p>
        </p:txBody>
      </p:sp>
      <p:pic>
        <p:nvPicPr>
          <p:cNvPr id="4" name="Picture 2"/>
          <p:cNvPicPr>
            <a:picLocks noChangeAspect="1" noChangeArrowheads="1"/>
          </p:cNvPicPr>
          <p:nvPr/>
        </p:nvPicPr>
        <p:blipFill>
          <a:blip r:embed="rId2"/>
          <a:srcRect/>
          <a:stretch>
            <a:fillRect/>
          </a:stretch>
        </p:blipFill>
        <p:spPr bwMode="auto">
          <a:xfrm>
            <a:off x="5345112" y="2332037"/>
            <a:ext cx="4038599" cy="179190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z="3600" dirty="0" smtClean="0"/>
              <a:t>Dialog Boxes </a:t>
            </a:r>
            <a:endParaRPr lang="en-US" sz="3600" dirty="0"/>
          </a:p>
        </p:txBody>
      </p:sp>
      <p:sp>
        <p:nvSpPr>
          <p:cNvPr id="208899" name="Rectangle 3"/>
          <p:cNvSpPr>
            <a:spLocks noGrp="1" noChangeArrowheads="1"/>
          </p:cNvSpPr>
          <p:nvPr>
            <p:ph type="body" idx="1"/>
          </p:nvPr>
        </p:nvSpPr>
        <p:spPr/>
        <p:txBody>
          <a:bodyPr/>
          <a:lstStyle/>
          <a:p>
            <a:pPr>
              <a:lnSpc>
                <a:spcPct val="73000"/>
              </a:lnSpc>
              <a:buFontTx/>
              <a:buChar char="•"/>
            </a:pPr>
            <a:r>
              <a:rPr lang="en-US" sz="2400" dirty="0"/>
              <a:t>parent is the parent component of the dialog box.  Use null to signify the default component.</a:t>
            </a:r>
            <a:br>
              <a:rPr lang="en-US" sz="2400" dirty="0"/>
            </a:br>
            <a:endParaRPr lang="en-US" sz="2400" dirty="0"/>
          </a:p>
          <a:p>
            <a:pPr>
              <a:lnSpc>
                <a:spcPct val="73000"/>
              </a:lnSpc>
              <a:buFontTx/>
              <a:buChar char="•"/>
            </a:pPr>
            <a:r>
              <a:rPr lang="en-US" sz="2400" dirty="0"/>
              <a:t>message</a:t>
            </a:r>
            <a:r>
              <a:rPr lang="en-US" sz="2400" i="1" dirty="0"/>
              <a:t> </a:t>
            </a:r>
            <a:r>
              <a:rPr lang="en-US" sz="2400" dirty="0"/>
              <a:t>is the object that the dialog box displays.  Technically</a:t>
            </a:r>
            <a:r>
              <a:rPr lang="en-US" sz="2400" i="1" dirty="0"/>
              <a:t>, </a:t>
            </a:r>
            <a:r>
              <a:rPr lang="en-US" sz="2400" dirty="0"/>
              <a:t>message</a:t>
            </a:r>
            <a:r>
              <a:rPr lang="en-US" sz="2400" i="1" dirty="0"/>
              <a:t> </a:t>
            </a:r>
            <a:r>
              <a:rPr lang="en-US" sz="2400" dirty="0"/>
              <a:t>can be any object: a button, a label, a text field, etc</a:t>
            </a:r>
            <a:r>
              <a:rPr lang="en-US" sz="2400" i="1" dirty="0"/>
              <a:t>.  </a:t>
            </a:r>
            <a:r>
              <a:rPr lang="en-US" sz="2400" dirty="0"/>
              <a:t>However, for the most part, message is</a:t>
            </a:r>
            <a:r>
              <a:rPr lang="en-US" sz="2400" i="1" dirty="0"/>
              <a:t> </a:t>
            </a:r>
            <a:r>
              <a:rPr lang="en-US" sz="2400" dirty="0"/>
              <a:t>a string.</a:t>
            </a:r>
            <a:br>
              <a:rPr lang="en-US" sz="2400" dirty="0"/>
            </a:br>
            <a:endParaRPr lang="en-US" sz="2400" dirty="0"/>
          </a:p>
          <a:p>
            <a:pPr>
              <a:lnSpc>
                <a:spcPct val="73000"/>
              </a:lnSpc>
              <a:buFontTx/>
              <a:buChar char="•"/>
            </a:pPr>
            <a:r>
              <a:rPr lang="en-US" sz="2400" dirty="0"/>
              <a:t>title is the text displayed on the title bar.</a:t>
            </a:r>
            <a:br>
              <a:rPr lang="en-US" sz="2400" dirty="0"/>
            </a:br>
            <a:endParaRPr lang="en-US" sz="2400" dirty="0"/>
          </a:p>
          <a:p>
            <a:pPr>
              <a:lnSpc>
                <a:spcPct val="73000"/>
              </a:lnSpc>
              <a:buFontTx/>
              <a:buChar char="•"/>
            </a:pPr>
            <a:r>
              <a:rPr lang="en-US" sz="2400" dirty="0" err="1"/>
              <a:t>messageType</a:t>
            </a:r>
            <a:r>
              <a:rPr lang="en-US" sz="2400" dirty="0"/>
              <a:t> is one of the following constants:  </a:t>
            </a:r>
          </a:p>
          <a:p>
            <a:pPr lvl="1">
              <a:lnSpc>
                <a:spcPct val="73000"/>
              </a:lnSpc>
              <a:buFontTx/>
              <a:buChar char="•"/>
            </a:pPr>
            <a:r>
              <a:rPr lang="en-US" sz="2400" dirty="0" err="1"/>
              <a:t>JOptionPane.ERROR_MESSAGE</a:t>
            </a:r>
            <a:r>
              <a:rPr lang="en-US" sz="2400" dirty="0"/>
              <a:t>   (value: 0)</a:t>
            </a:r>
          </a:p>
          <a:p>
            <a:pPr lvl="1">
              <a:lnSpc>
                <a:spcPct val="73000"/>
              </a:lnSpc>
              <a:buFontTx/>
              <a:buChar char="•"/>
            </a:pPr>
            <a:r>
              <a:rPr lang="en-US" sz="2400" dirty="0" err="1"/>
              <a:t>JOptionPane.INFORMATION_MESSAGE</a:t>
            </a:r>
            <a:r>
              <a:rPr lang="en-US" sz="2400" dirty="0"/>
              <a:t> (value: 1)</a:t>
            </a:r>
          </a:p>
          <a:p>
            <a:pPr lvl="1">
              <a:lnSpc>
                <a:spcPct val="73000"/>
              </a:lnSpc>
              <a:buFontTx/>
              <a:buChar char="•"/>
            </a:pPr>
            <a:r>
              <a:rPr lang="en-US" sz="2400" dirty="0" err="1"/>
              <a:t>JOptionPane.PLAIN_MESSAGE</a:t>
            </a:r>
            <a:r>
              <a:rPr lang="en-US" sz="2400" dirty="0"/>
              <a:t>	(value:  –1)</a:t>
            </a:r>
          </a:p>
          <a:p>
            <a:pPr lvl="1">
              <a:lnSpc>
                <a:spcPct val="73000"/>
              </a:lnSpc>
              <a:buFontTx/>
              <a:buChar char="•"/>
            </a:pPr>
            <a:r>
              <a:rPr lang="en-US" sz="2400" dirty="0" err="1"/>
              <a:t>JOptionPane.WARNING_MESSAGE</a:t>
            </a:r>
            <a:r>
              <a:rPr lang="en-US" sz="2400" dirty="0"/>
              <a:t>	(value: 2)	</a:t>
            </a:r>
          </a:p>
          <a:p>
            <a:pPr lvl="1">
              <a:lnSpc>
                <a:spcPct val="73000"/>
              </a:lnSpc>
              <a:buFontTx/>
              <a:buChar char="•"/>
            </a:pPr>
            <a:r>
              <a:rPr lang="en-US" sz="2400" dirty="0" err="1"/>
              <a:t>JOptionPane.QUESTION_MESSAGE</a:t>
            </a:r>
            <a:r>
              <a:rPr lang="en-US" sz="2400" dirty="0"/>
              <a:t>	(value: 3</a:t>
            </a:r>
            <a:r>
              <a:rPr lang="en-US" sz="2400" dirty="0" smtClean="0"/>
              <a:t>)</a:t>
            </a:r>
            <a:r>
              <a:rPr lang="en-US" sz="2400" dirty="0"/>
              <a:t/>
            </a:r>
            <a:br>
              <a:rPr lang="en-US" sz="2400" dirty="0"/>
            </a:br>
            <a:endParaRPr lang="en-US" sz="2400" dirty="0"/>
          </a:p>
          <a:p>
            <a:pPr>
              <a:lnSpc>
                <a:spcPct val="73000"/>
              </a:lnSpc>
              <a:buFontTx/>
              <a:buChar char="•"/>
            </a:pPr>
            <a:r>
              <a:rPr lang="en-US" sz="2400" dirty="0"/>
              <a:t>icon is an image that can be displayed on the dialog box.</a:t>
            </a:r>
          </a:p>
          <a:p>
            <a:pPr>
              <a:lnSpc>
                <a:spcPct val="73000"/>
              </a:lnSpc>
              <a:buFontTx/>
              <a:buChar char="•"/>
            </a:pP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73" name="Rectangle 53"/>
          <p:cNvSpPr>
            <a:spLocks noGrp="1" noChangeArrowheads="1"/>
          </p:cNvSpPr>
          <p:nvPr>
            <p:ph type="title"/>
          </p:nvPr>
        </p:nvSpPr>
        <p:spPr/>
        <p:txBody>
          <a:bodyPr/>
          <a:lstStyle/>
          <a:p>
            <a:r>
              <a:rPr lang="en-US" sz="3600" dirty="0"/>
              <a:t>Four message dialog boxes</a:t>
            </a:r>
          </a:p>
        </p:txBody>
      </p:sp>
      <p:graphicFrame>
        <p:nvGraphicFramePr>
          <p:cNvPr id="209983" name="Group 63"/>
          <p:cNvGraphicFramePr>
            <a:graphicFrameLocks noGrp="1"/>
          </p:cNvGraphicFramePr>
          <p:nvPr>
            <p:ph idx="1"/>
          </p:nvPr>
        </p:nvGraphicFramePr>
        <p:xfrm>
          <a:off x="620713" y="2101850"/>
          <a:ext cx="8726487" cy="4759326"/>
        </p:xfrm>
        <a:graphic>
          <a:graphicData uri="http://schemas.openxmlformats.org/drawingml/2006/table">
            <a:tbl>
              <a:tblPr/>
              <a:tblGrid>
                <a:gridCol w="4424362"/>
                <a:gridCol w="4302125"/>
              </a:tblGrid>
              <a:tr h="2379663">
                <a:tc>
                  <a:txBody>
                    <a:bodyPr/>
                    <a:lstStyle/>
                    <a:p>
                      <a:pPr marL="0" marR="0" lvl="0" indent="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600" b="1" i="0" u="none" strike="noStrike" cap="none" normalizeH="0" baseline="0" smtClean="0">
                          <a:ln>
                            <a:noFill/>
                          </a:ln>
                          <a:solidFill>
                            <a:srgbClr val="000000"/>
                          </a:solidFill>
                          <a:effectLst/>
                          <a:latin typeface="Arial" charset="0"/>
                        </a:rPr>
                        <a:t>JOptionPane.INFORMATION_MESSAGE</a:t>
                      </a:r>
                      <a:r>
                        <a:rPr kumimoji="0" lang="en-US" sz="1600" b="0" i="0" u="none" strike="noStrike" cap="none" normalizeH="0" baseline="0" smtClean="0">
                          <a:ln>
                            <a:noFill/>
                          </a:ln>
                          <a:solidFill>
                            <a:srgbClr val="000000"/>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600" b="1" i="0" u="none" strike="noStrike" cap="none" normalizeH="0" baseline="0" smtClean="0">
                          <a:ln>
                            <a:noFill/>
                          </a:ln>
                          <a:solidFill>
                            <a:srgbClr val="000000"/>
                          </a:solidFill>
                          <a:effectLst/>
                          <a:latin typeface="Arial" charset="0"/>
                        </a:rPr>
                        <a:t>JOptionPane.WARNING_MESSAGE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9663">
                <a:tc>
                  <a:txBody>
                    <a:bodyPr/>
                    <a:lstStyle/>
                    <a:p>
                      <a:pPr marL="0" marR="0" lvl="0" indent="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600" b="1" i="0" u="none" strike="noStrike" cap="none" normalizeH="0" baseline="0" smtClean="0">
                          <a:ln>
                            <a:noFill/>
                          </a:ln>
                          <a:solidFill>
                            <a:srgbClr val="000000"/>
                          </a:solidFill>
                          <a:effectLst/>
                          <a:latin typeface="Arial" charset="0"/>
                        </a:rPr>
                        <a:t>JOptionPane.PLAIN_MESSAGE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pPr>
                      <a:r>
                        <a:rPr kumimoji="0" lang="en-US" sz="1600" b="1" i="0" u="none" strike="noStrike" cap="none" normalizeH="0" baseline="0" smtClean="0">
                          <a:ln>
                            <a:noFill/>
                          </a:ln>
                          <a:solidFill>
                            <a:srgbClr val="000000"/>
                          </a:solidFill>
                          <a:effectLst/>
                          <a:latin typeface="Arial" charset="0"/>
                        </a:rPr>
                        <a:t>JOptionPane.QUESTION_MESSAGE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9976" name="Rectangle 56"/>
          <p:cNvSpPr>
            <a:spLocks noChangeArrowheads="1"/>
          </p:cNvSpPr>
          <p:nvPr/>
        </p:nvSpPr>
        <p:spPr bwMode="auto">
          <a:xfrm>
            <a:off x="0" y="3389313"/>
            <a:ext cx="10080625" cy="0"/>
          </a:xfrm>
          <a:prstGeom prst="rect">
            <a:avLst/>
          </a:prstGeom>
          <a:noFill/>
          <a:ln w="9525">
            <a:noFill/>
            <a:miter lim="800000"/>
            <a:headEnd/>
            <a:tailEnd/>
          </a:ln>
          <a:effectLst/>
        </p:spPr>
        <p:txBody>
          <a:bodyPr wrap="none" anchor="ctr">
            <a:spAutoFit/>
          </a:bodyPr>
          <a:lstStyle/>
          <a:p>
            <a:pPr algn="ctr" defTabSz="914400"/>
            <a:endParaRPr lang="en-US"/>
          </a:p>
        </p:txBody>
      </p:sp>
      <p:graphicFrame>
        <p:nvGraphicFramePr>
          <p:cNvPr id="209975" name="Object 55"/>
          <p:cNvGraphicFramePr>
            <a:graphicFrameLocks noChangeAspect="1"/>
          </p:cNvGraphicFramePr>
          <p:nvPr/>
        </p:nvGraphicFramePr>
        <p:xfrm>
          <a:off x="773113" y="2560638"/>
          <a:ext cx="3733800" cy="1628775"/>
        </p:xfrm>
        <a:graphic>
          <a:graphicData uri="http://schemas.openxmlformats.org/presentationml/2006/ole">
            <p:oleObj spid="_x0000_s209975" name="Bitmap Image" r:id="rId3" imgW="2580952" imgH="1123810" progId="PBrush">
              <p:embed/>
            </p:oleObj>
          </a:graphicData>
        </a:graphic>
      </p:graphicFrame>
      <p:sp>
        <p:nvSpPr>
          <p:cNvPr id="209978" name="Rectangle 58"/>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09977" name="Object 57"/>
          <p:cNvGraphicFramePr>
            <a:graphicFrameLocks noChangeAspect="1"/>
          </p:cNvGraphicFramePr>
          <p:nvPr/>
        </p:nvGraphicFramePr>
        <p:xfrm>
          <a:off x="5268913" y="2636838"/>
          <a:ext cx="3657600" cy="1614487"/>
        </p:xfrm>
        <a:graphic>
          <a:graphicData uri="http://schemas.openxmlformats.org/presentationml/2006/ole">
            <p:oleObj spid="_x0000_s209977" name="Bitmap Image" r:id="rId4" imgW="2600000" imgH="1152381" progId="PBrush">
              <p:embed/>
            </p:oleObj>
          </a:graphicData>
        </a:graphic>
      </p:graphicFrame>
      <p:sp>
        <p:nvSpPr>
          <p:cNvPr id="209980" name="Rectangle 60"/>
          <p:cNvSpPr>
            <a:spLocks noChangeArrowheads="1"/>
          </p:cNvSpPr>
          <p:nvPr/>
        </p:nvSpPr>
        <p:spPr bwMode="auto">
          <a:xfrm>
            <a:off x="0" y="340360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09979" name="Object 59"/>
          <p:cNvGraphicFramePr>
            <a:graphicFrameLocks noChangeAspect="1"/>
          </p:cNvGraphicFramePr>
          <p:nvPr/>
        </p:nvGraphicFramePr>
        <p:xfrm>
          <a:off x="773113" y="4887913"/>
          <a:ext cx="3733800" cy="1676400"/>
        </p:xfrm>
        <a:graphic>
          <a:graphicData uri="http://schemas.openxmlformats.org/presentationml/2006/ole">
            <p:oleObj spid="_x0000_s209979" name="Bitmap Image" r:id="rId5" imgW="2591162" imgH="1162212" progId="PBrush">
              <p:embed/>
            </p:oleObj>
          </a:graphicData>
        </a:graphic>
      </p:graphicFrame>
      <p:sp>
        <p:nvSpPr>
          <p:cNvPr id="209982" name="Rectangle 62"/>
          <p:cNvSpPr>
            <a:spLocks noChangeArrowheads="1"/>
          </p:cNvSpPr>
          <p:nvPr/>
        </p:nvSpPr>
        <p:spPr bwMode="auto">
          <a:xfrm>
            <a:off x="0" y="340360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09981" name="Object 61"/>
          <p:cNvGraphicFramePr>
            <a:graphicFrameLocks noChangeAspect="1"/>
          </p:cNvGraphicFramePr>
          <p:nvPr/>
        </p:nvGraphicFramePr>
        <p:xfrm>
          <a:off x="5116513" y="5037138"/>
          <a:ext cx="3505200" cy="1530350"/>
        </p:xfrm>
        <a:graphic>
          <a:graphicData uri="http://schemas.openxmlformats.org/presentationml/2006/ole">
            <p:oleObj spid="_x0000_s209981" name="Bitmap Image" r:id="rId6" imgW="2572109" imgH="1133633" progId="PBrush">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z="3600" dirty="0"/>
              <a:t>Confirmation Dialog Box</a:t>
            </a:r>
          </a:p>
        </p:txBody>
      </p:sp>
      <p:sp>
        <p:nvSpPr>
          <p:cNvPr id="211971" name="Rectangle 3"/>
          <p:cNvSpPr>
            <a:spLocks noGrp="1" noChangeArrowheads="1"/>
          </p:cNvSpPr>
          <p:nvPr>
            <p:ph type="body" idx="1"/>
          </p:nvPr>
        </p:nvSpPr>
        <p:spPr/>
        <p:txBody>
          <a:bodyPr/>
          <a:lstStyle/>
          <a:p>
            <a:r>
              <a:rPr lang="en-US" sz="2400"/>
              <a:t>A </a:t>
            </a:r>
            <a:r>
              <a:rPr lang="en-US" sz="2400" i="1"/>
              <a:t>confirmation dialog box</a:t>
            </a:r>
            <a:r>
              <a:rPr lang="en-US" sz="2400"/>
              <a:t> displays a question, expects a reply, and returns an integer value</a:t>
            </a:r>
            <a:r>
              <a:rPr lang="en-US"/>
              <a:t>.</a:t>
            </a:r>
          </a:p>
        </p:txBody>
      </p:sp>
      <p:pic>
        <p:nvPicPr>
          <p:cNvPr id="211972" name="Picture 4"/>
          <p:cNvPicPr>
            <a:picLocks noChangeAspect="1" noChangeArrowheads="1"/>
          </p:cNvPicPr>
          <p:nvPr/>
        </p:nvPicPr>
        <p:blipFill>
          <a:blip r:embed="rId2"/>
          <a:srcRect/>
          <a:stretch>
            <a:fillRect/>
          </a:stretch>
        </p:blipFill>
        <p:spPr bwMode="auto">
          <a:xfrm>
            <a:off x="2906713" y="4167188"/>
            <a:ext cx="5181600"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sz="3600" dirty="0"/>
              <a:t>Methods</a:t>
            </a:r>
          </a:p>
        </p:txBody>
      </p:sp>
      <p:sp>
        <p:nvSpPr>
          <p:cNvPr id="212995" name="Rectangle 3"/>
          <p:cNvSpPr>
            <a:spLocks noGrp="1" noChangeArrowheads="1"/>
          </p:cNvSpPr>
          <p:nvPr>
            <p:ph type="body" idx="1"/>
          </p:nvPr>
        </p:nvSpPr>
        <p:spPr>
          <a:xfrm>
            <a:off x="773112" y="2027237"/>
            <a:ext cx="9099549" cy="3430587"/>
          </a:xfrm>
        </p:spPr>
        <p:txBody>
          <a:bodyPr/>
          <a:lstStyle/>
          <a:p>
            <a:pPr>
              <a:lnSpc>
                <a:spcPct val="83000"/>
              </a:lnSpc>
              <a:buFontTx/>
              <a:buChar char="•"/>
            </a:pPr>
            <a:r>
              <a:rPr lang="en-US" sz="2000" dirty="0" smtClean="0"/>
              <a:t>public static </a:t>
            </a:r>
            <a:r>
              <a:rPr lang="en-US" sz="2000" dirty="0" err="1" smtClean="0"/>
              <a:t>int</a:t>
            </a:r>
            <a:r>
              <a:rPr lang="en-US" sz="2000" dirty="0" smtClean="0"/>
              <a:t> </a:t>
            </a:r>
            <a:r>
              <a:rPr lang="en-US" sz="2000" dirty="0" err="1" smtClean="0"/>
              <a:t>showConfirmDialog</a:t>
            </a:r>
            <a:r>
              <a:rPr lang="en-US" sz="2000" dirty="0" smtClean="0"/>
              <a:t>(Component parent, Object message);</a:t>
            </a:r>
          </a:p>
          <a:p>
            <a:pPr>
              <a:lnSpc>
                <a:spcPct val="83000"/>
              </a:lnSpc>
              <a:buFontTx/>
              <a:buChar char="•"/>
            </a:pPr>
            <a:r>
              <a:rPr lang="en-US" sz="2000" dirty="0" smtClean="0"/>
              <a:t>public static </a:t>
            </a:r>
            <a:r>
              <a:rPr lang="en-US" sz="2000" dirty="0" err="1" smtClean="0"/>
              <a:t>int</a:t>
            </a:r>
            <a:r>
              <a:rPr lang="en-US" sz="2000" dirty="0" smtClean="0"/>
              <a:t> </a:t>
            </a:r>
            <a:r>
              <a:rPr lang="en-US" sz="2000" dirty="0" err="1" smtClean="0"/>
              <a:t>showConfirmDialog</a:t>
            </a:r>
            <a:r>
              <a:rPr lang="en-US" sz="2000" dirty="0" smtClean="0"/>
              <a:t>(Component parent,</a:t>
            </a:r>
          </a:p>
          <a:p>
            <a:pPr>
              <a:lnSpc>
                <a:spcPct val="83000"/>
              </a:lnSpc>
            </a:pPr>
            <a:r>
              <a:rPr lang="en-US" sz="2000" dirty="0" smtClean="0"/>
              <a:t>     					             Object message, String title, </a:t>
            </a:r>
            <a:r>
              <a:rPr lang="en-US" sz="2000" dirty="0" err="1" smtClean="0"/>
              <a:t>int</a:t>
            </a:r>
            <a:r>
              <a:rPr lang="en-US" sz="2000" dirty="0" smtClean="0"/>
              <a:t> </a:t>
            </a:r>
            <a:r>
              <a:rPr lang="en-US" sz="2000" dirty="0" err="1" smtClean="0"/>
              <a:t>optionType</a:t>
            </a:r>
            <a:r>
              <a:rPr lang="en-US" sz="2000" dirty="0" smtClean="0"/>
              <a:t>);</a:t>
            </a:r>
          </a:p>
          <a:p>
            <a:pPr>
              <a:lnSpc>
                <a:spcPct val="83000"/>
              </a:lnSpc>
              <a:buFontTx/>
              <a:buChar char="•"/>
            </a:pPr>
            <a:r>
              <a:rPr lang="en-US" sz="2000" dirty="0" smtClean="0"/>
              <a:t>public static </a:t>
            </a:r>
            <a:r>
              <a:rPr lang="en-US" sz="2000" dirty="0" err="1" smtClean="0"/>
              <a:t>int</a:t>
            </a:r>
            <a:r>
              <a:rPr lang="en-US" sz="2000" dirty="0" smtClean="0"/>
              <a:t> </a:t>
            </a:r>
            <a:r>
              <a:rPr lang="en-US" sz="2000" dirty="0" err="1" smtClean="0"/>
              <a:t>showConfirmDialog</a:t>
            </a:r>
            <a:r>
              <a:rPr lang="en-US" sz="2000" dirty="0" smtClean="0"/>
              <a:t>(Component parent, </a:t>
            </a:r>
          </a:p>
          <a:p>
            <a:pPr>
              <a:lnSpc>
                <a:spcPct val="83000"/>
              </a:lnSpc>
            </a:pPr>
            <a:r>
              <a:rPr lang="en-US" sz="2000" dirty="0" smtClean="0"/>
              <a:t>      				Object message, String title, </a:t>
            </a:r>
            <a:r>
              <a:rPr lang="en-US" sz="2000" dirty="0" err="1" smtClean="0"/>
              <a:t>int</a:t>
            </a:r>
            <a:r>
              <a:rPr lang="en-US" sz="2000" dirty="0" smtClean="0"/>
              <a:t> </a:t>
            </a:r>
            <a:r>
              <a:rPr lang="en-US" sz="2000" dirty="0" err="1" smtClean="0"/>
              <a:t>optionType</a:t>
            </a:r>
            <a:r>
              <a:rPr lang="en-US" sz="2000" dirty="0" smtClean="0"/>
              <a:t>, </a:t>
            </a:r>
            <a:r>
              <a:rPr lang="en-US" sz="2000" dirty="0" err="1" smtClean="0"/>
              <a:t>int</a:t>
            </a:r>
            <a:r>
              <a:rPr lang="en-US" sz="2000" dirty="0" smtClean="0"/>
              <a:t> </a:t>
            </a:r>
            <a:r>
              <a:rPr lang="en-US" sz="2000" dirty="0" err="1" smtClean="0"/>
              <a:t>messageType</a:t>
            </a:r>
            <a:r>
              <a:rPr lang="en-US" sz="2000" dirty="0" smtClean="0"/>
              <a:t>);</a:t>
            </a:r>
          </a:p>
          <a:p>
            <a:pPr>
              <a:lnSpc>
                <a:spcPct val="83000"/>
              </a:lnSpc>
              <a:buFontTx/>
              <a:buChar char="•"/>
            </a:pPr>
            <a:r>
              <a:rPr lang="en-US" sz="2000" dirty="0" smtClean="0"/>
              <a:t>public static </a:t>
            </a:r>
            <a:r>
              <a:rPr lang="en-US" sz="2000" dirty="0" err="1" smtClean="0"/>
              <a:t>int</a:t>
            </a:r>
            <a:r>
              <a:rPr lang="en-US" sz="2000" dirty="0" smtClean="0"/>
              <a:t> </a:t>
            </a:r>
            <a:r>
              <a:rPr lang="en-US" sz="2000" dirty="0" err="1" smtClean="0"/>
              <a:t>showConfirmDialog</a:t>
            </a:r>
            <a:r>
              <a:rPr lang="en-US" sz="2000" dirty="0" smtClean="0"/>
              <a:t>(Component parent, Object message,</a:t>
            </a:r>
          </a:p>
          <a:p>
            <a:pPr>
              <a:lnSpc>
                <a:spcPct val="83000"/>
              </a:lnSpc>
            </a:pPr>
            <a:r>
              <a:rPr lang="en-US" sz="2000" dirty="0" smtClean="0"/>
              <a:t> 					String title, </a:t>
            </a:r>
            <a:r>
              <a:rPr lang="en-US" sz="2000" dirty="0" err="1" smtClean="0"/>
              <a:t>int</a:t>
            </a:r>
            <a:r>
              <a:rPr lang="en-US" sz="2000" dirty="0" smtClean="0"/>
              <a:t> </a:t>
            </a:r>
            <a:r>
              <a:rPr lang="en-US" sz="2000" dirty="0" err="1" smtClean="0"/>
              <a:t>optionType</a:t>
            </a:r>
            <a:r>
              <a:rPr lang="en-US" sz="2000" dirty="0" smtClean="0"/>
              <a:t>, </a:t>
            </a:r>
            <a:r>
              <a:rPr lang="en-US" sz="2000" dirty="0" err="1" smtClean="0"/>
              <a:t>int</a:t>
            </a:r>
            <a:r>
              <a:rPr lang="en-US" sz="2000" dirty="0" smtClean="0"/>
              <a:t> </a:t>
            </a:r>
            <a:r>
              <a:rPr lang="en-US" sz="2000" dirty="0" err="1" smtClean="0"/>
              <a:t>messageType</a:t>
            </a:r>
            <a:r>
              <a:rPr lang="en-US" sz="2000" dirty="0" smtClean="0"/>
              <a:t>, Icon </a:t>
            </a:r>
            <a:r>
              <a:rPr lang="en-US" sz="2000" dirty="0" err="1" smtClean="0"/>
              <a:t>icon</a:t>
            </a:r>
            <a:r>
              <a:rPr lang="en-US" sz="2000" dirty="0" smtClean="0"/>
              <a:t>); </a:t>
            </a:r>
          </a:p>
          <a:p>
            <a:endParaRPr lang="en-US" sz="1400" dirty="0" smtClean="0"/>
          </a:p>
          <a:p>
            <a:r>
              <a:rPr lang="en-US" sz="2000" dirty="0" smtClean="0"/>
              <a:t>The </a:t>
            </a:r>
            <a:r>
              <a:rPr lang="en-US" sz="2000" dirty="0" err="1" smtClean="0"/>
              <a:t>optionType</a:t>
            </a:r>
            <a:r>
              <a:rPr lang="en-US" sz="2000" dirty="0" smtClean="0"/>
              <a:t> parameter determines the options that appear as buttons.  </a:t>
            </a:r>
          </a:p>
          <a:p>
            <a:r>
              <a:rPr lang="en-US" sz="2000" dirty="0" smtClean="0"/>
              <a:t>The parameter accepts one of the  following </a:t>
            </a:r>
            <a:r>
              <a:rPr lang="en-US" sz="2000" dirty="0" err="1" smtClean="0"/>
              <a:t>JOptionPane</a:t>
            </a:r>
            <a:r>
              <a:rPr lang="en-US" sz="2000" dirty="0" smtClean="0"/>
              <a:t> constants:</a:t>
            </a:r>
            <a:br>
              <a:rPr lang="en-US" sz="2000" dirty="0" smtClean="0"/>
            </a:br>
            <a:r>
              <a:rPr lang="en-US" sz="1600" dirty="0" smtClean="0"/>
              <a:t>YES_NO_OPTION				(numerical value:  0)</a:t>
            </a:r>
          </a:p>
          <a:p>
            <a:r>
              <a:rPr lang="en-US" sz="1600" dirty="0" smtClean="0"/>
              <a:t>	YES_NO_CANCEL_OPTION		(numerical value:  1) // default</a:t>
            </a:r>
          </a:p>
          <a:p>
            <a:r>
              <a:rPr lang="en-US" sz="1600" dirty="0" smtClean="0"/>
              <a:t>	OK_CANCEL_OPTION			(numerical value:  2)</a:t>
            </a:r>
            <a:endParaRPr lang="en-US" sz="2000" dirty="0" smtClean="0"/>
          </a:p>
          <a:p>
            <a:endParaRPr lang="en-US" sz="2000" dirty="0" smtClean="0"/>
          </a:p>
          <a:p>
            <a:endParaRPr lang="en-US" sz="2000" dirty="0" smtClean="0"/>
          </a:p>
          <a:p>
            <a:endParaRPr lang="en-US" sz="2000" dirty="0" smtClean="0"/>
          </a:p>
        </p:txBody>
      </p:sp>
      <p:sp>
        <p:nvSpPr>
          <p:cNvPr id="4" name="Rectangle 3"/>
          <p:cNvSpPr txBox="1">
            <a:spLocks noChangeArrowheads="1"/>
          </p:cNvSpPr>
          <p:nvPr/>
        </p:nvSpPr>
        <p:spPr bwMode="auto">
          <a:xfrm>
            <a:off x="620712" y="5380037"/>
            <a:ext cx="3581400" cy="190658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The </a:t>
            </a: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messageType</a:t>
            </a:r>
            <a:r>
              <a:rPr kumimoji="0" lang="en-US" sz="2000" b="0" i="1" u="none" strike="noStrike" kern="0" cap="none" spc="0" normalizeH="0" baseline="0" noProof="0" dirty="0" smtClean="0">
                <a:ln>
                  <a:noFill/>
                </a:ln>
                <a:solidFill>
                  <a:srgbClr val="000000"/>
                </a:solidFill>
                <a:effectLst/>
                <a:uLnTx/>
                <a:uFillTx/>
                <a:latin typeface="+mn-lt"/>
                <a:ea typeface="+mn-ea"/>
                <a:cs typeface="+mn-cs"/>
              </a:rPr>
              <a:t> </a:t>
            </a:r>
            <a:r>
              <a:rPr kumimoji="0" lang="en-US" sz="2000" b="0" i="0" u="none" strike="noStrike" kern="0" cap="none" spc="0" normalizeH="0" baseline="0" noProof="0" dirty="0" smtClean="0">
                <a:ln>
                  <a:noFill/>
                </a:ln>
                <a:solidFill>
                  <a:srgbClr val="000000"/>
                </a:solidFill>
                <a:effectLst/>
                <a:uLnTx/>
                <a:uFillTx/>
                <a:latin typeface="+mn-lt"/>
                <a:ea typeface="+mn-ea"/>
                <a:cs typeface="+mn-cs"/>
              </a:rPr>
              <a:t>parameter</a:t>
            </a:r>
            <a:r>
              <a:rPr kumimoji="0" lang="en-US" sz="2000" b="0" i="1" u="none" strike="noStrike" kern="0" cap="none" spc="0" normalizeH="0" baseline="0" noProof="0" dirty="0" smtClean="0">
                <a:ln>
                  <a:noFill/>
                </a:ln>
                <a:solidFill>
                  <a:srgbClr val="000000"/>
                </a:solidFill>
                <a:effectLst/>
                <a:uLnTx/>
                <a:uFillTx/>
                <a:latin typeface="+mn-lt"/>
                <a:ea typeface="+mn-ea"/>
                <a:cs typeface="+mn-cs"/>
              </a:rPr>
              <a:t> </a:t>
            </a:r>
            <a:r>
              <a:rPr kumimoji="0" lang="en-US" sz="2000" b="0" i="0" u="none" strike="noStrike" kern="0" cap="none" spc="0" normalizeH="0" baseline="0" noProof="0" dirty="0" smtClean="0">
                <a:ln>
                  <a:noFill/>
                </a:ln>
                <a:solidFill>
                  <a:srgbClr val="000000"/>
                </a:solidFill>
                <a:effectLst/>
                <a:uLnTx/>
                <a:uFillTx/>
                <a:latin typeface="+mn-lt"/>
                <a:ea typeface="+mn-ea"/>
                <a:cs typeface="+mn-cs"/>
              </a:rPr>
              <a:t>can be one of the constants:</a:t>
            </a:r>
          </a:p>
          <a:p>
            <a:pPr marL="573088" marR="0" lvl="1" indent="-231775" algn="l" defTabSz="457200" rtl="0" eaLnBrk="0" fontAlgn="base" latinLnBrk="0" hangingPunct="0">
              <a:lnSpc>
                <a:spcPct val="93000"/>
              </a:lnSpc>
              <a:spcBef>
                <a:spcPct val="0"/>
              </a:spcBef>
              <a:spcAft>
                <a:spcPct val="0"/>
              </a:spcAft>
              <a:buClr>
                <a:srgbClr val="000000"/>
              </a:buClr>
              <a:buSzPct val="100000"/>
              <a:buFontTx/>
              <a:buChar char="•"/>
              <a:tabLst/>
              <a:defRPr/>
            </a:pPr>
            <a:r>
              <a:rPr kumimoji="0" lang="en-US" sz="1600" b="0" i="0" u="none" strike="noStrike" kern="0" cap="none" spc="0" normalizeH="0" baseline="0" noProof="0" dirty="0" smtClean="0">
                <a:ln>
                  <a:noFill/>
                </a:ln>
                <a:solidFill>
                  <a:srgbClr val="000000"/>
                </a:solidFill>
                <a:effectLst/>
                <a:uLnTx/>
                <a:uFillTx/>
                <a:latin typeface="+mn-lt"/>
              </a:rPr>
              <a:t>ERROR_MESSAGE		</a:t>
            </a:r>
          </a:p>
          <a:p>
            <a:pPr marL="573088" marR="0" lvl="1" indent="-231775" algn="l" defTabSz="457200" rtl="0" eaLnBrk="0" fontAlgn="base" latinLnBrk="0" hangingPunct="0">
              <a:lnSpc>
                <a:spcPct val="93000"/>
              </a:lnSpc>
              <a:spcBef>
                <a:spcPct val="0"/>
              </a:spcBef>
              <a:spcAft>
                <a:spcPct val="0"/>
              </a:spcAft>
              <a:buClr>
                <a:srgbClr val="000000"/>
              </a:buClr>
              <a:buSzPct val="100000"/>
              <a:buFontTx/>
              <a:buChar char="•"/>
              <a:tabLst/>
              <a:defRPr/>
            </a:pPr>
            <a:r>
              <a:rPr kumimoji="0" lang="en-US" sz="1600" b="0" i="0" u="none" strike="noStrike" kern="0" cap="none" spc="0" normalizeH="0" baseline="0" noProof="0" dirty="0" smtClean="0">
                <a:ln>
                  <a:noFill/>
                </a:ln>
                <a:solidFill>
                  <a:srgbClr val="000000"/>
                </a:solidFill>
                <a:effectLst/>
                <a:uLnTx/>
                <a:uFillTx/>
                <a:latin typeface="+mn-lt"/>
              </a:rPr>
              <a:t>INFORMATION_MESSAGE	</a:t>
            </a:r>
          </a:p>
          <a:p>
            <a:pPr marL="573088" marR="0" lvl="1" indent="-231775" algn="l" defTabSz="457200" rtl="0" eaLnBrk="0" fontAlgn="base" latinLnBrk="0" hangingPunct="0">
              <a:lnSpc>
                <a:spcPct val="93000"/>
              </a:lnSpc>
              <a:spcBef>
                <a:spcPct val="0"/>
              </a:spcBef>
              <a:spcAft>
                <a:spcPct val="0"/>
              </a:spcAft>
              <a:buClr>
                <a:srgbClr val="000000"/>
              </a:buClr>
              <a:buSzPct val="100000"/>
              <a:buFontTx/>
              <a:buChar char="•"/>
              <a:tabLst/>
              <a:defRPr/>
            </a:pPr>
            <a:r>
              <a:rPr kumimoji="0" lang="en-US" sz="1600" b="0" i="0" u="none" strike="noStrike" kern="0" cap="none" spc="0" normalizeH="0" baseline="0" noProof="0" dirty="0" smtClean="0">
                <a:ln>
                  <a:noFill/>
                </a:ln>
                <a:solidFill>
                  <a:srgbClr val="000000"/>
                </a:solidFill>
                <a:effectLst/>
                <a:uLnTx/>
                <a:uFillTx/>
                <a:latin typeface="+mn-lt"/>
              </a:rPr>
              <a:t>PLAIN_MESSAGE		</a:t>
            </a:r>
          </a:p>
          <a:p>
            <a:pPr marL="573088" marR="0" lvl="1" indent="-231775" algn="l" defTabSz="457200" rtl="0" eaLnBrk="0" fontAlgn="base" latinLnBrk="0" hangingPunct="0">
              <a:lnSpc>
                <a:spcPct val="93000"/>
              </a:lnSpc>
              <a:spcBef>
                <a:spcPct val="0"/>
              </a:spcBef>
              <a:spcAft>
                <a:spcPct val="0"/>
              </a:spcAft>
              <a:buClr>
                <a:srgbClr val="000000"/>
              </a:buClr>
              <a:buSzPct val="100000"/>
              <a:buFontTx/>
              <a:buChar char="•"/>
              <a:tabLst/>
              <a:defRPr/>
            </a:pPr>
            <a:r>
              <a:rPr kumimoji="0" lang="en-US" sz="1600" b="0" i="0" u="none" strike="noStrike" kern="0" cap="none" spc="0" normalizeH="0" baseline="0" noProof="0" dirty="0" smtClean="0">
                <a:ln>
                  <a:noFill/>
                </a:ln>
                <a:solidFill>
                  <a:srgbClr val="000000"/>
                </a:solidFill>
                <a:effectLst/>
                <a:uLnTx/>
                <a:uFillTx/>
                <a:latin typeface="+mn-lt"/>
              </a:rPr>
              <a:t>WARNING_MESSAGE		</a:t>
            </a:r>
          </a:p>
          <a:p>
            <a:pPr marL="573088" marR="0" lvl="1" indent="-231775" algn="l" defTabSz="457200" rtl="0" eaLnBrk="0" fontAlgn="base" latinLnBrk="0" hangingPunct="0">
              <a:lnSpc>
                <a:spcPct val="93000"/>
              </a:lnSpc>
              <a:spcBef>
                <a:spcPct val="0"/>
              </a:spcBef>
              <a:spcAft>
                <a:spcPct val="0"/>
              </a:spcAft>
              <a:buClr>
                <a:srgbClr val="000000"/>
              </a:buClr>
              <a:buSzPct val="100000"/>
              <a:buFontTx/>
              <a:buChar char="•"/>
              <a:tabLst/>
              <a:defRPr/>
            </a:pPr>
            <a:r>
              <a:rPr kumimoji="0" lang="en-US" sz="1600" b="0" i="0" u="none" strike="noStrike" kern="0" cap="none" spc="0" normalizeH="0" baseline="0" noProof="0" dirty="0" smtClean="0">
                <a:ln>
                  <a:noFill/>
                </a:ln>
                <a:solidFill>
                  <a:srgbClr val="000000"/>
                </a:solidFill>
                <a:effectLst/>
                <a:uLnTx/>
                <a:uFillTx/>
                <a:latin typeface="+mn-lt"/>
              </a:rPr>
              <a:t>QUESTION_MESSAGE </a:t>
            </a:r>
          </a:p>
          <a:p>
            <a:pPr marL="342900" marR="0" lvl="0" indent="-342900" algn="l" defTabSz="457200" rtl="0" eaLnBrk="0" fontAlgn="base" latinLnBrk="0" hangingPunct="0">
              <a:lnSpc>
                <a:spcPct val="93000"/>
              </a:lnSpc>
              <a:spcBef>
                <a:spcPct val="0"/>
              </a:spcBef>
              <a:spcAft>
                <a:spcPct val="0"/>
              </a:spcAft>
              <a:buClr>
                <a:srgbClr val="000000"/>
              </a:buClr>
              <a:buSzPct val="100000"/>
              <a:buFontTx/>
              <a:buChar char="•"/>
              <a:tabLst/>
              <a:defRPr/>
            </a:pPr>
            <a:endParaRPr kumimoji="0" lang="en-US" sz="2400" b="0" i="0" u="none" strike="noStrike" kern="0" cap="none" spc="0" normalizeH="0" baseline="0" noProof="0" dirty="0">
              <a:ln>
                <a:noFill/>
              </a:ln>
              <a:solidFill>
                <a:srgbClr val="000000"/>
              </a:solidFill>
              <a:effectLst/>
              <a:uLnTx/>
              <a:uFillTx/>
              <a:latin typeface="+mn-lt"/>
              <a:ea typeface="+mn-ea"/>
              <a:cs typeface="+mn-cs"/>
            </a:endParaRPr>
          </a:p>
        </p:txBody>
      </p:sp>
      <p:sp>
        <p:nvSpPr>
          <p:cNvPr id="5" name="Rectangle 3"/>
          <p:cNvSpPr txBox="1">
            <a:spLocks noChangeArrowheads="1"/>
          </p:cNvSpPr>
          <p:nvPr/>
        </p:nvSpPr>
        <p:spPr bwMode="auto">
          <a:xfrm>
            <a:off x="4125912" y="5380037"/>
            <a:ext cx="5703887" cy="1828800"/>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The return value, an integer, is one of the constants:</a:t>
            </a:r>
            <a:br>
              <a:rPr kumimoji="0" lang="en-US" sz="2000" b="0" i="0" u="none" strike="noStrike" kern="0" cap="none" spc="0" normalizeH="0" baseline="0" noProof="0" dirty="0" smtClean="0">
                <a:ln>
                  <a:noFill/>
                </a:ln>
                <a:solidFill>
                  <a:srgbClr val="000000"/>
                </a:solidFill>
                <a:effectLst/>
                <a:uLnTx/>
                <a:uFillTx/>
                <a:latin typeface="+mn-lt"/>
                <a:ea typeface="+mn-ea"/>
                <a:cs typeface="+mn-cs"/>
              </a:rPr>
            </a:br>
            <a:r>
              <a:rPr kumimoji="0" lang="en-US" sz="1600" b="0" i="0" u="none" strike="noStrike" kern="0" cap="none" spc="0" normalizeH="0" baseline="0" noProof="0" dirty="0" smtClean="0">
                <a:ln>
                  <a:noFill/>
                </a:ln>
                <a:solidFill>
                  <a:srgbClr val="000000"/>
                </a:solidFill>
                <a:effectLst/>
                <a:uLnTx/>
                <a:uFillTx/>
                <a:latin typeface="+mn-lt"/>
                <a:ea typeface="+mn-ea"/>
                <a:cs typeface="+mn-cs"/>
              </a:rPr>
              <a:t>CANCEL_OPTION	(numerical value:  2)</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	CLOSED_OPTION	(numerical value:  –1, dialog closed </a:t>
            </a:r>
            <a:br>
              <a:rPr kumimoji="0" lang="en-US" sz="1600" b="0" i="0" u="none" strike="noStrike" kern="0" cap="none" spc="0" normalizeH="0" baseline="0" noProof="0" dirty="0" smtClean="0">
                <a:ln>
                  <a:noFill/>
                </a:ln>
                <a:solidFill>
                  <a:srgbClr val="000000"/>
                </a:solidFill>
                <a:effectLst/>
                <a:uLnTx/>
                <a:uFillTx/>
                <a:latin typeface="+mn-lt"/>
                <a:ea typeface="+mn-ea"/>
                <a:cs typeface="+mn-cs"/>
              </a:rPr>
            </a:br>
            <a:r>
              <a:rPr kumimoji="0" lang="en-US" sz="1600" b="0" i="0" u="none" strike="noStrike" kern="0" cap="none" spc="0" normalizeH="0" baseline="0" noProof="0" dirty="0" smtClean="0">
                <a:ln>
                  <a:noFill/>
                </a:ln>
                <a:solidFill>
                  <a:srgbClr val="000000"/>
                </a:solidFill>
                <a:effectLst/>
                <a:uLnTx/>
                <a:uFillTx/>
                <a:latin typeface="+mn-lt"/>
                <a:ea typeface="+mn-ea"/>
                <a:cs typeface="+mn-cs"/>
              </a:rPr>
              <a:t>                                   without choosing one of the options)</a:t>
            </a:r>
          </a:p>
          <a:p>
            <a:pPr marL="742950" marR="0" lvl="1" indent="-28575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a:pPr>
            <a:r>
              <a:rPr kumimoji="0" lang="en-US" sz="1600" b="0" i="0" u="none" strike="noStrike" kern="0" cap="none" spc="0" normalizeH="0" baseline="0" noProof="0" dirty="0" smtClean="0">
                <a:ln>
                  <a:noFill/>
                </a:ln>
                <a:solidFill>
                  <a:srgbClr val="000000"/>
                </a:solidFill>
                <a:effectLst/>
                <a:uLnTx/>
                <a:uFillTx/>
                <a:latin typeface="+mn-lt"/>
              </a:rPr>
              <a:t>NO_OPTION		(numerical value:  1)</a:t>
            </a:r>
          </a:p>
          <a:p>
            <a:pPr marL="742950" marR="0" lvl="1" indent="-28575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a:pPr>
            <a:r>
              <a:rPr kumimoji="0" lang="en-US" sz="1600" b="0" i="0" u="none" strike="noStrike" kern="0" cap="none" spc="0" normalizeH="0" baseline="0" noProof="0" dirty="0" smtClean="0">
                <a:ln>
                  <a:noFill/>
                </a:ln>
                <a:solidFill>
                  <a:srgbClr val="000000"/>
                </a:solidFill>
                <a:effectLst/>
                <a:uLnTx/>
                <a:uFillTx/>
                <a:latin typeface="+mn-lt"/>
              </a:rPr>
              <a:t>OK_OPTION		(numerical value:  0)</a:t>
            </a:r>
          </a:p>
          <a:p>
            <a:pPr marL="742950" marR="0" lvl="1" indent="-28575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a:pPr>
            <a:r>
              <a:rPr kumimoji="0" lang="en-US" sz="1600" b="0" i="0" u="none" strike="noStrike" kern="0" cap="none" spc="0" normalizeH="0" baseline="0" noProof="0" dirty="0" smtClean="0">
                <a:ln>
                  <a:noFill/>
                </a:ln>
                <a:solidFill>
                  <a:srgbClr val="000000"/>
                </a:solidFill>
                <a:effectLst/>
                <a:uLnTx/>
                <a:uFillTx/>
                <a:latin typeface="+mn-lt"/>
              </a:rPr>
              <a:t>YES _OPTION		(numerical value:  0)</a:t>
            </a:r>
          </a:p>
          <a:p>
            <a:pPr marL="342900" marR="0" lvl="0" indent="-342900" algn="l" defTabSz="457200" rtl="0" eaLnBrk="0" fontAlgn="base" latinLnBrk="0" hangingPunct="0">
              <a:lnSpc>
                <a:spcPct val="93000"/>
              </a:lnSpc>
              <a:spcBef>
                <a:spcPct val="0"/>
              </a:spcBef>
              <a:spcAft>
                <a:spcPct val="0"/>
              </a:spcAft>
              <a:buClr>
                <a:srgbClr val="000000"/>
              </a:buClr>
              <a:buSzPct val="100000"/>
              <a:buFontTx/>
              <a:buChar char="•"/>
              <a:tabLst/>
              <a:defRPr/>
            </a:pPr>
            <a:endParaRPr kumimoji="0" lang="en-US" sz="24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sz="3600" dirty="0"/>
              <a:t>Example</a:t>
            </a:r>
          </a:p>
        </p:txBody>
      </p:sp>
      <p:sp>
        <p:nvSpPr>
          <p:cNvPr id="217091" name="Rectangle 3"/>
          <p:cNvSpPr>
            <a:spLocks noGrp="1" noChangeArrowheads="1"/>
          </p:cNvSpPr>
          <p:nvPr>
            <p:ph type="body" idx="1"/>
          </p:nvPr>
        </p:nvSpPr>
        <p:spPr>
          <a:xfrm>
            <a:off x="620712" y="1951038"/>
            <a:ext cx="8839199" cy="2666999"/>
          </a:xfrm>
        </p:spPr>
        <p:txBody>
          <a:bodyPr/>
          <a:lstStyle/>
          <a:p>
            <a:pPr>
              <a:lnSpc>
                <a:spcPct val="73000"/>
              </a:lnSpc>
            </a:pPr>
            <a:r>
              <a:rPr lang="en-US" sz="1800" dirty="0" err="1"/>
              <a:t>int</a:t>
            </a:r>
            <a:r>
              <a:rPr lang="en-US" sz="1800" dirty="0"/>
              <a:t>  answer = </a:t>
            </a:r>
            <a:r>
              <a:rPr lang="en-US" sz="1800" dirty="0" err="1"/>
              <a:t>JOptionPane.</a:t>
            </a:r>
            <a:r>
              <a:rPr lang="en-US" sz="1800" b="1" dirty="0" err="1"/>
              <a:t>showConfirmDialog</a:t>
            </a:r>
            <a:endParaRPr lang="en-US" sz="1800" dirty="0"/>
          </a:p>
          <a:p>
            <a:pPr>
              <a:lnSpc>
                <a:spcPct val="73000"/>
              </a:lnSpc>
            </a:pPr>
            <a:r>
              <a:rPr lang="en-US" sz="1800" dirty="0"/>
              <a:t>                        (null, "Are you having a good day?", </a:t>
            </a:r>
            <a:br>
              <a:rPr lang="en-US" sz="1800" dirty="0"/>
            </a:br>
            <a:r>
              <a:rPr lang="en-US" sz="1800" dirty="0"/>
              <a:t>                    "Greeting",   </a:t>
            </a:r>
            <a:r>
              <a:rPr lang="en-US" sz="1800" dirty="0" err="1"/>
              <a:t>JOptionPane.YES_NO_CANCEL_OPTION</a:t>
            </a:r>
            <a:r>
              <a:rPr lang="en-US" sz="1800" dirty="0"/>
              <a:t>, </a:t>
            </a:r>
          </a:p>
          <a:p>
            <a:pPr>
              <a:lnSpc>
                <a:spcPct val="73000"/>
              </a:lnSpc>
            </a:pPr>
            <a:r>
              <a:rPr lang="en-US" sz="1800" dirty="0"/>
              <a:t>                         </a:t>
            </a:r>
            <a:r>
              <a:rPr lang="en-US" sz="1800" dirty="0" err="1"/>
              <a:t>JOptionPane.QUESTION_MESSAGE</a:t>
            </a:r>
            <a:r>
              <a:rPr lang="en-US" sz="1800" dirty="0" smtClean="0"/>
              <a:t>);</a:t>
            </a:r>
            <a:endParaRPr lang="en-US" sz="1800" dirty="0"/>
          </a:p>
          <a:p>
            <a:pPr>
              <a:lnSpc>
                <a:spcPct val="73000"/>
              </a:lnSpc>
            </a:pPr>
            <a:r>
              <a:rPr lang="en-US" sz="1800" dirty="0"/>
              <a:t>if (answer == </a:t>
            </a:r>
            <a:r>
              <a:rPr lang="en-US" sz="1800" b="1" dirty="0" err="1"/>
              <a:t>JOptionPane.NO_OPTION</a:t>
            </a:r>
            <a:r>
              <a:rPr lang="en-US" sz="1800" dirty="0"/>
              <a:t>)</a:t>
            </a:r>
          </a:p>
          <a:p>
            <a:pPr>
              <a:lnSpc>
                <a:spcPct val="73000"/>
              </a:lnSpc>
            </a:pPr>
            <a:r>
              <a:rPr lang="en-US" sz="1800" dirty="0"/>
              <a:t>        </a:t>
            </a:r>
            <a:r>
              <a:rPr lang="en-US" sz="1800" dirty="0" err="1"/>
              <a:t>JOptionPane.showMessageDialog</a:t>
            </a:r>
            <a:r>
              <a:rPr lang="en-US" sz="1800" dirty="0"/>
              <a:t>(null, "Sorry about that", "Greeting", </a:t>
            </a:r>
            <a:br>
              <a:rPr lang="en-US" sz="1800" dirty="0"/>
            </a:br>
            <a:r>
              <a:rPr lang="en-US" sz="1800" dirty="0"/>
              <a:t>                             </a:t>
            </a:r>
            <a:r>
              <a:rPr lang="en-US" sz="1800" dirty="0" err="1"/>
              <a:t>JOptionPane.PLAIN_MESSAGE</a:t>
            </a:r>
            <a:r>
              <a:rPr lang="en-US" sz="1800" dirty="0"/>
              <a:t>, </a:t>
            </a:r>
            <a:br>
              <a:rPr lang="en-US" sz="1800" dirty="0"/>
            </a:br>
            <a:r>
              <a:rPr lang="en-US" sz="1800" dirty="0"/>
              <a:t>                              new </a:t>
            </a:r>
            <a:r>
              <a:rPr lang="en-US" sz="1800" dirty="0" err="1"/>
              <a:t>ImageIcon</a:t>
            </a:r>
            <a:r>
              <a:rPr lang="en-US" sz="1800" dirty="0"/>
              <a:t>("frown.jpg") </a:t>
            </a:r>
            <a:r>
              <a:rPr lang="en-US" sz="1800" dirty="0" smtClean="0"/>
              <a:t>);</a:t>
            </a:r>
          </a:p>
          <a:p>
            <a:pPr>
              <a:lnSpc>
                <a:spcPct val="73000"/>
              </a:lnSpc>
            </a:pPr>
            <a:r>
              <a:rPr lang="en-US" sz="1800" dirty="0" smtClean="0"/>
              <a:t>else if (answer == </a:t>
            </a:r>
            <a:r>
              <a:rPr lang="en-US" sz="1800" b="1" dirty="0" err="1" smtClean="0"/>
              <a:t>JOptionPane.YES_OPTION</a:t>
            </a:r>
            <a:r>
              <a:rPr lang="en-US" sz="1800" dirty="0" smtClean="0"/>
              <a:t>)</a:t>
            </a:r>
          </a:p>
          <a:p>
            <a:pPr>
              <a:lnSpc>
                <a:spcPct val="73000"/>
              </a:lnSpc>
            </a:pPr>
            <a:r>
              <a:rPr lang="en-US" sz="1800" dirty="0" smtClean="0"/>
              <a:t>        </a:t>
            </a:r>
            <a:r>
              <a:rPr lang="en-US" sz="1800" dirty="0" err="1"/>
              <a:t>JOptionPane.showMessageDialog</a:t>
            </a:r>
            <a:r>
              <a:rPr lang="en-US" sz="1800" dirty="0"/>
              <a:t>(</a:t>
            </a:r>
            <a:r>
              <a:rPr lang="en-US" sz="1800" dirty="0" err="1"/>
              <a:t>null,"I'm</a:t>
            </a:r>
            <a:r>
              <a:rPr lang="en-US" sz="1800" dirty="0"/>
              <a:t> glad to hear that!",</a:t>
            </a:r>
          </a:p>
          <a:p>
            <a:pPr>
              <a:lnSpc>
                <a:spcPct val="73000"/>
              </a:lnSpc>
            </a:pPr>
            <a:r>
              <a:rPr lang="en-US" sz="1800" dirty="0"/>
              <a:t>                		 "Greeting", </a:t>
            </a:r>
            <a:r>
              <a:rPr lang="en-US" sz="1800" dirty="0" err="1"/>
              <a:t>JOptionPane.PLAIN_MESSAGE</a:t>
            </a:r>
            <a:r>
              <a:rPr lang="en-US" sz="1800" dirty="0"/>
              <a:t>,</a:t>
            </a:r>
            <a:br>
              <a:rPr lang="en-US" sz="1800" dirty="0"/>
            </a:br>
            <a:r>
              <a:rPr lang="en-US" sz="1800" dirty="0"/>
              <a:t>                       new </a:t>
            </a:r>
            <a:r>
              <a:rPr lang="en-US" sz="1800" dirty="0" err="1"/>
              <a:t>ImageIcon</a:t>
            </a:r>
            <a:r>
              <a:rPr lang="en-US" sz="1800" dirty="0"/>
              <a:t>("smiley.jpg") );</a:t>
            </a:r>
          </a:p>
        </p:txBody>
      </p:sp>
      <p:pic>
        <p:nvPicPr>
          <p:cNvPr id="231426" name="Picture 2"/>
          <p:cNvPicPr>
            <a:picLocks noChangeAspect="1" noChangeArrowheads="1"/>
          </p:cNvPicPr>
          <p:nvPr/>
        </p:nvPicPr>
        <p:blipFill>
          <a:blip r:embed="rId2"/>
          <a:srcRect/>
          <a:stretch>
            <a:fillRect/>
          </a:stretch>
        </p:blipFill>
        <p:spPr bwMode="auto">
          <a:xfrm>
            <a:off x="925512" y="4999037"/>
            <a:ext cx="8610600" cy="2016125"/>
          </a:xfrm>
          <a:prstGeom prst="rect">
            <a:avLst/>
          </a:prstGeom>
          <a:noFill/>
        </p:spPr>
      </p:pic>
      <p:sp>
        <p:nvSpPr>
          <p:cNvPr id="5" name="Rectangle 3"/>
          <p:cNvSpPr txBox="1">
            <a:spLocks noChangeArrowheads="1"/>
          </p:cNvSpPr>
          <p:nvPr/>
        </p:nvSpPr>
        <p:spPr bwMode="auto">
          <a:xfrm>
            <a:off x="773112" y="4541837"/>
            <a:ext cx="8605837" cy="45878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93000"/>
              </a:lnSpc>
              <a:spcBef>
                <a:spcPct val="0"/>
              </a:spcBef>
              <a:spcAft>
                <a:spcPct val="0"/>
              </a:spcAft>
              <a:buClr>
                <a:srgbClr val="000000"/>
              </a:buClr>
              <a:buSzPct val="100000"/>
              <a:buFont typeface="Times New Roman" pitchFamily="18" charset="0"/>
              <a:buNone/>
              <a:tabLst/>
              <a:defRPr/>
            </a:pPr>
            <a:r>
              <a:rPr kumimoji="0" lang="en-US" sz="2000" b="0" i="0" u="none" strike="noStrike" kern="0" cap="none" spc="0" normalizeH="0" baseline="0" noProof="0" smtClean="0">
                <a:ln>
                  <a:noFill/>
                </a:ln>
                <a:solidFill>
                  <a:srgbClr val="000000"/>
                </a:solidFill>
                <a:effectLst/>
                <a:uLnTx/>
                <a:uFillTx/>
                <a:latin typeface="+mn-lt"/>
                <a:ea typeface="+mn-ea"/>
                <a:cs typeface="+mn-cs"/>
              </a:rPr>
              <a:t>A confirmation dialog box and a message dialog box</a:t>
            </a:r>
            <a:endParaRPr kumimoji="0" lang="en-US" sz="20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z="3200"/>
              <a:t>Input Dialog Box</a:t>
            </a:r>
          </a:p>
        </p:txBody>
      </p:sp>
      <p:sp>
        <p:nvSpPr>
          <p:cNvPr id="219139" name="Rectangle 3"/>
          <p:cNvSpPr>
            <a:spLocks noGrp="1" noChangeArrowheads="1"/>
          </p:cNvSpPr>
          <p:nvPr>
            <p:ph type="body" idx="1"/>
          </p:nvPr>
        </p:nvSpPr>
        <p:spPr/>
        <p:txBody>
          <a:bodyPr/>
          <a:lstStyle/>
          <a:p>
            <a:pPr>
              <a:lnSpc>
                <a:spcPct val="73000"/>
              </a:lnSpc>
            </a:pPr>
            <a:r>
              <a:rPr lang="en-US" sz="2400"/>
              <a:t>An </a:t>
            </a:r>
            <a:r>
              <a:rPr lang="en-US" sz="2400" i="1"/>
              <a:t>input dialog box</a:t>
            </a:r>
            <a:r>
              <a:rPr lang="en-US" sz="2400"/>
              <a:t> can be used to obtain string input from a user.  </a:t>
            </a:r>
          </a:p>
          <a:p>
            <a:pPr>
              <a:lnSpc>
                <a:spcPct val="73000"/>
              </a:lnSpc>
            </a:pPr>
            <a:r>
              <a:rPr lang="en-US" sz="2400"/>
              <a:t>The available JOptionPane methods are:</a:t>
            </a:r>
            <a:br>
              <a:rPr lang="en-US" sz="2400"/>
            </a:br>
            <a:endParaRPr lang="en-US" sz="2400"/>
          </a:p>
          <a:p>
            <a:pPr>
              <a:lnSpc>
                <a:spcPct val="73000"/>
              </a:lnSpc>
              <a:buFontTx/>
              <a:buChar char="•"/>
            </a:pPr>
            <a:r>
              <a:rPr lang="en-US" sz="2400"/>
              <a:t>public static String showInputDialog(Object message),</a:t>
            </a:r>
            <a:br>
              <a:rPr lang="en-US" sz="2400"/>
            </a:br>
            <a:r>
              <a:rPr lang="en-US" sz="2400"/>
              <a:t/>
            </a:r>
            <a:br>
              <a:rPr lang="en-US" sz="2400"/>
            </a:br>
            <a:endParaRPr lang="en-US" sz="2400"/>
          </a:p>
          <a:p>
            <a:pPr>
              <a:lnSpc>
                <a:spcPct val="73000"/>
              </a:lnSpc>
              <a:buFontTx/>
              <a:buChar char="•"/>
            </a:pPr>
            <a:r>
              <a:rPr lang="en-US" sz="2400"/>
              <a:t>public static String showInputDialog(Component parent, </a:t>
            </a:r>
            <a:br>
              <a:rPr lang="en-US" sz="2400"/>
            </a:br>
            <a:r>
              <a:rPr lang="en-US" sz="2400"/>
              <a:t>                                                           Object message), </a:t>
            </a:r>
            <a:br>
              <a:rPr lang="en-US" sz="2400"/>
            </a:br>
            <a:endParaRPr lang="en-US" sz="2400"/>
          </a:p>
          <a:p>
            <a:pPr>
              <a:lnSpc>
                <a:spcPct val="73000"/>
              </a:lnSpc>
              <a:buFontTx/>
              <a:buChar char="•"/>
            </a:pPr>
            <a:r>
              <a:rPr lang="en-US" sz="2400"/>
              <a:t>public static String showInputDialog(Component parent,</a:t>
            </a:r>
            <a:br>
              <a:rPr lang="en-US" sz="2400"/>
            </a:br>
            <a:r>
              <a:rPr lang="en-US" sz="2400"/>
              <a:t>                      Object message, String title, int messageType)</a:t>
            </a:r>
            <a:br>
              <a:rPr lang="en-US" sz="2400"/>
            </a:br>
            <a:r>
              <a:rPr lang="en-US" sz="2400"/>
              <a:t/>
            </a:r>
            <a:br>
              <a:rPr lang="en-US" sz="2400"/>
            </a:br>
            <a:endParaRPr lang="en-US" sz="2400"/>
          </a:p>
          <a:p>
            <a:pPr>
              <a:lnSpc>
                <a:spcPct val="73000"/>
              </a:lnSpc>
            </a:pPr>
            <a:r>
              <a:rPr lang="en-US" sz="2400"/>
              <a:t>The string returned by an input dialog box is either the string supplied by the user, or null if the user chooses </a:t>
            </a:r>
            <a:r>
              <a:rPr lang="en-US" sz="2400" i="1"/>
              <a:t>Cancel</a:t>
            </a:r>
            <a:r>
              <a:rPr lang="en-US" sz="2400"/>
              <a:t> or closes the dialog box.</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sz="2800" dirty="0"/>
              <a:t>Two dialogs: one using correct data, the other incorrect data</a:t>
            </a:r>
          </a:p>
        </p:txBody>
      </p:sp>
      <p:sp>
        <p:nvSpPr>
          <p:cNvPr id="220163" name="Rectangle 3"/>
          <p:cNvSpPr>
            <a:spLocks noGrp="1" noChangeArrowheads="1"/>
          </p:cNvSpPr>
          <p:nvPr>
            <p:ph type="body" idx="1"/>
          </p:nvPr>
        </p:nvSpPr>
        <p:spPr/>
        <p:txBody>
          <a:bodyPr/>
          <a:lstStyle/>
          <a:p>
            <a:endParaRPr lang="en-US"/>
          </a:p>
        </p:txBody>
      </p:sp>
      <p:sp>
        <p:nvSpPr>
          <p:cNvPr id="220165" name="Rectangle 5"/>
          <p:cNvSpPr>
            <a:spLocks noChangeArrowheads="1"/>
          </p:cNvSpPr>
          <p:nvPr/>
        </p:nvSpPr>
        <p:spPr bwMode="auto">
          <a:xfrm>
            <a:off x="0" y="2312988"/>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20164" name="Object 4"/>
          <p:cNvGraphicFramePr>
            <a:graphicFrameLocks noChangeAspect="1"/>
          </p:cNvGraphicFramePr>
          <p:nvPr/>
        </p:nvGraphicFramePr>
        <p:xfrm>
          <a:off x="773113" y="2393950"/>
          <a:ext cx="8458200" cy="4341813"/>
        </p:xfrm>
        <a:graphic>
          <a:graphicData uri="http://schemas.openxmlformats.org/presentationml/2006/ole">
            <p:oleObj spid="_x0000_s220164" name="Bitmap Image" r:id="rId3" imgW="5811061" imgH="2980952" progId="PBrush">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sz="3600" dirty="0" smtClean="0"/>
              <a:t>Drop-down Options</a:t>
            </a:r>
            <a:endParaRPr lang="en-US" sz="3600" dirty="0"/>
          </a:p>
        </p:txBody>
      </p:sp>
      <p:sp>
        <p:nvSpPr>
          <p:cNvPr id="221187" name="Rectangle 3"/>
          <p:cNvSpPr>
            <a:spLocks noGrp="1" noChangeArrowheads="1"/>
          </p:cNvSpPr>
          <p:nvPr>
            <p:ph type="body" idx="1"/>
          </p:nvPr>
        </p:nvSpPr>
        <p:spPr/>
        <p:txBody>
          <a:bodyPr/>
          <a:lstStyle/>
          <a:p>
            <a:r>
              <a:rPr lang="en-US" sz="2400"/>
              <a:t>Swing also provides a version of the input dialog box that allows selection from a drop-down list of options.</a:t>
            </a:r>
            <a:r>
              <a:rPr lang="en-US"/>
              <a:t> </a:t>
            </a:r>
          </a:p>
        </p:txBody>
      </p:sp>
      <p:pic>
        <p:nvPicPr>
          <p:cNvPr id="221188" name="Picture 4"/>
          <p:cNvPicPr>
            <a:picLocks noChangeAspect="1" noChangeArrowheads="1"/>
          </p:cNvPicPr>
          <p:nvPr/>
        </p:nvPicPr>
        <p:blipFill>
          <a:blip r:embed="rId2"/>
          <a:srcRect/>
          <a:stretch>
            <a:fillRect/>
          </a:stretch>
        </p:blipFill>
        <p:spPr bwMode="auto">
          <a:xfrm>
            <a:off x="2220913" y="3303588"/>
            <a:ext cx="5867400"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Text fields</a:t>
            </a:r>
          </a:p>
        </p:txBody>
      </p:sp>
      <p:sp>
        <p:nvSpPr>
          <p:cNvPr id="178179" name="Rectangle 3"/>
          <p:cNvSpPr>
            <a:spLocks noGrp="1" noChangeArrowheads="1"/>
          </p:cNvSpPr>
          <p:nvPr>
            <p:ph type="body" idx="1"/>
          </p:nvPr>
        </p:nvSpPr>
        <p:spPr>
          <a:xfrm>
            <a:off x="741363" y="2101850"/>
            <a:ext cx="8870949" cy="5030787"/>
          </a:xfrm>
        </p:spPr>
        <p:txBody>
          <a:bodyPr/>
          <a:lstStyle/>
          <a:p>
            <a:r>
              <a:rPr lang="en-US" sz="2000" dirty="0"/>
              <a:t>A </a:t>
            </a:r>
            <a:r>
              <a:rPr lang="en-US" sz="2000" i="1" dirty="0"/>
              <a:t>text field</a:t>
            </a:r>
            <a:r>
              <a:rPr lang="en-US" sz="2000" dirty="0"/>
              <a:t> holds one line of text  (a string) and can be used for input or output. </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lnSpc>
                <a:spcPct val="83000"/>
              </a:lnSpc>
            </a:pPr>
            <a:r>
              <a:rPr lang="en-US" sz="2000" b="1" dirty="0" smtClean="0"/>
              <a:t>Class:  </a:t>
            </a:r>
            <a:r>
              <a:rPr lang="en-US" sz="2000" dirty="0" err="1" smtClean="0"/>
              <a:t>JTextField</a:t>
            </a:r>
            <a:r>
              <a:rPr lang="en-US" sz="2000" dirty="0" smtClean="0"/>
              <a:t/>
            </a:r>
            <a:br>
              <a:rPr lang="en-US" sz="2000" dirty="0" smtClean="0"/>
            </a:br>
            <a:endParaRPr lang="en-US" sz="2000" b="1" dirty="0" smtClean="0"/>
          </a:p>
          <a:p>
            <a:pPr>
              <a:lnSpc>
                <a:spcPct val="83000"/>
              </a:lnSpc>
            </a:pPr>
            <a:r>
              <a:rPr lang="en-US" sz="2000" b="1" dirty="0" smtClean="0"/>
              <a:t>Generates:  </a:t>
            </a:r>
            <a:r>
              <a:rPr lang="en-US" sz="2000" dirty="0" err="1" smtClean="0"/>
              <a:t>ActionEvent</a:t>
            </a:r>
            <a:r>
              <a:rPr lang="en-US" sz="2000" dirty="0" smtClean="0"/>
              <a:t> when a user presses “Enter.”</a:t>
            </a:r>
            <a:br>
              <a:rPr lang="en-US" sz="2000" dirty="0" smtClean="0"/>
            </a:br>
            <a:endParaRPr lang="en-US" sz="2000" b="1" dirty="0" smtClean="0"/>
          </a:p>
          <a:p>
            <a:pPr>
              <a:lnSpc>
                <a:spcPct val="83000"/>
              </a:lnSpc>
            </a:pPr>
            <a:r>
              <a:rPr lang="en-US" sz="2000" b="1" dirty="0" smtClean="0"/>
              <a:t>Listener:  </a:t>
            </a:r>
            <a:r>
              <a:rPr lang="en-US" sz="2000" dirty="0" smtClean="0"/>
              <a:t>Must implement </a:t>
            </a:r>
            <a:r>
              <a:rPr lang="en-US" sz="2000" dirty="0" err="1" smtClean="0"/>
              <a:t>ActionListener</a:t>
            </a:r>
            <a:r>
              <a:rPr lang="en-US" sz="2000" dirty="0" smtClean="0"/>
              <a:t/>
            </a:r>
            <a:br>
              <a:rPr lang="en-US" sz="2000" dirty="0" smtClean="0"/>
            </a:br>
            <a:endParaRPr lang="en-US" sz="2000" b="1" dirty="0" smtClean="0"/>
          </a:p>
          <a:p>
            <a:pPr>
              <a:lnSpc>
                <a:spcPct val="83000"/>
              </a:lnSpc>
            </a:pPr>
            <a:r>
              <a:rPr lang="en-US" sz="2000" b="1" dirty="0" smtClean="0"/>
              <a:t>Listener method to implement:  </a:t>
            </a:r>
            <a:r>
              <a:rPr lang="en-US" sz="2000" dirty="0" smtClean="0"/>
              <a:t>void </a:t>
            </a:r>
            <a:r>
              <a:rPr lang="en-US" sz="2000" dirty="0" err="1" smtClean="0"/>
              <a:t>actionPerformed</a:t>
            </a:r>
            <a:r>
              <a:rPr lang="en-US" sz="2000" dirty="0" smtClean="0"/>
              <a:t>( </a:t>
            </a:r>
            <a:r>
              <a:rPr lang="en-US" sz="2000" dirty="0" err="1" smtClean="0"/>
              <a:t>ActionEvent</a:t>
            </a:r>
            <a:r>
              <a:rPr lang="en-US" sz="2000" dirty="0" smtClean="0"/>
              <a:t> e)</a:t>
            </a:r>
            <a:br>
              <a:rPr lang="en-US" sz="2000" dirty="0" smtClean="0"/>
            </a:br>
            <a:endParaRPr lang="en-US" sz="2000" b="1" dirty="0" smtClean="0"/>
          </a:p>
          <a:p>
            <a:pPr>
              <a:lnSpc>
                <a:spcPct val="83000"/>
              </a:lnSpc>
            </a:pPr>
            <a:r>
              <a:rPr lang="en-US" sz="2000" b="1" dirty="0" smtClean="0"/>
              <a:t>Register a listener :  </a:t>
            </a:r>
            <a:r>
              <a:rPr lang="en-US" sz="2000" dirty="0" smtClean="0"/>
              <a:t>void </a:t>
            </a:r>
            <a:r>
              <a:rPr lang="en-US" sz="2000" dirty="0" err="1" smtClean="0"/>
              <a:t>addActionListener</a:t>
            </a:r>
            <a:r>
              <a:rPr lang="en-US" sz="2000" dirty="0" smtClean="0"/>
              <a:t>(</a:t>
            </a:r>
            <a:r>
              <a:rPr lang="en-US" sz="2000" dirty="0" err="1" smtClean="0"/>
              <a:t>ActionListener</a:t>
            </a:r>
            <a:r>
              <a:rPr lang="en-US" sz="2000" dirty="0" smtClean="0"/>
              <a:t> a)</a:t>
            </a:r>
            <a:br>
              <a:rPr lang="en-US" sz="2000" dirty="0" smtClean="0"/>
            </a:br>
            <a:endParaRPr lang="en-US" sz="2000" b="1" dirty="0" smtClean="0"/>
          </a:p>
          <a:p>
            <a:endParaRPr lang="en-US" sz="2400" dirty="0" smtClean="0"/>
          </a:p>
          <a:p>
            <a:endParaRPr lang="en-US" dirty="0"/>
          </a:p>
        </p:txBody>
      </p:sp>
      <p:sp>
        <p:nvSpPr>
          <p:cNvPr id="178181" name="Rectangle 5"/>
          <p:cNvSpPr>
            <a:spLocks noChangeArrowheads="1"/>
          </p:cNvSpPr>
          <p:nvPr/>
        </p:nvSpPr>
        <p:spPr bwMode="auto">
          <a:xfrm>
            <a:off x="0" y="3255963"/>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178180" name="Object 4"/>
          <p:cNvGraphicFramePr>
            <a:graphicFrameLocks noChangeAspect="1"/>
          </p:cNvGraphicFramePr>
          <p:nvPr/>
        </p:nvGraphicFramePr>
        <p:xfrm>
          <a:off x="2144712" y="2789237"/>
          <a:ext cx="7467600" cy="1600200"/>
        </p:xfrm>
        <a:graphic>
          <a:graphicData uri="http://schemas.openxmlformats.org/presentationml/2006/ole">
            <p:oleObj spid="_x0000_s178180" name="Bitmap Image" r:id="rId3" imgW="4885714" imgH="1047619" progId="PBrush">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sz="3600" dirty="0" smtClean="0"/>
              <a:t>Drop-down Input Dialog</a:t>
            </a:r>
            <a:endParaRPr lang="en-US" sz="3600" dirty="0"/>
          </a:p>
        </p:txBody>
      </p:sp>
      <p:sp>
        <p:nvSpPr>
          <p:cNvPr id="222211" name="Rectangle 3"/>
          <p:cNvSpPr>
            <a:spLocks noGrp="1" noChangeArrowheads="1"/>
          </p:cNvSpPr>
          <p:nvPr>
            <p:ph type="body" idx="1"/>
          </p:nvPr>
        </p:nvSpPr>
        <p:spPr/>
        <p:txBody>
          <a:bodyPr/>
          <a:lstStyle/>
          <a:p>
            <a:pPr>
              <a:lnSpc>
                <a:spcPct val="83000"/>
              </a:lnSpc>
            </a:pPr>
            <a:r>
              <a:rPr lang="en-US" sz="2400"/>
              <a:t>The JOptionPane method that displays an option dialog is:</a:t>
            </a:r>
          </a:p>
          <a:p>
            <a:pPr>
              <a:lnSpc>
                <a:spcPct val="83000"/>
              </a:lnSpc>
            </a:pPr>
            <a:endParaRPr lang="en-US" sz="2400"/>
          </a:p>
          <a:p>
            <a:pPr>
              <a:lnSpc>
                <a:spcPct val="83000"/>
              </a:lnSpc>
            </a:pPr>
            <a:r>
              <a:rPr lang="en-US" sz="2400"/>
              <a:t>public static Object showInputDialog( Component parent,</a:t>
            </a:r>
          </a:p>
          <a:p>
            <a:pPr>
              <a:lnSpc>
                <a:spcPct val="83000"/>
              </a:lnSpc>
            </a:pPr>
            <a:r>
              <a:rPr lang="en-US" sz="2400"/>
              <a:t>                                                             Object message,</a:t>
            </a:r>
            <a:br>
              <a:rPr lang="en-US" sz="2400"/>
            </a:br>
            <a:r>
              <a:rPr lang="en-US" sz="2400"/>
              <a:t>                                                         String title,</a:t>
            </a:r>
            <a:br>
              <a:rPr lang="en-US" sz="2400"/>
            </a:br>
            <a:r>
              <a:rPr lang="en-US" sz="2400"/>
              <a:t>                                                         int messageType,</a:t>
            </a:r>
          </a:p>
          <a:p>
            <a:pPr>
              <a:lnSpc>
                <a:spcPct val="83000"/>
              </a:lnSpc>
            </a:pPr>
            <a:r>
              <a:rPr lang="en-US" sz="2400"/>
              <a:t>                                                             Icon icon, </a:t>
            </a:r>
          </a:p>
          <a:p>
            <a:pPr>
              <a:lnSpc>
                <a:spcPct val="83000"/>
              </a:lnSpc>
            </a:pPr>
            <a:r>
              <a:rPr lang="en-US" sz="2400"/>
              <a:t>                                                             </a:t>
            </a:r>
            <a:r>
              <a:rPr lang="en-US" sz="2400" b="1"/>
              <a:t>Object [] options, </a:t>
            </a:r>
            <a:endParaRPr lang="en-US" sz="2400"/>
          </a:p>
          <a:p>
            <a:pPr>
              <a:lnSpc>
                <a:spcPct val="83000"/>
              </a:lnSpc>
            </a:pPr>
            <a:r>
              <a:rPr lang="en-US" sz="2400"/>
              <a:t>                                                             Object selected)</a:t>
            </a:r>
            <a:br>
              <a:rPr lang="en-US" sz="2400"/>
            </a:br>
            <a:endParaRPr lang="en-US" sz="2400" b="1"/>
          </a:p>
          <a:p>
            <a:pPr>
              <a:lnSpc>
                <a:spcPct val="83000"/>
              </a:lnSpc>
            </a:pPr>
            <a:r>
              <a:rPr lang="en-US" sz="2400"/>
              <a:t>The array, options</a:t>
            </a:r>
            <a:r>
              <a:rPr lang="en-US" sz="2400" i="1"/>
              <a:t>, </a:t>
            </a:r>
            <a:r>
              <a:rPr lang="en-US" sz="2400"/>
              <a:t>is a list of choices that appears in the drop-down box. This array can be an array of references to objects of  any class, but is usually an array of String references.  The parameter selected  gives  the values that initializes the input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sz="3200"/>
              <a:t>Example</a:t>
            </a:r>
          </a:p>
        </p:txBody>
      </p:sp>
      <p:sp>
        <p:nvSpPr>
          <p:cNvPr id="223235" name="Rectangle 3"/>
          <p:cNvSpPr>
            <a:spLocks noGrp="1" noChangeArrowheads="1"/>
          </p:cNvSpPr>
          <p:nvPr>
            <p:ph type="body" idx="1"/>
          </p:nvPr>
        </p:nvSpPr>
        <p:spPr/>
        <p:txBody>
          <a:bodyPr/>
          <a:lstStyle/>
          <a:p>
            <a:pPr marL="609600" indent="-609600">
              <a:lnSpc>
                <a:spcPct val="73000"/>
              </a:lnSpc>
            </a:pPr>
            <a:r>
              <a:rPr lang="en-US" sz="2000" dirty="0"/>
              <a:t>String[] colors = {"Yellow", "Green", "Blue", "Red", "Orange"}; 		// options array</a:t>
            </a:r>
            <a:br>
              <a:rPr lang="en-US" sz="2000" dirty="0"/>
            </a:br>
            <a:endParaRPr lang="en-US" sz="2000" dirty="0"/>
          </a:p>
          <a:p>
            <a:pPr marL="609600" indent="-609600">
              <a:lnSpc>
                <a:spcPct val="73000"/>
              </a:lnSpc>
            </a:pPr>
            <a:r>
              <a:rPr lang="en-US" sz="2000" dirty="0"/>
              <a:t>String choice = (String)</a:t>
            </a:r>
            <a:r>
              <a:rPr lang="en-US" sz="2000" dirty="0" err="1"/>
              <a:t>JOptionPane.showInputDialog</a:t>
            </a:r>
            <a:r>
              <a:rPr lang="en-US" sz="2000" dirty="0"/>
              <a:t>(</a:t>
            </a:r>
            <a:r>
              <a:rPr lang="en-US" sz="2000" dirty="0" err="1"/>
              <a:t>null,"What</a:t>
            </a:r>
            <a:r>
              <a:rPr lang="en-US" sz="2000" dirty="0"/>
              <a:t> is your favorite color", "Psychology </a:t>
            </a:r>
            <a:r>
              <a:rPr lang="en-US" sz="2000" dirty="0" err="1"/>
              <a:t>Test",JOptionPane.QUESTION_MESSAGE</a:t>
            </a:r>
            <a:r>
              <a:rPr lang="en-US" sz="2000" dirty="0"/>
              <a:t>, null, </a:t>
            </a:r>
            <a:r>
              <a:rPr lang="en-US" sz="2000" dirty="0" err="1"/>
              <a:t>colors,"Green</a:t>
            </a:r>
            <a:r>
              <a:rPr lang="en-US" sz="2000" dirty="0"/>
              <a:t>");</a:t>
            </a:r>
            <a:br>
              <a:rPr lang="en-US" sz="2000" dirty="0"/>
            </a:br>
            <a:endParaRPr lang="en-US" sz="2000" dirty="0"/>
          </a:p>
          <a:p>
            <a:pPr marL="609600" indent="-609600">
              <a:lnSpc>
                <a:spcPct val="73000"/>
              </a:lnSpc>
            </a:pPr>
            <a:r>
              <a:rPr lang="en-US" sz="2000" dirty="0"/>
              <a:t>if (choice !=null)          </a:t>
            </a:r>
            <a:r>
              <a:rPr lang="en-US" sz="2000" dirty="0" smtClean="0"/>
              <a:t> </a:t>
            </a:r>
            <a:r>
              <a:rPr lang="en-US" sz="2000" dirty="0"/>
              <a:t>// can be null if user cancels or closes dialog box</a:t>
            </a:r>
          </a:p>
          <a:p>
            <a:pPr marL="609600" indent="-609600">
              <a:lnSpc>
                <a:spcPct val="73000"/>
              </a:lnSpc>
            </a:pPr>
            <a:r>
              <a:rPr lang="en-US" sz="2000" dirty="0"/>
              <a:t>{</a:t>
            </a:r>
          </a:p>
          <a:p>
            <a:pPr marL="609600" indent="-609600">
              <a:lnSpc>
                <a:spcPct val="73000"/>
              </a:lnSpc>
            </a:pPr>
            <a:r>
              <a:rPr lang="en-US" sz="2000" dirty="0"/>
              <a:t>     String personality= new String();</a:t>
            </a:r>
          </a:p>
          <a:p>
            <a:pPr marL="609600" indent="-609600">
              <a:lnSpc>
                <a:spcPct val="73000"/>
              </a:lnSpc>
            </a:pPr>
            <a:r>
              <a:rPr lang="en-US" sz="2000" dirty="0"/>
              <a:t>     if ( choice .equals("Blue"))</a:t>
            </a:r>
          </a:p>
          <a:p>
            <a:pPr marL="609600" indent="-609600">
              <a:lnSpc>
                <a:spcPct val="73000"/>
              </a:lnSpc>
            </a:pPr>
            <a:r>
              <a:rPr lang="en-US" sz="2000" dirty="0"/>
              <a:t>          personality = " You are calm and compassionate";</a:t>
            </a:r>
          </a:p>
          <a:p>
            <a:pPr marL="609600" indent="-609600">
              <a:lnSpc>
                <a:spcPct val="73000"/>
              </a:lnSpc>
            </a:pPr>
            <a:r>
              <a:rPr lang="en-US" sz="2000" dirty="0"/>
              <a:t>     else if ( choice .equals("Green"))</a:t>
            </a:r>
          </a:p>
          <a:p>
            <a:pPr marL="609600" indent="-609600">
              <a:lnSpc>
                <a:spcPct val="73000"/>
              </a:lnSpc>
            </a:pPr>
            <a:r>
              <a:rPr lang="en-US" sz="2000" dirty="0"/>
              <a:t>          personality = " You are sincere and sociable";</a:t>
            </a:r>
          </a:p>
          <a:p>
            <a:pPr marL="609600" indent="-609600">
              <a:lnSpc>
                <a:spcPct val="73000"/>
              </a:lnSpc>
            </a:pPr>
            <a:r>
              <a:rPr lang="en-US" sz="2000" dirty="0"/>
              <a:t>     else if ( choice .equals("Yellow"))</a:t>
            </a:r>
          </a:p>
          <a:p>
            <a:pPr marL="609600" indent="-609600">
              <a:lnSpc>
                <a:spcPct val="73000"/>
              </a:lnSpc>
            </a:pPr>
            <a:r>
              <a:rPr lang="en-US" sz="2000" dirty="0"/>
              <a:t>          personality = " You are wise with a good business sense";</a:t>
            </a:r>
          </a:p>
          <a:p>
            <a:pPr marL="609600" indent="-609600">
              <a:lnSpc>
                <a:spcPct val="73000"/>
              </a:lnSpc>
            </a:pPr>
            <a:r>
              <a:rPr lang="en-US" sz="2000" dirty="0"/>
              <a:t>     else if ( choice .equals("Red"))</a:t>
            </a:r>
          </a:p>
          <a:p>
            <a:pPr marL="609600" indent="-609600">
              <a:lnSpc>
                <a:spcPct val="73000"/>
              </a:lnSpc>
            </a:pPr>
            <a:r>
              <a:rPr lang="en-US" sz="2000" dirty="0"/>
              <a:t>          personality = " You are outgoing and ambitious";</a:t>
            </a:r>
          </a:p>
          <a:p>
            <a:pPr marL="609600" indent="-609600">
              <a:lnSpc>
                <a:spcPct val="73000"/>
              </a:lnSpc>
            </a:pPr>
            <a:r>
              <a:rPr lang="en-US" sz="2000" dirty="0"/>
              <a:t>     else if ( choice .equals("Orange"))</a:t>
            </a:r>
          </a:p>
          <a:p>
            <a:pPr marL="609600" indent="-609600">
              <a:lnSpc>
                <a:spcPct val="73000"/>
              </a:lnSpc>
            </a:pPr>
            <a:r>
              <a:rPr lang="en-US" sz="2000" dirty="0"/>
              <a:t>          personality = " You are flamboyant and dramatic";</a:t>
            </a:r>
          </a:p>
          <a:p>
            <a:pPr marL="609600" indent="-609600">
              <a:lnSpc>
                <a:spcPct val="73000"/>
              </a:lnSpc>
            </a:pPr>
            <a:r>
              <a:rPr lang="en-US" sz="2000" dirty="0"/>
              <a:t>     </a:t>
            </a:r>
            <a:r>
              <a:rPr lang="en-US" sz="2000" dirty="0" err="1"/>
              <a:t>JOptionPane.showMessageDialog</a:t>
            </a:r>
            <a:r>
              <a:rPr lang="en-US" sz="2000" dirty="0"/>
              <a:t>( </a:t>
            </a:r>
            <a:r>
              <a:rPr lang="en-US" sz="2000" dirty="0" err="1"/>
              <a:t>null,personality</a:t>
            </a:r>
            <a:r>
              <a:rPr lang="en-US" sz="2000" dirty="0"/>
              <a:t>,</a:t>
            </a:r>
          </a:p>
          <a:p>
            <a:pPr marL="609600" indent="-609600">
              <a:lnSpc>
                <a:spcPct val="73000"/>
              </a:lnSpc>
            </a:pPr>
            <a:r>
              <a:rPr lang="en-US" sz="2000" dirty="0"/>
              <a:t>             "Personality </a:t>
            </a:r>
            <a:r>
              <a:rPr lang="en-US" sz="2000" dirty="0" err="1"/>
              <a:t>diagnosis",JOptionPane.INFORMATION_MESSAGE</a:t>
            </a:r>
            <a:r>
              <a:rPr lang="en-US" sz="2000" dirty="0"/>
              <a:t>);</a:t>
            </a:r>
          </a:p>
          <a:p>
            <a:pPr marL="609600" indent="-609600">
              <a:lnSpc>
                <a:spcPct val="73000"/>
              </a:lnSpc>
            </a:pPr>
            <a:r>
              <a:rPr lang="en-US" sz="2000" dirty="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dirty="0" smtClean="0"/>
              <a:t>Drop-down Input Dialog</a:t>
            </a:r>
            <a:endParaRPr lang="en-US" sz="3600" dirty="0"/>
          </a:p>
        </p:txBody>
      </p:sp>
      <p:sp>
        <p:nvSpPr>
          <p:cNvPr id="224259" name="Rectangle 3"/>
          <p:cNvSpPr>
            <a:spLocks noGrp="1" noChangeArrowheads="1"/>
          </p:cNvSpPr>
          <p:nvPr>
            <p:ph type="body" idx="1"/>
          </p:nvPr>
        </p:nvSpPr>
        <p:spPr/>
        <p:txBody>
          <a:bodyPr/>
          <a:lstStyle/>
          <a:p>
            <a:endParaRPr lang="en-US"/>
          </a:p>
        </p:txBody>
      </p:sp>
      <p:sp>
        <p:nvSpPr>
          <p:cNvPr id="224261" name="Rectangle 5"/>
          <p:cNvSpPr>
            <a:spLocks noChangeArrowheads="1"/>
          </p:cNvSpPr>
          <p:nvPr/>
        </p:nvSpPr>
        <p:spPr bwMode="auto">
          <a:xfrm>
            <a:off x="0" y="233680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24260" name="Object 4"/>
          <p:cNvGraphicFramePr>
            <a:graphicFrameLocks noChangeAspect="1"/>
          </p:cNvGraphicFramePr>
          <p:nvPr/>
        </p:nvGraphicFramePr>
        <p:xfrm>
          <a:off x="1382713" y="2351088"/>
          <a:ext cx="7848600" cy="4322762"/>
        </p:xfrm>
        <a:graphic>
          <a:graphicData uri="http://schemas.openxmlformats.org/presentationml/2006/ole">
            <p:oleObj spid="_x0000_s224260" name="Bitmap Image" r:id="rId3" imgW="5238095" imgH="2886478" progId="PBrush">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sz="3600" dirty="0"/>
              <a:t>Mouse Events</a:t>
            </a:r>
          </a:p>
        </p:txBody>
      </p:sp>
      <p:sp>
        <p:nvSpPr>
          <p:cNvPr id="225283" name="Rectangle 3"/>
          <p:cNvSpPr>
            <a:spLocks noGrp="1" noChangeArrowheads="1"/>
          </p:cNvSpPr>
          <p:nvPr>
            <p:ph type="body" idx="1"/>
          </p:nvPr>
        </p:nvSpPr>
        <p:spPr/>
        <p:txBody>
          <a:bodyPr/>
          <a:lstStyle/>
          <a:p>
            <a:r>
              <a:rPr lang="en-US" sz="2400" dirty="0" smtClean="0"/>
              <a:t>A </a:t>
            </a:r>
            <a:r>
              <a:rPr lang="en-US" sz="2400" dirty="0" err="1"/>
              <a:t>MouseEvent</a:t>
            </a:r>
            <a:r>
              <a:rPr lang="en-US" sz="2400" dirty="0"/>
              <a:t> is caused by any pressing, releasing, dragging, or moving  the mouse, independent of the events generated by  “clicked components.” </a:t>
            </a:r>
            <a:endParaRPr lang="en-US" sz="2400" dirty="0" smtClean="0"/>
          </a:p>
          <a:p>
            <a:endParaRPr lang="en-US" sz="2400" dirty="0" smtClean="0"/>
          </a:p>
          <a:p>
            <a:r>
              <a:rPr lang="en-US" sz="2400" dirty="0" smtClean="0"/>
              <a:t>A listener class that handles events fired by dragging and moving the mouse implements the </a:t>
            </a:r>
            <a:r>
              <a:rPr lang="en-US" sz="2400" dirty="0" err="1" smtClean="0"/>
              <a:t>MouseMotionListener</a:t>
            </a:r>
            <a:r>
              <a:rPr lang="en-US" sz="2400" dirty="0" smtClean="0"/>
              <a:t> interface with methods:</a:t>
            </a:r>
            <a:br>
              <a:rPr lang="en-US" sz="2400" dirty="0" smtClean="0"/>
            </a:br>
            <a:endParaRPr lang="en-US" sz="2400" dirty="0" smtClean="0"/>
          </a:p>
          <a:p>
            <a:pPr>
              <a:buFontTx/>
              <a:buChar char="•"/>
            </a:pPr>
            <a:r>
              <a:rPr lang="en-US" sz="2400" dirty="0" smtClean="0"/>
              <a:t>void </a:t>
            </a:r>
            <a:r>
              <a:rPr lang="en-US" sz="2400" dirty="0" err="1" smtClean="0"/>
              <a:t>mouseDragged</a:t>
            </a:r>
            <a:r>
              <a:rPr lang="en-US" sz="2400" dirty="0" smtClean="0"/>
              <a:t>(</a:t>
            </a:r>
            <a:r>
              <a:rPr lang="en-US" sz="2400" dirty="0" err="1" smtClean="0"/>
              <a:t>MouseEvent</a:t>
            </a:r>
            <a:r>
              <a:rPr lang="en-US" sz="2400" dirty="0" smtClean="0"/>
              <a:t> e)   </a:t>
            </a:r>
            <a:br>
              <a:rPr lang="en-US" sz="2400" dirty="0" smtClean="0"/>
            </a:br>
            <a:endParaRPr lang="en-US" sz="2400" dirty="0" smtClean="0"/>
          </a:p>
          <a:p>
            <a:pPr>
              <a:buFontTx/>
              <a:buChar char="•"/>
            </a:pPr>
            <a:r>
              <a:rPr lang="en-US" sz="2400" dirty="0" smtClean="0"/>
              <a:t>void </a:t>
            </a:r>
            <a:r>
              <a:rPr lang="en-US" sz="2400" dirty="0" err="1" smtClean="0"/>
              <a:t>mouseMoved</a:t>
            </a:r>
            <a:r>
              <a:rPr lang="en-US" sz="2400" dirty="0" smtClean="0"/>
              <a:t>(</a:t>
            </a:r>
            <a:r>
              <a:rPr lang="en-US" sz="2400" dirty="0" err="1" smtClean="0"/>
              <a:t>MouseEvent</a:t>
            </a:r>
            <a:r>
              <a:rPr lang="en-US" sz="2400" dirty="0" smtClean="0"/>
              <a:t> e)</a:t>
            </a:r>
          </a:p>
          <a:p>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sz="3600" dirty="0" smtClean="0"/>
              <a:t>Mouse Events</a:t>
            </a:r>
            <a:endParaRPr lang="en-US" sz="3600" dirty="0"/>
          </a:p>
        </p:txBody>
      </p:sp>
      <p:sp>
        <p:nvSpPr>
          <p:cNvPr id="227331" name="Rectangle 3"/>
          <p:cNvSpPr>
            <a:spLocks noGrp="1" noChangeArrowheads="1"/>
          </p:cNvSpPr>
          <p:nvPr>
            <p:ph type="body" idx="1"/>
          </p:nvPr>
        </p:nvSpPr>
        <p:spPr>
          <a:xfrm>
            <a:off x="392113" y="1951038"/>
            <a:ext cx="8986837" cy="4911725"/>
          </a:xfrm>
        </p:spPr>
        <p:txBody>
          <a:bodyPr/>
          <a:lstStyle/>
          <a:p>
            <a:pPr>
              <a:lnSpc>
                <a:spcPct val="73000"/>
              </a:lnSpc>
            </a:pPr>
            <a:r>
              <a:rPr lang="en-US" sz="2400" dirty="0"/>
              <a:t>A listener class that handles events generated by clicking the mouse, pressing the mouse, releasing the mouse, entering a component, or exiting a component implements </a:t>
            </a:r>
            <a:r>
              <a:rPr lang="en-US" sz="2400" dirty="0" err="1"/>
              <a:t>MouseListener</a:t>
            </a:r>
            <a:r>
              <a:rPr lang="en-US" sz="2400" dirty="0"/>
              <a:t> with methods:</a:t>
            </a:r>
            <a:br>
              <a:rPr lang="en-US" sz="2400" dirty="0"/>
            </a:br>
            <a:endParaRPr lang="en-US" sz="2400" dirty="0"/>
          </a:p>
          <a:p>
            <a:pPr>
              <a:lnSpc>
                <a:spcPct val="73000"/>
              </a:lnSpc>
              <a:buFontTx/>
              <a:buChar char="•"/>
            </a:pPr>
            <a:r>
              <a:rPr lang="en-US" sz="2400" dirty="0"/>
              <a:t>void </a:t>
            </a:r>
            <a:r>
              <a:rPr lang="en-US" sz="2400" dirty="0" err="1"/>
              <a:t>mouseClicked</a:t>
            </a:r>
            <a:r>
              <a:rPr lang="en-US" sz="2400" dirty="0"/>
              <a:t>(</a:t>
            </a:r>
            <a:r>
              <a:rPr lang="en-US" sz="2400" dirty="0" err="1"/>
              <a:t>MouseEvent</a:t>
            </a:r>
            <a:r>
              <a:rPr lang="en-US" sz="2400" dirty="0"/>
              <a:t> e)</a:t>
            </a:r>
            <a:br>
              <a:rPr lang="en-US" sz="2400" dirty="0"/>
            </a:br>
            <a:r>
              <a:rPr lang="en-US" sz="2400" dirty="0"/>
              <a:t>mouse is pressed and released</a:t>
            </a:r>
            <a:br>
              <a:rPr lang="en-US" sz="2400" dirty="0"/>
            </a:br>
            <a:endParaRPr lang="en-US" sz="2400" dirty="0"/>
          </a:p>
          <a:p>
            <a:pPr>
              <a:lnSpc>
                <a:spcPct val="73000"/>
              </a:lnSpc>
              <a:buFontTx/>
              <a:buChar char="•"/>
            </a:pPr>
            <a:r>
              <a:rPr lang="en-US" sz="2400" dirty="0"/>
              <a:t>void </a:t>
            </a:r>
            <a:r>
              <a:rPr lang="en-US" sz="2400" dirty="0" err="1"/>
              <a:t>mouseEntered</a:t>
            </a:r>
            <a:r>
              <a:rPr lang="en-US" sz="2400" dirty="0"/>
              <a:t>(</a:t>
            </a:r>
            <a:r>
              <a:rPr lang="en-US" sz="2400" dirty="0" err="1"/>
              <a:t>MouseEvent</a:t>
            </a:r>
            <a:r>
              <a:rPr lang="en-US" sz="2400" dirty="0"/>
              <a:t> e)</a:t>
            </a:r>
            <a:br>
              <a:rPr lang="en-US" sz="2400" dirty="0"/>
            </a:br>
            <a:r>
              <a:rPr lang="en-US" sz="2400" dirty="0"/>
              <a:t>mouse enters a component</a:t>
            </a:r>
            <a:br>
              <a:rPr lang="en-US" sz="2400" dirty="0"/>
            </a:br>
            <a:r>
              <a:rPr lang="en-US" sz="2400" dirty="0"/>
              <a:t/>
            </a:r>
            <a:br>
              <a:rPr lang="en-US" sz="2400" dirty="0"/>
            </a:br>
            <a:endParaRPr lang="en-US" sz="2400" dirty="0"/>
          </a:p>
          <a:p>
            <a:pPr>
              <a:lnSpc>
                <a:spcPct val="73000"/>
              </a:lnSpc>
              <a:buFontTx/>
              <a:buChar char="•"/>
            </a:pPr>
            <a:r>
              <a:rPr lang="en-US" sz="2400" dirty="0"/>
              <a:t>void </a:t>
            </a:r>
            <a:r>
              <a:rPr lang="en-US" sz="2400" dirty="0" err="1"/>
              <a:t>mouseExited</a:t>
            </a:r>
            <a:r>
              <a:rPr lang="en-US" sz="2400" dirty="0"/>
              <a:t>(</a:t>
            </a:r>
            <a:r>
              <a:rPr lang="en-US" sz="2400" dirty="0" err="1"/>
              <a:t>MouseEvent</a:t>
            </a:r>
            <a:r>
              <a:rPr lang="en-US" sz="2400" dirty="0"/>
              <a:t> e)</a:t>
            </a:r>
            <a:br>
              <a:rPr lang="en-US" sz="2400" dirty="0"/>
            </a:br>
            <a:r>
              <a:rPr lang="en-US" sz="2400" dirty="0"/>
              <a:t>mouse leaves a component</a:t>
            </a:r>
            <a:br>
              <a:rPr lang="en-US" sz="2400" dirty="0"/>
            </a:br>
            <a:endParaRPr lang="en-US" sz="2400" dirty="0"/>
          </a:p>
          <a:p>
            <a:pPr>
              <a:lnSpc>
                <a:spcPct val="73000"/>
              </a:lnSpc>
              <a:buFontTx/>
              <a:buChar char="•"/>
            </a:pPr>
            <a:r>
              <a:rPr lang="en-US" sz="2400" dirty="0"/>
              <a:t>void </a:t>
            </a:r>
            <a:r>
              <a:rPr lang="en-US" sz="2400" dirty="0" err="1"/>
              <a:t>mousePressed</a:t>
            </a:r>
            <a:r>
              <a:rPr lang="en-US" sz="2400" dirty="0"/>
              <a:t>(</a:t>
            </a:r>
            <a:r>
              <a:rPr lang="en-US" sz="2400" dirty="0" err="1"/>
              <a:t>MouseEvent</a:t>
            </a:r>
            <a:r>
              <a:rPr lang="en-US" sz="2400" dirty="0"/>
              <a:t> e)</a:t>
            </a:r>
            <a:br>
              <a:rPr lang="en-US" sz="2400" dirty="0"/>
            </a:br>
            <a:r>
              <a:rPr lang="en-US" sz="2400" dirty="0"/>
              <a:t>mouse is pressed</a:t>
            </a:r>
            <a:br>
              <a:rPr lang="en-US" sz="2400" dirty="0"/>
            </a:br>
            <a:endParaRPr lang="en-US" sz="2400" dirty="0"/>
          </a:p>
          <a:p>
            <a:pPr>
              <a:lnSpc>
                <a:spcPct val="73000"/>
              </a:lnSpc>
              <a:buFontTx/>
              <a:buChar char="•"/>
            </a:pPr>
            <a:r>
              <a:rPr lang="en-US" sz="2400" dirty="0"/>
              <a:t>void </a:t>
            </a:r>
            <a:r>
              <a:rPr lang="en-US" sz="2400" dirty="0" err="1"/>
              <a:t>mouseReleased</a:t>
            </a:r>
            <a:r>
              <a:rPr lang="en-US" sz="2400" dirty="0"/>
              <a:t>(</a:t>
            </a:r>
            <a:r>
              <a:rPr lang="en-US" sz="2400" dirty="0" err="1"/>
              <a:t>MouseEvent</a:t>
            </a:r>
            <a:r>
              <a:rPr lang="en-US" sz="2400" dirty="0"/>
              <a:t> e)</a:t>
            </a:r>
            <a:br>
              <a:rPr lang="en-US" sz="2400" dirty="0"/>
            </a:br>
            <a:r>
              <a:rPr lang="en-US" sz="2400" dirty="0"/>
              <a:t>mouse is released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sz="3200" dirty="0" err="1"/>
              <a:t>MouseEvent</a:t>
            </a:r>
            <a:r>
              <a:rPr lang="en-US" sz="3200" dirty="0"/>
              <a:t> Methods</a:t>
            </a:r>
          </a:p>
        </p:txBody>
      </p:sp>
      <p:sp>
        <p:nvSpPr>
          <p:cNvPr id="228355" name="Rectangle 3"/>
          <p:cNvSpPr>
            <a:spLocks noGrp="1" noChangeArrowheads="1"/>
          </p:cNvSpPr>
          <p:nvPr>
            <p:ph type="body" idx="1"/>
          </p:nvPr>
        </p:nvSpPr>
        <p:spPr/>
        <p:txBody>
          <a:bodyPr/>
          <a:lstStyle/>
          <a:p>
            <a:pPr>
              <a:lnSpc>
                <a:spcPct val="73000"/>
              </a:lnSpc>
              <a:buFontTx/>
              <a:buChar char="•"/>
            </a:pPr>
            <a:r>
              <a:rPr lang="en-US" sz="2400" dirty="0"/>
              <a:t>Component </a:t>
            </a:r>
            <a:r>
              <a:rPr lang="en-US" sz="2400" dirty="0" err="1"/>
              <a:t>getComponent</a:t>
            </a:r>
            <a:r>
              <a:rPr lang="en-US" sz="2400" dirty="0"/>
              <a:t>()</a:t>
            </a:r>
            <a:br>
              <a:rPr lang="en-US" sz="2400" dirty="0"/>
            </a:br>
            <a:r>
              <a:rPr lang="en-US" sz="2400" dirty="0"/>
              <a:t>returns component where the </a:t>
            </a:r>
            <a:r>
              <a:rPr lang="en-US" sz="2400" dirty="0" err="1"/>
              <a:t>MouseEvent</a:t>
            </a:r>
            <a:r>
              <a:rPr lang="en-US" sz="2400" dirty="0"/>
              <a:t> occurred.</a:t>
            </a:r>
            <a:br>
              <a:rPr lang="en-US" sz="2400" dirty="0"/>
            </a:br>
            <a:r>
              <a:rPr lang="en-US" sz="2400" dirty="0"/>
              <a:t/>
            </a:r>
            <a:br>
              <a:rPr lang="en-US" sz="2400" dirty="0"/>
            </a:br>
            <a:endParaRPr lang="en-US" sz="2400" dirty="0"/>
          </a:p>
          <a:p>
            <a:pPr>
              <a:lnSpc>
                <a:spcPct val="73000"/>
              </a:lnSpc>
              <a:buFontTx/>
              <a:buChar char="•"/>
            </a:pPr>
            <a:r>
              <a:rPr lang="en-US" sz="2400" dirty="0" err="1"/>
              <a:t>int</a:t>
            </a:r>
            <a:r>
              <a:rPr lang="en-US" sz="2400" dirty="0"/>
              <a:t> </a:t>
            </a:r>
            <a:r>
              <a:rPr lang="en-US" sz="2400" dirty="0" err="1"/>
              <a:t>getX</a:t>
            </a:r>
            <a:r>
              <a:rPr lang="en-US" sz="2400" dirty="0"/>
              <a:t>() </a:t>
            </a:r>
            <a:br>
              <a:rPr lang="en-US" sz="2400" dirty="0"/>
            </a:br>
            <a:r>
              <a:rPr lang="en-US" sz="2400" dirty="0"/>
              <a:t>returns the horizontal coordinate of the event.</a:t>
            </a:r>
            <a:br>
              <a:rPr lang="en-US" sz="2400" dirty="0"/>
            </a:br>
            <a:r>
              <a:rPr lang="en-US" sz="2400" dirty="0"/>
              <a:t/>
            </a:r>
            <a:br>
              <a:rPr lang="en-US" sz="2400" dirty="0"/>
            </a:br>
            <a:endParaRPr lang="en-US" sz="2400" dirty="0"/>
          </a:p>
          <a:p>
            <a:pPr>
              <a:lnSpc>
                <a:spcPct val="73000"/>
              </a:lnSpc>
              <a:buFontTx/>
              <a:buChar char="•"/>
            </a:pPr>
            <a:r>
              <a:rPr lang="en-US" sz="2400" dirty="0" err="1"/>
              <a:t>int</a:t>
            </a:r>
            <a:r>
              <a:rPr lang="en-US" sz="2400" dirty="0"/>
              <a:t> </a:t>
            </a:r>
            <a:r>
              <a:rPr lang="en-US" sz="2400" dirty="0" err="1"/>
              <a:t>getY</a:t>
            </a:r>
            <a:r>
              <a:rPr lang="en-US" sz="2400" dirty="0"/>
              <a:t>() </a:t>
            </a:r>
            <a:br>
              <a:rPr lang="en-US" sz="2400" dirty="0"/>
            </a:br>
            <a:r>
              <a:rPr lang="en-US" sz="2400" dirty="0"/>
              <a:t>returns the vertical coordinate of the event.</a:t>
            </a:r>
            <a:br>
              <a:rPr lang="en-US" sz="2400" dirty="0"/>
            </a:br>
            <a:r>
              <a:rPr lang="en-US" sz="2400" dirty="0"/>
              <a:t/>
            </a:r>
            <a:br>
              <a:rPr lang="en-US" sz="2400" dirty="0"/>
            </a:br>
            <a:endParaRPr lang="en-US" sz="2400" dirty="0"/>
          </a:p>
          <a:p>
            <a:pPr>
              <a:lnSpc>
                <a:spcPct val="73000"/>
              </a:lnSpc>
              <a:buFontTx/>
              <a:buChar char="•"/>
            </a:pPr>
            <a:r>
              <a:rPr lang="en-US" sz="2400" dirty="0"/>
              <a:t>Point </a:t>
            </a:r>
            <a:r>
              <a:rPr lang="en-US" sz="2400" dirty="0" err="1"/>
              <a:t>getPoint</a:t>
            </a:r>
            <a:r>
              <a:rPr lang="en-US" sz="2400" dirty="0"/>
              <a:t>() </a:t>
            </a:r>
            <a:br>
              <a:rPr lang="en-US" sz="2400" dirty="0"/>
            </a:br>
            <a:r>
              <a:rPr lang="en-US" sz="2400" dirty="0"/>
              <a:t>returns a reference to a two-dimensional Point object such that the public fields x and y hold the horizontal and vertical coordinates of the event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sz="3600" dirty="0"/>
              <a:t>Checkboxes and Radio </a:t>
            </a:r>
            <a:r>
              <a:rPr lang="en-US" sz="3600" dirty="0" smtClean="0"/>
              <a:t>Buttons</a:t>
            </a:r>
            <a:endParaRPr lang="en-US" sz="4800" dirty="0"/>
          </a:p>
        </p:txBody>
      </p:sp>
      <p:sp>
        <p:nvSpPr>
          <p:cNvPr id="229379" name="Rectangle 3"/>
          <p:cNvSpPr>
            <a:spLocks noGrp="1" noChangeArrowheads="1"/>
          </p:cNvSpPr>
          <p:nvPr>
            <p:ph type="body" idx="1"/>
          </p:nvPr>
        </p:nvSpPr>
        <p:spPr/>
        <p:txBody>
          <a:bodyPr/>
          <a:lstStyle/>
          <a:p>
            <a:pPr lvl="0"/>
            <a:r>
              <a:rPr lang="en-US" sz="2400" dirty="0"/>
              <a:t>Two components that can be used for simple input are checkboxes and radio buttons.</a:t>
            </a:r>
            <a:r>
              <a:rPr lang="en-US" dirty="0"/>
              <a:t> </a:t>
            </a:r>
            <a:r>
              <a:rPr lang="en-US" sz="2400" dirty="0" smtClean="0"/>
              <a:t>Checkboxes and radio buttons differ in that you may check or select any number of checkboxes in a group but only one radio button. </a:t>
            </a:r>
          </a:p>
          <a:p>
            <a:endParaRPr lang="en-US" sz="2400" dirty="0" smtClean="0"/>
          </a:p>
          <a:p>
            <a:endParaRPr lang="en-US" sz="2400" dirty="0"/>
          </a:p>
        </p:txBody>
      </p:sp>
      <p:sp>
        <p:nvSpPr>
          <p:cNvPr id="229381" name="Rectangle 5"/>
          <p:cNvSpPr>
            <a:spLocks noChangeArrowheads="1"/>
          </p:cNvSpPr>
          <p:nvPr/>
        </p:nvSpPr>
        <p:spPr bwMode="auto">
          <a:xfrm>
            <a:off x="-903288" y="2484438"/>
            <a:ext cx="10080626" cy="0"/>
          </a:xfrm>
          <a:prstGeom prst="rect">
            <a:avLst/>
          </a:prstGeom>
          <a:noFill/>
          <a:ln w="9525">
            <a:noFill/>
            <a:miter lim="800000"/>
            <a:headEnd/>
            <a:tailEnd/>
          </a:ln>
          <a:effectLst/>
        </p:spPr>
        <p:txBody>
          <a:bodyPr wrap="none" anchor="ctr">
            <a:spAutoFit/>
          </a:bodyPr>
          <a:lstStyle/>
          <a:p>
            <a:endParaRPr lang="en-US"/>
          </a:p>
        </p:txBody>
      </p:sp>
      <p:graphicFrame>
        <p:nvGraphicFramePr>
          <p:cNvPr id="229380" name="Object 4"/>
          <p:cNvGraphicFramePr>
            <a:graphicFrameLocks noChangeAspect="1"/>
          </p:cNvGraphicFramePr>
          <p:nvPr/>
        </p:nvGraphicFramePr>
        <p:xfrm>
          <a:off x="696912" y="3703637"/>
          <a:ext cx="8928700" cy="3352800"/>
        </p:xfrm>
        <a:graphic>
          <a:graphicData uri="http://schemas.openxmlformats.org/presentationml/2006/ole">
            <p:oleObj spid="_x0000_s229380" name="Bitmap Image" r:id="rId3" imgW="6152381" imgH="2305372" progId="PBrush">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sz="3600" dirty="0" err="1"/>
              <a:t>JCheckBox</a:t>
            </a:r>
            <a:r>
              <a:rPr lang="en-US" sz="3600" dirty="0"/>
              <a:t> </a:t>
            </a:r>
          </a:p>
        </p:txBody>
      </p:sp>
      <p:sp>
        <p:nvSpPr>
          <p:cNvPr id="231427" name="Rectangle 3"/>
          <p:cNvSpPr>
            <a:spLocks noGrp="1" noChangeArrowheads="1"/>
          </p:cNvSpPr>
          <p:nvPr>
            <p:ph type="body" idx="1"/>
          </p:nvPr>
        </p:nvSpPr>
        <p:spPr/>
        <p:txBody>
          <a:bodyPr/>
          <a:lstStyle/>
          <a:p>
            <a:r>
              <a:rPr lang="en-US" sz="2000" dirty="0" smtClean="0"/>
              <a:t>A </a:t>
            </a:r>
            <a:r>
              <a:rPr lang="en-US" sz="2000" i="1" dirty="0"/>
              <a:t>checkbox </a:t>
            </a:r>
            <a:r>
              <a:rPr lang="en-US" sz="2000" dirty="0"/>
              <a:t>is a component that can be either selected or not, i.e., switched, or toggled on or off</a:t>
            </a:r>
            <a:r>
              <a:rPr lang="en-US" sz="2000" dirty="0" smtClean="0"/>
              <a:t>.</a:t>
            </a:r>
          </a:p>
          <a:p>
            <a:pPr>
              <a:lnSpc>
                <a:spcPct val="73000"/>
              </a:lnSpc>
            </a:pPr>
            <a:r>
              <a:rPr lang="en-US" sz="2000" dirty="0" smtClean="0"/>
              <a:t> </a:t>
            </a:r>
          </a:p>
          <a:p>
            <a:pPr>
              <a:lnSpc>
                <a:spcPct val="73000"/>
              </a:lnSpc>
            </a:pPr>
            <a:r>
              <a:rPr lang="en-US" sz="2000" b="1" dirty="0" smtClean="0"/>
              <a:t>Class:  </a:t>
            </a:r>
            <a:r>
              <a:rPr lang="en-US" sz="2000" dirty="0" err="1" smtClean="0"/>
              <a:t>JCheckBox</a:t>
            </a:r>
            <a:r>
              <a:rPr lang="en-US" sz="2000" dirty="0" smtClean="0"/>
              <a:t/>
            </a:r>
            <a:br>
              <a:rPr lang="en-US" sz="2000" dirty="0" smtClean="0"/>
            </a:br>
            <a:endParaRPr lang="en-US" sz="2000" b="1" dirty="0" smtClean="0"/>
          </a:p>
          <a:p>
            <a:pPr>
              <a:lnSpc>
                <a:spcPct val="73000"/>
              </a:lnSpc>
            </a:pPr>
            <a:r>
              <a:rPr lang="en-US" sz="2000" b="1" dirty="0" smtClean="0"/>
              <a:t>Generates:  </a:t>
            </a:r>
            <a:r>
              <a:rPr lang="en-US" sz="2000" dirty="0" err="1" smtClean="0"/>
              <a:t>ActionEvent</a:t>
            </a:r>
            <a:r>
              <a:rPr lang="en-US" sz="2000" dirty="0" smtClean="0"/>
              <a:t> and </a:t>
            </a:r>
            <a:r>
              <a:rPr lang="en-US" sz="2000" dirty="0" err="1" smtClean="0"/>
              <a:t>ItemEvent</a:t>
            </a:r>
            <a:r>
              <a:rPr lang="en-US" sz="2000" dirty="0" smtClean="0"/>
              <a:t> when the state of a checkbox changes.</a:t>
            </a:r>
            <a:br>
              <a:rPr lang="en-US" sz="2000" dirty="0" smtClean="0"/>
            </a:br>
            <a:endParaRPr lang="en-US" sz="2000" b="1" dirty="0" smtClean="0"/>
          </a:p>
          <a:p>
            <a:pPr>
              <a:lnSpc>
                <a:spcPct val="73000"/>
              </a:lnSpc>
            </a:pPr>
            <a:r>
              <a:rPr lang="en-US" sz="2000" b="1" dirty="0" smtClean="0"/>
              <a:t>Listener:  </a:t>
            </a:r>
            <a:r>
              <a:rPr lang="en-US" sz="2000" dirty="0" smtClean="0"/>
              <a:t>Must implement </a:t>
            </a:r>
            <a:r>
              <a:rPr lang="en-US" sz="2000" dirty="0" err="1" smtClean="0"/>
              <a:t>ActionListener</a:t>
            </a:r>
            <a:r>
              <a:rPr lang="en-US" sz="2000" dirty="0" smtClean="0"/>
              <a:t> to respond to an </a:t>
            </a:r>
            <a:r>
              <a:rPr lang="en-US" sz="2000" dirty="0" err="1" smtClean="0"/>
              <a:t>ActionEvent</a:t>
            </a:r>
            <a:r>
              <a:rPr lang="en-US" sz="2000" dirty="0" smtClean="0"/>
              <a:t> and </a:t>
            </a:r>
            <a:r>
              <a:rPr lang="en-US" sz="2000" dirty="0" err="1" smtClean="0"/>
              <a:t>ItemListener</a:t>
            </a:r>
            <a:r>
              <a:rPr lang="en-US" sz="2000" dirty="0" smtClean="0"/>
              <a:t> to respond to an </a:t>
            </a:r>
            <a:r>
              <a:rPr lang="en-US" sz="2000" dirty="0" err="1" smtClean="0"/>
              <a:t>ItemEvent</a:t>
            </a:r>
            <a:r>
              <a:rPr lang="en-US" sz="2000" dirty="0" smtClean="0"/>
              <a:t>.</a:t>
            </a:r>
            <a:br>
              <a:rPr lang="en-US" sz="2000" dirty="0" smtClean="0"/>
            </a:br>
            <a:r>
              <a:rPr lang="en-US" sz="2000" dirty="0" smtClean="0"/>
              <a:t/>
            </a:r>
            <a:br>
              <a:rPr lang="en-US" sz="2000" dirty="0" smtClean="0"/>
            </a:br>
            <a:endParaRPr lang="en-US" sz="2000" b="1" dirty="0" smtClean="0"/>
          </a:p>
          <a:p>
            <a:pPr>
              <a:lnSpc>
                <a:spcPct val="73000"/>
              </a:lnSpc>
            </a:pPr>
            <a:r>
              <a:rPr lang="en-US" sz="2000" b="1" dirty="0" smtClean="0"/>
              <a:t>Listener method to implement:  </a:t>
            </a:r>
            <a:br>
              <a:rPr lang="en-US" sz="2000" b="1" dirty="0" smtClean="0"/>
            </a:br>
            <a:r>
              <a:rPr lang="en-US" sz="2000" b="1" dirty="0" smtClean="0"/>
              <a:t>   </a:t>
            </a:r>
            <a:r>
              <a:rPr lang="en-US" sz="2000" dirty="0" smtClean="0"/>
              <a:t>void </a:t>
            </a:r>
            <a:r>
              <a:rPr lang="en-US" sz="2000" dirty="0" err="1" smtClean="0"/>
              <a:t>actionPerformed</a:t>
            </a:r>
            <a:r>
              <a:rPr lang="en-US" sz="2000" dirty="0" smtClean="0"/>
              <a:t>( </a:t>
            </a:r>
            <a:r>
              <a:rPr lang="en-US" sz="2000" dirty="0" err="1" smtClean="0"/>
              <a:t>ActionEvent</a:t>
            </a:r>
            <a:r>
              <a:rPr lang="en-US" sz="2000" dirty="0" smtClean="0"/>
              <a:t> e)   // for </a:t>
            </a:r>
            <a:r>
              <a:rPr lang="en-US" sz="2000" dirty="0" err="1" smtClean="0"/>
              <a:t>ActionListener</a:t>
            </a:r>
            <a:r>
              <a:rPr lang="en-US" sz="2000" dirty="0" smtClean="0"/>
              <a:t/>
            </a:r>
            <a:br>
              <a:rPr lang="en-US" sz="2000" dirty="0" smtClean="0"/>
            </a:br>
            <a:r>
              <a:rPr lang="en-US" sz="2000" dirty="0" smtClean="0"/>
              <a:t>   void </a:t>
            </a:r>
            <a:r>
              <a:rPr lang="en-US" sz="2000" dirty="0" err="1" smtClean="0"/>
              <a:t>itemStateChanged</a:t>
            </a:r>
            <a:r>
              <a:rPr lang="en-US" sz="2000" dirty="0" smtClean="0"/>
              <a:t>(</a:t>
            </a:r>
            <a:r>
              <a:rPr lang="en-US" sz="2000" dirty="0" err="1" smtClean="0"/>
              <a:t>ItemEvent</a:t>
            </a:r>
            <a:r>
              <a:rPr lang="en-US" sz="2000" dirty="0" smtClean="0"/>
              <a:t> e)   // for </a:t>
            </a:r>
            <a:r>
              <a:rPr lang="en-US" sz="2000" dirty="0" err="1" smtClean="0"/>
              <a:t>ItemListener</a:t>
            </a:r>
            <a:endParaRPr lang="en-US" sz="2000" dirty="0" smtClean="0"/>
          </a:p>
          <a:p>
            <a:pPr>
              <a:lnSpc>
                <a:spcPct val="73000"/>
              </a:lnSpc>
            </a:pPr>
            <a:endParaRPr lang="en-US" sz="2000" b="1" dirty="0" smtClean="0"/>
          </a:p>
          <a:p>
            <a:pPr>
              <a:lnSpc>
                <a:spcPct val="73000"/>
              </a:lnSpc>
            </a:pPr>
            <a:r>
              <a:rPr lang="en-US" sz="2000" b="1" dirty="0" smtClean="0"/>
              <a:t>Register a listener : </a:t>
            </a:r>
            <a:br>
              <a:rPr lang="en-US" sz="2000" b="1" dirty="0" smtClean="0"/>
            </a:br>
            <a:r>
              <a:rPr lang="en-US" sz="2000" b="1" dirty="0" smtClean="0"/>
              <a:t> </a:t>
            </a:r>
            <a:r>
              <a:rPr lang="en-US" sz="2000" dirty="0" smtClean="0"/>
              <a:t>void </a:t>
            </a:r>
            <a:r>
              <a:rPr lang="en-US" sz="2000" dirty="0" err="1" smtClean="0"/>
              <a:t>addActionListener</a:t>
            </a:r>
            <a:r>
              <a:rPr lang="en-US" sz="2000" dirty="0" smtClean="0"/>
              <a:t>(</a:t>
            </a:r>
            <a:r>
              <a:rPr lang="en-US" sz="2000" dirty="0" err="1" smtClean="0"/>
              <a:t>ActionListener</a:t>
            </a:r>
            <a:r>
              <a:rPr lang="en-US" sz="2000" dirty="0" smtClean="0"/>
              <a:t> a )   </a:t>
            </a:r>
            <a:br>
              <a:rPr lang="en-US" sz="2000" dirty="0" smtClean="0"/>
            </a:br>
            <a:r>
              <a:rPr lang="en-US" sz="2000" dirty="0" smtClean="0"/>
              <a:t>         // for </a:t>
            </a:r>
            <a:r>
              <a:rPr lang="en-US" sz="2000" dirty="0" err="1" smtClean="0"/>
              <a:t>ActionListener</a:t>
            </a:r>
            <a:r>
              <a:rPr lang="en-US" sz="2000" dirty="0" smtClean="0"/>
              <a:t> interface</a:t>
            </a:r>
            <a:br>
              <a:rPr lang="en-US" sz="2000" dirty="0" smtClean="0"/>
            </a:br>
            <a:endParaRPr lang="en-US" sz="2000" dirty="0" smtClean="0"/>
          </a:p>
          <a:p>
            <a:pPr>
              <a:lnSpc>
                <a:spcPct val="73000"/>
              </a:lnSpc>
            </a:pPr>
            <a:r>
              <a:rPr lang="en-US" sz="2000" dirty="0" smtClean="0"/>
              <a:t>     void </a:t>
            </a:r>
            <a:r>
              <a:rPr lang="en-US" sz="2000" dirty="0" err="1" smtClean="0"/>
              <a:t>addItemListener</a:t>
            </a:r>
            <a:r>
              <a:rPr lang="en-US" sz="2000" dirty="0" smtClean="0"/>
              <a:t>(</a:t>
            </a:r>
            <a:r>
              <a:rPr lang="en-US" sz="2000" dirty="0" err="1" smtClean="0"/>
              <a:t>ItemListener</a:t>
            </a:r>
            <a:r>
              <a:rPr lang="en-US" sz="2000" dirty="0" smtClean="0"/>
              <a:t> </a:t>
            </a:r>
            <a:r>
              <a:rPr lang="en-US" sz="2000" dirty="0" err="1" smtClean="0"/>
              <a:t>i</a:t>
            </a:r>
            <a:r>
              <a:rPr lang="en-US" sz="2000" dirty="0" smtClean="0"/>
              <a:t>)           </a:t>
            </a:r>
            <a:br>
              <a:rPr lang="en-US" sz="2000" dirty="0" smtClean="0"/>
            </a:br>
            <a:r>
              <a:rPr lang="en-US" sz="2000" dirty="0" smtClean="0"/>
              <a:t>        // for </a:t>
            </a:r>
            <a:r>
              <a:rPr lang="en-US" sz="2000" dirty="0" err="1" smtClean="0"/>
              <a:t>ItemListener</a:t>
            </a:r>
            <a:r>
              <a:rPr lang="en-US" sz="2000" dirty="0" smtClean="0"/>
              <a:t> interface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z="3600" dirty="0"/>
              <a:t>Constructors</a:t>
            </a:r>
          </a:p>
        </p:txBody>
      </p:sp>
      <p:sp>
        <p:nvSpPr>
          <p:cNvPr id="233475" name="Rectangle 3"/>
          <p:cNvSpPr>
            <a:spLocks noGrp="1" noChangeArrowheads="1"/>
          </p:cNvSpPr>
          <p:nvPr>
            <p:ph type="body" idx="1"/>
          </p:nvPr>
        </p:nvSpPr>
        <p:spPr/>
        <p:txBody>
          <a:bodyPr/>
          <a:lstStyle/>
          <a:p>
            <a:pPr>
              <a:spcBef>
                <a:spcPts val="600"/>
              </a:spcBef>
              <a:buFontTx/>
              <a:buChar char="•"/>
            </a:pPr>
            <a:r>
              <a:rPr lang="en-US" sz="2000" dirty="0" err="1"/>
              <a:t>JCheckBox</a:t>
            </a:r>
            <a:r>
              <a:rPr lang="en-US" sz="2000" dirty="0"/>
              <a:t>()</a:t>
            </a:r>
            <a:br>
              <a:rPr lang="en-US" sz="2000" dirty="0"/>
            </a:br>
            <a:r>
              <a:rPr lang="en-US" sz="2000" dirty="0"/>
              <a:t> creates an unselected checkbox with no text</a:t>
            </a:r>
            <a:r>
              <a:rPr lang="en-US" sz="2000" dirty="0" smtClean="0"/>
              <a:t>.</a:t>
            </a:r>
            <a:endParaRPr lang="en-US" sz="2000" dirty="0"/>
          </a:p>
          <a:p>
            <a:pPr>
              <a:spcBef>
                <a:spcPts val="600"/>
              </a:spcBef>
              <a:buFontTx/>
              <a:buChar char="•"/>
            </a:pPr>
            <a:r>
              <a:rPr lang="en-US" sz="2000" dirty="0" err="1"/>
              <a:t>JCheckBox</a:t>
            </a:r>
            <a:r>
              <a:rPr lang="en-US" sz="2000" dirty="0"/>
              <a:t>(String text)</a:t>
            </a:r>
            <a:br>
              <a:rPr lang="en-US" sz="2000" dirty="0"/>
            </a:br>
            <a:r>
              <a:rPr lang="en-US" sz="2000" dirty="0"/>
              <a:t>creates an unselected checkbox with accompanying text, text</a:t>
            </a:r>
            <a:r>
              <a:rPr lang="en-US" sz="2000" i="1" dirty="0" smtClean="0"/>
              <a:t>.</a:t>
            </a:r>
            <a:endParaRPr lang="en-US" sz="2000" dirty="0"/>
          </a:p>
          <a:p>
            <a:pPr>
              <a:spcBef>
                <a:spcPts val="600"/>
              </a:spcBef>
              <a:buFontTx/>
              <a:buChar char="•"/>
            </a:pPr>
            <a:r>
              <a:rPr lang="en-US" sz="2000" dirty="0" err="1"/>
              <a:t>JCheckBox</a:t>
            </a:r>
            <a:r>
              <a:rPr lang="en-US" sz="2000" dirty="0"/>
              <a:t>(String text, </a:t>
            </a:r>
            <a:r>
              <a:rPr lang="en-US" sz="2000" dirty="0" err="1"/>
              <a:t>boolean</a:t>
            </a:r>
            <a:r>
              <a:rPr lang="en-US" sz="2000" dirty="0"/>
              <a:t> selected) </a:t>
            </a:r>
            <a:br>
              <a:rPr lang="en-US" sz="2000" dirty="0"/>
            </a:br>
            <a:r>
              <a:rPr lang="en-US" sz="2000" dirty="0"/>
              <a:t>creates a checkbox with text, text. If selected is true, the checkbox is initially selected</a:t>
            </a:r>
            <a:r>
              <a:rPr lang="en-US" sz="2000" dirty="0" smtClean="0"/>
              <a:t>.</a:t>
            </a:r>
          </a:p>
          <a:p>
            <a:pPr>
              <a:lnSpc>
                <a:spcPct val="73000"/>
              </a:lnSpc>
              <a:spcBef>
                <a:spcPts val="600"/>
              </a:spcBef>
              <a:buFontTx/>
              <a:buChar char="•"/>
            </a:pPr>
            <a:r>
              <a:rPr lang="en-US" sz="2000" dirty="0" err="1" smtClean="0"/>
              <a:t>JCheckBox</a:t>
            </a:r>
            <a:r>
              <a:rPr lang="en-US" sz="2000" dirty="0" smtClean="0"/>
              <a:t>(Icon image)</a:t>
            </a:r>
            <a:br>
              <a:rPr lang="en-US" sz="2000" dirty="0" smtClean="0"/>
            </a:br>
            <a:r>
              <a:rPr lang="en-US" sz="2000" dirty="0" smtClean="0"/>
              <a:t>creates an unselected checkbox with picture image and no text.</a:t>
            </a:r>
          </a:p>
          <a:p>
            <a:pPr>
              <a:lnSpc>
                <a:spcPct val="73000"/>
              </a:lnSpc>
              <a:spcBef>
                <a:spcPts val="600"/>
              </a:spcBef>
              <a:buFontTx/>
              <a:buChar char="•"/>
            </a:pPr>
            <a:r>
              <a:rPr lang="en-US" sz="2000" dirty="0" err="1" smtClean="0"/>
              <a:t>JCheckBox</a:t>
            </a:r>
            <a:r>
              <a:rPr lang="en-US" sz="2000" dirty="0" smtClean="0"/>
              <a:t>(Icon </a:t>
            </a:r>
            <a:r>
              <a:rPr lang="en-US" sz="2000" dirty="0" err="1" smtClean="0"/>
              <a:t>i</a:t>
            </a:r>
            <a:r>
              <a:rPr lang="en-US" sz="2000" dirty="0" smtClean="0"/>
              <a:t>, </a:t>
            </a:r>
            <a:r>
              <a:rPr lang="en-US" sz="2000" dirty="0" err="1" smtClean="0"/>
              <a:t>boolean</a:t>
            </a:r>
            <a:r>
              <a:rPr lang="en-US" sz="2000" dirty="0" smtClean="0"/>
              <a:t> selected) </a:t>
            </a:r>
            <a:br>
              <a:rPr lang="en-US" sz="2000" dirty="0" smtClean="0"/>
            </a:br>
            <a:r>
              <a:rPr lang="en-US" sz="2000" dirty="0" smtClean="0"/>
              <a:t>creates a checkbox with picture image. If selected is true, the checkbox is initially selected.</a:t>
            </a:r>
          </a:p>
          <a:p>
            <a:pPr>
              <a:lnSpc>
                <a:spcPct val="73000"/>
              </a:lnSpc>
              <a:spcBef>
                <a:spcPts val="600"/>
              </a:spcBef>
              <a:buFontTx/>
              <a:buChar char="•"/>
            </a:pPr>
            <a:r>
              <a:rPr lang="en-US" sz="2000" dirty="0" err="1" smtClean="0"/>
              <a:t>JCheckBox</a:t>
            </a:r>
            <a:r>
              <a:rPr lang="en-US" sz="2000" dirty="0" smtClean="0"/>
              <a:t>(String text , Icon </a:t>
            </a:r>
            <a:r>
              <a:rPr lang="en-US" sz="2000" dirty="0" err="1" smtClean="0"/>
              <a:t>i</a:t>
            </a:r>
            <a:r>
              <a:rPr lang="en-US" sz="2000" dirty="0" smtClean="0"/>
              <a:t>)</a:t>
            </a:r>
            <a:br>
              <a:rPr lang="en-US" sz="2000" dirty="0" smtClean="0"/>
            </a:br>
            <a:r>
              <a:rPr lang="en-US" sz="2000" dirty="0" smtClean="0"/>
              <a:t>creates an unselected checkbox with picture image and text, text</a:t>
            </a:r>
            <a:r>
              <a:rPr lang="en-US" sz="2000" i="1" dirty="0" smtClean="0"/>
              <a:t>.</a:t>
            </a:r>
            <a:endParaRPr lang="en-US" sz="2000" dirty="0" smtClean="0"/>
          </a:p>
          <a:p>
            <a:pPr>
              <a:lnSpc>
                <a:spcPct val="73000"/>
              </a:lnSpc>
              <a:spcBef>
                <a:spcPts val="600"/>
              </a:spcBef>
              <a:buFontTx/>
              <a:buChar char="•"/>
            </a:pPr>
            <a:r>
              <a:rPr lang="en-US" sz="2000" dirty="0" err="1" smtClean="0"/>
              <a:t>JCheckBox</a:t>
            </a:r>
            <a:r>
              <a:rPr lang="en-US" sz="2000" dirty="0" smtClean="0"/>
              <a:t>(String text, Icon </a:t>
            </a:r>
            <a:r>
              <a:rPr lang="en-US" sz="2000" dirty="0" err="1" smtClean="0"/>
              <a:t>i</a:t>
            </a:r>
            <a:r>
              <a:rPr lang="en-US" sz="2000" dirty="0" smtClean="0"/>
              <a:t>, </a:t>
            </a:r>
            <a:r>
              <a:rPr lang="en-US" sz="2000" dirty="0" err="1" smtClean="0"/>
              <a:t>boolean</a:t>
            </a:r>
            <a:r>
              <a:rPr lang="en-US" sz="2000" dirty="0" smtClean="0"/>
              <a:t> selected) </a:t>
            </a:r>
            <a:br>
              <a:rPr lang="en-US" sz="2000" dirty="0" smtClean="0"/>
            </a:br>
            <a:r>
              <a:rPr lang="en-US" sz="2000" dirty="0" smtClean="0"/>
              <a:t>creates an unselected checkbox with picture image and text, text.  If selected is true, the checkbox is initially selected.</a:t>
            </a:r>
            <a:r>
              <a:rPr lang="en-US" sz="2400" dirty="0"/>
              <a:t/>
            </a:r>
            <a:br>
              <a:rPr lang="en-US" sz="2400" dirty="0"/>
            </a:br>
            <a:r>
              <a:rPr lang="en-US" sz="2400" dirty="0"/>
              <a:t/>
            </a:r>
            <a:br>
              <a:rPr lang="en-US" sz="2400" dirty="0"/>
            </a:b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3600" dirty="0" smtClean="0"/>
              <a:t>Methods</a:t>
            </a:r>
            <a:endParaRPr lang="en-US" sz="4800" dirty="0"/>
          </a:p>
        </p:txBody>
      </p:sp>
      <p:sp>
        <p:nvSpPr>
          <p:cNvPr id="235523" name="Rectangle 3"/>
          <p:cNvSpPr>
            <a:spLocks noGrp="1" noChangeArrowheads="1"/>
          </p:cNvSpPr>
          <p:nvPr>
            <p:ph type="body" idx="1"/>
          </p:nvPr>
        </p:nvSpPr>
        <p:spPr/>
        <p:txBody>
          <a:bodyPr/>
          <a:lstStyle/>
          <a:p>
            <a:pPr>
              <a:buFontTx/>
              <a:buChar char="•"/>
            </a:pPr>
            <a:r>
              <a:rPr lang="en-US" sz="2400"/>
              <a:t>boolean isSelected()</a:t>
            </a:r>
            <a:br>
              <a:rPr lang="en-US" sz="2400"/>
            </a:br>
            <a:endParaRPr lang="en-US" sz="2400"/>
          </a:p>
          <a:p>
            <a:pPr>
              <a:buFontTx/>
              <a:buChar char="•"/>
            </a:pPr>
            <a:r>
              <a:rPr lang="en-US" sz="2400"/>
              <a:t>void setSelected(boolean selected)</a:t>
            </a:r>
            <a:br>
              <a:rPr lang="en-US" sz="2400"/>
            </a:br>
            <a:endParaRPr lang="en-US" sz="2400"/>
          </a:p>
          <a:p>
            <a:pPr>
              <a:buFontTx/>
              <a:buChar char="•"/>
            </a:pPr>
            <a:r>
              <a:rPr lang="en-US" sz="2400"/>
              <a:t>void addActionListener(ActionListener ActionListener) </a:t>
            </a:r>
            <a:br>
              <a:rPr lang="en-US" sz="2400"/>
            </a:br>
            <a:endParaRPr lang="en-US" sz="2400"/>
          </a:p>
          <a:p>
            <a:pPr>
              <a:buFontTx/>
              <a:buChar char="•"/>
            </a:pPr>
            <a:r>
              <a:rPr lang="en-US" sz="2400"/>
              <a:t>void addItemListener(ItemListener ItemListener)  </a:t>
            </a:r>
          </a:p>
          <a:p>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sz="3200"/>
              <a:t>Constructors</a:t>
            </a:r>
            <a:r>
              <a:rPr lang="en-US" b="0"/>
              <a:t/>
            </a:r>
            <a:br>
              <a:rPr lang="en-US" b="0"/>
            </a:br>
            <a:endParaRPr lang="en-US" b="0"/>
          </a:p>
        </p:txBody>
      </p:sp>
      <p:sp>
        <p:nvSpPr>
          <p:cNvPr id="267267" name="Rectangle 3"/>
          <p:cNvSpPr>
            <a:spLocks noGrp="1" noChangeArrowheads="1"/>
          </p:cNvSpPr>
          <p:nvPr>
            <p:ph type="body" idx="1"/>
          </p:nvPr>
        </p:nvSpPr>
        <p:spPr/>
        <p:txBody>
          <a:bodyPr/>
          <a:lstStyle/>
          <a:p>
            <a:pPr>
              <a:lnSpc>
                <a:spcPct val="83000"/>
              </a:lnSpc>
            </a:pPr>
            <a:endParaRPr lang="en-US" sz="2800"/>
          </a:p>
          <a:p>
            <a:pPr>
              <a:lnSpc>
                <a:spcPct val="83000"/>
              </a:lnSpc>
              <a:buFontTx/>
              <a:buChar char="•"/>
            </a:pPr>
            <a:r>
              <a:rPr lang="en-US" sz="2400"/>
              <a:t>JTextField(int numColumns) </a:t>
            </a:r>
            <a:br>
              <a:rPr lang="en-US" sz="2400"/>
            </a:br>
            <a:r>
              <a:rPr lang="en-US" sz="2400"/>
              <a:t>creates a JTextField object with numColumns columns that are visible. The initial string of the text field is the empty string, i.e. the string with no characters..</a:t>
            </a:r>
            <a:br>
              <a:rPr lang="en-US" sz="2400"/>
            </a:br>
            <a:endParaRPr lang="en-US" sz="2400"/>
          </a:p>
          <a:p>
            <a:pPr>
              <a:lnSpc>
                <a:spcPct val="83000"/>
              </a:lnSpc>
              <a:buFontTx/>
              <a:buChar char="•"/>
            </a:pPr>
            <a:r>
              <a:rPr lang="en-US" sz="2400"/>
              <a:t>JTextField(String text)  </a:t>
            </a:r>
            <a:br>
              <a:rPr lang="en-US" sz="2400"/>
            </a:br>
            <a:r>
              <a:rPr lang="en-US" sz="2400"/>
              <a:t>creates a JTextField object and initializes the text to text,  which is shown with enough columns to display the entire string.</a:t>
            </a:r>
            <a:br>
              <a:rPr lang="en-US" sz="2400"/>
            </a:br>
            <a:endParaRPr lang="en-US" sz="2400"/>
          </a:p>
          <a:p>
            <a:pPr>
              <a:lnSpc>
                <a:spcPct val="83000"/>
              </a:lnSpc>
              <a:buFontTx/>
              <a:buChar char="•"/>
            </a:pPr>
            <a:r>
              <a:rPr lang="en-US" sz="2400"/>
              <a:t>JTextField(String text, int numColumns)</a:t>
            </a:r>
            <a:br>
              <a:rPr lang="en-US" sz="2400"/>
            </a:br>
            <a:r>
              <a:rPr lang="en-US" sz="2400"/>
              <a:t>creates a JTextField object with numColumns columns and initial text, text</a:t>
            </a:r>
            <a:r>
              <a:rPr lang="en-US" sz="280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z="3200" dirty="0"/>
              <a:t>Display four checkboxes used to record a pizza order</a:t>
            </a:r>
            <a:r>
              <a:rPr lang="en-US" dirty="0"/>
              <a:t> </a:t>
            </a:r>
          </a:p>
        </p:txBody>
      </p:sp>
      <p:sp>
        <p:nvSpPr>
          <p:cNvPr id="236547" name="Rectangle 3"/>
          <p:cNvSpPr>
            <a:spLocks noGrp="1" noChangeArrowheads="1"/>
          </p:cNvSpPr>
          <p:nvPr>
            <p:ph type="body" idx="1"/>
          </p:nvPr>
        </p:nvSpPr>
        <p:spPr/>
        <p:txBody>
          <a:bodyPr/>
          <a:lstStyle/>
          <a:p>
            <a:pPr marL="990600" lvl="1" indent="-533400">
              <a:buFont typeface="Times New Roman" pitchFamily="18" charset="0"/>
              <a:buAutoNum type="arabicPeriod"/>
            </a:pPr>
            <a:r>
              <a:rPr lang="en-US" sz="1800" dirty="0"/>
              <a:t>public class </a:t>
            </a:r>
            <a:r>
              <a:rPr lang="en-US" sz="1800" dirty="0" err="1"/>
              <a:t>PizzaOrder</a:t>
            </a:r>
            <a:r>
              <a:rPr lang="en-US" sz="1800" dirty="0"/>
              <a:t> extends </a:t>
            </a:r>
            <a:r>
              <a:rPr lang="en-US" sz="1800" dirty="0" err="1"/>
              <a:t>JFrame</a:t>
            </a:r>
            <a:endParaRPr lang="en-US" sz="1800" dirty="0"/>
          </a:p>
          <a:p>
            <a:pPr marL="990600" lvl="1" indent="-533400">
              <a:buFont typeface="Times New Roman" pitchFamily="18" charset="0"/>
              <a:buAutoNum type="arabicPeriod"/>
            </a:pPr>
            <a:r>
              <a:rPr lang="en-US" sz="1800" dirty="0"/>
              <a:t>{</a:t>
            </a:r>
          </a:p>
          <a:p>
            <a:pPr marL="990600" lvl="1" indent="-533400">
              <a:buFont typeface="Times New Roman" pitchFamily="18" charset="0"/>
              <a:buAutoNum type="arabicPeriod"/>
            </a:pPr>
            <a:r>
              <a:rPr lang="en-US" sz="1800" dirty="0"/>
              <a:t>     private </a:t>
            </a:r>
            <a:r>
              <a:rPr lang="en-US" sz="1800" dirty="0" err="1"/>
              <a:t>JCheckBox</a:t>
            </a:r>
            <a:r>
              <a:rPr lang="en-US" sz="1800" dirty="0"/>
              <a:t> </a:t>
            </a:r>
            <a:r>
              <a:rPr lang="en-US" sz="1800" dirty="0" err="1"/>
              <a:t>pepperoniCB</a:t>
            </a:r>
            <a:r>
              <a:rPr lang="en-US" sz="1800" dirty="0"/>
              <a:t>;</a:t>
            </a:r>
          </a:p>
          <a:p>
            <a:pPr marL="990600" lvl="1" indent="-533400">
              <a:buFont typeface="Times New Roman" pitchFamily="18" charset="0"/>
              <a:buAutoNum type="arabicPeriod"/>
            </a:pPr>
            <a:r>
              <a:rPr lang="en-US" sz="1800" dirty="0"/>
              <a:t>     private </a:t>
            </a:r>
            <a:r>
              <a:rPr lang="en-US" sz="1800" dirty="0" err="1"/>
              <a:t>JCheckBox</a:t>
            </a:r>
            <a:r>
              <a:rPr lang="en-US" sz="1800" dirty="0"/>
              <a:t> </a:t>
            </a:r>
            <a:r>
              <a:rPr lang="en-US" sz="1800" dirty="0" err="1"/>
              <a:t>mushroomCB</a:t>
            </a:r>
            <a:r>
              <a:rPr lang="en-US" sz="1800" dirty="0"/>
              <a:t>;</a:t>
            </a:r>
          </a:p>
          <a:p>
            <a:pPr marL="990600" lvl="1" indent="-533400">
              <a:buFont typeface="Times New Roman" pitchFamily="18" charset="0"/>
              <a:buAutoNum type="arabicPeriod"/>
            </a:pPr>
            <a:r>
              <a:rPr lang="en-US" sz="1800" dirty="0"/>
              <a:t>     private </a:t>
            </a:r>
            <a:r>
              <a:rPr lang="en-US" sz="1800" dirty="0" err="1"/>
              <a:t>JCheckBox</a:t>
            </a:r>
            <a:r>
              <a:rPr lang="en-US" sz="1800" dirty="0"/>
              <a:t> </a:t>
            </a:r>
            <a:r>
              <a:rPr lang="en-US" sz="1800" dirty="0" err="1"/>
              <a:t>onionCB</a:t>
            </a:r>
            <a:r>
              <a:rPr lang="en-US" sz="1800" dirty="0"/>
              <a:t>;</a:t>
            </a:r>
          </a:p>
          <a:p>
            <a:pPr marL="990600" lvl="1" indent="-533400">
              <a:buFont typeface="Times New Roman" pitchFamily="18" charset="0"/>
              <a:buAutoNum type="arabicPeriod"/>
            </a:pPr>
            <a:r>
              <a:rPr lang="en-US" sz="1800" dirty="0"/>
              <a:t>     private </a:t>
            </a:r>
            <a:r>
              <a:rPr lang="en-US" sz="1800" dirty="0" err="1"/>
              <a:t>JCheckBox</a:t>
            </a:r>
            <a:r>
              <a:rPr lang="en-US" sz="1800" dirty="0"/>
              <a:t> </a:t>
            </a:r>
            <a:r>
              <a:rPr lang="en-US" sz="1800" dirty="0" err="1"/>
              <a:t>anchovyCB</a:t>
            </a:r>
            <a:r>
              <a:rPr lang="en-US" sz="1800" dirty="0"/>
              <a:t>;</a:t>
            </a:r>
          </a:p>
          <a:p>
            <a:pPr marL="990600" lvl="1" indent="-533400">
              <a:buFont typeface="Times New Roman" pitchFamily="18" charset="0"/>
              <a:buAutoNum type="arabicPeriod"/>
            </a:pPr>
            <a:r>
              <a:rPr lang="en-US" sz="1800" dirty="0"/>
              <a:t>     private String toppings = </a:t>
            </a:r>
            <a:r>
              <a:rPr lang="en-US" sz="1800" dirty="0" smtClean="0"/>
              <a:t>"";</a:t>
            </a:r>
          </a:p>
          <a:p>
            <a:pPr marL="990600" lvl="1" indent="-533400">
              <a:buFont typeface="Times New Roman" pitchFamily="18" charset="0"/>
              <a:buAutoNum type="arabicPeriod" startAt="8"/>
            </a:pPr>
            <a:r>
              <a:rPr lang="en-US" sz="1800" dirty="0" smtClean="0"/>
              <a:t> </a:t>
            </a:r>
            <a:r>
              <a:rPr lang="en-US" sz="1800" b="1" dirty="0" smtClean="0"/>
              <a:t>// add checkboxes to the frame</a:t>
            </a:r>
            <a:endParaRPr lang="en-US" sz="1800" dirty="0" smtClean="0"/>
          </a:p>
          <a:p>
            <a:pPr marL="990600" lvl="1" indent="-533400">
              <a:buFont typeface="Times New Roman" pitchFamily="18" charset="0"/>
              <a:buAutoNum type="arabicPeriod" startAt="8"/>
            </a:pPr>
            <a:r>
              <a:rPr lang="en-US" sz="1800" dirty="0" smtClean="0"/>
              <a:t>          </a:t>
            </a:r>
            <a:r>
              <a:rPr lang="en-US" sz="1800" dirty="0" err="1" smtClean="0"/>
              <a:t>setLayout</a:t>
            </a:r>
            <a:r>
              <a:rPr lang="en-US" sz="1800" dirty="0" smtClean="0"/>
              <a:t>(new </a:t>
            </a:r>
            <a:r>
              <a:rPr lang="en-US" sz="1800" dirty="0" err="1" smtClean="0"/>
              <a:t>FlowLayout</a:t>
            </a:r>
            <a:r>
              <a:rPr lang="en-US" sz="1800" dirty="0" smtClean="0"/>
              <a:t>());</a:t>
            </a:r>
          </a:p>
          <a:p>
            <a:pPr marL="990600" lvl="1" indent="-533400">
              <a:buFont typeface="Times New Roman" pitchFamily="18" charset="0"/>
              <a:buAutoNum type="arabicPeriod" startAt="8"/>
            </a:pPr>
            <a:r>
              <a:rPr lang="en-US" sz="1800" dirty="0" smtClean="0"/>
              <a:t>          add(</a:t>
            </a:r>
            <a:r>
              <a:rPr lang="en-US" sz="1800" dirty="0" err="1" smtClean="0"/>
              <a:t>pepperoniCB</a:t>
            </a:r>
            <a:r>
              <a:rPr lang="en-US" sz="1800" dirty="0" smtClean="0"/>
              <a:t>);</a:t>
            </a:r>
          </a:p>
          <a:p>
            <a:pPr marL="990600" lvl="1" indent="-533400">
              <a:buFont typeface="Times New Roman" pitchFamily="18" charset="0"/>
              <a:buAutoNum type="arabicPeriod" startAt="8"/>
            </a:pPr>
            <a:r>
              <a:rPr lang="en-US" sz="1800" dirty="0" smtClean="0"/>
              <a:t>          add(</a:t>
            </a:r>
            <a:r>
              <a:rPr lang="en-US" sz="1800" dirty="0" err="1" smtClean="0"/>
              <a:t>mushroomCB</a:t>
            </a:r>
            <a:r>
              <a:rPr lang="en-US" sz="1800" dirty="0" smtClean="0"/>
              <a:t>);</a:t>
            </a:r>
          </a:p>
          <a:p>
            <a:pPr marL="990600" lvl="1" indent="-533400">
              <a:buFont typeface="Times New Roman" pitchFamily="18" charset="0"/>
              <a:buAutoNum type="arabicPeriod" startAt="8"/>
            </a:pPr>
            <a:r>
              <a:rPr lang="en-US" sz="1800" dirty="0" smtClean="0"/>
              <a:t>          add(</a:t>
            </a:r>
            <a:r>
              <a:rPr lang="en-US" sz="1800" dirty="0" err="1" smtClean="0"/>
              <a:t>onionCB</a:t>
            </a:r>
            <a:r>
              <a:rPr lang="en-US" sz="1800" dirty="0" smtClean="0"/>
              <a:t>);</a:t>
            </a:r>
          </a:p>
          <a:p>
            <a:pPr marL="990600" lvl="1" indent="-533400">
              <a:buFont typeface="Times New Roman" pitchFamily="18" charset="0"/>
              <a:buAutoNum type="arabicPeriod" startAt="8"/>
            </a:pPr>
            <a:r>
              <a:rPr lang="en-US" sz="1800" dirty="0" smtClean="0"/>
              <a:t>          add(</a:t>
            </a:r>
            <a:r>
              <a:rPr lang="en-US" sz="1800" dirty="0" err="1" smtClean="0"/>
              <a:t>anchovyCB</a:t>
            </a:r>
            <a:r>
              <a:rPr lang="en-US" sz="1800" dirty="0" smtClean="0"/>
              <a:t>);</a:t>
            </a:r>
          </a:p>
          <a:p>
            <a:pPr marL="990600" lvl="1" indent="-533400">
              <a:buFont typeface="Times New Roman" pitchFamily="18" charset="0"/>
              <a:buAutoNum type="arabicPeriod" startAt="14"/>
            </a:pPr>
            <a:r>
              <a:rPr lang="en-US" sz="1800" dirty="0" smtClean="0"/>
              <a:t>          </a:t>
            </a:r>
            <a:r>
              <a:rPr lang="en-US" sz="1800" b="1" dirty="0" smtClean="0"/>
              <a:t>// register listeners for checkboxes</a:t>
            </a:r>
            <a:endParaRPr lang="en-US" sz="1800" dirty="0" smtClean="0"/>
          </a:p>
          <a:p>
            <a:pPr marL="990600" lvl="1" indent="-533400">
              <a:buFont typeface="Times New Roman" pitchFamily="18" charset="0"/>
              <a:buAutoNum type="arabicPeriod" startAt="14"/>
            </a:pPr>
            <a:r>
              <a:rPr lang="en-US" sz="1800" dirty="0" smtClean="0"/>
              <a:t>          </a:t>
            </a:r>
            <a:r>
              <a:rPr lang="en-US" sz="1800" dirty="0" err="1" smtClean="0"/>
              <a:t>pepperoniCB.</a:t>
            </a:r>
            <a:r>
              <a:rPr lang="en-US" sz="1800" b="1" dirty="0" err="1" smtClean="0"/>
              <a:t>addItemListener</a:t>
            </a:r>
            <a:r>
              <a:rPr lang="en-US" sz="1800" dirty="0" smtClean="0"/>
              <a:t>( new </a:t>
            </a:r>
            <a:r>
              <a:rPr lang="en-US" sz="1800" dirty="0" err="1" smtClean="0"/>
              <a:t>CheckBoxListener</a:t>
            </a:r>
            <a:r>
              <a:rPr lang="en-US" sz="1800" dirty="0" smtClean="0"/>
              <a:t>());</a:t>
            </a:r>
          </a:p>
          <a:p>
            <a:pPr marL="990600" lvl="1" indent="-533400">
              <a:buFont typeface="Times New Roman" pitchFamily="18" charset="0"/>
              <a:buAutoNum type="arabicPeriod" startAt="14"/>
            </a:pPr>
            <a:r>
              <a:rPr lang="en-US" sz="1800" dirty="0" smtClean="0"/>
              <a:t>          </a:t>
            </a:r>
            <a:r>
              <a:rPr lang="en-US" sz="1800" dirty="0" err="1" smtClean="0"/>
              <a:t>mushroomCB.</a:t>
            </a:r>
            <a:r>
              <a:rPr lang="en-US" sz="1800" b="1" dirty="0" err="1" smtClean="0"/>
              <a:t>addItemListener</a:t>
            </a:r>
            <a:r>
              <a:rPr lang="en-US" sz="1800" dirty="0" smtClean="0"/>
              <a:t>( new </a:t>
            </a:r>
            <a:r>
              <a:rPr lang="en-US" sz="1800" dirty="0" err="1" smtClean="0"/>
              <a:t>CheckBoxListener</a:t>
            </a:r>
            <a:r>
              <a:rPr lang="en-US" sz="1800" dirty="0" smtClean="0"/>
              <a:t>());</a:t>
            </a:r>
          </a:p>
          <a:p>
            <a:pPr marL="990600" lvl="1" indent="-533400">
              <a:buFont typeface="Times New Roman" pitchFamily="18" charset="0"/>
              <a:buAutoNum type="arabicPeriod" startAt="14"/>
            </a:pPr>
            <a:r>
              <a:rPr lang="en-US" sz="1800" dirty="0" smtClean="0"/>
              <a:t>          </a:t>
            </a:r>
            <a:r>
              <a:rPr lang="en-US" sz="1800" dirty="0" err="1" smtClean="0"/>
              <a:t>onionCB.</a:t>
            </a:r>
            <a:r>
              <a:rPr lang="en-US" sz="1800" b="1" dirty="0" err="1" smtClean="0"/>
              <a:t>addItemListener</a:t>
            </a:r>
            <a:r>
              <a:rPr lang="en-US" sz="1800" dirty="0" smtClean="0"/>
              <a:t>( new </a:t>
            </a:r>
            <a:r>
              <a:rPr lang="en-US" sz="1800" dirty="0" err="1" smtClean="0"/>
              <a:t>CheckBoxListener</a:t>
            </a:r>
            <a:r>
              <a:rPr lang="en-US" sz="1800" dirty="0" smtClean="0"/>
              <a:t>());</a:t>
            </a:r>
          </a:p>
          <a:p>
            <a:pPr marL="990600" lvl="1" indent="-533400">
              <a:buFont typeface="Times New Roman" pitchFamily="18" charset="0"/>
              <a:buAutoNum type="arabicPeriod" startAt="14"/>
            </a:pPr>
            <a:r>
              <a:rPr lang="en-US" sz="1800" dirty="0" smtClean="0"/>
              <a:t>          </a:t>
            </a:r>
            <a:r>
              <a:rPr lang="en-US" sz="1800" dirty="0" err="1" smtClean="0"/>
              <a:t>anchovyCB.</a:t>
            </a:r>
            <a:r>
              <a:rPr lang="en-US" sz="1800" b="1" dirty="0" err="1" smtClean="0"/>
              <a:t>addItemListener</a:t>
            </a:r>
            <a:r>
              <a:rPr lang="en-US" sz="1800" dirty="0" smtClean="0"/>
              <a:t>( new </a:t>
            </a:r>
            <a:r>
              <a:rPr lang="en-US" sz="1800" dirty="0" err="1" smtClean="0"/>
              <a:t>CheckBoxListener</a:t>
            </a:r>
            <a:r>
              <a:rPr lang="en-US" sz="1800" dirty="0" smtClean="0"/>
              <a:t>());</a:t>
            </a:r>
          </a:p>
          <a:p>
            <a:pPr marL="990600" lvl="1" indent="-533400">
              <a:buFont typeface="Times New Roman" pitchFamily="18" charset="0"/>
              <a:buAutoNum type="arabicPeriod" startAt="14"/>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sz="3600" dirty="0" smtClean="0"/>
              <a:t>Four checkboxes for a pizza order</a:t>
            </a:r>
            <a:endParaRPr lang="en-US" sz="3600" dirty="0"/>
          </a:p>
        </p:txBody>
      </p:sp>
      <p:sp>
        <p:nvSpPr>
          <p:cNvPr id="238595" name="Rectangle 3"/>
          <p:cNvSpPr>
            <a:spLocks noGrp="1" noChangeArrowheads="1"/>
          </p:cNvSpPr>
          <p:nvPr>
            <p:ph type="body" idx="1"/>
          </p:nvPr>
        </p:nvSpPr>
        <p:spPr/>
        <p:txBody>
          <a:bodyPr/>
          <a:lstStyle/>
          <a:p>
            <a:pPr marL="990600" lvl="1" indent="-533400">
              <a:lnSpc>
                <a:spcPct val="73000"/>
              </a:lnSpc>
              <a:buFont typeface="Times New Roman" pitchFamily="18" charset="0"/>
              <a:buAutoNum type="arabicPeriod" startAt="20"/>
            </a:pPr>
            <a:r>
              <a:rPr lang="en-US" sz="1400" dirty="0"/>
              <a:t>    </a:t>
            </a:r>
            <a:r>
              <a:rPr lang="en-US" sz="1800" b="1" dirty="0"/>
              <a:t>// implement listener class for checkboxes</a:t>
            </a:r>
            <a:endParaRPr lang="en-US" sz="1800" dirty="0"/>
          </a:p>
          <a:p>
            <a:pPr marL="990600" lvl="1" indent="-533400">
              <a:lnSpc>
                <a:spcPct val="73000"/>
              </a:lnSpc>
              <a:buFont typeface="Times New Roman" pitchFamily="18" charset="0"/>
              <a:buAutoNum type="arabicPeriod" startAt="20"/>
            </a:pPr>
            <a:r>
              <a:rPr lang="en-US" sz="1800" dirty="0"/>
              <a:t>     private class </a:t>
            </a:r>
            <a:r>
              <a:rPr lang="en-US" sz="1800" dirty="0" err="1"/>
              <a:t>CheckBoxListener</a:t>
            </a:r>
            <a:r>
              <a:rPr lang="en-US" sz="1800" dirty="0"/>
              <a:t> implements </a:t>
            </a:r>
            <a:r>
              <a:rPr lang="en-US" sz="1800" dirty="0" err="1"/>
              <a:t>ItemListener</a:t>
            </a:r>
            <a:endParaRPr lang="en-US" sz="1800" dirty="0"/>
          </a:p>
          <a:p>
            <a:pPr marL="990600" lvl="1" indent="-533400">
              <a:lnSpc>
                <a:spcPct val="73000"/>
              </a:lnSpc>
              <a:buFont typeface="Times New Roman" pitchFamily="18" charset="0"/>
              <a:buAutoNum type="arabicPeriod" startAt="20"/>
            </a:pPr>
            <a:r>
              <a:rPr lang="en-US" sz="1800" dirty="0"/>
              <a:t>     {</a:t>
            </a:r>
          </a:p>
          <a:p>
            <a:pPr marL="990600" lvl="1" indent="-533400">
              <a:lnSpc>
                <a:spcPct val="73000"/>
              </a:lnSpc>
              <a:buFont typeface="Times New Roman" pitchFamily="18" charset="0"/>
              <a:buAutoNum type="arabicPeriod" startAt="20"/>
            </a:pPr>
            <a:r>
              <a:rPr lang="en-US" sz="1800" dirty="0"/>
              <a:t>          public void </a:t>
            </a:r>
            <a:r>
              <a:rPr lang="en-US" sz="1800" dirty="0" err="1"/>
              <a:t>itemStateChanged</a:t>
            </a:r>
            <a:r>
              <a:rPr lang="en-US" sz="1800" dirty="0"/>
              <a:t>(</a:t>
            </a:r>
            <a:r>
              <a:rPr lang="en-US" sz="1800" dirty="0" err="1"/>
              <a:t>ItemEvent</a:t>
            </a:r>
            <a:r>
              <a:rPr lang="en-US" sz="1800" dirty="0"/>
              <a:t> e)</a:t>
            </a:r>
          </a:p>
          <a:p>
            <a:pPr marL="990600" lvl="1" indent="-533400">
              <a:lnSpc>
                <a:spcPct val="73000"/>
              </a:lnSpc>
              <a:buFont typeface="Times New Roman" pitchFamily="18" charset="0"/>
              <a:buAutoNum type="arabicPeriod" startAt="20"/>
            </a:pPr>
            <a:r>
              <a:rPr lang="en-US" sz="1800" dirty="0"/>
              <a:t>          {</a:t>
            </a:r>
          </a:p>
          <a:p>
            <a:pPr marL="990600" lvl="1" indent="-533400">
              <a:lnSpc>
                <a:spcPct val="73000"/>
              </a:lnSpc>
              <a:buFont typeface="Times New Roman" pitchFamily="18" charset="0"/>
              <a:buAutoNum type="arabicPeriod" startAt="20"/>
            </a:pPr>
            <a:r>
              <a:rPr lang="en-US" sz="1800" dirty="0"/>
              <a:t>               if (</a:t>
            </a:r>
            <a:r>
              <a:rPr lang="en-US" sz="1800" dirty="0" err="1"/>
              <a:t>e.getSource</a:t>
            </a:r>
            <a:r>
              <a:rPr lang="en-US" sz="1800" dirty="0"/>
              <a:t>() == </a:t>
            </a:r>
            <a:r>
              <a:rPr lang="en-US" sz="1800" dirty="0" err="1"/>
              <a:t>pepperoniCB</a:t>
            </a:r>
            <a:r>
              <a:rPr lang="en-US" sz="1800" dirty="0"/>
              <a:t>   || </a:t>
            </a:r>
            <a:r>
              <a:rPr lang="en-US" sz="1800" dirty="0" err="1"/>
              <a:t>e.getSource</a:t>
            </a:r>
            <a:r>
              <a:rPr lang="en-US" sz="1800" dirty="0"/>
              <a:t>() == </a:t>
            </a:r>
            <a:br>
              <a:rPr lang="en-US" sz="1800" dirty="0"/>
            </a:br>
            <a:r>
              <a:rPr lang="en-US" sz="1800" dirty="0"/>
              <a:t>               </a:t>
            </a:r>
            <a:r>
              <a:rPr lang="en-US" sz="1800" dirty="0" err="1"/>
              <a:t>mushroomCB</a:t>
            </a:r>
            <a:r>
              <a:rPr lang="en-US" sz="1800" dirty="0"/>
              <a:t>  |  </a:t>
            </a:r>
            <a:r>
              <a:rPr lang="en-US" sz="1800" dirty="0" err="1"/>
              <a:t>e.getSource</a:t>
            </a:r>
            <a:r>
              <a:rPr lang="en-US" sz="1800" dirty="0"/>
              <a:t>() == </a:t>
            </a:r>
            <a:r>
              <a:rPr lang="en-US" sz="1800" dirty="0" err="1"/>
              <a:t>onionCB</a:t>
            </a:r>
            <a:r>
              <a:rPr lang="en-US" sz="1800" dirty="0"/>
              <a:t>  || </a:t>
            </a:r>
            <a:r>
              <a:rPr lang="en-US" sz="1800" dirty="0" err="1"/>
              <a:t>e.getSource</a:t>
            </a:r>
            <a:r>
              <a:rPr lang="en-US" sz="1800" dirty="0"/>
              <a:t>() </a:t>
            </a:r>
            <a:br>
              <a:rPr lang="en-US" sz="1800" dirty="0"/>
            </a:br>
            <a:r>
              <a:rPr lang="en-US" sz="1800" dirty="0"/>
              <a:t>               == </a:t>
            </a:r>
            <a:r>
              <a:rPr lang="en-US" sz="1800" dirty="0" err="1"/>
              <a:t>anchovyCB</a:t>
            </a:r>
            <a:r>
              <a:rPr lang="en-US" sz="1800" dirty="0"/>
              <a:t>)</a:t>
            </a:r>
          </a:p>
          <a:p>
            <a:pPr marL="990600" lvl="1" indent="-533400">
              <a:lnSpc>
                <a:spcPct val="73000"/>
              </a:lnSpc>
              <a:buFont typeface="Times New Roman" pitchFamily="18" charset="0"/>
              <a:buAutoNum type="arabicPeriod" startAt="20"/>
            </a:pPr>
            <a:r>
              <a:rPr lang="en-US" sz="1800" dirty="0"/>
              <a:t>               {</a:t>
            </a:r>
          </a:p>
          <a:p>
            <a:pPr marL="990600" lvl="1" indent="-533400">
              <a:lnSpc>
                <a:spcPct val="73000"/>
              </a:lnSpc>
              <a:buFont typeface="Times New Roman" pitchFamily="18" charset="0"/>
              <a:buAutoNum type="arabicPeriod" startAt="20"/>
            </a:pPr>
            <a:r>
              <a:rPr lang="en-US" sz="1800" dirty="0"/>
              <a:t>                    toppings = "";</a:t>
            </a:r>
          </a:p>
          <a:p>
            <a:pPr marL="990600" lvl="1" indent="-533400">
              <a:lnSpc>
                <a:spcPct val="73000"/>
              </a:lnSpc>
              <a:buFont typeface="Times New Roman" pitchFamily="18" charset="0"/>
              <a:buAutoNum type="arabicPeriod" startAt="20"/>
            </a:pPr>
            <a:r>
              <a:rPr lang="en-US" sz="1800" dirty="0"/>
              <a:t>                    if (</a:t>
            </a:r>
            <a:r>
              <a:rPr lang="en-US" sz="1800" dirty="0" err="1"/>
              <a:t>pepperoniCB.isSelected</a:t>
            </a:r>
            <a:r>
              <a:rPr lang="en-US" sz="1800" dirty="0"/>
              <a:t>())</a:t>
            </a:r>
          </a:p>
          <a:p>
            <a:pPr marL="990600" lvl="1" indent="-533400">
              <a:lnSpc>
                <a:spcPct val="73000"/>
              </a:lnSpc>
              <a:buFont typeface="Times New Roman" pitchFamily="18" charset="0"/>
              <a:buAutoNum type="arabicPeriod" startAt="20"/>
            </a:pPr>
            <a:r>
              <a:rPr lang="en-US" sz="1800" dirty="0"/>
              <a:t>                         toppings = toppings + "  " + "pepperoni";</a:t>
            </a:r>
          </a:p>
          <a:p>
            <a:pPr marL="990600" lvl="1" indent="-533400">
              <a:lnSpc>
                <a:spcPct val="73000"/>
              </a:lnSpc>
              <a:buFont typeface="Times New Roman" pitchFamily="18" charset="0"/>
              <a:buAutoNum type="arabicPeriod" startAt="20"/>
            </a:pPr>
            <a:r>
              <a:rPr lang="en-US" sz="1800" dirty="0"/>
              <a:t>                    if (</a:t>
            </a:r>
            <a:r>
              <a:rPr lang="en-US" sz="1800" dirty="0" err="1"/>
              <a:t>mushroomCB.isSelected</a:t>
            </a:r>
            <a:r>
              <a:rPr lang="en-US" sz="1800" dirty="0"/>
              <a:t>())</a:t>
            </a:r>
          </a:p>
          <a:p>
            <a:pPr marL="990600" lvl="1" indent="-533400">
              <a:lnSpc>
                <a:spcPct val="73000"/>
              </a:lnSpc>
              <a:buFont typeface="Times New Roman" pitchFamily="18" charset="0"/>
              <a:buAutoNum type="arabicPeriod" startAt="20"/>
            </a:pPr>
            <a:r>
              <a:rPr lang="en-US" sz="1800" dirty="0"/>
              <a:t>                         toppings = toppings + "  " + "mushrooms";</a:t>
            </a:r>
          </a:p>
          <a:p>
            <a:pPr marL="990600" lvl="1" indent="-533400">
              <a:lnSpc>
                <a:spcPct val="73000"/>
              </a:lnSpc>
              <a:buFont typeface="Times New Roman" pitchFamily="18" charset="0"/>
              <a:buAutoNum type="arabicPeriod" startAt="20"/>
            </a:pPr>
            <a:r>
              <a:rPr lang="en-US" sz="1800" dirty="0"/>
              <a:t>                    if (</a:t>
            </a:r>
            <a:r>
              <a:rPr lang="en-US" sz="1800" dirty="0" err="1"/>
              <a:t>onionCB.isSelected</a:t>
            </a:r>
            <a:r>
              <a:rPr lang="en-US" sz="1800" dirty="0"/>
              <a:t>())</a:t>
            </a:r>
          </a:p>
          <a:p>
            <a:pPr marL="990600" lvl="1" indent="-533400">
              <a:lnSpc>
                <a:spcPct val="73000"/>
              </a:lnSpc>
              <a:buFont typeface="Times New Roman" pitchFamily="18" charset="0"/>
              <a:buAutoNum type="arabicPeriod" startAt="20"/>
            </a:pPr>
            <a:r>
              <a:rPr lang="en-US" sz="1800" dirty="0"/>
              <a:t>                         toppings = toppings + " " +  "onion";</a:t>
            </a:r>
          </a:p>
          <a:p>
            <a:pPr marL="990600" lvl="1" indent="-533400">
              <a:lnSpc>
                <a:spcPct val="73000"/>
              </a:lnSpc>
              <a:buFont typeface="Times New Roman" pitchFamily="18" charset="0"/>
              <a:buAutoNum type="arabicPeriod" startAt="20"/>
            </a:pPr>
            <a:r>
              <a:rPr lang="en-US" sz="1800" dirty="0"/>
              <a:t>                    if (</a:t>
            </a:r>
            <a:r>
              <a:rPr lang="en-US" sz="1800" dirty="0" err="1"/>
              <a:t>anchovyCB.isSelected</a:t>
            </a:r>
            <a:r>
              <a:rPr lang="en-US" sz="1800" dirty="0"/>
              <a:t>())</a:t>
            </a:r>
          </a:p>
          <a:p>
            <a:pPr marL="990600" lvl="1" indent="-533400">
              <a:lnSpc>
                <a:spcPct val="73000"/>
              </a:lnSpc>
              <a:buFont typeface="Times New Roman" pitchFamily="18" charset="0"/>
              <a:buAutoNum type="arabicPeriod" startAt="20"/>
            </a:pPr>
            <a:r>
              <a:rPr lang="en-US" sz="1800" dirty="0"/>
              <a:t>                         toppings = toppings + " " + "anchovies";</a:t>
            </a:r>
          </a:p>
          <a:p>
            <a:pPr marL="990600" lvl="1" indent="-533400">
              <a:lnSpc>
                <a:spcPct val="73000"/>
              </a:lnSpc>
              <a:buFont typeface="Times New Roman" pitchFamily="18" charset="0"/>
              <a:buAutoNum type="arabicPeriod" startAt="20"/>
            </a:pPr>
            <a:r>
              <a:rPr lang="en-US" sz="1800" dirty="0"/>
              <a:t>               }</a:t>
            </a:r>
          </a:p>
          <a:p>
            <a:pPr marL="990600" lvl="1" indent="-533400">
              <a:lnSpc>
                <a:spcPct val="73000"/>
              </a:lnSpc>
              <a:buFont typeface="Times New Roman" pitchFamily="18" charset="0"/>
              <a:buAutoNum type="arabicPeriod" startAt="20"/>
            </a:pPr>
            <a:r>
              <a:rPr lang="en-US" sz="1800" dirty="0"/>
              <a:t>          }</a:t>
            </a:r>
          </a:p>
          <a:p>
            <a:pPr marL="990600" lvl="1" indent="-533400">
              <a:lnSpc>
                <a:spcPct val="73000"/>
              </a:lnSpc>
              <a:buFont typeface="Times New Roman" pitchFamily="18" charset="0"/>
              <a:buAutoNum type="arabicPeriod" startAt="20"/>
            </a:pPr>
            <a:r>
              <a:rPr lang="en-US" sz="1800" dirty="0"/>
              <a:t>     }</a:t>
            </a:r>
          </a:p>
          <a:p>
            <a:pPr marL="990600" lvl="1" indent="-533400">
              <a:lnSpc>
                <a:spcPct val="73000"/>
              </a:lnSpc>
              <a:buFont typeface="Times New Roman" pitchFamily="18" charset="0"/>
              <a:buAutoNum type="arabicPeriod" startAt="20"/>
            </a:pPr>
            <a:r>
              <a:rPr lang="en-US" sz="1800" dirty="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sz="3600" dirty="0" err="1"/>
              <a:t>JRadioButton</a:t>
            </a:r>
            <a:endParaRPr lang="en-US" sz="3600" dirty="0"/>
          </a:p>
        </p:txBody>
      </p:sp>
      <p:sp>
        <p:nvSpPr>
          <p:cNvPr id="239619" name="Rectangle 3"/>
          <p:cNvSpPr>
            <a:spLocks noGrp="1" noChangeArrowheads="1"/>
          </p:cNvSpPr>
          <p:nvPr>
            <p:ph type="body" idx="1"/>
          </p:nvPr>
        </p:nvSpPr>
        <p:spPr/>
        <p:txBody>
          <a:bodyPr/>
          <a:lstStyle/>
          <a:p>
            <a:r>
              <a:rPr lang="en-US" dirty="0"/>
              <a:t> </a:t>
            </a:r>
            <a:r>
              <a:rPr lang="en-US" sz="2400" dirty="0"/>
              <a:t>A user may check one, two, three, or all four checkboxes but may select only one of the three radio buttons.  These radio buttons are members of a “button group,” and turning on one button in the group turns off the others.  One and only one member of a button group may be selected at any time.  </a:t>
            </a:r>
            <a:br>
              <a:rPr lang="en-US" sz="2400" dirty="0"/>
            </a:br>
            <a:endParaRPr lang="en-US" sz="2400" dirty="0"/>
          </a:p>
          <a:p>
            <a:r>
              <a:rPr lang="en-US" sz="2400" dirty="0"/>
              <a:t>When you include radio buttons in an application, create a </a:t>
            </a:r>
            <a:r>
              <a:rPr lang="en-US" sz="2400" i="1" dirty="0"/>
              <a:t>button group</a:t>
            </a:r>
            <a:r>
              <a:rPr lang="en-US" sz="2400" dirty="0"/>
              <a:t> and add the radio buttons to the button group.  This ensures that only one radio button in the group is ever selected</a:t>
            </a:r>
            <a:r>
              <a:rPr lang="en-US" dirty="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sz="3600" dirty="0" err="1" smtClean="0"/>
              <a:t>JRadioButton</a:t>
            </a:r>
            <a:endParaRPr lang="en-US" sz="3600" dirty="0"/>
          </a:p>
        </p:txBody>
      </p:sp>
      <p:sp>
        <p:nvSpPr>
          <p:cNvPr id="240643" name="Rectangle 3"/>
          <p:cNvSpPr>
            <a:spLocks noGrp="1" noChangeArrowheads="1"/>
          </p:cNvSpPr>
          <p:nvPr>
            <p:ph type="body" idx="1"/>
          </p:nvPr>
        </p:nvSpPr>
        <p:spPr/>
        <p:txBody>
          <a:bodyPr/>
          <a:lstStyle/>
          <a:p>
            <a:pPr>
              <a:lnSpc>
                <a:spcPct val="73000"/>
              </a:lnSpc>
            </a:pPr>
            <a:r>
              <a:rPr lang="en-US" sz="2400" b="1" dirty="0"/>
              <a:t>Class:  </a:t>
            </a:r>
            <a:r>
              <a:rPr lang="en-US" sz="2400" dirty="0" err="1"/>
              <a:t>JRadioButton</a:t>
            </a:r>
            <a:r>
              <a:rPr lang="en-US" sz="2400" dirty="0"/>
              <a:t/>
            </a:r>
            <a:br>
              <a:rPr lang="en-US" sz="2400" dirty="0"/>
            </a:br>
            <a:endParaRPr lang="en-US" sz="2400" b="1" dirty="0"/>
          </a:p>
          <a:p>
            <a:pPr>
              <a:lnSpc>
                <a:spcPct val="73000"/>
              </a:lnSpc>
            </a:pPr>
            <a:r>
              <a:rPr lang="en-US" sz="2400" b="1" dirty="0"/>
              <a:t>Generates:  </a:t>
            </a:r>
            <a:r>
              <a:rPr lang="en-US" sz="2400" dirty="0" err="1"/>
              <a:t>ActionEvent</a:t>
            </a:r>
            <a:r>
              <a:rPr lang="en-US" sz="2400" dirty="0"/>
              <a:t> and </a:t>
            </a:r>
            <a:r>
              <a:rPr lang="en-US" sz="2400" dirty="0" err="1"/>
              <a:t>ItemEvent</a:t>
            </a:r>
            <a:r>
              <a:rPr lang="en-US" sz="2400" dirty="0"/>
              <a:t> when the state of a radio button changes.</a:t>
            </a:r>
            <a:br>
              <a:rPr lang="en-US" sz="2400" dirty="0"/>
            </a:br>
            <a:endParaRPr lang="en-US" sz="2400" b="1" dirty="0"/>
          </a:p>
          <a:p>
            <a:pPr>
              <a:lnSpc>
                <a:spcPct val="73000"/>
              </a:lnSpc>
            </a:pPr>
            <a:r>
              <a:rPr lang="en-US" sz="2400" b="1" dirty="0"/>
              <a:t>Listener:  </a:t>
            </a:r>
            <a:r>
              <a:rPr lang="en-US" sz="2400" dirty="0"/>
              <a:t>Must implement </a:t>
            </a:r>
            <a:br>
              <a:rPr lang="en-US" sz="2400" dirty="0"/>
            </a:br>
            <a:r>
              <a:rPr lang="en-US" sz="2400" dirty="0"/>
              <a:t>             </a:t>
            </a:r>
            <a:r>
              <a:rPr lang="en-US" sz="2400" dirty="0" err="1"/>
              <a:t>ActionListener</a:t>
            </a:r>
            <a:r>
              <a:rPr lang="en-US" sz="2400" dirty="0"/>
              <a:t> to respond to an </a:t>
            </a:r>
            <a:r>
              <a:rPr lang="en-US" sz="2400" dirty="0" err="1"/>
              <a:t>ActionEvent</a:t>
            </a:r>
            <a:r>
              <a:rPr lang="en-US" sz="2400" dirty="0"/>
              <a:t> and</a:t>
            </a:r>
            <a:br>
              <a:rPr lang="en-US" sz="2400" dirty="0"/>
            </a:br>
            <a:r>
              <a:rPr lang="en-US" sz="2400" dirty="0"/>
              <a:t>             </a:t>
            </a:r>
            <a:r>
              <a:rPr lang="en-US" sz="2400" dirty="0" err="1"/>
              <a:t>ItemListener</a:t>
            </a:r>
            <a:r>
              <a:rPr lang="en-US" sz="2400" dirty="0"/>
              <a:t> to respond to an </a:t>
            </a:r>
            <a:r>
              <a:rPr lang="en-US" sz="2400" dirty="0" err="1"/>
              <a:t>ItemEvent</a:t>
            </a:r>
            <a:r>
              <a:rPr lang="en-US" sz="2400" dirty="0" smtClean="0"/>
              <a:t>.</a:t>
            </a:r>
            <a:r>
              <a:rPr lang="en-US" sz="2400" dirty="0"/>
              <a:t/>
            </a:r>
            <a:br>
              <a:rPr lang="en-US" sz="2400" dirty="0"/>
            </a:br>
            <a:endParaRPr lang="en-US" sz="2400" b="1" dirty="0"/>
          </a:p>
          <a:p>
            <a:pPr>
              <a:lnSpc>
                <a:spcPct val="73000"/>
              </a:lnSpc>
            </a:pPr>
            <a:r>
              <a:rPr lang="en-US" sz="2400" b="1" dirty="0"/>
              <a:t>Listener method to implement:     </a:t>
            </a:r>
            <a:br>
              <a:rPr lang="en-US" sz="2400" b="1" dirty="0"/>
            </a:br>
            <a:r>
              <a:rPr lang="en-US" sz="2400" b="1" dirty="0"/>
              <a:t>             </a:t>
            </a:r>
            <a:r>
              <a:rPr lang="en-US" sz="2400" dirty="0"/>
              <a:t>void </a:t>
            </a:r>
            <a:r>
              <a:rPr lang="en-US" sz="2400" dirty="0" err="1"/>
              <a:t>actionPerformed</a:t>
            </a:r>
            <a:r>
              <a:rPr lang="en-US" sz="2400" dirty="0"/>
              <a:t>( </a:t>
            </a:r>
            <a:r>
              <a:rPr lang="en-US" sz="2400" dirty="0" err="1"/>
              <a:t>ActionEvent</a:t>
            </a:r>
            <a:r>
              <a:rPr lang="en-US" sz="2400" dirty="0"/>
              <a:t> e)</a:t>
            </a:r>
            <a:br>
              <a:rPr lang="en-US" sz="2400" dirty="0"/>
            </a:br>
            <a:r>
              <a:rPr lang="en-US" sz="2400" dirty="0"/>
              <a:t>		      void </a:t>
            </a:r>
            <a:r>
              <a:rPr lang="en-US" sz="2400" dirty="0" err="1"/>
              <a:t>itemStateChanged</a:t>
            </a:r>
            <a:r>
              <a:rPr lang="en-US" sz="2400" dirty="0"/>
              <a:t>(</a:t>
            </a:r>
            <a:r>
              <a:rPr lang="en-US" sz="2400" dirty="0" err="1"/>
              <a:t>ItemEvent</a:t>
            </a:r>
            <a:r>
              <a:rPr lang="en-US" sz="2400" dirty="0"/>
              <a:t> e)</a:t>
            </a:r>
            <a:br>
              <a:rPr lang="en-US" sz="2400" dirty="0"/>
            </a:br>
            <a:endParaRPr lang="en-US" sz="2400" b="1" dirty="0"/>
          </a:p>
          <a:p>
            <a:pPr>
              <a:lnSpc>
                <a:spcPct val="73000"/>
              </a:lnSpc>
            </a:pPr>
            <a:r>
              <a:rPr lang="en-US" sz="2400" b="1" dirty="0"/>
              <a:t>Register a listener :    </a:t>
            </a:r>
            <a:br>
              <a:rPr lang="en-US" sz="2400" b="1" dirty="0"/>
            </a:br>
            <a:r>
              <a:rPr lang="en-US" sz="2400" b="1" dirty="0"/>
              <a:t>             </a:t>
            </a:r>
            <a:r>
              <a:rPr lang="en-US" sz="2400" dirty="0"/>
              <a:t>void </a:t>
            </a:r>
            <a:r>
              <a:rPr lang="en-US" sz="2400" dirty="0" err="1"/>
              <a:t>addActionListener</a:t>
            </a:r>
            <a:r>
              <a:rPr lang="en-US" sz="2400" dirty="0"/>
              <a:t>(</a:t>
            </a:r>
            <a:r>
              <a:rPr lang="en-US" sz="2400" dirty="0" err="1"/>
              <a:t>ActionListener</a:t>
            </a:r>
            <a:r>
              <a:rPr lang="en-US" sz="2400" dirty="0"/>
              <a:t> a) </a:t>
            </a:r>
          </a:p>
          <a:p>
            <a:pPr>
              <a:lnSpc>
                <a:spcPct val="73000"/>
              </a:lnSpc>
            </a:pPr>
            <a:r>
              <a:rPr lang="en-US" sz="2400" dirty="0"/>
              <a:t>                 void </a:t>
            </a:r>
            <a:r>
              <a:rPr lang="en-US" sz="2400" dirty="0" err="1"/>
              <a:t>addItemListener</a:t>
            </a:r>
            <a:r>
              <a:rPr lang="en-US" sz="2400" dirty="0"/>
              <a:t>(</a:t>
            </a:r>
            <a:r>
              <a:rPr lang="en-US" sz="2400" dirty="0" err="1"/>
              <a:t>ItemListener</a:t>
            </a:r>
            <a:r>
              <a:rPr lang="en-US" sz="2400" dirty="0"/>
              <a:t>  </a:t>
            </a:r>
            <a:r>
              <a:rPr lang="en-US" sz="2400" dirty="0" err="1"/>
              <a:t>i</a:t>
            </a:r>
            <a:r>
              <a:rPr lang="en-US" sz="2400" dirty="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sz="3600" dirty="0"/>
              <a:t>Constructors</a:t>
            </a:r>
          </a:p>
        </p:txBody>
      </p:sp>
      <p:sp>
        <p:nvSpPr>
          <p:cNvPr id="241667" name="Rectangle 3"/>
          <p:cNvSpPr>
            <a:spLocks noGrp="1" noChangeArrowheads="1"/>
          </p:cNvSpPr>
          <p:nvPr>
            <p:ph type="body" idx="1"/>
          </p:nvPr>
        </p:nvSpPr>
        <p:spPr/>
        <p:txBody>
          <a:bodyPr/>
          <a:lstStyle/>
          <a:p>
            <a:pPr>
              <a:buFontTx/>
              <a:buChar char="•"/>
            </a:pPr>
            <a:r>
              <a:rPr lang="en-US" sz="2400"/>
              <a:t>JRadioButton()</a:t>
            </a:r>
            <a:br>
              <a:rPr lang="en-US" sz="2400"/>
            </a:br>
            <a:endParaRPr lang="en-US" sz="2400"/>
          </a:p>
          <a:p>
            <a:pPr>
              <a:buFontTx/>
              <a:buChar char="•"/>
            </a:pPr>
            <a:r>
              <a:rPr lang="en-US" sz="2400"/>
              <a:t>JRadioButton( String text)</a:t>
            </a:r>
            <a:br>
              <a:rPr lang="en-US" sz="2400"/>
            </a:br>
            <a:endParaRPr lang="en-US" sz="2400"/>
          </a:p>
          <a:p>
            <a:pPr>
              <a:buFontTx/>
              <a:buChar char="•"/>
            </a:pPr>
            <a:r>
              <a:rPr lang="en-US" sz="2400"/>
              <a:t>JRadioButton(String s, boolean selected)</a:t>
            </a:r>
            <a:br>
              <a:rPr lang="en-US" sz="2400"/>
            </a:br>
            <a:endParaRPr lang="en-US" sz="2400"/>
          </a:p>
          <a:p>
            <a:pPr>
              <a:buFontTx/>
              <a:buChar char="•"/>
            </a:pPr>
            <a:r>
              <a:rPr lang="en-US" sz="2400"/>
              <a:t>JRadioButton(Icon i)</a:t>
            </a:r>
            <a:br>
              <a:rPr lang="en-US" sz="2400"/>
            </a:br>
            <a:endParaRPr lang="en-US" sz="2400"/>
          </a:p>
          <a:p>
            <a:pPr>
              <a:buFontTx/>
              <a:buChar char="•"/>
            </a:pPr>
            <a:r>
              <a:rPr lang="en-US" sz="2400"/>
              <a:t>JRadioButton(Icon i, boolean selected) </a:t>
            </a:r>
            <a:br>
              <a:rPr lang="en-US" sz="2400"/>
            </a:br>
            <a:endParaRPr lang="en-US" sz="2400"/>
          </a:p>
          <a:p>
            <a:pPr>
              <a:buFontTx/>
              <a:buChar char="•"/>
            </a:pPr>
            <a:r>
              <a:rPr lang="en-US" sz="2400"/>
              <a:t>JRadioButton(String text, Icon i)</a:t>
            </a:r>
          </a:p>
          <a:p>
            <a:pPr>
              <a:buFontTx/>
              <a:buChar char="•"/>
            </a:pPr>
            <a:r>
              <a:rPr lang="en-US" sz="2400"/>
              <a:t>JRadioButton(String text, Icon i, boolean selected)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3600" dirty="0" err="1" smtClean="0"/>
              <a:t>JRadioButton</a:t>
            </a:r>
            <a:r>
              <a:rPr lang="en-US" sz="3600" dirty="0" smtClean="0"/>
              <a:t> Methods</a:t>
            </a:r>
            <a:endParaRPr lang="en-US" sz="3600" dirty="0"/>
          </a:p>
        </p:txBody>
      </p:sp>
      <p:sp>
        <p:nvSpPr>
          <p:cNvPr id="242691" name="Rectangle 3"/>
          <p:cNvSpPr>
            <a:spLocks noGrp="1" noChangeArrowheads="1"/>
          </p:cNvSpPr>
          <p:nvPr>
            <p:ph type="body" idx="1"/>
          </p:nvPr>
        </p:nvSpPr>
        <p:spPr>
          <a:xfrm>
            <a:off x="773113" y="2103438"/>
            <a:ext cx="8605837" cy="4759325"/>
          </a:xfrm>
        </p:spPr>
        <p:txBody>
          <a:bodyPr/>
          <a:lstStyle/>
          <a:p>
            <a:endParaRPr lang="en-US"/>
          </a:p>
          <a:p>
            <a:pPr>
              <a:buFontTx/>
              <a:buChar char="•"/>
            </a:pPr>
            <a:r>
              <a:rPr lang="en-US" sz="2400"/>
              <a:t>void setSelected(boolean selected)</a:t>
            </a:r>
            <a:br>
              <a:rPr lang="en-US" sz="2400"/>
            </a:br>
            <a:endParaRPr lang="en-US" sz="2400"/>
          </a:p>
          <a:p>
            <a:pPr>
              <a:buFontTx/>
              <a:buChar char="•"/>
            </a:pPr>
            <a:r>
              <a:rPr lang="en-US" sz="2400"/>
              <a:t>boolean isSelected()</a:t>
            </a:r>
            <a:br>
              <a:rPr lang="en-US" sz="2400"/>
            </a:br>
            <a:endParaRPr lang="en-US" sz="2400"/>
          </a:p>
          <a:p>
            <a:pPr>
              <a:buFontTx/>
              <a:buChar char="•"/>
            </a:pPr>
            <a:r>
              <a:rPr lang="en-US" sz="2400"/>
              <a:t>addActionListener(ActionListener a)</a:t>
            </a:r>
            <a:br>
              <a:rPr lang="en-US" sz="2400"/>
            </a:br>
            <a:endParaRPr lang="en-US" sz="2400"/>
          </a:p>
          <a:p>
            <a:pPr>
              <a:buFontTx/>
              <a:buChar char="•"/>
            </a:pPr>
            <a:r>
              <a:rPr lang="en-US" sz="2400"/>
              <a:t>addItemListener(ItemListener</a:t>
            </a:r>
            <a:r>
              <a:rPr lang="en-US" sz="2000"/>
              <a:t> a)</a:t>
            </a:r>
          </a:p>
          <a:p>
            <a:endParaRPr lang="en-US" sz="2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sz="3600" dirty="0" err="1"/>
              <a:t>ButtonGroup</a:t>
            </a:r>
            <a:r>
              <a:rPr lang="en-US" sz="3600" dirty="0"/>
              <a:t> Class</a:t>
            </a:r>
          </a:p>
        </p:txBody>
      </p:sp>
      <p:sp>
        <p:nvSpPr>
          <p:cNvPr id="243715" name="Rectangle 3"/>
          <p:cNvSpPr>
            <a:spLocks noGrp="1" noChangeArrowheads="1"/>
          </p:cNvSpPr>
          <p:nvPr>
            <p:ph type="body" idx="1"/>
          </p:nvPr>
        </p:nvSpPr>
        <p:spPr/>
        <p:txBody>
          <a:bodyPr/>
          <a:lstStyle/>
          <a:p>
            <a:r>
              <a:rPr lang="en-US" sz="2400"/>
              <a:t>The ButtonGroup class encapsulates a group of radio buttons.</a:t>
            </a:r>
            <a:br>
              <a:rPr lang="en-US" sz="2400"/>
            </a:br>
            <a:endParaRPr lang="en-US" sz="2400" b="1"/>
          </a:p>
          <a:p>
            <a:r>
              <a:rPr lang="en-US" sz="2400" b="1"/>
              <a:t>Constructor for ButtonGroup:      </a:t>
            </a:r>
            <a:r>
              <a:rPr lang="en-US" sz="2400"/>
              <a:t>ButtonGroup()</a:t>
            </a:r>
            <a:br>
              <a:rPr lang="en-US" sz="2400"/>
            </a:br>
            <a:endParaRPr lang="en-US" sz="2400" b="1"/>
          </a:p>
          <a:p>
            <a:r>
              <a:rPr lang="en-US" sz="2400" b="1"/>
              <a:t>Method that adds a radio button to a button group:  </a:t>
            </a:r>
            <a:br>
              <a:rPr lang="en-US" sz="2400" b="1"/>
            </a:br>
            <a:r>
              <a:rPr lang="en-US" sz="2400"/>
              <a:t>void add(JRadioButton radioButton</a:t>
            </a:r>
            <a:r>
              <a:rPr lang="en-US"/>
              <a:t>)</a:t>
            </a:r>
            <a:br>
              <a:rPr lang="en-US"/>
            </a:br>
            <a:r>
              <a:rPr lang="en-US"/>
              <a:t/>
            </a:r>
            <a:br>
              <a:rPr lang="en-US"/>
            </a:br>
            <a:r>
              <a:rPr lang="en-US" sz="2400"/>
              <a:t>Only one button in any button group may be selected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sz="3600" dirty="0" smtClean="0"/>
              <a:t>Create a radio button group</a:t>
            </a:r>
            <a:endParaRPr lang="en-US" sz="3600" dirty="0"/>
          </a:p>
        </p:txBody>
      </p:sp>
      <p:sp>
        <p:nvSpPr>
          <p:cNvPr id="244739" name="Rectangle 3"/>
          <p:cNvSpPr>
            <a:spLocks noGrp="1" noChangeArrowheads="1"/>
          </p:cNvSpPr>
          <p:nvPr>
            <p:ph type="body" idx="1"/>
          </p:nvPr>
        </p:nvSpPr>
        <p:spPr>
          <a:xfrm>
            <a:off x="741363" y="1951037"/>
            <a:ext cx="9023349" cy="5333999"/>
          </a:xfrm>
        </p:spPr>
        <p:txBody>
          <a:bodyPr/>
          <a:lstStyle/>
          <a:p>
            <a:pPr marL="609600" indent="-609600"/>
            <a:r>
              <a:rPr lang="en-US" sz="2000" dirty="0" smtClean="0"/>
              <a:t>// Declare three radio buttons</a:t>
            </a:r>
            <a:endParaRPr lang="en-US" sz="2000" dirty="0"/>
          </a:p>
          <a:p>
            <a:pPr marL="609600" indent="-609600"/>
            <a:r>
              <a:rPr lang="en-US" sz="1800" dirty="0" smtClean="0"/>
              <a:t>	private </a:t>
            </a:r>
            <a:r>
              <a:rPr lang="en-US" sz="1800" dirty="0" err="1"/>
              <a:t>JRadioButton</a:t>
            </a:r>
            <a:r>
              <a:rPr lang="en-US" sz="1800" dirty="0"/>
              <a:t> </a:t>
            </a:r>
            <a:r>
              <a:rPr lang="en-US" sz="1800" dirty="0" err="1"/>
              <a:t>smallRB</a:t>
            </a:r>
            <a:r>
              <a:rPr lang="en-US" sz="1800" dirty="0"/>
              <a:t>;</a:t>
            </a:r>
          </a:p>
          <a:p>
            <a:pPr marL="609600" indent="-609600"/>
            <a:r>
              <a:rPr lang="en-US" sz="1800" dirty="0"/>
              <a:t>     </a:t>
            </a:r>
            <a:r>
              <a:rPr lang="en-US" sz="1800" dirty="0" smtClean="0"/>
              <a:t>	private </a:t>
            </a:r>
            <a:r>
              <a:rPr lang="en-US" sz="1800" dirty="0" err="1"/>
              <a:t>JRadioButton</a:t>
            </a:r>
            <a:r>
              <a:rPr lang="en-US" sz="1800" dirty="0"/>
              <a:t> </a:t>
            </a:r>
            <a:r>
              <a:rPr lang="en-US" sz="1800" dirty="0" err="1"/>
              <a:t>mediumRB</a:t>
            </a:r>
            <a:r>
              <a:rPr lang="en-US" sz="1800" dirty="0"/>
              <a:t>;</a:t>
            </a:r>
          </a:p>
          <a:p>
            <a:pPr marL="609600" indent="-609600"/>
            <a:r>
              <a:rPr lang="en-US" sz="1800" dirty="0"/>
              <a:t>     </a:t>
            </a:r>
            <a:r>
              <a:rPr lang="en-US" sz="1800" dirty="0" smtClean="0"/>
              <a:t>	private </a:t>
            </a:r>
            <a:r>
              <a:rPr lang="en-US" sz="1800" dirty="0" err="1"/>
              <a:t>JRadioButton</a:t>
            </a:r>
            <a:r>
              <a:rPr lang="en-US" sz="1800" dirty="0"/>
              <a:t> </a:t>
            </a:r>
            <a:r>
              <a:rPr lang="en-US" sz="1800" dirty="0" err="1" smtClean="0"/>
              <a:t>largeRB</a:t>
            </a:r>
            <a:r>
              <a:rPr lang="en-US" sz="1800" dirty="0"/>
              <a:t>; // default </a:t>
            </a:r>
            <a:r>
              <a:rPr lang="en-US" sz="1800" dirty="0" smtClean="0"/>
              <a:t>selection</a:t>
            </a:r>
          </a:p>
          <a:p>
            <a:pPr marL="609600" indent="-609600"/>
            <a:endParaRPr lang="en-US" sz="1800" dirty="0" smtClean="0"/>
          </a:p>
          <a:p>
            <a:pPr marL="609600" indent="-609600"/>
            <a:r>
              <a:rPr lang="en-US" sz="2000" dirty="0" smtClean="0"/>
              <a:t>// Instantiate the radio buttons</a:t>
            </a:r>
          </a:p>
          <a:p>
            <a:pPr marL="609600" indent="-609600"/>
            <a:r>
              <a:rPr lang="en-US" sz="1800" dirty="0" smtClean="0"/>
              <a:t>	</a:t>
            </a:r>
            <a:r>
              <a:rPr lang="en-US" sz="1800" dirty="0" err="1" smtClean="0"/>
              <a:t>smallRB</a:t>
            </a:r>
            <a:r>
              <a:rPr lang="en-US" sz="1800" dirty="0" smtClean="0"/>
              <a:t> = new </a:t>
            </a:r>
            <a:r>
              <a:rPr lang="en-US" sz="1800" dirty="0" err="1" smtClean="0"/>
              <a:t>JRadioButton</a:t>
            </a:r>
            <a:r>
              <a:rPr lang="en-US" sz="1800" dirty="0" smtClean="0"/>
              <a:t>("</a:t>
            </a:r>
            <a:r>
              <a:rPr lang="en-US" sz="1800" dirty="0" err="1" smtClean="0"/>
              <a:t>Small",false</a:t>
            </a:r>
            <a:r>
              <a:rPr lang="en-US" sz="1800" dirty="0" smtClean="0"/>
              <a:t>);</a:t>
            </a:r>
          </a:p>
          <a:p>
            <a:pPr marL="609600" indent="-609600"/>
            <a:r>
              <a:rPr lang="en-US" sz="1800" dirty="0" smtClean="0"/>
              <a:t> 	</a:t>
            </a:r>
            <a:r>
              <a:rPr lang="en-US" sz="1800" dirty="0" err="1" smtClean="0"/>
              <a:t>mediumRB</a:t>
            </a:r>
            <a:r>
              <a:rPr lang="en-US" sz="1800" dirty="0" smtClean="0"/>
              <a:t> = new </a:t>
            </a:r>
            <a:r>
              <a:rPr lang="en-US" sz="1800" dirty="0" err="1" smtClean="0"/>
              <a:t>JRadioButton</a:t>
            </a:r>
            <a:r>
              <a:rPr lang="en-US" sz="1800" dirty="0" smtClean="0"/>
              <a:t>("</a:t>
            </a:r>
            <a:r>
              <a:rPr lang="en-US" sz="1800" dirty="0" err="1" smtClean="0"/>
              <a:t>Medium",false</a:t>
            </a:r>
            <a:r>
              <a:rPr lang="en-US" sz="1800" dirty="0" smtClean="0"/>
              <a:t>);</a:t>
            </a:r>
          </a:p>
          <a:p>
            <a:pPr marL="609600" indent="-609600"/>
            <a:r>
              <a:rPr lang="en-US" sz="1800" dirty="0" smtClean="0"/>
              <a:t> 	</a:t>
            </a:r>
            <a:r>
              <a:rPr lang="en-US" sz="1800" dirty="0" err="1" smtClean="0"/>
              <a:t>largeRB</a:t>
            </a:r>
            <a:r>
              <a:rPr lang="en-US" sz="1800" dirty="0" smtClean="0"/>
              <a:t> = new </a:t>
            </a:r>
            <a:r>
              <a:rPr lang="en-US" sz="1800" dirty="0" err="1" smtClean="0"/>
              <a:t>JRadioButton</a:t>
            </a:r>
            <a:r>
              <a:rPr lang="en-US" sz="1800" dirty="0" smtClean="0"/>
              <a:t>("</a:t>
            </a:r>
            <a:r>
              <a:rPr lang="en-US" sz="1800" dirty="0" err="1" smtClean="0"/>
              <a:t>Large",true</a:t>
            </a:r>
            <a:r>
              <a:rPr lang="en-US" sz="1800" dirty="0" smtClean="0"/>
              <a:t> ); //default selection</a:t>
            </a:r>
          </a:p>
          <a:p>
            <a:pPr marL="609600" indent="-609600"/>
            <a:endParaRPr lang="en-US" sz="1800" dirty="0" smtClean="0"/>
          </a:p>
          <a:p>
            <a:pPr marL="609600" indent="-609600"/>
            <a:r>
              <a:rPr lang="en-US" sz="2000" dirty="0" smtClean="0"/>
              <a:t>// Create a button group and add buttons to the button group</a:t>
            </a:r>
          </a:p>
          <a:p>
            <a:pPr marL="609600" indent="-609600"/>
            <a:r>
              <a:rPr lang="en-US" sz="1800" dirty="0" smtClean="0"/>
              <a:t>          </a:t>
            </a:r>
            <a:r>
              <a:rPr lang="en-US" sz="1800" dirty="0" err="1" smtClean="0"/>
              <a:t>ButtonGroup</a:t>
            </a:r>
            <a:r>
              <a:rPr lang="en-US" sz="1800" dirty="0" smtClean="0"/>
              <a:t> </a:t>
            </a:r>
            <a:r>
              <a:rPr lang="en-US" sz="1800" dirty="0" err="1" smtClean="0"/>
              <a:t>pizzaSizes</a:t>
            </a:r>
            <a:r>
              <a:rPr lang="en-US" sz="1800" dirty="0" smtClean="0"/>
              <a:t> = new </a:t>
            </a:r>
            <a:r>
              <a:rPr lang="en-US" sz="1800" dirty="0" err="1" smtClean="0"/>
              <a:t>ButtonGroup</a:t>
            </a:r>
            <a:r>
              <a:rPr lang="en-US" sz="1800" dirty="0" smtClean="0"/>
              <a:t>();</a:t>
            </a:r>
          </a:p>
          <a:p>
            <a:pPr marL="609600" indent="-609600"/>
            <a:r>
              <a:rPr lang="en-US" sz="1800" dirty="0" smtClean="0"/>
              <a:t>	</a:t>
            </a:r>
            <a:r>
              <a:rPr lang="en-US" sz="1800" dirty="0" err="1" smtClean="0"/>
              <a:t>pizzaSizes.add</a:t>
            </a:r>
            <a:r>
              <a:rPr lang="en-US" sz="1800" dirty="0" smtClean="0"/>
              <a:t>(</a:t>
            </a:r>
            <a:r>
              <a:rPr lang="en-US" sz="1800" dirty="0" err="1" smtClean="0"/>
              <a:t>smallRB</a:t>
            </a:r>
            <a:r>
              <a:rPr lang="en-US" sz="1800" dirty="0" smtClean="0"/>
              <a:t>);</a:t>
            </a:r>
          </a:p>
          <a:p>
            <a:pPr marL="609600" indent="-609600"/>
            <a:r>
              <a:rPr lang="en-US" sz="1800" dirty="0" smtClean="0"/>
              <a:t>          </a:t>
            </a:r>
            <a:r>
              <a:rPr lang="en-US" sz="1800" dirty="0" err="1" smtClean="0"/>
              <a:t>pizzaSizes.add</a:t>
            </a:r>
            <a:r>
              <a:rPr lang="en-US" sz="1800" dirty="0" smtClean="0"/>
              <a:t>(</a:t>
            </a:r>
            <a:r>
              <a:rPr lang="en-US" sz="1800" dirty="0" err="1" smtClean="0"/>
              <a:t>mediumRB</a:t>
            </a:r>
            <a:r>
              <a:rPr lang="en-US" sz="1800" dirty="0" smtClean="0"/>
              <a:t>);</a:t>
            </a:r>
          </a:p>
          <a:p>
            <a:pPr marL="609600" indent="-609600"/>
            <a:r>
              <a:rPr lang="en-US" sz="1800" dirty="0" smtClean="0"/>
              <a:t>          </a:t>
            </a:r>
            <a:r>
              <a:rPr lang="en-US" sz="1800" dirty="0" err="1" smtClean="0"/>
              <a:t>pizzaSizes.add</a:t>
            </a:r>
            <a:r>
              <a:rPr lang="en-US" sz="1800" dirty="0" smtClean="0"/>
              <a:t>(</a:t>
            </a:r>
            <a:r>
              <a:rPr lang="en-US" sz="1800" dirty="0" err="1" smtClean="0"/>
              <a:t>largeRB</a:t>
            </a:r>
            <a:r>
              <a:rPr lang="en-US" sz="1800" dirty="0" smtClean="0"/>
              <a:t>);</a:t>
            </a:r>
          </a:p>
          <a:p>
            <a:pPr marL="609600" indent="-609600"/>
            <a:endParaRPr lang="en-US" sz="1800" dirty="0" smtClean="0"/>
          </a:p>
          <a:p>
            <a:pPr marL="609600" indent="-609600"/>
            <a:r>
              <a:rPr lang="en-US" sz="2000" dirty="0" smtClean="0"/>
              <a:t>// Register a listener with each button</a:t>
            </a:r>
            <a:r>
              <a:rPr lang="en-US" sz="1800" dirty="0" smtClean="0"/>
              <a:t/>
            </a:r>
            <a:br>
              <a:rPr lang="en-US" sz="1800" dirty="0" smtClean="0"/>
            </a:br>
            <a:r>
              <a:rPr lang="en-US" sz="1800" dirty="0" err="1" smtClean="0"/>
              <a:t>smallRB.addItemListener</a:t>
            </a:r>
            <a:r>
              <a:rPr lang="en-US" sz="1800" dirty="0" smtClean="0"/>
              <a:t>(new </a:t>
            </a:r>
            <a:r>
              <a:rPr lang="en-US" sz="1800" dirty="0" err="1" smtClean="0"/>
              <a:t>PizzaButtonListener</a:t>
            </a:r>
            <a:r>
              <a:rPr lang="en-US" sz="1800" dirty="0" smtClean="0"/>
              <a:t>());</a:t>
            </a:r>
          </a:p>
          <a:p>
            <a:pPr marL="609600" indent="-609600"/>
            <a:r>
              <a:rPr lang="en-US" sz="1800" dirty="0" smtClean="0"/>
              <a:t>          </a:t>
            </a:r>
            <a:r>
              <a:rPr lang="en-US" sz="1800" dirty="0" err="1" smtClean="0"/>
              <a:t>mediumRB.addItemListener</a:t>
            </a:r>
            <a:r>
              <a:rPr lang="en-US" sz="1800" dirty="0" smtClean="0"/>
              <a:t>(new </a:t>
            </a:r>
            <a:r>
              <a:rPr lang="en-US" sz="1800" dirty="0" err="1" smtClean="0"/>
              <a:t>PizzaButtonListener</a:t>
            </a:r>
            <a:r>
              <a:rPr lang="en-US" sz="1800" dirty="0" smtClean="0"/>
              <a:t>());</a:t>
            </a:r>
          </a:p>
          <a:p>
            <a:pPr marL="609600" indent="-609600"/>
            <a:r>
              <a:rPr lang="en-US" sz="1800" dirty="0" smtClean="0"/>
              <a:t>          </a:t>
            </a:r>
            <a:r>
              <a:rPr lang="en-US" sz="1800" dirty="0" err="1" smtClean="0"/>
              <a:t>largeRB.addItemListener</a:t>
            </a:r>
            <a:r>
              <a:rPr lang="en-US" sz="1800" dirty="0" smtClean="0"/>
              <a:t>(new </a:t>
            </a:r>
            <a:r>
              <a:rPr lang="en-US" sz="1800" dirty="0" err="1" smtClean="0"/>
              <a:t>PizzaButtonListener</a:t>
            </a:r>
            <a:r>
              <a:rPr lang="en-US" sz="1800" dirty="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z="3600" dirty="0"/>
              <a:t>Menus</a:t>
            </a:r>
          </a:p>
        </p:txBody>
      </p:sp>
      <p:sp>
        <p:nvSpPr>
          <p:cNvPr id="248835" name="Rectangle 3"/>
          <p:cNvSpPr>
            <a:spLocks noGrp="1" noChangeArrowheads="1"/>
          </p:cNvSpPr>
          <p:nvPr>
            <p:ph type="body" idx="1"/>
          </p:nvPr>
        </p:nvSpPr>
        <p:spPr>
          <a:xfrm>
            <a:off x="741363" y="2101850"/>
            <a:ext cx="8605837" cy="2211387"/>
          </a:xfrm>
        </p:spPr>
        <p:txBody>
          <a:bodyPr/>
          <a:lstStyle/>
          <a:p>
            <a:r>
              <a:rPr lang="en-US" sz="2400" dirty="0" smtClean="0"/>
              <a:t>A </a:t>
            </a:r>
            <a:r>
              <a:rPr lang="en-US" sz="2400" dirty="0"/>
              <a:t>GUI application that includes menus requires the use of three Swing classes: </a:t>
            </a:r>
            <a:br>
              <a:rPr lang="en-US" sz="2400" dirty="0"/>
            </a:br>
            <a:endParaRPr lang="en-US" sz="2400" dirty="0"/>
          </a:p>
          <a:p>
            <a:pPr lvl="1">
              <a:buFontTx/>
              <a:buChar char="•"/>
            </a:pPr>
            <a:r>
              <a:rPr lang="en-US" sz="2400" dirty="0" err="1"/>
              <a:t>JMenuBar</a:t>
            </a:r>
            <a:r>
              <a:rPr lang="en-US" sz="2400" dirty="0"/>
              <a:t>, </a:t>
            </a:r>
          </a:p>
          <a:p>
            <a:pPr lvl="1">
              <a:buFontTx/>
              <a:buChar char="•"/>
            </a:pPr>
            <a:r>
              <a:rPr lang="en-US" sz="2400" dirty="0" err="1"/>
              <a:t>JMenu</a:t>
            </a:r>
            <a:r>
              <a:rPr lang="en-US" sz="2400" dirty="0"/>
              <a:t>, and </a:t>
            </a:r>
          </a:p>
          <a:p>
            <a:pPr lvl="1">
              <a:buFontTx/>
              <a:buChar char="•"/>
            </a:pPr>
            <a:r>
              <a:rPr lang="en-US" sz="2400" dirty="0" err="1"/>
              <a:t>JMenuItem</a:t>
            </a:r>
            <a:r>
              <a:rPr lang="en-US" sz="2400" dirty="0"/>
              <a:t>.</a:t>
            </a:r>
            <a:r>
              <a:rPr lang="en-US" dirty="0"/>
              <a:t> </a:t>
            </a:r>
          </a:p>
        </p:txBody>
      </p:sp>
      <p:pic>
        <p:nvPicPr>
          <p:cNvPr id="251906" name="Picture 2"/>
          <p:cNvPicPr>
            <a:picLocks noChangeAspect="1" noChangeArrowheads="1"/>
          </p:cNvPicPr>
          <p:nvPr/>
        </p:nvPicPr>
        <p:blipFill>
          <a:blip r:embed="rId2"/>
          <a:srcRect/>
          <a:stretch>
            <a:fillRect/>
          </a:stretch>
        </p:blipFill>
        <p:spPr bwMode="auto">
          <a:xfrm>
            <a:off x="696912" y="4618037"/>
            <a:ext cx="9067799" cy="2097941"/>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dirty="0" smtClean="0"/>
              <a:t>Create a menu</a:t>
            </a:r>
            <a:endParaRPr lang="en-US" dirty="0"/>
          </a:p>
        </p:txBody>
      </p:sp>
      <p:sp>
        <p:nvSpPr>
          <p:cNvPr id="250883" name="Rectangle 3"/>
          <p:cNvSpPr>
            <a:spLocks noGrp="1" noChangeArrowheads="1"/>
          </p:cNvSpPr>
          <p:nvPr>
            <p:ph type="body" idx="1"/>
          </p:nvPr>
        </p:nvSpPr>
        <p:spPr/>
        <p:txBody>
          <a:bodyPr/>
          <a:lstStyle/>
          <a:p>
            <a:pPr marL="609600" indent="-609600"/>
            <a:r>
              <a:rPr lang="en-US" sz="2400"/>
              <a:t>Adding one or more menus to a GUI is a three step process:</a:t>
            </a:r>
            <a:br>
              <a:rPr lang="en-US" sz="2400"/>
            </a:br>
            <a:endParaRPr lang="en-US" sz="2400"/>
          </a:p>
          <a:p>
            <a:pPr marL="609600" indent="-609600">
              <a:buFont typeface="Times New Roman" pitchFamily="18" charset="0"/>
              <a:buAutoNum type="arabicPeriod"/>
            </a:pPr>
            <a:r>
              <a:rPr lang="en-US" sz="2400"/>
              <a:t>Create a menu bar.</a:t>
            </a:r>
            <a:br>
              <a:rPr lang="en-US" sz="2400"/>
            </a:br>
            <a:endParaRPr lang="en-US" sz="2400"/>
          </a:p>
          <a:p>
            <a:pPr marL="609600" indent="-609600">
              <a:buFont typeface="Times New Roman" pitchFamily="18" charset="0"/>
              <a:buAutoNum type="arabicPeriod"/>
            </a:pPr>
            <a:r>
              <a:rPr lang="en-US" sz="2400"/>
              <a:t>Create each menu and add each to the menu bar.</a:t>
            </a:r>
            <a:br>
              <a:rPr lang="en-US" sz="2400"/>
            </a:br>
            <a:endParaRPr lang="en-US" sz="2400"/>
          </a:p>
          <a:p>
            <a:pPr marL="609600" indent="-609600">
              <a:buFont typeface="Times New Roman" pitchFamily="18" charset="0"/>
              <a:buAutoNum type="arabicPeriod"/>
            </a:pPr>
            <a:r>
              <a:rPr lang="en-US" sz="2400"/>
              <a:t>Create the menu items and add them to the appropriate menus</a:t>
            </a:r>
            <a:r>
              <a:rPr lang="en-US"/>
              <a:t>.</a:t>
            </a:r>
            <a:br>
              <a:rPr lang="en-US"/>
            </a:br>
            <a:r>
              <a:rPr lang="en-US"/>
              <a:t/>
            </a:r>
            <a:br>
              <a:rPr lang="en-US"/>
            </a:b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3600" dirty="0"/>
              <a:t>Methods</a:t>
            </a:r>
          </a:p>
        </p:txBody>
      </p:sp>
      <p:sp>
        <p:nvSpPr>
          <p:cNvPr id="180227" name="Rectangle 3"/>
          <p:cNvSpPr>
            <a:spLocks noGrp="1" noChangeArrowheads="1"/>
          </p:cNvSpPr>
          <p:nvPr>
            <p:ph type="body" idx="1"/>
          </p:nvPr>
        </p:nvSpPr>
        <p:spPr>
          <a:xfrm>
            <a:off x="696912" y="2027237"/>
            <a:ext cx="9099549" cy="5183187"/>
          </a:xfrm>
        </p:spPr>
        <p:txBody>
          <a:bodyPr/>
          <a:lstStyle/>
          <a:p>
            <a:pPr>
              <a:lnSpc>
                <a:spcPct val="73000"/>
              </a:lnSpc>
              <a:buFontTx/>
              <a:buChar char="•"/>
            </a:pPr>
            <a:r>
              <a:rPr lang="en-US" sz="2400" dirty="0"/>
              <a:t>void </a:t>
            </a:r>
            <a:r>
              <a:rPr lang="en-US" sz="2400" dirty="0" err="1"/>
              <a:t>setText</a:t>
            </a:r>
            <a:r>
              <a:rPr lang="en-US" sz="2400" dirty="0"/>
              <a:t>(String </a:t>
            </a:r>
            <a:r>
              <a:rPr lang="en-US" sz="2400" dirty="0" smtClean="0"/>
              <a:t>text) -- places </a:t>
            </a:r>
            <a:r>
              <a:rPr lang="en-US" sz="2400" dirty="0"/>
              <a:t>text</a:t>
            </a:r>
            <a:r>
              <a:rPr lang="en-US" sz="2400" i="1" dirty="0"/>
              <a:t> </a:t>
            </a:r>
            <a:r>
              <a:rPr lang="en-US" sz="2400" dirty="0"/>
              <a:t>in the text </a:t>
            </a:r>
            <a:r>
              <a:rPr lang="en-US" sz="2400" dirty="0" smtClean="0"/>
              <a:t>field.</a:t>
            </a:r>
            <a:endParaRPr lang="en-US" sz="2400" dirty="0"/>
          </a:p>
          <a:p>
            <a:pPr>
              <a:lnSpc>
                <a:spcPct val="73000"/>
              </a:lnSpc>
              <a:buFontTx/>
              <a:buChar char="•"/>
            </a:pPr>
            <a:endParaRPr lang="en-US" sz="1800" dirty="0" smtClean="0"/>
          </a:p>
          <a:p>
            <a:pPr>
              <a:lnSpc>
                <a:spcPct val="73000"/>
              </a:lnSpc>
              <a:buFontTx/>
              <a:buChar char="•"/>
            </a:pPr>
            <a:r>
              <a:rPr lang="en-US" sz="2400" dirty="0" smtClean="0"/>
              <a:t>String </a:t>
            </a:r>
            <a:r>
              <a:rPr lang="en-US" sz="2400" dirty="0" err="1"/>
              <a:t>getText</a:t>
            </a:r>
            <a:r>
              <a:rPr lang="en-US" sz="2400" dirty="0" smtClean="0"/>
              <a:t>() -- returns </a:t>
            </a:r>
            <a:r>
              <a:rPr lang="en-US" sz="2400" dirty="0"/>
              <a:t>the text in a text field.</a:t>
            </a:r>
            <a:br>
              <a:rPr lang="en-US" sz="2400" dirty="0"/>
            </a:br>
            <a:endParaRPr lang="en-US" sz="1800" dirty="0"/>
          </a:p>
          <a:p>
            <a:pPr>
              <a:lnSpc>
                <a:spcPct val="73000"/>
              </a:lnSpc>
              <a:buFontTx/>
              <a:buChar char="•"/>
            </a:pPr>
            <a:r>
              <a:rPr lang="en-US" sz="2400" dirty="0"/>
              <a:t>void </a:t>
            </a:r>
            <a:r>
              <a:rPr lang="en-US" sz="2400" dirty="0" err="1"/>
              <a:t>setEditable</a:t>
            </a:r>
            <a:r>
              <a:rPr lang="en-US" sz="2400" dirty="0"/>
              <a:t>(</a:t>
            </a:r>
            <a:r>
              <a:rPr lang="en-US" sz="2400" dirty="0" err="1"/>
              <a:t>boolean</a:t>
            </a:r>
            <a:r>
              <a:rPr lang="en-US" sz="2400" dirty="0"/>
              <a:t> </a:t>
            </a:r>
            <a:r>
              <a:rPr lang="en-US" sz="2400" dirty="0" smtClean="0"/>
              <a:t>editable) -- if </a:t>
            </a:r>
            <a:r>
              <a:rPr lang="en-US" sz="2400" dirty="0"/>
              <a:t>editable is false the string in the text field is read-only, i.e., it cannot be changed</a:t>
            </a:r>
            <a:r>
              <a:rPr lang="en-US" sz="2400" dirty="0" smtClean="0"/>
              <a:t>.</a:t>
            </a:r>
            <a:r>
              <a:rPr lang="en-US" sz="2400" dirty="0"/>
              <a:t/>
            </a:r>
            <a:br>
              <a:rPr lang="en-US" sz="2400" dirty="0"/>
            </a:br>
            <a:endParaRPr lang="en-US" sz="1800" dirty="0"/>
          </a:p>
          <a:p>
            <a:pPr>
              <a:lnSpc>
                <a:spcPct val="73000"/>
              </a:lnSpc>
              <a:buFontTx/>
              <a:buChar char="•"/>
            </a:pPr>
            <a:r>
              <a:rPr lang="en-US" sz="2400" dirty="0" err="1"/>
              <a:t>boolean</a:t>
            </a:r>
            <a:r>
              <a:rPr lang="en-US" sz="2400" dirty="0"/>
              <a:t> </a:t>
            </a:r>
            <a:r>
              <a:rPr lang="en-US" sz="2400" dirty="0" err="1"/>
              <a:t>isEditable</a:t>
            </a:r>
            <a:r>
              <a:rPr lang="en-US" sz="2400" dirty="0" smtClean="0"/>
              <a:t>() -- returns </a:t>
            </a:r>
            <a:r>
              <a:rPr lang="en-US" sz="2400" dirty="0"/>
              <a:t>false if the text field is read-only</a:t>
            </a:r>
            <a:r>
              <a:rPr lang="en-US" sz="2400" dirty="0" smtClean="0"/>
              <a:t>.</a:t>
            </a:r>
          </a:p>
          <a:p>
            <a:pPr>
              <a:lnSpc>
                <a:spcPct val="73000"/>
              </a:lnSpc>
              <a:buFontTx/>
              <a:buChar char="•"/>
            </a:pPr>
            <a:endParaRPr lang="en-US" sz="1800" dirty="0" smtClean="0"/>
          </a:p>
          <a:p>
            <a:pPr>
              <a:lnSpc>
                <a:spcPct val="73000"/>
              </a:lnSpc>
              <a:buFontTx/>
              <a:buChar char="•"/>
            </a:pPr>
            <a:r>
              <a:rPr lang="en-US" sz="2400" dirty="0" smtClean="0"/>
              <a:t>void </a:t>
            </a:r>
            <a:r>
              <a:rPr lang="en-US" sz="2400" dirty="0" err="1" smtClean="0"/>
              <a:t>setColums</a:t>
            </a:r>
            <a:r>
              <a:rPr lang="en-US" sz="2400" dirty="0" smtClean="0"/>
              <a:t>(</a:t>
            </a:r>
            <a:r>
              <a:rPr lang="en-US" sz="2400" dirty="0" err="1" smtClean="0"/>
              <a:t>int</a:t>
            </a:r>
            <a:r>
              <a:rPr lang="en-US" sz="2400" dirty="0" smtClean="0"/>
              <a:t> </a:t>
            </a:r>
            <a:r>
              <a:rPr lang="en-US" sz="2400" dirty="0" err="1" smtClean="0"/>
              <a:t>numColums</a:t>
            </a:r>
            <a:r>
              <a:rPr lang="en-US" sz="2400" dirty="0" smtClean="0"/>
              <a:t>) -- sets the number of columns that are displayed by the text field.</a:t>
            </a:r>
            <a:br>
              <a:rPr lang="en-US" sz="2400" dirty="0" smtClean="0"/>
            </a:br>
            <a:endParaRPr lang="en-US" sz="1800" dirty="0" smtClean="0"/>
          </a:p>
          <a:p>
            <a:pPr>
              <a:lnSpc>
                <a:spcPct val="73000"/>
              </a:lnSpc>
              <a:buFontTx/>
              <a:buChar char="•"/>
            </a:pPr>
            <a:r>
              <a:rPr lang="en-US" sz="2400" dirty="0" err="1" smtClean="0"/>
              <a:t>int</a:t>
            </a:r>
            <a:r>
              <a:rPr lang="en-US" sz="2400" dirty="0" smtClean="0"/>
              <a:t> </a:t>
            </a:r>
            <a:r>
              <a:rPr lang="en-US" sz="2400" dirty="0" err="1" smtClean="0"/>
              <a:t>getColumns</a:t>
            </a:r>
            <a:r>
              <a:rPr lang="en-US" sz="2400" dirty="0" smtClean="0"/>
              <a:t>() -- returns the number of columns that are displayed by the text field.</a:t>
            </a:r>
            <a:br>
              <a:rPr lang="en-US" sz="2400" dirty="0" smtClean="0"/>
            </a:br>
            <a:endParaRPr lang="en-US" sz="1800" dirty="0" smtClean="0"/>
          </a:p>
          <a:p>
            <a:pPr>
              <a:lnSpc>
                <a:spcPct val="73000"/>
              </a:lnSpc>
              <a:buFontTx/>
              <a:buChar char="•"/>
            </a:pPr>
            <a:r>
              <a:rPr lang="en-US" sz="2400" dirty="0" smtClean="0"/>
              <a:t>void </a:t>
            </a:r>
            <a:r>
              <a:rPr lang="en-US" sz="2400" dirty="0" err="1" smtClean="0"/>
              <a:t>setFont</a:t>
            </a:r>
            <a:r>
              <a:rPr lang="en-US" sz="2400" dirty="0" smtClean="0"/>
              <a:t>(Font </a:t>
            </a:r>
            <a:r>
              <a:rPr lang="en-US" sz="2400" dirty="0" err="1" smtClean="0"/>
              <a:t>font</a:t>
            </a:r>
            <a:r>
              <a:rPr lang="en-US" sz="2400" dirty="0" smtClean="0"/>
              <a:t>) -- sets the font to </a:t>
            </a:r>
            <a:r>
              <a:rPr lang="en-US" sz="2400" i="1" dirty="0" smtClean="0"/>
              <a:t>font.</a:t>
            </a:r>
            <a:br>
              <a:rPr lang="en-US" sz="2400" i="1" dirty="0" smtClean="0"/>
            </a:br>
            <a:endParaRPr lang="en-US" sz="1800" i="1" dirty="0" smtClean="0"/>
          </a:p>
          <a:p>
            <a:pPr>
              <a:lnSpc>
                <a:spcPct val="73000"/>
              </a:lnSpc>
              <a:buFontTx/>
              <a:buChar char="•"/>
            </a:pPr>
            <a:r>
              <a:rPr lang="en-US" sz="2400" dirty="0" smtClean="0"/>
              <a:t>void </a:t>
            </a:r>
            <a:r>
              <a:rPr lang="en-US" sz="2400" dirty="0" err="1" smtClean="0"/>
              <a:t>setHorizontalAlignment</a:t>
            </a:r>
            <a:r>
              <a:rPr lang="en-US" sz="2400" dirty="0" smtClean="0"/>
              <a:t>(</a:t>
            </a:r>
            <a:r>
              <a:rPr lang="en-US" sz="2400" dirty="0" err="1" smtClean="0"/>
              <a:t>int</a:t>
            </a:r>
            <a:r>
              <a:rPr lang="en-US" sz="2400" dirty="0" smtClean="0"/>
              <a:t> alignment) -- alignment is </a:t>
            </a:r>
            <a:r>
              <a:rPr lang="en-US" sz="2400" dirty="0" err="1" smtClean="0"/>
              <a:t>JTextField.LEFT</a:t>
            </a:r>
            <a:r>
              <a:rPr lang="en-US" sz="2400" dirty="0" smtClean="0"/>
              <a:t>, </a:t>
            </a:r>
            <a:r>
              <a:rPr lang="en-US" sz="2400" dirty="0" err="1" smtClean="0"/>
              <a:t>JTextField.RIGHT</a:t>
            </a:r>
            <a:r>
              <a:rPr lang="en-US" sz="2400" dirty="0" smtClean="0"/>
              <a:t>, or </a:t>
            </a:r>
            <a:r>
              <a:rPr lang="en-US" sz="2400" dirty="0" err="1" smtClean="0"/>
              <a:t>JTextField.CENTER</a:t>
            </a:r>
            <a:r>
              <a:rPr lang="en-US" sz="2400" dirty="0" smtClean="0"/>
              <a:t>.</a:t>
            </a:r>
            <a:br>
              <a:rPr lang="en-US" sz="2400" dirty="0" smtClean="0"/>
            </a:br>
            <a:r>
              <a:rPr lang="en-US" sz="2400" dirty="0" smtClean="0"/>
              <a:t>The default is LEFT</a:t>
            </a:r>
            <a:r>
              <a:rPr lang="en-US" sz="2000" dirty="0" smtClean="0"/>
              <a:t>. </a:t>
            </a:r>
            <a:r>
              <a:rPr lang="en-US" sz="2400" dirty="0"/>
              <a:t/>
            </a:r>
            <a:br>
              <a:rPr lang="en-US" sz="2400" dirty="0"/>
            </a:br>
            <a:r>
              <a:rPr lang="en-US" sz="2400" dirty="0"/>
              <a:t/>
            </a:r>
            <a:br>
              <a:rPr lang="en-US" sz="2400" dirty="0"/>
            </a:br>
            <a:endParaRPr lang="en-US" sz="2400" dirty="0"/>
          </a:p>
          <a:p>
            <a:pPr>
              <a:lnSpc>
                <a:spcPct val="73000"/>
              </a:lnSpc>
            </a:pPr>
            <a:r>
              <a:rPr lang="en-US" sz="2000" dirty="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sz="3200"/>
              <a:t>1. Create the MenuBar</a:t>
            </a:r>
          </a:p>
        </p:txBody>
      </p:sp>
      <p:sp>
        <p:nvSpPr>
          <p:cNvPr id="251907" name="Rectangle 3"/>
          <p:cNvSpPr>
            <a:spLocks noGrp="1" noChangeArrowheads="1"/>
          </p:cNvSpPr>
          <p:nvPr>
            <p:ph type="body" idx="1"/>
          </p:nvPr>
        </p:nvSpPr>
        <p:spPr/>
        <p:txBody>
          <a:bodyPr/>
          <a:lstStyle/>
          <a:p>
            <a:pPr>
              <a:lnSpc>
                <a:spcPct val="73000"/>
              </a:lnSpc>
            </a:pPr>
            <a:r>
              <a:rPr lang="en-US" sz="2400" dirty="0"/>
              <a:t>To create a menu bar use the </a:t>
            </a:r>
            <a:r>
              <a:rPr lang="en-US" sz="2400" dirty="0" smtClean="0"/>
              <a:t>constructor:	</a:t>
            </a:r>
            <a:r>
              <a:rPr lang="en-US" sz="2400" dirty="0" err="1" smtClean="0"/>
              <a:t>JMenuBar</a:t>
            </a:r>
            <a:r>
              <a:rPr lang="en-US" sz="2400" dirty="0"/>
              <a:t>(). </a:t>
            </a:r>
          </a:p>
          <a:p>
            <a:pPr>
              <a:lnSpc>
                <a:spcPct val="73000"/>
              </a:lnSpc>
            </a:pPr>
            <a:endParaRPr lang="en-US" sz="2400" dirty="0"/>
          </a:p>
          <a:p>
            <a:pPr>
              <a:lnSpc>
                <a:spcPct val="73000"/>
              </a:lnSpc>
            </a:pPr>
            <a:r>
              <a:rPr lang="en-US" sz="2400" dirty="0"/>
              <a:t>To place a menu bar in a frame use the </a:t>
            </a:r>
            <a:r>
              <a:rPr lang="en-US" sz="2400" dirty="0" err="1"/>
              <a:t>JFrame</a:t>
            </a:r>
            <a:r>
              <a:rPr lang="en-US" sz="2400" dirty="0"/>
              <a:t> method</a:t>
            </a:r>
            <a:br>
              <a:rPr lang="en-US" sz="2400" dirty="0"/>
            </a:br>
            <a:endParaRPr lang="en-US" sz="2400" dirty="0"/>
          </a:p>
          <a:p>
            <a:pPr>
              <a:lnSpc>
                <a:spcPct val="73000"/>
              </a:lnSpc>
            </a:pPr>
            <a:r>
              <a:rPr lang="en-US" sz="2400" dirty="0" smtClean="0"/>
              <a:t>		void </a:t>
            </a:r>
            <a:r>
              <a:rPr lang="en-US" sz="2400" dirty="0" err="1"/>
              <a:t>setJMenuBar</a:t>
            </a:r>
            <a:r>
              <a:rPr lang="en-US" sz="2400" dirty="0"/>
              <a:t>(</a:t>
            </a:r>
            <a:r>
              <a:rPr lang="en-US" sz="2400" dirty="0" err="1"/>
              <a:t>JMenuBar</a:t>
            </a:r>
            <a:r>
              <a:rPr lang="en-US" sz="2400" dirty="0"/>
              <a:t> </a:t>
            </a:r>
            <a:r>
              <a:rPr lang="en-US" sz="2400" dirty="0" err="1"/>
              <a:t>menuBar</a:t>
            </a:r>
            <a:r>
              <a:rPr lang="en-US" sz="2400" dirty="0" smtClean="0"/>
              <a:t>).</a:t>
            </a:r>
            <a:r>
              <a:rPr lang="en-US" sz="2400" dirty="0"/>
              <a:t/>
            </a:r>
            <a:br>
              <a:rPr lang="en-US" sz="2400" dirty="0"/>
            </a:br>
            <a:endParaRPr lang="en-US" sz="2400" dirty="0"/>
          </a:p>
          <a:p>
            <a:pPr>
              <a:lnSpc>
                <a:spcPct val="73000"/>
              </a:lnSpc>
            </a:pPr>
            <a:r>
              <a:rPr lang="en-US" sz="2400" dirty="0"/>
              <a:t>Within the constructor of a </a:t>
            </a:r>
            <a:r>
              <a:rPr lang="en-US" sz="2400" dirty="0" err="1"/>
              <a:t>JFrame</a:t>
            </a:r>
            <a:r>
              <a:rPr lang="en-US" sz="2400" dirty="0"/>
              <a:t>, you can add a menu bar to a frame using the statements:</a:t>
            </a:r>
            <a:br>
              <a:rPr lang="en-US" sz="2400" dirty="0"/>
            </a:br>
            <a:endParaRPr lang="en-US" sz="2400" dirty="0"/>
          </a:p>
          <a:p>
            <a:pPr>
              <a:lnSpc>
                <a:spcPct val="73000"/>
              </a:lnSpc>
            </a:pPr>
            <a:r>
              <a:rPr lang="en-US" sz="2400" dirty="0"/>
              <a:t>	</a:t>
            </a:r>
            <a:r>
              <a:rPr lang="en-US" sz="2400" dirty="0" err="1"/>
              <a:t>JMenuBar</a:t>
            </a:r>
            <a:r>
              <a:rPr lang="en-US" sz="2400" dirty="0"/>
              <a:t>  </a:t>
            </a:r>
            <a:r>
              <a:rPr lang="en-US" sz="2400" dirty="0" err="1"/>
              <a:t>menuBar</a:t>
            </a:r>
            <a:r>
              <a:rPr lang="en-US" sz="2400" dirty="0"/>
              <a:t> = new </a:t>
            </a:r>
            <a:r>
              <a:rPr lang="en-US" sz="2400" b="1" dirty="0" err="1"/>
              <a:t>JMenuBar</a:t>
            </a:r>
            <a:r>
              <a:rPr lang="en-US" sz="2400" b="1" dirty="0"/>
              <a:t>();</a:t>
            </a:r>
            <a:r>
              <a:rPr lang="en-US" sz="2400" dirty="0"/>
              <a:t> </a:t>
            </a:r>
          </a:p>
          <a:p>
            <a:pPr>
              <a:lnSpc>
                <a:spcPct val="73000"/>
              </a:lnSpc>
            </a:pPr>
            <a:r>
              <a:rPr lang="en-US" sz="2400" dirty="0"/>
              <a:t>	</a:t>
            </a:r>
            <a:r>
              <a:rPr lang="en-US" sz="2400" b="1" dirty="0" err="1"/>
              <a:t>setJMenuBar</a:t>
            </a:r>
            <a:r>
              <a:rPr lang="en-US" sz="2400" b="1" dirty="0"/>
              <a:t>(</a:t>
            </a:r>
            <a:r>
              <a:rPr lang="en-US" sz="2400" b="1" dirty="0" err="1"/>
              <a:t>menuBar</a:t>
            </a:r>
            <a:r>
              <a:rPr lang="en-US" sz="2400" b="1" dirty="0"/>
              <a:t>);</a:t>
            </a:r>
            <a:br>
              <a:rPr lang="en-US" sz="2400" b="1" dirty="0"/>
            </a:br>
            <a:endParaRPr lang="en-US" sz="2400" dirty="0"/>
          </a:p>
          <a:p>
            <a:pPr>
              <a:lnSpc>
                <a:spcPct val="73000"/>
              </a:lnSpc>
            </a:pPr>
            <a:r>
              <a:rPr lang="en-US" sz="2400" dirty="0"/>
              <a:t>Otherwise, you can add a menu bar as follows:</a:t>
            </a:r>
            <a:br>
              <a:rPr lang="en-US" sz="2400" dirty="0"/>
            </a:br>
            <a:endParaRPr lang="en-US" sz="2400" dirty="0"/>
          </a:p>
          <a:p>
            <a:pPr>
              <a:lnSpc>
                <a:spcPct val="73000"/>
              </a:lnSpc>
            </a:pPr>
            <a:r>
              <a:rPr lang="en-US" sz="2400" dirty="0"/>
              <a:t>	</a:t>
            </a:r>
            <a:r>
              <a:rPr lang="en-US" sz="2400" dirty="0" err="1"/>
              <a:t>JFrame</a:t>
            </a:r>
            <a:r>
              <a:rPr lang="en-US" sz="2400" dirty="0"/>
              <a:t> frame = new </a:t>
            </a:r>
            <a:r>
              <a:rPr lang="en-US" sz="2400" dirty="0" err="1"/>
              <a:t>JFrame</a:t>
            </a:r>
            <a:r>
              <a:rPr lang="en-US" sz="2400" dirty="0"/>
              <a:t>();</a:t>
            </a:r>
          </a:p>
          <a:p>
            <a:pPr>
              <a:lnSpc>
                <a:spcPct val="73000"/>
              </a:lnSpc>
            </a:pPr>
            <a:r>
              <a:rPr lang="en-US" sz="2400" dirty="0"/>
              <a:t>          	</a:t>
            </a:r>
            <a:r>
              <a:rPr lang="en-US" sz="2400" dirty="0" err="1"/>
              <a:t>JMenuBar</a:t>
            </a:r>
            <a:r>
              <a:rPr lang="en-US" sz="2400" dirty="0"/>
              <a:t>  </a:t>
            </a:r>
            <a:r>
              <a:rPr lang="en-US" sz="2400" dirty="0" err="1"/>
              <a:t>menuBar</a:t>
            </a:r>
            <a:r>
              <a:rPr lang="en-US" sz="2400" dirty="0"/>
              <a:t> = </a:t>
            </a:r>
            <a:r>
              <a:rPr lang="en-US" sz="2400" b="1" dirty="0"/>
              <a:t>new </a:t>
            </a:r>
            <a:r>
              <a:rPr lang="en-US" sz="2400" b="1" dirty="0" err="1"/>
              <a:t>JMenuBar</a:t>
            </a:r>
            <a:r>
              <a:rPr lang="en-US" sz="2400" b="1" dirty="0"/>
              <a:t>();</a:t>
            </a:r>
            <a:r>
              <a:rPr lang="en-US" sz="2400" dirty="0"/>
              <a:t> </a:t>
            </a:r>
          </a:p>
          <a:p>
            <a:pPr>
              <a:lnSpc>
                <a:spcPct val="73000"/>
              </a:lnSpc>
            </a:pPr>
            <a:r>
              <a:rPr lang="en-US" sz="2400" dirty="0"/>
              <a:t>	</a:t>
            </a:r>
            <a:r>
              <a:rPr lang="en-US" sz="2400" dirty="0" err="1"/>
              <a:t>frame.</a:t>
            </a:r>
            <a:r>
              <a:rPr lang="en-US" sz="2400" b="1" dirty="0" err="1"/>
              <a:t>setJMenuBar</a:t>
            </a:r>
            <a:r>
              <a:rPr lang="en-US" sz="2400" b="1" dirty="0"/>
              <a:t>(</a:t>
            </a:r>
            <a:r>
              <a:rPr lang="en-US" sz="2400" b="1" dirty="0" err="1"/>
              <a:t>menuBar</a:t>
            </a:r>
            <a:r>
              <a:rPr lang="en-US" sz="2400" b="1" dirty="0"/>
              <a:t>);</a:t>
            </a:r>
            <a:r>
              <a:rPr lang="en-US" sz="2400" dirty="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marL="838200" indent="-838200"/>
            <a:r>
              <a:rPr lang="en-US" sz="3200"/>
              <a:t>2. Create each menu and add each menu to the menu bar.</a:t>
            </a:r>
          </a:p>
        </p:txBody>
      </p:sp>
      <p:sp>
        <p:nvSpPr>
          <p:cNvPr id="252931" name="Rectangle 3"/>
          <p:cNvSpPr>
            <a:spLocks noGrp="1" noChangeArrowheads="1"/>
          </p:cNvSpPr>
          <p:nvPr>
            <p:ph type="body" idx="1"/>
          </p:nvPr>
        </p:nvSpPr>
        <p:spPr/>
        <p:txBody>
          <a:bodyPr/>
          <a:lstStyle/>
          <a:p>
            <a:r>
              <a:rPr lang="en-US" sz="2400" dirty="0"/>
              <a:t>The appropriate constructor </a:t>
            </a:r>
            <a:r>
              <a:rPr lang="en-US" sz="2400" dirty="0" smtClean="0"/>
              <a:t>is</a:t>
            </a:r>
            <a:r>
              <a:rPr lang="en-US" sz="2400" dirty="0"/>
              <a:t/>
            </a:r>
            <a:br>
              <a:rPr lang="en-US" sz="2400" dirty="0"/>
            </a:br>
            <a:endParaRPr lang="en-US" sz="2400" dirty="0"/>
          </a:p>
          <a:p>
            <a:r>
              <a:rPr lang="en-US" sz="2400" dirty="0" err="1"/>
              <a:t>JMenu</a:t>
            </a:r>
            <a:r>
              <a:rPr lang="en-US" sz="2400" dirty="0"/>
              <a:t>(String menu), </a:t>
            </a:r>
          </a:p>
          <a:p>
            <a:r>
              <a:rPr lang="en-US" sz="2400" dirty="0"/>
              <a:t>     where menu</a:t>
            </a:r>
            <a:r>
              <a:rPr lang="en-US" sz="2400" i="1" dirty="0"/>
              <a:t> </a:t>
            </a:r>
            <a:r>
              <a:rPr lang="en-US" sz="2400" dirty="0"/>
              <a:t>is the name of the menu</a:t>
            </a:r>
            <a:r>
              <a:rPr lang="en-US" sz="2400" dirty="0" smtClean="0"/>
              <a:t>.</a:t>
            </a:r>
            <a:r>
              <a:rPr lang="en-US" sz="2400" dirty="0"/>
              <a:t/>
            </a:r>
            <a:br>
              <a:rPr lang="en-US" sz="2400" dirty="0"/>
            </a:br>
            <a:endParaRPr lang="en-US" sz="2400" dirty="0"/>
          </a:p>
          <a:p>
            <a:r>
              <a:rPr lang="en-US" sz="2400" dirty="0"/>
              <a:t>To add a menu to a menu bar, use the </a:t>
            </a:r>
            <a:r>
              <a:rPr lang="en-US" sz="2400" dirty="0" err="1"/>
              <a:t>JMenuBar</a:t>
            </a:r>
            <a:r>
              <a:rPr lang="en-US" sz="2400" dirty="0"/>
              <a:t> method</a:t>
            </a:r>
            <a:br>
              <a:rPr lang="en-US" sz="2400" dirty="0"/>
            </a:br>
            <a:endParaRPr lang="en-US" sz="2400" dirty="0"/>
          </a:p>
          <a:p>
            <a:r>
              <a:rPr lang="en-US" sz="2400" dirty="0"/>
              <a:t> </a:t>
            </a:r>
            <a:r>
              <a:rPr lang="en-US" sz="2400" dirty="0" err="1"/>
              <a:t>JMenu</a:t>
            </a:r>
            <a:r>
              <a:rPr lang="en-US" sz="2400" dirty="0"/>
              <a:t>   </a:t>
            </a:r>
            <a:r>
              <a:rPr lang="en-US" sz="2400" dirty="0" err="1"/>
              <a:t>addJMenu</a:t>
            </a:r>
            <a:r>
              <a:rPr lang="en-US" sz="2400" dirty="0"/>
              <a:t>(</a:t>
            </a:r>
            <a:r>
              <a:rPr lang="en-US" sz="2400" dirty="0" err="1"/>
              <a:t>JMenu</a:t>
            </a:r>
            <a:r>
              <a:rPr lang="en-US" sz="2400" dirty="0"/>
              <a:t> m</a:t>
            </a:r>
            <a:r>
              <a:rPr lang="en-US" sz="2400" dirty="0" smtClean="0"/>
              <a:t>),</a:t>
            </a:r>
            <a:r>
              <a:rPr lang="en-US" sz="2400" b="1" dirty="0"/>
              <a:t/>
            </a:r>
            <a:br>
              <a:rPr lang="en-US" sz="2400" b="1" dirty="0"/>
            </a:br>
            <a:r>
              <a:rPr lang="en-US" sz="2400" dirty="0"/>
              <a:t>which adds a menu, m, to the end of a menu bar</a:t>
            </a:r>
            <a:r>
              <a:rPr lang="en-US" dirty="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sz="3200"/>
              <a:t>Example</a:t>
            </a:r>
          </a:p>
        </p:txBody>
      </p:sp>
      <p:sp>
        <p:nvSpPr>
          <p:cNvPr id="253955" name="Rectangle 3"/>
          <p:cNvSpPr>
            <a:spLocks noGrp="1" noChangeArrowheads="1"/>
          </p:cNvSpPr>
          <p:nvPr>
            <p:ph type="body" idx="1"/>
          </p:nvPr>
        </p:nvSpPr>
        <p:spPr/>
        <p:txBody>
          <a:bodyPr/>
          <a:lstStyle/>
          <a:p>
            <a:r>
              <a:rPr lang="en-US" sz="2000"/>
              <a:t>JMenuBar menuBar = new JMenuBar();       	// create a menu bar</a:t>
            </a:r>
            <a:br>
              <a:rPr lang="en-US" sz="2000"/>
            </a:br>
            <a:endParaRPr lang="en-US" sz="2000"/>
          </a:p>
          <a:p>
            <a:r>
              <a:rPr lang="en-US" sz="2000"/>
              <a:t>JMenu fileMenu = new JMenu("File");  	      	// create a </a:t>
            </a:r>
            <a:r>
              <a:rPr lang="en-US" sz="2000" i="1"/>
              <a:t>File</a:t>
            </a:r>
            <a:r>
              <a:rPr lang="en-US" sz="2000"/>
              <a:t> menu</a:t>
            </a:r>
            <a:br>
              <a:rPr lang="en-US" sz="2000"/>
            </a:br>
            <a:endParaRPr lang="en-US" sz="2000"/>
          </a:p>
          <a:p>
            <a:r>
              <a:rPr lang="en-US" sz="2000"/>
              <a:t>JMenu editMenu = new JMenu("Edit"); 	      	// create an </a:t>
            </a:r>
            <a:r>
              <a:rPr lang="en-US" sz="2000" i="1"/>
              <a:t>Edit</a:t>
            </a:r>
            <a:r>
              <a:rPr lang="en-US" sz="2000"/>
              <a:t> menu</a:t>
            </a:r>
            <a:br>
              <a:rPr lang="en-US" sz="2000"/>
            </a:br>
            <a:endParaRPr lang="en-US" sz="2000"/>
          </a:p>
          <a:p>
            <a:r>
              <a:rPr lang="en-US" sz="2000"/>
              <a:t>menuBar.add(fileMenu);               	    // add the </a:t>
            </a:r>
            <a:r>
              <a:rPr lang="en-US" sz="2000" i="1"/>
              <a:t>File</a:t>
            </a:r>
            <a:r>
              <a:rPr lang="en-US" sz="2000"/>
              <a:t> menu to the menu bar</a:t>
            </a:r>
            <a:br>
              <a:rPr lang="en-US" sz="2000"/>
            </a:br>
            <a:endParaRPr lang="en-US" sz="2000"/>
          </a:p>
          <a:p>
            <a:r>
              <a:rPr lang="en-US" sz="2000"/>
              <a:t>menuBar.add(editMenu);			    // add the </a:t>
            </a:r>
            <a:r>
              <a:rPr lang="en-US" sz="2000" i="1"/>
              <a:t>Edit</a:t>
            </a:r>
            <a:r>
              <a:rPr lang="en-US" sz="2000"/>
              <a:t> menu to the menu bar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marL="838200" indent="-838200"/>
            <a:r>
              <a:rPr lang="en-US" sz="3200"/>
              <a:t>3. Create the menu items and add the items to the appropriate menu</a:t>
            </a:r>
          </a:p>
        </p:txBody>
      </p:sp>
      <p:sp>
        <p:nvSpPr>
          <p:cNvPr id="254979" name="Rectangle 3"/>
          <p:cNvSpPr>
            <a:spLocks noGrp="1" noChangeArrowheads="1"/>
          </p:cNvSpPr>
          <p:nvPr>
            <p:ph type="body" idx="1"/>
          </p:nvPr>
        </p:nvSpPr>
        <p:spPr/>
        <p:txBody>
          <a:bodyPr/>
          <a:lstStyle/>
          <a:p>
            <a:r>
              <a:rPr lang="en-US" sz="2400"/>
              <a:t>The JMenuItem constructor is</a:t>
            </a:r>
          </a:p>
          <a:p>
            <a:r>
              <a:rPr lang="en-US" sz="2400"/>
              <a:t>     JMenuItem(String item)</a:t>
            </a:r>
          </a:p>
          <a:p>
            <a:endParaRPr lang="en-US" sz="2400"/>
          </a:p>
          <a:p>
            <a:endParaRPr lang="en-US" sz="2400"/>
          </a:p>
          <a:p>
            <a:r>
              <a:rPr lang="en-US" sz="2400"/>
              <a:t>To add a menu item to a menu use the JMenu method</a:t>
            </a:r>
          </a:p>
          <a:p>
            <a:r>
              <a:rPr lang="en-US" sz="2400"/>
              <a:t>     JMenuItem add (JMenuItem menuItem)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sz="3600" dirty="0"/>
              <a:t>Example</a:t>
            </a:r>
          </a:p>
        </p:txBody>
      </p:sp>
      <p:sp>
        <p:nvSpPr>
          <p:cNvPr id="256003" name="Rectangle 3"/>
          <p:cNvSpPr>
            <a:spLocks noGrp="1" noChangeArrowheads="1"/>
          </p:cNvSpPr>
          <p:nvPr>
            <p:ph type="body" idx="1"/>
          </p:nvPr>
        </p:nvSpPr>
        <p:spPr/>
        <p:txBody>
          <a:bodyPr/>
          <a:lstStyle/>
          <a:p>
            <a:pPr marL="609600" indent="-609600">
              <a:buFont typeface="Times New Roman" pitchFamily="18" charset="0"/>
              <a:buAutoNum type="arabicPeriod"/>
            </a:pPr>
            <a:r>
              <a:rPr lang="en-US" sz="2000" dirty="0" err="1"/>
              <a:t>JFrame</a:t>
            </a:r>
            <a:r>
              <a:rPr lang="en-US" sz="2000" dirty="0"/>
              <a:t> frame = new </a:t>
            </a:r>
            <a:r>
              <a:rPr lang="en-US" sz="2000" dirty="0" err="1"/>
              <a:t>JFrame</a:t>
            </a:r>
            <a:r>
              <a:rPr lang="en-US" sz="2000" dirty="0"/>
              <a:t>();</a:t>
            </a:r>
          </a:p>
          <a:p>
            <a:pPr marL="609600" indent="-609600">
              <a:buFont typeface="Times New Roman" pitchFamily="18" charset="0"/>
              <a:buAutoNum type="arabicPeriod"/>
            </a:pPr>
            <a:r>
              <a:rPr lang="en-US" sz="2000" dirty="0" err="1"/>
              <a:t>frame.setBounds</a:t>
            </a:r>
            <a:r>
              <a:rPr lang="en-US" sz="2000" dirty="0"/>
              <a:t>(0,0,500,500</a:t>
            </a:r>
            <a:r>
              <a:rPr lang="en-US" sz="2000" dirty="0" smtClean="0"/>
              <a:t>);</a:t>
            </a:r>
            <a:endParaRPr lang="en-US" sz="2000" dirty="0"/>
          </a:p>
          <a:p>
            <a:pPr marL="609600" indent="-609600">
              <a:buFont typeface="Times New Roman" pitchFamily="18" charset="0"/>
              <a:buAutoNum type="arabicPeriod"/>
            </a:pPr>
            <a:r>
              <a:rPr lang="en-US" sz="2000" dirty="0"/>
              <a:t>// create the menu bar</a:t>
            </a:r>
          </a:p>
          <a:p>
            <a:pPr marL="609600" indent="-609600">
              <a:buFont typeface="Times New Roman" pitchFamily="18" charset="0"/>
              <a:buAutoNum type="arabicPeriod"/>
            </a:pPr>
            <a:r>
              <a:rPr lang="en-US" sz="2000" dirty="0" err="1"/>
              <a:t>JMenuBar</a:t>
            </a:r>
            <a:r>
              <a:rPr lang="en-US" sz="2000" dirty="0"/>
              <a:t> </a:t>
            </a:r>
            <a:r>
              <a:rPr lang="en-US" sz="2000" dirty="0" err="1"/>
              <a:t>menuBar</a:t>
            </a:r>
            <a:r>
              <a:rPr lang="en-US" sz="2000" dirty="0"/>
              <a:t> = new </a:t>
            </a:r>
            <a:r>
              <a:rPr lang="en-US" sz="2000" dirty="0" err="1"/>
              <a:t>JMenuBar</a:t>
            </a:r>
            <a:r>
              <a:rPr lang="en-US" sz="2000" dirty="0"/>
              <a:t>(); </a:t>
            </a:r>
          </a:p>
          <a:p>
            <a:pPr marL="609600" indent="-609600">
              <a:buFont typeface="Times New Roman" pitchFamily="18" charset="0"/>
              <a:buAutoNum type="arabicPeriod"/>
            </a:pPr>
            <a:r>
              <a:rPr lang="en-US" sz="2000" dirty="0" err="1"/>
              <a:t>frame.setJMenuBar</a:t>
            </a:r>
            <a:r>
              <a:rPr lang="en-US" sz="2000" dirty="0"/>
              <a:t>(</a:t>
            </a:r>
            <a:r>
              <a:rPr lang="en-US" sz="2000" dirty="0" err="1"/>
              <a:t>menuBar</a:t>
            </a:r>
            <a:r>
              <a:rPr lang="en-US" sz="2000" dirty="0"/>
              <a:t>);   // add menu bar to </a:t>
            </a:r>
            <a:r>
              <a:rPr lang="en-US" sz="2000" dirty="0" smtClean="0"/>
              <a:t>frame</a:t>
            </a:r>
          </a:p>
          <a:p>
            <a:pPr marL="609600" indent="-609600">
              <a:buFont typeface="Times New Roman" pitchFamily="18" charset="0"/>
              <a:buAutoNum type="arabicPeriod" startAt="6"/>
            </a:pPr>
            <a:r>
              <a:rPr lang="en-US" sz="2000" b="1" dirty="0" smtClean="0"/>
              <a:t>// create a menu ("File")</a:t>
            </a:r>
          </a:p>
          <a:p>
            <a:pPr marL="609600" indent="-609600">
              <a:buFont typeface="Times New Roman" pitchFamily="18" charset="0"/>
              <a:buAutoNum type="arabicPeriod" startAt="6"/>
            </a:pPr>
            <a:r>
              <a:rPr lang="en-US" sz="2000" dirty="0" err="1" smtClean="0"/>
              <a:t>JMenu</a:t>
            </a:r>
            <a:r>
              <a:rPr lang="en-US" sz="2000" dirty="0" smtClean="0"/>
              <a:t> </a:t>
            </a:r>
            <a:r>
              <a:rPr lang="en-US" sz="2000" dirty="0" err="1" smtClean="0"/>
              <a:t>fileMenu</a:t>
            </a:r>
            <a:r>
              <a:rPr lang="en-US" sz="2000" dirty="0" smtClean="0"/>
              <a:t> = new </a:t>
            </a:r>
            <a:r>
              <a:rPr lang="en-US" sz="2000" dirty="0" err="1" smtClean="0"/>
              <a:t>JMenu</a:t>
            </a:r>
            <a:r>
              <a:rPr lang="en-US" sz="2000" dirty="0" smtClean="0"/>
              <a:t>("File");   	</a:t>
            </a:r>
          </a:p>
          <a:p>
            <a:pPr marL="609600" indent="-609600">
              <a:buFont typeface="Times New Roman" pitchFamily="18" charset="0"/>
              <a:buAutoNum type="arabicPeriod" startAt="6"/>
            </a:pPr>
            <a:r>
              <a:rPr lang="en-US" sz="2000" b="1" dirty="0" smtClean="0"/>
              <a:t>// add the file menu to the menu bar</a:t>
            </a:r>
          </a:p>
          <a:p>
            <a:pPr marL="609600" indent="-609600">
              <a:buFont typeface="Times New Roman" pitchFamily="18" charset="0"/>
              <a:buAutoNum type="arabicPeriod" startAt="6"/>
            </a:pPr>
            <a:r>
              <a:rPr lang="en-US" sz="2000" dirty="0" err="1" smtClean="0"/>
              <a:t>menuBar.add</a:t>
            </a:r>
            <a:r>
              <a:rPr lang="en-US" sz="2000" dirty="0" smtClean="0"/>
              <a:t>(</a:t>
            </a:r>
            <a:r>
              <a:rPr lang="en-US" sz="2000" dirty="0" err="1" smtClean="0"/>
              <a:t>fileMenu</a:t>
            </a:r>
            <a:r>
              <a:rPr lang="en-US" sz="2000" dirty="0" smtClean="0"/>
              <a:t>);				</a:t>
            </a:r>
          </a:p>
          <a:p>
            <a:pPr marL="609600" indent="-609600">
              <a:buFont typeface="Times New Roman" pitchFamily="18" charset="0"/>
              <a:buAutoNum type="arabicPeriod" startAt="6"/>
            </a:pPr>
            <a:r>
              <a:rPr lang="en-US" sz="2000" b="1" dirty="0" smtClean="0"/>
              <a:t>// create four menu items – </a:t>
            </a:r>
            <a:r>
              <a:rPr lang="en-US" sz="2000" b="1" i="1" dirty="0" smtClean="0"/>
              <a:t>Open</a:t>
            </a:r>
            <a:r>
              <a:rPr lang="en-US" sz="2000" b="1" dirty="0" smtClean="0"/>
              <a:t>, </a:t>
            </a:r>
            <a:r>
              <a:rPr lang="en-US" sz="2000" b="1" i="1" dirty="0" smtClean="0"/>
              <a:t>New</a:t>
            </a:r>
            <a:r>
              <a:rPr lang="en-US" sz="2000" b="1" dirty="0" smtClean="0"/>
              <a:t>, </a:t>
            </a:r>
            <a:r>
              <a:rPr lang="en-US" sz="2000" b="1" i="1" dirty="0" smtClean="0"/>
              <a:t>Save</a:t>
            </a:r>
            <a:r>
              <a:rPr lang="en-US" sz="2000" b="1" dirty="0" smtClean="0"/>
              <a:t>, and </a:t>
            </a:r>
            <a:r>
              <a:rPr lang="en-US" sz="2000" b="1" i="1" dirty="0" smtClean="0"/>
              <a:t>Exit</a:t>
            </a:r>
            <a:endParaRPr lang="en-US" sz="2000" b="1" dirty="0" smtClean="0"/>
          </a:p>
          <a:p>
            <a:pPr marL="609600" indent="-609600">
              <a:buFont typeface="Times New Roman" pitchFamily="18" charset="0"/>
              <a:buAutoNum type="arabicPeriod" startAt="6"/>
            </a:pPr>
            <a:r>
              <a:rPr lang="en-US" sz="2000" dirty="0" err="1" smtClean="0"/>
              <a:t>JMenuItem</a:t>
            </a:r>
            <a:r>
              <a:rPr lang="en-US" sz="2000" dirty="0" smtClean="0"/>
              <a:t> </a:t>
            </a:r>
            <a:r>
              <a:rPr lang="en-US" sz="2000" dirty="0" err="1" smtClean="0"/>
              <a:t>openMenuItem</a:t>
            </a:r>
            <a:r>
              <a:rPr lang="en-US" sz="2000" dirty="0" smtClean="0"/>
              <a:t> = new </a:t>
            </a:r>
            <a:r>
              <a:rPr lang="en-US" sz="2000" dirty="0" err="1" smtClean="0"/>
              <a:t>JMenuItem</a:t>
            </a:r>
            <a:r>
              <a:rPr lang="en-US" sz="2000" dirty="0" smtClean="0"/>
              <a:t>(“Open”);  </a:t>
            </a:r>
          </a:p>
          <a:p>
            <a:pPr marL="609600" indent="-609600">
              <a:buFont typeface="Times New Roman" pitchFamily="18" charset="0"/>
              <a:buAutoNum type="arabicPeriod" startAt="6"/>
            </a:pPr>
            <a:r>
              <a:rPr lang="en-US" sz="2000" dirty="0" err="1" smtClean="0"/>
              <a:t>JMenuItem</a:t>
            </a:r>
            <a:r>
              <a:rPr lang="en-US" sz="2000" dirty="0" smtClean="0"/>
              <a:t> </a:t>
            </a:r>
            <a:r>
              <a:rPr lang="en-US" sz="2000" dirty="0" err="1" smtClean="0"/>
              <a:t>newMenuItem</a:t>
            </a:r>
            <a:r>
              <a:rPr lang="en-US" sz="2000" dirty="0" smtClean="0"/>
              <a:t> = new </a:t>
            </a:r>
            <a:r>
              <a:rPr lang="en-US" sz="2000" dirty="0" err="1" smtClean="0"/>
              <a:t>JMenuItem</a:t>
            </a:r>
            <a:r>
              <a:rPr lang="en-US" sz="2000" dirty="0" smtClean="0"/>
              <a:t>(“New”);</a:t>
            </a:r>
          </a:p>
          <a:p>
            <a:pPr marL="609600" indent="-609600">
              <a:buFont typeface="Times New Roman" pitchFamily="18" charset="0"/>
              <a:buAutoNum type="arabicPeriod" startAt="6"/>
            </a:pPr>
            <a:r>
              <a:rPr lang="en-US" sz="2000" dirty="0" err="1" smtClean="0"/>
              <a:t>JMenuItem</a:t>
            </a:r>
            <a:r>
              <a:rPr lang="en-US" sz="2000" dirty="0" smtClean="0"/>
              <a:t> </a:t>
            </a:r>
            <a:r>
              <a:rPr lang="en-US" sz="2000" dirty="0" err="1" smtClean="0"/>
              <a:t>saveMenuItem</a:t>
            </a:r>
            <a:r>
              <a:rPr lang="en-US" sz="2000" dirty="0" smtClean="0"/>
              <a:t> = new </a:t>
            </a:r>
            <a:r>
              <a:rPr lang="en-US" sz="2000" dirty="0" err="1" smtClean="0"/>
              <a:t>JMenuItem</a:t>
            </a:r>
            <a:r>
              <a:rPr lang="en-US" sz="2000" dirty="0" smtClean="0"/>
              <a:t>(“Save”);</a:t>
            </a:r>
          </a:p>
          <a:p>
            <a:pPr marL="609600" indent="-609600">
              <a:buFont typeface="Times New Roman" pitchFamily="18" charset="0"/>
              <a:buAutoNum type="arabicPeriod" startAt="6"/>
            </a:pPr>
            <a:r>
              <a:rPr lang="en-US" sz="2000" dirty="0" err="1" smtClean="0"/>
              <a:t>JMenuItem</a:t>
            </a:r>
            <a:r>
              <a:rPr lang="en-US" sz="2000" dirty="0" smtClean="0"/>
              <a:t> </a:t>
            </a:r>
            <a:r>
              <a:rPr lang="en-US" sz="2000" dirty="0" err="1" smtClean="0"/>
              <a:t>exitMenuItem</a:t>
            </a:r>
            <a:r>
              <a:rPr lang="en-US" sz="2000" dirty="0" smtClean="0"/>
              <a:t> = new </a:t>
            </a:r>
            <a:r>
              <a:rPr lang="en-US" sz="2000" dirty="0" err="1" smtClean="0"/>
              <a:t>JMenuItem</a:t>
            </a:r>
            <a:r>
              <a:rPr lang="en-US" sz="2000" dirty="0" smtClean="0"/>
              <a:t>(“Exit”);</a:t>
            </a:r>
          </a:p>
          <a:p>
            <a:pPr marL="609600" indent="-609600"/>
            <a:r>
              <a:rPr lang="en-US" sz="2000" dirty="0" smtClean="0"/>
              <a:t> </a:t>
            </a:r>
            <a:endParaRPr 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sz="3600" dirty="0" smtClean="0"/>
              <a:t>Application</a:t>
            </a:r>
            <a:endParaRPr lang="en-US" sz="3600" dirty="0"/>
          </a:p>
        </p:txBody>
      </p:sp>
      <p:sp>
        <p:nvSpPr>
          <p:cNvPr id="258051" name="Rectangle 3"/>
          <p:cNvSpPr>
            <a:spLocks noGrp="1" noChangeArrowheads="1"/>
          </p:cNvSpPr>
          <p:nvPr>
            <p:ph type="body" idx="1"/>
          </p:nvPr>
        </p:nvSpPr>
        <p:spPr>
          <a:xfrm>
            <a:off x="741363" y="2101850"/>
            <a:ext cx="8605837" cy="5106987"/>
          </a:xfrm>
        </p:spPr>
        <p:txBody>
          <a:bodyPr/>
          <a:lstStyle/>
          <a:p>
            <a:pPr marL="609600" indent="-609600">
              <a:buFont typeface="Times New Roman" pitchFamily="18" charset="0"/>
              <a:buAutoNum type="arabicPeriod" startAt="15"/>
            </a:pPr>
            <a:r>
              <a:rPr lang="en-US" sz="2000" b="1" dirty="0"/>
              <a:t>// add the three menu items to the File menu</a:t>
            </a:r>
          </a:p>
          <a:p>
            <a:pPr marL="609600" indent="-609600">
              <a:buFont typeface="Times New Roman" pitchFamily="18" charset="0"/>
              <a:buAutoNum type="arabicPeriod" startAt="15"/>
            </a:pPr>
            <a:r>
              <a:rPr lang="en-US" sz="2000" dirty="0" err="1"/>
              <a:t>fileMenu.add</a:t>
            </a:r>
            <a:r>
              <a:rPr lang="en-US" sz="2000" dirty="0"/>
              <a:t> (</a:t>
            </a:r>
            <a:r>
              <a:rPr lang="en-US" sz="2000" dirty="0" err="1"/>
              <a:t>openMenuItem</a:t>
            </a:r>
            <a:r>
              <a:rPr lang="en-US" sz="2000" dirty="0"/>
              <a:t>);		</a:t>
            </a:r>
          </a:p>
          <a:p>
            <a:pPr marL="609600" indent="-609600">
              <a:buFont typeface="Times New Roman" pitchFamily="18" charset="0"/>
              <a:buAutoNum type="arabicPeriod" startAt="15"/>
            </a:pPr>
            <a:r>
              <a:rPr lang="en-US" sz="2000" dirty="0" err="1"/>
              <a:t>fileMenu.add</a:t>
            </a:r>
            <a:r>
              <a:rPr lang="en-US" sz="2000" dirty="0"/>
              <a:t> (</a:t>
            </a:r>
            <a:r>
              <a:rPr lang="en-US" sz="2000" dirty="0" err="1"/>
              <a:t>newMenuItem</a:t>
            </a:r>
            <a:r>
              <a:rPr lang="en-US" sz="2000" dirty="0"/>
              <a:t>);</a:t>
            </a:r>
          </a:p>
          <a:p>
            <a:pPr marL="609600" indent="-609600">
              <a:buFont typeface="Times New Roman" pitchFamily="18" charset="0"/>
              <a:buAutoNum type="arabicPeriod" startAt="15"/>
            </a:pPr>
            <a:r>
              <a:rPr lang="en-US" sz="2000" dirty="0" err="1"/>
              <a:t>fileMenu.add</a:t>
            </a:r>
            <a:r>
              <a:rPr lang="en-US" sz="2000" dirty="0"/>
              <a:t>(</a:t>
            </a:r>
            <a:r>
              <a:rPr lang="en-US" sz="2000" dirty="0" err="1"/>
              <a:t>saveMenuItem</a:t>
            </a:r>
            <a:r>
              <a:rPr lang="en-US" sz="2000" dirty="0"/>
              <a:t>);</a:t>
            </a:r>
          </a:p>
          <a:p>
            <a:pPr marL="609600" indent="-609600">
              <a:buFont typeface="Times New Roman" pitchFamily="18" charset="0"/>
              <a:buAutoNum type="arabicPeriod" startAt="15"/>
            </a:pPr>
            <a:r>
              <a:rPr lang="en-US" sz="2000" dirty="0" err="1"/>
              <a:t>fileMenu.add</a:t>
            </a:r>
            <a:r>
              <a:rPr lang="en-US" sz="2000" dirty="0"/>
              <a:t> (</a:t>
            </a:r>
            <a:r>
              <a:rPr lang="en-US" sz="2000" dirty="0" err="1"/>
              <a:t>exitMenuItem</a:t>
            </a:r>
            <a:r>
              <a:rPr lang="en-US" sz="2000" dirty="0"/>
              <a:t>); </a:t>
            </a:r>
          </a:p>
          <a:p>
            <a:pPr marL="609600" indent="-609600">
              <a:buFont typeface="Times New Roman" pitchFamily="18" charset="0"/>
              <a:buAutoNum type="arabicPeriod" startAt="20"/>
            </a:pPr>
            <a:r>
              <a:rPr lang="en-US" sz="2000" b="1" dirty="0"/>
              <a:t>// create a second menu,  "Edit"</a:t>
            </a:r>
          </a:p>
          <a:p>
            <a:pPr marL="609600" indent="-609600">
              <a:buFont typeface="Times New Roman" pitchFamily="18" charset="0"/>
              <a:buAutoNum type="arabicPeriod" startAt="20"/>
            </a:pPr>
            <a:r>
              <a:rPr lang="en-US" sz="2000" dirty="0" err="1"/>
              <a:t>JMenu</a:t>
            </a:r>
            <a:r>
              <a:rPr lang="en-US" sz="2000" dirty="0"/>
              <a:t> </a:t>
            </a:r>
            <a:r>
              <a:rPr lang="en-US" sz="2000" dirty="0" err="1"/>
              <a:t>editMenu</a:t>
            </a:r>
            <a:r>
              <a:rPr lang="en-US" sz="2000" dirty="0"/>
              <a:t> = new </a:t>
            </a:r>
            <a:r>
              <a:rPr lang="en-US" sz="2000" dirty="0" err="1"/>
              <a:t>JMenu</a:t>
            </a:r>
            <a:r>
              <a:rPr lang="en-US" sz="2000" dirty="0"/>
              <a:t>("Edit</a:t>
            </a:r>
            <a:r>
              <a:rPr lang="en-US" sz="2000" dirty="0" smtClean="0"/>
              <a:t>");</a:t>
            </a:r>
            <a:endParaRPr lang="en-US" sz="2000" dirty="0"/>
          </a:p>
          <a:p>
            <a:pPr marL="609600" indent="-609600">
              <a:buFont typeface="Times New Roman" pitchFamily="18" charset="0"/>
              <a:buAutoNum type="arabicPeriod" startAt="20"/>
            </a:pPr>
            <a:r>
              <a:rPr lang="en-US" sz="2000" b="1" dirty="0"/>
              <a:t>//add the Edit menu to the menu bar</a:t>
            </a:r>
          </a:p>
          <a:p>
            <a:pPr marL="609600" indent="-609600">
              <a:buFont typeface="Times New Roman" pitchFamily="18" charset="0"/>
              <a:buAutoNum type="arabicPeriod" startAt="20"/>
            </a:pPr>
            <a:r>
              <a:rPr lang="en-US" sz="2000" dirty="0" err="1"/>
              <a:t>menuBar.add</a:t>
            </a:r>
            <a:r>
              <a:rPr lang="en-US" sz="2000" dirty="0"/>
              <a:t>(</a:t>
            </a:r>
            <a:r>
              <a:rPr lang="en-US" sz="2000" dirty="0" err="1"/>
              <a:t>editMenu</a:t>
            </a:r>
            <a:r>
              <a:rPr lang="en-US" sz="2000" dirty="0" smtClean="0"/>
              <a:t>);</a:t>
            </a:r>
          </a:p>
          <a:p>
            <a:pPr marL="609600" indent="-609600">
              <a:lnSpc>
                <a:spcPct val="73000"/>
              </a:lnSpc>
              <a:buFont typeface="Times New Roman" pitchFamily="18" charset="0"/>
              <a:buAutoNum type="arabicPeriod" startAt="24"/>
            </a:pPr>
            <a:r>
              <a:rPr lang="en-US" sz="2000" b="1" dirty="0" smtClean="0"/>
              <a:t>// create three menu items, </a:t>
            </a:r>
            <a:r>
              <a:rPr lang="en-US" sz="2000" b="1" i="1" dirty="0" smtClean="0"/>
              <a:t>Copy, Cut, and Paste</a:t>
            </a:r>
            <a:endParaRPr lang="en-US" sz="2000" b="1" dirty="0" smtClean="0"/>
          </a:p>
          <a:p>
            <a:pPr marL="609600" indent="-609600">
              <a:lnSpc>
                <a:spcPct val="73000"/>
              </a:lnSpc>
              <a:buFont typeface="Times New Roman" pitchFamily="18" charset="0"/>
              <a:buAutoNum type="arabicPeriod" startAt="24"/>
            </a:pPr>
            <a:r>
              <a:rPr lang="en-US" sz="2000" dirty="0" err="1" smtClean="0"/>
              <a:t>JMenuItem</a:t>
            </a:r>
            <a:r>
              <a:rPr lang="en-US" sz="2000" dirty="0" smtClean="0"/>
              <a:t> </a:t>
            </a:r>
            <a:r>
              <a:rPr lang="en-US" sz="2000" dirty="0" err="1" smtClean="0"/>
              <a:t>copyMenuItem</a:t>
            </a:r>
            <a:r>
              <a:rPr lang="en-US" sz="2000" dirty="0" smtClean="0"/>
              <a:t> = new </a:t>
            </a:r>
            <a:r>
              <a:rPr lang="en-US" sz="2000" dirty="0" err="1" smtClean="0"/>
              <a:t>JMenuItem</a:t>
            </a:r>
            <a:r>
              <a:rPr lang="en-US" sz="2000" dirty="0" smtClean="0"/>
              <a:t>(“Copy”);</a:t>
            </a:r>
          </a:p>
          <a:p>
            <a:pPr marL="609600" indent="-609600">
              <a:lnSpc>
                <a:spcPct val="73000"/>
              </a:lnSpc>
              <a:buFont typeface="Times New Roman" pitchFamily="18" charset="0"/>
              <a:buAutoNum type="arabicPeriod" startAt="24"/>
            </a:pPr>
            <a:r>
              <a:rPr lang="en-US" sz="2000" dirty="0" err="1" smtClean="0"/>
              <a:t>JMenuItem</a:t>
            </a:r>
            <a:r>
              <a:rPr lang="en-US" sz="2000" dirty="0" smtClean="0"/>
              <a:t> </a:t>
            </a:r>
            <a:r>
              <a:rPr lang="en-US" sz="2000" dirty="0" err="1" smtClean="0"/>
              <a:t>cutMenuItem</a:t>
            </a:r>
            <a:r>
              <a:rPr lang="en-US" sz="2000" dirty="0" smtClean="0"/>
              <a:t> = new </a:t>
            </a:r>
            <a:r>
              <a:rPr lang="en-US" sz="2000" dirty="0" err="1" smtClean="0"/>
              <a:t>JMenuItem</a:t>
            </a:r>
            <a:r>
              <a:rPr lang="en-US" sz="2000" dirty="0" smtClean="0"/>
              <a:t>(“Cut”);</a:t>
            </a:r>
          </a:p>
          <a:p>
            <a:pPr marL="609600" indent="-609600">
              <a:lnSpc>
                <a:spcPct val="73000"/>
              </a:lnSpc>
              <a:buFont typeface="Times New Roman" pitchFamily="18" charset="0"/>
              <a:buAutoNum type="arabicPeriod" startAt="24"/>
            </a:pPr>
            <a:r>
              <a:rPr lang="en-US" sz="2000" dirty="0" err="1" smtClean="0"/>
              <a:t>JMenuItem</a:t>
            </a:r>
            <a:r>
              <a:rPr lang="en-US" sz="2000" dirty="0" smtClean="0"/>
              <a:t> </a:t>
            </a:r>
            <a:r>
              <a:rPr lang="en-US" sz="2000" dirty="0" err="1" smtClean="0"/>
              <a:t>pasteMenuItem</a:t>
            </a:r>
            <a:r>
              <a:rPr lang="en-US" sz="2000" dirty="0" smtClean="0"/>
              <a:t> = new </a:t>
            </a:r>
            <a:r>
              <a:rPr lang="en-US" sz="2000" dirty="0" err="1" smtClean="0"/>
              <a:t>JMenuItem</a:t>
            </a:r>
            <a:r>
              <a:rPr lang="en-US" sz="2000" dirty="0" smtClean="0"/>
              <a:t>(“Paste”);</a:t>
            </a:r>
            <a:br>
              <a:rPr lang="en-US" sz="2000" dirty="0" smtClean="0"/>
            </a:br>
            <a:endParaRPr lang="en-US" sz="2000" dirty="0" smtClean="0"/>
          </a:p>
          <a:p>
            <a:pPr marL="609600" indent="-609600">
              <a:lnSpc>
                <a:spcPct val="73000"/>
              </a:lnSpc>
              <a:buFont typeface="Times New Roman" pitchFamily="18" charset="0"/>
              <a:buAutoNum type="arabicPeriod" startAt="24"/>
            </a:pPr>
            <a:r>
              <a:rPr lang="en-US" sz="2000" b="1" dirty="0" smtClean="0"/>
              <a:t>// add the Cut and Paste menu items to the Edit menu</a:t>
            </a:r>
          </a:p>
          <a:p>
            <a:pPr marL="609600" indent="-609600">
              <a:lnSpc>
                <a:spcPct val="73000"/>
              </a:lnSpc>
              <a:buFont typeface="Times New Roman" pitchFamily="18" charset="0"/>
              <a:buAutoNum type="arabicPeriod" startAt="24"/>
            </a:pPr>
            <a:r>
              <a:rPr lang="en-US" sz="2000" dirty="0" err="1" smtClean="0"/>
              <a:t>editMenu.add</a:t>
            </a:r>
            <a:r>
              <a:rPr lang="en-US" sz="2000" dirty="0" smtClean="0"/>
              <a:t>(</a:t>
            </a:r>
            <a:r>
              <a:rPr lang="en-US" sz="2000" dirty="0" err="1" smtClean="0"/>
              <a:t>copyMenuItem</a:t>
            </a:r>
            <a:r>
              <a:rPr lang="en-US" sz="2000" dirty="0" smtClean="0"/>
              <a:t>);</a:t>
            </a:r>
          </a:p>
          <a:p>
            <a:pPr marL="609600" indent="-609600">
              <a:lnSpc>
                <a:spcPct val="73000"/>
              </a:lnSpc>
              <a:buFont typeface="Times New Roman" pitchFamily="18" charset="0"/>
              <a:buAutoNum type="arabicPeriod" startAt="24"/>
            </a:pPr>
            <a:r>
              <a:rPr lang="en-US" sz="2000" dirty="0" err="1" smtClean="0"/>
              <a:t>editMenu.add</a:t>
            </a:r>
            <a:r>
              <a:rPr lang="en-US" sz="2000" dirty="0" smtClean="0"/>
              <a:t>(</a:t>
            </a:r>
            <a:r>
              <a:rPr lang="en-US" sz="2000" dirty="0" err="1" smtClean="0"/>
              <a:t>cutMenuItem</a:t>
            </a:r>
            <a:r>
              <a:rPr lang="en-US" sz="2000" dirty="0" smtClean="0"/>
              <a:t>);</a:t>
            </a:r>
          </a:p>
          <a:p>
            <a:pPr marL="609600" indent="-609600">
              <a:lnSpc>
                <a:spcPct val="73000"/>
              </a:lnSpc>
              <a:buFont typeface="Times New Roman" pitchFamily="18" charset="0"/>
              <a:buAutoNum type="arabicPeriod" startAt="24"/>
            </a:pPr>
            <a:r>
              <a:rPr lang="en-US" sz="2000" dirty="0" err="1" smtClean="0"/>
              <a:t>editMenu.add</a:t>
            </a:r>
            <a:r>
              <a:rPr lang="en-US" sz="2000" dirty="0" smtClean="0"/>
              <a:t>(</a:t>
            </a:r>
            <a:r>
              <a:rPr lang="en-US" sz="2000" dirty="0" err="1" smtClean="0"/>
              <a:t>pasteMenuItem</a:t>
            </a:r>
            <a:r>
              <a:rPr lang="en-US" sz="2000" dirty="0" smtClean="0"/>
              <a:t>);</a:t>
            </a:r>
            <a:br>
              <a:rPr lang="en-US" sz="2000" dirty="0" smtClean="0"/>
            </a:br>
            <a:endParaRPr lang="en-US" sz="2000" dirty="0" smtClean="0"/>
          </a:p>
          <a:p>
            <a:pPr marL="609600" indent="-609600">
              <a:lnSpc>
                <a:spcPct val="73000"/>
              </a:lnSpc>
              <a:buFont typeface="Times New Roman" pitchFamily="18" charset="0"/>
              <a:buAutoNum type="arabicPeriod" startAt="24"/>
            </a:pPr>
            <a:r>
              <a:rPr lang="en-US" sz="2000" dirty="0" err="1" smtClean="0"/>
              <a:t>frame.setVisible</a:t>
            </a:r>
            <a:r>
              <a:rPr lang="en-US" sz="2000" dirty="0" smtClean="0"/>
              <a:t>(true)</a:t>
            </a:r>
          </a:p>
          <a:p>
            <a:pPr marL="609600" indent="-609600"/>
            <a:endParaRPr 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sz="3600" dirty="0" err="1"/>
              <a:t>JMenuItem</a:t>
            </a:r>
            <a:r>
              <a:rPr lang="en-US" sz="3600" dirty="0"/>
              <a:t> and </a:t>
            </a:r>
            <a:r>
              <a:rPr lang="en-US" sz="3600" dirty="0" err="1"/>
              <a:t>JMenu</a:t>
            </a:r>
            <a:r>
              <a:rPr lang="en-US" sz="3600" dirty="0"/>
              <a:t> Methods</a:t>
            </a:r>
          </a:p>
        </p:txBody>
      </p:sp>
      <p:sp>
        <p:nvSpPr>
          <p:cNvPr id="260099" name="Rectangle 3"/>
          <p:cNvSpPr>
            <a:spLocks noGrp="1" noChangeArrowheads="1"/>
          </p:cNvSpPr>
          <p:nvPr>
            <p:ph type="body" idx="1"/>
          </p:nvPr>
        </p:nvSpPr>
        <p:spPr/>
        <p:txBody>
          <a:bodyPr/>
          <a:lstStyle/>
          <a:p>
            <a:pPr>
              <a:lnSpc>
                <a:spcPct val="83000"/>
              </a:lnSpc>
              <a:buFontTx/>
              <a:buChar char="•"/>
            </a:pPr>
            <a:r>
              <a:rPr lang="en-US" sz="2400"/>
              <a:t>boolean isSelected()</a:t>
            </a:r>
            <a:br>
              <a:rPr lang="en-US" sz="2400"/>
            </a:br>
            <a:r>
              <a:rPr lang="en-US" sz="2400"/>
              <a:t>returns true</a:t>
            </a:r>
            <a:r>
              <a:rPr lang="en-US" sz="2400" i="1"/>
              <a:t> </a:t>
            </a:r>
            <a:r>
              <a:rPr lang="en-US" sz="2400"/>
              <a:t>if the menu or menu item is selected.</a:t>
            </a:r>
            <a:br>
              <a:rPr lang="en-US" sz="2400"/>
            </a:br>
            <a:r>
              <a:rPr lang="en-US" sz="2400"/>
              <a:t/>
            </a:r>
            <a:br>
              <a:rPr lang="en-US" sz="2400"/>
            </a:br>
            <a:endParaRPr lang="en-US" sz="2400"/>
          </a:p>
          <a:p>
            <a:pPr>
              <a:lnSpc>
                <a:spcPct val="83000"/>
              </a:lnSpc>
              <a:buFontTx/>
              <a:buChar char="•"/>
            </a:pPr>
            <a:r>
              <a:rPr lang="en-US" sz="2400"/>
              <a:t>void setSelected(boolean selected)</a:t>
            </a:r>
            <a:br>
              <a:rPr lang="en-US" sz="2400"/>
            </a:br>
            <a:r>
              <a:rPr lang="en-US" sz="2400"/>
              <a:t>sets the status of the menu or menu item.</a:t>
            </a:r>
            <a:br>
              <a:rPr lang="en-US" sz="2400"/>
            </a:br>
            <a:r>
              <a:rPr lang="en-US" sz="2400"/>
              <a:t/>
            </a:r>
            <a:br>
              <a:rPr lang="en-US" sz="2400"/>
            </a:br>
            <a:endParaRPr lang="en-US" sz="2400"/>
          </a:p>
          <a:p>
            <a:pPr>
              <a:lnSpc>
                <a:spcPct val="83000"/>
              </a:lnSpc>
              <a:buFontTx/>
              <a:buChar char="•"/>
            </a:pPr>
            <a:r>
              <a:rPr lang="en-US" sz="2400"/>
              <a:t>void doClick()    </a:t>
            </a:r>
            <a:r>
              <a:rPr lang="en-US" sz="2400" b="1"/>
              <a:t/>
            </a:r>
            <a:br>
              <a:rPr lang="en-US" sz="2400" b="1"/>
            </a:br>
            <a:r>
              <a:rPr lang="en-US" sz="2400"/>
              <a:t>clicks the menu via the code, not the mouse.</a:t>
            </a:r>
            <a:br>
              <a:rPr lang="en-US" sz="2400"/>
            </a:br>
            <a:r>
              <a:rPr lang="en-US" sz="2400"/>
              <a:t/>
            </a:r>
            <a:br>
              <a:rPr lang="en-US" sz="2400"/>
            </a:br>
            <a:endParaRPr lang="en-US" sz="2400"/>
          </a:p>
          <a:p>
            <a:pPr>
              <a:lnSpc>
                <a:spcPct val="83000"/>
              </a:lnSpc>
              <a:buFontTx/>
              <a:buChar char="•"/>
            </a:pPr>
            <a:r>
              <a:rPr lang="en-US" sz="2400"/>
              <a:t>String getActionCommand()</a:t>
            </a:r>
          </a:p>
          <a:p>
            <a:pPr>
              <a:lnSpc>
                <a:spcPct val="83000"/>
              </a:lnSpc>
              <a:buFontTx/>
              <a:buChar char="•"/>
            </a:pPr>
            <a:r>
              <a:rPr lang="en-US" sz="2400"/>
              <a:t>returns the text or label of a menu item</a:t>
            </a:r>
            <a:r>
              <a:rPr lang="en-US" sz="280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sz="3600" dirty="0" smtClean="0"/>
              <a:t>Menu Item Listener</a:t>
            </a:r>
            <a:endParaRPr lang="en-US" sz="3600" dirty="0"/>
          </a:p>
        </p:txBody>
      </p:sp>
      <p:sp>
        <p:nvSpPr>
          <p:cNvPr id="261123" name="Rectangle 3"/>
          <p:cNvSpPr>
            <a:spLocks noGrp="1" noChangeArrowheads="1"/>
          </p:cNvSpPr>
          <p:nvPr>
            <p:ph type="body" idx="1"/>
          </p:nvPr>
        </p:nvSpPr>
        <p:spPr/>
        <p:txBody>
          <a:bodyPr/>
          <a:lstStyle/>
          <a:p>
            <a:pPr>
              <a:lnSpc>
                <a:spcPct val="83000"/>
              </a:lnSpc>
            </a:pPr>
            <a:r>
              <a:rPr lang="en-US" sz="2400"/>
              <a:t>Selecting a menu item generates an action event.  A response requires that the programmer:</a:t>
            </a:r>
            <a:br>
              <a:rPr lang="en-US" sz="2400"/>
            </a:br>
            <a:r>
              <a:rPr lang="en-US" sz="2400"/>
              <a:t/>
            </a:r>
            <a:br>
              <a:rPr lang="en-US" sz="2400"/>
            </a:br>
            <a:endParaRPr lang="en-US" sz="2400"/>
          </a:p>
          <a:p>
            <a:pPr>
              <a:lnSpc>
                <a:spcPct val="83000"/>
              </a:lnSpc>
              <a:buFontTx/>
              <a:buChar char="•"/>
            </a:pPr>
            <a:r>
              <a:rPr lang="en-US" sz="2400"/>
              <a:t>create an event listener class that implements the interface ActionListener and the actionPerformed(ActionEvent) method, and </a:t>
            </a:r>
            <a:br>
              <a:rPr lang="en-US" sz="2400"/>
            </a:br>
            <a:r>
              <a:rPr lang="en-US" sz="2400"/>
              <a:t/>
            </a:r>
            <a:br>
              <a:rPr lang="en-US" sz="2400"/>
            </a:br>
            <a:endParaRPr lang="en-US" sz="2400"/>
          </a:p>
          <a:p>
            <a:pPr>
              <a:lnSpc>
                <a:spcPct val="83000"/>
              </a:lnSpc>
              <a:buFontTx/>
              <a:buChar char="•"/>
            </a:pPr>
            <a:r>
              <a:rPr lang="en-US" sz="2400"/>
              <a:t>register the listener with the appropriate source via the method</a:t>
            </a:r>
            <a:br>
              <a:rPr lang="en-US" sz="2400"/>
            </a:br>
            <a:r>
              <a:rPr lang="en-US" sz="2400"/>
              <a:t>void addActionListener(…).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Submenu</a:t>
            </a:r>
            <a:endParaRPr lang="en-US" sz="3600" dirty="0"/>
          </a:p>
        </p:txBody>
      </p:sp>
      <p:sp>
        <p:nvSpPr>
          <p:cNvPr id="3" name="Content Placeholder 2"/>
          <p:cNvSpPr>
            <a:spLocks noGrp="1"/>
          </p:cNvSpPr>
          <p:nvPr>
            <p:ph idx="1"/>
          </p:nvPr>
        </p:nvSpPr>
        <p:spPr/>
        <p:txBody>
          <a:bodyPr/>
          <a:lstStyle/>
          <a:p>
            <a:r>
              <a:rPr lang="en-US" sz="2400" dirty="0" smtClean="0"/>
              <a:t>A submenu is a menu that drops down from a menu item.</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Menu items can be menus. Theoretically, there is no limit to the level of nested menus.</a:t>
            </a:r>
            <a:endParaRPr lang="en-US" sz="2400" dirty="0"/>
          </a:p>
        </p:txBody>
      </p:sp>
      <p:sp>
        <p:nvSpPr>
          <p:cNvPr id="267266" name="AutoShape 2" descr="MenuLookDemo"/>
          <p:cNvSpPr>
            <a:spLocks noChangeAspect="1" noChangeArrowheads="1"/>
          </p:cNvSpPr>
          <p:nvPr/>
        </p:nvSpPr>
        <p:spPr bwMode="auto">
          <a:xfrm>
            <a:off x="155575" y="-1309688"/>
            <a:ext cx="4514850" cy="27336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7267" name="Picture 3"/>
          <p:cNvPicPr>
            <a:picLocks noChangeAspect="1" noChangeArrowheads="1"/>
          </p:cNvPicPr>
          <p:nvPr/>
        </p:nvPicPr>
        <p:blipFill>
          <a:blip r:embed="rId2"/>
          <a:srcRect/>
          <a:stretch>
            <a:fillRect/>
          </a:stretch>
        </p:blipFill>
        <p:spPr bwMode="auto">
          <a:xfrm>
            <a:off x="3668712" y="2560637"/>
            <a:ext cx="4514850" cy="273367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sz="3600" dirty="0" smtClean="0"/>
              <a:t>Combo Box</a:t>
            </a:r>
            <a:endParaRPr lang="en-US" sz="3600" dirty="0"/>
          </a:p>
        </p:txBody>
      </p:sp>
      <p:sp>
        <p:nvSpPr>
          <p:cNvPr id="240643" name="Rectangle 3"/>
          <p:cNvSpPr>
            <a:spLocks noGrp="1" noChangeArrowheads="1"/>
          </p:cNvSpPr>
          <p:nvPr>
            <p:ph type="body" idx="1"/>
          </p:nvPr>
        </p:nvSpPr>
        <p:spPr>
          <a:xfrm>
            <a:off x="741363" y="2101850"/>
            <a:ext cx="9023349" cy="5030787"/>
          </a:xfrm>
        </p:spPr>
        <p:txBody>
          <a:bodyPr/>
          <a:lstStyle/>
          <a:p>
            <a:pPr>
              <a:lnSpc>
                <a:spcPct val="73000"/>
              </a:lnSpc>
            </a:pPr>
            <a:r>
              <a:rPr lang="en-US" sz="2400" dirty="0" smtClean="0"/>
              <a:t>A combo box is a familiar component that offers a selection of items such that a user may choose exactly one item.</a:t>
            </a:r>
          </a:p>
          <a:p>
            <a:pPr>
              <a:lnSpc>
                <a:spcPct val="73000"/>
              </a:lnSpc>
            </a:pPr>
            <a:endParaRPr lang="en-US" sz="2400" b="1" dirty="0" smtClean="0"/>
          </a:p>
          <a:p>
            <a:pPr>
              <a:lnSpc>
                <a:spcPct val="73000"/>
              </a:lnSpc>
            </a:pPr>
            <a:endParaRPr lang="en-US" sz="2400" b="1" dirty="0" smtClean="0"/>
          </a:p>
          <a:p>
            <a:pPr>
              <a:lnSpc>
                <a:spcPct val="73000"/>
              </a:lnSpc>
            </a:pPr>
            <a:endParaRPr lang="en-US" sz="2400" b="1" dirty="0" smtClean="0"/>
          </a:p>
          <a:p>
            <a:pPr>
              <a:lnSpc>
                <a:spcPct val="73000"/>
              </a:lnSpc>
            </a:pPr>
            <a:endParaRPr lang="en-US" sz="2400" b="1" dirty="0" smtClean="0"/>
          </a:p>
          <a:p>
            <a:pPr>
              <a:lnSpc>
                <a:spcPct val="73000"/>
              </a:lnSpc>
            </a:pPr>
            <a:r>
              <a:rPr lang="en-US" sz="2400" b="1" dirty="0" smtClean="0"/>
              <a:t>Class</a:t>
            </a:r>
            <a:r>
              <a:rPr lang="en-US" sz="2400" b="1" dirty="0"/>
              <a:t>:  </a:t>
            </a:r>
            <a:r>
              <a:rPr lang="en-US" sz="2400" dirty="0" err="1" smtClean="0"/>
              <a:t>JComboBox</a:t>
            </a:r>
            <a:r>
              <a:rPr lang="en-US" sz="2400" dirty="0"/>
              <a:t/>
            </a:r>
            <a:br>
              <a:rPr lang="en-US" sz="2400" dirty="0"/>
            </a:br>
            <a:endParaRPr lang="en-US" sz="2400" b="1" dirty="0"/>
          </a:p>
          <a:p>
            <a:pPr>
              <a:lnSpc>
                <a:spcPct val="73000"/>
              </a:lnSpc>
            </a:pPr>
            <a:r>
              <a:rPr lang="en-US" sz="2400" b="1" dirty="0"/>
              <a:t>Generates:  </a:t>
            </a:r>
            <a:endParaRPr lang="en-US" sz="2400" b="1" dirty="0" smtClean="0"/>
          </a:p>
          <a:p>
            <a:pPr lvl="1">
              <a:lnSpc>
                <a:spcPct val="73000"/>
              </a:lnSpc>
              <a:buFont typeface="Arial" pitchFamily="34" charset="0"/>
              <a:buChar char="•"/>
            </a:pPr>
            <a:r>
              <a:rPr lang="en-US" sz="2400" dirty="0" err="1" smtClean="0"/>
              <a:t>ActionEvent</a:t>
            </a:r>
            <a:r>
              <a:rPr lang="en-US" sz="2400" dirty="0" smtClean="0"/>
              <a:t> when an item is selected</a:t>
            </a:r>
          </a:p>
          <a:p>
            <a:pPr lvl="1">
              <a:lnSpc>
                <a:spcPct val="73000"/>
              </a:lnSpc>
              <a:buFont typeface="Arial" pitchFamily="34" charset="0"/>
              <a:buChar char="•"/>
            </a:pPr>
            <a:r>
              <a:rPr lang="en-US" sz="2400" dirty="0" smtClean="0"/>
              <a:t>Two </a:t>
            </a:r>
            <a:r>
              <a:rPr lang="en-US" sz="2400" dirty="0" err="1" smtClean="0"/>
              <a:t>ItemEvents</a:t>
            </a:r>
            <a:r>
              <a:rPr lang="en-US" sz="2400" dirty="0" smtClean="0"/>
              <a:t> when a new item selected – one for deselecting the old item, and one for selecting the new item</a:t>
            </a:r>
          </a:p>
          <a:p>
            <a:pPr lvl="1">
              <a:lnSpc>
                <a:spcPct val="73000"/>
              </a:lnSpc>
              <a:buFont typeface="Arial" pitchFamily="34" charset="0"/>
              <a:buChar char="•"/>
            </a:pPr>
            <a:endParaRPr lang="en-US" sz="2400" dirty="0" smtClean="0"/>
          </a:p>
          <a:p>
            <a:pPr lvl="1">
              <a:lnSpc>
                <a:spcPct val="73000"/>
              </a:lnSpc>
            </a:pPr>
            <a:r>
              <a:rPr lang="en-US" sz="2400" dirty="0" smtClean="0"/>
              <a:t>An </a:t>
            </a:r>
            <a:r>
              <a:rPr lang="en-US" sz="2400" dirty="0" err="1" smtClean="0"/>
              <a:t>ItemEvent</a:t>
            </a:r>
            <a:r>
              <a:rPr lang="en-US" sz="2400" dirty="0" smtClean="0"/>
              <a:t> object has two additional methods:</a:t>
            </a:r>
          </a:p>
          <a:p>
            <a:pPr lvl="1">
              <a:lnSpc>
                <a:spcPct val="73000"/>
              </a:lnSpc>
              <a:buFont typeface="Arial" pitchFamily="34" charset="0"/>
              <a:buChar char="•"/>
            </a:pPr>
            <a:r>
              <a:rPr lang="en-US" sz="2400" dirty="0" smtClean="0"/>
              <a:t>Object </a:t>
            </a:r>
            <a:r>
              <a:rPr lang="en-US" sz="2400" dirty="0" err="1" smtClean="0"/>
              <a:t>getItem</a:t>
            </a:r>
            <a:r>
              <a:rPr lang="en-US" sz="2400" dirty="0" smtClean="0"/>
              <a:t>()</a:t>
            </a:r>
          </a:p>
          <a:p>
            <a:pPr lvl="1">
              <a:lnSpc>
                <a:spcPct val="73000"/>
              </a:lnSpc>
              <a:buFont typeface="Arial" pitchFamily="34" charset="0"/>
              <a:buChar char="•"/>
            </a:pPr>
            <a:r>
              <a:rPr lang="en-US" sz="2400" dirty="0" err="1" smtClean="0"/>
              <a:t>int</a:t>
            </a:r>
            <a:r>
              <a:rPr lang="en-US" sz="2400" dirty="0" smtClean="0"/>
              <a:t>  </a:t>
            </a:r>
            <a:r>
              <a:rPr lang="en-US" sz="2400" dirty="0" err="1" smtClean="0"/>
              <a:t>getStateChanged</a:t>
            </a:r>
            <a:r>
              <a:rPr lang="en-US" sz="2400" dirty="0" smtClean="0"/>
              <a:t>() returns an integer: </a:t>
            </a:r>
            <a:r>
              <a:rPr lang="en-US" sz="2400" dirty="0" err="1" smtClean="0"/>
              <a:t>ItemEvent.SELECTED</a:t>
            </a:r>
            <a:r>
              <a:rPr lang="en-US" sz="2400" dirty="0" smtClean="0"/>
              <a:t> or </a:t>
            </a:r>
            <a:r>
              <a:rPr lang="en-US" sz="2400" dirty="0" err="1" smtClean="0"/>
              <a:t>ItemEvent.DESELECTED</a:t>
            </a:r>
            <a:r>
              <a:rPr lang="en-US" sz="2400" dirty="0" smtClean="0"/>
              <a:t> with respective integer value 1 and 2</a:t>
            </a:r>
            <a:endParaRPr lang="en-US" sz="2400" dirty="0"/>
          </a:p>
        </p:txBody>
      </p:sp>
      <p:pic>
        <p:nvPicPr>
          <p:cNvPr id="5" name="Picture 2"/>
          <p:cNvPicPr>
            <a:picLocks noChangeAspect="1" noChangeArrowheads="1"/>
          </p:cNvPicPr>
          <p:nvPr/>
        </p:nvPicPr>
        <p:blipFill>
          <a:blip r:embed="rId2"/>
          <a:srcRect/>
          <a:stretch>
            <a:fillRect/>
          </a:stretch>
        </p:blipFill>
        <p:spPr bwMode="auto">
          <a:xfrm>
            <a:off x="5268912" y="2636837"/>
            <a:ext cx="2495636"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sz="3600" dirty="0"/>
              <a:t>A Loan Calculator </a:t>
            </a:r>
          </a:p>
        </p:txBody>
      </p:sp>
      <p:sp>
        <p:nvSpPr>
          <p:cNvPr id="182275" name="Rectangle 3"/>
          <p:cNvSpPr>
            <a:spLocks noGrp="1" noChangeArrowheads="1"/>
          </p:cNvSpPr>
          <p:nvPr>
            <p:ph type="body" idx="1"/>
          </p:nvPr>
        </p:nvSpPr>
        <p:spPr>
          <a:xfrm>
            <a:off x="544511" y="2103437"/>
            <a:ext cx="9372601" cy="5029200"/>
          </a:xfrm>
        </p:spPr>
        <p:txBody>
          <a:bodyPr/>
          <a:lstStyle/>
          <a:p>
            <a:r>
              <a:rPr lang="en-US" sz="2400" dirty="0"/>
              <a:t>The formula</a:t>
            </a:r>
          </a:p>
          <a:p>
            <a:endParaRPr lang="en-US" sz="2400" dirty="0"/>
          </a:p>
          <a:p>
            <a:endParaRPr lang="en-US" sz="2000" dirty="0"/>
          </a:p>
          <a:p>
            <a:endParaRPr lang="en-US" sz="2000" dirty="0"/>
          </a:p>
          <a:p>
            <a:r>
              <a:rPr lang="en-US" sz="2400" dirty="0"/>
              <a:t>determines the monthly payment on a loan such that:</a:t>
            </a:r>
            <a:endParaRPr lang="en-US" sz="2400" i="1" dirty="0"/>
          </a:p>
          <a:p>
            <a:pPr>
              <a:buFontTx/>
              <a:buChar char="•"/>
            </a:pPr>
            <a:r>
              <a:rPr lang="en-US" sz="2400" i="1" dirty="0"/>
              <a:t>amount</a:t>
            </a:r>
            <a:r>
              <a:rPr lang="en-US" sz="2400" dirty="0"/>
              <a:t> is the amount borrowed, </a:t>
            </a:r>
            <a:endParaRPr lang="en-US" sz="2400" i="1" dirty="0"/>
          </a:p>
          <a:p>
            <a:pPr>
              <a:buFontTx/>
              <a:buChar char="•"/>
            </a:pPr>
            <a:r>
              <a:rPr lang="en-US" sz="2400" i="1" dirty="0"/>
              <a:t>interest</a:t>
            </a:r>
            <a:r>
              <a:rPr lang="en-US" sz="2400" dirty="0"/>
              <a:t> is the yearly per cent interest rate ( e.g. 6.5),  and </a:t>
            </a:r>
            <a:endParaRPr lang="en-US" sz="2400" i="1" dirty="0"/>
          </a:p>
          <a:p>
            <a:pPr>
              <a:buFontTx/>
              <a:buChar char="•"/>
            </a:pPr>
            <a:r>
              <a:rPr lang="en-US" sz="2400" i="1" dirty="0"/>
              <a:t>years</a:t>
            </a:r>
            <a:r>
              <a:rPr lang="en-US" sz="2400" dirty="0"/>
              <a:t> is the duration of the loan in years.</a:t>
            </a:r>
          </a:p>
          <a:p>
            <a:endParaRPr lang="en-US" sz="2400" dirty="0" smtClean="0"/>
          </a:p>
          <a:p>
            <a:r>
              <a:rPr lang="en-US" sz="2400" b="1" dirty="0" smtClean="0"/>
              <a:t>Problem Statement:</a:t>
            </a:r>
            <a:endParaRPr lang="en-US" sz="2400" dirty="0" smtClean="0"/>
          </a:p>
          <a:p>
            <a:pPr lvl="1"/>
            <a:r>
              <a:rPr lang="en-US" sz="2400" dirty="0" smtClean="0"/>
              <a:t>Design an application that accepts the </a:t>
            </a:r>
            <a:r>
              <a:rPr lang="en-US" sz="2400" dirty="0" smtClean="0"/>
              <a:t>amount </a:t>
            </a:r>
            <a:r>
              <a:rPr lang="en-US" sz="2400" dirty="0" smtClean="0"/>
              <a:t>of a loan, </a:t>
            </a:r>
            <a:r>
              <a:rPr lang="en-US" sz="2400" dirty="0" smtClean="0"/>
              <a:t>the duration </a:t>
            </a:r>
            <a:r>
              <a:rPr lang="en-US" sz="2400" dirty="0" smtClean="0"/>
              <a:t>( in years</a:t>
            </a:r>
            <a:r>
              <a:rPr lang="en-US" sz="2400" dirty="0" smtClean="0"/>
              <a:t>) </a:t>
            </a:r>
            <a:r>
              <a:rPr lang="en-US" sz="2400" dirty="0" smtClean="0"/>
              <a:t>of the loan, </a:t>
            </a:r>
            <a:r>
              <a:rPr lang="en-US" sz="2400" dirty="0" smtClean="0"/>
              <a:t>the </a:t>
            </a:r>
            <a:r>
              <a:rPr lang="en-US" sz="2400" dirty="0" smtClean="0"/>
              <a:t>yearly interest </a:t>
            </a:r>
            <a:r>
              <a:rPr lang="en-US" sz="2400" dirty="0" smtClean="0"/>
              <a:t>rate, and calculates </a:t>
            </a:r>
            <a:r>
              <a:rPr lang="en-US" sz="2400" dirty="0" smtClean="0"/>
              <a:t>the monthly payment.  </a:t>
            </a:r>
            <a:r>
              <a:rPr lang="en-US" sz="2000" dirty="0" smtClean="0"/>
              <a:t/>
            </a:r>
            <a:br>
              <a:rPr lang="en-US" sz="2000" dirty="0" smtClean="0"/>
            </a:br>
            <a:endParaRPr lang="en-US" sz="2000" dirty="0" smtClean="0"/>
          </a:p>
          <a:p>
            <a:r>
              <a:rPr lang="en-US" sz="2400" dirty="0" smtClean="0"/>
              <a:t> </a:t>
            </a:r>
            <a:r>
              <a:rPr lang="en-US" sz="2400" dirty="0" smtClean="0"/>
              <a:t> Use </a:t>
            </a:r>
            <a:r>
              <a:rPr lang="en-US" sz="2400" dirty="0" smtClean="0"/>
              <a:t>three text fields for input, and an additional text field </a:t>
            </a:r>
            <a:r>
              <a:rPr lang="en-US" sz="2400" dirty="0" smtClean="0"/>
              <a:t>for output </a:t>
            </a:r>
            <a:endParaRPr lang="en-US" sz="2400" dirty="0" smtClean="0"/>
          </a:p>
          <a:p>
            <a:endParaRPr lang="en-US" sz="2400" dirty="0"/>
          </a:p>
        </p:txBody>
      </p:sp>
      <p:sp>
        <p:nvSpPr>
          <p:cNvPr id="182277" name="Rectangle 5"/>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182276" name="Object 4"/>
          <p:cNvGraphicFramePr>
            <a:graphicFrameLocks noChangeAspect="1"/>
          </p:cNvGraphicFramePr>
          <p:nvPr/>
        </p:nvGraphicFramePr>
        <p:xfrm>
          <a:off x="2525713" y="2027237"/>
          <a:ext cx="5638800" cy="1295400"/>
        </p:xfrm>
        <a:graphic>
          <a:graphicData uri="http://schemas.openxmlformats.org/presentationml/2006/ole">
            <p:oleObj spid="_x0000_s182276" r:id="rId3" imgW="2882900" imgH="736600" progId="">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Combo Box</a:t>
            </a:r>
            <a:endParaRPr lang="en-US" sz="3600" dirty="0"/>
          </a:p>
        </p:txBody>
      </p:sp>
      <p:sp>
        <p:nvSpPr>
          <p:cNvPr id="3" name="Content Placeholder 2"/>
          <p:cNvSpPr>
            <a:spLocks noGrp="1"/>
          </p:cNvSpPr>
          <p:nvPr>
            <p:ph idx="1"/>
          </p:nvPr>
        </p:nvSpPr>
        <p:spPr>
          <a:xfrm>
            <a:off x="741363" y="2101850"/>
            <a:ext cx="8794749" cy="5030787"/>
          </a:xfrm>
        </p:spPr>
        <p:txBody>
          <a:bodyPr/>
          <a:lstStyle/>
          <a:p>
            <a:pPr>
              <a:lnSpc>
                <a:spcPct val="73000"/>
              </a:lnSpc>
            </a:pPr>
            <a:r>
              <a:rPr lang="en-US" sz="2400" b="1" dirty="0" smtClean="0"/>
              <a:t>Listener:  </a:t>
            </a:r>
            <a:r>
              <a:rPr lang="en-US" sz="2400" dirty="0" smtClean="0"/>
              <a:t>Must implement </a:t>
            </a:r>
            <a:br>
              <a:rPr lang="en-US" sz="2400" dirty="0" smtClean="0"/>
            </a:br>
            <a:r>
              <a:rPr lang="en-US" sz="2400" dirty="0" smtClean="0"/>
              <a:t>             </a:t>
            </a:r>
            <a:r>
              <a:rPr lang="en-US" sz="2400" dirty="0" err="1" smtClean="0"/>
              <a:t>ActionListener</a:t>
            </a:r>
            <a:r>
              <a:rPr lang="en-US" sz="2400" dirty="0" smtClean="0"/>
              <a:t> to respond to an </a:t>
            </a:r>
            <a:r>
              <a:rPr lang="en-US" sz="2400" dirty="0" err="1" smtClean="0"/>
              <a:t>ActionEvent</a:t>
            </a:r>
            <a:r>
              <a:rPr lang="en-US" sz="2400" dirty="0" smtClean="0"/>
              <a:t> and</a:t>
            </a:r>
            <a:br>
              <a:rPr lang="en-US" sz="2400" dirty="0" smtClean="0"/>
            </a:br>
            <a:r>
              <a:rPr lang="en-US" sz="2400" dirty="0" smtClean="0"/>
              <a:t>             </a:t>
            </a:r>
            <a:r>
              <a:rPr lang="en-US" sz="2400" dirty="0" err="1" smtClean="0"/>
              <a:t>ItemListener</a:t>
            </a:r>
            <a:r>
              <a:rPr lang="en-US" sz="2400" dirty="0" smtClean="0"/>
              <a:t> to respond to two </a:t>
            </a:r>
            <a:r>
              <a:rPr lang="en-US" sz="2400" dirty="0" err="1" smtClean="0"/>
              <a:t>ItemEvents</a:t>
            </a:r>
            <a:r>
              <a:rPr lang="en-US" sz="2400" dirty="0" smtClean="0"/>
              <a:t>.</a:t>
            </a:r>
            <a:br>
              <a:rPr lang="en-US" sz="2400" dirty="0" smtClean="0"/>
            </a:br>
            <a:endParaRPr lang="en-US" sz="2400" b="1" dirty="0" smtClean="0"/>
          </a:p>
          <a:p>
            <a:pPr>
              <a:lnSpc>
                <a:spcPct val="73000"/>
              </a:lnSpc>
            </a:pPr>
            <a:r>
              <a:rPr lang="en-US" sz="2400" b="1" dirty="0" smtClean="0"/>
              <a:t>Listener </a:t>
            </a:r>
            <a:r>
              <a:rPr lang="en-US" sz="2400" b="1" dirty="0" smtClean="0"/>
              <a:t>method to implement:     </a:t>
            </a:r>
            <a:br>
              <a:rPr lang="en-US" sz="2400" b="1" dirty="0" smtClean="0"/>
            </a:br>
            <a:r>
              <a:rPr lang="en-US" sz="2400" b="1" dirty="0" smtClean="0"/>
              <a:t>             </a:t>
            </a:r>
            <a:r>
              <a:rPr lang="en-US" sz="2400" dirty="0" smtClean="0"/>
              <a:t>void </a:t>
            </a:r>
            <a:r>
              <a:rPr lang="en-US" sz="2400" dirty="0" err="1" smtClean="0"/>
              <a:t>actionPerformed</a:t>
            </a:r>
            <a:r>
              <a:rPr lang="en-US" sz="2400" dirty="0" smtClean="0"/>
              <a:t>(</a:t>
            </a:r>
            <a:r>
              <a:rPr lang="en-US" sz="2400" dirty="0" err="1" smtClean="0"/>
              <a:t>ActionEvent</a:t>
            </a:r>
            <a:r>
              <a:rPr lang="en-US" sz="2400" dirty="0" smtClean="0"/>
              <a:t> </a:t>
            </a:r>
            <a:r>
              <a:rPr lang="en-US" sz="2400" dirty="0" smtClean="0"/>
              <a:t>e)</a:t>
            </a:r>
            <a:br>
              <a:rPr lang="en-US" sz="2400" dirty="0" smtClean="0"/>
            </a:br>
            <a:r>
              <a:rPr lang="en-US" sz="2400" dirty="0" smtClean="0"/>
              <a:t>		      void </a:t>
            </a:r>
            <a:r>
              <a:rPr lang="en-US" sz="2400" dirty="0" err="1" smtClean="0"/>
              <a:t>itemStateChanged</a:t>
            </a:r>
            <a:r>
              <a:rPr lang="en-US" sz="2400" dirty="0" smtClean="0"/>
              <a:t>(</a:t>
            </a:r>
            <a:r>
              <a:rPr lang="en-US" sz="2400" dirty="0" err="1" smtClean="0"/>
              <a:t>ItemEvent</a:t>
            </a:r>
            <a:r>
              <a:rPr lang="en-US" sz="2400" dirty="0" smtClean="0"/>
              <a:t> e)</a:t>
            </a:r>
            <a:br>
              <a:rPr lang="en-US" sz="2400" dirty="0" smtClean="0"/>
            </a:br>
            <a:endParaRPr lang="en-US" sz="2400" b="1" dirty="0" smtClean="0"/>
          </a:p>
          <a:p>
            <a:pPr>
              <a:lnSpc>
                <a:spcPct val="73000"/>
              </a:lnSpc>
            </a:pPr>
            <a:r>
              <a:rPr lang="en-US" sz="2400" b="1" dirty="0" smtClean="0"/>
              <a:t>Register a listener :    </a:t>
            </a:r>
            <a:br>
              <a:rPr lang="en-US" sz="2400" b="1" dirty="0" smtClean="0"/>
            </a:br>
            <a:r>
              <a:rPr lang="en-US" sz="2400" b="1" dirty="0" smtClean="0"/>
              <a:t>             </a:t>
            </a:r>
            <a:r>
              <a:rPr lang="en-US" sz="2400" dirty="0" smtClean="0"/>
              <a:t>void </a:t>
            </a:r>
            <a:r>
              <a:rPr lang="en-US" sz="2400" dirty="0" err="1" smtClean="0"/>
              <a:t>addActionListener</a:t>
            </a:r>
            <a:r>
              <a:rPr lang="en-US" sz="2400" dirty="0" smtClean="0"/>
              <a:t>(</a:t>
            </a:r>
            <a:r>
              <a:rPr lang="en-US" sz="2400" dirty="0" err="1" smtClean="0"/>
              <a:t>ActionListener</a:t>
            </a:r>
            <a:r>
              <a:rPr lang="en-US" sz="2400" dirty="0" smtClean="0"/>
              <a:t> a) </a:t>
            </a:r>
          </a:p>
          <a:p>
            <a:pPr>
              <a:lnSpc>
                <a:spcPct val="73000"/>
              </a:lnSpc>
            </a:pPr>
            <a:r>
              <a:rPr lang="en-US" sz="2400" dirty="0" smtClean="0"/>
              <a:t>                 void </a:t>
            </a:r>
            <a:r>
              <a:rPr lang="en-US" sz="2400" dirty="0" err="1" smtClean="0"/>
              <a:t>addItemListener</a:t>
            </a:r>
            <a:r>
              <a:rPr lang="en-US" sz="2400" dirty="0" smtClean="0"/>
              <a:t>(</a:t>
            </a:r>
            <a:r>
              <a:rPr lang="en-US" sz="2400" dirty="0" err="1" smtClean="0"/>
              <a:t>ItemListener</a:t>
            </a:r>
            <a:r>
              <a:rPr lang="en-US" sz="2400" dirty="0" smtClean="0"/>
              <a:t>  </a:t>
            </a:r>
            <a:r>
              <a:rPr lang="en-US" sz="2400" dirty="0" err="1" smtClean="0"/>
              <a:t>i</a:t>
            </a:r>
            <a:r>
              <a:rPr lang="en-US" sz="2400" dirty="0" smtClean="0"/>
              <a:t>) </a:t>
            </a:r>
            <a:endParaRPr lang="en-US" sz="2400" dirty="0" smtClean="0"/>
          </a:p>
          <a:p>
            <a:pPr>
              <a:lnSpc>
                <a:spcPct val="73000"/>
              </a:lnSpc>
            </a:pPr>
            <a:endParaRPr lang="en-US" sz="2400" dirty="0" smtClean="0"/>
          </a:p>
          <a:p>
            <a:pPr>
              <a:lnSpc>
                <a:spcPct val="73000"/>
              </a:lnSpc>
            </a:pPr>
            <a:r>
              <a:rPr lang="en-US" sz="2400" b="1" dirty="0" smtClean="0"/>
              <a:t>Constructors:</a:t>
            </a:r>
          </a:p>
          <a:p>
            <a:pPr lvl="1">
              <a:lnSpc>
                <a:spcPct val="73000"/>
              </a:lnSpc>
              <a:buFont typeface="Arial" pitchFamily="34" charset="0"/>
              <a:buChar char="•"/>
            </a:pPr>
            <a:r>
              <a:rPr lang="en-US" sz="2400" dirty="0" err="1" smtClean="0"/>
              <a:t>JComboBox</a:t>
            </a:r>
            <a:r>
              <a:rPr lang="en-US" sz="2400" dirty="0" smtClean="0"/>
              <a:t>()</a:t>
            </a:r>
          </a:p>
          <a:p>
            <a:pPr lvl="1">
              <a:lnSpc>
                <a:spcPct val="73000"/>
              </a:lnSpc>
              <a:buFont typeface="Arial" pitchFamily="34" charset="0"/>
              <a:buChar char="•"/>
            </a:pPr>
            <a:r>
              <a:rPr lang="en-US" sz="2400" dirty="0" err="1" smtClean="0"/>
              <a:t>JComboBox</a:t>
            </a:r>
            <a:r>
              <a:rPr lang="en-US" sz="2400" dirty="0" smtClean="0"/>
              <a:t>(Object[] options) </a:t>
            </a:r>
            <a:endParaRPr lang="en-US" sz="2400" dirty="0" smtClean="0"/>
          </a:p>
          <a:p>
            <a:pPr lvl="1"/>
            <a:r>
              <a:rPr lang="en-US" sz="2000" dirty="0" smtClean="0"/>
              <a:t>	</a:t>
            </a:r>
            <a:r>
              <a:rPr lang="en-US" sz="2400" dirty="0" smtClean="0"/>
              <a:t>creates a combo box, initialized with options. The parameter options may be an array of any object, but is usually an array of String.</a:t>
            </a: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Combo Box Methods</a:t>
            </a:r>
            <a:endParaRPr lang="en-US" sz="3600" dirty="0"/>
          </a:p>
        </p:txBody>
      </p:sp>
      <p:sp>
        <p:nvSpPr>
          <p:cNvPr id="3" name="Content Placeholder 2"/>
          <p:cNvSpPr>
            <a:spLocks noGrp="1"/>
          </p:cNvSpPr>
          <p:nvPr>
            <p:ph idx="1"/>
          </p:nvPr>
        </p:nvSpPr>
        <p:spPr>
          <a:xfrm>
            <a:off x="468312" y="2103437"/>
            <a:ext cx="9459913" cy="5030787"/>
          </a:xfrm>
        </p:spPr>
        <p:txBody>
          <a:bodyPr/>
          <a:lstStyle/>
          <a:p>
            <a:pPr>
              <a:lnSpc>
                <a:spcPct val="73000"/>
              </a:lnSpc>
            </a:pPr>
            <a:r>
              <a:rPr lang="en-US" sz="2400" dirty="0" smtClean="0"/>
              <a:t>Object </a:t>
            </a:r>
            <a:r>
              <a:rPr lang="en-US" sz="2400" dirty="0" err="1" smtClean="0"/>
              <a:t>getSelectedItem</a:t>
            </a:r>
            <a:r>
              <a:rPr lang="en-US" sz="2400" dirty="0" smtClean="0"/>
              <a:t>() – returns the selected item or null if no value is selected.</a:t>
            </a:r>
          </a:p>
          <a:p>
            <a:pPr>
              <a:lnSpc>
                <a:spcPct val="73000"/>
              </a:lnSpc>
            </a:pPr>
            <a:endParaRPr lang="en-US" sz="2400" dirty="0" smtClean="0"/>
          </a:p>
          <a:p>
            <a:pPr>
              <a:lnSpc>
                <a:spcPct val="73000"/>
              </a:lnSpc>
            </a:pPr>
            <a:r>
              <a:rPr lang="en-US" sz="2400" dirty="0" err="1" smtClean="0"/>
              <a:t>int</a:t>
            </a:r>
            <a:r>
              <a:rPr lang="en-US" sz="2400" dirty="0" smtClean="0"/>
              <a:t> </a:t>
            </a:r>
            <a:r>
              <a:rPr lang="en-US" sz="2400" dirty="0" err="1" smtClean="0"/>
              <a:t>getSelectedItem</a:t>
            </a:r>
            <a:r>
              <a:rPr lang="en-US" sz="2400" dirty="0" smtClean="0"/>
              <a:t>() – returns the selected index or -1 if no item is selected.</a:t>
            </a:r>
          </a:p>
          <a:p>
            <a:pPr>
              <a:lnSpc>
                <a:spcPct val="73000"/>
              </a:lnSpc>
            </a:pPr>
            <a:endParaRPr lang="en-US" sz="2000" dirty="0" smtClean="0"/>
          </a:p>
          <a:p>
            <a:pPr>
              <a:lnSpc>
                <a:spcPct val="73000"/>
              </a:lnSpc>
            </a:pPr>
            <a:r>
              <a:rPr lang="en-US" sz="2400" dirty="0" err="1" smtClean="0"/>
              <a:t>int</a:t>
            </a:r>
            <a:r>
              <a:rPr lang="en-US" sz="2400" dirty="0" smtClean="0"/>
              <a:t> </a:t>
            </a:r>
            <a:r>
              <a:rPr lang="en-US" sz="2400" dirty="0" err="1" smtClean="0"/>
              <a:t>getItemCount</a:t>
            </a:r>
            <a:r>
              <a:rPr lang="en-US" sz="2400" dirty="0" smtClean="0"/>
              <a:t>() – returns the number of options.</a:t>
            </a:r>
          </a:p>
          <a:p>
            <a:pPr>
              <a:lnSpc>
                <a:spcPct val="73000"/>
              </a:lnSpc>
            </a:pPr>
            <a:endParaRPr lang="en-US" sz="2400" dirty="0" smtClean="0"/>
          </a:p>
          <a:p>
            <a:pPr>
              <a:lnSpc>
                <a:spcPct val="73000"/>
              </a:lnSpc>
            </a:pPr>
            <a:r>
              <a:rPr lang="en-US" sz="2400" dirty="0" smtClean="0"/>
              <a:t>v</a:t>
            </a:r>
            <a:r>
              <a:rPr lang="en-US" sz="2400" dirty="0" smtClean="0"/>
              <a:t>oid </a:t>
            </a:r>
            <a:r>
              <a:rPr lang="en-US" sz="2400" dirty="0" err="1" smtClean="0"/>
              <a:t>addItem</a:t>
            </a:r>
            <a:r>
              <a:rPr lang="en-US" sz="2400" dirty="0" smtClean="0"/>
              <a:t>(Object x) – adds an item to the end of the list of options.</a:t>
            </a:r>
          </a:p>
          <a:p>
            <a:pPr>
              <a:lnSpc>
                <a:spcPct val="73000"/>
              </a:lnSpc>
            </a:pPr>
            <a:endParaRPr lang="en-US" sz="2400" dirty="0" smtClean="0"/>
          </a:p>
          <a:p>
            <a:pPr>
              <a:lnSpc>
                <a:spcPct val="73000"/>
              </a:lnSpc>
            </a:pPr>
            <a:r>
              <a:rPr lang="en-US" sz="2400" dirty="0" smtClean="0"/>
              <a:t>void </a:t>
            </a:r>
            <a:r>
              <a:rPr lang="en-US" sz="2400" dirty="0" err="1" smtClean="0"/>
              <a:t>removeItem</a:t>
            </a:r>
            <a:r>
              <a:rPr lang="en-US" sz="2400" dirty="0" smtClean="0"/>
              <a:t>(</a:t>
            </a:r>
            <a:r>
              <a:rPr lang="en-US" sz="2400" dirty="0" err="1" smtClean="0"/>
              <a:t>int</a:t>
            </a:r>
            <a:r>
              <a:rPr lang="en-US" sz="2400" dirty="0" smtClean="0"/>
              <a:t> </a:t>
            </a:r>
            <a:r>
              <a:rPr lang="en-US" sz="2400" dirty="0" err="1" smtClean="0"/>
              <a:t>i</a:t>
            </a:r>
            <a:r>
              <a:rPr lang="en-US" sz="2400" dirty="0" smtClean="0"/>
              <a:t>) – removes the item at index </a:t>
            </a:r>
            <a:r>
              <a:rPr lang="en-US" sz="2400" dirty="0" err="1" smtClean="0"/>
              <a:t>i</a:t>
            </a:r>
            <a:r>
              <a:rPr lang="en-US" sz="2400" dirty="0" smtClean="0"/>
              <a:t>.</a:t>
            </a:r>
          </a:p>
          <a:p>
            <a:pPr>
              <a:lnSpc>
                <a:spcPct val="73000"/>
              </a:lnSpc>
            </a:pPr>
            <a:endParaRPr lang="en-US" sz="2400" dirty="0" smtClean="0"/>
          </a:p>
          <a:p>
            <a:pPr>
              <a:lnSpc>
                <a:spcPct val="73000"/>
              </a:lnSpc>
            </a:pPr>
            <a:r>
              <a:rPr lang="en-US" sz="2400" dirty="0" smtClean="0"/>
              <a:t>void </a:t>
            </a:r>
            <a:r>
              <a:rPr lang="en-US" sz="2400" dirty="0" err="1" smtClean="0"/>
              <a:t>removeItem</a:t>
            </a:r>
            <a:r>
              <a:rPr lang="en-US" sz="2400" dirty="0" smtClean="0"/>
              <a:t>(Object s) – removes item s from the list of options.</a:t>
            </a:r>
          </a:p>
          <a:p>
            <a:pPr>
              <a:lnSpc>
                <a:spcPct val="73000"/>
              </a:lnSpc>
            </a:pPr>
            <a:endParaRPr lang="en-US" sz="2400" dirty="0" smtClean="0"/>
          </a:p>
          <a:p>
            <a:pPr>
              <a:lnSpc>
                <a:spcPct val="73000"/>
              </a:lnSpc>
            </a:pPr>
            <a:r>
              <a:rPr lang="en-US" sz="2400" dirty="0" smtClean="0"/>
              <a:t>void </a:t>
            </a:r>
            <a:r>
              <a:rPr lang="en-US" sz="2400" dirty="0" err="1" smtClean="0"/>
              <a:t>removeAllItems</a:t>
            </a:r>
            <a:r>
              <a:rPr lang="en-US" sz="2400" dirty="0" smtClean="0"/>
              <a:t>() – removes all options.</a:t>
            </a:r>
          </a:p>
          <a:p>
            <a:pPr>
              <a:lnSpc>
                <a:spcPct val="73000"/>
              </a:lnSpc>
            </a:pPr>
            <a:endParaRPr lang="en-US" sz="2400" dirty="0" smtClean="0"/>
          </a:p>
          <a:p>
            <a:pPr>
              <a:lnSpc>
                <a:spcPct val="73000"/>
              </a:lnSpc>
            </a:pPr>
            <a:r>
              <a:rPr lang="en-US" sz="2400" dirty="0" smtClean="0"/>
              <a:t>v</a:t>
            </a:r>
            <a:r>
              <a:rPr lang="en-US" sz="2400" dirty="0" smtClean="0"/>
              <a:t>oid </a:t>
            </a:r>
            <a:r>
              <a:rPr lang="en-US" sz="2400" dirty="0" err="1" smtClean="0"/>
              <a:t>addActionListener</a:t>
            </a:r>
            <a:r>
              <a:rPr lang="en-US" sz="2400" dirty="0" smtClean="0"/>
              <a:t>(</a:t>
            </a:r>
            <a:r>
              <a:rPr lang="en-US" sz="2400" dirty="0" err="1" smtClean="0"/>
              <a:t>ActionListener</a:t>
            </a:r>
            <a:r>
              <a:rPr lang="en-US" sz="2400" dirty="0" smtClean="0"/>
              <a:t> x), and</a:t>
            </a:r>
          </a:p>
          <a:p>
            <a:pPr>
              <a:lnSpc>
                <a:spcPct val="73000"/>
              </a:lnSpc>
            </a:pPr>
            <a:r>
              <a:rPr lang="en-US" sz="2400" dirty="0" smtClean="0"/>
              <a:t>v</a:t>
            </a:r>
            <a:r>
              <a:rPr lang="en-US" sz="2400" dirty="0" smtClean="0"/>
              <a:t>oid </a:t>
            </a:r>
            <a:r>
              <a:rPr lang="en-US" sz="2400" dirty="0" err="1" smtClean="0"/>
              <a:t>addItemListener</a:t>
            </a:r>
            <a:r>
              <a:rPr lang="en-US" sz="2400" dirty="0" smtClean="0"/>
              <a:t>(</a:t>
            </a:r>
            <a:r>
              <a:rPr lang="en-US" sz="2400" dirty="0" err="1" smtClean="0"/>
              <a:t>ItemListener</a:t>
            </a:r>
            <a:r>
              <a:rPr lang="en-US" sz="2400" dirty="0" smtClean="0"/>
              <a:t> x)</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List Box</a:t>
            </a:r>
            <a:endParaRPr lang="en-US" sz="3600" dirty="0"/>
          </a:p>
        </p:txBody>
      </p:sp>
      <p:sp>
        <p:nvSpPr>
          <p:cNvPr id="3" name="Content Placeholder 2"/>
          <p:cNvSpPr>
            <a:spLocks noGrp="1"/>
          </p:cNvSpPr>
          <p:nvPr>
            <p:ph idx="1"/>
          </p:nvPr>
        </p:nvSpPr>
        <p:spPr>
          <a:xfrm>
            <a:off x="741363" y="2101850"/>
            <a:ext cx="8605837" cy="1601787"/>
          </a:xfrm>
        </p:spPr>
        <p:txBody>
          <a:bodyPr/>
          <a:lstStyle/>
          <a:p>
            <a:r>
              <a:rPr lang="en-US" sz="2400" dirty="0" smtClean="0"/>
              <a:t>A list box is similar to a combo box but allows the user to choose more than one value. That is, list box is to combo box as checkbox is to radio button. Like a combo box, a list box displays more than one value.</a:t>
            </a:r>
          </a:p>
          <a:p>
            <a:endParaRPr lang="en-US" sz="2400" dirty="0"/>
          </a:p>
        </p:txBody>
      </p:sp>
      <p:pic>
        <p:nvPicPr>
          <p:cNvPr id="271363" name="Picture 3"/>
          <p:cNvPicPr>
            <a:picLocks noChangeAspect="1" noChangeArrowheads="1"/>
          </p:cNvPicPr>
          <p:nvPr/>
        </p:nvPicPr>
        <p:blipFill>
          <a:blip r:embed="rId2"/>
          <a:srcRect/>
          <a:stretch>
            <a:fillRect/>
          </a:stretch>
        </p:blipFill>
        <p:spPr bwMode="auto">
          <a:xfrm>
            <a:off x="1382712" y="3703637"/>
            <a:ext cx="1676400" cy="1758280"/>
          </a:xfrm>
          <a:prstGeom prst="rect">
            <a:avLst/>
          </a:prstGeom>
          <a:noFill/>
          <a:ln w="9525">
            <a:noFill/>
            <a:miter lim="800000"/>
            <a:headEnd/>
            <a:tailEnd/>
          </a:ln>
          <a:effectLst/>
        </p:spPr>
      </p:pic>
      <p:pic>
        <p:nvPicPr>
          <p:cNvPr id="271364" name="Picture 4"/>
          <p:cNvPicPr>
            <a:picLocks noChangeAspect="1" noChangeArrowheads="1"/>
          </p:cNvPicPr>
          <p:nvPr/>
        </p:nvPicPr>
        <p:blipFill>
          <a:blip r:embed="rId3"/>
          <a:srcRect/>
          <a:stretch>
            <a:fillRect/>
          </a:stretch>
        </p:blipFill>
        <p:spPr bwMode="auto">
          <a:xfrm>
            <a:off x="4049712" y="3703637"/>
            <a:ext cx="1600200" cy="1641872"/>
          </a:xfrm>
          <a:prstGeom prst="rect">
            <a:avLst/>
          </a:prstGeom>
          <a:noFill/>
          <a:ln w="9525">
            <a:noFill/>
            <a:miter lim="800000"/>
            <a:headEnd/>
            <a:tailEnd/>
          </a:ln>
          <a:effectLst/>
        </p:spPr>
      </p:pic>
      <p:pic>
        <p:nvPicPr>
          <p:cNvPr id="271365" name="Picture 5"/>
          <p:cNvPicPr>
            <a:picLocks noChangeAspect="1" noChangeArrowheads="1"/>
          </p:cNvPicPr>
          <p:nvPr/>
        </p:nvPicPr>
        <p:blipFill>
          <a:blip r:embed="rId4"/>
          <a:srcRect/>
          <a:stretch>
            <a:fillRect/>
          </a:stretch>
        </p:blipFill>
        <p:spPr bwMode="auto">
          <a:xfrm>
            <a:off x="6792911" y="3779836"/>
            <a:ext cx="1559587" cy="1600201"/>
          </a:xfrm>
          <a:prstGeom prst="rect">
            <a:avLst/>
          </a:prstGeom>
          <a:noFill/>
          <a:ln w="9525">
            <a:noFill/>
            <a:miter lim="800000"/>
            <a:headEnd/>
            <a:tailEnd/>
          </a:ln>
          <a:effectLst/>
        </p:spPr>
      </p:pic>
      <p:sp>
        <p:nvSpPr>
          <p:cNvPr id="8" name="TextBox 7"/>
          <p:cNvSpPr txBox="1"/>
          <p:nvPr/>
        </p:nvSpPr>
        <p:spPr>
          <a:xfrm>
            <a:off x="1154112" y="5684837"/>
            <a:ext cx="2343911" cy="461665"/>
          </a:xfrm>
          <a:prstGeom prst="rect">
            <a:avLst/>
          </a:prstGeom>
          <a:noFill/>
        </p:spPr>
        <p:txBody>
          <a:bodyPr wrap="none" rtlCol="0">
            <a:spAutoFit/>
          </a:bodyPr>
          <a:lstStyle/>
          <a:p>
            <a:r>
              <a:rPr lang="en-US" sz="2400" dirty="0" smtClean="0"/>
              <a:t>Single selection</a:t>
            </a:r>
            <a:endParaRPr lang="en-US" sz="2400" dirty="0"/>
          </a:p>
        </p:txBody>
      </p:sp>
      <p:sp>
        <p:nvSpPr>
          <p:cNvPr id="9" name="TextBox 8"/>
          <p:cNvSpPr txBox="1"/>
          <p:nvPr/>
        </p:nvSpPr>
        <p:spPr>
          <a:xfrm>
            <a:off x="3821112" y="5608637"/>
            <a:ext cx="2209800" cy="830997"/>
          </a:xfrm>
          <a:prstGeom prst="rect">
            <a:avLst/>
          </a:prstGeom>
          <a:noFill/>
        </p:spPr>
        <p:txBody>
          <a:bodyPr wrap="square" rtlCol="0">
            <a:spAutoFit/>
          </a:bodyPr>
          <a:lstStyle/>
          <a:p>
            <a:r>
              <a:rPr lang="en-US" sz="2400" dirty="0" smtClean="0"/>
              <a:t>Single-interval selection</a:t>
            </a:r>
            <a:endParaRPr lang="en-US" sz="2400" dirty="0"/>
          </a:p>
        </p:txBody>
      </p:sp>
      <p:sp>
        <p:nvSpPr>
          <p:cNvPr id="10" name="TextBox 9"/>
          <p:cNvSpPr txBox="1"/>
          <p:nvPr/>
        </p:nvSpPr>
        <p:spPr>
          <a:xfrm>
            <a:off x="6564312" y="5684837"/>
            <a:ext cx="2057400" cy="830997"/>
          </a:xfrm>
          <a:prstGeom prst="rect">
            <a:avLst/>
          </a:prstGeom>
          <a:noFill/>
        </p:spPr>
        <p:txBody>
          <a:bodyPr wrap="square" rtlCol="0">
            <a:spAutoFit/>
          </a:bodyPr>
          <a:lstStyle/>
          <a:p>
            <a:r>
              <a:rPr lang="en-US" sz="2400" dirty="0" smtClean="0"/>
              <a:t>Multi-interval selection</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List Box</a:t>
            </a:r>
            <a:endParaRPr lang="en-US" sz="3600" dirty="0"/>
          </a:p>
        </p:txBody>
      </p:sp>
      <p:sp>
        <p:nvSpPr>
          <p:cNvPr id="3" name="Content Placeholder 2"/>
          <p:cNvSpPr>
            <a:spLocks noGrp="1"/>
          </p:cNvSpPr>
          <p:nvPr>
            <p:ph idx="1"/>
          </p:nvPr>
        </p:nvSpPr>
        <p:spPr>
          <a:xfrm>
            <a:off x="620713" y="2101850"/>
            <a:ext cx="9296399" cy="4759325"/>
          </a:xfrm>
        </p:spPr>
        <p:txBody>
          <a:bodyPr/>
          <a:lstStyle/>
          <a:p>
            <a:r>
              <a:rPr lang="en-US" sz="2400" b="1" dirty="0" smtClean="0"/>
              <a:t>Class:	</a:t>
            </a:r>
            <a:r>
              <a:rPr lang="en-US" sz="2400" dirty="0" err="1" smtClean="0"/>
              <a:t>JList</a:t>
            </a:r>
            <a:endParaRPr lang="en-US" sz="2400" dirty="0" smtClean="0"/>
          </a:p>
          <a:p>
            <a:endParaRPr lang="en-US" sz="2400" b="1" dirty="0" smtClean="0"/>
          </a:p>
          <a:p>
            <a:r>
              <a:rPr lang="en-US" sz="2400" b="1" dirty="0" smtClean="0"/>
              <a:t>Generates:	</a:t>
            </a:r>
            <a:r>
              <a:rPr lang="en-US" sz="2400" dirty="0" err="1" smtClean="0"/>
              <a:t>ListSelectionEvent</a:t>
            </a:r>
            <a:endParaRPr lang="en-US" sz="2400" dirty="0" smtClean="0"/>
          </a:p>
          <a:p>
            <a:endParaRPr lang="en-US" sz="2400" b="1" dirty="0" smtClean="0"/>
          </a:p>
          <a:p>
            <a:r>
              <a:rPr lang="en-US" sz="2400" b="1" dirty="0" smtClean="0"/>
              <a:t>Listener:	</a:t>
            </a:r>
            <a:r>
              <a:rPr lang="en-US" sz="2400" dirty="0" err="1" smtClean="0"/>
              <a:t>ListSelectionListener</a:t>
            </a:r>
            <a:endParaRPr lang="en-US" sz="2400" dirty="0" smtClean="0"/>
          </a:p>
          <a:p>
            <a:endParaRPr lang="en-US" sz="2400" b="1" dirty="0" smtClean="0"/>
          </a:p>
          <a:p>
            <a:r>
              <a:rPr lang="en-US" sz="2400" b="1" dirty="0" smtClean="0"/>
              <a:t>Method to implement:	</a:t>
            </a:r>
            <a:r>
              <a:rPr lang="en-US" sz="2400" dirty="0" smtClean="0"/>
              <a:t>void </a:t>
            </a:r>
            <a:r>
              <a:rPr lang="en-US" sz="2400" dirty="0" err="1" smtClean="0"/>
              <a:t>valueChanged</a:t>
            </a:r>
            <a:r>
              <a:rPr lang="en-US" sz="2400" dirty="0" smtClean="0"/>
              <a:t>(</a:t>
            </a:r>
            <a:r>
              <a:rPr lang="en-US" sz="2400" dirty="0" err="1" smtClean="0"/>
              <a:t>ListSelectionEvent</a:t>
            </a:r>
            <a:r>
              <a:rPr lang="en-US" sz="2400" dirty="0" smtClean="0"/>
              <a:t> e)</a:t>
            </a:r>
          </a:p>
          <a:p>
            <a:endParaRPr lang="en-US" sz="2400" b="1" dirty="0" smtClean="0"/>
          </a:p>
          <a:p>
            <a:r>
              <a:rPr lang="en-US" sz="2400" b="1" dirty="0" smtClean="0"/>
              <a:t>Register a listener:</a:t>
            </a:r>
          </a:p>
          <a:p>
            <a:r>
              <a:rPr lang="en-US" sz="2400" b="1" dirty="0" smtClean="0"/>
              <a:t>	</a:t>
            </a:r>
            <a:r>
              <a:rPr lang="en-US" sz="2400" b="1" dirty="0" smtClean="0"/>
              <a:t>		</a:t>
            </a:r>
            <a:r>
              <a:rPr lang="en-US" sz="2400" dirty="0" smtClean="0"/>
              <a:t>void </a:t>
            </a:r>
            <a:r>
              <a:rPr lang="en-US" sz="2400" dirty="0" err="1" smtClean="0"/>
              <a:t>addListSelectionListener</a:t>
            </a:r>
            <a:r>
              <a:rPr lang="en-US" sz="2400" dirty="0" smtClean="0"/>
              <a:t>(</a:t>
            </a:r>
            <a:r>
              <a:rPr lang="en-US" sz="2400" dirty="0" err="1" smtClean="0"/>
              <a:t>ListSelectionListener</a:t>
            </a:r>
            <a:r>
              <a:rPr lang="en-US" sz="2400" dirty="0" smtClean="0"/>
              <a:t> l)</a:t>
            </a:r>
          </a:p>
          <a:p>
            <a:endParaRPr lang="en-US" sz="2400" b="1" dirty="0" smtClean="0"/>
          </a:p>
          <a:p>
            <a:r>
              <a:rPr lang="en-US" sz="2400" b="1" dirty="0" smtClean="0"/>
              <a:t>Constructor:</a:t>
            </a:r>
          </a:p>
          <a:p>
            <a:r>
              <a:rPr lang="en-US" sz="2400" b="1" dirty="0" smtClean="0"/>
              <a:t>	</a:t>
            </a:r>
            <a:r>
              <a:rPr lang="en-US" sz="2400" dirty="0" smtClean="0"/>
              <a:t>public </a:t>
            </a:r>
            <a:r>
              <a:rPr lang="en-US" sz="2400" dirty="0" err="1" smtClean="0"/>
              <a:t>Jlist</a:t>
            </a:r>
            <a:r>
              <a:rPr lang="en-US" sz="2400" dirty="0" smtClean="0"/>
              <a:t>(Object[] choices)// choices is usually an array of String</a:t>
            </a:r>
            <a:endParaRPr lang="en-US" sz="24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JList</a:t>
            </a:r>
            <a:r>
              <a:rPr lang="en-US" sz="3600" dirty="0" smtClean="0"/>
              <a:t> Methods</a:t>
            </a:r>
            <a:endParaRPr lang="en-US" sz="3600" dirty="0"/>
          </a:p>
        </p:txBody>
      </p:sp>
      <p:sp>
        <p:nvSpPr>
          <p:cNvPr id="3" name="Content Placeholder 2"/>
          <p:cNvSpPr>
            <a:spLocks noGrp="1"/>
          </p:cNvSpPr>
          <p:nvPr>
            <p:ph idx="1"/>
          </p:nvPr>
        </p:nvSpPr>
        <p:spPr>
          <a:xfrm>
            <a:off x="741363" y="2101850"/>
            <a:ext cx="9099549" cy="5183187"/>
          </a:xfrm>
        </p:spPr>
        <p:txBody>
          <a:bodyPr/>
          <a:lstStyle/>
          <a:p>
            <a:r>
              <a:rPr lang="en-US" sz="2000" dirty="0" smtClean="0"/>
              <a:t>Object </a:t>
            </a:r>
            <a:r>
              <a:rPr lang="en-US" sz="2000" dirty="0" err="1" smtClean="0"/>
              <a:t>getSelectedValue</a:t>
            </a:r>
            <a:r>
              <a:rPr lang="en-US" sz="2000" dirty="0" smtClean="0"/>
              <a:t>() – returns the first selected item or null if no selection.</a:t>
            </a:r>
          </a:p>
          <a:p>
            <a:endParaRPr lang="en-US" sz="2000" dirty="0" smtClean="0"/>
          </a:p>
          <a:p>
            <a:r>
              <a:rPr lang="en-US" sz="2000" dirty="0" err="1" smtClean="0"/>
              <a:t>int</a:t>
            </a:r>
            <a:r>
              <a:rPr lang="en-US" sz="2000" dirty="0" smtClean="0"/>
              <a:t> </a:t>
            </a:r>
            <a:r>
              <a:rPr lang="en-US" sz="2000" dirty="0" err="1" smtClean="0"/>
              <a:t>getSelectedIndex</a:t>
            </a:r>
            <a:r>
              <a:rPr lang="en-US" sz="2000" dirty="0" smtClean="0"/>
              <a:t>() – returns the index of the first selected item or -1 if no.</a:t>
            </a:r>
          </a:p>
          <a:p>
            <a:endParaRPr lang="en-US" sz="2000" dirty="0" smtClean="0"/>
          </a:p>
          <a:p>
            <a:r>
              <a:rPr lang="en-US" sz="2000" dirty="0" smtClean="0"/>
              <a:t>Object[] </a:t>
            </a:r>
            <a:r>
              <a:rPr lang="en-US" sz="2000" dirty="0" err="1" smtClean="0"/>
              <a:t>getSelectedValues</a:t>
            </a:r>
            <a:r>
              <a:rPr lang="en-US" sz="2000" dirty="0" smtClean="0"/>
              <a:t>() – returns an Object array of selected items.</a:t>
            </a:r>
          </a:p>
          <a:p>
            <a:endParaRPr lang="en-US" sz="2000" dirty="0" smtClean="0"/>
          </a:p>
          <a:p>
            <a:r>
              <a:rPr lang="en-US" sz="2000" dirty="0" err="1" smtClean="0"/>
              <a:t>int</a:t>
            </a:r>
            <a:r>
              <a:rPr lang="en-US" sz="2000" dirty="0" smtClean="0"/>
              <a:t>[] </a:t>
            </a:r>
            <a:r>
              <a:rPr lang="en-US" sz="2000" dirty="0" err="1" smtClean="0"/>
              <a:t>getSelectedIndices</a:t>
            </a:r>
            <a:r>
              <a:rPr lang="en-US" sz="2000" dirty="0" smtClean="0"/>
              <a:t>() – returns an array of all selected indices.</a:t>
            </a:r>
          </a:p>
          <a:p>
            <a:endParaRPr lang="en-US" sz="2000" dirty="0" smtClean="0"/>
          </a:p>
          <a:p>
            <a:r>
              <a:rPr lang="en-US" sz="2000" dirty="0" err="1" smtClean="0"/>
              <a:t>boolean</a:t>
            </a:r>
            <a:r>
              <a:rPr lang="en-US" sz="2000" dirty="0" smtClean="0"/>
              <a:t> </a:t>
            </a:r>
            <a:r>
              <a:rPr lang="en-US" sz="2000" dirty="0" err="1" smtClean="0"/>
              <a:t>isSelected</a:t>
            </a:r>
            <a:r>
              <a:rPr lang="en-US" sz="2000" dirty="0" smtClean="0"/>
              <a:t>(</a:t>
            </a:r>
            <a:r>
              <a:rPr lang="en-US" sz="2000" dirty="0" err="1" smtClean="0"/>
              <a:t>int</a:t>
            </a:r>
            <a:r>
              <a:rPr lang="en-US" sz="2000" dirty="0" smtClean="0"/>
              <a:t> x) – returns true if the item with index x is selected.</a:t>
            </a:r>
          </a:p>
          <a:p>
            <a:endParaRPr lang="en-US" sz="2000" dirty="0" smtClean="0"/>
          </a:p>
          <a:p>
            <a:r>
              <a:rPr lang="en-US" sz="2000" dirty="0" smtClean="0"/>
              <a:t>v</a:t>
            </a:r>
            <a:r>
              <a:rPr lang="en-US" sz="2000" dirty="0" smtClean="0"/>
              <a:t>oid </a:t>
            </a:r>
            <a:r>
              <a:rPr lang="en-US" sz="2000" dirty="0" err="1" smtClean="0"/>
              <a:t>setVisibleRowCount</a:t>
            </a:r>
            <a:r>
              <a:rPr lang="en-US" sz="2000" dirty="0" smtClean="0"/>
              <a:t>(</a:t>
            </a:r>
            <a:r>
              <a:rPr lang="en-US" sz="2000" dirty="0" err="1" smtClean="0"/>
              <a:t>int</a:t>
            </a:r>
            <a:r>
              <a:rPr lang="en-US" sz="2000" dirty="0" smtClean="0"/>
              <a:t> n) – sets the number of rows </a:t>
            </a:r>
            <a:r>
              <a:rPr lang="en-US" sz="2000" dirty="0" err="1" smtClean="0"/>
              <a:t>dispaled</a:t>
            </a:r>
            <a:r>
              <a:rPr lang="en-US" sz="2000" dirty="0" smtClean="0"/>
              <a:t>, used when a list box Is displayed in a scroll pane.</a:t>
            </a:r>
          </a:p>
          <a:p>
            <a:endParaRPr lang="en-US" sz="2000" dirty="0" smtClean="0"/>
          </a:p>
          <a:p>
            <a:r>
              <a:rPr lang="en-US" sz="2000" dirty="0" smtClean="0"/>
              <a:t>v</a:t>
            </a:r>
            <a:r>
              <a:rPr lang="en-US" sz="2000" dirty="0" smtClean="0"/>
              <a:t>oid </a:t>
            </a:r>
            <a:r>
              <a:rPr lang="en-US" sz="2000" dirty="0" err="1" smtClean="0"/>
              <a:t>setSelectionmode</a:t>
            </a:r>
            <a:r>
              <a:rPr lang="en-US" sz="2000" dirty="0" smtClean="0"/>
              <a:t>(</a:t>
            </a:r>
            <a:r>
              <a:rPr lang="en-US" sz="2000" dirty="0" err="1" smtClean="0"/>
              <a:t>int</a:t>
            </a:r>
            <a:r>
              <a:rPr lang="en-US" sz="2000" dirty="0" smtClean="0"/>
              <a:t> n) – sets to single or multiple selection mode using the constants from the </a:t>
            </a:r>
            <a:r>
              <a:rPr lang="en-US" sz="2000" dirty="0" err="1" smtClean="0"/>
              <a:t>ListSelectionModel</a:t>
            </a:r>
            <a:r>
              <a:rPr lang="en-US" sz="2000" dirty="0" smtClean="0"/>
              <a:t>:</a:t>
            </a:r>
          </a:p>
          <a:p>
            <a:r>
              <a:rPr lang="en-US" sz="2000" dirty="0" smtClean="0"/>
              <a:t>	</a:t>
            </a:r>
            <a:r>
              <a:rPr lang="en-US" sz="2000" dirty="0" err="1" smtClean="0"/>
              <a:t>ListSelectionModel.SINGLE_SELECTION</a:t>
            </a:r>
            <a:r>
              <a:rPr lang="en-US" sz="2000" dirty="0" smtClean="0"/>
              <a:t>, (value 0),</a:t>
            </a:r>
          </a:p>
          <a:p>
            <a:r>
              <a:rPr lang="en-US" sz="2000" dirty="0" smtClean="0"/>
              <a:t>	</a:t>
            </a:r>
            <a:r>
              <a:rPr lang="en-US" sz="2000" dirty="0" err="1" smtClean="0"/>
              <a:t>ListSelectionModel.SINGLE_INTERVAL_SELECTION</a:t>
            </a:r>
            <a:r>
              <a:rPr lang="en-US" sz="2000" dirty="0" smtClean="0"/>
              <a:t>, (value 1),</a:t>
            </a:r>
          </a:p>
          <a:p>
            <a:r>
              <a:rPr lang="en-US" sz="2000" dirty="0" smtClean="0"/>
              <a:t>	</a:t>
            </a:r>
            <a:r>
              <a:rPr lang="en-US" sz="2000" dirty="0" err="1" smtClean="0"/>
              <a:t>ListSelectionModel.MULTIPLE_INTERVAL_SELECTION</a:t>
            </a:r>
            <a:r>
              <a:rPr lang="en-US" sz="2000" dirty="0" smtClean="0"/>
              <a:t>, (value 2).</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sz="3600" dirty="0"/>
              <a:t>The application</a:t>
            </a:r>
          </a:p>
        </p:txBody>
      </p:sp>
      <p:sp>
        <p:nvSpPr>
          <p:cNvPr id="184323" name="Rectangle 3"/>
          <p:cNvSpPr>
            <a:spLocks noGrp="1" noChangeArrowheads="1"/>
          </p:cNvSpPr>
          <p:nvPr>
            <p:ph type="body" idx="1"/>
          </p:nvPr>
        </p:nvSpPr>
        <p:spPr>
          <a:xfrm>
            <a:off x="544513" y="2027237"/>
            <a:ext cx="9296399" cy="4724400"/>
          </a:xfrm>
        </p:spPr>
        <p:txBody>
          <a:bodyPr/>
          <a:lstStyle/>
          <a:p>
            <a:r>
              <a:rPr lang="en-US" sz="2000" dirty="0"/>
              <a:t>The   application utilizes two classes:</a:t>
            </a:r>
            <a:br>
              <a:rPr lang="en-US" sz="2000" dirty="0"/>
            </a:br>
            <a:endParaRPr lang="en-US" sz="1400" dirty="0"/>
          </a:p>
          <a:p>
            <a:pPr>
              <a:buFontTx/>
              <a:buChar char="•"/>
            </a:pPr>
            <a:r>
              <a:rPr lang="en-US" sz="2000" dirty="0" err="1"/>
              <a:t>LoanPayment</a:t>
            </a:r>
            <a:r>
              <a:rPr lang="en-US" sz="2000" dirty="0"/>
              <a:t>, a utility class with a single static method</a:t>
            </a:r>
          </a:p>
          <a:p>
            <a:r>
              <a:rPr lang="en-US" sz="2000" dirty="0"/>
              <a:t>      double </a:t>
            </a:r>
            <a:r>
              <a:rPr lang="en-US" sz="2000" dirty="0" err="1"/>
              <a:t>getPayment</a:t>
            </a:r>
            <a:r>
              <a:rPr lang="en-US" sz="2000" dirty="0"/>
              <a:t>( double amount, double interest, </a:t>
            </a:r>
            <a:r>
              <a:rPr lang="en-US" sz="2000" dirty="0" smtClean="0"/>
              <a:t>double </a:t>
            </a:r>
            <a:r>
              <a:rPr lang="en-US" sz="2000" dirty="0"/>
              <a:t>years)</a:t>
            </a:r>
            <a:br>
              <a:rPr lang="en-US" sz="2000" dirty="0"/>
            </a:br>
            <a:r>
              <a:rPr lang="en-US" sz="2000" dirty="0"/>
              <a:t>that calculates and returns the monthly payment, </a:t>
            </a:r>
            <a:r>
              <a:rPr lang="en-US" sz="2000" dirty="0" smtClean="0"/>
              <a:t>and</a:t>
            </a:r>
            <a:endParaRPr lang="en-US" sz="1400" dirty="0" smtClean="0"/>
          </a:p>
          <a:p>
            <a:pPr>
              <a:buFontTx/>
              <a:buChar char="•"/>
            </a:pPr>
            <a:r>
              <a:rPr lang="en-US" sz="2000" dirty="0" err="1" smtClean="0"/>
              <a:t>LoanCalculator</a:t>
            </a:r>
            <a:r>
              <a:rPr lang="en-US" sz="2000" dirty="0" smtClean="0"/>
              <a:t>, a class that extends </a:t>
            </a:r>
            <a:r>
              <a:rPr lang="en-US" sz="2000" dirty="0" err="1" smtClean="0"/>
              <a:t>JFrame</a:t>
            </a:r>
            <a:r>
              <a:rPr lang="en-US" sz="2000" dirty="0" smtClean="0"/>
              <a:t>, with three text fields for input and one for output. </a:t>
            </a:r>
            <a:endParaRPr lang="en-US" sz="2000" dirty="0"/>
          </a:p>
        </p:txBody>
      </p:sp>
      <p:pic>
        <p:nvPicPr>
          <p:cNvPr id="203778" name="Picture 2"/>
          <p:cNvPicPr>
            <a:picLocks noChangeAspect="1" noChangeArrowheads="1"/>
          </p:cNvPicPr>
          <p:nvPr/>
        </p:nvPicPr>
        <p:blipFill>
          <a:blip r:embed="rId2"/>
          <a:srcRect/>
          <a:stretch>
            <a:fillRect/>
          </a:stretch>
        </p:blipFill>
        <p:spPr bwMode="auto">
          <a:xfrm>
            <a:off x="4887912" y="3752377"/>
            <a:ext cx="4343400" cy="349932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A utility class</a:t>
            </a:r>
          </a:p>
        </p:txBody>
      </p:sp>
      <p:sp>
        <p:nvSpPr>
          <p:cNvPr id="186371" name="Rectangle 3"/>
          <p:cNvSpPr>
            <a:spLocks noGrp="1" noChangeArrowheads="1"/>
          </p:cNvSpPr>
          <p:nvPr>
            <p:ph type="body" idx="1"/>
          </p:nvPr>
        </p:nvSpPr>
        <p:spPr/>
        <p:txBody>
          <a:bodyPr/>
          <a:lstStyle/>
          <a:p>
            <a:pPr marL="609600" indent="-609600">
              <a:lnSpc>
                <a:spcPct val="83000"/>
              </a:lnSpc>
              <a:buFont typeface="Times New Roman" pitchFamily="18" charset="0"/>
              <a:buAutoNum type="arabicPeriod"/>
            </a:pPr>
            <a:r>
              <a:rPr lang="en-US" sz="2000"/>
              <a:t>public class LoanPayment</a:t>
            </a:r>
          </a:p>
          <a:p>
            <a:pPr marL="609600" indent="-609600">
              <a:lnSpc>
                <a:spcPct val="83000"/>
              </a:lnSpc>
              <a:buFont typeface="Times New Roman" pitchFamily="18" charset="0"/>
              <a:buAutoNum type="arabicPeriod"/>
            </a:pPr>
            <a:r>
              <a:rPr lang="en-US" sz="2000"/>
              <a:t>{</a:t>
            </a:r>
          </a:p>
          <a:p>
            <a:pPr marL="609600" indent="-609600">
              <a:lnSpc>
                <a:spcPct val="83000"/>
              </a:lnSpc>
              <a:buFont typeface="Times New Roman" pitchFamily="18" charset="0"/>
              <a:buAutoNum type="arabicPeriod"/>
            </a:pPr>
            <a:r>
              <a:rPr lang="en-US" sz="2000"/>
              <a:t>     public static  double getPayment( double amount, double interest, </a:t>
            </a:r>
            <a:br>
              <a:rPr lang="en-US" sz="2000"/>
            </a:br>
            <a:r>
              <a:rPr lang="en-US" sz="2000"/>
              <a:t>                                                           double years)</a:t>
            </a:r>
          </a:p>
          <a:p>
            <a:pPr marL="609600" indent="-609600">
              <a:lnSpc>
                <a:spcPct val="83000"/>
              </a:lnSpc>
              <a:buFont typeface="Times New Roman" pitchFamily="18" charset="0"/>
              <a:buAutoNum type="arabicPeriod"/>
            </a:pPr>
            <a:r>
              <a:rPr lang="en-US" sz="2000"/>
              <a:t>     {</a:t>
            </a:r>
          </a:p>
          <a:p>
            <a:pPr marL="609600" indent="-609600">
              <a:lnSpc>
                <a:spcPct val="83000"/>
              </a:lnSpc>
              <a:buFont typeface="Times New Roman" pitchFamily="18" charset="0"/>
              <a:buAutoNum type="arabicPeriod"/>
            </a:pPr>
            <a:r>
              <a:rPr lang="en-US" sz="2000"/>
              <a:t>          double payment = </a:t>
            </a:r>
            <a:br>
              <a:rPr lang="en-US" sz="2000"/>
            </a:br>
            <a:r>
              <a:rPr lang="en-US" sz="2000"/>
              <a:t>                        amount*((interest/1200.0)/(1 - </a:t>
            </a:r>
            <a:r>
              <a:rPr lang="en-US" sz="2000" b="1"/>
              <a:t>Math.pow</a:t>
            </a:r>
            <a:r>
              <a:rPr lang="en-US" sz="2000"/>
              <a:t>(1 + </a:t>
            </a:r>
            <a:br>
              <a:rPr lang="en-US" sz="2000"/>
            </a:br>
            <a:r>
              <a:rPr lang="en-US" sz="2000"/>
              <a:t>                                       interest/1200.0 , -years*12)));</a:t>
            </a:r>
          </a:p>
          <a:p>
            <a:pPr marL="609600" indent="-609600">
              <a:lnSpc>
                <a:spcPct val="83000"/>
              </a:lnSpc>
              <a:buFont typeface="Times New Roman" pitchFamily="18" charset="0"/>
              <a:buAutoNum type="arabicPeriod"/>
            </a:pPr>
            <a:r>
              <a:rPr lang="en-US" sz="2000"/>
              <a:t>         return(Math.round(payment*100))/100.00; </a:t>
            </a:r>
            <a:br>
              <a:rPr lang="en-US" sz="2000"/>
            </a:br>
            <a:r>
              <a:rPr lang="en-US" sz="2000"/>
              <a:t>                                                                 // rounds to 2 decimal places</a:t>
            </a:r>
          </a:p>
          <a:p>
            <a:pPr marL="609600" indent="-609600">
              <a:lnSpc>
                <a:spcPct val="83000"/>
              </a:lnSpc>
              <a:buFont typeface="Times New Roman" pitchFamily="18" charset="0"/>
              <a:buAutoNum type="arabicPeriod"/>
            </a:pPr>
            <a:r>
              <a:rPr lang="en-US" sz="2000"/>
              <a:t>     }</a:t>
            </a:r>
          </a:p>
          <a:p>
            <a:pPr marL="609600" indent="-609600">
              <a:lnSpc>
                <a:spcPct val="83000"/>
              </a:lnSpc>
              <a:buFont typeface="Times New Roman" pitchFamily="18" charset="0"/>
              <a:buAutoNum type="arabicPeriod"/>
            </a:pPr>
            <a:r>
              <a:rPr lang="en-US" sz="200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sz="3600" dirty="0" err="1"/>
              <a:t>LoanCalculator</a:t>
            </a:r>
            <a:r>
              <a:rPr lang="en-US" sz="3600" dirty="0"/>
              <a:t> class</a:t>
            </a:r>
          </a:p>
        </p:txBody>
      </p:sp>
      <p:sp>
        <p:nvSpPr>
          <p:cNvPr id="187395" name="Rectangle 3"/>
          <p:cNvSpPr>
            <a:spLocks noGrp="1" noChangeArrowheads="1"/>
          </p:cNvSpPr>
          <p:nvPr>
            <p:ph type="body" idx="1"/>
          </p:nvPr>
        </p:nvSpPr>
        <p:spPr>
          <a:xfrm>
            <a:off x="741363" y="1951036"/>
            <a:ext cx="9023349" cy="5181601"/>
          </a:xfrm>
        </p:spPr>
        <p:txBody>
          <a:bodyPr/>
          <a:lstStyle/>
          <a:p>
            <a:pPr marL="990600" lvl="1" indent="-533400">
              <a:buFont typeface="Times New Roman" pitchFamily="18" charset="0"/>
              <a:buAutoNum type="arabicPeriod" startAt="9"/>
            </a:pPr>
            <a:r>
              <a:rPr lang="en-US" sz="1600" dirty="0"/>
              <a:t>import java.awt.*;</a:t>
            </a:r>
          </a:p>
          <a:p>
            <a:pPr marL="990600" lvl="1" indent="-533400">
              <a:buFont typeface="Times New Roman" pitchFamily="18" charset="0"/>
              <a:buAutoNum type="arabicPeriod" startAt="9"/>
            </a:pPr>
            <a:r>
              <a:rPr lang="en-US" sz="1600" dirty="0"/>
              <a:t>import </a:t>
            </a:r>
            <a:r>
              <a:rPr lang="en-US" sz="1600" dirty="0" err="1"/>
              <a:t>javax.swing</a:t>
            </a:r>
            <a:r>
              <a:rPr lang="en-US" sz="1600" dirty="0"/>
              <a:t>.*;</a:t>
            </a:r>
          </a:p>
          <a:p>
            <a:pPr marL="990600" lvl="1" indent="-533400">
              <a:buFont typeface="Times New Roman" pitchFamily="18" charset="0"/>
              <a:buAutoNum type="arabicPeriod" startAt="9"/>
            </a:pPr>
            <a:r>
              <a:rPr lang="en-US" sz="1600" dirty="0"/>
              <a:t>import </a:t>
            </a:r>
            <a:r>
              <a:rPr lang="en-US" sz="1600" dirty="0" err="1"/>
              <a:t>java.awt.event</a:t>
            </a:r>
            <a:r>
              <a:rPr lang="en-US" sz="1600" dirty="0"/>
              <a:t>.*;</a:t>
            </a:r>
          </a:p>
          <a:p>
            <a:pPr marL="990600" lvl="1" indent="-533400">
              <a:buFont typeface="Times New Roman" pitchFamily="18" charset="0"/>
              <a:buAutoNum type="arabicPeriod" startAt="9"/>
            </a:pPr>
            <a:r>
              <a:rPr lang="en-US" sz="1600" dirty="0"/>
              <a:t>public class </a:t>
            </a:r>
            <a:r>
              <a:rPr lang="en-US" sz="1600" dirty="0" err="1"/>
              <a:t>LoanCalculator</a:t>
            </a:r>
            <a:r>
              <a:rPr lang="en-US" sz="1600" dirty="0"/>
              <a:t> extends </a:t>
            </a:r>
            <a:r>
              <a:rPr lang="en-US" sz="1600" dirty="0" err="1"/>
              <a:t>JFrame</a:t>
            </a:r>
            <a:endParaRPr lang="en-US" sz="1600" dirty="0"/>
          </a:p>
          <a:p>
            <a:pPr marL="990600" lvl="1" indent="-533400">
              <a:buFont typeface="Times New Roman" pitchFamily="18" charset="0"/>
              <a:buAutoNum type="arabicPeriod" startAt="9"/>
            </a:pPr>
            <a:r>
              <a:rPr lang="en-US" sz="1600" dirty="0"/>
              <a:t>{</a:t>
            </a:r>
          </a:p>
          <a:p>
            <a:pPr marL="990600" lvl="1" indent="-533400">
              <a:buFont typeface="Times New Roman" pitchFamily="18" charset="0"/>
              <a:buAutoNum type="arabicPeriod" startAt="9"/>
            </a:pPr>
            <a:r>
              <a:rPr lang="en-US" sz="1600" dirty="0"/>
              <a:t>     private </a:t>
            </a:r>
            <a:r>
              <a:rPr lang="en-US" sz="1600" dirty="0" err="1"/>
              <a:t>JTextField</a:t>
            </a:r>
            <a:r>
              <a:rPr lang="en-US" sz="1600" dirty="0"/>
              <a:t> </a:t>
            </a:r>
            <a:r>
              <a:rPr lang="en-US" sz="1600" dirty="0" err="1"/>
              <a:t>amountField</a:t>
            </a:r>
            <a:r>
              <a:rPr lang="en-US" sz="1600" dirty="0"/>
              <a:t>;</a:t>
            </a:r>
          </a:p>
          <a:p>
            <a:pPr marL="990600" lvl="1" indent="-533400">
              <a:buFont typeface="Times New Roman" pitchFamily="18" charset="0"/>
              <a:buAutoNum type="arabicPeriod" startAt="9"/>
            </a:pPr>
            <a:r>
              <a:rPr lang="en-US" sz="1600" dirty="0"/>
              <a:t>     private </a:t>
            </a:r>
            <a:r>
              <a:rPr lang="en-US" sz="1600" dirty="0" err="1"/>
              <a:t>JTextField</a:t>
            </a:r>
            <a:r>
              <a:rPr lang="en-US" sz="1600" dirty="0"/>
              <a:t> </a:t>
            </a:r>
            <a:r>
              <a:rPr lang="en-US" sz="1600" dirty="0" err="1"/>
              <a:t>interestField</a:t>
            </a:r>
            <a:r>
              <a:rPr lang="en-US" sz="1600" dirty="0"/>
              <a:t>;</a:t>
            </a:r>
          </a:p>
          <a:p>
            <a:pPr marL="990600" lvl="1" indent="-533400">
              <a:buFont typeface="Times New Roman" pitchFamily="18" charset="0"/>
              <a:buAutoNum type="arabicPeriod" startAt="9"/>
            </a:pPr>
            <a:r>
              <a:rPr lang="en-US" sz="1600" dirty="0"/>
              <a:t>     private </a:t>
            </a:r>
            <a:r>
              <a:rPr lang="en-US" sz="1600" dirty="0" err="1"/>
              <a:t>JTextField</a:t>
            </a:r>
            <a:r>
              <a:rPr lang="en-US" sz="1600" dirty="0"/>
              <a:t> </a:t>
            </a:r>
            <a:r>
              <a:rPr lang="en-US" sz="1600" dirty="0" err="1"/>
              <a:t>yearsField</a:t>
            </a:r>
            <a:r>
              <a:rPr lang="en-US" sz="1600" dirty="0"/>
              <a:t>;</a:t>
            </a:r>
          </a:p>
          <a:p>
            <a:pPr marL="990600" lvl="1" indent="-533400">
              <a:buFont typeface="Times New Roman" pitchFamily="18" charset="0"/>
              <a:buAutoNum type="arabicPeriod" startAt="9"/>
            </a:pPr>
            <a:r>
              <a:rPr lang="en-US" sz="1600" dirty="0"/>
              <a:t>     private </a:t>
            </a:r>
            <a:r>
              <a:rPr lang="en-US" sz="1600" dirty="0" err="1"/>
              <a:t>JTextField</a:t>
            </a:r>
            <a:r>
              <a:rPr lang="en-US" sz="1600" dirty="0"/>
              <a:t> </a:t>
            </a:r>
            <a:r>
              <a:rPr lang="en-US" sz="1600" dirty="0" err="1"/>
              <a:t>paymentField</a:t>
            </a:r>
            <a:r>
              <a:rPr lang="en-US" sz="1600" dirty="0"/>
              <a:t>;</a:t>
            </a:r>
          </a:p>
          <a:p>
            <a:pPr marL="990600" lvl="1" indent="-533400">
              <a:buFont typeface="Times New Roman" pitchFamily="18" charset="0"/>
              <a:buAutoNum type="arabicPeriod" startAt="9"/>
            </a:pPr>
            <a:r>
              <a:rPr lang="en-US" sz="1600" dirty="0"/>
              <a:t>     private </a:t>
            </a:r>
            <a:r>
              <a:rPr lang="en-US" sz="1600" dirty="0" err="1"/>
              <a:t>JButton</a:t>
            </a:r>
            <a:r>
              <a:rPr lang="en-US" sz="1600" dirty="0"/>
              <a:t> </a:t>
            </a:r>
            <a:r>
              <a:rPr lang="en-US" sz="1600" dirty="0" err="1"/>
              <a:t>submitButton</a:t>
            </a:r>
            <a:r>
              <a:rPr lang="en-US" sz="1600" dirty="0"/>
              <a:t>;</a:t>
            </a:r>
          </a:p>
          <a:p>
            <a:pPr marL="990600" lvl="1" indent="-533400">
              <a:buFont typeface="Times New Roman" pitchFamily="18" charset="0"/>
              <a:buAutoNum type="arabicPeriod" startAt="9"/>
            </a:pPr>
            <a:r>
              <a:rPr lang="en-US" sz="1600" dirty="0"/>
              <a:t>     private </a:t>
            </a:r>
            <a:r>
              <a:rPr lang="en-US" sz="1600" dirty="0" err="1"/>
              <a:t>JButton</a:t>
            </a:r>
            <a:r>
              <a:rPr lang="en-US" sz="1600" dirty="0"/>
              <a:t> </a:t>
            </a:r>
            <a:r>
              <a:rPr lang="en-US" sz="1600" dirty="0" err="1"/>
              <a:t>clearButton</a:t>
            </a:r>
            <a:r>
              <a:rPr lang="en-US" sz="1600" dirty="0"/>
              <a:t>;</a:t>
            </a:r>
          </a:p>
          <a:p>
            <a:pPr marL="990600" lvl="1" indent="-533400">
              <a:buFont typeface="Times New Roman" pitchFamily="18" charset="0"/>
              <a:buAutoNum type="arabicPeriod" startAt="9"/>
            </a:pPr>
            <a:r>
              <a:rPr lang="en-US" sz="1600" dirty="0"/>
              <a:t>     private </a:t>
            </a:r>
            <a:r>
              <a:rPr lang="en-US" sz="1600" dirty="0" err="1"/>
              <a:t>JButton</a:t>
            </a:r>
            <a:r>
              <a:rPr lang="en-US" sz="1600" dirty="0"/>
              <a:t> </a:t>
            </a:r>
            <a:r>
              <a:rPr lang="en-US" sz="1600" dirty="0" err="1"/>
              <a:t>exitButton</a:t>
            </a:r>
            <a:r>
              <a:rPr lang="en-US" sz="1600" dirty="0"/>
              <a:t>; </a:t>
            </a:r>
            <a:endParaRPr lang="en-US" sz="1600" dirty="0" smtClean="0"/>
          </a:p>
          <a:p>
            <a:pPr marL="990600" lvl="1" indent="-533400">
              <a:lnSpc>
                <a:spcPct val="83000"/>
              </a:lnSpc>
              <a:buFont typeface="Times New Roman" pitchFamily="18" charset="0"/>
              <a:buAutoNum type="arabicPeriod" startAt="21"/>
            </a:pPr>
            <a:r>
              <a:rPr lang="en-US" sz="1600" dirty="0" smtClean="0"/>
              <a:t>     public </a:t>
            </a:r>
            <a:r>
              <a:rPr lang="en-US" sz="1600" dirty="0" err="1" smtClean="0"/>
              <a:t>LoanCalculator</a:t>
            </a:r>
            <a:r>
              <a:rPr lang="en-US" sz="1600" dirty="0" smtClean="0"/>
              <a:t>()  		// constructor</a:t>
            </a:r>
          </a:p>
          <a:p>
            <a:pPr marL="990600" lvl="1" indent="-533400">
              <a:lnSpc>
                <a:spcPct val="83000"/>
              </a:lnSpc>
              <a:buFont typeface="Times New Roman" pitchFamily="18" charset="0"/>
              <a:buAutoNum type="arabicPeriod" startAt="21"/>
            </a:pPr>
            <a:r>
              <a:rPr lang="en-US" sz="1600" dirty="0" smtClean="0"/>
              <a:t>     {</a:t>
            </a:r>
          </a:p>
          <a:p>
            <a:pPr marL="990600" lvl="1" indent="-533400">
              <a:lnSpc>
                <a:spcPct val="83000"/>
              </a:lnSpc>
              <a:buFont typeface="Times New Roman" pitchFamily="18" charset="0"/>
              <a:buAutoNum type="arabicPeriod" startAt="21"/>
            </a:pPr>
            <a:r>
              <a:rPr lang="en-US" sz="1600" dirty="0" smtClean="0"/>
              <a:t>          super("Monthly Payment");</a:t>
            </a:r>
          </a:p>
          <a:p>
            <a:pPr marL="990600" lvl="1" indent="-533400">
              <a:lnSpc>
                <a:spcPct val="83000"/>
              </a:lnSpc>
              <a:buFont typeface="Times New Roman" pitchFamily="18" charset="0"/>
              <a:buAutoNum type="arabicPeriod" startAt="21"/>
            </a:pPr>
            <a:r>
              <a:rPr lang="en-US" sz="1600" dirty="0" smtClean="0"/>
              <a:t>          </a:t>
            </a:r>
            <a:r>
              <a:rPr lang="en-US" sz="1600" dirty="0" err="1" smtClean="0"/>
              <a:t>setBounds</a:t>
            </a:r>
            <a:r>
              <a:rPr lang="en-US" sz="1600" dirty="0" smtClean="0"/>
              <a:t>(0,0,250,200);</a:t>
            </a:r>
          </a:p>
          <a:p>
            <a:pPr marL="990600" lvl="1" indent="-533400">
              <a:lnSpc>
                <a:spcPct val="83000"/>
              </a:lnSpc>
              <a:buFont typeface="Times New Roman" pitchFamily="18" charset="0"/>
              <a:buAutoNum type="arabicPeriod" startAt="21"/>
            </a:pPr>
            <a:r>
              <a:rPr lang="en-US" sz="1600" dirty="0" smtClean="0"/>
              <a:t>          </a:t>
            </a:r>
            <a:r>
              <a:rPr lang="en-US" sz="1600" dirty="0" err="1" smtClean="0"/>
              <a:t>JPanel</a:t>
            </a:r>
            <a:r>
              <a:rPr lang="en-US" sz="1600" dirty="0" smtClean="0"/>
              <a:t> panel = new </a:t>
            </a:r>
            <a:r>
              <a:rPr lang="en-US" sz="1600" dirty="0" err="1" smtClean="0"/>
              <a:t>JPanel</a:t>
            </a:r>
            <a:r>
              <a:rPr lang="en-US" sz="1600" dirty="0" smtClean="0"/>
              <a:t>();     	// for text fields and label</a:t>
            </a:r>
          </a:p>
          <a:p>
            <a:pPr marL="990600" lvl="1" indent="-533400">
              <a:lnSpc>
                <a:spcPct val="83000"/>
              </a:lnSpc>
              <a:buFont typeface="Times New Roman" pitchFamily="18" charset="0"/>
              <a:buAutoNum type="arabicPeriod" startAt="21"/>
            </a:pPr>
            <a:r>
              <a:rPr lang="en-US" sz="1600" dirty="0" smtClean="0"/>
              <a:t>          // make a label for each text field and add  the labels and text fields to the panel</a:t>
            </a:r>
          </a:p>
          <a:p>
            <a:pPr marL="990600" lvl="1" indent="-533400">
              <a:lnSpc>
                <a:spcPct val="83000"/>
              </a:lnSpc>
              <a:buFont typeface="Times New Roman" pitchFamily="18" charset="0"/>
              <a:buAutoNum type="arabicPeriod" startAt="21"/>
            </a:pPr>
            <a:r>
              <a:rPr lang="en-US" sz="1600" dirty="0" smtClean="0"/>
              <a:t>          </a:t>
            </a:r>
            <a:r>
              <a:rPr lang="en-US" sz="1600" dirty="0" err="1" smtClean="0"/>
              <a:t>JLabel</a:t>
            </a:r>
            <a:r>
              <a:rPr lang="en-US" sz="1600" dirty="0" smtClean="0"/>
              <a:t> </a:t>
            </a:r>
            <a:r>
              <a:rPr lang="en-US" sz="1600" dirty="0" err="1" smtClean="0"/>
              <a:t>amountLabel</a:t>
            </a:r>
            <a:r>
              <a:rPr lang="en-US" sz="1600" dirty="0" smtClean="0"/>
              <a:t> = new </a:t>
            </a:r>
            <a:r>
              <a:rPr lang="en-US" sz="1600" dirty="0" err="1" smtClean="0"/>
              <a:t>JLabel</a:t>
            </a:r>
            <a:r>
              <a:rPr lang="en-US" sz="1600" dirty="0" smtClean="0"/>
              <a:t>();</a:t>
            </a:r>
          </a:p>
          <a:p>
            <a:pPr marL="990600" lvl="1" indent="-533400">
              <a:lnSpc>
                <a:spcPct val="83000"/>
              </a:lnSpc>
              <a:buFont typeface="Times New Roman" pitchFamily="18" charset="0"/>
              <a:buAutoNum type="arabicPeriod" startAt="21"/>
            </a:pPr>
            <a:r>
              <a:rPr lang="en-US" sz="1600" dirty="0" smtClean="0"/>
              <a:t>          </a:t>
            </a:r>
            <a:r>
              <a:rPr lang="en-US" sz="1600" dirty="0" err="1" smtClean="0"/>
              <a:t>amountLabel.setFont</a:t>
            </a:r>
            <a:r>
              <a:rPr lang="en-US" sz="1600" dirty="0" smtClean="0"/>
              <a:t>(new Font("Courier", </a:t>
            </a:r>
            <a:r>
              <a:rPr lang="en-US" sz="1600" dirty="0" err="1" smtClean="0"/>
              <a:t>Font.BOLD</a:t>
            </a:r>
            <a:r>
              <a:rPr lang="en-US" sz="1600" dirty="0" smtClean="0"/>
              <a:t>, 12));</a:t>
            </a:r>
          </a:p>
          <a:p>
            <a:pPr marL="990600" lvl="1" indent="-533400">
              <a:lnSpc>
                <a:spcPct val="83000"/>
              </a:lnSpc>
              <a:buFont typeface="Times New Roman" pitchFamily="18" charset="0"/>
              <a:buAutoNum type="arabicPeriod" startAt="21"/>
            </a:pPr>
            <a:r>
              <a:rPr lang="en-US" sz="1600" dirty="0" smtClean="0"/>
              <a:t>          </a:t>
            </a:r>
            <a:r>
              <a:rPr lang="en-US" sz="1600" dirty="0" err="1" smtClean="0"/>
              <a:t>amountLabel.setText</a:t>
            </a:r>
            <a:r>
              <a:rPr lang="en-US" sz="1600" dirty="0" smtClean="0"/>
              <a:t>("  Amount:");</a:t>
            </a:r>
          </a:p>
          <a:p>
            <a:pPr marL="990600" lvl="1" indent="-533400">
              <a:lnSpc>
                <a:spcPct val="83000"/>
              </a:lnSpc>
              <a:buFont typeface="Times New Roman" pitchFamily="18" charset="0"/>
              <a:buAutoNum type="arabicPeriod" startAt="21"/>
            </a:pPr>
            <a:r>
              <a:rPr lang="en-US" sz="1600" dirty="0" smtClean="0"/>
              <a:t>          </a:t>
            </a:r>
            <a:r>
              <a:rPr lang="en-US" sz="1600" dirty="0" err="1" smtClean="0"/>
              <a:t>amountField</a:t>
            </a:r>
            <a:r>
              <a:rPr lang="en-US" sz="1600" dirty="0" smtClean="0"/>
              <a:t> = new </a:t>
            </a:r>
            <a:r>
              <a:rPr lang="en-US" sz="1600" dirty="0" err="1" smtClean="0"/>
              <a:t>JTextField</a:t>
            </a:r>
            <a:r>
              <a:rPr lang="en-US" sz="1600" dirty="0" smtClean="0"/>
              <a:t>(10);</a:t>
            </a:r>
          </a:p>
          <a:p>
            <a:pPr marL="990600" lvl="1" indent="-533400">
              <a:lnSpc>
                <a:spcPct val="83000"/>
              </a:lnSpc>
              <a:buFont typeface="Times New Roman" pitchFamily="18" charset="0"/>
              <a:buAutoNum type="arabicPeriod" startAt="21"/>
            </a:pPr>
            <a:r>
              <a:rPr lang="en-US" sz="1600" dirty="0" smtClean="0"/>
              <a:t>          </a:t>
            </a:r>
            <a:r>
              <a:rPr lang="en-US" sz="1600" dirty="0" err="1" smtClean="0"/>
              <a:t>panel.add</a:t>
            </a:r>
            <a:r>
              <a:rPr lang="en-US" sz="1600" dirty="0" smtClean="0"/>
              <a:t>(</a:t>
            </a:r>
            <a:r>
              <a:rPr lang="en-US" sz="1600" dirty="0" err="1" smtClean="0"/>
              <a:t>amountLabel</a:t>
            </a:r>
            <a:r>
              <a:rPr lang="en-US" sz="1600" dirty="0" smtClean="0"/>
              <a:t>);  // place the  label in the panel</a:t>
            </a:r>
          </a:p>
          <a:p>
            <a:pPr marL="990600" lvl="1" indent="-533400">
              <a:lnSpc>
                <a:spcPct val="83000"/>
              </a:lnSpc>
              <a:buFont typeface="Times New Roman" pitchFamily="18" charset="0"/>
              <a:buAutoNum type="arabicPeriod" startAt="21"/>
            </a:pPr>
            <a:r>
              <a:rPr lang="en-US" sz="1600" dirty="0" smtClean="0"/>
              <a:t>          </a:t>
            </a:r>
            <a:r>
              <a:rPr lang="en-US" sz="1600" dirty="0" err="1" smtClean="0"/>
              <a:t>panel.add</a:t>
            </a:r>
            <a:r>
              <a:rPr lang="en-US" sz="1600" dirty="0" smtClean="0"/>
              <a:t>(</a:t>
            </a:r>
            <a:r>
              <a:rPr lang="en-US" sz="1600" dirty="0" err="1" smtClean="0"/>
              <a:t>amountField</a:t>
            </a:r>
            <a:r>
              <a:rPr lang="en-US" sz="1600" dirty="0" smtClean="0"/>
              <a:t>); 	// place the text field in the panel</a:t>
            </a:r>
            <a:endParaRPr lang="en-US" sz="1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4"/>
  <p:tag name="MMPROD_UIDATA" val="&lt;database version=&quot;6.0&quot;&gt;&lt;object type=&quot;1&quot; unique_id=&quot;10001&quot;&gt;&lt;object type=&quot;8&quot; unique_id=&quot;12799&quot;&gt;&lt;/object&gt;&lt;object type=&quot;2&quot; unique_id=&quot;12800&quot;&gt;&lt;object type=&quot;3&quot; unique_id=&quot;12801&quot;&gt;&lt;property id=&quot;20148&quot; value=&quot;5&quot;/&gt;&lt;property id=&quot;20300&quot; value=&quot;Slide 1 - &amp;quot;Java Programming:&amp;#x0D;&amp;#x0A;From the Ground Up&amp;quot;&quot;/&gt;&lt;property id=&quot;20307&quot; value=&quot;256&quot;/&gt;&lt;/object&gt;&lt;object type=&quot;3&quot; unique_id=&quot;12802&quot;&gt;&lt;property id=&quot;20148&quot; value=&quot;5&quot;/&gt;&lt;property id=&quot;20300&quot; value=&quot;Slide 2 - &amp;quot;Events&amp;quot;&quot;/&gt;&lt;property id=&quot;20307&quot; value=&quot;421&quot;/&gt;&lt;/object&gt;&lt;object type=&quot;3&quot; unique_id=&quot;12803&quot;&gt;&lt;property id=&quot;20148&quot; value=&quot;5&quot;/&gt;&lt;property id=&quot;20300&quot; value=&quot;Slide 3 - &amp;quot;Events&amp;quot;&quot;/&gt;&lt;property id=&quot;20307&quot; value=&quot;258&quot;/&gt;&lt;/object&gt;&lt;object type=&quot;3&quot; unique_id=&quot;12804&quot;&gt;&lt;property id=&quot;20148&quot; value=&quot;5&quot;/&gt;&lt;property id=&quot;20300&quot; value=&quot;Slide 4 - &amp;quot;Events&amp;quot;&quot;/&gt;&lt;property id=&quot;20307&quot; value=&quot;259&quot;/&gt;&lt;/object&gt;&lt;object type=&quot;3&quot; unique_id=&quot;12805&quot;&gt;&lt;property id=&quot;20148&quot; value=&quot;5&quot;/&gt;&lt;property id=&quot;20300&quot; value=&quot;Slide 5 - &amp;quot;Events&amp;quot;&quot;/&gt;&lt;property id=&quot;20307&quot; value=&quot;260&quot;/&gt;&lt;/object&gt;&lt;object type=&quot;3&quot; unique_id=&quot;12806&quot;&gt;&lt;property id=&quot;20148&quot; value=&quot;5&quot;/&gt;&lt;property id=&quot;20300&quot; value=&quot;Slide 6 - &amp;quot;The Delegation Event Model&amp;#x0D;&amp;#x0A;&amp;quot;&quot;/&gt;&lt;property id=&quot;20307&quot; value=&quot;261&quot;/&gt;&lt;/object&gt;&lt;object type=&quot;3&quot; unique_id=&quot;12807&quot;&gt;&lt;property id=&quot;20148&quot; value=&quot;5&quot;/&gt;&lt;property id=&quot;20300&quot; value=&quot;Slide 7 - &amp;quot;The Delegation Event Model&amp;#x0D;&amp;#x0A;&amp;quot;&quot;/&gt;&lt;property id=&quot;20307&quot; value=&quot;262&quot;/&gt;&lt;/object&gt;&lt;object type=&quot;3&quot; unique_id=&quot;12808&quot;&gt;&lt;property id=&quot;20148&quot; value=&quot;5&quot;/&gt;&lt;property id=&quot;20300&quot; value=&quot;Slide 8 - &amp;quot;The Delegation Event Model&amp;#x0D;&amp;#x0A;&amp;quot;&quot;/&gt;&lt;property id=&quot;20307&quot; value=&quot;263&quot;/&gt;&lt;/object&gt;&lt;object type=&quot;3&quot; unique_id=&quot;12809&quot;&gt;&lt;property id=&quot;20148&quot; value=&quot;5&quot;/&gt;&lt;property id=&quot;20300&quot; value=&quot;Slide 9 - &amp;quot;The Delegation Event Model&amp;#x0D;&amp;#x0A;&amp;quot;&quot;/&gt;&lt;property id=&quot;20307&quot; value=&quot;264&quot;/&gt;&lt;/object&gt;&lt;object type=&quot;3&quot; unique_id=&quot;12810&quot;&gt;&lt;property id=&quot;20148&quot; value=&quot;5&quot;/&gt;&lt;property id=&quot;20300&quot; value=&quot;Slide 10 - &amp;quot;The Source Object&amp;quot;&quot;/&gt;&lt;property id=&quot;20307&quot; value=&quot;265&quot;/&gt;&lt;/object&gt;&lt;object type=&quot;3&quot; unique_id=&quot;12811&quot;&gt;&lt;property id=&quot;20148&quot; value=&quot;5&quot;/&gt;&lt;property id=&quot;20300&quot; value=&quot;Slide 11 - &amp;quot; The Event Object&amp;quot;&quot;/&gt;&lt;property id=&quot;20307&quot; value=&quot;266&quot;/&gt;&lt;/object&gt;&lt;object type=&quot;3&quot; unique_id=&quot;12812&quot;&gt;&lt;property id=&quot;20148&quot; value=&quot;5&quot;/&gt;&lt;property id=&quot;20300&quot; value=&quot;Slide 12 - &amp;quot;The Event Object&amp;quot;&quot;/&gt;&lt;property id=&quot;20307&quot; value=&quot;267&quot;/&gt;&lt;/object&gt;&lt;object type=&quot;3&quot; unique_id=&quot;12813&quot;&gt;&lt;property id=&quot;20148&quot; value=&quot;5&quot;/&gt;&lt;property id=&quot;20300&quot; value=&quot;Slide 13 - &amp;quot;A partial view of the EventObject hierarchy&amp;quot;&quot;/&gt;&lt;property id=&quot;20307&quot; value=&quot;268&quot;/&gt;&lt;/object&gt;&lt;object type=&quot;3&quot; unique_id=&quot;12814&quot;&gt;&lt;property id=&quot;20148&quot; value=&quot;5&quot;/&gt;&lt;property id=&quot;20300&quot; value=&quot;Slide 14 - &amp;quot; The Event Object&amp;quot;&quot;/&gt;&lt;property id=&quot;20307&quot; value=&quot;269&quot;/&gt;&lt;/object&gt;&lt;object type=&quot;3&quot; unique_id=&quot;12815&quot;&gt;&lt;property id=&quot;20148&quot; value=&quot;5&quot;/&gt;&lt;property id=&quot;20300&quot; value=&quot;Slide 15 - &amp;quot;The Listener&amp;#x0D;&amp;#x0A;&amp;quot;&quot;/&gt;&lt;property id=&quot;20307&quot; value=&quot;270&quot;/&gt;&lt;/object&gt;&lt;object type=&quot;3&quot; unique_id=&quot;12816&quot;&gt;&lt;property id=&quot;20148&quot; value=&quot;5&quot;/&gt;&lt;property id=&quot;20300&quot; value=&quot;Slide 16 - &amp;quot;The Listener&amp;quot;&quot;/&gt;&lt;property id=&quot;20307&quot; value=&quot;271&quot;/&gt;&lt;/object&gt;&lt;object type=&quot;3&quot; unique_id=&quot;12817&quot;&gt;&lt;property id=&quot;20148&quot; value=&quot;5&quot;/&gt;&lt;property id=&quot;20300&quot; value=&quot;Slide 17 - &amp;quot;The Listener&amp;quot;&quot;/&gt;&lt;property id=&quot;20307&quot; value=&quot;272&quot;/&gt;&lt;/object&gt;&lt;object type=&quot;3&quot; unique_id=&quot;12818&quot;&gt;&lt;property id=&quot;20148&quot; value=&quot;5&quot;/&gt;&lt;property id=&quot;20300&quot; value=&quot;Slide 18 - &amp;quot;The Listener&amp;quot;&quot;/&gt;&lt;property id=&quot;20307&quot; value=&quot;273&quot;/&gt;&lt;/object&gt;&lt;object type=&quot;3&quot; unique_id=&quot;12819&quot;&gt;&lt;property id=&quot;20148&quot; value=&quot;5&quot;/&gt;&lt;property id=&quot;20300&quot; value=&quot;Slide 19 - &amp;quot;The Listener&amp;quot;&quot;/&gt;&lt;property id=&quot;20307&quot; value=&quot;274&quot;/&gt;&lt;/object&gt;&lt;object type=&quot;3&quot; unique_id=&quot;12820&quot;&gt;&lt;property id=&quot;20148&quot; value=&quot;5&quot;/&gt;&lt;property id=&quot;20300&quot; value=&quot;Slide 20 - &amp;quot; The event delegation model &amp;quot;&quot;/&gt;&lt;property id=&quot;20307&quot; value=&quot;275&quot;/&gt;&lt;/object&gt;&lt;object type=&quot;3&quot; unique_id=&quot;12821&quot;&gt;&lt;property id=&quot;20148&quot; value=&quot;5&quot;/&gt;&lt;property id=&quot;20300&quot; value=&quot;Slide 21 - &amp;quot;The event delegation model&amp;quot;&quot;/&gt;&lt;property id=&quot;20307&quot; value=&quot;276&quot;/&gt;&lt;/object&gt;&lt;object type=&quot;3&quot; unique_id=&quot;12822&quot;&gt;&lt;property id=&quot;20148&quot; value=&quot;5&quot;/&gt;&lt;property id=&quot;20300&quot; value=&quot;Slide 22 - &amp;quot;Problem Statement:&amp;quot;&quot;/&gt;&lt;property id=&quot;20307&quot; value=&quot;277&quot;/&gt;&lt;/object&gt;&lt;object type=&quot;3&quot; unique_id=&quot;12823&quot;&gt;&lt;property id=&quot;20148&quot; value=&quot;5&quot;/&gt;&lt;property id=&quot;20300&quot; value=&quot;Slide 23 - &amp;quot;A frame with three buttons&amp;quot;&quot;/&gt;&lt;property id=&quot;20307&quot; value=&quot;278&quot;/&gt;&lt;/object&gt;&lt;object type=&quot;3&quot; unique_id=&quot;12824&quot;&gt;&lt;property id=&quot;20148&quot; value=&quot;5&quot;/&gt;&lt;property id=&quot;20300&quot; value=&quot;Slide 24 - &amp;quot;Set up the GUI.  Extend JFrame. &amp;quot;&quot;/&gt;&lt;property id=&quot;20307&quot; value=&quot;279&quot;/&gt;&lt;/object&gt;&lt;object type=&quot;3&quot; unique_id=&quot;12825&quot;&gt;&lt;property id=&quot;20148&quot; value=&quot;5&quot;/&gt;&lt;property id=&quot;20300&quot; value=&quot;Slide 25&quot;/&gt;&lt;property id=&quot;20307&quot; value=&quot;280&quot;/&gt;&lt;/object&gt;&lt;object type=&quot;3&quot; unique_id=&quot;12826&quot;&gt;&lt;property id=&quot;20148&quot; value=&quot;5&quot;/&gt;&lt;property id=&quot;20300&quot; value=&quot;Slide 26&quot;/&gt;&lt;property id=&quot;20307&quot; value=&quot;282&quot;/&gt;&lt;/object&gt;&lt;object type=&quot;3&quot; unique_id=&quot;12827&quot;&gt;&lt;property id=&quot;20148&quot; value=&quot;5&quot;/&gt;&lt;property id=&quot;20300&quot; value=&quot;Slide 27&quot;/&gt;&lt;property id=&quot;20307&quot; value=&quot;281&quot;/&gt;&lt;/object&gt;&lt;object type=&quot;3&quot; unique_id=&quot;12828&quot;&gt;&lt;property id=&quot;20148&quot; value=&quot;5&quot;/&gt;&lt;property id=&quot;20300&quot; value=&quot;Slide 28 - &amp;quot;Design a listener class that implements the appropriate listener interface(s).&amp;quot;&quot;/&gt;&lt;property id=&quot;20307&quot; value=&quot;283&quot;/&gt;&lt;/object&gt;&lt;object type=&quot;3&quot; unique_id=&quot;12829&quot;&gt;&lt;property id=&quot;20148&quot; value=&quot;5&quot;/&gt;&lt;property id=&quot;20300&quot; value=&quot;Slide 29 - &amp;quot;ButtonListener class&amp;quot;&quot;/&gt;&lt;property id=&quot;20307&quot; value=&quot;284&quot;/&gt;&lt;/object&gt;&lt;object type=&quot;3&quot; unique_id=&quot;12830&quot;&gt;&lt;property id=&quot;20148&quot; value=&quot;5&quot;/&gt;&lt;property id=&quot;20300&quot; value=&quot;Slide 30 - &amp;quot;Register the listener, i.e., make a connection between the button and the listener. &amp;quot;&quot;/&gt;&lt;property id=&quot;20307&quot; value=&quot;285&quot;/&gt;&lt;/object&gt;&lt;object type=&quot;3&quot; unique_id=&quot;12831&quot;&gt;&lt;property id=&quot;20148&quot; value=&quot;5&quot;/&gt;&lt;property id=&quot;20300&quot; value=&quot;Slide 31 - &amp;quot;The complete application&amp;quot;&quot;/&gt;&lt;property id=&quot;20307&quot; value=&quot;286&quot;/&gt;&lt;/object&gt;&lt;object type=&quot;3&quot; unique_id=&quot;12832&quot;&gt;&lt;property id=&quot;20148&quot; value=&quot;5&quot;/&gt;&lt;property id=&quot;20300&quot; value=&quot;Slide 32&quot;/&gt;&lt;property id=&quot;20307&quot; value=&quot;287&quot;/&gt;&lt;/object&gt;&lt;object type=&quot;3&quot; unique_id=&quot;12833&quot;&gt;&lt;property id=&quot;20148&quot; value=&quot;5&quot;/&gt;&lt;property id=&quot;20300&quot; value=&quot;Slide 33&quot;/&gt;&lt;property id=&quot;20307&quot; value=&quot;288&quot;/&gt;&lt;/object&gt;&lt;object type=&quot;3&quot; unique_id=&quot;12834&quot;&gt;&lt;property id=&quot;20148&quot; value=&quot;5&quot;/&gt;&lt;property id=&quot;20300&quot; value=&quot;Slide 34&quot;/&gt;&lt;property id=&quot;20307&quot; value=&quot;289&quot;/&gt;&lt;/object&gt;&lt;object type=&quot;3&quot; unique_id=&quot;12835&quot;&gt;&lt;property id=&quot;20148&quot; value=&quot;5&quot;/&gt;&lt;property id=&quot;20300&quot; value=&quot;Slide 35 - &amp;quot;The Listener&amp;quot;&quot;/&gt;&lt;property id=&quot;20307&quot; value=&quot;290&quot;/&gt;&lt;/object&gt;&lt;object type=&quot;3&quot; unique_id=&quot;12836&quot;&gt;&lt;property id=&quot;20148&quot; value=&quot;5&quot;/&gt;&lt;property id=&quot;20300&quot; value=&quot;Slide 36 - &amp;quot;Component and JComponent&amp;quot;&quot;/&gt;&lt;property id=&quot;20307&quot; value=&quot;291&quot;/&gt;&lt;/object&gt;&lt;object type=&quot;3&quot; unique_id=&quot;12837&quot;&gt;&lt;property id=&quot;20148&quot; value=&quot;5&quot;/&gt;&lt;property id=&quot;20300&quot; value=&quot;Slide 37&quot;/&gt;&lt;property id=&quot;20307&quot; value=&quot;292&quot;/&gt;&lt;/object&gt;&lt;object type=&quot;3&quot; unique_id=&quot;12838&quot;&gt;&lt;property id=&quot;20148&quot; value=&quot;5&quot;/&gt;&lt;property id=&quot;20300&quot; value=&quot;Slide 38&quot;/&gt;&lt;property id=&quot;20307&quot; value=&quot;293&quot;/&gt;&lt;/object&gt;&lt;object type=&quot;3&quot; unique_id=&quot;12839&quot;&gt;&lt;property id=&quot;20148&quot; value=&quot;5&quot;/&gt;&lt;property id=&quot;20300&quot; value=&quot;Slide 39&quot;/&gt;&lt;property id=&quot;20307&quot; value=&quot;294&quot;/&gt;&lt;/object&gt;&lt;object type=&quot;3&quot; unique_id=&quot;12840&quot;&gt;&lt;property id=&quot;20148&quot; value=&quot;5&quot;/&gt;&lt;property id=&quot;20300&quot; value=&quot;Slide 40&quot;/&gt;&lt;property id=&quot;20307&quot; value=&quot;295&quot;/&gt;&lt;/object&gt;&lt;object type=&quot;3&quot; unique_id=&quot;12841&quot;&gt;&lt;property id=&quot;20148&quot; value=&quot;5&quot;/&gt;&lt;property id=&quot;20300&quot; value=&quot;Slide 41 - &amp;quot;Buttons&amp;#x0D;&amp;#x0A;&amp;quot;&quot;/&gt;&lt;property id=&quot;20307&quot; value=&quot;296&quot;/&gt;&lt;/object&gt;&lt;object type=&quot;3&quot; unique_id=&quot;12842&quot;&gt;&lt;property id=&quot;20148&quot; value=&quot;5&quot;/&gt;&lt;property id=&quot;20300&quot; value=&quot;Slide 42 - &amp;quot;Constructors&amp;quot;&quot;/&gt;&lt;property id=&quot;20307&quot; value=&quot;297&quot;/&gt;&lt;/object&gt;&lt;object type=&quot;3&quot; unique_id=&quot;12843&quot;&gt;&lt;property id=&quot;20148&quot; value=&quot;5&quot;/&gt;&lt;property id=&quot;20300&quot; value=&quot;Slide 43 - &amp;quot;Some JButton Methods &amp;quot;&quot;/&gt;&lt;property id=&quot;20307&quot; value=&quot;298&quot;/&gt;&lt;/object&gt;&lt;object type=&quot;3&quot; unique_id=&quot;12844&quot;&gt;&lt;property id=&quot;20148&quot; value=&quot;5&quot;/&gt;&lt;property id=&quot;20300&quot; value=&quot;Slide 44&quot;/&gt;&lt;property id=&quot;20307&quot; value=&quot;299&quot;/&gt;&lt;/object&gt;&lt;object type=&quot;3&quot; unique_id=&quot;12845&quot;&gt;&lt;property id=&quot;20148&quot; value=&quot;5&quot;/&gt;&lt;property id=&quot;20300&quot; value=&quot;Slide 45&quot;/&gt;&lt;property id=&quot;20307&quot; value=&quot;300&quot;/&gt;&lt;/object&gt;&lt;object type=&quot;3&quot; unique_id=&quot;12846&quot;&gt;&lt;property id=&quot;20148&quot; value=&quot;5&quot;/&gt;&lt;property id=&quot;20300&quot; value=&quot;Slide 46 - &amp;quot;Tic-Tac-Toe&amp;#x0D;&amp;#x0A;&amp;quot;&quot;/&gt;&lt;property id=&quot;20307&quot; value=&quot;301&quot;/&gt;&lt;/object&gt;&lt;object type=&quot;3&quot; unique_id=&quot;12847&quot;&gt;&lt;property id=&quot;20148&quot; value=&quot;5&quot;/&gt;&lt;property id=&quot;20300&quot; value=&quot;Slide 47 - &amp;quot; Tic-Tac-Toe board after five moves&amp;quot;&quot;/&gt;&lt;property id=&quot;20307&quot; value=&quot;302&quot;/&gt;&lt;/object&gt;&lt;object type=&quot;3&quot; unique_id=&quot;12848&quot;&gt;&lt;property id=&quot;20148&quot; value=&quot;5&quot;/&gt;&lt;property id=&quot;20300&quot; value=&quot;Slide 48&quot;/&gt;&lt;property id=&quot;20307&quot; value=&quot;303&quot;/&gt;&lt;/object&gt;&lt;object type=&quot;3&quot; unique_id=&quot;12849&quot;&gt;&lt;property id=&quot;20148&quot; value=&quot;5&quot;/&gt;&lt;property id=&quot;20300&quot; value=&quot;Slide 49&quot;/&gt;&lt;property id=&quot;20307&quot; value=&quot;304&quot;/&gt;&lt;/object&gt;&lt;object type=&quot;3&quot; unique_id=&quot;12850&quot;&gt;&lt;property id=&quot;20148&quot; value=&quot;5&quot;/&gt;&lt;property id=&quot;20300&quot; value=&quot;Slide 50 - &amp;quot;The application&amp;quot;&quot;/&gt;&lt;property id=&quot;20307&quot; value=&quot;305&quot;/&gt;&lt;/object&gt;&lt;object type=&quot;3&quot; unique_id=&quot;12851&quot;&gt;&lt;property id=&quot;20148&quot; value=&quot;5&quot;/&gt;&lt;property id=&quot;20300&quot; value=&quot;Slide 51 - &amp;quot;The constructor&amp;quot;&quot;/&gt;&lt;property id=&quot;20307&quot; value=&quot;306&quot;/&gt;&lt;/object&gt;&lt;object type=&quot;3&quot; unique_id=&quot;12852&quot;&gt;&lt;property id=&quot;20148&quot; value=&quot;5&quot;/&gt;&lt;property id=&quot;20300&quot; value=&quot;Slide 52&quot;/&gt;&lt;property id=&quot;20307&quot; value=&quot;307&quot;/&gt;&lt;/object&gt;&lt;object type=&quot;3&quot; unique_id=&quot;12853&quot;&gt;&lt;property id=&quot;20148&quot; value=&quot;5&quot;/&gt;&lt;property id=&quot;20300&quot; value=&quot;Slide 53&quot;/&gt;&lt;property id=&quot;20307&quot; value=&quot;308&quot;/&gt;&lt;/object&gt;&lt;object type=&quot;3&quot; unique_id=&quot;12854&quot;&gt;&lt;property id=&quot;20148&quot; value=&quot;5&quot;/&gt;&lt;property id=&quot;20300&quot; value=&quot;Slide 54 - &amp;quot;An inner class&amp;quot;&quot;/&gt;&lt;property id=&quot;20307&quot; value=&quot;309&quot;/&gt;&lt;/object&gt;&lt;object type=&quot;3&quot; unique_id=&quot;12855&quot;&gt;&lt;property id=&quot;20148&quot; value=&quot;5&quot;/&gt;&lt;property id=&quot;20300&quot; value=&quot;Slide 55&quot;/&gt;&lt;property id=&quot;20307&quot; value=&quot;417&quot;/&gt;&lt;/object&gt;&lt;object type=&quot;3&quot; unique_id=&quot;12856&quot;&gt;&lt;property id=&quot;20148&quot; value=&quot;5&quot;/&gt;&lt;property id=&quot;20300&quot; value=&quot;Slide 56&quot;/&gt;&lt;property id=&quot;20307&quot; value=&quot;310&quot;/&gt;&lt;/object&gt;&lt;object type=&quot;3&quot; unique_id=&quot;12857&quot;&gt;&lt;property id=&quot;20148&quot; value=&quot;5&quot;/&gt;&lt;property id=&quot;20300&quot; value=&quot;Slide 57 - &amp;quot;Labels&amp;#x0D;&amp;#x0A;&amp;quot;&quot;/&gt;&lt;property id=&quot;20307&quot; value=&quot;311&quot;/&gt;&lt;/object&gt;&lt;object type=&quot;3&quot; unique_id=&quot;12858&quot;&gt;&lt;property id=&quot;20148&quot; value=&quot;5&quot;/&gt;&lt;property id=&quot;20300&quot; value=&quot;Slide 58&quot;/&gt;&lt;property id=&quot;20307&quot; value=&quot;312&quot;/&gt;&lt;/object&gt;&lt;object type=&quot;3&quot; unique_id=&quot;12859&quot;&gt;&lt;property id=&quot;20148&quot; value=&quot;5&quot;/&gt;&lt;property id=&quot;20300&quot; value=&quot;Slide 59&quot;/&gt;&lt;property id=&quot;20307&quot; value=&quot;418&quot;/&gt;&lt;/object&gt;&lt;object type=&quot;3&quot; unique_id=&quot;12860&quot;&gt;&lt;property id=&quot;20148&quot; value=&quot;5&quot;/&gt;&lt;property id=&quot;20300&quot; value=&quot;Slide 60 - &amp;quot;A Photo Album &amp;quot;&quot;/&gt;&lt;property id=&quot;20307&quot; value=&quot;313&quot;/&gt;&lt;/object&gt;&lt;object type=&quot;3&quot; unique_id=&quot;12861&quot;&gt;&lt;property id=&quot;20148&quot; value=&quot;5&quot;/&gt;&lt;property id=&quot;20300&quot; value=&quot;Slide 61 - &amp;quot;Nine thumbnail pictures displayed in a frame&amp;quot;&quot;/&gt;&lt;property id=&quot;20307&quot; value=&quot;314&quot;/&gt;&lt;/object&gt;&lt;object type=&quot;3&quot; unique_id=&quot;12862&quot;&gt;&lt;property id=&quot;20148&quot; value=&quot;5&quot;/&gt;&lt;property id=&quot;20300&quot; value=&quot;Slide 62 - &amp;quot;The Application&amp;quot;&quot;/&gt;&lt;property id=&quot;20307&quot; value=&quot;315&quot;/&gt;&lt;/object&gt;&lt;object type=&quot;3&quot; unique_id=&quot;12863&quot;&gt;&lt;property id=&quot;20148&quot; value=&quot;5&quot;/&gt;&lt;property id=&quot;20300&quot; value=&quot;Slide 63&quot;/&gt;&lt;property id=&quot;20307&quot; value=&quot;316&quot;/&gt;&lt;/object&gt;&lt;object type=&quot;3&quot; unique_id=&quot;12864&quot;&gt;&lt;property id=&quot;20148&quot; value=&quot;5&quot;/&gt;&lt;property id=&quot;20300&quot; value=&quot;Slide 64 - &amp;quot;A full size photo&amp;quot;&quot;/&gt;&lt;property id=&quot;20307&quot; value=&quot;317&quot;/&gt;&lt;/object&gt;&lt;object type=&quot;3&quot; unique_id=&quot;12865&quot;&gt;&lt;property id=&quot;20148&quot; value=&quot;5&quot;/&gt;&lt;property id=&quot;20300&quot; value=&quot;Slide 65&quot;/&gt;&lt;property id=&quot;20307&quot; value=&quot;318&quot;/&gt;&lt;/object&gt;&lt;object type=&quot;3&quot; unique_id=&quot;12866&quot;&gt;&lt;property id=&quot;20148&quot; value=&quot;5&quot;/&gt;&lt;property id=&quot;20300&quot; value=&quot;Slide 66&quot;/&gt;&lt;property id=&quot;20307&quot; value=&quot;419&quot;/&gt;&lt;/object&gt;&lt;object type=&quot;3&quot; unique_id=&quot;12867&quot;&gt;&lt;property id=&quot;20148&quot; value=&quot;5&quot;/&gt;&lt;property id=&quot;20300&quot; value=&quot;Slide 67 - &amp;quot;The PhotoAlbum class&amp;quot;&quot;/&gt;&lt;property id=&quot;20307&quot; value=&quot;319&quot;/&gt;&lt;/object&gt;&lt;object type=&quot;3&quot; unique_id=&quot;12868&quot;&gt;&lt;property id=&quot;20148&quot; value=&quot;5&quot;/&gt;&lt;property id=&quot;20300&quot; value=&quot;Slide 68 - &amp;quot;Constructor&amp;quot;&quot;/&gt;&lt;property id=&quot;20307&quot; value=&quot;320&quot;/&gt;&lt;/object&gt;&lt;object type=&quot;3&quot; unique_id=&quot;12869&quot;&gt;&lt;property id=&quot;20148&quot; value=&quot;5&quot;/&gt;&lt;property id=&quot;20300&quot; value=&quot;Slide 69&quot;/&gt;&lt;property id=&quot;20307&quot; value=&quot;321&quot;/&gt;&lt;/object&gt;&lt;object type=&quot;3&quot; unique_id=&quot;12870&quot;&gt;&lt;property id=&quot;20148&quot; value=&quot;5&quot;/&gt;&lt;property id=&quot;20300&quot; value=&quot;Slide 70 - &amp;quot;PictureFrame Class&amp;quot;&quot;/&gt;&lt;property id=&quot;20307&quot; value=&quot;322&quot;/&gt;&lt;/object&gt;&lt;object type=&quot;3&quot; unique_id=&quot;12871&quot;&gt;&lt;property id=&quot;20148&quot; value=&quot;5&quot;/&gt;&lt;property id=&quot;20300&quot; value=&quot;Slide 71 - &amp;quot;The default constructor&amp;quot;&quot;/&gt;&lt;property id=&quot;20307&quot; value=&quot;323&quot;/&gt;&lt;/object&gt;&lt;object type=&quot;3&quot; unique_id=&quot;12872&quot;&gt;&lt;property id=&quot;20148&quot; value=&quot;5&quot;/&gt;&lt;property id=&quot;20300&quot; value=&quot;Slide 72&quot;/&gt;&lt;property id=&quot;20307&quot; value=&quot;324&quot;/&gt;&lt;/object&gt;&lt;object type=&quot;3&quot; unique_id=&quot;12873&quot;&gt;&lt;property id=&quot;20148&quot; value=&quot;5&quot;/&gt;&lt;property id=&quot;20300&quot; value=&quot;Slide 73 - &amp;quot;ManagePhotos class&amp;quot;&quot;/&gt;&lt;property id=&quot;20307&quot; value=&quot;325&quot;/&gt;&lt;/object&gt;&lt;object type=&quot;3&quot; unique_id=&quot;12874&quot;&gt;&lt;property id=&quot;20148&quot; value=&quot;5&quot;/&gt;&lt;property id=&quot;20300&quot; value=&quot;Slide 74 - &amp;quot;The default constructor&amp;quot;&quot;/&gt;&lt;property id=&quot;20307&quot; value=&quot;326&quot;/&gt;&lt;/object&gt;&lt;object type=&quot;3&quot; unique_id=&quot;12875&quot;&gt;&lt;property id=&quot;20148&quot; value=&quot;5&quot;/&gt;&lt;property id=&quot;20300&quot; value=&quot;Slide 75&quot;/&gt;&lt;property id=&quot;20307&quot; value=&quot;327&quot;/&gt;&lt;/object&gt;&lt;object type=&quot;3&quot; unique_id=&quot;12876&quot;&gt;&lt;property id=&quot;20148&quot; value=&quot;5&quot;/&gt;&lt;property id=&quot;20300&quot; value=&quot;Slide 76&quot;/&gt;&lt;property id=&quot;20307&quot; value=&quot;328&quot;/&gt;&lt;/object&gt;&lt;object type=&quot;3&quot; unique_id=&quot;12877&quot;&gt;&lt;property id=&quot;20148&quot; value=&quot;5&quot;/&gt;&lt;property id=&quot;20300&quot; value=&quot;Slide 77&quot;/&gt;&lt;property id=&quot;20307&quot; value=&quot;329&quot;/&gt;&lt;/object&gt;&lt;object type=&quot;3&quot; unique_id=&quot;12878&quot;&gt;&lt;property id=&quot;20148&quot; value=&quot;5&quot;/&gt;&lt;property id=&quot;20300&quot; value=&quot;Slide 78&quot;/&gt;&lt;property id=&quot;20307&quot; value=&quot;330&quot;/&gt;&lt;/object&gt;&lt;object type=&quot;3&quot; unique_id=&quot;12879&quot;&gt;&lt;property id=&quot;20148&quot; value=&quot;5&quot;/&gt;&lt;property id=&quot;20300&quot; value=&quot;Slide 79&quot;/&gt;&lt;property id=&quot;20307&quot; value=&quot;331&quot;/&gt;&lt;/object&gt;&lt;object type=&quot;3&quot; unique_id=&quot;12880&quot;&gt;&lt;property id=&quot;20148&quot; value=&quot;5&quot;/&gt;&lt;property id=&quot;20300&quot; value=&quot;Slide 80&quot;/&gt;&lt;property id=&quot;20307&quot; value=&quot;332&quot;/&gt;&lt;/object&gt;&lt;object type=&quot;3&quot; unique_id=&quot;12881&quot;&gt;&lt;property id=&quot;20148&quot; value=&quot;5&quot;/&gt;&lt;property id=&quot;20300&quot; value=&quot;Slide 81&quot;/&gt;&lt;property id=&quot;20307&quot; value=&quot;333&quot;/&gt;&lt;/object&gt;&lt;object type=&quot;3&quot; unique_id=&quot;12882&quot;&gt;&lt;property id=&quot;20148&quot; value=&quot;5&quot;/&gt;&lt;property id=&quot;20300&quot; value=&quot;Slide 82&quot;/&gt;&lt;property id=&quot;20307&quot; value=&quot;334&quot;/&gt;&lt;/object&gt;&lt;object type=&quot;3&quot; unique_id=&quot;12883&quot;&gt;&lt;property id=&quot;20148&quot; value=&quot;5&quot;/&gt;&lt;property id=&quot;20300&quot; value=&quot;Slide 83&quot;/&gt;&lt;property id=&quot;20307&quot; value=&quot;335&quot;/&gt;&lt;/object&gt;&lt;object type=&quot;3&quot; unique_id=&quot;12884&quot;&gt;&lt;property id=&quot;20148&quot; value=&quot;5&quot;/&gt;&lt;property id=&quot;20300&quot; value=&quot;Slide 84 - &amp;quot;Text fields&amp;quot;&quot;/&gt;&lt;property id=&quot;20307&quot; value=&quot;336&quot;/&gt;&lt;/object&gt;&lt;object type=&quot;3&quot; unique_id=&quot;12885&quot;&gt;&lt;property id=&quot;20148&quot; value=&quot;5&quot;/&gt;&lt;property id=&quot;20300&quot; value=&quot;Slide 85&quot;/&gt;&lt;property id=&quot;20307&quot; value=&quot;337&quot;/&gt;&lt;/object&gt;&lt;object type=&quot;3&quot; unique_id=&quot;12886&quot;&gt;&lt;property id=&quot;20148&quot; value=&quot;5&quot;/&gt;&lt;property id=&quot;20300&quot; value=&quot;Slide 86 - &amp;quot;Constructors&amp;#x0D;&amp;#x0A;&amp;quot;&quot;/&gt;&lt;property id=&quot;20307&quot; value=&quot;420&quot;/&gt;&lt;/object&gt;&lt;object type=&quot;3&quot; unique_id=&quot;12887&quot;&gt;&lt;property id=&quot;20148&quot; value=&quot;5&quot;/&gt;&lt;property id=&quot;20300&quot; value=&quot;Slide 87 - &amp;quot;Methods&amp;quot;&quot;/&gt;&lt;property id=&quot;20307&quot; value=&quot;338&quot;/&gt;&lt;/object&gt;&lt;object type=&quot;3&quot; unique_id=&quot;12888&quot;&gt;&lt;property id=&quot;20148&quot; value=&quot;5&quot;/&gt;&lt;property id=&quot;20300&quot; value=&quot;Slide 88&quot;/&gt;&lt;property id=&quot;20307&quot; value=&quot;339&quot;/&gt;&lt;/object&gt;&lt;object type=&quot;3&quot; unique_id=&quot;12889&quot;&gt;&lt;property id=&quot;20148&quot; value=&quot;5&quot;/&gt;&lt;property id=&quot;20300&quot; value=&quot;Slide 89 - &amp;quot;A Loan Calculator &amp;quot;&quot;/&gt;&lt;property id=&quot;20307&quot; value=&quot;340&quot;/&gt;&lt;/object&gt;&lt;object type=&quot;3&quot; unique_id=&quot;12890&quot;&gt;&lt;property id=&quot;20148&quot; value=&quot;5&quot;/&gt;&lt;property id=&quot;20300&quot; value=&quot;Slide 90&quot;/&gt;&lt;property id=&quot;20307&quot; value=&quot;341&quot;/&gt;&lt;/object&gt;&lt;object type=&quot;3&quot; unique_id=&quot;12891&quot;&gt;&lt;property id=&quot;20148&quot; value=&quot;5&quot;/&gt;&lt;property id=&quot;20300&quot; value=&quot;Slide 91 - &amp;quot;The application&amp;quot;&quot;/&gt;&lt;property id=&quot;20307&quot; value=&quot;342&quot;/&gt;&lt;/object&gt;&lt;object type=&quot;3&quot; unique_id=&quot;12892&quot;&gt;&lt;property id=&quot;20148&quot; value=&quot;5&quot;/&gt;&lt;property id=&quot;20300&quot; value=&quot;Slide 92&quot;/&gt;&lt;property id=&quot;20307&quot; value=&quot;343&quot;/&gt;&lt;/object&gt;&lt;object type=&quot;3&quot; unique_id=&quot;12893&quot;&gt;&lt;property id=&quot;20148&quot; value=&quot;5&quot;/&gt;&lt;property id=&quot;20300&quot; value=&quot;Slide 93 - &amp;quot;A utility class&amp;quot;&quot;/&gt;&lt;property id=&quot;20307&quot; value=&quot;344&quot;/&gt;&lt;/object&gt;&lt;object type=&quot;3&quot; unique_id=&quot;12894&quot;&gt;&lt;property id=&quot;20148&quot; value=&quot;5&quot;/&gt;&lt;property id=&quot;20300&quot; value=&quot;Slide 94 - &amp;quot;LoanCalculator class&amp;quot;&quot;/&gt;&lt;property id=&quot;20307&quot; value=&quot;345&quot;/&gt;&lt;/object&gt;&lt;object type=&quot;3&quot; unique_id=&quot;12895&quot;&gt;&lt;property id=&quot;20148&quot; value=&quot;5&quot;/&gt;&lt;property id=&quot;20300&quot; value=&quot;Slide 95&quot;/&gt;&lt;property id=&quot;20307&quot; value=&quot;346&quot;/&gt;&lt;/object&gt;&lt;object type=&quot;3&quot; unique_id=&quot;12896&quot;&gt;&lt;property id=&quot;20148&quot; value=&quot;5&quot;/&gt;&lt;property id=&quot;20300&quot; value=&quot;Slide 96&quot;/&gt;&lt;property id=&quot;20307&quot; value=&quot;347&quot;/&gt;&lt;/object&gt;&lt;object type=&quot;3&quot; unique_id=&quot;12897&quot;&gt;&lt;property id=&quot;20148&quot; value=&quot;5&quot;/&gt;&lt;property id=&quot;20300&quot; value=&quot;Slide 97&quot;/&gt;&lt;property id=&quot;20307&quot; value=&quot;348&quot;/&gt;&lt;/object&gt;&lt;object type=&quot;3&quot; unique_id=&quot;12898&quot;&gt;&lt;property id=&quot;20148&quot; value=&quot;5&quot;/&gt;&lt;property id=&quot;20300&quot; value=&quot;Slide 98&quot;/&gt;&lt;property id=&quot;20307&quot; value=&quot;349&quot;/&gt;&lt;/object&gt;&lt;object type=&quot;3&quot; unique_id=&quot;12899&quot;&gt;&lt;property id=&quot;20148&quot; value=&quot;5&quot;/&gt;&lt;property id=&quot;20300&quot; value=&quot;Slide 99&quot;/&gt;&lt;property id=&quot;20307&quot; value=&quot;350&quot;/&gt;&lt;/object&gt;&lt;object type=&quot;3&quot; unique_id=&quot;12900&quot;&gt;&lt;property id=&quot;20148&quot; value=&quot;5&quot;/&gt;&lt;property id=&quot;20300&quot; value=&quot;Slide 100 - &amp;quot;Inner class ButtonListener&amp;quot;&quot;/&gt;&lt;property id=&quot;20307&quot; value=&quot;351&quot;/&gt;&lt;/object&gt;&lt;object type=&quot;3&quot; unique_id=&quot;12901&quot;&gt;&lt;property id=&quot;20148&quot; value=&quot;5&quot;/&gt;&lt;property id=&quot;20300&quot; value=&quot;Slide 101&quot;/&gt;&lt;property id=&quot;20307&quot; value=&quot;352&quot;/&gt;&lt;/object&gt;&lt;object type=&quot;3&quot; unique_id=&quot;12902&quot;&gt;&lt;property id=&quot;20148&quot; value=&quot;5&quot;/&gt;&lt;property id=&quot;20300&quot; value=&quot;Slide 102 - &amp;quot;LoanCalculator with legal and Illegal data&amp;quot;&quot;/&gt;&lt;property id=&quot;20307&quot; value=&quot;353&quot;/&gt;&lt;/object&gt;&lt;object type=&quot;3&quot; unique_id=&quot;12903&quot;&gt;&lt;property id=&quot;20148&quot; value=&quot;5&quot;/&gt;&lt;property id=&quot;20300&quot; value=&quot;Slide 103 - &amp;quot;Text Areas&amp;quot;&quot;/&gt;&lt;property id=&quot;20307&quot; value=&quot;354&quot;/&gt;&lt;/object&gt;&lt;object type=&quot;3&quot; unique_id=&quot;12904&quot;&gt;&lt;property id=&quot;20148&quot; value=&quot;5&quot;/&gt;&lt;property id=&quot;20300&quot; value=&quot;Slide 104 - &amp;quot;A text area with a vertical scrollbar&amp;quot;&quot;/&gt;&lt;property id=&quot;20307&quot; value=&quot;355&quot;/&gt;&lt;/object&gt;&lt;object type=&quot;3&quot; unique_id=&quot;12905&quot;&gt;&lt;property id=&quot;20148&quot; value=&quot;5&quot;/&gt;&lt;property id=&quot;20300&quot; value=&quot;Slide 105&quot;/&gt;&lt;property id=&quot;20307&quot; value=&quot;356&quot;/&gt;&lt;/object&gt;&lt;object type=&quot;3&quot; unique_id=&quot;12906&quot;&gt;&lt;property id=&quot;20148&quot; value=&quot;5&quot;/&gt;&lt;property id=&quot;20300&quot; value=&quot;Slide 106 - &amp;quot;Constructors&amp;#x0D;&amp;#x0A;&amp;quot;&quot;/&gt;&lt;property id=&quot;20307&quot; value=&quot;357&quot;/&gt;&lt;/object&gt;&lt;object type=&quot;3&quot; unique_id=&quot;12907&quot;&gt;&lt;property id=&quot;20148&quot; value=&quot;5&quot;/&gt;&lt;property id=&quot;20300&quot; value=&quot;Slide 107 - &amp;quot;Methods&amp;quot;&quot;/&gt;&lt;property id=&quot;20307&quot; value=&quot;358&quot;/&gt;&lt;/object&gt;&lt;object type=&quot;3&quot; unique_id=&quot;12908&quot;&gt;&lt;property id=&quot;20148&quot; value=&quot;5&quot;/&gt;&lt;property id=&quot;20300&quot; value=&quot;Slide 108&quot;/&gt;&lt;property id=&quot;20307&quot; value=&quot;359&quot;/&gt;&lt;/object&gt;&lt;object type=&quot;3&quot; unique_id=&quot;12909&quot;&gt;&lt;property id=&quot;20148&quot; value=&quot;5&quot;/&gt;&lt;property id=&quot;20300&quot; value=&quot;Slide 109&quot;/&gt;&lt;property id=&quot;20307&quot; value=&quot;360&quot;/&gt;&lt;/object&gt;&lt;object type=&quot;3&quot; unique_id=&quot;12910&quot;&gt;&lt;property id=&quot;20148&quot; value=&quot;5&quot;/&gt;&lt;property id=&quot;20300&quot; value=&quot;Slide 110 - &amp;quot;Scrollbars&amp;quot;&quot;/&gt;&lt;property id=&quot;20307&quot; value=&quot;361&quot;/&gt;&lt;/object&gt;&lt;object type=&quot;3&quot; unique_id=&quot;12911&quot;&gt;&lt;property id=&quot;20148&quot; value=&quot;5&quot;/&gt;&lt;property id=&quot;20300&quot; value=&quot;Slide 111&quot;/&gt;&lt;property id=&quot;20307&quot; value=&quot;362&quot;/&gt;&lt;/object&gt;&lt;object type=&quot;3&quot; unique_id=&quot;12912&quot;&gt;&lt;property id=&quot;20148&quot; value=&quot;5&quot;/&gt;&lt;property id=&quot;20300&quot; value=&quot;Slide 112 - &amp;quot;Dialog Boxes &amp;quot;&quot;/&gt;&lt;property id=&quot;20307&quot; value=&quot;363&quot;/&gt;&lt;/object&gt;&lt;object type=&quot;3&quot; unique_id=&quot;12913&quot;&gt;&lt;property id=&quot;20148&quot; value=&quot;5&quot;/&gt;&lt;property id=&quot;20300&quot; value=&quot;Slide 113 - &amp;quot;A MessageDialogBox&amp;quot;&quot;/&gt;&lt;property id=&quot;20307&quot; value=&quot;364&quot;/&gt;&lt;/object&gt;&lt;object type=&quot;3&quot; unique_id=&quot;12914&quot;&gt;&lt;property id=&quot;20148&quot; value=&quot;5&quot;/&gt;&lt;property id=&quot;20300&quot; value=&quot;Slide 114&quot;/&gt;&lt;property id=&quot;20307&quot; value=&quot;365&quot;/&gt;&lt;/object&gt;&lt;object type=&quot;3&quot; unique_id=&quot;12915&quot;&gt;&lt;property id=&quot;20148&quot; value=&quot;5&quot;/&gt;&lt;property id=&quot;20300&quot; value=&quot;Slide 115&quot;/&gt;&lt;property id=&quot;20307&quot; value=&quot;366&quot;/&gt;&lt;/object&gt;&lt;object type=&quot;3&quot; unique_id=&quot;12916&quot;&gt;&lt;property id=&quot;20148&quot; value=&quot;5&quot;/&gt;&lt;property id=&quot;20300&quot; value=&quot;Slide 116 - &amp;quot;Four message dialog boxes&amp;quot;&quot;/&gt;&lt;property id=&quot;20307&quot; value=&quot;367&quot;/&gt;&lt;/object&gt;&lt;object type=&quot;3&quot; unique_id=&quot;12917&quot;&gt;&lt;property id=&quot;20148&quot; value=&quot;5&quot;/&gt;&lt;property id=&quot;20300&quot; value=&quot;Slide 117 - &amp;quot;Confirmation Dialog Box&amp;quot;&quot;/&gt;&lt;property id=&quot;20307&quot; value=&quot;368&quot;/&gt;&lt;/object&gt;&lt;object type=&quot;3&quot; unique_id=&quot;12918&quot;&gt;&lt;property id=&quot;20148&quot; value=&quot;5&quot;/&gt;&lt;property id=&quot;20300&quot; value=&quot;Slide 118 - &amp;quot;Methods&amp;quot;&quot;/&gt;&lt;property id=&quot;20307&quot; value=&quot;369&quot;/&gt;&lt;/object&gt;&lt;object type=&quot;3&quot; unique_id=&quot;12919&quot;&gt;&lt;property id=&quot;20148&quot; value=&quot;5&quot;/&gt;&lt;property id=&quot;20300&quot; value=&quot;Slide 119&quot;/&gt;&lt;property id=&quot;20307&quot; value=&quot;370&quot;/&gt;&lt;/object&gt;&lt;object type=&quot;3&quot; unique_id=&quot;12920&quot;&gt;&lt;property id=&quot;20148&quot; value=&quot;5&quot;/&gt;&lt;property id=&quot;20300&quot; value=&quot;Slide 120&quot;/&gt;&lt;property id=&quot;20307&quot; value=&quot;371&quot;/&gt;&lt;/object&gt;&lt;object type=&quot;3&quot; unique_id=&quot;12921&quot;&gt;&lt;property id=&quot;20148&quot; value=&quot;5&quot;/&gt;&lt;property id=&quot;20300&quot; value=&quot;Slide 121&quot;/&gt;&lt;property id=&quot;20307&quot; value=&quot;372&quot;/&gt;&lt;/object&gt;&lt;object type=&quot;3&quot; unique_id=&quot;12922&quot;&gt;&lt;property id=&quot;20148&quot; value=&quot;5&quot;/&gt;&lt;property id=&quot;20300&quot; value=&quot;Slide 122 - &amp;quot;Example&amp;quot;&quot;/&gt;&lt;property id=&quot;20307&quot; value=&quot;373&quot;/&gt;&lt;/object&gt;&lt;object type=&quot;3&quot; unique_id=&quot;12923&quot;&gt;&lt;property id=&quot;20148&quot; value=&quot;5&quot;/&gt;&lt;property id=&quot;20300&quot; value=&quot;Slide 123 - &amp;quot;A confirmation dialog box and a message dialog box&amp;quot;&quot;/&gt;&lt;property id=&quot;20307&quot; value=&quot;374&quot;/&gt;&lt;/object&gt;&lt;object type=&quot;3&quot; unique_id=&quot;12924&quot;&gt;&lt;property id=&quot;20148&quot; value=&quot;5&quot;/&gt;&lt;property id=&quot;20300&quot; value=&quot;Slide 124 - &amp;quot;Input Dialog Box&amp;quot;&quot;/&gt;&lt;property id=&quot;20307&quot; value=&quot;375&quot;/&gt;&lt;/object&gt;&lt;object type=&quot;3&quot; unique_id=&quot;12925&quot;&gt;&lt;property id=&quot;20148&quot; value=&quot;5&quot;/&gt;&lt;property id=&quot;20300&quot; value=&quot;Slide 125 - &amp;quot;Two dialogs: one using correct data, the other incorrect data&amp;quot;&quot;/&gt;&lt;property id=&quot;20307&quot; value=&quot;376&quot;/&gt;&lt;/object&gt;&lt;object type=&quot;3&quot; unique_id=&quot;12926&quot;&gt;&lt;property id=&quot;20148&quot; value=&quot;5&quot;/&gt;&lt;property id=&quot;20300&quot; value=&quot;Slide 126&quot;/&gt;&lt;property id=&quot;20307&quot; value=&quot;377&quot;/&gt;&lt;/object&gt;&lt;object type=&quot;3&quot; unique_id=&quot;12927&quot;&gt;&lt;property id=&quot;20148&quot; value=&quot;5&quot;/&gt;&lt;property id=&quot;20300&quot; value=&quot;Slide 127&quot;/&gt;&lt;property id=&quot;20307&quot; value=&quot;378&quot;/&gt;&lt;/object&gt;&lt;object type=&quot;3&quot; unique_id=&quot;12928&quot;&gt;&lt;property id=&quot;20148&quot; value=&quot;5&quot;/&gt;&lt;property id=&quot;20300&quot; value=&quot;Slide 128 - &amp;quot;Example&amp;quot;&quot;/&gt;&lt;property id=&quot;20307&quot; value=&quot;379&quot;/&gt;&lt;/object&gt;&lt;object type=&quot;3&quot; unique_id=&quot;12929&quot;&gt;&lt;property id=&quot;20148&quot; value=&quot;5&quot;/&gt;&lt;property id=&quot;20300&quot; value=&quot;Slide 129&quot;/&gt;&lt;property id=&quot;20307&quot; value=&quot;380&quot;/&gt;&lt;/object&gt;&lt;object type=&quot;3&quot; unique_id=&quot;12930&quot;&gt;&lt;property id=&quot;20148&quot; value=&quot;5&quot;/&gt;&lt;property id=&quot;20300&quot; value=&quot;Slide 130 - &amp;quot;Mouse Events&amp;quot;&quot;/&gt;&lt;property id=&quot;20307&quot; value=&quot;381&quot;/&gt;&lt;/object&gt;&lt;object type=&quot;3&quot; unique_id=&quot;12931&quot;&gt;&lt;property id=&quot;20148&quot; value=&quot;5&quot;/&gt;&lt;property id=&quot;20300&quot; value=&quot;Slide 131&quot;/&gt;&lt;property id=&quot;20307&quot; value=&quot;382&quot;/&gt;&lt;/object&gt;&lt;object type=&quot;3&quot; unique_id=&quot;12932&quot;&gt;&lt;property id=&quot;20148&quot; value=&quot;5&quot;/&gt;&lt;property id=&quot;20300&quot; value=&quot;Slide 132&quot;/&gt;&lt;property id=&quot;20307&quot; value=&quot;383&quot;/&gt;&lt;/object&gt;&lt;object type=&quot;3&quot; unique_id=&quot;12933&quot;&gt;&lt;property id=&quot;20148&quot; value=&quot;5&quot;/&gt;&lt;property id=&quot;20300&quot; value=&quot;Slide 133 - &amp;quot;MouseEvent Methods&amp;quot;&quot;/&gt;&lt;property id=&quot;20307&quot; value=&quot;384&quot;/&gt;&lt;/object&gt;&lt;object type=&quot;3&quot; unique_id=&quot;12934&quot;&gt;&lt;property id=&quot;20148&quot; value=&quot;5&quot;/&gt;&lt;property id=&quot;20300&quot; value=&quot;Slide 134 - &amp;quot;Checkboxes and Radio Buttons&amp;#x0D;&amp;#x0A;&amp;quot;&quot;/&gt;&lt;property id=&quot;20307&quot; value=&quot;385&quot;/&gt;&lt;/object&gt;&lt;object type=&quot;3&quot; unique_id=&quot;12935&quot;&gt;&lt;property id=&quot;20148&quot; value=&quot;5&quot;/&gt;&lt;property id=&quot;20300&quot; value=&quot;Slide 135&quot;/&gt;&lt;property id=&quot;20307&quot; value=&quot;386&quot;/&gt;&lt;/object&gt;&lt;object type=&quot;3&quot; unique_id=&quot;12936&quot;&gt;&lt;property id=&quot;20148&quot; value=&quot;5&quot;/&gt;&lt;property id=&quot;20300&quot; value=&quot;Slide 136 - &amp;quot;JCheckBox &amp;quot;&quot;/&gt;&lt;property id=&quot;20307&quot; value=&quot;387&quot;/&gt;&lt;/object&gt;&lt;object type=&quot;3&quot; unique_id=&quot;12937&quot;&gt;&lt;property id=&quot;20148&quot; value=&quot;5&quot;/&gt;&lt;property id=&quot;20300&quot; value=&quot;Slide 137&quot;/&gt;&lt;property id=&quot;20307&quot; value=&quot;388&quot;/&gt;&lt;/object&gt;&lt;object type=&quot;3&quot; unique_id=&quot;12938&quot;&gt;&lt;property id=&quot;20148&quot; value=&quot;5&quot;/&gt;&lt;property id=&quot;20300&quot; value=&quot;Slide 138 - &amp;quot;Constructors&amp;quot;&quot;/&gt;&lt;property id=&quot;20307&quot; value=&quot;389&quot;/&gt;&lt;/object&gt;&lt;object type=&quot;3&quot; unique_id=&quot;12939&quot;&gt;&lt;property id=&quot;20148&quot; value=&quot;5&quot;/&gt;&lt;property id=&quot;20300&quot; value=&quot;Slide 139&quot;/&gt;&lt;property id=&quot;20307&quot; value=&quot;390&quot;/&gt;&lt;/object&gt;&lt;object type=&quot;3&quot; unique_id=&quot;12940&quot;&gt;&lt;property id=&quot;20148&quot; value=&quot;5&quot;/&gt;&lt;property id=&quot;20300&quot; value=&quot;Slide 140 - &amp;quot;Methods&amp;#x0D;&amp;#x0A;&amp;quot;&quot;/&gt;&lt;property id=&quot;20307&quot; value=&quot;391&quot;/&gt;&lt;/object&gt;&lt;object type=&quot;3&quot; unique_id=&quot;12941&quot;&gt;&lt;property id=&quot;20148&quot; value=&quot;5&quot;/&gt;&lt;property id=&quot;20300&quot; value=&quot;Slide 141 - &amp;quot;Display four checkboxes used to record a pizza order &amp;quot;&quot;/&gt;&lt;property id=&quot;20307&quot; value=&quot;392&quot;/&gt;&lt;/object&gt;&lt;object type=&quot;3&quot; unique_id=&quot;12942&quot;&gt;&lt;property id=&quot;20148&quot; value=&quot;5&quot;/&gt;&lt;property id=&quot;20300&quot; value=&quot;Slide 142&quot;/&gt;&lt;property id=&quot;20307&quot; value=&quot;393&quot;/&gt;&lt;/object&gt;&lt;object type=&quot;3&quot; unique_id=&quot;12943&quot;&gt;&lt;property id=&quot;20148&quot; value=&quot;5&quot;/&gt;&lt;property id=&quot;20300&quot; value=&quot;Slide 143&quot;/&gt;&lt;property id=&quot;20307&quot; value=&quot;394&quot;/&gt;&lt;/object&gt;&lt;object type=&quot;3&quot; unique_id=&quot;12944&quot;&gt;&lt;property id=&quot;20148&quot; value=&quot;5&quot;/&gt;&lt;property id=&quot;20300&quot; value=&quot;Slide 144 - &amp;quot;JRadioButton&amp;quot;&quot;/&gt;&lt;property id=&quot;20307&quot; value=&quot;395&quot;/&gt;&lt;/object&gt;&lt;object type=&quot;3&quot; unique_id=&quot;12945&quot;&gt;&lt;property id=&quot;20148&quot; value=&quot;5&quot;/&gt;&lt;property id=&quot;20300&quot; value=&quot;Slide 145&quot;/&gt;&lt;property id=&quot;20307&quot; value=&quot;396&quot;/&gt;&lt;/object&gt;&lt;object type=&quot;3&quot; unique_id=&quot;12946&quot;&gt;&lt;property id=&quot;20148&quot; value=&quot;5&quot;/&gt;&lt;property id=&quot;20300&quot; value=&quot;Slide 146 - &amp;quot;Constructors&amp;quot;&quot;/&gt;&lt;property id=&quot;20307&quot; value=&quot;397&quot;/&gt;&lt;/object&gt;&lt;object type=&quot;3&quot; unique_id=&quot;12947&quot;&gt;&lt;property id=&quot;20148&quot; value=&quot;5&quot;/&gt;&lt;property id=&quot;20300&quot; value=&quot;Slide 147 - &amp;quot;Methods&amp;quot;&quot;/&gt;&lt;property id=&quot;20307&quot; value=&quot;398&quot;/&gt;&lt;/object&gt;&lt;object type=&quot;3&quot; unique_id=&quot;12948&quot;&gt;&lt;property id=&quot;20148&quot; value=&quot;5&quot;/&gt;&lt;property id=&quot;20300&quot; value=&quot;Slide 148 - &amp;quot;ButtonGroup Class&amp;quot;&quot;/&gt;&lt;property id=&quot;20307&quot; value=&quot;399&quot;/&gt;&lt;/object&gt;&lt;object type=&quot;3&quot; unique_id=&quot;12949&quot;&gt;&lt;property id=&quot;20148&quot; value=&quot;5&quot;/&gt;&lt;property id=&quot;20300&quot; value=&quot;Slide 149 - &amp;quot;Declare three radio buttons&amp;quot;&quot;/&gt;&lt;property id=&quot;20307&quot; value=&quot;400&quot;/&gt;&lt;/object&gt;&lt;object type=&quot;3&quot; unique_id=&quot;12950&quot;&gt;&lt;property id=&quot;20148&quot; value=&quot;5&quot;/&gt;&lt;property id=&quot;20300&quot; value=&quot;Slide 150 - &amp;quot;Instantiate the radio buttons&amp;quot;&quot;/&gt;&lt;property id=&quot;20307&quot; value=&quot;401&quot;/&gt;&lt;/object&gt;&lt;object type=&quot;3&quot; unique_id=&quot;12951&quot;&gt;&lt;property id=&quot;20148&quot; value=&quot;5&quot;/&gt;&lt;property id=&quot;20300&quot; value=&quot;Slide 151 - &amp;quot;Create a button group&amp;quot;&quot;/&gt;&lt;property id=&quot;20307&quot; value=&quot;402&quot;/&gt;&lt;/object&gt;&lt;object type=&quot;3&quot; unique_id=&quot;12952&quot;&gt;&lt;property id=&quot;20148&quot; value=&quot;5&quot;/&gt;&lt;property id=&quot;20300&quot; value=&quot;Slide 152 - &amp;quot;Register listener&amp;quot;&quot;/&gt;&lt;property id=&quot;20307&quot; value=&quot;403&quot;/&gt;&lt;/object&gt;&lt;object type=&quot;3&quot; unique_id=&quot;12953&quot;&gt;&lt;property id=&quot;20148&quot; value=&quot;5&quot;/&gt;&lt;property id=&quot;20300&quot; value=&quot;Slide 153 - &amp;quot;Menus&amp;quot;&quot;/&gt;&lt;property id=&quot;20307&quot; value=&quot;404&quot;/&gt;&lt;/object&gt;&lt;object type=&quot;3&quot; unique_id=&quot;12954&quot;&gt;&lt;property id=&quot;20148&quot; value=&quot;5&quot;/&gt;&lt;property id=&quot;20300&quot; value=&quot;Slide 154&quot;/&gt;&lt;property id=&quot;20307&quot; value=&quot;405&quot;/&gt;&lt;/object&gt;&lt;object type=&quot;3&quot; unique_id=&quot;12955&quot;&gt;&lt;property id=&quot;20148&quot; value=&quot;5&quot;/&gt;&lt;property id=&quot;20300&quot; value=&quot;Slide 155&quot;/&gt;&lt;property id=&quot;20307&quot; value=&quot;406&quot;/&gt;&lt;/object&gt;&lt;object type=&quot;3&quot; unique_id=&quot;12956&quot;&gt;&lt;property id=&quot;20148&quot; value=&quot;5&quot;/&gt;&lt;property id=&quot;20300&quot; value=&quot;Slide 156 - &amp;quot;1. Create the MenuBar&amp;quot;&quot;/&gt;&lt;property id=&quot;20307&quot; value=&quot;407&quot;/&gt;&lt;/object&gt;&lt;object type=&quot;3&quot; unique_id=&quot;12957&quot;&gt;&lt;property id=&quot;20148&quot; value=&quot;5&quot;/&gt;&lt;property id=&quot;20300&quot; value=&quot;Slide 157 - &amp;quot;2. Create each menu and add each menu to the menu bar.&amp;quot;&quot;/&gt;&lt;property id=&quot;20307&quot; value=&quot;408&quot;/&gt;&lt;/object&gt;&lt;object type=&quot;3&quot; unique_id=&quot;12958&quot;&gt;&lt;property id=&quot;20148&quot; value=&quot;5&quot;/&gt;&lt;property id=&quot;20300&quot; value=&quot;Slide 158 - &amp;quot;Example&amp;quot;&quot;/&gt;&lt;property id=&quot;20307&quot; value=&quot;409&quot;/&gt;&lt;/object&gt;&lt;object type=&quot;3&quot; unique_id=&quot;12959&quot;&gt;&lt;property id=&quot;20148&quot; value=&quot;5&quot;/&gt;&lt;property id=&quot;20300&quot; value=&quot;Slide 159 - &amp;quot;3. Create the menu items and add the items to the appropriate menu&amp;quot;&quot;/&gt;&lt;property id=&quot;20307&quot; value=&quot;410&quot;/&gt;&lt;/object&gt;&lt;object type=&quot;3&quot; unique_id=&quot;12960&quot;&gt;&lt;property id=&quot;20148&quot; value=&quot;5&quot;/&gt;&lt;property id=&quot;20300&quot; value=&quot;Slide 160 - &amp;quot;Example&amp;quot;&quot;/&gt;&lt;property id=&quot;20307&quot; value=&quot;411&quot;/&gt;&lt;/object&gt;&lt;object type=&quot;3&quot; unique_id=&quot;12961&quot;&gt;&lt;property id=&quot;20148&quot; value=&quot;5&quot;/&gt;&lt;property id=&quot;20300&quot; value=&quot;Slide 161&quot;/&gt;&lt;property id=&quot;20307&quot; value=&quot;412&quot;/&gt;&lt;/object&gt;&lt;object type=&quot;3&quot; unique_id=&quot;12962&quot;&gt;&lt;property id=&quot;20148&quot; value=&quot;5&quot;/&gt;&lt;property id=&quot;20300&quot; value=&quot;Slide 162&quot;/&gt;&lt;property id=&quot;20307&quot; value=&quot;413&quot;/&gt;&lt;/object&gt;&lt;object type=&quot;3&quot; unique_id=&quot;12963&quot;&gt;&lt;property id=&quot;20148&quot; value=&quot;5&quot;/&gt;&lt;property id=&quot;20300&quot; value=&quot;Slide 163&quot;/&gt;&lt;property id=&quot;20307&quot; value=&quot;414&quot;/&gt;&lt;/object&gt;&lt;object type=&quot;3&quot; unique_id=&quot;12964&quot;&gt;&lt;property id=&quot;20148&quot; value=&quot;5&quot;/&gt;&lt;property id=&quot;20300&quot; value=&quot;Slide 164 - &amp;quot;JMenuItem and JMenu Methods&amp;quot;&quot;/&gt;&lt;property id=&quot;20307&quot; value=&quot;415&quot;/&gt;&lt;/object&gt;&lt;object type=&quot;3&quot; unique_id=&quot;12965&quot;&gt;&lt;property id=&quot;20148&quot; value=&quot;5&quot;/&gt;&lt;property id=&quot;20300&quot; value=&quot;Slide 165&quot;/&gt;&lt;property id=&quot;20307&quot; value=&quot;416&quot;/&gt;&lt;/object&gt;&lt;/object&gt;&lt;/object&gt;&lt;/database&gt;"/>
</p:tagLst>
</file>

<file path=ppt/theme/theme1.xml><?xml version="1.0" encoding="utf-8"?>
<a:theme xmlns:a="http://schemas.openxmlformats.org/drawingml/2006/main" name="Office Theme">
  <a:themeElements>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1377</TotalTime>
  <Words>1808</Words>
  <PresentationFormat>Custom</PresentationFormat>
  <Paragraphs>650</Paragraphs>
  <Slides>64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Office Theme</vt:lpstr>
      <vt:lpstr>Bitmap Image</vt:lpstr>
      <vt:lpstr>Java Programming: From the Ground Up</vt:lpstr>
      <vt:lpstr>Objectives</vt:lpstr>
      <vt:lpstr>Text fields</vt:lpstr>
      <vt:lpstr>Constructors </vt:lpstr>
      <vt:lpstr>Methods</vt:lpstr>
      <vt:lpstr>A Loan Calculator </vt:lpstr>
      <vt:lpstr>The application</vt:lpstr>
      <vt:lpstr>A utility class</vt:lpstr>
      <vt:lpstr>LoanCalculator class</vt:lpstr>
      <vt:lpstr>LoanCalculator class</vt:lpstr>
      <vt:lpstr>LoanCalculator class</vt:lpstr>
      <vt:lpstr>Inner class ButtonListener</vt:lpstr>
      <vt:lpstr>The listener</vt:lpstr>
      <vt:lpstr>Text Areas</vt:lpstr>
      <vt:lpstr>Text Areas</vt:lpstr>
      <vt:lpstr>Constructors</vt:lpstr>
      <vt:lpstr>Methods</vt:lpstr>
      <vt:lpstr>Methods</vt:lpstr>
      <vt:lpstr>Methods</vt:lpstr>
      <vt:lpstr>Scrollbars</vt:lpstr>
      <vt:lpstr>Dialog Boxes </vt:lpstr>
      <vt:lpstr>Dialog Boxes </vt:lpstr>
      <vt:lpstr>Four message dialog boxes</vt:lpstr>
      <vt:lpstr>Confirmation Dialog Box</vt:lpstr>
      <vt:lpstr>Methods</vt:lpstr>
      <vt:lpstr>Example</vt:lpstr>
      <vt:lpstr>Input Dialog Box</vt:lpstr>
      <vt:lpstr>Two dialogs: one using correct data, the other incorrect data</vt:lpstr>
      <vt:lpstr>Drop-down Options</vt:lpstr>
      <vt:lpstr>Drop-down Input Dialog</vt:lpstr>
      <vt:lpstr>Example</vt:lpstr>
      <vt:lpstr>Drop-down Input Dialog</vt:lpstr>
      <vt:lpstr>Mouse Events</vt:lpstr>
      <vt:lpstr>Mouse Events</vt:lpstr>
      <vt:lpstr>MouseEvent Methods</vt:lpstr>
      <vt:lpstr>Checkboxes and Radio Buttons</vt:lpstr>
      <vt:lpstr>JCheckBox </vt:lpstr>
      <vt:lpstr>Constructors</vt:lpstr>
      <vt:lpstr>Methods</vt:lpstr>
      <vt:lpstr>Display four checkboxes used to record a pizza order </vt:lpstr>
      <vt:lpstr>Four checkboxes for a pizza order</vt:lpstr>
      <vt:lpstr>JRadioButton</vt:lpstr>
      <vt:lpstr>JRadioButton</vt:lpstr>
      <vt:lpstr>Constructors</vt:lpstr>
      <vt:lpstr>JRadioButton Methods</vt:lpstr>
      <vt:lpstr>ButtonGroup Class</vt:lpstr>
      <vt:lpstr>Create a radio button group</vt:lpstr>
      <vt:lpstr>Menus</vt:lpstr>
      <vt:lpstr>Create a menu</vt:lpstr>
      <vt:lpstr>1. Create the MenuBar</vt:lpstr>
      <vt:lpstr>2. Create each menu and add each menu to the menu bar.</vt:lpstr>
      <vt:lpstr>Example</vt:lpstr>
      <vt:lpstr>3. Create the menu items and add the items to the appropriate menu</vt:lpstr>
      <vt:lpstr>Example</vt:lpstr>
      <vt:lpstr>Application</vt:lpstr>
      <vt:lpstr>JMenuItem and JMenu Methods</vt:lpstr>
      <vt:lpstr>Menu Item Listener</vt:lpstr>
      <vt:lpstr>Submenu</vt:lpstr>
      <vt:lpstr>Combo Box</vt:lpstr>
      <vt:lpstr>Combo Box</vt:lpstr>
      <vt:lpstr>Combo Box Methods</vt:lpstr>
      <vt:lpstr>List Box</vt:lpstr>
      <vt:lpstr>List Box</vt:lpstr>
      <vt:lpstr>JList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TITLE</dc:title>
  <dc:description>Lilac title area and left border with three blue-green accent elements on left border, gray background</dc:description>
  <cp:lastModifiedBy>Jack Han</cp:lastModifiedBy>
  <cp:revision>107</cp:revision>
  <cp:lastPrinted>1601-01-01T00:00:00Z</cp:lastPrinted>
  <dcterms:created xsi:type="dcterms:W3CDTF">1601-01-01T00:00:00Z</dcterms:created>
  <dcterms:modified xsi:type="dcterms:W3CDTF">2017-04-08T05:46:48Z</dcterms:modified>
</cp:coreProperties>
</file>