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sldIdLst>
    <p:sldId id="256" r:id="rId2"/>
    <p:sldId id="258" r:id="rId3"/>
    <p:sldId id="257" r:id="rId4"/>
    <p:sldId id="259" r:id="rId5"/>
    <p:sldId id="262" r:id="rId6"/>
    <p:sldId id="264" r:id="rId7"/>
    <p:sldId id="265" r:id="rId8"/>
    <p:sldId id="266" r:id="rId9"/>
    <p:sldId id="269" r:id="rId10"/>
    <p:sldId id="268" r:id="rId11"/>
    <p:sldId id="270" r:id="rId12"/>
    <p:sldId id="271" r:id="rId13"/>
    <p:sldId id="272" r:id="rId14"/>
    <p:sldId id="274" r:id="rId15"/>
    <p:sldId id="276" r:id="rId16"/>
    <p:sldId id="277" r:id="rId17"/>
    <p:sldId id="279" r:id="rId18"/>
    <p:sldId id="280" r:id="rId19"/>
    <p:sldId id="281" r:id="rId20"/>
    <p:sldId id="282" r:id="rId21"/>
    <p:sldId id="284" r:id="rId22"/>
    <p:sldId id="285" r:id="rId23"/>
    <p:sldId id="286" r:id="rId24"/>
    <p:sldId id="287"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Lst>
  <p:sldSz cx="10080625" cy="7559675"/>
  <p:notesSz cx="7559675" cy="10691813"/>
  <p:custDataLst>
    <p:tags r:id="rId45"/>
  </p:custDataLst>
  <p:defaultTextStyle>
    <a:defPPr>
      <a:defRPr lang="en-GB"/>
    </a:defPPr>
    <a:lvl1pPr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1pPr>
    <a:lvl2pPr marL="431800" indent="-215900"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2pPr>
    <a:lvl3pPr marL="647700" indent="-215900"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3pPr>
    <a:lvl4pPr marL="863600" indent="-215900"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4pPr>
    <a:lvl5pPr marL="1079500" indent="-215900" algn="l" defTabSz="449263" rtl="0" fontAlgn="base" hangingPunct="0">
      <a:lnSpc>
        <a:spcPct val="95000"/>
      </a:lnSpc>
      <a:spcBef>
        <a:spcPct val="0"/>
      </a:spcBef>
      <a:spcAft>
        <a:spcPct val="0"/>
      </a:spcAft>
      <a:buClr>
        <a:srgbClr val="000000"/>
      </a:buClr>
      <a:buSzPct val="45000"/>
      <a:buFont typeface="Wingdings" pitchFamily="2" charset="2"/>
      <a:defRPr sz="2400" b="1" kern="1200">
        <a:solidFill>
          <a:srgbClr val="000000"/>
        </a:solidFill>
        <a:latin typeface="Arial" charset="0"/>
        <a:ea typeface="+mn-ea"/>
        <a:cs typeface="+mn-cs"/>
      </a:defRPr>
    </a:lvl5pPr>
    <a:lvl6pPr marL="2286000" algn="l" defTabSz="914400" rtl="0" eaLnBrk="1" latinLnBrk="0" hangingPunct="1">
      <a:defRPr sz="2400" b="1" kern="1200">
        <a:solidFill>
          <a:srgbClr val="000000"/>
        </a:solidFill>
        <a:latin typeface="Arial" charset="0"/>
        <a:ea typeface="+mn-ea"/>
        <a:cs typeface="+mn-cs"/>
      </a:defRPr>
    </a:lvl6pPr>
    <a:lvl7pPr marL="2743200" algn="l" defTabSz="914400" rtl="0" eaLnBrk="1" latinLnBrk="0" hangingPunct="1">
      <a:defRPr sz="2400" b="1" kern="1200">
        <a:solidFill>
          <a:srgbClr val="000000"/>
        </a:solidFill>
        <a:latin typeface="Arial" charset="0"/>
        <a:ea typeface="+mn-ea"/>
        <a:cs typeface="+mn-cs"/>
      </a:defRPr>
    </a:lvl7pPr>
    <a:lvl8pPr marL="3200400" algn="l" defTabSz="914400" rtl="0" eaLnBrk="1" latinLnBrk="0" hangingPunct="1">
      <a:defRPr sz="2400" b="1" kern="1200">
        <a:solidFill>
          <a:srgbClr val="000000"/>
        </a:solidFill>
        <a:latin typeface="Arial" charset="0"/>
        <a:ea typeface="+mn-ea"/>
        <a:cs typeface="+mn-cs"/>
      </a:defRPr>
    </a:lvl8pPr>
    <a:lvl9pPr marL="3657600" algn="l" defTabSz="914400" rtl="0" eaLnBrk="1" latinLnBrk="0" hangingPunct="1">
      <a:defRPr sz="2400" b="1"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96" autoAdjust="0"/>
    <p:restoredTop sz="94627" autoAdjust="0"/>
  </p:normalViewPr>
  <p:slideViewPr>
    <p:cSldViewPr>
      <p:cViewPr varScale="1">
        <p:scale>
          <a:sx n="56" d="100"/>
          <a:sy n="56" d="100"/>
        </p:scale>
        <p:origin x="-96" y="-40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5" d="100"/>
          <a:sy n="45" d="100"/>
        </p:scale>
        <p:origin x="-19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sldImg"/>
          </p:nvPr>
        </p:nvSpPr>
        <p:spPr bwMode="auto">
          <a:xfrm>
            <a:off x="1312863" y="1027113"/>
            <a:ext cx="4932362" cy="3698875"/>
          </a:xfrm>
          <a:prstGeom prst="rect">
            <a:avLst/>
          </a:prstGeom>
          <a:noFill/>
          <a:ln w="9525">
            <a:noFill/>
            <a:round/>
            <a:headEnd/>
            <a:tailEnd/>
          </a:ln>
          <a:effectLst/>
        </p:spPr>
      </p:sp>
      <p:sp>
        <p:nvSpPr>
          <p:cNvPr id="2050" name="Rectangle 2"/>
          <p:cNvSpPr>
            <a:spLocks noGrp="1" noChangeArrowheads="1"/>
          </p:cNvSpPr>
          <p:nvPr>
            <p:ph type="body"/>
          </p:nvPr>
        </p:nvSpPr>
        <p:spPr bwMode="auto">
          <a:xfrm>
            <a:off x="1169988" y="5086350"/>
            <a:ext cx="5224462" cy="41068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p:spPr>
      </p:sp>
      <p:sp>
        <p:nvSpPr>
          <p:cNvPr id="92162" name="Rectangle 2"/>
          <p:cNvSpPr txBox="1">
            <a:spLocks noChangeArrowheads="1"/>
          </p:cNvSpPr>
          <p:nvPr>
            <p:ph type="body" idx="1"/>
          </p:nvPr>
        </p:nvSpPr>
        <p:spPr bwMode="auto">
          <a:xfrm>
            <a:off x="1169988" y="5086350"/>
            <a:ext cx="5226050" cy="410845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725" y="555625"/>
            <a:ext cx="2151063" cy="6307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3" y="555625"/>
            <a:ext cx="6303962" cy="6307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3" y="2101850"/>
            <a:ext cx="4227512"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1275"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3" y="1893888"/>
            <a:ext cx="9675812" cy="5667375"/>
          </a:xfrm>
          <a:prstGeom prst="roundRect">
            <a:avLst>
              <a:gd name="adj" fmla="val 28"/>
            </a:avLst>
          </a:prstGeom>
          <a:solidFill>
            <a:srgbClr val="DDDDDD"/>
          </a:solidFill>
          <a:ln w="9525">
            <a:solidFill>
              <a:srgbClr val="C0C0C0"/>
            </a:solidFill>
            <a:round/>
            <a:headEnd/>
            <a:tailEnd/>
          </a:ln>
          <a:effectLst/>
        </p:spPr>
        <p:txBody>
          <a:bodyPr wrap="none" anchor="ctr"/>
          <a:lstStyle/>
          <a:p>
            <a:endParaRPr lang="en-US"/>
          </a:p>
        </p:txBody>
      </p:sp>
      <p:sp>
        <p:nvSpPr>
          <p:cNvPr id="1026" name="Rectangle 2"/>
          <p:cNvSpPr>
            <a:spLocks noGrp="1" noChangeArrowheads="1"/>
          </p:cNvSpPr>
          <p:nvPr>
            <p:ph type="title"/>
          </p:nvPr>
        </p:nvSpPr>
        <p:spPr bwMode="auto">
          <a:xfrm>
            <a:off x="741363" y="555625"/>
            <a:ext cx="8607425" cy="126206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741363" y="2101850"/>
            <a:ext cx="8607425" cy="47609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AutoShape 4"/>
          <p:cNvSpPr>
            <a:spLocks noChangeArrowheads="1"/>
          </p:cNvSpPr>
          <p:nvPr/>
        </p:nvSpPr>
        <p:spPr bwMode="auto">
          <a:xfrm>
            <a:off x="0" y="0"/>
            <a:ext cx="182563" cy="919163"/>
          </a:xfrm>
          <a:prstGeom prst="roundRect">
            <a:avLst>
              <a:gd name="adj" fmla="val 875"/>
            </a:avLst>
          </a:prstGeom>
          <a:solidFill>
            <a:srgbClr val="125C8D"/>
          </a:solidFill>
          <a:ln w="9525">
            <a:solidFill>
              <a:srgbClr val="000000"/>
            </a:solidFill>
            <a:round/>
            <a:headEnd/>
            <a:tailEnd/>
          </a:ln>
          <a:effectLst/>
        </p:spPr>
        <p:txBody>
          <a:bodyPr wrap="none" anchor="ctr"/>
          <a:lstStyle/>
          <a:p>
            <a:endParaRPr lang="en-US"/>
          </a:p>
        </p:txBody>
      </p:sp>
      <p:sp>
        <p:nvSpPr>
          <p:cNvPr id="1029" name="AutoShape 5"/>
          <p:cNvSpPr>
            <a:spLocks noChangeArrowheads="1"/>
          </p:cNvSpPr>
          <p:nvPr/>
        </p:nvSpPr>
        <p:spPr bwMode="auto">
          <a:xfrm>
            <a:off x="0" y="2381250"/>
            <a:ext cx="182563" cy="919163"/>
          </a:xfrm>
          <a:prstGeom prst="roundRect">
            <a:avLst>
              <a:gd name="adj" fmla="val 875"/>
            </a:avLst>
          </a:prstGeom>
          <a:solidFill>
            <a:srgbClr val="125C8D"/>
          </a:solidFill>
          <a:ln w="9525">
            <a:solidFill>
              <a:srgbClr val="000000"/>
            </a:solidFill>
            <a:round/>
            <a:headEnd/>
            <a:tailEnd/>
          </a:ln>
          <a:effectLst/>
        </p:spPr>
        <p:txBody>
          <a:bodyPr wrap="none" anchor="ctr"/>
          <a:lstStyle/>
          <a:p>
            <a:endParaRPr lang="en-US"/>
          </a:p>
        </p:txBody>
      </p:sp>
      <p:sp>
        <p:nvSpPr>
          <p:cNvPr id="1030" name="AutoShape 6"/>
          <p:cNvSpPr>
            <a:spLocks noChangeArrowheads="1"/>
          </p:cNvSpPr>
          <p:nvPr/>
        </p:nvSpPr>
        <p:spPr bwMode="auto">
          <a:xfrm>
            <a:off x="0" y="1168400"/>
            <a:ext cx="182563" cy="919163"/>
          </a:xfrm>
          <a:prstGeom prst="roundRect">
            <a:avLst>
              <a:gd name="adj" fmla="val 875"/>
            </a:avLst>
          </a:prstGeom>
          <a:solidFill>
            <a:srgbClr val="125C8D"/>
          </a:solidFill>
          <a:ln w="9525">
            <a:solidFill>
              <a:srgbClr val="000000"/>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mj-lt"/>
          <a:ea typeface="+mj-ea"/>
          <a:cs typeface="+mj-cs"/>
        </a:defRPr>
      </a:lvl1pPr>
      <a:lvl2pPr marL="358775"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2pPr>
      <a:lvl3pPr marL="719138"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3pPr>
      <a:lvl4pPr marL="1079500"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4pPr>
      <a:lvl5pPr marL="14398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5pPr>
      <a:lvl6pPr marL="18970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6pPr>
      <a:lvl7pPr marL="23542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7pPr>
      <a:lvl8pPr marL="28114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8pPr>
      <a:lvl9pPr marL="3268663" algn="ctr" defTabSz="449263" rtl="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defRPr>
      </a:lvl9pPr>
    </p:titleStyle>
    <p:bodyStyle>
      <a:lvl1pPr marL="431800" indent="-323850" algn="l" defTabSz="449263" rtl="0" fontAlgn="base" hangingPunct="0">
        <a:lnSpc>
          <a:spcPct val="93000"/>
        </a:lnSpc>
        <a:spcBef>
          <a:spcPct val="0"/>
        </a:spcBef>
        <a:spcAft>
          <a:spcPct val="0"/>
        </a:spcAft>
        <a:buClr>
          <a:srgbClr val="0E594D"/>
        </a:buClr>
        <a:buSzPct val="45000"/>
        <a:buFont typeface="Wingdings" pitchFamily="2" charset="2"/>
        <a:buChar char=""/>
        <a:defRPr sz="3200">
          <a:solidFill>
            <a:srgbClr val="000000"/>
          </a:solidFill>
          <a:latin typeface="+mn-lt"/>
          <a:ea typeface="+mn-ea"/>
          <a:cs typeface="+mn-cs"/>
        </a:defRPr>
      </a:lvl1pPr>
      <a:lvl2pPr marL="863600" indent="-287338" algn="l" defTabSz="449263" rtl="0" fontAlgn="base" hangingPunct="0">
        <a:lnSpc>
          <a:spcPct val="93000"/>
        </a:lnSpc>
        <a:spcBef>
          <a:spcPct val="0"/>
        </a:spcBef>
        <a:spcAft>
          <a:spcPct val="0"/>
        </a:spcAft>
        <a:buClr>
          <a:srgbClr val="000000"/>
        </a:buClr>
        <a:buSzPct val="75000"/>
        <a:buFont typeface="Symbol" pitchFamily="18" charset="2"/>
        <a:buChar char=""/>
        <a:defRPr sz="2800">
          <a:solidFill>
            <a:srgbClr val="000000"/>
          </a:solidFill>
          <a:latin typeface="+mn-lt"/>
        </a:defRPr>
      </a:lvl2pPr>
      <a:lvl3pPr marL="12954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400">
          <a:solidFill>
            <a:srgbClr val="000000"/>
          </a:solidFill>
          <a:latin typeface="+mn-lt"/>
        </a:defRPr>
      </a:lvl3pPr>
      <a:lvl4pPr marL="1727200" indent="-215900" algn="l" defTabSz="449263" rtl="0" fontAlgn="base" hangingPunct="0">
        <a:lnSpc>
          <a:spcPct val="93000"/>
        </a:lnSpc>
        <a:spcBef>
          <a:spcPct val="0"/>
        </a:spcBef>
        <a:spcAft>
          <a:spcPct val="0"/>
        </a:spcAft>
        <a:buClr>
          <a:srgbClr val="000000"/>
        </a:buClr>
        <a:buSzPct val="75000"/>
        <a:buFont typeface="Symbol" pitchFamily="18" charset="2"/>
        <a:buChar char=""/>
        <a:defRPr sz="2000">
          <a:solidFill>
            <a:srgbClr val="000000"/>
          </a:solidFill>
          <a:latin typeface="+mn-lt"/>
        </a:defRPr>
      </a:lvl4pPr>
      <a:lvl5pPr marL="21590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5pPr>
      <a:lvl6pPr marL="26162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6pPr>
      <a:lvl7pPr marL="30734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7pPr>
      <a:lvl8pPr marL="35306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8pPr>
      <a:lvl9pPr marL="3987800" indent="-215900" algn="l" defTabSz="449263" rtl="0" fontAlgn="base" hangingPunct="0">
        <a:lnSpc>
          <a:spcPct val="93000"/>
        </a:lnSpc>
        <a:spcBef>
          <a:spcPct val="0"/>
        </a:spcBef>
        <a:spcAft>
          <a:spcPct val="0"/>
        </a:spcAft>
        <a:buClr>
          <a:srgbClr val="000000"/>
        </a:buClr>
        <a:buSzPct val="4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741363" y="555625"/>
            <a:ext cx="8609012" cy="1263650"/>
          </a:xfrm>
          <a:ln/>
        </p:spPr>
        <p:txBody>
          <a:bodyPr wrap="none"/>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Java Programming:</a:t>
            </a:r>
            <a:br>
              <a:rPr lang="en-GB"/>
            </a:br>
            <a:r>
              <a:rPr lang="en-GB" sz="3600"/>
              <a:t>From the Ground Up</a:t>
            </a:r>
          </a:p>
        </p:txBody>
      </p:sp>
      <p:sp>
        <p:nvSpPr>
          <p:cNvPr id="3074" name="Rectangle 2"/>
          <p:cNvSpPr>
            <a:spLocks noGrp="1" noChangeArrowheads="1"/>
          </p:cNvSpPr>
          <p:nvPr>
            <p:ph type="body" idx="1"/>
          </p:nvPr>
        </p:nvSpPr>
        <p:spPr>
          <a:xfrm>
            <a:off x="741363" y="2101850"/>
            <a:ext cx="8609012" cy="4762500"/>
          </a:xfrm>
          <a:ln/>
        </p:spPr>
        <p:txBody>
          <a:bodyPr wrap="none"/>
          <a:lstStyle/>
          <a:p>
            <a:pPr marL="0" indent="0" algn="ctr">
              <a:buClr>
                <a:srgbClr val="000000"/>
              </a:buClr>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p>
          <a:p>
            <a:pPr marL="0" indent="0" algn="ctr">
              <a:buClr>
                <a:srgbClr val="000000"/>
              </a:buClr>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p>
          <a:p>
            <a:pPr marL="0" indent="0" algn="ctr">
              <a:buClr>
                <a:srgbClr val="000000"/>
              </a:buClr>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t>Lecture 21</a:t>
            </a:r>
            <a:endParaRPr lang="en-GB" dirty="0"/>
          </a:p>
          <a:p>
            <a:pPr marL="0" indent="0" algn="ctr">
              <a:buClr>
                <a:srgbClr val="000000"/>
              </a:buClr>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p>
          <a:p>
            <a:pPr marL="0" indent="0" algn="ctr">
              <a:buClr>
                <a:srgbClr val="000000"/>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Chapter </a:t>
            </a:r>
            <a:r>
              <a:rPr lang="en-GB" dirty="0" smtClean="0"/>
              <a:t>16 – Part 1</a:t>
            </a:r>
          </a:p>
          <a:p>
            <a:pPr marL="0" indent="0" algn="ctr">
              <a:buClr>
                <a:srgbClr val="000000"/>
              </a:buCl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dirty="0"/>
          </a:p>
          <a:p>
            <a:pPr marL="0" indent="0" algn="ctr">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Data Structures and Generics </a:t>
            </a:r>
            <a:endParaRPr lang="en-GB"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Generics</a:t>
            </a:r>
          </a:p>
        </p:txBody>
      </p:sp>
      <p:sp>
        <p:nvSpPr>
          <p:cNvPr id="193539" name="Rectangle 3"/>
          <p:cNvSpPr>
            <a:spLocks noGrp="1" noChangeArrowheads="1"/>
          </p:cNvSpPr>
          <p:nvPr>
            <p:ph type="body" idx="1"/>
          </p:nvPr>
        </p:nvSpPr>
        <p:spPr>
          <a:xfrm>
            <a:off x="741363" y="2101850"/>
            <a:ext cx="8870949" cy="4954587"/>
          </a:xfrm>
        </p:spPr>
        <p:txBody>
          <a:bodyPr/>
          <a:lstStyle/>
          <a:p>
            <a:pPr>
              <a:buNone/>
            </a:pPr>
            <a:r>
              <a:rPr lang="en-US" sz="2400" dirty="0" smtClean="0"/>
              <a:t>An </a:t>
            </a:r>
            <a:r>
              <a:rPr lang="en-US" sz="2400" dirty="0" err="1" smtClean="0"/>
              <a:t>ArrayList</a:t>
            </a:r>
            <a:r>
              <a:rPr lang="en-US" sz="2400" dirty="0" smtClean="0"/>
              <a:t> can  store Object references.  </a:t>
            </a:r>
          </a:p>
          <a:p>
            <a:pPr>
              <a:buNone/>
            </a:pPr>
            <a:endParaRPr lang="en-US" sz="2400" dirty="0" smtClean="0"/>
          </a:p>
          <a:p>
            <a:pPr>
              <a:buNone/>
            </a:pPr>
            <a:r>
              <a:rPr lang="en-US" sz="2400" dirty="0" smtClean="0"/>
              <a:t>The following  list (</a:t>
            </a:r>
            <a:r>
              <a:rPr lang="en-US" sz="2400" i="1" dirty="0" smtClean="0"/>
              <a:t>anything</a:t>
            </a:r>
            <a:r>
              <a:rPr lang="en-US" sz="2400" dirty="0" smtClean="0"/>
              <a:t>)</a:t>
            </a:r>
            <a:endParaRPr lang="en-US" sz="2400" i="1" dirty="0" smtClean="0"/>
          </a:p>
          <a:p>
            <a:pPr>
              <a:buNone/>
            </a:pPr>
            <a:r>
              <a:rPr lang="en-US" sz="2400" dirty="0" smtClean="0"/>
              <a:t>        </a:t>
            </a:r>
            <a:r>
              <a:rPr lang="en-US" sz="2400" dirty="0" err="1" smtClean="0"/>
              <a:t>ArrayList</a:t>
            </a:r>
            <a:r>
              <a:rPr lang="en-US" sz="2400" dirty="0" smtClean="0"/>
              <a:t> anything = new </a:t>
            </a:r>
            <a:r>
              <a:rPr lang="en-US" sz="2400" dirty="0" err="1" smtClean="0"/>
              <a:t>ArrayList</a:t>
            </a:r>
            <a:r>
              <a:rPr lang="en-US" sz="2400" dirty="0" smtClean="0"/>
              <a:t>()</a:t>
            </a:r>
            <a:br>
              <a:rPr lang="en-US" sz="2400" dirty="0" smtClean="0"/>
            </a:br>
            <a:endParaRPr lang="en-US" sz="2400" dirty="0" smtClean="0"/>
          </a:p>
          <a:p>
            <a:pPr>
              <a:buNone/>
            </a:pPr>
            <a:r>
              <a:rPr lang="en-US" sz="2400" dirty="0" smtClean="0"/>
              <a:t>can hold references to Integers, Strings, Circles, Airplanes,</a:t>
            </a:r>
          </a:p>
          <a:p>
            <a:pPr>
              <a:buNone/>
            </a:pPr>
            <a:r>
              <a:rPr lang="en-US" sz="2400" dirty="0" smtClean="0"/>
              <a:t>any Object. </a:t>
            </a:r>
          </a:p>
          <a:p>
            <a:pPr>
              <a:buNone/>
            </a:pPr>
            <a:endParaRPr lang="en-US" sz="2400" dirty="0" smtClean="0"/>
          </a:p>
          <a:p>
            <a:pPr>
              <a:buNone/>
            </a:pPr>
            <a:r>
              <a:rPr lang="en-US" sz="2400" dirty="0" smtClean="0"/>
              <a:t>However in  many applications, an </a:t>
            </a:r>
            <a:r>
              <a:rPr lang="en-US" sz="2400" dirty="0" err="1" smtClean="0"/>
              <a:t>ArrayList</a:t>
            </a:r>
            <a:r>
              <a:rPr lang="en-US" sz="2400" dirty="0" smtClean="0"/>
              <a:t> is </a:t>
            </a:r>
            <a:r>
              <a:rPr lang="en-US" sz="2400" i="1" dirty="0" smtClean="0"/>
              <a:t>intended</a:t>
            </a:r>
            <a:r>
              <a:rPr lang="en-US" sz="2400" dirty="0" smtClean="0"/>
              <a:t> to hold</a:t>
            </a:r>
          </a:p>
          <a:p>
            <a:pPr>
              <a:buNone/>
            </a:pPr>
            <a:r>
              <a:rPr lang="en-US" sz="2400" dirty="0" smtClean="0"/>
              <a:t>a single type of reference. Java provides </a:t>
            </a:r>
            <a:r>
              <a:rPr lang="en-US" sz="2400" i="1" dirty="0" smtClean="0"/>
              <a:t>generics</a:t>
            </a:r>
            <a:r>
              <a:rPr lang="en-US" sz="2400" dirty="0" smtClean="0"/>
              <a:t> for this</a:t>
            </a:r>
          </a:p>
          <a:p>
            <a:pPr>
              <a:buNone/>
            </a:pPr>
            <a:r>
              <a:rPr lang="en-US" sz="2400" dirty="0" smtClean="0"/>
              <a:t>purpose. </a:t>
            </a:r>
          </a:p>
          <a:p>
            <a:pPr marL="0" indent="0">
              <a:buFont typeface="Wingdings" pitchFamily="2" charset="2"/>
              <a:buNone/>
            </a:pPr>
            <a:endParaRPr lang="en-US" sz="2400" dirty="0"/>
          </a:p>
          <a:p>
            <a:pPr marL="0" indent="0">
              <a:buFont typeface="Wingdings" pitchFamily="2" charset="2"/>
              <a:buNone/>
            </a:pPr>
            <a:r>
              <a:rPr lang="en-US" sz="2400" dirty="0" smtClean="0"/>
              <a:t>A </a:t>
            </a:r>
            <a:r>
              <a:rPr lang="en-US" sz="2400" i="1" dirty="0"/>
              <a:t>generic</a:t>
            </a:r>
            <a:r>
              <a:rPr lang="en-US" sz="2400" dirty="0"/>
              <a:t> class is one that allows you to specify the data type of one or more fields as a parameter</a:t>
            </a:r>
            <a:r>
              <a:rPr lang="en-US"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ArrayList and Generics</a:t>
            </a:r>
          </a:p>
        </p:txBody>
      </p:sp>
      <p:sp>
        <p:nvSpPr>
          <p:cNvPr id="195587" name="Rectangle 3"/>
          <p:cNvSpPr>
            <a:spLocks noGrp="1" noChangeArrowheads="1"/>
          </p:cNvSpPr>
          <p:nvPr>
            <p:ph type="body" idx="1"/>
          </p:nvPr>
        </p:nvSpPr>
        <p:spPr/>
        <p:txBody>
          <a:bodyPr/>
          <a:lstStyle/>
          <a:p>
            <a:pPr>
              <a:buFont typeface="Wingdings" pitchFamily="2" charset="2"/>
              <a:buNone/>
            </a:pPr>
            <a:r>
              <a:rPr lang="en-US" sz="2400"/>
              <a:t>The following segment declares and instantiates three different ArrayList objects each capable of holding references to one and only one type of object. </a:t>
            </a:r>
            <a:br>
              <a:rPr lang="en-US" sz="2400"/>
            </a:br>
            <a:endParaRPr lang="en-US" sz="2400"/>
          </a:p>
          <a:p>
            <a:r>
              <a:rPr lang="en-US" sz="2400"/>
              <a:t>ArrayList</a:t>
            </a:r>
            <a:r>
              <a:rPr lang="en-US" sz="2400" b="1"/>
              <a:t>&lt;Student&gt;</a:t>
            </a:r>
            <a:r>
              <a:rPr lang="en-US" sz="2400"/>
              <a:t> students = new ArrayList</a:t>
            </a:r>
            <a:r>
              <a:rPr lang="en-US" sz="2400" b="1"/>
              <a:t>&lt;Student&gt;</a:t>
            </a:r>
            <a:r>
              <a:rPr lang="en-US" sz="2400"/>
              <a:t>();</a:t>
            </a:r>
            <a:br>
              <a:rPr lang="en-US" sz="2400"/>
            </a:br>
            <a:endParaRPr lang="en-US" sz="2400"/>
          </a:p>
          <a:p>
            <a:r>
              <a:rPr lang="en-US" sz="2400"/>
              <a:t>ArrayList</a:t>
            </a:r>
            <a:r>
              <a:rPr lang="en-US" sz="2400" b="1"/>
              <a:t>&lt;String&gt;</a:t>
            </a:r>
            <a:r>
              <a:rPr lang="en-US" sz="2400"/>
              <a:t> strings = new ArrayList</a:t>
            </a:r>
            <a:r>
              <a:rPr lang="en-US" sz="2400" b="1"/>
              <a:t>&lt;String&gt;</a:t>
            </a:r>
            <a:r>
              <a:rPr lang="en-US" sz="2400"/>
              <a:t>(50);</a:t>
            </a:r>
            <a:br>
              <a:rPr lang="en-US" sz="2400"/>
            </a:br>
            <a:endParaRPr lang="en-US" sz="2400"/>
          </a:p>
          <a:p>
            <a:r>
              <a:rPr lang="en-US" sz="2400"/>
              <a:t>ArrayList</a:t>
            </a:r>
            <a:r>
              <a:rPr lang="en-US" sz="2400" b="1"/>
              <a:t>&lt;Integer&gt;</a:t>
            </a:r>
            <a:r>
              <a:rPr lang="en-US" sz="2400"/>
              <a:t> numbers = new ArrayList</a:t>
            </a:r>
            <a:r>
              <a:rPr lang="en-US" sz="2400" b="1"/>
              <a:t>&lt;Integer&gt;</a:t>
            </a:r>
            <a:r>
              <a:rPr lang="en-US" sz="240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ArrayList and Generics </a:t>
            </a:r>
            <a:br>
              <a:rPr lang="en-US"/>
            </a:br>
            <a:endParaRPr lang="en-US"/>
          </a:p>
        </p:txBody>
      </p:sp>
      <p:sp>
        <p:nvSpPr>
          <p:cNvPr id="198659" name="Rectangle 3"/>
          <p:cNvSpPr>
            <a:spLocks noGrp="1" noChangeArrowheads="1"/>
          </p:cNvSpPr>
          <p:nvPr>
            <p:ph type="body" idx="1"/>
          </p:nvPr>
        </p:nvSpPr>
        <p:spPr/>
        <p:txBody>
          <a:bodyPr/>
          <a:lstStyle/>
          <a:p>
            <a:pPr>
              <a:buFont typeface="Wingdings" pitchFamily="2" charset="2"/>
              <a:buNone/>
            </a:pPr>
            <a:r>
              <a:rPr lang="en-US" sz="2400"/>
              <a:t>Example</a:t>
            </a:r>
            <a:br>
              <a:rPr lang="en-US" sz="2400"/>
            </a:br>
            <a:endParaRPr lang="en-US" sz="2400"/>
          </a:p>
          <a:p>
            <a:r>
              <a:rPr lang="en-US" sz="2400"/>
              <a:t>The  Student class encapsulates a student.  A Student object holds </a:t>
            </a:r>
          </a:p>
          <a:p>
            <a:pPr lvl="3"/>
            <a:r>
              <a:rPr lang="en-US"/>
              <a:t>a student’s name </a:t>
            </a:r>
          </a:p>
          <a:p>
            <a:pPr lvl="3"/>
            <a:r>
              <a:rPr lang="en-US"/>
              <a:t>his/her ID number. </a:t>
            </a:r>
          </a:p>
          <a:p>
            <a:pPr>
              <a:buFont typeface="Wingdings" pitchFamily="2" charset="2"/>
              <a:buNone/>
            </a:pPr>
            <a:endParaRPr lang="en-US" sz="2400"/>
          </a:p>
          <a:p>
            <a:r>
              <a:rPr lang="en-US" sz="2400"/>
              <a:t>The Student class has getter and setter methods. </a:t>
            </a:r>
            <a:br>
              <a:rPr lang="en-US" sz="2400"/>
            </a:br>
            <a:endParaRPr lang="en-US" sz="2400"/>
          </a:p>
          <a:p>
            <a:r>
              <a:rPr lang="en-US" sz="2400"/>
              <a:t>Student overrides the equals(Object o) method inherited from Object so that two students are equal if they have the same name and ID number.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ArrayList and Generics</a:t>
            </a:r>
          </a:p>
        </p:txBody>
      </p:sp>
      <p:sp>
        <p:nvSpPr>
          <p:cNvPr id="199683" name="Rectangle 3"/>
          <p:cNvSpPr>
            <a:spLocks noGrp="1" noChangeArrowheads="1"/>
          </p:cNvSpPr>
          <p:nvPr>
            <p:ph type="body" idx="1"/>
          </p:nvPr>
        </p:nvSpPr>
        <p:spPr>
          <a:xfrm>
            <a:off x="741363" y="2101850"/>
            <a:ext cx="4679949" cy="4760913"/>
          </a:xfrm>
        </p:spPr>
        <p:txBody>
          <a:bodyPr/>
          <a:lstStyle/>
          <a:p>
            <a:pPr marL="231775" indent="-231775">
              <a:lnSpc>
                <a:spcPct val="73000"/>
              </a:lnSpc>
              <a:buFont typeface="Wingdings" pitchFamily="2" charset="2"/>
              <a:buAutoNum type="arabicPeriod"/>
            </a:pPr>
            <a:r>
              <a:rPr lang="en-US" sz="1800" dirty="0"/>
              <a:t>public class Student</a:t>
            </a:r>
          </a:p>
          <a:p>
            <a:pPr marL="231775" indent="-231775">
              <a:lnSpc>
                <a:spcPct val="73000"/>
              </a:lnSpc>
              <a:buFont typeface="Wingdings" pitchFamily="2" charset="2"/>
              <a:buAutoNum type="arabicPeriod"/>
            </a:pPr>
            <a:r>
              <a:rPr lang="en-US" sz="1800" dirty="0"/>
              <a:t>{</a:t>
            </a:r>
          </a:p>
          <a:p>
            <a:pPr marL="231775" indent="-231775">
              <a:lnSpc>
                <a:spcPct val="73000"/>
              </a:lnSpc>
              <a:buFont typeface="Wingdings" pitchFamily="2" charset="2"/>
              <a:buAutoNum type="arabicPeriod"/>
            </a:pPr>
            <a:r>
              <a:rPr lang="en-US" sz="1800" dirty="0"/>
              <a:t>     private String name;</a:t>
            </a:r>
          </a:p>
          <a:p>
            <a:pPr marL="231775" indent="-231775">
              <a:lnSpc>
                <a:spcPct val="73000"/>
              </a:lnSpc>
              <a:buFont typeface="Wingdings" pitchFamily="2" charset="2"/>
              <a:buAutoNum type="arabicPeriod"/>
            </a:pPr>
            <a:r>
              <a:rPr lang="en-US" sz="1800" dirty="0"/>
              <a:t>     private String id;</a:t>
            </a:r>
          </a:p>
          <a:p>
            <a:pPr marL="231775" indent="-231775">
              <a:lnSpc>
                <a:spcPct val="73000"/>
              </a:lnSpc>
              <a:buFont typeface="Wingdings" pitchFamily="2" charset="2"/>
              <a:buAutoNum type="arabicPeriod"/>
            </a:pPr>
            <a:r>
              <a:rPr lang="en-US" sz="1800" dirty="0"/>
              <a:t>     public Student()</a:t>
            </a:r>
          </a:p>
          <a:p>
            <a:pPr marL="231775" indent="-231775">
              <a:lnSpc>
                <a:spcPct val="73000"/>
              </a:lnSpc>
              <a:buFont typeface="Wingdings" pitchFamily="2" charset="2"/>
              <a:buAutoNum type="arabicPeriod"/>
            </a:pPr>
            <a:r>
              <a:rPr lang="en-US" sz="1800" dirty="0"/>
              <a:t>     {</a:t>
            </a:r>
          </a:p>
          <a:p>
            <a:pPr marL="231775" indent="-231775">
              <a:lnSpc>
                <a:spcPct val="73000"/>
              </a:lnSpc>
              <a:buFont typeface="Wingdings" pitchFamily="2" charset="2"/>
              <a:buAutoNum type="arabicPeriod"/>
            </a:pPr>
            <a:r>
              <a:rPr lang="en-US" sz="1800" dirty="0"/>
              <a:t>          name = "";</a:t>
            </a:r>
          </a:p>
          <a:p>
            <a:pPr marL="231775" indent="-231775">
              <a:lnSpc>
                <a:spcPct val="73000"/>
              </a:lnSpc>
              <a:buFont typeface="Wingdings" pitchFamily="2" charset="2"/>
              <a:buAutoNum type="arabicPeriod"/>
            </a:pPr>
            <a:r>
              <a:rPr lang="en-US" sz="1800" dirty="0"/>
              <a:t>          id = "";</a:t>
            </a:r>
          </a:p>
          <a:p>
            <a:pPr marL="231775" indent="-231775">
              <a:lnSpc>
                <a:spcPct val="73000"/>
              </a:lnSpc>
              <a:buFont typeface="Wingdings" pitchFamily="2" charset="2"/>
              <a:buAutoNum type="arabicPeriod"/>
            </a:pPr>
            <a:r>
              <a:rPr lang="en-US" sz="1800" dirty="0"/>
              <a:t>     }</a:t>
            </a:r>
          </a:p>
          <a:p>
            <a:pPr marL="231775" indent="-231775">
              <a:lnSpc>
                <a:spcPct val="73000"/>
              </a:lnSpc>
              <a:buFont typeface="Wingdings" pitchFamily="2" charset="2"/>
              <a:buAutoNum type="arabicPeriod"/>
            </a:pPr>
            <a:r>
              <a:rPr lang="en-US" sz="1800" dirty="0"/>
              <a:t>     public Student (String n, String </a:t>
            </a:r>
            <a:r>
              <a:rPr lang="en-US" sz="1800" dirty="0" err="1"/>
              <a:t>idNum</a:t>
            </a:r>
            <a:r>
              <a:rPr lang="en-US" sz="1800" dirty="0"/>
              <a:t>)</a:t>
            </a:r>
          </a:p>
          <a:p>
            <a:pPr marL="231775" indent="-231775">
              <a:lnSpc>
                <a:spcPct val="73000"/>
              </a:lnSpc>
              <a:buFont typeface="Wingdings" pitchFamily="2" charset="2"/>
              <a:buAutoNum type="arabicPeriod"/>
            </a:pPr>
            <a:r>
              <a:rPr lang="en-US" sz="1800" dirty="0"/>
              <a:t>     {</a:t>
            </a:r>
          </a:p>
          <a:p>
            <a:pPr marL="231775" indent="-231775">
              <a:lnSpc>
                <a:spcPct val="73000"/>
              </a:lnSpc>
              <a:buFont typeface="Wingdings" pitchFamily="2" charset="2"/>
              <a:buAutoNum type="arabicPeriod"/>
            </a:pPr>
            <a:r>
              <a:rPr lang="en-US" sz="1800" dirty="0"/>
              <a:t>          name = n;</a:t>
            </a:r>
          </a:p>
          <a:p>
            <a:pPr marL="231775" indent="-231775">
              <a:lnSpc>
                <a:spcPct val="73000"/>
              </a:lnSpc>
              <a:buFont typeface="Wingdings" pitchFamily="2" charset="2"/>
              <a:buAutoNum type="arabicPeriod"/>
            </a:pPr>
            <a:r>
              <a:rPr lang="en-US" sz="1800" dirty="0"/>
              <a:t>          id = </a:t>
            </a:r>
            <a:r>
              <a:rPr lang="en-US" sz="1800" dirty="0" err="1"/>
              <a:t>idNum</a:t>
            </a:r>
            <a:r>
              <a:rPr lang="en-US" sz="1800" dirty="0"/>
              <a:t>;</a:t>
            </a:r>
          </a:p>
          <a:p>
            <a:pPr marL="231775" indent="-231775">
              <a:lnSpc>
                <a:spcPct val="73000"/>
              </a:lnSpc>
              <a:buFont typeface="Wingdings" pitchFamily="2" charset="2"/>
              <a:buAutoNum type="arabicPeriod"/>
            </a:pPr>
            <a:r>
              <a:rPr lang="en-US" sz="1800" dirty="0"/>
              <a:t>     }</a:t>
            </a:r>
          </a:p>
          <a:p>
            <a:pPr marL="231775" indent="-231775">
              <a:lnSpc>
                <a:spcPct val="73000"/>
              </a:lnSpc>
              <a:buFont typeface="Wingdings" pitchFamily="2" charset="2"/>
              <a:buAutoNum type="arabicPeriod"/>
            </a:pPr>
            <a:r>
              <a:rPr lang="en-US" sz="1800" dirty="0"/>
              <a:t>     public String </a:t>
            </a:r>
            <a:r>
              <a:rPr lang="en-US" sz="1800" dirty="0" err="1"/>
              <a:t>getName</a:t>
            </a:r>
            <a:r>
              <a:rPr lang="en-US" sz="1800" dirty="0"/>
              <a:t>()</a:t>
            </a:r>
          </a:p>
          <a:p>
            <a:pPr marL="231775" indent="-231775">
              <a:lnSpc>
                <a:spcPct val="73000"/>
              </a:lnSpc>
              <a:buFont typeface="Wingdings" pitchFamily="2" charset="2"/>
              <a:buAutoNum type="arabicPeriod"/>
            </a:pPr>
            <a:r>
              <a:rPr lang="en-US" sz="1800" dirty="0"/>
              <a:t>     {</a:t>
            </a:r>
          </a:p>
          <a:p>
            <a:pPr marL="231775" indent="-231775">
              <a:lnSpc>
                <a:spcPct val="73000"/>
              </a:lnSpc>
              <a:buFont typeface="Wingdings" pitchFamily="2" charset="2"/>
              <a:buAutoNum type="arabicPeriod"/>
            </a:pPr>
            <a:r>
              <a:rPr lang="en-US" sz="1800" dirty="0"/>
              <a:t>          return name;</a:t>
            </a:r>
          </a:p>
          <a:p>
            <a:pPr marL="231775" indent="-231775">
              <a:lnSpc>
                <a:spcPct val="73000"/>
              </a:lnSpc>
              <a:buFont typeface="Wingdings" pitchFamily="2" charset="2"/>
              <a:buAutoNum type="arabicPeriod"/>
            </a:pPr>
            <a:r>
              <a:rPr lang="en-US" sz="1800" dirty="0"/>
              <a:t>     }</a:t>
            </a:r>
          </a:p>
          <a:p>
            <a:pPr marL="231775" indent="-231775">
              <a:lnSpc>
                <a:spcPct val="73000"/>
              </a:lnSpc>
              <a:buFont typeface="Wingdings" pitchFamily="2" charset="2"/>
              <a:buAutoNum type="arabicPeriod"/>
            </a:pPr>
            <a:r>
              <a:rPr lang="en-US" sz="1800" dirty="0"/>
              <a:t>     public String </a:t>
            </a:r>
            <a:r>
              <a:rPr lang="en-US" sz="1800" dirty="0" err="1"/>
              <a:t>getID</a:t>
            </a:r>
            <a:r>
              <a:rPr lang="en-US" sz="1800" dirty="0"/>
              <a:t>()</a:t>
            </a:r>
          </a:p>
          <a:p>
            <a:pPr marL="231775" indent="-231775">
              <a:lnSpc>
                <a:spcPct val="73000"/>
              </a:lnSpc>
              <a:buFont typeface="Wingdings" pitchFamily="2" charset="2"/>
              <a:buAutoNum type="arabicPeriod"/>
            </a:pPr>
            <a:r>
              <a:rPr lang="en-US" sz="1800" dirty="0"/>
              <a:t>     {</a:t>
            </a:r>
          </a:p>
          <a:p>
            <a:pPr marL="231775" indent="-231775">
              <a:lnSpc>
                <a:spcPct val="73000"/>
              </a:lnSpc>
              <a:buFont typeface="Wingdings" pitchFamily="2" charset="2"/>
              <a:buAutoNum type="arabicPeriod"/>
            </a:pPr>
            <a:r>
              <a:rPr lang="en-US" sz="1800" dirty="0"/>
              <a:t>          return id;</a:t>
            </a:r>
          </a:p>
          <a:p>
            <a:pPr marL="231775" indent="-231775">
              <a:lnSpc>
                <a:spcPct val="73000"/>
              </a:lnSpc>
              <a:buFont typeface="Wingdings" pitchFamily="2" charset="2"/>
              <a:buAutoNum type="arabicPeriod"/>
            </a:pPr>
            <a:r>
              <a:rPr lang="en-US" sz="1800" dirty="0"/>
              <a:t>     }     </a:t>
            </a:r>
          </a:p>
        </p:txBody>
      </p:sp>
      <p:sp>
        <p:nvSpPr>
          <p:cNvPr id="4" name="Rectangle 3"/>
          <p:cNvSpPr txBox="1">
            <a:spLocks noChangeArrowheads="1"/>
          </p:cNvSpPr>
          <p:nvPr/>
        </p:nvSpPr>
        <p:spPr bwMode="auto">
          <a:xfrm>
            <a:off x="5268912" y="2103437"/>
            <a:ext cx="4495800" cy="47609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public void setName(String n)</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name = n;</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public void setID( String idNum)</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id = idNum;</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public boolean equals(Object o) </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None/>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 name and id are the same</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return (  (((Student)o).name).equals(name)  &amp;&amp;</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(((Student)o).id).equals(id)   );</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     }</a:t>
            </a:r>
          </a:p>
          <a:p>
            <a:pPr marL="231775" marR="0" lvl="0" indent="-231775" algn="l" defTabSz="449263" rtl="0" eaLnBrk="1" fontAlgn="base" latinLnBrk="0" hangingPunct="0">
              <a:lnSpc>
                <a:spcPct val="73000"/>
              </a:lnSpc>
              <a:spcBef>
                <a:spcPct val="0"/>
              </a:spcBef>
              <a:spcAft>
                <a:spcPct val="0"/>
              </a:spcAft>
              <a:buClr>
                <a:srgbClr val="0E594D"/>
              </a:buClr>
              <a:buSzPct val="45000"/>
              <a:buFont typeface="Wingdings" pitchFamily="2" charset="2"/>
              <a:buAutoNum type="arabicPeriod" startAt="23"/>
              <a:tabLst/>
              <a:defRPr/>
            </a:pPr>
            <a:r>
              <a:rPr kumimoji="0" lang="en-US" sz="1800" b="0" i="0" u="none" strike="noStrike" kern="0" cap="none" spc="0" normalizeH="0" baseline="0" noProof="0" smtClean="0">
                <a:ln>
                  <a:noFill/>
                </a:ln>
                <a:solidFill>
                  <a:srgbClr val="000000"/>
                </a:solidFill>
                <a:effectLst/>
                <a:uLnTx/>
                <a:uFillTx/>
                <a:latin typeface="+mn-lt"/>
                <a:ea typeface="+mn-ea"/>
                <a:cs typeface="+mn-cs"/>
              </a:rPr>
              <a:t>}</a:t>
            </a:r>
          </a:p>
          <a:p>
            <a:pPr marL="717550" marR="0" lvl="0" indent="-609600" algn="l" defTabSz="449263" rtl="0" eaLnBrk="1" fontAlgn="base" latinLnBrk="0" hangingPunct="0">
              <a:lnSpc>
                <a:spcPct val="73000"/>
              </a:lnSpc>
              <a:spcBef>
                <a:spcPct val="0"/>
              </a:spcBef>
              <a:spcAft>
                <a:spcPct val="0"/>
              </a:spcAft>
              <a:buClr>
                <a:srgbClr val="0E594D"/>
              </a:buClr>
              <a:buSzPct val="45000"/>
              <a:buFont typeface="Wingdings" pitchFamily="2" charset="2"/>
              <a:buChar char=""/>
              <a:tabLst/>
              <a:defRPr/>
            </a:pPr>
            <a:endParaRPr kumimoji="0" lang="en-US" sz="1800" b="0" i="0" u="none" strike="noStrike" kern="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ArrayList and Generics</a:t>
            </a:r>
          </a:p>
        </p:txBody>
      </p:sp>
      <p:sp>
        <p:nvSpPr>
          <p:cNvPr id="201731" name="Rectangle 3"/>
          <p:cNvSpPr>
            <a:spLocks noGrp="1" noChangeArrowheads="1"/>
          </p:cNvSpPr>
          <p:nvPr>
            <p:ph type="body" idx="1"/>
          </p:nvPr>
        </p:nvSpPr>
        <p:spPr/>
        <p:txBody>
          <a:bodyPr/>
          <a:lstStyle/>
          <a:p>
            <a:pPr>
              <a:lnSpc>
                <a:spcPct val="83000"/>
              </a:lnSpc>
              <a:buFont typeface="Wingdings" pitchFamily="2" charset="2"/>
              <a:buNone/>
            </a:pPr>
            <a:r>
              <a:rPr lang="en-US" sz="2400" b="1" dirty="0" smtClean="0"/>
              <a:t>Example</a:t>
            </a:r>
            <a:r>
              <a:rPr lang="en-US" sz="2400" dirty="0" smtClean="0"/>
              <a:t> </a:t>
            </a:r>
            <a:endParaRPr lang="en-US" sz="2400" dirty="0"/>
          </a:p>
          <a:p>
            <a:pPr>
              <a:lnSpc>
                <a:spcPct val="83000"/>
              </a:lnSpc>
            </a:pPr>
            <a:r>
              <a:rPr lang="en-US" sz="2400" dirty="0" smtClean="0"/>
              <a:t>An  </a:t>
            </a:r>
            <a:r>
              <a:rPr lang="en-US" sz="2400" dirty="0"/>
              <a:t>Elementary School holds a “Principal for a Day” </a:t>
            </a:r>
            <a:r>
              <a:rPr lang="en-US" sz="2400" dirty="0" smtClean="0"/>
              <a:t>lottery.</a:t>
            </a:r>
          </a:p>
          <a:p>
            <a:pPr>
              <a:lnSpc>
                <a:spcPct val="83000"/>
              </a:lnSpc>
            </a:pPr>
            <a:r>
              <a:rPr lang="en-US" sz="2400" dirty="0" smtClean="0"/>
              <a:t>A </a:t>
            </a:r>
            <a:r>
              <a:rPr lang="en-US" sz="2400" dirty="0"/>
              <a:t>student can participate by entering his/her name and ID </a:t>
            </a:r>
            <a:br>
              <a:rPr lang="en-US" sz="2400" dirty="0"/>
            </a:br>
            <a:r>
              <a:rPr lang="en-US" sz="2400" dirty="0"/>
              <a:t>number into a pool of candidates. </a:t>
            </a:r>
            <a:r>
              <a:rPr lang="en-US" sz="2400" dirty="0" smtClean="0"/>
              <a:t>The </a:t>
            </a:r>
            <a:r>
              <a:rPr lang="en-US" sz="2400" dirty="0"/>
              <a:t>winner is selected randomly from all entries.  </a:t>
            </a:r>
          </a:p>
          <a:p>
            <a:pPr>
              <a:lnSpc>
                <a:spcPct val="83000"/>
              </a:lnSpc>
            </a:pPr>
            <a:r>
              <a:rPr lang="en-US" sz="2400" dirty="0"/>
              <a:t>Each student is allowed one entry. </a:t>
            </a:r>
            <a:endParaRPr lang="en-US" sz="2400" dirty="0" smtClean="0"/>
          </a:p>
          <a:p>
            <a:pPr>
              <a:lnSpc>
                <a:spcPct val="83000"/>
              </a:lnSpc>
            </a:pPr>
            <a:endParaRPr lang="en-US" sz="2400" b="1" dirty="0"/>
          </a:p>
          <a:p>
            <a:pPr>
              <a:buNone/>
            </a:pPr>
            <a:r>
              <a:rPr lang="en-US" sz="2400" b="1" dirty="0" smtClean="0"/>
              <a:t>Problem Statement</a:t>
            </a:r>
            <a:endParaRPr lang="en-US" sz="2400" dirty="0" smtClean="0"/>
          </a:p>
          <a:p>
            <a:pPr lvl="1">
              <a:buNone/>
            </a:pPr>
            <a:r>
              <a:rPr lang="en-US" sz="2400" dirty="0" smtClean="0"/>
              <a:t>Implement a class, </a:t>
            </a:r>
            <a:r>
              <a:rPr lang="en-US" sz="2400" dirty="0" err="1" smtClean="0"/>
              <a:t>StudentLottery</a:t>
            </a:r>
            <a:r>
              <a:rPr lang="en-US" sz="2400" dirty="0" smtClean="0"/>
              <a:t>, with methods that </a:t>
            </a:r>
          </a:p>
          <a:p>
            <a:pPr lvl="1"/>
            <a:r>
              <a:rPr lang="en-US" sz="2400" dirty="0" smtClean="0"/>
              <a:t>enter students in the “Principal for a Day” lottery, and </a:t>
            </a:r>
          </a:p>
          <a:p>
            <a:pPr lvl="1"/>
            <a:r>
              <a:rPr lang="en-US" sz="2400" dirty="0" smtClean="0"/>
              <a:t>pick a winner from the entries.  </a:t>
            </a:r>
          </a:p>
          <a:p>
            <a:pPr marL="541338" lvl="1" indent="-1588">
              <a:buNone/>
            </a:pPr>
            <a:r>
              <a:rPr lang="en-US" sz="2400" dirty="0" smtClean="0"/>
              <a:t>The application should check that no student enters the lottery more than once.</a:t>
            </a:r>
          </a:p>
          <a:p>
            <a:pPr>
              <a:lnSpc>
                <a:spcPct val="83000"/>
              </a:lnSpc>
            </a:pPr>
            <a:endParaRPr 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ArrayList and Generics</a:t>
            </a:r>
          </a:p>
        </p:txBody>
      </p:sp>
      <p:sp>
        <p:nvSpPr>
          <p:cNvPr id="203779" name="Rectangle 3"/>
          <p:cNvSpPr>
            <a:spLocks noGrp="1" noChangeArrowheads="1"/>
          </p:cNvSpPr>
          <p:nvPr>
            <p:ph type="body" idx="1"/>
          </p:nvPr>
        </p:nvSpPr>
        <p:spPr>
          <a:xfrm>
            <a:off x="741363" y="2101850"/>
            <a:ext cx="9023349" cy="4760913"/>
          </a:xfrm>
        </p:spPr>
        <p:txBody>
          <a:bodyPr/>
          <a:lstStyle/>
          <a:p>
            <a:pPr>
              <a:lnSpc>
                <a:spcPct val="83000"/>
              </a:lnSpc>
              <a:buFont typeface="Wingdings" pitchFamily="2" charset="2"/>
              <a:buNone/>
            </a:pPr>
            <a:r>
              <a:rPr lang="en-US" sz="2400" dirty="0"/>
              <a:t>Solution</a:t>
            </a:r>
            <a:br>
              <a:rPr lang="en-US" sz="2400" dirty="0"/>
            </a:br>
            <a:endParaRPr lang="en-US" sz="2400" dirty="0"/>
          </a:p>
          <a:p>
            <a:pPr>
              <a:lnSpc>
                <a:spcPct val="83000"/>
              </a:lnSpc>
            </a:pPr>
            <a:r>
              <a:rPr lang="en-US" sz="2400" dirty="0"/>
              <a:t>The </a:t>
            </a:r>
            <a:r>
              <a:rPr lang="en-US" sz="2400" dirty="0" err="1"/>
              <a:t>StudentLottery</a:t>
            </a:r>
            <a:r>
              <a:rPr lang="en-US" sz="2400" dirty="0"/>
              <a:t> class uses an </a:t>
            </a:r>
            <a:r>
              <a:rPr lang="en-US" sz="2400" dirty="0" err="1"/>
              <a:t>ArrayList</a:t>
            </a:r>
            <a:r>
              <a:rPr lang="en-US" sz="2400" dirty="0"/>
              <a:t>, </a:t>
            </a:r>
            <a:r>
              <a:rPr lang="en-US" sz="2400" i="1" dirty="0"/>
              <a:t>entries</a:t>
            </a:r>
            <a:r>
              <a:rPr lang="en-US" sz="2400" dirty="0"/>
              <a:t>, to hold Student references.  </a:t>
            </a:r>
          </a:p>
          <a:p>
            <a:pPr>
              <a:lnSpc>
                <a:spcPct val="83000"/>
              </a:lnSpc>
            </a:pPr>
            <a:endParaRPr lang="en-US" sz="2400" dirty="0"/>
          </a:p>
          <a:p>
            <a:pPr>
              <a:lnSpc>
                <a:spcPct val="83000"/>
              </a:lnSpc>
            </a:pPr>
            <a:r>
              <a:rPr lang="en-US" sz="2400" dirty="0"/>
              <a:t>The class has methods:</a:t>
            </a:r>
          </a:p>
          <a:p>
            <a:pPr lvl="1">
              <a:lnSpc>
                <a:spcPct val="83000"/>
              </a:lnSpc>
            </a:pPr>
            <a:r>
              <a:rPr lang="en-US" sz="2400" dirty="0"/>
              <a:t>		void </a:t>
            </a:r>
            <a:r>
              <a:rPr lang="en-US" sz="2400" dirty="0" err="1"/>
              <a:t>addStudents</a:t>
            </a:r>
            <a:r>
              <a:rPr lang="en-US" sz="2400" dirty="0"/>
              <a:t>() that enters students in the lottery and</a:t>
            </a:r>
          </a:p>
          <a:p>
            <a:pPr lvl="1">
              <a:lnSpc>
                <a:spcPct val="83000"/>
              </a:lnSpc>
            </a:pPr>
            <a:r>
              <a:rPr lang="en-US" sz="2400" dirty="0"/>
              <a:t>		void </a:t>
            </a:r>
            <a:r>
              <a:rPr lang="en-US" sz="2400" dirty="0" err="1"/>
              <a:t>pickWinner</a:t>
            </a:r>
            <a:r>
              <a:rPr lang="en-US" sz="2400" dirty="0"/>
              <a:t>().</a:t>
            </a:r>
          </a:p>
          <a:p>
            <a:pPr>
              <a:lnSpc>
                <a:spcPct val="83000"/>
              </a:lnSpc>
              <a:buFont typeface="Wingdings" pitchFamily="2" charset="2"/>
              <a:buNone/>
            </a:pPr>
            <a:endParaRPr lang="en-US" sz="2400" dirty="0"/>
          </a:p>
          <a:p>
            <a:pPr>
              <a:lnSpc>
                <a:spcPct val="83000"/>
              </a:lnSpc>
            </a:pPr>
            <a:r>
              <a:rPr lang="en-US" sz="2400" dirty="0" err="1"/>
              <a:t>pickWinner</a:t>
            </a:r>
            <a:r>
              <a:rPr lang="en-US" sz="2400" dirty="0"/>
              <a:t>() uses the Random class to select one winner from among all student entries.  </a:t>
            </a:r>
            <a:br>
              <a:rPr lang="en-US" sz="2400" dirty="0"/>
            </a:br>
            <a:endParaRPr lang="en-US" sz="2400" dirty="0"/>
          </a:p>
          <a:p>
            <a:pPr>
              <a:lnSpc>
                <a:spcPct val="83000"/>
              </a:lnSpc>
            </a:pPr>
            <a:r>
              <a:rPr lang="en-US" sz="2400" dirty="0" err="1"/>
              <a:t>addStudents</a:t>
            </a:r>
            <a:r>
              <a:rPr lang="en-US" sz="2400" dirty="0"/>
              <a:t>() checks that there are no duplicate entries.  </a:t>
            </a:r>
            <a:br>
              <a:rPr lang="en-US" sz="2400" dirty="0"/>
            </a:br>
            <a:endParaRPr lang="en-US" sz="2400" dirty="0"/>
          </a:p>
          <a:p>
            <a:pPr>
              <a:lnSpc>
                <a:spcPct val="83000"/>
              </a:lnSpc>
            </a:pPr>
            <a:r>
              <a:rPr lang="en-US" sz="2400" dirty="0"/>
              <a:t>When all students are entered, the name of the winning student and his/her ID are displayed.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ArrayList and Generics</a:t>
            </a:r>
          </a:p>
        </p:txBody>
      </p:sp>
      <p:sp>
        <p:nvSpPr>
          <p:cNvPr id="204803" name="Rectangle 3"/>
          <p:cNvSpPr>
            <a:spLocks noGrp="1" noChangeArrowheads="1"/>
          </p:cNvSpPr>
          <p:nvPr>
            <p:ph type="body" idx="1"/>
          </p:nvPr>
        </p:nvSpPr>
        <p:spPr>
          <a:xfrm>
            <a:off x="696912" y="2103437"/>
            <a:ext cx="8607425" cy="4760913"/>
          </a:xfrm>
        </p:spPr>
        <p:txBody>
          <a:bodyPr/>
          <a:lstStyle/>
          <a:p>
            <a:pPr marL="717550" indent="-609600">
              <a:buFont typeface="Wingdings" pitchFamily="2" charset="2"/>
              <a:buAutoNum type="arabicPeriod"/>
            </a:pPr>
            <a:r>
              <a:rPr lang="en-US" sz="2000" dirty="0"/>
              <a:t>import </a:t>
            </a:r>
            <a:r>
              <a:rPr lang="en-US" sz="2000" dirty="0" err="1"/>
              <a:t>java.util</a:t>
            </a:r>
            <a:r>
              <a:rPr lang="en-US" sz="2000" dirty="0"/>
              <a:t>.*;</a:t>
            </a:r>
          </a:p>
          <a:p>
            <a:pPr marL="717550" indent="-609600">
              <a:buFont typeface="Wingdings" pitchFamily="2" charset="2"/>
              <a:buAutoNum type="arabicPeriod"/>
            </a:pPr>
            <a:r>
              <a:rPr lang="en-US" sz="2000" dirty="0"/>
              <a:t>public class  </a:t>
            </a:r>
            <a:r>
              <a:rPr lang="en-US" sz="2000" dirty="0" err="1"/>
              <a:t>SchoolLottery</a:t>
            </a:r>
            <a:endParaRPr lang="en-US" sz="2000" dirty="0"/>
          </a:p>
          <a:p>
            <a:pPr marL="717550" indent="-609600">
              <a:buFont typeface="Wingdings" pitchFamily="2" charset="2"/>
              <a:buAutoNum type="arabicPeriod"/>
            </a:pPr>
            <a:r>
              <a:rPr lang="en-US" sz="2000" dirty="0"/>
              <a:t>{</a:t>
            </a:r>
          </a:p>
          <a:p>
            <a:pPr marL="717550" indent="-609600">
              <a:buFont typeface="Wingdings" pitchFamily="2" charset="2"/>
              <a:buAutoNum type="arabicPeriod"/>
            </a:pPr>
            <a:r>
              <a:rPr lang="en-US" sz="2000" dirty="0"/>
              <a:t>     private </a:t>
            </a:r>
            <a:r>
              <a:rPr lang="en-US" sz="2000" dirty="0" err="1"/>
              <a:t>ArrayList</a:t>
            </a:r>
            <a:r>
              <a:rPr lang="en-US" sz="2000" dirty="0"/>
              <a:t>&lt;Student&gt; entries;// holds Student references</a:t>
            </a:r>
          </a:p>
          <a:p>
            <a:pPr marL="717550" indent="-609600">
              <a:buFont typeface="Wingdings" pitchFamily="2" charset="2"/>
              <a:buAutoNum type="arabicPeriod"/>
            </a:pPr>
            <a:r>
              <a:rPr lang="en-US" sz="2000" dirty="0"/>
              <a:t>     public </a:t>
            </a:r>
            <a:r>
              <a:rPr lang="en-US" sz="2000" dirty="0" err="1"/>
              <a:t>SchoolLottery</a:t>
            </a:r>
            <a:r>
              <a:rPr lang="en-US" sz="2000" dirty="0"/>
              <a:t>()</a:t>
            </a:r>
          </a:p>
          <a:p>
            <a:pPr marL="717550" indent="-609600">
              <a:buFont typeface="Wingdings" pitchFamily="2" charset="2"/>
              <a:buAutoNum type="arabicPeriod"/>
            </a:pPr>
            <a:r>
              <a:rPr lang="en-US" sz="2000" dirty="0"/>
              <a:t>     {</a:t>
            </a:r>
          </a:p>
          <a:p>
            <a:pPr marL="717550" indent="-609600">
              <a:buFont typeface="Wingdings" pitchFamily="2" charset="2"/>
              <a:buAutoNum type="arabicPeriod"/>
            </a:pPr>
            <a:r>
              <a:rPr lang="en-US" sz="2000" dirty="0"/>
              <a:t>          entries = new </a:t>
            </a:r>
            <a:r>
              <a:rPr lang="en-US" sz="2000" dirty="0" err="1"/>
              <a:t>ArrayList</a:t>
            </a:r>
            <a:r>
              <a:rPr lang="en-US" sz="2000" dirty="0"/>
              <a:t>&lt;Student&gt;(250); // initial capacity is 250</a:t>
            </a:r>
          </a:p>
          <a:p>
            <a:pPr marL="717550" indent="-609600">
              <a:buFont typeface="Wingdings" pitchFamily="2" charset="2"/>
              <a:buAutoNum type="arabicPeriod"/>
            </a:pPr>
            <a:r>
              <a:rPr lang="en-US" sz="2000" dirty="0"/>
              <a:t>     }</a:t>
            </a:r>
          </a:p>
        </p:txBody>
      </p:sp>
      <p:sp>
        <p:nvSpPr>
          <p:cNvPr id="4" name="Rectangle 3"/>
          <p:cNvSpPr txBox="1">
            <a:spLocks noChangeArrowheads="1"/>
          </p:cNvSpPr>
          <p:nvPr/>
        </p:nvSpPr>
        <p:spPr bwMode="auto">
          <a:xfrm>
            <a:off x="696912" y="4618037"/>
            <a:ext cx="8607425" cy="25908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public void </a:t>
            </a: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addStudents</a:t>
            </a:r>
            <a:r>
              <a:rPr kumimoji="0" lang="en-US" sz="2000" b="0" i="0" u="none" strike="noStrike" kern="0" cap="none" spc="0" normalizeH="0" baseline="0" noProof="0" dirty="0" smtClean="0">
                <a:ln>
                  <a:noFill/>
                </a:ln>
                <a:solidFill>
                  <a:srgbClr val="000000"/>
                </a:solidFill>
                <a:effectLst/>
                <a:uLnTx/>
                <a:uFillTx/>
                <a:latin typeface="+mn-lt"/>
                <a:ea typeface="+mn-ea"/>
                <a:cs typeface="+mn-cs"/>
              </a:rPr>
              <a:t>()</a:t>
            </a:r>
          </a:p>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a:t>
            </a:r>
          </a:p>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 prompts for student names and ID numbers</a:t>
            </a:r>
          </a:p>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 adds students to entries list</a:t>
            </a:r>
          </a:p>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 does not allow duplicate entries</a:t>
            </a:r>
          </a:p>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Scanner input = new Scanner(</a:t>
            </a: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System.in</a:t>
            </a:r>
            <a:r>
              <a:rPr kumimoji="0" lang="en-US" sz="2000" b="0" i="0" u="none" strike="noStrike" kern="0" cap="none" spc="0" normalizeH="0" baseline="0" noProof="0" dirty="0" smtClean="0">
                <a:ln>
                  <a:noFill/>
                </a:ln>
                <a:solidFill>
                  <a:srgbClr val="000000"/>
                </a:solidFill>
                <a:effectLst/>
                <a:uLnTx/>
                <a:uFillTx/>
                <a:latin typeface="+mn-lt"/>
                <a:ea typeface="+mn-ea"/>
                <a:cs typeface="+mn-cs"/>
              </a:rPr>
              <a:t>);</a:t>
            </a:r>
          </a:p>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a:t>
            </a: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System.out.println</a:t>
            </a:r>
            <a:r>
              <a:rPr kumimoji="0" lang="en-US" sz="2000" b="0" i="0" u="none" strike="noStrike" kern="0" cap="none" spc="0" normalizeH="0" baseline="0" noProof="0" dirty="0" smtClean="0">
                <a:ln>
                  <a:noFill/>
                </a:ln>
                <a:solidFill>
                  <a:srgbClr val="000000"/>
                </a:solidFill>
                <a:effectLst/>
                <a:uLnTx/>
                <a:uFillTx/>
                <a:latin typeface="+mn-lt"/>
                <a:ea typeface="+mn-ea"/>
                <a:cs typeface="+mn-cs"/>
              </a:rPr>
              <a:t>("Press Enter to end input");</a:t>
            </a:r>
          </a:p>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a:t>
            </a: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System.out.print</a:t>
            </a:r>
            <a:r>
              <a:rPr kumimoji="0" lang="en-US" sz="2000" b="0" i="0" u="none" strike="noStrike" kern="0" cap="none" spc="0" normalizeH="0" baseline="0" noProof="0" dirty="0" smtClean="0">
                <a:ln>
                  <a:noFill/>
                </a:ln>
                <a:solidFill>
                  <a:srgbClr val="000000"/>
                </a:solidFill>
                <a:effectLst/>
                <a:uLnTx/>
                <a:uFillTx/>
                <a:latin typeface="+mn-lt"/>
                <a:ea typeface="+mn-ea"/>
                <a:cs typeface="+mn-cs"/>
              </a:rPr>
              <a:t>("Name: ");</a:t>
            </a:r>
          </a:p>
          <a:p>
            <a:pPr marL="717550" marR="0" lvl="0" indent="-609600" algn="l" defTabSz="449263" rtl="0" eaLnBrk="1" fontAlgn="base" latinLnBrk="0" hangingPunct="0">
              <a:lnSpc>
                <a:spcPct val="93000"/>
              </a:lnSpc>
              <a:spcBef>
                <a:spcPct val="0"/>
              </a:spcBef>
              <a:spcAft>
                <a:spcPct val="0"/>
              </a:spcAft>
              <a:buClr>
                <a:srgbClr val="0E594D"/>
              </a:buClr>
              <a:buSzPct val="45000"/>
              <a:buFont typeface="Wingdings" pitchFamily="2" charset="2"/>
              <a:buAutoNum type="arabicPeriod" startAt="9"/>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          String name = </a:t>
            </a: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input.nextLine</a:t>
            </a:r>
            <a:r>
              <a:rPr kumimoji="0" lang="en-US" sz="2000" b="0" i="0" u="none" strike="noStrike" kern="0" cap="none" spc="0" normalizeH="0" baseline="0" noProof="0" dirty="0" smtClean="0">
                <a:ln>
                  <a:noFill/>
                </a:ln>
                <a:solidFill>
                  <a:srgbClr val="000000"/>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ArrayList and Generics</a:t>
            </a:r>
          </a:p>
        </p:txBody>
      </p:sp>
      <p:sp>
        <p:nvSpPr>
          <p:cNvPr id="206851"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startAt="18"/>
            </a:pPr>
            <a:r>
              <a:rPr lang="en-US" sz="2000"/>
              <a:t> do</a:t>
            </a:r>
          </a:p>
          <a:p>
            <a:pPr marL="717550" indent="-609600">
              <a:lnSpc>
                <a:spcPct val="73000"/>
              </a:lnSpc>
              <a:buFont typeface="Wingdings" pitchFamily="2" charset="2"/>
              <a:buAutoNum type="arabicPeriod" startAt="18"/>
            </a:pPr>
            <a:r>
              <a:rPr lang="en-US" sz="2000"/>
              <a:t>          {</a:t>
            </a:r>
          </a:p>
          <a:p>
            <a:pPr marL="717550" indent="-609600">
              <a:lnSpc>
                <a:spcPct val="73000"/>
              </a:lnSpc>
              <a:buFont typeface="Wingdings" pitchFamily="2" charset="2"/>
              <a:buAutoNum type="arabicPeriod" startAt="18"/>
            </a:pPr>
            <a:r>
              <a:rPr lang="en-US" sz="2000"/>
              <a:t>               System.out.print("ID: ");</a:t>
            </a:r>
          </a:p>
          <a:p>
            <a:pPr marL="717550" indent="-609600">
              <a:lnSpc>
                <a:spcPct val="73000"/>
              </a:lnSpc>
              <a:buFont typeface="Wingdings" pitchFamily="2" charset="2"/>
              <a:buAutoNum type="arabicPeriod" startAt="18"/>
            </a:pPr>
            <a:r>
              <a:rPr lang="en-US" sz="2000"/>
              <a:t>               String id = input.nextLine();</a:t>
            </a:r>
          </a:p>
          <a:p>
            <a:pPr marL="717550" indent="-609600">
              <a:lnSpc>
                <a:spcPct val="73000"/>
              </a:lnSpc>
              <a:buFont typeface="Wingdings" pitchFamily="2" charset="2"/>
              <a:buAutoNum type="arabicPeriod" startAt="18"/>
            </a:pPr>
            <a:r>
              <a:rPr lang="en-US" sz="2000"/>
              <a:t>               Student student = new Student(name, id);</a:t>
            </a:r>
          </a:p>
          <a:p>
            <a:pPr marL="717550" indent="-609600">
              <a:lnSpc>
                <a:spcPct val="73000"/>
              </a:lnSpc>
              <a:buFont typeface="Wingdings" pitchFamily="2" charset="2"/>
              <a:buAutoNum type="arabicPeriod" startAt="18"/>
            </a:pPr>
            <a:r>
              <a:rPr lang="en-US" sz="2000"/>
              <a:t>               if (!entries.contains(student)) //only one entry per student</a:t>
            </a:r>
          </a:p>
          <a:p>
            <a:pPr marL="717550" indent="-609600">
              <a:lnSpc>
                <a:spcPct val="73000"/>
              </a:lnSpc>
              <a:buFont typeface="Wingdings" pitchFamily="2" charset="2"/>
              <a:buAutoNum type="arabicPeriod" startAt="18"/>
            </a:pPr>
            <a:r>
              <a:rPr lang="en-US" sz="2000"/>
              <a:t>               {</a:t>
            </a:r>
          </a:p>
          <a:p>
            <a:pPr marL="717550" indent="-609600">
              <a:lnSpc>
                <a:spcPct val="73000"/>
              </a:lnSpc>
              <a:buFont typeface="Wingdings" pitchFamily="2" charset="2"/>
              <a:buAutoNum type="arabicPeriod" startAt="18"/>
            </a:pPr>
            <a:r>
              <a:rPr lang="en-US" sz="2000"/>
              <a:t>                    entries.add(student);</a:t>
            </a:r>
          </a:p>
          <a:p>
            <a:pPr marL="717550" indent="-609600">
              <a:lnSpc>
                <a:spcPct val="73000"/>
              </a:lnSpc>
              <a:buFont typeface="Wingdings" pitchFamily="2" charset="2"/>
              <a:buAutoNum type="arabicPeriod" startAt="18"/>
            </a:pPr>
            <a:r>
              <a:rPr lang="en-US" sz="2000"/>
              <a:t>                    System.out.println(name + " entered in the lottery.");</a:t>
            </a:r>
          </a:p>
          <a:p>
            <a:pPr marL="717550" indent="-609600">
              <a:lnSpc>
                <a:spcPct val="73000"/>
              </a:lnSpc>
              <a:buFont typeface="Wingdings" pitchFamily="2" charset="2"/>
              <a:buAutoNum type="arabicPeriod" startAt="18"/>
            </a:pPr>
            <a:r>
              <a:rPr lang="en-US" sz="2000"/>
              <a:t>               }</a:t>
            </a:r>
          </a:p>
          <a:p>
            <a:pPr marL="717550" indent="-609600">
              <a:lnSpc>
                <a:spcPct val="73000"/>
              </a:lnSpc>
              <a:buFont typeface="Wingdings" pitchFamily="2" charset="2"/>
              <a:buAutoNum type="arabicPeriod" startAt="18"/>
            </a:pPr>
            <a:r>
              <a:rPr lang="en-US" sz="2000"/>
              <a:t>               else</a:t>
            </a:r>
          </a:p>
          <a:p>
            <a:pPr marL="717550" indent="-609600">
              <a:lnSpc>
                <a:spcPct val="73000"/>
              </a:lnSpc>
              <a:buFont typeface="Wingdings" pitchFamily="2" charset="2"/>
              <a:buAutoNum type="arabicPeriod" startAt="18"/>
            </a:pPr>
            <a:r>
              <a:rPr lang="en-US" sz="2000"/>
              <a:t>                    System.out.println(name + " not entered.");</a:t>
            </a:r>
          </a:p>
          <a:p>
            <a:pPr marL="717550" indent="-609600">
              <a:lnSpc>
                <a:spcPct val="73000"/>
              </a:lnSpc>
              <a:buFont typeface="Wingdings" pitchFamily="2" charset="2"/>
              <a:buAutoNum type="arabicPeriod" startAt="18"/>
            </a:pPr>
            <a:r>
              <a:rPr lang="en-US" sz="2000"/>
              <a:t>               System.out.print("\nName: ");</a:t>
            </a:r>
          </a:p>
          <a:p>
            <a:pPr marL="717550" indent="-609600">
              <a:lnSpc>
                <a:spcPct val="73000"/>
              </a:lnSpc>
              <a:buFont typeface="Wingdings" pitchFamily="2" charset="2"/>
              <a:buAutoNum type="arabicPeriod" startAt="18"/>
            </a:pPr>
            <a:r>
              <a:rPr lang="en-US" sz="2000"/>
              <a:t>               name = input.nextLine();</a:t>
            </a:r>
          </a:p>
          <a:p>
            <a:pPr marL="717550" indent="-609600">
              <a:lnSpc>
                <a:spcPct val="73000"/>
              </a:lnSpc>
              <a:buFont typeface="Wingdings" pitchFamily="2" charset="2"/>
              <a:buAutoNum type="arabicPeriod" startAt="18"/>
            </a:pPr>
            <a:r>
              <a:rPr lang="en-US" sz="2000"/>
              <a:t>          } while (! name.equals(""));// signals end of data</a:t>
            </a:r>
          </a:p>
          <a:p>
            <a:pPr marL="717550" indent="-609600">
              <a:lnSpc>
                <a:spcPct val="73000"/>
              </a:lnSpc>
              <a:buFont typeface="Wingdings" pitchFamily="2" charset="2"/>
              <a:buAutoNum type="arabicPeriod" startAt="18"/>
            </a:pPr>
            <a:r>
              <a:rPr lang="en-US" sz="2000"/>
              <a:t>          pickWinner();</a:t>
            </a:r>
          </a:p>
          <a:p>
            <a:pPr marL="717550" indent="-609600">
              <a:lnSpc>
                <a:spcPct val="73000"/>
              </a:lnSpc>
              <a:buFont typeface="Wingdings" pitchFamily="2" charset="2"/>
              <a:buAutoNum type="arabicPeriod" startAt="18"/>
            </a:pPr>
            <a:r>
              <a:rPr lang="en-US" sz="200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ArrayList and Generics</a:t>
            </a:r>
          </a:p>
        </p:txBody>
      </p:sp>
      <p:sp>
        <p:nvSpPr>
          <p:cNvPr id="207875"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startAt="35"/>
            </a:pPr>
            <a:r>
              <a:rPr lang="en-US" sz="2000"/>
              <a:t> public void pickWinner()</a:t>
            </a:r>
          </a:p>
          <a:p>
            <a:pPr marL="717550" indent="-609600">
              <a:lnSpc>
                <a:spcPct val="73000"/>
              </a:lnSpc>
              <a:buFont typeface="Wingdings" pitchFamily="2" charset="2"/>
              <a:buAutoNum type="arabicPeriod" startAt="35"/>
            </a:pPr>
            <a:r>
              <a:rPr lang="en-US" sz="2000"/>
              <a:t>     {</a:t>
            </a:r>
          </a:p>
          <a:p>
            <a:pPr marL="717550" indent="-609600">
              <a:lnSpc>
                <a:spcPct val="73000"/>
              </a:lnSpc>
              <a:buFont typeface="Wingdings" pitchFamily="2" charset="2"/>
              <a:buAutoNum type="arabicPeriod" startAt="35"/>
            </a:pPr>
            <a:r>
              <a:rPr lang="en-US" sz="2000"/>
              <a:t>          // chooses a random entry and displays winners name and ID</a:t>
            </a:r>
          </a:p>
          <a:p>
            <a:pPr marL="717550" indent="-609600">
              <a:lnSpc>
                <a:spcPct val="73000"/>
              </a:lnSpc>
              <a:buFont typeface="Wingdings" pitchFamily="2" charset="2"/>
              <a:buAutoNum type="arabicPeriod" startAt="35"/>
            </a:pPr>
            <a:r>
              <a:rPr lang="en-US" sz="2000"/>
              <a:t>          int numEntries = entries.size();// size of ArrayList</a:t>
            </a:r>
          </a:p>
          <a:p>
            <a:pPr marL="717550" indent="-609600">
              <a:lnSpc>
                <a:spcPct val="73000"/>
              </a:lnSpc>
              <a:buFont typeface="Wingdings" pitchFamily="2" charset="2"/>
              <a:buAutoNum type="arabicPeriod" startAt="35"/>
            </a:pPr>
            <a:r>
              <a:rPr lang="en-US" sz="2000"/>
              <a:t>          Random random = new Random();</a:t>
            </a:r>
          </a:p>
          <a:p>
            <a:pPr marL="717550" indent="-609600">
              <a:lnSpc>
                <a:spcPct val="73000"/>
              </a:lnSpc>
              <a:buFont typeface="Wingdings" pitchFamily="2" charset="2"/>
              <a:buAutoNum type="arabicPeriod" startAt="35"/>
            </a:pPr>
            <a:r>
              <a:rPr lang="en-US" sz="2000"/>
              <a:t>          Student winner = entries.get(random.nextInt(numEntries));</a:t>
            </a:r>
          </a:p>
          <a:p>
            <a:pPr marL="717550" indent="-609600">
              <a:lnSpc>
                <a:spcPct val="73000"/>
              </a:lnSpc>
              <a:buFont typeface="Wingdings" pitchFamily="2" charset="2"/>
              <a:buAutoNum type="arabicPeriod" startAt="35"/>
            </a:pPr>
            <a:r>
              <a:rPr lang="en-US" sz="2000"/>
              <a:t>          System.out.print("The winner and Principal for a Day is ");</a:t>
            </a:r>
          </a:p>
          <a:p>
            <a:pPr marL="717550" indent="-609600">
              <a:lnSpc>
                <a:spcPct val="73000"/>
              </a:lnSpc>
              <a:buFont typeface="Wingdings" pitchFamily="2" charset="2"/>
              <a:buAutoNum type="arabicPeriod" startAt="35"/>
            </a:pPr>
            <a:r>
              <a:rPr lang="en-US" sz="2000"/>
              <a:t>          System.out.println (winner.getName()); </a:t>
            </a:r>
          </a:p>
          <a:p>
            <a:pPr marL="717550" indent="-609600">
              <a:lnSpc>
                <a:spcPct val="73000"/>
              </a:lnSpc>
              <a:buFont typeface="Wingdings" pitchFamily="2" charset="2"/>
              <a:buAutoNum type="arabicPeriod" startAt="35"/>
            </a:pPr>
            <a:r>
              <a:rPr lang="en-US" sz="2000"/>
              <a:t>          System.out.println (winner.getID());</a:t>
            </a:r>
          </a:p>
          <a:p>
            <a:pPr marL="717550" indent="-609600">
              <a:lnSpc>
                <a:spcPct val="73000"/>
              </a:lnSpc>
              <a:buFont typeface="Wingdings" pitchFamily="2" charset="2"/>
              <a:buAutoNum type="arabicPeriod" startAt="35"/>
            </a:pPr>
            <a:r>
              <a:rPr lang="en-US" sz="2000"/>
              <a:t>     }</a:t>
            </a:r>
            <a:br>
              <a:rPr lang="en-US" sz="2000"/>
            </a:br>
            <a:endParaRPr lang="en-US" sz="2000"/>
          </a:p>
          <a:p>
            <a:pPr marL="717550" indent="-609600">
              <a:lnSpc>
                <a:spcPct val="73000"/>
              </a:lnSpc>
              <a:buFont typeface="Wingdings" pitchFamily="2" charset="2"/>
              <a:buAutoNum type="arabicPeriod" startAt="35"/>
            </a:pPr>
            <a:r>
              <a:rPr lang="en-US" sz="2000"/>
              <a:t>     public static void main(String[] args)</a:t>
            </a:r>
          </a:p>
          <a:p>
            <a:pPr marL="717550" indent="-609600">
              <a:lnSpc>
                <a:spcPct val="73000"/>
              </a:lnSpc>
              <a:buFont typeface="Wingdings" pitchFamily="2" charset="2"/>
              <a:buAutoNum type="arabicPeriod" startAt="35"/>
            </a:pPr>
            <a:r>
              <a:rPr lang="en-US" sz="2000"/>
              <a:t>     {</a:t>
            </a:r>
          </a:p>
          <a:p>
            <a:pPr marL="717550" indent="-609600">
              <a:lnSpc>
                <a:spcPct val="73000"/>
              </a:lnSpc>
              <a:buFont typeface="Wingdings" pitchFamily="2" charset="2"/>
              <a:buAutoNum type="arabicPeriod" startAt="35"/>
            </a:pPr>
            <a:r>
              <a:rPr lang="en-US" sz="2000"/>
              <a:t>          SchoolLottery lottery = new SchoolLottery();</a:t>
            </a:r>
          </a:p>
          <a:p>
            <a:pPr marL="717550" indent="-609600">
              <a:lnSpc>
                <a:spcPct val="73000"/>
              </a:lnSpc>
              <a:buFont typeface="Wingdings" pitchFamily="2" charset="2"/>
              <a:buAutoNum type="arabicPeriod" startAt="35"/>
            </a:pPr>
            <a:r>
              <a:rPr lang="en-US" sz="2000"/>
              <a:t>          lottery.addStudents();</a:t>
            </a:r>
          </a:p>
          <a:p>
            <a:pPr marL="717550" indent="-609600">
              <a:lnSpc>
                <a:spcPct val="73000"/>
              </a:lnSpc>
              <a:buFont typeface="Wingdings" pitchFamily="2" charset="2"/>
              <a:buAutoNum type="arabicPeriod" startAt="35"/>
            </a:pPr>
            <a:r>
              <a:rPr lang="en-US" sz="2000"/>
              <a:t>     }</a:t>
            </a:r>
          </a:p>
          <a:p>
            <a:pPr marL="717550" indent="-609600">
              <a:lnSpc>
                <a:spcPct val="73000"/>
              </a:lnSpc>
              <a:buFont typeface="Wingdings" pitchFamily="2" charset="2"/>
              <a:buAutoNum type="arabicPeriod" startAt="35"/>
            </a:pPr>
            <a:r>
              <a:rPr lang="en-US" sz="200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More About Generics</a:t>
            </a:r>
          </a:p>
        </p:txBody>
      </p:sp>
      <p:sp>
        <p:nvSpPr>
          <p:cNvPr id="208899" name="Rectangle 3"/>
          <p:cNvSpPr>
            <a:spLocks noGrp="1" noChangeArrowheads="1"/>
          </p:cNvSpPr>
          <p:nvPr>
            <p:ph type="body" idx="1"/>
          </p:nvPr>
        </p:nvSpPr>
        <p:spPr/>
        <p:txBody>
          <a:bodyPr/>
          <a:lstStyle/>
          <a:p>
            <a:pPr>
              <a:buFont typeface="Wingdings" pitchFamily="2" charset="2"/>
              <a:buNone/>
            </a:pPr>
            <a:r>
              <a:rPr lang="en-US" sz="2400"/>
              <a:t>A generic class has the form</a:t>
            </a:r>
            <a:br>
              <a:rPr lang="en-US" sz="2400"/>
            </a:br>
            <a:r>
              <a:rPr lang="en-US" sz="2400"/>
              <a:t>		ClassName &lt;E1,E2,…En&gt;</a:t>
            </a:r>
            <a:br>
              <a:rPr lang="en-US" sz="2400"/>
            </a:br>
            <a:r>
              <a:rPr lang="en-US" sz="2400"/>
              <a:t/>
            </a:r>
            <a:br>
              <a:rPr lang="en-US" sz="2400"/>
            </a:br>
            <a:endParaRPr lang="en-US" sz="2400"/>
          </a:p>
          <a:p>
            <a:pPr>
              <a:buFont typeface="Wingdings" pitchFamily="2" charset="2"/>
              <a:buNone/>
            </a:pPr>
            <a:r>
              <a:rPr lang="en-US" sz="2400"/>
              <a:t>where Ei are type parameters.  </a:t>
            </a:r>
          </a:p>
          <a:p>
            <a:pPr>
              <a:buFont typeface="Wingdings" pitchFamily="2" charset="2"/>
              <a:buNone/>
            </a:pPr>
            <a:endParaRPr lang="en-US" sz="2400"/>
          </a:p>
          <a:p>
            <a:pPr>
              <a:buFont typeface="Wingdings" pitchFamily="2" charset="2"/>
              <a:buNone/>
            </a:pPr>
            <a:r>
              <a:rPr lang="en-US" sz="2400"/>
              <a:t>Each Ei is a stand-in or placeholder for some reference type. That is, the arguments supplied in place of each Ei cannot be primitive types</a:t>
            </a:r>
            <a:r>
              <a:rPr lang="en-US"/>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sz="3600" dirty="0"/>
              <a:t>Data Structures</a:t>
            </a:r>
          </a:p>
        </p:txBody>
      </p:sp>
      <p:sp>
        <p:nvSpPr>
          <p:cNvPr id="182275" name="Rectangle 3"/>
          <p:cNvSpPr>
            <a:spLocks noGrp="1" noChangeArrowheads="1"/>
          </p:cNvSpPr>
          <p:nvPr>
            <p:ph type="body" idx="1"/>
          </p:nvPr>
        </p:nvSpPr>
        <p:spPr>
          <a:xfrm>
            <a:off x="1001712" y="2101850"/>
            <a:ext cx="8347076" cy="3887787"/>
          </a:xfrm>
        </p:spPr>
        <p:txBody>
          <a:bodyPr/>
          <a:lstStyle/>
          <a:p>
            <a:pPr>
              <a:buFont typeface="Wingdings" pitchFamily="2" charset="2"/>
              <a:buNone/>
            </a:pPr>
            <a:r>
              <a:rPr lang="en-US" sz="2400" dirty="0" smtClean="0"/>
              <a:t>Understand </a:t>
            </a:r>
            <a:r>
              <a:rPr lang="en-US" sz="2400" dirty="0"/>
              <a:t>elementary data structures:</a:t>
            </a:r>
          </a:p>
          <a:p>
            <a:endParaRPr lang="en-US" sz="2400" dirty="0" smtClean="0"/>
          </a:p>
          <a:p>
            <a:r>
              <a:rPr lang="en-US" sz="2400" dirty="0" smtClean="0"/>
              <a:t>Array</a:t>
            </a:r>
          </a:p>
          <a:p>
            <a:r>
              <a:rPr lang="en-US" sz="2400" dirty="0" err="1" smtClean="0"/>
              <a:t>ArrayList</a:t>
            </a:r>
            <a:endParaRPr lang="en-US" sz="2400" dirty="0"/>
          </a:p>
          <a:p>
            <a:r>
              <a:rPr lang="en-US" sz="2400" dirty="0"/>
              <a:t>Stack</a:t>
            </a:r>
          </a:p>
          <a:p>
            <a:r>
              <a:rPr lang="en-US" sz="2400" dirty="0"/>
              <a:t>Queue</a:t>
            </a:r>
          </a:p>
          <a:p>
            <a:r>
              <a:rPr lang="en-US" sz="2400" dirty="0"/>
              <a:t>Linked List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t>Generics:restrictions</a:t>
            </a:r>
          </a:p>
        </p:txBody>
      </p:sp>
      <p:sp>
        <p:nvSpPr>
          <p:cNvPr id="209923" name="Rectangle 3"/>
          <p:cNvSpPr>
            <a:spLocks noGrp="1" noChangeArrowheads="1"/>
          </p:cNvSpPr>
          <p:nvPr>
            <p:ph type="body" idx="1"/>
          </p:nvPr>
        </p:nvSpPr>
        <p:spPr>
          <a:xfrm>
            <a:off x="620712" y="2027237"/>
            <a:ext cx="9296399" cy="5105399"/>
          </a:xfrm>
        </p:spPr>
        <p:txBody>
          <a:bodyPr/>
          <a:lstStyle/>
          <a:p>
            <a:pPr>
              <a:lnSpc>
                <a:spcPct val="73000"/>
              </a:lnSpc>
              <a:buFont typeface="Wingdings" pitchFamily="2" charset="2"/>
              <a:buNone/>
            </a:pPr>
            <a:r>
              <a:rPr lang="en-US" sz="2000" b="1" dirty="0"/>
              <a:t>Restrictions:</a:t>
            </a:r>
          </a:p>
          <a:p>
            <a:pPr>
              <a:lnSpc>
                <a:spcPct val="73000"/>
              </a:lnSpc>
            </a:pPr>
            <a:r>
              <a:rPr lang="en-US" sz="2000" dirty="0"/>
              <a:t>Java does not allow generic arrays.  The statement</a:t>
            </a:r>
            <a:br>
              <a:rPr lang="en-US" sz="2000" dirty="0"/>
            </a:br>
            <a:r>
              <a:rPr lang="en-US" sz="2000" dirty="0"/>
              <a:t/>
            </a:r>
            <a:br>
              <a:rPr lang="en-US" sz="2000" dirty="0"/>
            </a:br>
            <a:r>
              <a:rPr lang="en-US" sz="2000" dirty="0"/>
              <a:t>       </a:t>
            </a:r>
            <a:r>
              <a:rPr lang="en-US" sz="2000" b="1" dirty="0"/>
              <a:t>E[] </a:t>
            </a:r>
            <a:r>
              <a:rPr lang="en-US" sz="2000" b="1" dirty="0" err="1"/>
              <a:t>myArray</a:t>
            </a:r>
            <a:r>
              <a:rPr lang="en-US" sz="2000" b="1" dirty="0"/>
              <a:t> = new E[size];          	// illegal</a:t>
            </a:r>
            <a:r>
              <a:rPr lang="en-US" sz="2000" dirty="0"/>
              <a:t> </a:t>
            </a:r>
            <a:br>
              <a:rPr lang="en-US" sz="2000" dirty="0"/>
            </a:br>
            <a:r>
              <a:rPr lang="en-US" sz="2000" dirty="0"/>
              <a:t/>
            </a:r>
            <a:br>
              <a:rPr lang="en-US" sz="2000" dirty="0"/>
            </a:br>
            <a:r>
              <a:rPr lang="en-US" sz="2000" dirty="0"/>
              <a:t>attempts to create an array called </a:t>
            </a:r>
            <a:r>
              <a:rPr lang="en-US" sz="2000" dirty="0" err="1"/>
              <a:t>myArray</a:t>
            </a:r>
            <a:r>
              <a:rPr lang="en-US" sz="2000" dirty="0"/>
              <a:t> that holds elements of type E</a:t>
            </a:r>
            <a:r>
              <a:rPr lang="en-US" sz="2000" i="1" dirty="0"/>
              <a:t>.  </a:t>
            </a:r>
            <a:r>
              <a:rPr lang="en-US" sz="2000" dirty="0"/>
              <a:t>This is illegal;  instead, use an explicit cast, such </a:t>
            </a:r>
            <a:r>
              <a:rPr lang="en-US" sz="2000" dirty="0" smtClean="0"/>
              <a:t>as</a:t>
            </a:r>
            <a:r>
              <a:rPr lang="en-US" sz="2000" dirty="0"/>
              <a:t/>
            </a:r>
            <a:br>
              <a:rPr lang="en-US" sz="2000" dirty="0"/>
            </a:br>
            <a:r>
              <a:rPr lang="en-US" sz="2000" dirty="0"/>
              <a:t/>
            </a:r>
            <a:br>
              <a:rPr lang="en-US" sz="2000" dirty="0"/>
            </a:br>
            <a:r>
              <a:rPr lang="en-US" sz="2000" dirty="0"/>
              <a:t>      </a:t>
            </a:r>
            <a:r>
              <a:rPr lang="en-US" sz="2000" b="1" dirty="0"/>
              <a:t>E[] </a:t>
            </a:r>
            <a:r>
              <a:rPr lang="en-US" sz="2000" b="1" dirty="0" err="1"/>
              <a:t>myArray</a:t>
            </a:r>
            <a:r>
              <a:rPr lang="en-US" sz="2000" b="1" dirty="0"/>
              <a:t> = (E[]) new Object[size];	// legal</a:t>
            </a:r>
            <a:br>
              <a:rPr lang="en-US" sz="2000" b="1" dirty="0"/>
            </a:br>
            <a:endParaRPr lang="en-US" sz="2000" dirty="0"/>
          </a:p>
          <a:p>
            <a:pPr>
              <a:lnSpc>
                <a:spcPct val="73000"/>
              </a:lnSpc>
            </a:pPr>
            <a:r>
              <a:rPr lang="en-US" sz="2000" dirty="0"/>
              <a:t>The  Java compiler will issue a warning to the effect that the cast </a:t>
            </a:r>
            <a:r>
              <a:rPr lang="en-US" sz="2000" i="1" dirty="0"/>
              <a:t>may</a:t>
            </a:r>
            <a:r>
              <a:rPr lang="en-US" sz="2000" dirty="0"/>
              <a:t> be unsafe.  Because of the way that Java implements generics, the compiler has no way of knowing whether or not this type of cast is safe.  Consequently, the compiler generates a warning message.  </a:t>
            </a:r>
          </a:p>
          <a:p>
            <a:pPr>
              <a:lnSpc>
                <a:spcPct val="73000"/>
              </a:lnSpc>
            </a:pPr>
            <a:endParaRPr lang="en-US" sz="2000" dirty="0" smtClean="0"/>
          </a:p>
          <a:p>
            <a:pPr>
              <a:lnSpc>
                <a:spcPct val="73000"/>
              </a:lnSpc>
            </a:pPr>
            <a:r>
              <a:rPr lang="en-US" sz="2000" dirty="0" smtClean="0"/>
              <a:t>J</a:t>
            </a:r>
            <a:r>
              <a:rPr lang="en-US" sz="2000" dirty="0" smtClean="0"/>
              <a:t>ava does not permit instantiation of a generic type.  For example, the method</a:t>
            </a:r>
            <a:br>
              <a:rPr lang="en-US" sz="2000" dirty="0" smtClean="0"/>
            </a:br>
            <a:r>
              <a:rPr lang="en-US" sz="2000" dirty="0" smtClean="0"/>
              <a:t>     public </a:t>
            </a:r>
            <a:r>
              <a:rPr lang="en-US" sz="2000" dirty="0" err="1" smtClean="0"/>
              <a:t>illegalMethod</a:t>
            </a:r>
            <a:r>
              <a:rPr lang="en-US" sz="2000" dirty="0" smtClean="0"/>
              <a:t> (E  t)</a:t>
            </a:r>
            <a:br>
              <a:rPr lang="en-US" sz="2000" dirty="0" smtClean="0"/>
            </a:br>
            <a:r>
              <a:rPr lang="en-US" sz="2000" dirty="0" smtClean="0"/>
              <a:t>     {</a:t>
            </a:r>
            <a:br>
              <a:rPr lang="en-US" sz="2000" dirty="0" smtClean="0"/>
            </a:br>
            <a:r>
              <a:rPr lang="en-US" sz="2000" dirty="0" smtClean="0"/>
              <a:t>         </a:t>
            </a:r>
            <a:r>
              <a:rPr lang="en-US" sz="2000" b="1" dirty="0" smtClean="0"/>
              <a:t>E copy = new E();   // illegal</a:t>
            </a:r>
            <a:r>
              <a:rPr lang="en-US" sz="2000" dirty="0" smtClean="0"/>
              <a:t/>
            </a:r>
            <a:br>
              <a:rPr lang="en-US" sz="2000" dirty="0" smtClean="0"/>
            </a:br>
            <a:r>
              <a:rPr lang="en-US" sz="2000" dirty="0" smtClean="0"/>
              <a:t>         // other statements</a:t>
            </a:r>
            <a:br>
              <a:rPr lang="en-US" sz="2000" dirty="0" smtClean="0"/>
            </a:br>
            <a:r>
              <a:rPr lang="en-US" sz="2000" dirty="0" smtClean="0"/>
              <a:t>      }</a:t>
            </a:r>
            <a:br>
              <a:rPr lang="en-US" sz="2000" dirty="0" smtClean="0"/>
            </a:br>
            <a:r>
              <a:rPr lang="en-US" sz="2000" dirty="0" smtClean="0"/>
              <a:t/>
            </a:r>
            <a:br>
              <a:rPr lang="en-US" sz="2000" dirty="0" smtClean="0"/>
            </a:br>
            <a:r>
              <a:rPr lang="en-US" sz="2000" dirty="0" smtClean="0"/>
              <a:t>generates a compilation error.</a:t>
            </a:r>
            <a:endParaRPr lang="en-US" sz="2000" dirty="0"/>
          </a:p>
          <a:p>
            <a:pPr>
              <a:lnSpc>
                <a:spcPct val="73000"/>
              </a:lnSpc>
              <a:buFont typeface="Wingdings" pitchFamily="2" charset="2"/>
              <a:buNone/>
            </a:pPr>
            <a:r>
              <a:rPr lang="en-US" sz="2000" dirty="0"/>
              <a:t/>
            </a:r>
            <a:br>
              <a:rPr lang="en-US" sz="2000" dirty="0"/>
            </a:b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z="3200"/>
              <a:t>Generics, Inheritance, and Polymorphism</a:t>
            </a:r>
          </a:p>
        </p:txBody>
      </p:sp>
      <p:sp>
        <p:nvSpPr>
          <p:cNvPr id="211971" name="Rectangle 3"/>
          <p:cNvSpPr>
            <a:spLocks noGrp="1" noChangeArrowheads="1"/>
          </p:cNvSpPr>
          <p:nvPr>
            <p:ph type="body" idx="1"/>
          </p:nvPr>
        </p:nvSpPr>
        <p:spPr/>
        <p:txBody>
          <a:bodyPr/>
          <a:lstStyle/>
          <a:p>
            <a:pPr>
              <a:buFont typeface="Wingdings" pitchFamily="2" charset="2"/>
              <a:buNone/>
            </a:pPr>
            <a:r>
              <a:rPr lang="en-US" sz="2000" dirty="0"/>
              <a:t>The use of inheritance in combination with generics naturally imposes a helpful limitation on the kinds of types allowed.</a:t>
            </a:r>
          </a:p>
          <a:p>
            <a:pPr>
              <a:buFont typeface="Wingdings" pitchFamily="2" charset="2"/>
              <a:buNone/>
            </a:pPr>
            <a:endParaRPr lang="en-US" sz="2000" dirty="0"/>
          </a:p>
          <a:p>
            <a:pPr>
              <a:buFont typeface="Wingdings" pitchFamily="2" charset="2"/>
              <a:buNone/>
            </a:pPr>
            <a:r>
              <a:rPr lang="en-US" sz="2000" dirty="0"/>
              <a:t>The class declaration</a:t>
            </a:r>
            <a:br>
              <a:rPr lang="en-US" sz="2000" dirty="0"/>
            </a:br>
            <a:endParaRPr lang="en-US" sz="2000" dirty="0"/>
          </a:p>
          <a:p>
            <a:pPr>
              <a:buFont typeface="Wingdings" pitchFamily="2" charset="2"/>
              <a:buNone/>
            </a:pPr>
            <a:r>
              <a:rPr lang="en-US" sz="2000" dirty="0"/>
              <a:t>    public </a:t>
            </a:r>
            <a:r>
              <a:rPr lang="en-US" sz="2000" dirty="0" err="1"/>
              <a:t>className</a:t>
            </a:r>
            <a:r>
              <a:rPr lang="en-US" sz="2000" dirty="0"/>
              <a:t> &lt;T extends P&gt;</a:t>
            </a:r>
          </a:p>
          <a:p>
            <a:pPr>
              <a:buFont typeface="Wingdings" pitchFamily="2" charset="2"/>
              <a:buNone/>
            </a:pPr>
            <a:endParaRPr lang="en-US" sz="2000" dirty="0"/>
          </a:p>
          <a:p>
            <a:pPr>
              <a:buFont typeface="Wingdings" pitchFamily="2" charset="2"/>
              <a:buNone/>
            </a:pPr>
            <a:r>
              <a:rPr lang="en-US" sz="2000" dirty="0"/>
              <a:t>restricts type parameter T to the class P and its subclasses.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sz="3200"/>
              <a:t>Generics, Inheritance, and Polymorphism</a:t>
            </a:r>
          </a:p>
        </p:txBody>
      </p:sp>
      <p:sp>
        <p:nvSpPr>
          <p:cNvPr id="212995" name="Rectangle 3"/>
          <p:cNvSpPr>
            <a:spLocks noGrp="1" noChangeArrowheads="1"/>
          </p:cNvSpPr>
          <p:nvPr>
            <p:ph type="body" idx="1"/>
          </p:nvPr>
        </p:nvSpPr>
        <p:spPr>
          <a:xfrm>
            <a:off x="741363" y="2101850"/>
            <a:ext cx="8947149" cy="4760913"/>
          </a:xfrm>
        </p:spPr>
        <p:txBody>
          <a:bodyPr/>
          <a:lstStyle/>
          <a:p>
            <a:pPr marL="717550" indent="-609600">
              <a:lnSpc>
                <a:spcPct val="73000"/>
              </a:lnSpc>
              <a:buFont typeface="Wingdings" pitchFamily="2" charset="2"/>
              <a:buAutoNum type="arabicPeriod"/>
            </a:pPr>
            <a:r>
              <a:rPr lang="en-US" sz="1800" dirty="0"/>
              <a:t>public class  Average&lt;T </a:t>
            </a:r>
            <a:r>
              <a:rPr lang="en-US" sz="1800" b="1" dirty="0"/>
              <a:t>extends Number</a:t>
            </a:r>
            <a:r>
              <a:rPr lang="en-US" sz="1800" dirty="0"/>
              <a:t> &gt;  // does not compile</a:t>
            </a:r>
          </a:p>
          <a:p>
            <a:pPr marL="717550" indent="-609600">
              <a:lnSpc>
                <a:spcPct val="73000"/>
              </a:lnSpc>
              <a:buFont typeface="Wingdings" pitchFamily="2" charset="2"/>
              <a:buAutoNum type="arabicPeriod"/>
            </a:pPr>
            <a:r>
              <a:rPr lang="en-US" sz="1800" dirty="0"/>
              <a:t>{</a:t>
            </a:r>
          </a:p>
          <a:p>
            <a:pPr marL="717550" indent="-609600">
              <a:lnSpc>
                <a:spcPct val="73000"/>
              </a:lnSpc>
              <a:buFont typeface="Wingdings" pitchFamily="2" charset="2"/>
              <a:buAutoNum type="arabicPeriod"/>
            </a:pPr>
            <a:r>
              <a:rPr lang="en-US" sz="1800" dirty="0"/>
              <a:t>     private T[] list;</a:t>
            </a:r>
          </a:p>
          <a:p>
            <a:pPr marL="717550" indent="-609600">
              <a:lnSpc>
                <a:spcPct val="73000"/>
              </a:lnSpc>
              <a:buFont typeface="Wingdings" pitchFamily="2" charset="2"/>
              <a:buAutoNum type="arabicPeriod"/>
            </a:pPr>
            <a:r>
              <a:rPr lang="en-US" sz="1800" dirty="0"/>
              <a:t>     public Average(T[] l)</a:t>
            </a:r>
          </a:p>
          <a:p>
            <a:pPr marL="717550" indent="-609600">
              <a:lnSpc>
                <a:spcPct val="73000"/>
              </a:lnSpc>
              <a:buFont typeface="Wingdings" pitchFamily="2" charset="2"/>
              <a:buAutoNum type="arabicPeriod"/>
            </a:pPr>
            <a:r>
              <a:rPr lang="en-US" sz="1800" dirty="0"/>
              <a:t>     {</a:t>
            </a:r>
          </a:p>
          <a:p>
            <a:pPr marL="717550" indent="-609600">
              <a:lnSpc>
                <a:spcPct val="73000"/>
              </a:lnSpc>
              <a:buFont typeface="Wingdings" pitchFamily="2" charset="2"/>
              <a:buAutoNum type="arabicPeriod"/>
            </a:pPr>
            <a:r>
              <a:rPr lang="en-US" sz="1800" dirty="0"/>
              <a:t>          list = l;</a:t>
            </a:r>
          </a:p>
          <a:p>
            <a:pPr marL="717550" indent="-609600">
              <a:lnSpc>
                <a:spcPct val="73000"/>
              </a:lnSpc>
              <a:buFont typeface="Wingdings" pitchFamily="2" charset="2"/>
              <a:buAutoNum type="arabicPeriod"/>
            </a:pPr>
            <a:r>
              <a:rPr lang="en-US" sz="1800" dirty="0"/>
              <a:t>     }</a:t>
            </a:r>
          </a:p>
          <a:p>
            <a:pPr marL="717550" indent="-609600">
              <a:lnSpc>
                <a:spcPct val="73000"/>
              </a:lnSpc>
              <a:buFont typeface="Wingdings" pitchFamily="2" charset="2"/>
              <a:buAutoNum type="arabicPeriod"/>
            </a:pPr>
            <a:r>
              <a:rPr lang="en-US" sz="1800" dirty="0"/>
              <a:t>     public double </a:t>
            </a:r>
            <a:r>
              <a:rPr lang="en-US" sz="1800" dirty="0" err="1"/>
              <a:t>findAverage</a:t>
            </a:r>
            <a:r>
              <a:rPr lang="en-US" sz="1800" dirty="0"/>
              <a:t>()</a:t>
            </a:r>
          </a:p>
          <a:p>
            <a:pPr marL="717550" indent="-609600">
              <a:lnSpc>
                <a:spcPct val="73000"/>
              </a:lnSpc>
              <a:buFont typeface="Wingdings" pitchFamily="2" charset="2"/>
              <a:buAutoNum type="arabicPeriod"/>
            </a:pPr>
            <a:r>
              <a:rPr lang="en-US" sz="1800" dirty="0"/>
              <a:t>    {</a:t>
            </a:r>
          </a:p>
          <a:p>
            <a:pPr marL="717550" indent="-609600">
              <a:lnSpc>
                <a:spcPct val="73000"/>
              </a:lnSpc>
              <a:buFont typeface="Wingdings" pitchFamily="2" charset="2"/>
              <a:buAutoNum type="arabicPeriod"/>
            </a:pPr>
            <a:r>
              <a:rPr lang="en-US" sz="1800" dirty="0"/>
              <a:t>         double sum = 0.0;</a:t>
            </a:r>
          </a:p>
          <a:p>
            <a:pPr marL="717550" indent="-609600">
              <a:lnSpc>
                <a:spcPct val="73000"/>
              </a:lnSpc>
              <a:buFont typeface="Wingdings" pitchFamily="2" charset="2"/>
              <a:buAutoNum type="arabicPeriod"/>
            </a:pPr>
            <a:r>
              <a:rPr lang="en-US" sz="1800" dirty="0"/>
              <a:t>         for(</a:t>
            </a:r>
            <a:r>
              <a:rPr lang="en-US" sz="1800" dirty="0" err="1"/>
              <a:t>int</a:t>
            </a:r>
            <a:r>
              <a:rPr lang="en-US" sz="1800" dirty="0"/>
              <a:t> </a:t>
            </a:r>
            <a:r>
              <a:rPr lang="en-US" sz="1800" dirty="0" err="1"/>
              <a:t>i</a:t>
            </a:r>
            <a:r>
              <a:rPr lang="en-US" sz="1800" dirty="0"/>
              <a:t> = 0; </a:t>
            </a:r>
            <a:r>
              <a:rPr lang="en-US" sz="1800" dirty="0" err="1"/>
              <a:t>i</a:t>
            </a:r>
            <a:r>
              <a:rPr lang="en-US" sz="1800" dirty="0"/>
              <a:t> &lt; </a:t>
            </a:r>
            <a:r>
              <a:rPr lang="en-US" sz="1800" dirty="0" err="1"/>
              <a:t>list.length</a:t>
            </a:r>
            <a:r>
              <a:rPr lang="en-US" sz="1800" dirty="0"/>
              <a:t>; </a:t>
            </a:r>
            <a:r>
              <a:rPr lang="en-US" sz="1800" dirty="0" err="1"/>
              <a:t>i</a:t>
            </a:r>
            <a:r>
              <a:rPr lang="en-US" sz="1800" dirty="0"/>
              <a:t>++)</a:t>
            </a:r>
            <a:endParaRPr lang="en-US" sz="1800" b="1" dirty="0"/>
          </a:p>
          <a:p>
            <a:pPr marL="717550" indent="-609600">
              <a:lnSpc>
                <a:spcPct val="73000"/>
              </a:lnSpc>
              <a:buFont typeface="Wingdings" pitchFamily="2" charset="2"/>
              <a:buAutoNum type="arabicPeriod"/>
            </a:pPr>
            <a:r>
              <a:rPr lang="en-US" sz="1800" b="1" dirty="0"/>
              <a:t>              sum = sum+ list[</a:t>
            </a:r>
            <a:r>
              <a:rPr lang="en-US" sz="1800" b="1" dirty="0" err="1"/>
              <a:t>i</a:t>
            </a:r>
            <a:r>
              <a:rPr lang="en-US" sz="1800" b="1" dirty="0"/>
              <a:t>].</a:t>
            </a:r>
            <a:r>
              <a:rPr lang="en-US" sz="1800" b="1" dirty="0" err="1"/>
              <a:t>doubleValue</a:t>
            </a:r>
            <a:r>
              <a:rPr lang="en-US" sz="1800" b="1" dirty="0"/>
              <a:t>()</a:t>
            </a:r>
            <a:endParaRPr lang="en-US" sz="1800" dirty="0"/>
          </a:p>
          <a:p>
            <a:pPr marL="717550" indent="-609600">
              <a:lnSpc>
                <a:spcPct val="73000"/>
              </a:lnSpc>
              <a:buFont typeface="Wingdings" pitchFamily="2" charset="2"/>
              <a:buAutoNum type="arabicPeriod"/>
            </a:pPr>
            <a:r>
              <a:rPr lang="en-US" sz="1800" dirty="0"/>
              <a:t>          return sum/</a:t>
            </a:r>
            <a:r>
              <a:rPr lang="en-US" sz="1800" dirty="0" err="1"/>
              <a:t>list.length</a:t>
            </a:r>
            <a:r>
              <a:rPr lang="en-US" sz="1800" dirty="0"/>
              <a:t>;</a:t>
            </a:r>
          </a:p>
          <a:p>
            <a:pPr marL="717550" indent="-609600">
              <a:lnSpc>
                <a:spcPct val="73000"/>
              </a:lnSpc>
              <a:buFont typeface="Wingdings" pitchFamily="2" charset="2"/>
              <a:buAutoNum type="arabicPeriod"/>
            </a:pPr>
            <a:r>
              <a:rPr lang="en-US" sz="1800" dirty="0"/>
              <a:t>     }</a:t>
            </a:r>
          </a:p>
          <a:p>
            <a:pPr marL="717550" indent="-609600">
              <a:lnSpc>
                <a:spcPct val="73000"/>
              </a:lnSpc>
              <a:buFont typeface="Wingdings" pitchFamily="2" charset="2"/>
              <a:buAutoNum type="arabicPeriod"/>
            </a:pPr>
            <a:endParaRPr lang="en-US" sz="1800" dirty="0"/>
          </a:p>
          <a:p>
            <a:pPr marL="717550" indent="-609600">
              <a:lnSpc>
                <a:spcPct val="73000"/>
              </a:lnSpc>
              <a:buFont typeface="Wingdings" pitchFamily="2" charset="2"/>
              <a:buNone/>
            </a:pPr>
            <a:endParaRPr lang="en-US" sz="2000" dirty="0"/>
          </a:p>
          <a:p>
            <a:pPr marL="109538" indent="-1588">
              <a:lnSpc>
                <a:spcPct val="73000"/>
              </a:lnSpc>
              <a:buFont typeface="Wingdings" pitchFamily="2" charset="2"/>
              <a:buNone/>
            </a:pPr>
            <a:r>
              <a:rPr lang="en-US" sz="2000" dirty="0"/>
              <a:t>The type parameter T is intended to be a numeric type such as </a:t>
            </a:r>
            <a:r>
              <a:rPr lang="en-US" sz="2000" dirty="0" smtClean="0"/>
              <a:t>Integer</a:t>
            </a:r>
            <a:r>
              <a:rPr lang="en-US" sz="2000" dirty="0"/>
              <a:t>, Double, Float, Byte, Short, or Long.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Stack</a:t>
            </a:r>
          </a:p>
        </p:txBody>
      </p:sp>
      <p:sp>
        <p:nvSpPr>
          <p:cNvPr id="214019" name="Rectangle 3"/>
          <p:cNvSpPr>
            <a:spLocks noGrp="1" noChangeArrowheads="1"/>
          </p:cNvSpPr>
          <p:nvPr>
            <p:ph type="body" idx="1"/>
          </p:nvPr>
        </p:nvSpPr>
        <p:spPr/>
        <p:txBody>
          <a:bodyPr/>
          <a:lstStyle/>
          <a:p>
            <a:pPr>
              <a:buFont typeface="Wingdings" pitchFamily="2" charset="2"/>
              <a:buNone/>
            </a:pPr>
            <a:r>
              <a:rPr lang="en-US" sz="2000"/>
              <a:t>A </a:t>
            </a:r>
            <a:r>
              <a:rPr lang="en-US" sz="2000" i="1"/>
              <a:t>stack </a:t>
            </a:r>
            <a:r>
              <a:rPr lang="en-US" sz="2000"/>
              <a:t>is a ordered list of data such that   items can be added to  and removed from just one end of the list, the </a:t>
            </a:r>
            <a:r>
              <a:rPr lang="en-US" sz="2000" i="1"/>
              <a:t>top of the stack</a:t>
            </a:r>
            <a:r>
              <a:rPr lang="en-US" sz="2000"/>
              <a:t>. </a:t>
            </a:r>
          </a:p>
          <a:p>
            <a:pPr>
              <a:buFont typeface="Wingdings" pitchFamily="2" charset="2"/>
              <a:buNone/>
            </a:pPr>
            <a:endParaRPr lang="en-US" sz="2000"/>
          </a:p>
          <a:p>
            <a:pPr>
              <a:buFont typeface="Wingdings" pitchFamily="2" charset="2"/>
              <a:buNone/>
            </a:pPr>
            <a:r>
              <a:rPr lang="en-US" sz="2000"/>
              <a:t>Access to a stack is more restrictive than access to an ArrayList.</a:t>
            </a:r>
            <a:r>
              <a:rPr lang="en-US"/>
              <a:t> </a:t>
            </a:r>
          </a:p>
          <a:p>
            <a:pPr>
              <a:buFont typeface="Wingdings" pitchFamily="2" charset="2"/>
              <a:buNone/>
            </a:pPr>
            <a:endParaRPr lang="en-US"/>
          </a:p>
          <a:p>
            <a:pPr>
              <a:buFont typeface="Wingdings" pitchFamily="2" charset="2"/>
              <a:buNone/>
            </a:pPr>
            <a:r>
              <a:rPr lang="en-US" sz="2000"/>
              <a:t>When you add an item to the top of the stack you </a:t>
            </a:r>
            <a:r>
              <a:rPr lang="en-US" sz="2000" b="1" i="1"/>
              <a:t>push</a:t>
            </a:r>
            <a:r>
              <a:rPr lang="en-US" sz="2000"/>
              <a:t> the item onto the</a:t>
            </a:r>
          </a:p>
          <a:p>
            <a:pPr>
              <a:buFont typeface="Wingdings" pitchFamily="2" charset="2"/>
              <a:buNone/>
            </a:pPr>
            <a:r>
              <a:rPr lang="en-US" sz="2000"/>
              <a:t>stack.</a:t>
            </a:r>
          </a:p>
          <a:p>
            <a:pPr>
              <a:buFont typeface="Wingdings" pitchFamily="2" charset="2"/>
              <a:buNone/>
            </a:pPr>
            <a:endParaRPr lang="en-US" sz="2000"/>
          </a:p>
          <a:p>
            <a:pPr>
              <a:buFont typeface="Wingdings" pitchFamily="2" charset="2"/>
              <a:buNone/>
            </a:pPr>
            <a:r>
              <a:rPr lang="en-US" sz="2000"/>
              <a:t>When you remove the top item from a stack, you </a:t>
            </a:r>
            <a:r>
              <a:rPr lang="en-US" sz="2000" b="1" i="1"/>
              <a:t>pop</a:t>
            </a:r>
            <a:r>
              <a:rPr lang="en-US" sz="2000"/>
              <a:t> the stack.</a:t>
            </a:r>
          </a:p>
          <a:p>
            <a:pPr>
              <a:buFont typeface="Wingdings" pitchFamily="2" charset="2"/>
              <a:buNone/>
            </a:pPr>
            <a:r>
              <a:rPr lang="en-US"/>
              <a:t/>
            </a:r>
            <a:br>
              <a:rPr lang="en-US"/>
            </a:br>
            <a:r>
              <a:rPr lang="en-US"/>
              <a:t/>
            </a:r>
            <a:br>
              <a:rPr lang="en-US"/>
            </a:br>
            <a:r>
              <a:rPr lang="en-US"/>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Stack</a:t>
            </a:r>
          </a:p>
        </p:txBody>
      </p:sp>
      <p:sp>
        <p:nvSpPr>
          <p:cNvPr id="215043" name="Rectangle 3"/>
          <p:cNvSpPr>
            <a:spLocks noGrp="1" noChangeArrowheads="1"/>
          </p:cNvSpPr>
          <p:nvPr>
            <p:ph type="body" idx="1"/>
          </p:nvPr>
        </p:nvSpPr>
        <p:spPr>
          <a:xfrm>
            <a:off x="741363" y="2101850"/>
            <a:ext cx="8607425" cy="2516187"/>
          </a:xfrm>
        </p:spPr>
        <p:txBody>
          <a:bodyPr/>
          <a:lstStyle/>
          <a:p>
            <a:pPr>
              <a:buFont typeface="Wingdings" pitchFamily="2" charset="2"/>
              <a:buNone/>
            </a:pPr>
            <a:r>
              <a:rPr lang="en-US" sz="2000" dirty="0"/>
              <a:t>If </a:t>
            </a:r>
            <a:r>
              <a:rPr lang="en-US" sz="2000" i="1" dirty="0"/>
              <a:t>s</a:t>
            </a:r>
            <a:r>
              <a:rPr lang="en-US" sz="2000" dirty="0"/>
              <a:t> is a stack of strings that is initially empty, the operations </a:t>
            </a:r>
          </a:p>
          <a:p>
            <a:pPr lvl="2">
              <a:buFont typeface="Wingdings" pitchFamily="2" charset="2"/>
              <a:buChar char="l"/>
            </a:pPr>
            <a:r>
              <a:rPr lang="en-US" sz="1800" dirty="0"/>
              <a:t>push “Hamlet”,</a:t>
            </a:r>
          </a:p>
          <a:p>
            <a:pPr lvl="2">
              <a:buFont typeface="Wingdings" pitchFamily="2" charset="2"/>
              <a:buChar char="l"/>
            </a:pPr>
            <a:r>
              <a:rPr lang="en-US" sz="1800" dirty="0"/>
              <a:t>push “</a:t>
            </a:r>
            <a:r>
              <a:rPr lang="en-US" sz="1800" dirty="0" err="1"/>
              <a:t>Rosencranz</a:t>
            </a:r>
            <a:r>
              <a:rPr lang="en-US" sz="1800" dirty="0"/>
              <a:t>”, and </a:t>
            </a:r>
          </a:p>
          <a:p>
            <a:pPr lvl="2">
              <a:buFont typeface="Wingdings" pitchFamily="2" charset="2"/>
              <a:buChar char="l"/>
            </a:pPr>
            <a:r>
              <a:rPr lang="en-US" sz="1800" dirty="0"/>
              <a:t>push “Guildenstern” </a:t>
            </a:r>
          </a:p>
          <a:p>
            <a:pPr lvl="2">
              <a:buFont typeface="Wingdings" pitchFamily="2" charset="2"/>
              <a:buNone/>
            </a:pPr>
            <a:endParaRPr lang="en-US" sz="1600" dirty="0"/>
          </a:p>
          <a:p>
            <a:pPr>
              <a:buFont typeface="Wingdings" pitchFamily="2" charset="2"/>
              <a:buNone/>
            </a:pPr>
            <a:r>
              <a:rPr lang="en-US" sz="2000" dirty="0"/>
              <a:t>place the three strings on </a:t>
            </a:r>
            <a:r>
              <a:rPr lang="en-US" sz="2000" i="1" dirty="0"/>
              <a:t>s</a:t>
            </a:r>
            <a:r>
              <a:rPr lang="en-US" sz="2000" dirty="0"/>
              <a:t>.  </a:t>
            </a:r>
            <a:br>
              <a:rPr lang="en-US" sz="2000" dirty="0"/>
            </a:br>
            <a:endParaRPr lang="en-US" sz="2000" dirty="0"/>
          </a:p>
          <a:p>
            <a:pPr>
              <a:buFont typeface="Wingdings" pitchFamily="2" charset="2"/>
              <a:buNone/>
            </a:pPr>
            <a:r>
              <a:rPr lang="en-US" sz="2000" dirty="0"/>
              <a:t>Because “Guildenstern” is the last string pushed onto </a:t>
            </a:r>
            <a:r>
              <a:rPr lang="en-US" sz="2000" i="1" dirty="0"/>
              <a:t>s</a:t>
            </a:r>
            <a:r>
              <a:rPr lang="en-US" sz="2000" dirty="0"/>
              <a:t>,</a:t>
            </a:r>
          </a:p>
          <a:p>
            <a:pPr>
              <a:buFont typeface="Wingdings" pitchFamily="2" charset="2"/>
              <a:buNone/>
            </a:pPr>
            <a:r>
              <a:rPr lang="en-US" sz="2000" dirty="0"/>
              <a:t>“Guildenstern” occupies the top position. </a:t>
            </a:r>
          </a:p>
        </p:txBody>
      </p:sp>
      <p:sp>
        <p:nvSpPr>
          <p:cNvPr id="4" name="Rectangle 3"/>
          <p:cNvSpPr txBox="1">
            <a:spLocks noChangeArrowheads="1"/>
          </p:cNvSpPr>
          <p:nvPr/>
        </p:nvSpPr>
        <p:spPr bwMode="auto">
          <a:xfrm>
            <a:off x="995009" y="4770437"/>
            <a:ext cx="4070349"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3000"/>
              </a:lnSpc>
              <a:spcBef>
                <a:spcPct val="0"/>
              </a:spcBef>
              <a:spcAft>
                <a:spcPct val="0"/>
              </a:spcAft>
              <a:buClr>
                <a:srgbClr val="0E594D"/>
              </a:buClr>
              <a:buSzPct val="45000"/>
              <a:buFont typeface="Wingdings" pitchFamily="2" charset="2"/>
              <a:buNone/>
              <a:tabLst/>
              <a:defRPr/>
            </a:pPr>
            <a:r>
              <a:rPr kumimoji="0" lang="en-US" sz="2000" b="0" i="0" u="none" strike="noStrike" kern="0" cap="none" spc="0" normalizeH="0" baseline="0" noProof="0" smtClean="0">
                <a:ln>
                  <a:noFill/>
                </a:ln>
                <a:solidFill>
                  <a:srgbClr val="000000"/>
                </a:solidFill>
                <a:effectLst/>
                <a:uLnTx/>
                <a:uFillTx/>
                <a:latin typeface="+mn-lt"/>
                <a:ea typeface="+mn-ea"/>
                <a:cs typeface="+mn-cs"/>
              </a:rPr>
              <a:t>A stack after three push operations</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p:txBody>
      </p:sp>
      <p:graphicFrame>
        <p:nvGraphicFramePr>
          <p:cNvPr id="5" name="Object 4"/>
          <p:cNvGraphicFramePr>
            <a:graphicFrameLocks noChangeAspect="1"/>
          </p:cNvGraphicFramePr>
          <p:nvPr/>
        </p:nvGraphicFramePr>
        <p:xfrm>
          <a:off x="1001712" y="5456237"/>
          <a:ext cx="3994146" cy="1371600"/>
        </p:xfrm>
        <a:graphic>
          <a:graphicData uri="http://schemas.openxmlformats.org/presentationml/2006/ole">
            <p:oleObj spid="_x0000_s215044" name="Bitmap Image" r:id="rId3" imgW="1914286" imgH="657317" progId="Paint.Picture">
              <p:embed/>
            </p:oleObj>
          </a:graphicData>
        </a:graphic>
      </p:graphicFrame>
      <p:sp>
        <p:nvSpPr>
          <p:cNvPr id="6" name="Rectangle 3"/>
          <p:cNvSpPr txBox="1">
            <a:spLocks noChangeArrowheads="1"/>
          </p:cNvSpPr>
          <p:nvPr/>
        </p:nvSpPr>
        <p:spPr bwMode="auto">
          <a:xfrm>
            <a:off x="5186009" y="4770437"/>
            <a:ext cx="3886200" cy="7620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l" defTabSz="449263" rtl="0" eaLnBrk="1" fontAlgn="base" latinLnBrk="0" hangingPunct="0">
              <a:lnSpc>
                <a:spcPct val="93000"/>
              </a:lnSpc>
              <a:spcBef>
                <a:spcPct val="0"/>
              </a:spcBef>
              <a:spcAft>
                <a:spcPct val="0"/>
              </a:spcAft>
              <a:buClr>
                <a:srgbClr val="0E594D"/>
              </a:buClr>
              <a:buSzPct val="45000"/>
              <a:buFont typeface="Wingding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Two pop operations, remove the top two strings from </a:t>
            </a:r>
            <a:r>
              <a:rPr kumimoji="0" lang="en-US" sz="2000" b="0" i="1" u="none" strike="noStrike" kern="0" cap="none" spc="0" normalizeH="0" baseline="0" noProof="0" dirty="0" smtClean="0">
                <a:ln>
                  <a:noFill/>
                </a:ln>
                <a:solidFill>
                  <a:srgbClr val="000000"/>
                </a:solidFill>
                <a:effectLst/>
                <a:uLnTx/>
                <a:uFillTx/>
                <a:latin typeface="+mn-lt"/>
                <a:ea typeface="+mn-ea"/>
                <a:cs typeface="+mn-cs"/>
              </a:rPr>
              <a:t>s</a:t>
            </a:r>
            <a:r>
              <a:rPr kumimoji="0" lang="en-US" sz="2000" b="0" i="0" u="none" strike="noStrike" kern="0" cap="none" spc="0" normalizeH="0" baseline="0" noProof="0" dirty="0" smtClean="0">
                <a:ln>
                  <a:noFill/>
                </a:ln>
                <a:solidFill>
                  <a:srgbClr val="000000"/>
                </a:solidFill>
                <a:effectLst/>
                <a:uLnTx/>
                <a:uFillTx/>
                <a:latin typeface="+mn-lt"/>
                <a:ea typeface="+mn-ea"/>
                <a:cs typeface="+mn-cs"/>
              </a:rPr>
              <a:t>. </a:t>
            </a:r>
          </a:p>
        </p:txBody>
      </p:sp>
      <p:graphicFrame>
        <p:nvGraphicFramePr>
          <p:cNvPr id="7" name="Object 4"/>
          <p:cNvGraphicFramePr>
            <a:graphicFrameLocks noChangeAspect="1"/>
          </p:cNvGraphicFramePr>
          <p:nvPr/>
        </p:nvGraphicFramePr>
        <p:xfrm>
          <a:off x="5065358" y="5456237"/>
          <a:ext cx="4114800" cy="1392237"/>
        </p:xfrm>
        <a:graphic>
          <a:graphicData uri="http://schemas.openxmlformats.org/presentationml/2006/ole">
            <p:oleObj spid="_x0000_s215045" name="Bitmap Image" r:id="rId4" imgW="1914286" imgH="647619" progId="Paint.Picture">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dirty="0"/>
              <a:t>Stack </a:t>
            </a:r>
            <a:r>
              <a:rPr lang="en-US" dirty="0" smtClean="0"/>
              <a:t>ADT </a:t>
            </a:r>
            <a:endParaRPr lang="en-US" dirty="0"/>
          </a:p>
        </p:txBody>
      </p:sp>
      <p:sp>
        <p:nvSpPr>
          <p:cNvPr id="218115" name="Rectangle 3"/>
          <p:cNvSpPr>
            <a:spLocks noGrp="1" noChangeArrowheads="1"/>
          </p:cNvSpPr>
          <p:nvPr>
            <p:ph type="body" idx="1"/>
          </p:nvPr>
        </p:nvSpPr>
        <p:spPr/>
        <p:txBody>
          <a:bodyPr/>
          <a:lstStyle/>
          <a:p>
            <a:pPr>
              <a:buFont typeface="Wingdings" pitchFamily="2" charset="2"/>
              <a:buNone/>
            </a:pPr>
            <a:r>
              <a:rPr lang="en-US" sz="2000"/>
              <a:t>The standard stack operations include:</a:t>
            </a:r>
          </a:p>
          <a:p>
            <a:pPr lvl="1">
              <a:buFont typeface="Wingdings" pitchFamily="2" charset="2"/>
              <a:buChar char="l"/>
            </a:pPr>
            <a:r>
              <a:rPr lang="en-US" sz="2000"/>
              <a:t>push: add an element the stack.</a:t>
            </a:r>
          </a:p>
          <a:p>
            <a:pPr lvl="1">
              <a:buFont typeface="Wingdings" pitchFamily="2" charset="2"/>
              <a:buChar char="l"/>
            </a:pPr>
            <a:r>
              <a:rPr lang="en-US" sz="2000"/>
              <a:t>pop:  remove and return the top element of the stack .</a:t>
            </a:r>
          </a:p>
          <a:p>
            <a:pPr lvl="1">
              <a:buFont typeface="Wingdings" pitchFamily="2" charset="2"/>
              <a:buChar char="l"/>
            </a:pPr>
            <a:r>
              <a:rPr lang="en-US" sz="2000"/>
              <a:t>peek: view or “peek at” the top of the stack.</a:t>
            </a:r>
          </a:p>
          <a:p>
            <a:pPr lvl="1">
              <a:buFont typeface="Wingdings" pitchFamily="2" charset="2"/>
              <a:buChar char="l"/>
            </a:pPr>
            <a:r>
              <a:rPr lang="en-US" sz="2000"/>
              <a:t>empty: determine whether or not there are any elements in the stack.</a:t>
            </a:r>
          </a:p>
          <a:p>
            <a:pPr lvl="1">
              <a:buFont typeface="Wingdings" pitchFamily="2" charset="2"/>
              <a:buChar char="l"/>
            </a:pPr>
            <a:r>
              <a:rPr lang="en-US" sz="2000"/>
              <a:t>size: get the number of elements stored in the stack.</a:t>
            </a:r>
          </a:p>
          <a:p>
            <a:pPr>
              <a:buFont typeface="Wingdings" pitchFamily="2" charset="2"/>
              <a:buNone/>
            </a:pPr>
            <a:r>
              <a:rPr lang="en-US" sz="2000"/>
              <a:t/>
            </a:r>
            <a:br>
              <a:rPr lang="en-US" sz="2000"/>
            </a:br>
            <a:r>
              <a:rPr lang="en-US" sz="2000"/>
              <a:t/>
            </a:r>
            <a:br>
              <a:rPr lang="en-US" sz="2000"/>
            </a:br>
            <a:r>
              <a:rPr lang="en-US" sz="2000"/>
              <a:t>We bundle these operations into an interface, </a:t>
            </a:r>
            <a:br>
              <a:rPr lang="en-US" sz="2000"/>
            </a:br>
            <a:endParaRPr lang="en-US" sz="2000"/>
          </a:p>
          <a:p>
            <a:pPr>
              <a:buFont typeface="Wingdings" pitchFamily="2" charset="2"/>
              <a:buNone/>
            </a:pPr>
            <a:r>
              <a:rPr lang="en-US" sz="2000"/>
              <a:t>                   StackInterface&lt;E&gt;, </a:t>
            </a:r>
          </a:p>
          <a:p>
            <a:pPr>
              <a:buFont typeface="Wingdings" pitchFamily="2" charset="2"/>
              <a:buNone/>
            </a:pPr>
            <a:r>
              <a:rPr lang="en-US" sz="2000"/>
              <a:t/>
            </a:r>
            <a:br>
              <a:rPr lang="en-US" sz="2000"/>
            </a:br>
            <a:r>
              <a:rPr lang="en-US" sz="2000"/>
              <a:t>that declares the methods guaranteed to clients of any class that implements StackInterface&lt;E&gt;.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Stack </a:t>
            </a:r>
            <a:r>
              <a:rPr lang="en-US" dirty="0" smtClean="0"/>
              <a:t>ADT: Interface</a:t>
            </a:r>
            <a:endParaRPr lang="en-US" dirty="0"/>
          </a:p>
        </p:txBody>
      </p:sp>
      <p:sp>
        <p:nvSpPr>
          <p:cNvPr id="219139"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a:pPr>
            <a:r>
              <a:rPr lang="en-US" sz="2000"/>
              <a:t>public interface StackInterface&lt;E&gt;</a:t>
            </a:r>
          </a:p>
          <a:p>
            <a:pPr marL="717550" indent="-609600">
              <a:lnSpc>
                <a:spcPct val="73000"/>
              </a:lnSpc>
              <a:buFont typeface="Wingdings" pitchFamily="2" charset="2"/>
              <a:buAutoNum type="arabicPeriod"/>
            </a:pPr>
            <a:r>
              <a:rPr lang="en-US" sz="2000"/>
              <a:t>{</a:t>
            </a:r>
          </a:p>
          <a:p>
            <a:pPr marL="717550" indent="-609600">
              <a:lnSpc>
                <a:spcPct val="73000"/>
              </a:lnSpc>
              <a:buFont typeface="Wingdings" pitchFamily="2" charset="2"/>
              <a:buAutoNum type="arabicPeriod"/>
            </a:pPr>
            <a:r>
              <a:rPr lang="en-US" sz="2000"/>
              <a:t>     public void push(E x);</a:t>
            </a:r>
          </a:p>
          <a:p>
            <a:pPr marL="717550" indent="-609600">
              <a:lnSpc>
                <a:spcPct val="73000"/>
              </a:lnSpc>
              <a:buFont typeface="Wingdings" pitchFamily="2" charset="2"/>
              <a:buAutoNum type="arabicPeriod"/>
            </a:pPr>
            <a:r>
              <a:rPr lang="en-US" sz="2000"/>
              <a:t>     // places x on a stack</a:t>
            </a:r>
            <a:br>
              <a:rPr lang="en-US" sz="2000"/>
            </a:br>
            <a:endParaRPr lang="en-US" sz="2000"/>
          </a:p>
          <a:p>
            <a:pPr marL="717550" indent="-609600">
              <a:lnSpc>
                <a:spcPct val="73000"/>
              </a:lnSpc>
              <a:buFont typeface="Wingdings" pitchFamily="2" charset="2"/>
              <a:buAutoNum type="arabicPeriod"/>
            </a:pPr>
            <a:r>
              <a:rPr lang="en-US" sz="2000"/>
              <a:t>     public E pop();</a:t>
            </a:r>
          </a:p>
          <a:p>
            <a:pPr marL="717550" indent="-609600">
              <a:lnSpc>
                <a:spcPct val="73000"/>
              </a:lnSpc>
              <a:buFont typeface="Wingdings" pitchFamily="2" charset="2"/>
              <a:buAutoNum type="arabicPeriod"/>
            </a:pPr>
            <a:r>
              <a:rPr lang="en-US" sz="2000"/>
              <a:t>     // removes and returns the top item</a:t>
            </a:r>
          </a:p>
          <a:p>
            <a:pPr marL="717550" indent="-609600">
              <a:lnSpc>
                <a:spcPct val="73000"/>
              </a:lnSpc>
              <a:buFont typeface="Wingdings" pitchFamily="2" charset="2"/>
              <a:buAutoNum type="arabicPeriod"/>
            </a:pPr>
            <a:r>
              <a:rPr lang="en-US" sz="2000"/>
              <a:t>     // returns null if the stack is empty</a:t>
            </a:r>
            <a:br>
              <a:rPr lang="en-US" sz="2000"/>
            </a:br>
            <a:endParaRPr lang="en-US" sz="2000"/>
          </a:p>
          <a:p>
            <a:pPr marL="717550" indent="-609600">
              <a:lnSpc>
                <a:spcPct val="73000"/>
              </a:lnSpc>
              <a:buFont typeface="Wingdings" pitchFamily="2" charset="2"/>
              <a:buAutoNum type="arabicPeriod"/>
            </a:pPr>
            <a:r>
              <a:rPr lang="en-US" sz="2000"/>
              <a:t>     public boolean empty();</a:t>
            </a:r>
          </a:p>
          <a:p>
            <a:pPr marL="717550" indent="-609600">
              <a:lnSpc>
                <a:spcPct val="73000"/>
              </a:lnSpc>
              <a:buFont typeface="Wingdings" pitchFamily="2" charset="2"/>
              <a:buAutoNum type="arabicPeriod"/>
            </a:pPr>
            <a:r>
              <a:rPr lang="en-US" sz="2000"/>
              <a:t>     // returns true if no elements are on the stack</a:t>
            </a:r>
            <a:br>
              <a:rPr lang="en-US" sz="2000"/>
            </a:br>
            <a:endParaRPr lang="en-US" sz="2000"/>
          </a:p>
          <a:p>
            <a:pPr marL="717550" indent="-609600">
              <a:lnSpc>
                <a:spcPct val="73000"/>
              </a:lnSpc>
              <a:buFont typeface="Wingdings" pitchFamily="2" charset="2"/>
              <a:buAutoNum type="arabicPeriod"/>
            </a:pPr>
            <a:r>
              <a:rPr lang="en-US" sz="2000"/>
              <a:t>     public E peek();</a:t>
            </a:r>
          </a:p>
          <a:p>
            <a:pPr marL="717550" indent="-609600">
              <a:lnSpc>
                <a:spcPct val="73000"/>
              </a:lnSpc>
              <a:buFont typeface="Wingdings" pitchFamily="2" charset="2"/>
              <a:buAutoNum type="arabicPeriod"/>
            </a:pPr>
            <a:r>
              <a:rPr lang="en-US" sz="2000"/>
              <a:t>     // returns the top item, does not alter the stack</a:t>
            </a:r>
          </a:p>
          <a:p>
            <a:pPr marL="717550" indent="-609600">
              <a:lnSpc>
                <a:spcPct val="73000"/>
              </a:lnSpc>
              <a:buFont typeface="Wingdings" pitchFamily="2" charset="2"/>
              <a:buAutoNum type="arabicPeriod"/>
            </a:pPr>
            <a:r>
              <a:rPr lang="en-US" sz="2000"/>
              <a:t>     // returns null if the stack is empty</a:t>
            </a:r>
          </a:p>
          <a:p>
            <a:pPr marL="717550" indent="-609600">
              <a:lnSpc>
                <a:spcPct val="73000"/>
              </a:lnSpc>
              <a:buFont typeface="Wingdings" pitchFamily="2" charset="2"/>
              <a:buAutoNum type="arabicPeriod"/>
            </a:pPr>
            <a:r>
              <a:rPr lang="en-US" sz="2000"/>
              <a:t>     public int size();</a:t>
            </a:r>
            <a:br>
              <a:rPr lang="en-US" sz="2000"/>
            </a:br>
            <a:endParaRPr lang="en-US" sz="2000"/>
          </a:p>
          <a:p>
            <a:pPr marL="717550" indent="-609600">
              <a:lnSpc>
                <a:spcPct val="73000"/>
              </a:lnSpc>
              <a:buFont typeface="Wingdings" pitchFamily="2" charset="2"/>
              <a:buAutoNum type="arabicPeriod"/>
            </a:pPr>
            <a:r>
              <a:rPr lang="en-US" sz="2000"/>
              <a:t>     // returns the number of items on the stack</a:t>
            </a:r>
          </a:p>
          <a:p>
            <a:pPr marL="717550" indent="-609600">
              <a:lnSpc>
                <a:spcPct val="73000"/>
              </a:lnSpc>
              <a:buFont typeface="Wingdings" pitchFamily="2" charset="2"/>
              <a:buAutoNum type="arabicPeriod"/>
            </a:pPr>
            <a:r>
              <a:rPr lang="en-US" sz="200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Stack Implementation</a:t>
            </a:r>
          </a:p>
        </p:txBody>
      </p:sp>
      <p:sp>
        <p:nvSpPr>
          <p:cNvPr id="220163" name="Rectangle 3"/>
          <p:cNvSpPr>
            <a:spLocks noGrp="1" noChangeArrowheads="1"/>
          </p:cNvSpPr>
          <p:nvPr>
            <p:ph type="body" idx="1"/>
          </p:nvPr>
        </p:nvSpPr>
        <p:spPr/>
        <p:txBody>
          <a:bodyPr/>
          <a:lstStyle/>
          <a:p>
            <a:pPr>
              <a:buFont typeface="Wingdings" pitchFamily="2" charset="2"/>
              <a:buNone/>
            </a:pPr>
            <a:r>
              <a:rPr lang="en-US" sz="2400" b="1"/>
              <a:t>Problem Statement</a:t>
            </a:r>
          </a:p>
          <a:p>
            <a:pPr>
              <a:buFont typeface="Wingdings" pitchFamily="2" charset="2"/>
              <a:buNone/>
            </a:pPr>
            <a:endParaRPr lang="en-US" sz="2400" b="1"/>
          </a:p>
          <a:p>
            <a:pPr>
              <a:buFont typeface="Wingdings" pitchFamily="2" charset="2"/>
              <a:buNone/>
            </a:pPr>
            <a:endParaRPr lang="en-US" sz="2400"/>
          </a:p>
          <a:p>
            <a:pPr>
              <a:buFont typeface="Wingdings" pitchFamily="2" charset="2"/>
              <a:buNone/>
            </a:pPr>
            <a:r>
              <a:rPr lang="en-US" sz="2400"/>
              <a:t>    Design a Stack&lt;E&gt; class that implements StackInterface&lt;E&gt;.  Include a main(...)</a:t>
            </a:r>
            <a:r>
              <a:rPr lang="en-US" sz="2400" i="1"/>
              <a:t> </a:t>
            </a:r>
            <a:r>
              <a:rPr lang="en-US" sz="2400"/>
              <a:t>method that demonstrates the operation of a Stack&lt;E&gt; object.</a:t>
            </a:r>
            <a:br>
              <a:rPr lang="en-US" sz="2400"/>
            </a:br>
            <a:r>
              <a:rPr lang="en-US" sz="2400"/>
              <a:t/>
            </a:r>
            <a:br>
              <a:rPr lang="en-US" sz="2400"/>
            </a:br>
            <a:r>
              <a:rPr lang="en-US" sz="2400"/>
              <a:t>Use an ArrayList to hold the data of the stack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Stack Implementation</a:t>
            </a:r>
          </a:p>
        </p:txBody>
      </p:sp>
      <p:sp>
        <p:nvSpPr>
          <p:cNvPr id="221187"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a:pPr>
            <a:r>
              <a:rPr lang="en-US" sz="1800"/>
              <a:t>import java.util.*;                            // for ArrayList&lt;E&gt;</a:t>
            </a:r>
          </a:p>
          <a:p>
            <a:pPr marL="717550" indent="-609600">
              <a:lnSpc>
                <a:spcPct val="73000"/>
              </a:lnSpc>
              <a:buFont typeface="Wingdings" pitchFamily="2" charset="2"/>
              <a:buAutoNum type="arabicPeriod"/>
            </a:pPr>
            <a:r>
              <a:rPr lang="en-US" sz="1800"/>
              <a:t>class Stack&lt;E&gt; implements StackInterface&lt;E&gt;</a:t>
            </a:r>
          </a:p>
          <a:p>
            <a:pPr marL="717550" indent="-609600">
              <a:lnSpc>
                <a:spcPct val="73000"/>
              </a:lnSpc>
              <a:buFont typeface="Wingdings" pitchFamily="2" charset="2"/>
              <a:buAutoNum type="arabicPeriod"/>
            </a:pPr>
            <a:r>
              <a:rPr lang="en-US" sz="1800"/>
              <a:t>{</a:t>
            </a:r>
          </a:p>
          <a:p>
            <a:pPr marL="717550" indent="-609600">
              <a:lnSpc>
                <a:spcPct val="73000"/>
              </a:lnSpc>
              <a:buFont typeface="Wingdings" pitchFamily="2" charset="2"/>
              <a:buAutoNum type="arabicPeriod"/>
            </a:pPr>
            <a:r>
              <a:rPr lang="en-US" sz="1800"/>
              <a:t>     private ArrayList&lt;E&gt; items;</a:t>
            </a:r>
          </a:p>
          <a:p>
            <a:pPr marL="717550" indent="-609600">
              <a:lnSpc>
                <a:spcPct val="73000"/>
              </a:lnSpc>
              <a:buFont typeface="Wingdings" pitchFamily="2" charset="2"/>
              <a:buAutoNum type="arabicPeriod"/>
            </a:pPr>
            <a:r>
              <a:rPr lang="en-US" sz="1800"/>
              <a:t>    public Stack() </a:t>
            </a:r>
          </a:p>
          <a:p>
            <a:pPr marL="717550" indent="-609600">
              <a:lnSpc>
                <a:spcPct val="73000"/>
              </a:lnSpc>
              <a:buFont typeface="Wingdings" pitchFamily="2" charset="2"/>
              <a:buAutoNum type="arabicPeriod"/>
            </a:pPr>
            <a:r>
              <a:rPr lang="en-US" sz="1800"/>
              <a:t>     // default constructor; creates an empty stack</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items = new ArrayList&lt;E&gt;();     // initial capacity is 10</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public Stack(int initialCapacity)</a:t>
            </a:r>
          </a:p>
          <a:p>
            <a:pPr marL="717550" indent="-609600">
              <a:lnSpc>
                <a:spcPct val="73000"/>
              </a:lnSpc>
              <a:buFont typeface="Wingdings" pitchFamily="2" charset="2"/>
              <a:buAutoNum type="arabicPeriod"/>
            </a:pPr>
            <a:r>
              <a:rPr lang="en-US" sz="1800"/>
              <a:t>                                                         //one argument constructor</a:t>
            </a:r>
            <a:br>
              <a:rPr lang="en-US" sz="1800"/>
            </a:br>
            <a:r>
              <a:rPr lang="en-US" sz="1800"/>
              <a:t>                                        //creates a stack with initial capacity  </a:t>
            </a:r>
            <a:r>
              <a:rPr lang="en-US" sz="1800" i="1"/>
              <a:t>initialCapacity</a:t>
            </a:r>
            <a:endParaRPr lang="en-US" sz="1800"/>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items = new ArrayList&lt;E&gt;(initialCapacity);</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public void push(E x)</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items.add(x);  //uses the ArrayList method </a:t>
            </a:r>
            <a:r>
              <a:rPr lang="en-US" sz="1800" i="1"/>
              <a:t>add(E o)</a:t>
            </a:r>
            <a:endParaRPr lang="en-US" sz="1800"/>
          </a:p>
          <a:p>
            <a:pPr marL="717550" indent="-609600">
              <a:lnSpc>
                <a:spcPct val="73000"/>
              </a:lnSpc>
              <a:buFont typeface="Wingdings" pitchFamily="2" charset="2"/>
              <a:buAutoNum type="arabicPeriod"/>
            </a:pPr>
            <a:r>
              <a:rPr lang="en-US" sz="180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Stack Implementation</a:t>
            </a:r>
          </a:p>
        </p:txBody>
      </p:sp>
      <p:sp>
        <p:nvSpPr>
          <p:cNvPr id="222211"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startAt="19"/>
            </a:pPr>
            <a:r>
              <a:rPr lang="en-US" sz="1600"/>
              <a:t> public E pop() </a:t>
            </a:r>
          </a:p>
          <a:p>
            <a:pPr marL="717550" indent="-609600">
              <a:lnSpc>
                <a:spcPct val="73000"/>
              </a:lnSpc>
              <a:buFont typeface="Wingdings" pitchFamily="2" charset="2"/>
              <a:buAutoNum type="arabicPeriod" startAt="19"/>
            </a:pPr>
            <a:r>
              <a:rPr lang="en-US" sz="1600"/>
              <a:t>    {</a:t>
            </a:r>
          </a:p>
          <a:p>
            <a:pPr marL="717550" indent="-609600">
              <a:lnSpc>
                <a:spcPct val="73000"/>
              </a:lnSpc>
              <a:buFont typeface="Wingdings" pitchFamily="2" charset="2"/>
              <a:buAutoNum type="arabicPeriod" startAt="19"/>
            </a:pPr>
            <a:r>
              <a:rPr lang="en-US" sz="1600"/>
              <a:t>        if (empty())  // determine whether or not there is an item to remove</a:t>
            </a:r>
          </a:p>
          <a:p>
            <a:pPr marL="717550" indent="-609600">
              <a:lnSpc>
                <a:spcPct val="73000"/>
              </a:lnSpc>
              <a:buFont typeface="Wingdings" pitchFamily="2" charset="2"/>
              <a:buAutoNum type="arabicPeriod" startAt="19"/>
            </a:pPr>
            <a:r>
              <a:rPr lang="en-US" sz="1600"/>
              <a:t>            return null;</a:t>
            </a:r>
          </a:p>
          <a:p>
            <a:pPr marL="717550" indent="-609600">
              <a:lnSpc>
                <a:spcPct val="73000"/>
              </a:lnSpc>
              <a:buFont typeface="Wingdings" pitchFamily="2" charset="2"/>
              <a:buAutoNum type="arabicPeriod" startAt="19"/>
            </a:pPr>
            <a:r>
              <a:rPr lang="en-US" sz="1600"/>
              <a:t>        return items.remove(items.size()-1)</a:t>
            </a:r>
          </a:p>
          <a:p>
            <a:pPr marL="717550" indent="-609600">
              <a:lnSpc>
                <a:spcPct val="73000"/>
              </a:lnSpc>
              <a:buFont typeface="Wingdings" pitchFamily="2" charset="2"/>
              <a:buAutoNum type="arabicPeriod" startAt="19"/>
            </a:pPr>
            <a:r>
              <a:rPr lang="en-US" sz="1600"/>
              <a:t>                                                 //uses the ArrayList method </a:t>
            </a:r>
            <a:r>
              <a:rPr lang="en-US" sz="1600" i="1"/>
              <a:t>remove(int n)</a:t>
            </a:r>
            <a:endParaRPr lang="en-US" sz="1600"/>
          </a:p>
          <a:p>
            <a:pPr marL="717550" indent="-609600">
              <a:lnSpc>
                <a:spcPct val="73000"/>
              </a:lnSpc>
              <a:buFont typeface="Wingdings" pitchFamily="2" charset="2"/>
              <a:buAutoNum type="arabicPeriod" startAt="19"/>
            </a:pPr>
            <a:r>
              <a:rPr lang="en-US" sz="1600"/>
              <a:t>    }</a:t>
            </a:r>
          </a:p>
          <a:p>
            <a:pPr marL="717550" indent="-609600">
              <a:lnSpc>
                <a:spcPct val="73000"/>
              </a:lnSpc>
              <a:buFont typeface="Wingdings" pitchFamily="2" charset="2"/>
              <a:buAutoNum type="arabicPeriod" startAt="19"/>
            </a:pPr>
            <a:r>
              <a:rPr lang="en-US" sz="1600"/>
              <a:t>    public boolean empty()</a:t>
            </a:r>
          </a:p>
          <a:p>
            <a:pPr marL="717550" indent="-609600">
              <a:lnSpc>
                <a:spcPct val="73000"/>
              </a:lnSpc>
              <a:buFont typeface="Wingdings" pitchFamily="2" charset="2"/>
              <a:buAutoNum type="arabicPeriod" startAt="19"/>
            </a:pPr>
            <a:r>
              <a:rPr lang="en-US" sz="1600"/>
              <a:t>    {</a:t>
            </a:r>
          </a:p>
          <a:p>
            <a:pPr marL="717550" indent="-609600">
              <a:lnSpc>
                <a:spcPct val="73000"/>
              </a:lnSpc>
              <a:buFont typeface="Wingdings" pitchFamily="2" charset="2"/>
              <a:buAutoNum type="arabicPeriod" startAt="19"/>
            </a:pPr>
            <a:r>
              <a:rPr lang="en-US" sz="1600"/>
              <a:t>        return items.isEmpty();                       //uses the ArrayList method </a:t>
            </a:r>
            <a:r>
              <a:rPr lang="en-US" sz="1600" i="1"/>
              <a:t>isEmpty()</a:t>
            </a:r>
            <a:endParaRPr lang="en-US" sz="1600"/>
          </a:p>
          <a:p>
            <a:pPr marL="717550" indent="-609600">
              <a:lnSpc>
                <a:spcPct val="73000"/>
              </a:lnSpc>
              <a:buFont typeface="Wingdings" pitchFamily="2" charset="2"/>
              <a:buAutoNum type="arabicPeriod" startAt="19"/>
            </a:pPr>
            <a:r>
              <a:rPr lang="en-US" sz="1600"/>
              <a:t>    }</a:t>
            </a:r>
          </a:p>
          <a:p>
            <a:pPr marL="717550" indent="-609600">
              <a:lnSpc>
                <a:spcPct val="73000"/>
              </a:lnSpc>
              <a:buFont typeface="Wingdings" pitchFamily="2" charset="2"/>
              <a:buAutoNum type="arabicPeriod" startAt="19"/>
            </a:pPr>
            <a:r>
              <a:rPr lang="en-US" sz="1600"/>
              <a:t>    public int size()</a:t>
            </a:r>
          </a:p>
          <a:p>
            <a:pPr marL="717550" indent="-609600">
              <a:lnSpc>
                <a:spcPct val="73000"/>
              </a:lnSpc>
              <a:buFont typeface="Wingdings" pitchFamily="2" charset="2"/>
              <a:buAutoNum type="arabicPeriod" startAt="19"/>
            </a:pPr>
            <a:r>
              <a:rPr lang="en-US" sz="1600"/>
              <a:t>    {</a:t>
            </a:r>
          </a:p>
          <a:p>
            <a:pPr marL="717550" indent="-609600">
              <a:lnSpc>
                <a:spcPct val="73000"/>
              </a:lnSpc>
              <a:buFont typeface="Wingdings" pitchFamily="2" charset="2"/>
              <a:buAutoNum type="arabicPeriod" startAt="19"/>
            </a:pPr>
            <a:r>
              <a:rPr lang="en-US" sz="1600"/>
              <a:t>        return items.size();                              //uses the ArayList method </a:t>
            </a:r>
            <a:r>
              <a:rPr lang="en-US" sz="1600" i="1"/>
              <a:t>size()</a:t>
            </a:r>
            <a:endParaRPr lang="en-US" sz="1600"/>
          </a:p>
          <a:p>
            <a:pPr marL="717550" indent="-609600">
              <a:lnSpc>
                <a:spcPct val="73000"/>
              </a:lnSpc>
              <a:buFont typeface="Wingdings" pitchFamily="2" charset="2"/>
              <a:buAutoNum type="arabicPeriod" startAt="19"/>
            </a:pPr>
            <a:r>
              <a:rPr lang="en-US" sz="1600"/>
              <a:t>    }</a:t>
            </a:r>
          </a:p>
          <a:p>
            <a:pPr marL="717550" indent="-609600">
              <a:lnSpc>
                <a:spcPct val="73000"/>
              </a:lnSpc>
              <a:buFont typeface="Wingdings" pitchFamily="2" charset="2"/>
              <a:buAutoNum type="arabicPeriod" startAt="19"/>
            </a:pPr>
            <a:r>
              <a:rPr lang="en-US" sz="1600"/>
              <a:t>    public E peek()</a:t>
            </a:r>
          </a:p>
          <a:p>
            <a:pPr marL="717550" indent="-609600">
              <a:lnSpc>
                <a:spcPct val="73000"/>
              </a:lnSpc>
              <a:buFont typeface="Wingdings" pitchFamily="2" charset="2"/>
              <a:buAutoNum type="arabicPeriod" startAt="19"/>
            </a:pPr>
            <a:r>
              <a:rPr lang="en-US" sz="1600"/>
              <a:t>    {</a:t>
            </a:r>
            <a:br>
              <a:rPr lang="en-US" sz="1600"/>
            </a:br>
            <a:r>
              <a:rPr lang="en-US" sz="1600"/>
              <a:t>                                       // determine whether or not there is an item on the stack </a:t>
            </a:r>
          </a:p>
          <a:p>
            <a:pPr marL="717550" indent="-609600">
              <a:lnSpc>
                <a:spcPct val="73000"/>
              </a:lnSpc>
              <a:buFont typeface="Wingdings" pitchFamily="2" charset="2"/>
              <a:buAutoNum type="arabicPeriod" startAt="19"/>
            </a:pPr>
            <a:r>
              <a:rPr lang="en-US" sz="1600"/>
              <a:t>        if (empty()) </a:t>
            </a:r>
            <a:br>
              <a:rPr lang="en-US" sz="1600"/>
            </a:br>
            <a:r>
              <a:rPr lang="en-US" sz="1600"/>
              <a:t>             return null;</a:t>
            </a:r>
          </a:p>
          <a:p>
            <a:pPr marL="717550" indent="-609600">
              <a:lnSpc>
                <a:spcPct val="73000"/>
              </a:lnSpc>
              <a:buFont typeface="Wingdings" pitchFamily="2" charset="2"/>
              <a:buAutoNum type="arabicPeriod" startAt="19"/>
            </a:pPr>
            <a:r>
              <a:rPr lang="en-US" sz="1600"/>
              <a:t>        return items.get(items.size()-1);            //uses the ArrayList method </a:t>
            </a:r>
            <a:r>
              <a:rPr lang="en-US" sz="1600" i="1"/>
              <a:t>get(int i)</a:t>
            </a:r>
            <a:endParaRPr lang="en-US" sz="1600"/>
          </a:p>
          <a:p>
            <a:pPr marL="717550" indent="-609600">
              <a:lnSpc>
                <a:spcPct val="73000"/>
              </a:lnSpc>
              <a:buFont typeface="Wingdings" pitchFamily="2" charset="2"/>
              <a:buAutoNum type="arabicPeriod" startAt="19"/>
            </a:pPr>
            <a:r>
              <a:rPr lang="en-US" sz="1600"/>
              <a:t>    }</a:t>
            </a:r>
            <a:br>
              <a:rPr lang="en-US" sz="1600"/>
            </a:br>
            <a:r>
              <a:rPr lang="en-US" sz="1600"/>
              <a:t/>
            </a:r>
            <a:br>
              <a:rPr lang="en-US" sz="1600"/>
            </a:br>
            <a:endParaRPr lang="en-US"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3600" dirty="0"/>
              <a:t>Data Structures</a:t>
            </a:r>
          </a:p>
        </p:txBody>
      </p:sp>
      <p:sp>
        <p:nvSpPr>
          <p:cNvPr id="181251" name="Rectangle 3"/>
          <p:cNvSpPr>
            <a:spLocks noGrp="1" noChangeArrowheads="1"/>
          </p:cNvSpPr>
          <p:nvPr>
            <p:ph type="body" idx="1"/>
          </p:nvPr>
        </p:nvSpPr>
        <p:spPr/>
        <p:txBody>
          <a:bodyPr/>
          <a:lstStyle/>
          <a:p>
            <a:r>
              <a:rPr lang="en-US" sz="2400" dirty="0"/>
              <a:t>A </a:t>
            </a:r>
            <a:r>
              <a:rPr lang="en-US" sz="2400" i="1" dirty="0"/>
              <a:t>data structure</a:t>
            </a:r>
            <a:r>
              <a:rPr lang="en-US" sz="2400" dirty="0"/>
              <a:t> is a collection of data together with a well-defined set of operations for storing, retrieving, managing, and manipulating the data.</a:t>
            </a:r>
            <a:r>
              <a:rPr lang="en-US" dirty="0"/>
              <a:t> </a:t>
            </a:r>
            <a:endParaRPr lang="en-US" dirty="0" smtClean="0"/>
          </a:p>
          <a:p>
            <a:endParaRPr lang="en-US" dirty="0"/>
          </a:p>
          <a:p>
            <a:r>
              <a:rPr lang="en-US" sz="2400" dirty="0" smtClean="0"/>
              <a:t>Abstract Data Type (ADT)</a:t>
            </a:r>
          </a:p>
          <a:p>
            <a:pPr lvl="1"/>
            <a:r>
              <a:rPr lang="en-US" sz="2400" dirty="0" smtClean="0"/>
              <a:t>Abstract data structure focusing on the set of operations without considering the implementation and data organization</a:t>
            </a:r>
          </a:p>
          <a:p>
            <a:pPr lvl="1"/>
            <a:r>
              <a:rPr lang="en-US" sz="2400" dirty="0" smtClean="0"/>
              <a:t>Correspond to Java interface</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endParaRPr lang="en-US"/>
          </a:p>
        </p:txBody>
      </p:sp>
      <p:sp>
        <p:nvSpPr>
          <p:cNvPr id="223235" name="Rectangle 3"/>
          <p:cNvSpPr>
            <a:spLocks noGrp="1" noChangeArrowheads="1"/>
          </p:cNvSpPr>
          <p:nvPr>
            <p:ph type="body" idx="1"/>
          </p:nvPr>
        </p:nvSpPr>
        <p:spPr/>
        <p:txBody>
          <a:bodyPr/>
          <a:lstStyle/>
          <a:p>
            <a:pPr marL="641350" indent="-533400">
              <a:lnSpc>
                <a:spcPct val="73000"/>
              </a:lnSpc>
              <a:buFont typeface="Wingdings" pitchFamily="2" charset="2"/>
              <a:buNone/>
            </a:pPr>
            <a:r>
              <a:rPr lang="en-US" sz="2000" b="1"/>
              <a:t>Line 2: </a:t>
            </a:r>
            <a:r>
              <a:rPr lang="en-US" sz="2400"/>
              <a:t>class Stack&lt;E&gt; implements StackInterface&lt;E&gt;</a:t>
            </a:r>
          </a:p>
          <a:p>
            <a:pPr marL="641350" indent="-533400">
              <a:lnSpc>
                <a:spcPct val="73000"/>
              </a:lnSpc>
              <a:buFont typeface="Wingdings" pitchFamily="2" charset="2"/>
              <a:buNone/>
            </a:pPr>
            <a:endParaRPr lang="en-US" sz="2000"/>
          </a:p>
          <a:p>
            <a:pPr marL="641350" indent="-533400">
              <a:lnSpc>
                <a:spcPct val="73000"/>
              </a:lnSpc>
              <a:buFont typeface="Wingdings" pitchFamily="2" charset="2"/>
              <a:buNone/>
            </a:pPr>
            <a:r>
              <a:rPr lang="en-US" sz="2000"/>
              <a:t>Stack&lt;E&gt; is a generic class.  The type parameter E</a:t>
            </a:r>
            <a:r>
              <a:rPr lang="en-US" sz="2000" i="1"/>
              <a:t> </a:t>
            </a:r>
            <a:r>
              <a:rPr lang="en-US" sz="2000"/>
              <a:t>is a stand-in or placeholder for a reference type E.  </a:t>
            </a:r>
            <a:endParaRPr lang="en-US" sz="2000" b="1"/>
          </a:p>
          <a:p>
            <a:pPr marL="641350" indent="-533400">
              <a:lnSpc>
                <a:spcPct val="73000"/>
              </a:lnSpc>
              <a:buFont typeface="Wingdings" pitchFamily="2" charset="2"/>
              <a:buNone/>
            </a:pPr>
            <a:endParaRPr lang="en-US" sz="2000" b="1"/>
          </a:p>
          <a:p>
            <a:pPr marL="641350" indent="-533400">
              <a:lnSpc>
                <a:spcPct val="73000"/>
              </a:lnSpc>
              <a:buFont typeface="Wingdings" pitchFamily="2" charset="2"/>
              <a:buNone/>
            </a:pPr>
            <a:r>
              <a:rPr lang="en-US" sz="2000" b="1"/>
              <a:t>Line 4: </a:t>
            </a:r>
            <a:r>
              <a:rPr lang="en-US" sz="2400"/>
              <a:t>private ArrayList&lt;E&gt; items;</a:t>
            </a:r>
            <a:endParaRPr lang="en-US" sz="2000"/>
          </a:p>
          <a:p>
            <a:pPr marL="641350" indent="-533400">
              <a:lnSpc>
                <a:spcPct val="73000"/>
              </a:lnSpc>
              <a:buFont typeface="Wingdings" pitchFamily="2" charset="2"/>
              <a:buNone/>
            </a:pPr>
            <a:r>
              <a:rPr lang="en-US" sz="2000"/>
              <a:t>Stack&lt;E&gt; data are stored in the ArrayList&lt;E&gt; items.</a:t>
            </a:r>
            <a:br>
              <a:rPr lang="en-US" sz="2000"/>
            </a:br>
            <a:endParaRPr lang="en-US" sz="2000" b="1"/>
          </a:p>
          <a:p>
            <a:pPr marL="641350" indent="-533400">
              <a:lnSpc>
                <a:spcPct val="73000"/>
              </a:lnSpc>
              <a:buFont typeface="Wingdings" pitchFamily="2" charset="2"/>
              <a:buNone/>
            </a:pPr>
            <a:r>
              <a:rPr lang="en-US" sz="2000" b="1"/>
              <a:t>Lines 5 – 9: </a:t>
            </a:r>
            <a:br>
              <a:rPr lang="en-US" sz="2000" b="1"/>
            </a:br>
            <a:r>
              <a:rPr lang="en-US" sz="1800"/>
              <a:t>public Stack() </a:t>
            </a:r>
          </a:p>
          <a:p>
            <a:pPr marL="641350" indent="-533400">
              <a:lnSpc>
                <a:spcPct val="73000"/>
              </a:lnSpc>
              <a:buFont typeface="Wingdings" pitchFamily="2" charset="2"/>
              <a:buNone/>
            </a:pPr>
            <a:r>
              <a:rPr lang="en-US" sz="1800"/>
              <a:t>        // default constructor; creates an empty stack</a:t>
            </a:r>
          </a:p>
          <a:p>
            <a:pPr marL="641350" indent="-533400">
              <a:lnSpc>
                <a:spcPct val="73000"/>
              </a:lnSpc>
              <a:buFont typeface="Wingdings" pitchFamily="2" charset="2"/>
              <a:buNone/>
            </a:pPr>
            <a:r>
              <a:rPr lang="en-US" sz="1800"/>
              <a:t>       {</a:t>
            </a:r>
          </a:p>
          <a:p>
            <a:pPr marL="641350" indent="-533400">
              <a:lnSpc>
                <a:spcPct val="73000"/>
              </a:lnSpc>
              <a:buFont typeface="Wingdings" pitchFamily="2" charset="2"/>
              <a:buNone/>
            </a:pPr>
            <a:r>
              <a:rPr lang="en-US" sz="1800"/>
              <a:t>            items = new ArrayList&lt;E&gt;();     // initial capacity is 10</a:t>
            </a:r>
          </a:p>
          <a:p>
            <a:pPr marL="641350" indent="-533400">
              <a:lnSpc>
                <a:spcPct val="73000"/>
              </a:lnSpc>
              <a:buFont typeface="Wingdings" pitchFamily="2" charset="2"/>
              <a:buNone/>
            </a:pPr>
            <a:r>
              <a:rPr lang="en-US" sz="1800"/>
              <a:t>       }</a:t>
            </a:r>
          </a:p>
          <a:p>
            <a:pPr marL="641350" indent="-533400">
              <a:lnSpc>
                <a:spcPct val="73000"/>
              </a:lnSpc>
              <a:buFont typeface="Wingdings" pitchFamily="2" charset="2"/>
              <a:buChar char="l"/>
            </a:pPr>
            <a:endParaRPr lang="en-US" sz="1800"/>
          </a:p>
          <a:p>
            <a:pPr marL="641350" indent="-533400">
              <a:lnSpc>
                <a:spcPct val="73000"/>
              </a:lnSpc>
              <a:buFont typeface="Wingdings" pitchFamily="2" charset="2"/>
              <a:buNone/>
            </a:pPr>
            <a:r>
              <a:rPr lang="en-US" sz="2000"/>
              <a:t>By default, the initial capacity of items is 10.  Thus, the stack can hold 10 items before the underlying ArrayList&lt;E&gt;  must be resized. </a:t>
            </a:r>
          </a:p>
          <a:p>
            <a:pPr marL="641350" indent="-533400">
              <a:lnSpc>
                <a:spcPct val="73000"/>
              </a:lnSpc>
              <a:buFont typeface="Wingdings" pitchFamily="2" charset="2"/>
              <a:buNone/>
            </a:pPr>
            <a:endParaRPr lang="en-US" sz="2000"/>
          </a:p>
          <a:p>
            <a:pPr marL="641350" indent="-533400">
              <a:lnSpc>
                <a:spcPct val="73000"/>
              </a:lnSpc>
              <a:buFont typeface="Wingdings" pitchFamily="2" charset="2"/>
              <a:buNone/>
            </a:pPr>
            <a:r>
              <a:rPr lang="en-US" sz="2000"/>
              <a:t>The initial </a:t>
            </a:r>
            <a:r>
              <a:rPr lang="en-US" sz="2000" i="1"/>
              <a:t>stack</a:t>
            </a:r>
            <a:r>
              <a:rPr lang="en-US" sz="2000"/>
              <a:t> size is 0. Do not confuse the array capacity with the size of the stack.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Stack Implementation</a:t>
            </a:r>
          </a:p>
        </p:txBody>
      </p:sp>
      <p:sp>
        <p:nvSpPr>
          <p:cNvPr id="224259" name="Rectangle 3"/>
          <p:cNvSpPr>
            <a:spLocks noGrp="1" noChangeArrowheads="1"/>
          </p:cNvSpPr>
          <p:nvPr>
            <p:ph type="body" idx="1"/>
          </p:nvPr>
        </p:nvSpPr>
        <p:spPr/>
        <p:txBody>
          <a:bodyPr/>
          <a:lstStyle/>
          <a:p>
            <a:pPr marL="717550" indent="-609600">
              <a:buFont typeface="Wingdings" pitchFamily="2" charset="2"/>
              <a:buNone/>
            </a:pPr>
            <a:r>
              <a:rPr lang="en-US" sz="2000" b="1"/>
              <a:t>Lines 10 – 14:</a:t>
            </a:r>
          </a:p>
          <a:p>
            <a:pPr marL="717550" indent="-609600">
              <a:buFont typeface="Wingdings" pitchFamily="2" charset="2"/>
              <a:buNone/>
            </a:pPr>
            <a:endParaRPr lang="en-US" sz="2000" b="1"/>
          </a:p>
          <a:p>
            <a:pPr marL="717550" indent="-609600">
              <a:buSzTx/>
              <a:buFont typeface="Wingdings" pitchFamily="2" charset="2"/>
              <a:buNone/>
            </a:pPr>
            <a:r>
              <a:rPr lang="en-US" sz="1800"/>
              <a:t>    public Stack(int initialCapacity)</a:t>
            </a:r>
          </a:p>
          <a:p>
            <a:pPr marL="717550" indent="-609600">
              <a:buSzTx/>
              <a:buFont typeface="Wingdings" pitchFamily="2" charset="2"/>
              <a:buNone/>
            </a:pPr>
            <a:r>
              <a:rPr lang="en-US" sz="1800"/>
              <a:t>                                        //one argument constructor</a:t>
            </a:r>
            <a:br>
              <a:rPr lang="en-US" sz="1800"/>
            </a:br>
            <a:r>
              <a:rPr lang="en-US" sz="1800"/>
              <a:t>                                        //creates a stack with initial capacity  </a:t>
            </a:r>
            <a:r>
              <a:rPr lang="en-US" sz="1800" i="1"/>
              <a:t>initialCapacity</a:t>
            </a:r>
            <a:endParaRPr lang="en-US" sz="1800"/>
          </a:p>
          <a:p>
            <a:pPr marL="717550" indent="-609600">
              <a:buSzTx/>
              <a:buFont typeface="Wingdings" pitchFamily="2" charset="2"/>
              <a:buNone/>
            </a:pPr>
            <a:r>
              <a:rPr lang="en-US" sz="1800"/>
              <a:t>    {</a:t>
            </a:r>
          </a:p>
          <a:p>
            <a:pPr marL="717550" indent="-609600">
              <a:buSzTx/>
              <a:buFont typeface="Wingdings" pitchFamily="2" charset="2"/>
              <a:buNone/>
            </a:pPr>
            <a:r>
              <a:rPr lang="en-US" sz="1800"/>
              <a:t>        items = new ArrayList&lt;E&gt;(initialCapacity);</a:t>
            </a:r>
          </a:p>
          <a:p>
            <a:pPr marL="717550" indent="-609600">
              <a:buSzTx/>
              <a:buFont typeface="Wingdings" pitchFamily="2" charset="2"/>
              <a:buNone/>
            </a:pPr>
            <a:r>
              <a:rPr lang="en-US" sz="1800"/>
              <a:t>    }</a:t>
            </a:r>
          </a:p>
          <a:p>
            <a:pPr marL="1109663" lvl="1" indent="-533400">
              <a:buSzTx/>
              <a:buFont typeface="Symbol" pitchFamily="18" charset="2"/>
              <a:buNone/>
            </a:pPr>
            <a:endParaRPr lang="en-US" sz="1800" b="1"/>
          </a:p>
          <a:p>
            <a:pPr marL="717550" indent="-609600">
              <a:buFont typeface="Wingdings" pitchFamily="2" charset="2"/>
              <a:buNone/>
            </a:pPr>
            <a:endParaRPr lang="en-US" sz="2000"/>
          </a:p>
          <a:p>
            <a:pPr marL="717550" indent="-609600">
              <a:buFont typeface="Wingdings" pitchFamily="2" charset="2"/>
              <a:buNone/>
            </a:pPr>
            <a:r>
              <a:rPr lang="en-US" sz="2000"/>
              <a:t>The one argument constructor sets the initial capacity of items to initialCapacity.  The initial </a:t>
            </a:r>
            <a:r>
              <a:rPr lang="en-US" sz="2000" i="1"/>
              <a:t>stack</a:t>
            </a:r>
            <a:r>
              <a:rPr lang="en-US" sz="2000"/>
              <a:t> size is 0 as it is in the default constructor.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Stack Implementation</a:t>
            </a:r>
          </a:p>
        </p:txBody>
      </p:sp>
      <p:sp>
        <p:nvSpPr>
          <p:cNvPr id="225283" name="Rectangle 3"/>
          <p:cNvSpPr>
            <a:spLocks noGrp="1" noChangeArrowheads="1"/>
          </p:cNvSpPr>
          <p:nvPr>
            <p:ph type="body" idx="1"/>
          </p:nvPr>
        </p:nvSpPr>
        <p:spPr/>
        <p:txBody>
          <a:bodyPr/>
          <a:lstStyle/>
          <a:p>
            <a:pPr marL="717550" indent="-609600">
              <a:buFont typeface="Wingdings" pitchFamily="2" charset="2"/>
              <a:buNone/>
            </a:pPr>
            <a:r>
              <a:rPr lang="en-US" sz="2000" b="1"/>
              <a:t>Lines 15 – 18:</a:t>
            </a:r>
          </a:p>
          <a:p>
            <a:pPr marL="717550" indent="-609600">
              <a:buFont typeface="Wingdings" pitchFamily="2" charset="2"/>
              <a:buNone/>
            </a:pPr>
            <a:endParaRPr lang="en-US" sz="2000" b="1"/>
          </a:p>
          <a:p>
            <a:pPr marL="1109663" lvl="1" indent="-533400">
              <a:buSzTx/>
              <a:buFont typeface="Wingdings" pitchFamily="2" charset="2"/>
              <a:buNone/>
            </a:pPr>
            <a:r>
              <a:rPr lang="en-US" sz="1600"/>
              <a:t>public void push(E x)</a:t>
            </a:r>
          </a:p>
          <a:p>
            <a:pPr marL="1109663" lvl="1" indent="-533400">
              <a:buSzTx/>
              <a:buFont typeface="Wingdings" pitchFamily="2" charset="2"/>
              <a:buNone/>
            </a:pPr>
            <a:r>
              <a:rPr lang="en-US" sz="1600"/>
              <a:t>    {</a:t>
            </a:r>
          </a:p>
          <a:p>
            <a:pPr marL="1109663" lvl="1" indent="-533400">
              <a:buSzTx/>
              <a:buFont typeface="Wingdings" pitchFamily="2" charset="2"/>
              <a:buNone/>
            </a:pPr>
            <a:r>
              <a:rPr lang="en-US" sz="1600"/>
              <a:t>        items.add(x);  //uses the ArrayList method </a:t>
            </a:r>
            <a:r>
              <a:rPr lang="en-US" sz="1600" i="1"/>
              <a:t>add(E o)</a:t>
            </a:r>
            <a:endParaRPr lang="en-US" sz="1600"/>
          </a:p>
          <a:p>
            <a:pPr marL="1109663" lvl="1" indent="-533400">
              <a:buSzTx/>
              <a:buFont typeface="Wingdings" pitchFamily="2" charset="2"/>
              <a:buNone/>
            </a:pPr>
            <a:r>
              <a:rPr lang="en-US" sz="1600"/>
              <a:t>    }</a:t>
            </a:r>
          </a:p>
          <a:p>
            <a:pPr marL="1536700" lvl="2" indent="-457200">
              <a:buSzTx/>
              <a:buFont typeface="Wingdings" pitchFamily="2" charset="2"/>
              <a:buNone/>
            </a:pPr>
            <a:endParaRPr lang="en-US" sz="1600" b="1"/>
          </a:p>
          <a:p>
            <a:pPr marL="717550" indent="-609600">
              <a:buFont typeface="Wingdings" pitchFamily="2" charset="2"/>
              <a:buNone/>
            </a:pPr>
            <a:endParaRPr lang="en-US" sz="1800"/>
          </a:p>
          <a:p>
            <a:pPr marL="717550" indent="-609600">
              <a:buFont typeface="Wingdings" pitchFamily="2" charset="2"/>
              <a:buNone/>
            </a:pPr>
            <a:r>
              <a:rPr lang="en-US" sz="2000"/>
              <a:t>The push(E  x) method places an element x on the top of the stack.  The add(E  x) method of ArrayList&lt;E&gt; inserts item x of type E</a:t>
            </a:r>
            <a:r>
              <a:rPr lang="en-US" sz="2000" i="1"/>
              <a:t> </a:t>
            </a:r>
            <a:r>
              <a:rPr lang="en-US" sz="2000"/>
              <a:t>at the end of items.  The top of the stack is the element at position items.size() – 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Stack Implementation</a:t>
            </a:r>
          </a:p>
        </p:txBody>
      </p:sp>
      <p:sp>
        <p:nvSpPr>
          <p:cNvPr id="226307" name="Rectangle 3"/>
          <p:cNvSpPr>
            <a:spLocks noGrp="1" noChangeArrowheads="1"/>
          </p:cNvSpPr>
          <p:nvPr>
            <p:ph type="body" idx="1"/>
          </p:nvPr>
        </p:nvSpPr>
        <p:spPr/>
        <p:txBody>
          <a:bodyPr/>
          <a:lstStyle/>
          <a:p>
            <a:pPr marL="717550" indent="-609600">
              <a:buFont typeface="Wingdings" pitchFamily="2" charset="2"/>
              <a:buNone/>
            </a:pPr>
            <a:r>
              <a:rPr lang="en-US" sz="2000" b="1"/>
              <a:t>Lines 19 – 25</a:t>
            </a:r>
            <a:br>
              <a:rPr lang="en-US" sz="2000" b="1"/>
            </a:br>
            <a:endParaRPr lang="en-US" sz="2000" b="1"/>
          </a:p>
          <a:p>
            <a:pPr marL="717550" indent="-609600">
              <a:buFont typeface="Wingdings" pitchFamily="2" charset="2"/>
              <a:buNone/>
            </a:pPr>
            <a:r>
              <a:rPr lang="en-US"/>
              <a:t>  </a:t>
            </a:r>
            <a:r>
              <a:rPr lang="en-US" sz="1800"/>
              <a:t>public E pop() </a:t>
            </a:r>
          </a:p>
          <a:p>
            <a:pPr marL="717550" indent="-609600">
              <a:buFont typeface="Wingdings" pitchFamily="2" charset="2"/>
              <a:buNone/>
            </a:pPr>
            <a:r>
              <a:rPr lang="en-US" sz="1800"/>
              <a:t>    {</a:t>
            </a:r>
          </a:p>
          <a:p>
            <a:pPr marL="717550" indent="-609600">
              <a:buFont typeface="Wingdings" pitchFamily="2" charset="2"/>
              <a:buNone/>
            </a:pPr>
            <a:r>
              <a:rPr lang="en-US" sz="1800"/>
              <a:t>        if (empty())  // determine whether or not there is an item to remove</a:t>
            </a:r>
          </a:p>
          <a:p>
            <a:pPr marL="717550" indent="-609600">
              <a:buFont typeface="Wingdings" pitchFamily="2" charset="2"/>
              <a:buNone/>
            </a:pPr>
            <a:r>
              <a:rPr lang="en-US" sz="1800"/>
              <a:t>            return null;</a:t>
            </a:r>
          </a:p>
          <a:p>
            <a:pPr marL="717550" indent="-609600">
              <a:buFont typeface="Wingdings" pitchFamily="2" charset="2"/>
              <a:buNone/>
            </a:pPr>
            <a:r>
              <a:rPr lang="en-US" sz="1800"/>
              <a:t>        return items.remove(items.size()-1)</a:t>
            </a:r>
          </a:p>
          <a:p>
            <a:pPr marL="717550" indent="-609600">
              <a:buFont typeface="Wingdings" pitchFamily="2" charset="2"/>
              <a:buNone/>
            </a:pPr>
            <a:r>
              <a:rPr lang="en-US" sz="1800"/>
              <a:t>                                                 //uses the ArrayList method </a:t>
            </a:r>
            <a:r>
              <a:rPr lang="en-US" sz="1800" i="1"/>
              <a:t>remove(int n)</a:t>
            </a:r>
            <a:endParaRPr lang="en-US" sz="1800"/>
          </a:p>
          <a:p>
            <a:pPr marL="717550" indent="-609600">
              <a:buFont typeface="Wingdings" pitchFamily="2" charset="2"/>
              <a:buNone/>
            </a:pPr>
            <a:r>
              <a:rPr lang="en-US" sz="1800"/>
              <a:t>    }</a:t>
            </a:r>
          </a:p>
          <a:p>
            <a:pPr marL="717550" indent="-609600">
              <a:buFont typeface="Wingdings" pitchFamily="2" charset="2"/>
              <a:buNone/>
            </a:pPr>
            <a:r>
              <a:rPr lang="en-US" sz="2000" b="1"/>
              <a:t/>
            </a:r>
            <a:br>
              <a:rPr lang="en-US" sz="2000" b="1"/>
            </a:br>
            <a:endParaRPr lang="en-US" sz="2000"/>
          </a:p>
          <a:p>
            <a:pPr marL="717550" indent="-609600">
              <a:buFont typeface="Wingdings" pitchFamily="2" charset="2"/>
              <a:buNone/>
            </a:pPr>
            <a:r>
              <a:rPr lang="en-US" sz="2000"/>
              <a:t>To remove an item from the stack, first check that the stack is not empty.  If there is at least one item on the stack, the call items.remove( items.size() –1) removes the last item that was placed into items</a:t>
            </a:r>
            <a:r>
              <a:rPr lang="en-US" sz="2000" i="1"/>
              <a:t>. </a:t>
            </a:r>
            <a:r>
              <a:rPr lang="en-US" sz="2000"/>
              <a:t>That is, the call removes the element that is on top of the stack, and returns that item.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Stack Example</a:t>
            </a:r>
          </a:p>
        </p:txBody>
      </p:sp>
      <p:sp>
        <p:nvSpPr>
          <p:cNvPr id="227331" name="Rectangle 3"/>
          <p:cNvSpPr>
            <a:spLocks noGrp="1" noChangeArrowheads="1"/>
          </p:cNvSpPr>
          <p:nvPr>
            <p:ph type="body" idx="1"/>
          </p:nvPr>
        </p:nvSpPr>
        <p:spPr/>
        <p:txBody>
          <a:bodyPr/>
          <a:lstStyle/>
          <a:p>
            <a:r>
              <a:rPr lang="en-US" sz="2400" b="1"/>
              <a:t>A Stack For Checking Balanced Parentheses, Brackets, and Braces</a:t>
            </a:r>
            <a:r>
              <a:rPr lang="en-US"/>
              <a:t> </a:t>
            </a:r>
          </a:p>
          <a:p>
            <a:endParaRPr lang="en-US"/>
          </a:p>
          <a:p>
            <a:r>
              <a:rPr lang="en-US" sz="2400"/>
              <a:t>Expressions and statements typically include parentheses, braces and brackets; syntactically </a:t>
            </a:r>
            <a:r>
              <a:rPr lang="en-US" sz="2400" i="1"/>
              <a:t>correct</a:t>
            </a:r>
            <a:r>
              <a:rPr lang="en-US" sz="2400"/>
              <a:t> expressions require </a:t>
            </a:r>
            <a:r>
              <a:rPr lang="en-US" sz="2400" i="1"/>
              <a:t>balanced</a:t>
            </a:r>
            <a:r>
              <a:rPr lang="en-US" sz="2400"/>
              <a:t> parentheses, braces, and brackets.  For example, the parentheses in the expression ((2+3) * 3) are balanced; but those in ((2+3) * 3 are not.  The parentheses and brackets of array[2*(3+4)] are balanced but the brackets of array[2*(3+4)[ are not.</a:t>
            </a:r>
            <a:r>
              <a:rPr lang="en-US"/>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Stack Example</a:t>
            </a:r>
          </a:p>
        </p:txBody>
      </p:sp>
      <p:sp>
        <p:nvSpPr>
          <p:cNvPr id="228355" name="Rectangle 3"/>
          <p:cNvSpPr>
            <a:spLocks noGrp="1" noChangeArrowheads="1"/>
          </p:cNvSpPr>
          <p:nvPr>
            <p:ph type="body" idx="1"/>
          </p:nvPr>
        </p:nvSpPr>
        <p:spPr>
          <a:xfrm>
            <a:off x="468313" y="2101850"/>
            <a:ext cx="9612312" cy="4760913"/>
          </a:xfrm>
        </p:spPr>
        <p:txBody>
          <a:bodyPr/>
          <a:lstStyle/>
          <a:p>
            <a:pPr>
              <a:buFont typeface="Wingdings" pitchFamily="2" charset="2"/>
              <a:buNone/>
            </a:pPr>
            <a:r>
              <a:rPr lang="en-US" sz="2000"/>
              <a:t>With the aid of a stack, determining whether or not  the parentheses, braces, and brackets of an expression are balanced is an easy task that is specified by the following algorithm.</a:t>
            </a:r>
          </a:p>
          <a:p>
            <a:endParaRPr lang="en-US" sz="2000"/>
          </a:p>
          <a:p>
            <a:pPr>
              <a:buFont typeface="Wingdings" pitchFamily="2" charset="2"/>
              <a:buNone/>
            </a:pPr>
            <a:r>
              <a:rPr lang="en-US" sz="2000"/>
              <a:t>initialize a stack to empty</a:t>
            </a:r>
          </a:p>
          <a:p>
            <a:pPr>
              <a:buFont typeface="Wingdings" pitchFamily="2" charset="2"/>
              <a:buNone/>
            </a:pPr>
            <a:r>
              <a:rPr lang="en-US" sz="2000"/>
              <a:t>for each character, </a:t>
            </a:r>
            <a:r>
              <a:rPr lang="en-US" sz="2000" i="1"/>
              <a:t>ch</a:t>
            </a:r>
            <a:r>
              <a:rPr lang="en-US" sz="2000"/>
              <a:t>, of an expression</a:t>
            </a:r>
          </a:p>
          <a:p>
            <a:pPr>
              <a:buFont typeface="Wingdings" pitchFamily="2" charset="2"/>
              <a:buNone/>
            </a:pPr>
            <a:r>
              <a:rPr lang="en-US" sz="2000"/>
              <a:t>       if </a:t>
            </a:r>
            <a:r>
              <a:rPr lang="en-US" sz="2000" i="1"/>
              <a:t>ch</a:t>
            </a:r>
            <a:r>
              <a:rPr lang="en-US" sz="2000"/>
              <a:t> is a left parenthesis (, brace {, or bracket [ </a:t>
            </a:r>
          </a:p>
          <a:p>
            <a:pPr>
              <a:buFont typeface="Wingdings" pitchFamily="2" charset="2"/>
              <a:buNone/>
            </a:pPr>
            <a:r>
              <a:rPr lang="en-US" sz="2000"/>
              <a:t>              push </a:t>
            </a:r>
            <a:r>
              <a:rPr lang="en-US" sz="2000" i="1"/>
              <a:t>ch</a:t>
            </a:r>
            <a:r>
              <a:rPr lang="en-US" sz="2000"/>
              <a:t> onto the stack</a:t>
            </a:r>
          </a:p>
          <a:p>
            <a:pPr>
              <a:buFont typeface="Wingdings" pitchFamily="2" charset="2"/>
              <a:buNone/>
            </a:pPr>
            <a:r>
              <a:rPr lang="en-US" sz="2000"/>
              <a:t>      if </a:t>
            </a:r>
            <a:r>
              <a:rPr lang="en-US" sz="2000" i="1"/>
              <a:t>ch</a:t>
            </a:r>
            <a:r>
              <a:rPr lang="en-US" sz="2000"/>
              <a:t> is a right parenthesis, brace, or bracket </a:t>
            </a:r>
          </a:p>
          <a:p>
            <a:pPr>
              <a:buFont typeface="Wingdings" pitchFamily="2" charset="2"/>
              <a:buNone/>
            </a:pPr>
            <a:r>
              <a:rPr lang="en-US" sz="2000"/>
              <a:t>            if a matching left parenthesis, brace, or bracket is on top of the stack</a:t>
            </a:r>
          </a:p>
          <a:p>
            <a:pPr>
              <a:buFont typeface="Wingdings" pitchFamily="2" charset="2"/>
              <a:buNone/>
            </a:pPr>
            <a:r>
              <a:rPr lang="en-US" sz="2000"/>
              <a:t> 	        pop the stack</a:t>
            </a:r>
          </a:p>
          <a:p>
            <a:pPr>
              <a:buFont typeface="Wingdings" pitchFamily="2" charset="2"/>
              <a:buNone/>
            </a:pPr>
            <a:r>
              <a:rPr lang="en-US" sz="2000"/>
              <a:t>      else</a:t>
            </a:r>
          </a:p>
          <a:p>
            <a:pPr>
              <a:buFont typeface="Wingdings" pitchFamily="2" charset="2"/>
              <a:buNone/>
            </a:pPr>
            <a:r>
              <a:rPr lang="en-US" sz="2000"/>
              <a:t>            report an error and stop</a:t>
            </a:r>
            <a:br>
              <a:rPr lang="en-US" sz="2000"/>
            </a:br>
            <a:r>
              <a:rPr lang="en-US" sz="2000"/>
              <a:t/>
            </a:r>
            <a:br>
              <a:rPr lang="en-US" sz="2000"/>
            </a:br>
            <a:r>
              <a:rPr lang="en-US" sz="2000"/>
              <a:t>// No  characters remain as input.</a:t>
            </a:r>
          </a:p>
          <a:p>
            <a:pPr>
              <a:buFont typeface="Wingdings" pitchFamily="2" charset="2"/>
              <a:buNone/>
            </a:pPr>
            <a:r>
              <a:rPr lang="en-US" sz="2000"/>
              <a:t>   if the stack is empty, the expression is correctly balanced. Otherwise, it is not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sz="2400" b="0"/>
              <a:t>Using a stack to check that ([2+3]–(a +b) +1) is balanced</a:t>
            </a:r>
          </a:p>
        </p:txBody>
      </p:sp>
      <p:sp>
        <p:nvSpPr>
          <p:cNvPr id="229379" name="Rectangle 3"/>
          <p:cNvSpPr>
            <a:spLocks noGrp="1" noChangeArrowheads="1"/>
          </p:cNvSpPr>
          <p:nvPr>
            <p:ph type="body" idx="1"/>
          </p:nvPr>
        </p:nvSpPr>
        <p:spPr>
          <a:xfrm>
            <a:off x="925512" y="1874837"/>
            <a:ext cx="8607425" cy="4760912"/>
          </a:xfrm>
        </p:spPr>
        <p:txBody>
          <a:bodyPr/>
          <a:lstStyle/>
          <a:p>
            <a:pPr>
              <a:buFont typeface="Wingdings" pitchFamily="2" charset="2"/>
              <a:buNone/>
            </a:pPr>
            <a:r>
              <a:rPr lang="en-US"/>
              <a:t> </a:t>
            </a:r>
            <a:r>
              <a:rPr lang="en-US" sz="1400"/>
              <a:t>Stack                String                      Action</a:t>
            </a:r>
            <a:endParaRPr lang="en-US"/>
          </a:p>
        </p:txBody>
      </p:sp>
      <p:graphicFrame>
        <p:nvGraphicFramePr>
          <p:cNvPr id="229684" name="Group 308"/>
          <p:cNvGraphicFramePr>
            <a:graphicFrameLocks noGrp="1"/>
          </p:cNvGraphicFramePr>
          <p:nvPr/>
        </p:nvGraphicFramePr>
        <p:xfrm>
          <a:off x="1077912" y="2332037"/>
          <a:ext cx="7543800" cy="4716780"/>
        </p:xfrm>
        <a:graphic>
          <a:graphicData uri="http://schemas.openxmlformats.org/drawingml/2006/table">
            <a:tbl>
              <a:tblPr/>
              <a:tblGrid>
                <a:gridCol w="1369559"/>
                <a:gridCol w="1824207"/>
                <a:gridCol w="4350034"/>
              </a:tblGrid>
              <a:tr h="304800">
                <a:tc>
                  <a:txBody>
                    <a:bodyPr/>
                    <a:lstStyle/>
                    <a:p>
                      <a:pPr marL="0" marR="0" lvl="0" indent="0" algn="l" defTabSz="449263" rtl="0" eaLnBrk="0" fontAlgn="base" latinLnBrk="0" hangingPunct="0">
                        <a:lnSpc>
                          <a:spcPct val="93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empty</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dirty="0" smtClean="0">
                          <a:ln>
                            <a:noFill/>
                          </a:ln>
                          <a:solidFill>
                            <a:srgbClr val="000000"/>
                          </a:solidFill>
                          <a:effectLst/>
                          <a:latin typeface="Arial" charset="0"/>
                          <a:cs typeface="Times New Roman" pitchFamily="18" charset="0"/>
                        </a:rPr>
                        <a:t>(</a:t>
                      </a:r>
                      <a:r>
                        <a:rPr kumimoji="0" lang="en-US" sz="1400" b="0" i="0" u="none" strike="noStrike" cap="none" normalizeH="0" baseline="0" dirty="0" smtClean="0">
                          <a:ln>
                            <a:noFill/>
                          </a:ln>
                          <a:solidFill>
                            <a:srgbClr val="000000"/>
                          </a:solidFill>
                          <a:effectLst/>
                          <a:latin typeface="Arial" charset="0"/>
                          <a:cs typeface="Times New Roman" pitchFamily="18" charset="0"/>
                        </a:rPr>
                        <a:t>[2+3]-(a +b) +1)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dirty="0" smtClean="0">
                          <a:ln>
                            <a:noFill/>
                          </a:ln>
                          <a:solidFill>
                            <a:srgbClr val="000000"/>
                          </a:solidFill>
                          <a:effectLst/>
                          <a:latin typeface="Arial" charset="0"/>
                          <a:cs typeface="Times New Roman" pitchFamily="18" charset="0"/>
                        </a:rPr>
                        <a:t>Push</a:t>
                      </a:r>
                      <a:r>
                        <a:rPr kumimoji="0" lang="en-US" sz="1400" b="0" i="0" u="none" strike="noStrike" cap="none" normalizeH="0" baseline="0" dirty="0" smtClean="0">
                          <a:ln>
                            <a:noFill/>
                          </a:ln>
                          <a:solidFill>
                            <a:srgbClr val="000000"/>
                          </a:solidFill>
                          <a:effectLst/>
                          <a:latin typeface="Arial" charset="0"/>
                          <a:cs typeface="Times New Roman" pitchFamily="18" charset="0"/>
                        </a:rPr>
                        <a:t>  (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dirty="0" smtClean="0">
                          <a:ln>
                            <a:noFill/>
                          </a:ln>
                          <a:solidFill>
                            <a:srgbClr val="000000"/>
                          </a:solidFill>
                          <a:effectLst/>
                          <a:latin typeface="Arial" charset="0"/>
                          <a:cs typeface="Times New Roman" pitchFamily="18" charset="0"/>
                        </a:rPr>
                        <a:t>[</a:t>
                      </a:r>
                      <a:r>
                        <a:rPr kumimoji="0" lang="en-US" sz="1400" b="0" i="0" u="none" strike="noStrike" cap="none" normalizeH="0" baseline="0" dirty="0" smtClean="0">
                          <a:ln>
                            <a:noFill/>
                          </a:ln>
                          <a:solidFill>
                            <a:srgbClr val="000000"/>
                          </a:solidFill>
                          <a:effectLst/>
                          <a:latin typeface="Arial" charset="0"/>
                          <a:cs typeface="Times New Roman" pitchFamily="18" charset="0"/>
                        </a:rPr>
                        <a:t>2+3]-(a +b) +1)</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dirty="0" smtClean="0">
                          <a:ln>
                            <a:noFill/>
                          </a:ln>
                          <a:solidFill>
                            <a:srgbClr val="000000"/>
                          </a:solidFill>
                          <a:effectLst/>
                          <a:latin typeface="Arial" charset="0"/>
                          <a:cs typeface="Times New Roman" pitchFamily="18" charset="0"/>
                        </a:rPr>
                        <a:t>Push</a:t>
                      </a:r>
                      <a:r>
                        <a:rPr kumimoji="0" lang="en-US" sz="1400" b="0" i="0" u="none" strike="noStrike" cap="none" normalizeH="0" baseline="0" dirty="0" smtClean="0">
                          <a:ln>
                            <a:noFill/>
                          </a:ln>
                          <a:solidFill>
                            <a:srgbClr val="000000"/>
                          </a:solidFill>
                          <a:effectLst/>
                          <a:latin typeface="Arial" charset="0"/>
                          <a:cs typeface="Times New Roman" pitchFamily="18" charset="0"/>
                        </a:rPr>
                        <a:t>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 [     (top)</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2</a:t>
                      </a:r>
                      <a:r>
                        <a:rPr kumimoji="0" lang="en-US" sz="1400" b="0" i="0" u="none" strike="noStrike" cap="none" normalizeH="0" baseline="0" smtClean="0">
                          <a:ln>
                            <a:noFill/>
                          </a:ln>
                          <a:solidFill>
                            <a:srgbClr val="000000"/>
                          </a:solidFill>
                          <a:effectLst/>
                          <a:latin typeface="Arial" charset="0"/>
                          <a:cs typeface="Times New Roman" pitchFamily="18" charset="0"/>
                        </a:rPr>
                        <a:t>+3]-(a +b) +1)</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2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a:t>
                      </a:r>
                      <a:r>
                        <a:rPr kumimoji="0" lang="en-US" sz="1400" b="0" i="0" u="none" strike="noStrike" cap="none" normalizeH="0" baseline="0" smtClean="0">
                          <a:ln>
                            <a:noFill/>
                          </a:ln>
                          <a:solidFill>
                            <a:srgbClr val="000000"/>
                          </a:solidFill>
                          <a:effectLst/>
                          <a:latin typeface="Arial" charset="0"/>
                          <a:cs typeface="Times New Roman" pitchFamily="18" charset="0"/>
                        </a:rPr>
                        <a:t>3]-(a +b) +1)</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3</a:t>
                      </a:r>
                      <a:r>
                        <a:rPr kumimoji="0" lang="en-US" sz="1400" b="0" i="0" u="none" strike="noStrike" cap="none" normalizeH="0" baseline="0" smtClean="0">
                          <a:ln>
                            <a:noFill/>
                          </a:ln>
                          <a:solidFill>
                            <a:srgbClr val="000000"/>
                          </a:solidFill>
                          <a:effectLst/>
                          <a:latin typeface="Arial" charset="0"/>
                          <a:cs typeface="Times New Roman" pitchFamily="18" charset="0"/>
                        </a:rPr>
                        <a:t>]-(a +b) +1)</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3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dirty="0" smtClean="0">
                          <a:ln>
                            <a:noFill/>
                          </a:ln>
                          <a:solidFill>
                            <a:srgbClr val="000000"/>
                          </a:solidFill>
                          <a:effectLst/>
                          <a:latin typeface="Arial" charset="0"/>
                          <a:cs typeface="Times New Roman" pitchFamily="18" charset="0"/>
                        </a:rPr>
                        <a:t>]</a:t>
                      </a:r>
                      <a:r>
                        <a:rPr kumimoji="0" lang="en-US" sz="1400" b="0" i="0" u="none" strike="noStrike" cap="none" normalizeH="0" baseline="0" dirty="0" smtClean="0">
                          <a:ln>
                            <a:noFill/>
                          </a:ln>
                          <a:solidFill>
                            <a:srgbClr val="000000"/>
                          </a:solidFill>
                          <a:effectLst/>
                          <a:latin typeface="Arial" charset="0"/>
                          <a:cs typeface="Times New Roman" pitchFamily="18" charset="0"/>
                        </a:rPr>
                        <a:t>-(a +b) +1)</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 </a:t>
                      </a:r>
                      <a:r>
                        <a:rPr kumimoji="0" lang="en-US" sz="1400" b="1" i="0" u="none" strike="noStrike" cap="none" normalizeH="0" baseline="0" dirty="0" smtClean="0">
                          <a:ln>
                            <a:noFill/>
                          </a:ln>
                          <a:solidFill>
                            <a:srgbClr val="000000"/>
                          </a:solidFill>
                          <a:effectLst/>
                          <a:latin typeface="Arial" charset="0"/>
                          <a:cs typeface="Times New Roman" pitchFamily="18" charset="0"/>
                        </a:rPr>
                        <a:t>Pop the matching left bracket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a:t>
                      </a:r>
                      <a:r>
                        <a:rPr kumimoji="0" lang="en-US" sz="1400" b="0" i="0" u="none" strike="noStrike" cap="none" normalizeH="0" baseline="0" smtClean="0">
                          <a:ln>
                            <a:noFill/>
                          </a:ln>
                          <a:solidFill>
                            <a:srgbClr val="000000"/>
                          </a:solidFill>
                          <a:effectLst/>
                          <a:latin typeface="Arial" charset="0"/>
                          <a:cs typeface="Times New Roman" pitchFamily="18" charset="0"/>
                        </a:rPr>
                        <a:t>(a +b) +1)</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the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a:t>
                      </a:r>
                      <a:r>
                        <a:rPr kumimoji="0" lang="en-US" sz="1400" b="0" i="0" u="none" strike="noStrike" cap="none" normalizeH="0" baseline="0" smtClean="0">
                          <a:ln>
                            <a:noFill/>
                          </a:ln>
                          <a:solidFill>
                            <a:srgbClr val="000000"/>
                          </a:solidFill>
                          <a:effectLst/>
                          <a:latin typeface="Arial" charset="0"/>
                          <a:cs typeface="Times New Roman" pitchFamily="18" charset="0"/>
                        </a:rPr>
                        <a:t>a +b) +1)</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dirty="0" smtClean="0">
                          <a:ln>
                            <a:noFill/>
                          </a:ln>
                          <a:solidFill>
                            <a:srgbClr val="000000"/>
                          </a:solidFill>
                          <a:effectLst/>
                          <a:latin typeface="Arial" charset="0"/>
                          <a:cs typeface="Times New Roman" pitchFamily="18" charset="0"/>
                        </a:rPr>
                        <a:t>Push</a:t>
                      </a:r>
                      <a:r>
                        <a:rPr kumimoji="0" lang="en-US" sz="1400" b="0" i="0" u="none" strike="noStrike" cap="none" normalizeH="0" baseline="0" dirty="0" smtClean="0">
                          <a:ln>
                            <a:noFill/>
                          </a:ln>
                          <a:solidFill>
                            <a:srgbClr val="000000"/>
                          </a:solidFill>
                          <a:effectLst/>
                          <a:latin typeface="Arial" charset="0"/>
                          <a:cs typeface="Times New Roman" pitchFamily="18" charset="0"/>
                        </a:rPr>
                        <a:t>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a</a:t>
                      </a:r>
                      <a:r>
                        <a:rPr kumimoji="0" lang="en-US" sz="1400" b="0" i="0" u="none" strike="noStrike" cap="none" normalizeH="0" baseline="0" smtClean="0">
                          <a:ln>
                            <a:noFill/>
                          </a:ln>
                          <a:solidFill>
                            <a:srgbClr val="000000"/>
                          </a:solidFill>
                          <a:effectLst/>
                          <a:latin typeface="Arial" charset="0"/>
                          <a:cs typeface="Times New Roman" pitchFamily="18" charset="0"/>
                        </a:rPr>
                        <a:t> +b) +1)</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a</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a:t>
                      </a:r>
                      <a:r>
                        <a:rPr kumimoji="0" lang="en-US" sz="1400" b="0" i="0" u="none" strike="noStrike" cap="none" normalizeH="0" baseline="0" smtClean="0">
                          <a:ln>
                            <a:noFill/>
                          </a:ln>
                          <a:solidFill>
                            <a:srgbClr val="000000"/>
                          </a:solidFill>
                          <a:effectLst/>
                          <a:latin typeface="Arial" charset="0"/>
                          <a:cs typeface="Times New Roman" pitchFamily="18" charset="0"/>
                        </a:rPr>
                        <a:t>b) +1)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b</a:t>
                      </a:r>
                      <a:r>
                        <a:rPr kumimoji="0" lang="en-US" sz="1400" b="0" i="0" u="none" strike="noStrike" cap="none" normalizeH="0" baseline="0" smtClean="0">
                          <a:ln>
                            <a:noFill/>
                          </a:ln>
                          <a:solidFill>
                            <a:srgbClr val="000000"/>
                          </a:solidFill>
                          <a:effectLst/>
                          <a:latin typeface="Arial" charset="0"/>
                          <a:cs typeface="Times New Roman" pitchFamily="18" charset="0"/>
                        </a:rPr>
                        <a:t>) +1)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b</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 (</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a:t>
                      </a:r>
                      <a:r>
                        <a:rPr kumimoji="0" lang="en-US" sz="1400" b="0" i="0" u="none" strike="noStrike" cap="none" normalizeH="0" baseline="0" smtClean="0">
                          <a:ln>
                            <a:noFill/>
                          </a:ln>
                          <a:solidFill>
                            <a:srgbClr val="000000"/>
                          </a:solidFill>
                          <a:effectLst/>
                          <a:latin typeface="Arial" charset="0"/>
                          <a:cs typeface="Times New Roman" pitchFamily="18" charset="0"/>
                        </a:rPr>
                        <a:t> +1)</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 –</a:t>
                      </a:r>
                      <a:r>
                        <a:rPr kumimoji="0" lang="en-US" sz="1400" b="1" i="0" u="none" strike="noStrike" cap="none" normalizeH="0" baseline="0" dirty="0" smtClean="0">
                          <a:ln>
                            <a:noFill/>
                          </a:ln>
                          <a:solidFill>
                            <a:srgbClr val="000000"/>
                          </a:solidFill>
                          <a:effectLst/>
                          <a:latin typeface="Arial" charset="0"/>
                          <a:cs typeface="Times New Roman" pitchFamily="18" charset="0"/>
                        </a:rPr>
                        <a:t>Pop the matching left parenthesis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a:t>
                      </a:r>
                      <a:r>
                        <a:rPr kumimoji="0" lang="en-US" sz="1400" b="0" i="0" u="none" strike="noStrike" cap="none" normalizeH="0" baseline="0" smtClean="0">
                          <a:ln>
                            <a:noFill/>
                          </a:ln>
                          <a:solidFill>
                            <a:srgbClr val="000000"/>
                          </a:solidFill>
                          <a:effectLst/>
                          <a:latin typeface="Arial" charset="0"/>
                          <a:cs typeface="Times New Roman" pitchFamily="18" charset="0"/>
                        </a:rPr>
                        <a:t>1)</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1</a:t>
                      </a:r>
                      <a:r>
                        <a:rPr kumimoji="0" lang="en-US" sz="1400" b="0" i="0" u="none" strike="noStrike" cap="none" normalizeH="0" baseline="0" smtClean="0">
                          <a:ln>
                            <a:noFill/>
                          </a:ln>
                          <a:solidFill>
                            <a:srgbClr val="000000"/>
                          </a:solidFill>
                          <a:effectLst/>
                          <a:latin typeface="Arial" charset="0"/>
                          <a:cs typeface="Times New Roman" pitchFamily="18" charset="0"/>
                        </a:rPr>
                        <a:t>)</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1</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smtClean="0">
                          <a:ln>
                            <a:noFill/>
                          </a:ln>
                          <a:solidFill>
                            <a:srgbClr val="000000"/>
                          </a:solidFill>
                          <a:effectLst/>
                          <a:latin typeface="Arial" charset="0"/>
                          <a:cs typeface="Times New Roman" pitchFamily="18" charset="0"/>
                        </a:rPr>
                        <a:t>(</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1" i="0" u="none" strike="noStrike" cap="none" normalizeH="0" baseline="0" smtClean="0">
                          <a:ln>
                            <a:noFill/>
                          </a:ln>
                          <a:solidFill>
                            <a:srgbClr val="000000"/>
                          </a:solidFill>
                          <a:effectLst/>
                          <a:latin typeface="Arial" charset="0"/>
                          <a:cs typeface="Times New Roman" pitchFamily="18" charset="0"/>
                        </a:rPr>
                        <a:t>)</a:t>
                      </a:r>
                      <a:endParaRPr kumimoji="0" lang="en-US" sz="40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read ) -- </a:t>
                      </a:r>
                      <a:r>
                        <a:rPr kumimoji="0" lang="en-US" sz="1400" b="1" i="0" u="none" strike="noStrike" cap="none" normalizeH="0" baseline="0" dirty="0" smtClean="0">
                          <a:ln>
                            <a:noFill/>
                          </a:ln>
                          <a:solidFill>
                            <a:srgbClr val="000000"/>
                          </a:solidFill>
                          <a:effectLst/>
                          <a:latin typeface="Arial" charset="0"/>
                          <a:cs typeface="Times New Roman" pitchFamily="18" charset="0"/>
                        </a:rPr>
                        <a:t>Pop the matching left parenthesis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empty</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end of string</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0">
                        <a:lnSpc>
                          <a:spcPct val="95000"/>
                        </a:lnSpc>
                        <a:spcBef>
                          <a:spcPct val="0"/>
                        </a:spcBef>
                        <a:spcAft>
                          <a:spcPct val="0"/>
                        </a:spcAft>
                        <a:buClr>
                          <a:srgbClr val="0E594D"/>
                        </a:buClr>
                        <a:buSzPct val="45000"/>
                        <a:buFont typeface="Wingdings" pitchFamily="2" charset="2"/>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The expression is balanced.	</a:t>
                      </a:r>
                      <a:endParaRPr kumimoji="0" lang="en-US" sz="40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9685" name="Rectangle 309"/>
          <p:cNvSpPr>
            <a:spLocks noChangeArrowheads="1"/>
          </p:cNvSpPr>
          <p:nvPr/>
        </p:nvSpPr>
        <p:spPr bwMode="auto">
          <a:xfrm>
            <a:off x="0" y="5865813"/>
            <a:ext cx="10080625" cy="0"/>
          </a:xfrm>
          <a:prstGeom prst="rect">
            <a:avLst/>
          </a:prstGeom>
          <a:noFill/>
          <a:ln w="9525">
            <a:noFill/>
            <a:miter lim="800000"/>
            <a:headEnd/>
            <a:tailEnd/>
          </a:ln>
          <a:effectLst/>
        </p:spPr>
        <p:txBody>
          <a:bodyPr wrap="none" anchor="ctr">
            <a:spAutoFit/>
          </a:bodyPr>
          <a:lstStyle/>
          <a:p>
            <a:endParaRPr lang="en-US" b="0">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Stack Example</a:t>
            </a:r>
          </a:p>
        </p:txBody>
      </p:sp>
      <p:sp>
        <p:nvSpPr>
          <p:cNvPr id="230403" name="Rectangle 3"/>
          <p:cNvSpPr>
            <a:spLocks noGrp="1" noChangeArrowheads="1"/>
          </p:cNvSpPr>
          <p:nvPr>
            <p:ph type="body" idx="1"/>
          </p:nvPr>
        </p:nvSpPr>
        <p:spPr/>
        <p:txBody>
          <a:bodyPr/>
          <a:lstStyle/>
          <a:p>
            <a:pPr>
              <a:buFont typeface="Wingdings" pitchFamily="2" charset="2"/>
              <a:buNone/>
            </a:pPr>
            <a:r>
              <a:rPr lang="en-US" sz="2400" b="1"/>
              <a:t>Problem Statement:</a:t>
            </a:r>
            <a:endParaRPr lang="en-US" sz="2400"/>
          </a:p>
          <a:p>
            <a:pPr>
              <a:buFont typeface="Wingdings" pitchFamily="2" charset="2"/>
              <a:buNone/>
            </a:pPr>
            <a:r>
              <a:rPr lang="en-US" sz="2400"/>
              <a:t>Implement a class with a single utility method, </a:t>
            </a:r>
            <a:br>
              <a:rPr lang="en-US" sz="2400"/>
            </a:br>
            <a:r>
              <a:rPr lang="en-US" sz="2400"/>
              <a:t>		</a:t>
            </a:r>
          </a:p>
          <a:p>
            <a:pPr>
              <a:buFont typeface="Wingdings" pitchFamily="2" charset="2"/>
              <a:buNone/>
            </a:pPr>
            <a:r>
              <a:rPr lang="en-US" sz="2400"/>
              <a:t>public static void boolean expressionChecker( String ex),</a:t>
            </a:r>
          </a:p>
          <a:p>
            <a:pPr>
              <a:buFont typeface="Wingdings" pitchFamily="2" charset="2"/>
              <a:buNone/>
            </a:pPr>
            <a:r>
              <a:rPr lang="en-US" sz="2400"/>
              <a:t>that determines whether or not the</a:t>
            </a:r>
          </a:p>
          <a:p>
            <a:pPr>
              <a:buFont typeface="Wingdings" pitchFamily="2" charset="2"/>
              <a:buNone/>
            </a:pPr>
            <a:r>
              <a:rPr lang="en-US" sz="2400"/>
              <a:t>parentheses, braces, and brackets of ex are</a:t>
            </a:r>
          </a:p>
          <a:p>
            <a:pPr>
              <a:buFont typeface="Wingdings" pitchFamily="2" charset="2"/>
              <a:buNone/>
            </a:pPr>
            <a:r>
              <a:rPr lang="en-US" sz="2400"/>
              <a:t>balanced.  Include a main(…) method that</a:t>
            </a:r>
          </a:p>
          <a:p>
            <a:pPr>
              <a:buFont typeface="Wingdings" pitchFamily="2" charset="2"/>
              <a:buNone/>
            </a:pPr>
            <a:r>
              <a:rPr lang="en-US" sz="2400"/>
              <a:t>tests expressionChecker(</a:t>
            </a:r>
            <a:r>
              <a:rPr lang="en-US" sz="2400" i="1"/>
              <a:t>…</a:t>
            </a:r>
            <a:r>
              <a:rPr lang="en-US" sz="2400"/>
              <a:t>)</a:t>
            </a:r>
            <a:r>
              <a:rPr lang="en-US" sz="2400" i="1"/>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Stack Example</a:t>
            </a:r>
          </a:p>
        </p:txBody>
      </p:sp>
      <p:sp>
        <p:nvSpPr>
          <p:cNvPr id="231427"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a:pPr>
            <a:r>
              <a:rPr lang="en-US" sz="1800"/>
              <a:t>import java.util.*;</a:t>
            </a:r>
          </a:p>
          <a:p>
            <a:pPr marL="717550" indent="-609600">
              <a:lnSpc>
                <a:spcPct val="73000"/>
              </a:lnSpc>
              <a:buFont typeface="Wingdings" pitchFamily="2" charset="2"/>
              <a:buAutoNum type="arabicPeriod"/>
            </a:pPr>
            <a:r>
              <a:rPr lang="en-US" sz="1800"/>
              <a:t>public class ExpressionChecker</a:t>
            </a:r>
          </a:p>
          <a:p>
            <a:pPr marL="717550" indent="-609600">
              <a:lnSpc>
                <a:spcPct val="73000"/>
              </a:lnSpc>
              <a:buFont typeface="Wingdings" pitchFamily="2" charset="2"/>
              <a:buAutoNum type="arabicPeriod"/>
            </a:pPr>
            <a:r>
              <a:rPr lang="en-US" sz="1800"/>
              <a:t>{</a:t>
            </a:r>
          </a:p>
          <a:p>
            <a:pPr marL="717550" indent="-609600">
              <a:lnSpc>
                <a:spcPct val="73000"/>
              </a:lnSpc>
              <a:buFont typeface="Wingdings" pitchFamily="2" charset="2"/>
              <a:buAutoNum type="arabicPeriod"/>
            </a:pPr>
            <a:r>
              <a:rPr lang="en-US" sz="1800"/>
              <a:t>     public static boolean checkExpression(String ex)</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Stack&lt;Character&gt; stack = new Stack&lt;Character&gt;();</a:t>
            </a:r>
          </a:p>
          <a:p>
            <a:pPr marL="717550" indent="-609600">
              <a:lnSpc>
                <a:spcPct val="73000"/>
              </a:lnSpc>
              <a:buFont typeface="Wingdings" pitchFamily="2" charset="2"/>
              <a:buAutoNum type="arabicPeriod"/>
            </a:pPr>
            <a:r>
              <a:rPr lang="en-US" sz="1800"/>
              <a:t>          for (int i = 0; i &lt; ex.length(); i++)</a:t>
            </a:r>
          </a:p>
          <a:p>
            <a:pPr marL="717550" indent="-609600">
              <a:lnSpc>
                <a:spcPct val="73000"/>
              </a:lnSpc>
              <a:buFont typeface="Wingdings" pitchFamily="2" charset="2"/>
              <a:buAutoNum type="arabicPeriod"/>
            </a:pPr>
            <a:r>
              <a:rPr lang="en-US" sz="1800"/>
              <a:t>          {</a:t>
            </a:r>
          </a:p>
          <a:p>
            <a:pPr marL="717550" indent="-609600">
              <a:lnSpc>
                <a:spcPct val="73000"/>
              </a:lnSpc>
              <a:buFont typeface="Wingdings" pitchFamily="2" charset="2"/>
              <a:buAutoNum type="arabicPeriod"/>
            </a:pPr>
            <a:r>
              <a:rPr lang="en-US" sz="1800"/>
              <a:t>               char ch = ex.charAt(i);</a:t>
            </a:r>
            <a:br>
              <a:rPr lang="en-US" sz="1800"/>
            </a:br>
            <a:r>
              <a:rPr lang="en-US" sz="1800"/>
              <a:t/>
            </a:r>
            <a:br>
              <a:rPr lang="en-US" sz="1800"/>
            </a:br>
            <a:endParaRPr lang="en-US" sz="1800"/>
          </a:p>
          <a:p>
            <a:pPr marL="717550" indent="-609600">
              <a:lnSpc>
                <a:spcPct val="73000"/>
              </a:lnSpc>
              <a:buFont typeface="Wingdings" pitchFamily="2" charset="2"/>
              <a:buAutoNum type="arabicPeriod"/>
            </a:pPr>
            <a:r>
              <a:rPr lang="en-US" sz="1800"/>
              <a:t>   // if  ch is a left parenthesis, brace, or bracket push ch onto the stack</a:t>
            </a:r>
          </a:p>
          <a:p>
            <a:pPr marL="717550" indent="-609600">
              <a:lnSpc>
                <a:spcPct val="73000"/>
              </a:lnSpc>
              <a:buFont typeface="Wingdings" pitchFamily="2" charset="2"/>
              <a:buAutoNum type="arabicPeriod"/>
            </a:pPr>
            <a:r>
              <a:rPr lang="en-US" sz="1800"/>
              <a:t>               if (ch == '(' || ch == '[' || ch == '{')  </a:t>
            </a:r>
          </a:p>
          <a:p>
            <a:pPr marL="717550" indent="-609600">
              <a:lnSpc>
                <a:spcPct val="73000"/>
              </a:lnSpc>
              <a:buFont typeface="Wingdings" pitchFamily="2" charset="2"/>
              <a:buAutoNum type="arabicPeriod"/>
            </a:pPr>
            <a:r>
              <a:rPr lang="en-US" sz="1800"/>
              <a:t>                    stack.push(ch);</a:t>
            </a:r>
            <a:br>
              <a:rPr lang="en-US" sz="1800"/>
            </a:br>
            <a:r>
              <a:rPr lang="en-US" sz="1800"/>
              <a:t/>
            </a:r>
            <a:br>
              <a:rPr lang="en-US" sz="1800"/>
            </a:br>
            <a:endParaRPr lang="en-US" sz="1800"/>
          </a:p>
          <a:p>
            <a:pPr marL="717550" indent="-609600">
              <a:lnSpc>
                <a:spcPct val="73000"/>
              </a:lnSpc>
              <a:buFont typeface="Wingdings" pitchFamily="2" charset="2"/>
              <a:buAutoNum type="arabicPeriod"/>
            </a:pPr>
            <a:r>
              <a:rPr lang="en-US" sz="1800"/>
              <a:t>// if ch is a left parenthesis and there is a matching right parenthesis  </a:t>
            </a:r>
            <a:br>
              <a:rPr lang="en-US" sz="1800"/>
            </a:br>
            <a:r>
              <a:rPr lang="en-US" sz="1800"/>
              <a:t>//on the stack, pop</a:t>
            </a:r>
            <a:br>
              <a:rPr lang="en-US" sz="1800"/>
            </a:br>
            <a:endParaRPr lang="en-US" sz="1800"/>
          </a:p>
          <a:p>
            <a:pPr marL="717550" indent="-609600">
              <a:lnSpc>
                <a:spcPct val="73000"/>
              </a:lnSpc>
              <a:buFont typeface="Wingdings" pitchFamily="2" charset="2"/>
              <a:buAutoNum type="arabicPeriod"/>
            </a:pPr>
            <a:r>
              <a:rPr lang="en-US" sz="1800"/>
              <a:t>               else if (ch == ')' &amp;&amp; (!stack.empty()) &amp;&amp; stack.peek().equals( '('))</a:t>
            </a:r>
          </a:p>
          <a:p>
            <a:pPr marL="717550" indent="-609600">
              <a:lnSpc>
                <a:spcPct val="73000"/>
              </a:lnSpc>
              <a:buFont typeface="Wingdings" pitchFamily="2" charset="2"/>
              <a:buAutoNum type="arabicPeriod"/>
            </a:pPr>
            <a:r>
              <a:rPr lang="en-US" sz="1800"/>
              <a:t>                    stack.pop();</a:t>
            </a:r>
            <a:br>
              <a:rPr lang="en-US" sz="1800"/>
            </a:br>
            <a:r>
              <a:rPr lang="en-US" sz="1800"/>
              <a:t/>
            </a:r>
            <a:br>
              <a:rPr lang="en-US" sz="1800"/>
            </a:br>
            <a:endParaRPr lang="en-US" sz="1800"/>
          </a:p>
          <a:p>
            <a:pPr marL="717550" indent="-609600">
              <a:lnSpc>
                <a:spcPct val="73000"/>
              </a:lnSpc>
              <a:buFont typeface="Wingdings" pitchFamily="2" charset="2"/>
              <a:buAutoNum type="arabicPeriod"/>
            </a:pPr>
            <a:r>
              <a:rPr lang="en-US" sz="1800"/>
              <a:t>// if ch is a left bracket and there is a matching right bracket on the stack, pop</a:t>
            </a:r>
          </a:p>
          <a:p>
            <a:pPr marL="717550" indent="-609600">
              <a:lnSpc>
                <a:spcPct val="73000"/>
              </a:lnSpc>
              <a:buFont typeface="Wingdings" pitchFamily="2" charset="2"/>
              <a:buAutoNum type="arabicPeriod"/>
            </a:pPr>
            <a:r>
              <a:rPr lang="en-US" sz="1800"/>
              <a:t>               else if (ch == ']' &amp;&amp; (!stack.empty()) &amp;&amp; stack.peek().equals( '['))</a:t>
            </a:r>
          </a:p>
          <a:p>
            <a:pPr marL="717550" indent="-609600">
              <a:lnSpc>
                <a:spcPct val="73000"/>
              </a:lnSpc>
              <a:buFont typeface="Wingdings" pitchFamily="2" charset="2"/>
              <a:buAutoNum type="arabicPeriod"/>
            </a:pPr>
            <a:r>
              <a:rPr lang="en-US" sz="1800"/>
              <a:t>                    stack.pop();</a:t>
            </a:r>
            <a:br>
              <a:rPr lang="en-US" sz="1800"/>
            </a:br>
            <a:r>
              <a:rPr lang="en-US" sz="1800"/>
              <a:t/>
            </a:r>
            <a:br>
              <a:rPr lang="en-US" sz="1800"/>
            </a:br>
            <a:endParaRPr lang="en-US" sz="1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Stack Example</a:t>
            </a:r>
          </a:p>
        </p:txBody>
      </p:sp>
      <p:sp>
        <p:nvSpPr>
          <p:cNvPr id="232451" name="Rectangle 3"/>
          <p:cNvSpPr>
            <a:spLocks noGrp="1" noChangeArrowheads="1"/>
          </p:cNvSpPr>
          <p:nvPr>
            <p:ph type="body" idx="1"/>
          </p:nvPr>
        </p:nvSpPr>
        <p:spPr/>
        <p:txBody>
          <a:bodyPr/>
          <a:lstStyle/>
          <a:p>
            <a:pPr marL="717550" indent="-609600">
              <a:buFont typeface="Wingdings" pitchFamily="2" charset="2"/>
              <a:buAutoNum type="arabicPeriod"/>
            </a:pPr>
            <a:endParaRPr lang="en-US" sz="4000"/>
          </a:p>
          <a:p>
            <a:pPr marL="717550" indent="-609600">
              <a:buFont typeface="Wingdings" pitchFamily="2" charset="2"/>
              <a:buAutoNum type="arabicPeriod" startAt="19"/>
            </a:pPr>
            <a:r>
              <a:rPr lang="en-US" sz="1800"/>
              <a:t>// if ch is a left brace and there is a matching right brace  on the stack, pop</a:t>
            </a:r>
          </a:p>
          <a:p>
            <a:pPr marL="717550" indent="-609600">
              <a:buFont typeface="Wingdings" pitchFamily="2" charset="2"/>
              <a:buAutoNum type="arabicPeriod" startAt="19"/>
            </a:pPr>
            <a:r>
              <a:rPr lang="en-US" sz="1800"/>
              <a:t>               else if (ch == '}' &amp;&amp; (!stack.empty()) &amp;&amp; </a:t>
            </a:r>
            <a:br>
              <a:rPr lang="en-US" sz="1800"/>
            </a:br>
            <a:r>
              <a:rPr lang="en-US" sz="1800"/>
              <a:t>                                                       stack.peek().equals('{'))</a:t>
            </a:r>
          </a:p>
          <a:p>
            <a:pPr marL="717550" indent="-609600">
              <a:buFont typeface="Wingdings" pitchFamily="2" charset="2"/>
              <a:buAutoNum type="arabicPeriod" startAt="19"/>
            </a:pPr>
            <a:r>
              <a:rPr lang="en-US" sz="1800"/>
              <a:t>                    stack.pop();</a:t>
            </a:r>
            <a:br>
              <a:rPr lang="en-US" sz="1800"/>
            </a:br>
            <a:r>
              <a:rPr lang="en-US" sz="1800"/>
              <a:t/>
            </a:r>
            <a:br>
              <a:rPr lang="en-US" sz="1800"/>
            </a:br>
            <a:endParaRPr lang="en-US" sz="1800"/>
          </a:p>
          <a:p>
            <a:pPr marL="717550" indent="-609600">
              <a:buFont typeface="Wingdings" pitchFamily="2" charset="2"/>
              <a:buAutoNum type="arabicPeriod" startAt="19"/>
            </a:pPr>
            <a:r>
              <a:rPr lang="en-US" sz="1800"/>
              <a:t> // if ch is a left parenthesis, bracket, or brace with no match on the stack,error</a:t>
            </a:r>
          </a:p>
          <a:p>
            <a:pPr marL="717550" indent="-609600">
              <a:buFont typeface="Wingdings" pitchFamily="2" charset="2"/>
              <a:buAutoNum type="arabicPeriod" startAt="19"/>
            </a:pPr>
            <a:r>
              <a:rPr lang="en-US" sz="1800"/>
              <a:t>               else if (ch== ')' ||  ch == ']' || ch == '}')</a:t>
            </a:r>
          </a:p>
          <a:p>
            <a:pPr marL="717550" indent="-609600">
              <a:buFont typeface="Wingdings" pitchFamily="2" charset="2"/>
              <a:buAutoNum type="arabicPeriod" startAt="19"/>
            </a:pPr>
            <a:r>
              <a:rPr lang="en-US" sz="1800"/>
              <a:t>                    return false; // expression is incorrect</a:t>
            </a:r>
          </a:p>
          <a:p>
            <a:pPr marL="717550" indent="-609600">
              <a:buFont typeface="Wingdings" pitchFamily="2" charset="2"/>
              <a:buAutoNum type="arabicPeriod" startAt="19"/>
            </a:pPr>
            <a:r>
              <a:rPr lang="en-US" sz="1800"/>
              <a:t>          }</a:t>
            </a:r>
          </a:p>
          <a:p>
            <a:pPr marL="717550" indent="-609600">
              <a:buFont typeface="Wingdings" pitchFamily="2" charset="2"/>
              <a:buAutoNum type="arabicPeriod" startAt="19"/>
            </a:pPr>
            <a:r>
              <a:rPr lang="en-US" sz="1800"/>
              <a:t>          if (!stack.empty())  </a:t>
            </a:r>
          </a:p>
          <a:p>
            <a:pPr marL="717550" indent="-609600">
              <a:buFont typeface="Wingdings" pitchFamily="2" charset="2"/>
              <a:buAutoNum type="arabicPeriod" startAt="19"/>
            </a:pPr>
            <a:r>
              <a:rPr lang="en-US" sz="1800"/>
              <a:t>               return false;</a:t>
            </a:r>
          </a:p>
          <a:p>
            <a:pPr marL="717550" indent="-609600">
              <a:buFont typeface="Wingdings" pitchFamily="2" charset="2"/>
              <a:buAutoNum type="arabicPeriod" startAt="19"/>
            </a:pPr>
            <a:r>
              <a:rPr lang="en-US" sz="1800"/>
              <a:t>          return true;</a:t>
            </a:r>
          </a:p>
          <a:p>
            <a:pPr marL="717550" indent="-609600">
              <a:buFont typeface="Wingdings" pitchFamily="2" charset="2"/>
              <a:buAutoNum type="arabicPeriod" startAt="19"/>
            </a:pPr>
            <a:r>
              <a:rPr lang="en-US" sz="1800"/>
              <a:t>     }</a:t>
            </a:r>
          </a:p>
          <a:p>
            <a:pPr marL="717550" indent="-609600"/>
            <a:endParaRPr lang="en-US" sz="1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ArrayList</a:t>
            </a:r>
          </a:p>
        </p:txBody>
      </p:sp>
      <p:sp>
        <p:nvSpPr>
          <p:cNvPr id="183299" name="Rectangle 3"/>
          <p:cNvSpPr>
            <a:spLocks noGrp="1" noChangeArrowheads="1"/>
          </p:cNvSpPr>
          <p:nvPr>
            <p:ph type="body" idx="1"/>
          </p:nvPr>
        </p:nvSpPr>
        <p:spPr>
          <a:xfrm>
            <a:off x="741363" y="2101850"/>
            <a:ext cx="8870949" cy="5106987"/>
          </a:xfrm>
        </p:spPr>
        <p:txBody>
          <a:bodyPr/>
          <a:lstStyle/>
          <a:p>
            <a:r>
              <a:rPr lang="en-US" sz="2400" dirty="0"/>
              <a:t>An </a:t>
            </a:r>
            <a:r>
              <a:rPr lang="en-US" sz="2400" i="1" dirty="0"/>
              <a:t>array</a:t>
            </a:r>
            <a:r>
              <a:rPr lang="en-US" sz="2400" dirty="0"/>
              <a:t> holds an indexed contiguous collection of data of a single type</a:t>
            </a:r>
            <a:r>
              <a:rPr lang="en-US" dirty="0" smtClean="0"/>
              <a:t>.</a:t>
            </a:r>
            <a:endParaRPr lang="en-US" dirty="0"/>
          </a:p>
          <a:p>
            <a:r>
              <a:rPr lang="en-US" sz="2400" dirty="0"/>
              <a:t>Once an array is instantiated and its size declared, the size cannot be altered</a:t>
            </a:r>
            <a:r>
              <a:rPr lang="en-US" dirty="0" smtClean="0"/>
              <a:t>.</a:t>
            </a:r>
            <a:endParaRPr lang="en-US" dirty="0"/>
          </a:p>
          <a:p>
            <a:r>
              <a:rPr lang="en-US" sz="2400" dirty="0"/>
              <a:t>Dynamic arrays, which grow as needed, would offer a convenience not provided by ordinary arrays.</a:t>
            </a:r>
            <a:r>
              <a:rPr lang="en-US" dirty="0"/>
              <a:t> </a:t>
            </a:r>
            <a:endParaRPr lang="en-US" dirty="0" smtClean="0"/>
          </a:p>
          <a:p>
            <a:r>
              <a:rPr lang="en-US" sz="2400" dirty="0" smtClean="0"/>
              <a:t>An </a:t>
            </a:r>
            <a:r>
              <a:rPr lang="en-US" sz="2400" dirty="0" err="1" smtClean="0"/>
              <a:t>ArrayList</a:t>
            </a:r>
            <a:r>
              <a:rPr lang="en-US" sz="2400" dirty="0" smtClean="0"/>
              <a:t> object is an indexed list of references that can grow as the number of data increases. </a:t>
            </a:r>
          </a:p>
          <a:p>
            <a:r>
              <a:rPr lang="en-US" sz="2400" dirty="0" smtClean="0"/>
              <a:t>An </a:t>
            </a:r>
            <a:r>
              <a:rPr lang="en-US" sz="2400" dirty="0" err="1" smtClean="0"/>
              <a:t>ArrayList</a:t>
            </a:r>
            <a:r>
              <a:rPr lang="en-US" sz="2400" dirty="0" smtClean="0"/>
              <a:t> can resize itself </a:t>
            </a:r>
          </a:p>
          <a:p>
            <a:r>
              <a:rPr lang="en-US" sz="2400" dirty="0" smtClean="0"/>
              <a:t>Unlike an ordinary array, an </a:t>
            </a:r>
            <a:r>
              <a:rPr lang="en-US" sz="2400" dirty="0" err="1" smtClean="0"/>
              <a:t>ArrayList</a:t>
            </a:r>
            <a:r>
              <a:rPr lang="en-US" sz="2400" dirty="0" smtClean="0"/>
              <a:t> does not hold primitive values.  </a:t>
            </a:r>
          </a:p>
          <a:p>
            <a:r>
              <a:rPr lang="en-US" sz="2400" dirty="0" smtClean="0"/>
              <a:t>An </a:t>
            </a:r>
            <a:r>
              <a:rPr lang="en-US" sz="2400" dirty="0" err="1" smtClean="0"/>
              <a:t>ArrayList</a:t>
            </a:r>
            <a:r>
              <a:rPr lang="en-US" sz="2400" dirty="0" smtClean="0"/>
              <a:t> stores references and only references. </a:t>
            </a:r>
          </a:p>
          <a:p>
            <a:r>
              <a:rPr lang="en-US" sz="2400" dirty="0" smtClean="0"/>
              <a:t>Primitive data can be automatically wrapped in objects and subsequently stored in an </a:t>
            </a:r>
            <a:r>
              <a:rPr lang="en-US" sz="2400" dirty="0" err="1" smtClean="0"/>
              <a:t>ArrayList</a:t>
            </a:r>
            <a:r>
              <a:rPr lang="en-US" sz="2400"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Stack Example</a:t>
            </a:r>
          </a:p>
        </p:txBody>
      </p:sp>
      <p:sp>
        <p:nvSpPr>
          <p:cNvPr id="233475" name="Rectangle 3"/>
          <p:cNvSpPr>
            <a:spLocks noGrp="1" noChangeArrowheads="1"/>
          </p:cNvSpPr>
          <p:nvPr>
            <p:ph type="body" idx="1"/>
          </p:nvPr>
        </p:nvSpPr>
        <p:spPr/>
        <p:txBody>
          <a:bodyPr/>
          <a:lstStyle/>
          <a:p>
            <a:pPr marL="717550" indent="-609600">
              <a:lnSpc>
                <a:spcPct val="73000"/>
              </a:lnSpc>
              <a:buFont typeface="Wingdings" pitchFamily="2" charset="2"/>
              <a:buAutoNum type="arabicPeriod" startAt="30"/>
            </a:pPr>
            <a:r>
              <a:rPr lang="en-US" sz="1800"/>
              <a:t>public static void main(String [] args)</a:t>
            </a:r>
          </a:p>
          <a:p>
            <a:pPr marL="717550" indent="-609600">
              <a:lnSpc>
                <a:spcPct val="73000"/>
              </a:lnSpc>
              <a:buFont typeface="Wingdings" pitchFamily="2" charset="2"/>
              <a:buAutoNum type="arabicPeriod" startAt="30"/>
            </a:pPr>
            <a:r>
              <a:rPr lang="en-US" sz="1800"/>
              <a:t>{</a:t>
            </a:r>
          </a:p>
          <a:p>
            <a:pPr marL="717550" indent="-609600">
              <a:lnSpc>
                <a:spcPct val="73000"/>
              </a:lnSpc>
              <a:buFont typeface="Wingdings" pitchFamily="2" charset="2"/>
              <a:buAutoNum type="arabicPeriod" startAt="30"/>
            </a:pPr>
            <a:r>
              <a:rPr lang="en-US" sz="1800"/>
              <a:t>     Scanner input = new Scanner(System.in);</a:t>
            </a:r>
          </a:p>
          <a:p>
            <a:pPr marL="717550" indent="-609600">
              <a:lnSpc>
                <a:spcPct val="73000"/>
              </a:lnSpc>
              <a:buFont typeface="Wingdings" pitchFamily="2" charset="2"/>
              <a:buAutoNum type="arabicPeriod" startAt="30"/>
            </a:pPr>
            <a:r>
              <a:rPr lang="en-US" sz="1800"/>
              <a:t>     System.out.println("Enter an expression; press &lt;ENTER&gt; to exit");</a:t>
            </a:r>
          </a:p>
          <a:p>
            <a:pPr marL="717550" indent="-609600">
              <a:lnSpc>
                <a:spcPct val="73000"/>
              </a:lnSpc>
              <a:buFont typeface="Wingdings" pitchFamily="2" charset="2"/>
              <a:buAutoNum type="arabicPeriod" startAt="30"/>
            </a:pPr>
            <a:r>
              <a:rPr lang="en-US" sz="1800"/>
              <a:t>     System.out.print(": ");</a:t>
            </a:r>
          </a:p>
          <a:p>
            <a:pPr marL="717550" indent="-609600">
              <a:lnSpc>
                <a:spcPct val="73000"/>
              </a:lnSpc>
              <a:buFont typeface="Wingdings" pitchFamily="2" charset="2"/>
              <a:buAutoNum type="arabicPeriod" startAt="30"/>
            </a:pPr>
            <a:r>
              <a:rPr lang="en-US" sz="1800"/>
              <a:t>     String expression = input.nextLine();</a:t>
            </a:r>
          </a:p>
          <a:p>
            <a:pPr marL="717550" indent="-609600">
              <a:lnSpc>
                <a:spcPct val="73000"/>
              </a:lnSpc>
              <a:buFont typeface="Wingdings" pitchFamily="2" charset="2"/>
              <a:buAutoNum type="arabicPeriod" startAt="30"/>
            </a:pPr>
            <a:r>
              <a:rPr lang="en-US" sz="1800"/>
              <a:t>     do</a:t>
            </a:r>
          </a:p>
          <a:p>
            <a:pPr marL="717550" indent="-609600">
              <a:lnSpc>
                <a:spcPct val="73000"/>
              </a:lnSpc>
              <a:buFont typeface="Wingdings" pitchFamily="2" charset="2"/>
              <a:buAutoNum type="arabicPeriod" startAt="30"/>
            </a:pPr>
            <a:r>
              <a:rPr lang="en-US" sz="1800"/>
              <a:t>     {</a:t>
            </a:r>
          </a:p>
          <a:p>
            <a:pPr marL="717550" indent="-609600">
              <a:lnSpc>
                <a:spcPct val="73000"/>
              </a:lnSpc>
              <a:buFont typeface="Wingdings" pitchFamily="2" charset="2"/>
              <a:buAutoNum type="arabicPeriod" startAt="30"/>
            </a:pPr>
            <a:r>
              <a:rPr lang="en-US" sz="1800"/>
              <a:t>          boolean correct = checkExpression(expression);</a:t>
            </a:r>
          </a:p>
          <a:p>
            <a:pPr marL="717550" indent="-609600">
              <a:lnSpc>
                <a:spcPct val="73000"/>
              </a:lnSpc>
              <a:buFont typeface="Wingdings" pitchFamily="2" charset="2"/>
              <a:buAutoNum type="arabicPeriod" startAt="30"/>
            </a:pPr>
            <a:r>
              <a:rPr lang="en-US" sz="1800"/>
              <a:t>          if (correct)</a:t>
            </a:r>
          </a:p>
          <a:p>
            <a:pPr marL="717550" indent="-609600">
              <a:lnSpc>
                <a:spcPct val="73000"/>
              </a:lnSpc>
              <a:buFont typeface="Wingdings" pitchFamily="2" charset="2"/>
              <a:buAutoNum type="arabicPeriod" startAt="30"/>
            </a:pPr>
            <a:r>
              <a:rPr lang="en-US" sz="1800"/>
              <a:t>               System.out.println("Expression "+ expression+ " is correct");</a:t>
            </a:r>
          </a:p>
          <a:p>
            <a:pPr marL="717550" indent="-609600">
              <a:lnSpc>
                <a:spcPct val="73000"/>
              </a:lnSpc>
              <a:buFont typeface="Wingdings" pitchFamily="2" charset="2"/>
              <a:buAutoNum type="arabicPeriod" startAt="30"/>
            </a:pPr>
            <a:r>
              <a:rPr lang="en-US" sz="1800"/>
              <a:t>          else</a:t>
            </a:r>
          </a:p>
          <a:p>
            <a:pPr marL="717550" indent="-609600">
              <a:lnSpc>
                <a:spcPct val="73000"/>
              </a:lnSpc>
              <a:buFont typeface="Wingdings" pitchFamily="2" charset="2"/>
              <a:buAutoNum type="arabicPeriod" startAt="30"/>
            </a:pPr>
            <a:r>
              <a:rPr lang="en-US" sz="1800"/>
              <a:t>               System.out.println("Expression "+ expression+ " is incorrect");</a:t>
            </a:r>
          </a:p>
          <a:p>
            <a:pPr marL="717550" indent="-609600">
              <a:lnSpc>
                <a:spcPct val="73000"/>
              </a:lnSpc>
              <a:buFont typeface="Wingdings" pitchFamily="2" charset="2"/>
              <a:buAutoNum type="arabicPeriod" startAt="30"/>
            </a:pPr>
            <a:r>
              <a:rPr lang="en-US" sz="1800"/>
              <a:t>          System.out.print("\n: ");</a:t>
            </a:r>
          </a:p>
          <a:p>
            <a:pPr marL="717550" indent="-609600">
              <a:lnSpc>
                <a:spcPct val="73000"/>
              </a:lnSpc>
              <a:buFont typeface="Wingdings" pitchFamily="2" charset="2"/>
              <a:buAutoNum type="arabicPeriod" startAt="30"/>
            </a:pPr>
            <a:r>
              <a:rPr lang="en-US" sz="1800"/>
              <a:t>          expression = input.nextLine();</a:t>
            </a:r>
          </a:p>
          <a:p>
            <a:pPr marL="717550" indent="-609600">
              <a:lnSpc>
                <a:spcPct val="73000"/>
              </a:lnSpc>
              <a:buFont typeface="Wingdings" pitchFamily="2" charset="2"/>
              <a:buAutoNum type="arabicPeriod" startAt="30"/>
            </a:pPr>
            <a:r>
              <a:rPr lang="en-US" sz="1800"/>
              <a:t>     } while (!expression.equals(""));</a:t>
            </a:r>
          </a:p>
          <a:p>
            <a:pPr marL="717550" indent="-609600">
              <a:lnSpc>
                <a:spcPct val="73000"/>
              </a:lnSpc>
              <a:buFont typeface="Wingdings" pitchFamily="2" charset="2"/>
              <a:buAutoNum type="arabicPeriod" startAt="30"/>
            </a:pPr>
            <a:r>
              <a:rPr lang="en-US" sz="1800"/>
              <a:t>  }</a:t>
            </a:r>
          </a:p>
          <a:p>
            <a:pPr marL="717550" indent="-609600">
              <a:lnSpc>
                <a:spcPct val="73000"/>
              </a:lnSpc>
              <a:buFont typeface="Wingdings" pitchFamily="2" charset="2"/>
              <a:buAutoNum type="arabicPeriod" startAt="30"/>
            </a:pPr>
            <a:r>
              <a:rPr lang="en-US" sz="180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Stack Example</a:t>
            </a:r>
          </a:p>
        </p:txBody>
      </p:sp>
      <p:sp>
        <p:nvSpPr>
          <p:cNvPr id="234499" name="Rectangle 3"/>
          <p:cNvSpPr>
            <a:spLocks noGrp="1" noChangeArrowheads="1"/>
          </p:cNvSpPr>
          <p:nvPr>
            <p:ph type="body" idx="1"/>
          </p:nvPr>
        </p:nvSpPr>
        <p:spPr/>
        <p:txBody>
          <a:bodyPr/>
          <a:lstStyle/>
          <a:p>
            <a:pPr>
              <a:lnSpc>
                <a:spcPct val="83000"/>
              </a:lnSpc>
              <a:buFont typeface="Wingdings" pitchFamily="2" charset="2"/>
              <a:buNone/>
            </a:pPr>
            <a:r>
              <a:rPr lang="en-US" sz="2400" b="1"/>
              <a:t>Output:</a:t>
            </a:r>
            <a:endParaRPr lang="en-US" sz="2400"/>
          </a:p>
          <a:p>
            <a:pPr>
              <a:lnSpc>
                <a:spcPct val="83000"/>
              </a:lnSpc>
              <a:buFont typeface="Wingdings" pitchFamily="2" charset="2"/>
              <a:buNone/>
            </a:pPr>
            <a:r>
              <a:rPr lang="en-US" sz="2400"/>
              <a:t>Enter an expression; press &lt;ENTER&gt; to exit</a:t>
            </a:r>
          </a:p>
          <a:p>
            <a:pPr>
              <a:lnSpc>
                <a:spcPct val="83000"/>
              </a:lnSpc>
              <a:buFont typeface="Wingdings" pitchFamily="2" charset="2"/>
              <a:buNone/>
            </a:pPr>
            <a:r>
              <a:rPr lang="en-US" sz="2400"/>
              <a:t>: </a:t>
            </a:r>
            <a:r>
              <a:rPr lang="en-US" sz="2400" b="1"/>
              <a:t>(1+3)* (3+5)*4</a:t>
            </a:r>
            <a:endParaRPr lang="en-US" sz="2400"/>
          </a:p>
          <a:p>
            <a:pPr>
              <a:lnSpc>
                <a:spcPct val="83000"/>
              </a:lnSpc>
              <a:buFont typeface="Wingdings" pitchFamily="2" charset="2"/>
              <a:buNone/>
            </a:pPr>
            <a:r>
              <a:rPr lang="en-US" sz="2400"/>
              <a:t>Expression (1+3)* (3+5)*4 is correct</a:t>
            </a:r>
            <a:br>
              <a:rPr lang="en-US" sz="2400"/>
            </a:br>
            <a:r>
              <a:rPr lang="en-US" sz="2400"/>
              <a:t/>
            </a:r>
            <a:br>
              <a:rPr lang="en-US" sz="2400"/>
            </a:br>
            <a:endParaRPr lang="en-US" sz="2400"/>
          </a:p>
          <a:p>
            <a:pPr>
              <a:lnSpc>
                <a:spcPct val="83000"/>
              </a:lnSpc>
              <a:buFont typeface="Wingdings" pitchFamily="2" charset="2"/>
              <a:buNone/>
            </a:pPr>
            <a:r>
              <a:rPr lang="en-US" sz="2400"/>
              <a:t>: </a:t>
            </a:r>
            <a:r>
              <a:rPr lang="en-US" sz="2400" b="1"/>
              <a:t>(1+3)*x[3-2]+(a+5</a:t>
            </a:r>
            <a:endParaRPr lang="en-US" sz="2400"/>
          </a:p>
          <a:p>
            <a:pPr>
              <a:lnSpc>
                <a:spcPct val="83000"/>
              </a:lnSpc>
              <a:buFont typeface="Wingdings" pitchFamily="2" charset="2"/>
              <a:buNone/>
            </a:pPr>
            <a:r>
              <a:rPr lang="en-US" sz="2400"/>
              <a:t>Expression (1+3)*x[3-2]+(a+5 is incorrect</a:t>
            </a:r>
            <a:br>
              <a:rPr lang="en-US" sz="2400"/>
            </a:br>
            <a:r>
              <a:rPr lang="en-US" sz="2400"/>
              <a:t/>
            </a:r>
            <a:br>
              <a:rPr lang="en-US" sz="2400"/>
            </a:br>
            <a:endParaRPr lang="en-US" sz="2400"/>
          </a:p>
          <a:p>
            <a:pPr>
              <a:lnSpc>
                <a:spcPct val="83000"/>
              </a:lnSpc>
              <a:buFont typeface="Wingdings" pitchFamily="2" charset="2"/>
              <a:buNone/>
            </a:pPr>
            <a:r>
              <a:rPr lang="en-US" sz="2400"/>
              <a:t>: </a:t>
            </a:r>
            <a:r>
              <a:rPr lang="en-US" sz="2400" b="1"/>
              <a:t>array[3+(4+5]</a:t>
            </a:r>
            <a:endParaRPr lang="en-US" sz="2400"/>
          </a:p>
          <a:p>
            <a:pPr>
              <a:lnSpc>
                <a:spcPct val="83000"/>
              </a:lnSpc>
              <a:buFont typeface="Wingdings" pitchFamily="2" charset="2"/>
              <a:buNone/>
            </a:pPr>
            <a:r>
              <a:rPr lang="en-US" sz="2400"/>
              <a:t>Expression array[3+(4+5] is incorrect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Stack Example</a:t>
            </a:r>
          </a:p>
        </p:txBody>
      </p:sp>
      <p:sp>
        <p:nvSpPr>
          <p:cNvPr id="235523" name="Rectangle 3"/>
          <p:cNvSpPr>
            <a:spLocks noGrp="1" noChangeArrowheads="1"/>
          </p:cNvSpPr>
          <p:nvPr>
            <p:ph type="body" idx="1"/>
          </p:nvPr>
        </p:nvSpPr>
        <p:spPr/>
        <p:txBody>
          <a:bodyPr/>
          <a:lstStyle/>
          <a:p>
            <a:pPr>
              <a:lnSpc>
                <a:spcPct val="73000"/>
              </a:lnSpc>
              <a:buFont typeface="Wingdings" pitchFamily="2" charset="2"/>
              <a:buNone/>
            </a:pPr>
            <a:r>
              <a:rPr lang="en-US" sz="2400"/>
              <a:t>Discussion</a:t>
            </a:r>
            <a:br>
              <a:rPr lang="en-US" sz="2400"/>
            </a:br>
            <a:endParaRPr lang="en-US" sz="2400"/>
          </a:p>
          <a:p>
            <a:pPr>
              <a:lnSpc>
                <a:spcPct val="73000"/>
              </a:lnSpc>
              <a:buFont typeface="Wingdings" pitchFamily="2" charset="2"/>
              <a:buNone/>
            </a:pPr>
            <a:r>
              <a:rPr lang="en-US" sz="2400"/>
              <a:t>The statement on line 6 instantiates a Stack&lt;</a:t>
            </a:r>
            <a:r>
              <a:rPr lang="en-US" sz="2400" b="1"/>
              <a:t>Character</a:t>
            </a:r>
            <a:r>
              <a:rPr lang="en-US" sz="2400"/>
              <a:t>&gt; object.  However, the statement on line 12 </a:t>
            </a:r>
            <a:br>
              <a:rPr lang="en-US" sz="2400"/>
            </a:br>
            <a:r>
              <a:rPr lang="en-US" sz="2400"/>
              <a:t>       </a:t>
            </a:r>
          </a:p>
          <a:p>
            <a:pPr>
              <a:lnSpc>
                <a:spcPct val="73000"/>
              </a:lnSpc>
              <a:buFont typeface="Wingdings" pitchFamily="2" charset="2"/>
              <a:buNone/>
            </a:pPr>
            <a:r>
              <a:rPr lang="en-US" sz="2400"/>
              <a:t>                  stack.push(ch);</a:t>
            </a:r>
            <a:br>
              <a:rPr lang="en-US" sz="2400"/>
            </a:br>
            <a:endParaRPr lang="en-US" sz="2400"/>
          </a:p>
          <a:p>
            <a:pPr>
              <a:lnSpc>
                <a:spcPct val="73000"/>
              </a:lnSpc>
              <a:buFont typeface="Wingdings" pitchFamily="2" charset="2"/>
              <a:buNone/>
            </a:pPr>
            <a:r>
              <a:rPr lang="en-US" sz="2400"/>
              <a:t>pushes a </a:t>
            </a:r>
            <a:r>
              <a:rPr lang="en-US" sz="2400" i="1"/>
              <a:t>primitive</a:t>
            </a:r>
            <a:r>
              <a:rPr lang="en-US" sz="2400"/>
              <a:t> value onto the stack.</a:t>
            </a:r>
            <a:br>
              <a:rPr lang="en-US" sz="2400"/>
            </a:br>
            <a:endParaRPr lang="en-US" sz="2400"/>
          </a:p>
          <a:p>
            <a:pPr>
              <a:lnSpc>
                <a:spcPct val="73000"/>
              </a:lnSpc>
              <a:buFont typeface="Wingdings" pitchFamily="2" charset="2"/>
              <a:buNone/>
            </a:pPr>
            <a:r>
              <a:rPr lang="en-US" sz="2400"/>
              <a:t>Autoboxing  invisibly wraps the value of ch with a Character</a:t>
            </a:r>
          </a:p>
          <a:p>
            <a:pPr>
              <a:lnSpc>
                <a:spcPct val="73000"/>
              </a:lnSpc>
              <a:buFont typeface="Wingdings" pitchFamily="2" charset="2"/>
              <a:buNone/>
            </a:pPr>
            <a:r>
              <a:rPr lang="en-US" sz="2400"/>
              <a:t>object.  The statement stack.push(ch) is akin  to</a:t>
            </a:r>
          </a:p>
          <a:p>
            <a:pPr>
              <a:lnSpc>
                <a:spcPct val="73000"/>
              </a:lnSpc>
              <a:buFont typeface="Wingdings" pitchFamily="2" charset="2"/>
              <a:buNone/>
            </a:pPr>
            <a:r>
              <a:rPr lang="en-US" sz="2400"/>
              <a:t>stack.push(new Character(ch)).</a:t>
            </a:r>
          </a:p>
          <a:p>
            <a:pPr>
              <a:lnSpc>
                <a:spcPct val="73000"/>
              </a:lnSpc>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ArrayList Methods</a:t>
            </a:r>
          </a:p>
        </p:txBody>
      </p:sp>
      <p:sp>
        <p:nvSpPr>
          <p:cNvPr id="187395" name="Rectangle 3"/>
          <p:cNvSpPr>
            <a:spLocks noGrp="1" noChangeArrowheads="1"/>
          </p:cNvSpPr>
          <p:nvPr>
            <p:ph type="body" idx="1"/>
          </p:nvPr>
        </p:nvSpPr>
        <p:spPr/>
        <p:txBody>
          <a:bodyPr/>
          <a:lstStyle/>
          <a:p>
            <a:r>
              <a:rPr lang="en-US" sz="2400" dirty="0"/>
              <a:t>void add(</a:t>
            </a:r>
            <a:r>
              <a:rPr lang="en-US" sz="2400" dirty="0" err="1"/>
              <a:t>int</a:t>
            </a:r>
            <a:r>
              <a:rPr lang="en-US" sz="2400" dirty="0"/>
              <a:t> index, Object o)</a:t>
            </a:r>
            <a:br>
              <a:rPr lang="en-US" sz="2400" dirty="0"/>
            </a:br>
            <a:endParaRPr lang="en-US" sz="2400" dirty="0" smtClean="0"/>
          </a:p>
          <a:p>
            <a:pPr indent="31750">
              <a:buNone/>
            </a:pPr>
            <a:r>
              <a:rPr lang="en-US" sz="2400" dirty="0" smtClean="0"/>
              <a:t>inserts </a:t>
            </a:r>
            <a:r>
              <a:rPr lang="en-US" sz="2400" dirty="0"/>
              <a:t>o at position index.  If an element, </a:t>
            </a:r>
            <a:r>
              <a:rPr lang="en-US" sz="2400" i="1" dirty="0"/>
              <a:t>x</a:t>
            </a:r>
            <a:r>
              <a:rPr lang="en-US" sz="2400" dirty="0"/>
              <a:t>, is currently stored at position index</a:t>
            </a:r>
            <a:r>
              <a:rPr lang="en-US" sz="2400" i="1" dirty="0"/>
              <a:t>,</a:t>
            </a:r>
            <a:r>
              <a:rPr lang="en-US" sz="2400" dirty="0"/>
              <a:t> then </a:t>
            </a:r>
            <a:r>
              <a:rPr lang="en-US" sz="2400" i="1" dirty="0"/>
              <a:t>x </a:t>
            </a:r>
            <a:r>
              <a:rPr lang="en-US" sz="2400" dirty="0"/>
              <a:t>and all the elements following x are shifted “down” one position to make room for o, i.e., x is moved to position index</a:t>
            </a:r>
            <a:r>
              <a:rPr lang="en-US" sz="2400" i="1" dirty="0"/>
              <a:t>+</a:t>
            </a:r>
            <a:r>
              <a:rPr lang="en-US" sz="2400" dirty="0"/>
              <a:t>1 and all elements following x are also moved down one  position</a:t>
            </a:r>
            <a:r>
              <a:rPr lang="en-US" sz="2400" dirty="0" smtClean="0"/>
              <a:t>.</a:t>
            </a:r>
          </a:p>
          <a:p>
            <a:endParaRPr lang="en-US" sz="2400" dirty="0"/>
          </a:p>
          <a:p>
            <a:r>
              <a:rPr lang="en-US" sz="2400" dirty="0" err="1" smtClean="0"/>
              <a:t>boolean</a:t>
            </a:r>
            <a:r>
              <a:rPr lang="en-US" sz="2400" dirty="0" smtClean="0"/>
              <a:t> add(Object o)</a:t>
            </a:r>
            <a:br>
              <a:rPr lang="en-US" sz="2400" dirty="0" smtClean="0"/>
            </a:br>
            <a:endParaRPr lang="en-US" sz="2400" dirty="0" smtClean="0"/>
          </a:p>
          <a:p>
            <a:pPr marL="463550" lvl="1" indent="0">
              <a:buNone/>
            </a:pPr>
            <a:r>
              <a:rPr lang="en-US" sz="2400" dirty="0" smtClean="0"/>
              <a:t>adds o to the end of the list. The </a:t>
            </a:r>
            <a:r>
              <a:rPr lang="en-US" sz="2400" dirty="0" err="1" smtClean="0"/>
              <a:t>boolean</a:t>
            </a:r>
            <a:r>
              <a:rPr lang="en-US" sz="2400" dirty="0" smtClean="0"/>
              <a:t> return value is necessary because </a:t>
            </a:r>
            <a:r>
              <a:rPr lang="en-US" sz="2400" dirty="0" err="1" smtClean="0"/>
              <a:t>ArrayList</a:t>
            </a:r>
            <a:r>
              <a:rPr lang="en-US" sz="2400" dirty="0" smtClean="0"/>
              <a:t> implements Java’s Collection interface.  For our purposes, we can ignore the return value.</a:t>
            </a:r>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ArrayList Methods</a:t>
            </a:r>
          </a:p>
        </p:txBody>
      </p:sp>
      <p:sp>
        <p:nvSpPr>
          <p:cNvPr id="189443" name="Rectangle 3"/>
          <p:cNvSpPr>
            <a:spLocks noGrp="1" noChangeArrowheads="1"/>
          </p:cNvSpPr>
          <p:nvPr>
            <p:ph type="body" idx="1"/>
          </p:nvPr>
        </p:nvSpPr>
        <p:spPr/>
        <p:txBody>
          <a:bodyPr/>
          <a:lstStyle/>
          <a:p>
            <a:r>
              <a:rPr lang="en-US" sz="2400"/>
              <a:t>void clear()</a:t>
            </a:r>
            <a:br>
              <a:rPr lang="en-US" sz="2400"/>
            </a:br>
            <a:r>
              <a:rPr lang="en-US" sz="2400"/>
              <a:t>removes all objects from the list.</a:t>
            </a:r>
          </a:p>
          <a:p>
            <a:pPr>
              <a:buFont typeface="Wingdings" pitchFamily="2" charset="2"/>
              <a:buNone/>
            </a:pPr>
            <a:endParaRPr lang="en-US" sz="2400"/>
          </a:p>
          <a:p>
            <a:r>
              <a:rPr lang="en-US" sz="2400"/>
              <a:t>boolean contains (Object o)</a:t>
            </a:r>
            <a:br>
              <a:rPr lang="en-US" sz="2400"/>
            </a:br>
            <a:r>
              <a:rPr lang="en-US" sz="2400"/>
              <a:t>returns true if o is a member of the list.</a:t>
            </a:r>
            <a:br>
              <a:rPr lang="en-US" sz="2400"/>
            </a:br>
            <a:endParaRPr lang="en-US" sz="2400"/>
          </a:p>
          <a:p>
            <a:r>
              <a:rPr lang="en-US" sz="2400"/>
              <a:t>Object get(int index)</a:t>
            </a:r>
            <a:br>
              <a:rPr lang="en-US" sz="2400"/>
            </a:br>
            <a:r>
              <a:rPr lang="en-US" sz="2400"/>
              <a:t>returns the Object reference at position index</a:t>
            </a:r>
            <a:r>
              <a:rPr lang="en-US" sz="2400" i="1"/>
              <a:t>.</a:t>
            </a:r>
            <a:br>
              <a:rPr lang="en-US" sz="2400" i="1"/>
            </a:br>
            <a:endParaRPr lang="en-US" sz="2400"/>
          </a:p>
          <a:p>
            <a:r>
              <a:rPr lang="en-US" sz="2400"/>
              <a:t>boolean isEmpty()</a:t>
            </a:r>
            <a:br>
              <a:rPr lang="en-US" sz="2400"/>
            </a:br>
            <a:r>
              <a:rPr lang="en-US" sz="2400"/>
              <a:t> 	returns true if the list has no elements.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ArrayList Methods</a:t>
            </a:r>
          </a:p>
        </p:txBody>
      </p:sp>
      <p:sp>
        <p:nvSpPr>
          <p:cNvPr id="190467" name="Rectangle 3"/>
          <p:cNvSpPr>
            <a:spLocks noGrp="1" noChangeArrowheads="1"/>
          </p:cNvSpPr>
          <p:nvPr>
            <p:ph type="body" idx="1"/>
          </p:nvPr>
        </p:nvSpPr>
        <p:spPr/>
        <p:txBody>
          <a:bodyPr/>
          <a:lstStyle/>
          <a:p>
            <a:r>
              <a:rPr lang="en-US" sz="2400"/>
              <a:t>boolean remove (Object o)</a:t>
            </a:r>
            <a:br>
              <a:rPr lang="en-US" sz="2400"/>
            </a:br>
            <a:r>
              <a:rPr lang="en-US" sz="2400"/>
              <a:t/>
            </a:r>
            <a:br>
              <a:rPr lang="en-US" sz="2400"/>
            </a:br>
            <a:r>
              <a:rPr lang="en-US" sz="2400"/>
              <a:t>If o is a member of the list, this method  removes the first occurrence of o from the list, </a:t>
            </a:r>
            <a:br>
              <a:rPr lang="en-US" sz="2400"/>
            </a:br>
            <a:r>
              <a:rPr lang="en-US" sz="2400"/>
              <a:t>returns true, and shifts all elements following o “up” one position, i.e., if</a:t>
            </a:r>
            <a:r>
              <a:rPr lang="en-US" sz="2400" i="1"/>
              <a:t> </a:t>
            </a:r>
            <a:r>
              <a:rPr lang="en-US" sz="2400"/>
              <a:t>x</a:t>
            </a:r>
            <a:r>
              <a:rPr lang="en-US" sz="2400" i="1"/>
              <a:t> </a:t>
            </a:r>
            <a:r>
              <a:rPr lang="en-US" sz="2400"/>
              <a:t>follows o</a:t>
            </a:r>
            <a:r>
              <a:rPr lang="en-US" sz="2400" i="1"/>
              <a:t> </a:t>
            </a:r>
            <a:r>
              <a:rPr lang="en-US" sz="2400"/>
              <a:t>and</a:t>
            </a:r>
            <a:r>
              <a:rPr lang="en-US" sz="2400" i="1"/>
              <a:t> </a:t>
            </a:r>
            <a:r>
              <a:rPr lang="en-US" sz="2400"/>
              <a:t>x is stored in position i then x is moved from position i to position i</a:t>
            </a:r>
            <a:r>
              <a:rPr lang="en-US" sz="2400" i="1"/>
              <a:t> – </a:t>
            </a:r>
            <a:r>
              <a:rPr lang="en-US" sz="2400"/>
              <a:t>1.</a:t>
            </a:r>
            <a:br>
              <a:rPr lang="en-US" sz="2400"/>
            </a:br>
            <a:endParaRPr lang="en-US" sz="2400"/>
          </a:p>
          <a:p>
            <a:r>
              <a:rPr lang="en-US" sz="2400"/>
              <a:t>Object remove (int index)</a:t>
            </a:r>
            <a:br>
              <a:rPr lang="en-US" sz="2400"/>
            </a:br>
            <a:r>
              <a:rPr lang="en-US" sz="2400"/>
              <a:t>removes and returns a reference to the object o that is currently at position index;</a:t>
            </a:r>
            <a:br>
              <a:rPr lang="en-US" sz="2400"/>
            </a:br>
            <a:r>
              <a:rPr lang="en-US" sz="2400"/>
              <a:t>shifts allelements following o up one position</a:t>
            </a:r>
            <a:r>
              <a:rPr lang="en-US"/>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ArrayList Methods</a:t>
            </a:r>
          </a:p>
        </p:txBody>
      </p:sp>
      <p:sp>
        <p:nvSpPr>
          <p:cNvPr id="191491" name="Rectangle 3"/>
          <p:cNvSpPr>
            <a:spLocks noGrp="1" noChangeArrowheads="1"/>
          </p:cNvSpPr>
          <p:nvPr>
            <p:ph type="body" idx="1"/>
          </p:nvPr>
        </p:nvSpPr>
        <p:spPr/>
        <p:txBody>
          <a:bodyPr/>
          <a:lstStyle/>
          <a:p>
            <a:r>
              <a:rPr lang="en-US" sz="2400"/>
              <a:t>Object set (int index, Object o)</a:t>
            </a:r>
            <a:br>
              <a:rPr lang="en-US" sz="2400"/>
            </a:br>
            <a:r>
              <a:rPr lang="en-US" sz="2400"/>
              <a:t>replaces the object at position </a:t>
            </a:r>
            <a:r>
              <a:rPr lang="en-US" sz="2400" i="1"/>
              <a:t>index</a:t>
            </a:r>
            <a:r>
              <a:rPr lang="en-US" sz="2400"/>
              <a:t> with o; returns a reference to the object that was replaced.</a:t>
            </a:r>
            <a:br>
              <a:rPr lang="en-US" sz="2400"/>
            </a:br>
            <a:endParaRPr lang="en-US" sz="2400"/>
          </a:p>
          <a:p>
            <a:r>
              <a:rPr lang="en-US" sz="2400"/>
              <a:t>int size()</a:t>
            </a:r>
            <a:br>
              <a:rPr lang="en-US" sz="2400"/>
            </a:br>
            <a:r>
              <a:rPr lang="en-US" sz="2400"/>
              <a:t>returns the number of objects currently in the list.</a:t>
            </a:r>
            <a:br>
              <a:rPr lang="en-US" sz="2400"/>
            </a:br>
            <a:endParaRPr lang="en-US" sz="2400"/>
          </a:p>
          <a:p>
            <a:r>
              <a:rPr lang="en-US" sz="2400"/>
              <a:t>Object [] toArray()</a:t>
            </a:r>
            <a:br>
              <a:rPr lang="en-US" sz="2400"/>
            </a:br>
            <a:r>
              <a:rPr lang="en-US" sz="2400"/>
              <a:t>returns the objects of a list as an array reference.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ArrayList Constructors</a:t>
            </a:r>
          </a:p>
        </p:txBody>
      </p:sp>
      <p:sp>
        <p:nvSpPr>
          <p:cNvPr id="194563" name="Rectangle 3"/>
          <p:cNvSpPr>
            <a:spLocks noGrp="1" noChangeArrowheads="1"/>
          </p:cNvSpPr>
          <p:nvPr>
            <p:ph type="body" idx="1"/>
          </p:nvPr>
        </p:nvSpPr>
        <p:spPr/>
        <p:txBody>
          <a:bodyPr/>
          <a:lstStyle/>
          <a:p>
            <a:r>
              <a:rPr lang="en-US" sz="2400" dirty="0"/>
              <a:t>public </a:t>
            </a:r>
            <a:r>
              <a:rPr lang="en-US" sz="2400" dirty="0" err="1"/>
              <a:t>ArrayList</a:t>
            </a:r>
            <a:r>
              <a:rPr lang="en-US" sz="2400" dirty="0"/>
              <a:t>();</a:t>
            </a:r>
          </a:p>
          <a:p>
            <a:pPr marL="463550" indent="0">
              <a:buFont typeface="Wingdings" pitchFamily="2" charset="2"/>
              <a:buNone/>
            </a:pPr>
            <a:r>
              <a:rPr lang="en-US" sz="2400" dirty="0" smtClean="0"/>
              <a:t>instantiates </a:t>
            </a:r>
            <a:r>
              <a:rPr lang="en-US" sz="2400" dirty="0"/>
              <a:t>an </a:t>
            </a:r>
            <a:r>
              <a:rPr lang="en-US" sz="2400" dirty="0" err="1"/>
              <a:t>ArrayList</a:t>
            </a:r>
            <a:r>
              <a:rPr lang="en-US" sz="2400" dirty="0"/>
              <a:t> that is empty and sets the initial capacity to 10</a:t>
            </a:r>
            <a:r>
              <a:rPr lang="en-US" sz="2400" dirty="0" smtClean="0"/>
              <a:t>.</a:t>
            </a:r>
            <a:r>
              <a:rPr lang="en-US" sz="2400" dirty="0"/>
              <a:t/>
            </a:r>
            <a:br>
              <a:rPr lang="en-US" sz="2400" dirty="0"/>
            </a:br>
            <a:endParaRPr lang="en-US" sz="2400" dirty="0"/>
          </a:p>
          <a:p>
            <a:r>
              <a:rPr lang="en-US" sz="2400" dirty="0"/>
              <a:t>public </a:t>
            </a:r>
            <a:r>
              <a:rPr lang="en-US" sz="2400" dirty="0" err="1"/>
              <a:t>ArrayList</a:t>
            </a:r>
            <a:r>
              <a:rPr lang="en-US" sz="2400" dirty="0"/>
              <a:t>(</a:t>
            </a:r>
            <a:r>
              <a:rPr lang="en-US" sz="2400" dirty="0" err="1"/>
              <a:t>int</a:t>
            </a:r>
            <a:r>
              <a:rPr lang="en-US" sz="2400" dirty="0"/>
              <a:t> </a:t>
            </a:r>
            <a:r>
              <a:rPr lang="en-US" sz="2400" dirty="0" err="1"/>
              <a:t>initialSize</a:t>
            </a:r>
            <a:r>
              <a:rPr lang="en-US" sz="2400" dirty="0"/>
              <a:t>); </a:t>
            </a:r>
            <a:endParaRPr lang="en-US" sz="2400" dirty="0" smtClean="0"/>
          </a:p>
          <a:p>
            <a:pPr marL="463550" indent="0">
              <a:buNone/>
            </a:pPr>
            <a:r>
              <a:rPr lang="en-US" sz="2400" dirty="0" smtClean="0"/>
              <a:t>instantiates </a:t>
            </a:r>
            <a:r>
              <a:rPr lang="en-US" sz="2400" dirty="0"/>
              <a:t>an </a:t>
            </a:r>
            <a:r>
              <a:rPr lang="en-US" sz="2400" dirty="0" err="1"/>
              <a:t>ArrayList</a:t>
            </a:r>
            <a:r>
              <a:rPr lang="en-US" sz="2400" dirty="0"/>
              <a:t> that is empty and sets the </a:t>
            </a:r>
            <a:r>
              <a:rPr lang="en-US" sz="2400" dirty="0" smtClean="0"/>
              <a:t>initial capacity </a:t>
            </a:r>
            <a:r>
              <a:rPr lang="en-US" sz="2400" dirty="0"/>
              <a:t>to </a:t>
            </a:r>
            <a:r>
              <a:rPr lang="en-US" sz="2400" dirty="0" err="1"/>
              <a:t>initialSize</a:t>
            </a:r>
            <a:r>
              <a:rPr lang="en-US" i="1" dirty="0"/>
              <a:t>.</a:t>
            </a:r>
            <a:br>
              <a:rPr lang="en-US" i="1" dirty="0"/>
            </a:br>
            <a:endParaRPr lang="en-US" i="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7"/>
  <p:tag name="MMPROD_UIDATA" val="&lt;database version=&quot;6.0&quot;&gt;&lt;object type=&quot;1&quot; unique_id=&quot;10001&quot;&gt;&lt;object type=&quot;8&quot; unique_id=&quot;13505&quot;&gt;&lt;/object&gt;&lt;object type=&quot;2&quot; unique_id=&quot;13506&quot;&gt;&lt;object type=&quot;3&quot; unique_id=&quot;13507&quot;&gt;&lt;property id=&quot;20148&quot; value=&quot;5&quot;/&gt;&lt;property id=&quot;20300&quot; value=&quot;Slide 1 - &amp;quot;Java Programming:&amp;#x0D;&amp;#x0A;From the Ground Up&amp;quot;&quot;/&gt;&lt;property id=&quot;20307&quot; value=&quot;256&quot;/&gt;&lt;/object&gt;&lt;object type=&quot;3&quot; unique_id=&quot;13508&quot;&gt;&lt;property id=&quot;20148&quot; value=&quot;5&quot;/&gt;&lt;property id=&quot;20300&quot; value=&quot;Slide 2 - &amp;quot;Data Structures&amp;quot;&quot;/&gt;&lt;property id=&quot;20307&quot; value=&quot;257&quot;/&gt;&lt;/object&gt;&lt;object type=&quot;3&quot; unique_id=&quot;13509&quot;&gt;&lt;property id=&quot;20148&quot; value=&quot;5&quot;/&gt;&lt;property id=&quot;20300&quot; value=&quot;Slide 3 - &amp;quot;Data Structures&amp;quot;&quot;/&gt;&lt;property id=&quot;20307&quot; value=&quot;258&quot;/&gt;&lt;/object&gt;&lt;object type=&quot;3&quot; unique_id=&quot;13510&quot;&gt;&lt;property id=&quot;20148&quot; value=&quot;5&quot;/&gt;&lt;property id=&quot;20300&quot; value=&quot;Slide 4 - &amp;quot;ArrayList&amp;quot;&quot;/&gt;&lt;property id=&quot;20307&quot; value=&quot;259&quot;/&gt;&lt;/object&gt;&lt;object type=&quot;3&quot; unique_id=&quot;13511&quot;&gt;&lt;property id=&quot;20148&quot; value=&quot;5&quot;/&gt;&lt;property id=&quot;20300&quot; value=&quot;Slide 5 - &amp;quot;ArrayList&amp;quot;&quot;/&gt;&lt;property id=&quot;20307&quot; value=&quot;260&quot;/&gt;&lt;/object&gt;&lt;object type=&quot;3&quot; unique_id=&quot;13512&quot;&gt;&lt;property id=&quot;20148&quot; value=&quot;5&quot;/&gt;&lt;property id=&quot;20300&quot; value=&quot;Slide 6 - &amp;quot;ArrayList&amp;quot;&quot;/&gt;&lt;property id=&quot;20307&quot; value=&quot;261&quot;/&gt;&lt;/object&gt;&lt;object type=&quot;3&quot; unique_id=&quot;13513&quot;&gt;&lt;property id=&quot;20148&quot; value=&quot;5&quot;/&gt;&lt;property id=&quot;20300&quot; value=&quot;Slide 7 - &amp;quot;ArrayList Methods&amp;quot;&quot;/&gt;&lt;property id=&quot;20307&quot; value=&quot;262&quot;/&gt;&lt;/object&gt;&lt;object type=&quot;3&quot; unique_id=&quot;13514&quot;&gt;&lt;property id=&quot;20148&quot; value=&quot;5&quot;/&gt;&lt;property id=&quot;20300&quot; value=&quot;Slide 8 - &amp;quot;ArrayList Methods&amp;quot;&quot;/&gt;&lt;property id=&quot;20307&quot; value=&quot;263&quot;/&gt;&lt;/object&gt;&lt;object type=&quot;3&quot; unique_id=&quot;13515&quot;&gt;&lt;property id=&quot;20148&quot; value=&quot;5&quot;/&gt;&lt;property id=&quot;20300&quot; value=&quot;Slide 9 - &amp;quot;ArrayList Methods&amp;quot;&quot;/&gt;&lt;property id=&quot;20307&quot; value=&quot;264&quot;/&gt;&lt;/object&gt;&lt;object type=&quot;3&quot; unique_id=&quot;13516&quot;&gt;&lt;property id=&quot;20148&quot; value=&quot;5&quot;/&gt;&lt;property id=&quot;20300&quot; value=&quot;Slide 10 - &amp;quot;ArrayList Methods&amp;quot;&quot;/&gt;&lt;property id=&quot;20307&quot; value=&quot;265&quot;/&gt;&lt;/object&gt;&lt;object type=&quot;3&quot; unique_id=&quot;13517&quot;&gt;&lt;property id=&quot;20148&quot; value=&quot;5&quot;/&gt;&lt;property id=&quot;20300&quot; value=&quot;Slide 11 - &amp;quot;ArrayList Methods&amp;quot;&quot;/&gt;&lt;property id=&quot;20307&quot; value=&quot;266&quot;/&gt;&lt;/object&gt;&lt;object type=&quot;3&quot; unique_id=&quot;13518&quot;&gt;&lt;property id=&quot;20148&quot; value=&quot;5&quot;/&gt;&lt;property id=&quot;20300&quot; value=&quot;Slide 12 - &amp;quot;ArrayList Constructors&amp;quot;&quot;/&gt;&lt;property id=&quot;20307&quot; value=&quot;269&quot;/&gt;&lt;/object&gt;&lt;object type=&quot;3&quot; unique_id=&quot;13519&quot;&gt;&lt;property id=&quot;20148&quot; value=&quot;5&quot;/&gt;&lt;property id=&quot;20300&quot; value=&quot;Slide 13 - &amp;quot;ArrayList&amp;quot;&quot;/&gt;&lt;property id=&quot;20307&quot; value=&quot;267&quot;/&gt;&lt;/object&gt;&lt;object type=&quot;3&quot; unique_id=&quot;13520&quot;&gt;&lt;property id=&quot;20148&quot; value=&quot;5&quot;/&gt;&lt;property id=&quot;20300&quot; value=&quot;Slide 14 - &amp;quot;Generics&amp;quot;&quot;/&gt;&lt;property id=&quot;20307&quot; value=&quot;268&quot;/&gt;&lt;/object&gt;&lt;object type=&quot;3&quot; unique_id=&quot;13521&quot;&gt;&lt;property id=&quot;20148&quot; value=&quot;5&quot;/&gt;&lt;property id=&quot;20300&quot; value=&quot;Slide 15 - &amp;quot;ArrayList and Generics&amp;quot;&quot;/&gt;&lt;property id=&quot;20307&quot; value=&quot;270&quot;/&gt;&lt;/object&gt;&lt;object type=&quot;3&quot; unique_id=&quot;13522&quot;&gt;&lt;property id=&quot;20148&quot; value=&quot;5&quot;/&gt;&lt;property id=&quot;20300&quot; value=&quot;Slide 16 - &amp;quot;ArrayList and Generics &amp;#x0D;&amp;#x0A;&amp;quot;&quot;/&gt;&lt;property id=&quot;20307&quot; value=&quot;271&quot;/&gt;&lt;/object&gt;&lt;object type=&quot;3&quot; unique_id=&quot;13523&quot;&gt;&lt;property id=&quot;20148&quot; value=&quot;5&quot;/&gt;&lt;property id=&quot;20300&quot; value=&quot;Slide 17 - &amp;quot;ArrayList and Generics&amp;quot;&quot;/&gt;&lt;property id=&quot;20307&quot; value=&quot;272&quot;/&gt;&lt;/object&gt;&lt;object type=&quot;3&quot; unique_id=&quot;13524&quot;&gt;&lt;property id=&quot;20148&quot; value=&quot;5&quot;/&gt;&lt;property id=&quot;20300&quot; value=&quot;Slide 18 - &amp;quot;ArrayList and Generics&amp;quot;&quot;/&gt;&lt;property id=&quot;20307&quot; value=&quot;273&quot;/&gt;&lt;/object&gt;&lt;object type=&quot;3&quot; unique_id=&quot;13525&quot;&gt;&lt;property id=&quot;20148&quot; value=&quot;5&quot;/&gt;&lt;property id=&quot;20300&quot; value=&quot;Slide 19 - &amp;quot;ArrayList and Generics&amp;quot;&quot;/&gt;&lt;property id=&quot;20307&quot; value=&quot;274&quot;/&gt;&lt;/object&gt;&lt;object type=&quot;3&quot; unique_id=&quot;13526&quot;&gt;&lt;property id=&quot;20148&quot; value=&quot;5&quot;/&gt;&lt;property id=&quot;20300&quot; value=&quot;Slide 20 - &amp;quot;ArrayList and Generics&amp;quot;&quot;/&gt;&lt;property id=&quot;20307&quot; value=&quot;275&quot;/&gt;&lt;/object&gt;&lt;object type=&quot;3&quot; unique_id=&quot;13527&quot;&gt;&lt;property id=&quot;20148&quot; value=&quot;5&quot;/&gt;&lt;property id=&quot;20300&quot; value=&quot;Slide 21 - &amp;quot;ArrayList and Generics&amp;quot;&quot;/&gt;&lt;property id=&quot;20307&quot; value=&quot;276&quot;/&gt;&lt;/object&gt;&lt;object type=&quot;3&quot; unique_id=&quot;13528&quot;&gt;&lt;property id=&quot;20148&quot; value=&quot;5&quot;/&gt;&lt;property id=&quot;20300&quot; value=&quot;Slide 22 - &amp;quot;ArrayList and Generics&amp;quot;&quot;/&gt;&lt;property id=&quot;20307&quot; value=&quot;277&quot;/&gt;&lt;/object&gt;&lt;object type=&quot;3&quot; unique_id=&quot;13529&quot;&gt;&lt;property id=&quot;20148&quot; value=&quot;5&quot;/&gt;&lt;property id=&quot;20300&quot; value=&quot;Slide 23 - &amp;quot;ArrayList and Generics&amp;quot;&quot;/&gt;&lt;property id=&quot;20307&quot; value=&quot;278&quot;/&gt;&lt;/object&gt;&lt;object type=&quot;3&quot; unique_id=&quot;13530&quot;&gt;&lt;property id=&quot;20148&quot; value=&quot;5&quot;/&gt;&lt;property id=&quot;20300&quot; value=&quot;Slide 24 - &amp;quot;ArrayList and Generics&amp;quot;&quot;/&gt;&lt;property id=&quot;20307&quot; value=&quot;279&quot;/&gt;&lt;/object&gt;&lt;object type=&quot;3&quot; unique_id=&quot;13531&quot;&gt;&lt;property id=&quot;20148&quot; value=&quot;5&quot;/&gt;&lt;property id=&quot;20300&quot; value=&quot;Slide 25 - &amp;quot;ArrayList and Generics&amp;quot;&quot;/&gt;&lt;property id=&quot;20307&quot; value=&quot;280&quot;/&gt;&lt;/object&gt;&lt;object type=&quot;3&quot; unique_id=&quot;13532&quot;&gt;&lt;property id=&quot;20148&quot; value=&quot;5&quot;/&gt;&lt;property id=&quot;20300&quot; value=&quot;Slide 26 - &amp;quot;More About Generics&amp;quot;&quot;/&gt;&lt;property id=&quot;20307&quot; value=&quot;281&quot;/&gt;&lt;/object&gt;&lt;object type=&quot;3&quot; unique_id=&quot;13533&quot;&gt;&lt;property id=&quot;20148&quot; value=&quot;5&quot;/&gt;&lt;property id=&quot;20300&quot; value=&quot;Slide 27 - &amp;quot;Generics:restrictions&amp;quot;&quot;/&gt;&lt;property id=&quot;20307&quot; value=&quot;282&quot;/&gt;&lt;/object&gt;&lt;object type=&quot;3&quot; unique_id=&quot;13534&quot;&gt;&lt;property id=&quot;20148&quot; value=&quot;5&quot;/&gt;&lt;property id=&quot;20300&quot; value=&quot;Slide 28 - &amp;quot;Generics:restrictions&amp;quot;&quot;/&gt;&lt;property id=&quot;20307&quot; value=&quot;283&quot;/&gt;&lt;/object&gt;&lt;object type=&quot;3&quot; unique_id=&quot;13535&quot;&gt;&lt;property id=&quot;20148&quot; value=&quot;5&quot;/&gt;&lt;property id=&quot;20300&quot; value=&quot;Slide 29 - &amp;quot;Generics, Inheritance, and Polymorphism&amp;quot;&quot;/&gt;&lt;property id=&quot;20307&quot; value=&quot;284&quot;/&gt;&lt;/object&gt;&lt;object type=&quot;3&quot; unique_id=&quot;13536&quot;&gt;&lt;property id=&quot;20148&quot; value=&quot;5&quot;/&gt;&lt;property id=&quot;20300&quot; value=&quot;Slide 30 - &amp;quot;Generics, Inheritance, and Polymorphism&amp;quot;&quot;/&gt;&lt;property id=&quot;20307&quot; value=&quot;285&quot;/&gt;&lt;/object&gt;&lt;object type=&quot;3&quot; unique_id=&quot;13537&quot;&gt;&lt;property id=&quot;20148&quot; value=&quot;5&quot;/&gt;&lt;property id=&quot;20300&quot; value=&quot;Slide 31 - &amp;quot;Stack&amp;quot;&quot;/&gt;&lt;property id=&quot;20307&quot; value=&quot;286&quot;/&gt;&lt;/object&gt;&lt;object type=&quot;3&quot; unique_id=&quot;13538&quot;&gt;&lt;property id=&quot;20148&quot; value=&quot;5&quot;/&gt;&lt;property id=&quot;20300&quot; value=&quot;Slide 32 - &amp;quot;Stack&amp;quot;&quot;/&gt;&lt;property id=&quot;20307&quot; value=&quot;287&quot;/&gt;&lt;/object&gt;&lt;object type=&quot;3&quot; unique_id=&quot;13539&quot;&gt;&lt;property id=&quot;20148&quot; value=&quot;5&quot;/&gt;&lt;property id=&quot;20300&quot; value=&quot;Slide 33 - &amp;quot;Stack&amp;quot;&quot;/&gt;&lt;property id=&quot;20307&quot; value=&quot;288&quot;/&gt;&lt;/object&gt;&lt;object type=&quot;3&quot; unique_id=&quot;13540&quot;&gt;&lt;property id=&quot;20148&quot; value=&quot;5&quot;/&gt;&lt;property id=&quot;20300&quot; value=&quot;Slide 34 - &amp;quot;Stack&amp;quot;&quot;/&gt;&lt;property id=&quot;20307&quot; value=&quot;289&quot;/&gt;&lt;/object&gt;&lt;object type=&quot;3&quot; unique_id=&quot;13541&quot;&gt;&lt;property id=&quot;20148&quot; value=&quot;5&quot;/&gt;&lt;property id=&quot;20300&quot; value=&quot;Slide 35 - &amp;quot;Stack Implementation &amp;quot;&quot;/&gt;&lt;property id=&quot;20307&quot; value=&quot;290&quot;/&gt;&lt;/object&gt;&lt;object type=&quot;3&quot; unique_id=&quot;13542&quot;&gt;&lt;property id=&quot;20148&quot; value=&quot;5&quot;/&gt;&lt;property id=&quot;20300&quot; value=&quot;Slide 36 - &amp;quot;Stack Implementation&amp;quot;&quot;/&gt;&lt;property id=&quot;20307&quot; value=&quot;291&quot;/&gt;&lt;/object&gt;&lt;object type=&quot;3&quot; unique_id=&quot;13543&quot;&gt;&lt;property id=&quot;20148&quot; value=&quot;5&quot;/&gt;&lt;property id=&quot;20300&quot; value=&quot;Slide 37 - &amp;quot;Stack Implementation&amp;quot;&quot;/&gt;&lt;property id=&quot;20307&quot; value=&quot;292&quot;/&gt;&lt;/object&gt;&lt;object type=&quot;3&quot; unique_id=&quot;13544&quot;&gt;&lt;property id=&quot;20148&quot; value=&quot;5&quot;/&gt;&lt;property id=&quot;20300&quot; value=&quot;Slide 38 - &amp;quot;Stack Implementation&amp;quot;&quot;/&gt;&lt;property id=&quot;20307&quot; value=&quot;293&quot;/&gt;&lt;/object&gt;&lt;object type=&quot;3&quot; unique_id=&quot;13545&quot;&gt;&lt;property id=&quot;20148&quot; value=&quot;5&quot;/&gt;&lt;property id=&quot;20300&quot; value=&quot;Slide 39 - &amp;quot;Stack Implementation&amp;quot;&quot;/&gt;&lt;property id=&quot;20307&quot; value=&quot;294&quot;/&gt;&lt;/object&gt;&lt;object type=&quot;3&quot; unique_id=&quot;13546&quot;&gt;&lt;property id=&quot;20148&quot; value=&quot;5&quot;/&gt;&lt;property id=&quot;20300&quot; value=&quot;Slide 40&quot;/&gt;&lt;property id=&quot;20307&quot; value=&quot;295&quot;/&gt;&lt;/object&gt;&lt;object type=&quot;3&quot; unique_id=&quot;13547&quot;&gt;&lt;property id=&quot;20148&quot; value=&quot;5&quot;/&gt;&lt;property id=&quot;20300&quot; value=&quot;Slide 41 - &amp;quot;Stack Implementation&amp;quot;&quot;/&gt;&lt;property id=&quot;20307&quot; value=&quot;296&quot;/&gt;&lt;/object&gt;&lt;object type=&quot;3&quot; unique_id=&quot;13548&quot;&gt;&lt;property id=&quot;20148&quot; value=&quot;5&quot;/&gt;&lt;property id=&quot;20300&quot; value=&quot;Slide 42 - &amp;quot;Stack Implementation&amp;quot;&quot;/&gt;&lt;property id=&quot;20307&quot; value=&quot;297&quot;/&gt;&lt;/object&gt;&lt;object type=&quot;3&quot; unique_id=&quot;13549&quot;&gt;&lt;property id=&quot;20148&quot; value=&quot;5&quot;/&gt;&lt;property id=&quot;20300&quot; value=&quot;Slide 43 - &amp;quot;Stack Implementation&amp;quot;&quot;/&gt;&lt;property id=&quot;20307&quot; value=&quot;298&quot;/&gt;&lt;/object&gt;&lt;object type=&quot;3&quot; unique_id=&quot;13550&quot;&gt;&lt;property id=&quot;20148&quot; value=&quot;5&quot;/&gt;&lt;property id=&quot;20300&quot; value=&quot;Slide 44 - &amp;quot;Stack Example&amp;quot;&quot;/&gt;&lt;property id=&quot;20307&quot; value=&quot;299&quot;/&gt;&lt;/object&gt;&lt;object type=&quot;3&quot; unique_id=&quot;13551&quot;&gt;&lt;property id=&quot;20148&quot; value=&quot;5&quot;/&gt;&lt;property id=&quot;20300&quot; value=&quot;Slide 45 - &amp;quot;Stack Example&amp;quot;&quot;/&gt;&lt;property id=&quot;20307&quot; value=&quot;300&quot;/&gt;&lt;/object&gt;&lt;object type=&quot;3&quot; unique_id=&quot;13552&quot;&gt;&lt;property id=&quot;20148&quot; value=&quot;5&quot;/&gt;&lt;property id=&quot;20300&quot; value=&quot;Slide 46 - &amp;quot;Using a stack to check that ([2+3]–(a +b) +1) is balanced&amp;quot;&quot;/&gt;&lt;property id=&quot;20307&quot; value=&quot;301&quot;/&gt;&lt;/object&gt;&lt;object type=&quot;3&quot; unique_id=&quot;13553&quot;&gt;&lt;property id=&quot;20148&quot; value=&quot;5&quot;/&gt;&lt;property id=&quot;20300&quot; value=&quot;Slide 47 - &amp;quot;Stack Example&amp;quot;&quot;/&gt;&lt;property id=&quot;20307&quot; value=&quot;302&quot;/&gt;&lt;/object&gt;&lt;object type=&quot;3&quot; unique_id=&quot;13554&quot;&gt;&lt;property id=&quot;20148&quot; value=&quot;5&quot;/&gt;&lt;property id=&quot;20300&quot; value=&quot;Slide 48 - &amp;quot;Stack Example&amp;quot;&quot;/&gt;&lt;property id=&quot;20307&quot; value=&quot;303&quot;/&gt;&lt;/object&gt;&lt;object type=&quot;3&quot; unique_id=&quot;13555&quot;&gt;&lt;property id=&quot;20148&quot; value=&quot;5&quot;/&gt;&lt;property id=&quot;20300&quot; value=&quot;Slide 49 - &amp;quot;Stack Example&amp;quot;&quot;/&gt;&lt;property id=&quot;20307&quot; value=&quot;304&quot;/&gt;&lt;/object&gt;&lt;object type=&quot;3&quot; unique_id=&quot;13556&quot;&gt;&lt;property id=&quot;20148&quot; value=&quot;5&quot;/&gt;&lt;property id=&quot;20300&quot; value=&quot;Slide 50 - &amp;quot;Stack Example&amp;quot;&quot;/&gt;&lt;property id=&quot;20307&quot; value=&quot;305&quot;/&gt;&lt;/object&gt;&lt;object type=&quot;3&quot; unique_id=&quot;13557&quot;&gt;&lt;property id=&quot;20148&quot; value=&quot;5&quot;/&gt;&lt;property id=&quot;20300&quot; value=&quot;Slide 51 - &amp;quot;Stack Example&amp;quot;&quot;/&gt;&lt;property id=&quot;20307&quot; value=&quot;306&quot;/&gt;&lt;/object&gt;&lt;object type=&quot;3&quot; unique_id=&quot;13558&quot;&gt;&lt;property id=&quot;20148&quot; value=&quot;5&quot;/&gt;&lt;property id=&quot;20300&quot; value=&quot;Slide 52 - &amp;quot;Stack Example&amp;quot;&quot;/&gt;&lt;property id=&quot;20307&quot; value=&quot;307&quot;/&gt;&lt;/object&gt;&lt;object type=&quot;3&quot; unique_id=&quot;13559&quot;&gt;&lt;property id=&quot;20148&quot; value=&quot;5&quot;/&gt;&lt;property id=&quot;20300&quot; value=&quot;Slide 53 - &amp;quot;Queue&amp;quot;&quot;/&gt;&lt;property id=&quot;20307&quot; value=&quot;308&quot;/&gt;&lt;/object&gt;&lt;object type=&quot;3&quot; unique_id=&quot;13560&quot;&gt;&lt;property id=&quot;20148&quot; value=&quot;5&quot;/&gt;&lt;property id=&quot;20300&quot; value=&quot;Slide 54 - &amp;quot;Queue vs. Stack&amp;quot;&quot;/&gt;&lt;property id=&quot;20307&quot; value=&quot;309&quot;/&gt;&lt;/object&gt;&lt;object type=&quot;3&quot; unique_id=&quot;13561&quot;&gt;&lt;property id=&quot;20148&quot; value=&quot;5&quot;/&gt;&lt;property id=&quot;20300&quot; value=&quot;Slide 55 - &amp;quot;Queue Implementation&amp;quot;&quot;/&gt;&lt;property id=&quot;20307&quot; value=&quot;310&quot;/&gt;&lt;/object&gt;&lt;object type=&quot;3&quot; unique_id=&quot;13562&quot;&gt;&lt;property id=&quot;20148&quot; value=&quot;5&quot;/&gt;&lt;property id=&quot;20300&quot; value=&quot;Slide 56 - &amp;quot;Queue Implementation&amp;quot;&quot;/&gt;&lt;property id=&quot;20307&quot; value=&quot;311&quot;/&gt;&lt;/object&gt;&lt;object type=&quot;3&quot; unique_id=&quot;13563&quot;&gt;&lt;property id=&quot;20148&quot; value=&quot;5&quot;/&gt;&lt;property id=&quot;20300&quot; value=&quot;Slide 57 - &amp;quot;Queue Implementation&amp;#x0D;&amp;#x0A;&amp;quot;&quot;/&gt;&lt;property id=&quot;20307&quot; value=&quot;312&quot;/&gt;&lt;/object&gt;&lt;object type=&quot;3&quot; unique_id=&quot;13564&quot;&gt;&lt;property id=&quot;20148&quot; value=&quot;5&quot;/&gt;&lt;property id=&quot;20300&quot; value=&quot;Slide 58 - &amp;quot;Queue Implementation&amp;quot;&quot;/&gt;&lt;property id=&quot;20307&quot; value=&quot;313&quot;/&gt;&lt;/object&gt;&lt;object type=&quot;3&quot; unique_id=&quot;13565&quot;&gt;&lt;property id=&quot;20148&quot; value=&quot;5&quot;/&gt;&lt;property id=&quot;20300&quot; value=&quot;Slide 59 - &amp;quot;Queue Implementation&amp;quot;&quot;/&gt;&lt;property id=&quot;20307&quot; value=&quot;314&quot;/&gt;&lt;/object&gt;&lt;object type=&quot;3&quot; unique_id=&quot;13566&quot;&gt;&lt;property id=&quot;20148&quot; value=&quot;5&quot;/&gt;&lt;property id=&quot;20300&quot; value=&quot;Slide 60 - &amp;quot;Queue Implementation&amp;quot;&quot;/&gt;&lt;property id=&quot;20307&quot; value=&quot;315&quot;/&gt;&lt;/object&gt;&lt;object type=&quot;3&quot; unique_id=&quot;13567&quot;&gt;&lt;property id=&quot;20148&quot; value=&quot;5&quot;/&gt;&lt;property id=&quot;20300&quot; value=&quot;Slide 61 - &amp;quot;Queue Implementation&amp;quot;&quot;/&gt;&lt;property id=&quot;20307&quot; value=&quot;316&quot;/&gt;&lt;/object&gt;&lt;object type=&quot;3&quot; unique_id=&quot;13568&quot;&gt;&lt;property id=&quot;20148&quot; value=&quot;5&quot;/&gt;&lt;property id=&quot;20300&quot; value=&quot;Slide 62 - &amp;quot;Queue Implementation&amp;quot;&quot;/&gt;&lt;property id=&quot;20307&quot; value=&quot;317&quot;/&gt;&lt;/object&gt;&lt;object type=&quot;3&quot; unique_id=&quot;13569&quot;&gt;&lt;property id=&quot;20148&quot; value=&quot;5&quot;/&gt;&lt;property id=&quot;20300&quot; value=&quot;Slide 63 - &amp;quot;Queue Implementation&amp;quot;&quot;/&gt;&lt;property id=&quot;20307&quot; value=&quot;318&quot;/&gt;&lt;/object&gt;&lt;object type=&quot;3&quot; unique_id=&quot;13570&quot;&gt;&lt;property id=&quot;20148&quot; value=&quot;5&quot;/&gt;&lt;property id=&quot;20300&quot; value=&quot;Slide 64 - &amp;quot;Queue Implementation&amp;quot;&quot;/&gt;&lt;property id=&quot;20307&quot; value=&quot;319&quot;/&gt;&lt;/object&gt;&lt;object type=&quot;3&quot; unique_id=&quot;13571&quot;&gt;&lt;property id=&quot;20148&quot; value=&quot;5&quot;/&gt;&lt;property id=&quot;20300&quot; value=&quot;Slide 65 - &amp;quot;Queue Implementation&amp;quot;&quot;/&gt;&lt;property id=&quot;20307&quot; value=&quot;320&quot;/&gt;&lt;/object&gt;&lt;object type=&quot;3&quot; unique_id=&quot;13572&quot;&gt;&lt;property id=&quot;20148&quot; value=&quot;5&quot;/&gt;&lt;property id=&quot;20300&quot; value=&quot;Slide 66 - &amp;quot;Queue Implementation&amp;quot;&quot;/&gt;&lt;property id=&quot;20307&quot; value=&quot;321&quot;/&gt;&lt;/object&gt;&lt;object type=&quot;3&quot; unique_id=&quot;13573&quot;&gt;&lt;property id=&quot;20148&quot; value=&quot;5&quot;/&gt;&lt;property id=&quot;20300&quot; value=&quot;Slide 67 - &amp;quot;Queue Implementation&amp;quot;&quot;/&gt;&lt;property id=&quot;20307&quot; value=&quot;322&quot;/&gt;&lt;/object&gt;&lt;object type=&quot;3&quot; unique_id=&quot;13574&quot;&gt;&lt;property id=&quot;20148&quot; value=&quot;5&quot;/&gt;&lt;property id=&quot;20300&quot; value=&quot;Slide 68 - &amp;quot;Queue Implementation&amp;quot;&quot;/&gt;&lt;property id=&quot;20307&quot; value=&quot;323&quot;/&gt;&lt;/object&gt;&lt;object type=&quot;3&quot; unique_id=&quot;13575&quot;&gt;&lt;property id=&quot;20148&quot; value=&quot;5&quot;/&gt;&lt;property id=&quot;20300&quot; value=&quot;Slide 69 - &amp;quot;Queue Implementation&amp;quot;&quot;/&gt;&lt;property id=&quot;20307&quot; value=&quot;324&quot;/&gt;&lt;/object&gt;&lt;object type=&quot;3&quot; unique_id=&quot;13576&quot;&gt;&lt;property id=&quot;20148&quot; value=&quot;5&quot;/&gt;&lt;property id=&quot;20300&quot; value=&quot;Slide 70 - &amp;quot;Queue Implementation&amp;quot;&quot;/&gt;&lt;property id=&quot;20307&quot; value=&quot;325&quot;/&gt;&lt;/object&gt;&lt;object type=&quot;3&quot; unique_id=&quot;13577&quot;&gt;&lt;property id=&quot;20148&quot; value=&quot;5&quot;/&gt;&lt;property id=&quot;20300&quot; value=&quot;Slide 71 - &amp;quot;Linked List&amp;quot;&quot;/&gt;&lt;property id=&quot;20307&quot; value=&quot;326&quot;/&gt;&lt;/object&gt;&lt;object type=&quot;3&quot; unique_id=&quot;13578&quot;&gt;&lt;property id=&quot;20148&quot; value=&quot;5&quot;/&gt;&lt;property id=&quot;20300&quot; value=&quot;Slide 72 - &amp;quot;Linked List&amp;quot;&quot;/&gt;&lt;property id=&quot;20307&quot; value=&quot;327&quot;/&gt;&lt;/object&gt;&lt;object type=&quot;3&quot; unique_id=&quot;13579&quot;&gt;&lt;property id=&quot;20148&quot; value=&quot;5&quot;/&gt;&lt;property id=&quot;20300&quot; value=&quot;Slide 73 - &amp;quot;A Node class&amp;quot;&quot;/&gt;&lt;property id=&quot;20307&quot; value=&quot;328&quot;/&gt;&lt;/object&gt;&lt;object type=&quot;3&quot; unique_id=&quot;13580&quot;&gt;&lt;property id=&quot;20148&quot; value=&quot;5&quot;/&gt;&lt;property id=&quot;20300&quot; value=&quot;Slide 74 - &amp;quot;Node&amp;quot;&quot;/&gt;&lt;property id=&quot;20307&quot; value=&quot;329&quot;/&gt;&lt;/object&gt;&lt;object type=&quot;3&quot; unique_id=&quot;13581&quot;&gt;&lt;property id=&quot;20148&quot; value=&quot;5&quot;/&gt;&lt;property id=&quot;20300&quot; value=&quot;Slide 75 - &amp;quot;Node&amp;quot;&quot;/&gt;&lt;property id=&quot;20307&quot; value=&quot;330&quot;/&gt;&lt;/object&gt;&lt;object type=&quot;3&quot; unique_id=&quot;13582&quot;&gt;&lt;property id=&quot;20148&quot; value=&quot;5&quot;/&gt;&lt;property id=&quot;20300&quot; value=&quot;Slide 76 - &amp;quot;Node&amp;quot;&quot;/&gt;&lt;property id=&quot;20307&quot; value=&quot;331&quot;/&gt;&lt;/object&gt;&lt;object type=&quot;3&quot; unique_id=&quot;13583&quot;&gt;&lt;property id=&quot;20148&quot; value=&quot;5&quot;/&gt;&lt;property id=&quot;20300&quot; value=&quot;Slide 77 - &amp;quot;Node&amp;quot;&quot;/&gt;&lt;property id=&quot;20307&quot; value=&quot;332&quot;/&gt;&lt;/object&gt;&lt;object type=&quot;3&quot; unique_id=&quot;13584&quot;&gt;&lt;property id=&quot;20148&quot; value=&quot;5&quot;/&gt;&lt;property id=&quot;20300&quot; value=&quot;Slide 78 - &amp;quot;Creating a Chain of Nodes&amp;quot;&quot;/&gt;&lt;property id=&quot;20307&quot; value=&quot;333&quot;/&gt;&lt;/object&gt;&lt;object type=&quot;3&quot; unique_id=&quot;13585&quot;&gt;&lt;property id=&quot;20148&quot; value=&quot;5&quot;/&gt;&lt;property id=&quot;20300&quot; value=&quot;Slide 79 - &amp;quot;Creating a Chain of Nodes&amp;quot;&quot;/&gt;&lt;property id=&quot;20307&quot; value=&quot;334&quot;/&gt;&lt;/object&gt;&lt;object type=&quot;3&quot; unique_id=&quot;13586&quot;&gt;&lt;property id=&quot;20148&quot; value=&quot;5&quot;/&gt;&lt;property id=&quot;20300&quot; value=&quot;Slide 80 - &amp;quot;Chain of Nodes&amp;quot;&quot;/&gt;&lt;property id=&quot;20307&quot; value=&quot;335&quot;/&gt;&lt;/object&gt;&lt;object type=&quot;3&quot; unique_id=&quot;13587&quot;&gt;&lt;property id=&quot;20148&quot; value=&quot;5&quot;/&gt;&lt;property id=&quot;20300&quot; value=&quot;Slide 81 - &amp;quot;Chain of Nodes&amp;quot;&quot;/&gt;&lt;property id=&quot;20307&quot; value=&quot;336&quot;/&gt;&lt;/object&gt;&lt;object type=&quot;3&quot; unique_id=&quot;13588&quot;&gt;&lt;property id=&quot;20148&quot; value=&quot;5&quot;/&gt;&lt;property id=&quot;20300&quot; value=&quot;Slide 82 - &amp;quot;Chain of Nodes&amp;quot;&quot;/&gt;&lt;property id=&quot;20307&quot; value=&quot;337&quot;/&gt;&lt;/object&gt;&lt;object type=&quot;3&quot; unique_id=&quot;13589&quot;&gt;&lt;property id=&quot;20148&quot; value=&quot;5&quot;/&gt;&lt;property id=&quot;20300&quot; value=&quot;Slide 83 - &amp;quot;Chain of Nodes&amp;quot;&quot;/&gt;&lt;property id=&quot;20307&quot; value=&quot;338&quot;/&gt;&lt;/object&gt;&lt;object type=&quot;3&quot; unique_id=&quot;13590&quot;&gt;&lt;property id=&quot;20148&quot; value=&quot;5&quot;/&gt;&lt;property id=&quot;20300&quot; value=&quot;Slide 84 - &amp;quot;Chain of Nodes&amp;quot;&quot;/&gt;&lt;property id=&quot;20307&quot; value=&quot;339&quot;/&gt;&lt;/object&gt;&lt;object type=&quot;3&quot; unique_id=&quot;13591&quot;&gt;&lt;property id=&quot;20148&quot; value=&quot;5&quot;/&gt;&lt;property id=&quot;20300&quot; value=&quot;Slide 85 - &amp;quot;Node, an inner class&amp;quot;&quot;/&gt;&lt;property id=&quot;20307&quot; value=&quot;340&quot;/&gt;&lt;/object&gt;&lt;object type=&quot;3&quot; unique_id=&quot;13592&quot;&gt;&lt;property id=&quot;20148&quot; value=&quot;5&quot;/&gt;&lt;property id=&quot;20300&quot; value=&quot;Slide 86 - &amp;quot;Linked List&amp;quot;&quot;/&gt;&lt;property id=&quot;20307&quot; value=&quot;341&quot;/&gt;&lt;/object&gt;&lt;object type=&quot;3&quot; unique_id=&quot;13593&quot;&gt;&lt;property id=&quot;20148&quot; value=&quot;5&quot;/&gt;&lt;property id=&quot;20300&quot; value=&quot;Slide 87 - &amp;quot;Linked List&amp;quot;&quot;/&gt;&lt;property id=&quot;20307&quot; value=&quot;342&quot;/&gt;&lt;/object&gt;&lt;object type=&quot;3&quot; unique_id=&quot;13594&quot;&gt;&lt;property id=&quot;20148&quot; value=&quot;5&quot;/&gt;&lt;property id=&quot;20300&quot; value=&quot;Slide 88 - &amp;quot;ListInterface&amp;quot;&quot;/&gt;&lt;property id=&quot;20307&quot; value=&quot;343&quot;/&gt;&lt;/object&gt;&lt;object type=&quot;3&quot; unique_id=&quot;13595&quot;&gt;&lt;property id=&quot;20148&quot; value=&quot;5&quot;/&gt;&lt;property id=&quot;20300&quot; value=&quot;Slide 89 - &amp;quot;ListInterface&amp;quot;&quot;/&gt;&lt;property id=&quot;20307&quot; value=&quot;344&quot;/&gt;&lt;/object&gt;&lt;object type=&quot;3&quot; unique_id=&quot;13596&quot;&gt;&lt;property id=&quot;20148&quot; value=&quot;5&quot;/&gt;&lt;property id=&quot;20300&quot; value=&quot;Slide 90 - &amp;quot;Linked List&amp;quot;&quot;/&gt;&lt;property id=&quot;20307&quot; value=&quot;345&quot;/&gt;&lt;/object&gt;&lt;object type=&quot;3&quot; unique_id=&quot;13597&quot;&gt;&lt;property id=&quot;20148&quot; value=&quot;5&quot;/&gt;&lt;property id=&quot;20300&quot; value=&quot;Slide 91 - &amp;quot;LList&amp;lt;E&amp;gt;&amp;quot;&quot;/&gt;&lt;property id=&quot;20307&quot; value=&quot;346&quot;/&gt;&lt;/object&gt;&lt;object type=&quot;3&quot; unique_id=&quot;13598&quot;&gt;&lt;property id=&quot;20148&quot; value=&quot;5&quot;/&gt;&lt;property id=&quot;20300&quot; value=&quot;Slide 92 - &amp;quot;LList&amp;lt;E&amp;gt;&amp;quot;&quot;/&gt;&lt;property id=&quot;20307&quot; value=&quot;347&quot;/&gt;&lt;/object&gt;&lt;object type=&quot;3&quot; unique_id=&quot;13599&quot;&gt;&lt;property id=&quot;20148&quot; value=&quot;5&quot;/&gt;&lt;property id=&quot;20300&quot; value=&quot;Slide 93&quot;/&gt;&lt;property id=&quot;20307&quot; value=&quot;348&quot;/&gt;&lt;/object&gt;&lt;object type=&quot;3&quot; unique_id=&quot;13600&quot;&gt;&lt;property id=&quot;20148&quot; value=&quot;5&quot;/&gt;&lt;property id=&quot;20300&quot; value=&quot;Slide 94&quot;/&gt;&lt;property id=&quot;20307&quot; value=&quot;349&quot;/&gt;&lt;/object&gt;&lt;object type=&quot;3&quot; unique_id=&quot;13601&quot;&gt;&lt;property id=&quot;20148&quot; value=&quot;5&quot;/&gt;&lt;property id=&quot;20300&quot; value=&quot;Slide 95&quot;/&gt;&lt;property id=&quot;20307&quot; value=&quot;350&quot;/&gt;&lt;/object&gt;&lt;object type=&quot;3&quot; unique_id=&quot;13602&quot;&gt;&lt;property id=&quot;20148&quot; value=&quot;5&quot;/&gt;&lt;property id=&quot;20300&quot; value=&quot;Slide 96 - &amp;quot;LList&amp;lt;E&amp;gt;&amp;quot;&quot;/&gt;&lt;property id=&quot;20307&quot; value=&quot;351&quot;/&gt;&lt;/object&gt;&lt;object type=&quot;3&quot; unique_id=&quot;13603&quot;&gt;&lt;property id=&quot;20148&quot; value=&quot;5&quot;/&gt;&lt;property id=&quot;20300&quot; value=&quot;Slide 97 - &amp;quot;LList&amp;lt;E&amp;gt;&amp;quot;&quot;/&gt;&lt;property id=&quot;20307&quot; value=&quot;352&quot;/&gt;&lt;/object&gt;&lt;object type=&quot;3&quot; unique_id=&quot;13604&quot;&gt;&lt;property id=&quot;20148&quot; value=&quot;5&quot;/&gt;&lt;property id=&quot;20300&quot; value=&quot;Slide 98 - &amp;quot;LList&amp;lt;E&amp;gt;&amp;quot;&quot;/&gt;&lt;property id=&quot;20307&quot; value=&quot;353&quot;/&gt;&lt;/object&gt;&lt;object type=&quot;3&quot; unique_id=&quot;13605&quot;&gt;&lt;property id=&quot;20148&quot; value=&quot;5&quot;/&gt;&lt;property id=&quot;20300&quot; value=&quot;Slide 99 - &amp;quot;LList&amp;lt;E&amp;gt;&amp;quot;&quot;/&gt;&lt;property id=&quot;20307&quot; value=&quot;354&quot;/&gt;&lt;/object&gt;&lt;object type=&quot;3&quot; unique_id=&quot;13606&quot;&gt;&lt;property id=&quot;20148&quot; value=&quot;5&quot;/&gt;&lt;property id=&quot;20300&quot; value=&quot;Slide 100 - &amp;quot;Lines 25- 36:  void add(E x)&amp;#x0D;&amp;#x0A;&amp;#x0D;&amp;#x0A;&amp;quot;&quot;/&gt;&lt;property id=&quot;20307&quot; value=&quot;355&quot;/&gt;&lt;/object&gt;&lt;object type=&quot;3&quot; unique_id=&quot;13607&quot;&gt;&lt;property id=&quot;20148&quot; value=&quot;5&quot;/&gt;&lt;property id=&quot;20300&quot; value=&quot;Slide 101 - &amp;quot;Lines 25- 36:  void add(E x)&amp;#x0D;&amp;#x0A;&amp;#x0D;&amp;#x0A;&amp;quot;&quot;/&gt;&lt;property id=&quot;20307&quot; value=&quot;356&quot;/&gt;&lt;/object&gt;&lt;object type=&quot;3&quot; unique_id=&quot;13608&quot;&gt;&lt;property id=&quot;20148&quot; value=&quot;5&quot;/&gt;&lt;property id=&quot;20300&quot; value=&quot;Slide 102 - &amp;quot;&amp;#x0D;&amp;#x0A;Lines 123- 148:  E remove(int index)&amp;#x0D;&amp;#x0A;&amp;#x0D;&amp;#x0A;&amp;quot;&quot;/&gt;&lt;property id=&quot;20307&quot; value=&quot;357&quot;/&gt;&lt;/object&gt;&lt;object type=&quot;3&quot; unique_id=&quot;13609&quot;&gt;&lt;property id=&quot;20148&quot; value=&quot;5&quot;/&gt;&lt;property id=&quot;20300&quot; value=&quot;Slide 103 - &amp;quot;Lines 123- 148:  E remove(int index) &amp;#x0D;&amp;#x0A;&amp;quot;&quot;/&gt;&lt;property id=&quot;20307&quot; value=&quot;358&quot;/&gt;&lt;/object&gt;&lt;object type=&quot;3&quot; unique_id=&quot;13610&quot;&gt;&lt;property id=&quot;20148&quot; value=&quot;5&quot;/&gt;&lt;property id=&quot;20300&quot; value=&quot;Slide 104 - &amp;quot;Lines 123- 148:  E remove(int index)&amp;quot;&quot;/&gt;&lt;property id=&quot;20307&quot; value=&quot;359&quot;/&gt;&lt;/object&gt;&lt;object type=&quot;3&quot; unique_id=&quot;13611&quot;&gt;&lt;property id=&quot;20148&quot; value=&quot;5&quot;/&gt;&lt;property id=&quot;20300&quot; value=&quot;Slide 105 - &amp;quot;Lines 123- 148:  E remove(int index)&amp;quot;&quot;/&gt;&lt;property id=&quot;20307&quot; value=&quot;360&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45000"/>
          <a:buFont typeface="Wingdings" pitchFamily="2" charset="2"/>
          <a:buNone/>
          <a:tabLst/>
          <a:defRPr kumimoji="0" lang="en-GB" sz="24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45000"/>
          <a:buFont typeface="Wingdings" pitchFamily="2" charset="2"/>
          <a:buNone/>
          <a:tabLst/>
          <a:defRPr kumimoji="0" lang="en-GB" sz="2400" b="1" i="0" u="none" strike="noStrike" cap="none" normalizeH="0" baseline="0" smtClean="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2566</TotalTime>
  <Words>2069</Words>
  <PresentationFormat>Custom</PresentationFormat>
  <Paragraphs>513</Paragraphs>
  <Slides>42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Times New Roman</vt:lpstr>
      <vt:lpstr>Wingdings</vt:lpstr>
      <vt:lpstr>Arial</vt:lpstr>
      <vt:lpstr>Symbol</vt:lpstr>
      <vt:lpstr>Default Design</vt:lpstr>
      <vt:lpstr>Bitmap Image</vt:lpstr>
      <vt:lpstr>Java Programming: From the Ground Up</vt:lpstr>
      <vt:lpstr>Data Structures</vt:lpstr>
      <vt:lpstr>Data Structures</vt:lpstr>
      <vt:lpstr>ArrayList</vt:lpstr>
      <vt:lpstr>ArrayList Methods</vt:lpstr>
      <vt:lpstr>ArrayList Methods</vt:lpstr>
      <vt:lpstr>ArrayList Methods</vt:lpstr>
      <vt:lpstr>ArrayList Methods</vt:lpstr>
      <vt:lpstr>ArrayList Constructors</vt:lpstr>
      <vt:lpstr>Generics</vt:lpstr>
      <vt:lpstr>ArrayList and Generics</vt:lpstr>
      <vt:lpstr>ArrayList and Generics  </vt:lpstr>
      <vt:lpstr>ArrayList and Generics</vt:lpstr>
      <vt:lpstr>ArrayList and Generics</vt:lpstr>
      <vt:lpstr>ArrayList and Generics</vt:lpstr>
      <vt:lpstr>ArrayList and Generics</vt:lpstr>
      <vt:lpstr>ArrayList and Generics</vt:lpstr>
      <vt:lpstr>ArrayList and Generics</vt:lpstr>
      <vt:lpstr>More About Generics</vt:lpstr>
      <vt:lpstr>Generics:restrictions</vt:lpstr>
      <vt:lpstr>Generics, Inheritance, and Polymorphism</vt:lpstr>
      <vt:lpstr>Generics, Inheritance, and Polymorphism</vt:lpstr>
      <vt:lpstr>Stack</vt:lpstr>
      <vt:lpstr>Stack</vt:lpstr>
      <vt:lpstr>Stack ADT </vt:lpstr>
      <vt:lpstr>Stack ADT: Interface</vt:lpstr>
      <vt:lpstr>Stack Implementation</vt:lpstr>
      <vt:lpstr>Stack Implementation</vt:lpstr>
      <vt:lpstr>Stack Implementation</vt:lpstr>
      <vt:lpstr>Slide 30</vt:lpstr>
      <vt:lpstr>Stack Implementation</vt:lpstr>
      <vt:lpstr>Stack Implementation</vt:lpstr>
      <vt:lpstr>Stack Implementation</vt:lpstr>
      <vt:lpstr>Stack Example</vt:lpstr>
      <vt:lpstr>Stack Example</vt:lpstr>
      <vt:lpstr>Using a stack to check that ([2+3]–(a +b) +1) is balanced</vt:lpstr>
      <vt:lpstr>Stack Example</vt:lpstr>
      <vt:lpstr>Stack Example</vt:lpstr>
      <vt:lpstr>Stack Example</vt:lpstr>
      <vt:lpstr>Stack Example</vt:lpstr>
      <vt:lpstr>Stack Example</vt:lpstr>
      <vt:lpstr>Stack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TITLE</dc:title>
  <dc:description>Lilac title area and left border with three blue-green accent elements on left border, gray background</dc:description>
  <cp:lastModifiedBy>Jack Han</cp:lastModifiedBy>
  <cp:revision>25</cp:revision>
  <dcterms:modified xsi:type="dcterms:W3CDTF">2017-04-25T04:26:26Z</dcterms:modified>
</cp:coreProperties>
</file>