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sldIdLst>
    <p:sldId id="256" r:id="rId2"/>
    <p:sldId id="258" r:id="rId3"/>
    <p:sldId id="308" r:id="rId4"/>
    <p:sldId id="309" r:id="rId5"/>
    <p:sldId id="311" r:id="rId6"/>
    <p:sldId id="312" r:id="rId7"/>
    <p:sldId id="313" r:id="rId8"/>
    <p:sldId id="314" r:id="rId9"/>
    <p:sldId id="315" r:id="rId10"/>
    <p:sldId id="316" r:id="rId11"/>
    <p:sldId id="317" r:id="rId12"/>
    <p:sldId id="318" r:id="rId13"/>
    <p:sldId id="320" r:id="rId14"/>
    <p:sldId id="321" r:id="rId15"/>
    <p:sldId id="322" r:id="rId16"/>
    <p:sldId id="324" r:id="rId17"/>
    <p:sldId id="325" r:id="rId18"/>
    <p:sldId id="326" r:id="rId19"/>
    <p:sldId id="328" r:id="rId20"/>
    <p:sldId id="330" r:id="rId21"/>
    <p:sldId id="331" r:id="rId22"/>
    <p:sldId id="332" r:id="rId23"/>
    <p:sldId id="333" r:id="rId24"/>
    <p:sldId id="334" r:id="rId25"/>
    <p:sldId id="335"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Lst>
  <p:sldSz cx="10080625" cy="7559675"/>
  <p:notesSz cx="7559675" cy="10691813"/>
  <p:custDataLst>
    <p:tags r:id="rId52"/>
  </p:custDataLst>
  <p:defaultTextStyle>
    <a:defPPr>
      <a:defRPr lang="en-GB"/>
    </a:defPPr>
    <a:lvl1pPr algn="l" defTabSz="449263" rtl="0" fontAlgn="base" hangingPunct="0">
      <a:lnSpc>
        <a:spcPct val="95000"/>
      </a:lnSpc>
      <a:spcBef>
        <a:spcPct val="0"/>
      </a:spcBef>
      <a:spcAft>
        <a:spcPct val="0"/>
      </a:spcAft>
      <a:buClr>
        <a:srgbClr val="000000"/>
      </a:buClr>
      <a:buSzPct val="45000"/>
      <a:buFont typeface="Wingdings" pitchFamily="2" charset="2"/>
      <a:defRPr sz="2400" b="1" kern="1200">
        <a:solidFill>
          <a:srgbClr val="000000"/>
        </a:solidFill>
        <a:latin typeface="Arial" charset="0"/>
        <a:ea typeface="+mn-ea"/>
        <a:cs typeface="+mn-cs"/>
      </a:defRPr>
    </a:lvl1pPr>
    <a:lvl2pPr marL="431800" indent="-215900" algn="l" defTabSz="449263" rtl="0" fontAlgn="base" hangingPunct="0">
      <a:lnSpc>
        <a:spcPct val="95000"/>
      </a:lnSpc>
      <a:spcBef>
        <a:spcPct val="0"/>
      </a:spcBef>
      <a:spcAft>
        <a:spcPct val="0"/>
      </a:spcAft>
      <a:buClr>
        <a:srgbClr val="000000"/>
      </a:buClr>
      <a:buSzPct val="45000"/>
      <a:buFont typeface="Wingdings" pitchFamily="2" charset="2"/>
      <a:defRPr sz="2400" b="1" kern="1200">
        <a:solidFill>
          <a:srgbClr val="000000"/>
        </a:solidFill>
        <a:latin typeface="Arial" charset="0"/>
        <a:ea typeface="+mn-ea"/>
        <a:cs typeface="+mn-cs"/>
      </a:defRPr>
    </a:lvl2pPr>
    <a:lvl3pPr marL="647700" indent="-215900" algn="l" defTabSz="449263" rtl="0" fontAlgn="base" hangingPunct="0">
      <a:lnSpc>
        <a:spcPct val="95000"/>
      </a:lnSpc>
      <a:spcBef>
        <a:spcPct val="0"/>
      </a:spcBef>
      <a:spcAft>
        <a:spcPct val="0"/>
      </a:spcAft>
      <a:buClr>
        <a:srgbClr val="000000"/>
      </a:buClr>
      <a:buSzPct val="45000"/>
      <a:buFont typeface="Wingdings" pitchFamily="2" charset="2"/>
      <a:defRPr sz="2400" b="1" kern="1200">
        <a:solidFill>
          <a:srgbClr val="000000"/>
        </a:solidFill>
        <a:latin typeface="Arial" charset="0"/>
        <a:ea typeface="+mn-ea"/>
        <a:cs typeface="+mn-cs"/>
      </a:defRPr>
    </a:lvl3pPr>
    <a:lvl4pPr marL="863600" indent="-215900" algn="l" defTabSz="449263" rtl="0" fontAlgn="base" hangingPunct="0">
      <a:lnSpc>
        <a:spcPct val="95000"/>
      </a:lnSpc>
      <a:spcBef>
        <a:spcPct val="0"/>
      </a:spcBef>
      <a:spcAft>
        <a:spcPct val="0"/>
      </a:spcAft>
      <a:buClr>
        <a:srgbClr val="000000"/>
      </a:buClr>
      <a:buSzPct val="45000"/>
      <a:buFont typeface="Wingdings" pitchFamily="2" charset="2"/>
      <a:defRPr sz="2400" b="1" kern="1200">
        <a:solidFill>
          <a:srgbClr val="000000"/>
        </a:solidFill>
        <a:latin typeface="Arial" charset="0"/>
        <a:ea typeface="+mn-ea"/>
        <a:cs typeface="+mn-cs"/>
      </a:defRPr>
    </a:lvl4pPr>
    <a:lvl5pPr marL="1079500" indent="-215900" algn="l" defTabSz="449263" rtl="0" fontAlgn="base" hangingPunct="0">
      <a:lnSpc>
        <a:spcPct val="95000"/>
      </a:lnSpc>
      <a:spcBef>
        <a:spcPct val="0"/>
      </a:spcBef>
      <a:spcAft>
        <a:spcPct val="0"/>
      </a:spcAft>
      <a:buClr>
        <a:srgbClr val="000000"/>
      </a:buClr>
      <a:buSzPct val="45000"/>
      <a:buFont typeface="Wingdings" pitchFamily="2" charset="2"/>
      <a:defRPr sz="2400" b="1" kern="1200">
        <a:solidFill>
          <a:srgbClr val="000000"/>
        </a:solidFill>
        <a:latin typeface="Arial" charset="0"/>
        <a:ea typeface="+mn-ea"/>
        <a:cs typeface="+mn-cs"/>
      </a:defRPr>
    </a:lvl5pPr>
    <a:lvl6pPr marL="2286000" algn="l" defTabSz="914400" rtl="0" eaLnBrk="1" latinLnBrk="0" hangingPunct="1">
      <a:defRPr sz="2400" b="1" kern="1200">
        <a:solidFill>
          <a:srgbClr val="000000"/>
        </a:solidFill>
        <a:latin typeface="Arial" charset="0"/>
        <a:ea typeface="+mn-ea"/>
        <a:cs typeface="+mn-cs"/>
      </a:defRPr>
    </a:lvl6pPr>
    <a:lvl7pPr marL="2743200" algn="l" defTabSz="914400" rtl="0" eaLnBrk="1" latinLnBrk="0" hangingPunct="1">
      <a:defRPr sz="2400" b="1" kern="1200">
        <a:solidFill>
          <a:srgbClr val="000000"/>
        </a:solidFill>
        <a:latin typeface="Arial" charset="0"/>
        <a:ea typeface="+mn-ea"/>
        <a:cs typeface="+mn-cs"/>
      </a:defRPr>
    </a:lvl7pPr>
    <a:lvl8pPr marL="3200400" algn="l" defTabSz="914400" rtl="0" eaLnBrk="1" latinLnBrk="0" hangingPunct="1">
      <a:defRPr sz="2400" b="1" kern="1200">
        <a:solidFill>
          <a:srgbClr val="000000"/>
        </a:solidFill>
        <a:latin typeface="Arial" charset="0"/>
        <a:ea typeface="+mn-ea"/>
        <a:cs typeface="+mn-cs"/>
      </a:defRPr>
    </a:lvl8pPr>
    <a:lvl9pPr marL="3657600" algn="l" defTabSz="914400" rtl="0" eaLnBrk="1" latinLnBrk="0" hangingPunct="1">
      <a:defRPr sz="2400" b="1"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96" autoAdjust="0"/>
    <p:restoredTop sz="94627" autoAdjust="0"/>
  </p:normalViewPr>
  <p:slideViewPr>
    <p:cSldViewPr>
      <p:cViewPr varScale="1">
        <p:scale>
          <a:sx n="56" d="100"/>
          <a:sy n="56" d="100"/>
        </p:scale>
        <p:origin x="-96" y="-40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5" d="100"/>
          <a:sy n="45" d="100"/>
        </p:scale>
        <p:origin x="-19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12863" y="1027113"/>
            <a:ext cx="4932362" cy="3698875"/>
          </a:xfrm>
          <a:prstGeom prst="rect">
            <a:avLst/>
          </a:prstGeom>
          <a:noFill/>
          <a:ln w="9525">
            <a:noFill/>
            <a:round/>
            <a:headEnd/>
            <a:tailEnd/>
          </a:ln>
          <a:effectLst/>
        </p:spPr>
      </p:sp>
      <p:sp>
        <p:nvSpPr>
          <p:cNvPr id="2050" name="Rectangle 2"/>
          <p:cNvSpPr>
            <a:spLocks noGrp="1" noChangeArrowheads="1"/>
          </p:cNvSpPr>
          <p:nvPr>
            <p:ph type="body"/>
          </p:nvPr>
        </p:nvSpPr>
        <p:spPr bwMode="auto">
          <a:xfrm>
            <a:off x="1169988" y="5086350"/>
            <a:ext cx="5224462" cy="41068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1169988" y="5086350"/>
            <a:ext cx="5226050" cy="410845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725" y="555625"/>
            <a:ext cx="2151063" cy="6307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1363" y="555625"/>
            <a:ext cx="6303962" cy="6307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1363" y="2101850"/>
            <a:ext cx="4227512"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1275" y="2101850"/>
            <a:ext cx="4227513"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BED6"/>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404813" y="1893888"/>
            <a:ext cx="9675812" cy="5667375"/>
          </a:xfrm>
          <a:prstGeom prst="roundRect">
            <a:avLst>
              <a:gd name="adj" fmla="val 28"/>
            </a:avLst>
          </a:prstGeom>
          <a:solidFill>
            <a:srgbClr val="DDDDDD"/>
          </a:solidFill>
          <a:ln w="9525">
            <a:solidFill>
              <a:srgbClr val="C0C0C0"/>
            </a:solidFill>
            <a:round/>
            <a:headEnd/>
            <a:tailEnd/>
          </a:ln>
          <a:effectLst/>
        </p:spPr>
        <p:txBody>
          <a:bodyPr wrap="none" anchor="ctr"/>
          <a:lstStyle/>
          <a:p>
            <a:endParaRPr lang="en-US"/>
          </a:p>
        </p:txBody>
      </p:sp>
      <p:sp>
        <p:nvSpPr>
          <p:cNvPr id="1026" name="Rectangle 2"/>
          <p:cNvSpPr>
            <a:spLocks noGrp="1" noChangeArrowheads="1"/>
          </p:cNvSpPr>
          <p:nvPr>
            <p:ph type="title"/>
          </p:nvPr>
        </p:nvSpPr>
        <p:spPr bwMode="auto">
          <a:xfrm>
            <a:off x="741363" y="555625"/>
            <a:ext cx="8607425" cy="1262063"/>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741363" y="2101850"/>
            <a:ext cx="8607425" cy="47609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8" name="AutoShape 4"/>
          <p:cNvSpPr>
            <a:spLocks noChangeArrowheads="1"/>
          </p:cNvSpPr>
          <p:nvPr/>
        </p:nvSpPr>
        <p:spPr bwMode="auto">
          <a:xfrm>
            <a:off x="0" y="0"/>
            <a:ext cx="182563" cy="919163"/>
          </a:xfrm>
          <a:prstGeom prst="roundRect">
            <a:avLst>
              <a:gd name="adj" fmla="val 875"/>
            </a:avLst>
          </a:prstGeom>
          <a:solidFill>
            <a:srgbClr val="125C8D"/>
          </a:solidFill>
          <a:ln w="9525">
            <a:solidFill>
              <a:srgbClr val="000000"/>
            </a:solidFill>
            <a:round/>
            <a:headEnd/>
            <a:tailEnd/>
          </a:ln>
          <a:effectLst/>
        </p:spPr>
        <p:txBody>
          <a:bodyPr wrap="none" anchor="ctr"/>
          <a:lstStyle/>
          <a:p>
            <a:endParaRPr lang="en-US"/>
          </a:p>
        </p:txBody>
      </p:sp>
      <p:sp>
        <p:nvSpPr>
          <p:cNvPr id="1029" name="AutoShape 5"/>
          <p:cNvSpPr>
            <a:spLocks noChangeArrowheads="1"/>
          </p:cNvSpPr>
          <p:nvPr/>
        </p:nvSpPr>
        <p:spPr bwMode="auto">
          <a:xfrm>
            <a:off x="0" y="2381250"/>
            <a:ext cx="182563" cy="919163"/>
          </a:xfrm>
          <a:prstGeom prst="roundRect">
            <a:avLst>
              <a:gd name="adj" fmla="val 875"/>
            </a:avLst>
          </a:prstGeom>
          <a:solidFill>
            <a:srgbClr val="125C8D"/>
          </a:solidFill>
          <a:ln w="9525">
            <a:solidFill>
              <a:srgbClr val="000000"/>
            </a:solidFill>
            <a:round/>
            <a:headEnd/>
            <a:tailEnd/>
          </a:ln>
          <a:effectLst/>
        </p:spPr>
        <p:txBody>
          <a:bodyPr wrap="none" anchor="ctr"/>
          <a:lstStyle/>
          <a:p>
            <a:endParaRPr lang="en-US"/>
          </a:p>
        </p:txBody>
      </p:sp>
      <p:sp>
        <p:nvSpPr>
          <p:cNvPr id="1030" name="AutoShape 6"/>
          <p:cNvSpPr>
            <a:spLocks noChangeArrowheads="1"/>
          </p:cNvSpPr>
          <p:nvPr/>
        </p:nvSpPr>
        <p:spPr bwMode="auto">
          <a:xfrm>
            <a:off x="0" y="1168400"/>
            <a:ext cx="182563" cy="919163"/>
          </a:xfrm>
          <a:prstGeom prst="roundRect">
            <a:avLst>
              <a:gd name="adj" fmla="val 875"/>
            </a:avLst>
          </a:prstGeom>
          <a:solidFill>
            <a:srgbClr val="125C8D"/>
          </a:solidFill>
          <a:ln w="9525">
            <a:solidFill>
              <a:srgbClr val="000000"/>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mj-lt"/>
          <a:ea typeface="+mj-ea"/>
          <a:cs typeface="+mj-cs"/>
        </a:defRPr>
      </a:lvl1pPr>
      <a:lvl2pPr marL="358775"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2pPr>
      <a:lvl3pPr marL="719138"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3pPr>
      <a:lvl4pPr marL="1079500"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4pPr>
      <a:lvl5pPr marL="1439863"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5pPr>
      <a:lvl6pPr marL="1897063"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6pPr>
      <a:lvl7pPr marL="2354263"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7pPr>
      <a:lvl8pPr marL="2811463"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8pPr>
      <a:lvl9pPr marL="3268663"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9pPr>
    </p:titleStyle>
    <p:bodyStyle>
      <a:lvl1pPr marL="431800" indent="-323850" algn="l" defTabSz="449263" rtl="0" fontAlgn="base" hangingPunct="0">
        <a:lnSpc>
          <a:spcPct val="93000"/>
        </a:lnSpc>
        <a:spcBef>
          <a:spcPct val="0"/>
        </a:spcBef>
        <a:spcAft>
          <a:spcPct val="0"/>
        </a:spcAft>
        <a:buClr>
          <a:srgbClr val="0E594D"/>
        </a:buClr>
        <a:buSzPct val="45000"/>
        <a:buFont typeface="Wingdings" pitchFamily="2" charset="2"/>
        <a:buChar char=""/>
        <a:defRPr sz="3200">
          <a:solidFill>
            <a:srgbClr val="000000"/>
          </a:solidFill>
          <a:latin typeface="+mn-lt"/>
          <a:ea typeface="+mn-ea"/>
          <a:cs typeface="+mn-cs"/>
        </a:defRPr>
      </a:lvl1pPr>
      <a:lvl2pPr marL="863600" indent="-287338" algn="l" defTabSz="449263" rtl="0" fontAlgn="base" hangingPunct="0">
        <a:lnSpc>
          <a:spcPct val="93000"/>
        </a:lnSpc>
        <a:spcBef>
          <a:spcPct val="0"/>
        </a:spcBef>
        <a:spcAft>
          <a:spcPct val="0"/>
        </a:spcAft>
        <a:buClr>
          <a:srgbClr val="000000"/>
        </a:buClr>
        <a:buSzPct val="75000"/>
        <a:buFont typeface="Symbol" pitchFamily="18" charset="2"/>
        <a:buChar char=""/>
        <a:defRPr sz="2800">
          <a:solidFill>
            <a:srgbClr val="000000"/>
          </a:solidFill>
          <a:latin typeface="+mn-lt"/>
        </a:defRPr>
      </a:lvl2pPr>
      <a:lvl3pPr marL="1295400" indent="-215900" algn="l" defTabSz="449263" rtl="0" fontAlgn="base" hangingPunct="0">
        <a:lnSpc>
          <a:spcPct val="93000"/>
        </a:lnSpc>
        <a:spcBef>
          <a:spcPct val="0"/>
        </a:spcBef>
        <a:spcAft>
          <a:spcPct val="0"/>
        </a:spcAft>
        <a:buClr>
          <a:srgbClr val="000000"/>
        </a:buClr>
        <a:buSzPct val="45000"/>
        <a:buFont typeface="Wingdings" pitchFamily="2" charset="2"/>
        <a:buChar char=""/>
        <a:defRPr sz="2400">
          <a:solidFill>
            <a:srgbClr val="000000"/>
          </a:solidFill>
          <a:latin typeface="+mn-lt"/>
        </a:defRPr>
      </a:lvl3pPr>
      <a:lvl4pPr marL="1727200" indent="-215900" algn="l" defTabSz="449263" rtl="0" fontAlgn="base" hangingPunct="0">
        <a:lnSpc>
          <a:spcPct val="93000"/>
        </a:lnSpc>
        <a:spcBef>
          <a:spcPct val="0"/>
        </a:spcBef>
        <a:spcAft>
          <a:spcPct val="0"/>
        </a:spcAft>
        <a:buClr>
          <a:srgbClr val="000000"/>
        </a:buClr>
        <a:buSzPct val="75000"/>
        <a:buFont typeface="Symbol" pitchFamily="18" charset="2"/>
        <a:buChar char=""/>
        <a:defRPr sz="2000">
          <a:solidFill>
            <a:srgbClr val="000000"/>
          </a:solidFill>
          <a:latin typeface="+mn-lt"/>
        </a:defRPr>
      </a:lvl4pPr>
      <a:lvl5pPr marL="2159000" indent="-215900" algn="l" defTabSz="449263" rtl="0" fontAlgn="base" hangingPunct="0">
        <a:lnSpc>
          <a:spcPct val="93000"/>
        </a:lnSpc>
        <a:spcBef>
          <a:spcPct val="0"/>
        </a:spcBef>
        <a:spcAft>
          <a:spcPct val="0"/>
        </a:spcAft>
        <a:buClr>
          <a:srgbClr val="000000"/>
        </a:buClr>
        <a:buSzPct val="45000"/>
        <a:buFont typeface="Wingdings" pitchFamily="2" charset="2"/>
        <a:buChar char=""/>
        <a:defRPr sz="2000">
          <a:solidFill>
            <a:srgbClr val="000000"/>
          </a:solidFill>
          <a:latin typeface="+mn-lt"/>
        </a:defRPr>
      </a:lvl5pPr>
      <a:lvl6pPr marL="2616200" indent="-215900" algn="l" defTabSz="449263" rtl="0" fontAlgn="base" hangingPunct="0">
        <a:lnSpc>
          <a:spcPct val="93000"/>
        </a:lnSpc>
        <a:spcBef>
          <a:spcPct val="0"/>
        </a:spcBef>
        <a:spcAft>
          <a:spcPct val="0"/>
        </a:spcAft>
        <a:buClr>
          <a:srgbClr val="000000"/>
        </a:buClr>
        <a:buSzPct val="45000"/>
        <a:buFont typeface="Wingdings" pitchFamily="2" charset="2"/>
        <a:buChar char=""/>
        <a:defRPr sz="2000">
          <a:solidFill>
            <a:srgbClr val="000000"/>
          </a:solidFill>
          <a:latin typeface="+mn-lt"/>
        </a:defRPr>
      </a:lvl6pPr>
      <a:lvl7pPr marL="3073400" indent="-215900" algn="l" defTabSz="449263" rtl="0" fontAlgn="base" hangingPunct="0">
        <a:lnSpc>
          <a:spcPct val="93000"/>
        </a:lnSpc>
        <a:spcBef>
          <a:spcPct val="0"/>
        </a:spcBef>
        <a:spcAft>
          <a:spcPct val="0"/>
        </a:spcAft>
        <a:buClr>
          <a:srgbClr val="000000"/>
        </a:buClr>
        <a:buSzPct val="45000"/>
        <a:buFont typeface="Wingdings" pitchFamily="2" charset="2"/>
        <a:buChar char=""/>
        <a:defRPr sz="2000">
          <a:solidFill>
            <a:srgbClr val="000000"/>
          </a:solidFill>
          <a:latin typeface="+mn-lt"/>
        </a:defRPr>
      </a:lvl7pPr>
      <a:lvl8pPr marL="3530600" indent="-215900" algn="l" defTabSz="449263" rtl="0" fontAlgn="base" hangingPunct="0">
        <a:lnSpc>
          <a:spcPct val="93000"/>
        </a:lnSpc>
        <a:spcBef>
          <a:spcPct val="0"/>
        </a:spcBef>
        <a:spcAft>
          <a:spcPct val="0"/>
        </a:spcAft>
        <a:buClr>
          <a:srgbClr val="000000"/>
        </a:buClr>
        <a:buSzPct val="45000"/>
        <a:buFont typeface="Wingdings" pitchFamily="2" charset="2"/>
        <a:buChar char=""/>
        <a:defRPr sz="2000">
          <a:solidFill>
            <a:srgbClr val="000000"/>
          </a:solidFill>
          <a:latin typeface="+mn-lt"/>
        </a:defRPr>
      </a:lvl8pPr>
      <a:lvl9pPr marL="3987800" indent="-215900" algn="l" defTabSz="449263" rtl="0" fontAlgn="base" hangingPunct="0">
        <a:lnSpc>
          <a:spcPct val="93000"/>
        </a:lnSpc>
        <a:spcBef>
          <a:spcPct val="0"/>
        </a:spcBef>
        <a:spcAft>
          <a:spcPct val="0"/>
        </a:spcAft>
        <a:buClr>
          <a:srgbClr val="000000"/>
        </a:buClr>
        <a:buSzPct val="45000"/>
        <a:buFont typeface="Wingdings" pitchFamily="2" charset="2"/>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741363" y="555625"/>
            <a:ext cx="8609012" cy="1263650"/>
          </a:xfrm>
          <a:ln/>
        </p:spPr>
        <p:txBody>
          <a:bodyPr wrap="none"/>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Java Programming:</a:t>
            </a:r>
            <a:br>
              <a:rPr lang="en-GB"/>
            </a:br>
            <a:r>
              <a:rPr lang="en-GB" sz="3600"/>
              <a:t>From the Ground Up</a:t>
            </a:r>
          </a:p>
        </p:txBody>
      </p:sp>
      <p:sp>
        <p:nvSpPr>
          <p:cNvPr id="3074" name="Rectangle 2"/>
          <p:cNvSpPr>
            <a:spLocks noGrp="1" noChangeArrowheads="1"/>
          </p:cNvSpPr>
          <p:nvPr>
            <p:ph type="body" idx="1"/>
          </p:nvPr>
        </p:nvSpPr>
        <p:spPr>
          <a:xfrm>
            <a:off x="741363" y="2101850"/>
            <a:ext cx="8609012" cy="4762500"/>
          </a:xfrm>
          <a:ln/>
        </p:spPr>
        <p:txBody>
          <a:bodyPr wrap="none"/>
          <a:lstStyle/>
          <a:p>
            <a:pPr marL="0" indent="0" algn="ctr">
              <a:buClr>
                <a:srgbClr val="000000"/>
              </a:buClr>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p>
          <a:p>
            <a:pPr marL="0" indent="0" algn="ctr">
              <a:buClr>
                <a:srgbClr val="000000"/>
              </a:buClr>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p>
          <a:p>
            <a:pPr marL="0" indent="0" algn="ctr">
              <a:buClr>
                <a:srgbClr val="000000"/>
              </a:buClr>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smtClean="0"/>
              <a:t>Lecture 22</a:t>
            </a:r>
            <a:endParaRPr lang="en-GB" dirty="0"/>
          </a:p>
          <a:p>
            <a:pPr marL="0" indent="0" algn="ctr">
              <a:buClr>
                <a:srgbClr val="000000"/>
              </a:buClr>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p>
          <a:p>
            <a:pPr marL="0" indent="0" algn="ctr">
              <a:buClr>
                <a:srgbClr val="000000"/>
              </a:buCl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Chapter </a:t>
            </a:r>
            <a:r>
              <a:rPr lang="en-GB" dirty="0" smtClean="0"/>
              <a:t>16 – </a:t>
            </a:r>
            <a:r>
              <a:rPr lang="en-GB" smtClean="0"/>
              <a:t>Part 2</a:t>
            </a:r>
            <a:endParaRPr lang="en-GB" dirty="0" smtClean="0"/>
          </a:p>
          <a:p>
            <a:pPr marL="0" indent="0" algn="ctr">
              <a:buClr>
                <a:srgbClr val="000000"/>
              </a:buCl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p>
          <a:p>
            <a:pPr marL="0" indent="0" algn="ct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Data Structures and Generics </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t>Queue Implementation</a:t>
            </a:r>
          </a:p>
        </p:txBody>
      </p:sp>
      <p:sp>
        <p:nvSpPr>
          <p:cNvPr id="245763" name="Rectangle 3"/>
          <p:cNvSpPr>
            <a:spLocks noGrp="1" noChangeArrowheads="1"/>
          </p:cNvSpPr>
          <p:nvPr>
            <p:ph type="body" idx="1"/>
          </p:nvPr>
        </p:nvSpPr>
        <p:spPr/>
        <p:txBody>
          <a:bodyPr/>
          <a:lstStyle/>
          <a:p>
            <a:pPr>
              <a:buFont typeface="Wingdings" pitchFamily="2" charset="2"/>
              <a:buNone/>
            </a:pPr>
            <a:r>
              <a:rPr lang="en-US"/>
              <a:t>.  </a:t>
            </a:r>
            <a:r>
              <a:rPr lang="en-US" sz="2400"/>
              <a:t>Will one more insert() operation throw an ArrayOutOfBoundsException?  Not necessarily.  </a:t>
            </a:r>
            <a:br>
              <a:rPr lang="en-US" sz="2400"/>
            </a:br>
            <a:endParaRPr lang="en-US" sz="2400"/>
          </a:p>
          <a:p>
            <a:pPr>
              <a:buFont typeface="Wingdings" pitchFamily="2" charset="2"/>
              <a:buNone/>
            </a:pPr>
            <a:endParaRPr lang="en-US" sz="2400"/>
          </a:p>
          <a:p>
            <a:pPr>
              <a:buFont typeface="Wingdings" pitchFamily="2" charset="2"/>
              <a:buNone/>
            </a:pPr>
            <a:r>
              <a:rPr lang="en-US" sz="2400"/>
              <a:t>   There are two available cells in the array:</a:t>
            </a:r>
            <a:r>
              <a:rPr lang="en-US" sz="2400" i="1"/>
              <a:t> </a:t>
            </a:r>
            <a:r>
              <a:rPr lang="en-US" sz="2400"/>
              <a:t>items[0] and items[1].   If the next insert operation, insert("Saturn"),  places "Saturn" in items[0], then no error occurs.</a:t>
            </a:r>
            <a:r>
              <a:rPr lang="en-US" sz="2400" i="1"/>
              <a:t> </a:t>
            </a:r>
            <a:r>
              <a:rPr lang="en-US" sz="2400"/>
              <a:t> </a:t>
            </a:r>
            <a:br>
              <a:rPr lang="en-US" sz="2400"/>
            </a:br>
            <a:r>
              <a:rPr lang="en-US" sz="2400"/>
              <a:t/>
            </a:r>
            <a:br>
              <a:rPr lang="en-US" sz="2400"/>
            </a:br>
            <a:r>
              <a:rPr lang="en-US" sz="2400"/>
              <a:t>That is, we consider items[0] to be</a:t>
            </a:r>
            <a:r>
              <a:rPr lang="en-US" sz="2400" i="1"/>
              <a:t> </a:t>
            </a:r>
            <a:r>
              <a:rPr lang="en-US" sz="2400"/>
              <a:t>the cell that follows items[4].  In practice, we imagine the array as circular.</a:t>
            </a:r>
            <a:r>
              <a:rPr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Queue Implementation</a:t>
            </a:r>
          </a:p>
        </p:txBody>
      </p:sp>
      <p:sp>
        <p:nvSpPr>
          <p:cNvPr id="246789" name="Rectangle 5"/>
          <p:cNvSpPr>
            <a:spLocks noChangeArrowheads="1"/>
          </p:cNvSpPr>
          <p:nvPr/>
        </p:nvSpPr>
        <p:spPr bwMode="auto">
          <a:xfrm>
            <a:off x="0" y="0"/>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46788" name="Object 4"/>
          <p:cNvGraphicFramePr>
            <a:graphicFrameLocks noChangeAspect="1"/>
          </p:cNvGraphicFramePr>
          <p:nvPr/>
        </p:nvGraphicFramePr>
        <p:xfrm>
          <a:off x="1306513" y="1951038"/>
          <a:ext cx="7543800" cy="3554412"/>
        </p:xfrm>
        <a:graphic>
          <a:graphicData uri="http://schemas.openxmlformats.org/presentationml/2006/ole">
            <p:oleObj spid="_x0000_s293890" name="Bitmap Image" r:id="rId3" imgW="5342857" imgH="2523810" progId="PBrush">
              <p:embed/>
            </p:oleObj>
          </a:graphicData>
        </a:graphic>
      </p:graphicFrame>
      <p:sp>
        <p:nvSpPr>
          <p:cNvPr id="246790" name="Rectangle 6"/>
          <p:cNvSpPr>
            <a:spLocks noChangeArrowheads="1"/>
          </p:cNvSpPr>
          <p:nvPr/>
        </p:nvSpPr>
        <p:spPr bwMode="auto">
          <a:xfrm>
            <a:off x="849312" y="5456237"/>
            <a:ext cx="9067800" cy="1509644"/>
          </a:xfrm>
          <a:prstGeom prst="rect">
            <a:avLst/>
          </a:prstGeom>
          <a:noFill/>
          <a:ln w="9525">
            <a:noFill/>
            <a:miter lim="800000"/>
            <a:headEnd/>
            <a:tailEnd/>
          </a:ln>
          <a:effectLst/>
        </p:spPr>
        <p:txBody>
          <a:bodyPr wrap="square" anchor="ctr">
            <a:spAutoFit/>
          </a:bodyPr>
          <a:lstStyle/>
          <a:p>
            <a:pPr>
              <a:tabLst>
                <a:tab pos="2743200" algn="ctr"/>
                <a:tab pos="5486400" algn="r"/>
              </a:tabLst>
            </a:pPr>
            <a:r>
              <a:rPr lang="en-US" sz="1800" b="0" dirty="0"/>
              <a:t/>
            </a:r>
            <a:br>
              <a:rPr lang="en-US" sz="1800" b="0" dirty="0"/>
            </a:br>
            <a:r>
              <a:rPr lang="en-US" sz="2000" b="0" dirty="0"/>
              <a:t>By using  “circular array,” we do not waste any array locations, and the queue can hold as many elements as the size of the underlying array.  Nevertheless, overflow errors can still occur once we use </a:t>
            </a:r>
            <a:r>
              <a:rPr lang="en-US" sz="2000" b="0" i="1" dirty="0"/>
              <a:t>all</a:t>
            </a:r>
            <a:r>
              <a:rPr lang="en-US" sz="2000" b="0" dirty="0"/>
              <a:t> the space in the array.</a:t>
            </a:r>
            <a:endParaRPr lang="en-US" sz="1800" b="0" dirty="0"/>
          </a:p>
          <a:p>
            <a:pPr eaLnBrk="0">
              <a:lnSpc>
                <a:spcPct val="100000"/>
              </a:lnSpc>
              <a:buClrTx/>
              <a:buSzTx/>
              <a:buFontTx/>
              <a:buNone/>
              <a:tabLst>
                <a:tab pos="2743200" algn="ctr"/>
                <a:tab pos="5486400" algn="r"/>
              </a:tabLst>
            </a:pPr>
            <a:endParaRPr lang="en-US" sz="1800" b="0" dirty="0">
              <a:latin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Queue Implementation</a:t>
            </a:r>
          </a:p>
        </p:txBody>
      </p:sp>
      <p:sp>
        <p:nvSpPr>
          <p:cNvPr id="247811" name="Rectangle 3"/>
          <p:cNvSpPr>
            <a:spLocks noGrp="1" noChangeArrowheads="1"/>
          </p:cNvSpPr>
          <p:nvPr>
            <p:ph type="body" idx="1"/>
          </p:nvPr>
        </p:nvSpPr>
        <p:spPr>
          <a:xfrm>
            <a:off x="741363" y="2101850"/>
            <a:ext cx="8870949" cy="5106987"/>
          </a:xfrm>
        </p:spPr>
        <p:txBody>
          <a:bodyPr/>
          <a:lstStyle/>
          <a:p>
            <a:pPr>
              <a:buFont typeface="Wingdings" pitchFamily="2" charset="2"/>
              <a:buNone/>
            </a:pPr>
            <a:r>
              <a:rPr lang="en-US" sz="2400" b="1" dirty="0"/>
              <a:t>Problem Statement:</a:t>
            </a:r>
            <a:endParaRPr lang="en-US" sz="2400" dirty="0"/>
          </a:p>
          <a:p>
            <a:pPr lvl="1">
              <a:buFont typeface="Wingdings" pitchFamily="2" charset="2"/>
              <a:buNone/>
            </a:pPr>
            <a:r>
              <a:rPr lang="en-US" sz="2000" dirty="0"/>
              <a:t>Implement a queue using an array for storage.  The Queue&lt;E&gt; class should implement </a:t>
            </a:r>
            <a:r>
              <a:rPr lang="en-US" sz="2000" dirty="0" err="1"/>
              <a:t>QueueInterface</a:t>
            </a:r>
            <a:r>
              <a:rPr lang="en-US" sz="2000" dirty="0"/>
              <a:t>&lt;E</a:t>
            </a:r>
            <a:r>
              <a:rPr lang="en-US" sz="2000" dirty="0" smtClean="0"/>
              <a:t>&gt;.</a:t>
            </a:r>
          </a:p>
          <a:p>
            <a:pPr>
              <a:buNone/>
            </a:pPr>
            <a:r>
              <a:rPr lang="en-US" sz="2400" b="1" dirty="0" smtClean="0"/>
              <a:t>Solution</a:t>
            </a:r>
            <a:endParaRPr lang="en-US" sz="2400" dirty="0" smtClean="0"/>
          </a:p>
          <a:p>
            <a:pPr>
              <a:buNone/>
            </a:pPr>
            <a:r>
              <a:rPr lang="en-US" sz="2000" dirty="0" smtClean="0"/>
              <a:t>	The </a:t>
            </a:r>
            <a:r>
              <a:rPr lang="en-US" sz="2000" dirty="0" smtClean="0"/>
              <a:t>Queue&lt;E&gt; class uses an array, items for storage.  There are also four integer fields: </a:t>
            </a:r>
            <a:r>
              <a:rPr lang="en-US" sz="2000" i="1" dirty="0" smtClean="0"/>
              <a:t> </a:t>
            </a:r>
            <a:endParaRPr lang="en-US" sz="2000" dirty="0" smtClean="0"/>
          </a:p>
          <a:p>
            <a:pPr lvl="1">
              <a:buFont typeface="Wingdings" pitchFamily="2" charset="2"/>
              <a:buChar char="l"/>
            </a:pPr>
            <a:r>
              <a:rPr lang="en-US" sz="1800" dirty="0" smtClean="0"/>
              <a:t>front, which holds the index of the first item in the queue,</a:t>
            </a:r>
          </a:p>
          <a:p>
            <a:pPr lvl="1">
              <a:buFont typeface="Wingdings" pitchFamily="2" charset="2"/>
              <a:buChar char="l"/>
            </a:pPr>
            <a:r>
              <a:rPr lang="en-US" sz="1800" dirty="0" smtClean="0"/>
              <a:t>rear, which holds the index of the last item in the queue,</a:t>
            </a:r>
          </a:p>
          <a:p>
            <a:pPr lvl="1">
              <a:buFont typeface="Wingdings" pitchFamily="2" charset="2"/>
              <a:buChar char="l"/>
            </a:pPr>
            <a:r>
              <a:rPr lang="en-US" sz="1800" dirty="0" err="1" smtClean="0"/>
              <a:t>numItems</a:t>
            </a:r>
            <a:r>
              <a:rPr lang="en-US" sz="1800" dirty="0" smtClean="0"/>
              <a:t>, which stores the number of items in the queue, and</a:t>
            </a:r>
          </a:p>
          <a:p>
            <a:pPr lvl="1">
              <a:buFont typeface="Wingdings" pitchFamily="2" charset="2"/>
              <a:buChar char="l"/>
            </a:pPr>
            <a:r>
              <a:rPr lang="en-US" sz="1800" dirty="0" err="1" smtClean="0"/>
              <a:t>maxQueue</a:t>
            </a:r>
            <a:r>
              <a:rPr lang="en-US" sz="1800" dirty="0" smtClean="0"/>
              <a:t>, which stores the maximum capacity of the queue.</a:t>
            </a:r>
            <a:br>
              <a:rPr lang="en-US" sz="1800" dirty="0" smtClean="0"/>
            </a:br>
            <a:endParaRPr lang="en-US" sz="1800" dirty="0" smtClean="0"/>
          </a:p>
          <a:p>
            <a:pPr>
              <a:buNone/>
            </a:pPr>
            <a:r>
              <a:rPr lang="en-US" sz="2000" dirty="0" smtClean="0"/>
              <a:t>The array, items</a:t>
            </a:r>
            <a:r>
              <a:rPr lang="en-US" sz="2000" i="1" dirty="0" smtClean="0"/>
              <a:t>,</a:t>
            </a:r>
            <a:r>
              <a:rPr lang="en-US" sz="2000" dirty="0" smtClean="0"/>
              <a:t> is considered circular.  This means that, if space remains, items[0]</a:t>
            </a:r>
            <a:r>
              <a:rPr lang="en-US" sz="2000" i="1" dirty="0" smtClean="0"/>
              <a:t> </a:t>
            </a:r>
            <a:r>
              <a:rPr lang="en-US" sz="2000" dirty="0" smtClean="0"/>
              <a:t>is the storage location following items[maxQueue-1], where </a:t>
            </a:r>
            <a:r>
              <a:rPr lang="en-US" sz="2000" dirty="0" err="1" smtClean="0"/>
              <a:t>maxQueue</a:t>
            </a:r>
            <a:r>
              <a:rPr lang="en-US" sz="2000" dirty="0" smtClean="0"/>
              <a:t> is </a:t>
            </a:r>
            <a:r>
              <a:rPr lang="en-US" sz="2000" dirty="0" err="1" smtClean="0"/>
              <a:t>items.length</a:t>
            </a:r>
            <a:r>
              <a:rPr lang="en-US" sz="2000" i="1" dirty="0" smtClean="0"/>
              <a:t>.</a:t>
            </a:r>
            <a:br>
              <a:rPr lang="en-US" sz="2000" i="1" dirty="0" smtClean="0"/>
            </a:br>
            <a:endParaRPr lang="en-US" sz="2000" dirty="0" smtClean="0"/>
          </a:p>
          <a:p>
            <a:pPr>
              <a:buNone/>
            </a:pPr>
            <a:r>
              <a:rPr lang="en-US" sz="2000" dirty="0" smtClean="0"/>
              <a:t>Because an array has a fixed size, it </a:t>
            </a:r>
            <a:r>
              <a:rPr lang="en-US" sz="2000" i="1" dirty="0" smtClean="0"/>
              <a:t>is</a:t>
            </a:r>
            <a:r>
              <a:rPr lang="en-US" sz="2000" dirty="0" smtClean="0"/>
              <a:t> possible to exceed the capacity of a queue.  In this case, the insert() method issues a message and exits.  Alternatively, insert() might  throw an exception.</a:t>
            </a:r>
          </a:p>
          <a:p>
            <a:pPr>
              <a:buFont typeface="Wingdings" pitchFamily="2" charset="2"/>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Queue Implementation</a:t>
            </a:r>
          </a:p>
        </p:txBody>
      </p:sp>
      <p:sp>
        <p:nvSpPr>
          <p:cNvPr id="249859" name="Rectangle 3"/>
          <p:cNvSpPr>
            <a:spLocks noGrp="1" noChangeArrowheads="1"/>
          </p:cNvSpPr>
          <p:nvPr>
            <p:ph type="body" idx="1"/>
          </p:nvPr>
        </p:nvSpPr>
        <p:spPr/>
        <p:txBody>
          <a:bodyPr/>
          <a:lstStyle/>
          <a:p>
            <a:pPr marL="717550" indent="-609600">
              <a:lnSpc>
                <a:spcPct val="73000"/>
              </a:lnSpc>
              <a:buFont typeface="Wingdings" pitchFamily="2" charset="2"/>
              <a:buAutoNum type="arabicPeriod"/>
            </a:pPr>
            <a:r>
              <a:rPr lang="en-US" sz="1800" dirty="0"/>
              <a:t>import </a:t>
            </a:r>
            <a:r>
              <a:rPr lang="en-US" sz="1800" dirty="0" err="1"/>
              <a:t>java.util</a:t>
            </a:r>
            <a:r>
              <a:rPr lang="en-US" sz="1800" dirty="0"/>
              <a:t>.*;</a:t>
            </a:r>
          </a:p>
          <a:p>
            <a:pPr marL="717550" indent="-609600">
              <a:lnSpc>
                <a:spcPct val="73000"/>
              </a:lnSpc>
              <a:buFont typeface="Wingdings" pitchFamily="2" charset="2"/>
              <a:buAutoNum type="arabicPeriod"/>
            </a:pPr>
            <a:r>
              <a:rPr lang="en-US" sz="1800" dirty="0"/>
              <a:t>public class Queue&lt;E&gt; implements </a:t>
            </a:r>
            <a:r>
              <a:rPr lang="en-US" sz="1800" dirty="0" err="1"/>
              <a:t>QueueInterface</a:t>
            </a:r>
            <a:r>
              <a:rPr lang="en-US" sz="1800" dirty="0"/>
              <a:t>&lt;E&gt;</a:t>
            </a:r>
          </a:p>
          <a:p>
            <a:pPr marL="717550" indent="-609600">
              <a:lnSpc>
                <a:spcPct val="73000"/>
              </a:lnSpc>
              <a:buFont typeface="Wingdings" pitchFamily="2" charset="2"/>
              <a:buAutoNum type="arabicPeriod"/>
            </a:pPr>
            <a:r>
              <a:rPr lang="en-US" sz="1800" dirty="0"/>
              <a:t>{</a:t>
            </a:r>
          </a:p>
          <a:p>
            <a:pPr marL="717550" indent="-609600">
              <a:lnSpc>
                <a:spcPct val="73000"/>
              </a:lnSpc>
              <a:buFont typeface="Wingdings" pitchFamily="2" charset="2"/>
              <a:buAutoNum type="arabicPeriod"/>
            </a:pPr>
            <a:r>
              <a:rPr lang="en-US" sz="1800" dirty="0"/>
              <a:t>    private E[] items;</a:t>
            </a:r>
          </a:p>
          <a:p>
            <a:pPr marL="717550" indent="-609600">
              <a:lnSpc>
                <a:spcPct val="73000"/>
              </a:lnSpc>
              <a:buFont typeface="Wingdings" pitchFamily="2" charset="2"/>
              <a:buAutoNum type="arabicPeriod"/>
            </a:pPr>
            <a:r>
              <a:rPr lang="en-US" sz="1800" dirty="0"/>
              <a:t>    private </a:t>
            </a:r>
            <a:r>
              <a:rPr lang="en-US" sz="1800" dirty="0" err="1"/>
              <a:t>int</a:t>
            </a:r>
            <a:r>
              <a:rPr lang="en-US" sz="1800" dirty="0"/>
              <a:t> </a:t>
            </a:r>
            <a:r>
              <a:rPr lang="en-US" sz="1800" dirty="0" err="1"/>
              <a:t>numItems</a:t>
            </a:r>
            <a:r>
              <a:rPr lang="en-US" sz="1800" dirty="0"/>
              <a:t>; 	</a:t>
            </a:r>
            <a:r>
              <a:rPr lang="en-US" sz="1800" dirty="0" smtClean="0"/>
              <a:t>// </a:t>
            </a:r>
            <a:r>
              <a:rPr lang="en-US" sz="1800" dirty="0"/>
              <a:t>number of elements currently in the queue</a:t>
            </a:r>
          </a:p>
          <a:p>
            <a:pPr marL="717550" indent="-609600">
              <a:lnSpc>
                <a:spcPct val="73000"/>
              </a:lnSpc>
              <a:buFont typeface="Wingdings" pitchFamily="2" charset="2"/>
              <a:buAutoNum type="arabicPeriod"/>
            </a:pPr>
            <a:r>
              <a:rPr lang="en-US" sz="1800" dirty="0"/>
              <a:t>    </a:t>
            </a:r>
            <a:r>
              <a:rPr lang="en-US" sz="1800" dirty="0" err="1"/>
              <a:t>int</a:t>
            </a:r>
            <a:r>
              <a:rPr lang="en-US" sz="1800" dirty="0"/>
              <a:t> front, rear;  			// holds the indices of the front an rear elements</a:t>
            </a:r>
          </a:p>
          <a:p>
            <a:pPr marL="717550" indent="-609600">
              <a:lnSpc>
                <a:spcPct val="73000"/>
              </a:lnSpc>
              <a:buFont typeface="Wingdings" pitchFamily="2" charset="2"/>
              <a:buAutoNum type="arabicPeriod"/>
            </a:pPr>
            <a:r>
              <a:rPr lang="en-US" sz="1800" dirty="0"/>
              <a:t>    </a:t>
            </a:r>
            <a:r>
              <a:rPr lang="en-US" sz="1800" dirty="0" err="1"/>
              <a:t>int</a:t>
            </a:r>
            <a:r>
              <a:rPr lang="en-US" sz="1800" dirty="0"/>
              <a:t> </a:t>
            </a:r>
            <a:r>
              <a:rPr lang="en-US" sz="1800" dirty="0" err="1"/>
              <a:t>maxQueue</a:t>
            </a:r>
            <a:r>
              <a:rPr lang="en-US" sz="1800" dirty="0"/>
              <a:t>; 			// maximum capacity </a:t>
            </a:r>
          </a:p>
          <a:p>
            <a:pPr marL="717550" indent="-609600">
              <a:lnSpc>
                <a:spcPct val="73000"/>
              </a:lnSpc>
              <a:buFont typeface="Wingdings" pitchFamily="2" charset="2"/>
              <a:buAutoNum type="arabicPeriod"/>
            </a:pPr>
            <a:r>
              <a:rPr lang="en-US" sz="1800" dirty="0"/>
              <a:t>    public Queue() 			// default constructor, sets </a:t>
            </a:r>
            <a:r>
              <a:rPr lang="en-US" sz="1800" dirty="0" err="1"/>
              <a:t>maxQueue</a:t>
            </a:r>
            <a:r>
              <a:rPr lang="en-US" sz="1800" dirty="0"/>
              <a:t> to 10</a:t>
            </a:r>
          </a:p>
          <a:p>
            <a:pPr marL="717550" indent="-609600">
              <a:lnSpc>
                <a:spcPct val="73000"/>
              </a:lnSpc>
              <a:buFont typeface="Wingdings" pitchFamily="2" charset="2"/>
              <a:buAutoNum type="arabicPeriod"/>
            </a:pPr>
            <a:r>
              <a:rPr lang="en-US" sz="1800" dirty="0"/>
              <a:t>    {</a:t>
            </a:r>
          </a:p>
          <a:p>
            <a:pPr marL="717550" indent="-609600">
              <a:lnSpc>
                <a:spcPct val="73000"/>
              </a:lnSpc>
              <a:buFont typeface="Wingdings" pitchFamily="2" charset="2"/>
              <a:buAutoNum type="arabicPeriod"/>
            </a:pPr>
            <a:r>
              <a:rPr lang="en-US" sz="1800" dirty="0"/>
              <a:t>        items =(E[]) new Object[10];  	</a:t>
            </a:r>
            <a:br>
              <a:rPr lang="en-US" sz="1800" dirty="0"/>
            </a:br>
            <a:r>
              <a:rPr lang="en-US" sz="1800" dirty="0"/>
              <a:t>                                             // new E[10] is illegal; the cast is necessary</a:t>
            </a:r>
          </a:p>
          <a:p>
            <a:pPr marL="717550" indent="-609600">
              <a:lnSpc>
                <a:spcPct val="73000"/>
              </a:lnSpc>
              <a:buFont typeface="Wingdings" pitchFamily="2" charset="2"/>
              <a:buAutoNum type="arabicPeriod"/>
            </a:pPr>
            <a:r>
              <a:rPr lang="en-US" sz="1800" dirty="0"/>
              <a:t>        </a:t>
            </a:r>
            <a:r>
              <a:rPr lang="en-US" sz="1800" dirty="0" err="1"/>
              <a:t>numItems</a:t>
            </a:r>
            <a:r>
              <a:rPr lang="en-US" sz="1800" dirty="0"/>
              <a:t>= 0;</a:t>
            </a:r>
          </a:p>
          <a:p>
            <a:pPr marL="717550" indent="-609600">
              <a:lnSpc>
                <a:spcPct val="73000"/>
              </a:lnSpc>
              <a:buFont typeface="Wingdings" pitchFamily="2" charset="2"/>
              <a:buAutoNum type="arabicPeriod"/>
            </a:pPr>
            <a:r>
              <a:rPr lang="en-US" sz="1800" dirty="0"/>
              <a:t>        front = rear= -1; 		// -1 indicates that the queue is empty</a:t>
            </a:r>
          </a:p>
          <a:p>
            <a:pPr marL="717550" indent="-609600">
              <a:lnSpc>
                <a:spcPct val="73000"/>
              </a:lnSpc>
              <a:buFont typeface="Wingdings" pitchFamily="2" charset="2"/>
              <a:buAutoNum type="arabicPeriod"/>
            </a:pPr>
            <a:r>
              <a:rPr lang="en-US" sz="1800" dirty="0"/>
              <a:t>        </a:t>
            </a:r>
            <a:r>
              <a:rPr lang="en-US" sz="1800" dirty="0" err="1"/>
              <a:t>maxQueue</a:t>
            </a:r>
            <a:r>
              <a:rPr lang="en-US" sz="1800" dirty="0"/>
              <a:t> = 10;</a:t>
            </a:r>
          </a:p>
          <a:p>
            <a:pPr marL="717550" indent="-609600">
              <a:lnSpc>
                <a:spcPct val="73000"/>
              </a:lnSpc>
              <a:buFont typeface="Wingdings" pitchFamily="2" charset="2"/>
              <a:buAutoNum type="arabicPeriod"/>
            </a:pPr>
            <a:r>
              <a:rPr lang="en-US" sz="1800" dirty="0"/>
              <a:t>    }</a:t>
            </a:r>
          </a:p>
          <a:p>
            <a:pPr marL="717550" indent="-609600">
              <a:lnSpc>
                <a:spcPct val="73000"/>
              </a:lnSpc>
              <a:buFont typeface="Wingdings" pitchFamily="2" charset="2"/>
              <a:buAutoNum type="arabicPeriod"/>
            </a:pPr>
            <a:r>
              <a:rPr lang="en-US" sz="1800" dirty="0"/>
              <a:t>    public Queue(</a:t>
            </a:r>
            <a:r>
              <a:rPr lang="en-US" sz="1800" dirty="0" err="1"/>
              <a:t>int</a:t>
            </a:r>
            <a:r>
              <a:rPr lang="en-US" sz="1800" dirty="0"/>
              <a:t> max) </a:t>
            </a:r>
            <a:br>
              <a:rPr lang="en-US" sz="1800" dirty="0"/>
            </a:br>
            <a:r>
              <a:rPr lang="en-US" sz="1800" dirty="0"/>
              <a:t>                     // one argument constructor , accepts maximum capacity</a:t>
            </a:r>
          </a:p>
          <a:p>
            <a:pPr marL="717550" indent="-609600">
              <a:lnSpc>
                <a:spcPct val="73000"/>
              </a:lnSpc>
              <a:buFont typeface="Wingdings" pitchFamily="2" charset="2"/>
              <a:buAutoNum type="arabicPeriod"/>
            </a:pPr>
            <a:r>
              <a:rPr lang="en-US" sz="1800" dirty="0"/>
              <a:t>    {</a:t>
            </a:r>
          </a:p>
          <a:p>
            <a:pPr marL="717550" indent="-609600">
              <a:lnSpc>
                <a:spcPct val="73000"/>
              </a:lnSpc>
              <a:buFont typeface="Wingdings" pitchFamily="2" charset="2"/>
              <a:buAutoNum type="arabicPeriod"/>
            </a:pPr>
            <a:r>
              <a:rPr lang="en-US" sz="1800" dirty="0"/>
              <a:t>        </a:t>
            </a:r>
            <a:r>
              <a:rPr lang="en-US" sz="1800" dirty="0" err="1"/>
              <a:t>maxQueue</a:t>
            </a:r>
            <a:r>
              <a:rPr lang="en-US" sz="1800" dirty="0"/>
              <a:t> = max;</a:t>
            </a:r>
          </a:p>
          <a:p>
            <a:pPr marL="717550" indent="-609600">
              <a:lnSpc>
                <a:spcPct val="73000"/>
              </a:lnSpc>
              <a:buFont typeface="Wingdings" pitchFamily="2" charset="2"/>
              <a:buAutoNum type="arabicPeriod"/>
            </a:pPr>
            <a:r>
              <a:rPr lang="en-US" sz="1800" dirty="0"/>
              <a:t>        items =(E[]) new Object[</a:t>
            </a:r>
            <a:r>
              <a:rPr lang="en-US" sz="1800" dirty="0" err="1"/>
              <a:t>maxQueue</a:t>
            </a:r>
            <a:r>
              <a:rPr lang="en-US" sz="1800" dirty="0"/>
              <a:t>];  </a:t>
            </a:r>
            <a:br>
              <a:rPr lang="en-US" sz="1800" dirty="0"/>
            </a:br>
            <a:r>
              <a:rPr lang="en-US" sz="1800" dirty="0"/>
              <a:t>                                       // new E[</a:t>
            </a:r>
            <a:r>
              <a:rPr lang="en-US" sz="1800" dirty="0" err="1"/>
              <a:t>maxQueue</a:t>
            </a:r>
            <a:r>
              <a:rPr lang="en-US" sz="1800" dirty="0"/>
              <a:t>] is illegal; the cast is necessary</a:t>
            </a:r>
          </a:p>
          <a:p>
            <a:pPr marL="717550" indent="-609600">
              <a:lnSpc>
                <a:spcPct val="73000"/>
              </a:lnSpc>
              <a:buFont typeface="Wingdings" pitchFamily="2" charset="2"/>
              <a:buAutoNum type="arabicPeriod"/>
            </a:pPr>
            <a:r>
              <a:rPr lang="en-US" sz="1800" dirty="0"/>
              <a:t>        </a:t>
            </a:r>
            <a:r>
              <a:rPr lang="en-US" sz="1800" dirty="0" err="1"/>
              <a:t>numItems</a:t>
            </a:r>
            <a:r>
              <a:rPr lang="en-US" sz="1800" dirty="0"/>
              <a:t> = 0;</a:t>
            </a:r>
          </a:p>
          <a:p>
            <a:pPr marL="717550" indent="-609600">
              <a:lnSpc>
                <a:spcPct val="73000"/>
              </a:lnSpc>
              <a:buFont typeface="Wingdings" pitchFamily="2" charset="2"/>
              <a:buAutoNum type="arabicPeriod"/>
            </a:pPr>
            <a:r>
              <a:rPr lang="en-US" sz="1800" dirty="0"/>
              <a:t>        front = rear= -1; 	</a:t>
            </a:r>
            <a:r>
              <a:rPr lang="en-US" sz="1800" dirty="0" smtClean="0"/>
              <a:t>// </a:t>
            </a:r>
            <a:r>
              <a:rPr lang="en-US" sz="1800" dirty="0"/>
              <a:t>-1 indicates that the queue is empty</a:t>
            </a:r>
          </a:p>
          <a:p>
            <a:pPr marL="717550" indent="-609600">
              <a:lnSpc>
                <a:spcPct val="73000"/>
              </a:lnSpc>
              <a:buFont typeface="Wingdings" pitchFamily="2" charset="2"/>
              <a:buAutoNum type="arabicPeriod"/>
            </a:pPr>
            <a:r>
              <a:rPr lang="en-US" sz="18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Queue Implementation</a:t>
            </a:r>
          </a:p>
        </p:txBody>
      </p:sp>
      <p:sp>
        <p:nvSpPr>
          <p:cNvPr id="250883" name="Rectangle 3"/>
          <p:cNvSpPr>
            <a:spLocks noGrp="1" noChangeArrowheads="1"/>
          </p:cNvSpPr>
          <p:nvPr>
            <p:ph type="body" idx="1"/>
          </p:nvPr>
        </p:nvSpPr>
        <p:spPr>
          <a:xfrm>
            <a:off x="696913" y="2103438"/>
            <a:ext cx="8607425" cy="5105400"/>
          </a:xfrm>
        </p:spPr>
        <p:txBody>
          <a:bodyPr/>
          <a:lstStyle/>
          <a:p>
            <a:pPr marL="717550" indent="-609600">
              <a:buFont typeface="Wingdings" pitchFamily="2" charset="2"/>
              <a:buAutoNum type="arabicPeriod" startAt="22"/>
            </a:pPr>
            <a:r>
              <a:rPr lang="en-US" sz="1800"/>
              <a:t> public void insert(E x)</a:t>
            </a:r>
          </a:p>
          <a:p>
            <a:pPr marL="717550" indent="-609600">
              <a:buFont typeface="Wingdings" pitchFamily="2" charset="2"/>
              <a:buAutoNum type="arabicPeriod" startAt="22"/>
            </a:pPr>
            <a:r>
              <a:rPr lang="en-US" sz="1800"/>
              <a:t>     // inserts x at the rear of the queue</a:t>
            </a:r>
          </a:p>
          <a:p>
            <a:pPr marL="717550" indent="-609600">
              <a:buFont typeface="Wingdings" pitchFamily="2" charset="2"/>
              <a:buAutoNum type="arabicPeriod" startAt="22"/>
            </a:pPr>
            <a:r>
              <a:rPr lang="en-US" sz="1800"/>
              <a:t>     // if overflow occurs, issues a message and exits</a:t>
            </a:r>
          </a:p>
          <a:p>
            <a:pPr marL="717550" indent="-609600">
              <a:buFont typeface="Wingdings" pitchFamily="2" charset="2"/>
              <a:buAutoNum type="arabicPeriod" startAt="22"/>
            </a:pPr>
            <a:r>
              <a:rPr lang="en-US" sz="1800"/>
              <a:t>    {</a:t>
            </a:r>
          </a:p>
          <a:p>
            <a:pPr marL="717550" indent="-609600">
              <a:buFont typeface="Wingdings" pitchFamily="2" charset="2"/>
              <a:buAutoNum type="arabicPeriod" startAt="22"/>
            </a:pPr>
            <a:r>
              <a:rPr lang="en-US" sz="1800"/>
              <a:t>        if ( numItems == maxQueue)  // queue is full</a:t>
            </a:r>
          </a:p>
          <a:p>
            <a:pPr marL="717550" indent="-609600">
              <a:buFont typeface="Wingdings" pitchFamily="2" charset="2"/>
              <a:buAutoNum type="arabicPeriod" startAt="22"/>
            </a:pPr>
            <a:r>
              <a:rPr lang="en-US" sz="1800"/>
              <a:t>        {</a:t>
            </a:r>
          </a:p>
          <a:p>
            <a:pPr marL="717550" indent="-609600">
              <a:buFont typeface="Wingdings" pitchFamily="2" charset="2"/>
              <a:buAutoNum type="arabicPeriod" startAt="22"/>
            </a:pPr>
            <a:r>
              <a:rPr lang="en-US" sz="1800"/>
              <a:t>            System.out.println(" Queue Overflow");</a:t>
            </a:r>
          </a:p>
          <a:p>
            <a:pPr marL="717550" indent="-609600">
              <a:buFont typeface="Wingdings" pitchFamily="2" charset="2"/>
              <a:buAutoNum type="arabicPeriod" startAt="22"/>
            </a:pPr>
            <a:r>
              <a:rPr lang="en-US" sz="1800"/>
              <a:t>            System.exit(0);</a:t>
            </a:r>
          </a:p>
          <a:p>
            <a:pPr marL="717550" indent="-609600">
              <a:buFont typeface="Wingdings" pitchFamily="2" charset="2"/>
              <a:buAutoNum type="arabicPeriod" startAt="22"/>
            </a:pPr>
            <a:r>
              <a:rPr lang="en-US" sz="1800"/>
              <a:t>        }</a:t>
            </a:r>
          </a:p>
          <a:p>
            <a:pPr marL="717550" indent="-609600">
              <a:buFont typeface="Wingdings" pitchFamily="2" charset="2"/>
              <a:buAutoNum type="arabicPeriod" startAt="22"/>
            </a:pPr>
            <a:r>
              <a:rPr lang="en-US" sz="1800"/>
              <a:t>        rear  = (rear +1) % maxQueue;  // % maxQueue ensures wraparound</a:t>
            </a:r>
          </a:p>
          <a:p>
            <a:pPr marL="717550" indent="-609600">
              <a:buFont typeface="Wingdings" pitchFamily="2" charset="2"/>
              <a:buAutoNum type="arabicPeriod" startAt="22"/>
            </a:pPr>
            <a:r>
              <a:rPr lang="en-US" sz="1800"/>
              <a:t>        items[rear] = x;</a:t>
            </a:r>
          </a:p>
          <a:p>
            <a:pPr marL="717550" indent="-609600">
              <a:buFont typeface="Wingdings" pitchFamily="2" charset="2"/>
              <a:buAutoNum type="arabicPeriod" startAt="22"/>
            </a:pPr>
            <a:r>
              <a:rPr lang="en-US" sz="1800"/>
              <a:t>        numItems++;</a:t>
            </a:r>
          </a:p>
          <a:p>
            <a:pPr marL="717550" indent="-609600">
              <a:buFont typeface="Wingdings" pitchFamily="2" charset="2"/>
              <a:buAutoNum type="arabicPeriod" startAt="22"/>
            </a:pPr>
            <a:r>
              <a:rPr lang="en-US" sz="1800"/>
              <a:t>        if (numItems == 1)   		// if queue was previously empty</a:t>
            </a:r>
          </a:p>
          <a:p>
            <a:pPr marL="717550" indent="-609600">
              <a:buFont typeface="Wingdings" pitchFamily="2" charset="2"/>
              <a:buAutoNum type="arabicPeriod" startAt="22"/>
            </a:pPr>
            <a:r>
              <a:rPr lang="en-US" sz="1800"/>
              <a:t>             front = rear;</a:t>
            </a:r>
          </a:p>
          <a:p>
            <a:pPr marL="717550" indent="-609600">
              <a:buFont typeface="Wingdings" pitchFamily="2" charset="2"/>
              <a:buAutoNum type="arabicPeriod" startAt="22"/>
            </a:pPr>
            <a:r>
              <a:rPr lang="en-US" sz="180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Queue Implementation</a:t>
            </a:r>
          </a:p>
        </p:txBody>
      </p:sp>
      <p:sp>
        <p:nvSpPr>
          <p:cNvPr id="251907" name="Rectangle 3"/>
          <p:cNvSpPr>
            <a:spLocks noGrp="1" noChangeArrowheads="1"/>
          </p:cNvSpPr>
          <p:nvPr>
            <p:ph type="body" idx="1"/>
          </p:nvPr>
        </p:nvSpPr>
        <p:spPr>
          <a:xfrm>
            <a:off x="741363" y="1951037"/>
            <a:ext cx="9023349" cy="5257799"/>
          </a:xfrm>
        </p:spPr>
        <p:txBody>
          <a:bodyPr/>
          <a:lstStyle/>
          <a:p>
            <a:pPr marL="717550" indent="-609600">
              <a:lnSpc>
                <a:spcPct val="73000"/>
              </a:lnSpc>
              <a:buFont typeface="Wingdings" pitchFamily="2" charset="2"/>
              <a:buAutoNum type="arabicPeriod" startAt="37"/>
            </a:pPr>
            <a:r>
              <a:rPr lang="en-US" sz="1600" dirty="0"/>
              <a:t> public E remove()</a:t>
            </a:r>
          </a:p>
          <a:p>
            <a:pPr marL="717550" indent="-609600">
              <a:lnSpc>
                <a:spcPct val="73000"/>
              </a:lnSpc>
              <a:buFont typeface="Wingdings" pitchFamily="2" charset="2"/>
              <a:buAutoNum type="arabicPeriod" startAt="37"/>
            </a:pPr>
            <a:r>
              <a:rPr lang="en-US" sz="1600" dirty="0"/>
              <a:t>    // removes  and returns the first item in the queue</a:t>
            </a:r>
          </a:p>
          <a:p>
            <a:pPr marL="717550" indent="-609600">
              <a:lnSpc>
                <a:spcPct val="73000"/>
              </a:lnSpc>
              <a:buFont typeface="Wingdings" pitchFamily="2" charset="2"/>
              <a:buAutoNum type="arabicPeriod" startAt="37"/>
            </a:pPr>
            <a:r>
              <a:rPr lang="en-US" sz="1600" dirty="0"/>
              <a:t>    // if the queue is empty , returns null</a:t>
            </a:r>
          </a:p>
          <a:p>
            <a:pPr marL="717550" indent="-609600">
              <a:lnSpc>
                <a:spcPct val="73000"/>
              </a:lnSpc>
              <a:buFont typeface="Wingdings" pitchFamily="2" charset="2"/>
              <a:buAutoNum type="arabicPeriod" startAt="37"/>
            </a:pPr>
            <a:r>
              <a:rPr lang="en-US" sz="1600" dirty="0"/>
              <a:t>    {</a:t>
            </a:r>
          </a:p>
          <a:p>
            <a:pPr marL="717550" indent="-609600">
              <a:lnSpc>
                <a:spcPct val="73000"/>
              </a:lnSpc>
              <a:buFont typeface="Wingdings" pitchFamily="2" charset="2"/>
              <a:buAutoNum type="arabicPeriod" startAt="37"/>
            </a:pPr>
            <a:r>
              <a:rPr lang="en-US" sz="1600" dirty="0"/>
              <a:t>        if (</a:t>
            </a:r>
            <a:r>
              <a:rPr lang="en-US" sz="1600" dirty="0" err="1"/>
              <a:t>numItems</a:t>
            </a:r>
            <a:r>
              <a:rPr lang="en-US" sz="1600" dirty="0"/>
              <a:t> == 0)  		// empty queue</a:t>
            </a:r>
          </a:p>
          <a:p>
            <a:pPr marL="717550" indent="-609600">
              <a:lnSpc>
                <a:spcPct val="73000"/>
              </a:lnSpc>
              <a:buFont typeface="Wingdings" pitchFamily="2" charset="2"/>
              <a:buAutoNum type="arabicPeriod" startAt="37"/>
            </a:pPr>
            <a:r>
              <a:rPr lang="en-US" sz="1600" dirty="0"/>
              <a:t>             return null;</a:t>
            </a:r>
          </a:p>
          <a:p>
            <a:pPr marL="717550" indent="-609600">
              <a:lnSpc>
                <a:spcPct val="73000"/>
              </a:lnSpc>
              <a:buFont typeface="Wingdings" pitchFamily="2" charset="2"/>
              <a:buAutoNum type="arabicPeriod" startAt="37"/>
            </a:pPr>
            <a:r>
              <a:rPr lang="en-US" sz="1600" dirty="0"/>
              <a:t>        E temp = items[front];  	// holds the first item in the queue</a:t>
            </a:r>
          </a:p>
          <a:p>
            <a:pPr marL="717550" indent="-609600">
              <a:lnSpc>
                <a:spcPct val="73000"/>
              </a:lnSpc>
              <a:buFont typeface="Wingdings" pitchFamily="2" charset="2"/>
              <a:buAutoNum type="arabicPeriod" startAt="37"/>
            </a:pPr>
            <a:r>
              <a:rPr lang="en-US" sz="1600" dirty="0"/>
              <a:t>        </a:t>
            </a:r>
            <a:r>
              <a:rPr lang="en-US" sz="1600" dirty="0" err="1"/>
              <a:t>numItems</a:t>
            </a:r>
            <a:r>
              <a:rPr lang="en-US" sz="1600" dirty="0"/>
              <a:t>--;</a:t>
            </a:r>
          </a:p>
          <a:p>
            <a:pPr marL="717550" indent="-609600">
              <a:lnSpc>
                <a:spcPct val="73000"/>
              </a:lnSpc>
              <a:buFont typeface="Wingdings" pitchFamily="2" charset="2"/>
              <a:buAutoNum type="arabicPeriod" startAt="37"/>
            </a:pPr>
            <a:r>
              <a:rPr lang="en-US" sz="1600" dirty="0"/>
              <a:t>        if ( </a:t>
            </a:r>
            <a:r>
              <a:rPr lang="en-US" sz="1600" dirty="0" err="1"/>
              <a:t>numItems</a:t>
            </a:r>
            <a:r>
              <a:rPr lang="en-US" sz="1600" dirty="0"/>
              <a:t> == 0)    		// if the queue is now empty set front and rear to –1</a:t>
            </a:r>
          </a:p>
          <a:p>
            <a:pPr marL="717550" indent="-609600">
              <a:lnSpc>
                <a:spcPct val="73000"/>
              </a:lnSpc>
              <a:buFont typeface="Wingdings" pitchFamily="2" charset="2"/>
              <a:buAutoNum type="arabicPeriod" startAt="37"/>
            </a:pPr>
            <a:r>
              <a:rPr lang="en-US" sz="1600" dirty="0"/>
              <a:t>            front = rear = -1;</a:t>
            </a:r>
          </a:p>
          <a:p>
            <a:pPr marL="717550" indent="-609600">
              <a:lnSpc>
                <a:spcPct val="73000"/>
              </a:lnSpc>
              <a:buFont typeface="Wingdings" pitchFamily="2" charset="2"/>
              <a:buAutoNum type="arabicPeriod" startAt="37"/>
            </a:pPr>
            <a:r>
              <a:rPr lang="en-US" sz="1600" dirty="0"/>
              <a:t>        else</a:t>
            </a:r>
          </a:p>
          <a:p>
            <a:pPr marL="717550" indent="-609600">
              <a:lnSpc>
                <a:spcPct val="73000"/>
              </a:lnSpc>
              <a:buFont typeface="Wingdings" pitchFamily="2" charset="2"/>
              <a:buAutoNum type="arabicPeriod" startAt="37"/>
            </a:pPr>
            <a:r>
              <a:rPr lang="en-US" sz="1600" dirty="0"/>
              <a:t>            front = (front + 1) % </a:t>
            </a:r>
            <a:r>
              <a:rPr lang="en-US" sz="1600" dirty="0" err="1"/>
              <a:t>maxQueue</a:t>
            </a:r>
            <a:r>
              <a:rPr lang="en-US" sz="1600" dirty="0"/>
              <a:t>;  // %</a:t>
            </a:r>
            <a:r>
              <a:rPr lang="en-US" sz="1600" dirty="0" err="1"/>
              <a:t>maxQueue</a:t>
            </a:r>
            <a:r>
              <a:rPr lang="en-US" sz="1600" dirty="0"/>
              <a:t> ensures wraparound</a:t>
            </a:r>
          </a:p>
          <a:p>
            <a:pPr marL="717550" indent="-609600">
              <a:lnSpc>
                <a:spcPct val="73000"/>
              </a:lnSpc>
              <a:buFont typeface="Wingdings" pitchFamily="2" charset="2"/>
              <a:buAutoNum type="arabicPeriod" startAt="37"/>
            </a:pPr>
            <a:r>
              <a:rPr lang="en-US" sz="1600" dirty="0"/>
              <a:t>        return temp;</a:t>
            </a:r>
          </a:p>
          <a:p>
            <a:pPr marL="717550" indent="-609600">
              <a:lnSpc>
                <a:spcPct val="73000"/>
              </a:lnSpc>
              <a:buFont typeface="Wingdings" pitchFamily="2" charset="2"/>
              <a:buAutoNum type="arabicPeriod" startAt="37"/>
            </a:pPr>
            <a:r>
              <a:rPr lang="en-US" sz="1600" dirty="0"/>
              <a:t>    }</a:t>
            </a:r>
          </a:p>
          <a:p>
            <a:pPr marL="717550" indent="-609600">
              <a:lnSpc>
                <a:spcPct val="73000"/>
              </a:lnSpc>
              <a:buFont typeface="Wingdings" pitchFamily="2" charset="2"/>
              <a:buAutoNum type="arabicPeriod" startAt="37"/>
            </a:pPr>
            <a:r>
              <a:rPr lang="en-US" sz="1600" dirty="0"/>
              <a:t>    public E peek()</a:t>
            </a:r>
          </a:p>
          <a:p>
            <a:pPr marL="717550" indent="-609600">
              <a:lnSpc>
                <a:spcPct val="73000"/>
              </a:lnSpc>
              <a:buFont typeface="Wingdings" pitchFamily="2" charset="2"/>
              <a:buAutoNum type="arabicPeriod" startAt="37"/>
            </a:pPr>
            <a:r>
              <a:rPr lang="en-US" sz="1600" dirty="0"/>
              <a:t>    // returns the first item in the queue or null if the queue is </a:t>
            </a:r>
            <a:r>
              <a:rPr lang="en-US" sz="1600" dirty="0" smtClean="0"/>
              <a:t>empty, does </a:t>
            </a:r>
            <a:r>
              <a:rPr lang="en-US" sz="1600" dirty="0"/>
              <a:t>not alter the queue</a:t>
            </a:r>
          </a:p>
          <a:p>
            <a:pPr marL="717550" indent="-609600">
              <a:lnSpc>
                <a:spcPct val="73000"/>
              </a:lnSpc>
              <a:buFont typeface="Wingdings" pitchFamily="2" charset="2"/>
              <a:buAutoNum type="arabicPeriod" startAt="37"/>
            </a:pPr>
            <a:r>
              <a:rPr lang="en-US" sz="1600" dirty="0"/>
              <a:t>    {</a:t>
            </a:r>
          </a:p>
          <a:p>
            <a:pPr marL="717550" indent="-609600">
              <a:lnSpc>
                <a:spcPct val="73000"/>
              </a:lnSpc>
              <a:buFont typeface="Wingdings" pitchFamily="2" charset="2"/>
              <a:buAutoNum type="arabicPeriod" startAt="37"/>
            </a:pPr>
            <a:r>
              <a:rPr lang="en-US" sz="1600" dirty="0"/>
              <a:t>        if (</a:t>
            </a:r>
            <a:r>
              <a:rPr lang="en-US" sz="1600" dirty="0" err="1"/>
              <a:t>numItems</a:t>
            </a:r>
            <a:r>
              <a:rPr lang="en-US" sz="1600" dirty="0"/>
              <a:t> == 0)   		// empty queue</a:t>
            </a:r>
          </a:p>
          <a:p>
            <a:pPr marL="717550" indent="-609600">
              <a:lnSpc>
                <a:spcPct val="73000"/>
              </a:lnSpc>
              <a:buFont typeface="Wingdings" pitchFamily="2" charset="2"/>
              <a:buAutoNum type="arabicPeriod" startAt="37"/>
            </a:pPr>
            <a:r>
              <a:rPr lang="en-US" sz="1600" dirty="0"/>
              <a:t>            return null;</a:t>
            </a:r>
          </a:p>
          <a:p>
            <a:pPr marL="717550" indent="-609600">
              <a:lnSpc>
                <a:spcPct val="73000"/>
              </a:lnSpc>
              <a:buFont typeface="Wingdings" pitchFamily="2" charset="2"/>
              <a:buAutoNum type="arabicPeriod" startAt="37"/>
            </a:pPr>
            <a:r>
              <a:rPr lang="en-US" sz="1600" dirty="0"/>
              <a:t>        else</a:t>
            </a:r>
          </a:p>
          <a:p>
            <a:pPr marL="717550" indent="-609600">
              <a:lnSpc>
                <a:spcPct val="73000"/>
              </a:lnSpc>
              <a:buFont typeface="Wingdings" pitchFamily="2" charset="2"/>
              <a:buAutoNum type="arabicPeriod" startAt="37"/>
            </a:pPr>
            <a:r>
              <a:rPr lang="en-US" sz="1600" dirty="0"/>
              <a:t>            return items[front];</a:t>
            </a:r>
          </a:p>
          <a:p>
            <a:pPr marL="717550" indent="-609600">
              <a:lnSpc>
                <a:spcPct val="73000"/>
              </a:lnSpc>
              <a:buFont typeface="Wingdings" pitchFamily="2" charset="2"/>
              <a:buAutoNum type="arabicPeriod" startAt="37"/>
            </a:pPr>
            <a:r>
              <a:rPr lang="en-US" sz="1600" dirty="0"/>
              <a:t>    </a:t>
            </a:r>
            <a:r>
              <a:rPr lang="en-US" sz="1600" dirty="0" smtClean="0"/>
              <a:t>}</a:t>
            </a:r>
          </a:p>
          <a:p>
            <a:pPr marL="717550" indent="-609600">
              <a:buFont typeface="Wingdings" pitchFamily="2" charset="2"/>
              <a:buAutoNum type="arabicPeriod" startAt="60"/>
            </a:pPr>
            <a:r>
              <a:rPr lang="en-US" sz="1600" dirty="0" smtClean="0"/>
              <a:t> public </a:t>
            </a:r>
            <a:r>
              <a:rPr lang="en-US" sz="1600" dirty="0" err="1" smtClean="0"/>
              <a:t>boolean</a:t>
            </a:r>
            <a:r>
              <a:rPr lang="en-US" sz="1600" dirty="0" smtClean="0"/>
              <a:t> empty()</a:t>
            </a:r>
          </a:p>
          <a:p>
            <a:pPr marL="717550" indent="-609600">
              <a:buFont typeface="Wingdings" pitchFamily="2" charset="2"/>
              <a:buAutoNum type="arabicPeriod" startAt="60"/>
            </a:pPr>
            <a:r>
              <a:rPr lang="en-US" sz="1600" dirty="0" smtClean="0"/>
              <a:t>     // returns </a:t>
            </a:r>
            <a:r>
              <a:rPr lang="en-US" sz="1600" i="1" dirty="0" smtClean="0"/>
              <a:t>true</a:t>
            </a:r>
            <a:r>
              <a:rPr lang="en-US" sz="1600" dirty="0" smtClean="0"/>
              <a:t> if the queue is empty</a:t>
            </a:r>
          </a:p>
          <a:p>
            <a:pPr marL="717550" indent="-609600">
              <a:buFont typeface="Wingdings" pitchFamily="2" charset="2"/>
              <a:buAutoNum type="arabicPeriod" startAt="60"/>
            </a:pPr>
            <a:r>
              <a:rPr lang="en-US" sz="1600" dirty="0" smtClean="0"/>
              <a:t>    </a:t>
            </a:r>
            <a:r>
              <a:rPr lang="en-US" sz="1600" dirty="0" smtClean="0"/>
              <a:t>{        </a:t>
            </a:r>
            <a:r>
              <a:rPr lang="en-US" sz="1600" dirty="0" smtClean="0"/>
              <a:t>return </a:t>
            </a:r>
            <a:r>
              <a:rPr lang="en-US" sz="1600" dirty="0" err="1" smtClean="0"/>
              <a:t>numItems</a:t>
            </a:r>
            <a:r>
              <a:rPr lang="en-US" sz="1600" dirty="0" smtClean="0"/>
              <a:t> == 0</a:t>
            </a:r>
            <a:r>
              <a:rPr lang="en-US" sz="1600" dirty="0" smtClean="0"/>
              <a:t>; }</a:t>
            </a:r>
            <a:endParaRPr lang="en-US" sz="1600" dirty="0" smtClean="0"/>
          </a:p>
          <a:p>
            <a:pPr marL="717550" indent="-609600">
              <a:buFont typeface="Wingdings" pitchFamily="2" charset="2"/>
              <a:buAutoNum type="arabicPeriod" startAt="60"/>
            </a:pPr>
            <a:r>
              <a:rPr lang="en-US" sz="1600" dirty="0" smtClean="0"/>
              <a:t>    public </a:t>
            </a:r>
            <a:r>
              <a:rPr lang="en-US" sz="1600" dirty="0" err="1" smtClean="0"/>
              <a:t>int</a:t>
            </a:r>
            <a:r>
              <a:rPr lang="en-US" sz="1600" dirty="0" smtClean="0"/>
              <a:t> size()</a:t>
            </a:r>
          </a:p>
          <a:p>
            <a:pPr marL="717550" indent="-609600">
              <a:buFont typeface="Wingdings" pitchFamily="2" charset="2"/>
              <a:buAutoNum type="arabicPeriod" startAt="60"/>
            </a:pPr>
            <a:r>
              <a:rPr lang="en-US" sz="1600" dirty="0" smtClean="0"/>
              <a:t>     // returns the number of items currently in the queue</a:t>
            </a:r>
          </a:p>
          <a:p>
            <a:pPr marL="717550" indent="-609600">
              <a:buFont typeface="Wingdings" pitchFamily="2" charset="2"/>
              <a:buAutoNum type="arabicPeriod" startAt="60"/>
            </a:pPr>
            <a:r>
              <a:rPr lang="en-US" sz="1600" dirty="0" smtClean="0"/>
              <a:t>    </a:t>
            </a:r>
            <a:r>
              <a:rPr lang="en-US" sz="1600" dirty="0" smtClean="0"/>
              <a:t>{        </a:t>
            </a:r>
            <a:r>
              <a:rPr lang="en-US" sz="1600" dirty="0" smtClean="0"/>
              <a:t>return </a:t>
            </a:r>
            <a:r>
              <a:rPr lang="en-US" sz="1600" dirty="0" err="1" smtClean="0"/>
              <a:t>numItems</a:t>
            </a:r>
            <a:r>
              <a:rPr lang="en-US" sz="1600" dirty="0" smtClean="0"/>
              <a:t>; }</a:t>
            </a:r>
            <a:endParaRPr lang="en-US" sz="16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Queue Implementation</a:t>
            </a:r>
          </a:p>
        </p:txBody>
      </p:sp>
      <p:sp>
        <p:nvSpPr>
          <p:cNvPr id="253955" name="Rectangle 3"/>
          <p:cNvSpPr>
            <a:spLocks noGrp="1" noChangeArrowheads="1"/>
          </p:cNvSpPr>
          <p:nvPr>
            <p:ph type="body" idx="1"/>
          </p:nvPr>
        </p:nvSpPr>
        <p:spPr>
          <a:xfrm>
            <a:off x="741363" y="2101850"/>
            <a:ext cx="8607425" cy="4954587"/>
          </a:xfrm>
        </p:spPr>
        <p:txBody>
          <a:bodyPr/>
          <a:lstStyle/>
          <a:p>
            <a:pPr>
              <a:lnSpc>
                <a:spcPct val="100000"/>
              </a:lnSpc>
              <a:buFont typeface="Wingdings" pitchFamily="2" charset="2"/>
              <a:buNone/>
            </a:pPr>
            <a:r>
              <a:rPr lang="en-US" sz="2000" b="1" dirty="0" smtClean="0"/>
              <a:t>Discussion</a:t>
            </a:r>
            <a:endParaRPr lang="en-US" sz="2000" b="1" dirty="0"/>
          </a:p>
          <a:p>
            <a:pPr>
              <a:lnSpc>
                <a:spcPct val="100000"/>
              </a:lnSpc>
              <a:buFont typeface="Wingdings" pitchFamily="2" charset="2"/>
              <a:buNone/>
            </a:pPr>
            <a:r>
              <a:rPr lang="en-US" sz="2000" b="1" dirty="0"/>
              <a:t>Lines 10 and 18:</a:t>
            </a:r>
            <a:br>
              <a:rPr lang="en-US" sz="2000" b="1" dirty="0"/>
            </a:br>
            <a:r>
              <a:rPr lang="en-US" sz="2000" b="1" dirty="0" smtClean="0"/>
              <a:t>	  </a:t>
            </a:r>
            <a:r>
              <a:rPr lang="en-US" sz="1800" dirty="0" smtClean="0"/>
              <a:t>items </a:t>
            </a:r>
            <a:r>
              <a:rPr lang="en-US" sz="1800" dirty="0"/>
              <a:t>=(E[]) new Object[10];   </a:t>
            </a:r>
          </a:p>
          <a:p>
            <a:pPr lvl="1">
              <a:lnSpc>
                <a:spcPct val="100000"/>
              </a:lnSpc>
              <a:buFont typeface="Wingdings" pitchFamily="2" charset="2"/>
              <a:buNone/>
            </a:pPr>
            <a:r>
              <a:rPr lang="en-US" sz="1800" dirty="0"/>
              <a:t>items =(E[]) new Object[</a:t>
            </a:r>
            <a:r>
              <a:rPr lang="en-US" sz="1800" dirty="0" err="1"/>
              <a:t>maxQueue</a:t>
            </a:r>
            <a:r>
              <a:rPr lang="en-US" sz="1800" dirty="0"/>
              <a:t>];</a:t>
            </a:r>
          </a:p>
          <a:p>
            <a:pPr lvl="1">
              <a:lnSpc>
                <a:spcPct val="100000"/>
              </a:lnSpc>
              <a:buFont typeface="Wingdings" pitchFamily="2" charset="2"/>
              <a:buNone/>
            </a:pPr>
            <a:r>
              <a:rPr lang="en-US" sz="1800" dirty="0"/>
              <a:t>  </a:t>
            </a:r>
          </a:p>
          <a:p>
            <a:pPr>
              <a:lnSpc>
                <a:spcPct val="100000"/>
              </a:lnSpc>
              <a:buFont typeface="Wingdings" pitchFamily="2" charset="2"/>
              <a:buNone/>
            </a:pPr>
            <a:r>
              <a:rPr lang="en-US" sz="2000" dirty="0"/>
              <a:t>Java does not allow generic arrays.  The statement</a:t>
            </a:r>
            <a:br>
              <a:rPr lang="en-US" sz="2000" dirty="0"/>
            </a:br>
            <a:endParaRPr lang="en-US" sz="2000" dirty="0"/>
          </a:p>
          <a:p>
            <a:pPr>
              <a:lnSpc>
                <a:spcPct val="100000"/>
              </a:lnSpc>
              <a:buFont typeface="Wingdings" pitchFamily="2" charset="2"/>
              <a:buNone/>
            </a:pPr>
            <a:r>
              <a:rPr lang="en-US" sz="2000" dirty="0"/>
              <a:t>	items = new E[10];    </a:t>
            </a:r>
          </a:p>
          <a:p>
            <a:pPr>
              <a:lnSpc>
                <a:spcPct val="100000"/>
              </a:lnSpc>
              <a:buFont typeface="Wingdings" pitchFamily="2" charset="2"/>
              <a:buNone/>
            </a:pPr>
            <a:r>
              <a:rPr lang="en-US" sz="2000" dirty="0"/>
              <a:t/>
            </a:r>
            <a:br>
              <a:rPr lang="en-US" sz="2000" dirty="0"/>
            </a:br>
            <a:r>
              <a:rPr lang="en-US" sz="2000" dirty="0"/>
              <a:t>results in a compilation error</a:t>
            </a:r>
            <a:r>
              <a:rPr lang="en-US" sz="2000" dirty="0" smtClean="0"/>
              <a:t>.</a:t>
            </a:r>
            <a:r>
              <a:rPr lang="en-US" sz="2000" dirty="0"/>
              <a:t/>
            </a:r>
            <a:br>
              <a:rPr lang="en-US" sz="2000" dirty="0"/>
            </a:br>
            <a:r>
              <a:rPr lang="en-US" sz="2000" dirty="0"/>
              <a:t/>
            </a:r>
            <a:br>
              <a:rPr lang="en-US" sz="2000" dirty="0"/>
            </a:br>
            <a:r>
              <a:rPr lang="en-US" sz="2000" dirty="0"/>
              <a:t>To avoid this error, we instantiate an array of Object and cast that to E[].  </a:t>
            </a:r>
          </a:p>
          <a:p>
            <a:pPr>
              <a:lnSpc>
                <a:spcPct val="100000"/>
              </a:lnSpc>
              <a:buFont typeface="Wingdings" pitchFamily="2" charset="2"/>
              <a:buNone/>
            </a:pPr>
            <a:r>
              <a:rPr lang="en-US" sz="2000" dirty="0"/>
              <a:t>     When the class is compiled the compiler issues a warning to the effect that the cast on lines 10 and 18 </a:t>
            </a:r>
            <a:r>
              <a:rPr lang="en-US" sz="2000" i="1" dirty="0"/>
              <a:t>may</a:t>
            </a:r>
            <a:r>
              <a:rPr lang="en-US" sz="2000" dirty="0"/>
              <a:t> be unsafe.  However, no problem occurs here because every item in the queue belongs to the class represented by 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Queue Implementation</a:t>
            </a:r>
          </a:p>
        </p:txBody>
      </p:sp>
      <p:sp>
        <p:nvSpPr>
          <p:cNvPr id="254979" name="Rectangle 3"/>
          <p:cNvSpPr>
            <a:spLocks noGrp="1" noChangeArrowheads="1"/>
          </p:cNvSpPr>
          <p:nvPr>
            <p:ph type="body" idx="1"/>
          </p:nvPr>
        </p:nvSpPr>
        <p:spPr>
          <a:xfrm>
            <a:off x="741363" y="2101850"/>
            <a:ext cx="9023349" cy="3811587"/>
          </a:xfrm>
        </p:spPr>
        <p:txBody>
          <a:bodyPr/>
          <a:lstStyle/>
          <a:p>
            <a:pPr>
              <a:lnSpc>
                <a:spcPct val="100000"/>
              </a:lnSpc>
              <a:buFont typeface="Wingdings" pitchFamily="2" charset="2"/>
              <a:buNone/>
            </a:pPr>
            <a:r>
              <a:rPr lang="en-US" sz="2000" b="1" dirty="0"/>
              <a:t>Lines 31 and 48:</a:t>
            </a:r>
            <a:br>
              <a:rPr lang="en-US" sz="2000" b="1" dirty="0"/>
            </a:br>
            <a:r>
              <a:rPr lang="en-US" sz="2000" b="1" dirty="0" smtClean="0"/>
              <a:t>  </a:t>
            </a:r>
            <a:r>
              <a:rPr lang="en-US" sz="1800" dirty="0" smtClean="0"/>
              <a:t>rear  </a:t>
            </a:r>
            <a:r>
              <a:rPr lang="en-US" sz="1800" dirty="0"/>
              <a:t>= (rear +1) % </a:t>
            </a:r>
            <a:r>
              <a:rPr lang="en-US" sz="1800" dirty="0" err="1"/>
              <a:t>maxQueue</a:t>
            </a:r>
            <a:r>
              <a:rPr lang="en-US" sz="1800" dirty="0"/>
              <a:t>;  </a:t>
            </a:r>
          </a:p>
          <a:p>
            <a:pPr lvl="1">
              <a:lnSpc>
                <a:spcPct val="100000"/>
              </a:lnSpc>
              <a:buFont typeface="Wingdings" pitchFamily="2" charset="2"/>
              <a:buNone/>
            </a:pPr>
            <a:r>
              <a:rPr lang="en-US" sz="1800" dirty="0"/>
              <a:t>front = (front+1) % </a:t>
            </a:r>
            <a:r>
              <a:rPr lang="en-US" sz="1800" dirty="0" err="1"/>
              <a:t>maxQueue</a:t>
            </a:r>
            <a:r>
              <a:rPr lang="en-US" sz="1800" dirty="0"/>
              <a:t>;</a:t>
            </a:r>
            <a:br>
              <a:rPr lang="en-US" sz="1800" dirty="0"/>
            </a:br>
            <a:endParaRPr lang="en-US" sz="1800" dirty="0"/>
          </a:p>
          <a:p>
            <a:pPr>
              <a:lnSpc>
                <a:spcPct val="100000"/>
              </a:lnSpc>
              <a:buFont typeface="Wingdings" pitchFamily="2" charset="2"/>
              <a:buNone/>
            </a:pPr>
            <a:r>
              <a:rPr lang="en-US" sz="2000" dirty="0"/>
              <a:t>These lines effect wraparound.  For example, suppose that that maximum capacity of a queue is 10, and that the queue consists of three items stored at  items[7], items[8], and item[9].  Since the value of rear is 9,</a:t>
            </a:r>
            <a:br>
              <a:rPr lang="en-US" sz="2000" dirty="0"/>
            </a:br>
            <a:endParaRPr lang="en-US" sz="2000" dirty="0"/>
          </a:p>
          <a:p>
            <a:pPr>
              <a:lnSpc>
                <a:spcPct val="100000"/>
              </a:lnSpc>
              <a:buFont typeface="Wingdings" pitchFamily="2" charset="2"/>
              <a:buNone/>
            </a:pPr>
            <a:r>
              <a:rPr lang="en-US" sz="2000" dirty="0" smtClean="0"/>
              <a:t>	rear </a:t>
            </a:r>
            <a:r>
              <a:rPr lang="en-US" sz="2000" dirty="0"/>
              <a:t>= (rear+1)% </a:t>
            </a:r>
            <a:r>
              <a:rPr lang="en-US" sz="2000" dirty="0" err="1"/>
              <a:t>maxQueue</a:t>
            </a:r>
            <a:r>
              <a:rPr lang="en-US" sz="2000" dirty="0"/>
              <a:t> = (9+1)% 10 = 0.  </a:t>
            </a:r>
          </a:p>
          <a:p>
            <a:pPr>
              <a:lnSpc>
                <a:spcPct val="100000"/>
              </a:lnSpc>
              <a:buFont typeface="Wingdings" pitchFamily="2" charset="2"/>
              <a:buNone/>
            </a:pPr>
            <a:r>
              <a:rPr lang="en-US" sz="2000" dirty="0"/>
              <a:t/>
            </a:r>
            <a:br>
              <a:rPr lang="en-US" sz="2000" dirty="0"/>
            </a:br>
            <a:r>
              <a:rPr lang="en-US" sz="2000" dirty="0"/>
              <a:t>Thus, the next item is stored at items[0].  The array is circular; 0 follows 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Linked List</a:t>
            </a:r>
          </a:p>
        </p:txBody>
      </p:sp>
      <p:sp>
        <p:nvSpPr>
          <p:cNvPr id="256003" name="Rectangle 3"/>
          <p:cNvSpPr>
            <a:spLocks noGrp="1" noChangeArrowheads="1"/>
          </p:cNvSpPr>
          <p:nvPr>
            <p:ph type="body" idx="1"/>
          </p:nvPr>
        </p:nvSpPr>
        <p:spPr/>
        <p:txBody>
          <a:bodyPr/>
          <a:lstStyle/>
          <a:p>
            <a:pPr>
              <a:buFont typeface="Wingdings" pitchFamily="2" charset="2"/>
              <a:buNone/>
            </a:pPr>
            <a:r>
              <a:rPr lang="en-US" sz="2400"/>
              <a:t>A </a:t>
            </a:r>
            <a:r>
              <a:rPr lang="en-US" sz="2400" i="1"/>
              <a:t>linked list</a:t>
            </a:r>
            <a:r>
              <a:rPr lang="en-US" sz="2400"/>
              <a:t>  is an ordered collection, group, or list of items such that each item holds a reference or “link”  to the next item of the collection. </a:t>
            </a:r>
          </a:p>
        </p:txBody>
      </p:sp>
      <p:pic>
        <p:nvPicPr>
          <p:cNvPr id="256004" name="Picture 4"/>
          <p:cNvPicPr>
            <a:picLocks noChangeAspect="1" noChangeArrowheads="1"/>
          </p:cNvPicPr>
          <p:nvPr/>
        </p:nvPicPr>
        <p:blipFill>
          <a:blip r:embed="rId2"/>
          <a:srcRect/>
          <a:stretch>
            <a:fillRect/>
          </a:stretch>
        </p:blipFill>
        <p:spPr bwMode="auto">
          <a:xfrm>
            <a:off x="1077912" y="3246437"/>
            <a:ext cx="8164512" cy="768350"/>
          </a:xfrm>
          <a:prstGeom prst="rect">
            <a:avLst/>
          </a:prstGeom>
          <a:noFill/>
        </p:spPr>
      </p:pic>
      <p:sp>
        <p:nvSpPr>
          <p:cNvPr id="5" name="Rectangle 3"/>
          <p:cNvSpPr txBox="1">
            <a:spLocks noChangeArrowheads="1"/>
          </p:cNvSpPr>
          <p:nvPr/>
        </p:nvSpPr>
        <p:spPr bwMode="auto">
          <a:xfrm>
            <a:off x="696912" y="4618037"/>
            <a:ext cx="8607425" cy="213518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l" defTabSz="449263" rtl="0" eaLnBrk="1" fontAlgn="base" latinLnBrk="0" hangingPunct="0">
              <a:lnSpc>
                <a:spcPct val="93000"/>
              </a:lnSpc>
              <a:spcBef>
                <a:spcPct val="0"/>
              </a:spcBef>
              <a:spcAft>
                <a:spcPct val="0"/>
              </a:spcAft>
              <a:buClr>
                <a:srgbClr val="0E594D"/>
              </a:buClr>
              <a:buSzPct val="45000"/>
              <a:buFont typeface="Wingdings" pitchFamily="2" charset="2"/>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To implement a linked list we use </a:t>
            </a:r>
            <a:r>
              <a:rPr kumimoji="0" lang="en-US" sz="2400" b="0" i="1" u="none" strike="noStrike" kern="0" cap="none" spc="0" normalizeH="0" baseline="0" noProof="0" dirty="0" smtClean="0">
                <a:ln>
                  <a:noFill/>
                </a:ln>
                <a:solidFill>
                  <a:srgbClr val="000000"/>
                </a:solidFill>
                <a:effectLst/>
                <a:uLnTx/>
                <a:uFillTx/>
                <a:latin typeface="+mn-lt"/>
                <a:ea typeface="+mn-ea"/>
                <a:cs typeface="+mn-cs"/>
              </a:rPr>
              <a:t>nodes</a:t>
            </a:r>
            <a:br>
              <a:rPr kumimoji="0" lang="en-US" sz="2400" b="0" i="1" u="none" strike="noStrike" kern="0" cap="none" spc="0" normalizeH="0" baseline="0" noProof="0" dirty="0" smtClean="0">
                <a:ln>
                  <a:noFill/>
                </a:ln>
                <a:solidFill>
                  <a:srgbClr val="000000"/>
                </a:solidFill>
                <a:effectLst/>
                <a:uLnTx/>
                <a:uFillTx/>
                <a:latin typeface="+mn-lt"/>
                <a:ea typeface="+mn-ea"/>
                <a:cs typeface="+mn-cs"/>
              </a:rPr>
            </a:br>
            <a:endParaRPr kumimoji="0" lang="en-US" sz="2400" b="0" i="1" u="none" strike="noStrike" kern="0" cap="none" spc="0" normalizeH="0" baseline="0" noProof="0" dirty="0" smtClean="0">
              <a:ln>
                <a:noFill/>
              </a:ln>
              <a:solidFill>
                <a:srgbClr val="000000"/>
              </a:solidFill>
              <a:effectLst/>
              <a:uLnTx/>
              <a:uFillTx/>
              <a:latin typeface="+mn-lt"/>
              <a:ea typeface="+mn-ea"/>
              <a:cs typeface="+mn-cs"/>
            </a:endParaRPr>
          </a:p>
          <a:p>
            <a:pPr marL="431800" marR="0" lvl="0" indent="-323850" algn="l" defTabSz="449263" rtl="0" eaLnBrk="1" fontAlgn="base" latinLnBrk="0" hangingPunct="0">
              <a:lnSpc>
                <a:spcPct val="93000"/>
              </a:lnSpc>
              <a:spcBef>
                <a:spcPct val="0"/>
              </a:spcBef>
              <a:spcAft>
                <a:spcPct val="0"/>
              </a:spcAft>
              <a:buClr>
                <a:srgbClr val="0E594D"/>
              </a:buClr>
              <a:buSzPct val="45000"/>
              <a:buFont typeface="Wingdings" pitchFamily="2" charset="2"/>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A node is an object that contains data as well as a reference to another node.  Thus, a node has at least two fields, one of which holds the address of another node.</a:t>
            </a:r>
            <a:r>
              <a:rPr kumimoji="0" lang="en-US" sz="3200" b="0" i="0" u="none" strike="noStrike" kern="0" cap="none" spc="0" normalizeH="0" baseline="0" noProof="0" dirty="0" smtClean="0">
                <a:ln>
                  <a:noFill/>
                </a:ln>
                <a:solidFill>
                  <a:srgbClr val="000000"/>
                </a:solidFill>
                <a:effectLst/>
                <a:uLnTx/>
                <a:uFillTx/>
                <a:latin typeface="+mn-lt"/>
                <a:ea typeface="+mn-ea"/>
                <a:cs typeface="+mn-cs"/>
              </a:rPr>
              <a:t> </a:t>
            </a:r>
            <a:endParaRPr kumimoji="0" lang="en-US" sz="3200" b="0" i="1" u="none" strike="noStrike" kern="0" cap="none" spc="0" normalizeH="0" baseline="0" noProof="0" dirty="0" smtClean="0">
              <a:ln>
                <a:noFill/>
              </a:ln>
              <a:solidFill>
                <a:srgbClr val="000000"/>
              </a:solidFill>
              <a:effectLst/>
              <a:uLnTx/>
              <a:uFillTx/>
              <a:latin typeface="+mn-lt"/>
              <a:ea typeface="+mn-ea"/>
              <a:cs typeface="+mn-cs"/>
            </a:endParaRPr>
          </a:p>
          <a:p>
            <a:pPr marL="431800" marR="0" lvl="0" indent="-323850" algn="l" defTabSz="449263" rtl="0" eaLnBrk="1" fontAlgn="base" latinLnBrk="0" hangingPunct="0">
              <a:lnSpc>
                <a:spcPct val="93000"/>
              </a:lnSpc>
              <a:spcBef>
                <a:spcPct val="0"/>
              </a:spcBef>
              <a:spcAft>
                <a:spcPct val="0"/>
              </a:spcAft>
              <a:buClr>
                <a:srgbClr val="0E594D"/>
              </a:buClr>
              <a:buSzPct val="45000"/>
              <a:buFont typeface="Wingdings" pitchFamily="2" charset="2"/>
              <a:buNone/>
              <a:tabLst/>
              <a:defRPr/>
            </a:pPr>
            <a:endParaRPr kumimoji="0" lang="en-US" sz="3200" b="0" i="1"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A Node class</a:t>
            </a:r>
          </a:p>
        </p:txBody>
      </p:sp>
      <p:sp>
        <p:nvSpPr>
          <p:cNvPr id="258051" name="Rectangle 3"/>
          <p:cNvSpPr>
            <a:spLocks noGrp="1" noChangeArrowheads="1"/>
          </p:cNvSpPr>
          <p:nvPr>
            <p:ph type="body" idx="1"/>
          </p:nvPr>
        </p:nvSpPr>
        <p:spPr>
          <a:xfrm>
            <a:off x="620712" y="2103437"/>
            <a:ext cx="4756149" cy="4760913"/>
          </a:xfrm>
        </p:spPr>
        <p:txBody>
          <a:bodyPr/>
          <a:lstStyle/>
          <a:p>
            <a:pPr>
              <a:lnSpc>
                <a:spcPct val="73000"/>
              </a:lnSpc>
              <a:buFont typeface="Wingdings" pitchFamily="2" charset="2"/>
              <a:buNone/>
            </a:pPr>
            <a:r>
              <a:rPr lang="en-US" sz="2000" dirty="0"/>
              <a:t>public class Node</a:t>
            </a:r>
          </a:p>
          <a:p>
            <a:pPr>
              <a:lnSpc>
                <a:spcPct val="73000"/>
              </a:lnSpc>
              <a:buFont typeface="Wingdings" pitchFamily="2" charset="2"/>
              <a:buNone/>
            </a:pPr>
            <a:r>
              <a:rPr lang="en-US" sz="2000" dirty="0"/>
              <a:t>{</a:t>
            </a:r>
          </a:p>
          <a:p>
            <a:pPr>
              <a:lnSpc>
                <a:spcPct val="73000"/>
              </a:lnSpc>
              <a:buFont typeface="Wingdings" pitchFamily="2" charset="2"/>
              <a:buNone/>
            </a:pPr>
            <a:r>
              <a:rPr lang="en-US" sz="2000" dirty="0"/>
              <a:t>		      public String data;    </a:t>
            </a:r>
          </a:p>
          <a:p>
            <a:pPr>
              <a:lnSpc>
                <a:spcPct val="73000"/>
              </a:lnSpc>
              <a:buFont typeface="Wingdings" pitchFamily="2" charset="2"/>
              <a:buNone/>
            </a:pPr>
            <a:r>
              <a:rPr lang="en-US" sz="2000" dirty="0"/>
              <a:t>	    	public Node next;    </a:t>
            </a:r>
            <a:endParaRPr lang="en-US" sz="2000" dirty="0" smtClean="0"/>
          </a:p>
          <a:p>
            <a:pPr>
              <a:lnSpc>
                <a:spcPct val="73000"/>
              </a:lnSpc>
              <a:buFont typeface="Wingdings" pitchFamily="2" charset="2"/>
              <a:buNone/>
            </a:pPr>
            <a:r>
              <a:rPr lang="en-US" sz="2000" dirty="0" smtClean="0"/>
              <a:t>	</a:t>
            </a:r>
            <a:r>
              <a:rPr lang="en-US" sz="2000" dirty="0" smtClean="0"/>
              <a:t>		</a:t>
            </a:r>
            <a:r>
              <a:rPr lang="en-US" sz="2000" dirty="0" smtClean="0"/>
              <a:t>// </a:t>
            </a:r>
            <a:r>
              <a:rPr lang="en-US" sz="2000" dirty="0"/>
              <a:t>next is a reference to a Node</a:t>
            </a:r>
            <a:br>
              <a:rPr lang="en-US" sz="2000" dirty="0"/>
            </a:br>
            <a:r>
              <a:rPr lang="en-US" sz="2000" dirty="0"/>
              <a:t/>
            </a:r>
            <a:br>
              <a:rPr lang="en-US" sz="2000" dirty="0"/>
            </a:br>
            <a:endParaRPr lang="en-US" sz="2000" dirty="0"/>
          </a:p>
          <a:p>
            <a:pPr>
              <a:lnSpc>
                <a:spcPct val="73000"/>
              </a:lnSpc>
              <a:buFont typeface="Wingdings" pitchFamily="2" charset="2"/>
              <a:buNone/>
            </a:pPr>
            <a:r>
              <a:rPr lang="en-US" sz="2000" dirty="0"/>
              <a:t>		public Node ()  </a:t>
            </a:r>
            <a:r>
              <a:rPr lang="en-US" sz="2000" dirty="0" smtClean="0"/>
              <a:t>// </a:t>
            </a:r>
            <a:r>
              <a:rPr lang="en-US" sz="2000" dirty="0"/>
              <a:t>default constructor</a:t>
            </a:r>
          </a:p>
          <a:p>
            <a:pPr>
              <a:lnSpc>
                <a:spcPct val="73000"/>
              </a:lnSpc>
              <a:buFont typeface="Wingdings" pitchFamily="2" charset="2"/>
              <a:buNone/>
            </a:pPr>
            <a:r>
              <a:rPr lang="en-US" sz="2000" dirty="0"/>
              <a:t>		{</a:t>
            </a:r>
          </a:p>
          <a:p>
            <a:pPr>
              <a:lnSpc>
                <a:spcPct val="73000"/>
              </a:lnSpc>
              <a:buFont typeface="Wingdings" pitchFamily="2" charset="2"/>
              <a:buNone/>
            </a:pPr>
            <a:r>
              <a:rPr lang="en-US" sz="2000" dirty="0"/>
              <a:t>		     data = “”;     </a:t>
            </a:r>
            <a:r>
              <a:rPr lang="en-US" sz="2000" dirty="0" smtClean="0"/>
              <a:t>// </a:t>
            </a:r>
            <a:r>
              <a:rPr lang="en-US" sz="2000" dirty="0"/>
              <a:t>the empty string</a:t>
            </a:r>
          </a:p>
          <a:p>
            <a:pPr>
              <a:lnSpc>
                <a:spcPct val="73000"/>
              </a:lnSpc>
              <a:buFont typeface="Wingdings" pitchFamily="2" charset="2"/>
              <a:buNone/>
            </a:pPr>
            <a:r>
              <a:rPr lang="en-US" sz="2000" dirty="0"/>
              <a:t>		     next = null;</a:t>
            </a:r>
          </a:p>
          <a:p>
            <a:pPr>
              <a:lnSpc>
                <a:spcPct val="73000"/>
              </a:lnSpc>
              <a:buNone/>
            </a:pPr>
            <a:r>
              <a:rPr lang="en-US" sz="2000" dirty="0"/>
              <a:t>		}</a:t>
            </a:r>
            <a:br>
              <a:rPr lang="en-US" sz="2000" dirty="0"/>
            </a:br>
            <a:r>
              <a:rPr lang="en-US" sz="2000" dirty="0"/>
              <a:t/>
            </a:r>
            <a:br>
              <a:rPr lang="en-US" sz="2000" dirty="0"/>
            </a:br>
            <a:r>
              <a:rPr lang="en-US" sz="2000" dirty="0" smtClean="0"/>
              <a:t> // one argument constructor </a:t>
            </a:r>
            <a:endParaRPr lang="en-US" sz="2000" dirty="0" smtClean="0"/>
          </a:p>
          <a:p>
            <a:pPr>
              <a:lnSpc>
                <a:spcPct val="73000"/>
              </a:lnSpc>
              <a:buNone/>
            </a:pPr>
            <a:r>
              <a:rPr lang="en-US" sz="2000" dirty="0" smtClean="0"/>
              <a:t>	</a:t>
            </a:r>
            <a:r>
              <a:rPr lang="en-US" sz="2000" dirty="0" smtClean="0"/>
              <a:t>public </a:t>
            </a:r>
            <a:r>
              <a:rPr lang="en-US" sz="2000" dirty="0"/>
              <a:t>Node(String s</a:t>
            </a:r>
            <a:r>
              <a:rPr lang="en-US" sz="2000" dirty="0" smtClean="0"/>
              <a:t>)</a:t>
            </a:r>
            <a:endParaRPr lang="en-US" sz="2000" dirty="0"/>
          </a:p>
          <a:p>
            <a:pPr>
              <a:lnSpc>
                <a:spcPct val="73000"/>
              </a:lnSpc>
              <a:buFont typeface="Wingdings" pitchFamily="2" charset="2"/>
              <a:buNone/>
            </a:pPr>
            <a:r>
              <a:rPr lang="en-US" sz="2000" dirty="0"/>
              <a:t>		{</a:t>
            </a:r>
          </a:p>
          <a:p>
            <a:pPr>
              <a:lnSpc>
                <a:spcPct val="73000"/>
              </a:lnSpc>
              <a:buFont typeface="Wingdings" pitchFamily="2" charset="2"/>
              <a:buNone/>
            </a:pPr>
            <a:r>
              <a:rPr lang="en-US" sz="2000" dirty="0"/>
              <a:t>		     data = s;</a:t>
            </a:r>
          </a:p>
          <a:p>
            <a:pPr>
              <a:lnSpc>
                <a:spcPct val="73000"/>
              </a:lnSpc>
              <a:buFont typeface="Wingdings" pitchFamily="2" charset="2"/>
              <a:buNone/>
            </a:pPr>
            <a:r>
              <a:rPr lang="en-US" sz="2000" dirty="0"/>
              <a:t>         		     next = null;</a:t>
            </a:r>
          </a:p>
          <a:p>
            <a:pPr>
              <a:lnSpc>
                <a:spcPct val="73000"/>
              </a:lnSpc>
              <a:buFont typeface="Wingdings" pitchFamily="2" charset="2"/>
              <a:buNone/>
            </a:pPr>
            <a:r>
              <a:rPr lang="en-US" sz="2000" dirty="0"/>
              <a:t>		}		</a:t>
            </a:r>
          </a:p>
          <a:p>
            <a:pPr>
              <a:lnSpc>
                <a:spcPct val="73000"/>
              </a:lnSpc>
              <a:buFont typeface="Wingdings" pitchFamily="2" charset="2"/>
              <a:buNone/>
            </a:pPr>
            <a:r>
              <a:rPr lang="en-US" sz="2000" dirty="0"/>
              <a:t>}</a:t>
            </a:r>
          </a:p>
          <a:p>
            <a:pPr>
              <a:lnSpc>
                <a:spcPct val="73000"/>
              </a:lnSpc>
              <a:buFont typeface="Wingdings" pitchFamily="2" charset="2"/>
              <a:buNone/>
            </a:pPr>
            <a:endParaRPr lang="en-US" sz="2000" dirty="0"/>
          </a:p>
          <a:p>
            <a:pPr>
              <a:lnSpc>
                <a:spcPct val="73000"/>
              </a:lnSpc>
              <a:buFont typeface="Wingdings" pitchFamily="2" charset="2"/>
              <a:buNone/>
            </a:pPr>
            <a:endParaRPr lang="en-US" sz="2000" dirty="0"/>
          </a:p>
          <a:p>
            <a:pPr>
              <a:lnSpc>
                <a:spcPct val="73000"/>
              </a:lnSpc>
              <a:buFont typeface="Wingdings" pitchFamily="2" charset="2"/>
              <a:buNone/>
            </a:pPr>
            <a:endParaRPr lang="en-US" sz="2000" dirty="0"/>
          </a:p>
        </p:txBody>
      </p:sp>
      <p:sp>
        <p:nvSpPr>
          <p:cNvPr id="4" name="Rectangle 3"/>
          <p:cNvSpPr txBox="1">
            <a:spLocks noChangeArrowheads="1"/>
          </p:cNvSpPr>
          <p:nvPr/>
        </p:nvSpPr>
        <p:spPr bwMode="auto">
          <a:xfrm>
            <a:off x="5192712" y="2179637"/>
            <a:ext cx="4527549" cy="266858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l" defTabSz="449263" rtl="0" eaLnBrk="1" fontAlgn="base" latinLnBrk="0" hangingPunct="0">
              <a:lnSpc>
                <a:spcPct val="93000"/>
              </a:lnSpc>
              <a:spcBef>
                <a:spcPct val="0"/>
              </a:spcBef>
              <a:spcAft>
                <a:spcPct val="0"/>
              </a:spcAft>
              <a:buClr>
                <a:srgbClr val="0E594D"/>
              </a:buClr>
              <a:buSzPct val="45000"/>
              <a:buFont typeface="Wingdings" pitchFamily="2" charset="2"/>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The data type of </a:t>
            </a:r>
            <a:r>
              <a:rPr kumimoji="0" lang="en-US" sz="2400" b="0" i="1" u="none" strike="noStrike" kern="0" cap="none" spc="0" normalizeH="0" baseline="0" noProof="0" dirty="0" smtClean="0">
                <a:ln>
                  <a:noFill/>
                </a:ln>
                <a:solidFill>
                  <a:srgbClr val="000000"/>
                </a:solidFill>
                <a:effectLst/>
                <a:uLnTx/>
                <a:uFillTx/>
                <a:latin typeface="+mn-lt"/>
                <a:ea typeface="+mn-ea"/>
                <a:cs typeface="+mn-cs"/>
              </a:rPr>
              <a:t>next </a:t>
            </a:r>
            <a:r>
              <a:rPr kumimoji="0" lang="en-US" sz="2400" b="0" i="0" u="none" strike="noStrike" kern="0" cap="none" spc="0" normalizeH="0" baseline="0" noProof="0" dirty="0" smtClean="0">
                <a:ln>
                  <a:noFill/>
                </a:ln>
                <a:solidFill>
                  <a:srgbClr val="000000"/>
                </a:solidFill>
                <a:effectLst/>
                <a:uLnTx/>
                <a:uFillTx/>
                <a:latin typeface="+mn-lt"/>
                <a:ea typeface="+mn-ea"/>
                <a:cs typeface="+mn-cs"/>
              </a:rPr>
              <a:t>is Node. </a:t>
            </a:r>
          </a:p>
          <a:p>
            <a:pPr marL="431800" marR="0" lvl="0" indent="-323850" algn="l" defTabSz="449263" rtl="0" eaLnBrk="1" fontAlgn="base" latinLnBrk="0" hangingPunct="0">
              <a:lnSpc>
                <a:spcPct val="93000"/>
              </a:lnSpc>
              <a:spcBef>
                <a:spcPct val="0"/>
              </a:spcBef>
              <a:spcAft>
                <a:spcPct val="0"/>
              </a:spcAft>
              <a:buClr>
                <a:srgbClr val="0E594D"/>
              </a:buClr>
              <a:buSzPct val="45000"/>
              <a:buFont typeface="Wingdings" pitchFamily="2" charset="2"/>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The </a:t>
            </a:r>
            <a:r>
              <a:rPr kumimoji="0" lang="en-US" sz="2400" b="0" i="1" u="none" strike="noStrike" kern="0" cap="none" spc="0" normalizeH="0" baseline="0" noProof="0" dirty="0" smtClean="0">
                <a:ln>
                  <a:noFill/>
                </a:ln>
                <a:solidFill>
                  <a:srgbClr val="000000"/>
                </a:solidFill>
                <a:effectLst/>
                <a:uLnTx/>
                <a:uFillTx/>
                <a:latin typeface="+mn-lt"/>
                <a:ea typeface="+mn-ea"/>
                <a:cs typeface="+mn-cs"/>
              </a:rPr>
              <a:t>next </a:t>
            </a:r>
            <a:r>
              <a:rPr kumimoji="0" lang="en-US" sz="2400" b="0" i="0" u="none" strike="noStrike" kern="0" cap="none" spc="0" normalizeH="0" baseline="0" noProof="0" dirty="0" smtClean="0">
                <a:ln>
                  <a:noFill/>
                </a:ln>
                <a:solidFill>
                  <a:srgbClr val="000000"/>
                </a:solidFill>
                <a:effectLst/>
                <a:uLnTx/>
                <a:uFillTx/>
                <a:latin typeface="+mn-lt"/>
                <a:ea typeface="+mn-ea"/>
                <a:cs typeface="+mn-cs"/>
              </a:rPr>
              <a:t>field of a Node is itself a reference to a Node object.  </a:t>
            </a:r>
          </a:p>
          <a:p>
            <a:pPr marL="431800" marR="0" lvl="0" indent="-323850" algn="l" defTabSz="449263" rtl="0" eaLnBrk="1" fontAlgn="base" latinLnBrk="0" hangingPunct="0">
              <a:lnSpc>
                <a:spcPct val="93000"/>
              </a:lnSpc>
              <a:spcBef>
                <a:spcPct val="0"/>
              </a:spcBef>
              <a:spcAft>
                <a:spcPct val="0"/>
              </a:spcAft>
              <a:buClr>
                <a:srgbClr val="0E594D"/>
              </a:buClr>
              <a:buSzPct val="45000"/>
              <a:buFont typeface="Wingdings" pitchFamily="2" charset="2"/>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The next field holds the address of another node.   </a:t>
            </a:r>
          </a:p>
          <a:p>
            <a:pPr marL="431800" marR="0" lvl="0" indent="-323850" algn="l" defTabSz="449263" rtl="0" eaLnBrk="1" fontAlgn="base" latinLnBrk="0" hangingPunct="0">
              <a:lnSpc>
                <a:spcPct val="93000"/>
              </a:lnSpc>
              <a:spcBef>
                <a:spcPct val="0"/>
              </a:spcBef>
              <a:spcAft>
                <a:spcPct val="0"/>
              </a:spcAft>
              <a:buClr>
                <a:srgbClr val="0E594D"/>
              </a:buClr>
              <a:buSzPct val="45000"/>
              <a:buFont typeface="Wingdings" pitchFamily="2" charset="2"/>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Node is a </a:t>
            </a:r>
            <a:r>
              <a:rPr kumimoji="0" lang="en-US" sz="2400" b="0" i="1" u="none" strike="noStrike" kern="0" cap="none" spc="0" normalizeH="0" baseline="0" noProof="0" dirty="0" smtClean="0">
                <a:ln>
                  <a:noFill/>
                </a:ln>
                <a:solidFill>
                  <a:srgbClr val="000000"/>
                </a:solidFill>
                <a:effectLst/>
                <a:uLnTx/>
                <a:uFillTx/>
                <a:latin typeface="+mn-lt"/>
                <a:ea typeface="+mn-ea"/>
                <a:cs typeface="+mn-cs"/>
              </a:rPr>
              <a:t>recursive </a:t>
            </a:r>
            <a:r>
              <a:rPr kumimoji="0" lang="en-US" sz="2400" b="0" i="0" u="none" strike="noStrike" kern="0" cap="none" spc="0" normalizeH="0" baseline="0" noProof="0" dirty="0" smtClean="0">
                <a:ln>
                  <a:noFill/>
                </a:ln>
                <a:solidFill>
                  <a:srgbClr val="000000"/>
                </a:solidFill>
                <a:effectLst/>
                <a:uLnTx/>
                <a:uFillTx/>
                <a:latin typeface="+mn-lt"/>
                <a:ea typeface="+mn-ea"/>
                <a:cs typeface="+mn-cs"/>
              </a:rPr>
              <a:t>structure</a:t>
            </a:r>
            <a:r>
              <a:rPr kumimoji="0" lang="en-US" sz="3200" b="0" i="0" u="none" strike="noStrike" kern="0" cap="none" spc="0" normalizeH="0" baseline="0" noProof="0" dirty="0" smtClean="0">
                <a:ln>
                  <a:noFill/>
                </a:ln>
                <a:solidFill>
                  <a:srgbClr val="000000"/>
                </a:solidFill>
                <a:effectLst/>
                <a:uLnTx/>
                <a:uFillTx/>
                <a:latin typeface="+mn-lt"/>
                <a:ea typeface="+mn-ea"/>
                <a:cs typeface="+mn-cs"/>
              </a:rPr>
              <a:t>.  </a:t>
            </a:r>
          </a:p>
          <a:p>
            <a:pPr marL="431800" marR="0" lvl="0" indent="-323850" algn="l" defTabSz="449263" rtl="0" eaLnBrk="1" fontAlgn="base" latinLnBrk="0" hangingPunct="0">
              <a:lnSpc>
                <a:spcPct val="93000"/>
              </a:lnSpc>
              <a:spcBef>
                <a:spcPct val="0"/>
              </a:spcBef>
              <a:spcAft>
                <a:spcPct val="0"/>
              </a:spcAft>
              <a:buClr>
                <a:srgbClr val="0E594D"/>
              </a:buClr>
              <a:buSzPct val="45000"/>
              <a:buFont typeface="Wingdings" pitchFamily="2" charset="2"/>
              <a:buNone/>
              <a:tabLst/>
              <a:defRPr/>
            </a:pP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pic>
        <p:nvPicPr>
          <p:cNvPr id="318466" name="Picture 2"/>
          <p:cNvPicPr>
            <a:picLocks noChangeAspect="1" noChangeArrowheads="1"/>
          </p:cNvPicPr>
          <p:nvPr/>
        </p:nvPicPr>
        <p:blipFill>
          <a:blip r:embed="rId2"/>
          <a:srcRect/>
          <a:stretch>
            <a:fillRect/>
          </a:stretch>
        </p:blipFill>
        <p:spPr bwMode="auto">
          <a:xfrm>
            <a:off x="5726112" y="5151437"/>
            <a:ext cx="2895600" cy="111327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sz="3600" dirty="0"/>
              <a:t>Data Structures</a:t>
            </a:r>
          </a:p>
        </p:txBody>
      </p:sp>
      <p:sp>
        <p:nvSpPr>
          <p:cNvPr id="182275" name="Rectangle 3"/>
          <p:cNvSpPr>
            <a:spLocks noGrp="1" noChangeArrowheads="1"/>
          </p:cNvSpPr>
          <p:nvPr>
            <p:ph type="body" idx="1"/>
          </p:nvPr>
        </p:nvSpPr>
        <p:spPr>
          <a:xfrm>
            <a:off x="1001712" y="2101850"/>
            <a:ext cx="8347076" cy="3887787"/>
          </a:xfrm>
        </p:spPr>
        <p:txBody>
          <a:bodyPr/>
          <a:lstStyle/>
          <a:p>
            <a:pPr>
              <a:buFont typeface="Wingdings" pitchFamily="2" charset="2"/>
              <a:buNone/>
            </a:pPr>
            <a:r>
              <a:rPr lang="en-US" sz="2400" dirty="0" smtClean="0"/>
              <a:t>Understand </a:t>
            </a:r>
            <a:r>
              <a:rPr lang="en-US" sz="2400" dirty="0"/>
              <a:t>elementary data structures:</a:t>
            </a:r>
          </a:p>
          <a:p>
            <a:endParaRPr lang="en-US" sz="2400" dirty="0" smtClean="0"/>
          </a:p>
          <a:p>
            <a:r>
              <a:rPr lang="en-US" sz="2400" dirty="0" smtClean="0"/>
              <a:t>Array</a:t>
            </a:r>
          </a:p>
          <a:p>
            <a:r>
              <a:rPr lang="en-US" sz="2400" dirty="0" err="1" smtClean="0"/>
              <a:t>ArrayList</a:t>
            </a:r>
            <a:endParaRPr lang="en-US" sz="2400" dirty="0"/>
          </a:p>
          <a:p>
            <a:r>
              <a:rPr lang="en-US" sz="2400" dirty="0"/>
              <a:t>Stack</a:t>
            </a:r>
          </a:p>
          <a:p>
            <a:r>
              <a:rPr lang="en-US" sz="2400" dirty="0"/>
              <a:t>Queue</a:t>
            </a:r>
          </a:p>
          <a:p>
            <a:r>
              <a:rPr lang="en-US" sz="2400" dirty="0"/>
              <a:t>Linked List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Node</a:t>
            </a:r>
          </a:p>
        </p:txBody>
      </p:sp>
      <p:sp>
        <p:nvSpPr>
          <p:cNvPr id="260099" name="Rectangle 3"/>
          <p:cNvSpPr>
            <a:spLocks noGrp="1" noChangeArrowheads="1"/>
          </p:cNvSpPr>
          <p:nvPr>
            <p:ph type="body" idx="1"/>
          </p:nvPr>
        </p:nvSpPr>
        <p:spPr/>
        <p:txBody>
          <a:bodyPr/>
          <a:lstStyle/>
          <a:p>
            <a:pPr>
              <a:buFont typeface="Wingdings" pitchFamily="2" charset="2"/>
              <a:buNone/>
            </a:pPr>
            <a:r>
              <a:rPr lang="en-US" sz="2000"/>
              <a:t>The statements</a:t>
            </a:r>
            <a:br>
              <a:rPr lang="en-US" sz="2000"/>
            </a:br>
            <a:endParaRPr lang="en-US" sz="2000"/>
          </a:p>
          <a:p>
            <a:pPr lvl="1"/>
            <a:r>
              <a:rPr lang="en-US" sz="2000"/>
              <a:t>Node p = new Node("Mercury");   // one-argument constructor	</a:t>
            </a:r>
          </a:p>
          <a:p>
            <a:pPr lvl="1"/>
            <a:r>
              <a:rPr lang="en-US" sz="2000"/>
              <a:t>Node q = new Node ("Venus");</a:t>
            </a:r>
          </a:p>
          <a:p>
            <a:pPr>
              <a:buFont typeface="Wingdings" pitchFamily="2" charset="2"/>
              <a:buNone/>
            </a:pPr>
            <a:r>
              <a:rPr lang="en-US" sz="2000"/>
              <a:t/>
            </a:r>
            <a:br>
              <a:rPr lang="en-US" sz="2000"/>
            </a:br>
            <a:r>
              <a:rPr lang="en-US" sz="2000"/>
              <a:t>instantiate two  Node objects, one referenced by p and another</a:t>
            </a:r>
          </a:p>
          <a:p>
            <a:pPr>
              <a:buFont typeface="Wingdings" pitchFamily="2" charset="2"/>
              <a:buNone/>
            </a:pPr>
            <a:r>
              <a:rPr lang="en-US" sz="2000"/>
              <a:t>referenced by q. </a:t>
            </a:r>
          </a:p>
        </p:txBody>
      </p:sp>
      <p:pic>
        <p:nvPicPr>
          <p:cNvPr id="260100" name="Picture 4"/>
          <p:cNvPicPr>
            <a:picLocks noChangeAspect="1" noChangeArrowheads="1"/>
          </p:cNvPicPr>
          <p:nvPr/>
        </p:nvPicPr>
        <p:blipFill>
          <a:blip r:embed="rId2"/>
          <a:srcRect/>
          <a:stretch>
            <a:fillRect/>
          </a:stretch>
        </p:blipFill>
        <p:spPr bwMode="auto">
          <a:xfrm>
            <a:off x="2373312" y="4237038"/>
            <a:ext cx="5366557" cy="257333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Node</a:t>
            </a:r>
          </a:p>
        </p:txBody>
      </p:sp>
      <p:sp>
        <p:nvSpPr>
          <p:cNvPr id="261123" name="Rectangle 3"/>
          <p:cNvSpPr>
            <a:spLocks noGrp="1" noChangeArrowheads="1"/>
          </p:cNvSpPr>
          <p:nvPr>
            <p:ph type="body" idx="1"/>
          </p:nvPr>
        </p:nvSpPr>
        <p:spPr>
          <a:xfrm>
            <a:off x="741363" y="2101850"/>
            <a:ext cx="8947149" cy="5183187"/>
          </a:xfrm>
        </p:spPr>
        <p:txBody>
          <a:bodyPr/>
          <a:lstStyle/>
          <a:p>
            <a:pPr>
              <a:lnSpc>
                <a:spcPct val="83000"/>
              </a:lnSpc>
              <a:buFont typeface="Wingdings" pitchFamily="2" charset="2"/>
              <a:buNone/>
            </a:pPr>
            <a:r>
              <a:rPr lang="en-US" sz="2000" dirty="0"/>
              <a:t>Nodes can be linked together to form a “chain of nodes</a:t>
            </a:r>
            <a:r>
              <a:rPr lang="en-US" dirty="0"/>
              <a:t>.” </a:t>
            </a:r>
          </a:p>
          <a:p>
            <a:pPr>
              <a:lnSpc>
                <a:spcPct val="83000"/>
              </a:lnSpc>
              <a:buFont typeface="Wingdings" pitchFamily="2" charset="2"/>
              <a:buNone/>
            </a:pPr>
            <a:endParaRPr lang="en-US" sz="2000" dirty="0"/>
          </a:p>
          <a:p>
            <a:pPr>
              <a:lnSpc>
                <a:spcPct val="83000"/>
              </a:lnSpc>
              <a:buFont typeface="Wingdings" pitchFamily="2" charset="2"/>
              <a:buNone/>
            </a:pPr>
            <a:r>
              <a:rPr lang="en-US" sz="2000" dirty="0"/>
              <a:t>The horizontal arrow indicates that the field </a:t>
            </a:r>
            <a:r>
              <a:rPr lang="en-US" sz="2000" dirty="0" err="1"/>
              <a:t>p.next</a:t>
            </a:r>
            <a:r>
              <a:rPr lang="en-US" sz="2000" dirty="0"/>
              <a:t> (in the “Mercury” node)</a:t>
            </a:r>
          </a:p>
          <a:p>
            <a:pPr>
              <a:lnSpc>
                <a:spcPct val="83000"/>
              </a:lnSpc>
              <a:buFont typeface="Wingdings" pitchFamily="2" charset="2"/>
              <a:buNone/>
            </a:pPr>
            <a:r>
              <a:rPr lang="en-US" sz="2000" dirty="0"/>
              <a:t>holds the address of the “Venus” node, which also happens to be stored </a:t>
            </a:r>
            <a:r>
              <a:rPr lang="en-US" sz="2000" dirty="0" smtClean="0"/>
              <a:t>in q</a:t>
            </a:r>
            <a:r>
              <a:rPr lang="en-US" sz="2000" dirty="0"/>
              <a:t>.</a:t>
            </a:r>
          </a:p>
          <a:p>
            <a:pPr>
              <a:lnSpc>
                <a:spcPct val="83000"/>
              </a:lnSpc>
              <a:buFont typeface="Wingdings" pitchFamily="2" charset="2"/>
              <a:buNone/>
            </a:pPr>
            <a:endParaRPr lang="en-US" sz="2000" dirty="0"/>
          </a:p>
          <a:p>
            <a:pPr>
              <a:lnSpc>
                <a:spcPct val="83000"/>
              </a:lnSpc>
              <a:buFont typeface="Wingdings" pitchFamily="2" charset="2"/>
              <a:buNone/>
            </a:pPr>
            <a:endParaRPr lang="en-US" sz="2000" dirty="0"/>
          </a:p>
          <a:p>
            <a:pPr>
              <a:lnSpc>
                <a:spcPct val="83000"/>
              </a:lnSpc>
              <a:buFont typeface="Wingdings" pitchFamily="2" charset="2"/>
              <a:buNone/>
            </a:pPr>
            <a:endParaRPr lang="en-US" sz="2000" dirty="0"/>
          </a:p>
          <a:p>
            <a:pPr>
              <a:lnSpc>
                <a:spcPct val="83000"/>
              </a:lnSpc>
              <a:buFont typeface="Wingdings" pitchFamily="2" charset="2"/>
              <a:buNone/>
            </a:pPr>
            <a:endParaRPr lang="en-US" sz="2000" dirty="0" smtClean="0"/>
          </a:p>
          <a:p>
            <a:pPr>
              <a:lnSpc>
                <a:spcPct val="83000"/>
              </a:lnSpc>
              <a:buFont typeface="Wingdings" pitchFamily="2" charset="2"/>
              <a:buNone/>
            </a:pPr>
            <a:endParaRPr lang="en-US" sz="2000" dirty="0" smtClean="0"/>
          </a:p>
          <a:p>
            <a:pPr>
              <a:lnSpc>
                <a:spcPct val="83000"/>
              </a:lnSpc>
              <a:buFont typeface="Wingdings" pitchFamily="2" charset="2"/>
              <a:buNone/>
            </a:pPr>
            <a:endParaRPr lang="en-US" sz="2000" dirty="0" smtClean="0"/>
          </a:p>
          <a:p>
            <a:pPr>
              <a:lnSpc>
                <a:spcPct val="83000"/>
              </a:lnSpc>
              <a:buFont typeface="Wingdings" pitchFamily="2" charset="2"/>
              <a:buNone/>
            </a:pPr>
            <a:endParaRPr lang="en-US" sz="2000" dirty="0"/>
          </a:p>
          <a:p>
            <a:pPr>
              <a:lnSpc>
                <a:spcPct val="83000"/>
              </a:lnSpc>
              <a:buFont typeface="Wingdings" pitchFamily="2" charset="2"/>
              <a:buNone/>
            </a:pPr>
            <a:endParaRPr lang="en-US" sz="2000" dirty="0"/>
          </a:p>
          <a:p>
            <a:pPr>
              <a:lnSpc>
                <a:spcPct val="83000"/>
              </a:lnSpc>
              <a:buFont typeface="Wingdings" pitchFamily="2" charset="2"/>
              <a:buNone/>
            </a:pPr>
            <a:endParaRPr lang="en-US" sz="2000" dirty="0" smtClean="0"/>
          </a:p>
          <a:p>
            <a:pPr>
              <a:lnSpc>
                <a:spcPct val="83000"/>
              </a:lnSpc>
              <a:buFont typeface="Wingdings" pitchFamily="2" charset="2"/>
              <a:buNone/>
            </a:pPr>
            <a:r>
              <a:rPr lang="en-US" sz="2000" dirty="0" smtClean="0"/>
              <a:t>The </a:t>
            </a:r>
            <a:r>
              <a:rPr lang="en-US" sz="2000" dirty="0"/>
              <a:t>linking of these two nodes is accomplished by the statement</a:t>
            </a:r>
          </a:p>
          <a:p>
            <a:pPr>
              <a:lnSpc>
                <a:spcPct val="83000"/>
              </a:lnSpc>
              <a:buFont typeface="Wingdings" pitchFamily="2" charset="2"/>
              <a:buNone/>
            </a:pPr>
            <a:r>
              <a:rPr lang="en-US" sz="2000" dirty="0"/>
              <a:t/>
            </a:r>
            <a:br>
              <a:rPr lang="en-US" sz="2000" dirty="0"/>
            </a:br>
            <a:r>
              <a:rPr lang="en-US" sz="2000" dirty="0"/>
              <a:t>    </a:t>
            </a:r>
            <a:r>
              <a:rPr lang="en-US" sz="2000" dirty="0" err="1"/>
              <a:t>p.next</a:t>
            </a:r>
            <a:r>
              <a:rPr lang="en-US" sz="2000" dirty="0"/>
              <a:t> = q;   //q holds the address of the “Venus” node,</a:t>
            </a:r>
          </a:p>
          <a:p>
            <a:pPr>
              <a:lnSpc>
                <a:spcPct val="83000"/>
              </a:lnSpc>
              <a:buFont typeface="Wingdings" pitchFamily="2" charset="2"/>
              <a:buNone/>
            </a:pPr>
            <a:endParaRPr lang="en-US" sz="2000" dirty="0"/>
          </a:p>
          <a:p>
            <a:pPr>
              <a:lnSpc>
                <a:spcPct val="83000"/>
              </a:lnSpc>
              <a:buFont typeface="Wingdings" pitchFamily="2" charset="2"/>
              <a:buNone/>
            </a:pPr>
            <a:r>
              <a:rPr lang="en-US" sz="2000" dirty="0"/>
              <a:t>which assigns the address of the “Venus” node (q)  to the next field of the</a:t>
            </a:r>
          </a:p>
          <a:p>
            <a:pPr>
              <a:lnSpc>
                <a:spcPct val="83000"/>
              </a:lnSpc>
              <a:buFont typeface="Wingdings" pitchFamily="2" charset="2"/>
              <a:buNone/>
            </a:pPr>
            <a:r>
              <a:rPr lang="en-US" sz="2000" dirty="0"/>
              <a:t>“Mercury” node (</a:t>
            </a:r>
            <a:r>
              <a:rPr lang="en-US" sz="2000" dirty="0" err="1"/>
              <a:t>p.next</a:t>
            </a:r>
            <a:r>
              <a:rPr lang="en-US" sz="2000" dirty="0"/>
              <a:t>). </a:t>
            </a:r>
          </a:p>
        </p:txBody>
      </p:sp>
      <p:pic>
        <p:nvPicPr>
          <p:cNvPr id="261124" name="Picture 4"/>
          <p:cNvPicPr>
            <a:picLocks noChangeAspect="1" noChangeArrowheads="1"/>
          </p:cNvPicPr>
          <p:nvPr/>
        </p:nvPicPr>
        <p:blipFill>
          <a:blip r:embed="rId2"/>
          <a:srcRect/>
          <a:stretch>
            <a:fillRect/>
          </a:stretch>
        </p:blipFill>
        <p:spPr bwMode="auto">
          <a:xfrm>
            <a:off x="2797001" y="3398837"/>
            <a:ext cx="4252811" cy="1981199"/>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Node</a:t>
            </a:r>
          </a:p>
        </p:txBody>
      </p:sp>
      <p:sp>
        <p:nvSpPr>
          <p:cNvPr id="262149" name="Rectangle 5"/>
          <p:cNvSpPr>
            <a:spLocks noGrp="1" noChangeArrowheads="1"/>
          </p:cNvSpPr>
          <p:nvPr>
            <p:ph type="body" idx="1"/>
          </p:nvPr>
        </p:nvSpPr>
        <p:spPr/>
        <p:txBody>
          <a:bodyPr/>
          <a:lstStyle/>
          <a:p>
            <a:pPr>
              <a:buFont typeface="Wingdings" pitchFamily="2" charset="2"/>
              <a:buNone/>
            </a:pPr>
            <a:r>
              <a:rPr lang="en-US" sz="2400"/>
              <a:t>Four linked nodes</a:t>
            </a:r>
          </a:p>
        </p:txBody>
      </p:sp>
      <p:pic>
        <p:nvPicPr>
          <p:cNvPr id="262150" name="Picture 6"/>
          <p:cNvPicPr>
            <a:picLocks noChangeAspect="1" noChangeArrowheads="1"/>
          </p:cNvPicPr>
          <p:nvPr/>
        </p:nvPicPr>
        <p:blipFill>
          <a:blip r:embed="rId2"/>
          <a:srcRect/>
          <a:stretch>
            <a:fillRect/>
          </a:stretch>
        </p:blipFill>
        <p:spPr bwMode="auto">
          <a:xfrm>
            <a:off x="696913" y="3322638"/>
            <a:ext cx="8686800" cy="110331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sz="4000"/>
              <a:t>Creating a Chain of Nodes</a:t>
            </a:r>
          </a:p>
        </p:txBody>
      </p:sp>
      <p:sp>
        <p:nvSpPr>
          <p:cNvPr id="263171" name="Rectangle 3"/>
          <p:cNvSpPr>
            <a:spLocks noGrp="1" noChangeArrowheads="1"/>
          </p:cNvSpPr>
          <p:nvPr>
            <p:ph type="body" idx="1"/>
          </p:nvPr>
        </p:nvSpPr>
        <p:spPr/>
        <p:txBody>
          <a:bodyPr/>
          <a:lstStyle/>
          <a:p>
            <a:endParaRPr lang="en-US"/>
          </a:p>
        </p:txBody>
      </p:sp>
      <p:pic>
        <p:nvPicPr>
          <p:cNvPr id="263172" name="Picture 4"/>
          <p:cNvPicPr>
            <a:picLocks noChangeAspect="1" noChangeArrowheads="1"/>
          </p:cNvPicPr>
          <p:nvPr/>
        </p:nvPicPr>
        <p:blipFill>
          <a:blip r:embed="rId2"/>
          <a:srcRect/>
          <a:stretch>
            <a:fillRect/>
          </a:stretch>
        </p:blipFill>
        <p:spPr bwMode="auto">
          <a:xfrm>
            <a:off x="849313" y="2713038"/>
            <a:ext cx="7620000" cy="3722687"/>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sz="4000"/>
              <a:t>Creating a Chain of Nodes</a:t>
            </a:r>
          </a:p>
        </p:txBody>
      </p:sp>
      <p:sp>
        <p:nvSpPr>
          <p:cNvPr id="264195" name="Rectangle 3"/>
          <p:cNvSpPr>
            <a:spLocks noGrp="1" noChangeArrowheads="1"/>
          </p:cNvSpPr>
          <p:nvPr>
            <p:ph type="body" idx="1"/>
          </p:nvPr>
        </p:nvSpPr>
        <p:spPr/>
        <p:txBody>
          <a:bodyPr/>
          <a:lstStyle/>
          <a:p>
            <a:endParaRPr lang="en-US"/>
          </a:p>
        </p:txBody>
      </p:sp>
      <p:pic>
        <p:nvPicPr>
          <p:cNvPr id="264196" name="Picture 4"/>
          <p:cNvPicPr>
            <a:picLocks noChangeAspect="1" noChangeArrowheads="1"/>
          </p:cNvPicPr>
          <p:nvPr/>
        </p:nvPicPr>
        <p:blipFill>
          <a:blip r:embed="rId2"/>
          <a:srcRect/>
          <a:stretch>
            <a:fillRect/>
          </a:stretch>
        </p:blipFill>
        <p:spPr bwMode="auto">
          <a:xfrm>
            <a:off x="925513" y="2352675"/>
            <a:ext cx="8382000" cy="4125913"/>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Chain of Nodes</a:t>
            </a:r>
          </a:p>
        </p:txBody>
      </p:sp>
      <p:sp>
        <p:nvSpPr>
          <p:cNvPr id="265219" name="Rectangle 3"/>
          <p:cNvSpPr>
            <a:spLocks noGrp="1" noChangeArrowheads="1"/>
          </p:cNvSpPr>
          <p:nvPr>
            <p:ph type="body" idx="1"/>
          </p:nvPr>
        </p:nvSpPr>
        <p:spPr/>
        <p:txBody>
          <a:bodyPr/>
          <a:lstStyle/>
          <a:p>
            <a:pPr>
              <a:buFont typeface="Wingdings" pitchFamily="2" charset="2"/>
              <a:buNone/>
            </a:pPr>
            <a:r>
              <a:rPr lang="en-US" sz="2400" b="1"/>
              <a:t>Problem Statement</a:t>
            </a:r>
            <a:endParaRPr lang="en-US" sz="2400"/>
          </a:p>
          <a:p>
            <a:pPr>
              <a:buFont typeface="Wingdings" pitchFamily="2" charset="2"/>
              <a:buNone/>
            </a:pPr>
            <a:r>
              <a:rPr lang="en-US" sz="2400"/>
              <a:t>Implement a class, Chain, that creates a chain of Node objects such that each Node holds a String entered via the console.  Include a method that displays the data stored in the chain.</a:t>
            </a:r>
          </a:p>
        </p:txBody>
      </p:sp>
      <p:sp>
        <p:nvSpPr>
          <p:cNvPr id="4" name="Rectangle 3"/>
          <p:cNvSpPr txBox="1">
            <a:spLocks noChangeArrowheads="1"/>
          </p:cNvSpPr>
          <p:nvPr/>
        </p:nvSpPr>
        <p:spPr bwMode="auto">
          <a:xfrm>
            <a:off x="696912" y="4237037"/>
            <a:ext cx="8607425" cy="259238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l" defTabSz="449263" rtl="0" eaLnBrk="1" fontAlgn="base" latinLnBrk="0" hangingPunct="0">
              <a:lnSpc>
                <a:spcPct val="93000"/>
              </a:lnSpc>
              <a:spcBef>
                <a:spcPct val="0"/>
              </a:spcBef>
              <a:spcAft>
                <a:spcPct val="0"/>
              </a:spcAft>
              <a:buClr>
                <a:srgbClr val="0E594D"/>
              </a:buClr>
              <a:buSzPct val="45000"/>
              <a:buFont typeface="Wingdings" pitchFamily="2" charset="2"/>
              <a:buNone/>
              <a:tabLst/>
              <a:defRPr/>
            </a:pPr>
            <a:r>
              <a:rPr kumimoji="0" lang="en-US" sz="2400" b="0" i="0" u="none" strike="noStrike" kern="0" cap="none" spc="0" normalizeH="0" baseline="0" noProof="0" smtClean="0">
                <a:ln>
                  <a:noFill/>
                </a:ln>
                <a:solidFill>
                  <a:srgbClr val="000000"/>
                </a:solidFill>
                <a:effectLst/>
                <a:uLnTx/>
                <a:uFillTx/>
                <a:latin typeface="+mn-lt"/>
                <a:ea typeface="+mn-ea"/>
                <a:cs typeface="+mn-cs"/>
              </a:rPr>
              <a:t>In the following application note that</a:t>
            </a:r>
          </a:p>
          <a:p>
            <a:pPr marL="431800" marR="0" lvl="0" indent="-323850" algn="l" defTabSz="449263" rtl="0" eaLnBrk="1" fontAlgn="base" latinLnBrk="0" hangingPunct="0">
              <a:lnSpc>
                <a:spcPct val="93000"/>
              </a:lnSpc>
              <a:spcBef>
                <a:spcPct val="0"/>
              </a:spcBef>
              <a:spcAft>
                <a:spcPct val="0"/>
              </a:spcAft>
              <a:buClr>
                <a:srgbClr val="0E594D"/>
              </a:buClr>
              <a:buSzPct val="45000"/>
              <a:buFont typeface="Wingdings" pitchFamily="2" charset="2"/>
              <a:buChar char=""/>
              <a:tabLst/>
              <a:defRPr/>
            </a:pPr>
            <a:r>
              <a:rPr kumimoji="0" lang="en-US" sz="2400" b="0" i="0" u="none" strike="noStrike" kern="0" cap="none" spc="0" normalizeH="0" baseline="0" noProof="0" smtClean="0">
                <a:ln>
                  <a:noFill/>
                </a:ln>
                <a:solidFill>
                  <a:srgbClr val="000000"/>
                </a:solidFill>
                <a:effectLst/>
                <a:uLnTx/>
                <a:uFillTx/>
                <a:latin typeface="+mn-lt"/>
                <a:ea typeface="+mn-ea"/>
                <a:cs typeface="+mn-cs"/>
              </a:rPr>
              <a:t>a  private Node class is declared within Chain; and </a:t>
            </a:r>
            <a:br>
              <a:rPr kumimoji="0" lang="en-US" sz="2400" b="0" i="0" u="none" strike="noStrike" kern="0" cap="none" spc="0" normalizeH="0" baseline="0" noProof="0" smtClean="0">
                <a:ln>
                  <a:noFill/>
                </a:ln>
                <a:solidFill>
                  <a:srgbClr val="000000"/>
                </a:solidFill>
                <a:effectLst/>
                <a:uLnTx/>
                <a:uFillTx/>
                <a:latin typeface="+mn-lt"/>
                <a:ea typeface="+mn-ea"/>
                <a:cs typeface="+mn-cs"/>
              </a:rPr>
            </a:br>
            <a:r>
              <a:rPr kumimoji="0" lang="en-US" sz="2400" b="0" i="0" u="none" strike="noStrike" kern="0" cap="none" spc="0" normalizeH="0" baseline="0" noProof="0" smtClean="0">
                <a:ln>
                  <a:noFill/>
                </a:ln>
                <a:solidFill>
                  <a:srgbClr val="000000"/>
                </a:solidFill>
                <a:effectLst/>
                <a:uLnTx/>
                <a:uFillTx/>
                <a:latin typeface="+mn-lt"/>
                <a:ea typeface="+mn-ea"/>
                <a:cs typeface="+mn-cs"/>
              </a:rPr>
              <a:t>   </a:t>
            </a:r>
          </a:p>
          <a:p>
            <a:pPr marL="431800" marR="0" lvl="0" indent="-323850" algn="l" defTabSz="449263" rtl="0" eaLnBrk="1" fontAlgn="base" latinLnBrk="0" hangingPunct="0">
              <a:lnSpc>
                <a:spcPct val="93000"/>
              </a:lnSpc>
              <a:spcBef>
                <a:spcPct val="0"/>
              </a:spcBef>
              <a:spcAft>
                <a:spcPct val="0"/>
              </a:spcAft>
              <a:buClr>
                <a:srgbClr val="0E594D"/>
              </a:buClr>
              <a:buSzPct val="45000"/>
              <a:buFont typeface="Wingdings" pitchFamily="2" charset="2"/>
              <a:buChar char=""/>
              <a:tabLst/>
              <a:defRPr/>
            </a:pPr>
            <a:r>
              <a:rPr kumimoji="0" lang="en-US" sz="2400" b="0" i="0" u="none" strike="noStrike" kern="0" cap="none" spc="0" normalizeH="0" baseline="0" noProof="0" smtClean="0">
                <a:ln>
                  <a:noFill/>
                </a:ln>
                <a:solidFill>
                  <a:srgbClr val="000000"/>
                </a:solidFill>
                <a:effectLst/>
                <a:uLnTx/>
                <a:uFillTx/>
                <a:latin typeface="+mn-lt"/>
                <a:ea typeface="+mn-ea"/>
                <a:cs typeface="+mn-cs"/>
              </a:rPr>
              <a:t>a reference front holds the address of the first node in the chain.  Without such a reference, the data in the chain is inaccessible.  The reference front serves as an anchor for the chain of nodes.</a:t>
            </a:r>
            <a:br>
              <a:rPr kumimoji="0" lang="en-US" sz="2400" b="0" i="0" u="none" strike="noStrike" kern="0" cap="none" spc="0" normalizeH="0" baseline="0" noProof="0" smtClean="0">
                <a:ln>
                  <a:noFill/>
                </a:ln>
                <a:solidFill>
                  <a:srgbClr val="000000"/>
                </a:solidFill>
                <a:effectLst/>
                <a:uLnTx/>
                <a:uFillTx/>
                <a:latin typeface="+mn-lt"/>
                <a:ea typeface="+mn-ea"/>
                <a:cs typeface="+mn-cs"/>
              </a:rPr>
            </a:br>
            <a:r>
              <a:rPr kumimoji="0" lang="en-US" sz="3200" b="0" i="0" u="none" strike="noStrike" kern="0" cap="none" spc="0" normalizeH="0" baseline="0" noProof="0" smtClean="0">
                <a:ln>
                  <a:noFill/>
                </a:ln>
                <a:solidFill>
                  <a:srgbClr val="000000"/>
                </a:solidFill>
                <a:effectLst/>
                <a:uLnTx/>
                <a:uFillTx/>
                <a:latin typeface="+mn-lt"/>
                <a:ea typeface="+mn-ea"/>
                <a:cs typeface="+mn-cs"/>
              </a:rPr>
              <a:t/>
            </a:r>
            <a:br>
              <a:rPr kumimoji="0" lang="en-US" sz="3200" b="0" i="0" u="none" strike="noStrike" kern="0" cap="none" spc="0" normalizeH="0" baseline="0" noProof="0" smtClean="0">
                <a:ln>
                  <a:noFill/>
                </a:ln>
                <a:solidFill>
                  <a:srgbClr val="000000"/>
                </a:solidFill>
                <a:effectLst/>
                <a:uLnTx/>
                <a:uFillTx/>
                <a:latin typeface="+mn-lt"/>
                <a:ea typeface="+mn-ea"/>
                <a:cs typeface="+mn-cs"/>
              </a:rPr>
            </a:br>
            <a:endParaRPr kumimoji="0" lang="en-US" sz="3200" b="0" i="0" u="none" strike="noStrike" kern="0" cap="none" spc="0" normalizeH="0" baseline="0" noProof="0" smtClean="0">
              <a:ln>
                <a:noFill/>
              </a:ln>
              <a:solidFill>
                <a:srgbClr val="000000"/>
              </a:solidFill>
              <a:effectLst/>
              <a:uLnTx/>
              <a:uFillTx/>
              <a:latin typeface="+mn-lt"/>
              <a:ea typeface="+mn-ea"/>
              <a:cs typeface="+mn-cs"/>
            </a:endParaRPr>
          </a:p>
          <a:p>
            <a:pPr marL="431800" marR="0" lvl="0" indent="-323850" algn="l" defTabSz="449263" rtl="0" eaLnBrk="1" fontAlgn="base" latinLnBrk="0" hangingPunct="0">
              <a:lnSpc>
                <a:spcPct val="93000"/>
              </a:lnSpc>
              <a:spcBef>
                <a:spcPct val="0"/>
              </a:spcBef>
              <a:spcAft>
                <a:spcPct val="0"/>
              </a:spcAft>
              <a:buClr>
                <a:srgbClr val="0E594D"/>
              </a:buClr>
              <a:buSzPct val="45000"/>
              <a:buFont typeface="Wingdings" pitchFamily="2" charset="2"/>
              <a:buChar char=""/>
              <a:tabLst/>
              <a:defRPr/>
            </a:pPr>
            <a:endParaRPr kumimoji="0" lang="en-US" sz="24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Chain of Nodes</a:t>
            </a:r>
          </a:p>
        </p:txBody>
      </p:sp>
      <p:sp>
        <p:nvSpPr>
          <p:cNvPr id="267267" name="Rectangle 3"/>
          <p:cNvSpPr>
            <a:spLocks noGrp="1" noChangeArrowheads="1"/>
          </p:cNvSpPr>
          <p:nvPr>
            <p:ph type="body" idx="1"/>
          </p:nvPr>
        </p:nvSpPr>
        <p:spPr>
          <a:xfrm>
            <a:off x="741363" y="2101850"/>
            <a:ext cx="9099550" cy="4760913"/>
          </a:xfrm>
        </p:spPr>
        <p:txBody>
          <a:bodyPr/>
          <a:lstStyle/>
          <a:p>
            <a:pPr marL="1109663" lvl="1" indent="-533400">
              <a:lnSpc>
                <a:spcPct val="73000"/>
              </a:lnSpc>
              <a:buFont typeface="Symbol" pitchFamily="18" charset="2"/>
              <a:buAutoNum type="arabicPeriod"/>
            </a:pPr>
            <a:r>
              <a:rPr lang="en-US" sz="1800"/>
              <a:t>import java.util.*;</a:t>
            </a:r>
          </a:p>
          <a:p>
            <a:pPr marL="1109663" lvl="1" indent="-533400">
              <a:lnSpc>
                <a:spcPct val="73000"/>
              </a:lnSpc>
              <a:buFont typeface="Symbol" pitchFamily="18" charset="2"/>
              <a:buAutoNum type="arabicPeriod"/>
            </a:pPr>
            <a:r>
              <a:rPr lang="en-US" sz="1800"/>
              <a:t>public class Chain</a:t>
            </a:r>
          </a:p>
          <a:p>
            <a:pPr marL="1109663" lvl="1" indent="-533400">
              <a:lnSpc>
                <a:spcPct val="73000"/>
              </a:lnSpc>
              <a:buFont typeface="Symbol" pitchFamily="18" charset="2"/>
              <a:buAutoNum type="arabicPeriod"/>
            </a:pPr>
            <a:r>
              <a:rPr lang="en-US" sz="1800"/>
              <a:t>{</a:t>
            </a:r>
            <a:endParaRPr lang="en-US" sz="1800" b="1"/>
          </a:p>
          <a:p>
            <a:pPr marL="1109663" lvl="1" indent="-533400">
              <a:lnSpc>
                <a:spcPct val="73000"/>
              </a:lnSpc>
              <a:buFont typeface="Symbol" pitchFamily="18" charset="2"/>
              <a:buAutoNum type="arabicPeriod"/>
            </a:pPr>
            <a:r>
              <a:rPr lang="en-US" sz="1800" b="1"/>
              <a:t>     private class Node   // a class declared within Chain, an </a:t>
            </a:r>
            <a:r>
              <a:rPr lang="en-US" sz="1800" b="1" i="1"/>
              <a:t>inner</a:t>
            </a:r>
            <a:r>
              <a:rPr lang="en-US" sz="1800" b="1"/>
              <a:t> class</a:t>
            </a:r>
          </a:p>
          <a:p>
            <a:pPr marL="1109663" lvl="1" indent="-533400">
              <a:lnSpc>
                <a:spcPct val="73000"/>
              </a:lnSpc>
              <a:buFont typeface="Symbol" pitchFamily="18" charset="2"/>
              <a:buAutoNum type="arabicPeriod"/>
            </a:pPr>
            <a:r>
              <a:rPr lang="en-US" sz="1800" b="1"/>
              <a:t>     {</a:t>
            </a:r>
          </a:p>
          <a:p>
            <a:pPr marL="1109663" lvl="1" indent="-533400">
              <a:lnSpc>
                <a:spcPct val="73000"/>
              </a:lnSpc>
              <a:buFont typeface="Symbol" pitchFamily="18" charset="2"/>
              <a:buAutoNum type="arabicPeriod"/>
            </a:pPr>
            <a:r>
              <a:rPr lang="en-US" sz="1800" b="1"/>
              <a:t>          private String data;</a:t>
            </a:r>
          </a:p>
          <a:p>
            <a:pPr marL="1109663" lvl="1" indent="-533400">
              <a:lnSpc>
                <a:spcPct val="73000"/>
              </a:lnSpc>
              <a:buFont typeface="Symbol" pitchFamily="18" charset="2"/>
              <a:buAutoNum type="arabicPeriod"/>
            </a:pPr>
            <a:r>
              <a:rPr lang="en-US" sz="1800" b="1"/>
              <a:t>          private Node next;</a:t>
            </a:r>
            <a:br>
              <a:rPr lang="en-US" sz="1800" b="1"/>
            </a:br>
            <a:r>
              <a:rPr lang="en-US" sz="1800" b="1"/>
              <a:t/>
            </a:r>
            <a:br>
              <a:rPr lang="en-US" sz="1800" b="1"/>
            </a:br>
            <a:endParaRPr lang="en-US" sz="1800" b="1"/>
          </a:p>
          <a:p>
            <a:pPr marL="1109663" lvl="1" indent="-533400">
              <a:lnSpc>
                <a:spcPct val="73000"/>
              </a:lnSpc>
              <a:buFont typeface="Symbol" pitchFamily="18" charset="2"/>
              <a:buAutoNum type="arabicPeriod"/>
            </a:pPr>
            <a:r>
              <a:rPr lang="en-US" sz="1800" b="1"/>
              <a:t>          public Node() // default constructor</a:t>
            </a:r>
          </a:p>
          <a:p>
            <a:pPr marL="1109663" lvl="1" indent="-533400">
              <a:lnSpc>
                <a:spcPct val="73000"/>
              </a:lnSpc>
              <a:buFont typeface="Symbol" pitchFamily="18" charset="2"/>
              <a:buAutoNum type="arabicPeriod"/>
            </a:pPr>
            <a:r>
              <a:rPr lang="en-US" sz="1800" b="1"/>
              <a:t>          {</a:t>
            </a:r>
          </a:p>
          <a:p>
            <a:pPr marL="1109663" lvl="1" indent="-533400">
              <a:lnSpc>
                <a:spcPct val="73000"/>
              </a:lnSpc>
              <a:buFont typeface="Symbol" pitchFamily="18" charset="2"/>
              <a:buAutoNum type="arabicPeriod"/>
            </a:pPr>
            <a:r>
              <a:rPr lang="en-US" sz="1800" b="1"/>
              <a:t>               data = </a:t>
            </a:r>
            <a:r>
              <a:rPr lang="en-US" sz="1800"/>
              <a:t>“”</a:t>
            </a:r>
            <a:r>
              <a:rPr lang="en-US" sz="1800" b="1"/>
              <a:t>;</a:t>
            </a:r>
          </a:p>
          <a:p>
            <a:pPr marL="1109663" lvl="1" indent="-533400">
              <a:lnSpc>
                <a:spcPct val="73000"/>
              </a:lnSpc>
              <a:buFont typeface="Symbol" pitchFamily="18" charset="2"/>
              <a:buAutoNum type="arabicPeriod"/>
            </a:pPr>
            <a:r>
              <a:rPr lang="en-US" sz="1800" b="1"/>
              <a:t>               next = null;</a:t>
            </a:r>
          </a:p>
          <a:p>
            <a:pPr marL="1109663" lvl="1" indent="-533400">
              <a:lnSpc>
                <a:spcPct val="73000"/>
              </a:lnSpc>
              <a:buFont typeface="Symbol" pitchFamily="18" charset="2"/>
              <a:buAutoNum type="arabicPeriod"/>
            </a:pPr>
            <a:r>
              <a:rPr lang="en-US" sz="1800" b="1"/>
              <a:t>          }</a:t>
            </a:r>
          </a:p>
          <a:p>
            <a:pPr marL="1109663" lvl="1" indent="-533400">
              <a:lnSpc>
                <a:spcPct val="73000"/>
              </a:lnSpc>
              <a:buFont typeface="Symbol" pitchFamily="18" charset="2"/>
              <a:buAutoNum type="arabicPeriod"/>
            </a:pPr>
            <a:r>
              <a:rPr lang="en-US" sz="1800" b="1"/>
              <a:t>          public Node(String s)  // one argument constructor</a:t>
            </a:r>
          </a:p>
          <a:p>
            <a:pPr marL="1109663" lvl="1" indent="-533400">
              <a:lnSpc>
                <a:spcPct val="73000"/>
              </a:lnSpc>
              <a:buFont typeface="Symbol" pitchFamily="18" charset="2"/>
              <a:buAutoNum type="arabicPeriod"/>
            </a:pPr>
            <a:r>
              <a:rPr lang="en-US" sz="1800" b="1"/>
              <a:t>          {</a:t>
            </a:r>
          </a:p>
          <a:p>
            <a:pPr marL="1109663" lvl="1" indent="-533400">
              <a:lnSpc>
                <a:spcPct val="73000"/>
              </a:lnSpc>
              <a:buFont typeface="Symbol" pitchFamily="18" charset="2"/>
              <a:buAutoNum type="arabicPeriod"/>
            </a:pPr>
            <a:r>
              <a:rPr lang="en-US" sz="1800" b="1"/>
              <a:t>               data = s;</a:t>
            </a:r>
          </a:p>
          <a:p>
            <a:pPr marL="1109663" lvl="1" indent="-533400">
              <a:lnSpc>
                <a:spcPct val="73000"/>
              </a:lnSpc>
              <a:buFont typeface="Symbol" pitchFamily="18" charset="2"/>
              <a:buAutoNum type="arabicPeriod"/>
            </a:pPr>
            <a:r>
              <a:rPr lang="en-US" sz="1800" b="1"/>
              <a:t>               next = null;</a:t>
            </a:r>
          </a:p>
          <a:p>
            <a:pPr marL="1109663" lvl="1" indent="-533400">
              <a:lnSpc>
                <a:spcPct val="73000"/>
              </a:lnSpc>
              <a:buFont typeface="Symbol" pitchFamily="18" charset="2"/>
              <a:buAutoNum type="arabicPeriod"/>
            </a:pPr>
            <a:r>
              <a:rPr lang="en-US" sz="1800" b="1"/>
              <a:t>          }</a:t>
            </a:r>
          </a:p>
          <a:p>
            <a:pPr marL="1109663" lvl="1" indent="-533400">
              <a:lnSpc>
                <a:spcPct val="73000"/>
              </a:lnSpc>
              <a:buFont typeface="Symbol" pitchFamily="18" charset="2"/>
              <a:buAutoNum type="arabicPeriod"/>
            </a:pPr>
            <a:r>
              <a:rPr lang="en-US" sz="1800" b="1"/>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t>Chain of Nodes</a:t>
            </a:r>
          </a:p>
        </p:txBody>
      </p:sp>
      <p:sp>
        <p:nvSpPr>
          <p:cNvPr id="268291" name="Rectangle 3"/>
          <p:cNvSpPr>
            <a:spLocks noGrp="1" noChangeArrowheads="1"/>
          </p:cNvSpPr>
          <p:nvPr>
            <p:ph type="body" idx="1"/>
          </p:nvPr>
        </p:nvSpPr>
        <p:spPr>
          <a:xfrm>
            <a:off x="741363" y="2101850"/>
            <a:ext cx="9339262" cy="5183188"/>
          </a:xfrm>
        </p:spPr>
        <p:txBody>
          <a:bodyPr/>
          <a:lstStyle/>
          <a:p>
            <a:pPr marL="1109663" lvl="1" indent="-533400">
              <a:lnSpc>
                <a:spcPct val="73000"/>
              </a:lnSpc>
              <a:buFont typeface="Symbol" pitchFamily="18" charset="2"/>
              <a:buAutoNum type="arabicPeriod" startAt="19"/>
            </a:pPr>
            <a:r>
              <a:rPr lang="en-US" sz="1800" dirty="0"/>
              <a:t>     public Chain()  		// constructor builds a chain</a:t>
            </a:r>
          </a:p>
          <a:p>
            <a:pPr marL="1109663" lvl="1" indent="-533400">
              <a:lnSpc>
                <a:spcPct val="73000"/>
              </a:lnSpc>
              <a:buFont typeface="Symbol" pitchFamily="18" charset="2"/>
              <a:buAutoNum type="arabicPeriod" startAt="19"/>
            </a:pPr>
            <a:r>
              <a:rPr lang="en-US" sz="1800" dirty="0"/>
              <a:t>     {</a:t>
            </a:r>
          </a:p>
          <a:p>
            <a:pPr marL="1109663" lvl="1" indent="-533400">
              <a:lnSpc>
                <a:spcPct val="73000"/>
              </a:lnSpc>
              <a:buFont typeface="Symbol" pitchFamily="18" charset="2"/>
              <a:buAutoNum type="arabicPeriod" startAt="19"/>
            </a:pPr>
            <a:r>
              <a:rPr lang="en-US" sz="1800" dirty="0"/>
              <a:t>          Scanner  input = new Scanner(</a:t>
            </a:r>
            <a:r>
              <a:rPr lang="en-US" sz="1800" dirty="0" err="1"/>
              <a:t>System.in</a:t>
            </a:r>
            <a:r>
              <a:rPr lang="en-US" sz="1800" dirty="0"/>
              <a:t>);</a:t>
            </a:r>
          </a:p>
          <a:p>
            <a:pPr marL="1109663" lvl="1" indent="-533400">
              <a:lnSpc>
                <a:spcPct val="73000"/>
              </a:lnSpc>
              <a:buFont typeface="Symbol" pitchFamily="18" charset="2"/>
              <a:buAutoNum type="arabicPeriod" startAt="19"/>
            </a:pPr>
            <a:r>
              <a:rPr lang="en-US" sz="1800" dirty="0"/>
              <a:t>          String name;</a:t>
            </a:r>
          </a:p>
          <a:p>
            <a:pPr marL="1109663" lvl="1" indent="-533400">
              <a:lnSpc>
                <a:spcPct val="73000"/>
              </a:lnSpc>
              <a:buFont typeface="Symbol" pitchFamily="18" charset="2"/>
              <a:buAutoNum type="arabicPeriod" startAt="19"/>
            </a:pPr>
            <a:r>
              <a:rPr lang="en-US" sz="1800" dirty="0"/>
              <a:t>          Node  q, r; </a:t>
            </a:r>
          </a:p>
          <a:p>
            <a:pPr marL="1109663" lvl="1" indent="-533400">
              <a:lnSpc>
                <a:spcPct val="73000"/>
              </a:lnSpc>
              <a:buFont typeface="Symbol" pitchFamily="18" charset="2"/>
              <a:buAutoNum type="arabicPeriod" startAt="19"/>
            </a:pPr>
            <a:r>
              <a:rPr lang="en-US" sz="1800" dirty="0"/>
              <a:t>          </a:t>
            </a:r>
            <a:r>
              <a:rPr lang="en-US" sz="1800" dirty="0" err="1"/>
              <a:t>System.out.print</a:t>
            </a:r>
            <a:r>
              <a:rPr lang="en-US" sz="1800" dirty="0"/>
              <a:t>("Enter name -- Press &lt;Enter&gt; to signal end of data: " );</a:t>
            </a:r>
          </a:p>
          <a:p>
            <a:pPr marL="1109663" lvl="1" indent="-533400">
              <a:lnSpc>
                <a:spcPct val="73000"/>
              </a:lnSpc>
              <a:buFont typeface="Symbol" pitchFamily="18" charset="2"/>
              <a:buAutoNum type="arabicPeriod" startAt="19"/>
            </a:pPr>
            <a:r>
              <a:rPr lang="en-US" sz="1800" dirty="0"/>
              <a:t>          name = input. </a:t>
            </a:r>
            <a:r>
              <a:rPr lang="en-US" sz="1800" dirty="0" err="1"/>
              <a:t>nextLine</a:t>
            </a:r>
            <a:r>
              <a:rPr lang="en-US" sz="1800" dirty="0" smtClean="0"/>
              <a:t>();</a:t>
            </a:r>
            <a:r>
              <a:rPr lang="en-US" sz="1800" dirty="0"/>
              <a:t/>
            </a:r>
            <a:br>
              <a:rPr lang="en-US" sz="1800" dirty="0"/>
            </a:br>
            <a:endParaRPr lang="en-US" sz="1800" dirty="0"/>
          </a:p>
          <a:p>
            <a:pPr marL="1109663" lvl="1" indent="-533400">
              <a:lnSpc>
                <a:spcPct val="73000"/>
              </a:lnSpc>
              <a:buFont typeface="Symbol" pitchFamily="18" charset="2"/>
              <a:buAutoNum type="arabicPeriod" startAt="19"/>
            </a:pPr>
            <a:r>
              <a:rPr lang="en-US" sz="1800" dirty="0"/>
              <a:t>          // create the first node</a:t>
            </a:r>
          </a:p>
          <a:p>
            <a:pPr marL="1109663" lvl="1" indent="-533400">
              <a:lnSpc>
                <a:spcPct val="73000"/>
              </a:lnSpc>
              <a:buFont typeface="Symbol" pitchFamily="18" charset="2"/>
              <a:buAutoNum type="arabicPeriod" startAt="19"/>
            </a:pPr>
            <a:r>
              <a:rPr lang="en-US" sz="1800" dirty="0"/>
              <a:t>          front = new Node(name);</a:t>
            </a:r>
          </a:p>
          <a:p>
            <a:pPr marL="1109663" lvl="1" indent="-533400">
              <a:lnSpc>
                <a:spcPct val="73000"/>
              </a:lnSpc>
              <a:buFont typeface="Symbol" pitchFamily="18" charset="2"/>
              <a:buAutoNum type="arabicPeriod" startAt="19"/>
            </a:pPr>
            <a:r>
              <a:rPr lang="en-US" sz="1800" dirty="0"/>
              <a:t>          q = front;  // front and q both reference the first node</a:t>
            </a:r>
          </a:p>
          <a:p>
            <a:pPr marL="1109663" lvl="1" indent="-533400">
              <a:lnSpc>
                <a:spcPct val="73000"/>
              </a:lnSpc>
              <a:buFont typeface="Symbol" pitchFamily="18" charset="2"/>
              <a:buAutoNum type="arabicPeriod" startAt="19"/>
            </a:pPr>
            <a:r>
              <a:rPr lang="en-US" sz="1800" dirty="0"/>
              <a:t>          </a:t>
            </a:r>
            <a:r>
              <a:rPr lang="en-US" sz="1800" dirty="0" err="1"/>
              <a:t>System.out.print</a:t>
            </a:r>
            <a:r>
              <a:rPr lang="en-US" sz="1800" dirty="0"/>
              <a:t>("Enter name: " );</a:t>
            </a:r>
          </a:p>
          <a:p>
            <a:pPr marL="1109663" lvl="1" indent="-533400">
              <a:lnSpc>
                <a:spcPct val="73000"/>
              </a:lnSpc>
              <a:buFont typeface="Symbol" pitchFamily="18" charset="2"/>
              <a:buAutoNum type="arabicPeriod" startAt="19"/>
            </a:pPr>
            <a:r>
              <a:rPr lang="en-US" sz="1800" dirty="0"/>
              <a:t>          name = input. </a:t>
            </a:r>
            <a:r>
              <a:rPr lang="en-US" sz="1800" dirty="0" err="1"/>
              <a:t>nextLine</a:t>
            </a:r>
            <a:r>
              <a:rPr lang="en-US" sz="1800" dirty="0" smtClean="0"/>
              <a:t>();</a:t>
            </a:r>
            <a:r>
              <a:rPr lang="en-US" sz="1800" dirty="0"/>
              <a:t/>
            </a:r>
            <a:br>
              <a:rPr lang="en-US" sz="1800" dirty="0"/>
            </a:br>
            <a:endParaRPr lang="en-US" sz="1800" dirty="0"/>
          </a:p>
          <a:p>
            <a:pPr marL="1109663" lvl="1" indent="-533400">
              <a:lnSpc>
                <a:spcPct val="73000"/>
              </a:lnSpc>
              <a:buFont typeface="Symbol" pitchFamily="18" charset="2"/>
              <a:buAutoNum type="arabicPeriod" startAt="19"/>
            </a:pPr>
            <a:r>
              <a:rPr lang="en-US" sz="1800" dirty="0"/>
              <a:t>          while (!</a:t>
            </a:r>
            <a:r>
              <a:rPr lang="en-US" sz="1800" dirty="0" err="1"/>
              <a:t>name.equals</a:t>
            </a:r>
            <a:r>
              <a:rPr lang="en-US" sz="1800" dirty="0"/>
              <a:t>(""))</a:t>
            </a:r>
          </a:p>
          <a:p>
            <a:pPr marL="1109663" lvl="1" indent="-533400">
              <a:lnSpc>
                <a:spcPct val="73000"/>
              </a:lnSpc>
              <a:buFont typeface="Symbol" pitchFamily="18" charset="2"/>
              <a:buAutoNum type="arabicPeriod" startAt="19"/>
            </a:pPr>
            <a:r>
              <a:rPr lang="en-US" sz="1800" dirty="0"/>
              <a:t>          {</a:t>
            </a:r>
          </a:p>
          <a:p>
            <a:pPr marL="1109663" lvl="1" indent="-533400">
              <a:lnSpc>
                <a:spcPct val="73000"/>
              </a:lnSpc>
              <a:buFont typeface="Symbol" pitchFamily="18" charset="2"/>
              <a:buAutoNum type="arabicPeriod" startAt="19"/>
            </a:pPr>
            <a:r>
              <a:rPr lang="en-US" sz="1800" dirty="0"/>
              <a:t>               r = new Node(name);		// get a new node </a:t>
            </a:r>
          </a:p>
          <a:p>
            <a:pPr marL="1109663" lvl="1" indent="-533400">
              <a:lnSpc>
                <a:spcPct val="73000"/>
              </a:lnSpc>
              <a:buFont typeface="Symbol" pitchFamily="18" charset="2"/>
              <a:buAutoNum type="arabicPeriod" startAt="19"/>
            </a:pPr>
            <a:r>
              <a:rPr lang="en-US" sz="1800" dirty="0"/>
              <a:t>               </a:t>
            </a:r>
            <a:r>
              <a:rPr lang="en-US" sz="1800" dirty="0" err="1"/>
              <a:t>q.next</a:t>
            </a:r>
            <a:r>
              <a:rPr lang="en-US" sz="1800" dirty="0"/>
              <a:t> = r; 			// link the previous node to the new node</a:t>
            </a:r>
          </a:p>
          <a:p>
            <a:pPr marL="1109663" lvl="1" indent="-533400">
              <a:lnSpc>
                <a:spcPct val="73000"/>
              </a:lnSpc>
              <a:buFont typeface="Symbol" pitchFamily="18" charset="2"/>
              <a:buAutoNum type="arabicPeriod" startAt="19"/>
            </a:pPr>
            <a:r>
              <a:rPr lang="en-US" sz="1800" dirty="0"/>
              <a:t>               q = r; 				// move q to the "new" node</a:t>
            </a:r>
          </a:p>
          <a:p>
            <a:pPr marL="1109663" lvl="1" indent="-533400">
              <a:lnSpc>
                <a:spcPct val="73000"/>
              </a:lnSpc>
              <a:buFont typeface="Symbol" pitchFamily="18" charset="2"/>
              <a:buAutoNum type="arabicPeriod" startAt="19"/>
            </a:pPr>
            <a:r>
              <a:rPr lang="en-US" sz="1800" dirty="0"/>
              <a:t>               </a:t>
            </a:r>
            <a:r>
              <a:rPr lang="en-US" sz="1800" dirty="0" err="1"/>
              <a:t>System.out.print</a:t>
            </a:r>
            <a:r>
              <a:rPr lang="en-US" sz="1800" dirty="0"/>
              <a:t>("Enter name: " );</a:t>
            </a:r>
          </a:p>
          <a:p>
            <a:pPr marL="1109663" lvl="1" indent="-533400">
              <a:lnSpc>
                <a:spcPct val="73000"/>
              </a:lnSpc>
              <a:buFont typeface="Symbol" pitchFamily="18" charset="2"/>
              <a:buAutoNum type="arabicPeriod" startAt="19"/>
            </a:pPr>
            <a:r>
              <a:rPr lang="en-US" sz="1800" dirty="0"/>
              <a:t>               name = input. </a:t>
            </a:r>
            <a:r>
              <a:rPr lang="en-US" sz="1800" dirty="0" err="1"/>
              <a:t>nextLine</a:t>
            </a:r>
            <a:r>
              <a:rPr lang="en-US" sz="1800" dirty="0"/>
              <a:t>();               </a:t>
            </a:r>
          </a:p>
          <a:p>
            <a:pPr marL="1109663" lvl="1" indent="-533400">
              <a:lnSpc>
                <a:spcPct val="73000"/>
              </a:lnSpc>
              <a:buFont typeface="Symbol" pitchFamily="18" charset="2"/>
              <a:buAutoNum type="arabicPeriod" startAt="19"/>
            </a:pPr>
            <a:r>
              <a:rPr lang="en-US" sz="1800"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Chain of Nodes</a:t>
            </a:r>
          </a:p>
        </p:txBody>
      </p:sp>
      <p:sp>
        <p:nvSpPr>
          <p:cNvPr id="269315" name="Rectangle 3"/>
          <p:cNvSpPr>
            <a:spLocks noGrp="1" noChangeArrowheads="1"/>
          </p:cNvSpPr>
          <p:nvPr>
            <p:ph type="body" idx="1"/>
          </p:nvPr>
        </p:nvSpPr>
        <p:spPr/>
        <p:txBody>
          <a:bodyPr/>
          <a:lstStyle/>
          <a:p>
            <a:pPr marL="1109663" lvl="1" indent="-533400">
              <a:lnSpc>
                <a:spcPct val="83000"/>
              </a:lnSpc>
              <a:buFont typeface="Symbol" pitchFamily="18" charset="2"/>
              <a:buAutoNum type="arabicPeriod" startAt="39"/>
            </a:pPr>
            <a:r>
              <a:rPr lang="en-US" sz="1800"/>
              <a:t>     public void printChain()</a:t>
            </a:r>
          </a:p>
          <a:p>
            <a:pPr marL="1109663" lvl="1" indent="-533400">
              <a:lnSpc>
                <a:spcPct val="83000"/>
              </a:lnSpc>
              <a:buFont typeface="Symbol" pitchFamily="18" charset="2"/>
              <a:buAutoNum type="arabicPeriod" startAt="39"/>
            </a:pPr>
            <a:r>
              <a:rPr lang="en-US" sz="1800"/>
              <a:t>     {</a:t>
            </a:r>
          </a:p>
          <a:p>
            <a:pPr marL="1109663" lvl="1" indent="-533400">
              <a:lnSpc>
                <a:spcPct val="83000"/>
              </a:lnSpc>
              <a:buFont typeface="Symbol" pitchFamily="18" charset="2"/>
              <a:buAutoNum type="arabicPeriod" startAt="39"/>
            </a:pPr>
            <a:r>
              <a:rPr lang="en-US" sz="1800"/>
              <a:t>          Node q = front;             // q references the first node in the chain</a:t>
            </a:r>
          </a:p>
          <a:p>
            <a:pPr marL="1109663" lvl="1" indent="-533400">
              <a:lnSpc>
                <a:spcPct val="83000"/>
              </a:lnSpc>
              <a:buFont typeface="Symbol" pitchFamily="18" charset="2"/>
              <a:buAutoNum type="arabicPeriod" startAt="39"/>
            </a:pPr>
            <a:r>
              <a:rPr lang="en-US" sz="1800"/>
              <a:t>          System.out.println("\nThe names in the chain of nodes are: ");</a:t>
            </a:r>
          </a:p>
          <a:p>
            <a:pPr marL="1109663" lvl="1" indent="-533400">
              <a:lnSpc>
                <a:spcPct val="83000"/>
              </a:lnSpc>
              <a:buFont typeface="Symbol" pitchFamily="18" charset="2"/>
              <a:buAutoNum type="arabicPeriod" startAt="39"/>
            </a:pPr>
            <a:r>
              <a:rPr lang="en-US" sz="1800"/>
              <a:t>          while (q!= null)</a:t>
            </a:r>
          </a:p>
          <a:p>
            <a:pPr marL="1109663" lvl="1" indent="-533400">
              <a:lnSpc>
                <a:spcPct val="83000"/>
              </a:lnSpc>
              <a:buFont typeface="Symbol" pitchFamily="18" charset="2"/>
              <a:buAutoNum type="arabicPeriod" startAt="39"/>
            </a:pPr>
            <a:r>
              <a:rPr lang="en-US" sz="1800"/>
              <a:t>          {</a:t>
            </a:r>
          </a:p>
          <a:p>
            <a:pPr marL="1109663" lvl="1" indent="-533400">
              <a:lnSpc>
                <a:spcPct val="83000"/>
              </a:lnSpc>
              <a:buFont typeface="Symbol" pitchFamily="18" charset="2"/>
              <a:buAutoNum type="arabicPeriod" startAt="39"/>
            </a:pPr>
            <a:r>
              <a:rPr lang="en-US" sz="1800"/>
              <a:t>               System.out.println(q.data);</a:t>
            </a:r>
          </a:p>
          <a:p>
            <a:pPr marL="1109663" lvl="1" indent="-533400">
              <a:lnSpc>
                <a:spcPct val="83000"/>
              </a:lnSpc>
              <a:buFont typeface="Symbol" pitchFamily="18" charset="2"/>
              <a:buAutoNum type="arabicPeriod" startAt="39"/>
            </a:pPr>
            <a:r>
              <a:rPr lang="en-US" sz="1800"/>
              <a:t>               q = q.next; // move q to the next node in the chain</a:t>
            </a:r>
          </a:p>
          <a:p>
            <a:pPr marL="1109663" lvl="1" indent="-533400">
              <a:lnSpc>
                <a:spcPct val="83000"/>
              </a:lnSpc>
              <a:buFont typeface="Symbol" pitchFamily="18" charset="2"/>
              <a:buAutoNum type="arabicPeriod" startAt="39"/>
            </a:pPr>
            <a:r>
              <a:rPr lang="en-US" sz="1800"/>
              <a:t>          }</a:t>
            </a:r>
          </a:p>
          <a:p>
            <a:pPr marL="1109663" lvl="1" indent="-533400">
              <a:lnSpc>
                <a:spcPct val="83000"/>
              </a:lnSpc>
              <a:buFont typeface="Symbol" pitchFamily="18" charset="2"/>
              <a:buAutoNum type="arabicPeriod" startAt="39"/>
            </a:pPr>
            <a:r>
              <a:rPr lang="en-US" sz="1800"/>
              <a:t>     }</a:t>
            </a:r>
          </a:p>
          <a:p>
            <a:pPr marL="1109663" lvl="1" indent="-533400">
              <a:lnSpc>
                <a:spcPct val="83000"/>
              </a:lnSpc>
              <a:buFont typeface="Symbol" pitchFamily="18" charset="2"/>
              <a:buAutoNum type="arabicPeriod" startAt="39"/>
            </a:pPr>
            <a:r>
              <a:rPr lang="en-US" sz="1800"/>
              <a:t>     public static void main(String[] args)</a:t>
            </a:r>
          </a:p>
          <a:p>
            <a:pPr marL="1109663" lvl="1" indent="-533400">
              <a:lnSpc>
                <a:spcPct val="83000"/>
              </a:lnSpc>
              <a:buFont typeface="Symbol" pitchFamily="18" charset="2"/>
              <a:buAutoNum type="arabicPeriod" startAt="39"/>
            </a:pPr>
            <a:r>
              <a:rPr lang="en-US" sz="1800"/>
              <a:t>     {</a:t>
            </a:r>
          </a:p>
          <a:p>
            <a:pPr marL="1109663" lvl="1" indent="-533400">
              <a:lnSpc>
                <a:spcPct val="83000"/>
              </a:lnSpc>
              <a:buFont typeface="Symbol" pitchFamily="18" charset="2"/>
              <a:buAutoNum type="arabicPeriod" startAt="39"/>
            </a:pPr>
            <a:r>
              <a:rPr lang="en-US" sz="1800"/>
              <a:t>          Chain chain = new Chain();</a:t>
            </a:r>
          </a:p>
          <a:p>
            <a:pPr marL="1109663" lvl="1" indent="-533400">
              <a:lnSpc>
                <a:spcPct val="83000"/>
              </a:lnSpc>
              <a:buFont typeface="Symbol" pitchFamily="18" charset="2"/>
              <a:buAutoNum type="arabicPeriod" startAt="39"/>
            </a:pPr>
            <a:r>
              <a:rPr lang="en-US" sz="1800"/>
              <a:t>          chain.printChain();</a:t>
            </a:r>
          </a:p>
          <a:p>
            <a:pPr marL="1109663" lvl="1" indent="-533400">
              <a:lnSpc>
                <a:spcPct val="83000"/>
              </a:lnSpc>
              <a:buFont typeface="Symbol" pitchFamily="18" charset="2"/>
              <a:buAutoNum type="arabicPeriod" startAt="39"/>
            </a:pPr>
            <a:r>
              <a:rPr lang="en-US" sz="1800"/>
              <a:t>     }</a:t>
            </a:r>
          </a:p>
          <a:p>
            <a:pPr marL="1109663" lvl="1" indent="-533400">
              <a:lnSpc>
                <a:spcPct val="83000"/>
              </a:lnSpc>
              <a:buFont typeface="Symbol" pitchFamily="18" charset="2"/>
              <a:buAutoNum type="arabicPeriod" startAt="39"/>
            </a:pPr>
            <a:r>
              <a:rPr lang="en-US" sz="180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t>Node, an inner class</a:t>
            </a:r>
          </a:p>
        </p:txBody>
      </p:sp>
      <p:sp>
        <p:nvSpPr>
          <p:cNvPr id="270339" name="Rectangle 3"/>
          <p:cNvSpPr>
            <a:spLocks noGrp="1" noChangeArrowheads="1"/>
          </p:cNvSpPr>
          <p:nvPr>
            <p:ph type="body" idx="1"/>
          </p:nvPr>
        </p:nvSpPr>
        <p:spPr/>
        <p:txBody>
          <a:bodyPr/>
          <a:lstStyle/>
          <a:p>
            <a:pPr>
              <a:lnSpc>
                <a:spcPct val="100000"/>
              </a:lnSpc>
            </a:pPr>
            <a:r>
              <a:rPr lang="en-US" sz="2000" dirty="0"/>
              <a:t>Node is declared as a private class declared </a:t>
            </a:r>
            <a:r>
              <a:rPr lang="en-US" sz="2000" i="1" dirty="0"/>
              <a:t>within</a:t>
            </a:r>
            <a:r>
              <a:rPr lang="en-US" sz="2000" dirty="0"/>
              <a:t> another class, Chain.  Node is declared solely for Chain’s convenience.  Node is called an </a:t>
            </a:r>
            <a:r>
              <a:rPr lang="en-US" sz="2000" i="1" dirty="0"/>
              <a:t>inner</a:t>
            </a:r>
            <a:r>
              <a:rPr lang="en-US" sz="2000" dirty="0"/>
              <a:t> class and Chain, an </a:t>
            </a:r>
            <a:r>
              <a:rPr lang="en-US" sz="2000" i="1" dirty="0"/>
              <a:t>outer</a:t>
            </a:r>
            <a:r>
              <a:rPr lang="en-US" sz="2000" dirty="0"/>
              <a:t> or </a:t>
            </a:r>
            <a:r>
              <a:rPr lang="en-US" sz="2000" i="1" dirty="0"/>
              <a:t>surrounding</a:t>
            </a:r>
            <a:r>
              <a:rPr lang="en-US" sz="2000" dirty="0"/>
              <a:t> class. </a:t>
            </a:r>
            <a:br>
              <a:rPr lang="en-US" sz="2000" dirty="0"/>
            </a:br>
            <a:endParaRPr lang="en-US" sz="2000" dirty="0"/>
          </a:p>
          <a:p>
            <a:pPr>
              <a:lnSpc>
                <a:spcPct val="100000"/>
              </a:lnSpc>
            </a:pPr>
            <a:r>
              <a:rPr lang="en-US" sz="2000" dirty="0"/>
              <a:t> Inner classes are useful when one class has meaning only in the context of another class.  For example, on its own, a Node may have no apparent purpose, but a part of a chain, a Node object has a well-defined function.  </a:t>
            </a:r>
            <a:br>
              <a:rPr lang="en-US" sz="2000" dirty="0"/>
            </a:br>
            <a:endParaRPr lang="en-US" sz="2000" b="1" dirty="0"/>
          </a:p>
          <a:p>
            <a:pPr>
              <a:lnSpc>
                <a:spcPct val="100000"/>
              </a:lnSpc>
            </a:pPr>
            <a:r>
              <a:rPr lang="en-US" sz="2000" b="1" dirty="0"/>
              <a:t>The methods of an inner class have direct access to variables and methods of the surrounding outer class.  On the other hand, the methods of an outer class can access an inner class field or invoke an inner class method only via an object of the inner class.   For example, consider the following class definitions.</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Queue</a:t>
            </a:r>
          </a:p>
        </p:txBody>
      </p:sp>
      <p:sp>
        <p:nvSpPr>
          <p:cNvPr id="236547" name="Rectangle 3"/>
          <p:cNvSpPr>
            <a:spLocks noGrp="1" noChangeArrowheads="1"/>
          </p:cNvSpPr>
          <p:nvPr>
            <p:ph type="body" idx="1"/>
          </p:nvPr>
        </p:nvSpPr>
        <p:spPr/>
        <p:txBody>
          <a:bodyPr/>
          <a:lstStyle/>
          <a:p>
            <a:pPr>
              <a:buFont typeface="Wingdings" pitchFamily="2" charset="2"/>
              <a:buNone/>
            </a:pPr>
            <a:r>
              <a:rPr lang="en-US" sz="2400" dirty="0"/>
              <a:t>A </a:t>
            </a:r>
            <a:r>
              <a:rPr lang="en-US" sz="2400" i="1" dirty="0"/>
              <a:t>queue</a:t>
            </a:r>
            <a:r>
              <a:rPr lang="en-US" sz="2400" dirty="0"/>
              <a:t> is an ordered list of data into which data can be inserted and removed.  However, unlike a stack, data is always inserted at one end of a queue, </a:t>
            </a:r>
            <a:r>
              <a:rPr lang="en-US" sz="2400" i="1" dirty="0"/>
              <a:t>the rear</a:t>
            </a:r>
            <a:r>
              <a:rPr lang="en-US" sz="2400" dirty="0"/>
              <a:t>, and removed from the other end, </a:t>
            </a:r>
            <a:r>
              <a:rPr lang="en-US" sz="2400" i="1" dirty="0"/>
              <a:t>the front</a:t>
            </a:r>
            <a:r>
              <a:rPr lang="en-US" sz="2400" dirty="0"/>
              <a:t>. </a:t>
            </a:r>
            <a:endParaRPr lang="en-US" sz="2400" dirty="0" smtClean="0"/>
          </a:p>
          <a:p>
            <a:pPr>
              <a:buNone/>
            </a:pPr>
            <a:endParaRPr lang="en-US" sz="2400" dirty="0" smtClean="0"/>
          </a:p>
          <a:p>
            <a:pPr>
              <a:buNone/>
            </a:pPr>
            <a:r>
              <a:rPr lang="en-US" sz="2400" dirty="0" smtClean="0"/>
              <a:t>Typical queue operations include:</a:t>
            </a:r>
            <a:br>
              <a:rPr lang="en-US" sz="2400" dirty="0" smtClean="0"/>
            </a:br>
            <a:endParaRPr lang="en-US" sz="2400" dirty="0" smtClean="0"/>
          </a:p>
          <a:p>
            <a:r>
              <a:rPr lang="en-US" sz="2400" dirty="0" smtClean="0"/>
              <a:t>insert: </a:t>
            </a:r>
            <a:r>
              <a:rPr lang="en-US" sz="2400" dirty="0" smtClean="0"/>
              <a:t>		add </a:t>
            </a:r>
            <a:r>
              <a:rPr lang="en-US" sz="2400" dirty="0" smtClean="0"/>
              <a:t>an item to the rear of the queue.</a:t>
            </a:r>
          </a:p>
          <a:p>
            <a:pPr marL="395288" indent="-287338"/>
            <a:r>
              <a:rPr lang="en-US" sz="2400" dirty="0" smtClean="0"/>
              <a:t>remove: </a:t>
            </a:r>
            <a:r>
              <a:rPr lang="en-US" sz="2400" dirty="0" smtClean="0"/>
              <a:t>	remove </a:t>
            </a:r>
            <a:r>
              <a:rPr lang="en-US" sz="2400" dirty="0" smtClean="0"/>
              <a:t>and return an item from the front of </a:t>
            </a:r>
            <a:r>
              <a:rPr lang="en-US" sz="2400" dirty="0" smtClean="0"/>
              <a:t>the</a:t>
            </a:r>
          </a:p>
          <a:p>
            <a:pPr marL="395288" indent="-287338">
              <a:buNone/>
            </a:pPr>
            <a:r>
              <a:rPr lang="en-US" sz="2400" dirty="0" smtClean="0"/>
              <a:t>	</a:t>
            </a:r>
            <a:r>
              <a:rPr lang="en-US" sz="2400" dirty="0" smtClean="0"/>
              <a:t>				</a:t>
            </a:r>
            <a:r>
              <a:rPr lang="en-US" sz="2400" dirty="0" smtClean="0"/>
              <a:t>queue</a:t>
            </a:r>
            <a:r>
              <a:rPr lang="en-US" sz="2400" dirty="0" smtClean="0"/>
              <a:t>.</a:t>
            </a:r>
          </a:p>
          <a:p>
            <a:r>
              <a:rPr lang="en-US" sz="2400" dirty="0" smtClean="0"/>
              <a:t>peek: </a:t>
            </a:r>
            <a:r>
              <a:rPr lang="en-US" sz="2400" dirty="0" smtClean="0"/>
              <a:t>		view </a:t>
            </a:r>
            <a:r>
              <a:rPr lang="en-US" sz="2400" dirty="0" smtClean="0"/>
              <a:t>or “peek at” the front item.</a:t>
            </a:r>
          </a:p>
          <a:p>
            <a:r>
              <a:rPr lang="en-US" sz="2400" dirty="0" smtClean="0"/>
              <a:t>empty: </a:t>
            </a:r>
            <a:r>
              <a:rPr lang="en-US" sz="2400" dirty="0" smtClean="0"/>
              <a:t>	determine </a:t>
            </a:r>
            <a:r>
              <a:rPr lang="en-US" sz="2400" dirty="0" smtClean="0"/>
              <a:t>whether or not there are any </a:t>
            </a:r>
            <a:r>
              <a:rPr lang="en-US" sz="2400" dirty="0" smtClean="0"/>
              <a:t>elements</a:t>
            </a:r>
          </a:p>
          <a:p>
            <a:pPr>
              <a:buNone/>
            </a:pPr>
            <a:r>
              <a:rPr lang="en-US" sz="2400" dirty="0" smtClean="0"/>
              <a:t>	</a:t>
            </a:r>
            <a:r>
              <a:rPr lang="en-US" sz="2400" dirty="0" smtClean="0"/>
              <a:t>				</a:t>
            </a:r>
            <a:r>
              <a:rPr lang="en-US" sz="2400" dirty="0" smtClean="0"/>
              <a:t>in </a:t>
            </a:r>
            <a:r>
              <a:rPr lang="en-US" sz="2400" dirty="0" smtClean="0"/>
              <a:t>the queue.</a:t>
            </a:r>
          </a:p>
          <a:p>
            <a:r>
              <a:rPr lang="en-US" sz="2400" dirty="0" smtClean="0"/>
              <a:t>size: </a:t>
            </a:r>
            <a:r>
              <a:rPr lang="en-US" sz="2400" dirty="0" smtClean="0"/>
              <a:t>		get </a:t>
            </a:r>
            <a:r>
              <a:rPr lang="en-US" sz="2400" dirty="0" smtClean="0"/>
              <a:t>the number of elements stored in the queue </a:t>
            </a:r>
          </a:p>
          <a:p>
            <a:pPr>
              <a:buFont typeface="Wingdings" pitchFamily="2" charset="2"/>
              <a:buNone/>
            </a:pP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dirty="0"/>
              <a:t>Linked List</a:t>
            </a:r>
          </a:p>
        </p:txBody>
      </p:sp>
      <p:sp>
        <p:nvSpPr>
          <p:cNvPr id="271363" name="Rectangle 3"/>
          <p:cNvSpPr>
            <a:spLocks noGrp="1" noChangeArrowheads="1"/>
          </p:cNvSpPr>
          <p:nvPr>
            <p:ph type="body" idx="1"/>
          </p:nvPr>
        </p:nvSpPr>
        <p:spPr/>
        <p:txBody>
          <a:bodyPr/>
          <a:lstStyle/>
          <a:p>
            <a:pPr>
              <a:lnSpc>
                <a:spcPct val="100000"/>
              </a:lnSpc>
              <a:buFont typeface="Wingdings" pitchFamily="2" charset="2"/>
              <a:buNone/>
            </a:pPr>
            <a:r>
              <a:rPr lang="en-US" sz="2000" b="1" dirty="0"/>
              <a:t>Because each node in a chain holds the address of the next node, a chain of nodes suggests a natural storage structure for a linked list class, </a:t>
            </a:r>
            <a:r>
              <a:rPr lang="en-US" sz="2000" b="1" dirty="0" err="1"/>
              <a:t>LList</a:t>
            </a:r>
            <a:r>
              <a:rPr lang="en-US" sz="2000" b="1" dirty="0"/>
              <a:t>&lt;E&gt;. </a:t>
            </a:r>
            <a:br>
              <a:rPr lang="en-US" sz="2000" b="1" dirty="0"/>
            </a:br>
            <a:r>
              <a:rPr lang="en-US" sz="2000" b="1" dirty="0"/>
              <a:t/>
            </a:r>
            <a:br>
              <a:rPr lang="en-US" sz="2000" b="1" dirty="0"/>
            </a:br>
            <a:r>
              <a:rPr lang="en-US" sz="2000" b="1" dirty="0"/>
              <a:t> In addition to the instance variable front, which references the first node of the chain,  </a:t>
            </a:r>
            <a:r>
              <a:rPr lang="en-US" sz="2000" b="1" dirty="0" err="1"/>
              <a:t>LLInk</a:t>
            </a:r>
            <a:r>
              <a:rPr lang="en-US" sz="2000" b="1" dirty="0"/>
              <a:t>&lt;E&gt; includes a field, rear, which holds the address of last node, and a third reference variable current, which can reference any node in the chain.</a:t>
            </a:r>
            <a:r>
              <a:rPr lang="en-US" sz="2000" dirty="0"/>
              <a:t> </a:t>
            </a:r>
          </a:p>
        </p:txBody>
      </p:sp>
      <p:sp>
        <p:nvSpPr>
          <p:cNvPr id="271365" name="Rectangle 5"/>
          <p:cNvSpPr>
            <a:spLocks noChangeArrowheads="1"/>
          </p:cNvSpPr>
          <p:nvPr/>
        </p:nvSpPr>
        <p:spPr bwMode="auto">
          <a:xfrm>
            <a:off x="0" y="0"/>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71364" name="Object 4"/>
          <p:cNvGraphicFramePr>
            <a:graphicFrameLocks noChangeAspect="1"/>
          </p:cNvGraphicFramePr>
          <p:nvPr/>
        </p:nvGraphicFramePr>
        <p:xfrm>
          <a:off x="544513" y="5227638"/>
          <a:ext cx="9536112" cy="1158875"/>
        </p:xfrm>
        <a:graphic>
          <a:graphicData uri="http://schemas.openxmlformats.org/presentationml/2006/ole">
            <p:oleObj spid="_x0000_s295938" name="Bitmap Image" r:id="rId3" imgW="6516010" imgH="790476" progId="PBrush">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t>Linked List</a:t>
            </a:r>
          </a:p>
        </p:txBody>
      </p:sp>
      <p:sp>
        <p:nvSpPr>
          <p:cNvPr id="272387" name="Rectangle 3"/>
          <p:cNvSpPr>
            <a:spLocks noGrp="1" noChangeArrowheads="1"/>
          </p:cNvSpPr>
          <p:nvPr>
            <p:ph type="body" idx="1"/>
          </p:nvPr>
        </p:nvSpPr>
        <p:spPr/>
        <p:txBody>
          <a:bodyPr/>
          <a:lstStyle/>
          <a:p>
            <a:pPr>
              <a:buFont typeface="Wingdings" pitchFamily="2" charset="2"/>
              <a:buNone/>
            </a:pPr>
            <a:r>
              <a:rPr lang="en-US" sz="2400"/>
              <a:t>The methods of LList&lt;E&gt; include methods for adding, removing, and retrieving data. That is, the methods of LList&lt;E&gt; mirror the methods of ArrayList&lt;E&gt;.  These methods, common to ArrayList&lt;E&gt; and LList&lt;E&gt;, are grouped together in the following interface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ListInterface</a:t>
            </a:r>
          </a:p>
        </p:txBody>
      </p:sp>
      <p:sp>
        <p:nvSpPr>
          <p:cNvPr id="273411" name="Rectangle 3"/>
          <p:cNvSpPr>
            <a:spLocks noGrp="1" noChangeArrowheads="1"/>
          </p:cNvSpPr>
          <p:nvPr>
            <p:ph type="body" idx="1"/>
          </p:nvPr>
        </p:nvSpPr>
        <p:spPr/>
        <p:txBody>
          <a:bodyPr/>
          <a:lstStyle/>
          <a:p>
            <a:pPr>
              <a:lnSpc>
                <a:spcPct val="73000"/>
              </a:lnSpc>
              <a:buFont typeface="Wingdings" pitchFamily="2" charset="2"/>
              <a:buNone/>
            </a:pPr>
            <a:r>
              <a:rPr lang="en-US" sz="1800" dirty="0"/>
              <a:t>public interface </a:t>
            </a:r>
            <a:r>
              <a:rPr lang="en-US" sz="1800" dirty="0" err="1"/>
              <a:t>ListInterface</a:t>
            </a:r>
            <a:r>
              <a:rPr lang="en-US" sz="1800" dirty="0"/>
              <a:t>&lt;E&gt;</a:t>
            </a:r>
          </a:p>
          <a:p>
            <a:pPr>
              <a:lnSpc>
                <a:spcPct val="73000"/>
              </a:lnSpc>
              <a:buFont typeface="Wingdings" pitchFamily="2" charset="2"/>
              <a:buNone/>
            </a:pPr>
            <a:r>
              <a:rPr lang="en-US" sz="1800" dirty="0"/>
              <a:t>{</a:t>
            </a:r>
          </a:p>
          <a:p>
            <a:pPr lvl="1">
              <a:lnSpc>
                <a:spcPct val="73000"/>
              </a:lnSpc>
              <a:buFont typeface="Wingdings" pitchFamily="2" charset="2"/>
              <a:buNone/>
            </a:pPr>
            <a:r>
              <a:rPr lang="en-US" sz="1800" dirty="0"/>
              <a:t>void add(</a:t>
            </a:r>
            <a:r>
              <a:rPr lang="en-US" sz="1800" dirty="0" err="1"/>
              <a:t>int</a:t>
            </a:r>
            <a:r>
              <a:rPr lang="en-US" sz="1800" dirty="0"/>
              <a:t> index, E x);</a:t>
            </a:r>
          </a:p>
          <a:p>
            <a:pPr lvl="1">
              <a:lnSpc>
                <a:spcPct val="73000"/>
              </a:lnSpc>
              <a:buFont typeface="Wingdings" pitchFamily="2" charset="2"/>
              <a:buNone/>
            </a:pPr>
            <a:r>
              <a:rPr lang="en-US" sz="1800" dirty="0"/>
              <a:t>        // inserts </a:t>
            </a:r>
            <a:r>
              <a:rPr lang="en-US" sz="1800" i="1" dirty="0"/>
              <a:t>x</a:t>
            </a:r>
            <a:r>
              <a:rPr lang="en-US" sz="1800" dirty="0"/>
              <a:t> into position </a:t>
            </a:r>
            <a:r>
              <a:rPr lang="en-US" sz="1800" i="1" dirty="0" smtClean="0"/>
              <a:t>index</a:t>
            </a:r>
            <a:r>
              <a:rPr lang="en-US" sz="1800" dirty="0"/>
              <a:t/>
            </a:r>
            <a:br>
              <a:rPr lang="en-US" sz="1800" dirty="0"/>
            </a:br>
            <a:endParaRPr lang="en-US" sz="1800" dirty="0"/>
          </a:p>
          <a:p>
            <a:pPr lvl="1">
              <a:lnSpc>
                <a:spcPct val="73000"/>
              </a:lnSpc>
              <a:buFont typeface="Wingdings" pitchFamily="2" charset="2"/>
              <a:buNone/>
            </a:pPr>
            <a:r>
              <a:rPr lang="en-US" sz="1800" dirty="0"/>
              <a:t>void add(E x);</a:t>
            </a:r>
          </a:p>
          <a:p>
            <a:pPr lvl="1">
              <a:lnSpc>
                <a:spcPct val="73000"/>
              </a:lnSpc>
              <a:buFont typeface="Wingdings" pitchFamily="2" charset="2"/>
              <a:buNone/>
            </a:pPr>
            <a:r>
              <a:rPr lang="en-US" sz="1800" dirty="0"/>
              <a:t>        // adds </a:t>
            </a:r>
            <a:r>
              <a:rPr lang="en-US" sz="1800" i="1" dirty="0"/>
              <a:t>x</a:t>
            </a:r>
            <a:r>
              <a:rPr lang="en-US" sz="1800" dirty="0"/>
              <a:t> to the end of the list</a:t>
            </a:r>
            <a:br>
              <a:rPr lang="en-US" sz="1800" dirty="0"/>
            </a:br>
            <a:endParaRPr lang="en-US" sz="1800" dirty="0"/>
          </a:p>
          <a:p>
            <a:pPr lvl="1">
              <a:lnSpc>
                <a:spcPct val="73000"/>
              </a:lnSpc>
              <a:buFont typeface="Wingdings" pitchFamily="2" charset="2"/>
              <a:buNone/>
            </a:pPr>
            <a:r>
              <a:rPr lang="en-US" sz="1800" dirty="0"/>
              <a:t>void clear();</a:t>
            </a:r>
          </a:p>
          <a:p>
            <a:pPr lvl="1">
              <a:lnSpc>
                <a:spcPct val="73000"/>
              </a:lnSpc>
              <a:buFont typeface="Wingdings" pitchFamily="2" charset="2"/>
              <a:buNone/>
            </a:pPr>
            <a:r>
              <a:rPr lang="en-US" sz="1800" dirty="0"/>
              <a:t>// removes all objects from the list</a:t>
            </a:r>
            <a:br>
              <a:rPr lang="en-US" sz="1800" dirty="0"/>
            </a:br>
            <a:endParaRPr lang="en-US" sz="1800" dirty="0"/>
          </a:p>
          <a:p>
            <a:pPr lvl="1">
              <a:lnSpc>
                <a:spcPct val="73000"/>
              </a:lnSpc>
              <a:buFont typeface="Wingdings" pitchFamily="2" charset="2"/>
              <a:buNone/>
            </a:pPr>
            <a:r>
              <a:rPr lang="en-US" sz="1800" dirty="0" err="1"/>
              <a:t>boolean</a:t>
            </a:r>
            <a:r>
              <a:rPr lang="en-US" sz="1800" dirty="0"/>
              <a:t> contains ( E  x);</a:t>
            </a:r>
          </a:p>
          <a:p>
            <a:pPr lvl="1">
              <a:lnSpc>
                <a:spcPct val="73000"/>
              </a:lnSpc>
              <a:buFont typeface="Wingdings" pitchFamily="2" charset="2"/>
              <a:buNone/>
            </a:pPr>
            <a:r>
              <a:rPr lang="en-US" sz="1800" dirty="0"/>
              <a:t>        // returns </a:t>
            </a:r>
            <a:r>
              <a:rPr lang="en-US" sz="1800" i="1" dirty="0"/>
              <a:t>true</a:t>
            </a:r>
            <a:r>
              <a:rPr lang="en-US" sz="1800" dirty="0"/>
              <a:t> if  </a:t>
            </a:r>
            <a:r>
              <a:rPr lang="en-US" sz="1800" i="1" dirty="0"/>
              <a:t>x</a:t>
            </a:r>
            <a:r>
              <a:rPr lang="en-US" sz="1800" dirty="0"/>
              <a:t> is a member of the list</a:t>
            </a:r>
            <a:br>
              <a:rPr lang="en-US" sz="1800" dirty="0"/>
            </a:br>
            <a:endParaRPr lang="en-US" sz="1800" dirty="0"/>
          </a:p>
          <a:p>
            <a:pPr lvl="1">
              <a:lnSpc>
                <a:spcPct val="73000"/>
              </a:lnSpc>
              <a:buFont typeface="Wingdings" pitchFamily="2" charset="2"/>
              <a:buNone/>
            </a:pPr>
            <a:r>
              <a:rPr lang="en-US" sz="1800" dirty="0"/>
              <a:t>E get(</a:t>
            </a:r>
            <a:r>
              <a:rPr lang="en-US" sz="1800" dirty="0" err="1"/>
              <a:t>int</a:t>
            </a:r>
            <a:r>
              <a:rPr lang="en-US" sz="1800" dirty="0"/>
              <a:t> index);</a:t>
            </a:r>
            <a:br>
              <a:rPr lang="en-US" sz="1800" dirty="0"/>
            </a:br>
            <a:r>
              <a:rPr lang="en-US" sz="1800" dirty="0"/>
              <a:t>// returns the Object at position </a:t>
            </a:r>
            <a:r>
              <a:rPr lang="en-US" sz="1800" i="1" dirty="0"/>
              <a:t>index</a:t>
            </a:r>
            <a:r>
              <a:rPr lang="en-US" sz="1400" i="1" dirty="0"/>
              <a:t/>
            </a:r>
            <a:br>
              <a:rPr lang="en-US" sz="1400" i="1" dirty="0"/>
            </a:br>
            <a:r>
              <a:rPr lang="en-US" sz="1400" i="1" dirty="0"/>
              <a:t/>
            </a:r>
            <a:br>
              <a:rPr lang="en-US" sz="1400" i="1" dirty="0"/>
            </a:br>
            <a:endParaRPr lang="en-US" sz="14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t>ListInterface</a:t>
            </a:r>
          </a:p>
        </p:txBody>
      </p:sp>
      <p:sp>
        <p:nvSpPr>
          <p:cNvPr id="274435" name="Rectangle 3"/>
          <p:cNvSpPr>
            <a:spLocks noGrp="1" noChangeArrowheads="1"/>
          </p:cNvSpPr>
          <p:nvPr>
            <p:ph type="body" idx="1"/>
          </p:nvPr>
        </p:nvSpPr>
        <p:spPr/>
        <p:txBody>
          <a:bodyPr/>
          <a:lstStyle/>
          <a:p>
            <a:pPr>
              <a:lnSpc>
                <a:spcPct val="73000"/>
              </a:lnSpc>
            </a:pPr>
            <a:endParaRPr lang="en-US" sz="2000" dirty="0"/>
          </a:p>
          <a:p>
            <a:pPr lvl="1">
              <a:lnSpc>
                <a:spcPct val="73000"/>
              </a:lnSpc>
              <a:buFont typeface="Wingdings" pitchFamily="2" charset="2"/>
              <a:buNone/>
            </a:pPr>
            <a:r>
              <a:rPr lang="en-US" sz="1800" dirty="0" err="1"/>
              <a:t>boolean</a:t>
            </a:r>
            <a:r>
              <a:rPr lang="en-US" sz="1800" dirty="0"/>
              <a:t> </a:t>
            </a:r>
            <a:r>
              <a:rPr lang="en-US" sz="1800" dirty="0" err="1"/>
              <a:t>isEmpty</a:t>
            </a:r>
            <a:r>
              <a:rPr lang="en-US" sz="1800" dirty="0"/>
              <a:t>();</a:t>
            </a:r>
            <a:br>
              <a:rPr lang="en-US" sz="1800" dirty="0"/>
            </a:br>
            <a:r>
              <a:rPr lang="en-US" sz="1800" dirty="0"/>
              <a:t> // returns </a:t>
            </a:r>
            <a:r>
              <a:rPr lang="en-US" sz="1800" i="1" dirty="0"/>
              <a:t>true</a:t>
            </a:r>
            <a:r>
              <a:rPr lang="en-US" sz="1800" dirty="0"/>
              <a:t> if the list has no elements</a:t>
            </a:r>
            <a:br>
              <a:rPr lang="en-US" sz="1800" dirty="0"/>
            </a:br>
            <a:endParaRPr lang="en-US" sz="1800" dirty="0"/>
          </a:p>
          <a:p>
            <a:pPr lvl="1">
              <a:lnSpc>
                <a:spcPct val="73000"/>
              </a:lnSpc>
              <a:buFont typeface="Wingdings" pitchFamily="2" charset="2"/>
              <a:buNone/>
            </a:pPr>
            <a:r>
              <a:rPr lang="en-US" sz="1800" dirty="0" err="1"/>
              <a:t>boolean</a:t>
            </a:r>
            <a:r>
              <a:rPr lang="en-US" sz="1800" dirty="0"/>
              <a:t> remove (E x</a:t>
            </a:r>
            <a:r>
              <a:rPr lang="en-US" sz="1800" dirty="0" smtClean="0"/>
              <a:t>);</a:t>
            </a:r>
            <a:endParaRPr lang="en-US" sz="1800" dirty="0"/>
          </a:p>
          <a:p>
            <a:pPr lvl="1">
              <a:lnSpc>
                <a:spcPct val="73000"/>
              </a:lnSpc>
              <a:buFont typeface="Wingdings" pitchFamily="2" charset="2"/>
              <a:buNone/>
            </a:pPr>
            <a:r>
              <a:rPr lang="en-US" sz="1800" dirty="0" smtClean="0"/>
              <a:t>	//  </a:t>
            </a:r>
            <a:r>
              <a:rPr lang="en-US" sz="1800" dirty="0"/>
              <a:t>if x is a member of the list, removes  the first occurrence of </a:t>
            </a:r>
            <a:r>
              <a:rPr lang="en-US" sz="1800" i="1" dirty="0"/>
              <a:t>x</a:t>
            </a:r>
            <a:r>
              <a:rPr lang="en-US" sz="1800" dirty="0"/>
              <a:t> from  the</a:t>
            </a:r>
          </a:p>
          <a:p>
            <a:pPr lvl="1">
              <a:lnSpc>
                <a:spcPct val="73000"/>
              </a:lnSpc>
              <a:buFont typeface="Wingdings" pitchFamily="2" charset="2"/>
              <a:buNone/>
            </a:pPr>
            <a:r>
              <a:rPr lang="en-US" sz="1800" dirty="0" smtClean="0"/>
              <a:t>	// </a:t>
            </a:r>
            <a:r>
              <a:rPr lang="en-US" sz="1800" dirty="0"/>
              <a:t>list, shifts all elements  </a:t>
            </a:r>
          </a:p>
          <a:p>
            <a:pPr lvl="1">
              <a:lnSpc>
                <a:spcPct val="73000"/>
              </a:lnSpc>
              <a:buFont typeface="Wingdings" pitchFamily="2" charset="2"/>
              <a:buNone/>
            </a:pPr>
            <a:r>
              <a:rPr lang="en-US" sz="1800" dirty="0" smtClean="0"/>
              <a:t>	// </a:t>
            </a:r>
            <a:r>
              <a:rPr lang="en-US" sz="1800" dirty="0"/>
              <a:t>and returns </a:t>
            </a:r>
            <a:r>
              <a:rPr lang="en-US" sz="1800" i="1" dirty="0"/>
              <a:t>true</a:t>
            </a:r>
            <a:r>
              <a:rPr lang="en-US" sz="1800" dirty="0"/>
              <a:t>; otherwise returns </a:t>
            </a:r>
            <a:r>
              <a:rPr lang="en-US" sz="1800" i="1" dirty="0"/>
              <a:t>false.</a:t>
            </a:r>
            <a:r>
              <a:rPr lang="en-US" sz="1800" dirty="0"/>
              <a:t/>
            </a:r>
            <a:br>
              <a:rPr lang="en-US" sz="1800" dirty="0"/>
            </a:br>
            <a:endParaRPr lang="en-US" sz="1800" dirty="0"/>
          </a:p>
          <a:p>
            <a:pPr lvl="1">
              <a:lnSpc>
                <a:spcPct val="73000"/>
              </a:lnSpc>
              <a:buFont typeface="Wingdings" pitchFamily="2" charset="2"/>
              <a:buNone/>
            </a:pPr>
            <a:r>
              <a:rPr lang="en-US" sz="1800" dirty="0"/>
              <a:t>E remove (</a:t>
            </a:r>
            <a:r>
              <a:rPr lang="en-US" sz="1800" dirty="0" err="1"/>
              <a:t>int</a:t>
            </a:r>
            <a:r>
              <a:rPr lang="en-US" sz="1800" dirty="0"/>
              <a:t> index);</a:t>
            </a:r>
          </a:p>
          <a:p>
            <a:pPr lvl="1">
              <a:lnSpc>
                <a:spcPct val="73000"/>
              </a:lnSpc>
              <a:buFont typeface="Wingdings" pitchFamily="2" charset="2"/>
              <a:buNone/>
            </a:pPr>
            <a:r>
              <a:rPr lang="en-US" sz="1800" dirty="0"/>
              <a:t>     </a:t>
            </a:r>
            <a:r>
              <a:rPr lang="en-US" sz="1800" dirty="0" smtClean="0"/>
              <a:t>// </a:t>
            </a:r>
            <a:r>
              <a:rPr lang="en-US" sz="1800" dirty="0"/>
              <a:t>removes and returns the object </a:t>
            </a:r>
            <a:r>
              <a:rPr lang="en-US" sz="1800" i="1" dirty="0"/>
              <a:t>x</a:t>
            </a:r>
            <a:r>
              <a:rPr lang="en-US" sz="1800" dirty="0"/>
              <a:t> at position</a:t>
            </a:r>
            <a:r>
              <a:rPr lang="en-US" sz="1800" i="1" dirty="0"/>
              <a:t> index</a:t>
            </a:r>
            <a:r>
              <a:rPr lang="en-US" sz="1800" dirty="0"/>
              <a:t>; </a:t>
            </a:r>
          </a:p>
          <a:p>
            <a:pPr lvl="1">
              <a:lnSpc>
                <a:spcPct val="73000"/>
              </a:lnSpc>
              <a:buFont typeface="Wingdings" pitchFamily="2" charset="2"/>
              <a:buNone/>
            </a:pPr>
            <a:r>
              <a:rPr lang="en-US" sz="1800" dirty="0"/>
              <a:t>     </a:t>
            </a:r>
            <a:r>
              <a:rPr lang="en-US" sz="1800" dirty="0" smtClean="0"/>
              <a:t>// </a:t>
            </a:r>
            <a:r>
              <a:rPr lang="en-US" sz="1800" dirty="0"/>
              <a:t>shifts all elements following  </a:t>
            </a:r>
            <a:r>
              <a:rPr lang="en-US" sz="1800" i="1" dirty="0"/>
              <a:t>x</a:t>
            </a:r>
            <a:r>
              <a:rPr lang="en-US" sz="1800" dirty="0"/>
              <a:t> down one position</a:t>
            </a:r>
            <a:br>
              <a:rPr lang="en-US" sz="1800" dirty="0"/>
            </a:br>
            <a:endParaRPr lang="en-US" sz="1800" dirty="0"/>
          </a:p>
          <a:p>
            <a:pPr lvl="1">
              <a:lnSpc>
                <a:spcPct val="73000"/>
              </a:lnSpc>
              <a:buFont typeface="Wingdings" pitchFamily="2" charset="2"/>
              <a:buNone/>
            </a:pPr>
            <a:r>
              <a:rPr lang="en-US" sz="1800" dirty="0"/>
              <a:t>E set (</a:t>
            </a:r>
            <a:r>
              <a:rPr lang="en-US" sz="1800" dirty="0" err="1"/>
              <a:t>int</a:t>
            </a:r>
            <a:r>
              <a:rPr lang="en-US" sz="1800" dirty="0"/>
              <a:t> index, E x);</a:t>
            </a:r>
          </a:p>
          <a:p>
            <a:pPr lvl="1">
              <a:lnSpc>
                <a:spcPct val="73000"/>
              </a:lnSpc>
              <a:buFont typeface="Wingdings" pitchFamily="2" charset="2"/>
              <a:buNone/>
            </a:pPr>
            <a:r>
              <a:rPr lang="en-US" sz="1800" dirty="0"/>
              <a:t>     </a:t>
            </a:r>
            <a:r>
              <a:rPr lang="en-US" sz="1800" dirty="0" smtClean="0"/>
              <a:t>// </a:t>
            </a:r>
            <a:r>
              <a:rPr lang="en-US" sz="1800" dirty="0"/>
              <a:t>replaces the object at index </a:t>
            </a:r>
            <a:r>
              <a:rPr lang="en-US" sz="1800" i="1" dirty="0" err="1"/>
              <a:t>index</a:t>
            </a:r>
            <a:r>
              <a:rPr lang="en-US" sz="1800" dirty="0"/>
              <a:t> with </a:t>
            </a:r>
            <a:r>
              <a:rPr lang="en-US" sz="1800" i="1" dirty="0"/>
              <a:t>x</a:t>
            </a:r>
            <a:r>
              <a:rPr lang="en-US" sz="1800" dirty="0"/>
              <a:t>; returns the replaced object.</a:t>
            </a:r>
            <a:br>
              <a:rPr lang="en-US" sz="1800" dirty="0"/>
            </a:br>
            <a:endParaRPr lang="en-US" sz="1800" dirty="0"/>
          </a:p>
          <a:p>
            <a:pPr lvl="1">
              <a:lnSpc>
                <a:spcPct val="73000"/>
              </a:lnSpc>
              <a:buFont typeface="Wingdings" pitchFamily="2" charset="2"/>
              <a:buNone/>
            </a:pPr>
            <a:r>
              <a:rPr lang="en-US" sz="1800" dirty="0" err="1" smtClean="0"/>
              <a:t>int</a:t>
            </a:r>
            <a:r>
              <a:rPr lang="en-US" sz="1800" dirty="0" smtClean="0"/>
              <a:t> </a:t>
            </a:r>
            <a:r>
              <a:rPr lang="en-US" sz="1800" dirty="0"/>
              <a:t>size();</a:t>
            </a:r>
          </a:p>
          <a:p>
            <a:pPr lvl="1">
              <a:lnSpc>
                <a:spcPct val="73000"/>
              </a:lnSpc>
              <a:buFont typeface="Wingdings" pitchFamily="2" charset="2"/>
              <a:buNone/>
            </a:pPr>
            <a:r>
              <a:rPr lang="en-US" sz="1800" dirty="0"/>
              <a:t>     </a:t>
            </a:r>
            <a:r>
              <a:rPr lang="en-US" sz="1800" dirty="0" smtClean="0"/>
              <a:t>// </a:t>
            </a:r>
            <a:r>
              <a:rPr lang="en-US" sz="1800" dirty="0"/>
              <a:t>returns the number of objects currently in the list</a:t>
            </a:r>
            <a:endParaRPr lang="en-US" sz="1800" b="1" dirty="0"/>
          </a:p>
          <a:p>
            <a:pPr>
              <a:lnSpc>
                <a:spcPct val="73000"/>
              </a:lnSpc>
              <a:buFont typeface="Wingdings" pitchFamily="2" charset="2"/>
              <a:buNone/>
            </a:pPr>
            <a:r>
              <a:rPr lang="en-US" sz="1800" b="1" dirty="0"/>
              <a:t> </a:t>
            </a:r>
            <a:r>
              <a:rPr lang="en-US" sz="1800" dirty="0"/>
              <a:t>}</a:t>
            </a:r>
          </a:p>
          <a:p>
            <a:pPr>
              <a:lnSpc>
                <a:spcPct val="73000"/>
              </a:lnSpc>
              <a:buFont typeface="Wingdings" pitchFamily="2" charset="2"/>
              <a:buNone/>
            </a:pP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t>Linked List</a:t>
            </a:r>
          </a:p>
        </p:txBody>
      </p:sp>
      <p:sp>
        <p:nvSpPr>
          <p:cNvPr id="275459" name="Rectangle 3"/>
          <p:cNvSpPr>
            <a:spLocks noGrp="1" noChangeArrowheads="1"/>
          </p:cNvSpPr>
          <p:nvPr>
            <p:ph type="body" idx="1"/>
          </p:nvPr>
        </p:nvSpPr>
        <p:spPr/>
        <p:txBody>
          <a:bodyPr/>
          <a:lstStyle/>
          <a:p>
            <a:pPr>
              <a:buFont typeface="Wingdings" pitchFamily="2" charset="2"/>
              <a:buNone/>
            </a:pPr>
            <a:r>
              <a:rPr lang="en-US" sz="2000" dirty="0"/>
              <a:t>The </a:t>
            </a:r>
            <a:r>
              <a:rPr lang="en-US" sz="2000" dirty="0" err="1"/>
              <a:t>LList</a:t>
            </a:r>
            <a:r>
              <a:rPr lang="en-US" sz="2000" dirty="0"/>
              <a:t>&lt;E&gt; class not only implements </a:t>
            </a:r>
            <a:r>
              <a:rPr lang="en-US" sz="2000" dirty="0" err="1"/>
              <a:t>ListInterface</a:t>
            </a:r>
            <a:r>
              <a:rPr lang="en-US" sz="2000" dirty="0"/>
              <a:t>&lt;E&gt; but also provides three additional methods, not found in </a:t>
            </a:r>
            <a:r>
              <a:rPr lang="en-US" sz="2000" dirty="0" err="1"/>
              <a:t>ArrayList</a:t>
            </a:r>
            <a:r>
              <a:rPr lang="en-US" sz="2000" dirty="0"/>
              <a:t>&lt;E&gt;,</a:t>
            </a:r>
            <a:r>
              <a:rPr lang="en-US" sz="2400" dirty="0"/>
              <a:t> </a:t>
            </a:r>
            <a:br>
              <a:rPr lang="en-US" sz="2400" dirty="0"/>
            </a:br>
            <a:endParaRPr lang="en-US" sz="2400" dirty="0"/>
          </a:p>
          <a:p>
            <a:r>
              <a:rPr lang="en-US" sz="1800" dirty="0"/>
              <a:t>void reset(),</a:t>
            </a:r>
            <a:br>
              <a:rPr lang="en-US" sz="1800" dirty="0"/>
            </a:br>
            <a:r>
              <a:rPr lang="en-US" sz="1800" dirty="0"/>
              <a:t>sets current equal to front</a:t>
            </a:r>
            <a:br>
              <a:rPr lang="en-US" sz="1800" dirty="0"/>
            </a:br>
            <a:endParaRPr lang="en-US" sz="1800" dirty="0"/>
          </a:p>
          <a:p>
            <a:r>
              <a:rPr lang="en-US" sz="1800" dirty="0" err="1"/>
              <a:t>boolean</a:t>
            </a:r>
            <a:r>
              <a:rPr lang="en-US" sz="1800" dirty="0"/>
              <a:t> </a:t>
            </a:r>
            <a:r>
              <a:rPr lang="en-US" sz="1800" dirty="0" err="1"/>
              <a:t>hasNext</a:t>
            </a:r>
            <a:r>
              <a:rPr lang="en-US" sz="1800" dirty="0"/>
              <a:t>()  </a:t>
            </a:r>
          </a:p>
          <a:p>
            <a:pPr>
              <a:buFont typeface="Wingdings" pitchFamily="2" charset="2"/>
              <a:buNone/>
            </a:pPr>
            <a:r>
              <a:rPr lang="en-US" sz="1800" dirty="0"/>
              <a:t>   </a:t>
            </a:r>
            <a:r>
              <a:rPr lang="en-US" sz="1800" dirty="0" smtClean="0"/>
              <a:t>	returns </a:t>
            </a:r>
            <a:r>
              <a:rPr lang="en-US" sz="1800" dirty="0"/>
              <a:t>true if </a:t>
            </a:r>
            <a:r>
              <a:rPr lang="en-US" sz="1800" dirty="0" err="1"/>
              <a:t>current.next</a:t>
            </a:r>
            <a:r>
              <a:rPr lang="en-US" sz="1800" dirty="0"/>
              <a:t> is not null, i.e. if current is not equal to rear. </a:t>
            </a:r>
            <a:br>
              <a:rPr lang="en-US" sz="1800" dirty="0"/>
            </a:br>
            <a:endParaRPr lang="en-US" sz="1800" dirty="0"/>
          </a:p>
          <a:p>
            <a:r>
              <a:rPr lang="en-US" sz="1800" dirty="0"/>
              <a:t>E next().</a:t>
            </a:r>
          </a:p>
          <a:p>
            <a:pPr>
              <a:buFont typeface="Wingdings" pitchFamily="2" charset="2"/>
              <a:buNone/>
            </a:pPr>
            <a:r>
              <a:rPr lang="en-US" sz="1800" dirty="0"/>
              <a:t>   </a:t>
            </a:r>
            <a:r>
              <a:rPr lang="en-US" sz="1800" dirty="0" smtClean="0"/>
              <a:t>	if </a:t>
            </a:r>
            <a:r>
              <a:rPr lang="en-US" sz="1800" dirty="0"/>
              <a:t>current == null, reports an error and terminates the application; otherwise returns the data of the current node and moves current down the list, i.e. sets current equal to </a:t>
            </a:r>
            <a:r>
              <a:rPr lang="en-US" sz="1800" dirty="0" err="1"/>
              <a:t>current.next</a:t>
            </a:r>
            <a:r>
              <a:rPr lang="en-US" sz="180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t>LList&lt;E&gt;</a:t>
            </a:r>
          </a:p>
        </p:txBody>
      </p:sp>
      <p:sp>
        <p:nvSpPr>
          <p:cNvPr id="276483" name="Rectangle 3"/>
          <p:cNvSpPr>
            <a:spLocks noGrp="1" noChangeArrowheads="1"/>
          </p:cNvSpPr>
          <p:nvPr>
            <p:ph type="body" idx="1"/>
          </p:nvPr>
        </p:nvSpPr>
        <p:spPr/>
        <p:txBody>
          <a:bodyPr/>
          <a:lstStyle/>
          <a:p>
            <a:pPr marL="717550" indent="-609600">
              <a:lnSpc>
                <a:spcPct val="73000"/>
              </a:lnSpc>
              <a:buFont typeface="Wingdings" pitchFamily="2" charset="2"/>
              <a:buAutoNum type="arabicPeriod"/>
            </a:pPr>
            <a:r>
              <a:rPr lang="en-US" sz="1800"/>
              <a:t>public class LList &lt;E&gt; implements ListInterface&lt;E&gt;</a:t>
            </a:r>
          </a:p>
          <a:p>
            <a:pPr marL="717550" indent="-609600">
              <a:lnSpc>
                <a:spcPct val="73000"/>
              </a:lnSpc>
              <a:buFont typeface="Wingdings" pitchFamily="2" charset="2"/>
              <a:buAutoNum type="arabicPeriod"/>
            </a:pPr>
            <a:r>
              <a:rPr lang="en-US" sz="1800"/>
              <a:t>{</a:t>
            </a:r>
            <a:br>
              <a:rPr lang="en-US" sz="1800"/>
            </a:br>
            <a:r>
              <a:rPr lang="en-US" sz="1800"/>
              <a:t/>
            </a:r>
            <a:br>
              <a:rPr lang="en-US" sz="1800"/>
            </a:br>
            <a:endParaRPr lang="en-US" sz="1800" b="1"/>
          </a:p>
          <a:p>
            <a:pPr marL="717550" indent="-609600">
              <a:lnSpc>
                <a:spcPct val="73000"/>
              </a:lnSpc>
              <a:buFont typeface="Wingdings" pitchFamily="2" charset="2"/>
              <a:buAutoNum type="arabicPeriod"/>
            </a:pPr>
            <a:r>
              <a:rPr lang="en-US" sz="1800" b="1"/>
              <a:t>     </a:t>
            </a:r>
            <a:r>
              <a:rPr lang="en-US" sz="1800"/>
              <a:t>private class Node   // an </a:t>
            </a:r>
            <a:r>
              <a:rPr lang="en-US" sz="1800" i="1"/>
              <a:t>inner</a:t>
            </a:r>
            <a:r>
              <a:rPr lang="en-US" sz="1800"/>
              <a:t> class</a:t>
            </a:r>
          </a:p>
          <a:p>
            <a:pPr marL="717550" indent="-609600">
              <a:lnSpc>
                <a:spcPct val="73000"/>
              </a:lnSpc>
              <a:buFont typeface="Wingdings" pitchFamily="2" charset="2"/>
              <a:buAutoNum type="arabicPeriod"/>
            </a:pPr>
            <a:r>
              <a:rPr lang="en-US" sz="1800"/>
              <a:t>     {</a:t>
            </a:r>
          </a:p>
          <a:p>
            <a:pPr marL="717550" indent="-609600">
              <a:lnSpc>
                <a:spcPct val="73000"/>
              </a:lnSpc>
              <a:buFont typeface="Wingdings" pitchFamily="2" charset="2"/>
              <a:buAutoNum type="arabicPeriod"/>
            </a:pPr>
            <a:r>
              <a:rPr lang="en-US" sz="1800"/>
              <a:t>          private E data;</a:t>
            </a:r>
          </a:p>
          <a:p>
            <a:pPr marL="717550" indent="-609600">
              <a:lnSpc>
                <a:spcPct val="73000"/>
              </a:lnSpc>
              <a:buFont typeface="Wingdings" pitchFamily="2" charset="2"/>
              <a:buAutoNum type="arabicPeriod"/>
            </a:pPr>
            <a:r>
              <a:rPr lang="en-US" sz="1800"/>
              <a:t>          private Node next;</a:t>
            </a:r>
            <a:br>
              <a:rPr lang="en-US" sz="1800"/>
            </a:br>
            <a:r>
              <a:rPr lang="en-US" sz="1800"/>
              <a:t/>
            </a:r>
            <a:br>
              <a:rPr lang="en-US" sz="1800"/>
            </a:br>
            <a:endParaRPr lang="en-US" sz="1800"/>
          </a:p>
          <a:p>
            <a:pPr marL="717550" indent="-609600">
              <a:lnSpc>
                <a:spcPct val="73000"/>
              </a:lnSpc>
              <a:buFont typeface="Wingdings" pitchFamily="2" charset="2"/>
              <a:buAutoNum type="arabicPeriod"/>
            </a:pPr>
            <a:r>
              <a:rPr lang="en-US" sz="1800"/>
              <a:t>          public Node() // default constructor</a:t>
            </a:r>
          </a:p>
          <a:p>
            <a:pPr marL="717550" indent="-609600">
              <a:lnSpc>
                <a:spcPct val="73000"/>
              </a:lnSpc>
              <a:buFont typeface="Wingdings" pitchFamily="2" charset="2"/>
              <a:buAutoNum type="arabicPeriod"/>
            </a:pPr>
            <a:r>
              <a:rPr lang="en-US" sz="1800"/>
              <a:t>          {</a:t>
            </a:r>
          </a:p>
          <a:p>
            <a:pPr marL="717550" indent="-609600">
              <a:lnSpc>
                <a:spcPct val="73000"/>
              </a:lnSpc>
              <a:buFont typeface="Wingdings" pitchFamily="2" charset="2"/>
              <a:buAutoNum type="arabicPeriod"/>
            </a:pPr>
            <a:r>
              <a:rPr lang="en-US" sz="1800"/>
              <a:t>               data = null;</a:t>
            </a:r>
          </a:p>
          <a:p>
            <a:pPr marL="717550" indent="-609600">
              <a:lnSpc>
                <a:spcPct val="73000"/>
              </a:lnSpc>
              <a:buFont typeface="Wingdings" pitchFamily="2" charset="2"/>
              <a:buAutoNum type="arabicPeriod"/>
            </a:pPr>
            <a:r>
              <a:rPr lang="en-US" sz="1800"/>
              <a:t>               next = null;</a:t>
            </a:r>
          </a:p>
          <a:p>
            <a:pPr marL="717550" indent="-609600">
              <a:lnSpc>
                <a:spcPct val="73000"/>
              </a:lnSpc>
              <a:buFont typeface="Wingdings" pitchFamily="2" charset="2"/>
              <a:buAutoNum type="arabicPeriod"/>
            </a:pPr>
            <a:r>
              <a:rPr lang="en-US" sz="1800"/>
              <a:t>          }</a:t>
            </a:r>
          </a:p>
          <a:p>
            <a:pPr marL="717550" indent="-609600">
              <a:lnSpc>
                <a:spcPct val="73000"/>
              </a:lnSpc>
              <a:buFont typeface="Wingdings" pitchFamily="2" charset="2"/>
              <a:buAutoNum type="arabicPeriod"/>
            </a:pPr>
            <a:r>
              <a:rPr lang="en-US" sz="1800"/>
              <a:t>          public Node(E x)  // two argument constructor</a:t>
            </a:r>
          </a:p>
          <a:p>
            <a:pPr marL="717550" indent="-609600">
              <a:lnSpc>
                <a:spcPct val="73000"/>
              </a:lnSpc>
              <a:buFont typeface="Wingdings" pitchFamily="2" charset="2"/>
              <a:buAutoNum type="arabicPeriod"/>
            </a:pPr>
            <a:r>
              <a:rPr lang="en-US" sz="1800"/>
              <a:t>          {</a:t>
            </a:r>
          </a:p>
          <a:p>
            <a:pPr marL="717550" indent="-609600">
              <a:lnSpc>
                <a:spcPct val="73000"/>
              </a:lnSpc>
              <a:buFont typeface="Wingdings" pitchFamily="2" charset="2"/>
              <a:buAutoNum type="arabicPeriod"/>
            </a:pPr>
            <a:r>
              <a:rPr lang="en-US" sz="1800"/>
              <a:t>               data = x;</a:t>
            </a:r>
          </a:p>
          <a:p>
            <a:pPr marL="717550" indent="-609600">
              <a:lnSpc>
                <a:spcPct val="73000"/>
              </a:lnSpc>
              <a:buFont typeface="Wingdings" pitchFamily="2" charset="2"/>
              <a:buAutoNum type="arabicPeriod"/>
            </a:pPr>
            <a:r>
              <a:rPr lang="en-US" sz="1800"/>
              <a:t>               next = null;</a:t>
            </a:r>
          </a:p>
          <a:p>
            <a:pPr marL="717550" indent="-609600">
              <a:lnSpc>
                <a:spcPct val="73000"/>
              </a:lnSpc>
              <a:buFont typeface="Wingdings" pitchFamily="2" charset="2"/>
              <a:buAutoNum type="arabicPeriod"/>
            </a:pPr>
            <a:r>
              <a:rPr lang="en-US" sz="1800"/>
              <a:t>          }</a:t>
            </a:r>
          </a:p>
          <a:p>
            <a:pPr marL="717550" indent="-609600">
              <a:lnSpc>
                <a:spcPct val="73000"/>
              </a:lnSpc>
              <a:buFont typeface="Wingdings" pitchFamily="2" charset="2"/>
              <a:buAutoNum type="arabicPeriod"/>
            </a:pPr>
            <a:r>
              <a:rPr lang="en-US" sz="1800"/>
              <a:t>     }  // end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LList&lt;E&gt;</a:t>
            </a:r>
          </a:p>
        </p:txBody>
      </p:sp>
      <p:sp>
        <p:nvSpPr>
          <p:cNvPr id="277507" name="Rectangle 3"/>
          <p:cNvSpPr>
            <a:spLocks noGrp="1" noChangeArrowheads="1"/>
          </p:cNvSpPr>
          <p:nvPr>
            <p:ph type="body" idx="1"/>
          </p:nvPr>
        </p:nvSpPr>
        <p:spPr>
          <a:xfrm>
            <a:off x="741363" y="2101850"/>
            <a:ext cx="9099550" cy="4760913"/>
          </a:xfrm>
        </p:spPr>
        <p:txBody>
          <a:bodyPr/>
          <a:lstStyle/>
          <a:p>
            <a:pPr marL="717550" indent="-609600">
              <a:lnSpc>
                <a:spcPct val="73000"/>
              </a:lnSpc>
              <a:buFont typeface="Wingdings" pitchFamily="2" charset="2"/>
              <a:buAutoNum type="arabicPeriod" startAt="18"/>
            </a:pPr>
            <a:r>
              <a:rPr lang="en-US" sz="2400" dirty="0"/>
              <a:t>   </a:t>
            </a:r>
            <a:r>
              <a:rPr lang="en-US" sz="1800" dirty="0" smtClean="0"/>
              <a:t>private  </a:t>
            </a:r>
            <a:r>
              <a:rPr lang="en-US" sz="1800" dirty="0"/>
              <a:t>Node front, rear, current;</a:t>
            </a:r>
          </a:p>
          <a:p>
            <a:pPr marL="717550" indent="-609600">
              <a:lnSpc>
                <a:spcPct val="73000"/>
              </a:lnSpc>
              <a:buFont typeface="Wingdings" pitchFamily="2" charset="2"/>
              <a:buAutoNum type="arabicPeriod" startAt="18"/>
            </a:pPr>
            <a:r>
              <a:rPr lang="en-US" sz="1800" dirty="0"/>
              <a:t>    private  </a:t>
            </a:r>
            <a:r>
              <a:rPr lang="en-US" sz="1800" dirty="0" err="1"/>
              <a:t>int</a:t>
            </a:r>
            <a:r>
              <a:rPr lang="en-US" sz="1800" dirty="0"/>
              <a:t> length; 	// the size of the list</a:t>
            </a:r>
          </a:p>
          <a:p>
            <a:pPr marL="717550" indent="-609600">
              <a:lnSpc>
                <a:spcPct val="73000"/>
              </a:lnSpc>
              <a:buFont typeface="Wingdings" pitchFamily="2" charset="2"/>
              <a:buAutoNum type="arabicPeriod" startAt="18"/>
            </a:pPr>
            <a:r>
              <a:rPr lang="en-US" sz="1800" dirty="0"/>
              <a:t>    public </a:t>
            </a:r>
            <a:r>
              <a:rPr lang="en-US" sz="1800" dirty="0" err="1"/>
              <a:t>LList</a:t>
            </a:r>
            <a:r>
              <a:rPr lang="en-US" sz="1800" dirty="0"/>
              <a:t>()	 // default constructor</a:t>
            </a:r>
          </a:p>
          <a:p>
            <a:pPr marL="717550" indent="-609600">
              <a:lnSpc>
                <a:spcPct val="73000"/>
              </a:lnSpc>
              <a:buFont typeface="Wingdings" pitchFamily="2" charset="2"/>
              <a:buAutoNum type="arabicPeriod" startAt="18"/>
            </a:pPr>
            <a:r>
              <a:rPr lang="en-US" sz="1800" dirty="0"/>
              <a:t>    {</a:t>
            </a:r>
          </a:p>
          <a:p>
            <a:pPr marL="717550" indent="-609600">
              <a:lnSpc>
                <a:spcPct val="73000"/>
              </a:lnSpc>
              <a:buFont typeface="Wingdings" pitchFamily="2" charset="2"/>
              <a:buAutoNum type="arabicPeriod" startAt="18"/>
            </a:pPr>
            <a:r>
              <a:rPr lang="en-US" sz="1800" dirty="0"/>
              <a:t>        rear = front = current= null;</a:t>
            </a:r>
          </a:p>
          <a:p>
            <a:pPr marL="717550" indent="-609600">
              <a:lnSpc>
                <a:spcPct val="73000"/>
              </a:lnSpc>
              <a:buFont typeface="Wingdings" pitchFamily="2" charset="2"/>
              <a:buAutoNum type="arabicPeriod" startAt="18"/>
            </a:pPr>
            <a:r>
              <a:rPr lang="en-US" sz="1800" dirty="0"/>
              <a:t>        length = 0;</a:t>
            </a:r>
          </a:p>
          <a:p>
            <a:pPr marL="717550" indent="-609600">
              <a:lnSpc>
                <a:spcPct val="73000"/>
              </a:lnSpc>
              <a:buFont typeface="Wingdings" pitchFamily="2" charset="2"/>
              <a:buAutoNum type="arabicPeriod" startAt="18"/>
            </a:pPr>
            <a:r>
              <a:rPr lang="en-US" sz="1800" dirty="0"/>
              <a:t>    </a:t>
            </a:r>
            <a:r>
              <a:rPr lang="en-US" sz="1800" dirty="0" smtClean="0"/>
              <a:t>}</a:t>
            </a:r>
            <a:r>
              <a:rPr lang="en-US" sz="1800" dirty="0"/>
              <a:t/>
            </a:r>
            <a:br>
              <a:rPr lang="en-US" sz="1800" dirty="0"/>
            </a:br>
            <a:endParaRPr lang="en-US" sz="1800" dirty="0"/>
          </a:p>
          <a:p>
            <a:pPr marL="717550" indent="-609600">
              <a:lnSpc>
                <a:spcPct val="73000"/>
              </a:lnSpc>
              <a:buFont typeface="Wingdings" pitchFamily="2" charset="2"/>
              <a:buAutoNum type="arabicPeriod" startAt="18"/>
            </a:pPr>
            <a:r>
              <a:rPr lang="en-US" sz="1800" dirty="0"/>
              <a:t>    public void add(E x)	        // adds </a:t>
            </a:r>
            <a:r>
              <a:rPr lang="en-US" sz="1800" i="1" dirty="0"/>
              <a:t>x</a:t>
            </a:r>
            <a:r>
              <a:rPr lang="en-US" sz="1800" dirty="0"/>
              <a:t> to the end of the list</a:t>
            </a:r>
          </a:p>
          <a:p>
            <a:pPr marL="717550" indent="-609600">
              <a:lnSpc>
                <a:spcPct val="73000"/>
              </a:lnSpc>
              <a:buFont typeface="Wingdings" pitchFamily="2" charset="2"/>
              <a:buAutoNum type="arabicPeriod" startAt="18"/>
            </a:pPr>
            <a:r>
              <a:rPr lang="en-US" sz="1800" dirty="0"/>
              <a:t>    {</a:t>
            </a:r>
          </a:p>
          <a:p>
            <a:pPr marL="717550" indent="-609600">
              <a:lnSpc>
                <a:spcPct val="73000"/>
              </a:lnSpc>
              <a:buFont typeface="Wingdings" pitchFamily="2" charset="2"/>
              <a:buAutoNum type="arabicPeriod" startAt="18"/>
            </a:pPr>
            <a:r>
              <a:rPr lang="en-US" sz="1800" dirty="0"/>
              <a:t>        Node p = new Node(x);     // instantiate a new node referenced by </a:t>
            </a:r>
            <a:r>
              <a:rPr lang="en-US" sz="1800" i="1" dirty="0"/>
              <a:t>p</a:t>
            </a:r>
            <a:r>
              <a:rPr lang="en-US" sz="1800" dirty="0"/>
              <a:t>	</a:t>
            </a:r>
          </a:p>
          <a:p>
            <a:pPr marL="717550" indent="-609600">
              <a:lnSpc>
                <a:spcPct val="73000"/>
              </a:lnSpc>
              <a:buFont typeface="Wingdings" pitchFamily="2" charset="2"/>
              <a:buAutoNum type="arabicPeriod" startAt="18"/>
            </a:pPr>
            <a:r>
              <a:rPr lang="en-US" sz="1800" dirty="0"/>
              <a:t>        if (rear == null) 	               // if list is initially empty</a:t>
            </a:r>
          </a:p>
          <a:p>
            <a:pPr marL="717550" indent="-609600">
              <a:lnSpc>
                <a:spcPct val="73000"/>
              </a:lnSpc>
              <a:buFont typeface="Wingdings" pitchFamily="2" charset="2"/>
              <a:buAutoNum type="arabicPeriod" startAt="18"/>
            </a:pPr>
            <a:r>
              <a:rPr lang="en-US" sz="1800" dirty="0"/>
              <a:t>            front =rear = p;              // the list has just one node 	                      </a:t>
            </a:r>
          </a:p>
          <a:p>
            <a:pPr marL="717550" indent="-609600">
              <a:lnSpc>
                <a:spcPct val="73000"/>
              </a:lnSpc>
              <a:buFont typeface="Wingdings" pitchFamily="2" charset="2"/>
              <a:buAutoNum type="arabicPeriod" startAt="18"/>
            </a:pPr>
            <a:r>
              <a:rPr lang="en-US" sz="1800" dirty="0"/>
              <a:t>        else</a:t>
            </a:r>
          </a:p>
          <a:p>
            <a:pPr marL="717550" indent="-609600">
              <a:lnSpc>
                <a:spcPct val="73000"/>
              </a:lnSpc>
              <a:buFont typeface="Wingdings" pitchFamily="2" charset="2"/>
              <a:buAutoNum type="arabicPeriod" startAt="18"/>
            </a:pPr>
            <a:r>
              <a:rPr lang="en-US" sz="1800" dirty="0"/>
              <a:t>        {</a:t>
            </a:r>
          </a:p>
          <a:p>
            <a:pPr marL="717550" indent="-609600">
              <a:lnSpc>
                <a:spcPct val="73000"/>
              </a:lnSpc>
              <a:buFont typeface="Wingdings" pitchFamily="2" charset="2"/>
              <a:buAutoNum type="arabicPeriod" startAt="18"/>
            </a:pPr>
            <a:r>
              <a:rPr lang="en-US" sz="1800" dirty="0"/>
              <a:t>            </a:t>
            </a:r>
            <a:r>
              <a:rPr lang="en-US" sz="1800" dirty="0" err="1"/>
              <a:t>rear.next</a:t>
            </a:r>
            <a:r>
              <a:rPr lang="en-US" sz="1800" dirty="0"/>
              <a:t> = p;            // places the Node referenced by </a:t>
            </a:r>
            <a:r>
              <a:rPr lang="en-US" sz="1800" i="1" dirty="0"/>
              <a:t>p</a:t>
            </a:r>
            <a:r>
              <a:rPr lang="en-US" sz="1800" dirty="0"/>
              <a:t> at the end        </a:t>
            </a:r>
          </a:p>
          <a:p>
            <a:pPr marL="717550" indent="-609600">
              <a:lnSpc>
                <a:spcPct val="73000"/>
              </a:lnSpc>
              <a:buFont typeface="Wingdings" pitchFamily="2" charset="2"/>
              <a:buAutoNum type="arabicPeriod" startAt="18"/>
            </a:pPr>
            <a:r>
              <a:rPr lang="en-US" sz="1800" dirty="0"/>
              <a:t>            rear = p;                         </a:t>
            </a:r>
          </a:p>
          <a:p>
            <a:pPr marL="717550" indent="-609600">
              <a:lnSpc>
                <a:spcPct val="73000"/>
              </a:lnSpc>
              <a:buFont typeface="Wingdings" pitchFamily="2" charset="2"/>
              <a:buAutoNum type="arabicPeriod" startAt="18"/>
            </a:pPr>
            <a:r>
              <a:rPr lang="en-US" sz="1800" dirty="0"/>
              <a:t>        }</a:t>
            </a:r>
          </a:p>
          <a:p>
            <a:pPr marL="717550" indent="-609600">
              <a:lnSpc>
                <a:spcPct val="73000"/>
              </a:lnSpc>
              <a:buFont typeface="Wingdings" pitchFamily="2" charset="2"/>
              <a:buAutoNum type="arabicPeriod" startAt="18"/>
            </a:pPr>
            <a:r>
              <a:rPr lang="en-US" sz="1800" dirty="0"/>
              <a:t>         length++;</a:t>
            </a:r>
          </a:p>
          <a:p>
            <a:pPr marL="717550" indent="-609600">
              <a:lnSpc>
                <a:spcPct val="73000"/>
              </a:lnSpc>
              <a:buFont typeface="Wingdings" pitchFamily="2" charset="2"/>
              <a:buAutoNum type="arabicPeriod" startAt="18"/>
            </a:pPr>
            <a:r>
              <a:rPr lang="en-US" sz="1800"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dirty="0" err="1" smtClean="0"/>
              <a:t>LList</a:t>
            </a:r>
            <a:r>
              <a:rPr lang="en-US" dirty="0" smtClean="0"/>
              <a:t>&lt;E&gt;</a:t>
            </a:r>
            <a:endParaRPr lang="en-US" dirty="0"/>
          </a:p>
        </p:txBody>
      </p:sp>
      <p:sp>
        <p:nvSpPr>
          <p:cNvPr id="278531" name="Rectangle 3"/>
          <p:cNvSpPr>
            <a:spLocks noGrp="1" noChangeArrowheads="1"/>
          </p:cNvSpPr>
          <p:nvPr>
            <p:ph type="body" idx="1"/>
          </p:nvPr>
        </p:nvSpPr>
        <p:spPr>
          <a:xfrm>
            <a:off x="741363" y="2101850"/>
            <a:ext cx="9339262" cy="4760913"/>
          </a:xfrm>
        </p:spPr>
        <p:txBody>
          <a:bodyPr/>
          <a:lstStyle/>
          <a:p>
            <a:pPr marL="717550" indent="-609600">
              <a:buFont typeface="Wingdings" pitchFamily="2" charset="2"/>
              <a:buAutoNum type="arabicPeriod" startAt="37"/>
            </a:pPr>
            <a:r>
              <a:rPr lang="en-US" sz="2800"/>
              <a:t> </a:t>
            </a:r>
            <a:r>
              <a:rPr lang="en-US" sz="1800"/>
              <a:t>public void add(int index,  E x)   	// adds </a:t>
            </a:r>
            <a:r>
              <a:rPr lang="en-US" sz="1800" i="1"/>
              <a:t>x</a:t>
            </a:r>
            <a:r>
              <a:rPr lang="en-US" sz="1800"/>
              <a:t> to list at position index	</a:t>
            </a:r>
          </a:p>
          <a:p>
            <a:pPr marL="717550" indent="-609600">
              <a:buFont typeface="Wingdings" pitchFamily="2" charset="2"/>
              <a:buAutoNum type="arabicPeriod" startAt="37"/>
            </a:pPr>
            <a:r>
              <a:rPr lang="en-US" sz="1800"/>
              <a:t>    {</a:t>
            </a:r>
          </a:p>
          <a:p>
            <a:pPr marL="717550" indent="-609600">
              <a:buFont typeface="Wingdings" pitchFamily="2" charset="2"/>
              <a:buAutoNum type="arabicPeriod" startAt="37"/>
            </a:pPr>
            <a:r>
              <a:rPr lang="en-US" sz="1800"/>
              <a:t>          if (index &gt; length ) 	// </a:t>
            </a:r>
            <a:r>
              <a:rPr lang="en-US" sz="1800" i="1"/>
              <a:t>index</a:t>
            </a:r>
            <a:r>
              <a:rPr lang="en-US" sz="1800"/>
              <a:t> out of range</a:t>
            </a:r>
          </a:p>
          <a:p>
            <a:pPr marL="717550" indent="-609600">
              <a:buFont typeface="Wingdings" pitchFamily="2" charset="2"/>
              <a:buAutoNum type="arabicPeriod" startAt="37"/>
            </a:pPr>
            <a:r>
              <a:rPr lang="en-US" sz="1800"/>
              <a:t>          {</a:t>
            </a:r>
          </a:p>
          <a:p>
            <a:pPr marL="717550" indent="-609600">
              <a:buFont typeface="Wingdings" pitchFamily="2" charset="2"/>
              <a:buAutoNum type="arabicPeriod" startAt="37"/>
            </a:pPr>
            <a:r>
              <a:rPr lang="en-US" sz="1800"/>
              <a:t>               System.out.println("Out of range in add(int index, E x)");</a:t>
            </a:r>
          </a:p>
          <a:p>
            <a:pPr marL="717550" indent="-609600">
              <a:buFont typeface="Wingdings" pitchFamily="2" charset="2"/>
              <a:buAutoNum type="arabicPeriod" startAt="37"/>
            </a:pPr>
            <a:r>
              <a:rPr lang="en-US" sz="1800"/>
              <a:t>               System.exit(0);</a:t>
            </a:r>
          </a:p>
          <a:p>
            <a:pPr marL="717550" indent="-609600">
              <a:buFont typeface="Wingdings" pitchFamily="2" charset="2"/>
              <a:buAutoNum type="arabicPeriod" startAt="37"/>
            </a:pPr>
            <a:r>
              <a:rPr lang="en-US" sz="1800"/>
              <a:t>          }</a:t>
            </a:r>
          </a:p>
          <a:p>
            <a:pPr marL="717550" indent="-609600">
              <a:buFont typeface="Wingdings" pitchFamily="2" charset="2"/>
              <a:buAutoNum type="arabicPeriod" startAt="37"/>
            </a:pPr>
            <a:r>
              <a:rPr lang="en-US" sz="1800"/>
              <a:t>          Node p = new Node(x);   	// instantiate a new node referenced by p</a:t>
            </a:r>
          </a:p>
          <a:p>
            <a:pPr marL="717550" indent="-609600">
              <a:buFont typeface="Wingdings" pitchFamily="2" charset="2"/>
              <a:buAutoNum type="arabicPeriod" startAt="37"/>
            </a:pPr>
            <a:r>
              <a:rPr lang="en-US" sz="1800"/>
              <a:t>          </a:t>
            </a:r>
            <a:r>
              <a:rPr lang="en-US" sz="1800" b="1"/>
              <a:t>// add to the front of the list</a:t>
            </a:r>
            <a:endParaRPr lang="en-US" sz="1800"/>
          </a:p>
          <a:p>
            <a:pPr marL="717550" indent="-609600">
              <a:buFont typeface="Wingdings" pitchFamily="2" charset="2"/>
              <a:buAutoNum type="arabicPeriod" startAt="37"/>
            </a:pPr>
            <a:r>
              <a:rPr lang="en-US" sz="1800"/>
              <a:t>          if (index == 0)  </a:t>
            </a:r>
          </a:p>
          <a:p>
            <a:pPr marL="717550" indent="-609600">
              <a:buFont typeface="Wingdings" pitchFamily="2" charset="2"/>
              <a:buAutoNum type="arabicPeriod" startAt="37"/>
            </a:pPr>
            <a:r>
              <a:rPr lang="en-US" sz="1800"/>
              <a:t>          {</a:t>
            </a:r>
          </a:p>
          <a:p>
            <a:pPr marL="717550" indent="-609600">
              <a:buFont typeface="Wingdings" pitchFamily="2" charset="2"/>
              <a:buAutoNum type="arabicPeriod" startAt="37"/>
            </a:pPr>
            <a:r>
              <a:rPr lang="en-US" sz="1800"/>
              <a:t>               p.next = front;     	// place the address of the first nod into the new node	</a:t>
            </a:r>
          </a:p>
          <a:p>
            <a:pPr marL="717550" indent="-609600">
              <a:buFont typeface="Wingdings" pitchFamily="2" charset="2"/>
              <a:buAutoNum type="arabicPeriod" startAt="37"/>
            </a:pPr>
            <a:r>
              <a:rPr lang="en-US" sz="1800"/>
              <a:t>               front = p;            	// front references the new node	          </a:t>
            </a:r>
          </a:p>
          <a:p>
            <a:pPr marL="717550" indent="-609600">
              <a:buFont typeface="Wingdings" pitchFamily="2" charset="2"/>
              <a:buAutoNum type="arabicPeriod" startAt="37"/>
            </a:pPr>
            <a:r>
              <a:rPr lang="en-US" sz="1800"/>
              <a:t>               if (rear == null)    	// if list was initially empty	</a:t>
            </a:r>
          </a:p>
          <a:p>
            <a:pPr marL="717550" indent="-609600">
              <a:buFont typeface="Wingdings" pitchFamily="2" charset="2"/>
              <a:buAutoNum type="arabicPeriod" startAt="37"/>
            </a:pPr>
            <a:r>
              <a:rPr lang="en-US" sz="1800"/>
              <a:t>                    rear = front;     	// front and rear reference the single node of the list	</a:t>
            </a:r>
          </a:p>
          <a:p>
            <a:pPr marL="717550" indent="-609600">
              <a:buFont typeface="Wingdings" pitchFamily="2" charset="2"/>
              <a:buAutoNum type="arabicPeriod" startAt="37"/>
            </a:pPr>
            <a:r>
              <a:rPr lang="en-US" sz="1800"/>
              <a:t>               length++;</a:t>
            </a:r>
          </a:p>
          <a:p>
            <a:pPr marL="717550" indent="-609600">
              <a:buFont typeface="Wingdings" pitchFamily="2" charset="2"/>
              <a:buAutoNum type="arabicPeriod" startAt="37"/>
            </a:pPr>
            <a:r>
              <a:rPr lang="en-US" sz="1800"/>
              <a:t>               return;</a:t>
            </a:r>
          </a:p>
          <a:p>
            <a:pPr marL="717550" indent="-609600">
              <a:buFont typeface="Wingdings" pitchFamily="2" charset="2"/>
              <a:buAutoNum type="arabicPeriod" startAt="37"/>
            </a:pPr>
            <a:r>
              <a:rPr lang="en-US" sz="180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dirty="0" err="1" smtClean="0"/>
              <a:t>LList</a:t>
            </a:r>
            <a:r>
              <a:rPr lang="en-US" dirty="0" smtClean="0"/>
              <a:t>&lt;E&gt;</a:t>
            </a:r>
            <a:endParaRPr lang="en-US" dirty="0"/>
          </a:p>
        </p:txBody>
      </p:sp>
      <p:sp>
        <p:nvSpPr>
          <p:cNvPr id="279555" name="Rectangle 3"/>
          <p:cNvSpPr>
            <a:spLocks noGrp="1" noChangeArrowheads="1"/>
          </p:cNvSpPr>
          <p:nvPr>
            <p:ph type="body" idx="1"/>
          </p:nvPr>
        </p:nvSpPr>
        <p:spPr>
          <a:xfrm>
            <a:off x="741363" y="2101850"/>
            <a:ext cx="9175750" cy="4760913"/>
          </a:xfrm>
        </p:spPr>
        <p:txBody>
          <a:bodyPr/>
          <a:lstStyle/>
          <a:p>
            <a:pPr marL="717550" indent="-609600">
              <a:lnSpc>
                <a:spcPct val="73000"/>
              </a:lnSpc>
              <a:buFont typeface="Wingdings" pitchFamily="2" charset="2"/>
              <a:buAutoNum type="arabicPeriod" startAt="55"/>
            </a:pPr>
            <a:r>
              <a:rPr lang="en-US" sz="1800"/>
              <a:t> </a:t>
            </a:r>
            <a:r>
              <a:rPr lang="en-US" sz="1800" b="1"/>
              <a:t>// add to the end of the list</a:t>
            </a:r>
            <a:endParaRPr lang="en-US" sz="1800"/>
          </a:p>
          <a:p>
            <a:pPr marL="717550" indent="-609600">
              <a:lnSpc>
                <a:spcPct val="73000"/>
              </a:lnSpc>
              <a:buFont typeface="Wingdings" pitchFamily="2" charset="2"/>
              <a:buAutoNum type="arabicPeriod" startAt="55"/>
            </a:pPr>
            <a:r>
              <a:rPr lang="en-US" sz="1800"/>
              <a:t>          if (index == length)</a:t>
            </a:r>
          </a:p>
          <a:p>
            <a:pPr marL="717550" indent="-609600">
              <a:lnSpc>
                <a:spcPct val="73000"/>
              </a:lnSpc>
              <a:buFont typeface="Wingdings" pitchFamily="2" charset="2"/>
              <a:buAutoNum type="arabicPeriod" startAt="55"/>
            </a:pPr>
            <a:r>
              <a:rPr lang="en-US" sz="1800"/>
              <a:t>          {</a:t>
            </a:r>
          </a:p>
          <a:p>
            <a:pPr marL="717550" indent="-609600">
              <a:lnSpc>
                <a:spcPct val="73000"/>
              </a:lnSpc>
              <a:buFont typeface="Wingdings" pitchFamily="2" charset="2"/>
              <a:buAutoNum type="arabicPeriod" startAt="55"/>
            </a:pPr>
            <a:r>
              <a:rPr lang="en-US" sz="1800"/>
              <a:t>               add(x);	 </a:t>
            </a:r>
          </a:p>
          <a:p>
            <a:pPr marL="717550" indent="-609600">
              <a:lnSpc>
                <a:spcPct val="73000"/>
              </a:lnSpc>
              <a:buFont typeface="Wingdings" pitchFamily="2" charset="2"/>
              <a:buAutoNum type="arabicPeriod" startAt="55"/>
            </a:pPr>
            <a:r>
              <a:rPr lang="en-US" sz="1800"/>
              <a:t>               return;</a:t>
            </a:r>
          </a:p>
          <a:p>
            <a:pPr marL="717550" indent="-609600">
              <a:lnSpc>
                <a:spcPct val="73000"/>
              </a:lnSpc>
              <a:buFont typeface="Wingdings" pitchFamily="2" charset="2"/>
              <a:buAutoNum type="arabicPeriod" startAt="55"/>
            </a:pPr>
            <a:r>
              <a:rPr lang="en-US" sz="1800"/>
              <a:t>          }</a:t>
            </a:r>
            <a:br>
              <a:rPr lang="en-US" sz="1800"/>
            </a:br>
            <a:r>
              <a:rPr lang="en-US" sz="1800"/>
              <a:t/>
            </a:r>
            <a:br>
              <a:rPr lang="en-US" sz="1800"/>
            </a:br>
            <a:endParaRPr lang="en-US" sz="1800"/>
          </a:p>
          <a:p>
            <a:pPr marL="717550" indent="-609600">
              <a:lnSpc>
                <a:spcPct val="73000"/>
              </a:lnSpc>
              <a:buFont typeface="Wingdings" pitchFamily="2" charset="2"/>
              <a:buAutoNum type="arabicPeriod" startAt="55"/>
            </a:pPr>
            <a:r>
              <a:rPr lang="en-US" sz="1800"/>
              <a:t>          </a:t>
            </a:r>
            <a:r>
              <a:rPr lang="en-US" sz="1800" b="1"/>
              <a:t>// addition is neither at front nor rear</a:t>
            </a:r>
            <a:endParaRPr lang="en-US" sz="1800"/>
          </a:p>
          <a:p>
            <a:pPr marL="717550" indent="-609600">
              <a:lnSpc>
                <a:spcPct val="73000"/>
              </a:lnSpc>
              <a:buFont typeface="Wingdings" pitchFamily="2" charset="2"/>
              <a:buAutoNum type="arabicPeriod" startAt="55"/>
            </a:pPr>
            <a:r>
              <a:rPr lang="en-US" sz="1800"/>
              <a:t>          Node q = front;   	                         </a:t>
            </a:r>
          </a:p>
          <a:p>
            <a:pPr marL="717550" indent="-609600">
              <a:lnSpc>
                <a:spcPct val="73000"/>
              </a:lnSpc>
              <a:buFont typeface="Wingdings" pitchFamily="2" charset="2"/>
              <a:buAutoNum type="arabicPeriod" startAt="55"/>
            </a:pPr>
            <a:r>
              <a:rPr lang="en-US" sz="1800"/>
              <a:t>          for (int i = 0; i &lt; index-1; i++)    	// point  </a:t>
            </a:r>
            <a:r>
              <a:rPr lang="en-US" sz="1800" i="1"/>
              <a:t>q</a:t>
            </a:r>
            <a:r>
              <a:rPr lang="en-US" sz="1800"/>
              <a:t> to the node at position</a:t>
            </a:r>
            <a:r>
              <a:rPr lang="en-US" sz="1800" i="1"/>
              <a:t> index</a:t>
            </a:r>
            <a:endParaRPr lang="en-US" sz="1800"/>
          </a:p>
          <a:p>
            <a:pPr marL="717550" indent="-609600">
              <a:lnSpc>
                <a:spcPct val="73000"/>
              </a:lnSpc>
              <a:buFont typeface="Wingdings" pitchFamily="2" charset="2"/>
              <a:buAutoNum type="arabicPeriod" startAt="55"/>
            </a:pPr>
            <a:r>
              <a:rPr lang="en-US" sz="1800"/>
              <a:t>               q = q.next;</a:t>
            </a:r>
          </a:p>
          <a:p>
            <a:pPr marL="717550" indent="-609600">
              <a:lnSpc>
                <a:spcPct val="73000"/>
              </a:lnSpc>
              <a:buFont typeface="Wingdings" pitchFamily="2" charset="2"/>
              <a:buAutoNum type="arabicPeriod" startAt="55"/>
            </a:pPr>
            <a:r>
              <a:rPr lang="en-US" sz="1800"/>
              <a:t>          Node r = q.next;              // </a:t>
            </a:r>
            <a:r>
              <a:rPr lang="en-US" sz="1800" i="1"/>
              <a:t>r</a:t>
            </a:r>
            <a:r>
              <a:rPr lang="en-US" sz="1800"/>
              <a:t> references the node following </a:t>
            </a:r>
            <a:r>
              <a:rPr lang="en-US" sz="1800" i="1"/>
              <a:t>q</a:t>
            </a:r>
            <a:r>
              <a:rPr lang="en-US" sz="1800"/>
              <a:t> (could be null)	</a:t>
            </a:r>
          </a:p>
          <a:p>
            <a:pPr marL="717550" indent="-609600">
              <a:lnSpc>
                <a:spcPct val="73000"/>
              </a:lnSpc>
              <a:buFont typeface="Wingdings" pitchFamily="2" charset="2"/>
              <a:buAutoNum type="arabicPeriod" startAt="55"/>
            </a:pPr>
            <a:r>
              <a:rPr lang="en-US" sz="1800"/>
              <a:t>          q.next = p;                                </a:t>
            </a:r>
          </a:p>
          <a:p>
            <a:pPr marL="717550" indent="-609600">
              <a:lnSpc>
                <a:spcPct val="73000"/>
              </a:lnSpc>
              <a:buFont typeface="Wingdings" pitchFamily="2" charset="2"/>
              <a:buAutoNum type="arabicPeriod" startAt="55"/>
            </a:pPr>
            <a:r>
              <a:rPr lang="en-US" sz="1800"/>
              <a:t>          p.next = r;                                </a:t>
            </a:r>
          </a:p>
          <a:p>
            <a:pPr marL="717550" indent="-609600">
              <a:lnSpc>
                <a:spcPct val="73000"/>
              </a:lnSpc>
              <a:buFont typeface="Wingdings" pitchFamily="2" charset="2"/>
              <a:buAutoNum type="arabicPeriod" startAt="55"/>
            </a:pPr>
            <a:r>
              <a:rPr lang="en-US" sz="1800"/>
              <a:t>          length++;</a:t>
            </a:r>
          </a:p>
          <a:p>
            <a:pPr marL="717550" indent="-609600">
              <a:lnSpc>
                <a:spcPct val="73000"/>
              </a:lnSpc>
              <a:buFont typeface="Wingdings" pitchFamily="2" charset="2"/>
              <a:buAutoNum type="arabicPeriod" startAt="55"/>
            </a:pPr>
            <a:r>
              <a:rPr lang="en-US" sz="1800"/>
              <a:t>     }</a:t>
            </a:r>
          </a:p>
          <a:p>
            <a:pPr marL="717550" indent="-609600">
              <a:lnSpc>
                <a:spcPct val="73000"/>
              </a:lnSpc>
              <a:buFont typeface="Wingdings" pitchFamily="2" charset="2"/>
              <a:buAutoNum type="arabicPeriod" startAt="55"/>
            </a:pPr>
            <a:r>
              <a:rPr lang="en-US" sz="1800"/>
              <a:t>    public void clear()                 	// makes the list empty</a:t>
            </a:r>
          </a:p>
          <a:p>
            <a:pPr marL="717550" indent="-609600">
              <a:lnSpc>
                <a:spcPct val="73000"/>
              </a:lnSpc>
              <a:buFont typeface="Wingdings" pitchFamily="2" charset="2"/>
              <a:buAutoNum type="arabicPeriod" startAt="55"/>
            </a:pPr>
            <a:r>
              <a:rPr lang="en-US" sz="1800"/>
              <a:t>    {</a:t>
            </a:r>
          </a:p>
          <a:p>
            <a:pPr marL="717550" indent="-609600">
              <a:lnSpc>
                <a:spcPct val="73000"/>
              </a:lnSpc>
              <a:buFont typeface="Wingdings" pitchFamily="2" charset="2"/>
              <a:buAutoNum type="arabicPeriod" startAt="55"/>
            </a:pPr>
            <a:r>
              <a:rPr lang="en-US" sz="1800"/>
              <a:t>        front = rear = null;  </a:t>
            </a:r>
          </a:p>
          <a:p>
            <a:pPr marL="717550" indent="-609600">
              <a:lnSpc>
                <a:spcPct val="73000"/>
              </a:lnSpc>
              <a:buFont typeface="Wingdings" pitchFamily="2" charset="2"/>
              <a:buAutoNum type="arabicPeriod" startAt="55"/>
            </a:pPr>
            <a:r>
              <a:rPr lang="en-US" sz="1800"/>
              <a:t>        length = 0;</a:t>
            </a:r>
          </a:p>
          <a:p>
            <a:pPr marL="717550" indent="-609600">
              <a:lnSpc>
                <a:spcPct val="73000"/>
              </a:lnSpc>
              <a:buFont typeface="Wingdings" pitchFamily="2" charset="2"/>
              <a:buAutoNum type="arabicPeriod" startAt="55"/>
            </a:pPr>
            <a:r>
              <a:rPr lang="en-US" sz="180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dirty="0" err="1" smtClean="0"/>
              <a:t>Llist</a:t>
            </a:r>
            <a:r>
              <a:rPr lang="en-US" dirty="0" smtClean="0"/>
              <a:t>&lt;E&gt;</a:t>
            </a:r>
            <a:endParaRPr lang="en-US" dirty="0"/>
          </a:p>
        </p:txBody>
      </p:sp>
      <p:sp>
        <p:nvSpPr>
          <p:cNvPr id="280579" name="Rectangle 3"/>
          <p:cNvSpPr>
            <a:spLocks noGrp="1" noChangeArrowheads="1"/>
          </p:cNvSpPr>
          <p:nvPr>
            <p:ph type="body" idx="1"/>
          </p:nvPr>
        </p:nvSpPr>
        <p:spPr>
          <a:xfrm>
            <a:off x="741363" y="2101850"/>
            <a:ext cx="9175750" cy="4760913"/>
          </a:xfrm>
        </p:spPr>
        <p:txBody>
          <a:bodyPr/>
          <a:lstStyle/>
          <a:p>
            <a:pPr marL="717550" indent="-609600">
              <a:lnSpc>
                <a:spcPct val="73000"/>
              </a:lnSpc>
              <a:buFont typeface="Wingdings" pitchFamily="2" charset="2"/>
              <a:buAutoNum type="arabicPeriod" startAt="75"/>
            </a:pPr>
            <a:r>
              <a:rPr lang="en-US" sz="1800"/>
              <a:t>public boolean contains (E x)      	// returns true if</a:t>
            </a:r>
            <a:r>
              <a:rPr lang="en-US" sz="1800" i="1"/>
              <a:t> x</a:t>
            </a:r>
            <a:r>
              <a:rPr lang="en-US" sz="1800"/>
              <a:t> is a member of the list</a:t>
            </a:r>
          </a:p>
          <a:p>
            <a:pPr marL="717550" indent="-609600">
              <a:lnSpc>
                <a:spcPct val="73000"/>
              </a:lnSpc>
              <a:buFont typeface="Wingdings" pitchFamily="2" charset="2"/>
              <a:buAutoNum type="arabicPeriod" startAt="75"/>
            </a:pPr>
            <a:r>
              <a:rPr lang="en-US" sz="1800"/>
              <a:t>    {</a:t>
            </a:r>
          </a:p>
          <a:p>
            <a:pPr marL="717550" indent="-609600">
              <a:lnSpc>
                <a:spcPct val="73000"/>
              </a:lnSpc>
              <a:buFont typeface="Wingdings" pitchFamily="2" charset="2"/>
              <a:buAutoNum type="arabicPeriod" startAt="75"/>
            </a:pPr>
            <a:r>
              <a:rPr lang="en-US" sz="1800"/>
              <a:t>        Node p = front;                              </a:t>
            </a:r>
          </a:p>
          <a:p>
            <a:pPr marL="717550" indent="-609600">
              <a:lnSpc>
                <a:spcPct val="73000"/>
              </a:lnSpc>
              <a:buFont typeface="Wingdings" pitchFamily="2" charset="2"/>
              <a:buAutoNum type="arabicPeriod" startAt="75"/>
            </a:pPr>
            <a:r>
              <a:rPr lang="en-US" sz="1800"/>
              <a:t>        for (int i = 0; i &lt; length; i++)    	 // could also use “(while p.next != null)”</a:t>
            </a:r>
          </a:p>
          <a:p>
            <a:pPr marL="717550" indent="-609600">
              <a:lnSpc>
                <a:spcPct val="73000"/>
              </a:lnSpc>
              <a:buFont typeface="Wingdings" pitchFamily="2" charset="2"/>
              <a:buAutoNum type="arabicPeriod" startAt="75"/>
            </a:pPr>
            <a:r>
              <a:rPr lang="en-US" sz="1800"/>
              <a:t>        {</a:t>
            </a:r>
          </a:p>
          <a:p>
            <a:pPr marL="717550" indent="-609600">
              <a:lnSpc>
                <a:spcPct val="73000"/>
              </a:lnSpc>
              <a:buFont typeface="Wingdings" pitchFamily="2" charset="2"/>
              <a:buAutoNum type="arabicPeriod" startAt="75"/>
            </a:pPr>
            <a:r>
              <a:rPr lang="en-US" sz="1800"/>
              <a:t>            if ( x.equals(p.data))                </a:t>
            </a:r>
          </a:p>
          <a:p>
            <a:pPr marL="717550" indent="-609600">
              <a:lnSpc>
                <a:spcPct val="73000"/>
              </a:lnSpc>
              <a:buFont typeface="Wingdings" pitchFamily="2" charset="2"/>
              <a:buAutoNum type="arabicPeriod" startAt="75"/>
            </a:pPr>
            <a:r>
              <a:rPr lang="en-US" sz="1800"/>
              <a:t>                return true;</a:t>
            </a:r>
          </a:p>
          <a:p>
            <a:pPr marL="717550" indent="-609600">
              <a:lnSpc>
                <a:spcPct val="73000"/>
              </a:lnSpc>
              <a:buFont typeface="Wingdings" pitchFamily="2" charset="2"/>
              <a:buAutoNum type="arabicPeriod" startAt="75"/>
            </a:pPr>
            <a:r>
              <a:rPr lang="en-US" sz="1800"/>
              <a:t>            p = p.next;                              </a:t>
            </a:r>
          </a:p>
          <a:p>
            <a:pPr marL="717550" indent="-609600">
              <a:lnSpc>
                <a:spcPct val="73000"/>
              </a:lnSpc>
              <a:buFont typeface="Wingdings" pitchFamily="2" charset="2"/>
              <a:buAutoNum type="arabicPeriod" startAt="75"/>
            </a:pPr>
            <a:r>
              <a:rPr lang="en-US" sz="1800"/>
              <a:t>        }</a:t>
            </a:r>
          </a:p>
          <a:p>
            <a:pPr marL="717550" indent="-609600">
              <a:lnSpc>
                <a:spcPct val="73000"/>
              </a:lnSpc>
              <a:buFont typeface="Wingdings" pitchFamily="2" charset="2"/>
              <a:buAutoNum type="arabicPeriod" startAt="75"/>
            </a:pPr>
            <a:r>
              <a:rPr lang="en-US" sz="1800"/>
              <a:t>        return false;                             	// search unsuccessful</a:t>
            </a:r>
          </a:p>
          <a:p>
            <a:pPr marL="717550" indent="-609600">
              <a:lnSpc>
                <a:spcPct val="73000"/>
              </a:lnSpc>
              <a:buFont typeface="Wingdings" pitchFamily="2" charset="2"/>
              <a:buAutoNum type="arabicPeriod" startAt="75"/>
            </a:pPr>
            <a:r>
              <a:rPr lang="en-US" sz="1800"/>
              <a:t>    }</a:t>
            </a:r>
          </a:p>
          <a:p>
            <a:pPr marL="717550" indent="-609600">
              <a:lnSpc>
                <a:spcPct val="73000"/>
              </a:lnSpc>
              <a:buFont typeface="Wingdings" pitchFamily="2" charset="2"/>
              <a:buAutoNum type="arabicPeriod" startAt="75"/>
            </a:pPr>
            <a:r>
              <a:rPr lang="en-US" sz="1800"/>
              <a:t>    public E  get (int index)         	   // returns data at position index</a:t>
            </a:r>
          </a:p>
          <a:p>
            <a:pPr marL="717550" indent="-609600">
              <a:lnSpc>
                <a:spcPct val="73000"/>
              </a:lnSpc>
              <a:buFont typeface="Wingdings" pitchFamily="2" charset="2"/>
              <a:buAutoNum type="arabicPeriod" startAt="75"/>
            </a:pPr>
            <a:r>
              <a:rPr lang="en-US" sz="1800"/>
              <a:t>    {</a:t>
            </a:r>
          </a:p>
          <a:p>
            <a:pPr marL="717550" indent="-609600">
              <a:lnSpc>
                <a:spcPct val="73000"/>
              </a:lnSpc>
              <a:buFont typeface="Wingdings" pitchFamily="2" charset="2"/>
              <a:buAutoNum type="arabicPeriod" startAt="75"/>
            </a:pPr>
            <a:r>
              <a:rPr lang="en-US" sz="1800"/>
              <a:t>        if (index &gt;= length)          	   // if index is out of bounds</a:t>
            </a:r>
          </a:p>
          <a:p>
            <a:pPr marL="717550" indent="-609600">
              <a:lnSpc>
                <a:spcPct val="73000"/>
              </a:lnSpc>
              <a:buFont typeface="Wingdings" pitchFamily="2" charset="2"/>
              <a:buAutoNum type="arabicPeriod" startAt="75"/>
            </a:pPr>
            <a:r>
              <a:rPr lang="en-US" sz="1800"/>
              <a:t>        {</a:t>
            </a:r>
          </a:p>
          <a:p>
            <a:pPr marL="717550" indent="-609600">
              <a:lnSpc>
                <a:spcPct val="73000"/>
              </a:lnSpc>
              <a:buFont typeface="Wingdings" pitchFamily="2" charset="2"/>
              <a:buAutoNum type="arabicPeriod" startAt="75"/>
            </a:pPr>
            <a:r>
              <a:rPr lang="en-US" sz="1800"/>
              <a:t>            System.out.println("Error in get (int index)");</a:t>
            </a:r>
          </a:p>
          <a:p>
            <a:pPr marL="717550" indent="-609600">
              <a:lnSpc>
                <a:spcPct val="73000"/>
              </a:lnSpc>
              <a:buFont typeface="Wingdings" pitchFamily="2" charset="2"/>
              <a:buAutoNum type="arabicPeriod" startAt="75"/>
            </a:pPr>
            <a:r>
              <a:rPr lang="en-US" sz="1800"/>
              <a:t>            System.exit(0);</a:t>
            </a:r>
          </a:p>
          <a:p>
            <a:pPr marL="717550" indent="-609600">
              <a:lnSpc>
                <a:spcPct val="73000"/>
              </a:lnSpc>
              <a:buFont typeface="Wingdings" pitchFamily="2" charset="2"/>
              <a:buAutoNum type="arabicPeriod" startAt="75"/>
            </a:pPr>
            <a:r>
              <a:rPr lang="en-US" sz="1800"/>
              <a:t>        }</a:t>
            </a:r>
          </a:p>
          <a:p>
            <a:pPr marL="717550" indent="-609600">
              <a:lnSpc>
                <a:spcPct val="73000"/>
              </a:lnSpc>
              <a:buFont typeface="Wingdings" pitchFamily="2" charset="2"/>
              <a:buAutoNum type="arabicPeriod" startAt="75"/>
            </a:pPr>
            <a:r>
              <a:rPr lang="en-US" sz="1800"/>
              <a:t>        Node p = front;</a:t>
            </a:r>
          </a:p>
          <a:p>
            <a:pPr marL="717550" indent="-609600">
              <a:lnSpc>
                <a:spcPct val="73000"/>
              </a:lnSpc>
              <a:buFont typeface="Wingdings" pitchFamily="2" charset="2"/>
              <a:buAutoNum type="arabicPeriod" startAt="75"/>
            </a:pPr>
            <a:r>
              <a:rPr lang="en-US" sz="1800"/>
              <a:t>        for (int i = 0 ; i &lt; index; i++)        </a:t>
            </a:r>
          </a:p>
          <a:p>
            <a:pPr marL="717550" indent="-609600">
              <a:lnSpc>
                <a:spcPct val="73000"/>
              </a:lnSpc>
              <a:buFont typeface="Wingdings" pitchFamily="2" charset="2"/>
              <a:buAutoNum type="arabicPeriod" startAt="75"/>
            </a:pPr>
            <a:r>
              <a:rPr lang="en-US" sz="1800"/>
              <a:t>            p = p.next;    	                        // move through the list, node by node</a:t>
            </a:r>
          </a:p>
          <a:p>
            <a:pPr marL="717550" indent="-609600">
              <a:lnSpc>
                <a:spcPct val="73000"/>
              </a:lnSpc>
              <a:buFont typeface="Wingdings" pitchFamily="2" charset="2"/>
              <a:buAutoNum type="arabicPeriod" startAt="75"/>
            </a:pPr>
            <a:r>
              <a:rPr lang="en-US" sz="1800"/>
              <a:t>        return p.data;</a:t>
            </a:r>
          </a:p>
          <a:p>
            <a:pPr marL="717550" indent="-609600">
              <a:lnSpc>
                <a:spcPct val="73000"/>
              </a:lnSpc>
              <a:buFont typeface="Wingdings" pitchFamily="2" charset="2"/>
              <a:buAutoNum type="arabicPeriod" startAt="75"/>
            </a:pPr>
            <a:r>
              <a:rPr lang="en-US" sz="180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t>Queue vs. Stack</a:t>
            </a:r>
          </a:p>
        </p:txBody>
      </p:sp>
      <p:pic>
        <p:nvPicPr>
          <p:cNvPr id="237572" name="Picture 4"/>
          <p:cNvPicPr>
            <a:picLocks noChangeAspect="1" noChangeArrowheads="1"/>
          </p:cNvPicPr>
          <p:nvPr/>
        </p:nvPicPr>
        <p:blipFill>
          <a:blip r:embed="rId2"/>
          <a:srcRect/>
          <a:stretch>
            <a:fillRect/>
          </a:stretch>
        </p:blipFill>
        <p:spPr bwMode="auto">
          <a:xfrm>
            <a:off x="1077912" y="2103437"/>
            <a:ext cx="8008029" cy="4760913"/>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t>LList&lt;E&gt;</a:t>
            </a:r>
          </a:p>
        </p:txBody>
      </p:sp>
      <p:sp>
        <p:nvSpPr>
          <p:cNvPr id="281603" name="Rectangle 3"/>
          <p:cNvSpPr>
            <a:spLocks noGrp="1" noChangeArrowheads="1"/>
          </p:cNvSpPr>
          <p:nvPr>
            <p:ph type="body" idx="1"/>
          </p:nvPr>
        </p:nvSpPr>
        <p:spPr>
          <a:xfrm>
            <a:off x="741363" y="2101850"/>
            <a:ext cx="8607425" cy="5259388"/>
          </a:xfrm>
        </p:spPr>
        <p:txBody>
          <a:bodyPr/>
          <a:lstStyle/>
          <a:p>
            <a:pPr marL="717550" indent="-609600">
              <a:lnSpc>
                <a:spcPct val="73000"/>
              </a:lnSpc>
              <a:buFont typeface="Wingdings" pitchFamily="2" charset="2"/>
              <a:buAutoNum type="arabicPeriod" startAt="98"/>
            </a:pPr>
            <a:r>
              <a:rPr lang="en-US" sz="1800"/>
              <a:t> public boolean isEmpty()          	// returns true if list is empty</a:t>
            </a:r>
          </a:p>
          <a:p>
            <a:pPr marL="717550" indent="-609600">
              <a:lnSpc>
                <a:spcPct val="73000"/>
              </a:lnSpc>
              <a:buFont typeface="Wingdings" pitchFamily="2" charset="2"/>
              <a:buAutoNum type="arabicPeriod" startAt="98"/>
            </a:pPr>
            <a:r>
              <a:rPr lang="en-US" sz="1800"/>
              <a:t>    {</a:t>
            </a:r>
          </a:p>
          <a:p>
            <a:pPr marL="717550" indent="-609600">
              <a:lnSpc>
                <a:spcPct val="73000"/>
              </a:lnSpc>
              <a:buFont typeface="Wingdings" pitchFamily="2" charset="2"/>
              <a:buAutoNum type="arabicPeriod" startAt="98"/>
            </a:pPr>
            <a:r>
              <a:rPr lang="en-US" sz="1800"/>
              <a:t>          return length == 0;</a:t>
            </a:r>
          </a:p>
          <a:p>
            <a:pPr marL="717550" indent="-609600">
              <a:lnSpc>
                <a:spcPct val="73000"/>
              </a:lnSpc>
              <a:buFont typeface="Wingdings" pitchFamily="2" charset="2"/>
              <a:buAutoNum type="arabicPeriod" startAt="98"/>
            </a:pPr>
            <a:r>
              <a:rPr lang="en-US" sz="1800"/>
              <a:t>     }</a:t>
            </a:r>
          </a:p>
          <a:p>
            <a:pPr marL="717550" indent="-609600">
              <a:lnSpc>
                <a:spcPct val="73000"/>
              </a:lnSpc>
              <a:buFont typeface="Wingdings" pitchFamily="2" charset="2"/>
              <a:buAutoNum type="arabicPeriod" startAt="98"/>
            </a:pPr>
            <a:r>
              <a:rPr lang="en-US" sz="1800"/>
              <a:t>    public boolean remove (E x)   	// removes first occurrence of </a:t>
            </a:r>
            <a:r>
              <a:rPr lang="en-US" sz="1800" i="1"/>
              <a:t>x</a:t>
            </a:r>
            <a:r>
              <a:rPr lang="en-US" sz="1800"/>
              <a:t>; 	</a:t>
            </a:r>
          </a:p>
          <a:p>
            <a:pPr marL="717550" indent="-609600">
              <a:lnSpc>
                <a:spcPct val="73000"/>
              </a:lnSpc>
              <a:buFont typeface="Wingdings" pitchFamily="2" charset="2"/>
              <a:buAutoNum type="arabicPeriod" startAt="98"/>
            </a:pPr>
            <a:r>
              <a:rPr lang="en-US" sz="1800"/>
              <a:t>                                                     	// returns true if successful                            </a:t>
            </a:r>
          </a:p>
          <a:p>
            <a:pPr marL="717550" indent="-609600">
              <a:lnSpc>
                <a:spcPct val="73000"/>
              </a:lnSpc>
              <a:buFont typeface="Wingdings" pitchFamily="2" charset="2"/>
              <a:buAutoNum type="arabicPeriod" startAt="98"/>
            </a:pPr>
            <a:r>
              <a:rPr lang="en-US" sz="1800"/>
              <a:t>    {</a:t>
            </a:r>
          </a:p>
          <a:p>
            <a:pPr marL="717550" indent="-609600">
              <a:lnSpc>
                <a:spcPct val="73000"/>
              </a:lnSpc>
              <a:buFont typeface="Wingdings" pitchFamily="2" charset="2"/>
              <a:buAutoNum type="arabicPeriod" startAt="98"/>
            </a:pPr>
            <a:r>
              <a:rPr lang="en-US" sz="1800"/>
              <a:t>        Node p = front;                    	</a:t>
            </a:r>
          </a:p>
          <a:p>
            <a:pPr marL="717550" indent="-609600">
              <a:lnSpc>
                <a:spcPct val="73000"/>
              </a:lnSpc>
              <a:buFont typeface="Wingdings" pitchFamily="2" charset="2"/>
              <a:buAutoNum type="arabicPeriod" startAt="98"/>
            </a:pPr>
            <a:r>
              <a:rPr lang="en-US" sz="1800"/>
              <a:t>        Node q = null;                      </a:t>
            </a:r>
          </a:p>
          <a:p>
            <a:pPr marL="717550" indent="-609600">
              <a:lnSpc>
                <a:spcPct val="73000"/>
              </a:lnSpc>
              <a:buFont typeface="Wingdings" pitchFamily="2" charset="2"/>
              <a:buAutoNum type="arabicPeriod" startAt="98"/>
            </a:pPr>
            <a:r>
              <a:rPr lang="en-US" sz="1800"/>
              <a:t>        while (!(p == null) &amp;&amp; !x.equals(p.data))    // look for </a:t>
            </a:r>
            <a:r>
              <a:rPr lang="en-US" sz="1800" i="1"/>
              <a:t>x</a:t>
            </a:r>
            <a:endParaRPr lang="en-US" sz="1800"/>
          </a:p>
          <a:p>
            <a:pPr marL="717550" indent="-609600">
              <a:lnSpc>
                <a:spcPct val="73000"/>
              </a:lnSpc>
              <a:buFont typeface="Wingdings" pitchFamily="2" charset="2"/>
              <a:buAutoNum type="arabicPeriod" startAt="98"/>
            </a:pPr>
            <a:r>
              <a:rPr lang="en-US" sz="1800"/>
              <a:t>        {</a:t>
            </a:r>
          </a:p>
          <a:p>
            <a:pPr marL="717550" indent="-609600">
              <a:lnSpc>
                <a:spcPct val="73000"/>
              </a:lnSpc>
              <a:buFont typeface="Wingdings" pitchFamily="2" charset="2"/>
              <a:buAutoNum type="arabicPeriod" startAt="98"/>
            </a:pPr>
            <a:r>
              <a:rPr lang="en-US" sz="1800"/>
              <a:t>            q = p;                            </a:t>
            </a:r>
          </a:p>
          <a:p>
            <a:pPr marL="717550" indent="-609600">
              <a:lnSpc>
                <a:spcPct val="73000"/>
              </a:lnSpc>
              <a:buFont typeface="Wingdings" pitchFamily="2" charset="2"/>
              <a:buAutoNum type="arabicPeriod" startAt="98"/>
            </a:pPr>
            <a:r>
              <a:rPr lang="en-US" sz="1800"/>
              <a:t>            p = p.next;                   </a:t>
            </a:r>
          </a:p>
          <a:p>
            <a:pPr marL="717550" indent="-609600">
              <a:lnSpc>
                <a:spcPct val="73000"/>
              </a:lnSpc>
              <a:buFont typeface="Wingdings" pitchFamily="2" charset="2"/>
              <a:buAutoNum type="arabicPeriod" startAt="98"/>
            </a:pPr>
            <a:r>
              <a:rPr lang="en-US" sz="1800"/>
              <a:t>        }</a:t>
            </a:r>
          </a:p>
          <a:p>
            <a:pPr marL="717550" indent="-609600">
              <a:lnSpc>
                <a:spcPct val="73000"/>
              </a:lnSpc>
              <a:buFont typeface="Wingdings" pitchFamily="2" charset="2"/>
              <a:buAutoNum type="arabicPeriod" startAt="98"/>
            </a:pPr>
            <a:r>
              <a:rPr lang="en-US" sz="1800"/>
              <a:t>        if  (p == null)     	// not found</a:t>
            </a:r>
          </a:p>
          <a:p>
            <a:pPr marL="717550" indent="-609600">
              <a:lnSpc>
                <a:spcPct val="73000"/>
              </a:lnSpc>
              <a:buFont typeface="Wingdings" pitchFamily="2" charset="2"/>
              <a:buAutoNum type="arabicPeriod" startAt="98"/>
            </a:pPr>
            <a:r>
              <a:rPr lang="en-US" sz="1800"/>
              <a:t>            return false;</a:t>
            </a:r>
          </a:p>
          <a:p>
            <a:pPr marL="717550" indent="-609600">
              <a:lnSpc>
                <a:spcPct val="73000"/>
              </a:lnSpc>
              <a:buFont typeface="Wingdings" pitchFamily="2" charset="2"/>
              <a:buAutoNum type="arabicPeriod" startAt="98"/>
            </a:pPr>
            <a:r>
              <a:rPr lang="en-US" sz="1800"/>
              <a:t>        if (!(q == null))  	// if </a:t>
            </a:r>
            <a:r>
              <a:rPr lang="en-US" sz="1800" i="1"/>
              <a:t>x</a:t>
            </a:r>
            <a:r>
              <a:rPr lang="en-US" sz="1800"/>
              <a:t> is in the first node </a:t>
            </a:r>
            <a:r>
              <a:rPr lang="en-US" sz="1800" i="1"/>
              <a:t>q</a:t>
            </a:r>
            <a:r>
              <a:rPr lang="en-US" sz="1800"/>
              <a:t> is null</a:t>
            </a:r>
          </a:p>
          <a:p>
            <a:pPr marL="717550" indent="-609600">
              <a:lnSpc>
                <a:spcPct val="73000"/>
              </a:lnSpc>
              <a:buFont typeface="Wingdings" pitchFamily="2" charset="2"/>
              <a:buAutoNum type="arabicPeriod" startAt="98"/>
            </a:pPr>
            <a:r>
              <a:rPr lang="en-US" sz="1800"/>
              <a:t>               q.next = p.next;</a:t>
            </a:r>
          </a:p>
          <a:p>
            <a:pPr marL="717550" indent="-609600">
              <a:lnSpc>
                <a:spcPct val="73000"/>
              </a:lnSpc>
              <a:buFont typeface="Wingdings" pitchFamily="2" charset="2"/>
              <a:buAutoNum type="arabicPeriod" startAt="98"/>
            </a:pPr>
            <a:r>
              <a:rPr lang="en-US" sz="1800"/>
              <a:t>          if (p == front)</a:t>
            </a:r>
          </a:p>
          <a:p>
            <a:pPr marL="717550" indent="-609600">
              <a:lnSpc>
                <a:spcPct val="73000"/>
              </a:lnSpc>
              <a:buFont typeface="Wingdings" pitchFamily="2" charset="2"/>
              <a:buAutoNum type="arabicPeriod" startAt="98"/>
            </a:pPr>
            <a:r>
              <a:rPr lang="en-US" sz="1800"/>
              <a:t>               front= front.next;</a:t>
            </a:r>
          </a:p>
          <a:p>
            <a:pPr marL="717550" indent="-609600">
              <a:lnSpc>
                <a:spcPct val="73000"/>
              </a:lnSpc>
              <a:buFont typeface="Wingdings" pitchFamily="2" charset="2"/>
              <a:buAutoNum type="arabicPeriod" startAt="98"/>
            </a:pPr>
            <a:r>
              <a:rPr lang="en-US" sz="1800"/>
              <a:t>          if ( p == rear)</a:t>
            </a:r>
          </a:p>
          <a:p>
            <a:pPr marL="717550" indent="-609600">
              <a:lnSpc>
                <a:spcPct val="73000"/>
              </a:lnSpc>
              <a:buFont typeface="Wingdings" pitchFamily="2" charset="2"/>
              <a:buAutoNum type="arabicPeriod" startAt="98"/>
            </a:pPr>
            <a:r>
              <a:rPr lang="en-US" sz="1800"/>
              <a:t>               rear = q;</a:t>
            </a:r>
          </a:p>
          <a:p>
            <a:pPr marL="717550" indent="-609600">
              <a:lnSpc>
                <a:spcPct val="73000"/>
              </a:lnSpc>
              <a:buFont typeface="Wingdings" pitchFamily="2" charset="2"/>
              <a:buAutoNum type="arabicPeriod" startAt="98"/>
            </a:pPr>
            <a:r>
              <a:rPr lang="en-US" sz="1800"/>
              <a:t>          length--;</a:t>
            </a:r>
          </a:p>
          <a:p>
            <a:pPr marL="717550" indent="-609600">
              <a:lnSpc>
                <a:spcPct val="73000"/>
              </a:lnSpc>
              <a:buFont typeface="Wingdings" pitchFamily="2" charset="2"/>
              <a:buAutoNum type="arabicPeriod" startAt="98"/>
            </a:pPr>
            <a:r>
              <a:rPr lang="en-US" sz="1800"/>
              <a:t>          return true;</a:t>
            </a:r>
          </a:p>
          <a:p>
            <a:pPr marL="717550" indent="-609600">
              <a:lnSpc>
                <a:spcPct val="73000"/>
              </a:lnSpc>
              <a:buFont typeface="Wingdings" pitchFamily="2" charset="2"/>
              <a:buAutoNum type="arabicPeriod" startAt="98"/>
            </a:pPr>
            <a:r>
              <a:rPr lang="en-US" sz="180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t>LList&lt;E&gt;</a:t>
            </a:r>
          </a:p>
        </p:txBody>
      </p:sp>
      <p:sp>
        <p:nvSpPr>
          <p:cNvPr id="282627" name="Rectangle 3"/>
          <p:cNvSpPr>
            <a:spLocks noGrp="1" noChangeArrowheads="1"/>
          </p:cNvSpPr>
          <p:nvPr>
            <p:ph type="body" idx="1"/>
          </p:nvPr>
        </p:nvSpPr>
        <p:spPr>
          <a:xfrm>
            <a:off x="741363" y="2101850"/>
            <a:ext cx="9339262" cy="4760913"/>
          </a:xfrm>
        </p:spPr>
        <p:txBody>
          <a:bodyPr/>
          <a:lstStyle/>
          <a:p>
            <a:pPr marL="717550" indent="-609600">
              <a:lnSpc>
                <a:spcPct val="73000"/>
              </a:lnSpc>
              <a:buFont typeface="Wingdings" pitchFamily="2" charset="2"/>
              <a:buAutoNum type="arabicPeriod" startAt="123"/>
            </a:pPr>
            <a:r>
              <a:rPr lang="en-US" sz="1800"/>
              <a:t>     public E remove (int index) 	// removes and returns data at position index</a:t>
            </a:r>
          </a:p>
          <a:p>
            <a:pPr marL="717550" indent="-609600">
              <a:lnSpc>
                <a:spcPct val="73000"/>
              </a:lnSpc>
              <a:buFont typeface="Wingdings" pitchFamily="2" charset="2"/>
              <a:buAutoNum type="arabicPeriod" startAt="123"/>
            </a:pPr>
            <a:r>
              <a:rPr lang="en-US" sz="1800"/>
              <a:t>     {</a:t>
            </a:r>
          </a:p>
          <a:p>
            <a:pPr marL="717550" indent="-609600">
              <a:lnSpc>
                <a:spcPct val="73000"/>
              </a:lnSpc>
              <a:buFont typeface="Wingdings" pitchFamily="2" charset="2"/>
              <a:buAutoNum type="arabicPeriod" startAt="123"/>
            </a:pPr>
            <a:r>
              <a:rPr lang="en-US" sz="1800"/>
              <a:t>          if (index &gt;= length) 	// index out of bounds</a:t>
            </a:r>
          </a:p>
          <a:p>
            <a:pPr marL="717550" indent="-609600">
              <a:lnSpc>
                <a:spcPct val="73000"/>
              </a:lnSpc>
              <a:buFont typeface="Wingdings" pitchFamily="2" charset="2"/>
              <a:buAutoNum type="arabicPeriod" startAt="123"/>
            </a:pPr>
            <a:r>
              <a:rPr lang="en-US" sz="1800"/>
              <a:t>          {</a:t>
            </a:r>
          </a:p>
          <a:p>
            <a:pPr marL="717550" indent="-609600">
              <a:lnSpc>
                <a:spcPct val="73000"/>
              </a:lnSpc>
              <a:buFont typeface="Wingdings" pitchFamily="2" charset="2"/>
              <a:buAutoNum type="arabicPeriod" startAt="123"/>
            </a:pPr>
            <a:r>
              <a:rPr lang="en-US" sz="1800"/>
              <a:t>               System.out.println("Error in remove (int index)");</a:t>
            </a:r>
          </a:p>
          <a:p>
            <a:pPr marL="717550" indent="-609600">
              <a:lnSpc>
                <a:spcPct val="73000"/>
              </a:lnSpc>
              <a:buFont typeface="Wingdings" pitchFamily="2" charset="2"/>
              <a:buAutoNum type="arabicPeriod" startAt="123"/>
            </a:pPr>
            <a:r>
              <a:rPr lang="en-US" sz="1800"/>
              <a:t>               System.exit(0);</a:t>
            </a:r>
          </a:p>
          <a:p>
            <a:pPr marL="717550" indent="-609600">
              <a:lnSpc>
                <a:spcPct val="73000"/>
              </a:lnSpc>
              <a:buFont typeface="Wingdings" pitchFamily="2" charset="2"/>
              <a:buAutoNum type="arabicPeriod" startAt="123"/>
            </a:pPr>
            <a:r>
              <a:rPr lang="en-US" sz="1800"/>
              <a:t>          }</a:t>
            </a:r>
          </a:p>
          <a:p>
            <a:pPr marL="717550" indent="-609600">
              <a:lnSpc>
                <a:spcPct val="73000"/>
              </a:lnSpc>
              <a:buFont typeface="Wingdings" pitchFamily="2" charset="2"/>
              <a:buAutoNum type="arabicPeriod" startAt="123"/>
            </a:pPr>
            <a:r>
              <a:rPr lang="en-US" sz="1800"/>
              <a:t>          Node p = front;</a:t>
            </a:r>
          </a:p>
          <a:p>
            <a:pPr marL="717550" indent="-609600">
              <a:lnSpc>
                <a:spcPct val="73000"/>
              </a:lnSpc>
              <a:buFont typeface="Wingdings" pitchFamily="2" charset="2"/>
              <a:buAutoNum type="arabicPeriod" startAt="123"/>
            </a:pPr>
            <a:r>
              <a:rPr lang="en-US" sz="1800"/>
              <a:t>          Node q = null;       </a:t>
            </a:r>
          </a:p>
          <a:p>
            <a:pPr marL="717550" indent="-609600">
              <a:lnSpc>
                <a:spcPct val="73000"/>
              </a:lnSpc>
              <a:buFont typeface="Wingdings" pitchFamily="2" charset="2"/>
              <a:buAutoNum type="arabicPeriod" startAt="123"/>
            </a:pPr>
            <a:r>
              <a:rPr lang="en-US" sz="1800"/>
              <a:t>          for ( int i = 0; i &lt; index; i++)   	// q follows p down the list</a:t>
            </a:r>
          </a:p>
          <a:p>
            <a:pPr marL="717550" indent="-609600">
              <a:lnSpc>
                <a:spcPct val="73000"/>
              </a:lnSpc>
              <a:buFont typeface="Wingdings" pitchFamily="2" charset="2"/>
              <a:buAutoNum type="arabicPeriod" startAt="123"/>
            </a:pPr>
            <a:r>
              <a:rPr lang="en-US" sz="1800"/>
              <a:t>          {</a:t>
            </a:r>
          </a:p>
          <a:p>
            <a:pPr marL="717550" indent="-609600">
              <a:lnSpc>
                <a:spcPct val="73000"/>
              </a:lnSpc>
              <a:buFont typeface="Wingdings" pitchFamily="2" charset="2"/>
              <a:buAutoNum type="arabicPeriod" startAt="123"/>
            </a:pPr>
            <a:r>
              <a:rPr lang="en-US" sz="1800"/>
              <a:t>               q = p;</a:t>
            </a:r>
          </a:p>
          <a:p>
            <a:pPr marL="717550" indent="-609600">
              <a:lnSpc>
                <a:spcPct val="73000"/>
              </a:lnSpc>
              <a:buFont typeface="Wingdings" pitchFamily="2" charset="2"/>
              <a:buAutoNum type="arabicPeriod" startAt="123"/>
            </a:pPr>
            <a:r>
              <a:rPr lang="en-US" sz="1800"/>
              <a:t>               p = p.next;</a:t>
            </a:r>
          </a:p>
          <a:p>
            <a:pPr marL="717550" indent="-609600">
              <a:lnSpc>
                <a:spcPct val="73000"/>
              </a:lnSpc>
              <a:buFont typeface="Wingdings" pitchFamily="2" charset="2"/>
              <a:buAutoNum type="arabicPeriod" startAt="123"/>
            </a:pPr>
            <a:r>
              <a:rPr lang="en-US" sz="1800"/>
              <a:t>          }</a:t>
            </a:r>
          </a:p>
          <a:p>
            <a:pPr marL="717550" indent="-609600">
              <a:lnSpc>
                <a:spcPct val="73000"/>
              </a:lnSpc>
              <a:buFont typeface="Wingdings" pitchFamily="2" charset="2"/>
              <a:buAutoNum type="arabicPeriod" startAt="123"/>
            </a:pPr>
            <a:r>
              <a:rPr lang="en-US" sz="1800"/>
              <a:t>          if ( current ==p)  // if removing the </a:t>
            </a:r>
            <a:r>
              <a:rPr lang="en-US" sz="1800" i="1"/>
              <a:t>current</a:t>
            </a:r>
            <a:r>
              <a:rPr lang="en-US" sz="1800"/>
              <a:t> node, move </a:t>
            </a:r>
            <a:r>
              <a:rPr lang="en-US" sz="1800" i="1"/>
              <a:t>current</a:t>
            </a:r>
            <a:r>
              <a:rPr lang="en-US" sz="1800"/>
              <a:t> to the next node</a:t>
            </a:r>
          </a:p>
          <a:p>
            <a:pPr marL="717550" indent="-609600">
              <a:lnSpc>
                <a:spcPct val="73000"/>
              </a:lnSpc>
              <a:buFont typeface="Wingdings" pitchFamily="2" charset="2"/>
              <a:buAutoNum type="arabicPeriod" startAt="123"/>
            </a:pPr>
            <a:r>
              <a:rPr lang="en-US" sz="1800"/>
              <a:t>               current = p.next;</a:t>
            </a:r>
          </a:p>
          <a:p>
            <a:pPr marL="717550" indent="-609600">
              <a:lnSpc>
                <a:spcPct val="73000"/>
              </a:lnSpc>
              <a:buFont typeface="Wingdings" pitchFamily="2" charset="2"/>
              <a:buAutoNum type="arabicPeriod" startAt="123"/>
            </a:pPr>
            <a:r>
              <a:rPr lang="en-US" sz="1800"/>
              <a:t>          if (!(q == null))  	// if not removing the first node</a:t>
            </a:r>
          </a:p>
          <a:p>
            <a:pPr marL="717550" indent="-609600">
              <a:lnSpc>
                <a:spcPct val="73000"/>
              </a:lnSpc>
              <a:buFont typeface="Wingdings" pitchFamily="2" charset="2"/>
              <a:buAutoNum type="arabicPeriod" startAt="123"/>
            </a:pPr>
            <a:r>
              <a:rPr lang="en-US" sz="1800"/>
              <a:t>           // </a:t>
            </a:r>
            <a:r>
              <a:rPr lang="en-US" sz="1800" i="1"/>
              <a:t>q </a:t>
            </a:r>
            <a:r>
              <a:rPr lang="en-US" sz="1800"/>
              <a:t> follows  </a:t>
            </a:r>
            <a:r>
              <a:rPr lang="en-US" sz="1800" i="1"/>
              <a:t>p</a:t>
            </a:r>
            <a:r>
              <a:rPr lang="en-US" sz="1800"/>
              <a:t>, so </a:t>
            </a:r>
            <a:r>
              <a:rPr lang="en-US" sz="1800" i="1"/>
              <a:t>q</a:t>
            </a:r>
            <a:r>
              <a:rPr lang="en-US" sz="1800"/>
              <a:t> is null when </a:t>
            </a:r>
            <a:r>
              <a:rPr lang="en-US" sz="1800" i="1"/>
              <a:t>p</a:t>
            </a:r>
            <a:r>
              <a:rPr lang="en-US" sz="1800"/>
              <a:t> is the first node.</a:t>
            </a:r>
          </a:p>
          <a:p>
            <a:pPr marL="717550" indent="-609600">
              <a:lnSpc>
                <a:spcPct val="73000"/>
              </a:lnSpc>
              <a:buFont typeface="Wingdings" pitchFamily="2" charset="2"/>
              <a:buAutoNum type="arabicPeriod" startAt="123"/>
            </a:pPr>
            <a:r>
              <a:rPr lang="en-US" sz="1800"/>
              <a:t>               q.next = p.next;</a:t>
            </a:r>
          </a:p>
          <a:p>
            <a:pPr marL="717550" indent="-609600">
              <a:lnSpc>
                <a:spcPct val="73000"/>
              </a:lnSpc>
              <a:buFont typeface="Wingdings" pitchFamily="2" charset="2"/>
              <a:buAutoNum type="arabicPeriod" startAt="123"/>
            </a:pPr>
            <a:r>
              <a:rPr lang="en-US" sz="1800"/>
              <a:t>          if (p == front)  </a:t>
            </a:r>
          </a:p>
          <a:p>
            <a:pPr marL="717550" indent="-609600">
              <a:lnSpc>
                <a:spcPct val="73000"/>
              </a:lnSpc>
              <a:buFont typeface="Wingdings" pitchFamily="2" charset="2"/>
              <a:buAutoNum type="arabicPeriod" startAt="123"/>
            </a:pPr>
            <a:r>
              <a:rPr lang="en-US" sz="1800"/>
              <a:t>               front= front.next;</a:t>
            </a:r>
          </a:p>
          <a:p>
            <a:pPr marL="717550" indent="-609600">
              <a:lnSpc>
                <a:spcPct val="73000"/>
              </a:lnSpc>
              <a:buFont typeface="Wingdings" pitchFamily="2" charset="2"/>
              <a:buAutoNum type="arabicPeriod" startAt="123"/>
            </a:pPr>
            <a:r>
              <a:rPr lang="en-US" sz="1800"/>
              <a:t>          if ( p == rear)</a:t>
            </a:r>
          </a:p>
          <a:p>
            <a:pPr marL="717550" indent="-609600">
              <a:lnSpc>
                <a:spcPct val="73000"/>
              </a:lnSpc>
              <a:buFont typeface="Wingdings" pitchFamily="2" charset="2"/>
              <a:buAutoNum type="arabicPeriod" startAt="123"/>
            </a:pPr>
            <a:r>
              <a:rPr lang="en-US" sz="1800"/>
              <a:t>               rear = q;</a:t>
            </a:r>
          </a:p>
          <a:p>
            <a:pPr marL="717550" indent="-609600">
              <a:lnSpc>
                <a:spcPct val="73000"/>
              </a:lnSpc>
              <a:buFont typeface="Wingdings" pitchFamily="2" charset="2"/>
              <a:buAutoNum type="arabicPeriod" startAt="123"/>
            </a:pPr>
            <a:r>
              <a:rPr lang="en-US" sz="1800"/>
              <a:t>          length--;</a:t>
            </a:r>
          </a:p>
          <a:p>
            <a:pPr marL="717550" indent="-609600">
              <a:lnSpc>
                <a:spcPct val="73000"/>
              </a:lnSpc>
              <a:buFont typeface="Wingdings" pitchFamily="2" charset="2"/>
              <a:buAutoNum type="arabicPeriod" startAt="123"/>
            </a:pPr>
            <a:r>
              <a:rPr lang="en-US" sz="1800"/>
              <a:t>          return p.data;</a:t>
            </a:r>
          </a:p>
          <a:p>
            <a:pPr marL="717550" indent="-609600">
              <a:lnSpc>
                <a:spcPct val="73000"/>
              </a:lnSpc>
              <a:buFont typeface="Wingdings" pitchFamily="2" charset="2"/>
              <a:buAutoNum type="arabicPeriod" startAt="123"/>
            </a:pPr>
            <a:r>
              <a:rPr lang="en-US" sz="180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t>LList&lt;E&gt;</a:t>
            </a:r>
          </a:p>
        </p:txBody>
      </p:sp>
      <p:sp>
        <p:nvSpPr>
          <p:cNvPr id="283651" name="Rectangle 3"/>
          <p:cNvSpPr>
            <a:spLocks noGrp="1" noChangeArrowheads="1"/>
          </p:cNvSpPr>
          <p:nvPr>
            <p:ph type="body" idx="1"/>
          </p:nvPr>
        </p:nvSpPr>
        <p:spPr/>
        <p:txBody>
          <a:bodyPr/>
          <a:lstStyle/>
          <a:p>
            <a:pPr marL="717550" indent="-609600">
              <a:buFont typeface="Wingdings" pitchFamily="2" charset="2"/>
              <a:buAutoNum type="arabicPeriod" startAt="149"/>
            </a:pPr>
            <a:r>
              <a:rPr lang="en-US" sz="1800"/>
              <a:t>     public E set (int index, E x) 	//  sets data at position index to </a:t>
            </a:r>
            <a:r>
              <a:rPr lang="en-US" sz="1800" i="1"/>
              <a:t>x</a:t>
            </a:r>
            <a:endParaRPr lang="en-US" sz="1800"/>
          </a:p>
          <a:p>
            <a:pPr marL="717550" indent="-609600">
              <a:buFont typeface="Wingdings" pitchFamily="2" charset="2"/>
              <a:buAutoNum type="arabicPeriod" startAt="149"/>
            </a:pPr>
            <a:r>
              <a:rPr lang="en-US" sz="1800"/>
              <a:t>     {</a:t>
            </a:r>
          </a:p>
          <a:p>
            <a:pPr marL="717550" indent="-609600">
              <a:buFont typeface="Wingdings" pitchFamily="2" charset="2"/>
              <a:buAutoNum type="arabicPeriod" startAt="149"/>
            </a:pPr>
            <a:r>
              <a:rPr lang="en-US" sz="1800"/>
              <a:t>          if (index &gt;= length) 	 // index out of bounds</a:t>
            </a:r>
          </a:p>
          <a:p>
            <a:pPr marL="717550" indent="-609600">
              <a:buFont typeface="Wingdings" pitchFamily="2" charset="2"/>
              <a:buAutoNum type="arabicPeriod" startAt="149"/>
            </a:pPr>
            <a:r>
              <a:rPr lang="en-US" sz="1800"/>
              <a:t>          {</a:t>
            </a:r>
          </a:p>
          <a:p>
            <a:pPr marL="717550" indent="-609600">
              <a:buFont typeface="Wingdings" pitchFamily="2" charset="2"/>
              <a:buAutoNum type="arabicPeriod" startAt="149"/>
            </a:pPr>
            <a:r>
              <a:rPr lang="en-US" sz="1800"/>
              <a:t>               System.out.println("Error in get (int index)");</a:t>
            </a:r>
          </a:p>
          <a:p>
            <a:pPr marL="717550" indent="-609600">
              <a:buFont typeface="Wingdings" pitchFamily="2" charset="2"/>
              <a:buAutoNum type="arabicPeriod" startAt="149"/>
            </a:pPr>
            <a:r>
              <a:rPr lang="en-US" sz="1800"/>
              <a:t>               System.exit(0);</a:t>
            </a:r>
          </a:p>
          <a:p>
            <a:pPr marL="717550" indent="-609600">
              <a:buFont typeface="Wingdings" pitchFamily="2" charset="2"/>
              <a:buAutoNum type="arabicPeriod" startAt="149"/>
            </a:pPr>
            <a:r>
              <a:rPr lang="en-US" sz="1800"/>
              <a:t>          }</a:t>
            </a:r>
          </a:p>
          <a:p>
            <a:pPr marL="717550" indent="-609600">
              <a:buFont typeface="Wingdings" pitchFamily="2" charset="2"/>
              <a:buAutoNum type="arabicPeriod" startAt="149"/>
            </a:pPr>
            <a:r>
              <a:rPr lang="en-US" sz="1800"/>
              <a:t>          Node p = front;</a:t>
            </a:r>
          </a:p>
          <a:p>
            <a:pPr marL="717550" indent="-609600">
              <a:buFont typeface="Wingdings" pitchFamily="2" charset="2"/>
              <a:buAutoNum type="arabicPeriod" startAt="149"/>
            </a:pPr>
            <a:r>
              <a:rPr lang="en-US" sz="1800"/>
              <a:t>          for ( int i = 0; i &lt; index; i++)</a:t>
            </a:r>
          </a:p>
          <a:p>
            <a:pPr marL="717550" indent="-609600">
              <a:buFont typeface="Wingdings" pitchFamily="2" charset="2"/>
              <a:buAutoNum type="arabicPeriod" startAt="149"/>
            </a:pPr>
            <a:r>
              <a:rPr lang="en-US" sz="1800"/>
              <a:t>               p = p.next;</a:t>
            </a:r>
          </a:p>
          <a:p>
            <a:pPr marL="717550" indent="-609600">
              <a:buFont typeface="Wingdings" pitchFamily="2" charset="2"/>
              <a:buAutoNum type="arabicPeriod" startAt="149"/>
            </a:pPr>
            <a:r>
              <a:rPr lang="en-US" sz="1800"/>
              <a:t>          E temp = p.data;</a:t>
            </a:r>
          </a:p>
          <a:p>
            <a:pPr marL="717550" indent="-609600">
              <a:buFont typeface="Wingdings" pitchFamily="2" charset="2"/>
              <a:buAutoNum type="arabicPeriod" startAt="149"/>
            </a:pPr>
            <a:r>
              <a:rPr lang="en-US" sz="1800"/>
              <a:t>          p.data = x;</a:t>
            </a:r>
          </a:p>
          <a:p>
            <a:pPr marL="717550" indent="-609600">
              <a:buFont typeface="Wingdings" pitchFamily="2" charset="2"/>
              <a:buAutoNum type="arabicPeriod" startAt="149"/>
            </a:pPr>
            <a:r>
              <a:rPr lang="en-US" sz="1800"/>
              <a:t>          return temp;</a:t>
            </a:r>
          </a:p>
          <a:p>
            <a:pPr marL="717550" indent="-609600">
              <a:buFont typeface="Wingdings" pitchFamily="2" charset="2"/>
              <a:buAutoNum type="arabicPeriod" startAt="149"/>
            </a:pPr>
            <a:r>
              <a:rPr lang="en-US" sz="1800"/>
              <a:t>     }</a:t>
            </a:r>
          </a:p>
          <a:p>
            <a:pPr marL="717550" indent="-609600">
              <a:buFont typeface="Wingdings" pitchFamily="2" charset="2"/>
              <a:buAutoNum type="arabicPeriod" startAt="149"/>
            </a:pPr>
            <a:r>
              <a:rPr lang="en-US" sz="1800"/>
              <a:t>     public int size() 	// returns the number of data on the list</a:t>
            </a:r>
          </a:p>
          <a:p>
            <a:pPr marL="717550" indent="-609600">
              <a:buFont typeface="Wingdings" pitchFamily="2" charset="2"/>
              <a:buAutoNum type="arabicPeriod" startAt="149"/>
            </a:pPr>
            <a:r>
              <a:rPr lang="en-US" sz="1800"/>
              <a:t>     {</a:t>
            </a:r>
          </a:p>
          <a:p>
            <a:pPr marL="717550" indent="-609600">
              <a:buFont typeface="Wingdings" pitchFamily="2" charset="2"/>
              <a:buAutoNum type="arabicPeriod" startAt="149"/>
            </a:pPr>
            <a:r>
              <a:rPr lang="en-US" sz="1800"/>
              <a:t>          return length;</a:t>
            </a:r>
          </a:p>
          <a:p>
            <a:pPr marL="717550" indent="-609600">
              <a:buFont typeface="Wingdings" pitchFamily="2" charset="2"/>
              <a:buAutoNum type="arabicPeriod" startAt="149"/>
            </a:pPr>
            <a:r>
              <a:rPr lang="en-US" sz="180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t>LList&lt;E&gt;</a:t>
            </a:r>
          </a:p>
        </p:txBody>
      </p:sp>
      <p:sp>
        <p:nvSpPr>
          <p:cNvPr id="284675" name="Rectangle 3"/>
          <p:cNvSpPr>
            <a:spLocks noGrp="1" noChangeArrowheads="1"/>
          </p:cNvSpPr>
          <p:nvPr>
            <p:ph type="body" idx="1"/>
          </p:nvPr>
        </p:nvSpPr>
        <p:spPr>
          <a:xfrm>
            <a:off x="544513" y="2101850"/>
            <a:ext cx="9372600" cy="4760913"/>
          </a:xfrm>
        </p:spPr>
        <p:txBody>
          <a:bodyPr/>
          <a:lstStyle/>
          <a:p>
            <a:pPr marL="717550" indent="-609600">
              <a:lnSpc>
                <a:spcPct val="73000"/>
              </a:lnSpc>
              <a:buFont typeface="Wingdings" pitchFamily="2" charset="2"/>
              <a:buAutoNum type="arabicPeriod" startAt="167"/>
            </a:pPr>
            <a:r>
              <a:rPr lang="en-US" sz="1600"/>
              <a:t> </a:t>
            </a:r>
            <a:r>
              <a:rPr lang="en-US" sz="1800"/>
              <a:t>public void reset() 	// makes the first node the current node</a:t>
            </a:r>
          </a:p>
          <a:p>
            <a:pPr marL="717550" indent="-609600">
              <a:lnSpc>
                <a:spcPct val="73000"/>
              </a:lnSpc>
              <a:buFont typeface="Wingdings" pitchFamily="2" charset="2"/>
              <a:buAutoNum type="arabicPeriod" startAt="167"/>
            </a:pPr>
            <a:r>
              <a:rPr lang="en-US" sz="1800"/>
              <a:t>     {</a:t>
            </a:r>
          </a:p>
          <a:p>
            <a:pPr marL="717550" indent="-609600">
              <a:lnSpc>
                <a:spcPct val="73000"/>
              </a:lnSpc>
              <a:buFont typeface="Wingdings" pitchFamily="2" charset="2"/>
              <a:buAutoNum type="arabicPeriod" startAt="167"/>
            </a:pPr>
            <a:r>
              <a:rPr lang="en-US" sz="1800"/>
              <a:t>          current = front;</a:t>
            </a:r>
          </a:p>
          <a:p>
            <a:pPr marL="717550" indent="-609600">
              <a:lnSpc>
                <a:spcPct val="73000"/>
              </a:lnSpc>
              <a:buFont typeface="Wingdings" pitchFamily="2" charset="2"/>
              <a:buAutoNum type="arabicPeriod" startAt="167"/>
            </a:pPr>
            <a:r>
              <a:rPr lang="en-US" sz="1800"/>
              <a:t>     }</a:t>
            </a:r>
          </a:p>
          <a:p>
            <a:pPr marL="717550" indent="-609600">
              <a:lnSpc>
                <a:spcPct val="73000"/>
              </a:lnSpc>
              <a:buFont typeface="Wingdings" pitchFamily="2" charset="2"/>
              <a:buAutoNum type="arabicPeriod" startAt="167"/>
            </a:pPr>
            <a:r>
              <a:rPr lang="en-US" sz="1800"/>
              <a:t>     public boolean hasNext() 	// returns true if a call to next() will be successful</a:t>
            </a:r>
          </a:p>
          <a:p>
            <a:pPr marL="717550" indent="-609600">
              <a:lnSpc>
                <a:spcPct val="73000"/>
              </a:lnSpc>
              <a:buFont typeface="Wingdings" pitchFamily="2" charset="2"/>
              <a:buAutoNum type="arabicPeriod" startAt="167"/>
            </a:pPr>
            <a:r>
              <a:rPr lang="en-US" sz="1800"/>
              <a:t>     {</a:t>
            </a:r>
          </a:p>
          <a:p>
            <a:pPr marL="717550" indent="-609600">
              <a:lnSpc>
                <a:spcPct val="73000"/>
              </a:lnSpc>
              <a:buFont typeface="Wingdings" pitchFamily="2" charset="2"/>
              <a:buAutoNum type="arabicPeriod" startAt="167"/>
            </a:pPr>
            <a:r>
              <a:rPr lang="en-US" sz="1800"/>
              <a:t>          if (current == null)</a:t>
            </a:r>
          </a:p>
          <a:p>
            <a:pPr marL="717550" indent="-609600">
              <a:lnSpc>
                <a:spcPct val="73000"/>
              </a:lnSpc>
              <a:buFont typeface="Wingdings" pitchFamily="2" charset="2"/>
              <a:buAutoNum type="arabicPeriod" startAt="167"/>
            </a:pPr>
            <a:r>
              <a:rPr lang="en-US" sz="1800"/>
              <a:t>               return false;</a:t>
            </a:r>
          </a:p>
          <a:p>
            <a:pPr marL="717550" indent="-609600">
              <a:lnSpc>
                <a:spcPct val="73000"/>
              </a:lnSpc>
              <a:buFont typeface="Wingdings" pitchFamily="2" charset="2"/>
              <a:buAutoNum type="arabicPeriod" startAt="167"/>
            </a:pPr>
            <a:r>
              <a:rPr lang="en-US" sz="1800"/>
              <a:t>          return true;</a:t>
            </a:r>
          </a:p>
          <a:p>
            <a:pPr marL="717550" indent="-609600">
              <a:lnSpc>
                <a:spcPct val="73000"/>
              </a:lnSpc>
              <a:buFont typeface="Wingdings" pitchFamily="2" charset="2"/>
              <a:buAutoNum type="arabicPeriod" startAt="167"/>
            </a:pPr>
            <a:r>
              <a:rPr lang="en-US" sz="1800"/>
              <a:t>     }</a:t>
            </a:r>
          </a:p>
          <a:p>
            <a:pPr marL="717550" indent="-609600">
              <a:lnSpc>
                <a:spcPct val="73000"/>
              </a:lnSpc>
              <a:buFont typeface="Wingdings" pitchFamily="2" charset="2"/>
              <a:buAutoNum type="arabicPeriod" startAt="167"/>
            </a:pPr>
            <a:r>
              <a:rPr lang="en-US" sz="1800"/>
              <a:t>     public E next() 	// returns data of current node and moves current to the next node</a:t>
            </a:r>
          </a:p>
          <a:p>
            <a:pPr marL="717550" indent="-609600">
              <a:lnSpc>
                <a:spcPct val="73000"/>
              </a:lnSpc>
              <a:buFont typeface="Wingdings" pitchFamily="2" charset="2"/>
              <a:buAutoNum type="arabicPeriod" startAt="167"/>
            </a:pPr>
            <a:r>
              <a:rPr lang="en-US" sz="1800"/>
              <a:t>     {</a:t>
            </a:r>
          </a:p>
          <a:p>
            <a:pPr marL="717550" indent="-609600">
              <a:lnSpc>
                <a:spcPct val="73000"/>
              </a:lnSpc>
              <a:buFont typeface="Wingdings" pitchFamily="2" charset="2"/>
              <a:buAutoNum type="arabicPeriod" startAt="167"/>
            </a:pPr>
            <a:r>
              <a:rPr lang="en-US" sz="1800"/>
              <a:t>          if (current == null)</a:t>
            </a:r>
          </a:p>
          <a:p>
            <a:pPr marL="717550" indent="-609600">
              <a:lnSpc>
                <a:spcPct val="73000"/>
              </a:lnSpc>
              <a:buFont typeface="Wingdings" pitchFamily="2" charset="2"/>
              <a:buAutoNum type="arabicPeriod" startAt="167"/>
            </a:pPr>
            <a:r>
              <a:rPr lang="en-US" sz="1800"/>
              <a:t>          {</a:t>
            </a:r>
          </a:p>
          <a:p>
            <a:pPr marL="717550" indent="-609600">
              <a:lnSpc>
                <a:spcPct val="73000"/>
              </a:lnSpc>
              <a:buFont typeface="Wingdings" pitchFamily="2" charset="2"/>
              <a:buAutoNum type="arabicPeriod" startAt="167"/>
            </a:pPr>
            <a:r>
              <a:rPr lang="en-US" sz="1800"/>
              <a:t>               System.out.println("Error in hasNext() ");</a:t>
            </a:r>
          </a:p>
          <a:p>
            <a:pPr marL="717550" indent="-609600">
              <a:lnSpc>
                <a:spcPct val="73000"/>
              </a:lnSpc>
              <a:buFont typeface="Wingdings" pitchFamily="2" charset="2"/>
              <a:buAutoNum type="arabicPeriod" startAt="167"/>
            </a:pPr>
            <a:r>
              <a:rPr lang="en-US" sz="1800"/>
              <a:t>               System.exit(0);</a:t>
            </a:r>
          </a:p>
          <a:p>
            <a:pPr marL="717550" indent="-609600">
              <a:lnSpc>
                <a:spcPct val="73000"/>
              </a:lnSpc>
              <a:buFont typeface="Wingdings" pitchFamily="2" charset="2"/>
              <a:buAutoNum type="arabicPeriod" startAt="167"/>
            </a:pPr>
            <a:r>
              <a:rPr lang="en-US" sz="1800"/>
              <a:t>          }</a:t>
            </a:r>
          </a:p>
          <a:p>
            <a:pPr marL="717550" indent="-609600">
              <a:lnSpc>
                <a:spcPct val="73000"/>
              </a:lnSpc>
              <a:buFont typeface="Wingdings" pitchFamily="2" charset="2"/>
              <a:buAutoNum type="arabicPeriod" startAt="167"/>
            </a:pPr>
            <a:r>
              <a:rPr lang="en-US" sz="1800"/>
              <a:t>          E temp = current.data;</a:t>
            </a:r>
          </a:p>
          <a:p>
            <a:pPr marL="717550" indent="-609600">
              <a:lnSpc>
                <a:spcPct val="73000"/>
              </a:lnSpc>
              <a:buFont typeface="Wingdings" pitchFamily="2" charset="2"/>
              <a:buAutoNum type="arabicPeriod" startAt="167"/>
            </a:pPr>
            <a:r>
              <a:rPr lang="en-US" sz="1800"/>
              <a:t>          current = current.next;</a:t>
            </a:r>
          </a:p>
          <a:p>
            <a:pPr marL="717550" indent="-609600">
              <a:lnSpc>
                <a:spcPct val="73000"/>
              </a:lnSpc>
              <a:buFont typeface="Wingdings" pitchFamily="2" charset="2"/>
              <a:buAutoNum type="arabicPeriod" startAt="167"/>
            </a:pPr>
            <a:r>
              <a:rPr lang="en-US" sz="1800"/>
              <a:t>          return temp;</a:t>
            </a:r>
          </a:p>
          <a:p>
            <a:pPr marL="717550" indent="-609600">
              <a:lnSpc>
                <a:spcPct val="73000"/>
              </a:lnSpc>
              <a:buFont typeface="Wingdings" pitchFamily="2" charset="2"/>
              <a:buAutoNum type="arabicPeriod" startAt="167"/>
            </a:pPr>
            <a:r>
              <a:rPr lang="en-US" sz="1800"/>
              <a:t>     }</a:t>
            </a:r>
          </a:p>
          <a:p>
            <a:pPr marL="717550" indent="-609600">
              <a:lnSpc>
                <a:spcPct val="73000"/>
              </a:lnSpc>
              <a:buFont typeface="Wingdings" pitchFamily="2" charset="2"/>
              <a:buAutoNum type="arabicPeriod" startAt="167"/>
            </a:pPr>
            <a:r>
              <a:rPr lang="en-US" sz="180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sz="4000" dirty="0"/>
              <a:t>Lines 25- 36:  void add(E x</a:t>
            </a:r>
            <a:r>
              <a:rPr lang="en-US" sz="4000" dirty="0" smtClean="0"/>
              <a:t>)</a:t>
            </a:r>
            <a:endParaRPr lang="en-US" sz="4000" dirty="0"/>
          </a:p>
        </p:txBody>
      </p:sp>
      <p:sp>
        <p:nvSpPr>
          <p:cNvPr id="285699" name="Rectangle 3"/>
          <p:cNvSpPr>
            <a:spLocks noGrp="1" noChangeArrowheads="1"/>
          </p:cNvSpPr>
          <p:nvPr>
            <p:ph type="body" idx="1"/>
          </p:nvPr>
        </p:nvSpPr>
        <p:spPr/>
        <p:txBody>
          <a:bodyPr/>
          <a:lstStyle/>
          <a:p>
            <a:pPr>
              <a:buFont typeface="Wingdings" pitchFamily="2" charset="2"/>
              <a:buNone/>
            </a:pPr>
            <a:r>
              <a:rPr lang="en-US" sz="2000"/>
              <a:t>This method adds a node with data </a:t>
            </a:r>
            <a:r>
              <a:rPr lang="en-US" sz="2000" i="1"/>
              <a:t>x </a:t>
            </a:r>
            <a:r>
              <a:rPr lang="en-US" sz="2000"/>
              <a:t>to the rear of the list.</a:t>
            </a:r>
          </a:p>
          <a:p>
            <a:pPr>
              <a:buFont typeface="Wingdings" pitchFamily="2" charset="2"/>
              <a:buNone/>
            </a:pPr>
            <a:r>
              <a:rPr lang="en-US" sz="2000"/>
              <a:t>Suppose that a list consists of three nodes: </a:t>
            </a:r>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r>
              <a:rPr lang="en-US" sz="2000"/>
              <a:t>The method call add(8) results in the following actions</a:t>
            </a:r>
            <a:r>
              <a:rPr lang="en-US"/>
              <a:t>.</a:t>
            </a:r>
          </a:p>
        </p:txBody>
      </p:sp>
      <p:sp>
        <p:nvSpPr>
          <p:cNvPr id="285701" name="Rectangle 5"/>
          <p:cNvSpPr>
            <a:spLocks noChangeArrowheads="1"/>
          </p:cNvSpPr>
          <p:nvPr/>
        </p:nvSpPr>
        <p:spPr bwMode="auto">
          <a:xfrm>
            <a:off x="0" y="0"/>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85700" name="Object 4"/>
          <p:cNvGraphicFramePr>
            <a:graphicFrameLocks noChangeAspect="1"/>
          </p:cNvGraphicFramePr>
          <p:nvPr/>
        </p:nvGraphicFramePr>
        <p:xfrm>
          <a:off x="1306512" y="3094037"/>
          <a:ext cx="7721103" cy="1636713"/>
        </p:xfrm>
        <a:graphic>
          <a:graphicData uri="http://schemas.openxmlformats.org/presentationml/2006/ole">
            <p:oleObj spid="_x0000_s296962" name="Bitmap Image" r:id="rId3" imgW="3952381" imgH="838095" progId="PBrush">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sz="4000" dirty="0"/>
              <a:t>Lines 25- 36:  void add(E x</a:t>
            </a:r>
            <a:r>
              <a:rPr lang="en-US" sz="4000" dirty="0" smtClean="0"/>
              <a:t>)</a:t>
            </a:r>
            <a:endParaRPr lang="en-US" sz="4000" dirty="0"/>
          </a:p>
        </p:txBody>
      </p:sp>
      <p:sp>
        <p:nvSpPr>
          <p:cNvPr id="286723" name="Rectangle 3"/>
          <p:cNvSpPr>
            <a:spLocks noGrp="1" noChangeArrowheads="1"/>
          </p:cNvSpPr>
          <p:nvPr>
            <p:ph type="body" idx="1"/>
          </p:nvPr>
        </p:nvSpPr>
        <p:spPr>
          <a:xfrm>
            <a:off x="741363" y="1951038"/>
            <a:ext cx="8607425" cy="5181599"/>
          </a:xfrm>
        </p:spPr>
        <p:txBody>
          <a:bodyPr/>
          <a:lstStyle/>
          <a:p>
            <a:pPr>
              <a:buFont typeface="Wingdings" pitchFamily="2" charset="2"/>
              <a:buNone/>
            </a:pPr>
            <a:r>
              <a:rPr lang="en-US" sz="2000" b="1" dirty="0"/>
              <a:t>Line 27:   Node p = new Node(8);</a:t>
            </a:r>
          </a:p>
          <a:p>
            <a:pPr>
              <a:buFont typeface="Wingdings" pitchFamily="2" charset="2"/>
              <a:buNone/>
            </a:pPr>
            <a:endParaRPr lang="en-US" sz="2000" b="1" dirty="0"/>
          </a:p>
          <a:p>
            <a:pPr>
              <a:buFont typeface="Wingdings" pitchFamily="2" charset="2"/>
              <a:buNone/>
            </a:pPr>
            <a:endParaRPr lang="en-US" sz="2000" b="1" dirty="0"/>
          </a:p>
          <a:p>
            <a:pPr>
              <a:buFont typeface="Wingdings" pitchFamily="2" charset="2"/>
              <a:buNone/>
            </a:pPr>
            <a:endParaRPr lang="en-US" sz="2000" b="1" dirty="0"/>
          </a:p>
          <a:p>
            <a:pPr>
              <a:buFont typeface="Wingdings" pitchFamily="2" charset="2"/>
              <a:buNone/>
            </a:pPr>
            <a:endParaRPr lang="en-US" sz="2000" b="1" dirty="0"/>
          </a:p>
          <a:p>
            <a:pPr>
              <a:buFont typeface="Wingdings" pitchFamily="2" charset="2"/>
              <a:buNone/>
            </a:pPr>
            <a:r>
              <a:rPr lang="en-US" sz="2000" b="1" dirty="0"/>
              <a:t>Line 33:   </a:t>
            </a:r>
            <a:r>
              <a:rPr lang="en-US" sz="2000" b="1" dirty="0" err="1"/>
              <a:t>rear.next</a:t>
            </a:r>
            <a:r>
              <a:rPr lang="en-US" sz="2000" b="1" dirty="0"/>
              <a:t> = p;</a:t>
            </a:r>
            <a:r>
              <a:rPr lang="en-US" dirty="0"/>
              <a:t> </a:t>
            </a:r>
            <a:r>
              <a:rPr lang="en-US" sz="2000" b="1" dirty="0"/>
              <a:t/>
            </a:r>
            <a:br>
              <a:rPr lang="en-US" sz="2000" b="1" dirty="0"/>
            </a:br>
            <a:endParaRPr lang="en-US" sz="2000" b="1"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r>
              <a:rPr lang="en-US" sz="2000" b="1" dirty="0"/>
              <a:t>Line 33: rear = p;</a:t>
            </a:r>
            <a:br>
              <a:rPr lang="en-US" sz="2000" b="1" dirty="0"/>
            </a:br>
            <a:endParaRPr lang="en-US" b="1" dirty="0"/>
          </a:p>
        </p:txBody>
      </p:sp>
      <p:sp>
        <p:nvSpPr>
          <p:cNvPr id="286726" name="Rectangle 6"/>
          <p:cNvSpPr>
            <a:spLocks noChangeArrowheads="1"/>
          </p:cNvSpPr>
          <p:nvPr/>
        </p:nvSpPr>
        <p:spPr bwMode="auto">
          <a:xfrm>
            <a:off x="0" y="0"/>
            <a:ext cx="10080625" cy="0"/>
          </a:xfrm>
          <a:prstGeom prst="rect">
            <a:avLst/>
          </a:prstGeom>
          <a:noFill/>
          <a:ln w="9525">
            <a:noFill/>
            <a:miter lim="800000"/>
            <a:headEnd/>
            <a:tailEnd/>
          </a:ln>
          <a:effectLst/>
        </p:spPr>
        <p:txBody>
          <a:bodyPr wrap="none" anchor="ctr">
            <a:spAutoFit/>
          </a:bodyPr>
          <a:lstStyle/>
          <a:p>
            <a:endParaRPr lang="en-US"/>
          </a:p>
        </p:txBody>
      </p:sp>
      <p:sp>
        <p:nvSpPr>
          <p:cNvPr id="286728" name="Rectangle 8"/>
          <p:cNvSpPr>
            <a:spLocks noChangeArrowheads="1"/>
          </p:cNvSpPr>
          <p:nvPr/>
        </p:nvSpPr>
        <p:spPr bwMode="auto">
          <a:xfrm>
            <a:off x="0" y="0"/>
            <a:ext cx="10080625" cy="0"/>
          </a:xfrm>
          <a:prstGeom prst="rect">
            <a:avLst/>
          </a:prstGeom>
          <a:noFill/>
          <a:ln w="9525">
            <a:noFill/>
            <a:miter lim="800000"/>
            <a:headEnd/>
            <a:tailEnd/>
          </a:ln>
          <a:effectLst/>
        </p:spPr>
        <p:txBody>
          <a:bodyPr wrap="none" anchor="ctr">
            <a:spAutoFit/>
          </a:bodyPr>
          <a:lstStyle/>
          <a:p>
            <a:endParaRPr lang="en-US"/>
          </a:p>
        </p:txBody>
      </p:sp>
      <p:sp>
        <p:nvSpPr>
          <p:cNvPr id="286730" name="Rectangle 10"/>
          <p:cNvSpPr>
            <a:spLocks noChangeArrowheads="1"/>
          </p:cNvSpPr>
          <p:nvPr/>
        </p:nvSpPr>
        <p:spPr bwMode="auto">
          <a:xfrm>
            <a:off x="0" y="0"/>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86729" name="Object 9"/>
          <p:cNvGraphicFramePr>
            <a:graphicFrameLocks noChangeAspect="1"/>
          </p:cNvGraphicFramePr>
          <p:nvPr/>
        </p:nvGraphicFramePr>
        <p:xfrm>
          <a:off x="1687513" y="2509838"/>
          <a:ext cx="6705600" cy="955675"/>
        </p:xfrm>
        <a:graphic>
          <a:graphicData uri="http://schemas.openxmlformats.org/presentationml/2006/ole">
            <p:oleObj spid="_x0000_s297986" name="Bitmap Image" r:id="rId3" imgW="5210902" imgH="743054" progId="PBrush">
              <p:embed/>
            </p:oleObj>
          </a:graphicData>
        </a:graphic>
      </p:graphicFrame>
      <p:sp>
        <p:nvSpPr>
          <p:cNvPr id="286732" name="Rectangle 12"/>
          <p:cNvSpPr>
            <a:spLocks noChangeArrowheads="1"/>
          </p:cNvSpPr>
          <p:nvPr/>
        </p:nvSpPr>
        <p:spPr bwMode="auto">
          <a:xfrm>
            <a:off x="0" y="3417888"/>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86731" name="Object 11"/>
          <p:cNvGraphicFramePr>
            <a:graphicFrameLocks noChangeAspect="1"/>
          </p:cNvGraphicFramePr>
          <p:nvPr/>
        </p:nvGraphicFramePr>
        <p:xfrm>
          <a:off x="1687513" y="4249738"/>
          <a:ext cx="6705600" cy="939800"/>
        </p:xfrm>
        <a:graphic>
          <a:graphicData uri="http://schemas.openxmlformats.org/presentationml/2006/ole">
            <p:oleObj spid="_x0000_s297987" name="Bitmap Image" r:id="rId4" imgW="5161905" imgH="666667" progId="PBrush">
              <p:embed/>
            </p:oleObj>
          </a:graphicData>
        </a:graphic>
      </p:graphicFrame>
      <p:sp>
        <p:nvSpPr>
          <p:cNvPr id="286734" name="Rectangle 14"/>
          <p:cNvSpPr>
            <a:spLocks noChangeArrowheads="1"/>
          </p:cNvSpPr>
          <p:nvPr/>
        </p:nvSpPr>
        <p:spPr bwMode="auto">
          <a:xfrm>
            <a:off x="0" y="0"/>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86733" name="Object 13"/>
          <p:cNvGraphicFramePr>
            <a:graphicFrameLocks noChangeAspect="1"/>
          </p:cNvGraphicFramePr>
          <p:nvPr/>
        </p:nvGraphicFramePr>
        <p:xfrm>
          <a:off x="1763712" y="6065837"/>
          <a:ext cx="6629400" cy="866775"/>
        </p:xfrm>
        <a:graphic>
          <a:graphicData uri="http://schemas.openxmlformats.org/presentationml/2006/ole">
            <p:oleObj spid="_x0000_s297988" name="Bitmap Image" r:id="rId5" imgW="5315692" imgH="695238" progId="PBrush">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sz="3600" dirty="0" smtClean="0"/>
              <a:t>Lines </a:t>
            </a:r>
            <a:r>
              <a:rPr lang="en-US" sz="3600" dirty="0"/>
              <a:t>123- 148:  E remove(</a:t>
            </a:r>
            <a:r>
              <a:rPr lang="en-US" sz="3600" dirty="0" err="1"/>
              <a:t>int</a:t>
            </a:r>
            <a:r>
              <a:rPr lang="en-US" sz="3600" dirty="0"/>
              <a:t> index</a:t>
            </a:r>
            <a:r>
              <a:rPr lang="en-US" sz="3600" dirty="0" smtClean="0"/>
              <a:t>)</a:t>
            </a:r>
            <a:endParaRPr lang="en-US" sz="3600" dirty="0"/>
          </a:p>
        </p:txBody>
      </p:sp>
      <p:sp>
        <p:nvSpPr>
          <p:cNvPr id="287747" name="Rectangle 3"/>
          <p:cNvSpPr>
            <a:spLocks noGrp="1" noChangeArrowheads="1"/>
          </p:cNvSpPr>
          <p:nvPr>
            <p:ph type="body" idx="1"/>
          </p:nvPr>
        </p:nvSpPr>
        <p:spPr/>
        <p:txBody>
          <a:bodyPr/>
          <a:lstStyle/>
          <a:p>
            <a:r>
              <a:rPr lang="en-US" sz="2400"/>
              <a:t>This method removes the node at a given index.  For example, remove(0) removes the first node in the list and remove(2) removes the third node in the list. </a:t>
            </a:r>
          </a:p>
          <a:p>
            <a:endParaRPr lang="en-US" sz="2400"/>
          </a:p>
          <a:p>
            <a:r>
              <a:rPr lang="en-US" sz="2400"/>
              <a:t> Trace a call to remove(2).</a:t>
            </a:r>
          </a:p>
          <a:p>
            <a:pPr>
              <a:buFont typeface="Wingdings" pitchFamily="2" charset="2"/>
              <a:buNone/>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sz="3600" dirty="0"/>
              <a:t>Lines 123- 148:  E remove(</a:t>
            </a:r>
            <a:r>
              <a:rPr lang="en-US" sz="3600" dirty="0" err="1"/>
              <a:t>int</a:t>
            </a:r>
            <a:r>
              <a:rPr lang="en-US" sz="3600" dirty="0"/>
              <a:t> index)</a:t>
            </a:r>
            <a:r>
              <a:rPr lang="en-US" sz="4000" dirty="0"/>
              <a:t> </a:t>
            </a:r>
          </a:p>
        </p:txBody>
      </p:sp>
      <p:sp>
        <p:nvSpPr>
          <p:cNvPr id="288771" name="Rectangle 3"/>
          <p:cNvSpPr>
            <a:spLocks noGrp="1" noChangeArrowheads="1"/>
          </p:cNvSpPr>
          <p:nvPr>
            <p:ph type="body" idx="1"/>
          </p:nvPr>
        </p:nvSpPr>
        <p:spPr/>
        <p:txBody>
          <a:bodyPr/>
          <a:lstStyle/>
          <a:p>
            <a:pPr>
              <a:buFont typeface="Wingdings" pitchFamily="2" charset="2"/>
              <a:buNone/>
            </a:pPr>
            <a:r>
              <a:rPr lang="en-US" sz="2000" b="1"/>
              <a:t>Lines 132-136:  for ( int i = 0; i &lt; index; i++)  {  q = p;     p = p.next; }</a:t>
            </a:r>
            <a:endParaRPr lang="en-US" sz="2000"/>
          </a:p>
          <a:p>
            <a:pPr>
              <a:buFont typeface="Wingdings" pitchFamily="2" charset="2"/>
              <a:buNone/>
            </a:pPr>
            <a:r>
              <a:rPr lang="en-US" sz="2000"/>
              <a:t>        For i = 0 and i = 1, </a:t>
            </a:r>
          </a:p>
          <a:p>
            <a:pPr>
              <a:buFont typeface="Wingdings" pitchFamily="2" charset="2"/>
              <a:buNone/>
            </a:pPr>
            <a:r>
              <a:rPr lang="en-US" sz="2000"/>
              <a:t>            set q equal to p, and  </a:t>
            </a:r>
          </a:p>
          <a:p>
            <a:pPr>
              <a:buFont typeface="Wingdings" pitchFamily="2" charset="2"/>
              <a:buNone/>
            </a:pPr>
            <a:r>
              <a:rPr lang="en-US" sz="2000"/>
              <a:t>             move p down the list.</a:t>
            </a:r>
          </a:p>
          <a:p>
            <a:pPr>
              <a:buFont typeface="Wingdings" pitchFamily="2" charset="2"/>
              <a:buNone/>
            </a:pPr>
            <a:r>
              <a:rPr lang="en-US" sz="2000"/>
              <a:t/>
            </a:r>
            <a:br>
              <a:rPr lang="en-US" sz="2000"/>
            </a:br>
            <a:r>
              <a:rPr lang="en-US" sz="2000"/>
              <a:t>Notice that q follows p.</a:t>
            </a:r>
          </a:p>
        </p:txBody>
      </p:sp>
      <p:sp>
        <p:nvSpPr>
          <p:cNvPr id="288773" name="Rectangle 5"/>
          <p:cNvSpPr>
            <a:spLocks noChangeArrowheads="1"/>
          </p:cNvSpPr>
          <p:nvPr/>
        </p:nvSpPr>
        <p:spPr bwMode="auto">
          <a:xfrm>
            <a:off x="0" y="0"/>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88772" name="Object 4"/>
          <p:cNvGraphicFramePr>
            <a:graphicFrameLocks noChangeAspect="1"/>
          </p:cNvGraphicFramePr>
          <p:nvPr/>
        </p:nvGraphicFramePr>
        <p:xfrm>
          <a:off x="1839913" y="4087813"/>
          <a:ext cx="6096000" cy="987425"/>
        </p:xfrm>
        <a:graphic>
          <a:graphicData uri="http://schemas.openxmlformats.org/presentationml/2006/ole">
            <p:oleObj spid="_x0000_s299010" name="Bitmap Image" r:id="rId3" imgW="5172797" imgH="838095" progId="PBrush">
              <p:embed/>
            </p:oleObj>
          </a:graphicData>
        </a:graphic>
      </p:graphicFrame>
      <p:sp>
        <p:nvSpPr>
          <p:cNvPr id="288775" name="Rectangle 7"/>
          <p:cNvSpPr>
            <a:spLocks noChangeArrowheads="1"/>
          </p:cNvSpPr>
          <p:nvPr/>
        </p:nvSpPr>
        <p:spPr bwMode="auto">
          <a:xfrm>
            <a:off x="0" y="3360738"/>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88774" name="Object 6"/>
          <p:cNvGraphicFramePr>
            <a:graphicFrameLocks noChangeAspect="1"/>
          </p:cNvGraphicFramePr>
          <p:nvPr/>
        </p:nvGraphicFramePr>
        <p:xfrm>
          <a:off x="1992313" y="5995988"/>
          <a:ext cx="6096000" cy="984250"/>
        </p:xfrm>
        <a:graphic>
          <a:graphicData uri="http://schemas.openxmlformats.org/presentationml/2006/ole">
            <p:oleObj spid="_x0000_s299011" name="Bitmap Image" r:id="rId4" imgW="5191850" imgH="838095" progId="PBrush">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sz="3600" dirty="0"/>
              <a:t>Lines 123- 148:  E remove(</a:t>
            </a:r>
            <a:r>
              <a:rPr lang="en-US" sz="3600" dirty="0" err="1"/>
              <a:t>int</a:t>
            </a:r>
            <a:r>
              <a:rPr lang="en-US" sz="3600" dirty="0"/>
              <a:t> index)</a:t>
            </a:r>
          </a:p>
        </p:txBody>
      </p:sp>
      <p:sp>
        <p:nvSpPr>
          <p:cNvPr id="289795" name="Rectangle 3"/>
          <p:cNvSpPr>
            <a:spLocks noGrp="1" noChangeArrowheads="1"/>
          </p:cNvSpPr>
          <p:nvPr>
            <p:ph type="body" idx="1"/>
          </p:nvPr>
        </p:nvSpPr>
        <p:spPr/>
        <p:txBody>
          <a:bodyPr/>
          <a:lstStyle/>
          <a:p>
            <a:pPr>
              <a:buFont typeface="Wingdings" pitchFamily="2" charset="2"/>
              <a:buNone/>
            </a:pPr>
            <a:r>
              <a:rPr lang="en-US" sz="2000" b="1"/>
              <a:t>Lines 137-138:   if ( current ==p)    current = p.next;</a:t>
            </a:r>
            <a:br>
              <a:rPr lang="en-US" sz="2000" b="1"/>
            </a:br>
            <a:endParaRPr lang="en-US" sz="2000" b="1"/>
          </a:p>
          <a:p>
            <a:pPr>
              <a:buFont typeface="Wingdings" pitchFamily="2" charset="2"/>
              <a:buNone/>
            </a:pPr>
            <a:r>
              <a:rPr lang="en-US" sz="2000" b="1"/>
              <a:t>      </a:t>
            </a:r>
            <a:r>
              <a:rPr lang="en-US" sz="2000"/>
              <a:t>p references the node which is to be removed.  </a:t>
            </a:r>
            <a:br>
              <a:rPr lang="en-US" sz="2000"/>
            </a:br>
            <a:r>
              <a:rPr lang="en-US" sz="2000"/>
              <a:t> If current references the same node as p, move current down the list </a:t>
            </a:r>
          </a:p>
        </p:txBody>
      </p:sp>
      <p:sp>
        <p:nvSpPr>
          <p:cNvPr id="289798" name="Rectangle 6"/>
          <p:cNvSpPr>
            <a:spLocks noChangeArrowheads="1"/>
          </p:cNvSpPr>
          <p:nvPr/>
        </p:nvSpPr>
        <p:spPr bwMode="auto">
          <a:xfrm>
            <a:off x="0" y="0"/>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89797" name="Object 5"/>
          <p:cNvGraphicFramePr>
            <a:graphicFrameLocks noChangeAspect="1"/>
          </p:cNvGraphicFramePr>
          <p:nvPr/>
        </p:nvGraphicFramePr>
        <p:xfrm>
          <a:off x="849313" y="3856038"/>
          <a:ext cx="8763000" cy="1273175"/>
        </p:xfrm>
        <a:graphic>
          <a:graphicData uri="http://schemas.openxmlformats.org/presentationml/2006/ole">
            <p:oleObj spid="_x0000_s300034" name="Bitmap Image" r:id="rId3" imgW="5180952" imgH="752381" progId="PBrush">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sz="3600" dirty="0"/>
              <a:t>Lines 123- 148:  E remove(</a:t>
            </a:r>
            <a:r>
              <a:rPr lang="en-US" sz="3600" dirty="0" err="1"/>
              <a:t>int</a:t>
            </a:r>
            <a:r>
              <a:rPr lang="en-US" sz="3600" dirty="0"/>
              <a:t> index)</a:t>
            </a:r>
          </a:p>
        </p:txBody>
      </p:sp>
      <p:sp>
        <p:nvSpPr>
          <p:cNvPr id="290819" name="Rectangle 3"/>
          <p:cNvSpPr>
            <a:spLocks noGrp="1" noChangeArrowheads="1"/>
          </p:cNvSpPr>
          <p:nvPr>
            <p:ph type="body" idx="1"/>
          </p:nvPr>
        </p:nvSpPr>
        <p:spPr/>
        <p:txBody>
          <a:bodyPr/>
          <a:lstStyle/>
          <a:p>
            <a:pPr>
              <a:buFont typeface="Wingdings" pitchFamily="2" charset="2"/>
              <a:buNone/>
            </a:pPr>
            <a:r>
              <a:rPr lang="en-US" sz="2000" b="1"/>
              <a:t>Lines 139-141:</a:t>
            </a:r>
            <a:r>
              <a:rPr lang="en-US" sz="2000"/>
              <a:t>    </a:t>
            </a:r>
            <a:r>
              <a:rPr lang="en-US" sz="2000" b="1"/>
              <a:t>if  (!(q == null))   q.next = p.next;</a:t>
            </a:r>
            <a:br>
              <a:rPr lang="en-US" sz="2000" b="1"/>
            </a:br>
            <a:r>
              <a:rPr lang="en-US" sz="2000" b="1"/>
              <a:t/>
            </a:r>
            <a:br>
              <a:rPr lang="en-US" sz="2000" b="1"/>
            </a:br>
            <a:endParaRPr lang="en-US" sz="2000"/>
          </a:p>
          <a:p>
            <a:pPr>
              <a:buFont typeface="Wingdings" pitchFamily="2" charset="2"/>
              <a:buNone/>
            </a:pPr>
            <a:r>
              <a:rPr lang="en-US" sz="2000"/>
              <a:t>If q is null, then the node to be removed is the first node on the list.  </a:t>
            </a:r>
          </a:p>
          <a:p>
            <a:pPr>
              <a:buFont typeface="Wingdings" pitchFamily="2" charset="2"/>
              <a:buNone/>
            </a:pPr>
            <a:endParaRPr lang="en-US" sz="2000"/>
          </a:p>
          <a:p>
            <a:pPr>
              <a:buFont typeface="Wingdings" pitchFamily="2" charset="2"/>
              <a:buNone/>
            </a:pPr>
            <a:r>
              <a:rPr lang="en-US" sz="2000"/>
              <a:t>In thiscase, q is </a:t>
            </a:r>
            <a:r>
              <a:rPr lang="en-US" sz="2000" i="1"/>
              <a:t>not</a:t>
            </a:r>
            <a:r>
              <a:rPr lang="en-US" sz="2000"/>
              <a:t> null.  Here, p holds the address of the node that is to be</a:t>
            </a:r>
          </a:p>
          <a:p>
            <a:pPr>
              <a:buFont typeface="Wingdings" pitchFamily="2" charset="2"/>
              <a:buNone/>
            </a:pPr>
            <a:r>
              <a:rPr lang="en-US" sz="2000"/>
              <a:t>removed and q the address of the preceding node.  Change the link in</a:t>
            </a:r>
          </a:p>
          <a:p>
            <a:pPr>
              <a:buFont typeface="Wingdings" pitchFamily="2" charset="2"/>
              <a:buNone/>
            </a:pPr>
            <a:r>
              <a:rPr lang="en-US" sz="2000"/>
              <a:t>q.next from p to p.next. </a:t>
            </a:r>
          </a:p>
        </p:txBody>
      </p:sp>
      <p:sp>
        <p:nvSpPr>
          <p:cNvPr id="290821" name="Rectangle 5"/>
          <p:cNvSpPr>
            <a:spLocks noChangeArrowheads="1"/>
          </p:cNvSpPr>
          <p:nvPr/>
        </p:nvSpPr>
        <p:spPr bwMode="auto">
          <a:xfrm>
            <a:off x="0" y="3336925"/>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90820" name="Object 4"/>
          <p:cNvGraphicFramePr>
            <a:graphicFrameLocks noChangeAspect="1"/>
          </p:cNvGraphicFramePr>
          <p:nvPr/>
        </p:nvGraphicFramePr>
        <p:xfrm>
          <a:off x="849313" y="5160963"/>
          <a:ext cx="8305800" cy="1409700"/>
        </p:xfrm>
        <a:graphic>
          <a:graphicData uri="http://schemas.openxmlformats.org/presentationml/2006/ole">
            <p:oleObj spid="_x0000_s301058" name="Bitmap Image" r:id="rId3" imgW="5219048" imgH="885949" progId="PBrush">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dirty="0"/>
              <a:t>Queue </a:t>
            </a:r>
            <a:r>
              <a:rPr lang="en-US" dirty="0" smtClean="0"/>
              <a:t>ADT</a:t>
            </a:r>
            <a:endParaRPr lang="en-US" dirty="0"/>
          </a:p>
        </p:txBody>
      </p:sp>
      <p:sp>
        <p:nvSpPr>
          <p:cNvPr id="239619" name="Rectangle 3"/>
          <p:cNvSpPr>
            <a:spLocks noGrp="1" noChangeArrowheads="1"/>
          </p:cNvSpPr>
          <p:nvPr>
            <p:ph type="body" idx="1"/>
          </p:nvPr>
        </p:nvSpPr>
        <p:spPr>
          <a:xfrm>
            <a:off x="741363" y="2101850"/>
            <a:ext cx="8607425" cy="5030787"/>
          </a:xfrm>
        </p:spPr>
        <p:txBody>
          <a:bodyPr/>
          <a:lstStyle/>
          <a:p>
            <a:pPr marL="717550" indent="-609600">
              <a:lnSpc>
                <a:spcPct val="73000"/>
              </a:lnSpc>
              <a:buFont typeface="Wingdings" pitchFamily="2" charset="2"/>
              <a:buNone/>
            </a:pPr>
            <a:r>
              <a:rPr lang="en-US" sz="2400" dirty="0"/>
              <a:t>The queue operations are specified the following generic interface:</a:t>
            </a:r>
            <a:br>
              <a:rPr lang="en-US" sz="2400" dirty="0"/>
            </a:br>
            <a:endParaRPr lang="en-US" sz="2400" dirty="0"/>
          </a:p>
          <a:p>
            <a:pPr marL="1109663" lvl="1" indent="-533400">
              <a:lnSpc>
                <a:spcPct val="73000"/>
              </a:lnSpc>
              <a:buSzTx/>
              <a:buFont typeface="Symbol" pitchFamily="18" charset="2"/>
              <a:buNone/>
            </a:pPr>
            <a:r>
              <a:rPr lang="en-US" sz="2000" dirty="0"/>
              <a:t>public interface </a:t>
            </a:r>
            <a:r>
              <a:rPr lang="en-US" sz="2000" dirty="0" err="1"/>
              <a:t>QueueInterface</a:t>
            </a:r>
            <a:r>
              <a:rPr lang="en-US" sz="2000" dirty="0"/>
              <a:t>&lt;E&gt;</a:t>
            </a:r>
          </a:p>
          <a:p>
            <a:pPr marL="1109663" lvl="1" indent="-533400">
              <a:lnSpc>
                <a:spcPct val="73000"/>
              </a:lnSpc>
              <a:buSzTx/>
              <a:buFont typeface="Symbol" pitchFamily="18" charset="2"/>
              <a:buNone/>
            </a:pPr>
            <a:r>
              <a:rPr lang="en-US" sz="2000" dirty="0"/>
              <a:t>{</a:t>
            </a:r>
          </a:p>
          <a:p>
            <a:pPr marL="1109663" lvl="1" indent="-533400">
              <a:lnSpc>
                <a:spcPct val="73000"/>
              </a:lnSpc>
              <a:buSzTx/>
              <a:buFont typeface="Symbol" pitchFamily="18" charset="2"/>
              <a:buNone/>
            </a:pPr>
            <a:r>
              <a:rPr lang="en-US" sz="2000" dirty="0"/>
              <a:t>     </a:t>
            </a:r>
            <a:r>
              <a:rPr lang="en-US" sz="2000" dirty="0" smtClean="0"/>
              <a:t>	public </a:t>
            </a:r>
            <a:r>
              <a:rPr lang="en-US" sz="2000" dirty="0"/>
              <a:t>void insert(E x);</a:t>
            </a:r>
          </a:p>
          <a:p>
            <a:pPr marL="1109663" lvl="1" indent="-533400">
              <a:lnSpc>
                <a:spcPct val="73000"/>
              </a:lnSpc>
              <a:buSzTx/>
              <a:buFont typeface="Symbol" pitchFamily="18" charset="2"/>
              <a:buNone/>
            </a:pPr>
            <a:r>
              <a:rPr lang="en-US" sz="2000" dirty="0"/>
              <a:t>     </a:t>
            </a:r>
            <a:r>
              <a:rPr lang="en-US" sz="2000" dirty="0" smtClean="0"/>
              <a:t>	// </a:t>
            </a:r>
            <a:r>
              <a:rPr lang="en-US" sz="2000" dirty="0"/>
              <a:t>inserts x at the rear of the queue</a:t>
            </a:r>
          </a:p>
          <a:p>
            <a:pPr marL="1109663" lvl="1" indent="-533400">
              <a:lnSpc>
                <a:spcPct val="73000"/>
              </a:lnSpc>
              <a:buSzTx/>
              <a:buFont typeface="Symbol" pitchFamily="18" charset="2"/>
              <a:buNone/>
            </a:pPr>
            <a:r>
              <a:rPr lang="en-US" sz="2000" dirty="0"/>
              <a:t>     </a:t>
            </a:r>
            <a:endParaRPr lang="en-US" sz="2000" dirty="0" smtClean="0"/>
          </a:p>
          <a:p>
            <a:pPr marL="1109663" lvl="1" indent="-533400">
              <a:lnSpc>
                <a:spcPct val="73000"/>
              </a:lnSpc>
              <a:buSzTx/>
              <a:buFont typeface="Symbol" pitchFamily="18" charset="2"/>
              <a:buNone/>
            </a:pPr>
            <a:r>
              <a:rPr lang="en-US" sz="2000" dirty="0" smtClean="0"/>
              <a:t>	public </a:t>
            </a:r>
            <a:r>
              <a:rPr lang="en-US" sz="2000" dirty="0"/>
              <a:t>E remove();</a:t>
            </a:r>
          </a:p>
          <a:p>
            <a:pPr marL="1109663" lvl="1" indent="-533400">
              <a:lnSpc>
                <a:spcPct val="73000"/>
              </a:lnSpc>
              <a:buSzTx/>
              <a:buFont typeface="Symbol" pitchFamily="18" charset="2"/>
              <a:buNone/>
            </a:pPr>
            <a:r>
              <a:rPr lang="en-US" sz="2000" dirty="0"/>
              <a:t>     </a:t>
            </a:r>
            <a:r>
              <a:rPr lang="en-US" sz="2000" dirty="0" smtClean="0"/>
              <a:t>	// </a:t>
            </a:r>
            <a:r>
              <a:rPr lang="en-US" sz="2000" dirty="0"/>
              <a:t>removes and returns the front item</a:t>
            </a:r>
          </a:p>
          <a:p>
            <a:pPr marL="1109663" lvl="1" indent="-533400">
              <a:lnSpc>
                <a:spcPct val="73000"/>
              </a:lnSpc>
              <a:buSzTx/>
              <a:buFont typeface="Symbol" pitchFamily="18" charset="2"/>
              <a:buNone/>
            </a:pPr>
            <a:r>
              <a:rPr lang="en-US" sz="2000" dirty="0"/>
              <a:t>     </a:t>
            </a:r>
            <a:r>
              <a:rPr lang="en-US" sz="2000" dirty="0" smtClean="0"/>
              <a:t>	// </a:t>
            </a:r>
            <a:r>
              <a:rPr lang="en-US" sz="2000" dirty="0"/>
              <a:t>returns null if the queue is empty</a:t>
            </a:r>
          </a:p>
          <a:p>
            <a:pPr marL="1109663" lvl="1" indent="-533400">
              <a:lnSpc>
                <a:spcPct val="73000"/>
              </a:lnSpc>
              <a:buSzTx/>
              <a:buFont typeface="Symbol" pitchFamily="18" charset="2"/>
              <a:buNone/>
            </a:pPr>
            <a:r>
              <a:rPr lang="en-US" sz="2000" dirty="0"/>
              <a:t>     </a:t>
            </a:r>
            <a:endParaRPr lang="en-US" sz="2000" dirty="0" smtClean="0"/>
          </a:p>
          <a:p>
            <a:pPr marL="1109663" lvl="1" indent="-533400">
              <a:lnSpc>
                <a:spcPct val="73000"/>
              </a:lnSpc>
              <a:buSzTx/>
              <a:buFont typeface="Symbol" pitchFamily="18" charset="2"/>
              <a:buNone/>
            </a:pPr>
            <a:r>
              <a:rPr lang="en-US" sz="2000" dirty="0" smtClean="0"/>
              <a:t>	</a:t>
            </a:r>
            <a:r>
              <a:rPr lang="en-US" sz="2000" dirty="0" smtClean="0"/>
              <a:t>public </a:t>
            </a:r>
            <a:r>
              <a:rPr lang="en-US" sz="2000" dirty="0" err="1"/>
              <a:t>boolean</a:t>
            </a:r>
            <a:r>
              <a:rPr lang="en-US" sz="2000" dirty="0"/>
              <a:t> empty();</a:t>
            </a:r>
          </a:p>
          <a:p>
            <a:pPr marL="1109663" lvl="1" indent="-533400">
              <a:lnSpc>
                <a:spcPct val="73000"/>
              </a:lnSpc>
              <a:buSzTx/>
              <a:buFont typeface="Symbol" pitchFamily="18" charset="2"/>
              <a:buNone/>
            </a:pPr>
            <a:r>
              <a:rPr lang="en-US" sz="2000" dirty="0"/>
              <a:t>     </a:t>
            </a:r>
            <a:r>
              <a:rPr lang="en-US" sz="2000" dirty="0" smtClean="0"/>
              <a:t>	// </a:t>
            </a:r>
            <a:r>
              <a:rPr lang="en-US" sz="2000" dirty="0"/>
              <a:t>returns true if no elements are in the queue</a:t>
            </a:r>
          </a:p>
          <a:p>
            <a:pPr marL="1109663" lvl="1" indent="-533400">
              <a:lnSpc>
                <a:spcPct val="73000"/>
              </a:lnSpc>
              <a:buSzTx/>
              <a:buFont typeface="Symbol" pitchFamily="18" charset="2"/>
              <a:buNone/>
            </a:pPr>
            <a:r>
              <a:rPr lang="en-US" sz="2000" dirty="0"/>
              <a:t>    </a:t>
            </a:r>
            <a:endParaRPr lang="en-US" sz="2000" dirty="0" smtClean="0"/>
          </a:p>
          <a:p>
            <a:pPr marL="1109663" lvl="1" indent="-533400">
              <a:lnSpc>
                <a:spcPct val="73000"/>
              </a:lnSpc>
              <a:buSzTx/>
              <a:buFont typeface="Symbol" pitchFamily="18" charset="2"/>
              <a:buNone/>
            </a:pPr>
            <a:r>
              <a:rPr lang="en-US" sz="2000" dirty="0" smtClean="0"/>
              <a:t>	public </a:t>
            </a:r>
            <a:r>
              <a:rPr lang="en-US" sz="2000" dirty="0"/>
              <a:t>E peek();</a:t>
            </a:r>
          </a:p>
          <a:p>
            <a:pPr marL="1109663" lvl="1" indent="-533400">
              <a:lnSpc>
                <a:spcPct val="73000"/>
              </a:lnSpc>
              <a:buSzTx/>
              <a:buFont typeface="Symbol" pitchFamily="18" charset="2"/>
              <a:buNone/>
            </a:pPr>
            <a:r>
              <a:rPr lang="en-US" sz="2000" dirty="0"/>
              <a:t>     </a:t>
            </a:r>
            <a:r>
              <a:rPr lang="en-US" sz="2000" dirty="0" smtClean="0"/>
              <a:t>	// </a:t>
            </a:r>
            <a:r>
              <a:rPr lang="en-US" sz="2000" dirty="0"/>
              <a:t>returns the front item, does not alter the queue</a:t>
            </a:r>
          </a:p>
          <a:p>
            <a:pPr marL="1109663" lvl="1" indent="-533400">
              <a:lnSpc>
                <a:spcPct val="73000"/>
              </a:lnSpc>
              <a:buSzTx/>
              <a:buFont typeface="Symbol" pitchFamily="18" charset="2"/>
              <a:buNone/>
            </a:pPr>
            <a:r>
              <a:rPr lang="en-US" sz="2000" dirty="0"/>
              <a:t>     </a:t>
            </a:r>
            <a:r>
              <a:rPr lang="en-US" sz="2000" dirty="0" smtClean="0"/>
              <a:t>	// </a:t>
            </a:r>
            <a:r>
              <a:rPr lang="en-US" sz="2000" dirty="0"/>
              <a:t>returns null if the queue is empty  </a:t>
            </a:r>
          </a:p>
          <a:p>
            <a:pPr marL="1109663" lvl="1" indent="-533400">
              <a:lnSpc>
                <a:spcPct val="73000"/>
              </a:lnSpc>
              <a:buSzTx/>
              <a:buFont typeface="Symbol" pitchFamily="18" charset="2"/>
              <a:buNone/>
            </a:pPr>
            <a:r>
              <a:rPr lang="en-US" sz="2000" dirty="0"/>
              <a:t>     </a:t>
            </a:r>
            <a:endParaRPr lang="en-US" sz="2000" dirty="0" smtClean="0"/>
          </a:p>
          <a:p>
            <a:pPr marL="1109663" lvl="1" indent="-533400">
              <a:lnSpc>
                <a:spcPct val="73000"/>
              </a:lnSpc>
              <a:buSzTx/>
              <a:buFont typeface="Symbol" pitchFamily="18" charset="2"/>
              <a:buNone/>
            </a:pPr>
            <a:r>
              <a:rPr lang="en-US" sz="2000" dirty="0" smtClean="0"/>
              <a:t>	</a:t>
            </a:r>
            <a:r>
              <a:rPr lang="en-US" sz="2000" dirty="0" smtClean="0"/>
              <a:t>public </a:t>
            </a:r>
            <a:r>
              <a:rPr lang="en-US" sz="2000" dirty="0" err="1"/>
              <a:t>int</a:t>
            </a:r>
            <a:r>
              <a:rPr lang="en-US" sz="2000" dirty="0"/>
              <a:t> size();</a:t>
            </a:r>
          </a:p>
          <a:p>
            <a:pPr marL="1109663" lvl="1" indent="-533400">
              <a:lnSpc>
                <a:spcPct val="73000"/>
              </a:lnSpc>
              <a:buSzTx/>
              <a:buFont typeface="Symbol" pitchFamily="18" charset="2"/>
              <a:buNone/>
            </a:pPr>
            <a:r>
              <a:rPr lang="en-US" sz="2000" dirty="0"/>
              <a:t>     </a:t>
            </a:r>
            <a:r>
              <a:rPr lang="en-US" sz="2000" dirty="0" smtClean="0"/>
              <a:t>	// </a:t>
            </a:r>
            <a:r>
              <a:rPr lang="en-US" sz="2000" dirty="0"/>
              <a:t>returns the number of items in the queue</a:t>
            </a:r>
          </a:p>
          <a:p>
            <a:pPr marL="717550" indent="-609600">
              <a:lnSpc>
                <a:spcPct val="73000"/>
              </a:lnSpc>
              <a:buSzTx/>
              <a:buFont typeface="Wingdings" pitchFamily="2" charset="2"/>
              <a:buNone/>
            </a:pPr>
            <a:r>
              <a:rPr lang="en-US" sz="2400" dirty="0"/>
              <a:t>     }</a:t>
            </a:r>
            <a:br>
              <a:rPr lang="en-US" sz="2400" dirty="0"/>
            </a:br>
            <a:r>
              <a:rPr lang="en-US" sz="2400" dirty="0"/>
              <a:t/>
            </a:r>
            <a:br>
              <a:rPr lang="en-US" sz="2400" dirty="0"/>
            </a:b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Queue Implementation</a:t>
            </a:r>
            <a:br>
              <a:rPr lang="en-US"/>
            </a:br>
            <a:endParaRPr lang="en-US"/>
          </a:p>
        </p:txBody>
      </p:sp>
      <p:sp>
        <p:nvSpPr>
          <p:cNvPr id="241667" name="Rectangle 3"/>
          <p:cNvSpPr>
            <a:spLocks noGrp="1" noChangeArrowheads="1"/>
          </p:cNvSpPr>
          <p:nvPr>
            <p:ph type="body" idx="1"/>
          </p:nvPr>
        </p:nvSpPr>
        <p:spPr/>
        <p:txBody>
          <a:bodyPr/>
          <a:lstStyle/>
          <a:p>
            <a:pPr>
              <a:buFont typeface="Wingdings" pitchFamily="2" charset="2"/>
              <a:buNone/>
            </a:pPr>
            <a:r>
              <a:rPr lang="en-US" sz="2000" dirty="0"/>
              <a:t>We </a:t>
            </a:r>
            <a:r>
              <a:rPr lang="en-US" sz="2000" i="1" dirty="0"/>
              <a:t>can</a:t>
            </a:r>
            <a:r>
              <a:rPr lang="en-US" sz="2000" dirty="0"/>
              <a:t> implement a queue using an </a:t>
            </a:r>
            <a:r>
              <a:rPr lang="en-US" sz="2000" dirty="0" err="1"/>
              <a:t>ArrayList</a:t>
            </a:r>
            <a:r>
              <a:rPr lang="en-US" sz="2000" dirty="0"/>
              <a:t>&lt;E&gt;  for storage. However,</a:t>
            </a:r>
          </a:p>
          <a:p>
            <a:pPr>
              <a:buFont typeface="Wingdings" pitchFamily="2" charset="2"/>
              <a:buNone/>
            </a:pPr>
            <a:r>
              <a:rPr lang="en-US" sz="2000" dirty="0"/>
              <a:t>this is not the most expedient implementation. </a:t>
            </a:r>
          </a:p>
          <a:p>
            <a:pPr>
              <a:buFont typeface="Wingdings" pitchFamily="2" charset="2"/>
              <a:buNone/>
            </a:pPr>
            <a:endParaRPr lang="en-US" sz="2000" dirty="0"/>
          </a:p>
          <a:p>
            <a:pPr>
              <a:buFont typeface="Wingdings" pitchFamily="2" charset="2"/>
              <a:buNone/>
            </a:pPr>
            <a:r>
              <a:rPr lang="en-US" sz="2000" dirty="0"/>
              <a:t>Suppose, for example, that </a:t>
            </a:r>
            <a:r>
              <a:rPr lang="en-US" sz="2000" i="1" dirty="0"/>
              <a:t>items</a:t>
            </a:r>
            <a:r>
              <a:rPr lang="en-US" sz="2000" dirty="0"/>
              <a:t> is an  </a:t>
            </a:r>
            <a:r>
              <a:rPr lang="en-US" sz="2000" dirty="0" err="1"/>
              <a:t>ArrayList</a:t>
            </a:r>
            <a:r>
              <a:rPr lang="en-US" sz="2000" dirty="0"/>
              <a:t>&lt;E&gt; and that items</a:t>
            </a:r>
            <a:r>
              <a:rPr lang="en-US" sz="2000" i="1" dirty="0"/>
              <a:t> </a:t>
            </a:r>
            <a:r>
              <a:rPr lang="en-US" sz="2000" dirty="0"/>
              <a:t>holds queue elements.   </a:t>
            </a:r>
            <a:r>
              <a:rPr lang="en-US" sz="2000" dirty="0" smtClean="0"/>
              <a:t>The </a:t>
            </a:r>
            <a:r>
              <a:rPr lang="en-US" sz="2000" dirty="0"/>
              <a:t>insert() operation can be implemented as:</a:t>
            </a:r>
          </a:p>
          <a:p>
            <a:pPr>
              <a:buFont typeface="Wingdings" pitchFamily="2" charset="2"/>
              <a:buNone/>
            </a:pPr>
            <a:r>
              <a:rPr lang="en-US" sz="2000" dirty="0"/>
              <a:t>   </a:t>
            </a:r>
            <a:endParaRPr lang="en-US" sz="2000" dirty="0" smtClean="0"/>
          </a:p>
          <a:p>
            <a:pPr>
              <a:buFont typeface="Wingdings" pitchFamily="2" charset="2"/>
              <a:buNone/>
            </a:pPr>
            <a:r>
              <a:rPr lang="en-US" sz="2000" dirty="0" smtClean="0"/>
              <a:t>	</a:t>
            </a:r>
            <a:r>
              <a:rPr lang="en-US" sz="2000" dirty="0" smtClean="0"/>
              <a:t>void </a:t>
            </a:r>
            <a:r>
              <a:rPr lang="en-US" sz="2000" dirty="0"/>
              <a:t>insert(E x)</a:t>
            </a:r>
          </a:p>
          <a:p>
            <a:pPr>
              <a:buFont typeface="Wingdings" pitchFamily="2" charset="2"/>
              <a:buNone/>
            </a:pPr>
            <a:r>
              <a:rPr lang="en-US" sz="2000" dirty="0"/>
              <a:t>    </a:t>
            </a:r>
            <a:r>
              <a:rPr lang="en-US" sz="2000" dirty="0" smtClean="0"/>
              <a:t>	{</a:t>
            </a:r>
            <a:endParaRPr lang="en-US" sz="2000" dirty="0"/>
          </a:p>
          <a:p>
            <a:pPr>
              <a:buFont typeface="Wingdings" pitchFamily="2" charset="2"/>
              <a:buNone/>
            </a:pPr>
            <a:r>
              <a:rPr lang="en-US" sz="2000" dirty="0"/>
              <a:t>        </a:t>
            </a:r>
            <a:r>
              <a:rPr lang="en-US" sz="2000" dirty="0" err="1"/>
              <a:t>items.add</a:t>
            </a:r>
            <a:r>
              <a:rPr lang="en-US" sz="2000" dirty="0"/>
              <a:t>(x):</a:t>
            </a:r>
            <a:br>
              <a:rPr lang="en-US" sz="2000" dirty="0"/>
            </a:br>
            <a:r>
              <a:rPr lang="en-US" sz="2000" dirty="0"/>
              <a:t>}</a:t>
            </a:r>
          </a:p>
          <a:p>
            <a:pPr>
              <a:buFont typeface="Wingdings" pitchFamily="2" charset="2"/>
              <a:buNone/>
            </a:pPr>
            <a:r>
              <a:rPr lang="en-US" sz="2000" dirty="0"/>
              <a:t>which places element x at the end of items.  </a:t>
            </a:r>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r>
              <a:rPr lang="en-US" sz="2000" dirty="0"/>
              <a:t>The method is easy </a:t>
            </a:r>
            <a:r>
              <a:rPr lang="en-US" sz="2000" i="1" dirty="0"/>
              <a:t>and</a:t>
            </a:r>
            <a:r>
              <a:rPr lang="en-US" sz="2000" dirty="0"/>
              <a:t> efficient</a:t>
            </a:r>
            <a:r>
              <a:rPr lang="en-US" sz="2400" dirty="0"/>
              <a:t>.</a:t>
            </a:r>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Queue Implementation</a:t>
            </a:r>
          </a:p>
        </p:txBody>
      </p:sp>
      <p:sp>
        <p:nvSpPr>
          <p:cNvPr id="242691" name="Rectangle 3"/>
          <p:cNvSpPr>
            <a:spLocks noGrp="1" noChangeArrowheads="1"/>
          </p:cNvSpPr>
          <p:nvPr>
            <p:ph type="body" idx="1"/>
          </p:nvPr>
        </p:nvSpPr>
        <p:spPr>
          <a:xfrm>
            <a:off x="741363" y="2101850"/>
            <a:ext cx="8718549" cy="4954587"/>
          </a:xfrm>
        </p:spPr>
        <p:txBody>
          <a:bodyPr/>
          <a:lstStyle/>
          <a:p>
            <a:pPr>
              <a:lnSpc>
                <a:spcPct val="100000"/>
              </a:lnSpc>
              <a:buFont typeface="Wingdings" pitchFamily="2" charset="2"/>
              <a:buNone/>
            </a:pPr>
            <a:r>
              <a:rPr lang="en-US" sz="2000" dirty="0"/>
              <a:t>On the other hand, the remove() operation, although easy to implement, is not particularly efficient.  If the first queue element is always located at position 0, the remove operation can be implemented as:</a:t>
            </a:r>
          </a:p>
          <a:p>
            <a:pPr>
              <a:lnSpc>
                <a:spcPct val="100000"/>
              </a:lnSpc>
              <a:buFont typeface="Wingdings" pitchFamily="2" charset="2"/>
              <a:buNone/>
            </a:pPr>
            <a:r>
              <a:rPr lang="en-US" sz="2000" dirty="0"/>
              <a:t/>
            </a:r>
            <a:br>
              <a:rPr lang="en-US" sz="2000" dirty="0"/>
            </a:br>
            <a:r>
              <a:rPr lang="en-US" sz="2000" dirty="0"/>
              <a:t>E remove()</a:t>
            </a:r>
          </a:p>
          <a:p>
            <a:pPr>
              <a:lnSpc>
                <a:spcPct val="100000"/>
              </a:lnSpc>
              <a:buFont typeface="Wingdings" pitchFamily="2" charset="2"/>
              <a:buNone/>
            </a:pPr>
            <a:r>
              <a:rPr lang="en-US" sz="2000" dirty="0"/>
              <a:t>    </a:t>
            </a:r>
            <a:r>
              <a:rPr lang="en-US" sz="2000" dirty="0" smtClean="0"/>
              <a:t>	{</a:t>
            </a:r>
            <a:endParaRPr lang="en-US" sz="2000" dirty="0"/>
          </a:p>
          <a:p>
            <a:pPr>
              <a:lnSpc>
                <a:spcPct val="100000"/>
              </a:lnSpc>
              <a:buFont typeface="Wingdings" pitchFamily="2" charset="2"/>
              <a:buNone/>
            </a:pPr>
            <a:r>
              <a:rPr lang="en-US" sz="2000" dirty="0"/>
              <a:t>         if (empty())</a:t>
            </a:r>
          </a:p>
          <a:p>
            <a:pPr>
              <a:lnSpc>
                <a:spcPct val="100000"/>
              </a:lnSpc>
              <a:buFont typeface="Wingdings" pitchFamily="2" charset="2"/>
              <a:buNone/>
            </a:pPr>
            <a:r>
              <a:rPr lang="en-US" sz="2000" dirty="0"/>
              <a:t>              return null;</a:t>
            </a:r>
          </a:p>
          <a:p>
            <a:pPr>
              <a:lnSpc>
                <a:spcPct val="100000"/>
              </a:lnSpc>
              <a:buFont typeface="Wingdings" pitchFamily="2" charset="2"/>
              <a:buNone/>
            </a:pPr>
            <a:r>
              <a:rPr lang="en-US" sz="2000" dirty="0"/>
              <a:t>         return </a:t>
            </a:r>
            <a:r>
              <a:rPr lang="en-US" sz="2000" dirty="0" err="1"/>
              <a:t>items.remove</a:t>
            </a:r>
            <a:r>
              <a:rPr lang="en-US" sz="2000" dirty="0"/>
              <a:t>(0);</a:t>
            </a:r>
          </a:p>
          <a:p>
            <a:pPr>
              <a:lnSpc>
                <a:spcPct val="100000"/>
              </a:lnSpc>
              <a:buFont typeface="Wingdings" pitchFamily="2" charset="2"/>
              <a:buNone/>
            </a:pPr>
            <a:r>
              <a:rPr lang="en-US" sz="2000" dirty="0"/>
              <a:t>    </a:t>
            </a:r>
            <a:r>
              <a:rPr lang="en-US" sz="2000" dirty="0" smtClean="0"/>
              <a:t>	}</a:t>
            </a:r>
            <a:endParaRPr lang="en-US" sz="2000" dirty="0"/>
          </a:p>
          <a:p>
            <a:pPr>
              <a:lnSpc>
                <a:spcPct val="100000"/>
              </a:lnSpc>
              <a:buFont typeface="Wingdings" pitchFamily="2" charset="2"/>
              <a:buNone/>
            </a:pPr>
            <a:r>
              <a:rPr lang="en-US" sz="2000" dirty="0"/>
              <a:t/>
            </a:r>
            <a:br>
              <a:rPr lang="en-US" sz="2000" dirty="0"/>
            </a:br>
            <a:r>
              <a:rPr lang="en-US" sz="2000" dirty="0"/>
              <a:t>The method works correctly but at a cost.  When the element at position 0 is deleted from an </a:t>
            </a:r>
            <a:r>
              <a:rPr lang="en-US" sz="2000" dirty="0" err="1"/>
              <a:t>ArrayList</a:t>
            </a:r>
            <a:r>
              <a:rPr lang="en-US" sz="2000" dirty="0"/>
              <a:t>&lt;E&gt; object, all other elements in the list are shifted.  That is, the element in position 1 is moved to position 0, the element in position 2 is moved to position 1 etc.   So every remove() operation necessitates that all remaining elements in items are moved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Queue Implementation</a:t>
            </a:r>
          </a:p>
        </p:txBody>
      </p:sp>
      <p:sp>
        <p:nvSpPr>
          <p:cNvPr id="243715" name="Rectangle 3"/>
          <p:cNvSpPr>
            <a:spLocks noGrp="1" noChangeArrowheads="1"/>
          </p:cNvSpPr>
          <p:nvPr>
            <p:ph type="body" idx="1"/>
          </p:nvPr>
        </p:nvSpPr>
        <p:spPr/>
        <p:txBody>
          <a:bodyPr/>
          <a:lstStyle/>
          <a:p>
            <a:pPr>
              <a:buFont typeface="Wingdings" pitchFamily="2" charset="2"/>
              <a:buNone/>
            </a:pPr>
            <a:r>
              <a:rPr lang="en-US" sz="2400"/>
              <a:t>    </a:t>
            </a:r>
            <a:br>
              <a:rPr lang="en-US" sz="2400"/>
            </a:br>
            <a:r>
              <a:rPr lang="en-US" sz="2400"/>
              <a:t/>
            </a:r>
            <a:br>
              <a:rPr lang="en-US" sz="2400"/>
            </a:br>
            <a:r>
              <a:rPr lang="en-US" sz="2400"/>
              <a:t/>
            </a:r>
            <a:br>
              <a:rPr lang="en-US" sz="2400"/>
            </a:br>
            <a:r>
              <a:rPr lang="en-US" sz="2400"/>
              <a:t>A queue can be more efficiently implemented using a simple array for storage.  The only real limitation with such an implementation is that the size of an array is fixed.  However, if you can estimate the maximum size of a queue, an array implementation is a good option.</a:t>
            </a:r>
            <a:r>
              <a:rPr lang="en-US"/>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Queue Implementation</a:t>
            </a:r>
          </a:p>
        </p:txBody>
      </p:sp>
      <p:sp>
        <p:nvSpPr>
          <p:cNvPr id="244739" name="Rectangle 3"/>
          <p:cNvSpPr>
            <a:spLocks noGrp="1" noChangeArrowheads="1"/>
          </p:cNvSpPr>
          <p:nvPr>
            <p:ph type="body" idx="1"/>
          </p:nvPr>
        </p:nvSpPr>
        <p:spPr>
          <a:xfrm>
            <a:off x="696912" y="1951037"/>
            <a:ext cx="9023350" cy="5457825"/>
          </a:xfrm>
        </p:spPr>
        <p:txBody>
          <a:bodyPr/>
          <a:lstStyle/>
          <a:p>
            <a:pPr>
              <a:lnSpc>
                <a:spcPct val="83000"/>
              </a:lnSpc>
              <a:buFont typeface="Wingdings" pitchFamily="2" charset="2"/>
              <a:buNone/>
            </a:pPr>
            <a:r>
              <a:rPr lang="en-US" sz="2400" b="1" dirty="0"/>
              <a:t>A queue that uses an array, items, with maximum capacity 5.</a:t>
            </a:r>
            <a:r>
              <a:rPr lang="en-US" sz="2000" dirty="0"/>
              <a:t>  </a:t>
            </a:r>
          </a:p>
          <a:p>
            <a:pPr>
              <a:lnSpc>
                <a:spcPct val="83000"/>
              </a:lnSpc>
              <a:buFont typeface="Wingdings" pitchFamily="2" charset="2"/>
              <a:buNone/>
            </a:pPr>
            <a:r>
              <a:rPr lang="en-US" sz="2000" dirty="0"/>
              <a:t>The variable front holds the index of the first item in the queue and a second</a:t>
            </a:r>
          </a:p>
          <a:p>
            <a:pPr>
              <a:lnSpc>
                <a:spcPct val="83000"/>
              </a:lnSpc>
              <a:buFont typeface="Wingdings" pitchFamily="2" charset="2"/>
              <a:buNone/>
            </a:pPr>
            <a:r>
              <a:rPr lang="en-US" sz="2000" dirty="0"/>
              <a:t>v</a:t>
            </a:r>
            <a:r>
              <a:rPr lang="en-US" sz="2000" dirty="0" smtClean="0"/>
              <a:t>ariable </a:t>
            </a:r>
            <a:r>
              <a:rPr lang="en-US" sz="2000" dirty="0"/>
              <a:t>rear holds the index of the last item in the queue. </a:t>
            </a:r>
            <a:endParaRPr lang="en-US" sz="2000" dirty="0" smtClean="0"/>
          </a:p>
          <a:p>
            <a:pPr marL="565150" indent="-457200">
              <a:lnSpc>
                <a:spcPct val="83000"/>
              </a:lnSpc>
              <a:buFont typeface="+mj-lt"/>
              <a:buAutoNum type="alphaLcParenR"/>
            </a:pPr>
            <a:r>
              <a:rPr lang="en-US" sz="2000" dirty="0" smtClean="0"/>
              <a:t>The </a:t>
            </a:r>
            <a:r>
              <a:rPr lang="en-US" sz="2000" dirty="0"/>
              <a:t>queue after </a:t>
            </a:r>
            <a:r>
              <a:rPr lang="en-US" sz="2000" dirty="0" smtClean="0"/>
              <a:t>four insert </a:t>
            </a:r>
            <a:r>
              <a:rPr lang="en-US" sz="2000" dirty="0"/>
              <a:t>operations; </a:t>
            </a:r>
            <a:endParaRPr lang="en-US" sz="2000" dirty="0" smtClean="0"/>
          </a:p>
          <a:p>
            <a:pPr marL="565150" indent="-457200">
              <a:lnSpc>
                <a:spcPct val="83000"/>
              </a:lnSpc>
              <a:buFont typeface="+mj-lt"/>
              <a:buAutoNum type="alphaLcParenR"/>
            </a:pPr>
            <a:r>
              <a:rPr lang="en-US" sz="2000" dirty="0" smtClean="0"/>
              <a:t>after </a:t>
            </a:r>
            <a:r>
              <a:rPr lang="en-US" sz="2000" dirty="0"/>
              <a:t>two remove operations , and </a:t>
            </a:r>
            <a:endParaRPr lang="en-US" sz="2000" dirty="0" smtClean="0"/>
          </a:p>
          <a:p>
            <a:pPr marL="565150" indent="-457200">
              <a:lnSpc>
                <a:spcPct val="83000"/>
              </a:lnSpc>
              <a:buFont typeface="+mj-lt"/>
              <a:buAutoNum type="alphaLcParenR"/>
            </a:pPr>
            <a:r>
              <a:rPr lang="en-US" sz="2000" dirty="0" smtClean="0"/>
              <a:t>after </a:t>
            </a:r>
            <a:r>
              <a:rPr lang="en-US" sz="2000" dirty="0"/>
              <a:t>one </a:t>
            </a:r>
            <a:r>
              <a:rPr lang="en-US" sz="2000" dirty="0" smtClean="0"/>
              <a:t>more </a:t>
            </a:r>
            <a:r>
              <a:rPr lang="en-US" sz="2000" dirty="0" smtClean="0"/>
              <a:t>i</a:t>
            </a:r>
            <a:r>
              <a:rPr lang="en-US" sz="2000" dirty="0" smtClean="0"/>
              <a:t>nsert </a:t>
            </a:r>
            <a:r>
              <a:rPr lang="en-US" sz="2000" dirty="0"/>
              <a:t>operation.  </a:t>
            </a:r>
            <a:br>
              <a:rPr lang="en-US" sz="2000" dirty="0"/>
            </a:br>
            <a:r>
              <a:rPr lang="en-US" sz="1800" dirty="0"/>
              <a:t/>
            </a:r>
            <a:br>
              <a:rPr lang="en-US" sz="1800" dirty="0"/>
            </a:br>
            <a:endParaRPr lang="en-US" sz="1800" dirty="0"/>
          </a:p>
          <a:p>
            <a:pPr>
              <a:lnSpc>
                <a:spcPct val="83000"/>
              </a:lnSpc>
              <a:buFont typeface="Wingdings" pitchFamily="2" charset="2"/>
              <a:buNone/>
            </a:pPr>
            <a:endParaRPr lang="en-US" sz="1800" dirty="0"/>
          </a:p>
          <a:p>
            <a:pPr>
              <a:lnSpc>
                <a:spcPct val="83000"/>
              </a:lnSpc>
              <a:buFont typeface="Wingdings" pitchFamily="2" charset="2"/>
              <a:buNone/>
            </a:pPr>
            <a:endParaRPr lang="en-US" sz="1800" dirty="0"/>
          </a:p>
          <a:p>
            <a:pPr>
              <a:lnSpc>
                <a:spcPct val="83000"/>
              </a:lnSpc>
              <a:buFont typeface="Wingdings" pitchFamily="2" charset="2"/>
              <a:buNone/>
            </a:pPr>
            <a:endParaRPr lang="en-US" sz="1800" dirty="0"/>
          </a:p>
          <a:p>
            <a:pPr>
              <a:lnSpc>
                <a:spcPct val="83000"/>
              </a:lnSpc>
              <a:buFont typeface="Wingdings" pitchFamily="2" charset="2"/>
              <a:buNone/>
            </a:pPr>
            <a:endParaRPr lang="en-US" sz="1800" dirty="0"/>
          </a:p>
          <a:p>
            <a:pPr>
              <a:lnSpc>
                <a:spcPct val="83000"/>
              </a:lnSpc>
              <a:buFont typeface="Wingdings" pitchFamily="2" charset="2"/>
              <a:buNone/>
            </a:pPr>
            <a:endParaRPr lang="en-US" sz="1800" dirty="0"/>
          </a:p>
          <a:p>
            <a:pPr>
              <a:lnSpc>
                <a:spcPct val="83000"/>
              </a:lnSpc>
              <a:buFont typeface="Wingdings" pitchFamily="2" charset="2"/>
              <a:buNone/>
            </a:pPr>
            <a:endParaRPr lang="en-US" sz="1800" dirty="0"/>
          </a:p>
          <a:p>
            <a:pPr>
              <a:lnSpc>
                <a:spcPct val="83000"/>
              </a:lnSpc>
              <a:buFont typeface="Wingdings" pitchFamily="2" charset="2"/>
              <a:buNone/>
            </a:pPr>
            <a:endParaRPr lang="en-US" sz="1800" dirty="0"/>
          </a:p>
          <a:p>
            <a:pPr>
              <a:lnSpc>
                <a:spcPct val="83000"/>
              </a:lnSpc>
              <a:buFont typeface="Wingdings" pitchFamily="2" charset="2"/>
              <a:buNone/>
            </a:pPr>
            <a:endParaRPr lang="en-US" sz="1800" dirty="0"/>
          </a:p>
          <a:p>
            <a:pPr>
              <a:lnSpc>
                <a:spcPct val="83000"/>
              </a:lnSpc>
              <a:buFont typeface="Wingdings" pitchFamily="2" charset="2"/>
              <a:buNone/>
            </a:pPr>
            <a:endParaRPr lang="en-US" sz="1800" dirty="0"/>
          </a:p>
          <a:p>
            <a:pPr>
              <a:lnSpc>
                <a:spcPct val="83000"/>
              </a:lnSpc>
              <a:buFont typeface="Wingdings" pitchFamily="2" charset="2"/>
              <a:buNone/>
            </a:pPr>
            <a:endParaRPr lang="en-US" sz="1800" dirty="0"/>
          </a:p>
          <a:p>
            <a:pPr>
              <a:lnSpc>
                <a:spcPct val="83000"/>
              </a:lnSpc>
              <a:buFont typeface="Wingdings" pitchFamily="2" charset="2"/>
              <a:buNone/>
            </a:pPr>
            <a:endParaRPr lang="en-US" sz="1800" dirty="0"/>
          </a:p>
          <a:p>
            <a:pPr>
              <a:lnSpc>
                <a:spcPct val="83000"/>
              </a:lnSpc>
              <a:buFont typeface="Wingdings" pitchFamily="2" charset="2"/>
              <a:buNone/>
            </a:pPr>
            <a:endParaRPr lang="en-US" sz="1800" dirty="0"/>
          </a:p>
          <a:p>
            <a:pPr>
              <a:lnSpc>
                <a:spcPct val="83000"/>
              </a:lnSpc>
              <a:buFont typeface="Wingdings" pitchFamily="2" charset="2"/>
              <a:buNone/>
            </a:pPr>
            <a:endParaRPr lang="en-US" sz="1800" dirty="0"/>
          </a:p>
          <a:p>
            <a:pPr>
              <a:lnSpc>
                <a:spcPct val="83000"/>
              </a:lnSpc>
              <a:buFont typeface="Wingdings" pitchFamily="2" charset="2"/>
              <a:buNone/>
            </a:pPr>
            <a:r>
              <a:rPr lang="en-US" sz="1800" dirty="0"/>
              <a:t/>
            </a:r>
            <a:br>
              <a:rPr lang="en-US" sz="1800" dirty="0"/>
            </a:br>
            <a:endParaRPr lang="en-US" sz="1800" dirty="0"/>
          </a:p>
          <a:p>
            <a:pPr>
              <a:lnSpc>
                <a:spcPct val="83000"/>
              </a:lnSpc>
              <a:buFont typeface="Wingdings" pitchFamily="2" charset="2"/>
              <a:buNone/>
            </a:pPr>
            <a:endParaRPr lang="en-US" sz="1800" dirty="0"/>
          </a:p>
        </p:txBody>
      </p:sp>
      <p:sp>
        <p:nvSpPr>
          <p:cNvPr id="244741" name="Rectangle 5"/>
          <p:cNvSpPr>
            <a:spLocks noChangeArrowheads="1"/>
          </p:cNvSpPr>
          <p:nvPr/>
        </p:nvSpPr>
        <p:spPr bwMode="auto">
          <a:xfrm>
            <a:off x="0" y="0"/>
            <a:ext cx="10080625" cy="0"/>
          </a:xfrm>
          <a:prstGeom prst="rect">
            <a:avLst/>
          </a:prstGeom>
          <a:noFill/>
          <a:ln w="9525">
            <a:noFill/>
            <a:miter lim="800000"/>
            <a:headEnd/>
            <a:tailEnd/>
          </a:ln>
          <a:effectLst/>
        </p:spPr>
        <p:txBody>
          <a:bodyPr wrap="none" anchor="ctr">
            <a:spAutoFit/>
          </a:bodyPr>
          <a:lstStyle/>
          <a:p>
            <a:endParaRPr lang="en-US"/>
          </a:p>
        </p:txBody>
      </p:sp>
      <p:graphicFrame>
        <p:nvGraphicFramePr>
          <p:cNvPr id="244740" name="Object 4"/>
          <p:cNvGraphicFramePr>
            <a:graphicFrameLocks noChangeAspect="1"/>
          </p:cNvGraphicFramePr>
          <p:nvPr/>
        </p:nvGraphicFramePr>
        <p:xfrm>
          <a:off x="2678112" y="3616028"/>
          <a:ext cx="6553200" cy="3735684"/>
        </p:xfrm>
        <a:graphic>
          <a:graphicData uri="http://schemas.openxmlformats.org/presentationml/2006/ole">
            <p:oleObj spid="_x0000_s292866" name="Bitmap Image" r:id="rId3" imgW="5323810" imgH="3029373" progId="PBrush">
              <p:embed/>
            </p:oleObj>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27"/>
  <p:tag name="MMPROD_UIDATA" val="&lt;database version=&quot;6.0&quot;&gt;&lt;object type=&quot;1&quot; unique_id=&quot;10001&quot;&gt;&lt;object type=&quot;8&quot; unique_id=&quot;13505&quot;&gt;&lt;/object&gt;&lt;object type=&quot;2&quot; unique_id=&quot;13506&quot;&gt;&lt;object type=&quot;3&quot; unique_id=&quot;13507&quot;&gt;&lt;property id=&quot;20148&quot; value=&quot;5&quot;/&gt;&lt;property id=&quot;20300&quot; value=&quot;Slide 1 - &amp;quot;Java Programming:&amp;#x0D;&amp;#x0A;From the Ground Up&amp;quot;&quot;/&gt;&lt;property id=&quot;20307&quot; value=&quot;256&quot;/&gt;&lt;/object&gt;&lt;object type=&quot;3&quot; unique_id=&quot;13508&quot;&gt;&lt;property id=&quot;20148&quot; value=&quot;5&quot;/&gt;&lt;property id=&quot;20300&quot; value=&quot;Slide 2 - &amp;quot;Data Structures&amp;quot;&quot;/&gt;&lt;property id=&quot;20307&quot; value=&quot;257&quot;/&gt;&lt;/object&gt;&lt;object type=&quot;3&quot; unique_id=&quot;13509&quot;&gt;&lt;property id=&quot;20148&quot; value=&quot;5&quot;/&gt;&lt;property id=&quot;20300&quot; value=&quot;Slide 3 - &amp;quot;Data Structures&amp;quot;&quot;/&gt;&lt;property id=&quot;20307&quot; value=&quot;258&quot;/&gt;&lt;/object&gt;&lt;object type=&quot;3&quot; unique_id=&quot;13510&quot;&gt;&lt;property id=&quot;20148&quot; value=&quot;5&quot;/&gt;&lt;property id=&quot;20300&quot; value=&quot;Slide 4 - &amp;quot;ArrayList&amp;quot;&quot;/&gt;&lt;property id=&quot;20307&quot; value=&quot;259&quot;/&gt;&lt;/object&gt;&lt;object type=&quot;3&quot; unique_id=&quot;13511&quot;&gt;&lt;property id=&quot;20148&quot; value=&quot;5&quot;/&gt;&lt;property id=&quot;20300&quot; value=&quot;Slide 5 - &amp;quot;ArrayList&amp;quot;&quot;/&gt;&lt;property id=&quot;20307&quot; value=&quot;260&quot;/&gt;&lt;/object&gt;&lt;object type=&quot;3&quot; unique_id=&quot;13512&quot;&gt;&lt;property id=&quot;20148&quot; value=&quot;5&quot;/&gt;&lt;property id=&quot;20300&quot; value=&quot;Slide 6 - &amp;quot;ArrayList&amp;quot;&quot;/&gt;&lt;property id=&quot;20307&quot; value=&quot;261&quot;/&gt;&lt;/object&gt;&lt;object type=&quot;3&quot; unique_id=&quot;13513&quot;&gt;&lt;property id=&quot;20148&quot; value=&quot;5&quot;/&gt;&lt;property id=&quot;20300&quot; value=&quot;Slide 7 - &amp;quot;ArrayList Methods&amp;quot;&quot;/&gt;&lt;property id=&quot;20307&quot; value=&quot;262&quot;/&gt;&lt;/object&gt;&lt;object type=&quot;3&quot; unique_id=&quot;13514&quot;&gt;&lt;property id=&quot;20148&quot; value=&quot;5&quot;/&gt;&lt;property id=&quot;20300&quot; value=&quot;Slide 8 - &amp;quot;ArrayList Methods&amp;quot;&quot;/&gt;&lt;property id=&quot;20307&quot; value=&quot;263&quot;/&gt;&lt;/object&gt;&lt;object type=&quot;3&quot; unique_id=&quot;13515&quot;&gt;&lt;property id=&quot;20148&quot; value=&quot;5&quot;/&gt;&lt;property id=&quot;20300&quot; value=&quot;Slide 9 - &amp;quot;ArrayList Methods&amp;quot;&quot;/&gt;&lt;property id=&quot;20307&quot; value=&quot;264&quot;/&gt;&lt;/object&gt;&lt;object type=&quot;3&quot; unique_id=&quot;13516&quot;&gt;&lt;property id=&quot;20148&quot; value=&quot;5&quot;/&gt;&lt;property id=&quot;20300&quot; value=&quot;Slide 10 - &amp;quot;ArrayList Methods&amp;quot;&quot;/&gt;&lt;property id=&quot;20307&quot; value=&quot;265&quot;/&gt;&lt;/object&gt;&lt;object type=&quot;3&quot; unique_id=&quot;13517&quot;&gt;&lt;property id=&quot;20148&quot; value=&quot;5&quot;/&gt;&lt;property id=&quot;20300&quot; value=&quot;Slide 11 - &amp;quot;ArrayList Methods&amp;quot;&quot;/&gt;&lt;property id=&quot;20307&quot; value=&quot;266&quot;/&gt;&lt;/object&gt;&lt;object type=&quot;3&quot; unique_id=&quot;13518&quot;&gt;&lt;property id=&quot;20148&quot; value=&quot;5&quot;/&gt;&lt;property id=&quot;20300&quot; value=&quot;Slide 12 - &amp;quot;ArrayList Constructors&amp;quot;&quot;/&gt;&lt;property id=&quot;20307&quot; value=&quot;269&quot;/&gt;&lt;/object&gt;&lt;object type=&quot;3&quot; unique_id=&quot;13519&quot;&gt;&lt;property id=&quot;20148&quot; value=&quot;5&quot;/&gt;&lt;property id=&quot;20300&quot; value=&quot;Slide 13 - &amp;quot;ArrayList&amp;quot;&quot;/&gt;&lt;property id=&quot;20307&quot; value=&quot;267&quot;/&gt;&lt;/object&gt;&lt;object type=&quot;3&quot; unique_id=&quot;13520&quot;&gt;&lt;property id=&quot;20148&quot; value=&quot;5&quot;/&gt;&lt;property id=&quot;20300&quot; value=&quot;Slide 14 - &amp;quot;Generics&amp;quot;&quot;/&gt;&lt;property id=&quot;20307&quot; value=&quot;268&quot;/&gt;&lt;/object&gt;&lt;object type=&quot;3&quot; unique_id=&quot;13521&quot;&gt;&lt;property id=&quot;20148&quot; value=&quot;5&quot;/&gt;&lt;property id=&quot;20300&quot; value=&quot;Slide 15 - &amp;quot;ArrayList and Generics&amp;quot;&quot;/&gt;&lt;property id=&quot;20307&quot; value=&quot;270&quot;/&gt;&lt;/object&gt;&lt;object type=&quot;3&quot; unique_id=&quot;13522&quot;&gt;&lt;property id=&quot;20148&quot; value=&quot;5&quot;/&gt;&lt;property id=&quot;20300&quot; value=&quot;Slide 16 - &amp;quot;ArrayList and Generics &amp;#x0D;&amp;#x0A;&amp;quot;&quot;/&gt;&lt;property id=&quot;20307&quot; value=&quot;271&quot;/&gt;&lt;/object&gt;&lt;object type=&quot;3&quot; unique_id=&quot;13523&quot;&gt;&lt;property id=&quot;20148&quot; value=&quot;5&quot;/&gt;&lt;property id=&quot;20300&quot; value=&quot;Slide 17 - &amp;quot;ArrayList and Generics&amp;quot;&quot;/&gt;&lt;property id=&quot;20307&quot; value=&quot;272&quot;/&gt;&lt;/object&gt;&lt;object type=&quot;3&quot; unique_id=&quot;13524&quot;&gt;&lt;property id=&quot;20148&quot; value=&quot;5&quot;/&gt;&lt;property id=&quot;20300&quot; value=&quot;Slide 18 - &amp;quot;ArrayList and Generics&amp;quot;&quot;/&gt;&lt;property id=&quot;20307&quot; value=&quot;273&quot;/&gt;&lt;/object&gt;&lt;object type=&quot;3&quot; unique_id=&quot;13525&quot;&gt;&lt;property id=&quot;20148&quot; value=&quot;5&quot;/&gt;&lt;property id=&quot;20300&quot; value=&quot;Slide 19 - &amp;quot;ArrayList and Generics&amp;quot;&quot;/&gt;&lt;property id=&quot;20307&quot; value=&quot;274&quot;/&gt;&lt;/object&gt;&lt;object type=&quot;3&quot; unique_id=&quot;13526&quot;&gt;&lt;property id=&quot;20148&quot; value=&quot;5&quot;/&gt;&lt;property id=&quot;20300&quot; value=&quot;Slide 20 - &amp;quot;ArrayList and Generics&amp;quot;&quot;/&gt;&lt;property id=&quot;20307&quot; value=&quot;275&quot;/&gt;&lt;/object&gt;&lt;object type=&quot;3&quot; unique_id=&quot;13527&quot;&gt;&lt;property id=&quot;20148&quot; value=&quot;5&quot;/&gt;&lt;property id=&quot;20300&quot; value=&quot;Slide 21 - &amp;quot;ArrayList and Generics&amp;quot;&quot;/&gt;&lt;property id=&quot;20307&quot; value=&quot;276&quot;/&gt;&lt;/object&gt;&lt;object type=&quot;3&quot; unique_id=&quot;13528&quot;&gt;&lt;property id=&quot;20148&quot; value=&quot;5&quot;/&gt;&lt;property id=&quot;20300&quot; value=&quot;Slide 22 - &amp;quot;ArrayList and Generics&amp;quot;&quot;/&gt;&lt;property id=&quot;20307&quot; value=&quot;277&quot;/&gt;&lt;/object&gt;&lt;object type=&quot;3&quot; unique_id=&quot;13529&quot;&gt;&lt;property id=&quot;20148&quot; value=&quot;5&quot;/&gt;&lt;property id=&quot;20300&quot; value=&quot;Slide 23 - &amp;quot;ArrayList and Generics&amp;quot;&quot;/&gt;&lt;property id=&quot;20307&quot; value=&quot;278&quot;/&gt;&lt;/object&gt;&lt;object type=&quot;3&quot; unique_id=&quot;13530&quot;&gt;&lt;property id=&quot;20148&quot; value=&quot;5&quot;/&gt;&lt;property id=&quot;20300&quot; value=&quot;Slide 24 - &amp;quot;ArrayList and Generics&amp;quot;&quot;/&gt;&lt;property id=&quot;20307&quot; value=&quot;279&quot;/&gt;&lt;/object&gt;&lt;object type=&quot;3&quot; unique_id=&quot;13531&quot;&gt;&lt;property id=&quot;20148&quot; value=&quot;5&quot;/&gt;&lt;property id=&quot;20300&quot; value=&quot;Slide 25 - &amp;quot;ArrayList and Generics&amp;quot;&quot;/&gt;&lt;property id=&quot;20307&quot; value=&quot;280&quot;/&gt;&lt;/object&gt;&lt;object type=&quot;3&quot; unique_id=&quot;13532&quot;&gt;&lt;property id=&quot;20148&quot; value=&quot;5&quot;/&gt;&lt;property id=&quot;20300&quot; value=&quot;Slide 26 - &amp;quot;More About Generics&amp;quot;&quot;/&gt;&lt;property id=&quot;20307&quot; value=&quot;281&quot;/&gt;&lt;/object&gt;&lt;object type=&quot;3&quot; unique_id=&quot;13533&quot;&gt;&lt;property id=&quot;20148&quot; value=&quot;5&quot;/&gt;&lt;property id=&quot;20300&quot; value=&quot;Slide 27 - &amp;quot;Generics:restrictions&amp;quot;&quot;/&gt;&lt;property id=&quot;20307&quot; value=&quot;282&quot;/&gt;&lt;/object&gt;&lt;object type=&quot;3&quot; unique_id=&quot;13534&quot;&gt;&lt;property id=&quot;20148&quot; value=&quot;5&quot;/&gt;&lt;property id=&quot;20300&quot; value=&quot;Slide 28 - &amp;quot;Generics:restrictions&amp;quot;&quot;/&gt;&lt;property id=&quot;20307&quot; value=&quot;283&quot;/&gt;&lt;/object&gt;&lt;object type=&quot;3&quot; unique_id=&quot;13535&quot;&gt;&lt;property id=&quot;20148&quot; value=&quot;5&quot;/&gt;&lt;property id=&quot;20300&quot; value=&quot;Slide 29 - &amp;quot;Generics, Inheritance, and Polymorphism&amp;quot;&quot;/&gt;&lt;property id=&quot;20307&quot; value=&quot;284&quot;/&gt;&lt;/object&gt;&lt;object type=&quot;3&quot; unique_id=&quot;13536&quot;&gt;&lt;property id=&quot;20148&quot; value=&quot;5&quot;/&gt;&lt;property id=&quot;20300&quot; value=&quot;Slide 30 - &amp;quot;Generics, Inheritance, and Polymorphism&amp;quot;&quot;/&gt;&lt;property id=&quot;20307&quot; value=&quot;285&quot;/&gt;&lt;/object&gt;&lt;object type=&quot;3&quot; unique_id=&quot;13537&quot;&gt;&lt;property id=&quot;20148&quot; value=&quot;5&quot;/&gt;&lt;property id=&quot;20300&quot; value=&quot;Slide 31 - &amp;quot;Stack&amp;quot;&quot;/&gt;&lt;property id=&quot;20307&quot; value=&quot;286&quot;/&gt;&lt;/object&gt;&lt;object type=&quot;3&quot; unique_id=&quot;13538&quot;&gt;&lt;property id=&quot;20148&quot; value=&quot;5&quot;/&gt;&lt;property id=&quot;20300&quot; value=&quot;Slide 32 - &amp;quot;Stack&amp;quot;&quot;/&gt;&lt;property id=&quot;20307&quot; value=&quot;287&quot;/&gt;&lt;/object&gt;&lt;object type=&quot;3&quot; unique_id=&quot;13539&quot;&gt;&lt;property id=&quot;20148&quot; value=&quot;5&quot;/&gt;&lt;property id=&quot;20300&quot; value=&quot;Slide 33 - &amp;quot;Stack&amp;quot;&quot;/&gt;&lt;property id=&quot;20307&quot; value=&quot;288&quot;/&gt;&lt;/object&gt;&lt;object type=&quot;3&quot; unique_id=&quot;13540&quot;&gt;&lt;property id=&quot;20148&quot; value=&quot;5&quot;/&gt;&lt;property id=&quot;20300&quot; value=&quot;Slide 34 - &amp;quot;Stack&amp;quot;&quot;/&gt;&lt;property id=&quot;20307&quot; value=&quot;289&quot;/&gt;&lt;/object&gt;&lt;object type=&quot;3&quot; unique_id=&quot;13541&quot;&gt;&lt;property id=&quot;20148&quot; value=&quot;5&quot;/&gt;&lt;property id=&quot;20300&quot; value=&quot;Slide 35 - &amp;quot;Stack Implementation &amp;quot;&quot;/&gt;&lt;property id=&quot;20307&quot; value=&quot;290&quot;/&gt;&lt;/object&gt;&lt;object type=&quot;3&quot; unique_id=&quot;13542&quot;&gt;&lt;property id=&quot;20148&quot; value=&quot;5&quot;/&gt;&lt;property id=&quot;20300&quot; value=&quot;Slide 36 - &amp;quot;Stack Implementation&amp;quot;&quot;/&gt;&lt;property id=&quot;20307&quot; value=&quot;291&quot;/&gt;&lt;/object&gt;&lt;object type=&quot;3&quot; unique_id=&quot;13543&quot;&gt;&lt;property id=&quot;20148&quot; value=&quot;5&quot;/&gt;&lt;property id=&quot;20300&quot; value=&quot;Slide 37 - &amp;quot;Stack Implementation&amp;quot;&quot;/&gt;&lt;property id=&quot;20307&quot; value=&quot;292&quot;/&gt;&lt;/object&gt;&lt;object type=&quot;3&quot; unique_id=&quot;13544&quot;&gt;&lt;property id=&quot;20148&quot; value=&quot;5&quot;/&gt;&lt;property id=&quot;20300&quot; value=&quot;Slide 38 - &amp;quot;Stack Implementation&amp;quot;&quot;/&gt;&lt;property id=&quot;20307&quot; value=&quot;293&quot;/&gt;&lt;/object&gt;&lt;object type=&quot;3&quot; unique_id=&quot;13545&quot;&gt;&lt;property id=&quot;20148&quot; value=&quot;5&quot;/&gt;&lt;property id=&quot;20300&quot; value=&quot;Slide 39 - &amp;quot;Stack Implementation&amp;quot;&quot;/&gt;&lt;property id=&quot;20307&quot; value=&quot;294&quot;/&gt;&lt;/object&gt;&lt;object type=&quot;3&quot; unique_id=&quot;13546&quot;&gt;&lt;property id=&quot;20148&quot; value=&quot;5&quot;/&gt;&lt;property id=&quot;20300&quot; value=&quot;Slide 40&quot;/&gt;&lt;property id=&quot;20307&quot; value=&quot;295&quot;/&gt;&lt;/object&gt;&lt;object type=&quot;3&quot; unique_id=&quot;13547&quot;&gt;&lt;property id=&quot;20148&quot; value=&quot;5&quot;/&gt;&lt;property id=&quot;20300&quot; value=&quot;Slide 41 - &amp;quot;Stack Implementation&amp;quot;&quot;/&gt;&lt;property id=&quot;20307&quot; value=&quot;296&quot;/&gt;&lt;/object&gt;&lt;object type=&quot;3&quot; unique_id=&quot;13548&quot;&gt;&lt;property id=&quot;20148&quot; value=&quot;5&quot;/&gt;&lt;property id=&quot;20300&quot; value=&quot;Slide 42 - &amp;quot;Stack Implementation&amp;quot;&quot;/&gt;&lt;property id=&quot;20307&quot; value=&quot;297&quot;/&gt;&lt;/object&gt;&lt;object type=&quot;3&quot; unique_id=&quot;13549&quot;&gt;&lt;property id=&quot;20148&quot; value=&quot;5&quot;/&gt;&lt;property id=&quot;20300&quot; value=&quot;Slide 43 - &amp;quot;Stack Implementation&amp;quot;&quot;/&gt;&lt;property id=&quot;20307&quot; value=&quot;298&quot;/&gt;&lt;/object&gt;&lt;object type=&quot;3&quot; unique_id=&quot;13550&quot;&gt;&lt;property id=&quot;20148&quot; value=&quot;5&quot;/&gt;&lt;property id=&quot;20300&quot; value=&quot;Slide 44 - &amp;quot;Stack Example&amp;quot;&quot;/&gt;&lt;property id=&quot;20307&quot; value=&quot;299&quot;/&gt;&lt;/object&gt;&lt;object type=&quot;3&quot; unique_id=&quot;13551&quot;&gt;&lt;property id=&quot;20148&quot; value=&quot;5&quot;/&gt;&lt;property id=&quot;20300&quot; value=&quot;Slide 45 - &amp;quot;Stack Example&amp;quot;&quot;/&gt;&lt;property id=&quot;20307&quot; value=&quot;300&quot;/&gt;&lt;/object&gt;&lt;object type=&quot;3&quot; unique_id=&quot;13552&quot;&gt;&lt;property id=&quot;20148&quot; value=&quot;5&quot;/&gt;&lt;property id=&quot;20300&quot; value=&quot;Slide 46 - &amp;quot;Using a stack to check that ([2+3]–(a +b) +1) is balanced&amp;quot;&quot;/&gt;&lt;property id=&quot;20307&quot; value=&quot;301&quot;/&gt;&lt;/object&gt;&lt;object type=&quot;3&quot; unique_id=&quot;13553&quot;&gt;&lt;property id=&quot;20148&quot; value=&quot;5&quot;/&gt;&lt;property id=&quot;20300&quot; value=&quot;Slide 47 - &amp;quot;Stack Example&amp;quot;&quot;/&gt;&lt;property id=&quot;20307&quot; value=&quot;302&quot;/&gt;&lt;/object&gt;&lt;object type=&quot;3&quot; unique_id=&quot;13554&quot;&gt;&lt;property id=&quot;20148&quot; value=&quot;5&quot;/&gt;&lt;property id=&quot;20300&quot; value=&quot;Slide 48 - &amp;quot;Stack Example&amp;quot;&quot;/&gt;&lt;property id=&quot;20307&quot; value=&quot;303&quot;/&gt;&lt;/object&gt;&lt;object type=&quot;3&quot; unique_id=&quot;13555&quot;&gt;&lt;property id=&quot;20148&quot; value=&quot;5&quot;/&gt;&lt;property id=&quot;20300&quot; value=&quot;Slide 49 - &amp;quot;Stack Example&amp;quot;&quot;/&gt;&lt;property id=&quot;20307&quot; value=&quot;304&quot;/&gt;&lt;/object&gt;&lt;object type=&quot;3&quot; unique_id=&quot;13556&quot;&gt;&lt;property id=&quot;20148&quot; value=&quot;5&quot;/&gt;&lt;property id=&quot;20300&quot; value=&quot;Slide 50 - &amp;quot;Stack Example&amp;quot;&quot;/&gt;&lt;property id=&quot;20307&quot; value=&quot;305&quot;/&gt;&lt;/object&gt;&lt;object type=&quot;3&quot; unique_id=&quot;13557&quot;&gt;&lt;property id=&quot;20148&quot; value=&quot;5&quot;/&gt;&lt;property id=&quot;20300&quot; value=&quot;Slide 51 - &amp;quot;Stack Example&amp;quot;&quot;/&gt;&lt;property id=&quot;20307&quot; value=&quot;306&quot;/&gt;&lt;/object&gt;&lt;object type=&quot;3&quot; unique_id=&quot;13558&quot;&gt;&lt;property id=&quot;20148&quot; value=&quot;5&quot;/&gt;&lt;property id=&quot;20300&quot; value=&quot;Slide 52 - &amp;quot;Stack Example&amp;quot;&quot;/&gt;&lt;property id=&quot;20307&quot; value=&quot;307&quot;/&gt;&lt;/object&gt;&lt;object type=&quot;3&quot; unique_id=&quot;13559&quot;&gt;&lt;property id=&quot;20148&quot; value=&quot;5&quot;/&gt;&lt;property id=&quot;20300&quot; value=&quot;Slide 53 - &amp;quot;Queue&amp;quot;&quot;/&gt;&lt;property id=&quot;20307&quot; value=&quot;308&quot;/&gt;&lt;/object&gt;&lt;object type=&quot;3&quot; unique_id=&quot;13560&quot;&gt;&lt;property id=&quot;20148&quot; value=&quot;5&quot;/&gt;&lt;property id=&quot;20300&quot; value=&quot;Slide 54 - &amp;quot;Queue vs. Stack&amp;quot;&quot;/&gt;&lt;property id=&quot;20307&quot; value=&quot;309&quot;/&gt;&lt;/object&gt;&lt;object type=&quot;3&quot; unique_id=&quot;13561&quot;&gt;&lt;property id=&quot;20148&quot; value=&quot;5&quot;/&gt;&lt;property id=&quot;20300&quot; value=&quot;Slide 55 - &amp;quot;Queue Implementation&amp;quot;&quot;/&gt;&lt;property id=&quot;20307&quot; value=&quot;310&quot;/&gt;&lt;/object&gt;&lt;object type=&quot;3&quot; unique_id=&quot;13562&quot;&gt;&lt;property id=&quot;20148&quot; value=&quot;5&quot;/&gt;&lt;property id=&quot;20300&quot; value=&quot;Slide 56 - &amp;quot;Queue Implementation&amp;quot;&quot;/&gt;&lt;property id=&quot;20307&quot; value=&quot;311&quot;/&gt;&lt;/object&gt;&lt;object type=&quot;3&quot; unique_id=&quot;13563&quot;&gt;&lt;property id=&quot;20148&quot; value=&quot;5&quot;/&gt;&lt;property id=&quot;20300&quot; value=&quot;Slide 57 - &amp;quot;Queue Implementation&amp;#x0D;&amp;#x0A;&amp;quot;&quot;/&gt;&lt;property id=&quot;20307&quot; value=&quot;312&quot;/&gt;&lt;/object&gt;&lt;object type=&quot;3&quot; unique_id=&quot;13564&quot;&gt;&lt;property id=&quot;20148&quot; value=&quot;5&quot;/&gt;&lt;property id=&quot;20300&quot; value=&quot;Slide 58 - &amp;quot;Queue Implementation&amp;quot;&quot;/&gt;&lt;property id=&quot;20307&quot; value=&quot;313&quot;/&gt;&lt;/object&gt;&lt;object type=&quot;3&quot; unique_id=&quot;13565&quot;&gt;&lt;property id=&quot;20148&quot; value=&quot;5&quot;/&gt;&lt;property id=&quot;20300&quot; value=&quot;Slide 59 - &amp;quot;Queue Implementation&amp;quot;&quot;/&gt;&lt;property id=&quot;20307&quot; value=&quot;314&quot;/&gt;&lt;/object&gt;&lt;object type=&quot;3&quot; unique_id=&quot;13566&quot;&gt;&lt;property id=&quot;20148&quot; value=&quot;5&quot;/&gt;&lt;property id=&quot;20300&quot; value=&quot;Slide 60 - &amp;quot;Queue Implementation&amp;quot;&quot;/&gt;&lt;property id=&quot;20307&quot; value=&quot;315&quot;/&gt;&lt;/object&gt;&lt;object type=&quot;3&quot; unique_id=&quot;13567&quot;&gt;&lt;property id=&quot;20148&quot; value=&quot;5&quot;/&gt;&lt;property id=&quot;20300&quot; value=&quot;Slide 61 - &amp;quot;Queue Implementation&amp;quot;&quot;/&gt;&lt;property id=&quot;20307&quot; value=&quot;316&quot;/&gt;&lt;/object&gt;&lt;object type=&quot;3&quot; unique_id=&quot;13568&quot;&gt;&lt;property id=&quot;20148&quot; value=&quot;5&quot;/&gt;&lt;property id=&quot;20300&quot; value=&quot;Slide 62 - &amp;quot;Queue Implementation&amp;quot;&quot;/&gt;&lt;property id=&quot;20307&quot; value=&quot;317&quot;/&gt;&lt;/object&gt;&lt;object type=&quot;3&quot; unique_id=&quot;13569&quot;&gt;&lt;property id=&quot;20148&quot; value=&quot;5&quot;/&gt;&lt;property id=&quot;20300&quot; value=&quot;Slide 63 - &amp;quot;Queue Implementation&amp;quot;&quot;/&gt;&lt;property id=&quot;20307&quot; value=&quot;318&quot;/&gt;&lt;/object&gt;&lt;object type=&quot;3&quot; unique_id=&quot;13570&quot;&gt;&lt;property id=&quot;20148&quot; value=&quot;5&quot;/&gt;&lt;property id=&quot;20300&quot; value=&quot;Slide 64 - &amp;quot;Queue Implementation&amp;quot;&quot;/&gt;&lt;property id=&quot;20307&quot; value=&quot;319&quot;/&gt;&lt;/object&gt;&lt;object type=&quot;3&quot; unique_id=&quot;13571&quot;&gt;&lt;property id=&quot;20148&quot; value=&quot;5&quot;/&gt;&lt;property id=&quot;20300&quot; value=&quot;Slide 65 - &amp;quot;Queue Implementation&amp;quot;&quot;/&gt;&lt;property id=&quot;20307&quot; value=&quot;320&quot;/&gt;&lt;/object&gt;&lt;object type=&quot;3&quot; unique_id=&quot;13572&quot;&gt;&lt;property id=&quot;20148&quot; value=&quot;5&quot;/&gt;&lt;property id=&quot;20300&quot; value=&quot;Slide 66 - &amp;quot;Queue Implementation&amp;quot;&quot;/&gt;&lt;property id=&quot;20307&quot; value=&quot;321&quot;/&gt;&lt;/object&gt;&lt;object type=&quot;3&quot; unique_id=&quot;13573&quot;&gt;&lt;property id=&quot;20148&quot; value=&quot;5&quot;/&gt;&lt;property id=&quot;20300&quot; value=&quot;Slide 67 - &amp;quot;Queue Implementation&amp;quot;&quot;/&gt;&lt;property id=&quot;20307&quot; value=&quot;322&quot;/&gt;&lt;/object&gt;&lt;object type=&quot;3&quot; unique_id=&quot;13574&quot;&gt;&lt;property id=&quot;20148&quot; value=&quot;5&quot;/&gt;&lt;property id=&quot;20300&quot; value=&quot;Slide 68 - &amp;quot;Queue Implementation&amp;quot;&quot;/&gt;&lt;property id=&quot;20307&quot; value=&quot;323&quot;/&gt;&lt;/object&gt;&lt;object type=&quot;3&quot; unique_id=&quot;13575&quot;&gt;&lt;property id=&quot;20148&quot; value=&quot;5&quot;/&gt;&lt;property id=&quot;20300&quot; value=&quot;Slide 69 - &amp;quot;Queue Implementation&amp;quot;&quot;/&gt;&lt;property id=&quot;20307&quot; value=&quot;324&quot;/&gt;&lt;/object&gt;&lt;object type=&quot;3&quot; unique_id=&quot;13576&quot;&gt;&lt;property id=&quot;20148&quot; value=&quot;5&quot;/&gt;&lt;property id=&quot;20300&quot; value=&quot;Slide 70 - &amp;quot;Queue Implementation&amp;quot;&quot;/&gt;&lt;property id=&quot;20307&quot; value=&quot;325&quot;/&gt;&lt;/object&gt;&lt;object type=&quot;3&quot; unique_id=&quot;13577&quot;&gt;&lt;property id=&quot;20148&quot; value=&quot;5&quot;/&gt;&lt;property id=&quot;20300&quot; value=&quot;Slide 71 - &amp;quot;Linked List&amp;quot;&quot;/&gt;&lt;property id=&quot;20307&quot; value=&quot;326&quot;/&gt;&lt;/object&gt;&lt;object type=&quot;3&quot; unique_id=&quot;13578&quot;&gt;&lt;property id=&quot;20148&quot; value=&quot;5&quot;/&gt;&lt;property id=&quot;20300&quot; value=&quot;Slide 72 - &amp;quot;Linked List&amp;quot;&quot;/&gt;&lt;property id=&quot;20307&quot; value=&quot;327&quot;/&gt;&lt;/object&gt;&lt;object type=&quot;3&quot; unique_id=&quot;13579&quot;&gt;&lt;property id=&quot;20148&quot; value=&quot;5&quot;/&gt;&lt;property id=&quot;20300&quot; value=&quot;Slide 73 - &amp;quot;A Node class&amp;quot;&quot;/&gt;&lt;property id=&quot;20307&quot; value=&quot;328&quot;/&gt;&lt;/object&gt;&lt;object type=&quot;3&quot; unique_id=&quot;13580&quot;&gt;&lt;property id=&quot;20148&quot; value=&quot;5&quot;/&gt;&lt;property id=&quot;20300&quot; value=&quot;Slide 74 - &amp;quot;Node&amp;quot;&quot;/&gt;&lt;property id=&quot;20307&quot; value=&quot;329&quot;/&gt;&lt;/object&gt;&lt;object type=&quot;3&quot; unique_id=&quot;13581&quot;&gt;&lt;property id=&quot;20148&quot; value=&quot;5&quot;/&gt;&lt;property id=&quot;20300&quot; value=&quot;Slide 75 - &amp;quot;Node&amp;quot;&quot;/&gt;&lt;property id=&quot;20307&quot; value=&quot;330&quot;/&gt;&lt;/object&gt;&lt;object type=&quot;3&quot; unique_id=&quot;13582&quot;&gt;&lt;property id=&quot;20148&quot; value=&quot;5&quot;/&gt;&lt;property id=&quot;20300&quot; value=&quot;Slide 76 - &amp;quot;Node&amp;quot;&quot;/&gt;&lt;property id=&quot;20307&quot; value=&quot;331&quot;/&gt;&lt;/object&gt;&lt;object type=&quot;3&quot; unique_id=&quot;13583&quot;&gt;&lt;property id=&quot;20148&quot; value=&quot;5&quot;/&gt;&lt;property id=&quot;20300&quot; value=&quot;Slide 77 - &amp;quot;Node&amp;quot;&quot;/&gt;&lt;property id=&quot;20307&quot; value=&quot;332&quot;/&gt;&lt;/object&gt;&lt;object type=&quot;3&quot; unique_id=&quot;13584&quot;&gt;&lt;property id=&quot;20148&quot; value=&quot;5&quot;/&gt;&lt;property id=&quot;20300&quot; value=&quot;Slide 78 - &amp;quot;Creating a Chain of Nodes&amp;quot;&quot;/&gt;&lt;property id=&quot;20307&quot; value=&quot;333&quot;/&gt;&lt;/object&gt;&lt;object type=&quot;3&quot; unique_id=&quot;13585&quot;&gt;&lt;property id=&quot;20148&quot; value=&quot;5&quot;/&gt;&lt;property id=&quot;20300&quot; value=&quot;Slide 79 - &amp;quot;Creating a Chain of Nodes&amp;quot;&quot;/&gt;&lt;property id=&quot;20307&quot; value=&quot;334&quot;/&gt;&lt;/object&gt;&lt;object type=&quot;3&quot; unique_id=&quot;13586&quot;&gt;&lt;property id=&quot;20148&quot; value=&quot;5&quot;/&gt;&lt;property id=&quot;20300&quot; value=&quot;Slide 80 - &amp;quot;Chain of Nodes&amp;quot;&quot;/&gt;&lt;property id=&quot;20307&quot; value=&quot;335&quot;/&gt;&lt;/object&gt;&lt;object type=&quot;3&quot; unique_id=&quot;13587&quot;&gt;&lt;property id=&quot;20148&quot; value=&quot;5&quot;/&gt;&lt;property id=&quot;20300&quot; value=&quot;Slide 81 - &amp;quot;Chain of Nodes&amp;quot;&quot;/&gt;&lt;property id=&quot;20307&quot; value=&quot;336&quot;/&gt;&lt;/object&gt;&lt;object type=&quot;3&quot; unique_id=&quot;13588&quot;&gt;&lt;property id=&quot;20148&quot; value=&quot;5&quot;/&gt;&lt;property id=&quot;20300&quot; value=&quot;Slide 82 - &amp;quot;Chain of Nodes&amp;quot;&quot;/&gt;&lt;property id=&quot;20307&quot; value=&quot;337&quot;/&gt;&lt;/object&gt;&lt;object type=&quot;3&quot; unique_id=&quot;13589&quot;&gt;&lt;property id=&quot;20148&quot; value=&quot;5&quot;/&gt;&lt;property id=&quot;20300&quot; value=&quot;Slide 83 - &amp;quot;Chain of Nodes&amp;quot;&quot;/&gt;&lt;property id=&quot;20307&quot; value=&quot;338&quot;/&gt;&lt;/object&gt;&lt;object type=&quot;3&quot; unique_id=&quot;13590&quot;&gt;&lt;property id=&quot;20148&quot; value=&quot;5&quot;/&gt;&lt;property id=&quot;20300&quot; value=&quot;Slide 84 - &amp;quot;Chain of Nodes&amp;quot;&quot;/&gt;&lt;property id=&quot;20307&quot; value=&quot;339&quot;/&gt;&lt;/object&gt;&lt;object type=&quot;3&quot; unique_id=&quot;13591&quot;&gt;&lt;property id=&quot;20148&quot; value=&quot;5&quot;/&gt;&lt;property id=&quot;20300&quot; value=&quot;Slide 85 - &amp;quot;Node, an inner class&amp;quot;&quot;/&gt;&lt;property id=&quot;20307&quot; value=&quot;340&quot;/&gt;&lt;/object&gt;&lt;object type=&quot;3&quot; unique_id=&quot;13592&quot;&gt;&lt;property id=&quot;20148&quot; value=&quot;5&quot;/&gt;&lt;property id=&quot;20300&quot; value=&quot;Slide 86 - &amp;quot;Linked List&amp;quot;&quot;/&gt;&lt;property id=&quot;20307&quot; value=&quot;341&quot;/&gt;&lt;/object&gt;&lt;object type=&quot;3&quot; unique_id=&quot;13593&quot;&gt;&lt;property id=&quot;20148&quot; value=&quot;5&quot;/&gt;&lt;property id=&quot;20300&quot; value=&quot;Slide 87 - &amp;quot;Linked List&amp;quot;&quot;/&gt;&lt;property id=&quot;20307&quot; value=&quot;342&quot;/&gt;&lt;/object&gt;&lt;object type=&quot;3&quot; unique_id=&quot;13594&quot;&gt;&lt;property id=&quot;20148&quot; value=&quot;5&quot;/&gt;&lt;property id=&quot;20300&quot; value=&quot;Slide 88 - &amp;quot;ListInterface&amp;quot;&quot;/&gt;&lt;property id=&quot;20307&quot; value=&quot;343&quot;/&gt;&lt;/object&gt;&lt;object type=&quot;3&quot; unique_id=&quot;13595&quot;&gt;&lt;property id=&quot;20148&quot; value=&quot;5&quot;/&gt;&lt;property id=&quot;20300&quot; value=&quot;Slide 89 - &amp;quot;ListInterface&amp;quot;&quot;/&gt;&lt;property id=&quot;20307&quot; value=&quot;344&quot;/&gt;&lt;/object&gt;&lt;object type=&quot;3&quot; unique_id=&quot;13596&quot;&gt;&lt;property id=&quot;20148&quot; value=&quot;5&quot;/&gt;&lt;property id=&quot;20300&quot; value=&quot;Slide 90 - &amp;quot;Linked List&amp;quot;&quot;/&gt;&lt;property id=&quot;20307&quot; value=&quot;345&quot;/&gt;&lt;/object&gt;&lt;object type=&quot;3&quot; unique_id=&quot;13597&quot;&gt;&lt;property id=&quot;20148&quot; value=&quot;5&quot;/&gt;&lt;property id=&quot;20300&quot; value=&quot;Slide 91 - &amp;quot;LList&amp;lt;E&amp;gt;&amp;quot;&quot;/&gt;&lt;property id=&quot;20307&quot; value=&quot;346&quot;/&gt;&lt;/object&gt;&lt;object type=&quot;3&quot; unique_id=&quot;13598&quot;&gt;&lt;property id=&quot;20148&quot; value=&quot;5&quot;/&gt;&lt;property id=&quot;20300&quot; value=&quot;Slide 92 - &amp;quot;LList&amp;lt;E&amp;gt;&amp;quot;&quot;/&gt;&lt;property id=&quot;20307&quot; value=&quot;347&quot;/&gt;&lt;/object&gt;&lt;object type=&quot;3&quot; unique_id=&quot;13599&quot;&gt;&lt;property id=&quot;20148&quot; value=&quot;5&quot;/&gt;&lt;property id=&quot;20300&quot; value=&quot;Slide 93&quot;/&gt;&lt;property id=&quot;20307&quot; value=&quot;348&quot;/&gt;&lt;/object&gt;&lt;object type=&quot;3&quot; unique_id=&quot;13600&quot;&gt;&lt;property id=&quot;20148&quot; value=&quot;5&quot;/&gt;&lt;property id=&quot;20300&quot; value=&quot;Slide 94&quot;/&gt;&lt;property id=&quot;20307&quot; value=&quot;349&quot;/&gt;&lt;/object&gt;&lt;object type=&quot;3&quot; unique_id=&quot;13601&quot;&gt;&lt;property id=&quot;20148&quot; value=&quot;5&quot;/&gt;&lt;property id=&quot;20300&quot; value=&quot;Slide 95&quot;/&gt;&lt;property id=&quot;20307&quot; value=&quot;350&quot;/&gt;&lt;/object&gt;&lt;object type=&quot;3&quot; unique_id=&quot;13602&quot;&gt;&lt;property id=&quot;20148&quot; value=&quot;5&quot;/&gt;&lt;property id=&quot;20300&quot; value=&quot;Slide 96 - &amp;quot;LList&amp;lt;E&amp;gt;&amp;quot;&quot;/&gt;&lt;property id=&quot;20307&quot; value=&quot;351&quot;/&gt;&lt;/object&gt;&lt;object type=&quot;3&quot; unique_id=&quot;13603&quot;&gt;&lt;property id=&quot;20148&quot; value=&quot;5&quot;/&gt;&lt;property id=&quot;20300&quot; value=&quot;Slide 97 - &amp;quot;LList&amp;lt;E&amp;gt;&amp;quot;&quot;/&gt;&lt;property id=&quot;20307&quot; value=&quot;352&quot;/&gt;&lt;/object&gt;&lt;object type=&quot;3&quot; unique_id=&quot;13604&quot;&gt;&lt;property id=&quot;20148&quot; value=&quot;5&quot;/&gt;&lt;property id=&quot;20300&quot; value=&quot;Slide 98 - &amp;quot;LList&amp;lt;E&amp;gt;&amp;quot;&quot;/&gt;&lt;property id=&quot;20307&quot; value=&quot;353&quot;/&gt;&lt;/object&gt;&lt;object type=&quot;3&quot; unique_id=&quot;13605&quot;&gt;&lt;property id=&quot;20148&quot; value=&quot;5&quot;/&gt;&lt;property id=&quot;20300&quot; value=&quot;Slide 99 - &amp;quot;LList&amp;lt;E&amp;gt;&amp;quot;&quot;/&gt;&lt;property id=&quot;20307&quot; value=&quot;354&quot;/&gt;&lt;/object&gt;&lt;object type=&quot;3&quot; unique_id=&quot;13606&quot;&gt;&lt;property id=&quot;20148&quot; value=&quot;5&quot;/&gt;&lt;property id=&quot;20300&quot; value=&quot;Slide 100 - &amp;quot;Lines 25- 36:  void add(E x)&amp;#x0D;&amp;#x0A;&amp;#x0D;&amp;#x0A;&amp;quot;&quot;/&gt;&lt;property id=&quot;20307&quot; value=&quot;355&quot;/&gt;&lt;/object&gt;&lt;object type=&quot;3&quot; unique_id=&quot;13607&quot;&gt;&lt;property id=&quot;20148&quot; value=&quot;5&quot;/&gt;&lt;property id=&quot;20300&quot; value=&quot;Slide 101 - &amp;quot;Lines 25- 36:  void add(E x)&amp;#x0D;&amp;#x0A;&amp;#x0D;&amp;#x0A;&amp;quot;&quot;/&gt;&lt;property id=&quot;20307&quot; value=&quot;356&quot;/&gt;&lt;/object&gt;&lt;object type=&quot;3&quot; unique_id=&quot;13608&quot;&gt;&lt;property id=&quot;20148&quot; value=&quot;5&quot;/&gt;&lt;property id=&quot;20300&quot; value=&quot;Slide 102 - &amp;quot;&amp;#x0D;&amp;#x0A;Lines 123- 148:  E remove(int index)&amp;#x0D;&amp;#x0A;&amp;#x0D;&amp;#x0A;&amp;quot;&quot;/&gt;&lt;property id=&quot;20307&quot; value=&quot;357&quot;/&gt;&lt;/object&gt;&lt;object type=&quot;3&quot; unique_id=&quot;13609&quot;&gt;&lt;property id=&quot;20148&quot; value=&quot;5&quot;/&gt;&lt;property id=&quot;20300&quot; value=&quot;Slide 103 - &amp;quot;Lines 123- 148:  E remove(int index) &amp;#x0D;&amp;#x0A;&amp;quot;&quot;/&gt;&lt;property id=&quot;20307&quot; value=&quot;358&quot;/&gt;&lt;/object&gt;&lt;object type=&quot;3&quot; unique_id=&quot;13610&quot;&gt;&lt;property id=&quot;20148&quot; value=&quot;5&quot;/&gt;&lt;property id=&quot;20300&quot; value=&quot;Slide 104 - &amp;quot;Lines 123- 148:  E remove(int index)&amp;quot;&quot;/&gt;&lt;property id=&quot;20307&quot; value=&quot;359&quot;/&gt;&lt;/object&gt;&lt;object type=&quot;3&quot; unique_id=&quot;13611&quot;&gt;&lt;property id=&quot;20148&quot; value=&quot;5&quot;/&gt;&lt;property id=&quot;20300&quot; value=&quot;Slide 105 - &amp;quot;Lines 123- 148:  E remove(int index)&amp;quot;&quot;/&gt;&lt;property id=&quot;20307&quot; value=&quot;360&quot;/&gt;&lt;/object&gt;&lt;/object&gt;&lt;/object&gt;&lt;/database&g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45000"/>
          <a:buFont typeface="Wingdings" pitchFamily="2" charset="2"/>
          <a:buNone/>
          <a:tabLst/>
          <a:defRPr kumimoji="0" lang="en-GB" sz="2400" b="1"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45000"/>
          <a:buFont typeface="Wingdings" pitchFamily="2" charset="2"/>
          <a:buNone/>
          <a:tabLst/>
          <a:defRPr kumimoji="0" lang="en-GB" sz="2400" b="1" i="0" u="none" strike="noStrike" cap="none" normalizeH="0" baseline="0" smtClean="0">
            <a:ln>
              <a:noFill/>
            </a:ln>
            <a:solidFill>
              <a:srgbClr val="000000"/>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2600</TotalTime>
  <Words>1315</Words>
  <PresentationFormat>Custom</PresentationFormat>
  <Paragraphs>595</Paragraphs>
  <Slides>49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Default Design</vt:lpstr>
      <vt:lpstr>Bitmap Image</vt:lpstr>
      <vt:lpstr>Java Programming: From the Ground Up</vt:lpstr>
      <vt:lpstr>Data Structures</vt:lpstr>
      <vt:lpstr>Queue</vt:lpstr>
      <vt:lpstr>Queue vs. Stack</vt:lpstr>
      <vt:lpstr>Queue ADT</vt:lpstr>
      <vt:lpstr>Queue Implementation </vt:lpstr>
      <vt:lpstr>Queue Implementation</vt:lpstr>
      <vt:lpstr>Queue Implementation</vt:lpstr>
      <vt:lpstr>Queue Implementation</vt:lpstr>
      <vt:lpstr>Queue Implementation</vt:lpstr>
      <vt:lpstr>Queue Implementation</vt:lpstr>
      <vt:lpstr>Queue Implementation</vt:lpstr>
      <vt:lpstr>Queue Implementation</vt:lpstr>
      <vt:lpstr>Queue Implementation</vt:lpstr>
      <vt:lpstr>Queue Implementation</vt:lpstr>
      <vt:lpstr>Queue Implementation</vt:lpstr>
      <vt:lpstr>Queue Implementation</vt:lpstr>
      <vt:lpstr>Linked List</vt:lpstr>
      <vt:lpstr>A Node class</vt:lpstr>
      <vt:lpstr>Node</vt:lpstr>
      <vt:lpstr>Node</vt:lpstr>
      <vt:lpstr>Node</vt:lpstr>
      <vt:lpstr>Creating a Chain of Nodes</vt:lpstr>
      <vt:lpstr>Creating a Chain of Nodes</vt:lpstr>
      <vt:lpstr>Chain of Nodes</vt:lpstr>
      <vt:lpstr>Chain of Nodes</vt:lpstr>
      <vt:lpstr>Chain of Nodes</vt:lpstr>
      <vt:lpstr>Chain of Nodes</vt:lpstr>
      <vt:lpstr>Node, an inner class</vt:lpstr>
      <vt:lpstr>Linked List</vt:lpstr>
      <vt:lpstr>Linked List</vt:lpstr>
      <vt:lpstr>ListInterface</vt:lpstr>
      <vt:lpstr>ListInterface</vt:lpstr>
      <vt:lpstr>Linked List</vt:lpstr>
      <vt:lpstr>LList&lt;E&gt;</vt:lpstr>
      <vt:lpstr>LList&lt;E&gt;</vt:lpstr>
      <vt:lpstr>LList&lt;E&gt;</vt:lpstr>
      <vt:lpstr>LList&lt;E&gt;</vt:lpstr>
      <vt:lpstr>Llist&lt;E&gt;</vt:lpstr>
      <vt:lpstr>LList&lt;E&gt;</vt:lpstr>
      <vt:lpstr>LList&lt;E&gt;</vt:lpstr>
      <vt:lpstr>LList&lt;E&gt;</vt:lpstr>
      <vt:lpstr>LList&lt;E&gt;</vt:lpstr>
      <vt:lpstr>Lines 25- 36:  void add(E x)</vt:lpstr>
      <vt:lpstr>Lines 25- 36:  void add(E x)</vt:lpstr>
      <vt:lpstr>Lines 123- 148:  E remove(int index)</vt:lpstr>
      <vt:lpstr>Lines 123- 148:  E remove(int index) </vt:lpstr>
      <vt:lpstr>Lines 123- 148:  E remove(int index)</vt:lpstr>
      <vt:lpstr>Lines 123- 148:  E remove(int index)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TITLE</dc:title>
  <dc:description>Lilac title area and left border with three blue-green accent elements on left border, gray background</dc:description>
  <cp:lastModifiedBy>Jack Han</cp:lastModifiedBy>
  <cp:revision>31</cp:revision>
  <dcterms:modified xsi:type="dcterms:W3CDTF">2017-04-26T23:00:31Z</dcterms:modified>
</cp:coreProperties>
</file>