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47"/>
  </p:notesMasterIdLst>
  <p:sldIdLst>
    <p:sldId id="256" r:id="rId2"/>
    <p:sldId id="320" r:id="rId3"/>
    <p:sldId id="257" r:id="rId4"/>
    <p:sldId id="258" r:id="rId5"/>
    <p:sldId id="260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2" r:id="rId14"/>
    <p:sldId id="273" r:id="rId15"/>
    <p:sldId id="275" r:id="rId16"/>
    <p:sldId id="277" r:id="rId17"/>
    <p:sldId id="278" r:id="rId18"/>
    <p:sldId id="279" r:id="rId19"/>
    <p:sldId id="280" r:id="rId20"/>
    <p:sldId id="284" r:id="rId21"/>
    <p:sldId id="281" r:id="rId22"/>
    <p:sldId id="282" r:id="rId23"/>
    <p:sldId id="287" r:id="rId24"/>
    <p:sldId id="288" r:id="rId25"/>
    <p:sldId id="290" r:id="rId26"/>
    <p:sldId id="291" r:id="rId27"/>
    <p:sldId id="292" r:id="rId28"/>
    <p:sldId id="293" r:id="rId29"/>
    <p:sldId id="295" r:id="rId30"/>
    <p:sldId id="296" r:id="rId31"/>
    <p:sldId id="297" r:id="rId32"/>
    <p:sldId id="300" r:id="rId33"/>
    <p:sldId id="302" r:id="rId34"/>
    <p:sldId id="303" r:id="rId35"/>
    <p:sldId id="305" r:id="rId36"/>
    <p:sldId id="306" r:id="rId37"/>
    <p:sldId id="307" r:id="rId38"/>
    <p:sldId id="309" r:id="rId39"/>
    <p:sldId id="310" r:id="rId40"/>
    <p:sldId id="311" r:id="rId41"/>
    <p:sldId id="312" r:id="rId42"/>
    <p:sldId id="313" r:id="rId43"/>
    <p:sldId id="315" r:id="rId44"/>
    <p:sldId id="317" r:id="rId45"/>
    <p:sldId id="318" r:id="rId46"/>
  </p:sldIdLst>
  <p:sldSz cx="10080625" cy="7559675"/>
  <p:notesSz cx="7559675" cy="10691813"/>
  <p:custDataLst>
    <p:tags r:id="rId48"/>
  </p:custDataLst>
  <p:defaultTextStyle>
    <a:defPPr>
      <a:defRPr lang="en-GB"/>
    </a:defPPr>
    <a:lvl1pPr algn="ctr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400" b="1" kern="1200">
        <a:solidFill>
          <a:srgbClr val="333333"/>
        </a:solidFill>
        <a:latin typeface="Arial" charset="0"/>
        <a:ea typeface="+mn-ea"/>
        <a:cs typeface="+mn-cs"/>
      </a:defRPr>
    </a:lvl1pPr>
    <a:lvl2pPr marL="742950" indent="-285750" algn="ctr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400" b="1" kern="1200">
        <a:solidFill>
          <a:srgbClr val="333333"/>
        </a:solidFill>
        <a:latin typeface="Arial" charset="0"/>
        <a:ea typeface="+mn-ea"/>
        <a:cs typeface="+mn-cs"/>
      </a:defRPr>
    </a:lvl2pPr>
    <a:lvl3pPr marL="1143000" indent="-228600" algn="ctr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400" b="1" kern="1200">
        <a:solidFill>
          <a:srgbClr val="333333"/>
        </a:solidFill>
        <a:latin typeface="Arial" charset="0"/>
        <a:ea typeface="+mn-ea"/>
        <a:cs typeface="+mn-cs"/>
      </a:defRPr>
    </a:lvl3pPr>
    <a:lvl4pPr marL="1600200" indent="-228600" algn="ctr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400" b="1" kern="1200">
        <a:solidFill>
          <a:srgbClr val="333333"/>
        </a:solidFill>
        <a:latin typeface="Arial" charset="0"/>
        <a:ea typeface="+mn-ea"/>
        <a:cs typeface="+mn-cs"/>
      </a:defRPr>
    </a:lvl4pPr>
    <a:lvl5pPr marL="2057400" indent="-228600" algn="ctr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400" b="1" kern="1200">
        <a:solidFill>
          <a:srgbClr val="333333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rgbClr val="333333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rgbClr val="333333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rgbClr val="333333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rgbClr val="333333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9" autoAdjust="0"/>
    <p:restoredTop sz="94660"/>
  </p:normalViewPr>
  <p:slideViewPr>
    <p:cSldViewPr>
      <p:cViewPr varScale="1">
        <p:scale>
          <a:sx n="56" d="100"/>
          <a:sy n="56" d="100"/>
        </p:scale>
        <p:origin x="-101" y="-40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>
              <a:lnSpc>
                <a:spcPct val="95000"/>
              </a:lnSpc>
              <a:buFont typeface="Times New Roman" pitchFamily="16" charset="0"/>
              <a:buNone/>
              <a:defRPr/>
            </a:pPr>
            <a:endParaRPr lang="en-US" sz="2400" b="0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0775" cy="3697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2875" cy="410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>
              <a:lnSpc>
                <a:spcPct val="95000"/>
              </a:lnSpc>
            </a:pPr>
            <a:endParaRPr lang="en-US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6138" y="555625"/>
            <a:ext cx="2151062" cy="6305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2375" cy="6305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7512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1">
              <a:lnSpc>
                <a:spcPct val="95000"/>
              </a:lnSpc>
              <a:buFont typeface="Times New Roman" pitchFamily="16" charset="0"/>
              <a:buNone/>
              <a:defRPr/>
            </a:pPr>
            <a:endParaRPr lang="en-US" sz="2400" b="0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583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5837" cy="4759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1">
              <a:lnSpc>
                <a:spcPct val="95000"/>
              </a:lnSpc>
              <a:buFont typeface="Times New Roman" pitchFamily="16" charset="0"/>
              <a:buNone/>
              <a:defRPr/>
            </a:pPr>
            <a:endParaRPr lang="en-US" sz="2400" b="0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1">
              <a:lnSpc>
                <a:spcPct val="95000"/>
              </a:lnSpc>
              <a:buFont typeface="Times New Roman" pitchFamily="16" charset="0"/>
              <a:buNone/>
              <a:defRPr/>
            </a:pPr>
            <a:endParaRPr lang="en-US" sz="2400" b="0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1">
              <a:lnSpc>
                <a:spcPct val="95000"/>
              </a:lnSpc>
              <a:buFont typeface="Times New Roman" pitchFamily="16" charset="0"/>
              <a:buNone/>
              <a:defRPr/>
            </a:pPr>
            <a:endParaRPr lang="en-US" sz="2400" b="0">
              <a:solidFill>
                <a:schemeClr val="bg1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5pPr>
      <a:lvl6pPr marL="4572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6pPr>
      <a:lvl7pPr marL="9144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7pPr>
      <a:lvl8pPr marL="1371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8pPr>
      <a:lvl9pPr marL="18288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Java Programming:</a:t>
            </a:r>
            <a:br>
              <a:rPr lang="en-GB"/>
            </a:br>
            <a:r>
              <a:rPr lang="en-GB" sz="3200"/>
              <a:t>From the Ground Up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74788" y="2103438"/>
            <a:ext cx="8605837" cy="4759325"/>
          </a:xfrm>
        </p:spPr>
        <p:txBody>
          <a:bodyPr/>
          <a:lstStyle/>
          <a:p>
            <a:pPr algn="ctr" eaLnBrk="1"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endParaRPr lang="en-GB" dirty="0"/>
          </a:p>
          <a:p>
            <a:pPr algn="ctr" eaLnBrk="1"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r>
              <a:rPr lang="en-GB" b="1" dirty="0" smtClean="0"/>
              <a:t>Lecture Notes 23</a:t>
            </a:r>
            <a:endParaRPr lang="en-GB" b="1" dirty="0"/>
          </a:p>
          <a:p>
            <a:pPr algn="ctr" eaLnBrk="1"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endParaRPr lang="en-GB" dirty="0"/>
          </a:p>
          <a:p>
            <a:pPr algn="ctr"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r>
              <a:rPr lang="en-US" b="1" dirty="0"/>
              <a:t>Chapter </a:t>
            </a:r>
            <a:r>
              <a:rPr lang="en-US" b="1" dirty="0" smtClean="0"/>
              <a:t>17</a:t>
            </a:r>
          </a:p>
          <a:p>
            <a:pPr algn="ctr"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endParaRPr lang="en-US" dirty="0"/>
          </a:p>
          <a:p>
            <a:pPr algn="ctr"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r>
              <a:rPr lang="en-US" b="1" dirty="0"/>
              <a:t>The Java Collections </a:t>
            </a:r>
            <a:r>
              <a:rPr lang="en-US" b="1" dirty="0" smtClean="0"/>
              <a:t>Framework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Collection&lt;E&gt; interface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Once an Iterator is instantiated, the following methods are available:</a:t>
            </a:r>
          </a:p>
          <a:p>
            <a:endParaRPr lang="en-US" sz="2000"/>
          </a:p>
          <a:p>
            <a:pPr>
              <a:buFont typeface="Times New Roman" pitchFamily="18" charset="0"/>
              <a:buChar char="•"/>
            </a:pPr>
            <a:r>
              <a:rPr lang="en-US" sz="2000"/>
              <a:t>E next() </a:t>
            </a:r>
            <a:br>
              <a:rPr lang="en-US" sz="2000"/>
            </a:br>
            <a:r>
              <a:rPr lang="en-US" sz="2000"/>
              <a:t>returns the next item of the collection and advances the pointer.</a:t>
            </a:r>
          </a:p>
          <a:p>
            <a:pPr>
              <a:buFont typeface="Times New Roman" pitchFamily="18" charset="0"/>
              <a:buChar char="•"/>
            </a:pPr>
            <a:endParaRPr lang="en-US" sz="2000"/>
          </a:p>
          <a:p>
            <a:pPr>
              <a:buFont typeface="Times New Roman" pitchFamily="18" charset="0"/>
              <a:buChar char="•"/>
            </a:pPr>
            <a:r>
              <a:rPr lang="en-US" sz="2000"/>
              <a:t>boolean hasNext() </a:t>
            </a:r>
            <a:br>
              <a:rPr lang="en-US" sz="2000"/>
            </a:br>
            <a:r>
              <a:rPr lang="en-US" sz="2000"/>
              <a:t>returns true if there is a “next element” in the collection.  </a:t>
            </a:r>
          </a:p>
          <a:p>
            <a:pPr>
              <a:buFont typeface="Times New Roman" pitchFamily="18" charset="0"/>
              <a:buChar char="•"/>
            </a:pPr>
            <a:endParaRPr lang="en-US" sz="2000"/>
          </a:p>
          <a:p>
            <a:pPr>
              <a:buFont typeface="Times New Roman" pitchFamily="18" charset="0"/>
              <a:buChar char="•"/>
            </a:pPr>
            <a:r>
              <a:rPr lang="en-US" sz="2000"/>
              <a:t>void remove()</a:t>
            </a:r>
            <a:br>
              <a:rPr lang="en-US" sz="2000"/>
            </a:br>
            <a:r>
              <a:rPr lang="en-US" sz="2000"/>
              <a:t>removes the last element returned by a call to</a:t>
            </a:r>
            <a:r>
              <a:rPr lang="en-US" sz="2000" i="1"/>
              <a:t> </a:t>
            </a:r>
            <a:r>
              <a:rPr lang="en-US" sz="2000"/>
              <a:t>next().  This method can be called only once for each call to next(), otherwise this method throws an IllegalStateException</a:t>
            </a:r>
            <a:r>
              <a:rPr lang="en-US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Collection&lt;E&gt; interface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3438"/>
            <a:ext cx="8870949" cy="4759325"/>
          </a:xfrm>
        </p:spPr>
        <p:txBody>
          <a:bodyPr/>
          <a:lstStyle/>
          <a:p>
            <a:pPr>
              <a:lnSpc>
                <a:spcPct val="73000"/>
              </a:lnSpc>
            </a:pPr>
            <a:r>
              <a:rPr lang="en-US" sz="2000" dirty="0"/>
              <a:t>Assume  that x is the Collection  [“</a:t>
            </a:r>
            <a:r>
              <a:rPr lang="en-US" sz="2000" dirty="0" err="1"/>
              <a:t>Harpo</a:t>
            </a:r>
            <a:r>
              <a:rPr lang="en-US" sz="2000" dirty="0"/>
              <a:t>”  “</a:t>
            </a:r>
            <a:r>
              <a:rPr lang="en-US" sz="2000" dirty="0" err="1"/>
              <a:t>Groucho</a:t>
            </a:r>
            <a:r>
              <a:rPr lang="en-US" sz="2000" dirty="0"/>
              <a:t>”  “</a:t>
            </a:r>
            <a:r>
              <a:rPr lang="en-US" sz="2000" dirty="0" err="1"/>
              <a:t>Zeppo</a:t>
            </a:r>
            <a:r>
              <a:rPr lang="en-US" sz="2000" dirty="0"/>
              <a:t>”  “Chico”].</a:t>
            </a:r>
          </a:p>
          <a:p>
            <a:pPr>
              <a:lnSpc>
                <a:spcPct val="73000"/>
              </a:lnSpc>
            </a:pPr>
            <a:endParaRPr lang="en-US" sz="2000" dirty="0"/>
          </a:p>
          <a:p>
            <a:pPr lvl="1">
              <a:lnSpc>
                <a:spcPct val="73000"/>
              </a:lnSpc>
            </a:pPr>
            <a:r>
              <a:rPr lang="en-US" sz="2000" dirty="0"/>
              <a:t>Print the contents of a collection and remove each element in turn.: 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73000"/>
              </a:lnSpc>
            </a:pPr>
            <a:r>
              <a:rPr lang="en-US" sz="2000" dirty="0"/>
              <a:t>Each call to remove() is preceded by a call to next().</a:t>
            </a:r>
          </a:p>
          <a:p>
            <a:pPr lvl="1">
              <a:lnSpc>
                <a:spcPct val="73000"/>
              </a:lnSpc>
            </a:pPr>
            <a:endParaRPr lang="en-US" sz="1800" dirty="0"/>
          </a:p>
          <a:p>
            <a:pPr>
              <a:lnSpc>
                <a:spcPct val="73000"/>
              </a:lnSpc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73000"/>
              </a:lnSpc>
            </a:pPr>
            <a:r>
              <a:rPr lang="en-US" sz="2000" dirty="0" err="1"/>
              <a:t>Iterator</a:t>
            </a:r>
            <a:r>
              <a:rPr lang="en-US" sz="2000" dirty="0"/>
              <a:t>&lt;String&gt;  </a:t>
            </a:r>
            <a:r>
              <a:rPr lang="en-US" sz="2000" dirty="0" err="1"/>
              <a:t>iter</a:t>
            </a:r>
            <a:r>
              <a:rPr lang="en-US" sz="2000" dirty="0"/>
              <a:t> = </a:t>
            </a:r>
            <a:r>
              <a:rPr lang="en-US" sz="2000" dirty="0" err="1"/>
              <a:t>x.iterator</a:t>
            </a:r>
            <a:r>
              <a:rPr lang="en-US" sz="2000" dirty="0"/>
              <a:t>();       // position pointer before "</a:t>
            </a:r>
            <a:r>
              <a:rPr lang="en-US" sz="2000" dirty="0" err="1"/>
              <a:t>Harpo</a:t>
            </a:r>
            <a:r>
              <a:rPr lang="en-US" sz="2000" dirty="0"/>
              <a:t>" </a:t>
            </a:r>
          </a:p>
          <a:p>
            <a:pPr>
              <a:lnSpc>
                <a:spcPct val="73000"/>
              </a:lnSpc>
            </a:pPr>
            <a:endParaRPr lang="en-US" sz="2000" dirty="0"/>
          </a:p>
          <a:p>
            <a:pPr>
              <a:lnSpc>
                <a:spcPct val="73000"/>
              </a:lnSpc>
            </a:pPr>
            <a:endParaRPr lang="en-US" sz="2000" dirty="0"/>
          </a:p>
          <a:p>
            <a:pPr>
              <a:lnSpc>
                <a:spcPct val="73000"/>
              </a:lnSpc>
            </a:pPr>
            <a:endParaRPr lang="en-US" sz="2000" dirty="0"/>
          </a:p>
          <a:p>
            <a:pPr>
              <a:lnSpc>
                <a:spcPct val="73000"/>
              </a:lnSpc>
            </a:pPr>
            <a:endParaRPr lang="en-US" sz="2000" dirty="0"/>
          </a:p>
          <a:p>
            <a:pPr>
              <a:lnSpc>
                <a:spcPct val="73000"/>
              </a:lnSpc>
            </a:pPr>
            <a:endParaRPr lang="en-US" sz="2000" dirty="0"/>
          </a:p>
          <a:p>
            <a:pPr>
              <a:lnSpc>
                <a:spcPct val="73000"/>
              </a:lnSpc>
            </a:pPr>
            <a:r>
              <a:rPr lang="en-US" sz="2000" dirty="0"/>
              <a:t>while ( </a:t>
            </a:r>
            <a:r>
              <a:rPr lang="en-US" sz="2000" dirty="0" err="1"/>
              <a:t>iter.hasNext</a:t>
            </a:r>
            <a:r>
              <a:rPr lang="en-US" sz="2000" dirty="0"/>
              <a:t>())</a:t>
            </a:r>
          </a:p>
          <a:p>
            <a:pPr>
              <a:lnSpc>
                <a:spcPct val="73000"/>
              </a:lnSpc>
            </a:pPr>
            <a:r>
              <a:rPr lang="en-US" sz="2000" dirty="0"/>
              <a:t>{</a:t>
            </a:r>
          </a:p>
          <a:p>
            <a:pPr>
              <a:lnSpc>
                <a:spcPct val="73000"/>
              </a:lnSpc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iter.next</a:t>
            </a:r>
            <a:r>
              <a:rPr lang="en-US" sz="2000" dirty="0"/>
              <a:t>());         // print and advance pointer</a:t>
            </a:r>
          </a:p>
          <a:p>
            <a:pPr>
              <a:lnSpc>
                <a:spcPct val="73000"/>
              </a:lnSpc>
            </a:pPr>
            <a:r>
              <a:rPr lang="en-US" sz="2000" dirty="0"/>
              <a:t>     </a:t>
            </a:r>
            <a:r>
              <a:rPr lang="en-US" sz="2000" dirty="0" err="1"/>
              <a:t>iter.remove</a:t>
            </a:r>
            <a:r>
              <a:rPr lang="en-US" sz="2000" dirty="0"/>
              <a:t>();                                  // remove the last item printed</a:t>
            </a:r>
          </a:p>
          <a:p>
            <a:pPr>
              <a:lnSpc>
                <a:spcPct val="73000"/>
              </a:lnSpc>
            </a:pPr>
            <a:r>
              <a:rPr lang="en-US" sz="2000" dirty="0"/>
              <a:t>}</a:t>
            </a: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1611313" y="4160838"/>
          <a:ext cx="3505200" cy="587375"/>
        </p:xfrm>
        <a:graphic>
          <a:graphicData uri="http://schemas.openxmlformats.org/presentationml/2006/ole">
            <p:oleObj spid="_x0000_s401412" name="Bitmap Image" r:id="rId3" imgW="2952381" imgH="49536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Set&lt;E&gt; Interface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5837" cy="1906587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classes that implement Set&lt;E&gt; do not contain duplicate objects. </a:t>
            </a:r>
          </a:p>
          <a:p>
            <a:endParaRPr lang="en-US" sz="2400" dirty="0"/>
          </a:p>
          <a:p>
            <a:r>
              <a:rPr lang="en-US" sz="2400" dirty="0"/>
              <a:t> Set&lt;E&gt; interface inherits all the methods of Collection&lt;E&gt;.  No new methods are added to the Set&lt;E&gt; interface.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73112" y="4846637"/>
            <a:ext cx="8605837" cy="1906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HashSet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HashSet&lt;E&gt; has two constructors: 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HashSet&lt;E&gt;(), and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HashSet&lt;E&gt;(Collection&lt;E&gt; c).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Set&lt;E&gt; Interface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HashSet&lt;E&gt; methods are those methods of the Collection&lt;E&gt; interface.  </a:t>
            </a:r>
            <a:br>
              <a:rPr lang="en-US" sz="2400"/>
            </a:br>
            <a:endParaRPr lang="en-US" sz="2400"/>
          </a:p>
          <a:p>
            <a:r>
              <a:rPr lang="en-US" sz="2400"/>
              <a:t> Collection&lt;E&gt;  provides methods for:  </a:t>
            </a:r>
            <a:br>
              <a:rPr lang="en-US" sz="2400"/>
            </a:br>
            <a:endParaRPr lang="en-US" sz="2400"/>
          </a:p>
          <a:p>
            <a:pPr>
              <a:buFont typeface="Times New Roman" pitchFamily="18" charset="0"/>
              <a:buChar char="•"/>
            </a:pPr>
            <a:r>
              <a:rPr lang="en-US" sz="2400"/>
              <a:t>inserting objects into a HashSet&lt;E&gt;,</a:t>
            </a:r>
          </a:p>
          <a:p>
            <a:pPr>
              <a:buFont typeface="Times New Roman" pitchFamily="18" charset="0"/>
              <a:buChar char="•"/>
            </a:pPr>
            <a:r>
              <a:rPr lang="en-US" sz="2400"/>
              <a:t>removing objects from a HashSet&lt;E&gt;, and</a:t>
            </a:r>
          </a:p>
          <a:p>
            <a:pPr>
              <a:buFont typeface="Times New Roman" pitchFamily="18" charset="0"/>
              <a:buChar char="•"/>
            </a:pPr>
            <a:r>
              <a:rPr lang="en-US" sz="2400"/>
              <a:t>checking whether or not an object is contained in a HashSet&lt;E&gt;.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Set&lt;E&gt; Interface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err="1"/>
              <a:t>HashSet</a:t>
            </a:r>
            <a:endParaRPr lang="en-US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027238"/>
            <a:ext cx="8605837" cy="4833938"/>
          </a:xfrm>
        </p:spPr>
        <p:txBody>
          <a:bodyPr/>
          <a:lstStyle/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HashSet</a:t>
            </a:r>
            <a:r>
              <a:rPr lang="en-US" sz="2400" dirty="0"/>
              <a:t>&lt;E&gt; contains no duplicates, no matter how many times an item is added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HashSet</a:t>
            </a:r>
            <a:r>
              <a:rPr lang="en-US" sz="2400" dirty="0"/>
              <a:t>&lt;E&gt; has no methods that allow direct retrieval of an object.  The only retrieval mechanism is via an </a:t>
            </a:r>
            <a:r>
              <a:rPr lang="en-US" sz="2400" dirty="0" err="1"/>
              <a:t>iterator</a:t>
            </a:r>
            <a:r>
              <a:rPr lang="en-US" sz="2400" dirty="0"/>
              <a:t>, which means stepping through the set. 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HashSet</a:t>
            </a:r>
            <a:r>
              <a:rPr lang="en-US" sz="2400" dirty="0"/>
              <a:t> class does provide a method</a:t>
            </a:r>
            <a:br>
              <a:rPr lang="en-US" sz="2400" dirty="0"/>
            </a:br>
            <a:r>
              <a:rPr lang="en-US" sz="2400" dirty="0" err="1"/>
              <a:t>boolean</a:t>
            </a:r>
            <a:r>
              <a:rPr lang="en-US" sz="2400" dirty="0"/>
              <a:t> contains(E x)</a:t>
            </a:r>
            <a:br>
              <a:rPr lang="en-US" sz="2400" dirty="0"/>
            </a:br>
            <a:r>
              <a:rPr lang="en-US" sz="2400" dirty="0"/>
              <a:t>for determining whether or not an object is contained in a </a:t>
            </a:r>
            <a:r>
              <a:rPr lang="en-US" sz="2400" dirty="0" err="1"/>
              <a:t>HashSet</a:t>
            </a:r>
            <a:r>
              <a:rPr lang="en-US" sz="2400" dirty="0"/>
              <a:t>&lt;E&gt;. 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HashSet</a:t>
            </a:r>
            <a:r>
              <a:rPr lang="en-US" sz="2400" dirty="0"/>
              <a:t>&lt;E&gt; is not ordered.  Objects contained in a </a:t>
            </a:r>
            <a:r>
              <a:rPr lang="en-US" sz="2400" dirty="0" err="1"/>
              <a:t>HashSet</a:t>
            </a:r>
            <a:r>
              <a:rPr lang="en-US" sz="2400" dirty="0"/>
              <a:t>&lt;E&gt; need not implement the Comparable interface.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96912" y="6065837"/>
            <a:ext cx="8605837" cy="1068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HashSet&lt;E&gt; is an appropriate choice when rapid lookup is paramount and ordering is not required, i.e., when your main concern is whether or not some object is in a collection.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Set&lt;E&gt; Interface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err="1"/>
              <a:t>HashSet</a:t>
            </a:r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027238"/>
            <a:ext cx="9023349" cy="3276599"/>
          </a:xfrm>
        </p:spPr>
        <p:txBody>
          <a:bodyPr/>
          <a:lstStyle/>
          <a:p>
            <a:r>
              <a:rPr lang="en-US" sz="2400" b="1" dirty="0" smtClean="0"/>
              <a:t>Example</a:t>
            </a:r>
            <a:endParaRPr lang="en-US" sz="2400" b="1" dirty="0"/>
          </a:p>
          <a:p>
            <a:r>
              <a:rPr lang="en-US" sz="2000" b="1" dirty="0"/>
              <a:t>     </a:t>
            </a:r>
            <a:r>
              <a:rPr lang="en-US" sz="2400" dirty="0"/>
              <a:t>In the city of Springfield, home of the ever-famous Simpson family, whenever a person votes in a city election, his/her name is added to a list of voters.  This action is important because several nefarious residents of Springfield, including Mayor </a:t>
            </a:r>
            <a:r>
              <a:rPr lang="en-US" sz="2400" dirty="0" err="1"/>
              <a:t>Quimby</a:t>
            </a:r>
            <a:r>
              <a:rPr lang="en-US" sz="2400" dirty="0"/>
              <a:t> himself, have been known to vote more than once.  To curb ballot stuffing, a person’s name is validated (the list is checked) before he/she is allowed to cast a vote.  If a person has already voted, he/she is barred from voting a second time.</a:t>
            </a:r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96912" y="5456237"/>
            <a:ext cx="8991600" cy="1525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 Statement: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Write an application that adds a name (String) to a list of voters and also performs rapid lookup when a potential voter arrives at the polls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Set&lt;E&gt; Interface</a:t>
            </a:r>
            <a:br>
              <a:rPr lang="en-US"/>
            </a:br>
            <a:r>
              <a:rPr lang="en-US" sz="3200"/>
              <a:t>HashSet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HashSet&lt;E&gt; is an excellent choice for the voter list.  Storing names in an array is problematic because searching for a name necessitates a linear search, which is slow and inefficient for our purposes.  A binary search, though faster than linear search, mandates that the array be kept sorted, which would then make insertion slow and inefficient.  HashSet&lt;E&gt; with rapid insertion </a:t>
            </a:r>
            <a:r>
              <a:rPr lang="en-US" sz="2400" i="1"/>
              <a:t>and</a:t>
            </a:r>
            <a:r>
              <a:rPr lang="en-US" sz="2400"/>
              <a:t> lookup is ideal for this situation.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Set&lt;E&gt; Interface</a:t>
            </a:r>
            <a:br>
              <a:rPr lang="en-US"/>
            </a:br>
            <a:r>
              <a:rPr lang="en-US" sz="3200"/>
              <a:t>HashSet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import java.util.*;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public class SpringfieldElection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{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     </a:t>
            </a:r>
            <a:r>
              <a:rPr lang="en-US" sz="2000" b="1"/>
              <a:t>protected HashSet&lt;String&gt; voters</a:t>
            </a:r>
            <a:r>
              <a:rPr lang="en-US" sz="2000"/>
              <a:t>; 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     public SpringfieldElection ()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     {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          </a:t>
            </a:r>
            <a:r>
              <a:rPr lang="en-US" sz="2000" b="1"/>
              <a:t>voters = new HashSet&lt;String&gt;();</a:t>
            </a:r>
            <a:endParaRPr lang="en-US" sz="2000"/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     }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     public void validate()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     {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          Scanner input = new Scanner(System.in);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          String name;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          System.out.println("Enter XXX to exit the system");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          System.out.print("Name: ");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/>
            </a:pPr>
            <a:r>
              <a:rPr lang="en-US" sz="2000"/>
              <a:t>          name = input.nextLine();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Set&lt;E&gt; Interface</a:t>
            </a:r>
            <a:br>
              <a:rPr lang="en-US"/>
            </a:br>
            <a:r>
              <a:rPr lang="en-US" sz="3200"/>
              <a:t>HashSet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while ( !name.equals("XXX"))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     if </a:t>
            </a:r>
            <a:r>
              <a:rPr lang="en-US" sz="2000" b="1"/>
              <a:t>( voters.contains(name)</a:t>
            </a:r>
            <a:r>
              <a:rPr lang="en-US" sz="2000"/>
              <a:t>)	// has</a:t>
            </a:r>
            <a:r>
              <a:rPr lang="en-US" sz="2000" i="1"/>
              <a:t> name</a:t>
            </a:r>
            <a:r>
              <a:rPr lang="en-US" sz="2000"/>
              <a:t> voted?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          System.out.println(name+" has already voted");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     else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          System.out.println(name+ " may vote");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          </a:t>
            </a:r>
            <a:r>
              <a:rPr lang="en-US" sz="2000" b="1"/>
              <a:t>voters.add(name);</a:t>
            </a:r>
            <a:endParaRPr lang="en-US" sz="200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    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     System.out.print("Name: ");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     name = input.nextLine();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} // end while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}  // end validate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public static void main(String [] args)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SpringfieldElection votingCheck = new SpringfieldElection 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     votingCheck.validate();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    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6"/>
            </a:pPr>
            <a:r>
              <a:rPr lang="en-US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Set&lt;E&gt; Interface</a:t>
            </a:r>
            <a:br>
              <a:rPr lang="en-US"/>
            </a:br>
            <a:r>
              <a:rPr lang="en-US" sz="3200"/>
              <a:t>HashSet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US" sz="2800" b="1"/>
              <a:t>Output</a:t>
            </a:r>
            <a:endParaRPr lang="en-US" sz="2800"/>
          </a:p>
          <a:p>
            <a:pPr lvl="1">
              <a:lnSpc>
                <a:spcPct val="83000"/>
              </a:lnSpc>
            </a:pPr>
            <a:r>
              <a:rPr lang="en-US" sz="2000"/>
              <a:t>Enter XXX to exit the system</a:t>
            </a:r>
          </a:p>
          <a:p>
            <a:pPr lvl="1">
              <a:lnSpc>
                <a:spcPct val="83000"/>
              </a:lnSpc>
            </a:pPr>
            <a:r>
              <a:rPr lang="en-US" sz="2000"/>
              <a:t>Name: </a:t>
            </a:r>
            <a:r>
              <a:rPr lang="en-US" sz="2000" b="1"/>
              <a:t>Simpson, Homer</a:t>
            </a:r>
            <a:endParaRPr lang="en-US" sz="2000"/>
          </a:p>
          <a:p>
            <a:pPr lvl="1">
              <a:lnSpc>
                <a:spcPct val="83000"/>
              </a:lnSpc>
            </a:pPr>
            <a:r>
              <a:rPr lang="en-US" sz="2000"/>
              <a:t>Simpson, Homer may vote</a:t>
            </a:r>
          </a:p>
          <a:p>
            <a:pPr lvl="1">
              <a:lnSpc>
                <a:spcPct val="83000"/>
              </a:lnSpc>
            </a:pPr>
            <a:r>
              <a:rPr lang="en-US" sz="2000"/>
              <a:t>Name: </a:t>
            </a:r>
            <a:r>
              <a:rPr lang="en-US" sz="2000" b="1"/>
              <a:t>Simpson, Marge</a:t>
            </a:r>
            <a:endParaRPr lang="en-US" sz="2000"/>
          </a:p>
          <a:p>
            <a:pPr lvl="1">
              <a:lnSpc>
                <a:spcPct val="83000"/>
              </a:lnSpc>
            </a:pPr>
            <a:r>
              <a:rPr lang="en-US" sz="2000"/>
              <a:t>Simpson, Marge may vote</a:t>
            </a:r>
          </a:p>
          <a:p>
            <a:pPr lvl="1">
              <a:lnSpc>
                <a:spcPct val="83000"/>
              </a:lnSpc>
            </a:pPr>
            <a:r>
              <a:rPr lang="en-US" sz="2000"/>
              <a:t>Name: </a:t>
            </a:r>
            <a:r>
              <a:rPr lang="en-US" sz="2000" b="1"/>
              <a:t>Simpson, Homer</a:t>
            </a:r>
            <a:endParaRPr lang="en-US" sz="2000"/>
          </a:p>
          <a:p>
            <a:pPr lvl="1">
              <a:lnSpc>
                <a:spcPct val="83000"/>
              </a:lnSpc>
            </a:pPr>
            <a:r>
              <a:rPr lang="en-US" sz="2000"/>
              <a:t>Simpson, Homer has already voted</a:t>
            </a:r>
          </a:p>
          <a:p>
            <a:pPr lvl="1">
              <a:lnSpc>
                <a:spcPct val="83000"/>
              </a:lnSpc>
            </a:pPr>
            <a:r>
              <a:rPr lang="en-US" sz="2000"/>
              <a:t>Name: </a:t>
            </a:r>
            <a:r>
              <a:rPr lang="en-US" sz="2000" b="1"/>
              <a:t>Krusty</a:t>
            </a:r>
            <a:endParaRPr lang="en-US" sz="2000"/>
          </a:p>
          <a:p>
            <a:pPr lvl="1">
              <a:lnSpc>
                <a:spcPct val="83000"/>
              </a:lnSpc>
            </a:pPr>
            <a:r>
              <a:rPr lang="en-US" sz="2000"/>
              <a:t>Krusty may vote</a:t>
            </a:r>
          </a:p>
          <a:p>
            <a:pPr lvl="1">
              <a:lnSpc>
                <a:spcPct val="83000"/>
              </a:lnSpc>
            </a:pPr>
            <a:r>
              <a:rPr lang="en-US" sz="2000"/>
              <a:t>Name: </a:t>
            </a:r>
            <a:r>
              <a:rPr lang="en-US" sz="2000" b="1"/>
              <a:t>Flanders, Ned</a:t>
            </a:r>
            <a:endParaRPr lang="en-US" sz="2000"/>
          </a:p>
          <a:p>
            <a:pPr lvl="1">
              <a:lnSpc>
                <a:spcPct val="83000"/>
              </a:lnSpc>
            </a:pPr>
            <a:r>
              <a:rPr lang="en-US" sz="2000"/>
              <a:t>Flanders, Ned may vote</a:t>
            </a:r>
          </a:p>
          <a:p>
            <a:pPr lvl="1">
              <a:lnSpc>
                <a:spcPct val="83000"/>
              </a:lnSpc>
            </a:pPr>
            <a:r>
              <a:rPr lang="en-US" sz="2000"/>
              <a:t>Name: </a:t>
            </a:r>
            <a:r>
              <a:rPr lang="en-US" sz="2000" b="1"/>
              <a:t>Krusty</a:t>
            </a:r>
            <a:endParaRPr lang="en-US" sz="2000"/>
          </a:p>
          <a:p>
            <a:pPr lvl="1">
              <a:lnSpc>
                <a:spcPct val="83000"/>
              </a:lnSpc>
            </a:pPr>
            <a:r>
              <a:rPr lang="en-US" sz="2000"/>
              <a:t>Krusty has already voted</a:t>
            </a:r>
          </a:p>
          <a:p>
            <a:pPr lvl="1">
              <a:lnSpc>
                <a:spcPct val="83000"/>
              </a:lnSpc>
            </a:pPr>
            <a:r>
              <a:rPr lang="en-US" sz="2000"/>
              <a:t>Name: </a:t>
            </a:r>
            <a:r>
              <a:rPr lang="en-US" sz="2000" b="1"/>
              <a:t>Simpson, Homer</a:t>
            </a:r>
            <a:endParaRPr lang="en-US" sz="2000"/>
          </a:p>
          <a:p>
            <a:pPr lvl="1">
              <a:lnSpc>
                <a:spcPct val="83000"/>
              </a:lnSpc>
            </a:pPr>
            <a:r>
              <a:rPr lang="en-US" sz="2000"/>
              <a:t>Simpson, Homer has already voted</a:t>
            </a:r>
          </a:p>
          <a:p>
            <a:pPr lvl="1">
              <a:lnSpc>
                <a:spcPct val="83000"/>
              </a:lnSpc>
            </a:pPr>
            <a:r>
              <a:rPr lang="en-US" sz="2000"/>
              <a:t>Name: 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Understand collections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Understand the hierarchy of interfaces and classes for collections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U</a:t>
            </a:r>
            <a:r>
              <a:rPr lang="en-US" sz="2800" dirty="0" smtClean="0"/>
              <a:t>nderstand Set, </a:t>
            </a:r>
            <a:r>
              <a:rPr lang="en-US" sz="2800" dirty="0" err="1" smtClean="0"/>
              <a:t>HashSet</a:t>
            </a:r>
            <a:r>
              <a:rPr lang="en-US" sz="2800" dirty="0" smtClean="0"/>
              <a:t>, and </a:t>
            </a:r>
            <a:r>
              <a:rPr lang="en-US" sz="2800" dirty="0" err="1" smtClean="0"/>
              <a:t>TreeSet</a:t>
            </a:r>
            <a:endParaRPr lang="en-US" sz="2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Understand List,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, and </a:t>
            </a:r>
            <a:r>
              <a:rPr lang="en-US" sz="2800" dirty="0" err="1" smtClean="0"/>
              <a:t>LinkedList</a:t>
            </a:r>
            <a:endParaRPr lang="en-US" sz="2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Understand </a:t>
            </a:r>
            <a:r>
              <a:rPr lang="en-US" sz="2800" dirty="0" err="1" smtClean="0"/>
              <a:t>Iterator</a:t>
            </a:r>
            <a:endParaRPr lang="en-US" sz="2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Understand </a:t>
            </a:r>
            <a:r>
              <a:rPr lang="en-US" sz="2800" i="1" dirty="0" smtClean="0"/>
              <a:t>for-each</a:t>
            </a:r>
            <a:r>
              <a:rPr lang="en-US" sz="2800" dirty="0" smtClean="0"/>
              <a:t> loop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SortedSet&lt;E&gt; Interface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    SortedSet&lt;E&gt; is an interface that extends Set&lt;E&gt;.  Unlike a HashSet&lt;E&gt;, the elements of a class that implements SortedSet&lt;E&gt; are ordered.  </a:t>
            </a:r>
          </a:p>
          <a:p>
            <a:endParaRPr lang="en-US" sz="2400"/>
          </a:p>
          <a:p>
            <a:r>
              <a:rPr lang="en-US" sz="2400"/>
              <a:t>    This means that the objects belonging to any class that implements SortedSet&lt;E&gt; must be comparable, i.e., E must implement the Comparable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SortedSet&lt;E&gt; Interface  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2101850"/>
            <a:ext cx="9296399" cy="4878387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sz="2400" dirty="0"/>
              <a:t>Assume that x is an object of a class that implements </a:t>
            </a:r>
            <a:r>
              <a:rPr lang="en-US" sz="2400" dirty="0" err="1"/>
              <a:t>SortedSet</a:t>
            </a:r>
            <a:r>
              <a:rPr lang="en-US" sz="2400" dirty="0"/>
              <a:t>&lt;E&gt;.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83000"/>
              </a:lnSpc>
              <a:buFont typeface="Times New Roman" pitchFamily="18" charset="0"/>
              <a:buChar char="•"/>
            </a:pPr>
            <a:r>
              <a:rPr lang="en-US" sz="2000" dirty="0"/>
              <a:t>E first()  </a:t>
            </a:r>
            <a:br>
              <a:rPr lang="en-US" sz="2000" dirty="0"/>
            </a:br>
            <a:r>
              <a:rPr lang="en-US" sz="2000" dirty="0" err="1"/>
              <a:t>x.first</a:t>
            </a:r>
            <a:r>
              <a:rPr lang="en-US" sz="2000" dirty="0"/>
              <a:t>() returns the first element of x.</a:t>
            </a:r>
            <a:br>
              <a:rPr lang="en-US" sz="2000" dirty="0"/>
            </a:br>
            <a:r>
              <a:rPr lang="en-US" sz="2000" dirty="0"/>
              <a:t>	</a:t>
            </a:r>
          </a:p>
          <a:p>
            <a:pPr>
              <a:lnSpc>
                <a:spcPct val="83000"/>
              </a:lnSpc>
              <a:buFont typeface="Times New Roman" pitchFamily="18" charset="0"/>
              <a:buChar char="•"/>
            </a:pPr>
            <a:r>
              <a:rPr lang="en-US" sz="2000" dirty="0"/>
              <a:t>E last() </a:t>
            </a:r>
            <a:br>
              <a:rPr lang="en-US" sz="2000" dirty="0"/>
            </a:br>
            <a:r>
              <a:rPr lang="en-US" sz="2000" dirty="0" err="1"/>
              <a:t>x.last</a:t>
            </a:r>
            <a:r>
              <a:rPr lang="en-US" sz="2000" dirty="0"/>
              <a:t>() returns the last element of x.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3000"/>
              </a:lnSpc>
              <a:buFont typeface="Times New Roman" pitchFamily="18" charset="0"/>
              <a:buChar char="•"/>
            </a:pPr>
            <a:r>
              <a:rPr lang="en-US" sz="2000" dirty="0" err="1"/>
              <a:t>SortedSet</a:t>
            </a:r>
            <a:r>
              <a:rPr lang="en-US" sz="2000" dirty="0"/>
              <a:t> </a:t>
            </a:r>
            <a:r>
              <a:rPr lang="en-US" sz="2000" dirty="0" err="1"/>
              <a:t>headSet</a:t>
            </a:r>
            <a:r>
              <a:rPr lang="en-US" sz="2000" dirty="0"/>
              <a:t>(E a) </a:t>
            </a:r>
            <a:br>
              <a:rPr lang="en-US" sz="2000" dirty="0"/>
            </a:br>
            <a:r>
              <a:rPr lang="en-US" sz="2000" dirty="0" err="1"/>
              <a:t>x.headSet</a:t>
            </a:r>
            <a:r>
              <a:rPr lang="en-US" sz="2000" dirty="0"/>
              <a:t>(a) returns a reference to a </a:t>
            </a:r>
            <a:r>
              <a:rPr lang="en-US" sz="2000" dirty="0" err="1"/>
              <a:t>SortedSet</a:t>
            </a:r>
            <a:r>
              <a:rPr lang="en-US" sz="2000" dirty="0"/>
              <a:t> containing the elements less than a in x.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3000"/>
              </a:lnSpc>
              <a:buFont typeface="Times New Roman" pitchFamily="18" charset="0"/>
              <a:buChar char="•"/>
            </a:pPr>
            <a:r>
              <a:rPr lang="en-US" sz="2000" dirty="0" err="1"/>
              <a:t>SortedSet</a:t>
            </a:r>
            <a:r>
              <a:rPr lang="en-US" sz="2000" dirty="0"/>
              <a:t> </a:t>
            </a:r>
            <a:r>
              <a:rPr lang="en-US" sz="2000" dirty="0" err="1"/>
              <a:t>tailSet</a:t>
            </a:r>
            <a:r>
              <a:rPr lang="en-US" sz="2000" dirty="0"/>
              <a:t>(E z) </a:t>
            </a:r>
            <a:br>
              <a:rPr lang="en-US" sz="2000" dirty="0"/>
            </a:br>
            <a:r>
              <a:rPr lang="en-US" sz="2000" dirty="0" err="1"/>
              <a:t>x.tailSet</a:t>
            </a:r>
            <a:r>
              <a:rPr lang="en-US" sz="2000" dirty="0"/>
              <a:t>(z) returns a reference to a </a:t>
            </a:r>
            <a:r>
              <a:rPr lang="en-US" sz="2000" dirty="0" err="1"/>
              <a:t>SortedSet</a:t>
            </a:r>
            <a:r>
              <a:rPr lang="en-US" sz="2000" dirty="0"/>
              <a:t> containing the elements greater than or equal to z in x</a:t>
            </a:r>
            <a:r>
              <a:rPr lang="en-US" sz="2000" i="1" dirty="0"/>
              <a:t>.</a:t>
            </a:r>
            <a:br>
              <a:rPr lang="en-US" sz="2000" i="1" dirty="0"/>
            </a:br>
            <a:endParaRPr lang="en-US" sz="2000" dirty="0"/>
          </a:p>
          <a:p>
            <a:pPr>
              <a:lnSpc>
                <a:spcPct val="83000"/>
              </a:lnSpc>
              <a:buFont typeface="Times New Roman" pitchFamily="18" charset="0"/>
              <a:buChar char="•"/>
            </a:pPr>
            <a:r>
              <a:rPr lang="en-US" sz="2000" dirty="0" err="1"/>
              <a:t>SortedSet</a:t>
            </a:r>
            <a:r>
              <a:rPr lang="en-US" sz="2000" dirty="0"/>
              <a:t> </a:t>
            </a:r>
            <a:r>
              <a:rPr lang="en-US" sz="2000" dirty="0" err="1"/>
              <a:t>subSet</a:t>
            </a:r>
            <a:r>
              <a:rPr lang="en-US" sz="2000" dirty="0"/>
              <a:t>(E start, E end)</a:t>
            </a:r>
            <a:br>
              <a:rPr lang="en-US" sz="2000" dirty="0"/>
            </a:br>
            <a:r>
              <a:rPr lang="en-US" sz="2000" dirty="0" err="1"/>
              <a:t>x.subSet</a:t>
            </a:r>
            <a:r>
              <a:rPr lang="en-US" sz="2000" dirty="0"/>
              <a:t>( start, end) returns a reference to a </a:t>
            </a:r>
            <a:r>
              <a:rPr lang="en-US" sz="2000" dirty="0" err="1" smtClean="0"/>
              <a:t>SortedSet</a:t>
            </a:r>
            <a:r>
              <a:rPr lang="en-US" sz="2000" dirty="0" smtClean="0"/>
              <a:t>  </a:t>
            </a:r>
            <a:r>
              <a:rPr lang="en-US" sz="2000" dirty="0"/>
              <a:t>containing those objects of x ranging from start to, but not including, end.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TreeSet&lt;E&gt; 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9023349" cy="47593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err="1"/>
              <a:t>TreeSet</a:t>
            </a:r>
            <a:r>
              <a:rPr lang="en-US" sz="2400" dirty="0"/>
              <a:t>&lt;E&gt; is a concrete class that implements </a:t>
            </a:r>
            <a:r>
              <a:rPr lang="en-US" sz="2400" dirty="0" err="1"/>
              <a:t>SortedSet</a:t>
            </a:r>
            <a:r>
              <a:rPr lang="en-US" sz="2400" dirty="0"/>
              <a:t>&lt;E&gt; and consequently Collection&lt;E&gt;.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constructors of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&lt;E&gt; are:</a:t>
            </a:r>
          </a:p>
          <a:p>
            <a:pPr lvl="1"/>
            <a:r>
              <a:rPr lang="en-US" sz="2000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&lt;E&gt;();</a:t>
            </a:r>
          </a:p>
          <a:p>
            <a:pPr lvl="1"/>
            <a:r>
              <a:rPr lang="en-US" sz="2400" dirty="0" smtClean="0"/>
              <a:t>	public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&lt;E&gt;(Collection&lt;E&gt; c);</a:t>
            </a:r>
            <a:br>
              <a:rPr lang="en-US" sz="2400" dirty="0" smtClean="0"/>
            </a:br>
            <a:r>
              <a:rPr lang="en-US" sz="2400" dirty="0" smtClean="0"/>
              <a:t>public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&lt;E&gt;(</a:t>
            </a:r>
            <a:r>
              <a:rPr lang="en-US" sz="2400" dirty="0" err="1" smtClean="0"/>
              <a:t>SortedSet</a:t>
            </a:r>
            <a:r>
              <a:rPr lang="en-US" sz="2400" dirty="0" smtClean="0"/>
              <a:t>&lt;E&gt; s</a:t>
            </a:r>
            <a:r>
              <a:rPr lang="en-US" sz="2400" dirty="0" smtClean="0"/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methods are those of the Collection&lt;E&gt;  and </a:t>
            </a:r>
            <a:r>
              <a:rPr lang="en-US" sz="2400" dirty="0" err="1" smtClean="0"/>
              <a:t>SortedSet</a:t>
            </a:r>
            <a:r>
              <a:rPr lang="en-US" sz="2400" dirty="0" smtClean="0"/>
              <a:t>&lt;E&gt; interfaces.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&lt;E&gt; object does not contain duplicate </a:t>
            </a:r>
            <a:r>
              <a:rPr lang="en-US" sz="2400" dirty="0" err="1" smtClean="0"/>
              <a:t>itrems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If objects must be kept sorted then a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&lt;E&gt; is an excellent choice.  If objects need not be ordered, a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&lt;E&gt; is usually a better choice.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TreeSet</a:t>
            </a:r>
            <a:r>
              <a:rPr lang="en-US" sz="4000" dirty="0"/>
              <a:t> vs. </a:t>
            </a:r>
            <a:r>
              <a:rPr lang="en-US" sz="4000" dirty="0" err="1"/>
              <a:t>HashSet</a:t>
            </a:r>
            <a:endParaRPr lang="en-US" sz="4000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Experiment: </a:t>
            </a:r>
          </a:p>
          <a:p>
            <a:endParaRPr lang="en-US" dirty="0"/>
          </a:p>
          <a:p>
            <a:r>
              <a:rPr lang="en-US" sz="2000" dirty="0"/>
              <a:t>A </a:t>
            </a:r>
            <a:r>
              <a:rPr lang="en-US" sz="2000" dirty="0" err="1"/>
              <a:t>HashSet</a:t>
            </a:r>
            <a:r>
              <a:rPr lang="en-US" sz="2000" dirty="0"/>
              <a:t> and a </a:t>
            </a:r>
            <a:r>
              <a:rPr lang="en-US" sz="2000" dirty="0" err="1"/>
              <a:t>TreeSet</a:t>
            </a:r>
            <a:r>
              <a:rPr lang="en-US" sz="2000" dirty="0"/>
              <a:t> each contain </a:t>
            </a:r>
            <a:r>
              <a:rPr lang="en-US" sz="2000" dirty="0" smtClean="0"/>
              <a:t>10,000,000 </a:t>
            </a:r>
            <a:r>
              <a:rPr lang="en-US" sz="2000" dirty="0"/>
              <a:t>random numbers. A test  program  required 5,938 milliseconds to complete 1,000,000 lookups.  Using </a:t>
            </a:r>
            <a:r>
              <a:rPr lang="en-US" sz="2000" dirty="0" err="1"/>
              <a:t>TreeSet</a:t>
            </a:r>
            <a:r>
              <a:rPr lang="en-US" sz="2000" dirty="0"/>
              <a:t>&lt;E&gt;, the same program took 10,535 milliseconds. </a:t>
            </a:r>
          </a:p>
          <a:p>
            <a:endParaRPr lang="en-US" sz="2000" dirty="0"/>
          </a:p>
          <a:p>
            <a:r>
              <a:rPr lang="en-US" sz="2000" dirty="0"/>
              <a:t>When lookup is vital and no order is required, </a:t>
            </a:r>
            <a:r>
              <a:rPr lang="en-US" sz="2000" dirty="0" err="1"/>
              <a:t>HashSet</a:t>
            </a:r>
            <a:r>
              <a:rPr lang="en-US" sz="2000" dirty="0"/>
              <a:t>&lt;E&gt; is the clearly the winner.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&lt;E&gt;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5837" cy="2439987"/>
          </a:xfrm>
        </p:spPr>
        <p:txBody>
          <a:bodyPr/>
          <a:lstStyle/>
          <a:p>
            <a:r>
              <a:rPr lang="en-US" sz="2400" b="1" dirty="0"/>
              <a:t>Example</a:t>
            </a:r>
          </a:p>
          <a:p>
            <a:endParaRPr lang="en-US" sz="2400" b="1" dirty="0"/>
          </a:p>
          <a:p>
            <a:r>
              <a:rPr lang="en-US" sz="2400" b="1" dirty="0" smtClean="0"/>
              <a:t>	</a:t>
            </a:r>
            <a:r>
              <a:rPr lang="en-US" sz="2400" dirty="0" smtClean="0"/>
              <a:t>At </a:t>
            </a:r>
            <a:r>
              <a:rPr lang="en-US" sz="2400" dirty="0"/>
              <a:t>the end the day, the mayor of Springfield</a:t>
            </a:r>
            <a:r>
              <a:rPr lang="en-US" sz="2400" dirty="0" smtClean="0"/>
              <a:t>, expects </a:t>
            </a:r>
            <a:r>
              <a:rPr lang="en-US" sz="2400" dirty="0"/>
              <a:t>to see an alphabetized list of all of the citizens who have voted.  This sorted data must be retrieved just once, but insertion and validation checks are done continuously during the </a:t>
            </a:r>
            <a:r>
              <a:rPr lang="en-US" sz="2400" dirty="0" smtClean="0"/>
              <a:t>day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73112" y="5151437"/>
            <a:ext cx="8605837" cy="1449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 Statement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Write an application that does both validation checks and produces a sorted list of voters after the polls have closed.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TreeSet&lt;E&gt;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5837" cy="3430587"/>
          </a:xfrm>
        </p:spPr>
        <p:txBody>
          <a:bodyPr/>
          <a:lstStyle/>
          <a:p>
            <a:r>
              <a:rPr lang="en-US" sz="2400" dirty="0"/>
              <a:t>    The following application utilizes </a:t>
            </a:r>
            <a:r>
              <a:rPr lang="en-US" sz="2400" i="1" dirty="0"/>
              <a:t>both</a:t>
            </a:r>
            <a:r>
              <a:rPr lang="en-US" sz="2400" dirty="0"/>
              <a:t> </a:t>
            </a:r>
            <a:r>
              <a:rPr lang="en-US" sz="2400" dirty="0" err="1"/>
              <a:t>HashSet</a:t>
            </a:r>
            <a:r>
              <a:rPr lang="en-US" sz="2400" dirty="0"/>
              <a:t>&lt;E&gt; and </a:t>
            </a:r>
            <a:r>
              <a:rPr lang="en-US" sz="2400" dirty="0" err="1"/>
              <a:t>TreeSet</a:t>
            </a:r>
            <a:r>
              <a:rPr lang="en-US" sz="2400" dirty="0"/>
              <a:t>&lt;E&gt;.  </a:t>
            </a:r>
            <a:r>
              <a:rPr lang="en-US" sz="2400" dirty="0" err="1"/>
              <a:t>HashSet</a:t>
            </a:r>
            <a:r>
              <a:rPr lang="en-US" sz="2400" dirty="0"/>
              <a:t>&lt;E&gt; is used during voting hours.  However, once the polls close each day, a </a:t>
            </a:r>
            <a:r>
              <a:rPr lang="en-US" sz="2400" dirty="0" err="1"/>
              <a:t>TreeSet</a:t>
            </a:r>
            <a:r>
              <a:rPr lang="en-US" sz="2400" dirty="0"/>
              <a:t>&lt;E&gt; collection is built from the </a:t>
            </a:r>
            <a:r>
              <a:rPr lang="en-US" sz="2400" dirty="0" err="1"/>
              <a:t>HashSet</a:t>
            </a:r>
            <a:r>
              <a:rPr lang="en-US" sz="2400" dirty="0"/>
              <a:t>&lt;E&gt; collection so that a sorted list of voters can be quickly obtained – pleasing  Mayor </a:t>
            </a:r>
            <a:r>
              <a:rPr lang="en-US" sz="2400" dirty="0" err="1"/>
              <a:t>Quimby</a:t>
            </a:r>
            <a:r>
              <a:rPr lang="en-US" sz="2400" dirty="0"/>
              <a:t>.   </a:t>
            </a:r>
          </a:p>
          <a:p>
            <a:endParaRPr lang="en-US" sz="2400" dirty="0"/>
          </a:p>
          <a:p>
            <a:r>
              <a:rPr lang="en-US" sz="2400" dirty="0"/>
              <a:t>    The  new class </a:t>
            </a:r>
            <a:r>
              <a:rPr lang="en-US" sz="2400" dirty="0" err="1"/>
              <a:t>MoreVoting</a:t>
            </a:r>
            <a:r>
              <a:rPr lang="en-US" sz="2400" dirty="0"/>
              <a:t> extends the </a:t>
            </a:r>
            <a:r>
              <a:rPr lang="en-US" sz="2400" dirty="0" err="1"/>
              <a:t>SpringfieldElection</a:t>
            </a:r>
            <a:r>
              <a:rPr lang="en-US" sz="2400" dirty="0"/>
              <a:t> class of the previous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TreeSet&lt;E&gt;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9339262" cy="4759325"/>
          </a:xfrm>
        </p:spPr>
        <p:txBody>
          <a:bodyPr/>
          <a:lstStyle/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import java.util.*;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public class MoreVoting </a:t>
            </a:r>
            <a:r>
              <a:rPr lang="en-US" sz="2000" b="1"/>
              <a:t>extends SpringfieldElection</a:t>
            </a:r>
            <a:endParaRPr lang="en-US" sz="200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TreeSet&lt;String&gt; tree;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public MoreVoting()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     </a:t>
            </a:r>
            <a:r>
              <a:rPr lang="en-US" sz="2000" b="1"/>
              <a:t>super(); 			   // call the constructor of SpringfieldElection</a:t>
            </a:r>
            <a:endParaRPr lang="en-US" sz="200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     tree = new TreeSet&lt;String&gt;();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}</a:t>
            </a:r>
            <a:br>
              <a:rPr lang="en-US" sz="2000"/>
            </a:br>
            <a:endParaRPr lang="en-US" sz="200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public void makeList()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     int count = 0;</a:t>
            </a:r>
            <a:endParaRPr lang="en-US" sz="2000" b="1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b="1"/>
              <a:t>          tree.addAll(voters); 	// make a TreeSet of the HashSet, voters</a:t>
            </a:r>
            <a:endParaRPr lang="en-US" sz="200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     System.out.println();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     System.out.println();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     System.out.println("Today's voters were");</a:t>
            </a:r>
            <a:endParaRPr lang="en-US" sz="2000" b="1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b="1"/>
              <a:t>          	// use an iterator to step through the TreeSet.  Values are  sorted</a:t>
            </a:r>
            <a:endParaRPr lang="en-US" sz="200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     Iterator&lt;String&gt; iterator = tree.iterator();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     while(iterator.hasNext())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          System.out.println((++count) + ". " +  iterator.next());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/>
              <a:t>     }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TreeSet&lt;E&gt;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01850"/>
            <a:ext cx="9372600" cy="4759325"/>
          </a:xfrm>
        </p:spPr>
        <p:txBody>
          <a:bodyPr/>
          <a:lstStyle/>
          <a:p>
            <a:pPr marL="609600" indent="-609600">
              <a:buFont typeface="Times New Roman" pitchFamily="18" charset="0"/>
              <a:buAutoNum type="arabicPeriod" startAt="22"/>
            </a:pPr>
            <a:r>
              <a:rPr lang="en-US" sz="2000"/>
              <a:t>     public static void main(String [] args)</a:t>
            </a:r>
          </a:p>
          <a:p>
            <a:pPr marL="609600" indent="-609600">
              <a:buFont typeface="Times New Roman" pitchFamily="18" charset="0"/>
              <a:buAutoNum type="arabicPeriod" startAt="22"/>
            </a:pPr>
            <a:r>
              <a:rPr lang="en-US" sz="2000"/>
              <a:t>     {</a:t>
            </a:r>
          </a:p>
          <a:p>
            <a:pPr marL="609600" indent="-609600">
              <a:buFont typeface="Times New Roman" pitchFamily="18" charset="0"/>
              <a:buAutoNum type="arabicPeriod" startAt="22"/>
            </a:pPr>
            <a:r>
              <a:rPr lang="en-US" sz="2000"/>
              <a:t>          MoreVoting example = new MoreVoting();</a:t>
            </a:r>
          </a:p>
          <a:p>
            <a:pPr marL="609600" indent="-609600">
              <a:buFont typeface="Times New Roman" pitchFamily="18" charset="0"/>
              <a:buAutoNum type="arabicPeriod" startAt="22"/>
            </a:pPr>
            <a:r>
              <a:rPr lang="en-US" sz="2000"/>
              <a:t>          example.validate(); 		// first use the HashSet</a:t>
            </a:r>
          </a:p>
          <a:p>
            <a:pPr marL="609600" indent="-609600">
              <a:buFont typeface="Times New Roman" pitchFamily="18" charset="0"/>
              <a:buAutoNum type="arabicPeriod" startAt="22"/>
            </a:pPr>
            <a:r>
              <a:rPr lang="en-US" sz="2000"/>
              <a:t>          example.makeList();		// use a TreeSet when we need an ordered list</a:t>
            </a:r>
          </a:p>
          <a:p>
            <a:pPr marL="609600" indent="-609600">
              <a:buFont typeface="Times New Roman" pitchFamily="18" charset="0"/>
              <a:buAutoNum type="arabicPeriod" startAt="22"/>
            </a:pPr>
            <a:r>
              <a:rPr lang="en-US" sz="2000"/>
              <a:t>     }</a:t>
            </a:r>
          </a:p>
          <a:p>
            <a:pPr marL="609600" indent="-609600">
              <a:buFont typeface="Times New Roman" pitchFamily="18" charset="0"/>
              <a:buAutoNum type="arabicPeriod" startAt="22"/>
            </a:pPr>
            <a:r>
              <a:rPr lang="en-US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947149" cy="47593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The collection hierarchy is divided into sets and lists. 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Sets do not contain duplicate elements. 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Lists can contain duplicates.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96912" y="3703637"/>
            <a:ext cx="8605837" cy="3125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List&lt;E&gt; Interface </a:t>
            </a: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Sun’s documentation: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The List&lt;E&gt; interface extends the Collection&lt;E&gt; interface defining an </a:t>
            </a: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ordered collection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permits duplicates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The interface adds position-oriented operations, as well as the ability to work with just a part of the list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List&lt;E&gt; Interface  </a:t>
            </a:r>
          </a:p>
        </p:txBody>
      </p:sp>
      <p:sp>
        <p:nvSpPr>
          <p:cNvPr id="429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9099549" cy="5106987"/>
          </a:xfrm>
        </p:spPr>
        <p:txBody>
          <a:bodyPr/>
          <a:lstStyle/>
          <a:p>
            <a:pPr>
              <a:lnSpc>
                <a:spcPct val="73000"/>
              </a:lnSpc>
            </a:pPr>
            <a:r>
              <a:rPr lang="en-US" sz="2000" dirty="0"/>
              <a:t>Assume that x belongs to a class that implements List&lt;E&gt;.</a:t>
            </a:r>
          </a:p>
          <a:p>
            <a:pPr>
              <a:lnSpc>
                <a:spcPct val="73000"/>
              </a:lnSpc>
            </a:pP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add(E a)</a:t>
            </a:r>
            <a:br>
              <a:rPr lang="en-US" sz="2000" dirty="0"/>
            </a:br>
            <a:r>
              <a:rPr lang="en-US" sz="2000" dirty="0" err="1"/>
              <a:t>x.append</a:t>
            </a:r>
            <a:r>
              <a:rPr lang="en-US" sz="2000" dirty="0"/>
              <a:t>(a) appends element a to the end of the list. 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/>
              <a:t>void add(</a:t>
            </a:r>
            <a:r>
              <a:rPr lang="en-US" sz="2000" dirty="0" err="1"/>
              <a:t>int</a:t>
            </a:r>
            <a:r>
              <a:rPr lang="en-US" sz="2000" dirty="0"/>
              <a:t>  index, E a )</a:t>
            </a:r>
            <a:br>
              <a:rPr lang="en-US" sz="2000" dirty="0"/>
            </a:br>
            <a:r>
              <a:rPr lang="en-US" sz="2000" dirty="0" err="1"/>
              <a:t>x.add</a:t>
            </a:r>
            <a:r>
              <a:rPr lang="en-US" sz="2000" dirty="0"/>
              <a:t>(index, a) inserts a into the list at position index.  Elements are shifted upwards.  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addAll</a:t>
            </a:r>
            <a:r>
              <a:rPr lang="en-US" sz="2000" dirty="0"/>
              <a:t>(Collection&lt;E&gt; c)</a:t>
            </a:r>
            <a:br>
              <a:rPr lang="en-US" sz="2000" dirty="0"/>
            </a:br>
            <a:r>
              <a:rPr lang="en-US" sz="2000" dirty="0" err="1"/>
              <a:t>x.addAll</a:t>
            </a:r>
            <a:r>
              <a:rPr lang="en-US" sz="2000" dirty="0"/>
              <a:t>(c) appends the elements in c to the end of the list.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addAll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index, Collection&lt;E&gt; c)</a:t>
            </a:r>
            <a:br>
              <a:rPr lang="en-US" sz="2000" dirty="0"/>
            </a:br>
            <a:r>
              <a:rPr lang="en-US" sz="2000" dirty="0" err="1"/>
              <a:t>x.addAll</a:t>
            </a:r>
            <a:r>
              <a:rPr lang="en-US" sz="2000" dirty="0"/>
              <a:t>(index, c) inserts the elements in c into the list at position index</a:t>
            </a:r>
            <a:r>
              <a:rPr lang="en-US" sz="2000" i="1" dirty="0" smtClean="0"/>
              <a:t>.</a:t>
            </a:r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endParaRPr lang="en-US" sz="2000" i="1" dirty="0" smtClean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smtClean="0"/>
              <a:t>void clear()</a:t>
            </a:r>
            <a:br>
              <a:rPr lang="en-US" sz="2000" dirty="0" smtClean="0"/>
            </a:br>
            <a:r>
              <a:rPr lang="en-US" sz="2000" dirty="0" err="1" smtClean="0"/>
              <a:t>x.clear</a:t>
            </a:r>
            <a:r>
              <a:rPr lang="en-US" sz="2000" dirty="0" smtClean="0"/>
              <a:t>() makes the list, x, empty.</a:t>
            </a:r>
            <a:br>
              <a:rPr lang="en-US" sz="2000" dirty="0" smtClean="0"/>
            </a:br>
            <a:r>
              <a:rPr lang="en-US" sz="2000" dirty="0" smtClean="0"/>
              <a:t>     </a:t>
            </a:r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 smtClean="0"/>
              <a:t>boolean</a:t>
            </a:r>
            <a:r>
              <a:rPr lang="en-US" sz="2000" dirty="0" smtClean="0"/>
              <a:t> contains(E x)</a:t>
            </a:r>
            <a:br>
              <a:rPr lang="en-US" sz="2000" dirty="0" smtClean="0"/>
            </a:br>
            <a:r>
              <a:rPr lang="en-US" sz="2000" dirty="0" err="1" smtClean="0"/>
              <a:t>x.contains</a:t>
            </a:r>
            <a:r>
              <a:rPr lang="en-US" sz="2000" dirty="0" smtClean="0"/>
              <a:t>(a) returns true if element a is a member of x</a:t>
            </a:r>
            <a:r>
              <a:rPr lang="en-US" sz="2000" i="1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containsAll</a:t>
            </a:r>
            <a:r>
              <a:rPr lang="en-US" sz="2000" dirty="0" smtClean="0"/>
              <a:t>(Collection&lt;E&gt; c)</a:t>
            </a:r>
            <a:br>
              <a:rPr lang="en-US" sz="2000" dirty="0" smtClean="0"/>
            </a:br>
            <a:r>
              <a:rPr lang="en-US" sz="2000" dirty="0" err="1" smtClean="0"/>
              <a:t>x.containsAll</a:t>
            </a:r>
            <a:r>
              <a:rPr lang="en-US" sz="2000" dirty="0" smtClean="0"/>
              <a:t>(c)  returns true if the all members of c belong to x</a:t>
            </a:r>
            <a:r>
              <a:rPr lang="en-US" sz="2000" i="1" dirty="0" smtClean="0"/>
              <a:t>.</a:t>
            </a:r>
            <a:r>
              <a:rPr lang="en-US" sz="2000" dirty="0" smtClean="0"/>
              <a:t>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Collections Framework </a:t>
            </a:r>
          </a:p>
        </p:txBody>
      </p:sp>
      <p:sp>
        <p:nvSpPr>
          <p:cNvPr id="268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Java Collections Framework is a hierarchy of interfaces and classes used for storing and manipulating </a:t>
            </a:r>
            <a:r>
              <a:rPr lang="en-US" sz="2400" i="1"/>
              <a:t>groups</a:t>
            </a:r>
            <a:r>
              <a:rPr lang="en-US" sz="2400"/>
              <a:t> of objects as a single unit, a </a:t>
            </a:r>
            <a:r>
              <a:rPr lang="en-US" sz="2400" i="1"/>
              <a:t>collection</a:t>
            </a:r>
            <a:r>
              <a:rPr lang="en-US" sz="2400"/>
              <a:t>.  </a:t>
            </a:r>
            <a:br>
              <a:rPr lang="en-US" sz="2400"/>
            </a:br>
            <a:endParaRPr lang="en-US" sz="2400"/>
          </a:p>
          <a:p>
            <a:r>
              <a:rPr lang="en-US" sz="2400"/>
              <a:t>Each collection comes with a set of methods for managing the collection  The Java Collections Framework is contained in the java.util package.  The ArrayList&lt;E&gt; class is a member of the Java Collections Framework</a:t>
            </a:r>
            <a:r>
              <a:rPr lang="en-US"/>
              <a:t>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List&lt;E&gt; Interface  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3000"/>
              </a:lnSpc>
              <a:buFont typeface="Arial" pitchFamily="34" charset="0"/>
              <a:buChar char="•"/>
            </a:pPr>
            <a:r>
              <a:rPr lang="en-US" sz="2000" dirty="0" smtClean="0"/>
              <a:t>E </a:t>
            </a:r>
            <a:r>
              <a:rPr lang="en-US" sz="2000" dirty="0"/>
              <a:t>get(</a:t>
            </a:r>
            <a:r>
              <a:rPr lang="en-US" sz="2000" dirty="0" err="1"/>
              <a:t>int</a:t>
            </a:r>
            <a:r>
              <a:rPr lang="en-US" sz="2000" dirty="0"/>
              <a:t> index)</a:t>
            </a:r>
            <a:br>
              <a:rPr lang="en-US" sz="2000" dirty="0"/>
            </a:br>
            <a:r>
              <a:rPr lang="en-US" sz="2000" dirty="0" err="1"/>
              <a:t>x.get</a:t>
            </a:r>
            <a:r>
              <a:rPr lang="en-US" sz="2000" dirty="0"/>
              <a:t>(index)  returns the element of x</a:t>
            </a:r>
            <a:r>
              <a:rPr lang="en-US" sz="2000" i="1" dirty="0"/>
              <a:t> </a:t>
            </a:r>
            <a:r>
              <a:rPr lang="en-US" sz="2000" dirty="0"/>
              <a:t>at position index.</a:t>
            </a:r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indexOf</a:t>
            </a:r>
            <a:r>
              <a:rPr lang="en-US" sz="2000" dirty="0"/>
              <a:t>(E a)</a:t>
            </a:r>
            <a:br>
              <a:rPr lang="en-US" sz="2000" dirty="0"/>
            </a:br>
            <a:r>
              <a:rPr lang="en-US" sz="2000" dirty="0" err="1"/>
              <a:t>x.indexOf</a:t>
            </a:r>
            <a:r>
              <a:rPr lang="en-US" sz="2000" dirty="0"/>
              <a:t>(a) returns the index of the first occurrence of a</a:t>
            </a:r>
            <a:r>
              <a:rPr lang="en-US" sz="2000" i="1" dirty="0"/>
              <a:t> </a:t>
            </a:r>
            <a:r>
              <a:rPr lang="en-US" sz="2000" dirty="0"/>
              <a:t>in x</a:t>
            </a:r>
            <a:r>
              <a:rPr lang="en-US" sz="2000" i="1" dirty="0"/>
              <a:t>; </a:t>
            </a:r>
            <a:r>
              <a:rPr lang="en-US" sz="2000" dirty="0"/>
              <a:t> or –1, if a is not found. 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lastIndexOf</a:t>
            </a:r>
            <a:r>
              <a:rPr lang="en-US" sz="2000" dirty="0"/>
              <a:t>(E a)</a:t>
            </a:r>
            <a:br>
              <a:rPr lang="en-US" sz="2000" dirty="0"/>
            </a:br>
            <a:r>
              <a:rPr lang="en-US" sz="2000" dirty="0" err="1"/>
              <a:t>x.lastIndexOf</a:t>
            </a:r>
            <a:r>
              <a:rPr lang="en-US" sz="2000" dirty="0"/>
              <a:t>(a) returns the index of the last instance of  a</a:t>
            </a:r>
            <a:r>
              <a:rPr lang="en-US" sz="2000" i="1" dirty="0"/>
              <a:t> </a:t>
            </a:r>
            <a:r>
              <a:rPr lang="en-US" sz="2000" dirty="0"/>
              <a:t>in</a:t>
            </a:r>
            <a:r>
              <a:rPr lang="en-US" sz="2000" i="1" dirty="0"/>
              <a:t> </a:t>
            </a:r>
            <a:r>
              <a:rPr lang="en-US" sz="2000" dirty="0"/>
              <a:t>x;  or –1, if a is not found</a:t>
            </a:r>
            <a:r>
              <a:rPr lang="en-US" sz="2000" dirty="0" smtClean="0"/>
              <a:t>.</a:t>
            </a:r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endParaRPr lang="en-US" sz="2000" dirty="0" smtClean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 smtClean="0"/>
              <a:t>boolean</a:t>
            </a:r>
            <a:r>
              <a:rPr lang="en-US" sz="2000" dirty="0" smtClean="0"/>
              <a:t> remove(E  a)</a:t>
            </a:r>
            <a:br>
              <a:rPr lang="en-US" sz="2000" dirty="0" smtClean="0"/>
            </a:br>
            <a:r>
              <a:rPr lang="en-US" sz="2000" dirty="0" err="1" smtClean="0"/>
              <a:t>x.remove</a:t>
            </a:r>
            <a:r>
              <a:rPr lang="en-US" sz="2000" dirty="0" smtClean="0"/>
              <a:t>(a) removes the first occurrence of a from x, returns true if successful.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smtClean="0"/>
              <a:t>E remove(</a:t>
            </a:r>
            <a:r>
              <a:rPr lang="en-US" sz="2000" dirty="0" err="1" smtClean="0"/>
              <a:t>int</a:t>
            </a:r>
            <a:r>
              <a:rPr lang="en-US" sz="2000" dirty="0" smtClean="0"/>
              <a:t> index)</a:t>
            </a:r>
            <a:br>
              <a:rPr lang="en-US" sz="2000" dirty="0" smtClean="0"/>
            </a:br>
            <a:r>
              <a:rPr lang="en-US" sz="2000" dirty="0" err="1" smtClean="0"/>
              <a:t>x.remove</a:t>
            </a:r>
            <a:r>
              <a:rPr lang="en-US" sz="2000" dirty="0" smtClean="0"/>
              <a:t>(index) removes and returns the element at position index</a:t>
            </a:r>
            <a:r>
              <a:rPr lang="en-US" sz="2000" i="1" dirty="0" smtClean="0"/>
              <a:t>.</a:t>
            </a:r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endParaRPr lang="en-US" sz="2000" i="1" dirty="0" smtClean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removeAll</a:t>
            </a:r>
            <a:r>
              <a:rPr lang="en-US" sz="2000" dirty="0" smtClean="0"/>
              <a:t>(Collection&lt;E&gt; c)</a:t>
            </a:r>
            <a:br>
              <a:rPr lang="en-US" sz="2000" dirty="0" smtClean="0"/>
            </a:br>
            <a:r>
              <a:rPr lang="en-US" sz="2000" dirty="0" err="1" smtClean="0"/>
              <a:t>x.removeAll</a:t>
            </a:r>
            <a:r>
              <a:rPr lang="en-US" sz="2000" dirty="0" smtClean="0"/>
              <a:t>(c) removes all elements from x that are contained in Collection </a:t>
            </a:r>
            <a:r>
              <a:rPr lang="en-US" sz="2000" i="1" dirty="0" smtClean="0"/>
              <a:t>c</a:t>
            </a:r>
            <a:r>
              <a:rPr lang="en-US" sz="2000" dirty="0" smtClean="0"/>
              <a:t> and returns true if x</a:t>
            </a:r>
            <a:r>
              <a:rPr lang="en-US" sz="2000" i="1" dirty="0" smtClean="0"/>
              <a:t> </a:t>
            </a:r>
            <a:r>
              <a:rPr lang="en-US" sz="2000" dirty="0" smtClean="0"/>
              <a:t>is altered.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List&lt;E&gt; Interface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2027237"/>
            <a:ext cx="9220199" cy="5257799"/>
          </a:xfrm>
        </p:spPr>
        <p:txBody>
          <a:bodyPr/>
          <a:lstStyle/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/>
              <a:t>retainAll</a:t>
            </a:r>
            <a:r>
              <a:rPr lang="en-US" sz="2000" dirty="0"/>
              <a:t>(Collection&lt;E&gt; c) </a:t>
            </a:r>
            <a:br>
              <a:rPr lang="en-US" sz="2000" dirty="0"/>
            </a:br>
            <a:r>
              <a:rPr lang="en-US" sz="2000" dirty="0" err="1"/>
              <a:t>x.retainAll</a:t>
            </a:r>
            <a:r>
              <a:rPr lang="en-US" sz="2000" dirty="0"/>
              <a:t>(c) retains those elements in c and returns true if x is altered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18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/>
              <a:t>E set(</a:t>
            </a:r>
            <a:r>
              <a:rPr lang="en-US" sz="2000" dirty="0" err="1"/>
              <a:t>int</a:t>
            </a:r>
            <a:r>
              <a:rPr lang="en-US" sz="2000" dirty="0"/>
              <a:t> index, E a ) </a:t>
            </a:r>
            <a:br>
              <a:rPr lang="en-US" sz="2000" dirty="0"/>
            </a:br>
            <a:r>
              <a:rPr lang="en-US" sz="2000" dirty="0" err="1"/>
              <a:t>x.set</a:t>
            </a:r>
            <a:r>
              <a:rPr lang="en-US" sz="2000" dirty="0"/>
              <a:t>(index, a) replaces the current element, b, at position index with a and returns b</a:t>
            </a:r>
            <a:r>
              <a:rPr lang="en-US" sz="2000" dirty="0" smtClean="0"/>
              <a:t>.</a:t>
            </a:r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endParaRPr lang="en-US" sz="1800" dirty="0" smtClean="0"/>
          </a:p>
          <a:p>
            <a:pPr>
              <a:buFont typeface="Times New Roman" pitchFamily="18" charset="0"/>
              <a:buChar char="•"/>
            </a:pPr>
            <a:r>
              <a:rPr lang="en-US" sz="2000" dirty="0" err="1" smtClean="0"/>
              <a:t>int</a:t>
            </a:r>
            <a:r>
              <a:rPr lang="en-US" sz="2000" dirty="0" smtClean="0"/>
              <a:t> size()</a:t>
            </a:r>
            <a:br>
              <a:rPr lang="en-US" sz="2000" dirty="0" smtClean="0"/>
            </a:br>
            <a:r>
              <a:rPr lang="en-US" sz="2000" dirty="0" err="1" smtClean="0"/>
              <a:t>x.size</a:t>
            </a:r>
            <a:r>
              <a:rPr lang="en-US" sz="2000" dirty="0" smtClean="0"/>
              <a:t>() returns the number of items in x.</a:t>
            </a:r>
            <a:br>
              <a:rPr lang="en-US" sz="2000" dirty="0" smtClean="0"/>
            </a:br>
            <a:endParaRPr lang="en-US" sz="1800" dirty="0" smtClean="0"/>
          </a:p>
          <a:p>
            <a:pPr>
              <a:buFont typeface="Times New Roman" pitchFamily="18" charset="0"/>
              <a:buChar char="•"/>
            </a:pPr>
            <a:r>
              <a:rPr lang="en-US" sz="2000" dirty="0" smtClean="0"/>
              <a:t>List </a:t>
            </a:r>
            <a:r>
              <a:rPr lang="en-US" sz="2000" dirty="0" err="1" smtClean="0"/>
              <a:t>subList</a:t>
            </a:r>
            <a:r>
              <a:rPr lang="en-US" sz="2000" dirty="0" smtClean="0"/>
              <a:t> (</a:t>
            </a:r>
            <a:r>
              <a:rPr lang="en-US" sz="2000" dirty="0" err="1" smtClean="0"/>
              <a:t>int</a:t>
            </a:r>
            <a:r>
              <a:rPr lang="en-US" sz="2000" dirty="0" smtClean="0"/>
              <a:t> start, </a:t>
            </a:r>
            <a:r>
              <a:rPr lang="en-US" sz="2000" dirty="0" err="1" smtClean="0"/>
              <a:t>int</a:t>
            </a:r>
            <a:r>
              <a:rPr lang="en-US" sz="2000" dirty="0" smtClean="0"/>
              <a:t> end)</a:t>
            </a:r>
            <a:br>
              <a:rPr lang="en-US" sz="2000" dirty="0" smtClean="0"/>
            </a:br>
            <a:r>
              <a:rPr lang="en-US" sz="2000" dirty="0" err="1" smtClean="0"/>
              <a:t>x.subList</a:t>
            </a:r>
            <a:r>
              <a:rPr lang="en-US" sz="2000" dirty="0" smtClean="0"/>
              <a:t>(start, end) returns a reference to a List consisting of the elements from position start to position (end – 1). </a:t>
            </a:r>
            <a:endParaRPr lang="en-US" sz="2000" dirty="0" smtClean="0"/>
          </a:p>
          <a:p>
            <a:pPr>
              <a:buFont typeface="Times New Roman" pitchFamily="18" charset="0"/>
              <a:buChar char="•"/>
            </a:pPr>
            <a:endParaRPr lang="en-US" sz="1800" dirty="0" smtClean="0"/>
          </a:p>
          <a:p>
            <a:pPr>
              <a:buFont typeface="Times New Roman" pitchFamily="18" charset="0"/>
              <a:buChar char="•"/>
            </a:pPr>
            <a:r>
              <a:rPr lang="en-US" sz="2000" dirty="0" err="1" smtClean="0"/>
              <a:t>ListIterator</a:t>
            </a:r>
            <a:r>
              <a:rPr lang="en-US" sz="2000" dirty="0" smtClean="0"/>
              <a:t>&lt;E&gt;  </a:t>
            </a:r>
            <a:r>
              <a:rPr lang="en-US" sz="2000" dirty="0" err="1" smtClean="0"/>
              <a:t>listIterator</a:t>
            </a:r>
            <a:r>
              <a:rPr lang="en-US" sz="2000" dirty="0" smtClean="0"/>
              <a:t>()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x.listIterator</a:t>
            </a:r>
            <a:r>
              <a:rPr lang="en-US" sz="2000" dirty="0" smtClean="0"/>
              <a:t>()  returns a reference to a </a:t>
            </a:r>
            <a:r>
              <a:rPr lang="en-US" sz="2000" dirty="0" err="1" smtClean="0"/>
              <a:t>ListIterator</a:t>
            </a:r>
            <a:r>
              <a:rPr lang="en-US" sz="2000" dirty="0" smtClean="0"/>
              <a:t>, which like an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, is used to step through x.</a:t>
            </a:r>
            <a:br>
              <a:rPr lang="en-US" sz="2000" dirty="0" smtClean="0"/>
            </a:br>
            <a:endParaRPr lang="en-US" sz="1800" dirty="0" smtClean="0"/>
          </a:p>
          <a:p>
            <a:pPr>
              <a:buFont typeface="Times New Roman" pitchFamily="18" charset="0"/>
              <a:buChar char="•"/>
            </a:pPr>
            <a:r>
              <a:rPr lang="en-US" sz="2000" dirty="0" err="1" smtClean="0"/>
              <a:t>ListIterator</a:t>
            </a:r>
            <a:r>
              <a:rPr lang="en-US" sz="2000" dirty="0" smtClean="0"/>
              <a:t>&lt;E&gt;  </a:t>
            </a:r>
            <a:r>
              <a:rPr lang="en-US" sz="2000" dirty="0" err="1" smtClean="0"/>
              <a:t>listIterator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index)</a:t>
            </a:r>
            <a:br>
              <a:rPr lang="en-US" sz="2000" dirty="0" smtClean="0"/>
            </a:br>
            <a:r>
              <a:rPr lang="en-US" sz="2000" dirty="0" err="1" smtClean="0"/>
              <a:t>x.listIterator</a:t>
            </a:r>
            <a:r>
              <a:rPr lang="en-US" sz="2000" dirty="0" smtClean="0"/>
              <a:t>(index)  returns a reference to a </a:t>
            </a:r>
            <a:r>
              <a:rPr lang="en-US" sz="2000" dirty="0" err="1" smtClean="0"/>
              <a:t>ListIterator</a:t>
            </a:r>
            <a:r>
              <a:rPr lang="en-US" sz="2000" dirty="0" smtClean="0"/>
              <a:t> that begins at position index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ListIterator&lt;E&gt; Interface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err="1"/>
              <a:t>ListIterator</a:t>
            </a:r>
            <a:r>
              <a:rPr lang="en-US" sz="2400" b="1" dirty="0"/>
              <a:t>&lt;E&gt;</a:t>
            </a:r>
            <a:r>
              <a:rPr lang="en-US" sz="2400" dirty="0"/>
              <a:t> is an interface that extends </a:t>
            </a:r>
            <a:r>
              <a:rPr lang="en-US" sz="2400" dirty="0" err="1"/>
              <a:t>Iterator</a:t>
            </a:r>
            <a:r>
              <a:rPr lang="en-US" sz="2400" dirty="0"/>
              <a:t>&lt;E&gt;.  A </a:t>
            </a:r>
            <a:r>
              <a:rPr lang="en-US" sz="2400" dirty="0" err="1"/>
              <a:t>ListIterator</a:t>
            </a:r>
            <a:r>
              <a:rPr lang="en-US" sz="2400" dirty="0"/>
              <a:t>&lt;E&gt; can be used to traverse a list forward or in reverse.  Because </a:t>
            </a:r>
            <a:r>
              <a:rPr lang="en-US" sz="2400" dirty="0" err="1"/>
              <a:t>ListIterator</a:t>
            </a:r>
            <a:r>
              <a:rPr lang="en-US" sz="2400" dirty="0"/>
              <a:t>&lt;E&gt; extends </a:t>
            </a:r>
            <a:r>
              <a:rPr lang="en-US" sz="2400" dirty="0" err="1"/>
              <a:t>Iterator</a:t>
            </a:r>
            <a:r>
              <a:rPr lang="en-US" sz="2400" dirty="0"/>
              <a:t>&lt;E&gt;, </a:t>
            </a:r>
            <a:r>
              <a:rPr lang="en-US" sz="2400" dirty="0" err="1"/>
              <a:t>ListIterator</a:t>
            </a:r>
            <a:r>
              <a:rPr lang="en-US" sz="2400" dirty="0"/>
              <a:t>&lt;E&gt; has methods  next(), </a:t>
            </a:r>
            <a:r>
              <a:rPr lang="en-US" sz="2400" dirty="0" err="1"/>
              <a:t>hasNext</a:t>
            </a:r>
            <a:r>
              <a:rPr lang="en-US" sz="2400" dirty="0"/>
              <a:t>(), and remove() of </a:t>
            </a:r>
            <a:r>
              <a:rPr lang="en-US" sz="2400" dirty="0" err="1"/>
              <a:t>Iterator</a:t>
            </a:r>
            <a:r>
              <a:rPr lang="en-US" sz="2400" dirty="0"/>
              <a:t>&lt;E&gt;.  The cursor  is  positioned “between” the next and previous elements</a:t>
            </a:r>
            <a:r>
              <a:rPr lang="en-US" sz="2400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ListIterator&lt;E&gt; Interface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2179638"/>
            <a:ext cx="8605837" cy="5183187"/>
          </a:xfrm>
        </p:spPr>
        <p:txBody>
          <a:bodyPr/>
          <a:lstStyle/>
          <a:p>
            <a:pPr>
              <a:lnSpc>
                <a:spcPct val="73000"/>
              </a:lnSpc>
            </a:pPr>
            <a:r>
              <a:rPr lang="en-US" sz="2000" dirty="0"/>
              <a:t>The methods of a </a:t>
            </a:r>
            <a:r>
              <a:rPr lang="en-US" sz="2000" dirty="0" err="1"/>
              <a:t>ListIterator</a:t>
            </a:r>
            <a:r>
              <a:rPr lang="en-US" sz="2000" dirty="0"/>
              <a:t>&lt;E&gt; also include additional methods.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73000"/>
              </a:lnSpc>
            </a:pPr>
            <a:r>
              <a:rPr lang="en-US" sz="2000" dirty="0"/>
              <a:t> Assume that the object</a:t>
            </a:r>
            <a:r>
              <a:rPr lang="en-US" sz="2000" i="1" dirty="0"/>
              <a:t>, </a:t>
            </a:r>
            <a:r>
              <a:rPr lang="en-US" sz="2000" dirty="0" err="1"/>
              <a:t>iter</a:t>
            </a:r>
            <a:r>
              <a:rPr lang="en-US" sz="2000" dirty="0"/>
              <a:t>,</a:t>
            </a:r>
            <a:r>
              <a:rPr lang="en-US" sz="2000" i="1" dirty="0"/>
              <a:t> </a:t>
            </a:r>
            <a:r>
              <a:rPr lang="en-US" sz="2000" dirty="0"/>
              <a:t>belongs to a class that implements </a:t>
            </a:r>
            <a:r>
              <a:rPr lang="en-US" sz="2000" dirty="0" err="1"/>
              <a:t>ListIterator</a:t>
            </a:r>
            <a:r>
              <a:rPr lang="en-US" sz="2000" dirty="0"/>
              <a:t>&lt;E&gt;.</a:t>
            </a:r>
          </a:p>
          <a:p>
            <a:pPr>
              <a:lnSpc>
                <a:spcPct val="73000"/>
              </a:lnSpc>
            </a:pP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/>
              <a:t>E previous()</a:t>
            </a:r>
            <a:br>
              <a:rPr lang="en-US" sz="2000" dirty="0"/>
            </a:br>
            <a:r>
              <a:rPr lang="en-US" sz="2000" dirty="0" err="1"/>
              <a:t>iter.previous</a:t>
            </a:r>
            <a:r>
              <a:rPr lang="en-US" sz="2000" dirty="0"/>
              <a:t>() returns the previous element in the list.  This method can be used to traverse the list in reverse.  A call to previous() moves the </a:t>
            </a:r>
            <a:r>
              <a:rPr lang="en-US" sz="2000" dirty="0" err="1"/>
              <a:t>iterator</a:t>
            </a:r>
            <a:r>
              <a:rPr lang="en-US" sz="2000" dirty="0"/>
              <a:t> back one element and  returns that element. 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hasPrevious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 err="1"/>
              <a:t>iter.hasPrevious</a:t>
            </a:r>
            <a:r>
              <a:rPr lang="en-US" sz="2000" dirty="0"/>
              <a:t>() returns true if a </a:t>
            </a:r>
            <a:r>
              <a:rPr lang="en-US" sz="2000" dirty="0" err="1"/>
              <a:t>listIterator</a:t>
            </a:r>
            <a:r>
              <a:rPr lang="en-US" sz="2000" dirty="0"/>
              <a:t> has another element when proceeding in reverse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nextIndex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 err="1"/>
              <a:t>iter.nextIndex</a:t>
            </a:r>
            <a:r>
              <a:rPr lang="en-US" sz="2000" dirty="0"/>
              <a:t>() returns the index of the element that would be returned by the next call to next() and returns the size of the list if the </a:t>
            </a:r>
            <a:r>
              <a:rPr lang="en-US" sz="2000" dirty="0" err="1"/>
              <a:t>iterator</a:t>
            </a:r>
            <a:r>
              <a:rPr lang="en-US" sz="2000" dirty="0"/>
              <a:t> is positioned at the end of the list.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ListIterator&lt;E&gt; Interface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947149" cy="3125787"/>
          </a:xfrm>
        </p:spPr>
        <p:txBody>
          <a:bodyPr/>
          <a:lstStyle/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previousIndex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 err="1"/>
              <a:t>iter.previousIndex</a:t>
            </a:r>
            <a:r>
              <a:rPr lang="en-US" sz="2000" dirty="0"/>
              <a:t>() returns the index of the element that would be returned by the next call to previous() and returns -1 if the </a:t>
            </a:r>
            <a:r>
              <a:rPr lang="en-US" sz="2000" dirty="0" err="1"/>
              <a:t>iterator</a:t>
            </a:r>
            <a:r>
              <a:rPr lang="en-US" sz="2000" dirty="0"/>
              <a:t> is at the beginning of the list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/>
              <a:t>void set(E a)</a:t>
            </a:r>
            <a:br>
              <a:rPr lang="en-US" sz="2000" dirty="0"/>
            </a:br>
            <a:r>
              <a:rPr lang="en-US" sz="2000" dirty="0" err="1"/>
              <a:t>iter.set</a:t>
            </a:r>
            <a:r>
              <a:rPr lang="en-US" sz="2000" dirty="0"/>
              <a:t>(a) replaces the last element returned by next() or previous() with a.  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/>
              <a:t>void add(E a)</a:t>
            </a:r>
            <a:br>
              <a:rPr lang="en-US" sz="2000" dirty="0"/>
            </a:br>
            <a:r>
              <a:rPr lang="en-US" sz="2000" dirty="0" err="1"/>
              <a:t>iter.add</a:t>
            </a:r>
            <a:r>
              <a:rPr lang="en-US" sz="2000" dirty="0"/>
              <a:t>(a) inserts a into the list before the element that would be returned by the next call to next().  In other words, if an </a:t>
            </a:r>
            <a:r>
              <a:rPr lang="en-US" sz="2000" dirty="0" err="1"/>
              <a:t>iterator</a:t>
            </a:r>
            <a:r>
              <a:rPr lang="en-US" sz="2000" dirty="0"/>
              <a:t> is positioned before an object o, a call to add(...) places the new element before o.  A call to previous(), after an add operation, returns the newly inserted  element.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20712" y="5532437"/>
            <a:ext cx="8991600" cy="1220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cursor or list pointer of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ListIterator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&lt;E&gt; is always positioned between the items returned by the next call to previous() or the next call to next()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ListIterator&lt;E&gt; Interface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/>
        </p:nvGraphicFramePr>
        <p:xfrm>
          <a:off x="2297112" y="1874837"/>
          <a:ext cx="5638800" cy="5446713"/>
        </p:xfrm>
        <a:graphic>
          <a:graphicData uri="http://schemas.openxmlformats.org/presentationml/2006/ole">
            <p:oleObj spid="_x0000_s441348" name="Bitmap Image" r:id="rId3" imgW="3924848" imgH="379047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&lt;E</a:t>
            </a:r>
            <a:r>
              <a:rPr lang="en-US" dirty="0" smtClean="0"/>
              <a:t>&gt;</a:t>
            </a:r>
            <a:endParaRPr lang="en-US" sz="2400" dirty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3000"/>
              </a:lnSpc>
              <a:buFont typeface="Times New Roman" pitchFamily="18" charset="0"/>
              <a:buChar char="•"/>
            </a:pPr>
            <a:r>
              <a:rPr lang="en-US" sz="2400"/>
              <a:t>ArrayList&lt;E&gt; is a concrete Java class that implements List&lt;E&gt;.</a:t>
            </a:r>
            <a:br>
              <a:rPr lang="en-US" sz="2400"/>
            </a:br>
            <a:endParaRPr lang="en-US" sz="2400"/>
          </a:p>
          <a:p>
            <a:pPr>
              <a:lnSpc>
                <a:spcPct val="83000"/>
              </a:lnSpc>
              <a:buFont typeface="Times New Roman" pitchFamily="18" charset="0"/>
              <a:buChar char="•"/>
            </a:pPr>
            <a:r>
              <a:rPr lang="en-US" sz="2400"/>
              <a:t>An ArrayList&lt;E&gt; object resizes itself, if necessary. </a:t>
            </a:r>
            <a:br>
              <a:rPr lang="en-US" sz="2400"/>
            </a:br>
            <a:endParaRPr lang="en-US" sz="2400"/>
          </a:p>
          <a:p>
            <a:pPr>
              <a:lnSpc>
                <a:spcPct val="83000"/>
              </a:lnSpc>
              <a:buFont typeface="Times New Roman" pitchFamily="18" charset="0"/>
              <a:buChar char="•"/>
            </a:pPr>
            <a:r>
              <a:rPr lang="en-US" sz="2400"/>
              <a:t> As with an array, insertion and deletion into the middle of an ArrayList&lt;E&gt; is relatively inefficient because items are shifted with each insertion or deletion.</a:t>
            </a:r>
            <a:br>
              <a:rPr lang="en-US" sz="2400"/>
            </a:br>
            <a:endParaRPr lang="en-US" sz="2400"/>
          </a:p>
          <a:p>
            <a:pPr>
              <a:lnSpc>
                <a:spcPct val="83000"/>
              </a:lnSpc>
              <a:buFont typeface="Times New Roman" pitchFamily="18" charset="0"/>
              <a:buChar char="•"/>
            </a:pPr>
            <a:r>
              <a:rPr lang="en-US" sz="2400"/>
              <a:t>ArrayList&lt;E&gt; is a good choice in situations when random access is required and/or insertion and deletion usually occur at the end of the list.  </a:t>
            </a:r>
            <a:br>
              <a:rPr lang="en-US" sz="2400"/>
            </a:br>
            <a:endParaRPr lang="en-US" sz="2400"/>
          </a:p>
          <a:p>
            <a:pPr>
              <a:lnSpc>
                <a:spcPct val="83000"/>
              </a:lnSpc>
              <a:buFont typeface="Times New Roman" pitchFamily="18" charset="0"/>
              <a:buChar char="•"/>
            </a:pPr>
            <a:r>
              <a:rPr lang="en-US" sz="2400"/>
              <a:t>Like an array, the elements of an ArrayList&lt;E&gt; are indexed from 0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LinkedList&lt;E&gt; Class 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LinkedList&lt;E&gt; class, like the ArrayList&lt;E&gt; class, implements the List&lt;E&gt; interface, and consequently the Collection&lt;E&gt; interface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4512" y="3627437"/>
            <a:ext cx="8605837" cy="3278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Java’s implementation of LinkedList&lt;E&gt; is a slightly more complicated version of the LList&lt;E&gt; class of the previous chapter.  Like the LList&lt;E&gt; class of Chapter 16.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LinkedList&lt;E&gt; is built by linking nodes together; but unlike LList&lt;E&gt;, each node contains </a:t>
            </a: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references – one pointing to the next node on the list and the other pointing to the previous node.  Such a list is sometimes called a </a:t>
            </a: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doubly linked list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LinkedList&lt;E&gt; Class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r>
              <a:rPr lang="en-US" sz="2400" b="1"/>
              <a:t>A </a:t>
            </a:r>
            <a:r>
              <a:rPr lang="en-US" sz="2400" b="1" i="1"/>
              <a:t>doubly linked list</a:t>
            </a:r>
            <a:r>
              <a:rPr lang="en-US" sz="2400" b="1"/>
              <a:t>.  Each node has two reference fields</a:t>
            </a:r>
            <a:r>
              <a:rPr lang="en-US"/>
              <a:t> 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445444" name="Object 4"/>
          <p:cNvGraphicFramePr>
            <a:graphicFrameLocks noChangeAspect="1"/>
          </p:cNvGraphicFramePr>
          <p:nvPr/>
        </p:nvGraphicFramePr>
        <p:xfrm>
          <a:off x="336550" y="3170238"/>
          <a:ext cx="9744075" cy="898525"/>
        </p:xfrm>
        <a:graphic>
          <a:graphicData uri="http://schemas.openxmlformats.org/presentationml/2006/ole">
            <p:oleObj spid="_x0000_s445444" name="Bitmap Image" r:id="rId3" imgW="5733333" imgH="52381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LinkedList&lt;E&gt; Class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Although the </a:t>
            </a:r>
            <a:r>
              <a:rPr lang="en-US" sz="2000" i="1" dirty="0"/>
              <a:t>methods</a:t>
            </a:r>
            <a:r>
              <a:rPr lang="en-US" sz="2000" dirty="0"/>
              <a:t> of </a:t>
            </a:r>
            <a:r>
              <a:rPr lang="en-US" sz="2000" dirty="0" err="1"/>
              <a:t>LinkedList</a:t>
            </a:r>
            <a:r>
              <a:rPr lang="en-US" sz="2000" dirty="0"/>
              <a:t>&lt;E&gt; and </a:t>
            </a:r>
            <a:r>
              <a:rPr lang="en-US" sz="2000" dirty="0" err="1"/>
              <a:t>ArrayList</a:t>
            </a:r>
            <a:r>
              <a:rPr lang="en-US" sz="2000" dirty="0"/>
              <a:t>&lt;E&gt; are functionally similar, there are some notable differences between the classes regarding implementation</a:t>
            </a:r>
            <a:r>
              <a:rPr lang="en-U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Times New Roman" pitchFamily="18" charset="0"/>
              <a:buChar char="•"/>
            </a:pPr>
            <a:r>
              <a:rPr lang="en-US" sz="2000" dirty="0"/>
              <a:t>Insertion into an </a:t>
            </a:r>
            <a:r>
              <a:rPr lang="en-US" sz="2000" dirty="0" err="1"/>
              <a:t>ArrayList</a:t>
            </a:r>
            <a:r>
              <a:rPr lang="en-US" sz="2000" dirty="0"/>
              <a:t>&lt;E&gt; at position </a:t>
            </a:r>
            <a:r>
              <a:rPr lang="en-US" sz="2000" i="1" dirty="0" err="1"/>
              <a:t>i</a:t>
            </a:r>
            <a:r>
              <a:rPr lang="en-US" sz="2000" dirty="0"/>
              <a:t>, requires that </a:t>
            </a:r>
            <a:r>
              <a:rPr lang="en-US" sz="2000" i="1" dirty="0"/>
              <a:t>all references</a:t>
            </a:r>
            <a:r>
              <a:rPr lang="en-US" sz="2000" dirty="0"/>
              <a:t> in positions greater or equal to </a:t>
            </a:r>
            <a:r>
              <a:rPr lang="en-US" sz="2000" i="1" dirty="0" err="1"/>
              <a:t>i</a:t>
            </a:r>
            <a:r>
              <a:rPr lang="en-US" sz="2000" dirty="0"/>
              <a:t> be shifted upwards one location.  In contrast,  insertion into the middle of a </a:t>
            </a:r>
            <a:r>
              <a:rPr lang="en-US" sz="2000" dirty="0" err="1"/>
              <a:t>LinkedList</a:t>
            </a:r>
            <a:r>
              <a:rPr lang="en-US" sz="2000" dirty="0"/>
              <a:t>&lt;E&gt; requires that a new node be allocated and at most four references adjusted.  No elements are relocated. </a:t>
            </a:r>
            <a:endParaRPr lang="en-US" sz="2000" dirty="0" smtClean="0"/>
          </a:p>
          <a:p>
            <a:pPr>
              <a:buFont typeface="Times New Roman" pitchFamily="18" charset="0"/>
              <a:buChar char="•"/>
            </a:pPr>
            <a:endParaRPr lang="en-US" sz="2000" dirty="0"/>
          </a:p>
          <a:p>
            <a:pPr>
              <a:buFont typeface="Times New Roman" pitchFamily="18" charset="0"/>
              <a:buChar char="•"/>
            </a:pPr>
            <a:r>
              <a:rPr lang="en-US" sz="2000" dirty="0"/>
              <a:t>Access to any element in an </a:t>
            </a:r>
            <a:r>
              <a:rPr lang="en-US" sz="2000" dirty="0" err="1"/>
              <a:t>ArrayList</a:t>
            </a:r>
            <a:r>
              <a:rPr lang="en-US" sz="2000" dirty="0"/>
              <a:t>&lt;E&gt; is immediate, i.e., an </a:t>
            </a:r>
            <a:r>
              <a:rPr lang="en-US" sz="2000" dirty="0" err="1"/>
              <a:t>ArrayList</a:t>
            </a:r>
            <a:r>
              <a:rPr lang="en-US" sz="2000" dirty="0"/>
              <a:t>&lt;E&gt; (like an array) provides </a:t>
            </a:r>
            <a:r>
              <a:rPr lang="en-US" sz="2000" i="1" dirty="0"/>
              <a:t>direct </a:t>
            </a:r>
            <a:r>
              <a:rPr lang="en-US" sz="2000" dirty="0"/>
              <a:t>access to any element.  On the other hand, accessing the </a:t>
            </a:r>
            <a:r>
              <a:rPr lang="en-US" sz="2000" i="1" dirty="0"/>
              <a:t>n</a:t>
            </a:r>
            <a:r>
              <a:rPr lang="en-US" sz="2000" dirty="0"/>
              <a:t>th node in a </a:t>
            </a:r>
            <a:r>
              <a:rPr lang="en-US" sz="2000" dirty="0" err="1"/>
              <a:t>LinkedList</a:t>
            </a:r>
            <a:r>
              <a:rPr lang="en-US" sz="2000" dirty="0"/>
              <a:t>&lt;E&gt; involves traversing the list.</a:t>
            </a:r>
            <a:r>
              <a:rPr lang="en-US" sz="2800" dirty="0"/>
              <a:t> 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Collection Hierarchy</a:t>
            </a:r>
            <a:r>
              <a:rPr lang="en-US" b="0"/>
              <a:t/>
            </a:r>
            <a:br>
              <a:rPr lang="en-US" b="0"/>
            </a:br>
            <a:endParaRPr lang="en-US" b="0"/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5837" cy="763587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collection</a:t>
            </a:r>
            <a:r>
              <a:rPr lang="en-US" sz="2400" dirty="0"/>
              <a:t> </a:t>
            </a:r>
            <a:r>
              <a:rPr lang="en-US" sz="2400" i="1" dirty="0"/>
              <a:t>hierarchy</a:t>
            </a:r>
            <a:r>
              <a:rPr lang="en-US" sz="2400" dirty="0"/>
              <a:t> consists entirely of interfaces except at the lowest levels where concrete classes reside.  </a:t>
            </a:r>
          </a:p>
          <a:p>
            <a:endParaRPr lang="en-US" sz="2400" dirty="0"/>
          </a:p>
        </p:txBody>
      </p:sp>
      <p:pic>
        <p:nvPicPr>
          <p:cNvPr id="392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2" y="2941637"/>
            <a:ext cx="6858000" cy="3321050"/>
          </a:xfrm>
          <a:prstGeom prst="rect">
            <a:avLst/>
          </a:prstGeom>
          <a:noFill/>
        </p:spPr>
      </p:pic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773112" y="6370637"/>
            <a:ext cx="8605837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partial view of the Collection hierarchy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LinkedList&lt;E&gt; Class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LinkedList</a:t>
            </a:r>
            <a:r>
              <a:rPr lang="en-US" sz="2400" dirty="0"/>
              <a:t>&lt;E&gt; class has the following constructors:</a:t>
            </a:r>
            <a:br>
              <a:rPr lang="en-US" sz="2400" dirty="0"/>
            </a:br>
            <a:endParaRPr lang="en-US" sz="2400" dirty="0"/>
          </a:p>
          <a:p>
            <a:pPr>
              <a:buFont typeface="Times New Roman" pitchFamily="18" charset="0"/>
              <a:buChar char="•"/>
            </a:pPr>
            <a:r>
              <a:rPr lang="en-US" sz="2400" dirty="0" err="1"/>
              <a:t>LinkedList</a:t>
            </a:r>
            <a:r>
              <a:rPr lang="en-US" sz="2400" dirty="0"/>
              <a:t>&lt;E&gt; ();</a:t>
            </a:r>
          </a:p>
          <a:p>
            <a:pPr>
              <a:buFont typeface="Times New Roman" pitchFamily="18" charset="0"/>
              <a:buChar char="•"/>
            </a:pPr>
            <a:r>
              <a:rPr lang="en-US" sz="2400" dirty="0" err="1"/>
              <a:t>LinkedList</a:t>
            </a:r>
            <a:r>
              <a:rPr lang="en-US" sz="2400" dirty="0"/>
              <a:t>&lt;E&gt; (Collection&lt;E&gt; c);</a:t>
            </a:r>
          </a:p>
          <a:p>
            <a:endParaRPr lang="en-US" sz="2400" dirty="0"/>
          </a:p>
          <a:p>
            <a:r>
              <a:rPr lang="en-US" sz="2400" dirty="0"/>
              <a:t>There is no constructor that sets the initial size of the list.  A list is initially empty and grows and shrinks as single items are added or deleted.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LinkedList&lt;E&gt; Class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9023350" cy="4759325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sz="2400"/>
              <a:t>     In addition to the methods of the List interface, LinkedList&lt;E implements the following methods that are not available to ArrayList&lt;E&gt; objects:</a:t>
            </a:r>
            <a:br>
              <a:rPr lang="en-US" sz="2400"/>
            </a:br>
            <a:endParaRPr lang="en-US" sz="2400"/>
          </a:p>
          <a:p>
            <a:pPr lvl="3">
              <a:lnSpc>
                <a:spcPct val="83000"/>
              </a:lnSpc>
              <a:buFontTx/>
              <a:buChar char="•"/>
            </a:pPr>
            <a:r>
              <a:rPr lang="en-US" sz="2400"/>
              <a:t>void addFirst(E x)</a:t>
            </a:r>
            <a:br>
              <a:rPr lang="en-US" sz="2400"/>
            </a:br>
            <a:endParaRPr lang="en-US" sz="2400"/>
          </a:p>
          <a:p>
            <a:pPr lvl="3">
              <a:lnSpc>
                <a:spcPct val="83000"/>
              </a:lnSpc>
              <a:buFontTx/>
              <a:buChar char="•"/>
            </a:pPr>
            <a:r>
              <a:rPr lang="en-US" sz="2400"/>
              <a:t>void addLast(E x)</a:t>
            </a:r>
            <a:br>
              <a:rPr lang="en-US" sz="2400"/>
            </a:br>
            <a:endParaRPr lang="en-US" sz="2400"/>
          </a:p>
          <a:p>
            <a:pPr lvl="3">
              <a:lnSpc>
                <a:spcPct val="83000"/>
              </a:lnSpc>
              <a:buFontTx/>
              <a:buChar char="•"/>
            </a:pPr>
            <a:r>
              <a:rPr lang="en-US" sz="2400"/>
              <a:t>E getFirst()</a:t>
            </a:r>
            <a:br>
              <a:rPr lang="en-US" sz="2400"/>
            </a:br>
            <a:endParaRPr lang="en-US" sz="2400"/>
          </a:p>
          <a:p>
            <a:pPr lvl="3">
              <a:lnSpc>
                <a:spcPct val="83000"/>
              </a:lnSpc>
              <a:buFontTx/>
              <a:buChar char="•"/>
            </a:pPr>
            <a:r>
              <a:rPr lang="en-US" sz="2400"/>
              <a:t>E getLast()</a:t>
            </a:r>
            <a:br>
              <a:rPr lang="en-US" sz="2400"/>
            </a:br>
            <a:endParaRPr lang="en-US" sz="2400"/>
          </a:p>
          <a:p>
            <a:pPr lvl="3">
              <a:lnSpc>
                <a:spcPct val="83000"/>
              </a:lnSpc>
              <a:buFontTx/>
              <a:buChar char="•"/>
            </a:pPr>
            <a:r>
              <a:rPr lang="en-US" sz="2400"/>
              <a:t>E removeFirst()</a:t>
            </a:r>
            <a:br>
              <a:rPr lang="en-US" sz="2400"/>
            </a:br>
            <a:endParaRPr lang="en-US" sz="2400"/>
          </a:p>
          <a:p>
            <a:pPr lvl="3">
              <a:lnSpc>
                <a:spcPct val="83000"/>
              </a:lnSpc>
              <a:buFontTx/>
              <a:buChar char="•"/>
            </a:pPr>
            <a:r>
              <a:rPr lang="en-US" sz="2400"/>
              <a:t>E removeLast()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 or LinkedList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9099549" cy="4759325"/>
          </a:xfrm>
        </p:spPr>
        <p:txBody>
          <a:bodyPr/>
          <a:lstStyle/>
          <a:p>
            <a:r>
              <a:rPr lang="en-US" sz="2400" dirty="0"/>
              <a:t>Both classes share the same interface.  </a:t>
            </a:r>
          </a:p>
          <a:p>
            <a:endParaRPr lang="en-US" sz="2400" dirty="0"/>
          </a:p>
          <a:p>
            <a:r>
              <a:rPr lang="en-US" sz="2400" dirty="0"/>
              <a:t>Both classes implement (mostly) the same methods. </a:t>
            </a:r>
          </a:p>
          <a:p>
            <a:endParaRPr lang="en-US" sz="2400" dirty="0"/>
          </a:p>
          <a:p>
            <a:r>
              <a:rPr lang="en-US" sz="2400" dirty="0"/>
              <a:t>Are they interchangeable? </a:t>
            </a:r>
          </a:p>
          <a:p>
            <a:r>
              <a:rPr lang="en-US" sz="2400" dirty="0"/>
              <a:t>Not </a:t>
            </a:r>
            <a:r>
              <a:rPr lang="en-US" sz="2400" dirty="0" smtClean="0"/>
              <a:t>usually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ArrayList</a:t>
            </a:r>
            <a:r>
              <a:rPr lang="en-US" sz="2400" dirty="0" smtClean="0"/>
              <a:t>&lt;E&gt; provides direct access to an element.  Access to a specific element of a </a:t>
            </a:r>
            <a:r>
              <a:rPr lang="en-US" sz="2400" dirty="0" err="1" smtClean="0"/>
              <a:t>LinkedList</a:t>
            </a:r>
            <a:r>
              <a:rPr lang="en-US" sz="2400" dirty="0" smtClean="0"/>
              <a:t>&lt;E&gt;  requires traversing the list.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On the other hand, insertion and removal from an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may require shifting many data.  This is not the case with </a:t>
            </a:r>
            <a:r>
              <a:rPr lang="en-US" sz="2400" dirty="0" err="1" smtClean="0"/>
              <a:t>LinkedList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choice depends on the application.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for-each</a:t>
            </a:r>
            <a:r>
              <a:rPr lang="en-US"/>
              <a:t> loop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for-each</a:t>
            </a:r>
            <a:r>
              <a:rPr lang="en-US" sz="2400" dirty="0"/>
              <a:t> loop is a convenience that can be used to iterate through a collection without having to explicitly instantiate an </a:t>
            </a:r>
            <a:r>
              <a:rPr lang="en-US" sz="2400" dirty="0" err="1"/>
              <a:t>iterator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Assume that </a:t>
            </a:r>
            <a:r>
              <a:rPr lang="en-US" sz="2400" i="1" dirty="0" smtClean="0"/>
              <a:t>names</a:t>
            </a:r>
            <a:r>
              <a:rPr lang="en-US" sz="2400" dirty="0" smtClean="0"/>
              <a:t> is a collection of strings. </a:t>
            </a:r>
          </a:p>
          <a:p>
            <a:endParaRPr lang="en-US" sz="2400" dirty="0" smtClean="0"/>
          </a:p>
          <a:p>
            <a:r>
              <a:rPr lang="en-US" sz="2400" dirty="0" smtClean="0"/>
              <a:t>The collection can  be displayed using the following for-each construction: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i="1" dirty="0" smtClean="0"/>
              <a:t>for ( String name : names)            </a:t>
            </a:r>
            <a:br>
              <a:rPr lang="en-US" sz="2400" i="1" dirty="0" smtClean="0"/>
            </a:br>
            <a:r>
              <a:rPr lang="en-US" sz="2400" i="1" dirty="0" smtClean="0"/>
              <a:t>              </a:t>
            </a:r>
            <a:r>
              <a:rPr lang="en-US" sz="2400" i="1" dirty="0" smtClean="0"/>
              <a:t>  </a:t>
            </a:r>
            <a:r>
              <a:rPr lang="en-US" sz="2000" i="1" dirty="0" smtClean="0"/>
              <a:t>// read:</a:t>
            </a:r>
            <a:r>
              <a:rPr lang="en-US" sz="2000" b="1" i="1" dirty="0" smtClean="0"/>
              <a:t> </a:t>
            </a:r>
            <a:r>
              <a:rPr lang="en-US" sz="2000" i="1" dirty="0" smtClean="0"/>
              <a:t>”</a:t>
            </a:r>
            <a:r>
              <a:rPr lang="en-US" sz="2000" b="1" i="1" dirty="0" smtClean="0"/>
              <a:t> </a:t>
            </a:r>
            <a:r>
              <a:rPr lang="en-US" sz="2000" i="1" dirty="0" smtClean="0"/>
              <a:t>for each” String, name, in the collection names</a:t>
            </a:r>
          </a:p>
          <a:p>
            <a:r>
              <a:rPr lang="en-US" sz="2400" i="1" dirty="0" smtClean="0"/>
              <a:t>		</a:t>
            </a:r>
            <a:r>
              <a:rPr lang="en-US" sz="2400" i="1" dirty="0" smtClean="0"/>
              <a:t>	</a:t>
            </a:r>
            <a:r>
              <a:rPr lang="en-US" sz="2400" i="1" dirty="0" err="1" smtClean="0"/>
              <a:t>System.out.println</a:t>
            </a:r>
            <a:r>
              <a:rPr lang="en-US" sz="2400" i="1" dirty="0" smtClean="0"/>
              <a:t>(name</a:t>
            </a:r>
            <a:r>
              <a:rPr lang="en-US" sz="2400" i="1" dirty="0" smtClean="0"/>
              <a:t>);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for-each</a:t>
            </a:r>
            <a:r>
              <a:rPr lang="en-US"/>
              <a:t> loop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US" sz="2400"/>
              <a:t>The for-each loop cannot be used to alter a collection.  </a:t>
            </a:r>
          </a:p>
          <a:p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    The  following fragment is </a:t>
            </a:r>
            <a:r>
              <a:rPr lang="en-US" sz="2400">
                <a:solidFill>
                  <a:srgbClr val="FF3300"/>
                </a:solidFill>
              </a:rPr>
              <a:t>illegal.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r>
              <a:rPr lang="en-US" sz="2400"/>
              <a:t>		          for (String name : names)</a:t>
            </a:r>
          </a:p>
          <a:p>
            <a:r>
              <a:rPr lang="en-US" sz="2400"/>
              <a:t>			          names.remove();   </a:t>
            </a:r>
            <a:r>
              <a:rPr lang="en-US" sz="2400">
                <a:solidFill>
                  <a:srgbClr val="FF3300"/>
                </a:solidFill>
              </a:rPr>
              <a:t>// ILLEGAL</a:t>
            </a:r>
            <a:r>
              <a:rPr lang="en-US"/>
              <a:t> </a:t>
            </a:r>
          </a:p>
          <a:p>
            <a:endParaRPr lang="en-US"/>
          </a:p>
          <a:p>
            <a:pPr>
              <a:buFont typeface="Times New Roman" pitchFamily="18" charset="0"/>
              <a:buChar char="•"/>
            </a:pPr>
            <a:r>
              <a:rPr lang="en-US" sz="2400"/>
              <a:t>Methods such as add(), remove(), and clear() cannot be used in conjunction with the for-each construction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for-each</a:t>
            </a:r>
            <a:r>
              <a:rPr lang="en-US"/>
              <a:t> loop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2" y="2103438"/>
            <a:ext cx="9339262" cy="1600200"/>
          </a:xfrm>
        </p:spPr>
        <p:txBody>
          <a:bodyPr/>
          <a:lstStyle/>
          <a:p>
            <a:r>
              <a:rPr lang="en-US" sz="2000" dirty="0"/>
              <a:t>The  following iteration sums a list of integers and does </a:t>
            </a:r>
            <a:r>
              <a:rPr lang="en-US" sz="2000" i="1" dirty="0"/>
              <a:t>not </a:t>
            </a:r>
            <a:r>
              <a:rPr lang="en-US" sz="2000" dirty="0"/>
              <a:t>alter a collection.               		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sum = 0;	</a:t>
            </a:r>
          </a:p>
          <a:p>
            <a:r>
              <a:rPr lang="en-US" sz="2000" dirty="0"/>
              <a:t>       for ( Integer number : list)        // for each Integer, </a:t>
            </a:r>
            <a:r>
              <a:rPr lang="en-US" sz="2000" i="1" dirty="0"/>
              <a:t>number</a:t>
            </a:r>
            <a:r>
              <a:rPr lang="en-US" sz="2000" dirty="0"/>
              <a:t>, in the collection </a:t>
            </a:r>
            <a:r>
              <a:rPr lang="en-US" sz="2000" i="1" dirty="0"/>
              <a:t>list</a:t>
            </a:r>
            <a:endParaRPr lang="en-US" sz="2000" dirty="0"/>
          </a:p>
          <a:p>
            <a:r>
              <a:rPr lang="en-US" sz="2000" dirty="0"/>
              <a:t> 	       sum = sum+ number;	   // This is legal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96912" y="4389437"/>
            <a:ext cx="8605837" cy="183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equivalent code, using an iterator, is:</a:t>
            </a:r>
            <a:b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int sum = 0;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Iterator&lt;Integer&gt; iter = list.iterator();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while( iter.hasNext()</a:t>
            </a:r>
            <a:b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sum = sum + iter.next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Collection Hierarchy</a:t>
            </a:r>
          </a:p>
        </p:txBody>
      </p:sp>
      <p:sp>
        <p:nvSpPr>
          <p:cNvPr id="392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44513" y="2103438"/>
            <a:ext cx="9372600" cy="2285999"/>
          </a:xfrm>
        </p:spPr>
        <p:txBody>
          <a:bodyPr/>
          <a:lstStyle/>
          <a:p>
            <a:r>
              <a:rPr lang="en-US" sz="2400" dirty="0" smtClean="0"/>
              <a:t>List&lt;E</a:t>
            </a:r>
            <a:r>
              <a:rPr lang="en-US" sz="2400" dirty="0"/>
              <a:t>&gt; is an interface that extends Collection&lt;E&gt;.  </a:t>
            </a:r>
          </a:p>
          <a:p>
            <a:endParaRPr lang="en-US" sz="2400" dirty="0"/>
          </a:p>
          <a:p>
            <a:r>
              <a:rPr lang="en-US" sz="2400" dirty="0" err="1"/>
              <a:t>ArrayList</a:t>
            </a:r>
            <a:r>
              <a:rPr lang="en-US" sz="2400" dirty="0"/>
              <a:t>&lt;E&gt; and </a:t>
            </a:r>
            <a:r>
              <a:rPr lang="en-US" sz="2400" dirty="0" err="1"/>
              <a:t>LinkedList</a:t>
            </a:r>
            <a:r>
              <a:rPr lang="en-US" sz="2400" dirty="0"/>
              <a:t>&lt;E&gt; are classes that </a:t>
            </a:r>
            <a:r>
              <a:rPr lang="en-US" sz="2400" dirty="0" smtClean="0"/>
              <a:t>implement List&lt;E</a:t>
            </a:r>
            <a:r>
              <a:rPr lang="en-US" sz="2400" dirty="0"/>
              <a:t>&gt;.  </a:t>
            </a:r>
          </a:p>
          <a:p>
            <a:endParaRPr lang="en-US" sz="2400" dirty="0"/>
          </a:p>
          <a:p>
            <a:r>
              <a:rPr lang="en-US" sz="2400" dirty="0"/>
              <a:t>An object belonging to </a:t>
            </a:r>
            <a:r>
              <a:rPr lang="en-US" sz="2400" dirty="0" err="1"/>
              <a:t>ArrayList</a:t>
            </a:r>
            <a:r>
              <a:rPr lang="en-US" sz="2400" dirty="0"/>
              <a:t>&lt;E&gt; or </a:t>
            </a:r>
            <a:r>
              <a:rPr lang="en-US" sz="2400" dirty="0" err="1"/>
              <a:t>LinkedList</a:t>
            </a:r>
            <a:r>
              <a:rPr lang="en-US" sz="2400" dirty="0"/>
              <a:t>&lt;E&gt; is a collection that can contain duplicate items.</a:t>
            </a:r>
            <a:r>
              <a:rPr lang="en-US" dirty="0"/>
              <a:t> </a:t>
            </a: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544512" y="4770437"/>
            <a:ext cx="9099549" cy="2135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Set&lt;E&gt; is an interface that extends Collection&lt;E&gt;.  </a:t>
            </a:r>
            <a:b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HashSet&lt;E&gt;  and  TreeSet&lt;E&gt; implement Set&lt;E&gt;.  </a:t>
            </a: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object belonging to HashSet&lt;E&gt; or TreeSet&lt;E&gt; is a collection that is not indexed and does not contain duplicate items.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Collection&lt;E&gt; interface </a:t>
            </a:r>
          </a:p>
        </p:txBody>
      </p:sp>
      <p:sp>
        <p:nvSpPr>
          <p:cNvPr id="394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Assume  that </a:t>
            </a:r>
            <a:r>
              <a:rPr lang="en-US" sz="2000" i="1" dirty="0"/>
              <a:t>x</a:t>
            </a:r>
            <a:r>
              <a:rPr lang="en-US" sz="2000" dirty="0"/>
              <a:t> is an object of a class that implements Collection&lt;E&gt;.</a:t>
            </a:r>
          </a:p>
          <a:p>
            <a:endParaRPr lang="en-US" sz="2000" dirty="0"/>
          </a:p>
          <a:p>
            <a:pPr>
              <a:buFont typeface="Times New Roman" pitchFamily="18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add(E item)</a:t>
            </a:r>
            <a:br>
              <a:rPr lang="en-US" sz="2000" dirty="0"/>
            </a:br>
            <a:r>
              <a:rPr lang="en-US" sz="2000" dirty="0" err="1"/>
              <a:t>x.add</a:t>
            </a:r>
            <a:r>
              <a:rPr lang="en-US" sz="2000" dirty="0"/>
              <a:t>(item) adds item</a:t>
            </a:r>
            <a:r>
              <a:rPr lang="en-US" sz="2000" i="1" dirty="0"/>
              <a:t> </a:t>
            </a:r>
            <a:r>
              <a:rPr lang="en-US" sz="2000" dirty="0"/>
              <a:t>to x and returns true</a:t>
            </a:r>
            <a:r>
              <a:rPr lang="en-US" sz="2000" i="1" dirty="0"/>
              <a:t>,</a:t>
            </a:r>
            <a:r>
              <a:rPr lang="en-US" sz="2000" dirty="0"/>
              <a:t> if the contents of x has been changed.   If x belongs to a class that implements Set&lt;E&gt;  and x contains item then </a:t>
            </a:r>
            <a:r>
              <a:rPr lang="en-US" sz="2000" dirty="0" err="1"/>
              <a:t>x.add</a:t>
            </a:r>
            <a:r>
              <a:rPr lang="en-US" sz="2000" dirty="0"/>
              <a:t>(item) returns false because Sets do not hold duplicate elements.  </a:t>
            </a:r>
            <a:br>
              <a:rPr lang="en-US" sz="2000" dirty="0"/>
            </a:br>
            <a:endParaRPr lang="en-US" sz="2000" dirty="0"/>
          </a:p>
          <a:p>
            <a:pPr>
              <a:buFont typeface="Times New Roman" pitchFamily="18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addAll</a:t>
            </a:r>
            <a:r>
              <a:rPr lang="en-US" sz="2000" dirty="0"/>
              <a:t>(Collection&lt;E&gt; c)   </a:t>
            </a:r>
            <a:br>
              <a:rPr lang="en-US" sz="2000" dirty="0"/>
            </a:br>
            <a:r>
              <a:rPr lang="en-US" sz="2000" dirty="0" err="1"/>
              <a:t>x.addAll</a:t>
            </a:r>
            <a:r>
              <a:rPr lang="en-US" sz="2000" dirty="0"/>
              <a:t>(c) appends Collection&lt;E&gt; c to Collection&lt;E&gt; x; </a:t>
            </a:r>
            <a:r>
              <a:rPr lang="en-US" sz="2000" dirty="0" err="1"/>
              <a:t>x.addAll</a:t>
            </a:r>
            <a:r>
              <a:rPr lang="en-US" sz="2000" dirty="0"/>
              <a:t>(c)  returns true, if x has been altered, i.e., if the call </a:t>
            </a:r>
            <a:r>
              <a:rPr lang="en-US" sz="2000" dirty="0" err="1"/>
              <a:t>x.addAll</a:t>
            </a:r>
            <a:r>
              <a:rPr lang="en-US" sz="2000" dirty="0"/>
              <a:t>(c) adds any additional items to </a:t>
            </a:r>
            <a:r>
              <a:rPr lang="en-US" sz="2000" i="1" dirty="0"/>
              <a:t>x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buFont typeface="Times New Roman" pitchFamily="18" charset="0"/>
              <a:buChar char="•"/>
            </a:pPr>
            <a:endParaRPr lang="en-US" sz="2000" dirty="0" smtClean="0"/>
          </a:p>
          <a:p>
            <a:pPr>
              <a:buFont typeface="Times New Roman" pitchFamily="18" charset="0"/>
              <a:buChar char="•"/>
            </a:pPr>
            <a:r>
              <a:rPr lang="en-US" sz="2000" dirty="0" smtClean="0"/>
              <a:t>void clear() </a:t>
            </a:r>
            <a:br>
              <a:rPr lang="en-US" sz="2000" dirty="0" smtClean="0"/>
            </a:br>
            <a:r>
              <a:rPr lang="en-US" sz="2000" dirty="0" err="1" smtClean="0"/>
              <a:t>x.clear</a:t>
            </a:r>
            <a:r>
              <a:rPr lang="en-US" sz="2000" dirty="0" smtClean="0"/>
              <a:t>() removes all elements from </a:t>
            </a:r>
            <a:r>
              <a:rPr lang="en-US" sz="2000" i="1" dirty="0" smtClean="0"/>
              <a:t>x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Collection&lt;E&gt; interface</a:t>
            </a:r>
          </a:p>
        </p:txBody>
      </p:sp>
      <p:sp>
        <p:nvSpPr>
          <p:cNvPr id="395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/>
              <a:t>contains (E  item)  </a:t>
            </a:r>
            <a:br>
              <a:rPr lang="en-US" sz="2000" dirty="0"/>
            </a:br>
            <a:r>
              <a:rPr lang="en-US" sz="2000" dirty="0" err="1"/>
              <a:t>x.contains</a:t>
            </a:r>
            <a:r>
              <a:rPr lang="en-US" sz="2000" dirty="0"/>
              <a:t>(item) returns true if there is a member c, of </a:t>
            </a:r>
            <a:r>
              <a:rPr lang="en-US" sz="2000" i="1" dirty="0"/>
              <a:t>x</a:t>
            </a:r>
            <a:r>
              <a:rPr lang="en-US" sz="2000" dirty="0"/>
              <a:t>, such that </a:t>
            </a:r>
            <a:r>
              <a:rPr lang="en-US" sz="2000" dirty="0" err="1"/>
              <a:t>c.equals</a:t>
            </a:r>
            <a:r>
              <a:rPr lang="en-US" sz="2000" dirty="0"/>
              <a:t>(item) is true.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containsAll</a:t>
            </a:r>
            <a:r>
              <a:rPr lang="en-US" sz="2000" dirty="0"/>
              <a:t>(Collection&lt;E&gt; c) </a:t>
            </a:r>
            <a:br>
              <a:rPr lang="en-US" sz="2000" dirty="0"/>
            </a:br>
            <a:r>
              <a:rPr lang="en-US" sz="2000" dirty="0" err="1"/>
              <a:t>x.containsAll</a:t>
            </a:r>
            <a:r>
              <a:rPr lang="en-US" sz="2000" dirty="0"/>
              <a:t>(c) returns true if every element in c is also in x, i.e., if c is a subset of x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equals (E item)</a:t>
            </a:r>
            <a:br>
              <a:rPr lang="en-US" sz="2000" dirty="0"/>
            </a:br>
            <a:r>
              <a:rPr lang="en-US" sz="2000" dirty="0" err="1"/>
              <a:t>x.equals</a:t>
            </a:r>
            <a:r>
              <a:rPr lang="en-US" sz="2000" dirty="0"/>
              <a:t>(item) returns true if item is equal to x</a:t>
            </a:r>
            <a:r>
              <a:rPr lang="en-US" sz="2000" i="1" dirty="0"/>
              <a:t>.|</a:t>
            </a:r>
            <a:br>
              <a:rPr lang="en-US" sz="2000" i="1" dirty="0"/>
            </a:br>
            <a:endParaRPr lang="en-US" sz="2000" dirty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isEmpty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 err="1" smtClean="0"/>
              <a:t>x.isEmpty</a:t>
            </a:r>
            <a:r>
              <a:rPr lang="en-US" sz="2000" dirty="0"/>
              <a:t>() returns true if x has no </a:t>
            </a:r>
            <a:r>
              <a:rPr lang="en-US" sz="2000" dirty="0" smtClean="0"/>
              <a:t>elements.</a:t>
            </a:r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endParaRPr lang="en-US" sz="2000" dirty="0" smtClean="0"/>
          </a:p>
          <a:p>
            <a:pPr>
              <a:lnSpc>
                <a:spcPct val="73000"/>
              </a:lnSpc>
              <a:buFont typeface="Times New Roman" pitchFamily="18" charset="0"/>
              <a:buChar char="•"/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removeAll</a:t>
            </a:r>
            <a:r>
              <a:rPr lang="en-US" sz="2000" dirty="0" smtClean="0"/>
              <a:t>(Collection c)</a:t>
            </a:r>
            <a:br>
              <a:rPr lang="en-US" sz="2000" dirty="0" smtClean="0"/>
            </a:br>
            <a:r>
              <a:rPr lang="en-US" sz="2000" dirty="0" err="1" smtClean="0"/>
              <a:t>x.removeAll</a:t>
            </a:r>
            <a:r>
              <a:rPr lang="en-US" sz="2000" dirty="0" smtClean="0"/>
              <a:t>(c) removes all elements from x that are also in Collection c so that x and c have no common elements; returns true, if any element is removed.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Collection&lt;E&gt; interface</a:t>
            </a:r>
          </a:p>
        </p:txBody>
      </p:sp>
      <p:sp>
        <p:nvSpPr>
          <p:cNvPr id="396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947149" cy="4759325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/>
              <a:t>remove(E item)</a:t>
            </a:r>
            <a:br>
              <a:rPr lang="en-US" sz="2000" dirty="0"/>
            </a:br>
            <a:r>
              <a:rPr lang="en-US" sz="2000" dirty="0" err="1"/>
              <a:t>x.remove</a:t>
            </a:r>
            <a:r>
              <a:rPr lang="en-US" sz="2000" dirty="0"/>
              <a:t>(item) removes at most one instance of item from x; returns false if nothing is  removed from x. </a:t>
            </a:r>
            <a:br>
              <a:rPr lang="en-US" sz="2000" dirty="0"/>
            </a:br>
            <a:endParaRPr lang="en-US" sz="2000" dirty="0"/>
          </a:p>
          <a:p>
            <a:pPr>
              <a:buFont typeface="Times New Roman" pitchFamily="18" charset="0"/>
              <a:buChar char="•"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retainAll</a:t>
            </a:r>
            <a:r>
              <a:rPr lang="en-US" sz="2000" dirty="0"/>
              <a:t>(Collection&lt;E&gt; c) </a:t>
            </a:r>
            <a:br>
              <a:rPr lang="en-US" sz="2000" dirty="0"/>
            </a:br>
            <a:r>
              <a:rPr lang="en-US" sz="2000" dirty="0" err="1"/>
              <a:t>x.retainAll</a:t>
            </a:r>
            <a:r>
              <a:rPr lang="en-US" sz="2000" dirty="0"/>
              <a:t>(c) retains all elements of x that are also in c, i.e., </a:t>
            </a:r>
            <a:r>
              <a:rPr lang="en-US" sz="2000" dirty="0" err="1"/>
              <a:t>x.retainsAll</a:t>
            </a:r>
            <a:r>
              <a:rPr lang="en-US" sz="2000" dirty="0"/>
              <a:t>(c) is the intersection of x and c., the collection of elements common to x and c</a:t>
            </a:r>
            <a:r>
              <a:rPr lang="en-US" sz="2000" i="1" dirty="0"/>
              <a:t>; </a:t>
            </a:r>
            <a:r>
              <a:rPr lang="en-US" sz="2000" dirty="0"/>
              <a:t>returns true if </a:t>
            </a:r>
            <a:r>
              <a:rPr lang="en-US" sz="2000" dirty="0" smtClean="0"/>
              <a:t>any.</a:t>
            </a:r>
          </a:p>
          <a:p>
            <a:pPr>
              <a:buFont typeface="Times New Roman" pitchFamily="18" charset="0"/>
              <a:buChar char="•"/>
            </a:pPr>
            <a:endParaRPr lang="en-US" sz="2000" dirty="0" smtClean="0"/>
          </a:p>
          <a:p>
            <a:pPr>
              <a:buFont typeface="Times New Roman" pitchFamily="18" charset="0"/>
              <a:buChar char="•"/>
            </a:pPr>
            <a:r>
              <a:rPr lang="en-US" sz="2000" dirty="0" err="1" smtClean="0"/>
              <a:t>int</a:t>
            </a:r>
            <a:r>
              <a:rPr lang="en-US" sz="2000" dirty="0" smtClean="0"/>
              <a:t> size() </a:t>
            </a:r>
            <a:br>
              <a:rPr lang="en-US" sz="2000" dirty="0" smtClean="0"/>
            </a:br>
            <a:r>
              <a:rPr lang="en-US" sz="2000" dirty="0" err="1" smtClean="0"/>
              <a:t>x.size</a:t>
            </a:r>
            <a:r>
              <a:rPr lang="en-US" sz="2000" dirty="0" smtClean="0"/>
              <a:t>() returns the number of elements in x</a:t>
            </a:r>
            <a:r>
              <a:rPr lang="en-US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Times New Roman" pitchFamily="18" charset="0"/>
              <a:buChar char="•"/>
            </a:pPr>
            <a:r>
              <a:rPr lang="en-US" sz="2000" dirty="0" smtClean="0"/>
              <a:t>Object[] </a:t>
            </a:r>
            <a:r>
              <a:rPr lang="en-US" sz="2000" dirty="0" err="1" smtClean="0"/>
              <a:t>toArray</a:t>
            </a:r>
            <a:r>
              <a:rPr lang="en-US" sz="2000" dirty="0" smtClean="0"/>
              <a:t>() </a:t>
            </a:r>
            <a:br>
              <a:rPr lang="en-US" sz="2000" dirty="0" smtClean="0"/>
            </a:br>
            <a:r>
              <a:rPr lang="en-US" sz="2000" dirty="0" err="1" smtClean="0"/>
              <a:t>x.toArray</a:t>
            </a:r>
            <a:r>
              <a:rPr lang="en-US" sz="2000" dirty="0" smtClean="0"/>
              <a:t>() returns an array containing  the elements in collection x.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Collection&lt;E&gt; interface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2" y="2027237"/>
            <a:ext cx="8605837" cy="4116387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US" sz="2000" dirty="0" err="1"/>
              <a:t>Iterator</a:t>
            </a:r>
            <a:r>
              <a:rPr lang="en-US" sz="2000" dirty="0"/>
              <a:t> </a:t>
            </a:r>
            <a:r>
              <a:rPr lang="en-US" sz="2000" dirty="0" err="1"/>
              <a:t>iterator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Given a collection x, it is often desirable to “loop through x” or “step through x,” processing each object in x.  In pseudo-code:</a:t>
            </a:r>
          </a:p>
          <a:p>
            <a:pPr lvl="1"/>
            <a:r>
              <a:rPr lang="en-US" sz="1600" dirty="0"/>
              <a:t>	</a:t>
            </a:r>
            <a:r>
              <a:rPr lang="en-US" sz="2000" i="1" dirty="0"/>
              <a:t>for each object o in x</a:t>
            </a:r>
          </a:p>
          <a:p>
            <a:pPr lvl="1"/>
            <a:r>
              <a:rPr lang="en-US" sz="2000" i="1" dirty="0"/>
              <a:t>		    process o</a:t>
            </a:r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i="1" dirty="0" err="1"/>
              <a:t>iterator</a:t>
            </a:r>
            <a:r>
              <a:rPr lang="en-US" sz="2000" dirty="0"/>
              <a:t> is an object capable of looping through, moving through, or stepping through a collection.</a:t>
            </a:r>
          </a:p>
          <a:p>
            <a:endParaRPr lang="en-US" sz="2000" dirty="0"/>
          </a:p>
          <a:p>
            <a:r>
              <a:rPr lang="en-US" sz="2000" dirty="0"/>
              <a:t>The statement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Iterator</a:t>
            </a:r>
            <a:r>
              <a:rPr lang="en-US" sz="2000" dirty="0"/>
              <a:t>&lt;E&gt; </a:t>
            </a:r>
            <a:r>
              <a:rPr lang="en-US" sz="2000" dirty="0" err="1"/>
              <a:t>iter</a:t>
            </a:r>
            <a:r>
              <a:rPr lang="en-US" sz="2000" dirty="0"/>
              <a:t> = </a:t>
            </a:r>
            <a:r>
              <a:rPr lang="en-US" sz="2000" dirty="0" err="1"/>
              <a:t>x.iterator</a:t>
            </a:r>
            <a:r>
              <a:rPr lang="en-US" sz="2000" dirty="0"/>
              <a:t>();  </a:t>
            </a:r>
          </a:p>
          <a:p>
            <a:r>
              <a:rPr lang="en-US" sz="2000" dirty="0"/>
              <a:t>instantiates an </a:t>
            </a:r>
            <a:r>
              <a:rPr lang="en-US" sz="2000" dirty="0" err="1"/>
              <a:t>Iterator</a:t>
            </a:r>
            <a:r>
              <a:rPr lang="en-US" sz="2000" dirty="0"/>
              <a:t> object. </a:t>
            </a:r>
          </a:p>
          <a:p>
            <a:endParaRPr lang="en-US" sz="2000" dirty="0"/>
          </a:p>
          <a:p>
            <a:r>
              <a:rPr lang="en-US" sz="2000" dirty="0"/>
              <a:t>For any Collection x, you can instantiate one or more </a:t>
            </a:r>
            <a:r>
              <a:rPr lang="en-US" sz="2000" dirty="0" err="1"/>
              <a:t>Iterator</a:t>
            </a:r>
            <a:r>
              <a:rPr lang="en-US" sz="2000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96912" y="6218237"/>
            <a:ext cx="9144000" cy="992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0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Think of an </a:t>
            </a:r>
            <a:r>
              <a:rPr kumimoji="0" lang="en-US" sz="20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Iterator</a:t>
            </a:r>
            <a:r>
              <a:rPr kumimoji="0" lang="en-US" sz="20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as containing an, albeit imaginary, pointer or cursor.  Initially, when an </a:t>
            </a:r>
            <a:r>
              <a:rPr kumimoji="0" lang="en-US" sz="20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iterator</a:t>
            </a:r>
            <a:r>
              <a:rPr kumimoji="0" lang="en-US" sz="20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a collection is instantiated, this pointer is positioned just before the first element in a collection.</a:t>
            </a:r>
            <a:endParaRPr kumimoji="0" lang="en-US" sz="2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26"/>
  <p:tag name="MMPROD_UIDATA" val="&lt;database version=&quot;6.0&quot;&gt;&lt;object type=&quot;1&quot; unique_id=&quot;10001&quot;&gt;&lt;object type=&quot;8&quot; unique_id=&quot;13375&quot;&gt;&lt;/object&gt;&lt;object type=&quot;2&quot; unique_id=&quot;13376&quot;&gt;&lt;object type=&quot;3&quot; unique_id=&quot;13377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3378&quot;&gt;&lt;property id=&quot;20148&quot; value=&quot;5&quot;/&gt;&lt;property id=&quot;20300&quot; value=&quot;Slide 2 - &amp;quot;Java Collections Framework &amp;quot;&quot;/&gt;&lt;property id=&quot;20307&quot; value=&quot;257&quot;/&gt;&lt;/object&gt;&lt;object type=&quot;3&quot; unique_id=&quot;13379&quot;&gt;&lt;property id=&quot;20148&quot; value=&quot;5&quot;/&gt;&lt;property id=&quot;20300&quot; value=&quot;Slide 3 - &amp;quot;The Collection Hierarchy&amp;#x0D;&amp;#x0A;&amp;quot;&quot;/&gt;&lt;property id=&quot;20307&quot; value=&quot;258&quot;/&gt;&lt;/object&gt;&lt;object type=&quot;3&quot; unique_id=&quot;13380&quot;&gt;&lt;property id=&quot;20148&quot; value=&quot;5&quot;/&gt;&lt;property id=&quot;20300&quot; value=&quot;Slide 4 - &amp;quot;The Collection Hierarchy&amp;quot;&quot;/&gt;&lt;property id=&quot;20307&quot; value=&quot;259&quot;/&gt;&lt;/object&gt;&lt;object type=&quot;3&quot; unique_id=&quot;13381&quot;&gt;&lt;property id=&quot;20148&quot; value=&quot;5&quot;/&gt;&lt;property id=&quot;20300&quot; value=&quot;Slide 5 - &amp;quot;The Collection Hierarchy&amp;quot;&quot;/&gt;&lt;property id=&quot;20307&quot; value=&quot;260&quot;/&gt;&lt;/object&gt;&lt;object type=&quot;3&quot; unique_id=&quot;13382&quot;&gt;&lt;property id=&quot;20148&quot; value=&quot;5&quot;/&gt;&lt;property id=&quot;20300&quot; value=&quot;Slide 6 - &amp;quot;The Collection Hierarchy&amp;quot;&quot;/&gt;&lt;property id=&quot;20307&quot; value=&quot;261&quot;/&gt;&lt;/object&gt;&lt;object type=&quot;3&quot; unique_id=&quot;13383&quot;&gt;&lt;property id=&quot;20148&quot; value=&quot;5&quot;/&gt;&lt;property id=&quot;20300&quot; value=&quot;Slide 7 - &amp;quot;The Collection&amp;lt;E&amp;gt; interface &amp;quot;&quot;/&gt;&lt;property id=&quot;20307&quot; value=&quot;262&quot;/&gt;&lt;/object&gt;&lt;object type=&quot;3&quot; unique_id=&quot;13384&quot;&gt;&lt;property id=&quot;20148&quot; value=&quot;5&quot;/&gt;&lt;property id=&quot;20300&quot; value=&quot;Slide 8 - &amp;quot;The Collection&amp;lt;E&amp;gt; interface&amp;quot;&quot;/&gt;&lt;property id=&quot;20307&quot; value=&quot;263&quot;/&gt;&lt;/object&gt;&lt;object type=&quot;3&quot; unique_id=&quot;13385&quot;&gt;&lt;property id=&quot;20148&quot; value=&quot;5&quot;/&gt;&lt;property id=&quot;20300&quot; value=&quot;Slide 9 - &amp;quot;The Collection&amp;lt;E&amp;gt; interface&amp;quot;&quot;/&gt;&lt;property id=&quot;20307&quot; value=&quot;264&quot;/&gt;&lt;/object&gt;&lt;object type=&quot;3&quot; unique_id=&quot;13386&quot;&gt;&lt;property id=&quot;20148&quot; value=&quot;5&quot;/&gt;&lt;property id=&quot;20300&quot; value=&quot;Slide 10 - &amp;quot;The Collection&amp;lt;E&amp;gt; interface&amp;quot;&quot;/&gt;&lt;property id=&quot;20307&quot; value=&quot;265&quot;/&gt;&lt;/object&gt;&lt;object type=&quot;3&quot; unique_id=&quot;13387&quot;&gt;&lt;property id=&quot;20148&quot; value=&quot;5&quot;/&gt;&lt;property id=&quot;20300&quot; value=&quot;Slide 11 - &amp;quot;The Collection&amp;lt;E&amp;gt; interface&amp;quot;&quot;/&gt;&lt;property id=&quot;20307&quot; value=&quot;266&quot;/&gt;&lt;/object&gt;&lt;object type=&quot;3&quot; unique_id=&quot;13388&quot;&gt;&lt;property id=&quot;20148&quot; value=&quot;5&quot;/&gt;&lt;property id=&quot;20300&quot; value=&quot;Slide 12 - &amp;quot;The Collection&amp;lt;E&amp;gt; interface&amp;quot;&quot;/&gt;&lt;property id=&quot;20307&quot; value=&quot;267&quot;/&gt;&lt;/object&gt;&lt;object type=&quot;3&quot; unique_id=&quot;13389&quot;&gt;&lt;property id=&quot;20148&quot; value=&quot;5&quot;/&gt;&lt;property id=&quot;20300&quot; value=&quot;Slide 13 - &amp;quot;The Collection&amp;lt;E&amp;gt; interface&amp;quot;&quot;/&gt;&lt;property id=&quot;20307&quot; value=&quot;268&quot;/&gt;&lt;/object&gt;&lt;object type=&quot;3&quot; unique_id=&quot;13390&quot;&gt;&lt;property id=&quot;20148&quot; value=&quot;5&quot;/&gt;&lt;property id=&quot;20300&quot; value=&quot;Slide 14 - &amp;quot;The Collection&amp;lt;E&amp;gt; interface&amp;quot;&quot;/&gt;&lt;property id=&quot;20307&quot; value=&quot;269&quot;/&gt;&lt;/object&gt;&lt;object type=&quot;3&quot; unique_id=&quot;13391&quot;&gt;&lt;property id=&quot;20148&quot; value=&quot;5&quot;/&gt;&lt;property id=&quot;20300&quot; value=&quot;Slide 15 - &amp;quot;The Set&amp;lt;E&amp;gt; Interface&amp;quot;&quot;/&gt;&lt;property id=&quot;20307&quot; value=&quot;270&quot;/&gt;&lt;/object&gt;&lt;object type=&quot;3&quot; unique_id=&quot;13392&quot;&gt;&lt;property id=&quot;20148&quot; value=&quot;5&quot;/&gt;&lt;property id=&quot;20300&quot; value=&quot;Slide 16 - &amp;quot;The Set&amp;lt;E&amp;gt; Interface&amp;quot;&quot;/&gt;&lt;property id=&quot;20307&quot; value=&quot;271&quot;/&gt;&lt;/object&gt;&lt;object type=&quot;3&quot; unique_id=&quot;13393&quot;&gt;&lt;property id=&quot;20148&quot; value=&quot;5&quot;/&gt;&lt;property id=&quot;20300&quot; value=&quot;Slide 17 - &amp;quot;The Set&amp;lt;E&amp;gt; Interface&amp;quot;&quot;/&gt;&lt;property id=&quot;20307&quot; value=&quot;272&quot;/&gt;&lt;/object&gt;&lt;object type=&quot;3&quot; unique_id=&quot;13394&quot;&gt;&lt;property id=&quot;20148&quot; value=&quot;5&quot;/&gt;&lt;property id=&quot;20300&quot; value=&quot;Slide 18 - &amp;quot;The Set&amp;lt;E&amp;gt; Interface&amp;#x0D;&amp;#x0A;HashSet&amp;quot;&quot;/&gt;&lt;property id=&quot;20307&quot; value=&quot;273&quot;/&gt;&lt;/object&gt;&lt;object type=&quot;3&quot; unique_id=&quot;13395&quot;&gt;&lt;property id=&quot;20148&quot; value=&quot;5&quot;/&gt;&lt;property id=&quot;20300&quot; value=&quot;Slide 19 - &amp;quot;The Set&amp;lt;E&amp;gt; Interface&amp;#x0D;&amp;#x0A;HashSet&amp;quot;&quot;/&gt;&lt;property id=&quot;20307&quot; value=&quot;274&quot;/&gt;&lt;/object&gt;&lt;object type=&quot;3&quot; unique_id=&quot;13396&quot;&gt;&lt;property id=&quot;20148&quot; value=&quot;5&quot;/&gt;&lt;property id=&quot;20300&quot; value=&quot;Slide 20 - &amp;quot;The Set&amp;lt;E&amp;gt; Interface&amp;#x0D;&amp;#x0A;HashSet&amp;quot;&quot;/&gt;&lt;property id=&quot;20307&quot; value=&quot;275&quot;/&gt;&lt;/object&gt;&lt;object type=&quot;3&quot; unique_id=&quot;13397&quot;&gt;&lt;property id=&quot;20148&quot; value=&quot;5&quot;/&gt;&lt;property id=&quot;20300&quot; value=&quot;Slide 21 - &amp;quot;The Set&amp;lt;E&amp;gt; Interface&amp;#x0D;&amp;#x0A;HashSet&amp;quot;&quot;/&gt;&lt;property id=&quot;20307&quot; value=&quot;276&quot;/&gt;&lt;/object&gt;&lt;object type=&quot;3&quot; unique_id=&quot;13398&quot;&gt;&lt;property id=&quot;20148&quot; value=&quot;5&quot;/&gt;&lt;property id=&quot;20300&quot; value=&quot;Slide 22 - &amp;quot;The Set&amp;lt;E&amp;gt; Interface&amp;#x0D;&amp;#x0A;HashSet&amp;quot;&quot;/&gt;&lt;property id=&quot;20307&quot; value=&quot;277&quot;/&gt;&lt;/object&gt;&lt;object type=&quot;3&quot; unique_id=&quot;13399&quot;&gt;&lt;property id=&quot;20148&quot; value=&quot;5&quot;/&gt;&lt;property id=&quot;20300&quot; value=&quot;Slide 23 - &amp;quot;The Set&amp;lt;E&amp;gt; Interface&amp;#x0D;&amp;#x0A;HashSet&amp;quot;&quot;/&gt;&lt;property id=&quot;20307&quot; value=&quot;278&quot;/&gt;&lt;/object&gt;&lt;object type=&quot;3&quot; unique_id=&quot;13400&quot;&gt;&lt;property id=&quot;20148&quot; value=&quot;5&quot;/&gt;&lt;property id=&quot;20300&quot; value=&quot;Slide 24 - &amp;quot;The Set&amp;lt;E&amp;gt; Interface&amp;#x0D;&amp;#x0A;HashSet&amp;quot;&quot;/&gt;&lt;property id=&quot;20307&quot; value=&quot;279&quot;/&gt;&lt;/object&gt;&lt;object type=&quot;3&quot; unique_id=&quot;13401&quot;&gt;&lt;property id=&quot;20148&quot; value=&quot;5&quot;/&gt;&lt;property id=&quot;20300&quot; value=&quot;Slide 25 - &amp;quot;The Set&amp;lt;E&amp;gt; Interface&amp;#x0D;&amp;#x0A;HashSet&amp;quot;&quot;/&gt;&lt;property id=&quot;20307&quot; value=&quot;280&quot;/&gt;&lt;/object&gt;&lt;object type=&quot;3&quot; unique_id=&quot;13402&quot;&gt;&lt;property id=&quot;20148&quot; value=&quot;5&quot;/&gt;&lt;property id=&quot;20300&quot; value=&quot;Slide 26 - &amp;quot;The SortedSet&amp;lt;E&amp;gt; Interface&amp;quot;&quot;/&gt;&lt;property id=&quot;20307&quot; value=&quot;284&quot;/&gt;&lt;/object&gt;&lt;object type=&quot;3&quot; unique_id=&quot;13403&quot;&gt;&lt;property id=&quot;20148&quot; value=&quot;5&quot;/&gt;&lt;property id=&quot;20300&quot; value=&quot;Slide 27 - &amp;quot;The SortedSet&amp;lt;E&amp;gt; Interface  &amp;quot;&quot;/&gt;&lt;property id=&quot;20307&quot; value=&quot;281&quot;/&gt;&lt;/object&gt;&lt;object type=&quot;3&quot; unique_id=&quot;13404&quot;&gt;&lt;property id=&quot;20148&quot; value=&quot;5&quot;/&gt;&lt;property id=&quot;20300&quot; value=&quot;Slide 28 - &amp;quot;TreeSet&amp;lt;E&amp;gt; &amp;quot;&quot;/&gt;&lt;property id=&quot;20307&quot; value=&quot;282&quot;/&gt;&lt;/object&gt;&lt;object type=&quot;3&quot; unique_id=&quot;13405&quot;&gt;&lt;property id=&quot;20148&quot; value=&quot;5&quot;/&gt;&lt;property id=&quot;20300&quot; value=&quot;Slide 29 - &amp;quot;TreeSet&amp;lt;E&amp;gt; &amp;quot;&quot;/&gt;&lt;property id=&quot;20307&quot; value=&quot;283&quot;/&gt;&lt;/object&gt;&lt;object type=&quot;3&quot; unique_id=&quot;13406&quot;&gt;&lt;property id=&quot;20148&quot; value=&quot;5&quot;/&gt;&lt;property id=&quot;20300&quot; value=&quot;Slide 30 - &amp;quot;TreeSet&amp;lt;E&amp;gt;&amp;quot;&quot;/&gt;&lt;property id=&quot;20307&quot; value=&quot;285&quot;/&gt;&lt;/object&gt;&lt;object type=&quot;3&quot; unique_id=&quot;13407&quot;&gt;&lt;property id=&quot;20148&quot; value=&quot;5&quot;/&gt;&lt;property id=&quot;20300&quot; value=&quot;Slide 31 - &amp;quot;TreeSet&amp;lt;E&amp;gt;&amp;quot;&quot;/&gt;&lt;property id=&quot;20307&quot; value=&quot;286&quot;/&gt;&lt;/object&gt;&lt;object type=&quot;3&quot; unique_id=&quot;13408&quot;&gt;&lt;property id=&quot;20148&quot; value=&quot;5&quot;/&gt;&lt;property id=&quot;20300&quot; value=&quot;Slide 32 - &amp;quot;TreeSet vs. HashSet&amp;quot;&quot;/&gt;&lt;property id=&quot;20307&quot; value=&quot;287&quot;/&gt;&lt;/object&gt;&lt;object type=&quot;3&quot; unique_id=&quot;13409&quot;&gt;&lt;property id=&quot;20148&quot; value=&quot;5&quot;/&gt;&lt;property id=&quot;20300&quot; value=&quot;Slide 33 - &amp;quot;TreeSet&amp;lt;E&amp;gt;&amp;quot;&quot;/&gt;&lt;property id=&quot;20307&quot; value=&quot;288&quot;/&gt;&lt;/object&gt;&lt;object type=&quot;3&quot; unique_id=&quot;13410&quot;&gt;&lt;property id=&quot;20148&quot; value=&quot;5&quot;/&gt;&lt;property id=&quot;20300&quot; value=&quot;Slide 34 - &amp;quot;TreeSet&amp;lt;E&amp;gt;&amp;quot;&quot;/&gt;&lt;property id=&quot;20307&quot; value=&quot;289&quot;/&gt;&lt;/object&gt;&lt;object type=&quot;3&quot; unique_id=&quot;13411&quot;&gt;&lt;property id=&quot;20148&quot; value=&quot;5&quot;/&gt;&lt;property id=&quot;20300&quot; value=&quot;Slide 35 - &amp;quot;TreeSet&amp;lt;E&amp;gt;&amp;quot;&quot;/&gt;&lt;property id=&quot;20307&quot; value=&quot;290&quot;/&gt;&lt;/object&gt;&lt;object type=&quot;3&quot; unique_id=&quot;13412&quot;&gt;&lt;property id=&quot;20148&quot; value=&quot;5&quot;/&gt;&lt;property id=&quot;20300&quot; value=&quot;Slide 36 - &amp;quot;TreeSet&amp;lt;E&amp;gt;&amp;quot;&quot;/&gt;&lt;property id=&quot;20307&quot; value=&quot;291&quot;/&gt;&lt;/object&gt;&lt;object type=&quot;3&quot; unique_id=&quot;13413&quot;&gt;&lt;property id=&quot;20148&quot; value=&quot;5&quot;/&gt;&lt;property id=&quot;20300&quot; value=&quot;Slide 37 - &amp;quot;TreeSet&amp;lt;E&amp;gt;&amp;quot;&quot;/&gt;&lt;property id=&quot;20307&quot; value=&quot;292&quot;/&gt;&lt;/object&gt;&lt;object type=&quot;3&quot; unique_id=&quot;13414&quot;&gt;&lt;property id=&quot;20148&quot; value=&quot;5&quot;/&gt;&lt;property id=&quot;20300&quot; value=&quot;Slide 38 - &amp;quot;Lists &amp;quot;&quot;/&gt;&lt;property id=&quot;20307&quot; value=&quot;293&quot;/&gt;&lt;/object&gt;&lt;object type=&quot;3&quot; unique_id=&quot;13415&quot;&gt;&lt;property id=&quot;20148&quot; value=&quot;5&quot;/&gt;&lt;property id=&quot;20300&quot; value=&quot;Slide 39 - &amp;quot;The List&amp;lt;E&amp;gt; Interface &amp;quot;&quot;/&gt;&lt;property id=&quot;20307&quot; value=&quot;294&quot;/&gt;&lt;/object&gt;&lt;object type=&quot;3&quot; unique_id=&quot;13416&quot;&gt;&lt;property id=&quot;20148&quot; value=&quot;5&quot;/&gt;&lt;property id=&quot;20300&quot; value=&quot;Slide 40 - &amp;quot;The List&amp;lt;E&amp;gt; Interface  &amp;quot;&quot;/&gt;&lt;property id=&quot;20307&quot; value=&quot;295&quot;/&gt;&lt;/object&gt;&lt;object type=&quot;3&quot; unique_id=&quot;13417&quot;&gt;&lt;property id=&quot;20148&quot; value=&quot;5&quot;/&gt;&lt;property id=&quot;20300&quot; value=&quot;Slide 41 - &amp;quot;The List&amp;lt;E&amp;gt; Interface  &amp;quot;&quot;/&gt;&lt;property id=&quot;20307&quot; value=&quot;296&quot;/&gt;&lt;/object&gt;&lt;object type=&quot;3&quot; unique_id=&quot;13418&quot;&gt;&lt;property id=&quot;20148&quot; value=&quot;5&quot;/&gt;&lt;property id=&quot;20300&quot; value=&quot;Slide 42 - &amp;quot;The List&amp;lt;E&amp;gt; Interface&amp;quot;&quot;/&gt;&lt;property id=&quot;20307&quot; value=&quot;297&quot;/&gt;&lt;/object&gt;&lt;object type=&quot;3&quot; unique_id=&quot;13419&quot;&gt;&lt;property id=&quot;20148&quot; value=&quot;5&quot;/&gt;&lt;property id=&quot;20300&quot; value=&quot;Slide 43 - &amp;quot;The List&amp;lt;E&amp;gt; Interface&amp;quot;&quot;/&gt;&lt;property id=&quot;20307&quot; value=&quot;298&quot;/&gt;&lt;/object&gt;&lt;object type=&quot;3&quot; unique_id=&quot;13420&quot;&gt;&lt;property id=&quot;20148&quot; value=&quot;5&quot;/&gt;&lt;property id=&quot;20300&quot; value=&quot;Slide 44 - &amp;quot;The List&amp;lt;E&amp;gt; Interface&amp;quot;&quot;/&gt;&lt;property id=&quot;20307&quot; value=&quot;299&quot;/&gt;&lt;/object&gt;&lt;object type=&quot;3&quot; unique_id=&quot;13421&quot;&gt;&lt;property id=&quot;20148&quot; value=&quot;5&quot;/&gt;&lt;property id=&quot;20300&quot; value=&quot;Slide 45 - &amp;quot;The ListIterator&amp;lt;E&amp;gt; Interface&amp;quot;&quot;/&gt;&lt;property id=&quot;20307&quot; value=&quot;300&quot;/&gt;&lt;/object&gt;&lt;object type=&quot;3&quot; unique_id=&quot;13422&quot;&gt;&lt;property id=&quot;20148&quot; value=&quot;5&quot;/&gt;&lt;property id=&quot;20300&quot; value=&quot;Slide 46 - &amp;quot;The ListIterator&amp;lt;E&amp;gt; Interface&amp;quot;&quot;/&gt;&lt;property id=&quot;20307&quot; value=&quot;302&quot;/&gt;&lt;/object&gt;&lt;object type=&quot;3&quot; unique_id=&quot;13423&quot;&gt;&lt;property id=&quot;20148&quot; value=&quot;5&quot;/&gt;&lt;property id=&quot;20300&quot; value=&quot;Slide 47 - &amp;quot;The ListIterator&amp;lt;E&amp;gt; Interface&amp;quot;&quot;/&gt;&lt;property id=&quot;20307&quot; value=&quot;303&quot;/&gt;&lt;/object&gt;&lt;object type=&quot;3&quot; unique_id=&quot;13424&quot;&gt;&lt;property id=&quot;20148&quot; value=&quot;5&quot;/&gt;&lt;property id=&quot;20300&quot; value=&quot;Slide 48 - &amp;quot;The ListIterator&amp;lt;E&amp;gt; Interface&amp;quot;&quot;/&gt;&lt;property id=&quot;20307&quot; value=&quot;304&quot;/&gt;&lt;/object&gt;&lt;object type=&quot;3&quot; unique_id=&quot;13425&quot;&gt;&lt;property id=&quot;20148&quot; value=&quot;5&quot;/&gt;&lt;property id=&quot;20300&quot; value=&quot;Slide 49 - &amp;quot;The ListIterator&amp;lt;E&amp;gt; Interface&amp;quot;&quot;/&gt;&lt;property id=&quot;20307&quot; value=&quot;305&quot;/&gt;&lt;/object&gt;&lt;object type=&quot;3&quot; unique_id=&quot;13426&quot;&gt;&lt;property id=&quot;20148&quot; value=&quot;5&quot;/&gt;&lt;property id=&quot;20300&quot; value=&quot;Slide 50 - &amp;quot;ArrayList&amp;lt;E&amp;gt;&amp;#x0D;&amp;#x0A;(See Chapter 16)&amp;quot;&quot;/&gt;&lt;property id=&quot;20307&quot; value=&quot;306&quot;/&gt;&lt;/object&gt;&lt;object type=&quot;3&quot; unique_id=&quot;13427&quot;&gt;&lt;property id=&quot;20148&quot; value=&quot;5&quot;/&gt;&lt;property id=&quot;20300&quot; value=&quot;Slide 51 - &amp;quot;The LinkedList&amp;lt;E&amp;gt; Class &amp;quot;&quot;/&gt;&lt;property id=&quot;20307&quot; value=&quot;307&quot;/&gt;&lt;/object&gt;&lt;object type=&quot;3&quot; unique_id=&quot;13428&quot;&gt;&lt;property id=&quot;20148&quot; value=&quot;5&quot;/&gt;&lt;property id=&quot;20300&quot; value=&quot;Slide 52 - &amp;quot;The LinkedList&amp;lt;E&amp;gt; Class&amp;quot;&quot;/&gt;&lt;property id=&quot;20307&quot; value=&quot;308&quot;/&gt;&lt;/object&gt;&lt;object type=&quot;3&quot; unique_id=&quot;13429&quot;&gt;&lt;property id=&quot;20148&quot; value=&quot;5&quot;/&gt;&lt;property id=&quot;20300&quot; value=&quot;Slide 53 - &amp;quot;The LinkedList&amp;lt;E&amp;gt; Class&amp;quot;&quot;/&gt;&lt;property id=&quot;20307&quot; value=&quot;309&quot;/&gt;&lt;/object&gt;&lt;object type=&quot;3&quot; unique_id=&quot;13430&quot;&gt;&lt;property id=&quot;20148&quot; value=&quot;5&quot;/&gt;&lt;property id=&quot;20300&quot; value=&quot;Slide 54 - &amp;quot;The LinkedList&amp;lt;E&amp;gt; Class&amp;quot;&quot;/&gt;&lt;property id=&quot;20307&quot; value=&quot;310&quot;/&gt;&lt;/object&gt;&lt;object type=&quot;3&quot; unique_id=&quot;13431&quot;&gt;&lt;property id=&quot;20148&quot; value=&quot;5&quot;/&gt;&lt;property id=&quot;20300&quot; value=&quot;Slide 55 - &amp;quot;The LinkedList&amp;lt;E&amp;gt; Class&amp;quot;&quot;/&gt;&lt;property id=&quot;20307&quot; value=&quot;311&quot;/&gt;&lt;/object&gt;&lt;object type=&quot;3&quot; unique_id=&quot;13432&quot;&gt;&lt;property id=&quot;20148&quot; value=&quot;5&quot;/&gt;&lt;property id=&quot;20300&quot; value=&quot;Slide 56 - &amp;quot;The LinkedList&amp;lt;E&amp;gt; Class&amp;quot;&quot;/&gt;&lt;property id=&quot;20307&quot; value=&quot;312&quot;/&gt;&lt;/object&gt;&lt;object type=&quot;3&quot; unique_id=&quot;13433&quot;&gt;&lt;property id=&quot;20148&quot; value=&quot;5&quot;/&gt;&lt;property id=&quot;20300&quot; value=&quot;Slide 57 - &amp;quot;ArrayList or LinkedList&amp;quot;&quot;/&gt;&lt;property id=&quot;20307&quot; value=&quot;313&quot;/&gt;&lt;/object&gt;&lt;object type=&quot;3&quot; unique_id=&quot;13434&quot;&gt;&lt;property id=&quot;20148&quot; value=&quot;5&quot;/&gt;&lt;property id=&quot;20300&quot; value=&quot;Slide 58 - &amp;quot;ArrayList or LinkedList&amp;quot;&quot;/&gt;&lt;property id=&quot;20307&quot; value=&quot;314&quot;/&gt;&lt;/object&gt;&lt;object type=&quot;3&quot; unique_id=&quot;13435&quot;&gt;&lt;property id=&quot;20148&quot; value=&quot;5&quot;/&gt;&lt;property id=&quot;20300&quot; value=&quot;Slide 59 - &amp;quot;The for-each loop&amp;quot;&quot;/&gt;&lt;property id=&quot;20307&quot; value=&quot;315&quot;/&gt;&lt;/object&gt;&lt;object type=&quot;3&quot; unique_id=&quot;13436&quot;&gt;&lt;property id=&quot;20148&quot; value=&quot;5&quot;/&gt;&lt;property id=&quot;20300&quot; value=&quot;Slide 60 - &amp;quot;The for-each loop&amp;quot;&quot;/&gt;&lt;property id=&quot;20307&quot; value=&quot;316&quot;/&gt;&lt;/object&gt;&lt;object type=&quot;3&quot; unique_id=&quot;13437&quot;&gt;&lt;property id=&quot;20148&quot; value=&quot;5&quot;/&gt;&lt;property id=&quot;20300&quot; value=&quot;Slide 61 - &amp;quot;The for-each loop&amp;quot;&quot;/&gt;&lt;property id=&quot;20307&quot; value=&quot;317&quot;/&gt;&lt;/object&gt;&lt;object type=&quot;3&quot; unique_id=&quot;13438&quot;&gt;&lt;property id=&quot;20148&quot; value=&quot;5&quot;/&gt;&lt;property id=&quot;20300&quot; value=&quot;Slide 62 - &amp;quot;The for-each loop&amp;quot;&quot;/&gt;&lt;property id=&quot;20307&quot; value=&quot;318&quot;/&gt;&lt;/object&gt;&lt;object type=&quot;3&quot; unique_id=&quot;13439&quot;&gt;&lt;property id=&quot;20148&quot; value=&quot;5&quot;/&gt;&lt;property id=&quot;20300&quot; value=&quot;Slide 63 - &amp;quot;The for-each loop&amp;quot;&quot;/&gt;&lt;property id=&quot;20307&quot; value=&quot;319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1704</Words>
  <PresentationFormat>Custom</PresentationFormat>
  <Paragraphs>373</Paragraphs>
  <Slides>45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Bitmap Image</vt:lpstr>
      <vt:lpstr>Java Programming: From the Ground Up</vt:lpstr>
      <vt:lpstr>Objectives</vt:lpstr>
      <vt:lpstr>Java Collections Framework </vt:lpstr>
      <vt:lpstr>The Collection Hierarchy </vt:lpstr>
      <vt:lpstr>The Collection Hierarchy</vt:lpstr>
      <vt:lpstr>The Collection&lt;E&gt; interface </vt:lpstr>
      <vt:lpstr>The Collection&lt;E&gt; interface</vt:lpstr>
      <vt:lpstr>The Collection&lt;E&gt; interface</vt:lpstr>
      <vt:lpstr>The Collection&lt;E&gt; interface</vt:lpstr>
      <vt:lpstr>The Collection&lt;E&gt; interface</vt:lpstr>
      <vt:lpstr>The Collection&lt;E&gt; interface</vt:lpstr>
      <vt:lpstr>The Set&lt;E&gt; Interface</vt:lpstr>
      <vt:lpstr>The Set&lt;E&gt; Interface</vt:lpstr>
      <vt:lpstr>The Set&lt;E&gt; Interface HashSet</vt:lpstr>
      <vt:lpstr>The Set&lt;E&gt; Interface HashSet</vt:lpstr>
      <vt:lpstr>The Set&lt;E&gt; Interface HashSet</vt:lpstr>
      <vt:lpstr>The Set&lt;E&gt; Interface HashSet</vt:lpstr>
      <vt:lpstr>The Set&lt;E&gt; Interface HashSet</vt:lpstr>
      <vt:lpstr>The Set&lt;E&gt; Interface HashSet</vt:lpstr>
      <vt:lpstr>The SortedSet&lt;E&gt; Interface</vt:lpstr>
      <vt:lpstr>The SortedSet&lt;E&gt; Interface  </vt:lpstr>
      <vt:lpstr>TreeSet&lt;E&gt; </vt:lpstr>
      <vt:lpstr>TreeSet vs. HashSet</vt:lpstr>
      <vt:lpstr>TreeSet&lt;E&gt;</vt:lpstr>
      <vt:lpstr>TreeSet&lt;E&gt;</vt:lpstr>
      <vt:lpstr>TreeSet&lt;E&gt;</vt:lpstr>
      <vt:lpstr>TreeSet&lt;E&gt;</vt:lpstr>
      <vt:lpstr>Lists </vt:lpstr>
      <vt:lpstr>The List&lt;E&gt; Interface  </vt:lpstr>
      <vt:lpstr>The List&lt;E&gt; Interface  </vt:lpstr>
      <vt:lpstr>The List&lt;E&gt; Interface</vt:lpstr>
      <vt:lpstr>The ListIterator&lt;E&gt; Interface</vt:lpstr>
      <vt:lpstr>The ListIterator&lt;E&gt; Interface</vt:lpstr>
      <vt:lpstr>The ListIterator&lt;E&gt; Interface</vt:lpstr>
      <vt:lpstr>The ListIterator&lt;E&gt; Interface</vt:lpstr>
      <vt:lpstr>ArrayList&lt;E&gt;</vt:lpstr>
      <vt:lpstr>The LinkedList&lt;E&gt; Class </vt:lpstr>
      <vt:lpstr>The LinkedList&lt;E&gt; Class</vt:lpstr>
      <vt:lpstr>The LinkedList&lt;E&gt; Class</vt:lpstr>
      <vt:lpstr>The LinkedList&lt;E&gt; Class</vt:lpstr>
      <vt:lpstr>The LinkedList&lt;E&gt; Class</vt:lpstr>
      <vt:lpstr>ArrayList or LinkedList</vt:lpstr>
      <vt:lpstr>The for-each loop</vt:lpstr>
      <vt:lpstr>The for-each loop</vt:lpstr>
      <vt:lpstr>The for-each loop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51</cp:revision>
  <cp:lastPrinted>1601-01-01T00:00:00Z</cp:lastPrinted>
  <dcterms:created xsi:type="dcterms:W3CDTF">1601-01-01T00:00:00Z</dcterms:created>
  <dcterms:modified xsi:type="dcterms:W3CDTF">2017-05-08T01:28:26Z</dcterms:modified>
</cp:coreProperties>
</file>