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4" r:id="rId4"/>
    <p:sldId id="262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2" autoAdjust="0"/>
  </p:normalViewPr>
  <p:slideViewPr>
    <p:cSldViewPr>
      <p:cViewPr varScale="1">
        <p:scale>
          <a:sx n="145" d="100"/>
          <a:sy n="145" d="100"/>
        </p:scale>
        <p:origin x="105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2006年8月，jQuery的第一个稳定版本，并且已经支持CSS选择符、事件处理和AJAX交互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2009年1月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：jQuery 1.3这一版使用了全新的选择符引擎Sizzle，库的性能也因此有了极大提升。这一版正式支持事件委托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特性，使用事件委托技术能让你避免对特定的每个节点添加事件监听器；相反，事件监听器是被添加到它们的父元素上。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2011年1月31日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：jQuery 1.5重大改进有：重写了Ajax模块；新增延缓对象（Deferred Objects）；jQuery替身——jQuery.sub()；增强了遍历相邻节点的性能；</a:t>
            </a:r>
          </a:p>
          <a:p>
            <a:pPr lv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2011.9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1.7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.on() and .off()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9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23653" y="3147814"/>
            <a:ext cx="6912768" cy="5692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示意主标题文字（</a:t>
            </a:r>
            <a:r>
              <a:rPr lang="en-US" altLang="zh-CN" dirty="0" smtClean="0"/>
              <a:t>38</a:t>
            </a:r>
            <a:r>
              <a:rPr lang="zh-CN" altLang="en-US" dirty="0" smtClean="0"/>
              <a:t>号粗字）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867894"/>
            <a:ext cx="6912893" cy="505222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示意副标题文字（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123478"/>
            <a:ext cx="8640960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843558"/>
            <a:ext cx="8640960" cy="3672408"/>
          </a:xfr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3074" name="Picture 2" descr="C:\Users\xupeng\Desktop\150921_爱奇艺_品牌_PPT模板-08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React – Diff DOM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23528" y="4155926"/>
            <a:ext cx="6912893" cy="50522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文本框 1"/>
          <p:cNvSpPr txBox="1">
            <a:spLocks noChangeArrowheads="1"/>
          </p:cNvSpPr>
          <p:nvPr/>
        </p:nvSpPr>
        <p:spPr bwMode="auto">
          <a:xfrm>
            <a:off x="1513285" y="2287191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defTabSz="514350">
              <a:defRPr/>
            </a:pPr>
            <a:r>
              <a:rPr lang="en-US" altLang="zh-CN" sz="3000" b="1" dirty="0">
                <a:solidFill>
                  <a:srgbClr val="92D050"/>
                </a:solidFill>
                <a:latin typeface="微软雅黑" panose="020B0503020204020204" pitchFamily="34" charset="-122"/>
              </a:rPr>
              <a:t>CONTENTS</a:t>
            </a:r>
          </a:p>
        </p:txBody>
      </p:sp>
      <p:sp>
        <p:nvSpPr>
          <p:cNvPr id="68" name="矩形 67"/>
          <p:cNvSpPr/>
          <p:nvPr/>
        </p:nvSpPr>
        <p:spPr>
          <a:xfrm>
            <a:off x="4862513" y="1487091"/>
            <a:ext cx="874920" cy="4154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defTabSz="51435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chemeClr val="tx2"/>
                </a:solidFill>
              </a:rPr>
              <a:t>State</a:t>
            </a:r>
            <a:endParaRPr lang="zh-CN" altLang="en-US" sz="2100" b="1" dirty="0">
              <a:solidFill>
                <a:schemeClr val="tx2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862512" y="2300287"/>
            <a:ext cx="148630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>
              <a:defRPr/>
            </a:pPr>
            <a:r>
              <a:rPr lang="en-US" altLang="zh-CN" sz="21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Diff DOM</a:t>
            </a:r>
            <a:endParaRPr lang="zh-CN" altLang="en-US" sz="21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62512" y="3113485"/>
            <a:ext cx="2712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>
              <a:defRPr/>
            </a:pPr>
            <a:r>
              <a:rPr lang="en-US" altLang="zh-CN" sz="21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jQuery</a:t>
            </a:r>
            <a:r>
              <a:rPr lang="zh-CN" altLang="en-US" sz="21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部分源码分析</a:t>
            </a:r>
          </a:p>
        </p:txBody>
      </p: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4369594" y="1551385"/>
            <a:ext cx="270272" cy="269081"/>
            <a:chOff x="1928879" y="1944350"/>
            <a:chExt cx="1129689" cy="1129689"/>
          </a:xfrm>
        </p:grpSpPr>
        <p:sp>
          <p:nvSpPr>
            <p:cNvPr id="76" name="椭圆 75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3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2108036" y="2229270"/>
              <a:ext cx="751468" cy="614832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013"/>
            </a:p>
          </p:txBody>
        </p:sp>
      </p:grpSp>
      <p:grpSp>
        <p:nvGrpSpPr>
          <p:cNvPr id="78" name="组合 77"/>
          <p:cNvGrpSpPr>
            <a:grpSpLocks noChangeAspect="1"/>
          </p:cNvGrpSpPr>
          <p:nvPr/>
        </p:nvGrpSpPr>
        <p:grpSpPr>
          <a:xfrm>
            <a:off x="4392216" y="2387203"/>
            <a:ext cx="270272" cy="270272"/>
            <a:chOff x="1928879" y="1944350"/>
            <a:chExt cx="1129689" cy="1129689"/>
          </a:xfrm>
        </p:grpSpPr>
        <p:sp>
          <p:nvSpPr>
            <p:cNvPr id="79" name="椭圆 78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3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52825" y="2103602"/>
              <a:ext cx="661891" cy="791279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013"/>
            </a:p>
          </p:txBody>
        </p:sp>
      </p:grp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4406503" y="3162301"/>
            <a:ext cx="270272" cy="270272"/>
            <a:chOff x="1928879" y="1944350"/>
            <a:chExt cx="1129689" cy="1129689"/>
          </a:xfrm>
        </p:grpSpPr>
        <p:sp>
          <p:nvSpPr>
            <p:cNvPr id="82" name="椭圆 81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3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84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85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86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87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88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89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90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91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514350">
                  <a:defRPr/>
                </a:pPr>
                <a:endParaRPr lang="zh-CN" altLang="en-US" sz="1013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183958" y="217170"/>
            <a:ext cx="6696551" cy="7715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直角三角形 5"/>
          <p:cNvSpPr/>
          <p:nvPr/>
        </p:nvSpPr>
        <p:spPr>
          <a:xfrm rot="5400000">
            <a:off x="1200627" y="-67151"/>
            <a:ext cx="890111" cy="101917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07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75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78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8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33125 0.117593 " pathEditMode="relative" ptsTypes="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33125 0.117593 " pathEditMode="relative" ptsTypes="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  <p:bldP spid="22541" grpId="1"/>
      <p:bldP spid="68" grpId="0"/>
      <p:bldP spid="68" grpId="1"/>
      <p:bldP spid="69" grpId="0"/>
      <p:bldP spid="69" grpId="1"/>
      <p:bldP spid="70" grpId="0"/>
      <p:bldP spid="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3958" y="217170"/>
            <a:ext cx="6696551" cy="7715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94" name="直接连接符 12"/>
          <p:cNvSpPr/>
          <p:nvPr/>
        </p:nvSpPr>
        <p:spPr>
          <a:xfrm>
            <a:off x="1143001" y="857250"/>
            <a:ext cx="6835616" cy="28575"/>
          </a:xfrm>
          <a:prstGeom prst="line">
            <a:avLst/>
          </a:prstGeom>
          <a:ln w="63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矩形 3"/>
          <p:cNvSpPr/>
          <p:nvPr/>
        </p:nvSpPr>
        <p:spPr>
          <a:xfrm>
            <a:off x="4133850" y="283369"/>
            <a:ext cx="1856185" cy="375098"/>
          </a:xfrm>
          <a:prstGeom prst="rect">
            <a:avLst/>
          </a:prstGeom>
          <a:noFill/>
          <a:ln w="9525">
            <a:noFill/>
          </a:ln>
        </p:spPr>
        <p:txBody>
          <a:bodyPr lIns="51430" tIns="25715" rIns="51430" bIns="25715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noProof="1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jQuery3</a:t>
            </a:r>
            <a:r>
              <a:rPr lang="zh-CN" altLang="en-US" sz="2100" b="1" noProof="1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产生</a:t>
            </a:r>
            <a:endParaRPr lang="zh-CN" altLang="en-US" sz="2100" b="1" noProof="1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150" name="组合 42"/>
          <p:cNvGrpSpPr/>
          <p:nvPr/>
        </p:nvGrpSpPr>
        <p:grpSpPr>
          <a:xfrm>
            <a:off x="3831431" y="283369"/>
            <a:ext cx="148829" cy="296466"/>
            <a:chOff x="0" y="0"/>
            <a:chExt cx="213756" cy="427512"/>
          </a:xfrm>
        </p:grpSpPr>
        <p:sp>
          <p:nvSpPr>
            <p:cNvPr id="8220" name="直接连接符 43"/>
            <p:cNvSpPr/>
            <p:nvPr/>
          </p:nvSpPr>
          <p:spPr>
            <a:xfrm>
              <a:off x="0" y="0"/>
              <a:ext cx="213756" cy="213756"/>
            </a:xfrm>
            <a:prstGeom prst="line">
              <a:avLst/>
            </a:prstGeom>
            <a:ln w="19050" cap="flat" cmpd="sng">
              <a:solidFill>
                <a:srgbClr val="73AA07"/>
              </a:solidFill>
              <a:prstDash val="solid"/>
              <a:headEnd type="oval" w="med" len="med"/>
              <a:tailEnd type="oval" w="lg" len="lg"/>
            </a:ln>
          </p:spPr>
        </p:sp>
        <p:sp>
          <p:nvSpPr>
            <p:cNvPr id="8221" name="直接连接符 44"/>
            <p:cNvSpPr/>
            <p:nvPr/>
          </p:nvSpPr>
          <p:spPr>
            <a:xfrm flipH="1">
              <a:off x="0" y="213756"/>
              <a:ext cx="213756" cy="213756"/>
            </a:xfrm>
            <a:prstGeom prst="line">
              <a:avLst/>
            </a:prstGeom>
            <a:ln w="19050" cap="flat" cmpd="sng">
              <a:solidFill>
                <a:srgbClr val="73AA07"/>
              </a:solidFill>
              <a:prstDash val="solid"/>
              <a:headEnd type="oval" w="med" len="med"/>
              <a:tailEnd type="oval" w="lg" len="lg"/>
            </a:ln>
          </p:spPr>
        </p:sp>
      </p:grpSp>
      <p:sp>
        <p:nvSpPr>
          <p:cNvPr id="8198" name="矩形 10"/>
          <p:cNvSpPr/>
          <p:nvPr/>
        </p:nvSpPr>
        <p:spPr>
          <a:xfrm>
            <a:off x="1119188" y="101204"/>
            <a:ext cx="1059656" cy="590550"/>
          </a:xfrm>
          <a:prstGeom prst="rect">
            <a:avLst/>
          </a:prstGeom>
          <a:solidFill>
            <a:srgbClr val="70AD47"/>
          </a:solidFill>
          <a:ln w="9525">
            <a:noFill/>
          </a:ln>
        </p:spPr>
        <p:txBody>
          <a:bodyPr lIns="51435" tIns="25718" rIns="51435" bIns="25718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ctr" eaLnBrk="1" hangingPunct="1">
              <a:lnSpc>
                <a:spcPts val="1849"/>
              </a:lnSpc>
              <a:spcBef>
                <a:spcPct val="0"/>
              </a:spcBef>
              <a:buNone/>
            </a:pPr>
            <a:r>
              <a:rPr lang="en-US" altLang="zh-CN" sz="1350" dirty="0">
                <a:solidFill>
                  <a:srgbClr val="FFFFFF"/>
                </a:solidFill>
                <a:sym typeface="微软雅黑" panose="020B0503020204020204" pitchFamily="34" charset="-122"/>
              </a:rPr>
              <a:t>jQuery3</a:t>
            </a:r>
          </a:p>
          <a:p>
            <a:pPr marL="0" indent="0" algn="ctr" eaLnBrk="1" hangingPunct="1">
              <a:lnSpc>
                <a:spcPts val="1849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rgbClr val="FFFFFF"/>
                </a:solidFill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28682" name="肘形连接符 46"/>
          <p:cNvCxnSpPr/>
          <p:nvPr/>
        </p:nvCxnSpPr>
        <p:spPr>
          <a:xfrm>
            <a:off x="3933825" y="1529954"/>
            <a:ext cx="3339704" cy="820340"/>
          </a:xfrm>
          <a:prstGeom prst="bentConnector3">
            <a:avLst>
              <a:gd name="adj1" fmla="val 50009"/>
            </a:avLst>
          </a:prstGeom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83" name="肘形连接符 52"/>
          <p:cNvCxnSpPr>
            <a:endCxn id="28692" idx="2"/>
          </p:cNvCxnSpPr>
          <p:nvPr/>
        </p:nvCxnSpPr>
        <p:spPr>
          <a:xfrm>
            <a:off x="3969544" y="3236119"/>
            <a:ext cx="1420416" cy="408385"/>
          </a:xfrm>
          <a:prstGeom prst="bentConnector3">
            <a:avLst>
              <a:gd name="adj1" fmla="val 50032"/>
            </a:avLst>
          </a:prstGeom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84" name="肘形连接符 56"/>
          <p:cNvCxnSpPr>
            <a:endCxn id="28691" idx="2"/>
          </p:cNvCxnSpPr>
          <p:nvPr/>
        </p:nvCxnSpPr>
        <p:spPr>
          <a:xfrm>
            <a:off x="3957637" y="2325292"/>
            <a:ext cx="2358629" cy="839390"/>
          </a:xfrm>
          <a:prstGeom prst="bentConnector3">
            <a:avLst>
              <a:gd name="adj1" fmla="val 50019"/>
            </a:avLst>
          </a:prstGeom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685" name="直接连接符 63"/>
          <p:cNvSpPr/>
          <p:nvPr/>
        </p:nvSpPr>
        <p:spPr>
          <a:xfrm flipH="1" flipV="1">
            <a:off x="3969544" y="4074319"/>
            <a:ext cx="291704" cy="0"/>
          </a:xfrm>
          <a:prstGeom prst="line">
            <a:avLst/>
          </a:prstGeom>
          <a:ln w="12700" cap="flat" cmpd="sng">
            <a:solidFill>
              <a:srgbClr val="A5A5A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6" name="任意多边形 68"/>
          <p:cNvSpPr/>
          <p:nvPr/>
        </p:nvSpPr>
        <p:spPr>
          <a:xfrm>
            <a:off x="6906816" y="1541860"/>
            <a:ext cx="885825" cy="2774156"/>
          </a:xfrm>
          <a:custGeom>
            <a:avLst/>
            <a:gdLst>
              <a:gd name="txL" fmla="*/ 0 w 1181100"/>
              <a:gd name="txT" fmla="*/ 0 h 3698875"/>
              <a:gd name="txR" fmla="*/ 1181100 w 1181100"/>
              <a:gd name="txB" fmla="*/ 3698875 h 3698875"/>
            </a:gdLst>
            <a:ahLst/>
            <a:cxnLst>
              <a:cxn ang="0">
                <a:pos x="1176576" y="0"/>
              </a:cxn>
              <a:cxn ang="0">
                <a:pos x="1181100" y="0"/>
              </a:cxn>
              <a:cxn ang="0">
                <a:pos x="1181100" y="3698875"/>
              </a:cxn>
              <a:cxn ang="0">
                <a:pos x="0" y="3698875"/>
              </a:cxn>
              <a:cxn ang="0">
                <a:pos x="0" y="1735795"/>
              </a:cxn>
              <a:cxn ang="0">
                <a:pos x="48924" y="1697678"/>
              </a:cxn>
              <a:cxn ang="0">
                <a:pos x="278759" y="1500788"/>
              </a:cxn>
              <a:cxn ang="0">
                <a:pos x="453153" y="1330349"/>
              </a:cxn>
              <a:cxn ang="0">
                <a:pos x="510936" y="1369307"/>
              </a:cxn>
              <a:cxn ang="0">
                <a:pos x="590551" y="1385380"/>
              </a:cxn>
              <a:cxn ang="0">
                <a:pos x="795088" y="1180843"/>
              </a:cxn>
              <a:cxn ang="0">
                <a:pos x="735181" y="1036213"/>
              </a:cxn>
              <a:cxn ang="0">
                <a:pos x="717723" y="1024442"/>
              </a:cxn>
              <a:cxn ang="0">
                <a:pos x="820291" y="886780"/>
              </a:cxn>
              <a:cxn ang="0">
                <a:pos x="1174186" y="21448"/>
              </a:cxn>
              <a:cxn ang="0">
                <a:pos x="1176576" y="0"/>
              </a:cxn>
            </a:cxnLst>
            <a:rect l="txL" t="txT" r="txR" b="tx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sz="135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7" name="任意多边形 69"/>
          <p:cNvSpPr/>
          <p:nvPr/>
        </p:nvSpPr>
        <p:spPr>
          <a:xfrm>
            <a:off x="5980510" y="2875360"/>
            <a:ext cx="885825" cy="1441847"/>
          </a:xfrm>
          <a:custGeom>
            <a:avLst/>
            <a:gdLst>
              <a:gd name="txL" fmla="*/ 0 w 1181100"/>
              <a:gd name="txT" fmla="*/ 0 h 1921854"/>
              <a:gd name="txR" fmla="*/ 1181100 w 1181100"/>
              <a:gd name="txB" fmla="*/ 1921854 h 1921854"/>
            </a:gdLst>
            <a:ahLst/>
            <a:cxnLst>
              <a:cxn ang="0">
                <a:pos x="1181100" y="0"/>
              </a:cxn>
              <a:cxn ang="0">
                <a:pos x="1181100" y="1921854"/>
              </a:cxn>
              <a:cxn ang="0">
                <a:pos x="0" y="1921854"/>
              </a:cxn>
              <a:cxn ang="0">
                <a:pos x="0" y="731966"/>
              </a:cxn>
              <a:cxn ang="0">
                <a:pos x="319230" y="562253"/>
              </a:cxn>
              <a:cxn ang="0">
                <a:pos x="425975" y="500289"/>
              </a:cxn>
              <a:cxn ang="0">
                <a:pos x="445921" y="529872"/>
              </a:cxn>
              <a:cxn ang="0">
                <a:pos x="590551" y="589779"/>
              </a:cxn>
              <a:cxn ang="0">
                <a:pos x="795088" y="385242"/>
              </a:cxn>
              <a:cxn ang="0">
                <a:pos x="779015" y="305627"/>
              </a:cxn>
              <a:cxn ang="0">
                <a:pos x="768996" y="290767"/>
              </a:cxn>
              <a:cxn ang="0">
                <a:pos x="952789" y="167545"/>
              </a:cxn>
              <a:cxn ang="0">
                <a:pos x="1140954" y="31276"/>
              </a:cxn>
              <a:cxn ang="0">
                <a:pos x="1181100" y="0"/>
              </a:cxn>
            </a:cxnLst>
            <a:rect l="txL" t="txT" r="txR" b="tx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sz="135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8" name="任意多边形 70"/>
          <p:cNvSpPr/>
          <p:nvPr/>
        </p:nvSpPr>
        <p:spPr>
          <a:xfrm>
            <a:off x="5055394" y="3445669"/>
            <a:ext cx="885825" cy="871538"/>
          </a:xfrm>
          <a:custGeom>
            <a:avLst/>
            <a:gdLst>
              <a:gd name="txL" fmla="*/ 0 w 1181100"/>
              <a:gd name="txT" fmla="*/ 0 h 1161755"/>
              <a:gd name="txR" fmla="*/ 1181100 w 1181100"/>
              <a:gd name="txB" fmla="*/ 1161755 h 1161755"/>
            </a:gdLst>
            <a:ahLst/>
            <a:cxnLst>
              <a:cxn ang="0">
                <a:pos x="1181100" y="0"/>
              </a:cxn>
              <a:cxn ang="0">
                <a:pos x="1181100" y="1161755"/>
              </a:cxn>
              <a:cxn ang="0">
                <a:pos x="0" y="1161755"/>
              </a:cxn>
              <a:cxn ang="0">
                <a:pos x="0" y="517854"/>
              </a:cxn>
              <a:cxn ang="0">
                <a:pos x="336342" y="385518"/>
              </a:cxn>
              <a:cxn ang="0">
                <a:pos x="408490" y="354228"/>
              </a:cxn>
              <a:cxn ang="0">
                <a:pos x="445921" y="409746"/>
              </a:cxn>
              <a:cxn ang="0">
                <a:pos x="590551" y="469653"/>
              </a:cxn>
              <a:cxn ang="0">
                <a:pos x="795088" y="265116"/>
              </a:cxn>
              <a:cxn ang="0">
                <a:pos x="790933" y="223895"/>
              </a:cxn>
              <a:cxn ang="0">
                <a:pos x="781056" y="192076"/>
              </a:cxn>
              <a:cxn ang="0">
                <a:pos x="1174526" y="3495"/>
              </a:cxn>
              <a:cxn ang="0">
                <a:pos x="1181100" y="0"/>
              </a:cxn>
            </a:cxnLst>
            <a:rect l="txL" t="txT" r="txR" b="tx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sz="135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9" name="任意多边形 71"/>
          <p:cNvSpPr/>
          <p:nvPr/>
        </p:nvSpPr>
        <p:spPr>
          <a:xfrm>
            <a:off x="3679032" y="3849291"/>
            <a:ext cx="1337072" cy="466725"/>
          </a:xfrm>
          <a:custGeom>
            <a:avLst/>
            <a:gdLst>
              <a:gd name="txL" fmla="*/ 0 w 1936748"/>
              <a:gd name="txT" fmla="*/ 0 h 623080"/>
              <a:gd name="txR" fmla="*/ 1936748 w 1936748"/>
              <a:gd name="txB" fmla="*/ 623080 h 623080"/>
            </a:gdLst>
            <a:ahLst/>
            <a:cxnLst>
              <a:cxn ang="0">
                <a:pos x="1936748" y="0"/>
              </a:cxn>
              <a:cxn ang="0">
                <a:pos x="1936748" y="623080"/>
              </a:cxn>
              <a:cxn ang="0">
                <a:pos x="0" y="623080"/>
              </a:cxn>
              <a:cxn ang="0">
                <a:pos x="0" y="613884"/>
              </a:cxn>
              <a:cxn ang="0">
                <a:pos x="352298" y="519526"/>
              </a:cxn>
              <a:cxn ang="0">
                <a:pos x="750617" y="403342"/>
              </a:cxn>
              <a:cxn ang="0">
                <a:pos x="791646" y="390480"/>
              </a:cxn>
              <a:cxn ang="0">
                <a:pos x="823745" y="438090"/>
              </a:cxn>
              <a:cxn ang="0">
                <a:pos x="968375" y="497997"/>
              </a:cxn>
              <a:cxn ang="0">
                <a:pos x="1172912" y="293460"/>
              </a:cxn>
              <a:cxn ang="0">
                <a:pos x="1170635" y="270869"/>
              </a:cxn>
              <a:cxn ang="0">
                <a:pos x="1509041" y="156899"/>
              </a:cxn>
              <a:cxn ang="0">
                <a:pos x="1868376" y="26902"/>
              </a:cxn>
              <a:cxn ang="0">
                <a:pos x="1936748" y="0"/>
              </a:cxn>
            </a:cxnLst>
            <a:rect l="txL" t="txT" r="txR" b="tx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sz="1350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90" name="椭圆 72"/>
          <p:cNvSpPr/>
          <p:nvPr/>
        </p:nvSpPr>
        <p:spPr>
          <a:xfrm>
            <a:off x="7241382" y="2319338"/>
            <a:ext cx="216694" cy="216694"/>
          </a:xfrm>
          <a:prstGeom prst="ellipse">
            <a:avLst/>
          </a:prstGeom>
          <a:solidFill>
            <a:srgbClr val="FCB813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691" name="椭圆 73"/>
          <p:cNvSpPr/>
          <p:nvPr/>
        </p:nvSpPr>
        <p:spPr>
          <a:xfrm>
            <a:off x="6316266" y="3056335"/>
            <a:ext cx="215503" cy="215503"/>
          </a:xfrm>
          <a:prstGeom prst="ellipse">
            <a:avLst/>
          </a:prstGeom>
          <a:solidFill>
            <a:srgbClr val="05BAC8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692" name="椭圆 74"/>
          <p:cNvSpPr/>
          <p:nvPr/>
        </p:nvSpPr>
        <p:spPr>
          <a:xfrm>
            <a:off x="5389960" y="3536156"/>
            <a:ext cx="216694" cy="215504"/>
          </a:xfrm>
          <a:prstGeom prst="ellipse">
            <a:avLst/>
          </a:prstGeom>
          <a:solidFill>
            <a:srgbClr val="21AB8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693" name="椭圆 75"/>
          <p:cNvSpPr/>
          <p:nvPr/>
        </p:nvSpPr>
        <p:spPr>
          <a:xfrm>
            <a:off x="4238625" y="3961210"/>
            <a:ext cx="216694" cy="215503"/>
          </a:xfrm>
          <a:prstGeom prst="ellipse">
            <a:avLst/>
          </a:prstGeom>
          <a:solidFill>
            <a:srgbClr val="F14124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694" name="矩形 77"/>
          <p:cNvSpPr/>
          <p:nvPr/>
        </p:nvSpPr>
        <p:spPr>
          <a:xfrm>
            <a:off x="1302544" y="1235869"/>
            <a:ext cx="3005138" cy="300076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2016.0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-2016.06 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(3.0&amp;3.1)</a:t>
            </a:r>
          </a:p>
        </p:txBody>
      </p:sp>
      <p:sp>
        <p:nvSpPr>
          <p:cNvPr id="28695" name="矩形 78"/>
          <p:cNvSpPr/>
          <p:nvPr/>
        </p:nvSpPr>
        <p:spPr>
          <a:xfrm>
            <a:off x="1300163" y="1547813"/>
            <a:ext cx="1922860" cy="3139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向后兼容、增加新特性</a:t>
            </a:r>
          </a:p>
        </p:txBody>
      </p:sp>
      <p:sp>
        <p:nvSpPr>
          <p:cNvPr id="28696" name="矩形 79"/>
          <p:cNvSpPr/>
          <p:nvPr/>
        </p:nvSpPr>
        <p:spPr>
          <a:xfrm>
            <a:off x="1280460" y="1985963"/>
            <a:ext cx="2629553" cy="300076"/>
          </a:xfrm>
          <a:prstGeom prst="rect">
            <a:avLst/>
          </a:prstGeom>
          <a:noFill/>
          <a:ln w="9525">
            <a:noFill/>
          </a:ln>
        </p:spPr>
        <p:txBody>
          <a:bodyPr wrap="none" lIns="68573" tIns="34287" rIns="68573" bIns="34287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201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.0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-201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.0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5 (1.9-2.1)</a:t>
            </a:r>
            <a:endParaRPr lang="zh-CN" altLang="en-US" sz="1500" b="1" dirty="0">
              <a:solidFill>
                <a:schemeClr val="tx2"/>
              </a:solidFill>
              <a:sym typeface="微软雅黑" panose="020B0503020204020204" pitchFamily="34" charset="-122"/>
            </a:endParaRPr>
          </a:p>
        </p:txBody>
      </p:sp>
      <p:sp>
        <p:nvSpPr>
          <p:cNvPr id="28697" name="矩形 80"/>
          <p:cNvSpPr/>
          <p:nvPr/>
        </p:nvSpPr>
        <p:spPr>
          <a:xfrm>
            <a:off x="1300163" y="2271713"/>
            <a:ext cx="2752725" cy="757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更小、更轻量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2.0</a:t>
            </a: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不再支持</a:t>
            </a: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IE6/7/8  </a:t>
            </a: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文件比</a:t>
            </a: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1.9</a:t>
            </a: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小</a:t>
            </a: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12%</a:t>
            </a:r>
          </a:p>
        </p:txBody>
      </p:sp>
      <p:sp>
        <p:nvSpPr>
          <p:cNvPr id="28698" name="矩形 81"/>
          <p:cNvSpPr/>
          <p:nvPr/>
        </p:nvSpPr>
        <p:spPr>
          <a:xfrm>
            <a:off x="1280460" y="2902744"/>
            <a:ext cx="2629553" cy="300076"/>
          </a:xfrm>
          <a:prstGeom prst="rect">
            <a:avLst/>
          </a:prstGeom>
          <a:noFill/>
          <a:ln w="9525">
            <a:noFill/>
          </a:ln>
        </p:spPr>
        <p:txBody>
          <a:bodyPr wrap="none" lIns="68573" tIns="34287" rIns="68573" bIns="34287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201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.09-201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.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11 (1.7-1.8)</a:t>
            </a:r>
          </a:p>
        </p:txBody>
      </p:sp>
      <p:sp>
        <p:nvSpPr>
          <p:cNvPr id="28699" name="矩形 82"/>
          <p:cNvSpPr/>
          <p:nvPr/>
        </p:nvSpPr>
        <p:spPr>
          <a:xfrm>
            <a:off x="1300163" y="3143251"/>
            <a:ext cx="2531269" cy="5355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新增</a:t>
            </a: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、提升事件委托性能、更好地支持 HTML5、优化动画切换</a:t>
            </a:r>
          </a:p>
        </p:txBody>
      </p:sp>
      <p:sp>
        <p:nvSpPr>
          <p:cNvPr id="28700" name="矩形 83"/>
          <p:cNvSpPr/>
          <p:nvPr/>
        </p:nvSpPr>
        <p:spPr>
          <a:xfrm>
            <a:off x="1280460" y="3826669"/>
            <a:ext cx="2629553" cy="300076"/>
          </a:xfrm>
          <a:prstGeom prst="rect">
            <a:avLst/>
          </a:prstGeom>
          <a:noFill/>
          <a:ln w="9525">
            <a:noFill/>
          </a:ln>
        </p:spPr>
        <p:txBody>
          <a:bodyPr wrap="none" lIns="68573" tIns="34287" rIns="68573" bIns="34287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20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06</a:t>
            </a:r>
            <a:r>
              <a:rPr lang="zh-CN" altLang="en-US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.0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8-2011.01 </a:t>
            </a:r>
            <a:r>
              <a:rPr lang="en-US" altLang="zh-CN" sz="1500" b="1" dirty="0">
                <a:solidFill>
                  <a:schemeClr val="tx2"/>
                </a:solidFill>
                <a:sym typeface="微软雅黑" panose="020B0503020204020204" pitchFamily="34" charset="-122"/>
              </a:rPr>
              <a:t>(1.0-1.5)</a:t>
            </a:r>
            <a:endParaRPr lang="zh-CN" altLang="en-US" sz="1500" b="1" dirty="0">
              <a:solidFill>
                <a:schemeClr val="tx2"/>
              </a:solidFill>
              <a:sym typeface="微软雅黑" panose="020B0503020204020204" pitchFamily="34" charset="-122"/>
            </a:endParaRPr>
          </a:p>
        </p:txBody>
      </p:sp>
      <p:sp>
        <p:nvSpPr>
          <p:cNvPr id="28701" name="矩形 84"/>
          <p:cNvSpPr/>
          <p:nvPr/>
        </p:nvSpPr>
        <p:spPr>
          <a:xfrm>
            <a:off x="1322785" y="4074319"/>
            <a:ext cx="2356247" cy="757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Sizzle</a:t>
            </a: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选择符引擎、事件委托、重写</a:t>
            </a:r>
            <a:r>
              <a:rPr lang="en-US" altLang="zh-CN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Ajax</a:t>
            </a:r>
            <a:r>
              <a:rPr lang="zh-CN" altLang="en-US" sz="1200" dirty="0">
                <a:solidFill>
                  <a:schemeClr val="tx2"/>
                </a:solidFill>
                <a:sym typeface="微软雅黑" panose="020B0503020204020204" pitchFamily="34" charset="-122"/>
              </a:rPr>
              <a:t>模块、Deferred Objects、提升遍历性能</a:t>
            </a:r>
          </a:p>
        </p:txBody>
      </p:sp>
    </p:spTree>
    <p:extLst>
      <p:ext uri="{BB962C8B-B14F-4D97-AF65-F5344CB8AC3E}">
        <p14:creationId xmlns:p14="http://schemas.microsoft.com/office/powerpoint/2010/main" val="339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" dur="2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8" dur="4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1" dur="6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4" dur="9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 tmFilter="0, 0; .2, .5; .8, .5; 1, 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86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4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5" dur="500" tmFilter="0, 0; .2, .5; .8, .5; 1, 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86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6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71" dur="500" tmFilter="0, 0; .2, .5; .8, .5; 1, 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86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7" dur="500" tmFilter="0, 0; .2, .5; .8, .5; 1, 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86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9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28690" grpId="0" bldLvl="0" animBg="1"/>
      <p:bldP spid="28690" grpId="1" bldLvl="0" animBg="1"/>
      <p:bldP spid="28691" grpId="0" bldLvl="0" animBg="1"/>
      <p:bldP spid="28691" grpId="1" bldLvl="0" animBg="1"/>
      <p:bldP spid="28692" grpId="0" bldLvl="0" animBg="1"/>
      <p:bldP spid="28692" grpId="1" bldLvl="0" animBg="1"/>
      <p:bldP spid="28693" grpId="0" bldLvl="0" animBg="1"/>
      <p:bldP spid="28693" grpId="1" bldLvl="0" animBg="1"/>
      <p:bldP spid="28694" grpId="0" bldLvl="0"/>
      <p:bldP spid="28695" grpId="0" bldLvl="0"/>
      <p:bldP spid="28696" grpId="0" bldLvl="0"/>
      <p:bldP spid="28697" grpId="0" bldLvl="0"/>
      <p:bldP spid="28698" grpId="0" bldLvl="0"/>
      <p:bldP spid="28699" grpId="0" bldLvl="0"/>
      <p:bldP spid="28700" grpId="0" bldLvl="0"/>
      <p:bldP spid="2870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252</Words>
  <Application>Microsoft Office PowerPoint</Application>
  <PresentationFormat>全屏显示(16:9)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Times New Roman</vt:lpstr>
      <vt:lpstr>Office 主题</vt:lpstr>
      <vt:lpstr>React – Diff DOM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金天天</cp:lastModifiedBy>
  <cp:revision>60</cp:revision>
  <dcterms:created xsi:type="dcterms:W3CDTF">2015-09-21T02:13:28Z</dcterms:created>
  <dcterms:modified xsi:type="dcterms:W3CDTF">2016-11-22T10:46:53Z</dcterms:modified>
</cp:coreProperties>
</file>