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2" r:id="rId4"/>
    <p:sldId id="258" r:id="rId5"/>
    <p:sldId id="259" r:id="rId6"/>
    <p:sldId id="293" r:id="rId7"/>
    <p:sldId id="260" r:id="rId8"/>
    <p:sldId id="261" r:id="rId9"/>
    <p:sldId id="262" r:id="rId10"/>
    <p:sldId id="263" r:id="rId11"/>
    <p:sldId id="264" r:id="rId12"/>
    <p:sldId id="285" r:id="rId13"/>
    <p:sldId id="287" r:id="rId14"/>
    <p:sldId id="265" r:id="rId15"/>
    <p:sldId id="266" r:id="rId16"/>
    <p:sldId id="286" r:id="rId17"/>
    <p:sldId id="267" r:id="rId18"/>
    <p:sldId id="269" r:id="rId19"/>
    <p:sldId id="270" r:id="rId20"/>
    <p:sldId id="271" r:id="rId21"/>
    <p:sldId id="288" r:id="rId22"/>
    <p:sldId id="273" r:id="rId23"/>
    <p:sldId id="274" r:id="rId24"/>
    <p:sldId id="278" r:id="rId25"/>
    <p:sldId id="289" r:id="rId26"/>
    <p:sldId id="296" r:id="rId27"/>
    <p:sldId id="295" r:id="rId28"/>
    <p:sldId id="294" r:id="rId29"/>
    <p:sldId id="275" r:id="rId30"/>
    <p:sldId id="280" r:id="rId31"/>
    <p:sldId id="298" r:id="rId32"/>
    <p:sldId id="281" r:id="rId33"/>
    <p:sldId id="282" r:id="rId34"/>
    <p:sldId id="297" r:id="rId35"/>
    <p:sldId id="283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67548"/>
  </p:normalViewPr>
  <p:slideViewPr>
    <p:cSldViewPr snapToGrid="0" snapToObjects="1">
      <p:cViewPr varScale="1">
        <p:scale>
          <a:sx n="103" d="100"/>
          <a:sy n="103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537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your-first-pwapp/#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alibaba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ServiceWorkerGlobalScop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希望通过我的分享，能让大家知道什么是</a:t>
            </a:r>
            <a:r>
              <a:rPr lang="en-US" altLang="zh-CN" dirty="0" err="1" smtClean="0"/>
              <a:t>pwa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简单的使用</a:t>
            </a:r>
            <a:r>
              <a:rPr lang="en-US" altLang="zh-CN" dirty="0" smtClean="0"/>
              <a:t>service</a:t>
            </a:r>
            <a:r>
              <a:rPr lang="en-US" altLang="zh-CN" baseline="0" dirty="0" smtClean="0"/>
              <a:t> worker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push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Notifications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围绕着这个主题，分三部分进行介绍：</a:t>
            </a:r>
            <a:endParaRPr lang="en-US" altLang="zh-CN" baseline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27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激活的时候会删除之前缓存的文件。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激活成功之后，打开</a:t>
            </a:r>
            <a:r>
              <a:rPr lang="en-US" altLang="zh-CN" dirty="0" smtClean="0"/>
              <a:t>chrome://inspect/#service-workers</a:t>
            </a:r>
            <a:r>
              <a:rPr lang="zh-CN" altLang="en-US" dirty="0" smtClean="0"/>
              <a:t>可以查看到当前运行的</a:t>
            </a:r>
            <a:r>
              <a:rPr lang="en-US" altLang="zh-CN" dirty="0" smtClean="0"/>
              <a:t>service worker</a:t>
            </a:r>
          </a:p>
          <a:p>
            <a:r>
              <a:rPr lang="zh-CN" altLang="en-US" dirty="0" smtClean="0"/>
              <a:t>只有在激活的状态下才会针对系统事件抓取资源，不激活的时候，不会占用系统资源。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90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Fetch</a:t>
            </a:r>
            <a:r>
              <a:rPr lang="zh-CN" altLang="en-US" dirty="0" smtClean="0"/>
              <a:t>事件获取浏览器请求。</a:t>
            </a:r>
            <a:endParaRPr lang="en-US" dirty="0" smtClean="0"/>
          </a:p>
          <a:p>
            <a:endParaRPr lang="en-US" dirty="0" smtClean="0"/>
          </a:p>
          <a:p>
            <a:r>
              <a:rPr dirty="0" err="1" smtClean="0"/>
              <a:t>在</a:t>
            </a:r>
            <a:r>
              <a:rPr dirty="0" err="1"/>
              <a:t>service</a:t>
            </a:r>
            <a:r>
              <a:rPr dirty="0"/>
              <a:t> </a:t>
            </a:r>
            <a:r>
              <a:rPr dirty="0" err="1"/>
              <a:t>worker出现之前，前端确实不会自己给自己发消息</a:t>
            </a:r>
            <a:r>
              <a:rPr dirty="0" smtClean="0"/>
              <a:t>，</a:t>
            </a:r>
            <a:endParaRPr lang="en-US" dirty="0" smtClean="0"/>
          </a:p>
          <a:p>
            <a:r>
              <a:rPr dirty="0" err="1" smtClean="0"/>
              <a:t>但是有了</a:t>
            </a:r>
            <a:r>
              <a:rPr dirty="0" err="1"/>
              <a:t>service</a:t>
            </a:r>
            <a:r>
              <a:rPr dirty="0"/>
              <a:t> </a:t>
            </a:r>
            <a:r>
              <a:rPr dirty="0" err="1"/>
              <a:t>worker，就可以在拦截请求之后根据需要发回自己的响应，对页面而言，</a:t>
            </a:r>
            <a:r>
              <a:rPr dirty="0" err="1" smtClean="0"/>
              <a:t>这</a:t>
            </a:r>
            <a:r>
              <a:rPr lang="zh-CN" altLang="en-US" dirty="0" smtClean="0"/>
              <a:t>和</a:t>
            </a:r>
            <a:r>
              <a:rPr dirty="0" err="1" smtClean="0"/>
              <a:t>普通的请求结果并没有区别</a:t>
            </a:r>
            <a:r>
              <a:rPr dirty="0" smtClean="0"/>
              <a:t>，</a:t>
            </a:r>
            <a:endParaRPr lang="en-US" dirty="0" smtClean="0"/>
          </a:p>
          <a:p>
            <a:r>
              <a:rPr dirty="0" err="1" smtClean="0"/>
              <a:t>这是</a:t>
            </a:r>
            <a:r>
              <a:rPr dirty="0" err="1"/>
              <a:t>Response的一处应用</a:t>
            </a:r>
            <a:r>
              <a:rPr dirty="0"/>
              <a:t>。</a:t>
            </a:r>
          </a:p>
          <a:p>
            <a:r>
              <a:rPr dirty="0"/>
              <a:t>在fetch方法中：</a:t>
            </a:r>
          </a:p>
          <a:p>
            <a:r>
              <a:rPr dirty="0"/>
              <a:t>首先检缓存中是否已经缓存了这个请求，如果有，就直接返回响应，就减少了一次网络请求。否则我们返回一个实时从网络请求fetch的结果。</a:t>
            </a:r>
          </a:p>
          <a:p>
            <a:r>
              <a:rPr dirty="0"/>
              <a:t>如果我们想要增量地缓存新的请求，我们可以通过处理fetch请求的response并且添加它们到缓存中来实现。</a:t>
            </a:r>
          </a:p>
          <a:p>
            <a:endParaRPr lang="en-US" dirty="0" smtClean="0"/>
          </a:p>
          <a:p>
            <a:r>
              <a:rPr dirty="0" err="1" smtClean="0"/>
              <a:t>如果是图片</a:t>
            </a:r>
            <a:r>
              <a:rPr dirty="0" err="1"/>
              <a:t>，要先复制一份response，原因是request或者response对象属于stream，只能使用一次</a:t>
            </a:r>
            <a:r>
              <a:rPr dirty="0" smtClean="0"/>
              <a:t>，</a:t>
            </a:r>
            <a:r>
              <a:rPr lang="zh-CN" altLang="en-US" dirty="0" smtClean="0"/>
              <a:t>备份</a:t>
            </a:r>
            <a:r>
              <a:rPr dirty="0" err="1" smtClean="0"/>
              <a:t>之后一份存入缓存</a:t>
            </a:r>
            <a:r>
              <a:rPr dirty="0" err="1"/>
              <a:t>，另一份发送给页面</a:t>
            </a:r>
            <a:r>
              <a:rPr dirty="0"/>
              <a:t>。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99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67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58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Promises</a:t>
            </a:r>
            <a:r>
              <a:rPr lang="zh-CN" altLang="en-US" sz="1200" dirty="0" smtClean="0"/>
              <a:t>是一种非常适用于异步操作的机制，一个操作依赖于另一个操作的成功执行。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2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9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3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应用程序服务器是通过很多协议来为应用程序提供商业逻辑</a:t>
            </a:r>
            <a:r>
              <a:rPr dirty="0" smtClean="0"/>
              <a:t>。</a:t>
            </a:r>
            <a:endParaRPr dirty="0"/>
          </a:p>
          <a:p>
            <a:endParaRPr dirty="0"/>
          </a:p>
          <a:p>
            <a:r>
              <a:rPr dirty="0" err="1"/>
              <a:t>推送消息的过程</a:t>
            </a:r>
            <a:r>
              <a:rPr dirty="0"/>
              <a:t>：</a:t>
            </a:r>
          </a:p>
          <a:p>
            <a:r>
              <a:rPr dirty="0" err="1"/>
              <a:t>1、应用程序服务器请求push</a:t>
            </a:r>
            <a:r>
              <a:rPr dirty="0"/>
              <a:t> </a:t>
            </a:r>
            <a:r>
              <a:rPr dirty="0" err="1"/>
              <a:t>server使用</a:t>
            </a:r>
            <a:r>
              <a:rPr dirty="0"/>
              <a:t> </a:t>
            </a:r>
            <a:r>
              <a:rPr dirty="0" err="1"/>
              <a:t>WEBPUSH-PROTICOL传递一个推送消息。这个请求使用包含在推送描述中的推送端点</a:t>
            </a:r>
            <a:r>
              <a:rPr dirty="0"/>
              <a:t>。</a:t>
            </a:r>
          </a:p>
          <a:p>
            <a:r>
              <a:rPr dirty="0" err="1"/>
              <a:t>2、push</a:t>
            </a:r>
            <a:r>
              <a:rPr dirty="0"/>
              <a:t> </a:t>
            </a:r>
            <a:r>
              <a:rPr dirty="0" err="1"/>
              <a:t>service传递消息到特定的用户代理（浏览器等</a:t>
            </a:r>
            <a:r>
              <a:rPr dirty="0"/>
              <a:t>），</a:t>
            </a:r>
            <a:r>
              <a:rPr dirty="0" err="1"/>
              <a:t>与此同时在消息中识别端点</a:t>
            </a:r>
            <a:r>
              <a:rPr dirty="0"/>
              <a:t>。</a:t>
            </a:r>
          </a:p>
          <a:p>
            <a:r>
              <a:rPr dirty="0" err="1"/>
              <a:t>3、用户代理识别预定的service</a:t>
            </a:r>
            <a:r>
              <a:rPr dirty="0"/>
              <a:t> </a:t>
            </a:r>
            <a:r>
              <a:rPr dirty="0" err="1"/>
              <a:t>worker并且在必要的时候激活它。同时传递推送消息给service</a:t>
            </a:r>
            <a:r>
              <a:rPr dirty="0"/>
              <a:t> worker。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1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那么接下来看一</a:t>
            </a:r>
            <a:r>
              <a:rPr lang="en-US" altLang="zh-CN" dirty="0" err="1" smtClean="0"/>
              <a:t>pwa</a:t>
            </a:r>
            <a:r>
              <a:rPr lang="zh-CN" altLang="en-US" dirty="0" smtClean="0"/>
              <a:t>的一些特性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  <a:p>
            <a:r>
              <a:rPr dirty="0"/>
              <a:t>备注：</a:t>
            </a:r>
          </a:p>
          <a:p>
            <a:r>
              <a:rPr dirty="0"/>
              <a:t>如果搜索下 PWA 的历史就会发现，它第一次出现于 Googler Alex Russell 的博客文章《Progressive Web Apps: Escaping Tabs Without Losing Our Soul》中，其主要观点是：Web 的发展方向应该是”在保留灵魂的基础上渐进增强”，而非现在大行其道的 Hybrid App 方向。</a:t>
            </a:r>
          </a:p>
          <a:p>
            <a:endParaRPr dirty="0"/>
          </a:p>
          <a:p>
            <a:r>
              <a:rPr dirty="0"/>
              <a:t>总结一下，文章里的 Progressive 主要有这两层含义：</a:t>
            </a:r>
          </a:p>
          <a:p>
            <a:r>
              <a:rPr dirty="0"/>
              <a:t>如果用户需要，网页可以渐进式地变成 App，比如被添加到主屏幕、全屏方式运行、离线工作、推送通知消息等。但它仍是 Web 而非放到 App Store 里。</a:t>
            </a:r>
          </a:p>
          <a:p>
            <a:r>
              <a:rPr dirty="0"/>
              <a:t>所有这些“使得 Web 更能与 App 匹敌”的特性都是以渐进的方式增强的，在比传统网页应用更好的同时也保证了降级兼容。</a:t>
            </a:r>
          </a:p>
          <a:p>
            <a:endParaRPr dirty="0"/>
          </a:p>
          <a:p>
            <a:r>
              <a:rPr dirty="0"/>
              <a:t>作者：黄玄</a:t>
            </a:r>
          </a:p>
          <a:p>
            <a:r>
              <a:rPr dirty="0"/>
              <a:t>链接：https://www.zhihu.com/question/46690207/answer/104851767</a:t>
            </a:r>
          </a:p>
          <a:p>
            <a:r>
              <a:rPr dirty="0"/>
              <a:t>来源：知乎</a:t>
            </a:r>
          </a:p>
          <a:p>
            <a:r>
              <a:rPr dirty="0"/>
              <a:t>著作权归作者所有，转载请联系作者获得授权。</a:t>
            </a:r>
          </a:p>
        </p:txBody>
      </p:sp>
    </p:spTree>
    <p:extLst>
      <p:ext uri="{BB962C8B-B14F-4D97-AF65-F5344CB8AC3E}">
        <p14:creationId xmlns:p14="http://schemas.microsoft.com/office/powerpoint/2010/main" val="397657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94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在接收到消息时，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会触发一个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postMessage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和页面通信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441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参照</a:t>
            </a:r>
            <a:r>
              <a:rPr kumimoji="1" lang="en-US" altLang="zh-CN" dirty="0" err="1" smtClean="0"/>
              <a:t>mdn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94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75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8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在官网上介绍了有</a:t>
            </a:r>
            <a:r>
              <a:rPr dirty="0" err="1"/>
              <a:t>10中特性</a:t>
            </a:r>
            <a:r>
              <a:rPr dirty="0" smtClean="0"/>
              <a:t>，</a:t>
            </a:r>
            <a:endParaRPr lang="en-US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在这里简单介绍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种特性。</a:t>
            </a: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所有这些“使得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更能与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匹敌”的特性都是以渐进的方式增强的，在比传统网页应用更好的同时也保证了降级兼容。</a:t>
            </a:r>
          </a:p>
          <a:p>
            <a:endParaRPr lang="en-US" dirty="0" smtClean="0"/>
          </a:p>
          <a:p>
            <a:r>
              <a:rPr dirty="0" err="1" smtClean="0"/>
              <a:t>今天主要分享的是</a:t>
            </a:r>
            <a:r>
              <a:rPr dirty="0" err="1"/>
              <a:t>service</a:t>
            </a:r>
            <a:r>
              <a:rPr dirty="0"/>
              <a:t> </a:t>
            </a:r>
            <a:r>
              <a:rPr dirty="0" err="1"/>
              <a:t>worker、push和</a:t>
            </a:r>
            <a:r>
              <a:rPr dirty="0" err="1" smtClean="0"/>
              <a:t>notification</a:t>
            </a:r>
            <a:r>
              <a:rPr lang="en-US" altLang="zh-CN" dirty="0" err="1" smtClean="0"/>
              <a:t>s</a:t>
            </a:r>
            <a:r>
              <a:rPr dirty="0" err="1" smtClean="0"/>
              <a:t>。</a:t>
            </a:r>
            <a:r>
              <a:rPr dirty="0" err="1"/>
              <a:t>那么下面完们先了解一下service</a:t>
            </a:r>
            <a:r>
              <a:rPr dirty="0"/>
              <a:t> </a:t>
            </a:r>
            <a:r>
              <a:rPr dirty="0" smtClean="0"/>
              <a:t>wor</a:t>
            </a:r>
            <a:r>
              <a:rPr lang="en-US" dirty="0" smtClean="0"/>
              <a:t>ker</a:t>
            </a:r>
            <a:r>
              <a:rPr dirty="0" smtClean="0"/>
              <a:t>。</a:t>
            </a:r>
            <a:endParaRPr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sz="1200" dirty="0" smtClean="0"/>
          </a:p>
          <a:p>
            <a:pPr marL="0" indent="0">
              <a:buNone/>
            </a:pPr>
            <a:r>
              <a:rPr lang="en-US" altLang="zh-CN" sz="1200" dirty="0" smtClean="0"/>
              <a:t>2---</a:t>
            </a:r>
            <a:r>
              <a:rPr lang="zh-CN" altLang="en-US" sz="1200" dirty="0" smtClean="0"/>
              <a:t>其实就是第一次渲染渲个壳、等异步数据来了再填充。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dirty="0" err="1" smtClean="0"/>
              <a:t>官网</a:t>
            </a:r>
            <a:r>
              <a:rPr dirty="0" err="1"/>
              <a:t>：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://codelabs.developers.google.com/codelabs/your-first-pwapp/#0</a:t>
            </a:r>
            <a:r>
              <a:rPr dirty="0"/>
              <a:t> </a:t>
            </a:r>
          </a:p>
          <a:p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https://m.alibaba.com/</a:t>
            </a:r>
            <a:r>
              <a:rPr dirty="0"/>
              <a:t> 全球第一家使用PWD的网站</a:t>
            </a:r>
          </a:p>
        </p:txBody>
      </p:sp>
    </p:spTree>
    <p:extLst>
      <p:ext uri="{BB962C8B-B14F-4D97-AF65-F5344CB8AC3E}">
        <p14:creationId xmlns:p14="http://schemas.microsoft.com/office/powerpoint/2010/main" val="45230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英文</a:t>
            </a:r>
            <a:r>
              <a:rPr lang="en-US" altLang="zh-CN" dirty="0" err="1" smtClean="0"/>
              <a:t>downasaur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46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有了</a:t>
            </a:r>
            <a:r>
              <a:rPr dirty="0" err="1"/>
              <a:t>service</a:t>
            </a:r>
            <a:r>
              <a:rPr dirty="0"/>
              <a:t> </a:t>
            </a:r>
            <a:r>
              <a:rPr dirty="0" err="1"/>
              <a:t>worker之后，</a:t>
            </a:r>
            <a:r>
              <a:rPr dirty="0" err="1" smtClean="0"/>
              <a:t>我们就可以正常的访问页面</a:t>
            </a:r>
            <a:r>
              <a:rPr lang="en-US" dirty="0" smtClean="0"/>
              <a:t>  </a:t>
            </a:r>
            <a:r>
              <a:rPr lang="zh-CN" altLang="en-US" dirty="0" smtClean="0"/>
              <a:t>。（点击）</a:t>
            </a:r>
            <a:endParaRPr lang="en-US" dirty="0" smtClean="0"/>
          </a:p>
          <a:p>
            <a:r>
              <a:rPr lang="en-US" dirty="0" smtClean="0"/>
              <a:t> </a:t>
            </a:r>
            <a:endParaRPr dirty="0"/>
          </a:p>
          <a:p>
            <a:r>
              <a:rPr dirty="0"/>
              <a:t>Service Worker </a:t>
            </a:r>
            <a:r>
              <a:rPr dirty="0" err="1"/>
              <a:t>是坐落于浏览器和因特网管道间的一个东西，</a:t>
            </a:r>
            <a:r>
              <a:rPr dirty="0" err="1" smtClean="0"/>
              <a:t>他们</a:t>
            </a:r>
            <a:r>
              <a:rPr lang="zh-CN" altLang="en-US" dirty="0" smtClean="0"/>
              <a:t>能</a:t>
            </a:r>
            <a:r>
              <a:rPr dirty="0" smtClean="0"/>
              <a:t>建立高效的离线体验</a:t>
            </a:r>
            <a:r>
              <a:rPr dirty="0"/>
              <a:t>，拦截网络请求，并且会根据当前的网络是否可用、服务器的内容是否有所更新来采取合适的策略。他们还允许通知推送和后台同步API。</a:t>
            </a:r>
          </a:p>
          <a:p>
            <a:endParaRPr dirty="0"/>
          </a:p>
          <a:p>
            <a:r>
              <a:rPr dirty="0"/>
              <a:t>好吧，鬼知道在说什么，换个人能听懂的，下一页：</a:t>
            </a:r>
          </a:p>
        </p:txBody>
      </p:sp>
    </p:spTree>
    <p:extLst>
      <p:ext uri="{BB962C8B-B14F-4D97-AF65-F5344CB8AC3E}">
        <p14:creationId xmlns:p14="http://schemas.microsoft.com/office/powerpoint/2010/main" val="19963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要使用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首先要在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中注册。</a:t>
            </a:r>
            <a:endParaRPr lang="en-US" dirty="0" smtClean="0"/>
          </a:p>
          <a:p>
            <a:endParaRPr lang="en-US" dirty="0" smtClean="0"/>
          </a:p>
          <a:p>
            <a:r>
              <a:rPr dirty="0" err="1" smtClean="0"/>
              <a:t>备注</a:t>
            </a:r>
            <a:r>
              <a:rPr dirty="0"/>
              <a:t>：</a:t>
            </a:r>
          </a:p>
          <a:p>
            <a:r>
              <a:rPr dirty="0" err="1"/>
              <a:t>即使是有网的环境下，也不需要每次网页都要重新载入，而是可以通过缓存，提升速度，实现秒级页面载入</a:t>
            </a:r>
            <a:r>
              <a:rPr dirty="0" smtClean="0"/>
              <a:t>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52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如果页面中注册了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，那么浏览器就会下载安装。</a:t>
            </a:r>
            <a:endParaRPr lang="en-US" dirty="0" smtClean="0"/>
          </a:p>
          <a:p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有一个需要特别说明的是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文件的路径，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文件被放在这个域的根目录下，这意味着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和网站同源。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换句话说，这个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将会收到这个域下的所有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fetch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事件。如果我将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文件注册为</a:t>
            </a:r>
            <a:r>
              <a:rPr lang="en-US" altLang="zh-CN" dirty="0" smtClean="0"/>
              <a:t>/example/</a:t>
            </a:r>
            <a:r>
              <a:rPr lang="en-US" altLang="zh-CN" dirty="0" err="1" smtClean="0"/>
              <a:t>sw.js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那么，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service worker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只能收到</a:t>
            </a:r>
            <a:r>
              <a:rPr lang="en-US" altLang="zh-CN" dirty="0" smtClean="0"/>
              <a:t>/example/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路径下的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fetch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事件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还可以通过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scope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参数，指定范围。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{</a:t>
            </a:r>
            <a:r>
              <a:rPr lang="en-US" altLang="zh-CN" dirty="0" smtClean="0"/>
              <a:t> scope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'./'</a:t>
            </a:r>
            <a:r>
              <a:rPr lang="en-US" altLang="zh-CN" dirty="0" smtClean="0"/>
              <a:t> 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}</a:t>
            </a:r>
          </a:p>
          <a:p>
            <a:endParaRPr lang="en-US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19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dirty="0" smtClean="0"/>
              <a:t>Service </a:t>
            </a:r>
            <a:r>
              <a:rPr dirty="0"/>
              <a:t>worker拥有一个完全独立于Web页面的生命周期。</a:t>
            </a:r>
          </a:p>
          <a:p>
            <a:endParaRPr lang="en-US" dirty="0" smtClean="0"/>
          </a:p>
          <a:p>
            <a:r>
              <a:rPr lang="zh-CN" altLang="en-US" dirty="0" smtClean="0"/>
              <a:t>需要特别说明的是，是否销毁由浏览器决定，如果一个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长期不使用或者机器内存有限，则可能会销毁这个</a:t>
            </a:r>
            <a:r>
              <a:rPr lang="en-US" altLang="zh-CN" dirty="0" smtClean="0"/>
              <a:t>worker</a:t>
            </a:r>
            <a:endParaRPr lang="en-US" dirty="0" smtClean="0"/>
          </a:p>
          <a:p>
            <a:r>
              <a:rPr lang="en-US" altLang="zh-CN" dirty="0" smtClean="0"/>
              <a:t>Idle </a:t>
            </a:r>
            <a:r>
              <a:rPr lang="zh-CN" altLang="en-US" dirty="0" smtClean="0"/>
              <a:t>空闲</a:t>
            </a:r>
            <a:endParaRPr lang="en-US" dirty="0" smtClean="0"/>
          </a:p>
          <a:p>
            <a:r>
              <a:rPr lang="zh-CN" altLang="en-US" dirty="0" smtClean="0"/>
              <a:t>备注</a:t>
            </a:r>
            <a:endParaRPr dirty="0"/>
          </a:p>
          <a:p>
            <a:endParaRPr dirty="0"/>
          </a:p>
          <a:p>
            <a:r>
              <a:rPr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dirty="0">
                <a:solidFill>
                  <a:schemeClr val="bg1"/>
                </a:solidFill>
              </a:rPr>
              <a:t>1.  安装  浏览器会加载并缓存一些静态资源。如果所有的文件被缓存成功，sw就安装成功了。如果有任何文件加载或缓存失败，那么安装过程就会失败，service worker就不能被激活（也即没能安装成功）。如果发生这样的问题，别担心，它会在下次再尝试安装。</a:t>
            </a:r>
          </a:p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    2.  激活，激活成功之后，打开chrome://inspect/#service-workers可以查看到当前运行的service worker</a:t>
            </a:r>
          </a:p>
          <a:p>
            <a:r>
              <a:rPr dirty="0">
                <a:solidFill>
                  <a:schemeClr val="bg1"/>
                </a:solidFill>
              </a:rPr>
              <a:t>只有在激活的状态下才会针对系统事件抓取资源，不激活的时候，不会占用系统资源。</a:t>
            </a:r>
          </a:p>
          <a:p>
            <a:r>
              <a:rPr dirty="0">
                <a:solidFill>
                  <a:schemeClr val="bg1"/>
                </a:solidFill>
              </a:rPr>
              <a:t>        </a:t>
            </a:r>
          </a:p>
          <a:p>
            <a:r>
              <a:rPr dirty="0">
                <a:solidFill>
                  <a:schemeClr val="bg1"/>
                </a:solidFill>
              </a:rPr>
              <a:t>    3. 监听fetch和message事件 </a:t>
            </a:r>
          </a:p>
          <a:p>
            <a:r>
              <a:rPr dirty="0">
                <a:solidFill>
                  <a:schemeClr val="bg1"/>
                </a:solidFill>
              </a:rPr>
              <a:t>	在install事件中，只是缓存这些文件。想让浏览器使用缓存，就是在fetch事件中就进行处理的。在后面会讲到fetch</a:t>
            </a:r>
          </a:p>
          <a:p>
            <a:r>
              <a:rPr dirty="0">
                <a:solidFill>
                  <a:schemeClr val="bg1"/>
                </a:solidFill>
              </a:rPr>
              <a:t> 	message是和浏览器之间通信的事件</a:t>
            </a:r>
          </a:p>
          <a:p>
            <a:r>
              <a:rPr dirty="0"/>
              <a:t>    4. 销毁，是否销毁由浏览器决定，如果一个service worker长期不使用或者机器内存有限，则可能会销毁这个worker</a:t>
            </a:r>
          </a:p>
        </p:txBody>
      </p:sp>
    </p:spTree>
    <p:extLst>
      <p:ext uri="{BB962C8B-B14F-4D97-AF65-F5344CB8AC3E}">
        <p14:creationId xmlns:p14="http://schemas.microsoft.com/office/powerpoint/2010/main" val="888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 </a:t>
            </a:r>
            <a:r>
              <a:rPr lang="zh-CN" altLang="en-US" dirty="0" smtClean="0"/>
              <a:t>安装  </a:t>
            </a: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浏览器会加载并缓存一些静态资源。如果所有的文件被缓存成功，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就安装成功了。如果有任何文件加载或缓存失败，那么安装过程就会失败，</a:t>
            </a:r>
            <a:r>
              <a:rPr lang="en-US" altLang="zh-CN" dirty="0" smtClean="0"/>
              <a:t>service worker</a:t>
            </a:r>
            <a:r>
              <a:rPr lang="zh-CN" altLang="en-US" dirty="0" smtClean="0"/>
              <a:t>就不能被激活。如果发生这样的问题，它会在下次再尝试安装。</a:t>
            </a: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安装成功之后，就会进入激活状态。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 smtClean="0"/>
              <a:t>Self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service worker </a:t>
            </a:r>
            <a:r>
              <a:rPr lang="zh-CN" altLang="en-US" dirty="0" smtClean="0"/>
              <a:t>的全局上下文执行环境</a:t>
            </a:r>
            <a:endParaRPr lang="en-US" altLang="zh-CN" dirty="0" smtClean="0"/>
          </a:p>
          <a:p>
            <a:r>
              <a:rPr lang="en-US" altLang="zh-CN" sz="1200" b="0" i="0" u="none" strike="noStrike" dirty="0" err="1" smtClean="0">
                <a:effectLst/>
                <a:latin typeface="+mn-lt"/>
                <a:ea typeface="+mn-ea"/>
                <a:cs typeface="+mn-cs"/>
                <a:sym typeface="Calibri"/>
                <a:hlinkClick r:id="rId3" tooltip="The ServiceWorkerGlobalScope interface of the ServiceWorker API represents the global execution context of a service worker."/>
              </a:rPr>
              <a:t>ServiceWorkerGlobalScope</a:t>
            </a:r>
            <a:r>
              <a:rPr lang="en-US" altLang="zh-CN" sz="1200" b="0" i="0" u="none" strike="noStrike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.oninstall</a:t>
            </a:r>
            <a:r>
              <a:rPr lang="en-US" altLang="zh-CN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23652" y="3147814"/>
            <a:ext cx="6912769" cy="56921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323527" y="3867894"/>
            <a:ext cx="6912894" cy="5052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182563" marR="0" indent="-18256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eeksblog.com/iphone-8-may-bumpy-ride-2017/" TargetMode="External"/><Relationship Id="rId2" Type="http://schemas.openxmlformats.org/officeDocument/2006/relationships/hyperlink" Target="https://m.alibaba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Progressive Web App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323528" y="4155926"/>
            <a:ext cx="7243599" cy="505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905255">
              <a:defRPr sz="2772"/>
            </a:lvl1pPr>
          </a:lstStyle>
          <a:p>
            <a:r>
              <a:rPr dirty="0"/>
              <a:t>Service Worker </a:t>
            </a:r>
            <a:r>
              <a:rPr lang="en-US" altLang="zh-CN" dirty="0" smtClean="0"/>
              <a:t>| </a:t>
            </a:r>
            <a:r>
              <a:rPr dirty="0" smtClean="0"/>
              <a:t>Web </a:t>
            </a:r>
            <a:r>
              <a:rPr dirty="0"/>
              <a:t>Push </a:t>
            </a:r>
            <a:r>
              <a:rPr lang="en-US" altLang="zh-CN" dirty="0" smtClean="0"/>
              <a:t>| </a:t>
            </a:r>
            <a:r>
              <a:rPr dirty="0" smtClean="0"/>
              <a:t>Notifications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7840129" y="3687874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金天天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rPr dirty="0" smtClean="0"/>
              <a:t>注册</a:t>
            </a:r>
            <a:r>
              <a:rPr lang="en-US" dirty="0" smtClean="0"/>
              <a:t>service worker</a:t>
            </a:r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注册的代码：</a:t>
            </a:r>
          </a:p>
        </p:txBody>
      </p:sp>
      <p:pic>
        <p:nvPicPr>
          <p:cNvPr id="8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468191"/>
            <a:ext cx="9144001" cy="2677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666" y="3529816"/>
            <a:ext cx="2933333" cy="146666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t>Service worker的生命周期</a:t>
            </a:r>
          </a:p>
        </p:txBody>
      </p:sp>
      <p:pic>
        <p:nvPicPr>
          <p:cNvPr id="9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6368" y="701777"/>
            <a:ext cx="4189981" cy="393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的时候都做什么了？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682356"/>
            <a:ext cx="6799673" cy="3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5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激活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55168" y="4473666"/>
            <a:ext cx="6177273" cy="46272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调试：</a:t>
            </a:r>
            <a:r>
              <a:rPr lang="en-US" altLang="zh-CN" dirty="0"/>
              <a:t>chrome://inspect/#</a:t>
            </a:r>
            <a:r>
              <a:rPr lang="en-US" altLang="zh-CN" dirty="0" smtClean="0"/>
              <a:t>service-workers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5" y="726784"/>
            <a:ext cx="6635972" cy="36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0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fetch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在页面发起http请求时，service worker可以通过fetch事件拦截请求，并且给出自己的响应。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1. fetch()方法返回的是Promise对象，通过then方法进行连续调用，减少嵌套。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2、2. 提供了Request、Response对象。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Request：对象发起。</a:t>
            </a:r>
          </a:p>
          <a:p>
            <a:pPr marL="0" lvl="1" indent="228600" defTabSz="457200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2E2E2E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Response：？</a:t>
            </a:r>
          </a:p>
        </p:txBody>
      </p:sp>
      <p:sp>
        <p:nvSpPr>
          <p:cNvPr id="98" name="Shape 98"/>
          <p:cNvSpPr/>
          <p:nvPr/>
        </p:nvSpPr>
        <p:spPr>
          <a:xfrm>
            <a:off x="2381580" y="2627691"/>
            <a:ext cx="46348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http://www.alloyteam.com/2016/01/9274/</a:t>
            </a:r>
          </a:p>
        </p:txBody>
      </p:sp>
      <p:pic>
        <p:nvPicPr>
          <p:cNvPr id="99" name="屏幕快照 2017-01-01 下午6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843558"/>
            <a:ext cx="8640963" cy="3399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rPr lang="en-US" altLang="zh-CN" dirty="0" smtClean="0"/>
              <a:t>M</a:t>
            </a:r>
            <a:r>
              <a:rPr dirty="0" smtClean="0"/>
              <a:t>essage</a:t>
            </a:r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</a:t>
            </a:r>
            <a:r>
              <a:rPr sz="1800" dirty="0" smtClean="0"/>
              <a:t>页面和</a:t>
            </a:r>
            <a:r>
              <a:rPr sz="1800" dirty="0"/>
              <a:t>serviceWorker之间可以通过posetMessage()方法发送消息，发送的消息可以通过message事件接收到。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</a:t>
            </a:r>
            <a:r>
              <a:rPr sz="1800" dirty="0" smtClean="0"/>
              <a:t>这是一个双向的过程</a:t>
            </a:r>
            <a:r>
              <a:rPr sz="1800" dirty="0"/>
              <a:t>，页面可以发消息给service worker，service worker也可以发送消息给页面，由于这个特性，可以将service worker作为中间纽带，使得一个域名或者子域名下的多个页面可以自由通信。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687659"/>
            <a:ext cx="8271904" cy="2148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3025596"/>
            <a:ext cx="5163071" cy="13691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617" y="3025596"/>
            <a:ext cx="3649383" cy="11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30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如何更新一个Service Worker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251519" y="617041"/>
            <a:ext cx="8640962" cy="39176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更新你的</a:t>
            </a:r>
            <a:r>
              <a:rPr sz="1800" dirty="0"/>
              <a:t>service worker的JavaScript</a:t>
            </a:r>
            <a:r>
              <a:rPr sz="1800" dirty="0" smtClean="0"/>
              <a:t>文件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当用户浏览你的网站，浏览器尝试在后台下载service worker的脚本文件。只要服务器上的文件和本地文件有一个字节不同，它们就被判定为需要更新</a:t>
            </a:r>
            <a:r>
              <a:rPr sz="1800" dirty="0" smtClean="0"/>
              <a:t>。</a:t>
            </a:r>
            <a:endParaRPr lang="en-US" altLang="zh-CN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更新后的</a:t>
            </a:r>
            <a:r>
              <a:rPr sz="1800" dirty="0"/>
              <a:t>service worker将开始运作，install event被重新触发</a:t>
            </a:r>
            <a:r>
              <a:rPr sz="1800" dirty="0" smtClean="0"/>
              <a:t>。</a:t>
            </a:r>
            <a:endParaRPr sz="1800" dirty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在这个时间节点上</a:t>
            </a:r>
            <a:r>
              <a:rPr sz="1800" dirty="0"/>
              <a:t>，当前页面生效的依然是老版本的service worker，新的servicer worker将进入"waiting"状态。</a:t>
            </a:r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sz="1800" dirty="0"/>
              <a:t>当前页面被关闭之后，老的service worker进程被杀死，新的servicer worker正式生效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sz="1800" dirty="0" smtClean="0"/>
              <a:t>一旦新的</a:t>
            </a:r>
            <a:r>
              <a:rPr sz="1800" dirty="0"/>
              <a:t>service </a:t>
            </a:r>
            <a:r>
              <a:rPr sz="1800" dirty="0" err="1"/>
              <a:t>worker生效，它的activate</a:t>
            </a:r>
            <a:r>
              <a:rPr sz="1800" dirty="0" err="1" smtClean="0"/>
              <a:t>事件</a:t>
            </a:r>
            <a:r>
              <a:rPr lang="zh-CN" altLang="en-US" sz="1800" dirty="0" smtClean="0"/>
              <a:t>就</a:t>
            </a:r>
            <a:r>
              <a:rPr sz="1800" dirty="0" err="1" smtClean="0"/>
              <a:t>被触发</a:t>
            </a:r>
            <a:r>
              <a:rPr sz="1800" dirty="0" smtClean="0"/>
              <a:t>。</a:t>
            </a:r>
            <a:endParaRPr lang="en-US" sz="1800" dirty="0" smtClean="0"/>
          </a:p>
          <a:p>
            <a:pPr marL="0" indent="0" defTabSz="548640">
              <a:lnSpc>
                <a:spcPct val="120000"/>
              </a:lnSpc>
              <a:spcBef>
                <a:spcPts val="300"/>
              </a:spcBef>
              <a:buNone/>
              <a:defRPr sz="1440"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sz="1800" dirty="0" smtClean="0"/>
              <a:t>代码更新后</a:t>
            </a:r>
            <a:r>
              <a:rPr sz="1800" dirty="0"/>
              <a:t>，通常需要在activate的callback中执行一个管理cache的操作。因为你会需要清除掉之前旧的数据。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230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运行在一个worker的环境中：因此，他不会用dom的访问权，并且是在主线程之外的另一个线程中运行来加速你的APP，所以它不会造成阻塞。它的设计是完全异步的，因此，同步的XHR请求和localStorage都不能应用在service worker中。</a:t>
            </a:r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</a:t>
            </a:r>
            <a:r>
              <a:rPr sz="1800" dirty="0" err="1"/>
              <a:t>只通过HTTPS运行，</a:t>
            </a:r>
            <a:r>
              <a:rPr sz="1800" dirty="0" err="1" smtClean="0"/>
              <a:t>在本地可以使用</a:t>
            </a:r>
            <a:r>
              <a:rPr lang="en-US" altLang="zh-CN" sz="1800" dirty="0" err="1" smtClean="0"/>
              <a:t>http</a:t>
            </a:r>
            <a:endParaRPr sz="1800" dirty="0"/>
          </a:p>
          <a:p>
            <a:pPr marL="0" indent="0">
              <a:buNone/>
              <a:defRPr sz="2300"/>
            </a:pP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Service </a:t>
            </a:r>
            <a:r>
              <a:rPr sz="1800" dirty="0"/>
              <a:t>workers </a:t>
            </a:r>
            <a:r>
              <a:rPr sz="1800" dirty="0" smtClean="0"/>
              <a:t>只能操作同源的文件</a:t>
            </a:r>
            <a:endParaRPr lang="en-US" sz="1800" dirty="0" smtClean="0"/>
          </a:p>
          <a:p>
            <a:pPr marL="0" indent="0">
              <a:buNone/>
              <a:defRPr sz="2300"/>
            </a:pPr>
            <a:endParaRPr lang="en-US" sz="1800" dirty="0"/>
          </a:p>
          <a:p>
            <a:pPr marL="0" indent="0">
              <a:buNone/>
              <a:defRPr sz="2300"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、接口都是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Promise</a:t>
            </a:r>
            <a:r>
              <a:rPr lang="zh-CN" altLang="en-US" sz="1800" dirty="0" smtClean="0"/>
              <a:t>实现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。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0" indent="0">
              <a:buNone/>
              <a:defRPr sz="2300"/>
            </a:pPr>
            <a:r>
              <a:rPr lang="zh-CN" altLang="en-US" sz="1800" dirty="0" smtClean="0"/>
              <a:t>这</a:t>
            </a:r>
            <a:r>
              <a:rPr lang="zh-CN" altLang="en-US" sz="1800" dirty="0"/>
              <a:t>是</a:t>
            </a:r>
            <a:r>
              <a:rPr lang="en-US" altLang="zh-CN" sz="1800" dirty="0"/>
              <a:t>service worker</a:t>
            </a:r>
            <a:r>
              <a:rPr lang="zh-CN" altLang="en-US" sz="1800" dirty="0"/>
              <a:t>的核心工作机制</a:t>
            </a:r>
            <a:r>
              <a:rPr lang="zh-CN" altLang="en-US" sz="1800" dirty="0" smtClean="0"/>
              <a:t>。</a:t>
            </a:r>
            <a:endParaRPr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可以干什么</a:t>
            </a:r>
          </a:p>
        </p:txBody>
      </p:sp>
      <p:sp>
        <p:nvSpPr>
          <p:cNvPr id="118" name="Shape 118"/>
          <p:cNvSpPr/>
          <p:nvPr/>
        </p:nvSpPr>
        <p:spPr>
          <a:xfrm>
            <a:off x="431938" y="691904"/>
            <a:ext cx="8280124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1、后台数据同步</a:t>
            </a:r>
          </a:p>
          <a:p>
            <a:r>
              <a:rPr dirty="0"/>
              <a:t>2、响应其它源的资源请求</a:t>
            </a:r>
          </a:p>
          <a:p>
            <a:r>
              <a:rPr dirty="0"/>
              <a:t>3、集中获取不易计算的数据的更新，比如 地理位置 和 陀螺仪信息，这样多个页面就可以利用同一组数据了</a:t>
            </a:r>
          </a:p>
          <a:p>
            <a:r>
              <a:rPr dirty="0"/>
              <a:t>4、为了开发目的，在客户端进行CoffeeScript, less, CJS/AMD模块等 的编译和依赖管理</a:t>
            </a:r>
          </a:p>
          <a:p>
            <a:r>
              <a:rPr dirty="0"/>
              <a:t>5、为监控后台服务提供钩子</a:t>
            </a:r>
          </a:p>
          <a:p>
            <a:r>
              <a:rPr dirty="0"/>
              <a:t>6、针对特定URL的个性化模板</a:t>
            </a:r>
          </a:p>
          <a:p>
            <a:r>
              <a:rPr dirty="0"/>
              <a:t>7、增强性能，比如预取用户将来可能会需要的资源，比如一个相册中的几张新图片</a:t>
            </a:r>
          </a:p>
          <a:p>
            <a:r>
              <a:rPr dirty="0"/>
              <a:t>8、</a:t>
            </a:r>
            <a:r>
              <a:rPr dirty="0">
                <a:solidFill>
                  <a:schemeClr val="accent3">
                    <a:lumOff val="11470"/>
                  </a:schemeClr>
                </a:solidFill>
              </a:rPr>
              <a:t>对推送消息作出响应息</a:t>
            </a:r>
            <a:r>
              <a:rPr dirty="0"/>
              <a:t>：启动一个service worker来向用户发送一条信息告诉他们有新的可用内容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目录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PWA</a:t>
            </a:r>
          </a:p>
          <a:p>
            <a:r>
              <a:rPr dirty="0"/>
              <a:t>Service Worker</a:t>
            </a:r>
          </a:p>
          <a:p>
            <a:r>
              <a:rPr dirty="0" smtClean="0"/>
              <a:t>Push</a:t>
            </a:r>
            <a:r>
              <a:rPr lang="en-US" dirty="0" smtClean="0"/>
              <a:t> &amp; </a:t>
            </a:r>
            <a:r>
              <a:rPr lang="en-US" altLang="zh-CN" dirty="0" smtClean="0"/>
              <a:t>Notifications</a:t>
            </a:r>
            <a:endParaRPr dirty="0"/>
          </a:p>
          <a:p>
            <a:r>
              <a:rPr lang="zh-CN" altLang="en-US" dirty="0" smtClean="0"/>
              <a:t>总结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浏览器的兼容性</a:t>
            </a:r>
          </a:p>
        </p:txBody>
      </p:sp>
      <p:pic>
        <p:nvPicPr>
          <p:cNvPr id="12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8112" y="993511"/>
            <a:ext cx="6552382" cy="304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8112" y="1069701"/>
            <a:ext cx="6552382" cy="297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三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205" y="2090007"/>
            <a:ext cx="3900603" cy="5877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Web push &amp; Notifications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67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</a:t>
            </a:r>
          </a:p>
        </p:txBody>
      </p:sp>
      <p:sp>
        <p:nvSpPr>
          <p:cNvPr id="128" name="Shape 128"/>
          <p:cNvSpPr/>
          <p:nvPr/>
        </p:nvSpPr>
        <p:spPr>
          <a:xfrm>
            <a:off x="422741" y="2208530"/>
            <a:ext cx="8477677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对于一个应用来说，要想要接收到推送消息，需要有一个被激活的</a:t>
            </a:r>
            <a:r>
              <a:rPr dirty="0"/>
              <a:t> service </a:t>
            </a:r>
            <a:r>
              <a:rPr dirty="0" err="1"/>
              <a:t>worker。当</a:t>
            </a:r>
            <a:r>
              <a:rPr dirty="0"/>
              <a:t> service worker </a:t>
            </a:r>
            <a:r>
              <a:rPr dirty="0" err="1"/>
              <a:t>处于激活状态时，可以使用</a:t>
            </a:r>
            <a:r>
              <a:rPr dirty="0"/>
              <a:t> </a:t>
            </a:r>
            <a:r>
              <a:rPr dirty="0" err="1"/>
              <a:t>PushManager.subscribe</a:t>
            </a:r>
            <a:r>
              <a:rPr dirty="0"/>
              <a:t>() </a:t>
            </a:r>
            <a:r>
              <a:rPr dirty="0" err="1"/>
              <a:t>来订阅推送通知</a:t>
            </a:r>
            <a:r>
              <a:rPr dirty="0"/>
              <a:t>。</a:t>
            </a:r>
          </a:p>
        </p:txBody>
      </p:sp>
      <p:sp>
        <p:nvSpPr>
          <p:cNvPr id="129" name="Shape 129"/>
          <p:cNvSpPr/>
          <p:nvPr/>
        </p:nvSpPr>
        <p:spPr>
          <a:xfrm>
            <a:off x="468115" y="890815"/>
            <a:ext cx="838693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Push API 让 web 应用有了可以接收来自服务端推送来的消息的能力，无论 web 应用是否在用户代理前台运行，甚至当前是否加载完。这让开发者在用户自主选入的情况下实现异步通知和更新，及时的新内容最终会让用户更好的参与。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Push Framework</a:t>
            </a:r>
          </a:p>
        </p:txBody>
      </p:sp>
      <p:sp>
        <p:nvSpPr>
          <p:cNvPr id="132" name="Shape 132"/>
          <p:cNvSpPr/>
          <p:nvPr/>
        </p:nvSpPr>
        <p:spPr>
          <a:xfrm>
            <a:off x="410483" y="816259"/>
            <a:ext cx="832303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推送消息的过程：</a:t>
            </a:r>
          </a:p>
          <a:p>
            <a:pPr>
              <a:defRPr sz="2200"/>
            </a:pPr>
            <a:r>
              <a:rPr dirty="0"/>
              <a:t>1、应用程序服务器请求push server使用 WEBPUSH-PROTICOL传递一个推送消息。这个请求使用包含在推送描述中的推送端点。</a:t>
            </a:r>
          </a:p>
          <a:p>
            <a:pPr>
              <a:defRPr sz="2200"/>
            </a:pPr>
            <a:endParaRPr lang="en-US" dirty="0" smtClean="0"/>
          </a:p>
          <a:p>
            <a:pPr>
              <a:defRPr sz="2200"/>
            </a:pPr>
            <a:r>
              <a:rPr dirty="0" smtClean="0"/>
              <a:t>2、push </a:t>
            </a:r>
            <a:r>
              <a:rPr dirty="0"/>
              <a:t>service传递消息到特定的用户代理（浏览器等），与此同时在消息中识别端点</a:t>
            </a:r>
            <a:r>
              <a:rPr dirty="0" smtClean="0"/>
              <a:t>。</a:t>
            </a:r>
            <a:endParaRPr lang="en-US" dirty="0" smtClean="0"/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dirty="0"/>
              <a:t>3、</a:t>
            </a:r>
            <a:r>
              <a:rPr dirty="0" smtClean="0"/>
              <a:t>用户代理</a:t>
            </a:r>
            <a:r>
              <a:rPr lang="zh-CN" altLang="en-US" dirty="0" smtClean="0"/>
              <a:t>（浏览器）</a:t>
            </a:r>
            <a:r>
              <a:rPr dirty="0" smtClean="0"/>
              <a:t>识别预定的</a:t>
            </a:r>
            <a:r>
              <a:rPr dirty="0"/>
              <a:t>service worker并且在必要的时候激活它。同时传递推送消息给service worker。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Notifications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205854" y="910467"/>
            <a:ext cx="87322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通知接口（the Notifications API）允许网页来控制显示给用户的通知 ——这些通知会出现在用户浏览窗口的最顶层，因此甚至可以在用户切换了标签页或者切换到其他应用后仍能显示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订阅消息代码示例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5" y="682355"/>
            <a:ext cx="8346029" cy="3777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5" y="1739440"/>
            <a:ext cx="784761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4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显示消息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030655"/>
            <a:ext cx="3238095" cy="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2053794"/>
            <a:ext cx="7124284" cy="15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7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服务器端代码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5" y="691686"/>
            <a:ext cx="8827689" cy="36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9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2" y="676760"/>
            <a:ext cx="7688425" cy="411954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显示通知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16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注意事项</a:t>
            </a:r>
          </a:p>
        </p:txBody>
      </p:sp>
      <p:sp>
        <p:nvSpPr>
          <p:cNvPr id="137" name="Shape 137"/>
          <p:cNvSpPr/>
          <p:nvPr/>
        </p:nvSpPr>
        <p:spPr>
          <a:xfrm>
            <a:off x="380620" y="821976"/>
            <a:ext cx="838276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         </a:t>
            </a:r>
            <a:r>
              <a:rPr dirty="0" smtClean="0"/>
              <a:t>每一个订阅对 </a:t>
            </a:r>
            <a:r>
              <a:rPr dirty="0"/>
              <a:t>service worker 来说都是唯一的。同时订阅的端点也是一个唯一的 功能性 URL：端点的信息是给应用发送信息的全部必要条件。所以端点地址需要保证隐私，否则其他应用也可以向你的应用发送消息。</a:t>
            </a:r>
          </a:p>
        </p:txBody>
      </p:sp>
      <p:sp>
        <p:nvSpPr>
          <p:cNvPr id="138" name="Shape 138"/>
          <p:cNvSpPr/>
          <p:nvPr/>
        </p:nvSpPr>
        <p:spPr>
          <a:xfrm>
            <a:off x="572297" y="2070852"/>
            <a:ext cx="82066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182563" indent="-182563">
              <a:spcBef>
                <a:spcPts val="50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dirty="0" smtClean="0">
                <a:latin typeface="+mn-lt"/>
              </a:rPr>
              <a:t>PWA</a:t>
            </a:r>
            <a:r>
              <a:rPr dirty="0">
                <a:latin typeface="+mn-lt"/>
              </a:rPr>
              <a:t>的消息推送走的GCM（FCM）通道，因此不依赖于浏览器和页面本身是否打开，就可以直接通过</a:t>
            </a:r>
            <a:r>
              <a:rPr dirty="0">
                <a:solidFill>
                  <a:srgbClr val="00B050"/>
                </a:solidFill>
                <a:latin typeface="+mn-lt"/>
              </a:rPr>
              <a:t>Android</a:t>
            </a:r>
            <a:r>
              <a:rPr dirty="0">
                <a:latin typeface="+mn-lt"/>
              </a:rPr>
              <a:t>底层的通道触达用户，并且整个消息的展示和点击流程和app几乎一模一样。通过这个产品，之前web端无法主动触达用户的问题得到了极大的解决，但是，这个消息推送是需要用户主动订阅的。</a:t>
            </a:r>
          </a:p>
        </p:txBody>
      </p:sp>
      <p:sp>
        <p:nvSpPr>
          <p:cNvPr id="139" name="Shape 139"/>
          <p:cNvSpPr/>
          <p:nvPr/>
        </p:nvSpPr>
        <p:spPr>
          <a:xfrm>
            <a:off x="870877" y="3591838"/>
            <a:ext cx="75169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 dirty="0" smtClean="0"/>
              <a:t>****************************************************************</a:t>
            </a:r>
            <a:endParaRPr lang="en-US" altLang="zh-CN" dirty="0" smtClean="0"/>
          </a:p>
          <a:p>
            <a:r>
              <a:rPr dirty="0" smtClean="0"/>
              <a:t>Google </a:t>
            </a:r>
            <a:r>
              <a:rPr dirty="0"/>
              <a:t>Cloud Messaging for Android (GCM) 是一项使您将推送通知消息发送到 Android 应用程序的服务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86809" y="2155372"/>
            <a:ext cx="3387420" cy="522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Progressive Web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333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浏览器兼容性</a:t>
            </a:r>
          </a:p>
        </p:txBody>
      </p:sp>
      <p:pic>
        <p:nvPicPr>
          <p:cNvPr id="159" name="屏幕快照 2017-01-01 下午8.5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795" y="1061043"/>
            <a:ext cx="6734409" cy="285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屏幕快照 2017-01-01 下午8.52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823" y="1061043"/>
            <a:ext cx="6084351" cy="350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22507" y="2313991"/>
            <a:ext cx="737526" cy="457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174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总结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缺点</a:t>
            </a:r>
            <a:r>
              <a:rPr lang="zh-CN" altLang="en-US" sz="1800" b="1" dirty="0" smtClean="0"/>
              <a:t>：</a:t>
            </a:r>
            <a:endParaRPr lang="en-US" sz="1800" b="1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门槛不低</a:t>
            </a:r>
            <a:r>
              <a:rPr sz="1800" dirty="0"/>
              <a:t>（要求 HTTPS；Service Worker 的 API 比较 low-level）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浏览器支持不够完美</a:t>
            </a:r>
            <a:r>
              <a:rPr sz="1800" dirty="0"/>
              <a:t>（Safari 短期内不会支持，在 5 年计划里提了一嘴）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用户习惯 </a:t>
            </a:r>
            <a:r>
              <a:rPr sz="1800" dirty="0"/>
              <a:t>（让用户习惯于网页可以离线工作并不是短期可以达到的</a:t>
            </a:r>
            <a:r>
              <a:rPr sz="1800" dirty="0" smtClean="0"/>
              <a:t>）</a:t>
            </a:r>
            <a:endParaRPr lang="en-US" sz="1800" dirty="0" smtClean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endParaRPr sz="1800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sz="1800" b="1" dirty="0" smtClean="0"/>
              <a:t>优点</a:t>
            </a:r>
            <a:r>
              <a:rPr lang="zh-CN" altLang="en-US" sz="1800" b="1" dirty="0" smtClean="0"/>
              <a:t>：</a:t>
            </a:r>
            <a:endParaRPr sz="1800" b="1" dirty="0"/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sz="1800" dirty="0" smtClean="0"/>
              <a:t>刚才提到的</a:t>
            </a:r>
            <a:r>
              <a:rPr sz="1800" dirty="0"/>
              <a:t>，所有这些现代 Web 能力。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sz="1800" dirty="0" smtClean="0"/>
              <a:t>由于这些都是 </a:t>
            </a:r>
            <a:r>
              <a:rPr sz="1800" dirty="0"/>
              <a:t>“优雅降级、渐进增强” 的，给支持的设备更好的体验，不支持的设备也不会更差。</a:t>
            </a:r>
          </a:p>
          <a:p>
            <a:pPr marL="0" indent="0" defTabSz="731520">
              <a:spcBef>
                <a:spcPts val="400"/>
              </a:spcBef>
              <a:buNone/>
              <a:defRPr sz="1920"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sz="1800" dirty="0" smtClean="0"/>
              <a:t>代表着 </a:t>
            </a:r>
            <a:r>
              <a:rPr sz="1800" dirty="0"/>
              <a:t>Web App 自身的一种进化方向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/>
          <a:p>
            <a:pPr defTabSz="749808">
              <a:defRPr sz="2296"/>
            </a:pPr>
            <a:r>
              <a:rPr dirty="0"/>
              <a:t>创建https环境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0962" cy="3672409"/>
          </a:xfrm>
          <a:prstGeom prst="rect">
            <a:avLst/>
          </a:prstGeom>
        </p:spPr>
        <p:txBody>
          <a:bodyPr/>
          <a:lstStyle/>
          <a:p>
            <a:r>
              <a:t>使用firebase的托管功能</a:t>
            </a:r>
          </a:p>
          <a:p>
            <a:r>
              <a:t>https://console.firebase.google.com/</a:t>
            </a:r>
          </a:p>
        </p:txBody>
      </p:sp>
      <p:pic>
        <p:nvPicPr>
          <p:cNvPr id="167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856" y="1851669"/>
            <a:ext cx="8514287" cy="250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PWA</a:t>
            </a:r>
            <a:r>
              <a:rPr lang="zh-CN" altLang="en-US" dirty="0" smtClean="0"/>
              <a:t>的网站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lang="en-US" altLang="zh-CN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m.alibaba.com</a:t>
            </a:r>
            <a:r>
              <a:rPr lang="en-US" altLang="zh-CN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/</a:t>
            </a:r>
            <a:r>
              <a:rPr lang="en-US" altLang="zh-CN" dirty="0"/>
              <a:t> </a:t>
            </a:r>
            <a:r>
              <a:rPr lang="zh-CN" altLang="en-US" dirty="0"/>
              <a:t>全球第一家使用</a:t>
            </a:r>
            <a:r>
              <a:rPr lang="en-US" altLang="zh-CN" dirty="0" err="1"/>
              <a:t>PWD</a:t>
            </a:r>
            <a:r>
              <a:rPr lang="zh-CN" altLang="en-US" dirty="0"/>
              <a:t>的网站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https://</a:t>
            </a:r>
            <a:r>
              <a:rPr lang="en-US" altLang="zh-CN" u="sng" dirty="0" err="1">
                <a:hlinkClick r:id="rId3"/>
              </a:rPr>
              <a:t>www.igeeksblog.com</a:t>
            </a:r>
            <a:r>
              <a:rPr lang="en-US" altLang="zh-CN" u="sng" dirty="0">
                <a:hlinkClick r:id="rId3"/>
              </a:rPr>
              <a:t>/</a:t>
            </a:r>
            <a:r>
              <a:rPr lang="en-US" altLang="zh-CN" u="sng" dirty="0" err="1">
                <a:hlinkClick r:id="rId3"/>
              </a:rPr>
              <a:t>iphone</a:t>
            </a:r>
            <a:r>
              <a:rPr lang="en-US" altLang="zh-CN" u="sng" dirty="0">
                <a:hlinkClick r:id="rId3"/>
              </a:rPr>
              <a:t>-8-may-bumpy-ride-2017/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7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4759" y="1175657"/>
            <a:ext cx="81047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谢谢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rPr dirty="0"/>
              <a:t>Progressive Web App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296751" y="867747"/>
            <a:ext cx="6830416" cy="32656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lang="en-US" dirty="0" smtClean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sz="1800" dirty="0">
                <a:sym typeface="Calibri"/>
              </a:rPr>
              <a:t>Progressive Web App</a:t>
            </a:r>
            <a:r>
              <a:rPr lang="zh-CN" altLang="en-US" sz="1800" dirty="0">
                <a:sym typeface="Calibri"/>
              </a:rPr>
              <a:t>是一个利用现代浏览器的能力来达到类似</a:t>
            </a:r>
            <a:r>
              <a:rPr lang="en-US" altLang="zh-CN" sz="1800" dirty="0">
                <a:sym typeface="Calibri"/>
              </a:rPr>
              <a:t>APP</a:t>
            </a:r>
            <a:r>
              <a:rPr lang="zh-CN" altLang="en-US" sz="1800" dirty="0">
                <a:sym typeface="Calibri"/>
              </a:rPr>
              <a:t>的用户体验的技术，由</a:t>
            </a:r>
            <a:r>
              <a:rPr lang="en-US" altLang="zh-CN" sz="1800" dirty="0">
                <a:sym typeface="Calibri"/>
              </a:rPr>
              <a:t>Google</a:t>
            </a:r>
            <a:r>
              <a:rPr lang="zh-CN" altLang="en-US" sz="1800" dirty="0">
                <a:sym typeface="Calibri"/>
              </a:rPr>
              <a:t>实现，让浏览器打开的网址像</a:t>
            </a:r>
            <a:r>
              <a:rPr lang="en-US" altLang="zh-CN" sz="1800" dirty="0">
                <a:sym typeface="Calibri"/>
              </a:rPr>
              <a:t>APP</a:t>
            </a:r>
            <a:r>
              <a:rPr lang="zh-CN" altLang="en-US" sz="1800" dirty="0">
                <a:sym typeface="Calibri"/>
              </a:rPr>
              <a:t>一样运行在手机上</a:t>
            </a:r>
            <a:r>
              <a:rPr lang="zh-CN" altLang="en-US" sz="1800" dirty="0" smtClean="0">
                <a:sym typeface="Calibri"/>
              </a:rPr>
              <a:t>。</a:t>
            </a:r>
            <a:endParaRPr lang="en-US" altLang="zh-CN" sz="1800" dirty="0" smtClean="0">
              <a:sym typeface="Calibri"/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它的核心在于，让一个Web App带来和Native App一样的可靠、稳定、安全、互动性强的用户体验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51519" y="123478"/>
            <a:ext cx="8640962" cy="493563"/>
          </a:xfrm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t>Progressive Web App的一些特性</a:t>
            </a:r>
          </a:p>
        </p:txBody>
      </p:sp>
      <p:sp>
        <p:nvSpPr>
          <p:cNvPr id="67" name="Shape 67"/>
          <p:cNvSpPr/>
          <p:nvPr/>
        </p:nvSpPr>
        <p:spPr>
          <a:xfrm>
            <a:off x="251519" y="816913"/>
            <a:ext cx="8629410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dirty="0" smtClean="0"/>
              <a:t>Installable</a:t>
            </a:r>
            <a:endParaRPr lang="en-US" dirty="0" smtClean="0"/>
          </a:p>
          <a:p>
            <a:pPr lvl="8" indent="0">
              <a:buSzPct val="100000"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允许</a:t>
            </a:r>
            <a:r>
              <a:rPr lang="zh-CN" altLang="en-US" dirty="0"/>
              <a:t>用户在他们的主屏幕上“保留”他们发现最有用的应用程序，而不需要使用应用商店</a:t>
            </a:r>
            <a:r>
              <a:rPr lang="zh-CN" altLang="en-US" dirty="0" smtClean="0"/>
              <a:t>。</a:t>
            </a:r>
            <a:endParaRPr dirty="0"/>
          </a:p>
          <a:p>
            <a:pPr marL="240631" indent="-240631">
              <a:buSzPct val="100000"/>
              <a:buAutoNum type="arabicPeriod"/>
            </a:pPr>
            <a:r>
              <a:rPr dirty="0" smtClean="0"/>
              <a:t>App-like</a:t>
            </a:r>
            <a:endParaRPr lang="en-US" dirty="0" smtClean="0"/>
          </a:p>
          <a:p>
            <a:pPr lvl="3" indent="0">
              <a:buSzPct val="100000"/>
            </a:pPr>
            <a:r>
              <a:rPr lang="zh-CN" altLang="en-US" dirty="0" smtClean="0"/>
              <a:t>        感觉像一个应用程序，具有应用程序风格的交互和导航，因为它是建立在应用程序外壳模型上。</a:t>
            </a:r>
            <a:r>
              <a:rPr lang="zh-CN" altLang="en-US" dirty="0"/>
              <a:t>其实就是第一次渲染渲个壳、等异步数据来了再填充</a:t>
            </a:r>
            <a:r>
              <a:rPr lang="zh-CN" altLang="en-US" dirty="0" smtClean="0"/>
              <a:t>。</a:t>
            </a:r>
            <a:endParaRPr dirty="0" smtClean="0"/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 smtClean="0">
                <a:solidFill>
                  <a:schemeClr val="accent3">
                    <a:lumMod val="75000"/>
                  </a:schemeClr>
                </a:solidFill>
              </a:rPr>
              <a:t>Connectivity independent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4" indent="0">
              <a:buSzPct val="100000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   通过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service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worker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增强离线工作和弱网的时候的网页也能秒开的能力。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40631" indent="-240631">
              <a:buSzPct val="100000"/>
              <a:buAutoNum type="arabicPeriod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dirty="0">
                <a:solidFill>
                  <a:schemeClr val="accent3">
                    <a:lumMod val="75000"/>
                  </a:schemeClr>
                </a:solidFill>
              </a:rPr>
              <a:t>Re-</a:t>
            </a:r>
            <a:r>
              <a:rPr dirty="0" err="1">
                <a:solidFill>
                  <a:schemeClr val="accent3">
                    <a:lumMod val="75000"/>
                  </a:schemeClr>
                </a:solidFill>
              </a:rPr>
              <a:t>engageable</a:t>
            </a:r>
            <a:r>
              <a:rPr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 indent="0">
              <a:buSzPct val="100000"/>
              <a:defRPr>
                <a:solidFill>
                  <a:schemeClr val="accent3">
                    <a:lumOff val="22941"/>
                  </a:schemeClr>
                </a:solidFill>
              </a:defRPr>
            </a:pP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       保持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用户，其实目前主要就推送通知（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push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notification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）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40631" indent="-240631">
              <a:buSzPct val="100000"/>
              <a:buAutoNum type="arabicPeriod"/>
            </a:pPr>
            <a:r>
              <a:rPr dirty="0" smtClean="0"/>
              <a:t>Safe</a:t>
            </a:r>
            <a:endParaRPr lang="en-US" dirty="0" smtClean="0"/>
          </a:p>
          <a:p>
            <a:pPr>
              <a:buSzPct val="100000"/>
            </a:pPr>
            <a:r>
              <a:rPr lang="zh-CN" altLang="en-US" dirty="0" smtClean="0"/>
              <a:t>       使用</a:t>
            </a:r>
            <a:r>
              <a:rPr lang="en-US" altLang="zh-CN" dirty="0"/>
              <a:t>https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04049" y="2261812"/>
            <a:ext cx="2501012" cy="46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Service 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63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rPr dirty="0" err="1"/>
              <a:t>在没有service</a:t>
            </a:r>
            <a:r>
              <a:rPr dirty="0"/>
              <a:t> </a:t>
            </a:r>
            <a:r>
              <a:rPr dirty="0" smtClean="0"/>
              <a:t>worker</a:t>
            </a:r>
            <a:r>
              <a:rPr lang="zh-CN" altLang="en-US" dirty="0" smtClean="0"/>
              <a:t>时</a:t>
            </a:r>
            <a:r>
              <a:rPr dirty="0" smtClean="0"/>
              <a:t>，</a:t>
            </a:r>
            <a:r>
              <a:rPr dirty="0" err="1"/>
              <a:t>没有网络的时候</a:t>
            </a:r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 err="1"/>
              <a:t>打开网页我们看到的是</a:t>
            </a:r>
            <a:r>
              <a:rPr dirty="0"/>
              <a:t>。。。</a:t>
            </a:r>
          </a:p>
        </p:txBody>
      </p:sp>
      <p:pic>
        <p:nvPicPr>
          <p:cNvPr id="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0948" y="1420413"/>
            <a:ext cx="29972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r>
              <a:rPr dirty="0" err="1"/>
              <a:t>有了service</a:t>
            </a:r>
            <a:r>
              <a:rPr dirty="0"/>
              <a:t> </a:t>
            </a:r>
            <a:r>
              <a:rPr dirty="0" smtClean="0"/>
              <a:t>worker</a:t>
            </a:r>
            <a:r>
              <a:rPr lang="zh-CN" altLang="en-US" dirty="0" smtClean="0"/>
              <a:t>，</a:t>
            </a:r>
            <a:r>
              <a:rPr lang="zh-CN" altLang="en-US" dirty="0"/>
              <a:t>没有网络的时候</a:t>
            </a:r>
            <a:endParaRPr dirty="0"/>
          </a:p>
        </p:txBody>
      </p:sp>
      <p:pic>
        <p:nvPicPr>
          <p:cNvPr id="76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8189" y="881273"/>
            <a:ext cx="3847620" cy="3380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24" y="617041"/>
            <a:ext cx="2653529" cy="432640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/>
            </a:lvl1pPr>
          </a:lstStyle>
          <a:p>
            <a:r>
              <a:t>Service Worker</a:t>
            </a:r>
          </a:p>
        </p:txBody>
      </p:sp>
      <p:sp>
        <p:nvSpPr>
          <p:cNvPr id="81" name="Shape 81"/>
          <p:cNvSpPr/>
          <p:nvPr/>
        </p:nvSpPr>
        <p:spPr>
          <a:xfrm>
            <a:off x="927340" y="1259633"/>
            <a:ext cx="691970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 err="1" smtClean="0"/>
              <a:t>为了在离线和弱网环境也能秒开</a:t>
            </a:r>
            <a:r>
              <a:rPr lang="zh-CN" altLang="en-US" dirty="0" smtClean="0"/>
              <a:t>网页</a:t>
            </a:r>
            <a:r>
              <a:rPr dirty="0" smtClean="0"/>
              <a:t>。</a:t>
            </a:r>
            <a:r>
              <a:rPr lang="en-US" altLang="zh-CN" dirty="0" err="1" smtClean="0"/>
              <a:t>Google</a:t>
            </a:r>
            <a:r>
              <a:rPr dirty="0" err="1" smtClean="0"/>
              <a:t>搞了个</a:t>
            </a:r>
            <a:r>
              <a:rPr dirty="0" smtClean="0"/>
              <a:t> </a:t>
            </a:r>
            <a:r>
              <a:rPr dirty="0"/>
              <a:t>Service Worker 出来，给了 Web 一个可以跑在后台的线程，它可以搭配非常靠谱的 CacheStorage API 做缓存、可以拦截所有 HTTP 请求并使用 Fetch API 进行 response，一个非常完备的 Proxy </a:t>
            </a:r>
            <a:r>
              <a:rPr dirty="0" smtClean="0"/>
              <a:t>就这么诞生了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1578</Words>
  <Application>Microsoft Office PowerPoint</Application>
  <PresentationFormat>全屏显示(16:9)</PresentationFormat>
  <Paragraphs>224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Songti SC Regular</vt:lpstr>
      <vt:lpstr>微软雅黑</vt:lpstr>
      <vt:lpstr>Arial</vt:lpstr>
      <vt:lpstr>Calibri</vt:lpstr>
      <vt:lpstr>Office 主题</vt:lpstr>
      <vt:lpstr>Progressive Web App</vt:lpstr>
      <vt:lpstr>目录</vt:lpstr>
      <vt:lpstr>第一部分</vt:lpstr>
      <vt:lpstr>Progressive Web App</vt:lpstr>
      <vt:lpstr>Progressive Web App的一些特性</vt:lpstr>
      <vt:lpstr>第二部分</vt:lpstr>
      <vt:lpstr>在没有service worker时，没有网络的时候</vt:lpstr>
      <vt:lpstr>有了service worker，没有网络的时候</vt:lpstr>
      <vt:lpstr>Service Worker</vt:lpstr>
      <vt:lpstr>注册service worker</vt:lpstr>
      <vt:lpstr>Service worker的生命周期</vt:lpstr>
      <vt:lpstr>Install的时候都做什么了？</vt:lpstr>
      <vt:lpstr>激活</vt:lpstr>
      <vt:lpstr>fetch</vt:lpstr>
      <vt:lpstr>Message</vt:lpstr>
      <vt:lpstr>message代码</vt:lpstr>
      <vt:lpstr>如何更新一个Service Worker</vt:lpstr>
      <vt:lpstr>注意事项</vt:lpstr>
      <vt:lpstr>可以干什么</vt:lpstr>
      <vt:lpstr>浏览器的兼容性</vt:lpstr>
      <vt:lpstr>第三部分</vt:lpstr>
      <vt:lpstr>Push</vt:lpstr>
      <vt:lpstr>Push Framework</vt:lpstr>
      <vt:lpstr>Notifications</vt:lpstr>
      <vt:lpstr>订阅消息代码示例</vt:lpstr>
      <vt:lpstr>显示消息</vt:lpstr>
      <vt:lpstr>服务器端代码</vt:lpstr>
      <vt:lpstr>显示通知</vt:lpstr>
      <vt:lpstr>注意事项</vt:lpstr>
      <vt:lpstr>浏览器兼容性</vt:lpstr>
      <vt:lpstr>第四部分</vt:lpstr>
      <vt:lpstr>总结</vt:lpstr>
      <vt:lpstr>创建https环境</vt:lpstr>
      <vt:lpstr>使用PWA的网站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cp:lastModifiedBy>金天天</cp:lastModifiedBy>
  <cp:revision>157</cp:revision>
  <dcterms:modified xsi:type="dcterms:W3CDTF">2017-01-19T06:01:45Z</dcterms:modified>
</cp:coreProperties>
</file>