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notesMasterIdLst>
    <p:notesMasterId r:id="rId12"/>
  </p:notesMasterIdLst>
  <p:sldIdLst>
    <p:sldId id="257" r:id="rId2"/>
    <p:sldId id="261" r:id="rId3"/>
    <p:sldId id="258" r:id="rId4"/>
    <p:sldId id="260" r:id="rId5"/>
    <p:sldId id="262" r:id="rId6"/>
    <p:sldId id="263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14"/>
    <p:restoredTop sz="95788"/>
  </p:normalViewPr>
  <p:slideViewPr>
    <p:cSldViewPr snapToGrid="0" snapToObjects="1">
      <p:cViewPr varScale="1">
        <p:scale>
          <a:sx n="106" d="100"/>
          <a:sy n="106" d="100"/>
        </p:scale>
        <p:origin x="10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Users/yuqinghuang/Desktop/SQL_ClassEx_1/SQL_final/Q1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Users/yuqinghuang/Desktop/SQL_ClassEx_1/SQL_final/Q2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/Users/yuqinghuang/Desktop/SQL_ClassEx_1/SQL_final/Q4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/Users/yuqinghuang/Desktop/SQL_ClassEx_1/SQL_final/Q6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300" baseline="0" dirty="0" smtClean="0"/>
              <a:t>Proportion of Total Salaries in Different Company Sizes</a:t>
            </a:r>
            <a:endParaRPr lang="en-US" sz="1300" baseline="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'Q1'!$B$1</c:f>
              <c:strCache>
                <c:ptCount val="1"/>
                <c:pt idx="0">
                  <c:v>sum_small_salary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'Q1'!$A$2:$A$6</c:f>
              <c:strCache>
                <c:ptCount val="5"/>
                <c:pt idx="0">
                  <c:v>United States Of America</c:v>
                </c:pt>
                <c:pt idx="1">
                  <c:v>United Kingdom</c:v>
                </c:pt>
                <c:pt idx="2">
                  <c:v>Canada</c:v>
                </c:pt>
                <c:pt idx="3">
                  <c:v>Germany</c:v>
                </c:pt>
                <c:pt idx="4">
                  <c:v>India</c:v>
                </c:pt>
              </c:strCache>
            </c:strRef>
          </c:cat>
          <c:val>
            <c:numRef>
              <c:f>'Q1'!$B$2:$B$6</c:f>
              <c:numCache>
                <c:formatCode>General</c:formatCode>
                <c:ptCount val="5"/>
                <c:pt idx="0">
                  <c:v>3.241672E6</c:v>
                </c:pt>
                <c:pt idx="1">
                  <c:v>437022.5</c:v>
                </c:pt>
                <c:pt idx="2">
                  <c:v>280921.0</c:v>
                </c:pt>
                <c:pt idx="3">
                  <c:v>374630.1595</c:v>
                </c:pt>
                <c:pt idx="4">
                  <c:v>52400.0</c:v>
                </c:pt>
              </c:numCache>
            </c:numRef>
          </c:val>
        </c:ser>
        <c:ser>
          <c:idx val="1"/>
          <c:order val="1"/>
          <c:tx>
            <c:strRef>
              <c:f>'Q1'!$C$1</c:f>
              <c:strCache>
                <c:ptCount val="1"/>
                <c:pt idx="0">
                  <c:v>sum_medium_salary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'Q1'!$A$2:$A$6</c:f>
              <c:strCache>
                <c:ptCount val="5"/>
                <c:pt idx="0">
                  <c:v>United States Of America</c:v>
                </c:pt>
                <c:pt idx="1">
                  <c:v>United Kingdom</c:v>
                </c:pt>
                <c:pt idx="2">
                  <c:v>Canada</c:v>
                </c:pt>
                <c:pt idx="3">
                  <c:v>Germany</c:v>
                </c:pt>
                <c:pt idx="4">
                  <c:v>India</c:v>
                </c:pt>
              </c:strCache>
            </c:strRef>
          </c:cat>
          <c:val>
            <c:numRef>
              <c:f>'Q1'!$C$2:$C$6</c:f>
              <c:numCache>
                <c:formatCode>General</c:formatCode>
                <c:ptCount val="5"/>
                <c:pt idx="0">
                  <c:v>3.0835411E7</c:v>
                </c:pt>
                <c:pt idx="1">
                  <c:v>2.51709175E6</c:v>
                </c:pt>
                <c:pt idx="2">
                  <c:v>1.4069072E6</c:v>
                </c:pt>
                <c:pt idx="3">
                  <c:v>938426.2799999997</c:v>
                </c:pt>
                <c:pt idx="4">
                  <c:v>131770.5</c:v>
                </c:pt>
              </c:numCache>
            </c:numRef>
          </c:val>
        </c:ser>
        <c:ser>
          <c:idx val="2"/>
          <c:order val="2"/>
          <c:tx>
            <c:strRef>
              <c:f>'Q1'!$D$1</c:f>
              <c:strCache>
                <c:ptCount val="1"/>
                <c:pt idx="0">
                  <c:v>sum_large_salary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'Q1'!$A$2:$A$6</c:f>
              <c:strCache>
                <c:ptCount val="5"/>
                <c:pt idx="0">
                  <c:v>United States Of America</c:v>
                </c:pt>
                <c:pt idx="1">
                  <c:v>United Kingdom</c:v>
                </c:pt>
                <c:pt idx="2">
                  <c:v>Canada</c:v>
                </c:pt>
                <c:pt idx="3">
                  <c:v>Germany</c:v>
                </c:pt>
                <c:pt idx="4">
                  <c:v>India</c:v>
                </c:pt>
              </c:strCache>
            </c:strRef>
          </c:cat>
          <c:val>
            <c:numRef>
              <c:f>'Q1'!$D$2:$D$6</c:f>
              <c:numCache>
                <c:formatCode>General</c:formatCode>
                <c:ptCount val="5"/>
                <c:pt idx="0">
                  <c:v>1.7062482E7</c:v>
                </c:pt>
                <c:pt idx="1">
                  <c:v>880362.028</c:v>
                </c:pt>
                <c:pt idx="2">
                  <c:v>1.30684845E6</c:v>
                </c:pt>
                <c:pt idx="3">
                  <c:v>979724.64</c:v>
                </c:pt>
                <c:pt idx="4">
                  <c:v>501326.9595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736083840"/>
        <c:axId val="-736039680"/>
      </c:barChart>
      <c:catAx>
        <c:axId val="-736083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36039680"/>
        <c:crosses val="autoZero"/>
        <c:auto val="1"/>
        <c:lblAlgn val="ctr"/>
        <c:lblOffset val="100"/>
        <c:noMultiLvlLbl val="0"/>
      </c:catAx>
      <c:valAx>
        <c:axId val="-736039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36083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 i="0" u="none" strike="noStrike" kern="1200" spc="100" baseline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>
                  <a:outerShdw blurRad="50800" dist="38100" dir="5400000" algn="t" rotWithShape="0">
                    <a:srgbClr val="000000">
                      <a:alpha val="40000"/>
                    </a:srgbClr>
                  </a:outerShdw>
                </a:effectLst>
              </a:rPr>
              <a:t>Average Salary in USD</a:t>
            </a:r>
            <a:endParaRPr lang="en-US">
              <a:effectLst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" lastClr="FFFFFF">
                    <a:lumMod val="95000"/>
                  </a:sysClr>
                </a:solidFill>
              </a:defRPr>
            </a:pPr>
            <a:endParaRPr lang="en-US"/>
          </a:p>
        </c:rich>
      </c:tx>
      <c:layout>
        <c:manualLayout>
          <c:xMode val="edge"/>
          <c:yMode val="edge"/>
          <c:x val="0.207642806162206"/>
          <c:y val="0.07746254535340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600" b="1" i="0" u="none" strike="noStrike" kern="1200" spc="100" baseline="0">
              <a:solidFill>
                <a:sysClr val="window" lastClr="FFFFFF">
                  <a:lumMod val="95000"/>
                </a:sys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'Q2'!$B$1</c:f>
              <c:strCache>
                <c:ptCount val="1"/>
                <c:pt idx="0">
                  <c:v>salary_usd_avg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'Q2'!$A$2:$A$6</c:f>
              <c:strCache>
                <c:ptCount val="5"/>
                <c:pt idx="0">
                  <c:v>Applied Data Scientist</c:v>
                </c:pt>
                <c:pt idx="1">
                  <c:v>Director of Data Science</c:v>
                </c:pt>
                <c:pt idx="2">
                  <c:v>Principal Data Engineer</c:v>
                </c:pt>
                <c:pt idx="3">
                  <c:v>Data Analytics Lead</c:v>
                </c:pt>
                <c:pt idx="4">
                  <c:v>Financial Data Analyst</c:v>
                </c:pt>
              </c:strCache>
            </c:strRef>
          </c:cat>
          <c:val>
            <c:numRef>
              <c:f>'Q2'!$B$2:$B$6</c:f>
              <c:numCache>
                <c:formatCode>General</c:formatCode>
                <c:ptCount val="5"/>
                <c:pt idx="0">
                  <c:v>238000.0</c:v>
                </c:pt>
                <c:pt idx="1">
                  <c:v>239330.0</c:v>
                </c:pt>
                <c:pt idx="2">
                  <c:v>328333.33333333</c:v>
                </c:pt>
                <c:pt idx="3">
                  <c:v>405000.0</c:v>
                </c:pt>
                <c:pt idx="4">
                  <c:v>450000.0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-1322506048"/>
        <c:axId val="-1322757792"/>
      </c:barChart>
      <c:catAx>
        <c:axId val="-1322506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22757792"/>
        <c:crosses val="autoZero"/>
        <c:auto val="0"/>
        <c:lblAlgn val="ctr"/>
        <c:lblOffset val="100"/>
        <c:noMultiLvlLbl val="0"/>
      </c:catAx>
      <c:valAx>
        <c:axId val="-13227577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22506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200" dirty="0"/>
              <a:t>Average</a:t>
            </a:r>
            <a:r>
              <a:rPr lang="en-US" sz="1200" baseline="0" dirty="0"/>
              <a:t> Exchange Rate of </a:t>
            </a:r>
            <a:r>
              <a:rPr lang="en-US" sz="1200" baseline="0" dirty="0" smtClean="0"/>
              <a:t>USD of 2020-2022 </a:t>
            </a:r>
            <a:endParaRPr lang="en-US" sz="1200" dirty="0"/>
          </a:p>
        </c:rich>
      </c:tx>
      <c:layout>
        <c:manualLayout>
          <c:xMode val="edge"/>
          <c:yMode val="edge"/>
          <c:x val="0.131718989426434"/>
          <c:y val="0.05120800094963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'Q4'!$B$1</c:f>
              <c:strCache>
                <c:ptCount val="1"/>
                <c:pt idx="0">
                  <c:v>avg(exchange_rate_usd)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34925" cap="rnd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marker>
              <c:symbol val="none"/>
            </c:marker>
            <c:bubble3D val="0"/>
            <c:spPr>
              <a:ln w="34925" cap="rnd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dLbl>
              <c:idx val="0"/>
              <c:layout>
                <c:manualLayout>
                  <c:x val="-0.0416666666666667"/>
                  <c:y val="0.046296296296296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00555555555555555"/>
                  <c:y val="0.0092592592592592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0"/>
                  <c:y val="0.055555555555555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3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'Q4'!$A$2:$A$4</c:f>
              <c:numCache>
                <c:formatCode>General</c:formatCode>
                <c:ptCount val="3"/>
                <c:pt idx="0">
                  <c:v>2020.0</c:v>
                </c:pt>
                <c:pt idx="1">
                  <c:v>2021.0</c:v>
                </c:pt>
                <c:pt idx="2">
                  <c:v>2022.0</c:v>
                </c:pt>
              </c:numCache>
            </c:numRef>
          </c:cat>
          <c:val>
            <c:numRef>
              <c:f>'Q4'!$B$2:$B$4</c:f>
              <c:numCache>
                <c:formatCode>General</c:formatCode>
                <c:ptCount val="3"/>
                <c:pt idx="0">
                  <c:v>0.45395</c:v>
                </c:pt>
                <c:pt idx="1">
                  <c:v>0.42078571</c:v>
                </c:pt>
                <c:pt idx="2">
                  <c:v>0.70976667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323233936"/>
        <c:axId val="-783160080"/>
      </c:lineChart>
      <c:catAx>
        <c:axId val="-1323233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783160080"/>
        <c:crosses val="autoZero"/>
        <c:auto val="1"/>
        <c:lblAlgn val="ctr"/>
        <c:lblOffset val="100"/>
        <c:noMultiLvlLbl val="0"/>
      </c:catAx>
      <c:valAx>
        <c:axId val="-783160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23233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400" baseline="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6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Top 5 Highest Average</a:t>
            </a:r>
            <a:r>
              <a:rPr lang="en-US" baseline="0"/>
              <a:t> Salary of Data Positions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6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'[Q6.csv]Q6'!$B$1</c:f>
              <c:strCache>
                <c:ptCount val="1"/>
                <c:pt idx="0">
                  <c:v>avg_salary_usd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'[Q6.csv]Q6'!$A$2:$A$6</c:f>
              <c:strCache>
                <c:ptCount val="5"/>
                <c:pt idx="0">
                  <c:v>Director of Data Science</c:v>
                </c:pt>
                <c:pt idx="1">
                  <c:v>Principal Data Scientist</c:v>
                </c:pt>
                <c:pt idx="2">
                  <c:v>Financial Data Analyst</c:v>
                </c:pt>
                <c:pt idx="3">
                  <c:v>Principal Data Engineer</c:v>
                </c:pt>
                <c:pt idx="4">
                  <c:v>Data Analytics Lead</c:v>
                </c:pt>
              </c:strCache>
            </c:strRef>
          </c:cat>
          <c:val>
            <c:numRef>
              <c:f>'[Q6.csv]Q6'!$B$2:$B$6</c:f>
              <c:numCache>
                <c:formatCode>General</c:formatCode>
                <c:ptCount val="5"/>
                <c:pt idx="0">
                  <c:v>195070.71428571</c:v>
                </c:pt>
                <c:pt idx="1">
                  <c:v>215240.82857143</c:v>
                </c:pt>
                <c:pt idx="2">
                  <c:v>275000.0</c:v>
                </c:pt>
                <c:pt idx="3">
                  <c:v>328333.33333333</c:v>
                </c:pt>
                <c:pt idx="4">
                  <c:v>405000.0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-1167948976"/>
        <c:axId val="-1167490336"/>
      </c:barChart>
      <c:catAx>
        <c:axId val="-11679489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67490336"/>
        <c:crosses val="autoZero"/>
        <c:auto val="1"/>
        <c:lblAlgn val="ctr"/>
        <c:lblOffset val="100"/>
        <c:noMultiLvlLbl val="0"/>
      </c:catAx>
      <c:valAx>
        <c:axId val="-1167490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67948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1300" baseline="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B7916F-70E5-7F4A-89A9-826EF9AE45F4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C0AAE-CE03-E14E-9B3B-090450FA7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13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Welcome</a:t>
            </a:r>
            <a:r>
              <a:rPr lang="en-US" baseline="0" dirty="0" smtClean="0"/>
              <a:t> to my presentation, my topic:  data set is job salaries of data positions in the world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C0AAE-CE03-E14E-9B3B-090450FA7B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08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Filter out</a:t>
            </a:r>
            <a:r>
              <a:rPr lang="en-US" baseline="0" dirty="0" smtClean="0"/>
              <a:t> those with all company sizes(which are small, medium and large)</a:t>
            </a:r>
            <a:endParaRPr lang="en-US" dirty="0" smtClean="0"/>
          </a:p>
          <a:p>
            <a:r>
              <a:rPr lang="en-US" dirty="0" smtClean="0"/>
              <a:t>Choose</a:t>
            </a:r>
            <a:r>
              <a:rPr lang="en-US" baseline="0" dirty="0" smtClean="0"/>
              <a:t> top 5 salaries paid countries to do this comparison</a:t>
            </a:r>
          </a:p>
          <a:p>
            <a:r>
              <a:rPr lang="en-US" baseline="0" dirty="0" smtClean="0"/>
              <a:t>We can see that 4 of them are developed countries</a:t>
            </a:r>
          </a:p>
          <a:p>
            <a:r>
              <a:rPr lang="en-US" baseline="0" dirty="0" smtClean="0"/>
              <a:t>Right hand site: is a chart </a:t>
            </a:r>
          </a:p>
          <a:p>
            <a:r>
              <a:rPr lang="en-US" baseline="0" dirty="0" smtClean="0"/>
              <a:t>Total salaries in medium company size is basically higher in the first four countries, indicate countries has more medium size companies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C0AAE-CE03-E14E-9B3B-090450FA7B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65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Remote—salaries </a:t>
            </a:r>
          </a:p>
          <a:p>
            <a:r>
              <a:rPr lang="en-US" dirty="0" smtClean="0"/>
              <a:t>Generalize </a:t>
            </a:r>
          </a:p>
          <a:p>
            <a:r>
              <a:rPr lang="en-US" dirty="0" smtClean="0"/>
              <a:t>Show top 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C0AAE-CE03-E14E-9B3B-090450FA7B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58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Basically,</a:t>
            </a:r>
            <a:r>
              <a:rPr lang="en-US" baseline="0" dirty="0" smtClean="0"/>
              <a:t> less freelance and part time worker</a:t>
            </a:r>
          </a:p>
          <a:p>
            <a:r>
              <a:rPr lang="en-US" baseline="0" dirty="0" smtClean="0"/>
              <a:t>Use US as an example--have all types of employee levels</a:t>
            </a:r>
          </a:p>
          <a:p>
            <a:r>
              <a:rPr lang="en-US" baseline="0" dirty="0" smtClean="0"/>
              <a:t>Again, basically full time and contract and out of these two employment types, full time has larger amount.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C0AAE-CE03-E14E-9B3B-090450FA7B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35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about the currency value</a:t>
            </a:r>
            <a:r>
              <a:rPr lang="en-US" baseline="0" dirty="0" smtClean="0"/>
              <a:t> issue.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C0AAE-CE03-E14E-9B3B-090450FA7B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4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Filter those</a:t>
            </a:r>
            <a:r>
              <a:rPr lang="en-US" baseline="0" dirty="0" smtClean="0"/>
              <a:t> whose</a:t>
            </a:r>
            <a:r>
              <a:rPr lang="en-US" dirty="0" smtClean="0"/>
              <a:t> percentage</a:t>
            </a:r>
            <a:r>
              <a:rPr lang="en-US" baseline="0" dirty="0" smtClean="0"/>
              <a:t> is </a:t>
            </a:r>
            <a:r>
              <a:rPr lang="en-US" dirty="0" smtClean="0"/>
              <a:t>larger than 0.5</a:t>
            </a:r>
          </a:p>
          <a:p>
            <a:r>
              <a:rPr lang="en-US" baseline="0" dirty="0" smtClean="0"/>
              <a:t>Apart from </a:t>
            </a:r>
            <a:r>
              <a:rPr lang="en-US" baseline="0" dirty="0" err="1" smtClean="0"/>
              <a:t>russia</a:t>
            </a:r>
            <a:r>
              <a:rPr lang="en-US" baseline="0" dirty="0" smtClean="0"/>
              <a:t> has freelance worker, all the others are full time </a:t>
            </a:r>
          </a:p>
          <a:p>
            <a:r>
              <a:rPr lang="en-US" baseline="0" dirty="0" smtClean="0"/>
              <a:t>Data issue?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C0AAE-CE03-E14E-9B3B-090450FA7B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31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Basically</a:t>
            </a:r>
            <a:r>
              <a:rPr lang="en-US" baseline="0" dirty="0" smtClean="0"/>
              <a:t> the same as questions 2, but do not consider remote rate any more.</a:t>
            </a:r>
          </a:p>
          <a:p>
            <a:r>
              <a:rPr lang="en-US" baseline="0" dirty="0" smtClean="0"/>
              <a:t>Similar result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C0AAE-CE03-E14E-9B3B-090450FA7B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73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C0AAE-CE03-E14E-9B3B-090450FA7B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25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7 jobs consistently</a:t>
            </a:r>
            <a:r>
              <a:rPr lang="en-US" baseline="0" dirty="0" smtClean="0"/>
              <a:t> appear in 3 years</a:t>
            </a:r>
          </a:p>
          <a:p>
            <a:r>
              <a:rPr lang="en-US" baseline="0" dirty="0" smtClean="0"/>
              <a:t>There are two new job name that appear so far, which are machine learning scientist and machine learning engineer, so it may be a trend of the data </a:t>
            </a:r>
            <a:r>
              <a:rPr lang="en-US" baseline="0" dirty="0" err="1" smtClean="0"/>
              <a:t>postions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C0AAE-CE03-E14E-9B3B-090450FA7B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4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10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705600" y="3706368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Yuqing (Brandy) Huang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572512" y="2170176"/>
            <a:ext cx="76443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Job Salaries of Data Positions</a:t>
            </a:r>
          </a:p>
          <a:p>
            <a:r>
              <a:rPr lang="en-US" sz="3600" dirty="0" smtClean="0"/>
              <a:t>             BAX-421 </a:t>
            </a:r>
            <a:r>
              <a:rPr lang="en-US" sz="3600" dirty="0"/>
              <a:t>F</a:t>
            </a:r>
            <a:r>
              <a:rPr lang="en-US" sz="3600" dirty="0" smtClean="0"/>
              <a:t>inal Project  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8962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</a:t>
            </a:r>
            <a:r>
              <a:rPr lang="en-US" dirty="0" smtClean="0"/>
              <a:t>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 is the one has most </a:t>
            </a:r>
            <a:r>
              <a:rPr lang="en-US" dirty="0" smtClean="0"/>
              <a:t>diverse </a:t>
            </a:r>
            <a:r>
              <a:rPr lang="en-US" dirty="0" smtClean="0"/>
              <a:t>data </a:t>
            </a:r>
            <a:r>
              <a:rPr lang="en-US" dirty="0" smtClean="0"/>
              <a:t>positions</a:t>
            </a:r>
          </a:p>
          <a:p>
            <a:endParaRPr lang="en-US" dirty="0" smtClean="0"/>
          </a:p>
          <a:p>
            <a:r>
              <a:rPr lang="en-US" dirty="0" smtClean="0"/>
              <a:t>Machine learning related positions might be some new high-paid jobs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Generally, US is also the one pay highest salaries among all other countries</a:t>
            </a:r>
          </a:p>
          <a:p>
            <a:endParaRPr lang="en-US" dirty="0" smtClean="0"/>
          </a:p>
          <a:p>
            <a:r>
              <a:rPr lang="en-US" dirty="0" smtClean="0"/>
              <a:t>Risk: US currency USD is facing a devaluation situation, so for international workers, high salaries does not mean high value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45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+mn-lt"/>
              </a:rPr>
              <a:t>Question1: What are the </a:t>
            </a:r>
            <a:r>
              <a:rPr lang="en-US" sz="2400" b="1" i="1" dirty="0" smtClean="0">
                <a:latin typeface="+mn-lt"/>
              </a:rPr>
              <a:t>total salaries paid</a:t>
            </a:r>
            <a:r>
              <a:rPr lang="en-US" sz="2400" b="1" dirty="0" smtClean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by each company size (small, medium, large) across different countries? </a:t>
            </a:r>
            <a:endParaRPr lang="en-US" sz="2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Only show those have all three company sizes</a:t>
            </a:r>
          </a:p>
          <a:p>
            <a:r>
              <a:rPr lang="en-US" sz="2000" dirty="0" smtClean="0"/>
              <a:t>From countries: developed countries </a:t>
            </a:r>
            <a:endParaRPr lang="en-US" sz="2000" dirty="0" smtClean="0"/>
          </a:p>
          <a:p>
            <a:r>
              <a:rPr lang="en-US" sz="2000" dirty="0" smtClean="0"/>
              <a:t>From </a:t>
            </a:r>
            <a:r>
              <a:rPr lang="en-US" sz="2000" dirty="0" smtClean="0"/>
              <a:t>company size:  medium &gt; large &gt; small (percentage of medium companies might be higher)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46" y="4037734"/>
            <a:ext cx="4950423" cy="1082905"/>
          </a:xfrm>
          <a:prstGeom prst="rect">
            <a:avLst/>
          </a:prstGeom>
        </p:spPr>
      </p:pic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9645123"/>
              </p:ext>
            </p:extLst>
          </p:nvPr>
        </p:nvGraphicFramePr>
        <p:xfrm>
          <a:off x="6356974" y="3435177"/>
          <a:ext cx="4542320" cy="2741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4167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+mn-lt"/>
              </a:rPr>
              <a:t>Question2: Which </a:t>
            </a:r>
            <a:r>
              <a:rPr lang="en-US" sz="2400" b="1" i="1" dirty="0" smtClean="0">
                <a:latin typeface="+mn-lt"/>
              </a:rPr>
              <a:t>job titles </a:t>
            </a:r>
            <a:r>
              <a:rPr lang="en-US" sz="2400" dirty="0" smtClean="0">
                <a:latin typeface="+mn-lt"/>
              </a:rPr>
              <a:t>have the highest </a:t>
            </a:r>
            <a:r>
              <a:rPr lang="en-US" sz="2400" b="1" i="1" dirty="0" smtClean="0">
                <a:latin typeface="+mn-lt"/>
              </a:rPr>
              <a:t>average salaries </a:t>
            </a:r>
            <a:r>
              <a:rPr lang="en-US" sz="2400" dirty="0" smtClean="0">
                <a:latin typeface="+mn-lt"/>
              </a:rPr>
              <a:t>for employees working fully remotely (</a:t>
            </a:r>
            <a:r>
              <a:rPr lang="en-US" sz="2400" dirty="0" err="1" smtClean="0">
                <a:latin typeface="+mn-lt"/>
              </a:rPr>
              <a:t>remote_ratio</a:t>
            </a:r>
            <a:r>
              <a:rPr lang="en-US" sz="2400" dirty="0" smtClean="0">
                <a:latin typeface="+mn-lt"/>
              </a:rPr>
              <a:t> = 100)?</a:t>
            </a:r>
            <a:endParaRPr lang="en-US" sz="2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For better comparison, filter remote rate = 100, which means totally work from home</a:t>
            </a:r>
          </a:p>
          <a:p>
            <a:r>
              <a:rPr lang="en-US" sz="2400" dirty="0" smtClean="0"/>
              <a:t>Use average to generalize each job position group</a:t>
            </a:r>
          </a:p>
          <a:p>
            <a:r>
              <a:rPr lang="en-US" sz="2400" dirty="0" smtClean="0"/>
              <a:t>Related to job level and exact position 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233251"/>
              </p:ext>
            </p:extLst>
          </p:nvPr>
        </p:nvGraphicFramePr>
        <p:xfrm>
          <a:off x="3654076" y="3529903"/>
          <a:ext cx="4640416" cy="31422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9035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+mn-lt"/>
              </a:rPr>
              <a:t>Question3: What is the </a:t>
            </a:r>
            <a:r>
              <a:rPr lang="en-US" sz="2400" b="1" i="1" dirty="0" smtClean="0">
                <a:latin typeface="+mn-lt"/>
              </a:rPr>
              <a:t>distribution of employment types </a:t>
            </a:r>
            <a:r>
              <a:rPr lang="en-US" sz="2400" dirty="0" smtClean="0">
                <a:latin typeface="+mn-lt"/>
              </a:rPr>
              <a:t>(full-time, part-time, etc.) in different experience levels across various countries?</a:t>
            </a:r>
            <a:endParaRPr lang="en-US" sz="2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Basically full-time or contract workers</a:t>
            </a:r>
          </a:p>
          <a:p>
            <a:r>
              <a:rPr lang="en-US" sz="2400" dirty="0" smtClean="0"/>
              <a:t>Each experience level is represented </a:t>
            </a:r>
          </a:p>
          <a:p>
            <a:r>
              <a:rPr lang="en-US" sz="2400" dirty="0" smtClean="0"/>
              <a:t>Country representative: </a:t>
            </a:r>
          </a:p>
          <a:p>
            <a:pPr lvl="1"/>
            <a:r>
              <a:rPr lang="en-US" dirty="0" smtClean="0"/>
              <a:t>US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197" y="4001294"/>
            <a:ext cx="8861605" cy="214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9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+mn-lt"/>
              </a:rPr>
              <a:t>Question4: What is the </a:t>
            </a:r>
            <a:r>
              <a:rPr lang="en-US" sz="2400" b="1" i="1" dirty="0" smtClean="0">
                <a:latin typeface="+mn-lt"/>
              </a:rPr>
              <a:t>average exchange rate </a:t>
            </a:r>
            <a:r>
              <a:rPr lang="en-US" sz="2400" dirty="0" smtClean="0">
                <a:latin typeface="+mn-lt"/>
              </a:rPr>
              <a:t>of salary currencies to USD for each year in the </a:t>
            </a:r>
            <a:r>
              <a:rPr lang="en-US" sz="2400" dirty="0" err="1" smtClean="0">
                <a:latin typeface="+mn-lt"/>
              </a:rPr>
              <a:t>currency_exchange</a:t>
            </a:r>
            <a:r>
              <a:rPr lang="en-US" sz="2400" dirty="0" smtClean="0">
                <a:latin typeface="+mn-lt"/>
              </a:rPr>
              <a:t> table, and how does it vary across time?</a:t>
            </a:r>
            <a:endParaRPr lang="en-US" sz="2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exchange rate </a:t>
            </a:r>
            <a:r>
              <a:rPr lang="en-US" dirty="0" smtClean="0"/>
              <a:t>increased </a:t>
            </a:r>
            <a:r>
              <a:rPr lang="en-US" dirty="0" smtClean="0"/>
              <a:t>by around 0.3 </a:t>
            </a:r>
            <a:r>
              <a:rPr lang="en-US" dirty="0" smtClean="0"/>
              <a:t>generally from 2020-2022</a:t>
            </a:r>
            <a:endParaRPr lang="en-US" dirty="0" smtClean="0"/>
          </a:p>
          <a:p>
            <a:r>
              <a:rPr lang="en-US" dirty="0" smtClean="0"/>
              <a:t>Trend: Devaluation of US dollar</a:t>
            </a:r>
          </a:p>
          <a:p>
            <a:pPr lvl="1"/>
            <a:r>
              <a:rPr lang="en-US" dirty="0" smtClean="0"/>
              <a:t>Covid-19 period</a:t>
            </a:r>
          </a:p>
          <a:p>
            <a:pPr lvl="1"/>
            <a:r>
              <a:rPr lang="en-US" dirty="0"/>
              <a:t>Inflation accelerated in 2021 and </a:t>
            </a:r>
            <a:r>
              <a:rPr lang="en-US" dirty="0" smtClean="0"/>
              <a:t>2022</a:t>
            </a:r>
          </a:p>
          <a:p>
            <a:pPr lvl="1"/>
            <a:r>
              <a:rPr lang="en-US" dirty="0"/>
              <a:t>Increased Government Spending and Fiscal Stimulus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366" y="4598220"/>
            <a:ext cx="2552700" cy="952500"/>
          </a:xfrm>
          <a:prstGeom prst="rect">
            <a:avLst/>
          </a:prstGeom>
        </p:spPr>
      </p:pic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2554345"/>
              </p:ext>
            </p:extLst>
          </p:nvPr>
        </p:nvGraphicFramePr>
        <p:xfrm>
          <a:off x="6320175" y="4001294"/>
          <a:ext cx="4452046" cy="2662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541636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+mn-lt"/>
              </a:rPr>
              <a:t>Question5: For each country, which employment type has the </a:t>
            </a:r>
            <a:r>
              <a:rPr lang="en-US" sz="2400" b="1" i="1" dirty="0" smtClean="0">
                <a:latin typeface="+mn-lt"/>
              </a:rPr>
              <a:t>highest percentage of senior-level </a:t>
            </a:r>
            <a:r>
              <a:rPr lang="en-US" sz="2400" dirty="0" smtClean="0">
                <a:latin typeface="+mn-lt"/>
              </a:rPr>
              <a:t>employees (</a:t>
            </a:r>
            <a:r>
              <a:rPr lang="en-US" sz="2400" dirty="0" err="1" smtClean="0">
                <a:latin typeface="+mn-lt"/>
              </a:rPr>
              <a:t>experience_level</a:t>
            </a:r>
            <a:r>
              <a:rPr lang="en-US" sz="2400" dirty="0" smtClean="0">
                <a:latin typeface="+mn-lt"/>
              </a:rPr>
              <a:t> = 'SE')?</a:t>
            </a:r>
            <a:endParaRPr lang="en-US" sz="24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Full-time jobs</a:t>
            </a:r>
          </a:p>
          <a:p>
            <a:r>
              <a:rPr lang="en-US" dirty="0" smtClean="0"/>
              <a:t>Some achieve 100%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696" y="3158531"/>
            <a:ext cx="4514787" cy="315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52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+mn-lt"/>
              </a:rPr>
              <a:t>Question6: What are </a:t>
            </a:r>
            <a:r>
              <a:rPr lang="en-US" sz="2400" b="1" i="1" dirty="0" smtClean="0">
                <a:latin typeface="+mn-lt"/>
              </a:rPr>
              <a:t>the top 5 job titles with the highest salaries </a:t>
            </a:r>
            <a:r>
              <a:rPr lang="en-US" sz="2400" dirty="0" smtClean="0">
                <a:latin typeface="+mn-lt"/>
              </a:rPr>
              <a:t>in </a:t>
            </a:r>
            <a:r>
              <a:rPr lang="en-US" sz="2400" dirty="0" smtClean="0">
                <a:latin typeface="+mn-lt"/>
              </a:rPr>
              <a:t>companies? </a:t>
            </a:r>
            <a:endParaRPr lang="en-US" sz="2400" dirty="0">
              <a:latin typeface="+mn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89641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Related to job levels(Lead/principle/director)</a:t>
            </a:r>
          </a:p>
          <a:p>
            <a:r>
              <a:rPr lang="en-US" dirty="0" smtClean="0"/>
              <a:t>Data scientist/analyst/engineer</a:t>
            </a:r>
          </a:p>
          <a:p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469600"/>
              </p:ext>
            </p:extLst>
          </p:nvPr>
        </p:nvGraphicFramePr>
        <p:xfrm>
          <a:off x="3167954" y="3344935"/>
          <a:ext cx="4757563" cy="2754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449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 smtClean="0"/>
              <a:t> </a:t>
            </a:r>
            <a:r>
              <a:rPr lang="en-US" sz="2700" dirty="0" smtClean="0">
                <a:latin typeface="+mn-lt"/>
              </a:rPr>
              <a:t>Question7</a:t>
            </a:r>
            <a:r>
              <a:rPr lang="en-US" sz="2700" dirty="0">
                <a:latin typeface="+mn-lt"/>
              </a:rPr>
              <a:t>:</a:t>
            </a:r>
            <a:r>
              <a:rPr lang="en-US" sz="2700" dirty="0" smtClean="0">
                <a:latin typeface="+mn-lt"/>
              </a:rPr>
              <a:t> Which country has the most diverse company sizes (small, medium, large) and what are the average salaries for each size within that country? </a:t>
            </a:r>
            <a:endParaRPr lang="en-US" sz="40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61" y="3886200"/>
            <a:ext cx="5664200" cy="2425700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data is </a:t>
            </a:r>
            <a:r>
              <a:rPr lang="en-US" dirty="0" smtClean="0"/>
              <a:t>ordered </a:t>
            </a:r>
            <a:r>
              <a:rPr lang="en-US" dirty="0"/>
              <a:t>by number of distinct company sizes and number of each </a:t>
            </a:r>
            <a:r>
              <a:rPr lang="en-US" dirty="0" smtClean="0"/>
              <a:t>sizes</a:t>
            </a:r>
          </a:p>
          <a:p>
            <a:r>
              <a:rPr lang="en-US" dirty="0" smtClean="0"/>
              <a:t>US is the country </a:t>
            </a:r>
            <a:r>
              <a:rPr lang="en-US" dirty="0" smtClean="0"/>
              <a:t>that </a:t>
            </a:r>
            <a:r>
              <a:rPr lang="en-US" dirty="0" smtClean="0"/>
              <a:t>most </a:t>
            </a:r>
            <a:r>
              <a:rPr lang="en-US" dirty="0" smtClean="0"/>
              <a:t>diverse</a:t>
            </a:r>
            <a:endParaRPr lang="en-US" dirty="0"/>
          </a:p>
          <a:p>
            <a:r>
              <a:rPr lang="en-US" dirty="0" smtClean="0"/>
              <a:t>Most are western developed countries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7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 smtClean="0"/>
              <a:t> </a:t>
            </a:r>
            <a:r>
              <a:rPr lang="en-US" sz="2400" dirty="0" smtClean="0">
                <a:latin typeface="+mn-lt"/>
              </a:rPr>
              <a:t>Question8: Identify the job titles that consistently appear in the top 10 highest-paying jobs based on </a:t>
            </a:r>
            <a:r>
              <a:rPr lang="en-US" sz="2400" dirty="0" err="1" smtClean="0">
                <a:latin typeface="+mn-lt"/>
              </a:rPr>
              <a:t>work_year</a:t>
            </a:r>
            <a:r>
              <a:rPr lang="en-US" sz="2400" dirty="0">
                <a:latin typeface="+mn-lt"/>
              </a:rPr>
              <a:t>?</a:t>
            </a:r>
            <a:endParaRPr lang="en-US" sz="3600" dirty="0">
              <a:latin typeface="+mn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14748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7 out of 10 consistently </a:t>
            </a:r>
            <a:r>
              <a:rPr lang="en-US" dirty="0" smtClean="0"/>
              <a:t>appear</a:t>
            </a:r>
          </a:p>
          <a:p>
            <a:r>
              <a:rPr lang="en-US" dirty="0" smtClean="0"/>
              <a:t>Machine learning related job opportunities 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995" y="3801504"/>
            <a:ext cx="2756257" cy="237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3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2678</TotalTime>
  <Words>667</Words>
  <Application>Microsoft Macintosh PowerPoint</Application>
  <PresentationFormat>Widescreen</PresentationFormat>
  <Paragraphs>82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Arial</vt:lpstr>
      <vt:lpstr>Office Theme</vt:lpstr>
      <vt:lpstr>PowerPoint Presentation</vt:lpstr>
      <vt:lpstr>Question1: What are the total salaries paid by each company size (small, medium, large) across different countries? </vt:lpstr>
      <vt:lpstr>Question2: Which job titles have the highest average salaries for employees working fully remotely (remote_ratio = 100)?</vt:lpstr>
      <vt:lpstr>Question3: What is the distribution of employment types (full-time, part-time, etc.) in different experience levels across various countries?</vt:lpstr>
      <vt:lpstr>Question4: What is the average exchange rate of salary currencies to USD for each year in the currency_exchange table, and how does it vary across time?</vt:lpstr>
      <vt:lpstr>Question5: For each country, which employment type has the highest percentage of senior-level employees (experience_level = 'SE')?</vt:lpstr>
      <vt:lpstr>Question6: What are the top 5 job titles with the highest salaries in companies? </vt:lpstr>
      <vt:lpstr> Question7: Which country has the most diverse company sizes (small, medium, large) and what are the average salaries for each size within that country? </vt:lpstr>
      <vt:lpstr> Question8: Identify the job titles that consistently appear in the top 10 highest-paying jobs based on work_year?</vt:lpstr>
      <vt:lpstr>Take Away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Yuqing Huang</dc:creator>
  <cp:lastModifiedBy>Yuqing Huang</cp:lastModifiedBy>
  <cp:revision>27</cp:revision>
  <dcterms:created xsi:type="dcterms:W3CDTF">2024-12-12T02:18:44Z</dcterms:created>
  <dcterms:modified xsi:type="dcterms:W3CDTF">2024-12-15T08:12:33Z</dcterms:modified>
</cp:coreProperties>
</file>