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C4195E-A30D-4012-9079-0CA066AC0BEC}">
  <a:tblStyle styleId="{F4C4195E-A30D-4012-9079-0CA066AC0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b96943ca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1b96943ca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b96943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1b96943c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1b96943ca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1b96943ca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b96943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91b96943c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1b96943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91b96943c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96943c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1b96943ca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b96943ca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1b96943ca_1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b96943c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1b96943ca_2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b96943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1b96943c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6954691" cy="5143500"/>
          </a:xfrm>
          <a:custGeom>
            <a:rect b="b" l="l" r="r" t="t"/>
            <a:pathLst>
              <a:path extrusionOk="0" h="6858000" w="9272922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870421" y="806391"/>
            <a:ext cx="1171700" cy="879730"/>
            <a:chOff x="9160561" y="1075188"/>
            <a:chExt cx="1562267" cy="1172973"/>
          </a:xfrm>
        </p:grpSpPr>
        <p:sp>
          <p:nvSpPr>
            <p:cNvPr id="132" name="Google Shape;132;p25"/>
            <p:cNvSpPr/>
            <p:nvPr/>
          </p:nvSpPr>
          <p:spPr>
            <a:xfrm>
              <a:off x="9160561" y="1423846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9960661" y="1075188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6870421" y="3895658"/>
            <a:ext cx="1876223" cy="9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socks, sandals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dads_closet;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commerce with solid fill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95" y="1686121"/>
            <a:ext cx="1876223" cy="1876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1 with solid fill"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75" y="1686120"/>
            <a:ext cx="1876223" cy="1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3427" y="374623"/>
            <a:ext cx="536386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645047" y="1311231"/>
            <a:ext cx="7853924" cy="2521036"/>
            <a:chOff x="21779" y="495049"/>
            <a:chExt cx="10471898" cy="3361381"/>
          </a:xfrm>
        </p:grpSpPr>
        <p:sp>
          <p:nvSpPr>
            <p:cNvPr id="144" name="Google Shape;144;p26"/>
            <p:cNvSpPr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in Both Stores</a:t>
              </a:r>
              <a:endParaRPr sz="11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33940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46101" y="78666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5288" y="83153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739610" y="58477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31229" y="495049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390145" y="65207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614467" y="764236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928519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063112" y="125774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896636" y="786668"/>
              <a:ext cx="411900" cy="4119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1779" y="1639093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56372" y="184098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92856" y="2020441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63932" y="2312060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053661" y="2020441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277984" y="2334492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79874" y="1975577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973383" y="1885848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225173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Purchase Price</a:t>
              </a:r>
              <a:endParaRPr sz="110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981389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Rating/Lifespan </a:t>
              </a:r>
              <a:endParaRPr sz="110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737605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628333" y="731008"/>
              <a:ext cx="1714200" cy="1714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8879376" y="982051"/>
              <a:ext cx="1212000" cy="12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Count</a:t>
              </a:r>
              <a:endParaRPr sz="1100"/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439650" y="367100"/>
            <a:ext cx="4353900" cy="69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57050" y="367100"/>
            <a:ext cx="61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{F4C4195E-A30D-4012-9079-0CA066AC0BEC}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Average Rating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Review Count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Domino's Pizza USA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Egg, Inc.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 Guardian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ASOS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Geometry Dash Lite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Fernanfloo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of Clans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Royale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Shadow Fight 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700">
                <a:solidFill>
                  <a:srgbClr val="FFFFFF"/>
                </a:solidFill>
              </a:rPr>
              <a:t>Lowest Ranking Apps by Considerations</a:t>
            </a:r>
            <a:endParaRPr sz="1700"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2928675" y="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{F4C4195E-A30D-4012-9079-0CA066AC0BEC}</a:tableStyleId>
              </a:tblPr>
              <a:tblGrid>
                <a:gridCol w="3029750"/>
                <a:gridCol w="1823650"/>
                <a:gridCol w="1155225"/>
              </a:tblGrid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Net Profit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Higher Price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AnatomyMapp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-69900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Baldur's Gate: Enhanced Edition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FINAL FANTASY V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Muscle Premium - Human Anatomy, Kinesiology, Bones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-159900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XCOMÂ®: Enemy Within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Range of Profits and Ratings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25" y="2646475"/>
            <a:ext cx="427867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923" y="1"/>
            <a:ext cx="42797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800">
                <a:solidFill>
                  <a:schemeClr val="lt1"/>
                </a:solidFill>
              </a:rPr>
              <a:t>Tie Breaker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50" y="781800"/>
            <a:ext cx="6442649" cy="3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Games</a:t>
            </a:r>
            <a:r>
              <a:rPr lang="en" sz="2000">
                <a:solidFill>
                  <a:srgbClr val="FFFFFF"/>
                </a:solidFill>
              </a:rPr>
              <a:t> by and far outpaced any other </a:t>
            </a:r>
            <a:r>
              <a:rPr b="1" lang="en" sz="2000">
                <a:solidFill>
                  <a:srgbClr val="FFFFFF"/>
                </a:solidFill>
              </a:rPr>
              <a:t>genre </a:t>
            </a:r>
            <a:r>
              <a:rPr lang="en" sz="2000">
                <a:solidFill>
                  <a:srgbClr val="FFFFFF"/>
                </a:solidFill>
              </a:rPr>
              <a:t>of app</a:t>
            </a:r>
            <a:endParaRPr sz="11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50" y="740575"/>
            <a:ext cx="6264774" cy="3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100">
                <a:solidFill>
                  <a:schemeClr val="lt1"/>
                </a:solidFill>
              </a:rPr>
              <a:t>People who leave reviews tend to have strong negative or positive opinions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500" y="771162"/>
            <a:ext cx="6260100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{F4C4195E-A30D-4012-9079-0CA066AC0BEC}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App </a:t>
                      </a: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Average Rating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Review Count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Domino's Pizza USA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Egg, Inc.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Guardian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ASOS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Geometry Dash Lite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Fernanfloo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of Clans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Royale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Shadow Fight 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