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wt4IOYgiruFJS0hNWwJjLr/G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3dbe409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3dbe409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49339e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49339e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" name="Google Shape;40;p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9" name="Google Shape;59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6.jpg"/><Relationship Id="rId5" Type="http://schemas.openxmlformats.org/officeDocument/2006/relationships/image" Target="../media/image35.jp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30.jpg"/><Relationship Id="rId5" Type="http://schemas.openxmlformats.org/officeDocument/2006/relationships/image" Target="../media/image3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8.jpg"/><Relationship Id="rId5" Type="http://schemas.openxmlformats.org/officeDocument/2006/relationships/image" Target="../media/image4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10" Type="http://schemas.openxmlformats.org/officeDocument/2006/relationships/image" Target="../media/image49.jpg"/><Relationship Id="rId9" Type="http://schemas.openxmlformats.org/officeDocument/2006/relationships/image" Target="../media/image41.jpg"/><Relationship Id="rId5" Type="http://schemas.openxmlformats.org/officeDocument/2006/relationships/image" Target="../media/image44.jpg"/><Relationship Id="rId6" Type="http://schemas.openxmlformats.org/officeDocument/2006/relationships/image" Target="../media/image48.jpg"/><Relationship Id="rId7" Type="http://schemas.openxmlformats.org/officeDocument/2006/relationships/image" Target="../media/image39.jpg"/><Relationship Id="rId8" Type="http://schemas.openxmlformats.org/officeDocument/2006/relationships/image" Target="../media/image4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54.jpg"/><Relationship Id="rId5" Type="http://schemas.openxmlformats.org/officeDocument/2006/relationships/image" Target="../media/image4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5.png"/><Relationship Id="rId4" Type="http://schemas.openxmlformats.org/officeDocument/2006/relationships/image" Target="../media/image47.jpg"/><Relationship Id="rId5" Type="http://schemas.openxmlformats.org/officeDocument/2006/relationships/image" Target="../media/image64.jpg"/><Relationship Id="rId6" Type="http://schemas.openxmlformats.org/officeDocument/2006/relationships/image" Target="../media/image5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5.png"/><Relationship Id="rId4" Type="http://schemas.openxmlformats.org/officeDocument/2006/relationships/image" Target="../media/image52.jpg"/><Relationship Id="rId5" Type="http://schemas.openxmlformats.org/officeDocument/2006/relationships/image" Target="../media/image59.jpg"/><Relationship Id="rId6" Type="http://schemas.openxmlformats.org/officeDocument/2006/relationships/image" Target="../media/image53.jpg"/><Relationship Id="rId7" Type="http://schemas.openxmlformats.org/officeDocument/2006/relationships/image" Target="../media/image6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3.jpg"/><Relationship Id="rId4" Type="http://schemas.openxmlformats.org/officeDocument/2006/relationships/image" Target="../media/image68.jpg"/><Relationship Id="rId10" Type="http://schemas.openxmlformats.org/officeDocument/2006/relationships/image" Target="../media/image67.jpg"/><Relationship Id="rId9" Type="http://schemas.openxmlformats.org/officeDocument/2006/relationships/image" Target="../media/image60.jpg"/><Relationship Id="rId5" Type="http://schemas.openxmlformats.org/officeDocument/2006/relationships/image" Target="../media/image57.jpg"/><Relationship Id="rId6" Type="http://schemas.openxmlformats.org/officeDocument/2006/relationships/image" Target="../media/image65.jpg"/><Relationship Id="rId7" Type="http://schemas.openxmlformats.org/officeDocument/2006/relationships/image" Target="../media/image62.jpg"/><Relationship Id="rId8" Type="http://schemas.openxmlformats.org/officeDocument/2006/relationships/image" Target="../media/image6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0.jpg"/><Relationship Id="rId11" Type="http://schemas.openxmlformats.org/officeDocument/2006/relationships/image" Target="../media/image9.jpg"/><Relationship Id="rId10" Type="http://schemas.openxmlformats.org/officeDocument/2006/relationships/image" Target="../media/image18.png"/><Relationship Id="rId9" Type="http://schemas.openxmlformats.org/officeDocument/2006/relationships/image" Target="../media/image3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Relationship Id="rId7" Type="http://schemas.openxmlformats.org/officeDocument/2006/relationships/image" Target="../media/image1.jpg"/><Relationship Id="rId8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19.jp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9.jpg"/><Relationship Id="rId5" Type="http://schemas.openxmlformats.org/officeDocument/2006/relationships/image" Target="../media/image20.jpg"/><Relationship Id="rId6" Type="http://schemas.openxmlformats.org/officeDocument/2006/relationships/image" Target="../media/image5.jpg"/><Relationship Id="rId7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7.jpg"/><Relationship Id="rId5" Type="http://schemas.openxmlformats.org/officeDocument/2006/relationships/image" Target="../media/image23.jpg"/><Relationship Id="rId6" Type="http://schemas.openxmlformats.org/officeDocument/2006/relationships/image" Target="../media/image31.jpg"/><Relationship Id="rId7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32.png"/><Relationship Id="rId6" Type="http://schemas.openxmlformats.org/officeDocument/2006/relationships/image" Target="../media/image33.jpg"/><Relationship Id="rId7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Projet 4 : 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fr"/>
              <a:t>Optimiser un site web existant : La chouette agence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293725" y="-1905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La contraste des couleurs</a:t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525" y="116325"/>
            <a:ext cx="418652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1525" y="1495775"/>
            <a:ext cx="4341975" cy="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1525" y="2091900"/>
            <a:ext cx="4341976" cy="10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650" y="1988875"/>
            <a:ext cx="31623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 txBox="1"/>
          <p:nvPr/>
        </p:nvSpPr>
        <p:spPr>
          <a:xfrm>
            <a:off x="931325" y="1298225"/>
            <a:ext cx="3273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 faut-il faire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idx="2" type="body"/>
          </p:nvPr>
        </p:nvSpPr>
        <p:spPr>
          <a:xfrm>
            <a:off x="2147467" y="1934375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solidFill>
                  <a:schemeClr val="lt1"/>
                </a:solidFill>
              </a:rPr>
              <a:t>17/09/XX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2" name="Google Shape;232;p11"/>
          <p:cNvSpPr txBox="1"/>
          <p:nvPr>
            <p:ph idx="2" type="body"/>
          </p:nvPr>
        </p:nvSpPr>
        <p:spPr>
          <a:xfrm>
            <a:off x="1265487" y="3355550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336025" y="216100"/>
            <a:ext cx="40452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Solution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100" y="2487025"/>
            <a:ext cx="24003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4025" y="1130150"/>
            <a:ext cx="38766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5500" y="1934375"/>
            <a:ext cx="4437975" cy="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type="title"/>
          </p:nvPr>
        </p:nvSpPr>
        <p:spPr>
          <a:xfrm>
            <a:off x="307850" y="-413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Defer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8275"/>
            <a:ext cx="45148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7250" y="152400"/>
            <a:ext cx="4324350" cy="87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9600" y="3407017"/>
            <a:ext cx="4324349" cy="101470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/>
          <p:nvPr/>
        </p:nvSpPr>
        <p:spPr>
          <a:xfrm>
            <a:off x="6455475" y="1446400"/>
            <a:ext cx="747900" cy="1347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733775" y="889000"/>
            <a:ext cx="31821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quoi il sert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Pourquoi defer et pas async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378400" y="1210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Les images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350" y="173600"/>
            <a:ext cx="16002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725" y="173600"/>
            <a:ext cx="15716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6497988" y="822650"/>
            <a:ext cx="783300" cy="41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4475" y="1986125"/>
            <a:ext cx="4539525" cy="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4475" y="2924450"/>
            <a:ext cx="4476026" cy="7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4475" y="3729575"/>
            <a:ext cx="4384324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867750" y="880750"/>
            <a:ext cx="31257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extensions des images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images texte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taille du cadre et la taille de l’image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l’importance de l’attribut alt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775" y="2307175"/>
            <a:ext cx="2719224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/>
          <p:nvPr/>
        </p:nvSpPr>
        <p:spPr>
          <a:xfrm>
            <a:off x="508025" y="3175000"/>
            <a:ext cx="691500" cy="811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18075" y="2307175"/>
            <a:ext cx="3125701" cy="28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3"/>
          <p:cNvSpPr/>
          <p:nvPr/>
        </p:nvSpPr>
        <p:spPr>
          <a:xfrm>
            <a:off x="3993450" y="2751675"/>
            <a:ext cx="430200" cy="5433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04475" y="2336275"/>
            <a:ext cx="4539524" cy="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3dbe40912_0_3"/>
          <p:cNvSpPr txBox="1"/>
          <p:nvPr>
            <p:ph type="title"/>
          </p:nvPr>
        </p:nvSpPr>
        <p:spPr>
          <a:xfrm>
            <a:off x="315025" y="1959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Mobile First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3dbe40912_0_3"/>
          <p:cNvSpPr txBox="1"/>
          <p:nvPr>
            <p:ph idx="1" type="subTitle"/>
          </p:nvPr>
        </p:nvSpPr>
        <p:spPr>
          <a:xfrm>
            <a:off x="208900" y="1361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Qu’est le mobile first 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 Quel est l’impact 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Et pour quoi ?</a:t>
            </a:r>
            <a:endParaRPr/>
          </a:p>
        </p:txBody>
      </p:sp>
      <p:pic>
        <p:nvPicPr>
          <p:cNvPr id="270" name="Google Shape;270;g93dbe4091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25" y="2961150"/>
            <a:ext cx="29241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93dbe40912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50" y="42450"/>
            <a:ext cx="2505075" cy="23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93dbe40912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825" y="1516750"/>
            <a:ext cx="1687076" cy="33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152600" y="4596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Autres problèmes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rencontrées </a:t>
            </a:r>
            <a:endParaRPr/>
          </a:p>
        </p:txBody>
      </p:sp>
      <p:pic>
        <p:nvPicPr>
          <p:cNvPr id="278" name="Google Shape;2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00" y="3368900"/>
            <a:ext cx="32861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/>
          <p:nvPr/>
        </p:nvSpPr>
        <p:spPr>
          <a:xfrm>
            <a:off x="4811900" y="28225"/>
            <a:ext cx="4045200" cy="2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 manquait un lien bootstrap sur la page contact.html qui faisait bug toute la page :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0" name="Google Shape;2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475" y="735125"/>
            <a:ext cx="4452025" cy="1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7900" y="3521550"/>
            <a:ext cx="4452026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4"/>
          <p:cNvSpPr txBox="1"/>
          <p:nvPr/>
        </p:nvSpPr>
        <p:spPr>
          <a:xfrm>
            <a:off x="4889500" y="3711225"/>
            <a:ext cx="4120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6587613" y="2120025"/>
            <a:ext cx="493800" cy="140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2122" y="2389800"/>
            <a:ext cx="18804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2600" y="4596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Autres problèmes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rencontrées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00" y="3368900"/>
            <a:ext cx="32861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4621400" y="162275"/>
            <a:ext cx="45225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 pages n’ont pas un nom spécifique par exemple :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                  - contact.html est écrit page2.html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2975" y="1034450"/>
            <a:ext cx="159762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6522800" y="1273550"/>
            <a:ext cx="719700" cy="16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1750" y="1034451"/>
            <a:ext cx="16934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1481650" y="2141300"/>
            <a:ext cx="39510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Compresser les fichiers lourds :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1400" y="3598325"/>
            <a:ext cx="4522498" cy="146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7">
            <a:alphaModFix/>
          </a:blip>
          <a:srcRect b="-6178" l="0" r="0" t="0"/>
          <a:stretch/>
        </p:blipFill>
        <p:spPr>
          <a:xfrm>
            <a:off x="4621400" y="1733450"/>
            <a:ext cx="4522502" cy="18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8713600" y="252590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449339ea8_1_0"/>
          <p:cNvSpPr txBox="1"/>
          <p:nvPr>
            <p:ph type="title"/>
          </p:nvPr>
        </p:nvSpPr>
        <p:spPr>
          <a:xfrm>
            <a:off x="265500" y="3374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W3C Validator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g9449339ea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450"/>
            <a:ext cx="9144000" cy="16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9449339ea8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6049"/>
            <a:ext cx="9144001" cy="17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"/>
          <p:cNvSpPr txBox="1"/>
          <p:nvPr/>
        </p:nvSpPr>
        <p:spPr>
          <a:xfrm>
            <a:off x="1058325" y="254000"/>
            <a:ext cx="25047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Avant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5834925" y="254000"/>
            <a:ext cx="2469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00" y="2920213"/>
            <a:ext cx="4515550" cy="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" y="4023575"/>
            <a:ext cx="4476776" cy="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18325"/>
            <a:ext cx="4572001" cy="11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75" y="1816875"/>
            <a:ext cx="4515550" cy="9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6"/>
          <p:cNvSpPr txBox="1"/>
          <p:nvPr/>
        </p:nvSpPr>
        <p:spPr>
          <a:xfrm>
            <a:off x="3531275" y="874900"/>
            <a:ext cx="20109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6"/>
          <p:cNvSpPr txBox="1"/>
          <p:nvPr/>
        </p:nvSpPr>
        <p:spPr>
          <a:xfrm>
            <a:off x="3855875" y="1982575"/>
            <a:ext cx="1361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Contact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3936875" y="3041050"/>
            <a:ext cx="1605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Mobile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Home 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3836375" y="4106325"/>
            <a:ext cx="18063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Mobile  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Contact 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Page</a:t>
            </a: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9325" y="614775"/>
            <a:ext cx="3894675" cy="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9325" y="1586525"/>
            <a:ext cx="3894675" cy="10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49325" y="2622650"/>
            <a:ext cx="3894675" cy="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49325" y="3516775"/>
            <a:ext cx="3894675" cy="1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Les sources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 txBox="1"/>
          <p:nvPr>
            <p:ph idx="2" type="body"/>
          </p:nvPr>
        </p:nvSpPr>
        <p:spPr>
          <a:xfrm>
            <a:off x="4968350" y="22385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google.fr pour les images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openclassrooms.com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wikipedia.com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alsacreations.com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/>
              <a:t>unamo.com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5275" y="2267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"/>
              <a:t>Les problèmes</a:t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1137500" y="1017570"/>
            <a:ext cx="2628925" cy="4089089"/>
            <a:chOff x="431925" y="1304875"/>
            <a:chExt cx="2628925" cy="3416400"/>
          </a:xfrm>
        </p:grpSpPr>
        <p:sp>
          <p:nvSpPr>
            <p:cNvPr id="93" name="Google Shape;93;p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"/>
          <p:cNvSpPr txBox="1"/>
          <p:nvPr>
            <p:ph idx="4294967295" type="body"/>
          </p:nvPr>
        </p:nvSpPr>
        <p:spPr>
          <a:xfrm>
            <a:off x="1212000" y="1017800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solidFill>
                  <a:schemeClr val="lt1"/>
                </a:solidFill>
              </a:rPr>
              <a:t>SEO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2"/>
          <p:cNvSpPr txBox="1"/>
          <p:nvPr>
            <p:ph idx="4294967295" type="body"/>
          </p:nvPr>
        </p:nvSpPr>
        <p:spPr>
          <a:xfrm>
            <a:off x="1213900" y="1563225"/>
            <a:ext cx="2478600" cy="3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Problème au niveau des balises 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meta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title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lang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Et la balise obsolète.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Ainsi  il y a du Black Hat.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Des liens externes dans le footer qui n’ont pas de lien direct avec le web site.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Les mots clés                                   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grpSp>
        <p:nvGrpSpPr>
          <p:cNvPr id="97" name="Google Shape;97;p2"/>
          <p:cNvGrpSpPr/>
          <p:nvPr/>
        </p:nvGrpSpPr>
        <p:grpSpPr>
          <a:xfrm>
            <a:off x="5006700" y="1019618"/>
            <a:ext cx="2632500" cy="4089431"/>
            <a:chOff x="3320450" y="1304875"/>
            <a:chExt cx="2632500" cy="3416400"/>
          </a:xfrm>
        </p:grpSpPr>
        <p:sp>
          <p:nvSpPr>
            <p:cNvPr id="98" name="Google Shape;98;p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>
            <p:ph idx="4294967295" type="body"/>
          </p:nvPr>
        </p:nvSpPr>
        <p:spPr>
          <a:xfrm>
            <a:off x="5075700" y="101782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solidFill>
                  <a:schemeClr val="lt1"/>
                </a:solidFill>
              </a:rPr>
              <a:t>Accessibilité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2"/>
          <p:cNvSpPr txBox="1"/>
          <p:nvPr>
            <p:ph idx="4294967295" type="body"/>
          </p:nvPr>
        </p:nvSpPr>
        <p:spPr>
          <a:xfrm>
            <a:off x="5083025" y="1563250"/>
            <a:ext cx="2478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Problème au niveau de la structuration 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Les balises sémantiques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La hiérarchie  des titres 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Les couleurs :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Le contraste des couleurs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Defer 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Explication de “ defer “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 sz="1000"/>
              <a:t>Les images 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Modification de taille 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-"/>
            </a:pPr>
            <a:r>
              <a:rPr lang="fr" sz="1000"/>
              <a:t>Le texte significatif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102" name="Google Shape;102;p2"/>
          <p:cNvSpPr txBox="1"/>
          <p:nvPr>
            <p:ph idx="4294967295" type="body"/>
          </p:nvPr>
        </p:nvSpPr>
        <p:spPr>
          <a:xfrm>
            <a:off x="8375025" y="1333100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Les balises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Meta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Lang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Title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875" y="2219675"/>
            <a:ext cx="40767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5875" y="1739100"/>
            <a:ext cx="1985675" cy="23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1600" y="1750475"/>
            <a:ext cx="2058575" cy="212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925" y="360750"/>
            <a:ext cx="4522600" cy="1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92925" y="741875"/>
            <a:ext cx="2208625" cy="1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2925" y="979925"/>
            <a:ext cx="4522600" cy="1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87425" y="1294175"/>
            <a:ext cx="2241800" cy="1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525" y="2828500"/>
            <a:ext cx="3669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25100" y="2715600"/>
            <a:ext cx="3165272" cy="22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Solution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4614324" cy="264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744600"/>
            <a:ext cx="4571999" cy="23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950" y="28892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230225" y="-21062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Le Black Hat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575" y="886456"/>
            <a:ext cx="1195425" cy="94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00" y="38725"/>
            <a:ext cx="4419599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275" y="2206650"/>
            <a:ext cx="1954400" cy="15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3275" y="2206650"/>
            <a:ext cx="2088451" cy="15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2488" y="1986025"/>
            <a:ext cx="4292601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075" y="2821450"/>
            <a:ext cx="19145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59300" y="3866450"/>
            <a:ext cx="4572000" cy="12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733775" y="853725"/>
            <a:ext cx="32316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C’est quoi le black hat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grey et le white hat alors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Quels sont les conséquences dû au black hat 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600">
                <a:solidFill>
                  <a:schemeClr val="lt1"/>
                </a:solidFill>
              </a:rPr>
              <a:t>17/09/XX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600"/>
              <a:t>Insérez votre texte ici Insérez votre texte ici Insérez votre texte ici</a:t>
            </a:r>
            <a:endParaRPr sz="1600"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194925" y="17895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Solution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950" y="2889200"/>
            <a:ext cx="24003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075" y="46550"/>
            <a:ext cx="43349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3050" y="513275"/>
            <a:ext cx="1952975" cy="10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275" y="1584650"/>
            <a:ext cx="3922875" cy="13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2338" y="3217350"/>
            <a:ext cx="4494400" cy="17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Les mots clés SEO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475" y="585600"/>
            <a:ext cx="4292850" cy="1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475" y="906575"/>
            <a:ext cx="43935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9475" y="1380975"/>
            <a:ext cx="4393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9475" y="1637725"/>
            <a:ext cx="4393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904425"/>
            <a:ext cx="2476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4748400" y="2102550"/>
            <a:ext cx="32739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 mots clés de 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courte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traîne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 mots clés de corp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 mots clés longue tra</a:t>
            </a: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îne</a:t>
            </a: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4937175" y="3687775"/>
            <a:ext cx="32019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autres mots clés: mc de marques, mc généralistes, mc d’informations, mc d’intention, mc locaux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6847150" y="1577750"/>
            <a:ext cx="1521600" cy="343800"/>
          </a:xfrm>
          <a:prstGeom prst="wedgeRoundRectCallout">
            <a:avLst>
              <a:gd fmla="val -21297" name="adj1"/>
              <a:gd fmla="val 4910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8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8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78" name="Google Shape;178;p8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>
            <p:ph type="title"/>
          </p:nvPr>
        </p:nvSpPr>
        <p:spPr>
          <a:xfrm>
            <a:off x="329000" y="45255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Accessibilité </a:t>
            </a:r>
            <a:endParaRPr/>
          </a:p>
        </p:txBody>
      </p:sp>
      <p:grpSp>
        <p:nvGrpSpPr>
          <p:cNvPr id="180" name="Google Shape;180;p8"/>
          <p:cNvGrpSpPr/>
          <p:nvPr/>
        </p:nvGrpSpPr>
        <p:grpSpPr>
          <a:xfrm>
            <a:off x="4939534" y="2017046"/>
            <a:ext cx="3825543" cy="1573619"/>
            <a:chOff x="1000000" y="2393988"/>
            <a:chExt cx="4144235" cy="1704712"/>
          </a:xfrm>
        </p:grpSpPr>
        <p:sp>
          <p:nvSpPr>
            <p:cNvPr id="181" name="Google Shape;181;p8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8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92" name="Google Shape;192;p8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8"/>
          <p:cNvSpPr txBox="1"/>
          <p:nvPr>
            <p:ph idx="2" type="body"/>
          </p:nvPr>
        </p:nvSpPr>
        <p:spPr>
          <a:xfrm>
            <a:off x="6847150" y="1606400"/>
            <a:ext cx="15294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1300">
                <a:solidFill>
                  <a:schemeClr val="dk1"/>
                </a:solidFill>
              </a:rPr>
              <a:t>Croissance max.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225" y="2017050"/>
            <a:ext cx="31623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329000" y="537275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/>
              <a:t>Problème        au niveau de la structuration </a:t>
            </a:r>
            <a:endParaRPr/>
          </a:p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30225" y="17932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Les balises sémantiques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fr"/>
              <a:t>la hiérarchie des titres 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4200" y="39500"/>
            <a:ext cx="4511576" cy="28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4500" y="1446400"/>
            <a:ext cx="2639500" cy="36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7591800" y="127000"/>
            <a:ext cx="1481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Avec-Analyse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7874000" y="1446400"/>
            <a:ext cx="1573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Sans-Analyse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2150" y="3605400"/>
            <a:ext cx="1365725" cy="15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899825"/>
            <a:ext cx="1895250" cy="22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5700900" y="3471325"/>
            <a:ext cx="8037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fr" sz="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Sans-Analyse</a:t>
            </a:r>
            <a:endParaRPr b="0" i="0" sz="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2511775"/>
            <a:ext cx="3118025" cy="2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