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8" r:id="rId3"/>
    <p:sldId id="272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3" r:id="rId14"/>
    <p:sldId id="261" r:id="rId15"/>
    <p:sldId id="262" r:id="rId16"/>
    <p:sldId id="263" r:id="rId17"/>
    <p:sldId id="274" r:id="rId18"/>
    <p:sldId id="275" r:id="rId19"/>
    <p:sldId id="276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0FA39-0451-4E36-B01C-5410226B43A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8BAC5A-385C-44E4-BD90-820ABF3B889C}">
      <dgm:prSet/>
      <dgm:spPr/>
      <dgm:t>
        <a:bodyPr/>
        <a:lstStyle/>
        <a:p>
          <a:r>
            <a:rPr lang="hr-HR"/>
            <a:t>Projektni tim se sastojao od studenata FER-a koji su se udružili u zajednički NULL tim.</a:t>
          </a:r>
          <a:endParaRPr lang="en-US"/>
        </a:p>
      </dgm:t>
    </dgm:pt>
    <dgm:pt modelId="{1379E866-577A-4473-A227-299A0996E4D2}" type="parTrans" cxnId="{5F95D90E-7482-452F-9D65-FD9DCF9E344A}">
      <dgm:prSet/>
      <dgm:spPr/>
      <dgm:t>
        <a:bodyPr/>
        <a:lstStyle/>
        <a:p>
          <a:endParaRPr lang="en-US"/>
        </a:p>
      </dgm:t>
    </dgm:pt>
    <dgm:pt modelId="{D016D2EA-01C1-47F7-82EB-C7D7DEC76BF7}" type="sibTrans" cxnId="{5F95D90E-7482-452F-9D65-FD9DCF9E344A}">
      <dgm:prSet/>
      <dgm:spPr/>
      <dgm:t>
        <a:bodyPr/>
        <a:lstStyle/>
        <a:p>
          <a:endParaRPr lang="en-US"/>
        </a:p>
      </dgm:t>
    </dgm:pt>
    <dgm:pt modelId="{419A1F50-2F5C-47DB-9238-FEC40410F0B4}">
      <dgm:prSet/>
      <dgm:spPr/>
      <dgm:t>
        <a:bodyPr/>
        <a:lstStyle/>
        <a:p>
          <a:r>
            <a:rPr lang="hr-HR"/>
            <a:t>Članovi tima su bili: Darijan Gudelj (voditelj), Marin Teskera, Branimir Tomeljak, Bruno Rački, Vilim Ivanković i Luka Slugečić. </a:t>
          </a:r>
          <a:endParaRPr lang="en-US"/>
        </a:p>
      </dgm:t>
    </dgm:pt>
    <dgm:pt modelId="{D513E33F-885B-4E98-B58E-3633E951E6CA}" type="parTrans" cxnId="{F3DACFD5-AB8D-452B-A905-EB6311504D53}">
      <dgm:prSet/>
      <dgm:spPr/>
      <dgm:t>
        <a:bodyPr/>
        <a:lstStyle/>
        <a:p>
          <a:endParaRPr lang="en-US"/>
        </a:p>
      </dgm:t>
    </dgm:pt>
    <dgm:pt modelId="{34040A6C-2C6D-427A-8713-D89A8902C75E}" type="sibTrans" cxnId="{F3DACFD5-AB8D-452B-A905-EB6311504D53}">
      <dgm:prSet/>
      <dgm:spPr/>
      <dgm:t>
        <a:bodyPr/>
        <a:lstStyle/>
        <a:p>
          <a:endParaRPr lang="en-US"/>
        </a:p>
      </dgm:t>
    </dgm:pt>
    <dgm:pt modelId="{D48AE374-2B0B-4FBE-B8A7-CBDBF4B2166F}">
      <dgm:prSet/>
      <dgm:spPr/>
      <dgm:t>
        <a:bodyPr/>
        <a:lstStyle/>
        <a:p>
          <a:r>
            <a:rPr lang="en-US"/>
            <a:t>Zadatak naše grupe bila je implementacija sustava za naručivanje pregleda u hrvatskom zdravstvu.</a:t>
          </a:r>
        </a:p>
      </dgm:t>
    </dgm:pt>
    <dgm:pt modelId="{2CEEF567-1F81-4F91-8C17-E842BD096F59}" type="parTrans" cxnId="{DC300373-E3BC-4507-BEF4-64D81459E54C}">
      <dgm:prSet/>
      <dgm:spPr/>
      <dgm:t>
        <a:bodyPr/>
        <a:lstStyle/>
        <a:p>
          <a:endParaRPr lang="en-US"/>
        </a:p>
      </dgm:t>
    </dgm:pt>
    <dgm:pt modelId="{99D6FFC8-3172-462A-A5F0-4A0A7A2DDE3E}" type="sibTrans" cxnId="{DC300373-E3BC-4507-BEF4-64D81459E54C}">
      <dgm:prSet/>
      <dgm:spPr/>
      <dgm:t>
        <a:bodyPr/>
        <a:lstStyle/>
        <a:p>
          <a:endParaRPr lang="en-US"/>
        </a:p>
      </dgm:t>
    </dgm:pt>
    <dgm:pt modelId="{F9577650-8500-4542-80CA-B0C0D6DF256E}">
      <dgm:prSet/>
      <dgm:spPr/>
      <dgm:t>
        <a:bodyPr/>
        <a:lstStyle/>
        <a:p>
          <a:r>
            <a:rPr lang="en-US"/>
            <a:t>Kroz našu aplikaciju pacijenti mogu zakazivati termine ovisno o dostupnosti pojedinih doktora/medicinskih radnika. Nakon 14 tjedana rada, naša grupa je ostvarila upot</a:t>
          </a:r>
          <a:r>
            <a:rPr lang="hr-HR"/>
            <a:t>re</a:t>
          </a:r>
          <a:r>
            <a:rPr lang="en-US"/>
            <a:t>bljivu aplikaciju koja ispunjava sve korisničke zahtjeve</a:t>
          </a:r>
          <a:r>
            <a:rPr lang="hr-HR"/>
            <a:t> su bili zadani. </a:t>
          </a:r>
          <a:endParaRPr lang="en-US"/>
        </a:p>
      </dgm:t>
    </dgm:pt>
    <dgm:pt modelId="{B0E21FC5-1BB0-47A5-A423-614E9DD84B6B}" type="parTrans" cxnId="{F5966116-4716-4F6E-BC11-13D72F8CD2F9}">
      <dgm:prSet/>
      <dgm:spPr/>
      <dgm:t>
        <a:bodyPr/>
        <a:lstStyle/>
        <a:p>
          <a:endParaRPr lang="en-US"/>
        </a:p>
      </dgm:t>
    </dgm:pt>
    <dgm:pt modelId="{310CCDEE-1376-4ED9-B76B-A3C893B3B0FE}" type="sibTrans" cxnId="{F5966116-4716-4F6E-BC11-13D72F8CD2F9}">
      <dgm:prSet/>
      <dgm:spPr/>
      <dgm:t>
        <a:bodyPr/>
        <a:lstStyle/>
        <a:p>
          <a:endParaRPr lang="en-US"/>
        </a:p>
      </dgm:t>
    </dgm:pt>
    <dgm:pt modelId="{8B53BAC0-6A1A-4558-8D80-3E5CF0C18B78}" type="pres">
      <dgm:prSet presAssocID="{0110FA39-0451-4E36-B01C-5410226B43A6}" presName="outerComposite" presStyleCnt="0">
        <dgm:presLayoutVars>
          <dgm:chMax val="5"/>
          <dgm:dir/>
          <dgm:resizeHandles val="exact"/>
        </dgm:presLayoutVars>
      </dgm:prSet>
      <dgm:spPr/>
    </dgm:pt>
    <dgm:pt modelId="{F4CB1EC0-BA11-4955-8800-76E002D0CDA2}" type="pres">
      <dgm:prSet presAssocID="{0110FA39-0451-4E36-B01C-5410226B43A6}" presName="dummyMaxCanvas" presStyleCnt="0">
        <dgm:presLayoutVars/>
      </dgm:prSet>
      <dgm:spPr/>
    </dgm:pt>
    <dgm:pt modelId="{D5A8DEBB-D312-4A7B-9D40-F3C9DB92476E}" type="pres">
      <dgm:prSet presAssocID="{0110FA39-0451-4E36-B01C-5410226B43A6}" presName="FourNodes_1" presStyleLbl="node1" presStyleIdx="0" presStyleCnt="4">
        <dgm:presLayoutVars>
          <dgm:bulletEnabled val="1"/>
        </dgm:presLayoutVars>
      </dgm:prSet>
      <dgm:spPr/>
    </dgm:pt>
    <dgm:pt modelId="{AD0D1940-0D91-4313-A8F8-4E827AE4104F}" type="pres">
      <dgm:prSet presAssocID="{0110FA39-0451-4E36-B01C-5410226B43A6}" presName="FourNodes_2" presStyleLbl="node1" presStyleIdx="1" presStyleCnt="4">
        <dgm:presLayoutVars>
          <dgm:bulletEnabled val="1"/>
        </dgm:presLayoutVars>
      </dgm:prSet>
      <dgm:spPr/>
    </dgm:pt>
    <dgm:pt modelId="{B8E0ADB3-055C-4A60-8A27-0B86C46BF218}" type="pres">
      <dgm:prSet presAssocID="{0110FA39-0451-4E36-B01C-5410226B43A6}" presName="FourNodes_3" presStyleLbl="node1" presStyleIdx="2" presStyleCnt="4">
        <dgm:presLayoutVars>
          <dgm:bulletEnabled val="1"/>
        </dgm:presLayoutVars>
      </dgm:prSet>
      <dgm:spPr/>
    </dgm:pt>
    <dgm:pt modelId="{55B8D43D-F8E4-462F-9229-04DFD71C6374}" type="pres">
      <dgm:prSet presAssocID="{0110FA39-0451-4E36-B01C-5410226B43A6}" presName="FourNodes_4" presStyleLbl="node1" presStyleIdx="3" presStyleCnt="4">
        <dgm:presLayoutVars>
          <dgm:bulletEnabled val="1"/>
        </dgm:presLayoutVars>
      </dgm:prSet>
      <dgm:spPr/>
    </dgm:pt>
    <dgm:pt modelId="{8DAD2EB2-DAB7-4DB2-86FB-61219761E7F4}" type="pres">
      <dgm:prSet presAssocID="{0110FA39-0451-4E36-B01C-5410226B43A6}" presName="FourConn_1-2" presStyleLbl="fgAccFollowNode1" presStyleIdx="0" presStyleCnt="3">
        <dgm:presLayoutVars>
          <dgm:bulletEnabled val="1"/>
        </dgm:presLayoutVars>
      </dgm:prSet>
      <dgm:spPr/>
    </dgm:pt>
    <dgm:pt modelId="{9B71ED39-7C61-413C-AFFD-DCD1396DE8F6}" type="pres">
      <dgm:prSet presAssocID="{0110FA39-0451-4E36-B01C-5410226B43A6}" presName="FourConn_2-3" presStyleLbl="fgAccFollowNode1" presStyleIdx="1" presStyleCnt="3">
        <dgm:presLayoutVars>
          <dgm:bulletEnabled val="1"/>
        </dgm:presLayoutVars>
      </dgm:prSet>
      <dgm:spPr/>
    </dgm:pt>
    <dgm:pt modelId="{26288FA6-1F78-4A6D-92A2-E45D216E1016}" type="pres">
      <dgm:prSet presAssocID="{0110FA39-0451-4E36-B01C-5410226B43A6}" presName="FourConn_3-4" presStyleLbl="fgAccFollowNode1" presStyleIdx="2" presStyleCnt="3">
        <dgm:presLayoutVars>
          <dgm:bulletEnabled val="1"/>
        </dgm:presLayoutVars>
      </dgm:prSet>
      <dgm:spPr/>
    </dgm:pt>
    <dgm:pt modelId="{3537018E-2401-4346-87C7-9235A09D19CE}" type="pres">
      <dgm:prSet presAssocID="{0110FA39-0451-4E36-B01C-5410226B43A6}" presName="FourNodes_1_text" presStyleLbl="node1" presStyleIdx="3" presStyleCnt="4">
        <dgm:presLayoutVars>
          <dgm:bulletEnabled val="1"/>
        </dgm:presLayoutVars>
      </dgm:prSet>
      <dgm:spPr/>
    </dgm:pt>
    <dgm:pt modelId="{A28E7B79-0B08-4293-A2DE-3BFFD3991805}" type="pres">
      <dgm:prSet presAssocID="{0110FA39-0451-4E36-B01C-5410226B43A6}" presName="FourNodes_2_text" presStyleLbl="node1" presStyleIdx="3" presStyleCnt="4">
        <dgm:presLayoutVars>
          <dgm:bulletEnabled val="1"/>
        </dgm:presLayoutVars>
      </dgm:prSet>
      <dgm:spPr/>
    </dgm:pt>
    <dgm:pt modelId="{8CAEEE50-F9D6-4A0F-8B53-314923F97493}" type="pres">
      <dgm:prSet presAssocID="{0110FA39-0451-4E36-B01C-5410226B43A6}" presName="FourNodes_3_text" presStyleLbl="node1" presStyleIdx="3" presStyleCnt="4">
        <dgm:presLayoutVars>
          <dgm:bulletEnabled val="1"/>
        </dgm:presLayoutVars>
      </dgm:prSet>
      <dgm:spPr/>
    </dgm:pt>
    <dgm:pt modelId="{197C5172-0C2D-4DF9-B163-7F2F45DC281C}" type="pres">
      <dgm:prSet presAssocID="{0110FA39-0451-4E36-B01C-5410226B43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0C47D05-6CD6-4035-85B4-2B9C98100449}" type="presOf" srcId="{F9577650-8500-4542-80CA-B0C0D6DF256E}" destId="{55B8D43D-F8E4-462F-9229-04DFD71C6374}" srcOrd="0" destOrd="0" presId="urn:microsoft.com/office/officeart/2005/8/layout/vProcess5"/>
    <dgm:cxn modelId="{CA77EB0C-E7DD-49BB-AB3B-5C08050E396F}" type="presOf" srcId="{FD8BAC5A-385C-44E4-BD90-820ABF3B889C}" destId="{D5A8DEBB-D312-4A7B-9D40-F3C9DB92476E}" srcOrd="0" destOrd="0" presId="urn:microsoft.com/office/officeart/2005/8/layout/vProcess5"/>
    <dgm:cxn modelId="{5F95D90E-7482-452F-9D65-FD9DCF9E344A}" srcId="{0110FA39-0451-4E36-B01C-5410226B43A6}" destId="{FD8BAC5A-385C-44E4-BD90-820ABF3B889C}" srcOrd="0" destOrd="0" parTransId="{1379E866-577A-4473-A227-299A0996E4D2}" sibTransId="{D016D2EA-01C1-47F7-82EB-C7D7DEC76BF7}"/>
    <dgm:cxn modelId="{8BEF7611-A9C5-4579-9867-15ACB5F4C15E}" type="presOf" srcId="{FD8BAC5A-385C-44E4-BD90-820ABF3B889C}" destId="{3537018E-2401-4346-87C7-9235A09D19CE}" srcOrd="1" destOrd="0" presId="urn:microsoft.com/office/officeart/2005/8/layout/vProcess5"/>
    <dgm:cxn modelId="{F5966116-4716-4F6E-BC11-13D72F8CD2F9}" srcId="{0110FA39-0451-4E36-B01C-5410226B43A6}" destId="{F9577650-8500-4542-80CA-B0C0D6DF256E}" srcOrd="3" destOrd="0" parTransId="{B0E21FC5-1BB0-47A5-A423-614E9DD84B6B}" sibTransId="{310CCDEE-1376-4ED9-B76B-A3C893B3B0FE}"/>
    <dgm:cxn modelId="{3E5BFC39-3864-4835-ACCB-7F190D4EABC1}" type="presOf" srcId="{F9577650-8500-4542-80CA-B0C0D6DF256E}" destId="{197C5172-0C2D-4DF9-B163-7F2F45DC281C}" srcOrd="1" destOrd="0" presId="urn:microsoft.com/office/officeart/2005/8/layout/vProcess5"/>
    <dgm:cxn modelId="{F15F855D-7D1A-4D04-AF80-29E82BD43BE6}" type="presOf" srcId="{0110FA39-0451-4E36-B01C-5410226B43A6}" destId="{8B53BAC0-6A1A-4558-8D80-3E5CF0C18B78}" srcOrd="0" destOrd="0" presId="urn:microsoft.com/office/officeart/2005/8/layout/vProcess5"/>
    <dgm:cxn modelId="{AF81185F-B88C-479E-970A-A8D7D21532A2}" type="presOf" srcId="{D48AE374-2B0B-4FBE-B8A7-CBDBF4B2166F}" destId="{8CAEEE50-F9D6-4A0F-8B53-314923F97493}" srcOrd="1" destOrd="0" presId="urn:microsoft.com/office/officeart/2005/8/layout/vProcess5"/>
    <dgm:cxn modelId="{6986CA5F-AD24-4FA6-B93D-A2C61E9A072D}" type="presOf" srcId="{419A1F50-2F5C-47DB-9238-FEC40410F0B4}" destId="{AD0D1940-0D91-4313-A8F8-4E827AE4104F}" srcOrd="0" destOrd="0" presId="urn:microsoft.com/office/officeart/2005/8/layout/vProcess5"/>
    <dgm:cxn modelId="{DC300373-E3BC-4507-BEF4-64D81459E54C}" srcId="{0110FA39-0451-4E36-B01C-5410226B43A6}" destId="{D48AE374-2B0B-4FBE-B8A7-CBDBF4B2166F}" srcOrd="2" destOrd="0" parTransId="{2CEEF567-1F81-4F91-8C17-E842BD096F59}" sibTransId="{99D6FFC8-3172-462A-A5F0-4A0A7A2DDE3E}"/>
    <dgm:cxn modelId="{61CEA69E-8730-4068-BF46-4231528DEAA3}" type="presOf" srcId="{D016D2EA-01C1-47F7-82EB-C7D7DEC76BF7}" destId="{8DAD2EB2-DAB7-4DB2-86FB-61219761E7F4}" srcOrd="0" destOrd="0" presId="urn:microsoft.com/office/officeart/2005/8/layout/vProcess5"/>
    <dgm:cxn modelId="{6DA6E0BE-FADF-4519-A2AF-0FDAF3A62198}" type="presOf" srcId="{419A1F50-2F5C-47DB-9238-FEC40410F0B4}" destId="{A28E7B79-0B08-4293-A2DE-3BFFD3991805}" srcOrd="1" destOrd="0" presId="urn:microsoft.com/office/officeart/2005/8/layout/vProcess5"/>
    <dgm:cxn modelId="{F3DACFD5-AB8D-452B-A905-EB6311504D53}" srcId="{0110FA39-0451-4E36-B01C-5410226B43A6}" destId="{419A1F50-2F5C-47DB-9238-FEC40410F0B4}" srcOrd="1" destOrd="0" parTransId="{D513E33F-885B-4E98-B58E-3633E951E6CA}" sibTransId="{34040A6C-2C6D-427A-8713-D89A8902C75E}"/>
    <dgm:cxn modelId="{6B2E23E2-442C-4F8C-907B-7899A3B7E623}" type="presOf" srcId="{99D6FFC8-3172-462A-A5F0-4A0A7A2DDE3E}" destId="{26288FA6-1F78-4A6D-92A2-E45D216E1016}" srcOrd="0" destOrd="0" presId="urn:microsoft.com/office/officeart/2005/8/layout/vProcess5"/>
    <dgm:cxn modelId="{0CE58FF2-D027-4505-BC8D-551C10AFFDC8}" type="presOf" srcId="{D48AE374-2B0B-4FBE-B8A7-CBDBF4B2166F}" destId="{B8E0ADB3-055C-4A60-8A27-0B86C46BF218}" srcOrd="0" destOrd="0" presId="urn:microsoft.com/office/officeart/2005/8/layout/vProcess5"/>
    <dgm:cxn modelId="{5136DDF7-55CE-4298-88A4-EB9CD85EE2A0}" type="presOf" srcId="{34040A6C-2C6D-427A-8713-D89A8902C75E}" destId="{9B71ED39-7C61-413C-AFFD-DCD1396DE8F6}" srcOrd="0" destOrd="0" presId="urn:microsoft.com/office/officeart/2005/8/layout/vProcess5"/>
    <dgm:cxn modelId="{014C2A20-30FA-4705-9495-79C929B0A78D}" type="presParOf" srcId="{8B53BAC0-6A1A-4558-8D80-3E5CF0C18B78}" destId="{F4CB1EC0-BA11-4955-8800-76E002D0CDA2}" srcOrd="0" destOrd="0" presId="urn:microsoft.com/office/officeart/2005/8/layout/vProcess5"/>
    <dgm:cxn modelId="{AA7AAEF2-5AA4-4F09-842C-CA03E4B67E9D}" type="presParOf" srcId="{8B53BAC0-6A1A-4558-8D80-3E5CF0C18B78}" destId="{D5A8DEBB-D312-4A7B-9D40-F3C9DB92476E}" srcOrd="1" destOrd="0" presId="urn:microsoft.com/office/officeart/2005/8/layout/vProcess5"/>
    <dgm:cxn modelId="{A63EDD54-1306-4FD3-9AB5-9E3E6FA04F9F}" type="presParOf" srcId="{8B53BAC0-6A1A-4558-8D80-3E5CF0C18B78}" destId="{AD0D1940-0D91-4313-A8F8-4E827AE4104F}" srcOrd="2" destOrd="0" presId="urn:microsoft.com/office/officeart/2005/8/layout/vProcess5"/>
    <dgm:cxn modelId="{BD752B10-2375-4ACF-BF95-EE97CEDF1262}" type="presParOf" srcId="{8B53BAC0-6A1A-4558-8D80-3E5CF0C18B78}" destId="{B8E0ADB3-055C-4A60-8A27-0B86C46BF218}" srcOrd="3" destOrd="0" presId="urn:microsoft.com/office/officeart/2005/8/layout/vProcess5"/>
    <dgm:cxn modelId="{518A34D9-6937-4FCD-8882-477F8C41ED6D}" type="presParOf" srcId="{8B53BAC0-6A1A-4558-8D80-3E5CF0C18B78}" destId="{55B8D43D-F8E4-462F-9229-04DFD71C6374}" srcOrd="4" destOrd="0" presId="urn:microsoft.com/office/officeart/2005/8/layout/vProcess5"/>
    <dgm:cxn modelId="{A34A6865-A961-4E7E-A72C-026B2FB8F3F3}" type="presParOf" srcId="{8B53BAC0-6A1A-4558-8D80-3E5CF0C18B78}" destId="{8DAD2EB2-DAB7-4DB2-86FB-61219761E7F4}" srcOrd="5" destOrd="0" presId="urn:microsoft.com/office/officeart/2005/8/layout/vProcess5"/>
    <dgm:cxn modelId="{DDA0CAF4-665A-4CAE-BD62-9EB0CF66EEA9}" type="presParOf" srcId="{8B53BAC0-6A1A-4558-8D80-3E5CF0C18B78}" destId="{9B71ED39-7C61-413C-AFFD-DCD1396DE8F6}" srcOrd="6" destOrd="0" presId="urn:microsoft.com/office/officeart/2005/8/layout/vProcess5"/>
    <dgm:cxn modelId="{C0A551CA-9991-4A98-9041-0E43577B953F}" type="presParOf" srcId="{8B53BAC0-6A1A-4558-8D80-3E5CF0C18B78}" destId="{26288FA6-1F78-4A6D-92A2-E45D216E1016}" srcOrd="7" destOrd="0" presId="urn:microsoft.com/office/officeart/2005/8/layout/vProcess5"/>
    <dgm:cxn modelId="{D5AD6086-548F-4A3B-B3A3-F6F93148628C}" type="presParOf" srcId="{8B53BAC0-6A1A-4558-8D80-3E5CF0C18B78}" destId="{3537018E-2401-4346-87C7-9235A09D19CE}" srcOrd="8" destOrd="0" presId="urn:microsoft.com/office/officeart/2005/8/layout/vProcess5"/>
    <dgm:cxn modelId="{6DD8A9CD-D358-4FF1-92BE-C780AA7B715A}" type="presParOf" srcId="{8B53BAC0-6A1A-4558-8D80-3E5CF0C18B78}" destId="{A28E7B79-0B08-4293-A2DE-3BFFD3991805}" srcOrd="9" destOrd="0" presId="urn:microsoft.com/office/officeart/2005/8/layout/vProcess5"/>
    <dgm:cxn modelId="{0FDE2A06-E483-41E2-A420-AA7325E84726}" type="presParOf" srcId="{8B53BAC0-6A1A-4558-8D80-3E5CF0C18B78}" destId="{8CAEEE50-F9D6-4A0F-8B53-314923F97493}" srcOrd="10" destOrd="0" presId="urn:microsoft.com/office/officeart/2005/8/layout/vProcess5"/>
    <dgm:cxn modelId="{64B40822-2363-43F1-BC9D-AB08A3A94999}" type="presParOf" srcId="{8B53BAC0-6A1A-4558-8D80-3E5CF0C18B78}" destId="{197C5172-0C2D-4DF9-B163-7F2F45DC281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8DEBB-D312-4A7B-9D40-F3C9DB92476E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Projektni tim se sastojao od studenata FER-a koji su se udružili u zajednički NULL tim.</a:t>
          </a:r>
          <a:endParaRPr lang="en-US" sz="1500" kern="1200"/>
        </a:p>
      </dsp:txBody>
      <dsp:txXfrm>
        <a:off x="24396" y="24396"/>
        <a:ext cx="7077531" cy="784145"/>
      </dsp:txXfrm>
    </dsp:sp>
    <dsp:sp modelId="{AD0D1940-0D91-4313-A8F8-4E827AE4104F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Članovi tima su bili: Darijan Gudelj (voditelj), Marin Teskera, Branimir Tomeljak, Bruno Rački, Vilim Ivanković i Luka Slugečić. </a:t>
          </a:r>
          <a:endParaRPr lang="en-US" sz="1500" kern="1200"/>
        </a:p>
      </dsp:txBody>
      <dsp:txXfrm>
        <a:off x="698308" y="1008776"/>
        <a:ext cx="6782605" cy="784145"/>
      </dsp:txXfrm>
    </dsp:sp>
    <dsp:sp modelId="{B8E0ADB3-055C-4A60-8A27-0B86C46BF218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Zadatak naše grupe bila je implementacija sustava za naručivanje pregleda u hrvatskom zdravstvu.</a:t>
          </a:r>
        </a:p>
      </dsp:txBody>
      <dsp:txXfrm>
        <a:off x="1362163" y="1993157"/>
        <a:ext cx="6792664" cy="784145"/>
      </dsp:txXfrm>
    </dsp:sp>
    <dsp:sp modelId="{55B8D43D-F8E4-462F-9229-04DFD71C6374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Kroz našu aplikaciju pacijenti mogu zakazivati termine ovisno o dostupnosti pojedinih doktora/medicinskih radnika. Nakon 14 tjedana rada, naša grupa je ostvarila upot</a:t>
          </a:r>
          <a:r>
            <a:rPr lang="hr-HR" sz="1500" kern="1200"/>
            <a:t>re</a:t>
          </a:r>
          <a:r>
            <a:rPr lang="en-US" sz="1500" kern="1200"/>
            <a:t>bljivu aplikaciju koja ispunjava sve korisničke zahtjeve</a:t>
          </a:r>
          <a:r>
            <a:rPr lang="hr-HR" sz="1500" kern="1200"/>
            <a:t> su bili zadani. </a:t>
          </a:r>
          <a:endParaRPr lang="en-US" sz="1500" kern="1200"/>
        </a:p>
      </dsp:txBody>
      <dsp:txXfrm>
        <a:off x="2036076" y="2977538"/>
        <a:ext cx="6782605" cy="784145"/>
      </dsp:txXfrm>
    </dsp:sp>
    <dsp:sp modelId="{8DAD2EB2-DAB7-4DB2-86FB-61219761E7F4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7127" y="637954"/>
        <a:ext cx="297775" cy="407410"/>
      </dsp:txXfrm>
    </dsp:sp>
    <dsp:sp modelId="{9B71ED39-7C61-413C-AFFD-DCD1396DE8F6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1040" y="1622335"/>
        <a:ext cx="297775" cy="407410"/>
      </dsp:txXfrm>
    </dsp:sp>
    <dsp:sp modelId="{26288FA6-1F78-4A6D-92A2-E45D216E1016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4894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0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DF20EF-FC96-4BCC-946A-380D11777A6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A144A9-FD4B-44B5-93E3-12E20E892C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98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26D8BF-447D-0DCF-8F38-4C9FC3A5E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chemeClr val="tx1"/>
                </a:solidFill>
              </a:rPr>
              <a:t>Sustav naručivanja - projekt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D7D7A30-9C02-08A8-6DC8-50935F5F7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5638437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  <a:latin typeface="+mn-lt"/>
              </a:rPr>
              <a:t>Nastavni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predmet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na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FER-u: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Programsko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inženjerstvo</a:t>
            </a: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  <a:latin typeface="+mn-lt"/>
              </a:rPr>
              <a:t>Sudionici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  <a:latin typeface="+mn-lt"/>
              </a:rPr>
              <a:t>Darijan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Gudelj</a:t>
            </a: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</a:rPr>
              <a:t>Marin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Teskera</a:t>
            </a: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</a:rPr>
              <a:t>Luka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Slugečić</a:t>
            </a: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  <a:latin typeface="+mn-lt"/>
              </a:rPr>
              <a:t>Branimir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Tomeljak</a:t>
            </a: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  <a:latin typeface="+mn-lt"/>
              </a:rPr>
              <a:t>Vilim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+mn-lt"/>
              </a:rPr>
              <a:t>Ivanković</a:t>
            </a: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</a:rPr>
              <a:t>Bruno Rački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AB93488-5118-2EF9-EFC6-958B342BE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" r="15013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  <p:pic>
        <p:nvPicPr>
          <p:cNvPr id="3078" name="Picture 6" descr="My Order Svg Png Icon Free Download (#301797) - OnlineWebFonts.COM">
            <a:extLst>
              <a:ext uri="{FF2B5EF4-FFF2-40B4-BE49-F238E27FC236}">
                <a16:creationId xmlns:a16="http://schemas.microsoft.com/office/drawing/2014/main" id="{8ABBF283-311C-77F8-1EF9-A861C8C85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20" y="1524181"/>
            <a:ext cx="3809637" cy="38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21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A6AD83-E4E6-0A62-C090-EFB4963F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 dirty="0">
                <a:solidFill>
                  <a:srgbClr val="FFFFFF"/>
                </a:solidFill>
              </a:rPr>
              <a:t>Dijagram aktivnosti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94F59F-BA0F-F736-1680-3775585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41E3CD3-5DE7-D4C5-BD64-4A6BAA48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57" y="363855"/>
            <a:ext cx="4130188" cy="63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C4B5C63-7BBA-2090-7E42-89ADD789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hr-HR" sz="3600"/>
              <a:t>Dijagram komponenti</a:t>
            </a:r>
            <a:endParaRPr lang="en-US" sz="3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EF198-FCF0-C731-DA65-3F7D8AFF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endParaRPr lang="en-US" sz="150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566087D-4432-AFC5-A861-E3625CA3F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" r="474" b="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336A80-3699-BAA7-0D57-208D684C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Dijagram razmještaja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3E20940-131F-615F-7252-AE8A07AF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54E90BC-BE30-28EE-622D-8EE5C2E7C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5" r="2848" b="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56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7E0C2E9-66FE-4939-B00E-F2F8A16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97D3963-DBF6-4A94-8855-A3F7086A8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BCA29A2A-9A2D-43BC-8094-36C9D936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0E3696EC-1173-46D8-8736-2901415B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7DD5BA1-D4E5-397F-DE73-5C2344C3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Konačni rezultat</a:t>
            </a:r>
          </a:p>
        </p:txBody>
      </p:sp>
      <p:pic>
        <p:nvPicPr>
          <p:cNvPr id="4098" name="Picture 2" descr="Collection of Success PNG. | PlusPNG">
            <a:extLst>
              <a:ext uri="{FF2B5EF4-FFF2-40B4-BE49-F238E27FC236}">
                <a16:creationId xmlns:a16="http://schemas.microsoft.com/office/drawing/2014/main" id="{B060BB7C-D366-19AF-FBBE-0C7EB81B0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921" y="640081"/>
            <a:ext cx="5054156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2B1CD793-7986-478D-815F-EBE47084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C059C546-8A92-462B-80FD-F0070C32C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279AFD1E-6A15-46F2-999D-21BEE3718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82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64A342-8CD8-BBD6-9994-464BB1DB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Naslovna stranica – Sustav naručivanja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6C71C35-56BB-0175-C920-4D3586C8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368" y="1846263"/>
            <a:ext cx="8309590" cy="4022725"/>
          </a:xfrm>
        </p:spPr>
      </p:pic>
    </p:spTree>
    <p:extLst>
      <p:ext uri="{BB962C8B-B14F-4D97-AF65-F5344CB8AC3E}">
        <p14:creationId xmlns:p14="http://schemas.microsoft.com/office/powerpoint/2010/main" val="137737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87A0EB-DE13-45BF-8110-D3F245F73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975FFA4-1E2A-A22D-883F-13DB65A2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399426"/>
            <a:ext cx="8825592" cy="908050"/>
          </a:xfrm>
        </p:spPr>
        <p:txBody>
          <a:bodyPr>
            <a:normAutofit/>
          </a:bodyPr>
          <a:lstStyle/>
          <a:p>
            <a:r>
              <a:rPr lang="hr-HR" dirty="0"/>
              <a:t>Registracija pacijenta</a:t>
            </a:r>
            <a:endParaRPr lang="en-US" dirty="0"/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BB15AE93-A81D-8CDB-77BD-68874217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74" y="1614272"/>
            <a:ext cx="9291051" cy="44132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A2A380-D174-4645-AEFE-C0CF64781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F14C1D-A6E6-B1C6-BEE5-E9318F31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60D74-7333-4C3E-911E-1CE987564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DD509-29A0-4CE4-B5C1-8758D1024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18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8C6732-5C58-3474-5977-B8AF650A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Kalendar aplikacije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A67C201-5315-4A34-112E-602352D07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12" y="1846263"/>
            <a:ext cx="8553302" cy="4022725"/>
          </a:xfrm>
        </p:spPr>
      </p:pic>
    </p:spTree>
    <p:extLst>
      <p:ext uri="{BB962C8B-B14F-4D97-AF65-F5344CB8AC3E}">
        <p14:creationId xmlns:p14="http://schemas.microsoft.com/office/powerpoint/2010/main" val="215225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E11198-88DF-A708-BB76-751E827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Početna stranica za administratora</a:t>
            </a:r>
            <a:endParaRPr lang="en-US" dirty="0"/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072BC704-B474-47CC-F011-CE78972EC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50" y="1846263"/>
            <a:ext cx="8336825" cy="4022725"/>
          </a:xfrm>
        </p:spPr>
      </p:pic>
    </p:spTree>
    <p:extLst>
      <p:ext uri="{BB962C8B-B14F-4D97-AF65-F5344CB8AC3E}">
        <p14:creationId xmlns:p14="http://schemas.microsoft.com/office/powerpoint/2010/main" val="34690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0C2E9-66FE-4939-B00E-F2F8A16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D3963-DBF6-4A94-8855-A3F7086A8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A29A2A-9A2D-43BC-8094-36C9D936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E8B4A2C-1DF4-427D-8928-14B50EB0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A2D1D01-E307-127F-6005-A6DBCFEE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Administrator može kreirati nova zvanja</a:t>
            </a:r>
          </a:p>
        </p:txBody>
      </p:sp>
      <p:pic>
        <p:nvPicPr>
          <p:cNvPr id="5" name="Rezervirano mjesto sadržaja 4" descr="Slika na kojoj se prikazuje stol&#10;&#10;Opis je automatski generiran">
            <a:extLst>
              <a:ext uri="{FF2B5EF4-FFF2-40B4-BE49-F238E27FC236}">
                <a16:creationId xmlns:a16="http://schemas.microsoft.com/office/drawing/2014/main" id="{0879CFC7-17AC-DBC5-5826-6BA807891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79"/>
            <a:ext cx="8812459" cy="4185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49643-9DE3-4B1D-B8B2-622A7D2C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68873E-E0BC-42BE-B27E-3FCF89A4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D5DC2E-FCC1-4CC9-BC42-C54E5329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875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7EF266D-07DA-6C5A-310B-907DDBBB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Prikaz kreacije liječnika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93CDA8-25BE-ACB8-351D-FE022DC09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7D878F47-137A-3C3D-51BF-DE401066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780465"/>
            <a:ext cx="6798082" cy="32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6A4A80-856C-7F8A-3B93-27CBD2BE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projektnog</a:t>
            </a:r>
            <a:r>
              <a:rPr lang="en-US" dirty="0"/>
              <a:t> </a:t>
            </a:r>
            <a:r>
              <a:rPr lang="en-US" dirty="0" err="1"/>
              <a:t>zadatka</a:t>
            </a:r>
            <a:endParaRPr lang="en-US" dirty="0"/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055D88AA-475D-F08A-111E-6D6136FDF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005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36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07E0C2E9-66FE-4939-B00E-F2F8A16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497D3963-DBF6-4A94-8855-A3F7086A8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BCA29A2A-9A2D-43BC-8094-36C9D936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4A3B8F7B-58B2-4803-B612-237C1A174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F528B13-286F-E4F3-C9F1-52902655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Doktor može odrediti slobodne termine, koje kasnije pacijent odabire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1A646EA-AB48-67BB-DA13-56DFD57A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73666"/>
            <a:ext cx="6912217" cy="3386985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AB7B4D43-EE51-40E9-9AB3-B325665F1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FE9C685B-6705-4AB5-A918-264357D5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9B638F85-FACA-4D7A-868B-6FCE74EAF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85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15C3C4-CDF8-2F85-8A42-8ADB561C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hr-HR" sz="3600"/>
              <a:t>Zaključak</a:t>
            </a:r>
            <a:endParaRPr lang="en-US" sz="360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34D6FB-3D82-70D1-B066-99362DF0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 lvl="1"/>
            <a:r>
              <a:rPr lang="en-US" sz="1500" dirty="0" err="1"/>
              <a:t>Mogućnost</a:t>
            </a:r>
            <a:r>
              <a:rPr lang="en-US" sz="1500" dirty="0"/>
              <a:t> </a:t>
            </a:r>
            <a:r>
              <a:rPr lang="en-US" sz="1500" dirty="0" err="1"/>
              <a:t>izrade</a:t>
            </a:r>
            <a:r>
              <a:rPr lang="en-US" sz="1500" dirty="0"/>
              <a:t> </a:t>
            </a:r>
            <a:r>
              <a:rPr lang="en-US" sz="1500" dirty="0" err="1"/>
              <a:t>ovog</a:t>
            </a:r>
            <a:r>
              <a:rPr lang="en-US" sz="1500" dirty="0"/>
              <a:t> </a:t>
            </a:r>
            <a:r>
              <a:rPr lang="en-US" sz="1500" dirty="0" err="1"/>
              <a:t>projekta</a:t>
            </a:r>
            <a:r>
              <a:rPr lang="en-US" sz="1500" dirty="0"/>
              <a:t> </a:t>
            </a:r>
            <a:r>
              <a:rPr lang="en-US" sz="1500" dirty="0" err="1"/>
              <a:t>svakome</a:t>
            </a:r>
            <a:r>
              <a:rPr lang="en-US" sz="1500" dirty="0"/>
              <a:t> </a:t>
            </a:r>
            <a:r>
              <a:rPr lang="en-US" sz="1500" dirty="0" err="1"/>
              <a:t>članu</a:t>
            </a:r>
            <a:r>
              <a:rPr lang="en-US" sz="1500" dirty="0"/>
              <a:t> NULL </a:t>
            </a:r>
            <a:r>
              <a:rPr lang="en-US" sz="1500" dirty="0" err="1"/>
              <a:t>grupe</a:t>
            </a:r>
            <a:r>
              <a:rPr lang="en-US" sz="1500" dirty="0"/>
              <a:t> </a:t>
            </a:r>
            <a:r>
              <a:rPr lang="en-US" sz="1500" dirty="0" err="1"/>
              <a:t>dala</a:t>
            </a:r>
            <a:r>
              <a:rPr lang="en-US" sz="1500" dirty="0"/>
              <a:t> je nova </a:t>
            </a:r>
            <a:r>
              <a:rPr lang="en-US" sz="1500" dirty="0" err="1"/>
              <a:t>programska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komunikativna</a:t>
            </a:r>
            <a:r>
              <a:rPr lang="en-US" sz="1500" dirty="0"/>
              <a:t> </a:t>
            </a:r>
            <a:r>
              <a:rPr lang="en-US" sz="1500" dirty="0" err="1"/>
              <a:t>iskustva</a:t>
            </a:r>
            <a:r>
              <a:rPr lang="en-US" sz="1500" dirty="0"/>
              <a:t> </a:t>
            </a:r>
            <a:r>
              <a:rPr lang="en-US" sz="1500" dirty="0" err="1"/>
              <a:t>koje</a:t>
            </a:r>
            <a:r>
              <a:rPr lang="en-US" sz="1500" dirty="0"/>
              <a:t> </a:t>
            </a:r>
            <a:r>
              <a:rPr lang="en-US" sz="1500" dirty="0" err="1"/>
              <a:t>nikada</a:t>
            </a:r>
            <a:r>
              <a:rPr lang="en-US" sz="1500" dirty="0"/>
              <a:t> </a:t>
            </a:r>
            <a:r>
              <a:rPr lang="en-US" sz="1500" dirty="0" err="1"/>
              <a:t>nećemo</a:t>
            </a:r>
            <a:r>
              <a:rPr lang="en-US" sz="1500" dirty="0"/>
              <a:t> </a:t>
            </a:r>
            <a:r>
              <a:rPr lang="en-US" sz="1500" dirty="0" err="1"/>
              <a:t>zaboraviti</a:t>
            </a:r>
            <a:r>
              <a:rPr lang="en-US" sz="1500" dirty="0"/>
              <a:t>. </a:t>
            </a:r>
            <a:r>
              <a:rPr lang="en-US" sz="1500" dirty="0" err="1"/>
              <a:t>Svaki</a:t>
            </a:r>
            <a:r>
              <a:rPr lang="en-US" sz="1500" dirty="0"/>
              <a:t> </a:t>
            </a:r>
            <a:r>
              <a:rPr lang="en-US" sz="1500" dirty="0" err="1"/>
              <a:t>član</a:t>
            </a:r>
            <a:r>
              <a:rPr lang="en-US" sz="1500" dirty="0"/>
              <a:t> </a:t>
            </a:r>
            <a:r>
              <a:rPr lang="en-US" sz="1500" dirty="0" err="1"/>
              <a:t>osjetio</a:t>
            </a:r>
            <a:r>
              <a:rPr lang="en-US" sz="1500" dirty="0"/>
              <a:t> je </a:t>
            </a:r>
            <a:r>
              <a:rPr lang="en-US" sz="1500" dirty="0" err="1"/>
              <a:t>koliko</a:t>
            </a:r>
            <a:r>
              <a:rPr lang="en-US" sz="1500" dirty="0"/>
              <a:t> je </a:t>
            </a:r>
            <a:r>
              <a:rPr lang="en-US" sz="1500" dirty="0" err="1"/>
              <a:t>bitno</a:t>
            </a:r>
            <a:r>
              <a:rPr lang="en-US" sz="1500" dirty="0"/>
              <a:t> </a:t>
            </a:r>
            <a:r>
              <a:rPr lang="en-US" sz="1500" dirty="0" err="1"/>
              <a:t>znati</a:t>
            </a:r>
            <a:r>
              <a:rPr lang="en-US" sz="1500" dirty="0"/>
              <a:t> </a:t>
            </a:r>
            <a:r>
              <a:rPr lang="en-US" sz="1500" dirty="0" err="1"/>
              <a:t>raditi</a:t>
            </a:r>
            <a:r>
              <a:rPr lang="en-US" sz="1500" dirty="0"/>
              <a:t> u </a:t>
            </a:r>
            <a:r>
              <a:rPr lang="en-US" sz="1500" dirty="0" err="1"/>
              <a:t>timu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koliko</a:t>
            </a:r>
            <a:r>
              <a:rPr lang="en-US" sz="1500" dirty="0"/>
              <a:t> je </a:t>
            </a:r>
            <a:r>
              <a:rPr lang="en-US" sz="1500" dirty="0" err="1"/>
              <a:t>svačiji</a:t>
            </a:r>
            <a:r>
              <a:rPr lang="en-US" sz="1500" dirty="0"/>
              <a:t> rad </a:t>
            </a:r>
            <a:r>
              <a:rPr lang="en-US" sz="1500" dirty="0" err="1"/>
              <a:t>doprinosan</a:t>
            </a:r>
            <a:r>
              <a:rPr lang="en-US" sz="1500" dirty="0"/>
              <a:t>. Kao </a:t>
            </a:r>
            <a:r>
              <a:rPr lang="en-US" sz="1500" dirty="0" err="1"/>
              <a:t>tim</a:t>
            </a:r>
            <a:r>
              <a:rPr lang="en-US" sz="1500" dirty="0"/>
              <a:t> </a:t>
            </a:r>
            <a:r>
              <a:rPr lang="en-US" sz="1500" dirty="0" err="1"/>
              <a:t>smo</a:t>
            </a:r>
            <a:r>
              <a:rPr lang="en-US" sz="1500" dirty="0"/>
              <a:t> se </a:t>
            </a:r>
            <a:r>
              <a:rPr lang="en-US" sz="1500" dirty="0" err="1"/>
              <a:t>uspjeli</a:t>
            </a:r>
            <a:r>
              <a:rPr lang="en-US" sz="1500" dirty="0"/>
              <a:t> </a:t>
            </a:r>
            <a:r>
              <a:rPr lang="en-US" sz="1500" dirty="0" err="1"/>
              <a:t>organizirati</a:t>
            </a:r>
            <a:r>
              <a:rPr lang="en-US" sz="1500" dirty="0"/>
              <a:t>, </a:t>
            </a:r>
            <a:r>
              <a:rPr lang="en-US" sz="1500" dirty="0" err="1"/>
              <a:t>slušali</a:t>
            </a:r>
            <a:r>
              <a:rPr lang="en-US" sz="1500" dirty="0"/>
              <a:t> </a:t>
            </a:r>
            <a:r>
              <a:rPr lang="en-US" sz="1500" dirty="0" err="1"/>
              <a:t>smo</a:t>
            </a:r>
            <a:r>
              <a:rPr lang="en-US" sz="1500" dirty="0"/>
              <a:t> </a:t>
            </a:r>
            <a:r>
              <a:rPr lang="en-US" sz="1500" dirty="0" err="1"/>
              <a:t>jedni</a:t>
            </a:r>
            <a:r>
              <a:rPr lang="en-US" sz="1500" dirty="0"/>
              <a:t> </a:t>
            </a:r>
            <a:r>
              <a:rPr lang="en-US" sz="1500" dirty="0" err="1"/>
              <a:t>druge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ono </a:t>
            </a:r>
            <a:r>
              <a:rPr lang="en-US" sz="1500" dirty="0" err="1"/>
              <a:t>što</a:t>
            </a:r>
            <a:r>
              <a:rPr lang="en-US" sz="1500" dirty="0"/>
              <a:t> je </a:t>
            </a:r>
            <a:r>
              <a:rPr lang="en-US" sz="1500" dirty="0" err="1"/>
              <a:t>najbitnije</a:t>
            </a:r>
            <a:r>
              <a:rPr lang="en-US" sz="1500" dirty="0"/>
              <a:t>, </a:t>
            </a:r>
            <a:r>
              <a:rPr lang="en-US" sz="1500" dirty="0" err="1"/>
              <a:t>učili</a:t>
            </a:r>
            <a:r>
              <a:rPr lang="en-US" sz="1500" dirty="0"/>
              <a:t> </a:t>
            </a:r>
            <a:r>
              <a:rPr lang="en-US" sz="1500" dirty="0" err="1"/>
              <a:t>jedni</a:t>
            </a:r>
            <a:r>
              <a:rPr lang="en-US" sz="1500" dirty="0"/>
              <a:t> od </a:t>
            </a:r>
            <a:r>
              <a:rPr lang="en-US" sz="1500" dirty="0" err="1"/>
              <a:t>drugih</a:t>
            </a:r>
            <a:r>
              <a:rPr lang="en-US" sz="1500" dirty="0"/>
              <a:t>.  </a:t>
            </a:r>
            <a:r>
              <a:rPr lang="en-US" sz="1500" dirty="0" err="1"/>
              <a:t>Svaki</a:t>
            </a:r>
            <a:r>
              <a:rPr lang="en-US" sz="1500" dirty="0"/>
              <a:t> </a:t>
            </a:r>
            <a:r>
              <a:rPr lang="en-US" sz="1500" dirty="0" err="1"/>
              <a:t>član</a:t>
            </a:r>
            <a:r>
              <a:rPr lang="en-US" sz="1500" dirty="0"/>
              <a:t> je </a:t>
            </a:r>
            <a:r>
              <a:rPr lang="en-US" sz="1500" dirty="0" err="1"/>
              <a:t>zadovoljan</a:t>
            </a:r>
            <a:r>
              <a:rPr lang="en-US" sz="1500" dirty="0"/>
              <a:t> </a:t>
            </a:r>
            <a:r>
              <a:rPr lang="en-US" sz="1500" dirty="0" err="1"/>
              <a:t>postignutim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trudit</a:t>
            </a:r>
            <a:r>
              <a:rPr lang="en-US" sz="1500" dirty="0"/>
              <a:t> </a:t>
            </a:r>
            <a:r>
              <a:rPr lang="en-US" sz="1500" dirty="0" err="1"/>
              <a:t>ćemo</a:t>
            </a:r>
            <a:r>
              <a:rPr lang="en-US" sz="1500" dirty="0"/>
              <a:t> se u </a:t>
            </a:r>
            <a:r>
              <a:rPr lang="en-US" sz="1500" dirty="0" err="1"/>
              <a:t>budućnosti</a:t>
            </a:r>
            <a:r>
              <a:rPr lang="en-US" sz="1500" dirty="0"/>
              <a:t> </a:t>
            </a:r>
            <a:r>
              <a:rPr lang="en-US" sz="1500" dirty="0" err="1"/>
              <a:t>koristiti</a:t>
            </a:r>
            <a:r>
              <a:rPr lang="en-US" sz="1500" dirty="0"/>
              <a:t> </a:t>
            </a:r>
            <a:r>
              <a:rPr lang="en-US" sz="1500" dirty="0" err="1"/>
              <a:t>znanje</a:t>
            </a:r>
            <a:r>
              <a:rPr lang="en-US" sz="1500" dirty="0"/>
              <a:t> </a:t>
            </a:r>
            <a:r>
              <a:rPr lang="en-US" sz="1500" dirty="0" err="1"/>
              <a:t>dobiveno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ovome</a:t>
            </a:r>
            <a:r>
              <a:rPr lang="en-US" sz="1500" dirty="0"/>
              <a:t> </a:t>
            </a:r>
            <a:r>
              <a:rPr lang="en-US" sz="1500" dirty="0" err="1"/>
              <a:t>projektu</a:t>
            </a:r>
            <a:r>
              <a:rPr lang="en-US" sz="1500" dirty="0"/>
              <a:t>.</a:t>
            </a:r>
          </a:p>
        </p:txBody>
      </p:sp>
      <p:pic>
        <p:nvPicPr>
          <p:cNvPr id="1026" name="Picture 2" descr="conclusion png 20 free Cliparts | Download images on Clipground 2022">
            <a:extLst>
              <a:ext uri="{FF2B5EF4-FFF2-40B4-BE49-F238E27FC236}">
                <a16:creationId xmlns:a16="http://schemas.microsoft.com/office/drawing/2014/main" id="{B00F415F-EF65-34C3-E563-5DDEE4E93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0" r="-2" b="6219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5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36E2F78-200C-3782-515D-76FC4FEF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Put do cilja 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A7EBF54-248E-396B-CA19-B9E72E85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solidFill>
                  <a:srgbClr val="FFFFFF"/>
                </a:solidFill>
              </a:rPr>
              <a:t>Komunikacija u timu postignuta je izradom Discord servera NULL grupe 2022./2023. i WhatsApp grupe kojima su pristup imali svi članovi tima.</a:t>
            </a:r>
            <a:endParaRPr lang="hr-HR" sz="11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solidFill>
                  <a:srgbClr val="FFFFFF"/>
                </a:solidFill>
              </a:rPr>
              <a:t>Ova dva kanala komunikacije omogućavali su nam brzu i jednostavnu komunikaciju, te spremnost svakog člana na pomoć drugome u nevolji u kratkom vremenu.</a:t>
            </a:r>
            <a:endParaRPr lang="hr-HR" sz="11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solidFill>
                  <a:srgbClr val="FFFFFF"/>
                </a:solidFill>
              </a:rPr>
              <a:t>Za izradu UML dijagrama koristili smo Draw.io, Astah Professional, Visual Paradigm, Microsoft Paint...</a:t>
            </a:r>
            <a:endParaRPr lang="hr-HR" sz="11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solidFill>
                  <a:srgbClr val="FFFFFF"/>
                </a:solidFill>
              </a:rPr>
              <a:t> Sustav za upravljanje, upravljan je izvornim kodom Git. Repozitorij projekta dostupan je na web platformi GitLab. </a:t>
            </a:r>
            <a:endParaRPr lang="hr-HR" sz="11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00">
                <a:solidFill>
                  <a:srgbClr val="FFFFFF"/>
                </a:solidFill>
              </a:rPr>
              <a:t>Razvojno okruženje korišteno pri izradi je Visual Studio Code</a:t>
            </a:r>
          </a:p>
        </p:txBody>
      </p:sp>
      <p:pic>
        <p:nvPicPr>
          <p:cNvPr id="2050" name="Picture 2" descr="Software Testing Icon Clipart (#5477790) - PinClipart">
            <a:extLst>
              <a:ext uri="{FF2B5EF4-FFF2-40B4-BE49-F238E27FC236}">
                <a16:creationId xmlns:a16="http://schemas.microsoft.com/office/drawing/2014/main" id="{4A4E1EA0-8F63-BD36-C724-489A57C83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r="10156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12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D692DC-96EA-0D6D-79E2-4A83EA81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Arhitektura i dizajn sustava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C364CE-7069-D24E-88F8-73F5CFE2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Arhitekturu projektnog sustava</a:t>
            </a:r>
            <a:br>
              <a:rPr lang="hr-HR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 mo</a:t>
            </a:r>
            <a:r>
              <a:rPr lang="hr-HR" sz="1500">
                <a:solidFill>
                  <a:srgbClr val="FFFFFF"/>
                </a:solidFill>
              </a:rPr>
              <a:t>že</a:t>
            </a:r>
            <a:r>
              <a:rPr lang="en-US" sz="1500">
                <a:solidFill>
                  <a:srgbClr val="FFFFFF"/>
                </a:solidFill>
              </a:rPr>
              <a:t>mo podijeliti u 3 cjeline: </a:t>
            </a:r>
            <a:endParaRPr lang="hr-HR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</a:rPr>
              <a:t>• Web aplikacija </a:t>
            </a:r>
            <a:endParaRPr lang="hr-HR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</a:rPr>
              <a:t>• Web poslu</a:t>
            </a:r>
            <a:r>
              <a:rPr lang="hr-HR" sz="1500">
                <a:solidFill>
                  <a:srgbClr val="FFFFFF"/>
                </a:solidFill>
              </a:rPr>
              <a:t>ž</a:t>
            </a:r>
            <a:r>
              <a:rPr lang="en-US" sz="1500">
                <a:solidFill>
                  <a:srgbClr val="FFFFFF"/>
                </a:solidFill>
              </a:rPr>
              <a:t>itelj </a:t>
            </a:r>
            <a:endParaRPr lang="hr-HR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</a:rPr>
              <a:t>• Baza podataka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4358473-E32B-9700-F61D-A659278E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68" y="640080"/>
            <a:ext cx="6146379" cy="5577840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C097702B-2492-CE69-4E4A-4D5811B98456}"/>
              </a:ext>
            </a:extLst>
          </p:cNvPr>
          <p:cNvSpPr/>
          <p:nvPr/>
        </p:nvSpPr>
        <p:spPr>
          <a:xfrm>
            <a:off x="8504653" y="5294590"/>
            <a:ext cx="2608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Backend</a:t>
            </a:r>
            <a:endParaRPr lang="hr-H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8F6209CF-DFE2-0ABD-2A0B-D572650BFCA2}"/>
              </a:ext>
            </a:extLst>
          </p:cNvPr>
          <p:cNvSpPr/>
          <p:nvPr/>
        </p:nvSpPr>
        <p:spPr>
          <a:xfrm>
            <a:off x="5133806" y="5793045"/>
            <a:ext cx="2801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Frontend</a:t>
            </a:r>
            <a:endParaRPr lang="hr-H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6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03C79E-BC65-03B3-98E6-9D4251B0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 podataka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BB37A90-3306-DCAE-B617-ED718F041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221" y="2140454"/>
            <a:ext cx="5147898" cy="2577092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698141A-3D8F-F51B-D322-A63FA7D4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5" y="2140454"/>
            <a:ext cx="5485465" cy="2899022"/>
          </a:xfrm>
          <a:prstGeom prst="rect">
            <a:avLst/>
          </a:prstGeom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69B1E059-7055-30DE-1181-47C314B0F7CD}"/>
              </a:ext>
            </a:extLst>
          </p:cNvPr>
          <p:cNvSpPr/>
          <p:nvPr/>
        </p:nvSpPr>
        <p:spPr>
          <a:xfrm>
            <a:off x="1262739" y="5120640"/>
            <a:ext cx="3657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ER Dijagram</a:t>
            </a:r>
            <a:endParaRPr lang="hr-H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D76B3E89-B3A7-A0C9-3E85-174854323F5A}"/>
              </a:ext>
            </a:extLst>
          </p:cNvPr>
          <p:cNvSpPr/>
          <p:nvPr/>
        </p:nvSpPr>
        <p:spPr>
          <a:xfrm>
            <a:off x="6673822" y="4658975"/>
            <a:ext cx="5518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Relacijski d</a:t>
            </a:r>
            <a:r>
              <a:rPr lang="hr-H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ijagram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33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CC60E9-938F-1EA2-7B4F-60DEA8CE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Dionici aplikacije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28FB75A-95A2-A045-CBB8-2537765B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1. </a:t>
            </a:r>
            <a:r>
              <a:rPr lang="en-US" sz="2800" i="1" dirty="0" err="1"/>
              <a:t>Korisnik</a:t>
            </a:r>
            <a:r>
              <a:rPr lang="hr-HR" sz="2800" i="1" dirty="0"/>
              <a:t> </a:t>
            </a:r>
            <a:r>
              <a:rPr lang="en-US" sz="2800" i="1" dirty="0"/>
              <a:t> </a:t>
            </a:r>
            <a:endParaRPr lang="hr-HR" sz="28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/>
              <a:t> </a:t>
            </a:r>
            <a:r>
              <a:rPr lang="hr-HR" sz="2800" i="1" dirty="0"/>
              <a:t>    </a:t>
            </a:r>
            <a:r>
              <a:rPr lang="en-US" sz="2800" i="1" dirty="0" err="1"/>
              <a:t>Pacijent</a:t>
            </a:r>
            <a:r>
              <a:rPr lang="en-US" sz="2800" i="1" dirty="0"/>
              <a:t> </a:t>
            </a:r>
            <a:endParaRPr lang="hr-HR" sz="28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hr-HR" sz="2800" i="1" dirty="0"/>
              <a:t>     </a:t>
            </a:r>
            <a:r>
              <a:rPr lang="en-US" sz="2800" i="1" dirty="0" err="1"/>
              <a:t>Lije</a:t>
            </a:r>
            <a:r>
              <a:rPr lang="hr-HR" sz="2800" i="1" dirty="0"/>
              <a:t>č</a:t>
            </a:r>
            <a:r>
              <a:rPr lang="en-US" sz="2800" i="1" dirty="0" err="1"/>
              <a:t>nik</a:t>
            </a:r>
            <a:r>
              <a:rPr lang="en-US" sz="2800" i="1" dirty="0"/>
              <a:t> </a:t>
            </a:r>
            <a:endParaRPr lang="hr-HR" sz="28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hr-HR" sz="2800" i="1" dirty="0"/>
              <a:t>     </a:t>
            </a:r>
            <a:r>
              <a:rPr lang="en-US" sz="2800" i="1" dirty="0" err="1"/>
              <a:t>Medicinski</a:t>
            </a:r>
            <a:r>
              <a:rPr lang="en-US" sz="2800" i="1" dirty="0"/>
              <a:t> </a:t>
            </a:r>
            <a:r>
              <a:rPr lang="en-US" sz="2800" i="1" dirty="0" err="1"/>
              <a:t>tehni</a:t>
            </a:r>
            <a:r>
              <a:rPr lang="hr-HR" sz="2800" i="1" dirty="0"/>
              <a:t>č</a:t>
            </a:r>
            <a:r>
              <a:rPr lang="en-US" sz="2800" i="1" dirty="0" err="1"/>
              <a:t>ar</a:t>
            </a:r>
            <a:r>
              <a:rPr lang="en-US" sz="2800" i="1" dirty="0"/>
              <a:t>/</a:t>
            </a:r>
            <a:r>
              <a:rPr lang="en-US" sz="2800" i="1" dirty="0" err="1"/>
              <a:t>sestra</a:t>
            </a:r>
            <a:r>
              <a:rPr lang="en-US" sz="2800" i="1" dirty="0"/>
              <a:t> </a:t>
            </a:r>
            <a:endParaRPr lang="hr-HR" sz="2800" i="1" dirty="0"/>
          </a:p>
          <a:p>
            <a:r>
              <a:rPr lang="en-US" sz="2800" i="1" dirty="0"/>
              <a:t>2. Administrator </a:t>
            </a:r>
            <a:endParaRPr lang="hr-HR" sz="2800" i="1" dirty="0"/>
          </a:p>
          <a:p>
            <a:r>
              <a:rPr lang="en-US" sz="2800" i="1" dirty="0"/>
              <a:t>3. </a:t>
            </a:r>
            <a:r>
              <a:rPr lang="en-US" sz="2800" i="1" dirty="0" err="1"/>
              <a:t>Naru</a:t>
            </a:r>
            <a:r>
              <a:rPr lang="hr-HR" sz="2800" i="1" dirty="0"/>
              <a:t>č</a:t>
            </a:r>
            <a:r>
              <a:rPr lang="en-US" sz="2800" i="1" dirty="0" err="1"/>
              <a:t>itelj</a:t>
            </a:r>
            <a:endParaRPr lang="hr-HR" sz="2800" i="1" dirty="0"/>
          </a:p>
          <a:p>
            <a:r>
              <a:rPr lang="en-US" sz="2800" i="1" dirty="0"/>
              <a:t>4. </a:t>
            </a:r>
            <a:r>
              <a:rPr lang="en-US" sz="2800" i="1" dirty="0" err="1"/>
              <a:t>Razvojni</a:t>
            </a:r>
            <a:r>
              <a:rPr lang="en-US" sz="2800" i="1" dirty="0"/>
              <a:t> </a:t>
            </a:r>
            <a:r>
              <a:rPr lang="en-US" sz="2800" i="1" dirty="0" err="1"/>
              <a:t>tim</a:t>
            </a:r>
            <a:endParaRPr lang="en-US" sz="2800" i="1" dirty="0"/>
          </a:p>
        </p:txBody>
      </p:sp>
      <p:pic>
        <p:nvPicPr>
          <p:cNvPr id="1028" name="Picture 4" descr="Windows XP Texpert: Run as Administrator in Windows XP">
            <a:extLst>
              <a:ext uri="{FF2B5EF4-FFF2-40B4-BE49-F238E27FC236}">
                <a16:creationId xmlns:a16="http://schemas.microsoft.com/office/drawing/2014/main" id="{C8B91A6B-D44E-74A0-D978-679906A8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97" y="1358912"/>
            <a:ext cx="5106955" cy="51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216D40-A05D-133B-2322-20D7001F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Obrasci upotrebe aplikacije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4ED82D7-48CB-E229-35BC-FF2927EA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70255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Registracija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Prijava u sustav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Pregled zakazanih termina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Zakazivanje termina kod liječnika /</a:t>
            </a:r>
            <a:br>
              <a:rPr lang="hr-HR" dirty="0"/>
            </a:br>
            <a:r>
              <a:rPr lang="hr-HR" dirty="0"/>
              <a:t> medicinskog tehničara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Otkazivanje termina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Potvrđivanje novih termina nakon pomicanja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Podsjećanje pacijenta na zakazani termin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Pregled rezerviranih termina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dirty="0"/>
              <a:t>Potvrđivanje </a:t>
            </a:r>
            <a:r>
              <a:rPr lang="hr-HR" dirty="0" err="1"/>
              <a:t>dolaznosti</a:t>
            </a:r>
            <a:r>
              <a:rPr lang="hr-HR" dirty="0"/>
              <a:t> pacijenta</a:t>
            </a:r>
          </a:p>
          <a:p>
            <a:endParaRPr lang="en-US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D9E47213-4732-0C94-314F-CF5EC9CF2D18}"/>
              </a:ext>
            </a:extLst>
          </p:cNvPr>
          <p:cNvSpPr txBox="1"/>
          <p:nvPr/>
        </p:nvSpPr>
        <p:spPr>
          <a:xfrm>
            <a:off x="6559420" y="1845734"/>
            <a:ext cx="48145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Definiranje raspoloživosti termina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Definiranje vlastitih pravila o rezervaciji termina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Definiranje termina za specifične vrste usluga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Pomicanje zakazanih termina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Stvaranja liječnika / medicinske sestre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Pregled medicinskih timova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Brisanje medicinskog tima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Stvaranje novog medicinskog tima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r-HR" sz="2000" dirty="0"/>
              <a:t>Generiranje izvješća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479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D409593-BCF7-DE3E-8ECC-9221B4D4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Dijagram razreda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95BC16-532D-FD32-78FF-8F8586D8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6A8B69A-CBE9-596F-5C7F-D8178E69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6" r="-1" b="1627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3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0ACA03-FC39-4E1D-8A50-8453A83B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D7B22-47FD-4909-9BE1-B8F33D0CC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BB4A3C-C45F-4412-B720-A78D3B93A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1849349-117E-42BE-B246-0E110BCCD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BC0B3E-16E3-466C-A965-BACCAEFB4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50A203-75F6-77EF-A6E0-7BC9D200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Dijagram</a:t>
            </a:r>
            <a:r>
              <a:rPr lang="hr-HR" sz="3600" dirty="0">
                <a:solidFill>
                  <a:srgbClr val="FFFFFF"/>
                </a:solidFill>
              </a:rPr>
              <a:t>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stanja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9DB5568-E794-0445-CE7A-F7C2469E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58535"/>
            <a:ext cx="5131653" cy="256582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4CF7BE6-A7DD-47DF-A1B1-69749C0B8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417BEE2-53AE-B4FE-E007-BD0936C4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640080"/>
            <a:ext cx="3853193" cy="360273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69A7105-383C-4831-BD7F-E344EB08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7939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483</Words>
  <Application>Microsoft Office PowerPoint</Application>
  <PresentationFormat>Široki zaslon</PresentationFormat>
  <Paragraphs>72</Paragraphs>
  <Slides>21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Retrospektiva</vt:lpstr>
      <vt:lpstr>Sustav naručivanja - projekt</vt:lpstr>
      <vt:lpstr>Cilj projektnog zadatka</vt:lpstr>
      <vt:lpstr>Put do cilja </vt:lpstr>
      <vt:lpstr>Arhitektura i dizajn sustava</vt:lpstr>
      <vt:lpstr>Baza podataka</vt:lpstr>
      <vt:lpstr>Dionici aplikacije</vt:lpstr>
      <vt:lpstr>Obrasci upotrebe aplikacije</vt:lpstr>
      <vt:lpstr>Dijagram razreda</vt:lpstr>
      <vt:lpstr>Dijagrami stanja</vt:lpstr>
      <vt:lpstr>Dijagram aktivnosti</vt:lpstr>
      <vt:lpstr>Dijagram komponenti</vt:lpstr>
      <vt:lpstr>Dijagram razmještaja</vt:lpstr>
      <vt:lpstr>Konačni rezultat</vt:lpstr>
      <vt:lpstr>Naslovna stranica – Sustav naručivanja</vt:lpstr>
      <vt:lpstr>Registracija pacijenta</vt:lpstr>
      <vt:lpstr>Kalendar aplikacije</vt:lpstr>
      <vt:lpstr>Početna stranica za administratora</vt:lpstr>
      <vt:lpstr>Administrator može kreirati nova zvanja</vt:lpstr>
      <vt:lpstr>Prikaz kreacije liječnika</vt:lpstr>
      <vt:lpstr>Doktor može odrediti slobodne termine, koje kasnije pacijent odabire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naručivanja - projekt</dc:title>
  <dc:creator>Bruno Rački</dc:creator>
  <cp:lastModifiedBy>Bruno Rački</cp:lastModifiedBy>
  <cp:revision>6</cp:revision>
  <dcterms:created xsi:type="dcterms:W3CDTF">2023-01-12T12:02:31Z</dcterms:created>
  <dcterms:modified xsi:type="dcterms:W3CDTF">2023-01-13T22:19:53Z</dcterms:modified>
</cp:coreProperties>
</file>