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E44627-C80F-4F2D-BD65-B55EC94A054A}" v="34" dt="2025-04-28T09:16:34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>
        <p:scale>
          <a:sx n="75" d="100"/>
          <a:sy n="75" d="100"/>
        </p:scale>
        <p:origin x="141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F80C9D-431A-4A7E-A6D3-C3BA2CE351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35E262-5950-48D5-AB74-E6CFC8DA8B53}">
      <dgm:prSet/>
      <dgm:spPr/>
      <dgm:t>
        <a:bodyPr/>
        <a:lstStyle/>
        <a:p>
          <a:r>
            <a:rPr lang="fr-FR"/>
            <a:t>Pannes du réseau : Plusieurs interruptions de service ont eu lieu (manque de robustesse). </a:t>
          </a:r>
          <a:endParaRPr lang="en-US"/>
        </a:p>
      </dgm:t>
    </dgm:pt>
    <dgm:pt modelId="{8A30354D-3AAD-4C1F-B25B-9250AF030315}" type="parTrans" cxnId="{06241BBF-F936-41A0-9FF8-E660F0AE2A27}">
      <dgm:prSet/>
      <dgm:spPr/>
      <dgm:t>
        <a:bodyPr/>
        <a:lstStyle/>
        <a:p>
          <a:endParaRPr lang="en-US"/>
        </a:p>
      </dgm:t>
    </dgm:pt>
    <dgm:pt modelId="{6C37CD44-0A8E-465A-8A4A-636922453D94}" type="sibTrans" cxnId="{06241BBF-F936-41A0-9FF8-E660F0AE2A27}">
      <dgm:prSet/>
      <dgm:spPr/>
      <dgm:t>
        <a:bodyPr/>
        <a:lstStyle/>
        <a:p>
          <a:endParaRPr lang="en-US"/>
        </a:p>
      </dgm:t>
    </dgm:pt>
    <dgm:pt modelId="{68D8B12E-4944-46AE-9FCB-150CF5EB371A}">
      <dgm:prSet/>
      <dgm:spPr/>
      <dgm:t>
        <a:bodyPr/>
        <a:lstStyle/>
        <a:p>
          <a:r>
            <a:rPr lang="fr-FR"/>
            <a:t>Décentralisation moindre : Peu de validateurs car les ressources matérielles requises sont élevées. </a:t>
          </a:r>
          <a:endParaRPr lang="en-US"/>
        </a:p>
      </dgm:t>
    </dgm:pt>
    <dgm:pt modelId="{ABE58752-662F-432F-83A8-12C1A5E854F6}" type="parTrans" cxnId="{5BB421B4-18D4-4085-8EAA-5BB1215CCB1B}">
      <dgm:prSet/>
      <dgm:spPr/>
      <dgm:t>
        <a:bodyPr/>
        <a:lstStyle/>
        <a:p>
          <a:endParaRPr lang="en-US"/>
        </a:p>
      </dgm:t>
    </dgm:pt>
    <dgm:pt modelId="{FBC7509D-CA0D-4759-B6E2-4CFE5B0017A8}" type="sibTrans" cxnId="{5BB421B4-18D4-4085-8EAA-5BB1215CCB1B}">
      <dgm:prSet/>
      <dgm:spPr/>
      <dgm:t>
        <a:bodyPr/>
        <a:lstStyle/>
        <a:p>
          <a:endParaRPr lang="en-US"/>
        </a:p>
      </dgm:t>
    </dgm:pt>
    <dgm:pt modelId="{693309AB-6D0E-4E1E-937B-A6182D4793BB}">
      <dgm:prSet/>
      <dgm:spPr/>
      <dgm:t>
        <a:bodyPr/>
        <a:lstStyle/>
        <a:p>
          <a:r>
            <a:rPr lang="fr-FR"/>
            <a:t>Concurrence forte : Ethereum, avec sa transition vers Proof of Stake et ses Layer 2, reste très dominant. </a:t>
          </a:r>
          <a:endParaRPr lang="en-US"/>
        </a:p>
      </dgm:t>
    </dgm:pt>
    <dgm:pt modelId="{7B49ED86-8089-453F-B608-E201D9A6A1E0}" type="parTrans" cxnId="{362B5412-3079-41D5-A87B-29823622AA1E}">
      <dgm:prSet/>
      <dgm:spPr/>
      <dgm:t>
        <a:bodyPr/>
        <a:lstStyle/>
        <a:p>
          <a:endParaRPr lang="en-US"/>
        </a:p>
      </dgm:t>
    </dgm:pt>
    <dgm:pt modelId="{3DD41DC5-A1E4-4936-9C72-9EA8C27C3F81}" type="sibTrans" cxnId="{362B5412-3079-41D5-A87B-29823622AA1E}">
      <dgm:prSet/>
      <dgm:spPr/>
      <dgm:t>
        <a:bodyPr/>
        <a:lstStyle/>
        <a:p>
          <a:endParaRPr lang="en-US"/>
        </a:p>
      </dgm:t>
    </dgm:pt>
    <dgm:pt modelId="{031F6743-8989-4CA8-A3A9-4F3CAE045F08}">
      <dgm:prSet/>
      <dgm:spPr/>
      <dgm:t>
        <a:bodyPr/>
        <a:lstStyle/>
        <a:p>
          <a:r>
            <a:rPr lang="fr-FR"/>
            <a:t>Sécurité discutée : La priorité à la vitesse a parfois été critiquée au détriment de la sécurité et de la décentralisation. </a:t>
          </a:r>
          <a:endParaRPr lang="en-US"/>
        </a:p>
      </dgm:t>
    </dgm:pt>
    <dgm:pt modelId="{CFB5FC96-B53B-4E7A-AB27-DD2B261180FC}" type="parTrans" cxnId="{31D1CF5D-844A-4C2D-A465-1534DFBF6B2C}">
      <dgm:prSet/>
      <dgm:spPr/>
      <dgm:t>
        <a:bodyPr/>
        <a:lstStyle/>
        <a:p>
          <a:endParaRPr lang="en-US"/>
        </a:p>
      </dgm:t>
    </dgm:pt>
    <dgm:pt modelId="{873EFA40-201B-4203-8D6F-4C4643CB4AD3}" type="sibTrans" cxnId="{31D1CF5D-844A-4C2D-A465-1534DFBF6B2C}">
      <dgm:prSet/>
      <dgm:spPr/>
      <dgm:t>
        <a:bodyPr/>
        <a:lstStyle/>
        <a:p>
          <a:endParaRPr lang="en-US"/>
        </a:p>
      </dgm:t>
    </dgm:pt>
    <dgm:pt modelId="{F22F7B41-8607-4F33-9B0C-A641B3A1FDB2}" type="pres">
      <dgm:prSet presAssocID="{68F80C9D-431A-4A7E-A6D3-C3BA2CE35159}" presName="root" presStyleCnt="0">
        <dgm:presLayoutVars>
          <dgm:dir/>
          <dgm:resizeHandles val="exact"/>
        </dgm:presLayoutVars>
      </dgm:prSet>
      <dgm:spPr/>
    </dgm:pt>
    <dgm:pt modelId="{D708E78D-AA1E-4BFC-AA0E-78E0B7243317}" type="pres">
      <dgm:prSet presAssocID="{CD35E262-5950-48D5-AB74-E6CFC8DA8B53}" presName="compNode" presStyleCnt="0"/>
      <dgm:spPr/>
    </dgm:pt>
    <dgm:pt modelId="{03F9988A-8A2D-4688-927A-FC0569907B1C}" type="pres">
      <dgm:prSet presAssocID="{CD35E262-5950-48D5-AB74-E6CFC8DA8B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dit"/>
        </a:ext>
      </dgm:extLst>
    </dgm:pt>
    <dgm:pt modelId="{EED54109-516E-4B5B-A80C-305902CB1435}" type="pres">
      <dgm:prSet presAssocID="{CD35E262-5950-48D5-AB74-E6CFC8DA8B53}" presName="spaceRect" presStyleCnt="0"/>
      <dgm:spPr/>
    </dgm:pt>
    <dgm:pt modelId="{C25A275B-F664-4886-9758-6E5F1A17A50D}" type="pres">
      <dgm:prSet presAssocID="{CD35E262-5950-48D5-AB74-E6CFC8DA8B53}" presName="textRect" presStyleLbl="revTx" presStyleIdx="0" presStyleCnt="4">
        <dgm:presLayoutVars>
          <dgm:chMax val="1"/>
          <dgm:chPref val="1"/>
        </dgm:presLayoutVars>
      </dgm:prSet>
      <dgm:spPr/>
    </dgm:pt>
    <dgm:pt modelId="{5B666907-526D-4455-93DB-91E6184B7DD7}" type="pres">
      <dgm:prSet presAssocID="{6C37CD44-0A8E-465A-8A4A-636922453D94}" presName="sibTrans" presStyleCnt="0"/>
      <dgm:spPr/>
    </dgm:pt>
    <dgm:pt modelId="{E0A62614-FE55-4019-8294-CF75DA472D7D}" type="pres">
      <dgm:prSet presAssocID="{68D8B12E-4944-46AE-9FCB-150CF5EB371A}" presName="compNode" presStyleCnt="0"/>
      <dgm:spPr/>
    </dgm:pt>
    <dgm:pt modelId="{E0F57B01-B24D-4A4B-916E-9BCCF6163C6A}" type="pres">
      <dgm:prSet presAssocID="{68D8B12E-4944-46AE-9FCB-150CF5EB37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38EEE3A2-EC38-4C3E-9CF9-6357FB4E2333}" type="pres">
      <dgm:prSet presAssocID="{68D8B12E-4944-46AE-9FCB-150CF5EB371A}" presName="spaceRect" presStyleCnt="0"/>
      <dgm:spPr/>
    </dgm:pt>
    <dgm:pt modelId="{6BC2FDB0-4914-4FE4-A9AB-CC6A554F67B7}" type="pres">
      <dgm:prSet presAssocID="{68D8B12E-4944-46AE-9FCB-150CF5EB371A}" presName="textRect" presStyleLbl="revTx" presStyleIdx="1" presStyleCnt="4">
        <dgm:presLayoutVars>
          <dgm:chMax val="1"/>
          <dgm:chPref val="1"/>
        </dgm:presLayoutVars>
      </dgm:prSet>
      <dgm:spPr/>
    </dgm:pt>
    <dgm:pt modelId="{F3F2F387-E40A-4A51-8BFD-62C8144C7F81}" type="pres">
      <dgm:prSet presAssocID="{FBC7509D-CA0D-4759-B6E2-4CFE5B0017A8}" presName="sibTrans" presStyleCnt="0"/>
      <dgm:spPr/>
    </dgm:pt>
    <dgm:pt modelId="{D152DDDF-6050-44F9-A391-621E10D37505}" type="pres">
      <dgm:prSet presAssocID="{693309AB-6D0E-4E1E-937B-A6182D4793BB}" presName="compNode" presStyleCnt="0"/>
      <dgm:spPr/>
    </dgm:pt>
    <dgm:pt modelId="{08C4DC85-2220-421D-818A-DE9853AECD13}" type="pres">
      <dgm:prSet presAssocID="{693309AB-6D0E-4E1E-937B-A6182D4793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5226681E-D713-470C-813B-2CFDF943C055}" type="pres">
      <dgm:prSet presAssocID="{693309AB-6D0E-4E1E-937B-A6182D4793BB}" presName="spaceRect" presStyleCnt="0"/>
      <dgm:spPr/>
    </dgm:pt>
    <dgm:pt modelId="{D214D212-4C39-4EB3-BEB2-E7C459418A09}" type="pres">
      <dgm:prSet presAssocID="{693309AB-6D0E-4E1E-937B-A6182D4793BB}" presName="textRect" presStyleLbl="revTx" presStyleIdx="2" presStyleCnt="4">
        <dgm:presLayoutVars>
          <dgm:chMax val="1"/>
          <dgm:chPref val="1"/>
        </dgm:presLayoutVars>
      </dgm:prSet>
      <dgm:spPr/>
    </dgm:pt>
    <dgm:pt modelId="{FDF51D82-07CA-463E-8A77-1BED5D2DA8C9}" type="pres">
      <dgm:prSet presAssocID="{3DD41DC5-A1E4-4936-9C72-9EA8C27C3F81}" presName="sibTrans" presStyleCnt="0"/>
      <dgm:spPr/>
    </dgm:pt>
    <dgm:pt modelId="{6B914BD4-DF20-4AE4-95C6-015ADC9D3279}" type="pres">
      <dgm:prSet presAssocID="{031F6743-8989-4CA8-A3A9-4F3CAE045F08}" presName="compNode" presStyleCnt="0"/>
      <dgm:spPr/>
    </dgm:pt>
    <dgm:pt modelId="{3D9A0BB3-995A-4EAB-8FA1-842AC262F283}" type="pres">
      <dgm:prSet presAssocID="{031F6743-8989-4CA8-A3A9-4F3CAE045F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29AED539-5358-4BD7-BD1F-25234ACBDBC9}" type="pres">
      <dgm:prSet presAssocID="{031F6743-8989-4CA8-A3A9-4F3CAE045F08}" presName="spaceRect" presStyleCnt="0"/>
      <dgm:spPr/>
    </dgm:pt>
    <dgm:pt modelId="{5B3CC3B4-0833-4B78-A443-AEE3B514C61D}" type="pres">
      <dgm:prSet presAssocID="{031F6743-8989-4CA8-A3A9-4F3CAE045F0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62B5412-3079-41D5-A87B-29823622AA1E}" srcId="{68F80C9D-431A-4A7E-A6D3-C3BA2CE35159}" destId="{693309AB-6D0E-4E1E-937B-A6182D4793BB}" srcOrd="2" destOrd="0" parTransId="{7B49ED86-8089-453F-B608-E201D9A6A1E0}" sibTransId="{3DD41DC5-A1E4-4936-9C72-9EA8C27C3F81}"/>
    <dgm:cxn modelId="{B2CF2A23-E8EF-4D6A-8228-3148A368B358}" type="presOf" srcId="{68D8B12E-4944-46AE-9FCB-150CF5EB371A}" destId="{6BC2FDB0-4914-4FE4-A9AB-CC6A554F67B7}" srcOrd="0" destOrd="0" presId="urn:microsoft.com/office/officeart/2018/2/layout/IconLabelList"/>
    <dgm:cxn modelId="{31D1CF5D-844A-4C2D-A465-1534DFBF6B2C}" srcId="{68F80C9D-431A-4A7E-A6D3-C3BA2CE35159}" destId="{031F6743-8989-4CA8-A3A9-4F3CAE045F08}" srcOrd="3" destOrd="0" parTransId="{CFB5FC96-B53B-4E7A-AB27-DD2B261180FC}" sibTransId="{873EFA40-201B-4203-8D6F-4C4643CB4AD3}"/>
    <dgm:cxn modelId="{B2722A46-F99B-489B-BB87-A7AC29921D2C}" type="presOf" srcId="{68F80C9D-431A-4A7E-A6D3-C3BA2CE35159}" destId="{F22F7B41-8607-4F33-9B0C-A641B3A1FDB2}" srcOrd="0" destOrd="0" presId="urn:microsoft.com/office/officeart/2018/2/layout/IconLabelList"/>
    <dgm:cxn modelId="{84945149-934D-4B02-942D-3B25BC0A8579}" type="presOf" srcId="{693309AB-6D0E-4E1E-937B-A6182D4793BB}" destId="{D214D212-4C39-4EB3-BEB2-E7C459418A09}" srcOrd="0" destOrd="0" presId="urn:microsoft.com/office/officeart/2018/2/layout/IconLabelList"/>
    <dgm:cxn modelId="{F1743E5A-A462-4350-88E4-5407184C4BC2}" type="presOf" srcId="{031F6743-8989-4CA8-A3A9-4F3CAE045F08}" destId="{5B3CC3B4-0833-4B78-A443-AEE3B514C61D}" srcOrd="0" destOrd="0" presId="urn:microsoft.com/office/officeart/2018/2/layout/IconLabelList"/>
    <dgm:cxn modelId="{5BB421B4-18D4-4085-8EAA-5BB1215CCB1B}" srcId="{68F80C9D-431A-4A7E-A6D3-C3BA2CE35159}" destId="{68D8B12E-4944-46AE-9FCB-150CF5EB371A}" srcOrd="1" destOrd="0" parTransId="{ABE58752-662F-432F-83A8-12C1A5E854F6}" sibTransId="{FBC7509D-CA0D-4759-B6E2-4CFE5B0017A8}"/>
    <dgm:cxn modelId="{06241BBF-F936-41A0-9FF8-E660F0AE2A27}" srcId="{68F80C9D-431A-4A7E-A6D3-C3BA2CE35159}" destId="{CD35E262-5950-48D5-AB74-E6CFC8DA8B53}" srcOrd="0" destOrd="0" parTransId="{8A30354D-3AAD-4C1F-B25B-9250AF030315}" sibTransId="{6C37CD44-0A8E-465A-8A4A-636922453D94}"/>
    <dgm:cxn modelId="{0543A9D3-4487-4A53-840B-E82262288F8F}" type="presOf" srcId="{CD35E262-5950-48D5-AB74-E6CFC8DA8B53}" destId="{C25A275B-F664-4886-9758-6E5F1A17A50D}" srcOrd="0" destOrd="0" presId="urn:microsoft.com/office/officeart/2018/2/layout/IconLabelList"/>
    <dgm:cxn modelId="{01502C7B-6E39-4A3B-8B1A-6DF928703C9D}" type="presParOf" srcId="{F22F7B41-8607-4F33-9B0C-A641B3A1FDB2}" destId="{D708E78D-AA1E-4BFC-AA0E-78E0B7243317}" srcOrd="0" destOrd="0" presId="urn:microsoft.com/office/officeart/2018/2/layout/IconLabelList"/>
    <dgm:cxn modelId="{D5EF255C-C524-4417-A712-715639D6407A}" type="presParOf" srcId="{D708E78D-AA1E-4BFC-AA0E-78E0B7243317}" destId="{03F9988A-8A2D-4688-927A-FC0569907B1C}" srcOrd="0" destOrd="0" presId="urn:microsoft.com/office/officeart/2018/2/layout/IconLabelList"/>
    <dgm:cxn modelId="{7BBF49CE-AF43-40C2-8443-547E0D154260}" type="presParOf" srcId="{D708E78D-AA1E-4BFC-AA0E-78E0B7243317}" destId="{EED54109-516E-4B5B-A80C-305902CB1435}" srcOrd="1" destOrd="0" presId="urn:microsoft.com/office/officeart/2018/2/layout/IconLabelList"/>
    <dgm:cxn modelId="{7D4A38E9-26BA-407F-BA5C-9B61C0A7B52A}" type="presParOf" srcId="{D708E78D-AA1E-4BFC-AA0E-78E0B7243317}" destId="{C25A275B-F664-4886-9758-6E5F1A17A50D}" srcOrd="2" destOrd="0" presId="urn:microsoft.com/office/officeart/2018/2/layout/IconLabelList"/>
    <dgm:cxn modelId="{D8B258C4-9C0A-4776-91F4-381D1AA9DF74}" type="presParOf" srcId="{F22F7B41-8607-4F33-9B0C-A641B3A1FDB2}" destId="{5B666907-526D-4455-93DB-91E6184B7DD7}" srcOrd="1" destOrd="0" presId="urn:microsoft.com/office/officeart/2018/2/layout/IconLabelList"/>
    <dgm:cxn modelId="{90E3B642-2CDC-43D4-A60F-5FA26D3BE8F8}" type="presParOf" srcId="{F22F7B41-8607-4F33-9B0C-A641B3A1FDB2}" destId="{E0A62614-FE55-4019-8294-CF75DA472D7D}" srcOrd="2" destOrd="0" presId="urn:microsoft.com/office/officeart/2018/2/layout/IconLabelList"/>
    <dgm:cxn modelId="{E6F92B6E-5384-47DA-8803-955A6F574FFB}" type="presParOf" srcId="{E0A62614-FE55-4019-8294-CF75DA472D7D}" destId="{E0F57B01-B24D-4A4B-916E-9BCCF6163C6A}" srcOrd="0" destOrd="0" presId="urn:microsoft.com/office/officeart/2018/2/layout/IconLabelList"/>
    <dgm:cxn modelId="{AAA43180-815B-44AC-9848-FD69A751010F}" type="presParOf" srcId="{E0A62614-FE55-4019-8294-CF75DA472D7D}" destId="{38EEE3A2-EC38-4C3E-9CF9-6357FB4E2333}" srcOrd="1" destOrd="0" presId="urn:microsoft.com/office/officeart/2018/2/layout/IconLabelList"/>
    <dgm:cxn modelId="{69C4E511-9560-4430-B597-9CAE81DE8554}" type="presParOf" srcId="{E0A62614-FE55-4019-8294-CF75DA472D7D}" destId="{6BC2FDB0-4914-4FE4-A9AB-CC6A554F67B7}" srcOrd="2" destOrd="0" presId="urn:microsoft.com/office/officeart/2018/2/layout/IconLabelList"/>
    <dgm:cxn modelId="{755997B8-8D28-469A-BB33-0AD881910BA4}" type="presParOf" srcId="{F22F7B41-8607-4F33-9B0C-A641B3A1FDB2}" destId="{F3F2F387-E40A-4A51-8BFD-62C8144C7F81}" srcOrd="3" destOrd="0" presId="urn:microsoft.com/office/officeart/2018/2/layout/IconLabelList"/>
    <dgm:cxn modelId="{4C5954EE-CAB7-4CC5-8D43-B5220AC9FDD8}" type="presParOf" srcId="{F22F7B41-8607-4F33-9B0C-A641B3A1FDB2}" destId="{D152DDDF-6050-44F9-A391-621E10D37505}" srcOrd="4" destOrd="0" presId="urn:microsoft.com/office/officeart/2018/2/layout/IconLabelList"/>
    <dgm:cxn modelId="{3B054CEB-068C-4F0D-A794-8763D0959004}" type="presParOf" srcId="{D152DDDF-6050-44F9-A391-621E10D37505}" destId="{08C4DC85-2220-421D-818A-DE9853AECD13}" srcOrd="0" destOrd="0" presId="urn:microsoft.com/office/officeart/2018/2/layout/IconLabelList"/>
    <dgm:cxn modelId="{55CC86E5-6CBB-4188-98B5-EDEC37F3FF2E}" type="presParOf" srcId="{D152DDDF-6050-44F9-A391-621E10D37505}" destId="{5226681E-D713-470C-813B-2CFDF943C055}" srcOrd="1" destOrd="0" presId="urn:microsoft.com/office/officeart/2018/2/layout/IconLabelList"/>
    <dgm:cxn modelId="{E96EFAEF-EB19-435F-9A76-B9F452E5348C}" type="presParOf" srcId="{D152DDDF-6050-44F9-A391-621E10D37505}" destId="{D214D212-4C39-4EB3-BEB2-E7C459418A09}" srcOrd="2" destOrd="0" presId="urn:microsoft.com/office/officeart/2018/2/layout/IconLabelList"/>
    <dgm:cxn modelId="{4A245114-DFDC-44A8-B637-E4398DDB0B42}" type="presParOf" srcId="{F22F7B41-8607-4F33-9B0C-A641B3A1FDB2}" destId="{FDF51D82-07CA-463E-8A77-1BED5D2DA8C9}" srcOrd="5" destOrd="0" presId="urn:microsoft.com/office/officeart/2018/2/layout/IconLabelList"/>
    <dgm:cxn modelId="{FAECF135-86CB-4809-9334-BC671F94C86F}" type="presParOf" srcId="{F22F7B41-8607-4F33-9B0C-A641B3A1FDB2}" destId="{6B914BD4-DF20-4AE4-95C6-015ADC9D3279}" srcOrd="6" destOrd="0" presId="urn:microsoft.com/office/officeart/2018/2/layout/IconLabelList"/>
    <dgm:cxn modelId="{419CDEE9-14BE-4BDF-B9FF-D2B4EC525573}" type="presParOf" srcId="{6B914BD4-DF20-4AE4-95C6-015ADC9D3279}" destId="{3D9A0BB3-995A-4EAB-8FA1-842AC262F283}" srcOrd="0" destOrd="0" presId="urn:microsoft.com/office/officeart/2018/2/layout/IconLabelList"/>
    <dgm:cxn modelId="{A21DF81C-3F85-4195-97BB-F2F7F5095DB1}" type="presParOf" srcId="{6B914BD4-DF20-4AE4-95C6-015ADC9D3279}" destId="{29AED539-5358-4BD7-BD1F-25234ACBDBC9}" srcOrd="1" destOrd="0" presId="urn:microsoft.com/office/officeart/2018/2/layout/IconLabelList"/>
    <dgm:cxn modelId="{8568421D-A321-4928-B0FC-BF914A7F4F81}" type="presParOf" srcId="{6B914BD4-DF20-4AE4-95C6-015ADC9D3279}" destId="{5B3CC3B4-0833-4B78-A443-AEE3B514C61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9988A-8A2D-4688-927A-FC0569907B1C}">
      <dsp:nvSpPr>
        <dsp:cNvPr id="0" name=""/>
        <dsp:cNvSpPr/>
      </dsp:nvSpPr>
      <dsp:spPr>
        <a:xfrm>
          <a:off x="872041" y="686791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A275B-F664-4886-9758-6E5F1A17A50D}">
      <dsp:nvSpPr>
        <dsp:cNvPr id="0" name=""/>
        <dsp:cNvSpPr/>
      </dsp:nvSpPr>
      <dsp:spPr>
        <a:xfrm>
          <a:off x="307380" y="1913144"/>
          <a:ext cx="2053312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Pannes du réseau : Plusieurs interruptions de service ont eu lieu (manque de robustesse). </a:t>
          </a:r>
          <a:endParaRPr lang="en-US" sz="1100" kern="1200"/>
        </a:p>
      </dsp:txBody>
      <dsp:txXfrm>
        <a:off x="307380" y="1913144"/>
        <a:ext cx="2053312" cy="787500"/>
      </dsp:txXfrm>
    </dsp:sp>
    <dsp:sp modelId="{E0F57B01-B24D-4A4B-916E-9BCCF6163C6A}">
      <dsp:nvSpPr>
        <dsp:cNvPr id="0" name=""/>
        <dsp:cNvSpPr/>
      </dsp:nvSpPr>
      <dsp:spPr>
        <a:xfrm>
          <a:off x="3284683" y="686791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2FDB0-4914-4FE4-A9AB-CC6A554F67B7}">
      <dsp:nvSpPr>
        <dsp:cNvPr id="0" name=""/>
        <dsp:cNvSpPr/>
      </dsp:nvSpPr>
      <dsp:spPr>
        <a:xfrm>
          <a:off x="2720022" y="1913144"/>
          <a:ext cx="2053312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Décentralisation moindre : Peu de validateurs car les ressources matérielles requises sont élevées. </a:t>
          </a:r>
          <a:endParaRPr lang="en-US" sz="1100" kern="1200"/>
        </a:p>
      </dsp:txBody>
      <dsp:txXfrm>
        <a:off x="2720022" y="1913144"/>
        <a:ext cx="2053312" cy="787500"/>
      </dsp:txXfrm>
    </dsp:sp>
    <dsp:sp modelId="{08C4DC85-2220-421D-818A-DE9853AECD13}">
      <dsp:nvSpPr>
        <dsp:cNvPr id="0" name=""/>
        <dsp:cNvSpPr/>
      </dsp:nvSpPr>
      <dsp:spPr>
        <a:xfrm>
          <a:off x="5697325" y="686791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4D212-4C39-4EB3-BEB2-E7C459418A09}">
      <dsp:nvSpPr>
        <dsp:cNvPr id="0" name=""/>
        <dsp:cNvSpPr/>
      </dsp:nvSpPr>
      <dsp:spPr>
        <a:xfrm>
          <a:off x="5132664" y="1913144"/>
          <a:ext cx="2053312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Concurrence forte : Ethereum, avec sa transition vers Proof of Stake et ses Layer 2, reste très dominant. </a:t>
          </a:r>
          <a:endParaRPr lang="en-US" sz="1100" kern="1200"/>
        </a:p>
      </dsp:txBody>
      <dsp:txXfrm>
        <a:off x="5132664" y="1913144"/>
        <a:ext cx="2053312" cy="787500"/>
      </dsp:txXfrm>
    </dsp:sp>
    <dsp:sp modelId="{3D9A0BB3-995A-4EAB-8FA1-842AC262F283}">
      <dsp:nvSpPr>
        <dsp:cNvPr id="0" name=""/>
        <dsp:cNvSpPr/>
      </dsp:nvSpPr>
      <dsp:spPr>
        <a:xfrm>
          <a:off x="8109967" y="686791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CC3B4-0833-4B78-A443-AEE3B514C61D}">
      <dsp:nvSpPr>
        <dsp:cNvPr id="0" name=""/>
        <dsp:cNvSpPr/>
      </dsp:nvSpPr>
      <dsp:spPr>
        <a:xfrm>
          <a:off x="7545307" y="1913144"/>
          <a:ext cx="2053312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/>
            <a:t>Sécurité discutée : La priorité à la vitesse a parfois été critiquée au détriment de la sécurité et de la décentralisation. </a:t>
          </a:r>
          <a:endParaRPr lang="en-US" sz="1100" kern="1200"/>
        </a:p>
      </dsp:txBody>
      <dsp:txXfrm>
        <a:off x="7545307" y="1913144"/>
        <a:ext cx="2053312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5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20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19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2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45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97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9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3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0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6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45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8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CDE23C7-78A4-413A-A84B-93D4CC0A9EB1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CB39E08-E0E5-4B1A-8F7D-08FE7678A3B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1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CDE23C7-78A4-413A-A84B-93D4CC0A9EB1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CB39E08-E0E5-4B1A-8F7D-08FE7678A3B6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05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mières laser au néon alignées pour former un triangle">
            <a:extLst>
              <a:ext uri="{FF2B5EF4-FFF2-40B4-BE49-F238E27FC236}">
                <a16:creationId xmlns:a16="http://schemas.microsoft.com/office/drawing/2014/main" id="{0CFFC2DD-18F9-C43C-2DC4-7BD3403334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15" b="1085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2F1EA0B-84A0-510C-8823-487D1388C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3699" y="952500"/>
            <a:ext cx="4854071" cy="3893582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Solana Blockchain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067B56-7218-301D-FB3E-452C90076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3699" y="4846083"/>
            <a:ext cx="4872618" cy="1211818"/>
          </a:xfrm>
        </p:spPr>
        <p:txBody>
          <a:bodyPr anchor="b">
            <a:normAutofit/>
          </a:bodyPr>
          <a:lstStyle/>
          <a:p>
            <a:endParaRPr lang="fr-F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49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rmules mathématiques complexes sur un tableau noir">
            <a:extLst>
              <a:ext uri="{FF2B5EF4-FFF2-40B4-BE49-F238E27FC236}">
                <a16:creationId xmlns:a16="http://schemas.microsoft.com/office/drawing/2014/main" id="{86B59E39-D667-9659-CCB2-3837CFED293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7578" b="53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E75542B-39AF-BC4E-5A05-E7C8F37D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06" y="558801"/>
            <a:ext cx="9882188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Presentation des principal ProJet de donnée de la blockchain</a:t>
            </a:r>
          </a:p>
        </p:txBody>
      </p:sp>
    </p:spTree>
    <p:extLst>
      <p:ext uri="{BB962C8B-B14F-4D97-AF65-F5344CB8AC3E}">
        <p14:creationId xmlns:p14="http://schemas.microsoft.com/office/powerpoint/2010/main" val="19373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B0FA07-6F63-0CF5-268A-53F4354C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Quel Problème est  résolue ?</a:t>
            </a:r>
          </a:p>
        </p:txBody>
      </p:sp>
      <p:pic>
        <p:nvPicPr>
          <p:cNvPr id="22" name="Picture 21" descr="Figure humaine en bois">
            <a:extLst>
              <a:ext uri="{FF2B5EF4-FFF2-40B4-BE49-F238E27FC236}">
                <a16:creationId xmlns:a16="http://schemas.microsoft.com/office/drawing/2014/main" id="{7C609650-12F3-24C3-6CA8-BA43EB16A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6" b="45579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2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F2D13-2BE1-05EB-E174-9A7DCC67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Quelle solution  Est </a:t>
            </a:r>
            <a:r>
              <a:rPr lang="en-US" sz="34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apportée</a:t>
            </a:r>
            <a:endParaRPr lang="en-US" sz="34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2" name="Picture 11" descr="Points d'interrogation dans une ligne et un point d'interrogation est allumé">
            <a:extLst>
              <a:ext uri="{FF2B5EF4-FFF2-40B4-BE49-F238E27FC236}">
                <a16:creationId xmlns:a16="http://schemas.microsoft.com/office/drawing/2014/main" id="{AAABB7DF-DECD-2289-F210-751A0ABF7E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933" b="29551"/>
          <a:stretch/>
        </p:blipFill>
        <p:spPr>
          <a:xfrm>
            <a:off x="20" y="10"/>
            <a:ext cx="12191980" cy="427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1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s flèches blanches allant vers la cible rouge">
            <a:extLst>
              <a:ext uri="{FF2B5EF4-FFF2-40B4-BE49-F238E27FC236}">
                <a16:creationId xmlns:a16="http://schemas.microsoft.com/office/drawing/2014/main" id="{C1366E82-DFE4-54ED-8212-1034479B4EC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06FF91F-D0FD-571D-3975-D7BCF1BEC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700" dirty="0"/>
              <a:t>Est-ce que la 	solution vous semble viable  :</a:t>
            </a:r>
            <a:br>
              <a:rPr lang="fr-FR" sz="3700" dirty="0"/>
            </a:br>
            <a:br>
              <a:rPr lang="fr-FR" sz="3700" dirty="0"/>
            </a:br>
            <a:endParaRPr lang="fr-FR" sz="37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24114A-22C9-D14A-ABC5-A41FA614B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589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que en courbes adjacent à un escalier">
            <a:extLst>
              <a:ext uri="{FF2B5EF4-FFF2-40B4-BE49-F238E27FC236}">
                <a16:creationId xmlns:a16="http://schemas.microsoft.com/office/drawing/2014/main" id="{B62C1A6E-20AA-B741-33AE-54CB45FDC4C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t="23217" r="-1" b="3656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7614A9A-0E1C-E9AA-A62B-DB9994DB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fr-FR" dirty="0"/>
              <a:t>Avantage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9E17D6-BC85-30FB-DC39-016F8970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Ultra rapide : Temps de bloc inférieur à 1 seconde. 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Très bas frais : Moins d'un centime par transaction. 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Expérience utilisateur : Presque instantané, idéal pour </a:t>
            </a:r>
            <a:r>
              <a:rPr lang="fr-FR" dirty="0" err="1"/>
              <a:t>DeFi</a:t>
            </a:r>
            <a:r>
              <a:rPr lang="fr-FR" dirty="0"/>
              <a:t>, jeux, et NFT. </a:t>
            </a:r>
          </a:p>
          <a:p>
            <a:pPr>
              <a:lnSpc>
                <a:spcPct val="90000"/>
              </a:lnSpc>
            </a:pPr>
            <a:endParaRPr lang="fr-FR" dirty="0"/>
          </a:p>
          <a:p>
            <a:pPr>
              <a:lnSpc>
                <a:spcPct val="90000"/>
              </a:lnSpc>
            </a:pPr>
            <a:r>
              <a:rPr lang="fr-FR" dirty="0"/>
              <a:t>Innovation technologique : Proof of </a:t>
            </a:r>
            <a:r>
              <a:rPr lang="fr-FR" dirty="0" err="1"/>
              <a:t>History</a:t>
            </a:r>
            <a:r>
              <a:rPr lang="fr-FR" dirty="0"/>
              <a:t> est un concept unique qui différencie Solana. </a:t>
            </a:r>
          </a:p>
        </p:txBody>
      </p:sp>
    </p:spTree>
    <p:extLst>
      <p:ext uri="{BB962C8B-B14F-4D97-AF65-F5344CB8AC3E}">
        <p14:creationId xmlns:p14="http://schemas.microsoft.com/office/powerpoint/2010/main" val="90162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5C91F-D7A1-8A27-0C56-0E6BA485A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fr-FR" dirty="0"/>
              <a:t>Inconvénient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A96A5A8-E68D-B3D1-4750-D9FCEB82C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428325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7484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58E129A57854459D2A1CB2F1815065" ma:contentTypeVersion="6" ma:contentTypeDescription="Crée un document." ma:contentTypeScope="" ma:versionID="68e2a2e03fe731b2f2376e371c0fa56e">
  <xsd:schema xmlns:xsd="http://www.w3.org/2001/XMLSchema" xmlns:xs="http://www.w3.org/2001/XMLSchema" xmlns:p="http://schemas.microsoft.com/office/2006/metadata/properties" xmlns:ns3="76ef1e5a-7a47-48d9-9bac-50e8314af749" targetNamespace="http://schemas.microsoft.com/office/2006/metadata/properties" ma:root="true" ma:fieldsID="522134fb2b119697be36021cb6968351" ns3:_="">
    <xsd:import namespace="76ef1e5a-7a47-48d9-9bac-50e8314af749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ef1e5a-7a47-48d9-9bac-50e8314af74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6ef1e5a-7a47-48d9-9bac-50e8314af749" xsi:nil="true"/>
  </documentManagement>
</p:properties>
</file>

<file path=customXml/itemProps1.xml><?xml version="1.0" encoding="utf-8"?>
<ds:datastoreItem xmlns:ds="http://schemas.openxmlformats.org/officeDocument/2006/customXml" ds:itemID="{9EBD2EE4-7518-45AA-8640-4FFCFB18A9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ef1e5a-7a47-48d9-9bac-50e8314af7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07B893-B648-4413-B479-E7B1364E9C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446DC1-3B0F-4621-AB99-059717A6D6CC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76ef1e5a-7a47-48d9-9bac-50e8314af749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94</TotalTime>
  <Words>156</Words>
  <Application>Microsoft Office PowerPoint</Application>
  <PresentationFormat>Grand écran</PresentationFormat>
  <Paragraphs>18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Maillage</vt:lpstr>
      <vt:lpstr>Solana Blockchain</vt:lpstr>
      <vt:lpstr>Presentation des principal ProJet de donnée de la blockchain</vt:lpstr>
      <vt:lpstr>Quel Problème est  résolue ?</vt:lpstr>
      <vt:lpstr>Quelle solution  Est apportée</vt:lpstr>
      <vt:lpstr>Est-ce que la  solution vous semble viable  :  </vt:lpstr>
      <vt:lpstr>Avantage </vt:lpstr>
      <vt:lpstr>Inconvénient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Branis KACI</dc:creator>
  <cp:lastModifiedBy>Branis KACI</cp:lastModifiedBy>
  <cp:revision>2</cp:revision>
  <dcterms:created xsi:type="dcterms:W3CDTF">2025-04-28T07:53:30Z</dcterms:created>
  <dcterms:modified xsi:type="dcterms:W3CDTF">2025-04-28T09:27:55Z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0x0101001658E129A57854459D2A1CB2F1815065</vt:lpwstr>
  </property>
</Properties>
</file>