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9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3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9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3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7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4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8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22453-1248-4DFD-9135-9BAAF3CCA3AE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3D1F-8353-4E39-B645-2C843640C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0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Comp220 Exam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1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8" y="0"/>
            <a:ext cx="10515600" cy="1325563"/>
          </a:xfrm>
        </p:spPr>
        <p:txBody>
          <a:bodyPr/>
          <a:lstStyle/>
          <a:p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02" y="1110731"/>
            <a:ext cx="10515600" cy="4351338"/>
          </a:xfrm>
        </p:spPr>
        <p:txBody>
          <a:bodyPr/>
          <a:lstStyle/>
          <a:p>
            <a:r>
              <a:rPr lang="en-GB" dirty="0" smtClean="0"/>
              <a:t>Vital Test</a:t>
            </a:r>
          </a:p>
          <a:p>
            <a:r>
              <a:rPr lang="en-GB" dirty="0" smtClean="0"/>
              <a:t>Some</a:t>
            </a:r>
          </a:p>
          <a:p>
            <a:pPr lvl="1"/>
            <a:r>
              <a:rPr lang="en-GB" dirty="0" smtClean="0"/>
              <a:t>Multiple choice  (1 question, 1 best answer) pick one</a:t>
            </a:r>
          </a:p>
          <a:p>
            <a:pPr lvl="1"/>
            <a:r>
              <a:rPr lang="en-GB" dirty="0" smtClean="0"/>
              <a:t>Multiple answer (1 question, pick one or more than one correct answer)</a:t>
            </a:r>
          </a:p>
          <a:p>
            <a:pPr lvl="1"/>
            <a:r>
              <a:rPr lang="en-GB" dirty="0" smtClean="0"/>
              <a:t>Correct order  (put in correct order)</a:t>
            </a:r>
          </a:p>
          <a:p>
            <a:pPr lvl="1"/>
            <a:r>
              <a:rPr lang="en-GB" dirty="0" smtClean="0"/>
              <a:t>True/false</a:t>
            </a:r>
          </a:p>
          <a:p>
            <a:r>
              <a:rPr lang="en-GB" dirty="0" smtClean="0"/>
              <a:t>44 Questions  in 2 hours</a:t>
            </a:r>
          </a:p>
          <a:p>
            <a:pPr lvl="1"/>
            <a:r>
              <a:rPr lang="en-GB" dirty="0" smtClean="0"/>
              <a:t>Split into different topic sections</a:t>
            </a:r>
          </a:p>
          <a:p>
            <a:pPr lvl="1"/>
            <a:endParaRPr lang="en-GB" dirty="0"/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436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29" y="-83762"/>
            <a:ext cx="10515600" cy="1325563"/>
          </a:xfrm>
        </p:spPr>
        <p:txBody>
          <a:bodyPr/>
          <a:lstStyle/>
          <a:p>
            <a:r>
              <a:rPr lang="en-GB" dirty="0" smtClean="0"/>
              <a:t>Exam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29" y="124180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Refactoring and test driven development 5 questions +</a:t>
            </a:r>
          </a:p>
          <a:p>
            <a:r>
              <a:rPr lang="en-GB" dirty="0" smtClean="0"/>
              <a:t>Six sections (each sampled from question pool)</a:t>
            </a:r>
          </a:p>
          <a:p>
            <a:pPr lvl="1"/>
            <a:r>
              <a:rPr lang="en-GB" dirty="0" smtClean="0"/>
              <a:t>Ant</a:t>
            </a:r>
          </a:p>
          <a:p>
            <a:pPr lvl="2"/>
            <a:r>
              <a:rPr lang="en-GB" dirty="0" smtClean="0"/>
              <a:t>Some direct questions, for example what is purpose of </a:t>
            </a:r>
            <a:r>
              <a:rPr lang="en-GB" dirty="0" err="1" smtClean="0"/>
              <a:t>javac</a:t>
            </a:r>
            <a:r>
              <a:rPr lang="en-GB" dirty="0" smtClean="0"/>
              <a:t> task</a:t>
            </a:r>
          </a:p>
          <a:p>
            <a:pPr lvl="2"/>
            <a:r>
              <a:rPr lang="en-GB" dirty="0" smtClean="0"/>
              <a:t>Some applied questions, ant script or segment of script shown what will happen when it runs </a:t>
            </a:r>
          </a:p>
          <a:p>
            <a:pPr lvl="2"/>
            <a:r>
              <a:rPr lang="en-GB" dirty="0" smtClean="0"/>
              <a:t>Example question, what will the effect of the following ant task</a:t>
            </a:r>
          </a:p>
          <a:p>
            <a:pPr lvl="2"/>
            <a:r>
              <a:rPr lang="en-GB" dirty="0" smtClean="0"/>
              <a:t>&lt;property name=“</a:t>
            </a:r>
            <a:r>
              <a:rPr lang="en-GB" dirty="0" err="1" smtClean="0"/>
              <a:t>sourcedir</a:t>
            </a:r>
            <a:r>
              <a:rPr lang="en-GB" dirty="0" smtClean="0"/>
              <a:t>”  value=“${root}/</a:t>
            </a:r>
            <a:r>
              <a:rPr lang="en-GB" dirty="0" err="1" smtClean="0"/>
              <a:t>src</a:t>
            </a:r>
            <a:r>
              <a:rPr lang="en-GB" dirty="0" smtClean="0"/>
              <a:t>”/&gt;</a:t>
            </a:r>
          </a:p>
          <a:p>
            <a:pPr lvl="2"/>
            <a:r>
              <a:rPr lang="en-GB" dirty="0" smtClean="0"/>
              <a:t>Correct answer</a:t>
            </a:r>
          </a:p>
          <a:p>
            <a:pPr lvl="3"/>
            <a:r>
              <a:rPr lang="en-GB" dirty="0" smtClean="0"/>
              <a:t>Will set property </a:t>
            </a:r>
            <a:r>
              <a:rPr lang="en-GB" dirty="0" err="1" smtClean="0"/>
              <a:t>sourcedir</a:t>
            </a:r>
            <a:r>
              <a:rPr lang="en-GB" dirty="0" smtClean="0"/>
              <a:t> to concatenation of property named root and the string /</a:t>
            </a:r>
            <a:r>
              <a:rPr lang="en-GB" dirty="0" err="1" smtClean="0"/>
              <a:t>src</a:t>
            </a:r>
            <a:r>
              <a:rPr lang="en-GB" dirty="0" smtClean="0"/>
              <a:t> assuming </a:t>
            </a:r>
            <a:r>
              <a:rPr lang="en-GB" dirty="0" err="1" smtClean="0"/>
              <a:t>sourcedir</a:t>
            </a:r>
            <a:r>
              <a:rPr lang="en-GB" dirty="0" smtClean="0"/>
              <a:t> has not been set before</a:t>
            </a:r>
          </a:p>
          <a:p>
            <a:pPr lvl="2"/>
            <a:r>
              <a:rPr lang="en-GB" dirty="0" smtClean="0"/>
              <a:t>Other possible answer</a:t>
            </a:r>
          </a:p>
          <a:p>
            <a:pPr lvl="3"/>
            <a:r>
              <a:rPr lang="en-GB" dirty="0" smtClean="0"/>
              <a:t>Will set property </a:t>
            </a:r>
            <a:r>
              <a:rPr lang="en-GB" dirty="0" err="1" smtClean="0"/>
              <a:t>sourcedir</a:t>
            </a:r>
            <a:r>
              <a:rPr lang="en-GB" dirty="0" smtClean="0"/>
              <a:t> to concatenation of property named root and the string /</a:t>
            </a:r>
            <a:r>
              <a:rPr lang="en-GB" dirty="0" err="1" smtClean="0"/>
              <a:t>src</a:t>
            </a:r>
            <a:endParaRPr lang="en-GB" dirty="0"/>
          </a:p>
          <a:p>
            <a:pPr lvl="2"/>
            <a:r>
              <a:rPr lang="en-GB" dirty="0" smtClean="0"/>
              <a:t>Notice you must pick the BEST answer, other answers way be factually correct but incomplete</a:t>
            </a:r>
          </a:p>
          <a:p>
            <a:pPr lvl="2"/>
            <a:r>
              <a:rPr lang="en-GB" dirty="0" smtClean="0"/>
              <a:t>Sub-topics</a:t>
            </a:r>
          </a:p>
          <a:p>
            <a:pPr lvl="3"/>
            <a:r>
              <a:rPr lang="en-GB" dirty="0" smtClean="0"/>
              <a:t>Tasks</a:t>
            </a:r>
          </a:p>
          <a:p>
            <a:pPr lvl="3"/>
            <a:r>
              <a:rPr lang="en-GB" dirty="0" smtClean="0"/>
              <a:t>Target run order</a:t>
            </a:r>
          </a:p>
          <a:p>
            <a:pPr lvl="3"/>
            <a:r>
              <a:rPr lang="en-GB" dirty="0" smtClean="0"/>
              <a:t>Structure of ant file</a:t>
            </a:r>
          </a:p>
          <a:p>
            <a:pPr lvl="3"/>
            <a:r>
              <a:rPr lang="en-GB" dirty="0" smtClean="0"/>
              <a:t>Jar tasks</a:t>
            </a: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025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98" y="-208453"/>
            <a:ext cx="10515600" cy="1325563"/>
          </a:xfrm>
        </p:spPr>
        <p:txBody>
          <a:bodyPr/>
          <a:lstStyle/>
          <a:p>
            <a:r>
              <a:rPr lang="en-GB" dirty="0" smtClean="0"/>
              <a:t>Exam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51" y="90291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Section 2  Test tools (Junit, Selenium)</a:t>
            </a:r>
          </a:p>
          <a:p>
            <a:r>
              <a:rPr lang="en-GB" dirty="0" smtClean="0"/>
              <a:t>Notation @Before  @After  @Test</a:t>
            </a:r>
          </a:p>
          <a:p>
            <a:pPr lvl="1"/>
            <a:r>
              <a:rPr lang="en-GB" dirty="0" smtClean="0"/>
              <a:t>Run order</a:t>
            </a:r>
          </a:p>
          <a:p>
            <a:r>
              <a:rPr lang="en-GB" dirty="0" smtClean="0"/>
              <a:t>@Test  (Best way to revise, write code then run as JUnit test)</a:t>
            </a:r>
          </a:p>
          <a:p>
            <a:pPr lvl="1"/>
            <a:r>
              <a:rPr lang="en-GB" dirty="0" smtClean="0"/>
              <a:t>Marks public method as test method</a:t>
            </a:r>
          </a:p>
          <a:p>
            <a:pPr lvl="1"/>
            <a:r>
              <a:rPr lang="en-GB" dirty="0" smtClean="0"/>
              <a:t>If method private then class will NOT initialize as JUnit target</a:t>
            </a:r>
          </a:p>
          <a:p>
            <a:pPr lvl="1"/>
            <a:r>
              <a:rPr lang="en-GB" dirty="0" smtClean="0"/>
              <a:t>Assertion types</a:t>
            </a:r>
          </a:p>
          <a:p>
            <a:pPr lvl="1"/>
            <a:r>
              <a:rPr lang="en-GB" dirty="0" err="1" smtClean="0"/>
              <a:t>AssertSame</a:t>
            </a:r>
            <a:r>
              <a:rPr lang="en-GB" dirty="0" smtClean="0"/>
              <a:t> </a:t>
            </a:r>
            <a:r>
              <a:rPr lang="en-GB" dirty="0" err="1" smtClean="0"/>
              <a:t>AssertEquals</a:t>
            </a:r>
            <a:r>
              <a:rPr lang="en-GB" dirty="0" smtClean="0"/>
              <a:t> difference between</a:t>
            </a:r>
          </a:p>
          <a:p>
            <a:pPr lvl="1"/>
            <a:r>
              <a:rPr lang="en-GB" dirty="0" err="1" smtClean="0"/>
              <a:t>AssertEquals</a:t>
            </a:r>
            <a:r>
              <a:rPr lang="en-GB" dirty="0" smtClean="0"/>
              <a:t>(String </a:t>
            </a:r>
            <a:r>
              <a:rPr lang="en-GB" dirty="0" err="1" smtClean="0"/>
              <a:t>message,double</a:t>
            </a:r>
            <a:r>
              <a:rPr lang="en-GB" dirty="0" smtClean="0"/>
              <a:t> value1, double value2, double tolerance)</a:t>
            </a:r>
          </a:p>
          <a:p>
            <a:pPr lvl="2"/>
            <a:r>
              <a:rPr lang="en-GB" dirty="0" smtClean="0"/>
              <a:t>What happens if tolerance argument missing  (API error)</a:t>
            </a:r>
          </a:p>
          <a:p>
            <a:r>
              <a:rPr lang="en-GB" dirty="0" smtClean="0"/>
              <a:t>Selenium </a:t>
            </a:r>
          </a:p>
          <a:p>
            <a:pPr lvl="1"/>
            <a:r>
              <a:rPr lang="en-GB" dirty="0" smtClean="0"/>
              <a:t>See slides</a:t>
            </a:r>
          </a:p>
          <a:p>
            <a:pPr lvl="1"/>
            <a:r>
              <a:rPr lang="en-GB" dirty="0" smtClean="0"/>
              <a:t>How it works</a:t>
            </a:r>
          </a:p>
          <a:p>
            <a:pPr lvl="1"/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IDE</a:t>
            </a:r>
          </a:p>
          <a:p>
            <a:pPr lvl="1"/>
            <a:r>
              <a:rPr lang="en-GB" dirty="0" smtClean="0"/>
              <a:t>Code export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6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Section 3</a:t>
            </a:r>
          </a:p>
          <a:p>
            <a:pPr lvl="1"/>
            <a:r>
              <a:rPr lang="en-GB" dirty="0" smtClean="0"/>
              <a:t>Testing theory, see slides for details</a:t>
            </a:r>
          </a:p>
          <a:p>
            <a:pPr lvl="1"/>
            <a:r>
              <a:rPr lang="en-GB" dirty="0" smtClean="0"/>
              <a:t>Example</a:t>
            </a:r>
          </a:p>
          <a:p>
            <a:pPr lvl="2"/>
            <a:r>
              <a:rPr lang="en-GB" dirty="0" smtClean="0"/>
              <a:t>Pesticide paradox, context dependency, clustering</a:t>
            </a:r>
          </a:p>
          <a:p>
            <a:pPr lvl="1"/>
            <a:r>
              <a:rPr lang="en-GB" dirty="0" smtClean="0"/>
              <a:t>Types of test   partitions, boundary, orthogonal, exhaustive</a:t>
            </a:r>
          </a:p>
          <a:p>
            <a:pPr lvl="1"/>
            <a:r>
              <a:rPr lang="en-GB" dirty="0" smtClean="0"/>
              <a:t>Orthogonal calculations</a:t>
            </a:r>
          </a:p>
          <a:p>
            <a:pPr lvl="2"/>
            <a:r>
              <a:rPr lang="en-GB" dirty="0" smtClean="0"/>
              <a:t>Number of tests Example</a:t>
            </a:r>
          </a:p>
          <a:p>
            <a:pPr lvl="3"/>
            <a:r>
              <a:rPr lang="en-GB" dirty="0" smtClean="0"/>
              <a:t>Variable A </a:t>
            </a:r>
            <a:r>
              <a:rPr lang="en-GB" dirty="0" err="1" smtClean="0"/>
              <a:t>int</a:t>
            </a:r>
            <a:r>
              <a:rPr lang="en-GB" dirty="0" smtClean="0"/>
              <a:t> range 3 to 9, variable </a:t>
            </a:r>
            <a:r>
              <a:rPr lang="en-GB" dirty="0" err="1" smtClean="0"/>
              <a:t>int</a:t>
            </a:r>
            <a:r>
              <a:rPr lang="en-GB" dirty="0" smtClean="0"/>
              <a:t> B range 1-10, variable c Boolean true, false</a:t>
            </a:r>
          </a:p>
          <a:p>
            <a:pPr lvl="3"/>
            <a:r>
              <a:rPr lang="en-GB" dirty="0" smtClean="0"/>
              <a:t>Single mode 7 + 10 + 2 = 19 tests</a:t>
            </a:r>
          </a:p>
          <a:p>
            <a:pPr lvl="3"/>
            <a:r>
              <a:rPr lang="en-GB" dirty="0" smtClean="0"/>
              <a:t>Double mode (7 x 10) + (7 x 2) + (10 x 2) = 70+14+20=104 tests</a:t>
            </a:r>
          </a:p>
          <a:p>
            <a:pPr lvl="3"/>
            <a:r>
              <a:rPr lang="en-GB" dirty="0" smtClean="0"/>
              <a:t>Triple mode = 7 x 10 x 2 = 140</a:t>
            </a:r>
          </a:p>
        </p:txBody>
      </p:sp>
    </p:spTree>
    <p:extLst>
      <p:ext uri="{BB962C8B-B14F-4D97-AF65-F5344CB8AC3E}">
        <p14:creationId xmlns:p14="http://schemas.microsoft.com/office/powerpoint/2010/main" val="339681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-216766"/>
            <a:ext cx="10515600" cy="1325563"/>
          </a:xfrm>
        </p:spPr>
        <p:txBody>
          <a:bodyPr/>
          <a:lstStyle/>
          <a:p>
            <a:r>
              <a:rPr lang="en-GB" dirty="0" smtClean="0"/>
              <a:t>Exam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9" y="861349"/>
            <a:ext cx="10515600" cy="4351338"/>
          </a:xfrm>
        </p:spPr>
        <p:txBody>
          <a:bodyPr>
            <a:noAutofit/>
          </a:bodyPr>
          <a:lstStyle/>
          <a:p>
            <a:r>
              <a:rPr lang="en-GB" sz="1800" dirty="0" smtClean="0"/>
              <a:t>Section 4 Numeric testing (see slides)</a:t>
            </a:r>
          </a:p>
          <a:p>
            <a:r>
              <a:rPr lang="en-GB" sz="1800" dirty="0" smtClean="0"/>
              <a:t>Issue with storage of numbers</a:t>
            </a:r>
          </a:p>
          <a:p>
            <a:pPr lvl="1"/>
            <a:r>
              <a:rPr lang="en-GB" sz="1600" dirty="0" smtClean="0"/>
              <a:t>Storing in given base</a:t>
            </a:r>
          </a:p>
          <a:p>
            <a:pPr lvl="2"/>
            <a:r>
              <a:rPr lang="en-GB" sz="1400" dirty="0" smtClean="0"/>
              <a:t>Example 0.2 in binary is recurring fraction</a:t>
            </a:r>
          </a:p>
          <a:p>
            <a:pPr lvl="2"/>
            <a:r>
              <a:rPr lang="en-GB" sz="1400" dirty="0" smtClean="0"/>
              <a:t>PI is irrational</a:t>
            </a:r>
          </a:p>
          <a:p>
            <a:pPr lvl="1"/>
            <a:r>
              <a:rPr lang="en-GB" sz="1600" dirty="0" smtClean="0"/>
              <a:t>Issue with floating point mantissa and exponent format</a:t>
            </a:r>
            <a:endParaRPr lang="en-GB" sz="1600" dirty="0"/>
          </a:p>
          <a:p>
            <a:pPr lvl="1"/>
            <a:r>
              <a:rPr lang="en-GB" sz="1600" dirty="0" smtClean="0"/>
              <a:t>ULP</a:t>
            </a:r>
          </a:p>
          <a:p>
            <a:pPr lvl="2"/>
            <a:r>
              <a:rPr lang="en-GB" sz="1400" dirty="0" smtClean="0"/>
              <a:t>Unit of least precision..</a:t>
            </a:r>
          </a:p>
          <a:p>
            <a:pPr lvl="3"/>
            <a:r>
              <a:rPr lang="en-GB" sz="1200" dirty="0"/>
              <a:t>T</a:t>
            </a:r>
            <a:r>
              <a:rPr lang="en-GB" sz="1200" dirty="0" smtClean="0"/>
              <a:t>he distance between 2 straddling floating point numbers?</a:t>
            </a:r>
          </a:p>
          <a:p>
            <a:pPr lvl="3"/>
            <a:r>
              <a:rPr lang="en-GB" sz="1200" dirty="0" smtClean="0"/>
              <a:t>The maximum rounding error when storing a number is 0.5 ULP</a:t>
            </a:r>
          </a:p>
          <a:p>
            <a:pPr lvl="3"/>
            <a:r>
              <a:rPr lang="en-GB" sz="1200" dirty="0" smtClean="0"/>
              <a:t>For larger numbers ULP is bigger</a:t>
            </a:r>
          </a:p>
          <a:p>
            <a:pPr lvl="1"/>
            <a:r>
              <a:rPr lang="en-GB" sz="1600" dirty="0" smtClean="0"/>
              <a:t>Condition number</a:t>
            </a:r>
          </a:p>
          <a:p>
            <a:pPr lvl="2"/>
            <a:r>
              <a:rPr lang="en-GB" sz="1400" dirty="0" smtClean="0"/>
              <a:t>Amount output changes given error on input</a:t>
            </a:r>
          </a:p>
          <a:p>
            <a:pPr lvl="2"/>
            <a:r>
              <a:rPr lang="en-GB" sz="1400" dirty="0" smtClean="0"/>
              <a:t>Poorly conditioned if error if change is large, e.g. 1/(2-x)  when x near to 2</a:t>
            </a:r>
          </a:p>
          <a:p>
            <a:pPr lvl="2"/>
            <a:r>
              <a:rPr lang="en-GB" sz="1400" dirty="0" smtClean="0"/>
              <a:t>Can have a step in algorithm which is poorly conditioned</a:t>
            </a:r>
          </a:p>
          <a:p>
            <a:pPr lvl="3"/>
            <a:r>
              <a:rPr lang="en-GB" sz="1200" dirty="0" smtClean="0"/>
              <a:t>Causing total algorithm to have poor condition due to rounding errors and poor condition of step</a:t>
            </a:r>
          </a:p>
          <a:p>
            <a:pPr lvl="3"/>
            <a:r>
              <a:rPr lang="en-GB" sz="1200" dirty="0" smtClean="0"/>
              <a:t>Example </a:t>
            </a:r>
          </a:p>
          <a:p>
            <a:pPr lvl="3"/>
            <a:r>
              <a:rPr lang="en-GB" sz="1200" dirty="0" smtClean="0"/>
              <a:t>A = 1 / B</a:t>
            </a:r>
          </a:p>
          <a:p>
            <a:pPr lvl="3"/>
            <a:r>
              <a:rPr lang="en-GB" sz="1200" dirty="0" smtClean="0"/>
              <a:t>A = A * SIN(B)</a:t>
            </a:r>
          </a:p>
          <a:p>
            <a:pPr lvl="3"/>
            <a:r>
              <a:rPr lang="en-GB" sz="1200" dirty="0" smtClean="0"/>
              <a:t>In the first step there will be round errors as B is close to 0, and the first step will be poorly conditioned</a:t>
            </a:r>
          </a:p>
          <a:p>
            <a:pPr lvl="1"/>
            <a:r>
              <a:rPr lang="en-GB" sz="1600" dirty="0" smtClean="0"/>
              <a:t>Calculations</a:t>
            </a:r>
          </a:p>
          <a:p>
            <a:pPr lvl="2"/>
            <a:r>
              <a:rPr lang="en-GB" sz="1400" dirty="0" smtClean="0"/>
              <a:t>Need to be able to calculate errors when storing numbers in floating or fixed point to a given number of bits</a:t>
            </a:r>
          </a:p>
          <a:p>
            <a:pPr lvl="1"/>
            <a:endParaRPr lang="en-GB" sz="1600" dirty="0" smtClean="0"/>
          </a:p>
          <a:p>
            <a:pPr lvl="3"/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2048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814" y="-13363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Section 5 Performance issues and testing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83" y="986040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 smtClean="0"/>
              <a:t>Load </a:t>
            </a:r>
            <a:r>
              <a:rPr lang="en-GB" sz="3200" dirty="0" err="1" smtClean="0"/>
              <a:t>Erlang</a:t>
            </a:r>
            <a:r>
              <a:rPr lang="en-GB" sz="3200" dirty="0" smtClean="0"/>
              <a:t> calculations</a:t>
            </a:r>
          </a:p>
          <a:p>
            <a:pPr lvl="1"/>
            <a:r>
              <a:rPr lang="en-GB" sz="2800" dirty="0" err="1" smtClean="0"/>
              <a:t>Erlangs</a:t>
            </a:r>
            <a:r>
              <a:rPr lang="en-GB" sz="2800" dirty="0" smtClean="0"/>
              <a:t> = service time/request interval</a:t>
            </a:r>
          </a:p>
          <a:p>
            <a:pPr lvl="1"/>
            <a:r>
              <a:rPr lang="en-GB" sz="2800" dirty="0" smtClean="0"/>
              <a:t>So if service time = 50ms     and there are 100 request per second</a:t>
            </a:r>
          </a:p>
          <a:p>
            <a:pPr lvl="1"/>
            <a:r>
              <a:rPr lang="en-GB" sz="2800" dirty="0" smtClean="0"/>
              <a:t>Request interval = 1/100 = 0.01s or 10ms  so </a:t>
            </a:r>
            <a:r>
              <a:rPr lang="en-GB" sz="2800" dirty="0" err="1" smtClean="0"/>
              <a:t>Erlangs</a:t>
            </a:r>
            <a:r>
              <a:rPr lang="en-GB" sz="2800" dirty="0" smtClean="0"/>
              <a:t> = 50/10 = 5 </a:t>
            </a:r>
            <a:r>
              <a:rPr lang="en-GB" sz="2800" dirty="0" err="1" smtClean="0"/>
              <a:t>Erlangs</a:t>
            </a:r>
            <a:endParaRPr lang="en-GB" sz="2800" dirty="0" smtClean="0"/>
          </a:p>
          <a:p>
            <a:r>
              <a:rPr lang="en-GB" sz="3200" dirty="0" smtClean="0"/>
              <a:t>Implications for traffic</a:t>
            </a:r>
          </a:p>
          <a:p>
            <a:pPr lvl="1"/>
            <a:r>
              <a:rPr lang="en-GB" sz="2800" dirty="0" smtClean="0"/>
              <a:t>If </a:t>
            </a:r>
            <a:r>
              <a:rPr lang="en-GB" sz="2800" dirty="0" err="1" smtClean="0"/>
              <a:t>Erlang</a:t>
            </a:r>
            <a:r>
              <a:rPr lang="en-GB" sz="2800" dirty="0" smtClean="0"/>
              <a:t> &gt; 1  average queue length grows boundless, so server is overloaded</a:t>
            </a:r>
          </a:p>
          <a:p>
            <a:pPr lvl="1"/>
            <a:r>
              <a:rPr lang="en-GB" sz="2800" dirty="0" smtClean="0"/>
              <a:t>Traffic demand can be </a:t>
            </a:r>
            <a:r>
              <a:rPr lang="en-GB" sz="2800" dirty="0" err="1" smtClean="0"/>
              <a:t>bursty</a:t>
            </a:r>
            <a:endParaRPr lang="en-GB" sz="2800" dirty="0" smtClean="0"/>
          </a:p>
          <a:p>
            <a:pPr lvl="2"/>
            <a:r>
              <a:rPr lang="en-GB" sz="2400" dirty="0" smtClean="0"/>
              <a:t>So even if </a:t>
            </a:r>
            <a:r>
              <a:rPr lang="en-GB" sz="2400" dirty="0" err="1" smtClean="0"/>
              <a:t>Erlang</a:t>
            </a:r>
            <a:r>
              <a:rPr lang="en-GB" sz="2400" dirty="0" smtClean="0"/>
              <a:t> &lt; 1</a:t>
            </a:r>
          </a:p>
          <a:p>
            <a:pPr lvl="2"/>
            <a:r>
              <a:rPr lang="en-GB" sz="2400" dirty="0" smtClean="0"/>
              <a:t>Traffic can overwhelm buffers and requests can be lost, because buffers may fill up in short time </a:t>
            </a:r>
          </a:p>
          <a:p>
            <a:pPr lvl="2"/>
            <a:r>
              <a:rPr lang="en-GB" sz="2400" dirty="0" smtClean="0"/>
              <a:t>Buffer length needs to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69" y="-117013"/>
            <a:ext cx="10515600" cy="1325563"/>
          </a:xfrm>
        </p:spPr>
        <p:txBody>
          <a:bodyPr/>
          <a:lstStyle/>
          <a:p>
            <a:r>
              <a:rPr lang="en-GB" dirty="0" smtClean="0"/>
              <a:t>Performance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16" y="1010978"/>
            <a:ext cx="10515600" cy="4351338"/>
          </a:xfrm>
        </p:spPr>
        <p:txBody>
          <a:bodyPr>
            <a:noAutofit/>
          </a:bodyPr>
          <a:lstStyle/>
          <a:p>
            <a:r>
              <a:rPr lang="en-GB" sz="3600" dirty="0" smtClean="0"/>
              <a:t>Look at notes on database performance testing</a:t>
            </a:r>
          </a:p>
          <a:p>
            <a:r>
              <a:rPr lang="en-GB" sz="3600" dirty="0" smtClean="0"/>
              <a:t>Database performance is </a:t>
            </a:r>
            <a:r>
              <a:rPr lang="en-GB" sz="3600" dirty="0" err="1" smtClean="0"/>
              <a:t>stateful</a:t>
            </a:r>
            <a:r>
              <a:rPr lang="en-GB" sz="3600" dirty="0" smtClean="0"/>
              <a:t> and depends on</a:t>
            </a:r>
          </a:p>
          <a:p>
            <a:pPr lvl="1"/>
            <a:r>
              <a:rPr lang="en-GB" sz="3200" dirty="0" smtClean="0"/>
              <a:t>SQL query being executed</a:t>
            </a:r>
          </a:p>
          <a:p>
            <a:pPr lvl="1"/>
            <a:r>
              <a:rPr lang="en-GB" sz="3200" dirty="0" smtClean="0"/>
              <a:t>Number of rows in tables</a:t>
            </a:r>
          </a:p>
          <a:p>
            <a:pPr lvl="1"/>
            <a:r>
              <a:rPr lang="en-GB" sz="3200" dirty="0" smtClean="0"/>
              <a:t>Lock state of table</a:t>
            </a:r>
          </a:p>
          <a:p>
            <a:pPr lvl="1"/>
            <a:r>
              <a:rPr lang="en-GB" sz="3200" dirty="0" smtClean="0"/>
              <a:t>State of query cache</a:t>
            </a:r>
          </a:p>
          <a:p>
            <a:pPr lvl="1"/>
            <a:r>
              <a:rPr lang="en-GB" sz="3200" dirty="0" smtClean="0"/>
              <a:t>Number of hits per second</a:t>
            </a:r>
          </a:p>
          <a:p>
            <a:r>
              <a:rPr lang="en-GB" sz="3600" dirty="0" smtClean="0"/>
              <a:t>When benchmarking one</a:t>
            </a:r>
          </a:p>
          <a:p>
            <a:pPr lvl="1"/>
            <a:r>
              <a:rPr lang="en-GB" sz="3200" dirty="0" smtClean="0"/>
              <a:t>Disables the query cache because</a:t>
            </a:r>
          </a:p>
          <a:p>
            <a:pPr lvl="2"/>
            <a:r>
              <a:rPr lang="en-GB" sz="2800" dirty="0"/>
              <a:t>Query cache hits will be executed at an unrepresentative </a:t>
            </a:r>
            <a:r>
              <a:rPr lang="en-GB" sz="2800" dirty="0" smtClean="0"/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44924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 6  Source code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all source code lecture slides</a:t>
            </a:r>
          </a:p>
          <a:p>
            <a:r>
              <a:rPr lang="en-GB" dirty="0" smtClean="0"/>
              <a:t>Benefits of source code control</a:t>
            </a:r>
          </a:p>
          <a:p>
            <a:r>
              <a:rPr lang="en-GB" dirty="0" smtClean="0"/>
              <a:t>Merge and locking operations</a:t>
            </a:r>
          </a:p>
          <a:p>
            <a:r>
              <a:rPr lang="en-GB" dirty="0" err="1" smtClean="0"/>
              <a:t>Autoversioning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6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732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Comp220 Exam</vt:lpstr>
      <vt:lpstr>Format</vt:lpstr>
      <vt:lpstr>Exam content</vt:lpstr>
      <vt:lpstr>Exam content</vt:lpstr>
      <vt:lpstr>Exam content</vt:lpstr>
      <vt:lpstr>Exam content</vt:lpstr>
      <vt:lpstr>Section 5 Performance issues and testing</vt:lpstr>
      <vt:lpstr>Performance testing</vt:lpstr>
      <vt:lpstr>Section 6  Source code control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Comp220 Exam</dc:title>
  <dc:creator>Coope, Sebastian</dc:creator>
  <cp:lastModifiedBy>Coope, Sebastian</cp:lastModifiedBy>
  <cp:revision>39</cp:revision>
  <dcterms:created xsi:type="dcterms:W3CDTF">2020-04-21T10:32:12Z</dcterms:created>
  <dcterms:modified xsi:type="dcterms:W3CDTF">2020-04-21T15:15:38Z</dcterms:modified>
</cp:coreProperties>
</file>