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302" r:id="rId2"/>
    <p:sldId id="281" r:id="rId3"/>
    <p:sldId id="282" r:id="rId4"/>
    <p:sldId id="283" r:id="rId5"/>
    <p:sldId id="284" r:id="rId6"/>
    <p:sldId id="285" r:id="rId7"/>
    <p:sldId id="286" r:id="rId8"/>
    <p:sldId id="303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350" r:id="rId18"/>
    <p:sldId id="348" r:id="rId19"/>
    <p:sldId id="295" r:id="rId20"/>
    <p:sldId id="304" r:id="rId21"/>
    <p:sldId id="296" r:id="rId22"/>
    <p:sldId id="300" r:id="rId23"/>
    <p:sldId id="297" r:id="rId24"/>
    <p:sldId id="301" r:id="rId25"/>
    <p:sldId id="305" r:id="rId26"/>
    <p:sldId id="298" r:id="rId27"/>
    <p:sldId id="349" r:id="rId28"/>
    <p:sldId id="306" r:id="rId29"/>
    <p:sldId id="307" r:id="rId30"/>
    <p:sldId id="308" r:id="rId31"/>
    <p:sldId id="309" r:id="rId32"/>
    <p:sldId id="310" r:id="rId33"/>
    <p:sldId id="311" r:id="rId34"/>
    <p:sldId id="319" r:id="rId35"/>
    <p:sldId id="320" r:id="rId36"/>
    <p:sldId id="321" r:id="rId37"/>
    <p:sldId id="322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35" r:id="rId46"/>
    <p:sldId id="336" r:id="rId47"/>
    <p:sldId id="353" r:id="rId48"/>
    <p:sldId id="337" r:id="rId49"/>
    <p:sldId id="338" r:id="rId50"/>
    <p:sldId id="339" r:id="rId51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SzPct val="100000"/>
      <a:buFont typeface="Wingdings" pitchFamily="2" charset="2"/>
      <a:buChar char="•"/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8080"/>
    <a:srgbClr val="000000"/>
    <a:srgbClr val="777777"/>
    <a:srgbClr val="4D4D4D"/>
    <a:srgbClr val="292929"/>
    <a:srgbClr val="C000C0"/>
    <a:srgbClr val="E6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5417" autoAdjust="0"/>
  </p:normalViewPr>
  <p:slideViewPr>
    <p:cSldViewPr>
      <p:cViewPr varScale="1">
        <p:scale>
          <a:sx n="91" d="100"/>
          <a:sy n="91" d="100"/>
        </p:scale>
        <p:origin x="5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ABCC40-6D33-4182-8D85-EF0D5EFF0B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01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212850D-B1C9-43B2-95FF-8A3C23D5E5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3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F4862-7D07-4E44-B729-451E1AEFE2D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E3435-03A3-4A23-B774-EA8DEDC1B91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52400" indent="-152400" eaLnBrk="1" hangingPunct="1"/>
            <a:r>
              <a:rPr lang="en-GB" sz="800" dirty="0"/>
              <a:t>3.12.1</a:t>
            </a:r>
          </a:p>
          <a:p>
            <a:pPr marL="152400" indent="-152400" eaLnBrk="1" hangingPunct="1"/>
            <a:endParaRPr lang="en-GB" sz="800" dirty="0"/>
          </a:p>
          <a:p>
            <a:pPr marL="609600" lvl="1" indent="-152400" eaLnBrk="1" hangingPunct="1">
              <a:buFont typeface="Wingdings" pitchFamily="2" charset="2"/>
              <a:buNone/>
            </a:pPr>
            <a:r>
              <a:rPr lang="en-GB" sz="800" dirty="0"/>
              <a:t>via command line using the switch</a:t>
            </a:r>
            <a:r>
              <a:rPr lang="en-GB" sz="800" b="1" dirty="0">
                <a:solidFill>
                  <a:srgbClr val="000000"/>
                </a:solidFill>
                <a:latin typeface="Courier New" pitchFamily="49" charset="0"/>
              </a:rPr>
              <a:t> –D ???</a:t>
            </a:r>
          </a:p>
          <a:p>
            <a:pPr marL="152400" indent="-152400" eaLnBrk="1" hangingPunct="1"/>
            <a:endParaRPr lang="en-GB" sz="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-g option tells the compiler to include debugging information [in the compiled class]</a:t>
            </a:r>
            <a:br>
              <a:rPr lang="en-US" dirty="0"/>
            </a:br>
            <a:r>
              <a:rPr lang="en-US" dirty="0"/>
              <a:t>for future use by the debugger </a:t>
            </a:r>
            <a:r>
              <a:rPr lang="en-GB" dirty="0" err="1"/>
              <a:t>jdb</a:t>
            </a:r>
            <a:r>
              <a:rPr lang="en-US" dirty="0"/>
              <a:t> as explained in http://www.student.cs.uwaterloo.ca/~isg/res/java/jdb/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EC86B-0619-4497-A005-40B109CF9D4F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DF329-8CDA-4FA6-AE3A-5090E35169E0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9B332-3BD8-4E40-93BC-C7CE41F4E9B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C:\Antbook\ch03\build\output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07F52-7531-4F4A-B61A-E5DFFD2F41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C:\Antbook\ch02\secondbuild&gt; </a:t>
            </a:r>
            <a:r>
              <a:rPr lang="en-US" b="1" dirty="0"/>
              <a:t>ant -f builtinprop.xml property-value-location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What if to change </a:t>
            </a:r>
            <a:r>
              <a:rPr lang="en-GB" dirty="0" err="1"/>
              <a:t>basedir</a:t>
            </a:r>
            <a:r>
              <a:rPr lang="en-GB" dirty="0"/>
              <a:t>?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EB64D-4012-476B-85EC-3004BB5D1FA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C:\Antbook\ch03&gt; </a:t>
            </a:r>
            <a:r>
              <a:rPr lang="en-GB" b="1" dirty="0"/>
              <a:t>ant -f checkproperties.xml</a:t>
            </a:r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checkproperties.xml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check: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build.debug</a:t>
            </a:r>
            <a:r>
              <a:rPr lang="en-GB" dirty="0"/>
              <a:t> = off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build.debug</a:t>
            </a:r>
            <a:r>
              <a:rPr lang="en-GB" dirty="0"/>
              <a:t> = off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6A61F-B50F-4F57-898F-757E86C66EF2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C:\Antbook\ch03&gt; </a:t>
            </a:r>
            <a:r>
              <a:rPr lang="en-GB" b="1"/>
              <a:t>ant -f checkproperties.xml</a:t>
            </a:r>
          </a:p>
          <a:p>
            <a:pPr eaLnBrk="1" hangingPunct="1"/>
            <a:r>
              <a:rPr lang="en-GB"/>
              <a:t>Buildfile: checkproperties.xml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check:</a:t>
            </a:r>
          </a:p>
          <a:p>
            <a:pPr eaLnBrk="1" hangingPunct="1"/>
            <a:r>
              <a:rPr lang="en-GB"/>
              <a:t>     [echo] build.debug = ${build.debug}</a:t>
            </a:r>
          </a:p>
          <a:p>
            <a:pPr eaLnBrk="1" hangingPunct="1"/>
            <a:r>
              <a:rPr lang="en-GB"/>
              <a:t>     [echo] build.debug = 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E9E47-AC33-4EDE-B280-7C40ACC05323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&lt;available&gt;-can violate immutability-P.71-DEPRECATED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C72C6-6C94-4325-9039-3AF9FE22A38A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&lt;available&gt;-can violate immutability-P.71-DEPRECATED</a:t>
            </a: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NOT IN THE CURRENT VERSION </a:t>
            </a:r>
            <a:r>
              <a:rPr lang="en-US" b="1"/>
              <a:t>1.6.5</a:t>
            </a:r>
            <a:r>
              <a:rPr lang="en-US"/>
              <a:t>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OF ANT???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32FDB-BE12-4A61-BC04-A7F43728060F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ECAAA-C013-4525-B34F-03D3978993D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400"/>
              <a:t>3.12 Properties; </a:t>
            </a:r>
          </a:p>
          <a:p>
            <a:pPr eaLnBrk="1" hangingPunct="1"/>
            <a:r>
              <a:rPr lang="en-GB" sz="1400" b="1" u="sng"/>
              <a:t>TRY</a:t>
            </a:r>
            <a:r>
              <a:rPr lang="en-GB" sz="1400"/>
              <a:t>: Are values of properties </a:t>
            </a:r>
            <a:r>
              <a:rPr lang="en-GB" sz="1400" b="1" i="1" u="sng"/>
              <a:t>case sensitive</a:t>
            </a:r>
            <a:r>
              <a:rPr lang="en-GB" sz="1400"/>
              <a:t> too???</a:t>
            </a:r>
          </a:p>
          <a:p>
            <a:pPr eaLnBrk="1" hangingPunct="1"/>
            <a:endParaRPr lang="en-GB" sz="1400"/>
          </a:p>
          <a:p>
            <a:pPr eaLnBrk="1" hangingPunct="1"/>
            <a:endParaRPr lang="en-GB" sz="1400"/>
          </a:p>
          <a:p>
            <a:pPr eaLnBrk="1" hangingPunct="1"/>
            <a:endParaRPr lang="en-GB" sz="1400"/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600" i="1" u="sng"/>
              <a:t>Property values</a:t>
            </a:r>
            <a:r>
              <a:rPr lang="en-GB" sz="1600"/>
              <a:t>  may be used as </a:t>
            </a:r>
            <a:r>
              <a:rPr lang="en-GB" sz="1600" i="1" u="sng"/>
              <a:t>values of task attributes</a:t>
            </a:r>
            <a:r>
              <a:rPr lang="en-GB" sz="1600"/>
              <a:t>  by the following mechanism: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</a:pPr>
            <a:r>
              <a:rPr lang="en-GB" sz="1400"/>
              <a:t>place the </a:t>
            </a:r>
            <a:r>
              <a:rPr lang="en-GB" sz="1400" b="1" i="1" u="sng"/>
              <a:t>property name</a:t>
            </a:r>
            <a:r>
              <a:rPr lang="en-GB" sz="1400" i="1" u="sng"/>
              <a:t> between</a:t>
            </a:r>
            <a:r>
              <a:rPr lang="en-GB" sz="1400"/>
              <a:t> </a:t>
            </a:r>
            <a:r>
              <a:rPr lang="en-GB" sz="1400" b="1">
                <a:solidFill>
                  <a:srgbClr val="000000"/>
                </a:solidFill>
                <a:latin typeface="Courier New" pitchFamily="49" charset="0"/>
              </a:rPr>
              <a:t>"${"</a:t>
            </a:r>
            <a:r>
              <a:rPr lang="en-GB" sz="1400"/>
              <a:t> and </a:t>
            </a:r>
            <a:r>
              <a:rPr lang="en-GB" sz="1400" b="1">
                <a:solidFill>
                  <a:srgbClr val="000000"/>
                </a:solidFill>
                <a:latin typeface="Courier New" pitchFamily="49" charset="0"/>
              </a:rPr>
              <a:t>"}"</a:t>
            </a:r>
            <a:r>
              <a:rPr lang="en-GB" sz="1400"/>
              <a:t> </a:t>
            </a:r>
            <a:r>
              <a:rPr lang="en-GB" sz="1400" b="1" i="1" u="sng"/>
              <a:t>within the attribute value</a:t>
            </a:r>
            <a:r>
              <a:rPr lang="en-GB" sz="1400"/>
              <a:t>. </a:t>
            </a:r>
          </a:p>
          <a:p>
            <a:pPr eaLnBrk="1" hangingPunct="1"/>
            <a:endParaRPr lang="en-GB"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E28AD-75C0-4C3E-AC7E-BEF81B75D08C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28BF9-EAD9-4400-95B1-92F695FBBAE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C:\Antbook\ch03&gt; ant -f prefixedproperties.xml</a:t>
            </a:r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prefixedproperties.xml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prefix: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tmp.build.debug</a:t>
            </a:r>
            <a:r>
              <a:rPr lang="en-GB" dirty="0"/>
              <a:t> = off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tmp.output.dir</a:t>
            </a:r>
            <a:r>
              <a:rPr lang="en-GB" dirty="0"/>
              <a:t> = build/output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build.debug</a:t>
            </a:r>
            <a:r>
              <a:rPr lang="en-GB" dirty="0"/>
              <a:t> = ${</a:t>
            </a:r>
            <a:r>
              <a:rPr lang="en-GB" dirty="0" err="1"/>
              <a:t>build.debug</a:t>
            </a:r>
            <a:r>
              <a:rPr lang="en-GB" dirty="0"/>
              <a:t>}</a:t>
            </a:r>
          </a:p>
          <a:p>
            <a:pPr eaLnBrk="1" hangingPunct="1"/>
            <a:r>
              <a:rPr lang="en-GB" dirty="0"/>
              <a:t>     [echo] </a:t>
            </a:r>
            <a:r>
              <a:rPr lang="en-GB" dirty="0" err="1"/>
              <a:t>output.dir</a:t>
            </a:r>
            <a:r>
              <a:rPr lang="en-GB" dirty="0"/>
              <a:t> = ${</a:t>
            </a:r>
            <a:r>
              <a:rPr lang="en-GB" dirty="0" err="1"/>
              <a:t>output.dir</a:t>
            </a:r>
            <a:r>
              <a:rPr lang="en-GB" dirty="0"/>
              <a:t>}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2189C-4B87-47CA-8881-73515D671CB5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96723-F0BA-4087-BF05-2BB7C7EB19C6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C:\Antbook\ch03&gt;ant -f EnvVar.xml</a:t>
            </a:r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EnvVar.xml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envvar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/>
              <a:t>     [echo] Number of Processors = 1</a:t>
            </a:r>
          </a:p>
          <a:p>
            <a:pPr eaLnBrk="1" hangingPunct="1"/>
            <a:r>
              <a:rPr lang="en-GB" dirty="0"/>
              <a:t>     [echo] ANT_HOME is set to = D:\ant-161</a:t>
            </a:r>
          </a:p>
          <a:p>
            <a:pPr eaLnBrk="1" hangingPunct="1"/>
            <a:r>
              <a:rPr lang="en-GB" dirty="0"/>
              <a:t>     [echo] Path is set to = C:\WINNT\system32;C:\WINNT;C:\WINNT\system32\WBEM;C</a:t>
            </a:r>
          </a:p>
          <a:p>
            <a:pPr eaLnBrk="1" hangingPunct="1"/>
            <a:r>
              <a:rPr lang="en-GB" dirty="0"/>
              <a:t>:\Perl\bin\;C:\oracle\ora92\</a:t>
            </a:r>
            <a:r>
              <a:rPr lang="en-GB" dirty="0" err="1"/>
              <a:t>bin;C</a:t>
            </a:r>
            <a:r>
              <a:rPr lang="en-GB" dirty="0"/>
              <a:t>:\Program Files\Oracle\</a:t>
            </a:r>
            <a:r>
              <a:rPr lang="en-GB" dirty="0" err="1"/>
              <a:t>jre</a:t>
            </a:r>
            <a:r>
              <a:rPr lang="en-GB" dirty="0"/>
              <a:t>\1.1.8\</a:t>
            </a:r>
            <a:r>
              <a:rPr lang="en-GB" dirty="0" err="1"/>
              <a:t>bin;C</a:t>
            </a:r>
            <a:r>
              <a:rPr lang="en-GB" dirty="0"/>
              <a:t>:\Program</a:t>
            </a:r>
          </a:p>
          <a:p>
            <a:pPr eaLnBrk="1" hangingPunct="1"/>
            <a:r>
              <a:rPr lang="en-GB" dirty="0"/>
              <a:t> Files\Hummingbird\Connectivity\9.00\Security\Kerberos\;C:\JAVA\j2sdk1.4.2_04\bi</a:t>
            </a:r>
          </a:p>
          <a:p>
            <a:pPr eaLnBrk="1" hangingPunct="1"/>
            <a:r>
              <a:rPr lang="en-GB" dirty="0" err="1"/>
              <a:t>n;C</a:t>
            </a:r>
            <a:r>
              <a:rPr lang="en-GB" dirty="0"/>
              <a:t>:\PROGRA~1\GRAPHV~1.16\</a:t>
            </a:r>
            <a:r>
              <a:rPr lang="en-GB" dirty="0" err="1"/>
              <a:t>Graphviz</a:t>
            </a:r>
            <a:r>
              <a:rPr lang="en-GB" dirty="0"/>
              <a:t>\</a:t>
            </a:r>
            <a:r>
              <a:rPr lang="en-GB" dirty="0" err="1"/>
              <a:t>bin;C</a:t>
            </a:r>
            <a:r>
              <a:rPr lang="en-GB" dirty="0"/>
              <a:t>:\PROGRA~1\GRAPHV~1.16\</a:t>
            </a:r>
            <a:r>
              <a:rPr lang="en-GB" dirty="0" err="1"/>
              <a:t>Graphviz</a:t>
            </a:r>
            <a:r>
              <a:rPr lang="en-GB" dirty="0"/>
              <a:t>\bin\tool</a:t>
            </a:r>
          </a:p>
          <a:p>
            <a:pPr eaLnBrk="1" hangingPunct="1"/>
            <a:r>
              <a:rPr lang="en-GB" dirty="0" err="1"/>
              <a:t>s;C</a:t>
            </a:r>
            <a:r>
              <a:rPr lang="en-GB" dirty="0"/>
              <a:t>:\</a:t>
            </a:r>
            <a:r>
              <a:rPr lang="en-GB" dirty="0" err="1"/>
              <a:t>texmf</a:t>
            </a:r>
            <a:r>
              <a:rPr lang="en-GB" dirty="0"/>
              <a:t>\</a:t>
            </a:r>
            <a:r>
              <a:rPr lang="en-GB" dirty="0" err="1"/>
              <a:t>miktex</a:t>
            </a:r>
            <a:r>
              <a:rPr lang="en-GB" dirty="0"/>
              <a:t>\</a:t>
            </a:r>
            <a:r>
              <a:rPr lang="en-GB" dirty="0" err="1"/>
              <a:t>bin;D</a:t>
            </a:r>
            <a:r>
              <a:rPr lang="en-GB" dirty="0"/>
              <a:t>:\ant-161\bin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C7C5A-BF54-43D3-A5F9-A5D444316127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3A4A0-D023-4D20-B81A-707455082E97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4CA9F-235C-4EA7-AD96-AB7F23AFFC79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3.12.3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B52A0-385A-45D8-95AB-E5D532398B1C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3.12.3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D2C54-1FE6-431D-A385-57F129B34B70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F52F6-ED20-48E9-B669-03F3857B3216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200" b="1" dirty="0">
                <a:solidFill>
                  <a:srgbClr val="FF0000"/>
                </a:solidFill>
              </a:rPr>
              <a:t> (if it did not exist)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89E15-441A-4E29-815D-66D96726E5C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u="sng">
                <a:solidFill>
                  <a:srgbClr val="0000FF"/>
                </a:solidFill>
              </a:rPr>
              <a:t>the Javadoc of System.getProperties &lt;http://java.sun.com/j2se/1.3/docs/api/java/lang/System.html&gt;</a:t>
            </a:r>
            <a:r>
              <a:rPr lang="en-GB">
                <a:solidFill>
                  <a:srgbClr val="0000FF"/>
                </a:solidFill>
              </a:rPr>
              <a:t>. 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3B115-D1E0-4E75-9A05-E59074524495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C:\Antbook\ch02\secondbuild&gt; ant -f available.xml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GB" sz="1200" dirty="0">
                <a:solidFill>
                  <a:srgbClr val="333771"/>
                </a:solidFill>
              </a:rPr>
              <a:t>and realize </a:t>
            </a:r>
            <a:r>
              <a:rPr lang="en-GB" sz="1200" b="1" i="1" u="sng" dirty="0">
                <a:solidFill>
                  <a:srgbClr val="333771"/>
                </a:solidFill>
              </a:rPr>
              <a:t>what is the difference</a:t>
            </a:r>
            <a:r>
              <a:rPr lang="en-GB" sz="1200" dirty="0">
                <a:solidFill>
                  <a:srgbClr val="333771"/>
                </a:solidFill>
              </a:rPr>
              <a:t>  in the above two </a:t>
            </a:r>
            <a:r>
              <a:rPr lang="en-GB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&lt;available&gt;</a:t>
            </a:r>
            <a:r>
              <a:rPr lang="en-GB" sz="1200" b="1" dirty="0">
                <a:solidFill>
                  <a:srgbClr val="000000"/>
                </a:solidFill>
              </a:rPr>
              <a:t> </a:t>
            </a:r>
            <a:r>
              <a:rPr lang="en-GB" sz="1200" dirty="0"/>
              <a:t>tasks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242E0-AB6A-4443-B673-4C374350FF7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C:\Antbook\ch02\secondbuild&gt;ant -f available.xml</a:t>
            </a:r>
          </a:p>
          <a:p>
            <a:pPr eaLnBrk="1" hangingPunct="1"/>
            <a:r>
              <a:rPr lang="en-GB"/>
              <a:t>Buildfile: available.xml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classinclasspath:</a:t>
            </a:r>
          </a:p>
          <a:p>
            <a:pPr eaLnBrk="1" hangingPunct="1"/>
            <a:r>
              <a:rPr lang="en-GB"/>
              <a:t>     [echo] MainClass.present.in.jar = maybe</a:t>
            </a:r>
          </a:p>
          <a:p>
            <a:pPr eaLnBrk="1" hangingPunct="1"/>
            <a:r>
              <a:rPr lang="en-GB"/>
              <a:t>[available] DEPRECATED - &lt;available&gt; used to override an existing property.</a:t>
            </a:r>
          </a:p>
          <a:p>
            <a:pPr eaLnBrk="1" hangingPunct="1"/>
            <a:r>
              <a:rPr lang="en-GB"/>
              <a:t>[available]   Build file should not reuse the same property name for different v</a:t>
            </a:r>
          </a:p>
          <a:p>
            <a:pPr eaLnBrk="1" hangingPunct="1"/>
            <a:r>
              <a:rPr lang="en-GB"/>
              <a:t>alues.</a:t>
            </a:r>
          </a:p>
          <a:p>
            <a:pPr eaLnBrk="1" hangingPunct="1"/>
            <a:r>
              <a:rPr lang="en-GB"/>
              <a:t>     [echo] MainClass.present.in.jar = true</a:t>
            </a:r>
          </a:p>
          <a:p>
            <a:pPr eaLnBrk="1" hangingPunct="1"/>
            <a:r>
              <a:rPr lang="en-GB"/>
              <a:t>     [echo] MainClass.present.in.classes = true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BUILD SUCCESSFUL</a:t>
            </a:r>
          </a:p>
          <a:p>
            <a:pPr eaLnBrk="1" hangingPunct="1"/>
            <a:r>
              <a:rPr lang="en-GB"/>
              <a:t>Total time: 0 seconds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B1A60-22E1-431A-8C07-657AB294C36A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C:\Antbook\ch02\secondbuild&gt;ant -f available.xml </a:t>
            </a:r>
            <a:r>
              <a:rPr lang="en-GB" dirty="0" err="1"/>
              <a:t>fileindir</a:t>
            </a:r>
            <a:endParaRPr lang="en-GB" dirty="0"/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available.xml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fileindir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/>
              <a:t>     [echo] file ./dist/project.jar is present=true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 SUCCESSFUL</a:t>
            </a:r>
          </a:p>
          <a:p>
            <a:pPr eaLnBrk="1" hangingPunct="1"/>
            <a:r>
              <a:rPr lang="en-GB" dirty="0"/>
              <a:t>Total time: 0 seconds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C28F8-5FF5-4271-BE7A-CC31FD9A8146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C:\Antbook\ch02\secondbuild&gt;ant -f available.xml </a:t>
            </a:r>
            <a:r>
              <a:rPr lang="en-GB" dirty="0" err="1"/>
              <a:t>jvmsysres</a:t>
            </a:r>
            <a:endParaRPr lang="en-GB" dirty="0"/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available.xml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jvmsysres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/>
              <a:t>     [echo] resource </a:t>
            </a:r>
            <a:r>
              <a:rPr lang="en-GB" dirty="0" err="1"/>
              <a:t>project_jar</a:t>
            </a:r>
            <a:r>
              <a:rPr lang="en-GB" dirty="0"/>
              <a:t> is present = true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 SUCCESSFUL</a:t>
            </a:r>
          </a:p>
          <a:p>
            <a:pPr eaLnBrk="1" hangingPunct="1"/>
            <a:r>
              <a:rPr lang="en-GB" dirty="0"/>
              <a:t>Total time: 0 seconds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E635E-F6BB-458B-9529-D55DB95417CD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 b="1" dirty="0">
                <a:solidFill>
                  <a:srgbClr val="FF0000"/>
                </a:solidFill>
              </a:rPr>
              <a:t>Last item omitted:</a:t>
            </a:r>
          </a:p>
          <a:p>
            <a:pPr eaLnBrk="1" hangingPunct="1"/>
            <a:r>
              <a:rPr lang="en-GB" sz="800" b="1" dirty="0">
                <a:solidFill>
                  <a:srgbClr val="FF0000"/>
                </a:solidFill>
              </a:rPr>
              <a:t>Check this yourself! </a:t>
            </a:r>
            <a:r>
              <a:rPr lang="en-GB" sz="800" dirty="0"/>
              <a:t>Use</a:t>
            </a:r>
            <a:r>
              <a:rPr lang="en-GB" sz="800" b="1" dirty="0"/>
              <a:t>  </a:t>
            </a:r>
            <a:r>
              <a:rPr lang="en-GB" sz="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mappers.xml</a:t>
            </a:r>
            <a:r>
              <a:rPr lang="en-GB" sz="800" b="1" dirty="0"/>
              <a:t> </a:t>
            </a:r>
            <a:r>
              <a:rPr lang="en-GB" sz="800" dirty="0"/>
              <a:t>considered above and the property </a:t>
            </a:r>
            <a:r>
              <a:rPr lang="en-GB" sz="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compiling.unnecessary</a:t>
            </a:r>
            <a:endParaRPr lang="en-GB" sz="800" dirty="0"/>
          </a:p>
          <a:p>
            <a:pPr eaLnBrk="1" hangingPunct="1"/>
            <a:endParaRPr lang="en-GB" sz="800" dirty="0"/>
          </a:p>
          <a:p>
            <a:pPr eaLnBrk="1" hangingPunct="1"/>
            <a:r>
              <a:rPr lang="en-GB" sz="800" dirty="0"/>
              <a:t>C:\Antbook\ch02\secondbuild&gt;</a:t>
            </a:r>
            <a:r>
              <a:rPr lang="en-GB" sz="800" b="1" dirty="0"/>
              <a:t>ant -f mappers.xml </a:t>
            </a:r>
            <a:r>
              <a:rPr lang="en-GB" sz="800" b="1" dirty="0" err="1"/>
              <a:t>compilingunnecessary</a:t>
            </a:r>
            <a:r>
              <a:rPr lang="en-GB" sz="800" b="1" dirty="0"/>
              <a:t> -</a:t>
            </a:r>
            <a:r>
              <a:rPr lang="en-GB" sz="800" b="1" dirty="0" err="1"/>
              <a:t>Dcompiling.unnecessary</a:t>
            </a:r>
            <a:r>
              <a:rPr lang="en-GB" sz="800" b="1" dirty="0"/>
              <a:t>=false</a:t>
            </a:r>
          </a:p>
          <a:p>
            <a:pPr eaLnBrk="1" hangingPunct="1"/>
            <a:r>
              <a:rPr lang="en-GB" sz="800" dirty="0"/>
              <a:t>3.12.6</a:t>
            </a:r>
          </a:p>
          <a:p>
            <a:pPr eaLnBrk="1" hangingPunct="1"/>
            <a:endParaRPr lang="en-GB" sz="800" dirty="0"/>
          </a:p>
          <a:p>
            <a:pPr eaLnBrk="1" hangingPunct="1"/>
            <a:r>
              <a:rPr lang="en-GB" sz="800" dirty="0"/>
              <a:t>to ensure that it passes all the test cases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FBAD1-2F9E-4A49-87C4-E112E1E63D1D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(t</a:t>
            </a:r>
            <a:r>
              <a:rPr lang="en-GB" u="sng" dirty="0"/>
              <a:t>esting/building/deploying)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62F21-C166-4455-8C6F-6AB7E1E0C268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4C518-D724-4EC1-8AD1-F45F39DF95EB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B9D6D-2720-4D01-AC3E-D3BE57B38132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3.13,</a:t>
            </a:r>
            <a:r>
              <a:rPr lang="en-GB">
                <a:latin typeface="Tahoma" pitchFamily="34" charset="0"/>
              </a:rPr>
              <a:t>[SEE p. 77]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7BABC-71FD-4022-92F8-468D37143E7B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3.13.1</a:t>
            </a:r>
          </a:p>
          <a:p>
            <a:pPr eaLnBrk="1" hangingPunct="1"/>
            <a:r>
              <a:rPr lang="en-GB"/>
              <a:t>“defines”??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5C049-5011-47C0-9391-4BBBC67109B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(even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=false</a:t>
            </a:r>
            <a:r>
              <a:rPr lang="en-GB"/>
              <a:t> would have the same effect!!)</a:t>
            </a: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B822E-33DC-41C2-9C0D-A2FB4A3B7EEC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508E4-DEA4-4FB4-8F48-129542375E23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C:\Antbook\ch03&gt; </a:t>
            </a:r>
            <a:r>
              <a:rPr lang="en-GB" b="1" dirty="0"/>
              <a:t>ant -f if-unless.xml</a:t>
            </a:r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if-unless.xml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build-module-A:</a:t>
            </a:r>
          </a:p>
          <a:p>
            <a:pPr eaLnBrk="1" hangingPunct="1"/>
            <a:r>
              <a:rPr lang="en-GB" dirty="0"/>
              <a:t>     [echo] build-module-A running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build-module-B: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all: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 SUCCESSFUL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20293-E7C8-4DD0-9B1A-3CDA08A4A75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/>
              <a:t>C:\Antbook\ch03&gt; ant -f cond-target-exec.xml -</a:t>
            </a:r>
            <a:r>
              <a:rPr lang="en-GB" dirty="0" err="1"/>
              <a:t>Dcopy.source</a:t>
            </a:r>
            <a:r>
              <a:rPr lang="en-GB" dirty="0"/>
              <a:t>=true</a:t>
            </a:r>
          </a:p>
          <a:p>
            <a:pPr eaLnBrk="1" hangingPunct="1"/>
            <a:r>
              <a:rPr lang="en-GB" dirty="0" err="1"/>
              <a:t>Buildfile</a:t>
            </a:r>
            <a:r>
              <a:rPr lang="en-GB" dirty="0"/>
              <a:t>: cond-target-exec.xml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init</a:t>
            </a:r>
            <a:r>
              <a:rPr lang="en-GB" dirty="0"/>
              <a:t>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compile: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copysource</a:t>
            </a:r>
            <a:r>
              <a:rPr lang="en-GB" dirty="0"/>
              <a:t>:</a:t>
            </a:r>
          </a:p>
          <a:p>
            <a:pPr eaLnBrk="1" hangingPunct="1"/>
            <a:r>
              <a:rPr lang="en-GB" dirty="0"/>
              <a:t>     [copy] Copying 2 files to C:\Antbook\ch03\build\classes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jar:</a:t>
            </a:r>
          </a:p>
          <a:p>
            <a:pPr eaLnBrk="1" hangingPunct="1"/>
            <a:r>
              <a:rPr lang="en-GB" dirty="0"/>
              <a:t>      [jar] Building jar: C:\Antbook\ch03\dist\our.jar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BUILD SUCCESSFUL</a:t>
            </a:r>
          </a:p>
          <a:p>
            <a:pPr eaLnBrk="1" hangingPunct="1"/>
            <a:r>
              <a:rPr lang="en-GB" dirty="0"/>
              <a:t>Total time: 1 second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D7800-7601-45CE-80F0-B941B2CF0108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3.13.2  </a:t>
            </a:r>
            <a:r>
              <a:rPr lang="en-GB"/>
              <a:t>TO check???</a:t>
            </a:r>
          </a:p>
          <a:p>
            <a:pPr eaLnBrk="1" hangingPunct="1"/>
            <a:r>
              <a:rPr lang="en-GB">
                <a:latin typeface="Tahoma" pitchFamily="34" charset="0"/>
              </a:rPr>
              <a:t>depending on the existence of libraries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C:\Antbook\ch03&gt; ant -f cond-target-exec.xml clean compile2 -D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omit.xdoclet</a:t>
            </a:r>
            <a:r>
              <a:rPr lang="en-GB"/>
              <a:t>=true</a:t>
            </a:r>
          </a:p>
          <a:p>
            <a:pPr eaLnBrk="1" hangingPunct="1"/>
            <a:r>
              <a:rPr lang="en-GB"/>
              <a:t>Buildfile: cond-target-exec.xml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init:</a:t>
            </a:r>
          </a:p>
          <a:p>
            <a:pPr eaLnBrk="1" hangingPunct="1"/>
            <a:r>
              <a:rPr lang="en-GB"/>
              <a:t>    [mkdir] Created dir: C:\Antbook\ch03\build\classes</a:t>
            </a:r>
          </a:p>
          <a:p>
            <a:pPr eaLnBrk="1" hangingPunct="1"/>
            <a:r>
              <a:rPr lang="en-GB"/>
              <a:t>    [mkdir] Created dir: C:\Antbook\ch03\dist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compile2:</a:t>
            </a:r>
          </a:p>
          <a:p>
            <a:pPr eaLnBrk="1" hangingPunct="1"/>
            <a:r>
              <a:rPr lang="en-GB"/>
              <a:t>    [javac] Compiling 1 source file to C:\Antbook\ch03\build\classes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BUILD SUCCESSFUL</a:t>
            </a:r>
          </a:p>
          <a:p>
            <a:pPr eaLnBrk="1" hangingPunct="1"/>
            <a:r>
              <a:rPr lang="en-GB"/>
              <a:t>Total time: 1 second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2314C-C83D-427E-8DFE-C598DF203B5C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LECTURE STARTS</a:t>
            </a:r>
          </a:p>
          <a:p>
            <a:pPr eaLnBrk="1" hangingPunct="1"/>
            <a:endParaRPr lang="en-GB" sz="800"/>
          </a:p>
          <a:p>
            <a:pPr eaLnBrk="1" hangingPunct="1"/>
            <a:r>
              <a:rPr lang="en-GB" sz="800"/>
              <a:t>3.14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38613-6D35-4EBD-9407-B3E794C6107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3E56C-6964-4797-ACD1-F1F431421F20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61417-0362-4B97-8C8C-BAECDCB289ED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700">
                <a:solidFill>
                  <a:schemeClr val="bg1"/>
                </a:solidFill>
                <a:latin typeface="Courier New" pitchFamily="49" charset="0"/>
              </a:rPr>
              <a:t>C:\Antbook\ch03&gt;</a:t>
            </a:r>
            <a:r>
              <a:rPr lang="en-GB" sz="700" b="1">
                <a:solidFill>
                  <a:schemeClr val="bg1"/>
                </a:solidFill>
                <a:latin typeface="Courier New" pitchFamily="49" charset="0"/>
              </a:rPr>
              <a:t> ant -f ref-classpath.xml</a:t>
            </a:r>
          </a:p>
          <a:p>
            <a:pPr eaLnBrk="1" hangingPunct="1"/>
            <a:endParaRPr lang="en-GB" sz="700" b="1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29D2A-CA42-46BF-8526-D7051E9B3A4B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800"/>
              <a:t>3.16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FCAD4-48B4-4072-8A0C-55D2C67D0F4B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/>
              <a:t>Patternsets can be defined and applied to any number of filesets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3C2F6-12C7-424B-B4EA-E72CB00CE39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05B07-738C-4CB6-A159-440272075D74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GB"/>
              <a:t>The actual element names used for datatypes within a task may vary, and a task may have several different elements all using the same datatype. Some tasks even implicitly represent a path or fileset</a:t>
            </a:r>
            <a:endParaRPr lang="en-GB" b="1" i="1" u="sng"/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704D2-3FC5-4ABA-AAD5-28E2966BA07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dirty="0">
                <a:solidFill>
                  <a:schemeClr val="bg1"/>
                </a:solidFill>
              </a:rPr>
              <a:t>C:\Antbook\ch02\secondbuild&gt; </a:t>
            </a:r>
            <a:r>
              <a:rPr lang="en-GB" b="1" dirty="0">
                <a:solidFill>
                  <a:schemeClr val="bg1"/>
                </a:solidFill>
              </a:rPr>
              <a:t>ant -f builtinprop.xml </a:t>
            </a:r>
            <a:r>
              <a:rPr lang="en-GB" b="1" dirty="0" err="1">
                <a:solidFill>
                  <a:schemeClr val="bg1"/>
                </a:solidFill>
              </a:rPr>
              <a:t>AntSysProp</a:t>
            </a:r>
            <a:endParaRPr lang="en-GB" b="1" dirty="0">
              <a:solidFill>
                <a:schemeClr val="bg1"/>
              </a:solidFill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200" dirty="0"/>
              <a:t>(except for glob mapper as we discussed earlier)</a:t>
            </a:r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27497-55B6-4C62-B3E2-8869B51BAAE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96C9F-73C1-47E0-A838-EDE98E8D33B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E723-947F-4488-9DF1-133D55F27F9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 C:\Program Files\Java\jdk1.5.0_08\</a:t>
            </a:r>
            <a:r>
              <a:rPr lang="en-US" dirty="0" err="1"/>
              <a:t>jre</a:t>
            </a:r>
            <a:endParaRPr lang="en-US" dirty="0"/>
          </a:p>
          <a:p>
            <a:pPr eaLnBrk="1" hangingPunct="1"/>
            <a:r>
              <a:rPr lang="en-US" dirty="0"/>
              <a:t> C:\Program Files\Java\jdk1.6.0_02\</a:t>
            </a:r>
            <a:r>
              <a:rPr lang="en-US" dirty="0" err="1"/>
              <a:t>jre</a:t>
            </a:r>
            <a:endParaRPr lang="en-US" dirty="0"/>
          </a:p>
          <a:p>
            <a:pPr eaLnBrk="1" hangingPunct="1"/>
            <a:r>
              <a:rPr lang="en-GB" sz="1200" b="0" dirty="0">
                <a:solidFill>
                  <a:schemeClr val="bg1"/>
                </a:solidFill>
              </a:rPr>
              <a:t> C:\Program Files\Java\jdk1.6.0_24\</a:t>
            </a:r>
            <a:r>
              <a:rPr lang="en-GB" sz="1200" b="0" dirty="0" err="1">
                <a:solidFill>
                  <a:schemeClr val="bg1"/>
                </a:solidFill>
              </a:rPr>
              <a:t>jre</a:t>
            </a:r>
            <a:endParaRPr lang="en-US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90843-3848-43CD-B56B-AA5DFD5BEB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C4264-6732-40D0-9A76-A3621774BC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C9DA8-F357-4AC7-9AF7-9C749B8A97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9382-3DB6-4A94-B048-8C34749755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D0B4-C6EC-4B8E-BAA0-12D3C80B3A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5EAA2-B943-4DD5-B710-88699706E2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2D5EF-4616-47F9-BFD4-56280F695F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7B3D5-25AA-4F24-BD0D-31D0FD5DCF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D03A-0A99-4B03-B065-CC09B44CB8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4692E-9C67-4249-B6BA-9C47E5163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274A3-9839-4267-B356-7AC07A9C5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57435388-161C-45A1-9BEF-9280ED9A8D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73238"/>
            <a:ext cx="7772400" cy="11430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4000" dirty="0"/>
              <a:t>Software Development Tools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309938"/>
            <a:ext cx="7488238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/>
              <a:t>COMP220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sz="3600" dirty="0" err="1"/>
              <a:t>Seb</a:t>
            </a:r>
            <a:r>
              <a:rPr lang="en-GB" sz="3600" dirty="0"/>
              <a:t> </a:t>
            </a:r>
            <a:r>
              <a:rPr lang="en-GB" sz="3600" dirty="0" err="1"/>
              <a:t>Coope</a:t>
            </a:r>
            <a:endParaRPr lang="en-GB" sz="3600" dirty="0"/>
          </a:p>
          <a:p>
            <a:pPr algn="ctr" eaLnBrk="1" hangingPunct="1">
              <a:lnSpc>
                <a:spcPct val="90000"/>
              </a:lnSpc>
            </a:pPr>
            <a:r>
              <a:rPr lang="en-GB" sz="3600" b="1" dirty="0">
                <a:solidFill>
                  <a:schemeClr val="tx2"/>
                </a:solidFill>
              </a:rPr>
              <a:t>Ant: </a:t>
            </a:r>
            <a:r>
              <a:rPr lang="en-GB" sz="3600" b="1" dirty="0" err="1">
                <a:solidFill>
                  <a:schemeClr val="tx2"/>
                </a:solidFill>
              </a:rPr>
              <a:t>Datatypes</a:t>
            </a:r>
            <a:r>
              <a:rPr lang="en-GB" sz="3600" b="1" dirty="0">
                <a:solidFill>
                  <a:schemeClr val="tx2"/>
                </a:solidFill>
              </a:rPr>
              <a:t> and </a:t>
            </a:r>
            <a:r>
              <a:rPr lang="en-GB" sz="3600" b="1" i="1" u="sng" dirty="0">
                <a:solidFill>
                  <a:schemeClr val="tx2"/>
                </a:solidFill>
              </a:rPr>
              <a:t>Properties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44" y="6308725"/>
            <a:ext cx="88583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These slides are mainly based on “Java Development with Ant” - E. Hatcher &amp; </a:t>
            </a:r>
            <a:r>
              <a:rPr lang="en-GB" sz="1200" dirty="0" err="1">
                <a:latin typeface="Times New Roman" pitchFamily="18" charset="0"/>
                <a:cs typeface="Times New Roman" pitchFamily="18" charset="0"/>
              </a:rPr>
              <a:t>S.Loughran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. Manning Publications, 2003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5AE01-B1BC-4CCF-9C4C-72BE29668064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7772400" cy="7556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properties with the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/>
              <a:t> task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73200"/>
            <a:ext cx="7981950" cy="5196160"/>
          </a:xfrm>
        </p:spPr>
        <p:txBody>
          <a:bodyPr/>
          <a:lstStyle/>
          <a:p>
            <a:pPr marL="533400" indent="-533400" eaLnBrk="1" hangingPunct="1">
              <a:spcAft>
                <a:spcPts val="1200"/>
              </a:spcAft>
            </a:pPr>
            <a:r>
              <a:rPr lang="en-GB" sz="2800" dirty="0"/>
              <a:t>The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 dirty="0"/>
              <a:t> task allows build files to define their own </a:t>
            </a:r>
            <a:r>
              <a:rPr lang="en-GB" sz="2800" b="1" i="1" dirty="0"/>
              <a:t>custom properties</a:t>
            </a:r>
            <a:r>
              <a:rPr lang="en-GB" sz="2800" dirty="0"/>
              <a:t>. </a:t>
            </a:r>
          </a:p>
          <a:p>
            <a:pPr marL="533400" indent="-533400" eaLnBrk="1" hangingPunct="1">
              <a:spcAft>
                <a:spcPts val="1200"/>
              </a:spcAft>
            </a:pPr>
            <a:r>
              <a:rPr lang="en-GB" sz="2800" dirty="0"/>
              <a:t>The </a:t>
            </a:r>
            <a:r>
              <a:rPr lang="en-GB" sz="2800" b="1" i="1" dirty="0"/>
              <a:t>most common</a:t>
            </a:r>
            <a:r>
              <a:rPr lang="en-GB" sz="2800" dirty="0"/>
              <a:t>  variations of creating properties by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 dirty="0"/>
              <a:t> task are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via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2400" dirty="0"/>
              <a:t> </a:t>
            </a:r>
            <a:r>
              <a:rPr lang="en-GB" sz="2400" b="1" i="1" u="sng" dirty="0"/>
              <a:t>attributes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via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2400" dirty="0"/>
              <a:t> </a:t>
            </a:r>
            <a:r>
              <a:rPr lang="en-GB" sz="2400" b="1" i="1" u="sng" dirty="0"/>
              <a:t>attributes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by loading a set of properties from a </a:t>
            </a:r>
            <a:r>
              <a:rPr lang="en-GB" sz="2400" b="1" i="1" u="sng" dirty="0"/>
              <a:t>properties file</a:t>
            </a:r>
            <a:r>
              <a:rPr lang="en-GB" sz="2400" dirty="0"/>
              <a:t>  named like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914400" lvl="1" indent="-45720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GB" sz="2400" dirty="0"/>
              <a:t>by loading </a:t>
            </a:r>
            <a:r>
              <a:rPr lang="en-GB" sz="2400" i="1" u="sng" dirty="0"/>
              <a:t>environment variables</a:t>
            </a:r>
            <a:r>
              <a:rPr lang="en-GB" sz="2400" b="1" i="1" u="sng" dirty="0"/>
              <a:t> as properties  </a:t>
            </a:r>
            <a:r>
              <a:rPr lang="en-GB" sz="2400" dirty="0"/>
              <a:t>(the details for self-study; </a:t>
            </a:r>
            <a:r>
              <a:rPr lang="en-GB" sz="2400" b="1" dirty="0"/>
              <a:t>Slide 23</a:t>
            </a:r>
            <a:r>
              <a:rPr lang="en-GB" sz="2400" dirty="0"/>
              <a:t>)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E53BE-2E07-4C52-94F1-F9A754204148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Setting</a:t>
            </a:r>
            <a:r>
              <a:rPr lang="en-GB" sz="3200" dirty="0"/>
              <a:t> and </a:t>
            </a:r>
            <a:r>
              <a:rPr lang="en-GB" sz="3200" b="1" dirty="0"/>
              <a:t>using</a:t>
            </a:r>
            <a:r>
              <a:rPr lang="en-GB" sz="3200" dirty="0"/>
              <a:t> a simple property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000108"/>
            <a:ext cx="8610600" cy="471490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2400" dirty="0"/>
              <a:t>E.g. we can </a:t>
            </a:r>
            <a:r>
              <a:rPr lang="en-GB" sz="2400" b="1" dirty="0"/>
              <a:t>set</a:t>
            </a:r>
            <a:r>
              <a:rPr lang="en-GB" sz="2400" dirty="0"/>
              <a:t> a property named 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build.debug</a:t>
            </a:r>
            <a:r>
              <a:rPr lang="en-GB" sz="2400" dirty="0"/>
              <a:t>  as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2400" dirty="0"/>
              <a:t>This can be </a:t>
            </a:r>
            <a:r>
              <a:rPr lang="en-GB" sz="2400" b="1" dirty="0"/>
              <a:t>used</a:t>
            </a:r>
            <a:r>
              <a:rPr lang="en-GB" sz="2400" dirty="0"/>
              <a:t> for </a:t>
            </a:r>
            <a:r>
              <a:rPr lang="en-GB" sz="2400" b="1" i="1" dirty="0" err="1"/>
              <a:t>paramatrizing</a:t>
            </a:r>
            <a:r>
              <a:rPr lang="en-GB" sz="2400" dirty="0"/>
              <a:t>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/>
              <a:t> task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GB" sz="2400" dirty="0"/>
              <a:t>Thus, compiling will always run with the debugging information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GB" sz="1800" dirty="0"/>
              <a:t>(</a:t>
            </a:r>
            <a:r>
              <a:rPr lang="en-US" sz="1800" kern="1200" dirty="0"/>
              <a:t>telling to the compiler to include some  information from the source code into the compiled class for future use by the debugger </a:t>
            </a:r>
            <a:r>
              <a:rPr lang="en-GB" sz="1800" b="1" kern="1200" dirty="0" err="1"/>
              <a:t>jdb</a:t>
            </a:r>
            <a:r>
              <a:rPr lang="en-US" sz="1800" kern="1200" dirty="0"/>
              <a:t> as explained in </a:t>
            </a:r>
            <a:r>
              <a:rPr lang="en-US" sz="1600" u="sng" kern="1200" dirty="0">
                <a:solidFill>
                  <a:srgbClr val="000000"/>
                </a:solidFill>
              </a:rPr>
              <a:t>http://www.student.cs.uwaterloo.ca/~isg/res/java/jdb/</a:t>
            </a:r>
            <a:r>
              <a:rPr lang="en-GB" sz="1600" u="sng" dirty="0">
                <a:solidFill>
                  <a:srgbClr val="000000"/>
                </a:solidFill>
              </a:rPr>
              <a:t> </a:t>
            </a:r>
            <a:r>
              <a:rPr lang="en-GB" sz="1800" b="1" dirty="0">
                <a:solidFill>
                  <a:srgbClr val="FF0000"/>
                </a:solidFill>
              </a:rPr>
              <a:t>- Optional Self-study</a:t>
            </a:r>
            <a:r>
              <a:rPr lang="en-GB" sz="1800" dirty="0"/>
              <a:t>).</a:t>
            </a:r>
            <a:endParaRPr lang="en-GB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2000" dirty="0"/>
              <a:t>But you can </a:t>
            </a:r>
            <a:r>
              <a:rPr lang="en-GB" sz="2000" b="1" dirty="0"/>
              <a:t>override</a:t>
            </a:r>
            <a:r>
              <a:rPr lang="en-GB" sz="2000" dirty="0"/>
              <a:t> the above 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</a:rPr>
              <a:t>on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000" dirty="0"/>
              <a:t> from command line: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42963" y="5895995"/>
            <a:ext cx="8286755" cy="461665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chemeClr val="bg1"/>
                </a:solidFill>
              </a:rPr>
              <a:t>&gt;ant </a:t>
            </a:r>
            <a:r>
              <a:rPr lang="en-GB" dirty="0">
                <a:solidFill>
                  <a:schemeClr val="bg1"/>
                </a:solidFill>
              </a:rPr>
              <a:t>-</a:t>
            </a:r>
            <a:r>
              <a:rPr lang="en-GB" dirty="0" err="1">
                <a:solidFill>
                  <a:schemeClr val="bg1"/>
                </a:solidFill>
              </a:rPr>
              <a:t>D</a:t>
            </a:r>
            <a:r>
              <a:rPr lang="en-GB" b="1" dirty="0" err="1">
                <a:solidFill>
                  <a:schemeClr val="bg1"/>
                </a:solidFill>
              </a:rPr>
              <a:t>build.debug</a:t>
            </a:r>
            <a:r>
              <a:rPr lang="en-GB" b="1" dirty="0">
                <a:solidFill>
                  <a:schemeClr val="bg1"/>
                </a:solidFill>
              </a:rPr>
              <a:t>=off –f yourBuildFile.xml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428736"/>
            <a:ext cx="7742238" cy="433388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b="1" dirty="0">
                <a:solidFill>
                  <a:srgbClr val="000000"/>
                </a:solidFill>
              </a:rPr>
              <a:t>&lt;property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name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dirty="0" err="1">
                <a:solidFill>
                  <a:schemeClr val="accent5">
                    <a:lumMod val="25000"/>
                  </a:schemeClr>
                </a:solidFill>
              </a:rPr>
              <a:t>build.debug</a:t>
            </a:r>
            <a:r>
              <a:rPr lang="en-GB" b="1" dirty="0">
                <a:solidFill>
                  <a:srgbClr val="000000"/>
                </a:solidFill>
              </a:rPr>
              <a:t>" </a:t>
            </a:r>
            <a:r>
              <a:rPr lang="en-GB" b="1" i="1" dirty="0">
                <a:solidFill>
                  <a:srgbClr val="FF0000"/>
                </a:solidFill>
              </a:rPr>
              <a:t>value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dirty="0">
                <a:solidFill>
                  <a:schemeClr val="accent5">
                    <a:lumMod val="25000"/>
                  </a:schemeClr>
                </a:solidFill>
              </a:rPr>
              <a:t>on</a:t>
            </a:r>
            <a:r>
              <a:rPr lang="en-GB" b="1" dirty="0">
                <a:solidFill>
                  <a:srgbClr val="000000"/>
                </a:solidFill>
              </a:rPr>
              <a:t>"/&gt;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3" y="2781298"/>
            <a:ext cx="8296275" cy="433388"/>
          </a:xfrm>
          <a:prstGeom prst="rect">
            <a:avLst/>
          </a:prstGeom>
          <a:solidFill>
            <a:srgbClr val="00FFFF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javac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srcdir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dirty="0" err="1">
                <a:solidFill>
                  <a:srgbClr val="000000"/>
                </a:solidFill>
              </a:rPr>
              <a:t>src</a:t>
            </a:r>
            <a:r>
              <a:rPr lang="en-GB" b="1" dirty="0">
                <a:solidFill>
                  <a:srgbClr val="000000"/>
                </a:solidFill>
              </a:rPr>
              <a:t>" debug="${</a:t>
            </a:r>
            <a:r>
              <a:rPr lang="en-GB" b="1" dirty="0" err="1">
                <a:solidFill>
                  <a:schemeClr val="accent5">
                    <a:lumMod val="25000"/>
                  </a:schemeClr>
                </a:solidFill>
              </a:rPr>
              <a:t>build.debug</a:t>
            </a:r>
            <a:r>
              <a:rPr lang="en-GB" b="1" dirty="0">
                <a:solidFill>
                  <a:srgbClr val="000000"/>
                </a:solidFill>
              </a:rPr>
              <a:t>}"/&gt;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4198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5DF9A-88FE-4B57-8986-D68D5C07D966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542924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/>
              <a:t>Loading</a:t>
            </a:r>
            <a:r>
              <a:rPr lang="en-GB" sz="2800" dirty="0"/>
              <a:t> properties from a </a:t>
            </a:r>
            <a:r>
              <a:rPr lang="en-GB" sz="2800" b="1" dirty="0"/>
              <a:t>properties file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857232"/>
            <a:ext cx="8091488" cy="564360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2000" b="1" u="sng" dirty="0">
                <a:solidFill>
                  <a:srgbClr val="FF0000"/>
                </a:solidFill>
              </a:rPr>
              <a:t>CREATE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i="1" u="sng" dirty="0"/>
              <a:t>properties file</a:t>
            </a:r>
            <a:r>
              <a:rPr lang="en-GB" sz="2000" dirty="0"/>
              <a:t>  (in another directory)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Antbook\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ch03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build.properties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2000" dirty="0"/>
              <a:t>     consisting of </a:t>
            </a:r>
            <a:r>
              <a:rPr lang="en-GB" sz="2000" b="1" dirty="0"/>
              <a:t>name/value</a:t>
            </a:r>
            <a:r>
              <a:rPr lang="en-GB" sz="2000" dirty="0"/>
              <a:t> pairs for each property: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1800" dirty="0"/>
              <a:t>This file  can be </a:t>
            </a:r>
            <a:r>
              <a:rPr lang="en-GB" sz="1800" i="1" u="sng" dirty="0"/>
              <a:t>loaded</a:t>
            </a:r>
            <a:r>
              <a:rPr lang="en-GB" sz="1800" dirty="0"/>
              <a:t>   from </a:t>
            </a:r>
            <a:r>
              <a:rPr lang="en-GB" sz="1800" b="1" dirty="0"/>
              <a:t>Ant</a:t>
            </a:r>
            <a:r>
              <a:rPr lang="en-GB" sz="1800" dirty="0"/>
              <a:t> build file with the </a:t>
            </a:r>
            <a:r>
              <a:rPr lang="en-GB" sz="1800" b="1" dirty="0">
                <a:solidFill>
                  <a:srgbClr val="FF0000"/>
                </a:solidFill>
              </a:rPr>
              <a:t>same</a:t>
            </a:r>
            <a:r>
              <a:rPr lang="en-GB" sz="1800" dirty="0"/>
              <a:t> </a:t>
            </a:r>
            <a:r>
              <a:rPr lang="en-GB" sz="1800" i="1" u="sng" dirty="0"/>
              <a:t>base directory</a:t>
            </a:r>
            <a:r>
              <a:rPr lang="en-GB" sz="1800" dirty="0"/>
              <a:t>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None/>
            </a:pPr>
            <a:r>
              <a:rPr lang="en-GB" sz="1800" dirty="0"/>
              <a:t>    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C:\Antbook\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ch03</a:t>
            </a:r>
            <a:r>
              <a:rPr lang="en-GB" sz="1800" dirty="0"/>
              <a:t> by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/>
              <a:t>task with the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1800" dirty="0">
                <a:latin typeface="Courier New" pitchFamily="49" charset="0"/>
              </a:rPr>
              <a:t> </a:t>
            </a:r>
            <a:r>
              <a:rPr lang="en-GB" sz="1800" dirty="0"/>
              <a:t>attribute:</a:t>
            </a:r>
          </a:p>
          <a:p>
            <a:pPr algn="ctr"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1800" b="1" dirty="0">
              <a:solidFill>
                <a:srgbClr val="292929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/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1800" dirty="0"/>
              <a:t>If </a:t>
            </a:r>
            <a:r>
              <a:rPr lang="en-GB" sz="1800" b="1" dirty="0"/>
              <a:t>Ant</a:t>
            </a:r>
            <a:r>
              <a:rPr lang="en-GB" sz="1800" dirty="0"/>
              <a:t> build file has </a:t>
            </a:r>
            <a:r>
              <a:rPr lang="en-GB" sz="1800" b="1" dirty="0">
                <a:solidFill>
                  <a:srgbClr val="FF0000"/>
                </a:solidFill>
              </a:rPr>
              <a:t>another</a:t>
            </a:r>
            <a:r>
              <a:rPr lang="en-GB" sz="1800" dirty="0"/>
              <a:t> (our current) </a:t>
            </a:r>
            <a:r>
              <a:rPr lang="en-GB" sz="1800" i="1" u="sng" dirty="0"/>
              <a:t>base directory</a:t>
            </a:r>
            <a:r>
              <a:rPr lang="en-GB" sz="1800" dirty="0"/>
              <a:t>  </a:t>
            </a:r>
            <a:r>
              <a:rPr lang="en-GB" sz="1800" b="1" dirty="0">
                <a:solidFill>
                  <a:srgbClr val="292929"/>
                </a:solidFill>
                <a:latin typeface="Courier New" pitchFamily="49" charset="0"/>
              </a:rPr>
              <a:t>C:\Antbook\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ch02</a:t>
            </a:r>
            <a:r>
              <a:rPr lang="en-GB" sz="1800" b="1" dirty="0">
                <a:solidFill>
                  <a:srgbClr val="292929"/>
                </a:solidFill>
                <a:latin typeface="Courier New" pitchFamily="49" charset="0"/>
              </a:rPr>
              <a:t>\secondbuild</a:t>
            </a:r>
            <a:r>
              <a:rPr lang="en-GB" sz="1800" dirty="0">
                <a:solidFill>
                  <a:srgbClr val="292929"/>
                </a:solidFill>
                <a:latin typeface="Courier New" pitchFamily="49" charset="0"/>
              </a:rPr>
              <a:t> </a:t>
            </a:r>
            <a:r>
              <a:rPr lang="en-GB" sz="1800" dirty="0"/>
              <a:t>then we should use 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>
              <a:solidFill>
                <a:srgbClr val="292929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endParaRPr lang="en-GB" sz="1800" dirty="0">
              <a:solidFill>
                <a:srgbClr val="292929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sz="1800" b="1" dirty="0"/>
              <a:t>Anyway, </a:t>
            </a:r>
            <a:r>
              <a:rPr lang="en-GB" sz="1800" dirty="0"/>
              <a:t>when this properties file is loaded,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output.dir</a:t>
            </a:r>
            <a:r>
              <a:rPr lang="en-GB" sz="1800" dirty="0"/>
              <a:t> property will have the </a:t>
            </a:r>
            <a:r>
              <a:rPr lang="en-GB" sz="1800" b="1" i="1" u="sng" dirty="0"/>
              <a:t>value</a:t>
            </a:r>
            <a:r>
              <a:rPr lang="en-GB" sz="1800" dirty="0"/>
              <a:t> … </a:t>
            </a:r>
            <a:r>
              <a:rPr lang="en-GB" sz="1800" b="1" dirty="0">
                <a:solidFill>
                  <a:srgbClr val="FF0000"/>
                </a:solidFill>
              </a:rPr>
              <a:t>???</a:t>
            </a:r>
          </a:p>
          <a:p>
            <a:pPr algn="ctr"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1800" dirty="0"/>
              <a:t>    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build/output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571750" y="2143116"/>
            <a:ext cx="3860800" cy="781050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build.debug=off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build.dir=build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output.dir=${build.dir}/output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71688" y="3786190"/>
            <a:ext cx="4505325" cy="3381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</a:t>
            </a:r>
            <a:r>
              <a:rPr lang="en-GB" sz="1600" b="1" dirty="0">
                <a:solidFill>
                  <a:srgbClr val="000000"/>
                </a:solidFill>
              </a:rPr>
              <a:t>property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b="1" i="1" dirty="0">
                <a:solidFill>
                  <a:srgbClr val="FF0000"/>
                </a:solidFill>
              </a:rPr>
              <a:t>file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b="1" dirty="0" err="1">
                <a:solidFill>
                  <a:srgbClr val="000000"/>
                </a:solidFill>
              </a:rPr>
              <a:t>build.properties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  <a:endParaRPr lang="en-GB" sz="16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71625" y="5214950"/>
            <a:ext cx="6108700" cy="3270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GB" sz="1600">
                <a:solidFill>
                  <a:srgbClr val="000000"/>
                </a:solidFill>
              </a:rPr>
              <a:t>&lt;</a:t>
            </a:r>
            <a:r>
              <a:rPr lang="en-GB" sz="1600" b="1">
                <a:solidFill>
                  <a:srgbClr val="000000"/>
                </a:solidFill>
              </a:rPr>
              <a:t>property</a:t>
            </a:r>
            <a:r>
              <a:rPr lang="en-GB" sz="1600">
                <a:solidFill>
                  <a:srgbClr val="000000"/>
                </a:solidFill>
              </a:rPr>
              <a:t> </a:t>
            </a:r>
            <a:r>
              <a:rPr lang="en-GB" sz="1600" b="1" i="1">
                <a:solidFill>
                  <a:srgbClr val="FF0000"/>
                </a:solidFill>
              </a:rPr>
              <a:t>file </a:t>
            </a:r>
            <a:r>
              <a:rPr lang="en-GB" sz="1600">
                <a:solidFill>
                  <a:srgbClr val="000000"/>
                </a:solidFill>
              </a:rPr>
              <a:t>= "../../</a:t>
            </a:r>
            <a:r>
              <a:rPr lang="en-GB" sz="1600" b="1">
                <a:solidFill>
                  <a:srgbClr val="FF0000"/>
                </a:solidFill>
              </a:rPr>
              <a:t>ch03</a:t>
            </a:r>
            <a:r>
              <a:rPr lang="en-GB" sz="1600">
                <a:solidFill>
                  <a:srgbClr val="000000"/>
                </a:solidFill>
              </a:rPr>
              <a:t>/</a:t>
            </a:r>
            <a:r>
              <a:rPr lang="en-GB" sz="1600" b="1">
                <a:solidFill>
                  <a:srgbClr val="000000"/>
                </a:solidFill>
              </a:rPr>
              <a:t>build.properties</a:t>
            </a:r>
            <a:r>
              <a:rPr lang="en-GB" sz="1600">
                <a:solidFill>
                  <a:srgbClr val="000000"/>
                </a:solidFill>
              </a:rPr>
              <a:t>"/&gt;</a:t>
            </a:r>
            <a:endParaRPr lang="en-GB" sz="1600">
              <a:solidFill>
                <a:srgbClr val="29292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7B309-245C-4100-A701-D1FFD8359B57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533399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/>
              <a:t>Fixing properties to </a:t>
            </a:r>
            <a:r>
              <a:rPr lang="en-GB" sz="2800" b="1" dirty="0"/>
              <a:t>absolute path </a:t>
            </a:r>
            <a:r>
              <a:rPr lang="en-GB" sz="2800" b="1" dirty="0">
                <a:solidFill>
                  <a:srgbClr val="FF0000"/>
                </a:solidFill>
              </a:rPr>
              <a:t>locations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642918"/>
            <a:ext cx="7772400" cy="578647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IMPORTANT:</a:t>
            </a:r>
            <a:r>
              <a:rPr lang="en-GB" sz="2000" b="1" dirty="0"/>
              <a:t> </a:t>
            </a:r>
            <a:r>
              <a:rPr lang="en-GB" sz="2000" dirty="0"/>
              <a:t>the </a:t>
            </a:r>
            <a:r>
              <a:rPr lang="en-GB" sz="2000" b="1" i="1" dirty="0"/>
              <a:t>values</a:t>
            </a:r>
            <a:r>
              <a:rPr lang="en-GB" sz="2000" dirty="0"/>
              <a:t>  provided by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000" dirty="0"/>
              <a:t> and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2000" dirty="0"/>
              <a:t> </a:t>
            </a:r>
            <a:r>
              <a:rPr lang="en-GB" sz="2000" b="1" i="1" dirty="0"/>
              <a:t>attributes</a:t>
            </a:r>
            <a:r>
              <a:rPr lang="en-GB" sz="2000" dirty="0"/>
              <a:t>  and by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GB" sz="2000" dirty="0"/>
              <a:t> and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value </a:t>
            </a:r>
            <a:r>
              <a:rPr lang="en-GB" sz="2000" b="1" i="1" dirty="0"/>
              <a:t>pairs</a:t>
            </a:r>
            <a:r>
              <a:rPr lang="en-GB" sz="2000" dirty="0"/>
              <a:t>  of a </a:t>
            </a:r>
            <a:r>
              <a:rPr lang="en-GB" sz="2000" b="1" i="1" dirty="0"/>
              <a:t>properties file</a:t>
            </a:r>
            <a:r>
              <a:rPr lang="en-GB" sz="2000" dirty="0"/>
              <a:t> are considered as </a:t>
            </a:r>
            <a:r>
              <a:rPr lang="en-GB" sz="2000" i="1" u="sng" dirty="0"/>
              <a:t>literal strings of symbols</a:t>
            </a:r>
            <a:r>
              <a:rPr lang="en-GB" sz="2000" dirty="0"/>
              <a:t>  (except possibly participating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${…}</a:t>
            </a:r>
            <a:r>
              <a:rPr lang="en-GB" sz="2000" dirty="0"/>
              <a:t>).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endParaRPr lang="en-GB" sz="2000" dirty="0"/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2000" dirty="0"/>
              <a:t>Thus,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build/output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above should be understood as              </a:t>
            </a:r>
            <a:r>
              <a:rPr lang="en-GB" sz="2000" i="1" u="sng" dirty="0"/>
              <a:t>exactly </a:t>
            </a:r>
            <a:r>
              <a:rPr lang="en-GB" sz="2000" b="1" i="1" u="sng" dirty="0"/>
              <a:t>this</a:t>
            </a:r>
            <a:r>
              <a:rPr lang="en-GB" sz="2000" i="1" u="sng" dirty="0"/>
              <a:t> string of symbols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endParaRPr lang="en-GB" sz="2000" dirty="0"/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2000" dirty="0"/>
              <a:t>If we want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build/output</a:t>
            </a:r>
            <a:r>
              <a:rPr lang="en-GB" sz="2000" dirty="0"/>
              <a:t> to be resolved to </a:t>
            </a:r>
            <a:r>
              <a:rPr lang="en-GB" sz="2000" i="1" u="sng" dirty="0"/>
              <a:t>absolute path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C:\Antbook\ch02\secondbuild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\build\output</a:t>
            </a:r>
            <a:r>
              <a:rPr lang="en-GB" sz="2000" dirty="0"/>
              <a:t>, </a:t>
            </a:r>
          </a:p>
          <a:p>
            <a:pPr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    then</a:t>
            </a: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1800" dirty="0"/>
              <a:t>we should rather use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dirty="0"/>
              <a:t> and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1800" dirty="0"/>
              <a:t> attributes                       instead of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dirty="0"/>
              <a:t> and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1800" dirty="0">
                <a:latin typeface="Courier New" pitchFamily="49" charset="0"/>
              </a:rPr>
              <a:t>, </a:t>
            </a:r>
            <a:r>
              <a:rPr lang="en-GB" sz="1800" dirty="0"/>
              <a:t>and </a:t>
            </a:r>
          </a:p>
          <a:p>
            <a:pPr lvl="1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GB" sz="1800" i="1" u="sng" dirty="0"/>
              <a:t>should </a:t>
            </a:r>
            <a:r>
              <a:rPr lang="en-GB" sz="1800" b="1" i="1" u="sng" dirty="0">
                <a:solidFill>
                  <a:srgbClr val="FF0000"/>
                </a:solidFill>
              </a:rPr>
              <a:t>not</a:t>
            </a:r>
            <a:r>
              <a:rPr lang="en-GB" sz="1800" i="1" u="sng" dirty="0"/>
              <a:t> use</a:t>
            </a:r>
            <a:r>
              <a:rPr lang="en-GB" sz="1800" dirty="0"/>
              <a:t>  properties from </a:t>
            </a:r>
            <a:r>
              <a:rPr lang="en-GB" sz="1800" b="1" i="1" u="sng" dirty="0"/>
              <a:t>properties files</a:t>
            </a:r>
            <a:r>
              <a:rPr lang="en-GB" sz="1800" dirty="0"/>
              <a:t>                              (which always assume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1800" b="1" dirty="0"/>
              <a:t> rather than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location</a:t>
            </a:r>
            <a:r>
              <a:rPr lang="en-GB" sz="1800" dirty="0"/>
              <a:t>). </a:t>
            </a:r>
          </a:p>
          <a:p>
            <a:pPr algn="ctr" eaLnBrk="1" hangingPunct="1">
              <a:lnSpc>
                <a:spcPct val="95000"/>
              </a:lnSpc>
              <a:spcBef>
                <a:spcPts val="4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(See the next slide for illustration)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96" y="692696"/>
            <a:ext cx="707245" cy="10341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800" b="1" dirty="0" err="1">
                <a:solidFill>
                  <a:srgbClr val="FF0000"/>
                </a:solidFill>
                <a:latin typeface="+mn-lt"/>
              </a:rPr>
              <a:t>Addi</a:t>
            </a:r>
            <a:endParaRPr lang="en-GB" sz="1800" b="1" dirty="0">
              <a:solidFill>
                <a:srgbClr val="FF0000"/>
              </a:solidFill>
              <a:latin typeface="+mn-lt"/>
            </a:endParaRPr>
          </a:p>
          <a:p>
            <a:pPr>
              <a:buNone/>
            </a:pPr>
            <a:r>
              <a:rPr lang="en-GB" sz="1800" b="1" dirty="0" err="1">
                <a:solidFill>
                  <a:srgbClr val="FF0000"/>
                </a:solidFill>
                <a:latin typeface="+mn-lt"/>
              </a:rPr>
              <a:t>tion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ED9EA-0C17-4B6A-A384-05785C744CB5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8153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/>
              <a:t>Fixing properties to </a:t>
            </a:r>
            <a:r>
              <a:rPr lang="en-GB" sz="2800" b="1" dirty="0"/>
              <a:t>absolute path </a:t>
            </a:r>
            <a:r>
              <a:rPr lang="en-GB" sz="2800" b="1" dirty="0">
                <a:solidFill>
                  <a:srgbClr val="FF0000"/>
                </a:solidFill>
              </a:rPr>
              <a:t>locations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714356"/>
            <a:ext cx="7772400" cy="5048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u="sng" dirty="0">
                <a:solidFill>
                  <a:srgbClr val="FF0000"/>
                </a:solidFill>
              </a:rPr>
              <a:t>TRY</a:t>
            </a:r>
            <a:r>
              <a:rPr lang="en-GB" sz="2800" dirty="0"/>
              <a:t> in</a:t>
            </a:r>
            <a:r>
              <a:rPr lang="en-GB" sz="2800" b="1" dirty="0">
                <a:solidFill>
                  <a:srgbClr val="FF0000"/>
                </a:solidFill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C:\Antbook\ch02\secondbuild</a:t>
            </a:r>
            <a:r>
              <a:rPr lang="en-GB" sz="2800" b="1" dirty="0">
                <a:solidFill>
                  <a:srgbClr val="FF0000"/>
                </a:solidFill>
              </a:rPr>
              <a:t>:</a:t>
            </a:r>
            <a:r>
              <a:rPr lang="en-GB" sz="2400" b="1" u="sn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219200" y="1285860"/>
            <a:ext cx="7456488" cy="2597150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&lt;property name="dir1" </a:t>
            </a:r>
            <a:r>
              <a:rPr lang="en-GB" sz="2000" b="1" i="1">
                <a:solidFill>
                  <a:srgbClr val="FF0000"/>
                </a:solidFill>
              </a:rPr>
              <a:t>value</a:t>
            </a:r>
            <a:r>
              <a:rPr lang="en-GB" sz="2000" b="1">
                <a:solidFill>
                  <a:srgbClr val="000000"/>
                </a:solidFill>
              </a:rPr>
              <a:t>="somedir"/&gt;</a:t>
            </a:r>
          </a:p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&lt;property name="dir2" </a:t>
            </a:r>
            <a:r>
              <a:rPr lang="en-GB" sz="2000" b="1" i="1">
                <a:solidFill>
                  <a:srgbClr val="FF0000"/>
                </a:solidFill>
              </a:rPr>
              <a:t>location</a:t>
            </a:r>
            <a:r>
              <a:rPr lang="en-GB" sz="2000" b="1">
                <a:solidFill>
                  <a:srgbClr val="000000"/>
                </a:solidFill>
              </a:rPr>
              <a:t>="somedir"/&gt;</a:t>
            </a:r>
          </a:p>
          <a:p>
            <a:pPr>
              <a:buFont typeface="Wingdings" pitchFamily="2" charset="2"/>
              <a:buNone/>
            </a:pPr>
            <a:endParaRPr lang="en-GB" sz="2000" b="1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&lt;target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</a:rPr>
              <a:t>name</a:t>
            </a:r>
            <a:r>
              <a:rPr lang="en-GB" sz="2000">
                <a:solidFill>
                  <a:srgbClr val="000000"/>
                </a:solidFill>
              </a:rPr>
              <a:t>="property-value-location"</a:t>
            </a:r>
            <a:r>
              <a:rPr lang="en-GB" sz="2000" b="1">
                <a:solidFill>
                  <a:srgbClr val="000000"/>
                </a:solidFill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GB" sz="2000">
                <a:solidFill>
                  <a:srgbClr val="000000"/>
                </a:solidFill>
              </a:rPr>
              <a:t>  </a:t>
            </a:r>
            <a:r>
              <a:rPr lang="en-GB" sz="2000" b="1">
                <a:solidFill>
                  <a:srgbClr val="000000"/>
                </a:solidFill>
              </a:rPr>
              <a:t>&lt;echo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</a:rPr>
              <a:t>message</a:t>
            </a:r>
            <a:r>
              <a:rPr lang="en-GB" sz="2000">
                <a:solidFill>
                  <a:srgbClr val="000000"/>
                </a:solidFill>
              </a:rPr>
              <a:t>="</a:t>
            </a:r>
            <a:r>
              <a:rPr lang="en-GB" sz="2000" b="1">
                <a:solidFill>
                  <a:srgbClr val="000000"/>
                </a:solidFill>
              </a:rPr>
              <a:t>dir1</a:t>
            </a:r>
            <a:r>
              <a:rPr lang="en-GB" sz="2000">
                <a:solidFill>
                  <a:srgbClr val="000000"/>
                </a:solidFill>
              </a:rPr>
              <a:t> as value is </a:t>
            </a:r>
            <a:r>
              <a:rPr lang="en-GB" sz="2000" b="1">
                <a:solidFill>
                  <a:srgbClr val="000000"/>
                </a:solidFill>
              </a:rPr>
              <a:t>${dir1}</a:t>
            </a:r>
            <a:r>
              <a:rPr lang="en-GB" sz="2000">
                <a:solidFill>
                  <a:srgbClr val="000000"/>
                </a:solidFill>
              </a:rPr>
              <a:t>"</a:t>
            </a:r>
            <a:r>
              <a:rPr lang="en-GB" sz="2000" b="1">
                <a:solidFill>
                  <a:srgbClr val="000000"/>
                </a:solidFill>
              </a:rPr>
              <a:t>/&gt;</a:t>
            </a:r>
          </a:p>
          <a:p>
            <a:pPr>
              <a:buFont typeface="Wingdings" pitchFamily="2" charset="2"/>
              <a:buNone/>
            </a:pPr>
            <a:r>
              <a:rPr lang="en-GB" sz="2000">
                <a:solidFill>
                  <a:srgbClr val="000000"/>
                </a:solidFill>
              </a:rPr>
              <a:t>  </a:t>
            </a:r>
            <a:r>
              <a:rPr lang="en-GB" sz="2000" b="1">
                <a:solidFill>
                  <a:srgbClr val="000000"/>
                </a:solidFill>
              </a:rPr>
              <a:t>&lt;echo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000000"/>
                </a:solidFill>
              </a:rPr>
              <a:t>message</a:t>
            </a:r>
            <a:r>
              <a:rPr lang="en-GB" sz="2000">
                <a:solidFill>
                  <a:srgbClr val="000000"/>
                </a:solidFill>
              </a:rPr>
              <a:t>="</a:t>
            </a:r>
            <a:r>
              <a:rPr lang="en-GB" sz="2000" b="1">
                <a:solidFill>
                  <a:srgbClr val="000000"/>
                </a:solidFill>
              </a:rPr>
              <a:t>dir2</a:t>
            </a:r>
            <a:r>
              <a:rPr lang="en-GB" sz="2000">
                <a:solidFill>
                  <a:srgbClr val="000000"/>
                </a:solidFill>
              </a:rPr>
              <a:t> as location is </a:t>
            </a:r>
            <a:r>
              <a:rPr lang="en-GB" sz="2000" b="1">
                <a:solidFill>
                  <a:srgbClr val="000000"/>
                </a:solidFill>
              </a:rPr>
              <a:t>${dir2}</a:t>
            </a:r>
            <a:r>
              <a:rPr lang="en-GB" sz="2000">
                <a:solidFill>
                  <a:srgbClr val="000000"/>
                </a:solidFill>
              </a:rPr>
              <a:t>"</a:t>
            </a:r>
            <a:r>
              <a:rPr lang="en-GB" sz="2000" b="1">
                <a:solidFill>
                  <a:srgbClr val="000000"/>
                </a:solidFill>
              </a:rPr>
              <a:t>/&gt;</a:t>
            </a:r>
          </a:p>
          <a:p>
            <a:pPr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</a:rPr>
              <a:t>&lt;/target</a:t>
            </a:r>
            <a:r>
              <a:rPr lang="en-GB" sz="200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5067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7088" y="3929066"/>
            <a:ext cx="7848600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latin typeface="Tahoma" pitchFamily="34" charset="0"/>
              </a:rPr>
              <a:t>and see the difference between the effects of </a:t>
            </a:r>
            <a:r>
              <a:rPr lang="en-GB" sz="2000" b="1" i="1" dirty="0">
                <a:solidFill>
                  <a:srgbClr val="FF0000"/>
                </a:solidFill>
              </a:rPr>
              <a:t>value</a:t>
            </a:r>
            <a:r>
              <a:rPr lang="en-GB" sz="2000" dirty="0">
                <a:latin typeface="Tahoma" pitchFamily="34" charset="0"/>
              </a:rPr>
              <a:t> and </a:t>
            </a:r>
            <a:r>
              <a:rPr lang="en-GB" sz="2000" b="1" i="1" dirty="0">
                <a:solidFill>
                  <a:srgbClr val="FF0000"/>
                </a:solidFill>
              </a:rPr>
              <a:t>location</a:t>
            </a:r>
            <a:r>
              <a:rPr lang="en-GB" sz="2000" b="1" i="1" dirty="0">
                <a:solidFill>
                  <a:srgbClr val="000000"/>
                </a:solidFill>
              </a:rPr>
              <a:t> </a:t>
            </a:r>
            <a:r>
              <a:rPr lang="en-GB" sz="2000" dirty="0">
                <a:latin typeface="Tahoma" pitchFamily="34" charset="0"/>
              </a:rPr>
              <a:t>attributes.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latin typeface="Tahoma" pitchFamily="34" charset="0"/>
              </a:rPr>
              <a:t>(Do this by further extending </a:t>
            </a:r>
            <a:r>
              <a:rPr lang="en-GB" sz="2000" b="1" dirty="0">
                <a:solidFill>
                  <a:srgbClr val="000000"/>
                </a:solidFill>
              </a:rPr>
              <a:t>builtinprop.xml</a:t>
            </a:r>
            <a:r>
              <a:rPr lang="en-GB" sz="2000" dirty="0">
                <a:latin typeface="Tahoma" pitchFamily="34" charset="0"/>
              </a:rPr>
              <a:t> file with properties discussed in </a:t>
            </a:r>
            <a:r>
              <a:rPr lang="en-GB" sz="2000" b="1" dirty="0">
                <a:latin typeface="Tahoma" pitchFamily="34" charset="0"/>
              </a:rPr>
              <a:t>Slides 5 </a:t>
            </a:r>
            <a:r>
              <a:rPr lang="en-GB" sz="2000" dirty="0">
                <a:latin typeface="Tahoma" pitchFamily="34" charset="0"/>
              </a:rPr>
              <a:t>and </a:t>
            </a:r>
            <a:r>
              <a:rPr lang="en-GB" sz="2000" b="1" dirty="0">
                <a:latin typeface="Tahoma" pitchFamily="34" charset="0"/>
              </a:rPr>
              <a:t>9</a:t>
            </a:r>
            <a:r>
              <a:rPr lang="en-GB" sz="20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Which two echo messages will we get?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What if to change (temporary) </a:t>
            </a:r>
            <a:r>
              <a:rPr lang="en-GB" sz="2000" b="1" dirty="0" err="1">
                <a:solidFill>
                  <a:srgbClr val="000000"/>
                </a:solidFill>
              </a:rPr>
              <a:t>basedir</a:t>
            </a:r>
            <a:r>
              <a:rPr lang="en-GB" sz="2000" b="1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 </a:t>
            </a:r>
            <a:r>
              <a:rPr lang="en-GB" sz="2000" dirty="0">
                <a:latin typeface="Tahoma" pitchFamily="34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 &lt;project&gt; </a:t>
            </a:r>
            <a:r>
              <a:rPr lang="en-GB" sz="2000" dirty="0">
                <a:latin typeface="Tahoma" pitchFamily="34" charset="0"/>
              </a:rPr>
              <a:t>element to </a:t>
            </a:r>
            <a:r>
              <a:rPr lang="en-GB" sz="2000" b="1" dirty="0" err="1">
                <a:solidFill>
                  <a:srgbClr val="000000"/>
                </a:solidFill>
              </a:rPr>
              <a:t>basedir</a:t>
            </a:r>
            <a:r>
              <a:rPr lang="en-GB" sz="2000" b="1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</a:rPr>
              <a:t>../../ch03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?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latin typeface="Tahoma" pitchFamily="34" charset="0"/>
              </a:rPr>
              <a:t>After checking,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 recover </a:t>
            </a:r>
            <a:r>
              <a:rPr lang="en-GB" sz="2000" b="1" dirty="0" err="1">
                <a:solidFill>
                  <a:srgbClr val="000000"/>
                </a:solidFill>
              </a:rPr>
              <a:t>basedir</a:t>
            </a:r>
            <a:r>
              <a:rPr lang="en-GB" sz="2000" b="1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" 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GB" sz="2000" dirty="0">
                <a:latin typeface="Tahoma" pitchFamily="34" charset="0"/>
              </a:rPr>
              <a:t>in 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&lt;project&gt;</a:t>
            </a:r>
            <a:r>
              <a:rPr lang="en-GB" sz="2000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5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C52E1-36A2-45AF-9D59-D681F6A1EC4F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10429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Overriding a property</a:t>
            </a:r>
            <a:r>
              <a:rPr lang="en-GB" sz="3200" dirty="0">
                <a:solidFill>
                  <a:srgbClr val="FF0000"/>
                </a:solidFill>
              </a:rPr>
              <a:t>???</a:t>
            </a:r>
            <a:br>
              <a:rPr lang="en-GB" sz="3200" dirty="0"/>
            </a:br>
            <a:r>
              <a:rPr lang="en-GB" sz="3200" dirty="0"/>
              <a:t>(</a:t>
            </a:r>
            <a:r>
              <a:rPr lang="en-GB" sz="3200" b="1" dirty="0"/>
              <a:t>Immutability</a:t>
            </a:r>
            <a:r>
              <a:rPr lang="en-GB" sz="3200" dirty="0"/>
              <a:t> of properties)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571625"/>
            <a:ext cx="8208962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RUN </a:t>
            </a:r>
            <a:r>
              <a:rPr lang="en-GB" sz="2000" dirty="0"/>
              <a:t>in the directory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C:\Antbook\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ch03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7030A0"/>
                </a:solidFill>
              </a:rPr>
              <a:t>        build file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checkproperties.xml </a:t>
            </a:r>
            <a:r>
              <a:rPr lang="en-GB" sz="2000" dirty="0">
                <a:cs typeface="Courier New" pitchFamily="49" charset="0"/>
              </a:rPr>
              <a:t>containing: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/>
              <a:t>Recall </a:t>
            </a:r>
            <a:r>
              <a:rPr lang="en-GB" sz="2000" dirty="0"/>
              <a:t>that the above properties file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C:\Antbook\ch03\build.properties </a:t>
            </a:r>
            <a:r>
              <a:rPr lang="en-GB" sz="2000" dirty="0"/>
              <a:t>states 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build.debug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off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>
                <a:solidFill>
                  <a:srgbClr val="FF0000"/>
                </a:solidFill>
              </a:rPr>
              <a:t>GUESS</a:t>
            </a:r>
            <a:r>
              <a:rPr lang="en-GB" sz="1800" dirty="0"/>
              <a:t> the result!</a:t>
            </a:r>
            <a:r>
              <a:rPr lang="en-GB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900" dirty="0">
                <a:latin typeface="Courier New" pitchFamily="49" charset="0"/>
              </a:rPr>
              <a:t>    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000125" y="2286000"/>
            <a:ext cx="7343775" cy="1582738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property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file</a:t>
            </a:r>
            <a:r>
              <a:rPr lang="en-GB" sz="2000" dirty="0">
                <a:solidFill>
                  <a:srgbClr val="FF0000"/>
                </a:solidFill>
              </a:rPr>
              <a:t>="</a:t>
            </a:r>
            <a:r>
              <a:rPr lang="en-GB" sz="2000" b="1" dirty="0" err="1">
                <a:solidFill>
                  <a:srgbClr val="FF0000"/>
                </a:solidFill>
              </a:rPr>
              <a:t>build.properties</a:t>
            </a:r>
            <a:r>
              <a:rPr lang="en-GB" sz="2000" dirty="0">
                <a:solidFill>
                  <a:srgbClr val="FF0000"/>
                </a:solidFill>
              </a:rPr>
              <a:t>"</a:t>
            </a:r>
            <a:r>
              <a:rPr lang="en-GB" sz="2000" dirty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 message="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&lt;property </a:t>
            </a:r>
            <a:r>
              <a:rPr lang="en-GB" sz="2000" b="1" dirty="0">
                <a:solidFill>
                  <a:srgbClr val="000000"/>
                </a:solidFill>
              </a:rPr>
              <a:t>name</a:t>
            </a:r>
            <a:r>
              <a:rPr lang="en-GB" sz="2000" dirty="0">
                <a:solidFill>
                  <a:srgbClr val="000000"/>
                </a:solidFill>
              </a:rPr>
              <a:t>="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" </a:t>
            </a:r>
            <a:r>
              <a:rPr lang="en-GB" sz="2000" b="1" dirty="0">
                <a:solidFill>
                  <a:srgbClr val="000000"/>
                </a:solidFill>
              </a:rPr>
              <a:t>value</a:t>
            </a:r>
            <a:r>
              <a:rPr lang="en-GB" sz="2000" dirty="0">
                <a:solidFill>
                  <a:srgbClr val="000000"/>
                </a:solidFill>
              </a:rPr>
              <a:t>="</a:t>
            </a:r>
            <a:r>
              <a:rPr lang="en-GB" sz="2000" b="1" dirty="0">
                <a:solidFill>
                  <a:srgbClr val="FF0000"/>
                </a:solidFill>
              </a:rPr>
              <a:t>on</a:t>
            </a:r>
            <a:r>
              <a:rPr lang="en-GB" sz="2000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 message="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  <a:endParaRPr lang="en-GB" sz="20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700338" y="4857750"/>
            <a:ext cx="5832475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700338" y="4929188"/>
            <a:ext cx="5832475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700338" y="4892675"/>
            <a:ext cx="5832475" cy="1250950"/>
          </a:xfrm>
          <a:prstGeom prst="rect">
            <a:avLst/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293938" y="6246813"/>
            <a:ext cx="4640262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 dirty="0">
                <a:latin typeface="Tahoma" pitchFamily="34" charset="0"/>
              </a:rPr>
              <a:t>[See file </a:t>
            </a:r>
            <a:r>
              <a:rPr lang="en-GB" sz="1800" b="1" dirty="0" err="1">
                <a:solidFill>
                  <a:srgbClr val="000000"/>
                </a:solidFill>
              </a:rPr>
              <a:t>build.properties</a:t>
            </a:r>
            <a:r>
              <a:rPr lang="en-GB" sz="1800" dirty="0">
                <a:latin typeface="Tahoma" pitchFamily="34" charset="0"/>
              </a:rPr>
              <a:t> in </a:t>
            </a:r>
            <a:r>
              <a:rPr lang="en-GB" sz="1800" b="1" dirty="0">
                <a:latin typeface="Tahoma" pitchFamily="34" charset="0"/>
              </a:rPr>
              <a:t>Slide 12</a:t>
            </a:r>
            <a:r>
              <a:rPr lang="en-GB" sz="1800" dirty="0">
                <a:latin typeface="Tahoma" pitchFamily="34" charset="0"/>
              </a:rPr>
              <a:t>]</a:t>
            </a:r>
            <a:endParaRPr lang="en-US" sz="18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4" grpId="0" animBg="1"/>
      <p:bldP spid="46085" grpId="0" animBg="1"/>
      <p:bldP spid="46086" grpId="0" animBg="1"/>
      <p:bldP spid="460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AC3EA-ED13-42BA-AD42-3CCE02F1DF3C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  <a:ln>
            <a:solidFill>
              <a:schemeClr val="folHlink"/>
            </a:solidFill>
          </a:ln>
        </p:spPr>
        <p:txBody>
          <a:bodyPr/>
          <a:lstStyle/>
          <a:p>
            <a:pPr algn="ctr" eaLnBrk="1" hangingPunct="1"/>
            <a:r>
              <a:rPr lang="en-GB" sz="4000" b="1" dirty="0"/>
              <a:t>Immutability</a:t>
            </a:r>
            <a:r>
              <a:rPr lang="en-GB" sz="4000" dirty="0"/>
              <a:t> of properties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28710"/>
            <a:ext cx="7772400" cy="344329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i="1" u="sng" dirty="0"/>
              <a:t>Once a property has been set</a:t>
            </a:r>
            <a:r>
              <a:rPr lang="en-GB" sz="2000" dirty="0"/>
              <a:t>, either in the build file or on the command line, </a:t>
            </a:r>
            <a:r>
              <a:rPr lang="en-GB" sz="2000" b="1" i="1" u="sng" dirty="0"/>
              <a:t>it cannot be changed</a:t>
            </a:r>
            <a:r>
              <a:rPr lang="en-GB" sz="2000" dirty="0"/>
              <a:t>.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WHAT</a:t>
            </a:r>
            <a:r>
              <a:rPr lang="en-GB" sz="2000" dirty="0"/>
              <a:t> should be the result of the above experiment </a:t>
            </a:r>
            <a:r>
              <a:rPr lang="en-GB" sz="2000" b="1" dirty="0">
                <a:solidFill>
                  <a:srgbClr val="FF0000"/>
                </a:solidFill>
              </a:rPr>
              <a:t>if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</a:rPr>
              <a:t>either file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r>
              <a:rPr lang="en-GB" sz="2000" dirty="0"/>
              <a:t>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FF0000"/>
                </a:solidFill>
              </a:rPr>
              <a:t>or the property</a:t>
            </a:r>
            <a:r>
              <a:rPr lang="en-GB" sz="2000" dirty="0"/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build.debug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in file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endParaRPr lang="en-GB" sz="20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would not exist?</a:t>
            </a:r>
            <a:r>
              <a:rPr lang="en-GB" sz="2000" dirty="0"/>
              <a:t> 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b="1" dirty="0">
                <a:solidFill>
                  <a:srgbClr val="FF0000"/>
                </a:solidFill>
              </a:rPr>
              <a:t>TRY it, by running again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checkproperties.xml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FF0000"/>
                </a:solidFill>
              </a:rPr>
              <a:t>and explain the result!</a:t>
            </a:r>
            <a:r>
              <a:rPr lang="en-GB" sz="2000" dirty="0"/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835150" y="4841875"/>
            <a:ext cx="6121400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835150" y="4857750"/>
            <a:ext cx="6121400" cy="1250950"/>
          </a:xfrm>
          <a:prstGeom prst="rect">
            <a:avLst/>
          </a:prstGeom>
          <a:solidFill>
            <a:srgbClr val="777777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${build.debug}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???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835150" y="4857750"/>
            <a:ext cx="6121400" cy="1250950"/>
          </a:xfrm>
          <a:prstGeom prst="rect">
            <a:avLst/>
          </a:prstGeom>
          <a:solidFill>
            <a:srgbClr val="777777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${build.debug}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solidFill>
                  <a:schemeClr val="bg1"/>
                </a:solidFill>
              </a:rPr>
              <a:t>   [echo] build.debug = on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 animBg="1"/>
      <p:bldP spid="47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B292-A6A4-41B9-BF69-A94060AD1A3F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609600"/>
          </a:xfrm>
          <a:solidFill>
            <a:schemeClr val="folHlink"/>
          </a:solidFill>
          <a:ln>
            <a:solidFill>
              <a:schemeClr val="folHlink"/>
            </a:solidFill>
          </a:ln>
        </p:spPr>
        <p:txBody>
          <a:bodyPr/>
          <a:lstStyle/>
          <a:p>
            <a:pPr algn="ctr" eaLnBrk="1" hangingPunct="1"/>
            <a:r>
              <a:rPr lang="en-GB" sz="4000"/>
              <a:t>Immutability </a:t>
            </a:r>
            <a:r>
              <a:rPr lang="en-GB" sz="4000" b="1">
                <a:solidFill>
                  <a:srgbClr val="FF0000"/>
                </a:solidFill>
              </a:rPr>
              <a:t>exceptions</a:t>
            </a:r>
          </a:p>
        </p:txBody>
      </p:sp>
      <p:sp>
        <p:nvSpPr>
          <p:cNvPr id="16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4313" y="928670"/>
            <a:ext cx="8858250" cy="542927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ts val="600"/>
              </a:spcAft>
            </a:pPr>
            <a:r>
              <a:rPr lang="en-GB" sz="2800" b="1" dirty="0">
                <a:solidFill>
                  <a:srgbClr val="FF0000"/>
                </a:solidFill>
              </a:rPr>
              <a:t>Nevertheless</a:t>
            </a:r>
            <a:r>
              <a:rPr lang="en-GB" sz="2800" dirty="0"/>
              <a:t>, </a:t>
            </a:r>
            <a:r>
              <a:rPr lang="en-GB" sz="2800" u="sng" dirty="0"/>
              <a:t>there are ways to </a:t>
            </a:r>
            <a:r>
              <a:rPr lang="en-GB" sz="2800" b="1" i="1" u="sng" dirty="0"/>
              <a:t>break the immutability</a:t>
            </a:r>
            <a:r>
              <a:rPr lang="en-GB" sz="2800" u="sng" dirty="0"/>
              <a:t>  of properties</a:t>
            </a:r>
            <a:r>
              <a:rPr lang="en-GB" sz="2800" dirty="0"/>
              <a:t>, </a:t>
            </a:r>
            <a:r>
              <a:rPr lang="en-GB" sz="2800" i="1" dirty="0"/>
              <a:t>for example,</a:t>
            </a:r>
            <a:r>
              <a:rPr lang="en-GB" sz="2800" dirty="0"/>
              <a:t>  by using </a:t>
            </a:r>
            <a:r>
              <a:rPr lang="en-GB" sz="2800" b="1" dirty="0"/>
              <a:t>Ant</a:t>
            </a:r>
            <a:r>
              <a:rPr lang="en-GB" sz="2800" dirty="0"/>
              <a:t> task</a:t>
            </a:r>
          </a:p>
          <a:p>
            <a:pPr lvl="1" eaLnBrk="1" hangingPunct="1">
              <a:spcBef>
                <a:spcPct val="30000"/>
              </a:spcBef>
              <a:spcAft>
                <a:spcPts val="600"/>
              </a:spcAf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</a:p>
          <a:p>
            <a:pPr lvl="1" eaLnBrk="1" hangingPunct="1">
              <a:spcBef>
                <a:spcPct val="3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dirty="0"/>
              <a:t>(to be considered soon).  </a:t>
            </a:r>
          </a:p>
          <a:p>
            <a:pPr eaLnBrk="1" hangingPunct="1">
              <a:spcBef>
                <a:spcPct val="30000"/>
              </a:spcBef>
              <a:spcAft>
                <a:spcPts val="600"/>
              </a:spcAft>
            </a:pPr>
            <a:r>
              <a:rPr lang="en-GB" sz="2800" dirty="0"/>
              <a:t>Most of the reasons for such exceptions are </a:t>
            </a:r>
            <a:r>
              <a:rPr lang="en-GB" sz="2800" u="sng" dirty="0"/>
              <a:t>logically legitimate</a:t>
            </a:r>
            <a:r>
              <a:rPr lang="en-GB" sz="2800" dirty="0"/>
              <a:t>, </a:t>
            </a:r>
          </a:p>
          <a:p>
            <a:pPr eaLnBrk="1" hangingPunct="1">
              <a:spcBef>
                <a:spcPct val="30000"/>
              </a:spcBef>
              <a:spcAft>
                <a:spcPts val="600"/>
              </a:spcAft>
            </a:pPr>
            <a:r>
              <a:rPr lang="en-GB" sz="2800" dirty="0"/>
              <a:t>yet certainly </a:t>
            </a:r>
            <a:r>
              <a:rPr lang="en-GB" sz="2800" u="sng" dirty="0"/>
              <a:t>an area of confusion and concern</a:t>
            </a:r>
            <a:r>
              <a:rPr lang="en-GB" sz="2800" dirty="0"/>
              <a:t>.</a:t>
            </a:r>
          </a:p>
          <a:p>
            <a:pPr eaLnBrk="1" hangingPunct="1">
              <a:spcBef>
                <a:spcPct val="30000"/>
              </a:spcBef>
              <a:spcAft>
                <a:spcPts val="600"/>
              </a:spcAft>
            </a:pPr>
            <a:r>
              <a:rPr lang="en-GB" sz="2800" dirty="0"/>
              <a:t>Hence, </a:t>
            </a:r>
            <a:r>
              <a:rPr lang="en-GB" sz="2800" b="1" dirty="0"/>
              <a:t>Ant</a:t>
            </a:r>
            <a:r>
              <a:rPr lang="en-GB" sz="2800" dirty="0"/>
              <a:t> can warn you that </a:t>
            </a:r>
            <a:r>
              <a:rPr lang="en-GB" sz="2800" b="1" dirty="0"/>
              <a:t>this exceptions of the immutability of properties</a:t>
            </a:r>
            <a:r>
              <a:rPr lang="en-GB" sz="2800" dirty="0"/>
              <a:t> is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DEPRECATED.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F0259-96D7-4AAB-BFA7-1CFDA235F034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609600"/>
          </a:xfrm>
          <a:solidFill>
            <a:schemeClr val="folHlink"/>
          </a:solidFill>
          <a:ln>
            <a:solidFill>
              <a:schemeClr val="folHlink"/>
            </a:solidFill>
          </a:ln>
        </p:spPr>
        <p:txBody>
          <a:bodyPr/>
          <a:lstStyle/>
          <a:p>
            <a:pPr algn="ctr" eaLnBrk="1" hangingPunct="1"/>
            <a:r>
              <a:rPr lang="en-GB" sz="4000"/>
              <a:t>Immutability </a:t>
            </a:r>
            <a:r>
              <a:rPr lang="en-GB" sz="4000" b="1">
                <a:solidFill>
                  <a:srgbClr val="FF0000"/>
                </a:solidFill>
              </a:rPr>
              <a:t>exceptions???</a:t>
            </a:r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142287" cy="54737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</a:pPr>
            <a:r>
              <a:rPr lang="en-GB" b="1" dirty="0">
                <a:solidFill>
                  <a:srgbClr val="FF0000"/>
                </a:solidFill>
              </a:rPr>
              <a:t>NOTE THAT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 –D</a:t>
            </a:r>
            <a:r>
              <a:rPr lang="en-GB" dirty="0"/>
              <a:t> command-line option overriding properties</a:t>
            </a:r>
          </a:p>
          <a:p>
            <a:pPr algn="ctr" eaLnBrk="1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b="1" dirty="0">
                <a:solidFill>
                  <a:srgbClr val="FF0000"/>
                </a:solidFill>
              </a:rPr>
              <a:t>is not considered as an exception!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-D</a:t>
            </a:r>
            <a:r>
              <a:rPr lang="en-GB" dirty="0"/>
              <a:t> is a </a:t>
            </a:r>
            <a:r>
              <a:rPr lang="en-GB" b="1" dirty="0">
                <a:solidFill>
                  <a:srgbClr val="FF0000"/>
                </a:solidFill>
              </a:rPr>
              <a:t>deliberate</a:t>
            </a:r>
            <a:r>
              <a:rPr lang="en-GB" dirty="0"/>
              <a:t> tool </a:t>
            </a:r>
            <a:r>
              <a:rPr lang="en-GB" b="1" i="1" dirty="0"/>
              <a:t>to set a property in advance,</a:t>
            </a:r>
            <a:r>
              <a:rPr lang="en-GB" dirty="0"/>
              <a:t> immediately before running build file: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</a:pPr>
            <a:r>
              <a:rPr lang="en-GB" dirty="0"/>
              <a:t>Even if the build file contains a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dirty="0"/>
              <a:t> task intended to change a property which has been set up from the command line with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–D,</a:t>
            </a:r>
            <a:r>
              <a:rPr lang="en-GB" dirty="0"/>
              <a:t> this task </a:t>
            </a:r>
            <a:r>
              <a:rPr lang="en-GB" b="1" dirty="0">
                <a:solidFill>
                  <a:srgbClr val="FF0000"/>
                </a:solidFill>
              </a:rPr>
              <a:t>will not actually change</a:t>
            </a:r>
            <a:r>
              <a:rPr lang="en-GB" dirty="0"/>
              <a:t> it.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</a:pPr>
            <a:r>
              <a:rPr lang="en-GB" dirty="0"/>
              <a:t>Thus, </a:t>
            </a:r>
            <a:r>
              <a:rPr lang="en-GB" b="1" dirty="0">
                <a:solidFill>
                  <a:srgbClr val="FF0000"/>
                </a:solidFill>
              </a:rPr>
              <a:t>immutability is not violated </a:t>
            </a:r>
            <a:r>
              <a:rPr lang="en-GB" dirty="0"/>
              <a:t>by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-D</a:t>
            </a:r>
            <a:r>
              <a:rPr lang="en-GB" dirty="0"/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2ECB6-8FC1-43D3-A1E7-A401B96F119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525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Loading </a:t>
            </a:r>
            <a:r>
              <a:rPr lang="en-GB" sz="3600" b="1" dirty="0"/>
              <a:t>properties file</a:t>
            </a:r>
            <a:r>
              <a:rPr lang="en-GB" sz="3600" dirty="0"/>
              <a:t> </a:t>
            </a:r>
            <a:br>
              <a:rPr lang="en-GB" sz="3600" dirty="0"/>
            </a:br>
            <a:r>
              <a:rPr lang="en-GB" sz="3600" dirty="0"/>
              <a:t>with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</a:rPr>
              <a:t>prefix</a:t>
            </a:r>
            <a:r>
              <a:rPr lang="en-GB" sz="3600" dirty="0"/>
              <a:t> attribute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7777162" cy="4105275"/>
          </a:xfrm>
        </p:spPr>
        <p:txBody>
          <a:bodyPr/>
          <a:lstStyle/>
          <a:p>
            <a:pPr eaLnBrk="1" hangingPunct="1"/>
            <a:r>
              <a:rPr lang="en-GB" dirty="0"/>
              <a:t>If we want to </a:t>
            </a:r>
            <a:r>
              <a:rPr lang="en-GB" b="1" dirty="0">
                <a:solidFill>
                  <a:srgbClr val="FF0000"/>
                </a:solidFill>
              </a:rPr>
              <a:t>use</a:t>
            </a:r>
            <a:r>
              <a:rPr lang="en-GB" dirty="0"/>
              <a:t> </a:t>
            </a:r>
            <a:r>
              <a:rPr lang="en-GB" b="1" i="1" u="sng" dirty="0"/>
              <a:t>different</a:t>
            </a:r>
            <a:r>
              <a:rPr lang="en-GB" i="1" u="sng" dirty="0"/>
              <a:t> properties files</a:t>
            </a:r>
            <a:r>
              <a:rPr lang="en-GB" dirty="0"/>
              <a:t> containing the </a:t>
            </a:r>
            <a:r>
              <a:rPr lang="en-GB" b="1" i="1" u="sng" dirty="0"/>
              <a:t>same </a:t>
            </a:r>
            <a:r>
              <a:rPr lang="en-GB" i="1" u="sng" dirty="0"/>
              <a:t>property name with </a:t>
            </a:r>
            <a:r>
              <a:rPr lang="en-GB" b="1" i="1" u="sng" dirty="0"/>
              <a:t>different </a:t>
            </a:r>
            <a:r>
              <a:rPr lang="en-GB" i="1" u="sng" dirty="0"/>
              <a:t>values</a:t>
            </a:r>
            <a:r>
              <a:rPr lang="en-GB" dirty="0"/>
              <a:t>, then 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  <a:p>
            <a:pPr lvl="1" eaLnBrk="1" hangingPunct="1"/>
            <a:r>
              <a:rPr lang="en-GB" dirty="0"/>
              <a:t>we can </a:t>
            </a:r>
            <a:r>
              <a:rPr lang="en-GB" b="1" i="1" u="sng" dirty="0"/>
              <a:t>avoid clashing</a:t>
            </a:r>
            <a:r>
              <a:rPr lang="en-GB" dirty="0"/>
              <a:t> by using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prefix</a:t>
            </a:r>
            <a:r>
              <a:rPr lang="en-GB" dirty="0"/>
              <a:t>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BB80F-C5D6-4A0C-A26E-330F08B1D9A7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4"/>
            <a:ext cx="7772400" cy="577849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More on Properties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642918"/>
            <a:ext cx="8532813" cy="557216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A </a:t>
            </a:r>
            <a:r>
              <a:rPr lang="en-GB" sz="2000" i="1" u="sng" dirty="0"/>
              <a:t>project</a:t>
            </a:r>
            <a:r>
              <a:rPr lang="en-GB" sz="2000" dirty="0"/>
              <a:t> can have a </a:t>
            </a:r>
            <a:r>
              <a:rPr lang="en-GB" sz="2000" i="1" u="sng" dirty="0"/>
              <a:t>set of properties (parameters)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These can be set </a:t>
            </a:r>
            <a:r>
              <a:rPr lang="en-GB" sz="2000" i="1" dirty="0"/>
              <a:t> </a:t>
            </a:r>
            <a:r>
              <a:rPr lang="en-GB" sz="2000" dirty="0"/>
              <a:t>either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b="1" i="1" u="sng" dirty="0"/>
              <a:t>i</a:t>
            </a:r>
            <a:r>
              <a:rPr lang="en-GB" sz="1800" b="1" i="1" u="sng" dirty="0"/>
              <a:t>n the build file</a:t>
            </a:r>
            <a:r>
              <a:rPr lang="en-GB" sz="1800" dirty="0"/>
              <a:t>  by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1800" dirty="0"/>
              <a:t> task, or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b="1" i="1" u="sng" dirty="0"/>
              <a:t>outside of Ant build file</a:t>
            </a:r>
            <a:r>
              <a:rPr lang="en-GB" sz="1800" dirty="0"/>
              <a:t>  from the </a:t>
            </a:r>
            <a:r>
              <a:rPr lang="en-GB" sz="1800" b="1" i="1" dirty="0"/>
              <a:t>command line</a:t>
            </a:r>
            <a:r>
              <a:rPr lang="en-GB" sz="1800" dirty="0"/>
              <a:t>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A </a:t>
            </a:r>
            <a:r>
              <a:rPr lang="en-GB" sz="2000" i="1" u="sng" dirty="0"/>
              <a:t>property</a:t>
            </a:r>
            <a:r>
              <a:rPr lang="en-GB" sz="2000" dirty="0"/>
              <a:t>  has a </a:t>
            </a:r>
            <a:r>
              <a:rPr lang="en-GB" sz="2000" b="1" i="1" u="sng" dirty="0"/>
              <a:t>name</a:t>
            </a:r>
            <a:r>
              <a:rPr lang="en-GB" sz="2000" dirty="0"/>
              <a:t> and a </a:t>
            </a:r>
            <a:r>
              <a:rPr lang="en-GB" sz="2000" b="1" i="1" u="sng" dirty="0"/>
              <a:t>value.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i="1" u="sng" dirty="0"/>
              <a:t>Case-sensitive!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b="1" dirty="0"/>
              <a:t>For example</a:t>
            </a:r>
            <a:r>
              <a:rPr lang="en-GB" sz="2000" dirty="0"/>
              <a:t>, if there is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/>
              <a:t>a property </a:t>
            </a:r>
            <a:r>
              <a:rPr lang="en-GB" sz="1800" b="1" i="1" u="sng" dirty="0"/>
              <a:t>name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i="1" dirty="0" err="1">
                <a:solidFill>
                  <a:srgbClr val="FF0000"/>
                </a:solidFill>
                <a:latin typeface="Courier New" pitchFamily="49" charset="0"/>
              </a:rPr>
              <a:t>build.dir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endParaRPr lang="en-GB" sz="18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/>
              <a:t>with the </a:t>
            </a:r>
            <a:r>
              <a:rPr lang="en-GB" sz="1800" b="1" i="1" u="sng" dirty="0"/>
              <a:t>value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build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800" dirty="0"/>
              <a:t>,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     then this could be used in an attribute like this:</a:t>
            </a:r>
          </a:p>
          <a:p>
            <a:pPr algn="ctr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destdir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="${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build.dir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}/classes</a:t>
            </a:r>
            <a:r>
              <a:rPr lang="en-GB" sz="2000" b="1" dirty="0"/>
              <a:t>"</a:t>
            </a:r>
            <a:r>
              <a:rPr lang="en-GB" sz="2000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/>
              <a:t>This is resolved at </a:t>
            </a:r>
            <a:r>
              <a:rPr lang="en-GB" sz="2000" i="1" u="sng" dirty="0"/>
              <a:t>run-time</a:t>
            </a:r>
            <a:r>
              <a:rPr lang="en-GB" sz="2000" dirty="0"/>
              <a:t>  as 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build/classes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07950" y="6381750"/>
            <a:ext cx="777081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400" b="1" dirty="0">
                <a:solidFill>
                  <a:srgbClr val="000000"/>
                </a:solidFill>
              </a:rPr>
              <a:t>[See </a:t>
            </a:r>
            <a:r>
              <a:rPr lang="en-US" sz="1400" b="1" dirty="0">
                <a:solidFill>
                  <a:srgbClr val="000000"/>
                </a:solidFill>
              </a:rPr>
              <a:t>C:\JAVA\Ant1.8.2\docs\manual\index.html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  <a:r>
              <a:rPr lang="en-GB" sz="1400" b="1" dirty="0"/>
              <a:t>-&gt; </a:t>
            </a:r>
            <a:r>
              <a:rPr lang="en-GB" sz="1400" b="1" dirty="0">
                <a:latin typeface="Tahoma" pitchFamily="34" charset="0"/>
              </a:rPr>
              <a:t>Using Ant</a:t>
            </a:r>
            <a:r>
              <a:rPr lang="en-GB" sz="1400" b="1" dirty="0"/>
              <a:t> -&gt; </a:t>
            </a:r>
            <a:r>
              <a:rPr lang="en-GB" sz="1400" b="1" dirty="0">
                <a:latin typeface="Tahoma" pitchFamily="34" charset="0"/>
              </a:rPr>
              <a:t>Properties]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8F0FE-64E5-4406-89F4-7AA5120716E9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525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Loading </a:t>
            </a:r>
            <a:r>
              <a:rPr lang="en-GB" sz="3600" b="1" dirty="0"/>
              <a:t>properties file</a:t>
            </a:r>
            <a:r>
              <a:rPr lang="en-GB" sz="3600" dirty="0"/>
              <a:t> </a:t>
            </a:r>
            <a:br>
              <a:rPr lang="en-GB" sz="3600" dirty="0"/>
            </a:br>
            <a:r>
              <a:rPr lang="en-GB" sz="3600" dirty="0"/>
              <a:t>with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</a:rPr>
              <a:t>prefix</a:t>
            </a:r>
            <a:r>
              <a:rPr lang="en-GB" sz="3600" dirty="0"/>
              <a:t> attribute</a:t>
            </a:r>
          </a:p>
        </p:txBody>
      </p:sp>
      <p:sp>
        <p:nvSpPr>
          <p:cNvPr id="7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777162" cy="2232025"/>
          </a:xfrm>
        </p:spPr>
        <p:txBody>
          <a:bodyPr/>
          <a:lstStyle/>
          <a:p>
            <a:pPr eaLnBrk="1" hangingPunct="1"/>
            <a:r>
              <a:rPr lang="en-GB" sz="2000" dirty="0"/>
              <a:t>Consider again our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dirty="0"/>
              <a:t>file</a:t>
            </a:r>
          </a:p>
          <a:p>
            <a:pPr eaLnBrk="1" hangingPunct="1"/>
            <a:endParaRPr lang="en-GB" sz="2000" dirty="0"/>
          </a:p>
          <a:p>
            <a:pPr eaLnBrk="1" hangingPunct="1"/>
            <a:endParaRPr lang="en-GB" sz="2000" dirty="0"/>
          </a:p>
          <a:p>
            <a:pPr eaLnBrk="1" hangingPunct="1"/>
            <a:endParaRPr lang="en-GB" sz="2000" dirty="0"/>
          </a:p>
          <a:p>
            <a:pPr eaLnBrk="1" hangingPunct="1"/>
            <a:endParaRPr lang="en-GB" sz="2000" dirty="0"/>
          </a:p>
          <a:p>
            <a:pPr eaLnBrk="1" hangingPunct="1"/>
            <a:r>
              <a:rPr lang="en-GB" sz="2000" dirty="0"/>
              <a:t>and download it as above, but with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prefix</a:t>
            </a:r>
            <a:r>
              <a:rPr lang="en-GB" sz="2000" b="1" dirty="0"/>
              <a:t>  </a:t>
            </a:r>
            <a:r>
              <a:rPr lang="en-GB" sz="2000" dirty="0"/>
              <a:t>attribute: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95288" y="3789363"/>
            <a:ext cx="8413750" cy="2222500"/>
          </a:xfrm>
          <a:prstGeom prst="rect">
            <a:avLst/>
          </a:prstGeom>
          <a:solidFill>
            <a:srgbClr val="00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&lt;property </a:t>
            </a:r>
            <a:r>
              <a:rPr lang="en-GB" sz="2000" b="1" dirty="0">
                <a:solidFill>
                  <a:srgbClr val="000000"/>
                </a:solidFill>
              </a:rPr>
              <a:t>file="</a:t>
            </a:r>
            <a:r>
              <a:rPr lang="en-GB" sz="2000" b="1" dirty="0" err="1">
                <a:solidFill>
                  <a:srgbClr val="000000"/>
                </a:solidFill>
              </a:rPr>
              <a:t>build.properties</a:t>
            </a:r>
            <a:r>
              <a:rPr lang="en-GB" sz="2000" dirty="0">
                <a:solidFill>
                  <a:srgbClr val="000000"/>
                </a:solidFill>
              </a:rPr>
              <a:t>" </a:t>
            </a:r>
            <a:r>
              <a:rPr lang="en-GB" sz="2000" b="1" i="1" dirty="0">
                <a:solidFill>
                  <a:srgbClr val="FF0000"/>
                </a:solidFill>
              </a:rPr>
              <a:t>prefix</a:t>
            </a:r>
            <a:r>
              <a:rPr lang="en-GB" sz="2000" b="1" dirty="0">
                <a:solidFill>
                  <a:srgbClr val="000000"/>
                </a:solidFill>
              </a:rPr>
              <a:t>="</a:t>
            </a:r>
            <a:r>
              <a:rPr lang="en-GB" sz="2000" b="1" i="1" dirty="0" err="1">
                <a:solidFill>
                  <a:srgbClr val="FF0000"/>
                </a:solidFill>
              </a:rPr>
              <a:t>tmp</a:t>
            </a:r>
            <a:r>
              <a:rPr lang="en-GB" sz="2000" b="1" dirty="0">
                <a:solidFill>
                  <a:srgbClr val="000000"/>
                </a:solidFill>
              </a:rPr>
              <a:t>"</a:t>
            </a:r>
            <a:r>
              <a:rPr lang="en-GB" sz="2000" dirty="0">
                <a:solidFill>
                  <a:srgbClr val="000000"/>
                </a:solidFill>
              </a:rPr>
              <a:t> /&gt;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&lt;echo message="</a:t>
            </a:r>
            <a:r>
              <a:rPr lang="en-GB" sz="2000" b="1" i="1" dirty="0" err="1">
                <a:solidFill>
                  <a:srgbClr val="FF0000"/>
                </a:solidFill>
              </a:rPr>
              <a:t>tmp</a:t>
            </a:r>
            <a:r>
              <a:rPr lang="en-GB" sz="2000" i="1" dirty="0" err="1">
                <a:solidFill>
                  <a:srgbClr val="000000"/>
                </a:solidFill>
              </a:rPr>
              <a:t>.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b="1" i="1" dirty="0" err="1">
                <a:solidFill>
                  <a:srgbClr val="FF0000"/>
                </a:solidFill>
              </a:rPr>
              <a:t>tmp</a:t>
            </a:r>
            <a:r>
              <a:rPr lang="en-GB" sz="2000" dirty="0" err="1">
                <a:solidFill>
                  <a:srgbClr val="000000"/>
                </a:solidFill>
              </a:rPr>
              <a:t>.build.debug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&lt;echo message="</a:t>
            </a:r>
            <a:r>
              <a:rPr lang="en-GB" sz="2000" b="1" i="1" dirty="0" err="1">
                <a:solidFill>
                  <a:srgbClr val="FF0000"/>
                </a:solidFill>
              </a:rPr>
              <a:t>tmp</a:t>
            </a:r>
            <a:r>
              <a:rPr lang="en-GB" sz="2000" dirty="0" err="1">
                <a:solidFill>
                  <a:srgbClr val="000000"/>
                </a:solidFill>
              </a:rPr>
              <a:t>.output.dir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b="1" i="1" dirty="0" err="1">
                <a:solidFill>
                  <a:srgbClr val="FF0000"/>
                </a:solidFill>
              </a:rPr>
              <a:t>tmp</a:t>
            </a:r>
            <a:r>
              <a:rPr lang="en-GB" sz="2000" i="1" dirty="0" err="1">
                <a:solidFill>
                  <a:srgbClr val="000000"/>
                </a:solidFill>
              </a:rPr>
              <a:t>.output.dir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&lt;echo message="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dirty="0" err="1">
                <a:solidFill>
                  <a:srgbClr val="000000"/>
                </a:solidFill>
              </a:rPr>
              <a:t>build.debug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dirty="0">
                <a:solidFill>
                  <a:srgbClr val="000000"/>
                </a:solidFill>
              </a:rPr>
              <a:t>&lt;echo message="</a:t>
            </a:r>
            <a:r>
              <a:rPr lang="en-GB" sz="2000" dirty="0" err="1">
                <a:solidFill>
                  <a:srgbClr val="000000"/>
                </a:solidFill>
              </a:rPr>
              <a:t>output.dir</a:t>
            </a:r>
            <a:r>
              <a:rPr lang="en-GB" sz="2000" dirty="0">
                <a:solidFill>
                  <a:srgbClr val="000000"/>
                </a:solidFill>
              </a:rPr>
              <a:t> = ${</a:t>
            </a:r>
            <a:r>
              <a:rPr lang="en-GB" sz="2000" dirty="0" err="1">
                <a:solidFill>
                  <a:srgbClr val="000000"/>
                </a:solidFill>
              </a:rPr>
              <a:t>output.dir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627313" y="2133600"/>
            <a:ext cx="3860800" cy="785813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build.debug=off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build.dir=build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output.dir=${build.dir}/output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7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allAtOnce" animBg="1"/>
      <p:bldP spid="727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2182A-8937-4AB8-A104-6E36867193ED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854950" cy="4548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/>
              <a:t>This will add prefix 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tmp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GB" sz="2000" dirty="0"/>
              <a:t> to all property names from this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file </a:t>
            </a:r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and will result in: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endParaRPr lang="en-GB" sz="2000" dirty="0"/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The last two properties being now </a:t>
            </a:r>
            <a:r>
              <a:rPr lang="en-GB" sz="2000" b="1" dirty="0">
                <a:solidFill>
                  <a:srgbClr val="FF0000"/>
                </a:solidFill>
              </a:rPr>
              <a:t>undefined</a:t>
            </a:r>
            <a:r>
              <a:rPr lang="en-GB" sz="20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/>
              <a:t>indeed, </a:t>
            </a:r>
            <a:r>
              <a:rPr lang="en-GB" sz="1800" b="1" i="1" dirty="0"/>
              <a:t>only prefixed properties have been set up</a:t>
            </a:r>
            <a:r>
              <a:rPr lang="en-GB" sz="1800" dirty="0"/>
              <a:t>.  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7772400" cy="10795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Loading </a:t>
            </a:r>
            <a:r>
              <a:rPr lang="en-GB" sz="3600" b="1" dirty="0"/>
              <a:t>properties file</a:t>
            </a:r>
            <a:r>
              <a:rPr lang="en-GB" sz="3600" dirty="0"/>
              <a:t> </a:t>
            </a:r>
            <a:br>
              <a:rPr lang="en-GB" sz="3600" dirty="0"/>
            </a:br>
            <a:r>
              <a:rPr lang="en-GB" sz="3600" dirty="0"/>
              <a:t>with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</a:rPr>
              <a:t>prefix</a:t>
            </a:r>
            <a:r>
              <a:rPr lang="en-GB" sz="3600" dirty="0"/>
              <a:t> attribute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238250" y="3860800"/>
            <a:ext cx="6789738" cy="1381125"/>
          </a:xfrm>
          <a:prstGeom prst="rect">
            <a:avLst/>
          </a:prstGeom>
          <a:solidFill>
            <a:srgbClr val="777777"/>
          </a:solidFill>
          <a:ln w="9525" algn="ctr">
            <a:solidFill>
              <a:srgbClr val="29292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</a:t>
            </a:r>
            <a:r>
              <a:rPr lang="en-GB" sz="2000" b="1">
                <a:solidFill>
                  <a:schemeClr val="bg1"/>
                </a:solidFill>
              </a:rPr>
              <a:t>tmp</a:t>
            </a:r>
            <a:r>
              <a:rPr lang="en-GB" sz="2000">
                <a:solidFill>
                  <a:schemeClr val="bg1"/>
                </a:solidFill>
              </a:rPr>
              <a:t>.build.debug = </a:t>
            </a:r>
            <a:r>
              <a:rPr lang="en-GB" sz="2000" b="1">
                <a:solidFill>
                  <a:schemeClr val="bg1"/>
                </a:solidFill>
              </a:rPr>
              <a:t>off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</a:t>
            </a:r>
            <a:r>
              <a:rPr lang="en-GB" sz="2000" b="1">
                <a:solidFill>
                  <a:schemeClr val="bg1"/>
                </a:solidFill>
              </a:rPr>
              <a:t>tmp</a:t>
            </a:r>
            <a:r>
              <a:rPr lang="en-GB" sz="2000">
                <a:solidFill>
                  <a:schemeClr val="bg1"/>
                </a:solidFill>
              </a:rPr>
              <a:t>.output.dir = </a:t>
            </a:r>
            <a:r>
              <a:rPr lang="en-GB" sz="2000" b="1">
                <a:solidFill>
                  <a:schemeClr val="bg1"/>
                </a:solidFill>
              </a:rPr>
              <a:t>build/output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258888" y="3857625"/>
            <a:ext cx="6789737" cy="1381125"/>
          </a:xfrm>
          <a:prstGeom prst="rect">
            <a:avLst/>
          </a:prstGeom>
          <a:solidFill>
            <a:srgbClr val="777777"/>
          </a:solidFill>
          <a:ln w="9525" algn="ctr">
            <a:solidFill>
              <a:srgbClr val="29292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</a:t>
            </a:r>
            <a:r>
              <a:rPr lang="en-GB" sz="2000" b="1">
                <a:solidFill>
                  <a:schemeClr val="bg1"/>
                </a:solidFill>
              </a:rPr>
              <a:t>tmp</a:t>
            </a:r>
            <a:r>
              <a:rPr lang="en-GB" sz="2000">
                <a:solidFill>
                  <a:schemeClr val="bg1"/>
                </a:solidFill>
              </a:rPr>
              <a:t>.build.debug = </a:t>
            </a:r>
            <a:r>
              <a:rPr lang="en-GB" sz="2000" b="1">
                <a:solidFill>
                  <a:schemeClr val="bg1"/>
                </a:solidFill>
              </a:rPr>
              <a:t>off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</a:t>
            </a:r>
            <a:r>
              <a:rPr lang="en-GB" sz="2000" b="1">
                <a:solidFill>
                  <a:schemeClr val="bg1"/>
                </a:solidFill>
              </a:rPr>
              <a:t>tmp</a:t>
            </a:r>
            <a:r>
              <a:rPr lang="en-GB" sz="2000">
                <a:solidFill>
                  <a:schemeClr val="bg1"/>
                </a:solidFill>
              </a:rPr>
              <a:t>.output.dir = </a:t>
            </a:r>
            <a:r>
              <a:rPr lang="en-GB" sz="2000" b="1">
                <a:solidFill>
                  <a:schemeClr val="bg1"/>
                </a:solidFill>
              </a:rPr>
              <a:t>build/output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build.debug = </a:t>
            </a:r>
            <a:r>
              <a:rPr lang="en-GB" sz="2000" b="1">
                <a:solidFill>
                  <a:schemeClr val="bg1"/>
                </a:solidFill>
              </a:rPr>
              <a:t>???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output.dir = </a:t>
            </a:r>
            <a:r>
              <a:rPr lang="en-GB" sz="2000" b="1">
                <a:solidFill>
                  <a:schemeClr val="bg1"/>
                </a:solidFill>
              </a:rPr>
              <a:t>???</a:t>
            </a:r>
            <a:endParaRPr lang="en-GB" b="1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282700" y="3857625"/>
            <a:ext cx="6789738" cy="1381125"/>
          </a:xfrm>
          <a:prstGeom prst="rect">
            <a:avLst/>
          </a:prstGeom>
          <a:solidFill>
            <a:srgbClr val="777777"/>
          </a:solidFill>
          <a:ln w="9525" algn="ctr">
            <a:solidFill>
              <a:srgbClr val="29292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</a:t>
            </a:r>
            <a:r>
              <a:rPr lang="en-GB" sz="2000" b="1">
                <a:solidFill>
                  <a:schemeClr val="bg1"/>
                </a:solidFill>
              </a:rPr>
              <a:t>tmp</a:t>
            </a:r>
            <a:r>
              <a:rPr lang="en-GB" sz="2000">
                <a:solidFill>
                  <a:schemeClr val="bg1"/>
                </a:solidFill>
              </a:rPr>
              <a:t>.build.debug = </a:t>
            </a:r>
            <a:r>
              <a:rPr lang="en-GB" sz="2000" b="1">
                <a:solidFill>
                  <a:schemeClr val="bg1"/>
                </a:solidFill>
              </a:rPr>
              <a:t>off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</a:t>
            </a:r>
            <a:r>
              <a:rPr lang="en-GB" sz="2000" b="1">
                <a:solidFill>
                  <a:schemeClr val="bg1"/>
                </a:solidFill>
              </a:rPr>
              <a:t>tmp</a:t>
            </a:r>
            <a:r>
              <a:rPr lang="en-GB" sz="2000">
                <a:solidFill>
                  <a:schemeClr val="bg1"/>
                </a:solidFill>
              </a:rPr>
              <a:t>.output.dir = </a:t>
            </a:r>
            <a:r>
              <a:rPr lang="en-GB" sz="2000" b="1">
                <a:solidFill>
                  <a:schemeClr val="bg1"/>
                </a:solidFill>
              </a:rPr>
              <a:t>build/output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build.debug = </a:t>
            </a:r>
            <a:r>
              <a:rPr lang="en-GB" sz="2000" b="1">
                <a:solidFill>
                  <a:schemeClr val="bg1"/>
                </a:solidFill>
              </a:rPr>
              <a:t>${build.debug}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>
                <a:solidFill>
                  <a:schemeClr val="bg1"/>
                </a:solidFill>
              </a:rPr>
              <a:t>   [echo] output.dir = </a:t>
            </a:r>
            <a:r>
              <a:rPr lang="en-GB" sz="2000" b="1">
                <a:solidFill>
                  <a:schemeClr val="bg1"/>
                </a:solidFill>
              </a:rPr>
              <a:t>${output.dir}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798763" y="2276475"/>
            <a:ext cx="3860800" cy="785813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build.debug=off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build.dir=build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rgbClr val="000000"/>
                </a:solidFill>
              </a:rPr>
              <a:t>output.dir=${build.dir}/output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9" grpId="0" animBg="1"/>
      <p:bldP spid="49160" grpId="0" animBg="1"/>
      <p:bldP spid="49161" grpId="0" animBg="1"/>
      <p:bldP spid="491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AA25E-F7CA-4BAC-AF19-311D23C09B22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6451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8031163" cy="4730769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GB" sz="2400" dirty="0"/>
              <a:t>Another properties file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.properties</a:t>
            </a:r>
            <a:r>
              <a:rPr lang="en-GB" sz="2400" dirty="0"/>
              <a:t> can be downloaded with some other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prefix="tmp1"</a:t>
            </a:r>
            <a:r>
              <a:rPr lang="en-GB" sz="2400" dirty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GB" sz="2400" dirty="0"/>
              <a:t>This way </a:t>
            </a:r>
            <a:r>
              <a:rPr lang="en-GB" sz="2400" b="1" i="1" u="sng" dirty="0"/>
              <a:t>shared properties</a:t>
            </a:r>
            <a:r>
              <a:rPr lang="en-GB" sz="2400" dirty="0"/>
              <a:t>  from various properties files, </a:t>
            </a:r>
            <a:r>
              <a:rPr lang="en-GB" sz="2400" b="1" i="1" u="sng" dirty="0"/>
              <a:t>even with </a:t>
            </a:r>
            <a:r>
              <a:rPr lang="en-GB" sz="2400" b="1" i="1" u="sng" dirty="0">
                <a:solidFill>
                  <a:srgbClr val="FF0000"/>
                </a:solidFill>
              </a:rPr>
              <a:t>different</a:t>
            </a:r>
            <a:r>
              <a:rPr lang="en-GB" sz="2400" b="1" i="1" u="sng" dirty="0"/>
              <a:t> values</a:t>
            </a:r>
            <a:r>
              <a:rPr lang="en-GB" sz="2400" dirty="0"/>
              <a:t>,  may be consistently considered together with different prefixes. </a:t>
            </a:r>
          </a:p>
          <a:p>
            <a:pPr eaLnBrk="1" hangingPunct="1">
              <a:spcAft>
                <a:spcPts val="1200"/>
              </a:spcAft>
            </a:pPr>
            <a:r>
              <a:rPr lang="en-GB" sz="2400" b="1" dirty="0"/>
              <a:t>For example:</a:t>
            </a:r>
            <a:r>
              <a:rPr lang="en-GB" sz="2400" dirty="0"/>
              <a:t> </a:t>
            </a:r>
          </a:p>
          <a:p>
            <a:pPr lvl="1" eaLnBrk="1" hangingPunct="1">
              <a:spcAft>
                <a:spcPts val="1200"/>
              </a:spcAft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tmp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.build.debug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off</a:t>
            </a:r>
          </a:p>
          <a:p>
            <a:pPr lvl="1" eaLnBrk="1" hangingPunct="1">
              <a:spcAft>
                <a:spcPts val="1200"/>
              </a:spcAf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tmp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.build.debug =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on</a:t>
            </a: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GB" sz="2400" dirty="0"/>
              <a:t>Therefore, the </a:t>
            </a:r>
            <a:r>
              <a:rPr lang="en-GB" sz="2400" b="1" i="1" dirty="0"/>
              <a:t>information from various properties  files may be consistently unified</a:t>
            </a:r>
            <a:r>
              <a:rPr lang="en-GB" sz="2400" dirty="0"/>
              <a:t>.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00647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Loading </a:t>
            </a:r>
            <a:r>
              <a:rPr lang="en-GB" sz="3600" b="1" dirty="0"/>
              <a:t>properties file</a:t>
            </a:r>
            <a:r>
              <a:rPr lang="en-GB" sz="3600" dirty="0"/>
              <a:t> </a:t>
            </a:r>
            <a:br>
              <a:rPr lang="en-GB" sz="3600" dirty="0"/>
            </a:br>
            <a:r>
              <a:rPr lang="en-GB" sz="3600" dirty="0"/>
              <a:t>with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</a:rPr>
              <a:t>prefix</a:t>
            </a:r>
            <a:r>
              <a:rPr lang="en-GB" sz="3600" dirty="0"/>
              <a:t>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0864D-CE39-4A73-8C9D-EAF94C30F6C1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71414"/>
            <a:ext cx="7772400" cy="936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/>
              <a:t>Loading </a:t>
            </a:r>
            <a:r>
              <a:rPr lang="en-GB" sz="2800" b="1" dirty="0"/>
              <a:t>environment variables</a:t>
            </a:r>
            <a:br>
              <a:rPr lang="en-GB" sz="2800" b="1" dirty="0"/>
            </a:br>
            <a:r>
              <a:rPr lang="en-GB" sz="2800" b="1" i="1" u="sng" dirty="0"/>
              <a:t>as</a:t>
            </a:r>
            <a:r>
              <a:rPr lang="en-GB" sz="2800" b="1" dirty="0"/>
              <a:t>  properties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3265488"/>
            <a:ext cx="7783512" cy="2806718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000" dirty="0"/>
              <a:t>This fragment of </a:t>
            </a:r>
            <a:r>
              <a:rPr lang="en-GB" sz="2000" b="1" dirty="0"/>
              <a:t>Ant</a:t>
            </a:r>
            <a:r>
              <a:rPr lang="en-GB" sz="2000" dirty="0"/>
              <a:t> build file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reads the system </a:t>
            </a:r>
            <a:r>
              <a:rPr lang="en-GB" sz="2000" b="1" i="1" u="sng" dirty="0"/>
              <a:t>environment variables</a:t>
            </a:r>
            <a:r>
              <a:rPr lang="en-GB" sz="2000" dirty="0"/>
              <a:t>  and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stores them </a:t>
            </a:r>
            <a:r>
              <a:rPr lang="en-GB" sz="2000" b="1" dirty="0">
                <a:solidFill>
                  <a:srgbClr val="FF0000"/>
                </a:solidFill>
              </a:rPr>
              <a:t>as</a:t>
            </a:r>
            <a:r>
              <a:rPr lang="en-GB" sz="2000" dirty="0"/>
              <a:t> </a:t>
            </a:r>
            <a:r>
              <a:rPr lang="en-GB" sz="2000" b="1" i="1" u="sng" dirty="0"/>
              <a:t>properties, prefixed with</a:t>
            </a:r>
            <a:r>
              <a:rPr lang="en-GB" sz="2000" dirty="0"/>
              <a:t>  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env</a:t>
            </a:r>
            <a:r>
              <a:rPr lang="en-GB" sz="2000" dirty="0"/>
              <a:t>“, 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2000" dirty="0"/>
              <a:t>i</a:t>
            </a:r>
            <a:r>
              <a:rPr lang="en-GB" sz="1800" dirty="0"/>
              <a:t>n order </a:t>
            </a:r>
            <a:r>
              <a:rPr lang="en-GB" sz="1800" i="1" dirty="0"/>
              <a:t>to avoid inadvertent </a:t>
            </a:r>
            <a:r>
              <a:rPr lang="en-GB" sz="1800" i="1" u="sng" dirty="0"/>
              <a:t>collision</a:t>
            </a:r>
            <a:r>
              <a:rPr lang="en-GB" sz="1800" dirty="0"/>
              <a:t>  with existing </a:t>
            </a:r>
            <a:r>
              <a:rPr lang="en-GB" sz="1800" b="1" dirty="0"/>
              <a:t>Ant</a:t>
            </a:r>
            <a:r>
              <a:rPr lang="en-GB" sz="1800" dirty="0"/>
              <a:t> properties,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sz="1800" dirty="0"/>
              <a:t>and especially to stress on the </a:t>
            </a:r>
            <a:r>
              <a:rPr lang="en-GB" sz="1800" i="1" u="sng" dirty="0"/>
              <a:t>origin</a:t>
            </a:r>
            <a:r>
              <a:rPr lang="en-GB" sz="1800" dirty="0"/>
              <a:t>  of these properties 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GB" sz="2000" b="1" dirty="0">
                <a:solidFill>
                  <a:srgbClr val="FF0000"/>
                </a:solidFill>
              </a:rPr>
              <a:t>TRY it.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-71470" y="6215082"/>
            <a:ext cx="92519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600" b="1" dirty="0">
                <a:latin typeface="Tahoma" pitchFamily="34" charset="0"/>
              </a:rPr>
              <a:t>[See </a:t>
            </a:r>
            <a:r>
              <a:rPr lang="en-US" sz="1600" b="1" dirty="0">
                <a:solidFill>
                  <a:srgbClr val="000000"/>
                </a:solidFill>
              </a:rPr>
              <a:t>C:\JAVA\Ant1.8.2\docs\manual\index.html</a:t>
            </a:r>
            <a:r>
              <a:rPr lang="en-GB" sz="1400" b="1" dirty="0">
                <a:latin typeface="Tahoma" pitchFamily="34" charset="0"/>
              </a:rPr>
              <a:t>-&gt; Ant Tasks -&gt; List of Tasks -&gt; Property]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50825" y="1714500"/>
            <a:ext cx="8642350" cy="1520825"/>
          </a:xfrm>
          <a:prstGeom prst="rect">
            <a:avLst/>
          </a:prstGeom>
          <a:solidFill>
            <a:srgbClr val="00FF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&lt;property </a:t>
            </a:r>
            <a:r>
              <a:rPr lang="en-GB" sz="1600" b="1" dirty="0">
                <a:solidFill>
                  <a:srgbClr val="000000"/>
                </a:solidFill>
              </a:rPr>
              <a:t>environment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dirty="0" err="1">
                <a:solidFill>
                  <a:srgbClr val="000000"/>
                </a:solidFill>
              </a:rPr>
              <a:t>env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message="Number of Processors = ${</a:t>
            </a:r>
            <a:r>
              <a:rPr lang="en-GB" sz="1600" dirty="0" err="1">
                <a:solidFill>
                  <a:srgbClr val="000000"/>
                </a:solidFill>
              </a:rPr>
              <a:t>env.NUMBER_OF_PROCESSORS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message="ANT_HOME is ${</a:t>
            </a:r>
            <a:r>
              <a:rPr lang="en-GB" sz="1600" dirty="0" err="1">
                <a:solidFill>
                  <a:srgbClr val="000000"/>
                </a:solidFill>
              </a:rPr>
              <a:t>env.ANT_HOME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message="Path is ${</a:t>
            </a:r>
            <a:r>
              <a:rPr lang="en-GB" sz="1600" dirty="0" err="1">
                <a:solidFill>
                  <a:srgbClr val="000000"/>
                </a:solidFill>
              </a:rPr>
              <a:t>env.Path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&lt;echo message="CLASSPATH is ${</a:t>
            </a:r>
            <a:r>
              <a:rPr lang="en-GB" sz="1600" dirty="0" err="1">
                <a:solidFill>
                  <a:srgbClr val="000000"/>
                </a:solidFill>
              </a:rPr>
              <a:t>env.CLASSPATH</a:t>
            </a:r>
            <a:r>
              <a:rPr lang="en-GB" sz="1600" dirty="0">
                <a:solidFill>
                  <a:srgbClr val="000000"/>
                </a:solidFill>
              </a:rPr>
              <a:t>}"/&gt;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388" y="1142984"/>
            <a:ext cx="5978525" cy="46196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+mn-lt"/>
              </a:rPr>
              <a:t>Create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 build file</a:t>
            </a:r>
            <a:r>
              <a:rPr lang="en-GB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EnvVar.xml</a:t>
            </a:r>
            <a:r>
              <a:rPr lang="en-GB" b="1" dirty="0">
                <a:latin typeface="+mn-lt"/>
              </a:rPr>
              <a:t> </a:t>
            </a:r>
            <a:r>
              <a:rPr lang="en-GB" dirty="0">
                <a:latin typeface="+mn-lt"/>
              </a:rPr>
              <a:t>containing: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01B54-5823-4A76-ABFB-1E60B1014B0F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3600"/>
              <a:t> task </a:t>
            </a:r>
            <a:br>
              <a:rPr lang="en-GB" sz="3600"/>
            </a:br>
            <a:r>
              <a:rPr lang="en-GB" sz="3600" b="1"/>
              <a:t>outside of targets</a:t>
            </a:r>
            <a:r>
              <a:rPr lang="en-GB" sz="3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24862" cy="50863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 </a:t>
            </a:r>
            <a:r>
              <a:rPr lang="en-GB" sz="2800" dirty="0"/>
              <a:t>task may occur as </a:t>
            </a:r>
            <a:r>
              <a:rPr lang="en-GB" sz="2800" b="1" i="1" dirty="0"/>
              <a:t>part</a:t>
            </a:r>
            <a:r>
              <a:rPr lang="en-GB" sz="2800" dirty="0"/>
              <a:t>  of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&lt;target&gt;</a:t>
            </a:r>
            <a:r>
              <a:rPr lang="en-GB" sz="2800" dirty="0"/>
              <a:t>,</a:t>
            </a:r>
            <a:r>
              <a:rPr lang="en-GB" sz="2800" b="1" dirty="0"/>
              <a:t> </a:t>
            </a: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but also is allowed to </a:t>
            </a:r>
            <a:r>
              <a:rPr lang="en-GB" sz="2800" b="1" i="1" dirty="0"/>
              <a:t>stand alone </a:t>
            </a:r>
            <a:r>
              <a:rPr lang="en-GB" sz="2800" dirty="0"/>
              <a:t>– directly      </a:t>
            </a:r>
            <a:r>
              <a:rPr lang="en-GB" sz="2800" b="1" i="1" dirty="0"/>
              <a:t>as a child</a:t>
            </a:r>
            <a:r>
              <a:rPr lang="en-GB" sz="2800" dirty="0"/>
              <a:t>  element of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&lt;project&gt;.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All tasks that appear </a:t>
            </a:r>
            <a:r>
              <a:rPr lang="en-GB" sz="2800" i="1" u="sng" dirty="0">
                <a:solidFill>
                  <a:srgbClr val="FF0000"/>
                </a:solidFill>
              </a:rPr>
              <a:t>outside of targets</a:t>
            </a:r>
            <a:r>
              <a:rPr lang="en-GB" sz="2800" dirty="0">
                <a:solidFill>
                  <a:srgbClr val="FF0000"/>
                </a:solidFill>
              </a:rPr>
              <a:t>  are </a:t>
            </a:r>
            <a:r>
              <a:rPr lang="en-GB" sz="2800" b="1" i="1" u="sng" dirty="0">
                <a:solidFill>
                  <a:srgbClr val="FF0000"/>
                </a:solidFill>
              </a:rPr>
              <a:t>evaluated before any target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Therefore, it is best to put all such “</a:t>
            </a:r>
            <a:r>
              <a:rPr lang="en-GB" sz="2800" i="1" dirty="0"/>
              <a:t>non-target property declarations</a:t>
            </a:r>
            <a:r>
              <a:rPr lang="en-GB" sz="2800" dirty="0"/>
              <a:t>” of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2800" dirty="0"/>
              <a:t> </a:t>
            </a:r>
            <a:r>
              <a:rPr lang="en-GB" sz="2800" i="1" dirty="0"/>
              <a:t>before all targets</a:t>
            </a:r>
            <a:r>
              <a:rPr lang="en-GB" sz="2800" dirty="0"/>
              <a:t>, to avoid confusion, like in the following (schematic) slide: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0756C-233D-42D1-BEB2-8343DF0A4D80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3600"/>
              <a:t> task </a:t>
            </a:r>
            <a:br>
              <a:rPr lang="en-GB" sz="3600"/>
            </a:br>
            <a:r>
              <a:rPr lang="en-GB" sz="3600" b="1"/>
              <a:t>outside of targets</a:t>
            </a:r>
            <a:endParaRPr lang="en-GB" sz="3600" b="1">
              <a:solidFill>
                <a:srgbClr val="FF0000"/>
              </a:solidFill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97888" cy="4403725"/>
          </a:xfrm>
          <a:solidFill>
            <a:srgbClr val="00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&lt;project name="hello"&gt;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&lt;echo&gt;project hello running&lt;echo&gt;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&lt;property name="…" value= "…"/&gt;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&lt;property name="…" location="…"/&gt;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&lt;property file="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build.properties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      prefix= "…"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&lt;property environment="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env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&lt;target&gt; ... &lt;/target&gt;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&lt;target&gt; ... &lt;/target&gt;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&lt;target&gt; ... &lt;/target&gt;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&lt;/project&gt;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 flipH="1">
            <a:off x="5797550" y="2054225"/>
            <a:ext cx="2376488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>
                <a:latin typeface="Tahoma" pitchFamily="34" charset="0"/>
              </a:rPr>
              <a:t>Literal value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795963" y="2486025"/>
            <a:ext cx="234473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>
                <a:latin typeface="Tahoma" pitchFamily="34" charset="0"/>
              </a:rPr>
              <a:t>Resolves to abs. path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795963" y="2924175"/>
            <a:ext cx="237648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>
                <a:latin typeface="Tahoma" pitchFamily="34" charset="0"/>
              </a:rPr>
              <a:t>Downloads prop. file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5795963" y="3429000"/>
            <a:ext cx="237648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 dirty="0" err="1">
                <a:latin typeface="Tahoma" pitchFamily="34" charset="0"/>
              </a:rPr>
              <a:t>Env</a:t>
            </a:r>
            <a:r>
              <a:rPr lang="en-GB" sz="1800" dirty="0">
                <a:latin typeface="Tahoma" pitchFamily="34" charset="0"/>
              </a:rPr>
              <a:t>. var.  as </a:t>
            </a:r>
            <a:r>
              <a:rPr lang="en-GB" sz="1800" dirty="0" err="1">
                <a:latin typeface="Tahoma" pitchFamily="34" charset="0"/>
              </a:rPr>
              <a:t>proprties</a:t>
            </a:r>
            <a:r>
              <a:rPr lang="en-GB" sz="1800" dirty="0">
                <a:latin typeface="Tahoma" pitchFamily="34" charset="0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86446" y="4491047"/>
            <a:ext cx="2376487" cy="64633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800" dirty="0">
                <a:latin typeface="Tahoma" pitchFamily="34" charset="0"/>
              </a:rPr>
              <a:t>All targets at after properties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2C3B9-E9CD-47C9-9DF4-D0C696322DA5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1081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Setting a </a:t>
            </a:r>
            <a:r>
              <a:rPr lang="en-GB" sz="3600" b="1"/>
              <a:t>property value</a:t>
            </a:r>
            <a:r>
              <a:rPr lang="en-GB" sz="3600"/>
              <a:t> by the task </a:t>
            </a:r>
            <a:r>
              <a:rPr lang="en-GB" sz="3600" b="1">
                <a:solidFill>
                  <a:srgbClr val="FF0000"/>
                </a:solidFill>
                <a:latin typeface="Courier New" pitchFamily="49" charset="0"/>
              </a:rPr>
              <a:t>&lt;available&gt;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2130447"/>
            <a:ext cx="8208962" cy="4013197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dirty="0"/>
              <a:t> </a:t>
            </a:r>
            <a:r>
              <a:rPr lang="en-GB" i="1" u="sng" dirty="0"/>
              <a:t>sets a property if a </a:t>
            </a:r>
            <a:r>
              <a:rPr lang="en-GB" b="1" i="1" u="sng" dirty="0"/>
              <a:t>resource</a:t>
            </a:r>
            <a:r>
              <a:rPr lang="en-GB" i="1" u="sng" dirty="0"/>
              <a:t> is </a:t>
            </a:r>
            <a:r>
              <a:rPr lang="en-GB" b="1" i="1" u="sng" dirty="0"/>
              <a:t>available</a:t>
            </a:r>
            <a:r>
              <a:rPr lang="en-GB" dirty="0"/>
              <a:t> </a:t>
            </a:r>
            <a:r>
              <a:rPr lang="en-GB" i="1" u="sng" dirty="0"/>
              <a:t>at runtime</a:t>
            </a:r>
            <a:r>
              <a:rPr lang="en-GB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This </a:t>
            </a:r>
            <a:r>
              <a:rPr lang="en-GB" b="1" i="1" dirty="0"/>
              <a:t>resource</a:t>
            </a:r>
            <a:r>
              <a:rPr lang="en-GB" dirty="0"/>
              <a:t> can be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3200" dirty="0"/>
              <a:t>file or directory,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3200" dirty="0"/>
              <a:t>class in </a:t>
            </a:r>
            <a:r>
              <a:rPr lang="en-GB" sz="3200" dirty="0" err="1"/>
              <a:t>classpath</a:t>
            </a:r>
            <a:r>
              <a:rPr lang="en-GB" sz="3200" dirty="0"/>
              <a:t>,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3200" dirty="0"/>
              <a:t>JVM system resource.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11188" y="1338251"/>
            <a:ext cx="8128000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800" b="1" dirty="0">
                <a:latin typeface="Tahoma" pitchFamily="34" charset="0"/>
              </a:rPr>
              <a:t>General description of the </a:t>
            </a:r>
            <a:r>
              <a:rPr lang="en-GB" sz="2800" b="1" i="1" u="sng" dirty="0">
                <a:latin typeface="Tahoma" pitchFamily="34" charset="0"/>
              </a:rPr>
              <a:t>task</a:t>
            </a:r>
            <a:r>
              <a:rPr lang="en-GB" sz="2800" b="1" dirty="0">
                <a:latin typeface="Tahoma" pitchFamily="34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</a:rPr>
              <a:t>&lt;available&gt;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-6349" y="6202363"/>
            <a:ext cx="91503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>
                <a:latin typeface="Tahoma" pitchFamily="34" charset="0"/>
              </a:rPr>
              <a:t>[See </a:t>
            </a:r>
            <a:r>
              <a:rPr lang="en-US" sz="1600" b="1" dirty="0">
                <a:solidFill>
                  <a:srgbClr val="000000"/>
                </a:solidFill>
              </a:rPr>
              <a:t>C:\JAVA\Ant1.8.2\docs\manual\index.html</a:t>
            </a:r>
            <a:r>
              <a:rPr lang="en-GB" sz="1400" b="1" dirty="0">
                <a:latin typeface="Tahoma" pitchFamily="34" charset="0"/>
              </a:rPr>
              <a:t>-&gt;Ant Tasks -&gt;List of Tasks-&gt;Available]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DFA2E-AEA2-46C1-ADC1-9DD129F16534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4"/>
            <a:ext cx="7772400" cy="1081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Setting a </a:t>
            </a:r>
            <a:r>
              <a:rPr lang="en-GB" sz="3600" b="1" dirty="0"/>
              <a:t>property value</a:t>
            </a:r>
            <a:r>
              <a:rPr lang="en-GB" sz="3600" dirty="0"/>
              <a:t> by the task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630380"/>
            <a:ext cx="8208962" cy="45132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b="1" dirty="0"/>
              <a:t>If</a:t>
            </a:r>
            <a:r>
              <a:rPr lang="en-GB" sz="2800" dirty="0"/>
              <a:t>  the resource is </a:t>
            </a:r>
            <a:r>
              <a:rPr lang="en-GB" sz="2800" b="1" i="1" u="sng" dirty="0"/>
              <a:t>present</a:t>
            </a:r>
            <a:r>
              <a:rPr lang="en-GB" sz="2800" dirty="0"/>
              <a:t>, the property value is set to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true </a:t>
            </a:r>
            <a:r>
              <a:rPr lang="en-GB" sz="2800" b="1" i="1" u="sng" dirty="0"/>
              <a:t>by default</a:t>
            </a:r>
            <a:r>
              <a:rPr lang="en-GB" sz="2800" dirty="0"/>
              <a:t> ,</a:t>
            </a:r>
            <a:endParaRPr lang="en-GB" sz="2800" b="1" dirty="0"/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b="1" dirty="0"/>
              <a:t>otherwise</a:t>
            </a:r>
            <a:r>
              <a:rPr lang="en-GB" sz="2800" dirty="0"/>
              <a:t>, the property is </a:t>
            </a:r>
            <a:r>
              <a:rPr lang="en-GB" sz="2800" b="1" i="1" u="sng" dirty="0"/>
              <a:t>not set</a:t>
            </a:r>
            <a:r>
              <a:rPr lang="en-GB" sz="2800" dirty="0"/>
              <a:t>  at all       (is </a:t>
            </a:r>
            <a:r>
              <a:rPr lang="en-GB" sz="2800" b="1" i="1" u="sng" dirty="0"/>
              <a:t>undefined</a:t>
            </a:r>
            <a:r>
              <a:rPr lang="en-GB" sz="2800" dirty="0"/>
              <a:t>).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dirty="0"/>
              <a:t>You can set the value to something other than the default by specifying the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GB" sz="2800" dirty="0"/>
              <a:t> </a:t>
            </a:r>
            <a:r>
              <a:rPr lang="en-GB" sz="2800" b="1" i="1" dirty="0"/>
              <a:t>attribute  </a:t>
            </a:r>
            <a:r>
              <a:rPr lang="en-GB" sz="2800" dirty="0"/>
              <a:t>of the task</a:t>
            </a:r>
            <a:r>
              <a:rPr lang="en-GB" sz="2800" b="1" i="1" dirty="0"/>
              <a:t>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28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GB" sz="2800" dirty="0"/>
              <a:t>Normally, this task is </a:t>
            </a:r>
            <a:r>
              <a:rPr lang="en-GB" sz="2800" i="1" u="sng" dirty="0"/>
              <a:t>used</a:t>
            </a:r>
            <a:r>
              <a:rPr lang="en-GB" sz="2800" dirty="0"/>
              <a:t>  to set properties that can be used </a:t>
            </a:r>
            <a:r>
              <a:rPr lang="en-GB" sz="2800" i="1" u="sng" dirty="0"/>
              <a:t>to avoid some target execution</a:t>
            </a:r>
            <a:r>
              <a:rPr lang="en-GB" sz="2800" dirty="0"/>
              <a:t>  depending on system parameters</a:t>
            </a:r>
            <a:r>
              <a:rPr lang="en-GB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11188" y="1071546"/>
            <a:ext cx="8128000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800" b="1" dirty="0">
                <a:latin typeface="Tahoma" pitchFamily="34" charset="0"/>
              </a:rPr>
              <a:t>General description of the </a:t>
            </a:r>
            <a:r>
              <a:rPr lang="en-GB" sz="2800" b="1" i="1" u="sng" dirty="0">
                <a:latin typeface="Tahoma" pitchFamily="34" charset="0"/>
              </a:rPr>
              <a:t>task</a:t>
            </a:r>
            <a:r>
              <a:rPr lang="en-GB" sz="2800" b="1" dirty="0">
                <a:latin typeface="Tahoma" pitchFamily="34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</a:rPr>
              <a:t>&lt;available&gt;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-78357" y="6234134"/>
            <a:ext cx="925886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>
                <a:latin typeface="Tahoma" pitchFamily="34" charset="0"/>
              </a:rPr>
              <a:t>[See </a:t>
            </a:r>
            <a:r>
              <a:rPr lang="en-US" sz="1600" b="1" dirty="0">
                <a:solidFill>
                  <a:srgbClr val="000000"/>
                </a:solidFill>
              </a:rPr>
              <a:t>C:\JAVA\Ant1.8.2\docs\manual\index.html</a:t>
            </a:r>
            <a:r>
              <a:rPr lang="en-GB" sz="1400" b="1" dirty="0">
                <a:latin typeface="Tahoma" pitchFamily="34" charset="0"/>
              </a:rPr>
              <a:t> -&gt;Ant Tasks -&gt;List of Tasks-&gt;Available]]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749CB-3237-4BCA-B520-D6CCC25CC10A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7923213" cy="100806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3200" b="1">
                <a:solidFill>
                  <a:srgbClr val="FF0000"/>
                </a:solidFill>
                <a:latin typeface="Courier New" pitchFamily="49" charset="0"/>
              </a:rPr>
              <a:t>available</a:t>
            </a:r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3200"/>
              <a:t>: Checking for the existence of a </a:t>
            </a:r>
            <a:r>
              <a:rPr lang="en-GB" sz="3200" b="1"/>
              <a:t>class in a classpath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800" y="2163763"/>
            <a:ext cx="8610600" cy="15525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&lt;available </a:t>
            </a:r>
            <a:r>
              <a:rPr lang="en-GB" sz="1800" b="1" dirty="0" err="1">
                <a:solidFill>
                  <a:srgbClr val="000000"/>
                </a:solidFill>
              </a:rPr>
              <a:t>classname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org.example.antbook.lesson1.</a:t>
            </a:r>
            <a:r>
              <a:rPr lang="en-GB" sz="1800" b="1" dirty="0">
                <a:solidFill>
                  <a:srgbClr val="000000"/>
                </a:solidFill>
              </a:rPr>
              <a:t>Main"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dirty="0" err="1">
                <a:solidFill>
                  <a:srgbClr val="000000"/>
                </a:solidFill>
              </a:rPr>
              <a:t>classpath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dist/project.jar</a:t>
            </a:r>
            <a:r>
              <a:rPr lang="en-GB" sz="1800" b="1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i="1" dirty="0">
                <a:solidFill>
                  <a:srgbClr val="FF0000"/>
                </a:solidFill>
              </a:rPr>
              <a:t>property</a:t>
            </a:r>
            <a:r>
              <a:rPr lang="en-GB" sz="1800" b="1" dirty="0">
                <a:solidFill>
                  <a:srgbClr val="000000"/>
                </a:solidFill>
              </a:rPr>
              <a:t> ="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.in.jar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&lt;echo&gt;</a:t>
            </a:r>
            <a:r>
              <a:rPr lang="en-GB" sz="1800" dirty="0" err="1">
                <a:solidFill>
                  <a:srgbClr val="000000"/>
                </a:solidFill>
              </a:rPr>
              <a:t>MainClass.present</a:t>
            </a:r>
            <a:r>
              <a:rPr lang="en-GB" sz="1800" b="1" dirty="0" err="1">
                <a:solidFill>
                  <a:srgbClr val="000000"/>
                </a:solidFill>
              </a:rPr>
              <a:t>.in.jar</a:t>
            </a:r>
            <a:r>
              <a:rPr lang="en-GB" sz="1800" b="1" dirty="0">
                <a:solidFill>
                  <a:srgbClr val="000000"/>
                </a:solidFill>
              </a:rPr>
              <a:t> is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    ${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.in.jar</a:t>
            </a:r>
            <a:r>
              <a:rPr lang="en-GB" sz="1800" b="1" dirty="0">
                <a:solidFill>
                  <a:srgbClr val="000000"/>
                </a:solidFill>
              </a:rPr>
              <a:t>}&lt;/echo&gt;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11188" y="3871913"/>
            <a:ext cx="3810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>
                <a:latin typeface="Tahoma" pitchFamily="34" charset="0"/>
              </a:rPr>
              <a:t>and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50825" y="4397375"/>
            <a:ext cx="8642350" cy="15525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&lt;available </a:t>
            </a:r>
            <a:r>
              <a:rPr lang="en-GB" sz="1800" b="1" dirty="0" err="1">
                <a:solidFill>
                  <a:srgbClr val="000000"/>
                </a:solidFill>
              </a:rPr>
              <a:t>classname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org.example.antbook.lesson1.</a:t>
            </a:r>
            <a:r>
              <a:rPr lang="en-GB" sz="1800" b="1" dirty="0">
                <a:solidFill>
                  <a:srgbClr val="000000"/>
                </a:solidFill>
              </a:rPr>
              <a:t>Main"           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dirty="0" err="1">
                <a:solidFill>
                  <a:srgbClr val="000000"/>
                </a:solidFill>
              </a:rPr>
              <a:t>classpath</a:t>
            </a:r>
            <a:r>
              <a:rPr lang="en-GB" sz="1800" b="1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000000"/>
                </a:solidFill>
              </a:rPr>
              <a:t>build\classes</a:t>
            </a:r>
            <a:r>
              <a:rPr lang="en-GB" sz="1800" b="1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</a:t>
            </a:r>
            <a:r>
              <a:rPr lang="en-GB" sz="1800" b="1" i="1" dirty="0">
                <a:solidFill>
                  <a:srgbClr val="FF0000"/>
                </a:solidFill>
              </a:rPr>
              <a:t>property</a:t>
            </a:r>
            <a:r>
              <a:rPr lang="en-GB" sz="1800" b="1" dirty="0">
                <a:solidFill>
                  <a:srgbClr val="000000"/>
                </a:solidFill>
              </a:rPr>
              <a:t> ="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.in.classes</a:t>
            </a:r>
            <a:r>
              <a:rPr lang="en-GB" sz="1800" b="1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&lt;echo&gt;</a:t>
            </a:r>
            <a:r>
              <a:rPr lang="en-GB" sz="1800" dirty="0" err="1">
                <a:solidFill>
                  <a:srgbClr val="000000"/>
                </a:solidFill>
              </a:rPr>
              <a:t>MainClass.present</a:t>
            </a:r>
            <a:r>
              <a:rPr lang="en-GB" sz="1800" b="1" dirty="0" err="1">
                <a:solidFill>
                  <a:srgbClr val="000000"/>
                </a:solidFill>
              </a:rPr>
              <a:t>.in.classes</a:t>
            </a:r>
            <a:r>
              <a:rPr lang="en-GB" sz="1800" b="1" dirty="0">
                <a:solidFill>
                  <a:srgbClr val="000000"/>
                </a:solidFill>
              </a:rPr>
              <a:t> is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</a:rPr>
              <a:t>                 ${</a:t>
            </a:r>
            <a:r>
              <a:rPr lang="en-GB" sz="1800" dirty="0" err="1">
                <a:solidFill>
                  <a:srgbClr val="FF0000"/>
                </a:solidFill>
              </a:rPr>
              <a:t>MainClass.present</a:t>
            </a:r>
            <a:r>
              <a:rPr lang="en-GB" sz="1800" b="1" dirty="0" err="1">
                <a:solidFill>
                  <a:srgbClr val="FF0000"/>
                </a:solidFill>
              </a:rPr>
              <a:t>.in.classes</a:t>
            </a:r>
            <a:r>
              <a:rPr lang="en-GB" sz="1800" b="1" dirty="0">
                <a:solidFill>
                  <a:srgbClr val="000000"/>
                </a:solidFill>
              </a:rPr>
              <a:t>}&lt;/echo&gt;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23850" y="1341438"/>
            <a:ext cx="8388350" cy="819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800">
                <a:latin typeface="Tahoma" pitchFamily="34" charset="0"/>
              </a:rPr>
              <a:t>  </a:t>
            </a:r>
            <a:r>
              <a:rPr lang="en-GB">
                <a:latin typeface="Tahoma" pitchFamily="34" charset="0"/>
              </a:rPr>
              <a:t>Consider two fragments of a target in </a:t>
            </a:r>
            <a:r>
              <a:rPr lang="en-GB" b="1" i="1">
                <a:latin typeface="Tahoma" pitchFamily="34" charset="0"/>
              </a:rPr>
              <a:t>build file </a:t>
            </a:r>
            <a:r>
              <a:rPr lang="en-GB">
                <a:solidFill>
                  <a:srgbClr val="000000"/>
                </a:solidFill>
                <a:cs typeface="Courier New" pitchFamily="49" charset="0"/>
              </a:rPr>
              <a:t>C:\Antbook\ch02\secondbuild\</a:t>
            </a:r>
            <a:r>
              <a:rPr lang="en-GB" b="1">
                <a:solidFill>
                  <a:srgbClr val="000000"/>
                </a:solidFill>
                <a:cs typeface="Courier New" pitchFamily="49" charset="0"/>
              </a:rPr>
              <a:t>available.xml: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41338" y="6140450"/>
            <a:ext cx="489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>
                <a:latin typeface="Tahoma" pitchFamily="34" charset="0"/>
              </a:rPr>
              <a:t>They set two properties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4757" grpId="0"/>
      <p:bldP spid="74758" grpId="0" animBg="1"/>
      <p:bldP spid="74759" grpId="0" animBg="1"/>
      <p:bldP spid="747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41CE3-8EAE-49C6-A0E2-839B93118D97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757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625" y="1341438"/>
            <a:ext cx="8429625" cy="504031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The above build file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available.xml</a:t>
            </a:r>
            <a:r>
              <a:rPr lang="en-GB" sz="2400" dirty="0"/>
              <a:t> sets the properties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MainClass.present.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in.jar</a:t>
            </a:r>
            <a:r>
              <a:rPr lang="en-GB" sz="2400" dirty="0"/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and </a:t>
            </a:r>
          </a:p>
          <a:p>
            <a:pPr lvl="1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MainClass.present.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in.classes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   to the </a:t>
            </a:r>
            <a:r>
              <a:rPr lang="en-GB" sz="2400" b="1" dirty="0">
                <a:solidFill>
                  <a:srgbClr val="FF0000"/>
                </a:solidFill>
              </a:rPr>
              <a:t>value</a:t>
            </a:r>
            <a:r>
              <a:rPr lang="en-GB" sz="2400" dirty="0"/>
              <a:t> "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GB" sz="2400" dirty="0"/>
              <a:t>", </a:t>
            </a:r>
            <a:r>
              <a:rPr lang="en-GB" sz="2400" b="1" dirty="0">
                <a:solidFill>
                  <a:srgbClr val="FF0000"/>
                </a:solidFill>
              </a:rPr>
              <a:t>if</a:t>
            </a:r>
            <a:r>
              <a:rPr lang="en-GB" sz="2400" dirty="0"/>
              <a:t> the class</a:t>
            </a:r>
          </a:p>
          <a:p>
            <a:pPr algn="ctr"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/>
              <a:t>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org.example.antbook.lesson1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.Main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b="1" dirty="0">
                <a:solidFill>
                  <a:srgbClr val="FF0000"/>
                </a:solidFill>
              </a:rPr>
              <a:t>   is found</a:t>
            </a:r>
            <a:r>
              <a:rPr lang="en-GB" sz="2400" dirty="0"/>
              <a:t> in the corresponding </a:t>
            </a:r>
            <a:r>
              <a:rPr lang="en-GB" sz="2400" b="1" dirty="0" err="1"/>
              <a:t>classpath</a:t>
            </a:r>
            <a:r>
              <a:rPr lang="en-GB" sz="2400" dirty="0"/>
              <a:t> mentioned in the above build file</a:t>
            </a:r>
            <a:r>
              <a:rPr lang="en-GB" sz="24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2400" dirty="0">
                <a:latin typeface="Times New Roman" pitchFamily="18" charset="0"/>
              </a:rPr>
              <a:t>   </a:t>
            </a:r>
            <a:r>
              <a:rPr lang="en-GB" sz="2400" b="1" dirty="0">
                <a:solidFill>
                  <a:srgbClr val="FF0000"/>
                </a:solidFill>
              </a:rPr>
              <a:t>Otherwise </a:t>
            </a:r>
            <a:r>
              <a:rPr lang="en-GB" sz="2400" b="1" i="1" u="sng" dirty="0">
                <a:solidFill>
                  <a:srgbClr val="FF0000"/>
                </a:solidFill>
              </a:rPr>
              <a:t>no value</a:t>
            </a:r>
            <a:r>
              <a:rPr lang="en-GB" sz="2400" b="1" dirty="0">
                <a:solidFill>
                  <a:srgbClr val="FF0000"/>
                </a:solidFill>
              </a:rPr>
              <a:t>  is set at all!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41300"/>
            <a:ext cx="7921625" cy="102711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3200"/>
              <a:t>: Checking for the existence of a </a:t>
            </a:r>
            <a:r>
              <a:rPr lang="en-GB" sz="3200" b="1"/>
              <a:t>class in a classpath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F44D5-63BE-4B77-AFBF-F73A5719AF3F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Built-in Properties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625" y="1500174"/>
            <a:ext cx="8208963" cy="428625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b="1" dirty="0"/>
              <a:t>Ant</a:t>
            </a:r>
            <a:r>
              <a:rPr lang="en-GB" sz="2800" dirty="0"/>
              <a:t> provides access to all </a:t>
            </a:r>
            <a:r>
              <a:rPr lang="en-GB" sz="2800" b="1" i="1" u="sng" dirty="0"/>
              <a:t>system properties</a:t>
            </a:r>
            <a:r>
              <a:rPr lang="en-GB" sz="2800" dirty="0"/>
              <a:t> as if they had been defined using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800" dirty="0">
                <a:latin typeface="Times New Roman" pitchFamily="18" charset="0"/>
              </a:rPr>
              <a:t> </a:t>
            </a:r>
            <a:r>
              <a:rPr lang="en-GB" sz="2800" dirty="0"/>
              <a:t>task.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GB" sz="28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/>
              <a:t>For example,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${os.name}</a:t>
            </a:r>
            <a:r>
              <a:rPr lang="en-GB" sz="2800" dirty="0"/>
              <a:t> expands to the name of the </a:t>
            </a:r>
            <a:r>
              <a:rPr lang="en-GB" sz="2800" b="1" i="1" u="sng" dirty="0"/>
              <a:t>operating system</a:t>
            </a:r>
            <a:r>
              <a:rPr lang="en-GB" sz="2800" dirty="0"/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GB" sz="28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800" dirty="0"/>
              <a:t>For a list of </a:t>
            </a:r>
            <a:r>
              <a:rPr lang="en-GB" sz="2800" b="1" i="1" u="sng" dirty="0"/>
              <a:t>system properties</a:t>
            </a:r>
            <a:r>
              <a:rPr lang="en-GB" sz="2800" dirty="0"/>
              <a:t>  see the URL: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" y="5907107"/>
            <a:ext cx="8401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1" u="sng" dirty="0">
                <a:solidFill>
                  <a:srgbClr val="000000"/>
                </a:solidFill>
              </a:rPr>
              <a:t>http://java.sun.com/j2se/1.3/docs/api/java/lang/System.html#getProperties()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B45FD-EB54-4DCC-AD3B-5BFF5298830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778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3050"/>
            <a:ext cx="7772400" cy="472918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GB" sz="2400" b="1" u="sng" dirty="0">
                <a:solidFill>
                  <a:srgbClr val="FF0000"/>
                </a:solidFill>
              </a:rPr>
              <a:t>TRY</a:t>
            </a:r>
            <a:r>
              <a:rPr lang="en-GB" sz="2400" dirty="0"/>
              <a:t> to check </a:t>
            </a:r>
            <a:r>
              <a:rPr lang="en-GB" sz="2400" dirty="0">
                <a:solidFill>
                  <a:srgbClr val="333771"/>
                </a:solidFill>
              </a:rPr>
              <a:t>this by running the above file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available.xml</a:t>
            </a:r>
            <a:r>
              <a:rPr lang="en-GB" sz="2400" dirty="0">
                <a:solidFill>
                  <a:srgbClr val="333771"/>
                </a:solidFill>
              </a:rPr>
              <a:t> in the directory </a:t>
            </a:r>
            <a:r>
              <a:rPr lang="en-GB" sz="2400" b="1" dirty="0">
                <a:solidFill>
                  <a:srgbClr val="333771"/>
                </a:solidFill>
                <a:latin typeface="Courier New" pitchFamily="49" charset="0"/>
              </a:rPr>
              <a:t>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:\Antbook\ch02\secondbuild</a:t>
            </a:r>
            <a:r>
              <a:rPr lang="en-GB" sz="2400" dirty="0">
                <a:solidFill>
                  <a:srgbClr val="333771"/>
                </a:solidFill>
              </a:rPr>
              <a:t>. </a:t>
            </a:r>
          </a:p>
          <a:p>
            <a:pPr eaLnBrk="1" hangingPunct="1">
              <a:spcAft>
                <a:spcPts val="600"/>
              </a:spcAft>
            </a:pPr>
            <a:r>
              <a:rPr lang="en-GB" sz="2400" dirty="0">
                <a:solidFill>
                  <a:srgbClr val="333771"/>
                </a:solidFill>
              </a:rPr>
              <a:t>You should </a:t>
            </a:r>
            <a:r>
              <a:rPr lang="en-GB" sz="2400" b="1" dirty="0">
                <a:solidFill>
                  <a:srgbClr val="FF0000"/>
                </a:solidFill>
              </a:rPr>
              <a:t>preliminary run</a:t>
            </a:r>
            <a:r>
              <a:rPr lang="en-GB" sz="2400" dirty="0">
                <a:solidFill>
                  <a:srgbClr val="333771"/>
                </a:solidFill>
              </a:rPr>
              <a:t>  the build file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structured.xml</a:t>
            </a:r>
            <a:r>
              <a:rPr lang="en-GB" sz="2400" dirty="0">
                <a:solidFill>
                  <a:srgbClr val="333771"/>
                </a:solidFill>
              </a:rPr>
              <a:t> discussed formerly to create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400" dirty="0">
                <a:solidFill>
                  <a:srgbClr val="333771"/>
                </a:solidFill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project.jar</a:t>
            </a:r>
            <a:r>
              <a:rPr lang="en-GB" sz="2400" dirty="0">
                <a:solidFill>
                  <a:srgbClr val="333771"/>
                </a:solidFill>
              </a:rPr>
              <a:t> (if they do not exist yet) in appropriated directories.</a:t>
            </a:r>
          </a:p>
          <a:p>
            <a:pPr eaLnBrk="1" hangingPunct="1">
              <a:spcAft>
                <a:spcPts val="600"/>
              </a:spcAft>
            </a:pPr>
            <a:r>
              <a:rPr lang="en-GB" sz="2400" b="1" u="sng" dirty="0">
                <a:solidFill>
                  <a:srgbClr val="FF0000"/>
                </a:solidFill>
              </a:rPr>
              <a:t>Check</a:t>
            </a:r>
            <a:r>
              <a:rPr lang="en-GB" sz="2400" dirty="0">
                <a:solidFill>
                  <a:srgbClr val="333771"/>
                </a:solidFill>
              </a:rPr>
              <a:t> what will be 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echo</a:t>
            </a:r>
            <a:r>
              <a:rPr lang="en-GB" sz="2400" dirty="0">
                <a:solidFill>
                  <a:srgbClr val="333771"/>
                </a:solidFill>
              </a:rPr>
              <a:t> message if the required class or </a:t>
            </a:r>
            <a:r>
              <a:rPr lang="en-GB" sz="2400" b="1" dirty="0">
                <a:solidFill>
                  <a:srgbClr val="333771"/>
                </a:solidFill>
              </a:rPr>
              <a:t>JAR</a:t>
            </a:r>
            <a:r>
              <a:rPr lang="en-GB" sz="2400" dirty="0">
                <a:solidFill>
                  <a:srgbClr val="333771"/>
                </a:solidFill>
              </a:rPr>
              <a:t> file would </a:t>
            </a:r>
            <a:r>
              <a:rPr lang="en-GB" sz="2400" b="1" dirty="0">
                <a:solidFill>
                  <a:srgbClr val="333771"/>
                </a:solidFill>
              </a:rPr>
              <a:t>not</a:t>
            </a:r>
            <a:r>
              <a:rPr lang="en-GB" sz="2400" dirty="0">
                <a:solidFill>
                  <a:srgbClr val="333771"/>
                </a:solidFill>
              </a:rPr>
              <a:t> exist (say, if you  delete or re-name it)?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7923213" cy="102711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3200"/>
              <a:t>: Checking for the existence of a </a:t>
            </a:r>
            <a:r>
              <a:rPr lang="en-GB" sz="3200" b="1"/>
              <a:t>class in a classpath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9F5E4-2BE7-42B0-A9DD-4DF70B3F089E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798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7388" y="571480"/>
            <a:ext cx="7772400" cy="9366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b="1" u="sng" dirty="0">
                <a:solidFill>
                  <a:srgbClr val="FF0000"/>
                </a:solidFill>
              </a:rPr>
              <a:t>TRY</a:t>
            </a:r>
            <a:r>
              <a:rPr lang="en-GB" sz="2000" dirty="0"/>
              <a:t> to check the </a:t>
            </a:r>
            <a:r>
              <a:rPr lang="en-GB" sz="2000" b="1" dirty="0">
                <a:solidFill>
                  <a:srgbClr val="FF0000"/>
                </a:solidFill>
              </a:rPr>
              <a:t>exception to immutability of properties</a:t>
            </a:r>
            <a:r>
              <a:rPr lang="en-GB" sz="2000" dirty="0"/>
              <a:t> by using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&lt;available&gt; </a:t>
            </a:r>
            <a:r>
              <a:rPr lang="en-GB" sz="2000" dirty="0">
                <a:solidFill>
                  <a:srgbClr val="333771"/>
                </a:solidFill>
              </a:rPr>
              <a:t>task: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333771"/>
                </a:solidFill>
              </a:rPr>
              <a:t>Add the following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2000" dirty="0">
                <a:solidFill>
                  <a:srgbClr val="333771"/>
                </a:solidFill>
              </a:rPr>
              <a:t> and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&lt;echo&gt;</a:t>
            </a:r>
            <a:r>
              <a:rPr lang="en-GB" sz="2000" dirty="0">
                <a:solidFill>
                  <a:srgbClr val="333771"/>
                </a:solidFill>
              </a:rPr>
              <a:t> task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8066088" cy="5048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2400" dirty="0"/>
              <a:t> can </a:t>
            </a:r>
            <a:r>
              <a:rPr lang="en-GB" sz="2400" b="1" dirty="0">
                <a:solidFill>
                  <a:srgbClr val="FF0000"/>
                </a:solidFill>
              </a:rPr>
              <a:t>violate immutability</a:t>
            </a:r>
            <a:r>
              <a:rPr lang="en-GB" sz="2400" dirty="0"/>
              <a:t> of a property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23850" y="1700213"/>
            <a:ext cx="8610600" cy="13716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&lt;property name=</a:t>
            </a:r>
            <a:r>
              <a:rPr lang="en-GB" sz="2000" dirty="0">
                <a:solidFill>
                  <a:srgbClr val="000000"/>
                </a:solidFill>
              </a:rPr>
              <a:t>"</a:t>
            </a:r>
            <a:r>
              <a:rPr lang="en-GB" sz="2000" dirty="0">
                <a:solidFill>
                  <a:srgbClr val="FF0000"/>
                </a:solidFill>
              </a:rPr>
              <a:t>MainClass.present</a:t>
            </a:r>
            <a:r>
              <a:rPr lang="en-GB" sz="2000" b="1" dirty="0">
                <a:solidFill>
                  <a:srgbClr val="FF0000"/>
                </a:solidFill>
              </a:rPr>
              <a:t>.in.jar</a:t>
            </a:r>
            <a:r>
              <a:rPr lang="en-GB" sz="2000" b="1" dirty="0">
                <a:solidFill>
                  <a:srgbClr val="000000"/>
                </a:solidFill>
              </a:rPr>
              <a:t>“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</a:t>
            </a:r>
            <a:r>
              <a:rPr lang="en-GB" sz="2000" b="1" i="1" dirty="0">
                <a:solidFill>
                  <a:srgbClr val="000000"/>
                </a:solidFill>
              </a:rPr>
              <a:t>value="</a:t>
            </a:r>
            <a:r>
              <a:rPr lang="en-GB" sz="2000" b="1" i="1" dirty="0">
                <a:solidFill>
                  <a:srgbClr val="FF0000"/>
                </a:solidFill>
              </a:rPr>
              <a:t>maybe</a:t>
            </a:r>
            <a:r>
              <a:rPr lang="en-GB" sz="2000" b="1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&lt;echo message="</a:t>
            </a:r>
            <a:r>
              <a:rPr lang="en-GB" sz="2000" dirty="0">
                <a:solidFill>
                  <a:srgbClr val="000000"/>
                </a:solidFill>
              </a:rPr>
              <a:t>MainClass.present</a:t>
            </a:r>
            <a:r>
              <a:rPr lang="en-GB" sz="2000" b="1" dirty="0">
                <a:solidFill>
                  <a:srgbClr val="000000"/>
                </a:solidFill>
              </a:rPr>
              <a:t>.in.jar is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       </a:t>
            </a:r>
            <a:r>
              <a:rPr lang="en-GB" sz="2000" b="1" dirty="0">
                <a:solidFill>
                  <a:srgbClr val="FF0000"/>
                </a:solidFill>
              </a:rPr>
              <a:t>${</a:t>
            </a:r>
            <a:r>
              <a:rPr lang="en-GB" sz="2000" dirty="0">
                <a:solidFill>
                  <a:srgbClr val="FF0000"/>
                </a:solidFill>
              </a:rPr>
              <a:t>MainClass.present</a:t>
            </a:r>
            <a:r>
              <a:rPr lang="en-GB" sz="2000" b="1" dirty="0">
                <a:solidFill>
                  <a:srgbClr val="FF0000"/>
                </a:solidFill>
              </a:rPr>
              <a:t>.in.jar</a:t>
            </a:r>
            <a:r>
              <a:rPr lang="en-GB" sz="2000" b="1" dirty="0">
                <a:solidFill>
                  <a:srgbClr val="000000"/>
                </a:solidFill>
              </a:rPr>
              <a:t>}"/&gt;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23850" y="3716338"/>
            <a:ext cx="8610600" cy="173196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&lt;available </a:t>
            </a:r>
            <a:r>
              <a:rPr lang="en-GB" sz="2000" b="1" dirty="0" err="1">
                <a:solidFill>
                  <a:srgbClr val="000000"/>
                </a:solidFill>
              </a:rPr>
              <a:t>classname</a:t>
            </a:r>
            <a:r>
              <a:rPr lang="en-GB" sz="2000" b="1" dirty="0">
                <a:solidFill>
                  <a:srgbClr val="000000"/>
                </a:solidFill>
              </a:rPr>
              <a:t>="org.example.antbook.lesson1.Main"           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</a:t>
            </a:r>
            <a:r>
              <a:rPr lang="en-GB" sz="2000" b="1" dirty="0" err="1">
                <a:solidFill>
                  <a:srgbClr val="000000"/>
                </a:solidFill>
              </a:rPr>
              <a:t>classpath</a:t>
            </a:r>
            <a:r>
              <a:rPr lang="en-GB" sz="2000" b="1" dirty="0">
                <a:solidFill>
                  <a:srgbClr val="000000"/>
                </a:solidFill>
              </a:rPr>
              <a:t>="</a:t>
            </a:r>
            <a:r>
              <a:rPr lang="en-GB" sz="2000" b="1" dirty="0" err="1">
                <a:solidFill>
                  <a:srgbClr val="000000"/>
                </a:solidFill>
              </a:rPr>
              <a:t>dist</a:t>
            </a:r>
            <a:r>
              <a:rPr lang="en-GB" sz="2000" b="1" dirty="0">
                <a:solidFill>
                  <a:srgbClr val="000000"/>
                </a:solidFill>
              </a:rPr>
              <a:t>/project.jar"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property ="</a:t>
            </a:r>
            <a:r>
              <a:rPr lang="en-GB" sz="2000" dirty="0">
                <a:solidFill>
                  <a:srgbClr val="FF0000"/>
                </a:solidFill>
              </a:rPr>
              <a:t>MainClass.present</a:t>
            </a:r>
            <a:r>
              <a:rPr lang="en-GB" sz="2000" b="1" dirty="0">
                <a:solidFill>
                  <a:srgbClr val="FF0000"/>
                </a:solidFill>
              </a:rPr>
              <a:t>.in.jar</a:t>
            </a:r>
            <a:r>
              <a:rPr lang="en-GB" sz="2000" b="1" dirty="0">
                <a:solidFill>
                  <a:srgbClr val="000000"/>
                </a:solidFill>
              </a:rPr>
              <a:t>"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0000"/>
                </a:solidFill>
              </a:rPr>
              <a:t>/&gt;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&lt;echo message="</a:t>
            </a:r>
            <a:r>
              <a:rPr lang="en-GB" sz="2000" dirty="0">
                <a:solidFill>
                  <a:srgbClr val="000000"/>
                </a:solidFill>
              </a:rPr>
              <a:t>MainClass.present</a:t>
            </a:r>
            <a:r>
              <a:rPr lang="en-GB" sz="2000" b="1" dirty="0">
                <a:solidFill>
                  <a:srgbClr val="000000"/>
                </a:solidFill>
              </a:rPr>
              <a:t>.in.jar is 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       ${</a:t>
            </a:r>
            <a:r>
              <a:rPr lang="en-GB" sz="2000" dirty="0">
                <a:solidFill>
                  <a:srgbClr val="FF0000"/>
                </a:solidFill>
              </a:rPr>
              <a:t>MainClass.present</a:t>
            </a:r>
            <a:r>
              <a:rPr lang="en-GB" sz="2000" b="1" dirty="0">
                <a:solidFill>
                  <a:srgbClr val="FF0000"/>
                </a:solidFill>
              </a:rPr>
              <a:t>.in.jar</a:t>
            </a:r>
            <a:r>
              <a:rPr lang="en-GB" sz="2000" b="1" dirty="0">
                <a:solidFill>
                  <a:srgbClr val="000000"/>
                </a:solidFill>
              </a:rPr>
              <a:t>}"/&gt;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410229" y="3213100"/>
            <a:ext cx="68940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before</a:t>
            </a:r>
            <a:r>
              <a:rPr lang="en-GB" sz="2000" dirty="0">
                <a:solidFill>
                  <a:srgbClr val="333771"/>
                </a:solidFill>
                <a:latin typeface="Tahoma" pitchFamily="34" charset="0"/>
              </a:rPr>
              <a:t>  the first fragment considered above (in </a:t>
            </a:r>
            <a:r>
              <a:rPr lang="en-GB" sz="2000" b="1" dirty="0">
                <a:solidFill>
                  <a:srgbClr val="333771"/>
                </a:solidFill>
                <a:latin typeface="Tahoma" pitchFamily="34" charset="0"/>
              </a:rPr>
              <a:t>Slide 28</a:t>
            </a:r>
            <a:r>
              <a:rPr lang="en-GB" sz="2000" dirty="0">
                <a:solidFill>
                  <a:srgbClr val="333771"/>
                </a:solidFill>
                <a:latin typeface="Tahoma" pitchFamily="34" charset="0"/>
              </a:rPr>
              <a:t>):</a:t>
            </a:r>
            <a:endParaRPr lang="en-GB" sz="2000" dirty="0">
              <a:latin typeface="Tahoma" pitchFamily="34" charset="0"/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971550" y="5429250"/>
            <a:ext cx="71008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Running</a:t>
            </a:r>
            <a:r>
              <a:rPr lang="en-GB" sz="2000" dirty="0">
                <a:latin typeface="Tahoma" pitchFamily="34" charset="0"/>
              </a:rPr>
              <a:t> the above shows that the </a:t>
            </a:r>
            <a:r>
              <a:rPr lang="en-GB" sz="2000" b="1" i="1" dirty="0">
                <a:latin typeface="Tahoma" pitchFamily="34" charset="0"/>
              </a:rPr>
              <a:t>property is changed </a:t>
            </a:r>
            <a:r>
              <a:rPr lang="en-GB" sz="2000" dirty="0">
                <a:latin typeface="Tahoma" pitchFamily="34" charset="0"/>
              </a:rPr>
              <a:t>from </a:t>
            </a:r>
            <a:r>
              <a:rPr lang="en-GB" sz="2000" b="1" dirty="0">
                <a:solidFill>
                  <a:srgbClr val="000000"/>
                </a:solidFill>
              </a:rPr>
              <a:t>maybe</a:t>
            </a:r>
            <a:r>
              <a:rPr lang="en-GB" sz="2000" dirty="0"/>
              <a:t> </a:t>
            </a:r>
            <a:r>
              <a:rPr lang="en-GB" sz="2000" dirty="0">
                <a:latin typeface="Tahoma" pitchFamily="34" charset="0"/>
              </a:rPr>
              <a:t>to </a:t>
            </a:r>
            <a:r>
              <a:rPr lang="en-GB" sz="2000" b="1" dirty="0" err="1">
                <a:solidFill>
                  <a:srgbClr val="000000"/>
                </a:solidFill>
              </a:rPr>
              <a:t>true</a:t>
            </a:r>
            <a:r>
              <a:rPr lang="en-GB" sz="2000" dirty="0" err="1"/>
              <a:t>,</a:t>
            </a:r>
            <a:r>
              <a:rPr lang="en-GB" sz="2000" dirty="0" err="1">
                <a:latin typeface="Tahoma" pitchFamily="34" charset="0"/>
              </a:rPr>
              <a:t>but</a:t>
            </a:r>
            <a:endParaRPr lang="en-GB" sz="2000" dirty="0">
              <a:latin typeface="Tahom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THIS EXCEPTION IS NOT RECOMMENDED TO USE!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u="sng" dirty="0">
                <a:solidFill>
                  <a:srgbClr val="FF0000"/>
                </a:solidFill>
                <a:latin typeface="Tahoma" pitchFamily="34" charset="0"/>
              </a:rPr>
              <a:t>DEPRECATED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  <p:bldP spid="79877" grpId="0" animBg="1"/>
      <p:bldP spid="798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26B35-D166-4E58-83C2-C20C63A4FF97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2800" dirty="0"/>
              <a:t>: Checking for the existence of a </a:t>
            </a:r>
            <a:r>
              <a:rPr lang="en-GB" sz="2800" b="1" dirty="0"/>
              <a:t>file </a:t>
            </a:r>
            <a:r>
              <a:rPr lang="en-GB" sz="2800" dirty="0"/>
              <a:t>or</a:t>
            </a:r>
            <a:r>
              <a:rPr lang="en-GB" sz="2800" b="1" dirty="0"/>
              <a:t> directory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0650" y="1071546"/>
            <a:ext cx="8915400" cy="2225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&lt;property name="</a:t>
            </a:r>
            <a:r>
              <a:rPr lang="en-GB" sz="2000" b="1" dirty="0">
                <a:solidFill>
                  <a:srgbClr val="FF0000"/>
                </a:solidFill>
              </a:rPr>
              <a:t>project.jar</a:t>
            </a:r>
            <a:r>
              <a:rPr lang="en-GB" sz="2000" b="1" dirty="0">
                <a:solidFill>
                  <a:srgbClr val="000000"/>
                </a:solidFill>
              </a:rPr>
              <a:t>" value</a:t>
            </a:r>
            <a:r>
              <a:rPr lang="en-GB" sz="2000" dirty="0">
                <a:solidFill>
                  <a:srgbClr val="000000"/>
                </a:solidFill>
              </a:rPr>
              <a:t>="./</a:t>
            </a:r>
            <a:r>
              <a:rPr lang="en-GB" sz="2000" dirty="0" err="1">
                <a:solidFill>
                  <a:srgbClr val="000000"/>
                </a:solidFill>
              </a:rPr>
              <a:t>dist</a:t>
            </a:r>
            <a:r>
              <a:rPr lang="en-GB" sz="2000" dirty="0">
                <a:solidFill>
                  <a:srgbClr val="000000"/>
                </a:solidFill>
              </a:rPr>
              <a:t>/project.jar</a:t>
            </a:r>
            <a:r>
              <a:rPr lang="en-GB" sz="2000" b="1" dirty="0">
                <a:solidFill>
                  <a:srgbClr val="000000"/>
                </a:solidFill>
              </a:rPr>
              <a:t>"/&gt;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0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&lt;available file</a:t>
            </a:r>
            <a:r>
              <a:rPr lang="en-GB" sz="2000" dirty="0">
                <a:solidFill>
                  <a:srgbClr val="000000"/>
                </a:solidFill>
              </a:rPr>
              <a:t>="${</a:t>
            </a:r>
            <a:r>
              <a:rPr lang="en-GB" sz="2000" b="1" dirty="0">
                <a:solidFill>
                  <a:srgbClr val="FF0000"/>
                </a:solidFill>
              </a:rPr>
              <a:t>project.jar</a:t>
            </a:r>
            <a:r>
              <a:rPr lang="en-GB" sz="2000" dirty="0">
                <a:solidFill>
                  <a:srgbClr val="000000"/>
                </a:solidFill>
              </a:rPr>
              <a:t>}"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type</a:t>
            </a:r>
            <a:r>
              <a:rPr lang="en-GB" sz="2000" dirty="0">
                <a:solidFill>
                  <a:srgbClr val="000000"/>
                </a:solidFill>
              </a:rPr>
              <a:t>="</a:t>
            </a:r>
            <a:r>
              <a:rPr lang="en-GB" sz="2000" b="1" i="1" dirty="0">
                <a:solidFill>
                  <a:srgbClr val="FF0000"/>
                </a:solidFill>
              </a:rPr>
              <a:t>file</a:t>
            </a:r>
            <a:r>
              <a:rPr lang="en-GB" sz="2000" dirty="0">
                <a:solidFill>
                  <a:srgbClr val="00000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property="</a:t>
            </a:r>
            <a:r>
              <a:rPr lang="en-GB" sz="2000" b="1" dirty="0" err="1">
                <a:solidFill>
                  <a:srgbClr val="FF0000"/>
                </a:solidFill>
              </a:rPr>
              <a:t>project.jar.present</a:t>
            </a:r>
            <a:r>
              <a:rPr lang="en-GB" sz="2000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 message=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"file ${</a:t>
            </a:r>
            <a:r>
              <a:rPr lang="en-GB" sz="2000" b="1" dirty="0">
                <a:solidFill>
                  <a:srgbClr val="FF0000"/>
                </a:solidFill>
              </a:rPr>
              <a:t>project.jar</a:t>
            </a:r>
            <a:r>
              <a:rPr lang="en-GB" sz="2000" dirty="0">
                <a:solidFill>
                  <a:srgbClr val="000000"/>
                </a:solidFill>
              </a:rPr>
              <a:t>} is present=${</a:t>
            </a:r>
            <a:r>
              <a:rPr lang="en-GB" sz="2000" b="1" dirty="0" err="1">
                <a:solidFill>
                  <a:srgbClr val="FF0000"/>
                </a:solidFill>
              </a:rPr>
              <a:t>project.jar.present</a:t>
            </a:r>
            <a:r>
              <a:rPr lang="en-GB" sz="2000" dirty="0">
                <a:solidFill>
                  <a:srgbClr val="000000"/>
                </a:solidFill>
              </a:rPr>
              <a:t>}"/&gt;</a:t>
            </a:r>
          </a:p>
        </p:txBody>
      </p:sp>
      <p:sp>
        <p:nvSpPr>
          <p:cNvPr id="8192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3429000"/>
            <a:ext cx="7772400" cy="321471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dirty="0"/>
              <a:t>This sets the </a:t>
            </a:r>
            <a:r>
              <a:rPr lang="en-GB" sz="1800" b="1" dirty="0" err="1">
                <a:solidFill>
                  <a:srgbClr val="FF0000"/>
                </a:solidFill>
                <a:latin typeface="Courier New" pitchFamily="49" charset="0"/>
              </a:rPr>
              <a:t>project.jar.present</a:t>
            </a:r>
            <a:r>
              <a:rPr lang="en-GB" sz="1800" dirty="0"/>
              <a:t> property to the value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GB" sz="1800" dirty="0"/>
              <a:t> if the </a:t>
            </a:r>
            <a:r>
              <a:rPr lang="en-GB" sz="1800" b="1" i="1" dirty="0"/>
              <a:t>file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./dist/project.jar</a:t>
            </a:r>
            <a:r>
              <a:rPr lang="en-GB" sz="1800" dirty="0"/>
              <a:t> is found, and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b="1" i="1" dirty="0"/>
              <a:t>undefined</a:t>
            </a:r>
            <a:r>
              <a:rPr lang="en-GB" sz="1800" dirty="0"/>
              <a:t> , otherwise (instead of 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GB" sz="1800" b="1" dirty="0">
                <a:solidFill>
                  <a:srgbClr val="FF0000"/>
                </a:solidFill>
              </a:rPr>
              <a:t>!!!</a:t>
            </a:r>
            <a:r>
              <a:rPr lang="en-GB" sz="1800" dirty="0"/>
              <a:t>).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dirty="0"/>
              <a:t>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n-GB" sz="1800" dirty="0"/>
              <a:t> attribute determines whether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n-GB" sz="1800" dirty="0"/>
              <a:t> should </a:t>
            </a:r>
            <a:r>
              <a:rPr lang="en-GB" sz="1800" i="1" u="sng" dirty="0"/>
              <a:t>really</a:t>
            </a:r>
            <a:r>
              <a:rPr lang="en-GB" sz="1800" dirty="0"/>
              <a:t>  be a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1800" dirty="0"/>
              <a:t>  or </a:t>
            </a:r>
            <a:r>
              <a:rPr lang="en-GB" sz="1800" b="1" i="1" dirty="0">
                <a:solidFill>
                  <a:srgbClr val="FF0000"/>
                </a:solidFill>
                <a:latin typeface="Courier New" pitchFamily="49" charset="0"/>
              </a:rPr>
              <a:t>dir</a:t>
            </a:r>
            <a:r>
              <a:rPr lang="en-GB" sz="1800" dirty="0"/>
              <a:t>  specifically.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dirty="0"/>
              <a:t>The </a:t>
            </a:r>
            <a:r>
              <a:rPr lang="en-GB" sz="1800" b="1" i="1" u="sng" dirty="0"/>
              <a:t>default</a:t>
            </a:r>
            <a:r>
              <a:rPr lang="en-GB" sz="1800" i="1" dirty="0"/>
              <a:t> behaviour</a:t>
            </a:r>
            <a:r>
              <a:rPr lang="en-GB" sz="1800" dirty="0"/>
              <a:t>  for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n-GB" sz="1800" dirty="0"/>
              <a:t> attribute </a:t>
            </a:r>
            <a:r>
              <a:rPr lang="en-GB" sz="1800" b="1" i="1" u="sng" dirty="0"/>
              <a:t>without</a:t>
            </a:r>
            <a:r>
              <a:rPr lang="en-GB" sz="1800" dirty="0"/>
              <a:t>  a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n-GB" sz="1800" dirty="0"/>
              <a:t> attribute is </a:t>
            </a:r>
            <a:r>
              <a:rPr lang="en-GB" sz="1800" i="1" u="sng" dirty="0">
                <a:solidFill>
                  <a:srgbClr val="FF0000"/>
                </a:solidFill>
              </a:rPr>
              <a:t>either a </a:t>
            </a:r>
            <a:r>
              <a:rPr lang="en-GB" sz="1800" b="1" i="1" u="sng" dirty="0">
                <a:solidFill>
                  <a:srgbClr val="FF0000"/>
                </a:solidFill>
              </a:rPr>
              <a:t>file</a:t>
            </a:r>
            <a:r>
              <a:rPr lang="en-GB" sz="1800" i="1" u="sng" dirty="0">
                <a:solidFill>
                  <a:srgbClr val="FF0000"/>
                </a:solidFill>
              </a:rPr>
              <a:t>  or  </a:t>
            </a:r>
            <a:r>
              <a:rPr lang="en-GB" sz="1800" b="1" i="1" u="sng" dirty="0">
                <a:solidFill>
                  <a:srgbClr val="FF0000"/>
                </a:solidFill>
              </a:rPr>
              <a:t>directory</a:t>
            </a:r>
            <a:r>
              <a:rPr lang="en-GB" sz="1800" i="1" u="sng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FF0000"/>
                </a:solidFill>
              </a:rPr>
              <a:t>TRY this example </a:t>
            </a:r>
            <a:r>
              <a:rPr lang="en-GB" sz="1800" dirty="0"/>
              <a:t>with using</a:t>
            </a:r>
            <a:r>
              <a:rPr lang="en-GB" sz="1800" b="1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&lt;echo&gt;</a:t>
            </a:r>
            <a:r>
              <a:rPr lang="en-GB" sz="1800" b="1" dirty="0"/>
              <a:t> </a:t>
            </a:r>
            <a:r>
              <a:rPr lang="en-GB" sz="1800" dirty="0"/>
              <a:t>task to see the result</a:t>
            </a:r>
            <a:r>
              <a:rPr lang="en-GB" sz="1800" b="1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FF0000"/>
                </a:solidFill>
              </a:rPr>
              <a:t>What </a:t>
            </a:r>
            <a:r>
              <a:rPr lang="en-GB" sz="1800" dirty="0"/>
              <a:t>will you see in the console </a:t>
            </a:r>
            <a:r>
              <a:rPr lang="en-GB" sz="1800" b="1" dirty="0"/>
              <a:t>if this file does not exist (deleted or re-named)?</a:t>
            </a:r>
            <a:endParaRPr lang="en-GB" sz="1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3266" y="1928802"/>
            <a:ext cx="3060700" cy="40005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dirty="0">
                <a:latin typeface="+mn-lt"/>
              </a:rPr>
              <a:t>it could be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0000"/>
                </a:solidFill>
              </a:rPr>
              <a:t>type=</a:t>
            </a:r>
            <a:r>
              <a:rPr lang="en-GB" sz="2000" dirty="0">
                <a:solidFill>
                  <a:srgbClr val="000000"/>
                </a:solidFill>
              </a:rPr>
              <a:t>"</a:t>
            </a:r>
            <a:r>
              <a:rPr lang="en-GB" sz="2000" b="1" i="1" dirty="0">
                <a:solidFill>
                  <a:srgbClr val="FF0000"/>
                </a:solidFill>
              </a:rPr>
              <a:t>dir</a:t>
            </a:r>
            <a:r>
              <a:rPr lang="en-GB" sz="2000" dirty="0">
                <a:solidFill>
                  <a:srgbClr val="000000"/>
                </a:solidFill>
              </a:rPr>
              <a:t>"</a:t>
            </a:r>
            <a:endParaRPr lang="en-GB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27AEC-78D2-45C1-A6B5-FDACA4F7B974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843838" cy="127476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&lt;available&gt;</a:t>
            </a:r>
            <a:r>
              <a:rPr lang="en-GB" sz="2800" dirty="0"/>
              <a:t>: Checking for the existence of a </a:t>
            </a:r>
            <a:r>
              <a:rPr lang="en-GB" sz="2800" b="1" dirty="0"/>
              <a:t>JVM system resource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12775" y="2708275"/>
            <a:ext cx="8135938" cy="25304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&lt;available resource="</a:t>
            </a:r>
            <a:r>
              <a:rPr lang="en-GB" sz="2000" dirty="0">
                <a:solidFill>
                  <a:srgbClr val="000000"/>
                </a:solidFill>
              </a:rPr>
              <a:t>project.jar</a:t>
            </a:r>
            <a:r>
              <a:rPr lang="en-GB" sz="2000" b="1" dirty="0">
                <a:solidFill>
                  <a:srgbClr val="00000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 property="</a:t>
            </a:r>
            <a:r>
              <a:rPr lang="en-GB" sz="2000" dirty="0" err="1">
                <a:solidFill>
                  <a:srgbClr val="000000"/>
                </a:solidFill>
              </a:rPr>
              <a:t>project_jar</a:t>
            </a:r>
            <a:r>
              <a:rPr lang="en-GB" sz="2000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&lt;</a:t>
            </a:r>
            <a:r>
              <a:rPr lang="en-GB" sz="2000" b="1" dirty="0" err="1">
                <a:solidFill>
                  <a:srgbClr val="000000"/>
                </a:solidFill>
              </a:rPr>
              <a:t>classpath</a:t>
            </a:r>
            <a:r>
              <a:rPr lang="en-GB" sz="20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&lt;</a:t>
            </a:r>
            <a:r>
              <a:rPr lang="en-GB" sz="2000" b="1" dirty="0" err="1">
                <a:solidFill>
                  <a:srgbClr val="000000"/>
                </a:solidFill>
              </a:rPr>
              <a:t>pathelement</a:t>
            </a:r>
            <a:r>
              <a:rPr lang="en-GB" sz="2000" b="1" dirty="0">
                <a:solidFill>
                  <a:srgbClr val="000000"/>
                </a:solidFill>
              </a:rPr>
              <a:t> location="dist"/&gt;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  &lt;/</a:t>
            </a:r>
            <a:r>
              <a:rPr lang="en-GB" sz="2000" b="1" dirty="0" err="1">
                <a:solidFill>
                  <a:srgbClr val="000000"/>
                </a:solidFill>
              </a:rPr>
              <a:t>classpath</a:t>
            </a:r>
            <a:r>
              <a:rPr lang="en-GB" sz="20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&lt;/available&gt;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b="1" dirty="0">
                <a:solidFill>
                  <a:srgbClr val="000000"/>
                </a:solidFill>
              </a:rPr>
              <a:t>echo&gt;</a:t>
            </a:r>
            <a:r>
              <a:rPr lang="en-GB" sz="2000" dirty="0">
                <a:solidFill>
                  <a:srgbClr val="000000"/>
                </a:solidFill>
              </a:rPr>
              <a:t>resource project.jar is present=${</a:t>
            </a:r>
            <a:r>
              <a:rPr lang="en-GB" sz="2000" dirty="0" err="1">
                <a:solidFill>
                  <a:srgbClr val="000000"/>
                </a:solidFill>
              </a:rPr>
              <a:t>project_jar</a:t>
            </a:r>
            <a:r>
              <a:rPr lang="en-GB" sz="2000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</a:rPr>
              <a:t>&lt;/</a:t>
            </a:r>
            <a:r>
              <a:rPr lang="en-GB" sz="2000" b="1" dirty="0">
                <a:solidFill>
                  <a:srgbClr val="000000"/>
                </a:solidFill>
              </a:rPr>
              <a:t>echo</a:t>
            </a:r>
            <a:r>
              <a:rPr lang="en-GB" sz="20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09600" y="5300663"/>
            <a:ext cx="8066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>
                <a:latin typeface="Tahoma" pitchFamily="34" charset="0"/>
              </a:rPr>
              <a:t>This sets the </a:t>
            </a:r>
            <a:r>
              <a:rPr lang="en-GB" b="1">
                <a:solidFill>
                  <a:srgbClr val="000000"/>
                </a:solidFill>
              </a:rPr>
              <a:t>project_jar</a:t>
            </a:r>
            <a:r>
              <a:rPr lang="en-GB">
                <a:latin typeface="Tahoma" pitchFamily="34" charset="0"/>
              </a:rPr>
              <a:t> property to the value "</a:t>
            </a:r>
            <a:r>
              <a:rPr lang="en-GB" b="1">
                <a:solidFill>
                  <a:srgbClr val="000000"/>
                </a:solidFill>
              </a:rPr>
              <a:t>true</a:t>
            </a:r>
            <a:r>
              <a:rPr lang="en-GB">
                <a:latin typeface="Tahoma" pitchFamily="34" charset="0"/>
              </a:rPr>
              <a:t>" if the resource-file </a:t>
            </a:r>
            <a:r>
              <a:rPr lang="en-GB" b="1">
                <a:solidFill>
                  <a:srgbClr val="000000"/>
                </a:solidFill>
              </a:rPr>
              <a:t>project.jar</a:t>
            </a:r>
            <a:r>
              <a:rPr lang="en-GB">
                <a:latin typeface="Tahoma" pitchFamily="34" charset="0"/>
              </a:rPr>
              <a:t> is found in the path </a:t>
            </a:r>
            <a:r>
              <a:rPr lang="en-GB" b="1">
                <a:solidFill>
                  <a:srgbClr val="000000"/>
                </a:solidFill>
              </a:rPr>
              <a:t>dist</a:t>
            </a:r>
            <a:r>
              <a:rPr lang="en-GB">
                <a:latin typeface="Tahoma" pitchFamily="34" charset="0"/>
              </a:rPr>
              <a:t>.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93738" y="1676400"/>
            <a:ext cx="8054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b="1">
                <a:latin typeface="Tahoma" pitchFamily="34" charset="0"/>
              </a:rPr>
              <a:t>JVM</a:t>
            </a:r>
            <a:r>
              <a:rPr lang="en-GB">
                <a:latin typeface="Tahoma" pitchFamily="34" charset="0"/>
              </a:rPr>
              <a:t> system </a:t>
            </a:r>
            <a:r>
              <a:rPr lang="en-GB" b="1" i="1">
                <a:latin typeface="Tahoma" pitchFamily="34" charset="0"/>
              </a:rPr>
              <a:t>resource</a:t>
            </a:r>
            <a:r>
              <a:rPr lang="en-GB">
                <a:latin typeface="Tahoma" pitchFamily="34" charset="0"/>
              </a:rPr>
              <a:t> is </a:t>
            </a:r>
            <a:r>
              <a:rPr lang="en-GB" b="1" i="1" u="sng">
                <a:latin typeface="Tahoma" pitchFamily="34" charset="0"/>
              </a:rPr>
              <a:t>any file on a classpath</a:t>
            </a:r>
            <a:r>
              <a:rPr lang="en-GB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b="1">
                <a:solidFill>
                  <a:srgbClr val="FF0000"/>
                </a:solidFill>
                <a:latin typeface="Tahoma" pitchFamily="34" charset="0"/>
              </a:rPr>
              <a:t>TRY</a:t>
            </a:r>
            <a:r>
              <a:rPr lang="en-GB">
                <a:latin typeface="Tahoma" pitchFamily="34" charset="0"/>
              </a:rPr>
              <a:t> the following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10" y="6381328"/>
            <a:ext cx="8069790" cy="461665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>
                <a:latin typeface="+mn-lt"/>
              </a:rPr>
              <a:t>7 slides on </a:t>
            </a:r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uptodate</a:t>
            </a:r>
            <a:r>
              <a:rPr lang="en-GB" b="1" dirty="0">
                <a:solidFill>
                  <a:srgbClr val="000000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latin typeface="+mn-lt"/>
              </a:rPr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</a:rPr>
              <a:t>&lt;condition&gt; </a:t>
            </a:r>
            <a:r>
              <a:rPr lang="en-GB" dirty="0">
                <a:latin typeface="+mn-lt"/>
              </a:rPr>
              <a:t>postponed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  <p:bldP spid="839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3B002-B2AB-4CEC-9908-47C5F22484A9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682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/>
              <a:t>Setting </a:t>
            </a:r>
            <a:r>
              <a:rPr lang="en-GB" sz="2800" b="1"/>
              <a:t>properties from the command line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980728"/>
            <a:ext cx="8091488" cy="5468941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2000" i="1" u="sng" dirty="0"/>
              <a:t>Controlling the build process</a:t>
            </a:r>
            <a:r>
              <a:rPr lang="en-GB" sz="2000" dirty="0"/>
              <a:t>  can be accomplished                               </a:t>
            </a:r>
            <a:r>
              <a:rPr lang="en-GB" sz="2000" b="1" i="1" u="sng" dirty="0"/>
              <a:t>by setting an Ant  property from the command line,</a:t>
            </a:r>
            <a:r>
              <a:rPr lang="en-GB" sz="2000" dirty="0"/>
              <a:t> 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dirty="0"/>
              <a:t>for, example, if you want </a:t>
            </a:r>
            <a:r>
              <a:rPr lang="en-GB" sz="1800" i="1" u="sng" dirty="0"/>
              <a:t>to use a new library version for a single build</a:t>
            </a:r>
            <a:r>
              <a:rPr lang="en-GB" sz="1800" dirty="0"/>
              <a:t>, 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dirty="0"/>
              <a:t>or if you want to supply a </a:t>
            </a:r>
            <a:r>
              <a:rPr lang="en-GB" sz="1800" i="1" u="sng" dirty="0"/>
              <a:t>password to a deploy process</a:t>
            </a:r>
            <a:r>
              <a:rPr lang="en-GB" sz="1800" dirty="0"/>
              <a:t>.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2000" dirty="0"/>
              <a:t>There are </a:t>
            </a:r>
            <a:r>
              <a:rPr lang="en-GB" sz="2000" b="1" i="1" u="sng" dirty="0"/>
              <a:t>two command-line switches</a:t>
            </a:r>
            <a:r>
              <a:rPr lang="en-GB" sz="2000" dirty="0"/>
              <a:t>  used </a:t>
            </a:r>
            <a:r>
              <a:rPr lang="en-GB" sz="2000" i="1" u="sng" dirty="0"/>
              <a:t>to set properties</a:t>
            </a:r>
            <a:r>
              <a:rPr lang="en-GB" sz="2000" dirty="0"/>
              <a:t>: 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-D </a:t>
            </a:r>
            <a:endParaRPr lang="en-GB" sz="1800" dirty="0"/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–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1800" dirty="0"/>
              <a:t>.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GB" sz="2000" dirty="0"/>
              <a:t>A </a:t>
            </a:r>
            <a:r>
              <a:rPr lang="en-GB" sz="2000" i="1" u="sng" dirty="0"/>
              <a:t>property set from the command line is so </a:t>
            </a:r>
            <a:r>
              <a:rPr lang="en-GB" sz="2000" b="1" i="1" u="sng" dirty="0"/>
              <a:t>firm</a:t>
            </a:r>
            <a:r>
              <a:rPr lang="en-GB" sz="2000" i="1" u="sng" dirty="0"/>
              <a:t> that it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GB" sz="2000" b="1" i="1" dirty="0"/>
              <a:t>     </a:t>
            </a:r>
            <a:r>
              <a:rPr lang="en-GB" sz="2000" b="1" i="1" u="sng" dirty="0"/>
              <a:t>cannot be overridden</a:t>
            </a:r>
            <a:r>
              <a:rPr lang="en-GB" sz="2000" dirty="0"/>
              <a:t>,  even using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&lt;available&gt;, </a:t>
            </a:r>
            <a:r>
              <a:rPr lang="en-GB" sz="2000" dirty="0"/>
              <a:t>or similar tasks (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uptodate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&lt;condition&gt;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considered later).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BEBE8-BD1A-484E-A367-7C0C3602BB48}" type="slidenum">
              <a:rPr lang="en-GB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</a:t>
            </a:r>
            <a:r>
              <a:rPr lang="en-GB" sz="2800" b="1"/>
              <a:t>properties from the command line</a:t>
            </a:r>
          </a:p>
        </p:txBody>
      </p:sp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1413396"/>
            <a:ext cx="8280400" cy="10795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Example of building with a different library version</a:t>
            </a:r>
          </a:p>
          <a:p>
            <a:pPr eaLnBrk="1" hangingPunct="1"/>
            <a:r>
              <a:rPr lang="en-GB" sz="2400" dirty="0"/>
              <a:t>The task    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042988" y="2622996"/>
            <a:ext cx="5975350" cy="661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</a:t>
            </a:r>
            <a:r>
              <a:rPr lang="en-GB" sz="2000" dirty="0">
                <a:solidFill>
                  <a:srgbClr val="000000"/>
                </a:solidFill>
              </a:rPr>
              <a:t>property name=</a:t>
            </a:r>
            <a:r>
              <a:rPr lang="en-GB" sz="2000" b="1" dirty="0">
                <a:solidFill>
                  <a:srgbClr val="000000"/>
                </a:solidFill>
              </a:rPr>
              <a:t>"</a:t>
            </a:r>
            <a:r>
              <a:rPr lang="en-GB" sz="2000" b="1" dirty="0" err="1">
                <a:solidFill>
                  <a:srgbClr val="000000"/>
                </a:solidFill>
              </a:rPr>
              <a:t>lib_jar</a:t>
            </a:r>
            <a:r>
              <a:rPr lang="en-GB" sz="2000" b="1" dirty="0">
                <a:solidFill>
                  <a:srgbClr val="000000"/>
                </a:solidFill>
              </a:rPr>
              <a:t>" 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          </a:t>
            </a:r>
            <a:r>
              <a:rPr lang="en-GB" sz="2000" dirty="0">
                <a:solidFill>
                  <a:srgbClr val="000000"/>
                </a:solidFill>
              </a:rPr>
              <a:t>location=</a:t>
            </a:r>
            <a:r>
              <a:rPr lang="en-GB" sz="2000" b="1" dirty="0">
                <a:solidFill>
                  <a:srgbClr val="000000"/>
                </a:solidFill>
              </a:rPr>
              <a:t>"lib/library.jar"/&gt;</a:t>
            </a:r>
          </a:p>
        </p:txBody>
      </p:sp>
      <p:sp>
        <p:nvSpPr>
          <p:cNvPr id="9933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8" y="3357563"/>
            <a:ext cx="8208962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dirty="0">
                <a:latin typeface="Tahoma" pitchFamily="34" charset="0"/>
              </a:rPr>
              <a:t>sets the property </a:t>
            </a:r>
            <a:r>
              <a:rPr lang="en-GB" b="1" dirty="0" err="1">
                <a:solidFill>
                  <a:srgbClr val="000000"/>
                </a:solidFill>
              </a:rPr>
              <a:t>lib_jar</a:t>
            </a:r>
            <a:r>
              <a:rPr lang="en-GB" dirty="0">
                <a:latin typeface="Tahoma" pitchFamily="34" charset="0"/>
              </a:rPr>
              <a:t> to a current library archive. </a:t>
            </a: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GB" dirty="0">
                <a:latin typeface="Tahoma" pitchFamily="34" charset="0"/>
              </a:rPr>
              <a:t>Before incorporating permanently some </a:t>
            </a:r>
            <a:r>
              <a:rPr lang="en-GB" b="1" dirty="0">
                <a:latin typeface="Tahoma" pitchFamily="34" charset="0"/>
              </a:rPr>
              <a:t>new library</a:t>
            </a:r>
            <a:r>
              <a:rPr lang="en-GB" dirty="0">
                <a:latin typeface="Tahoma" pitchFamily="34" charset="0"/>
              </a:rPr>
              <a:t> in the official build file in the place of currently used </a:t>
            </a:r>
            <a:r>
              <a:rPr lang="en-GB" b="1" dirty="0">
                <a:solidFill>
                  <a:srgbClr val="000000"/>
                </a:solidFill>
              </a:rPr>
              <a:t>lib/library.jar</a:t>
            </a:r>
            <a:r>
              <a:rPr lang="en-GB" dirty="0">
                <a:latin typeface="Tahoma" pitchFamily="34" charset="0"/>
              </a:rPr>
              <a:t> we can start </a:t>
            </a:r>
            <a:r>
              <a:rPr lang="en-GB" b="1" i="1" dirty="0">
                <a:latin typeface="Tahoma" pitchFamily="34" charset="0"/>
              </a:rPr>
              <a:t>temporary working</a:t>
            </a:r>
            <a:r>
              <a:rPr lang="en-GB" dirty="0">
                <a:latin typeface="Tahoma" pitchFamily="34" charset="0"/>
              </a:rPr>
              <a:t>  with this </a:t>
            </a:r>
            <a:r>
              <a:rPr lang="en-GB" b="1" dirty="0">
                <a:latin typeface="Tahoma" pitchFamily="34" charset="0"/>
              </a:rPr>
              <a:t>new library</a:t>
            </a:r>
            <a:r>
              <a:rPr lang="en-GB" dirty="0">
                <a:latin typeface="Tahoma" pitchFamily="34" charset="0"/>
              </a:rPr>
              <a:t> from the command line: </a:t>
            </a: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GB" dirty="0">
              <a:latin typeface="Tahoma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b="1" dirty="0">
                <a:solidFill>
                  <a:srgbClr val="000000"/>
                </a:solidFill>
              </a:rPr>
              <a:t>ant </a:t>
            </a:r>
            <a:r>
              <a:rPr lang="en-GB" b="1" dirty="0">
                <a:solidFill>
                  <a:srgbClr val="FF0000"/>
                </a:solidFill>
              </a:rPr>
              <a:t>-</a:t>
            </a:r>
            <a:r>
              <a:rPr lang="en-GB" b="1" dirty="0" err="1">
                <a:solidFill>
                  <a:srgbClr val="FF0000"/>
                </a:solidFill>
              </a:rPr>
              <a:t>D</a:t>
            </a:r>
            <a:r>
              <a:rPr lang="en-GB" b="1" dirty="0" err="1">
                <a:solidFill>
                  <a:srgbClr val="000000"/>
                </a:solidFill>
              </a:rPr>
              <a:t>lib_jar</a:t>
            </a:r>
            <a:r>
              <a:rPr lang="en-GB" b="1" dirty="0">
                <a:solidFill>
                  <a:srgbClr val="000000"/>
                </a:solidFill>
              </a:rPr>
              <a:t>=C:/newversion/library_new.jar compile</a:t>
            </a:r>
            <a:r>
              <a:rPr lang="en-GB" dirty="0"/>
              <a:t> </a:t>
            </a:r>
            <a:endParaRPr lang="en-GB" dirty="0">
              <a:latin typeface="Tahoma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GB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  <p:bldP spid="99332" grpId="0" animBg="1"/>
      <p:bldP spid="9933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B3D6E-8A0B-4C26-919E-511F45C69637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1003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57298"/>
            <a:ext cx="7772400" cy="501652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GB" sz="2400" dirty="0"/>
              <a:t>Properties defined with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–D</a:t>
            </a:r>
            <a:r>
              <a:rPr lang="en-GB" sz="2400" dirty="0"/>
              <a:t> are defined before any processing of the build file occurs. 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GB" sz="2400" dirty="0"/>
              <a:t>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2400" dirty="0"/>
              <a:t>  defines all properties from the </a:t>
            </a:r>
            <a:r>
              <a:rPr lang="en-GB" sz="2400" b="1" i="1" u="sng" dirty="0"/>
              <a:t>specified property file</a:t>
            </a:r>
            <a:r>
              <a:rPr lang="en-GB" sz="2400" dirty="0"/>
              <a:t>  exactly as if each property were individually specified with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–D</a:t>
            </a:r>
            <a:r>
              <a:rPr lang="en-GB" sz="2400" dirty="0"/>
              <a:t>. 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GB" sz="2400" dirty="0"/>
              <a:t>Properties specified from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–D</a:t>
            </a:r>
            <a:r>
              <a:rPr lang="en-GB" sz="2400" dirty="0"/>
              <a:t> take </a:t>
            </a:r>
            <a:r>
              <a:rPr lang="en-GB" sz="2400" b="1" i="1" u="sng" dirty="0">
                <a:solidFill>
                  <a:srgbClr val="FF0000"/>
                </a:solidFill>
              </a:rPr>
              <a:t>precedence</a:t>
            </a:r>
            <a:r>
              <a:rPr lang="en-GB" sz="2400" dirty="0"/>
              <a:t> over those specified from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–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2400" dirty="0"/>
              <a:t> to allow </a:t>
            </a:r>
            <a:r>
              <a:rPr lang="en-GB" sz="2400" b="1" i="1" u="sng" dirty="0"/>
              <a:t>for individual override control</a:t>
            </a:r>
            <a:r>
              <a:rPr lang="en-GB" sz="2400" dirty="0"/>
              <a:t>.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896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</a:t>
            </a:r>
            <a:r>
              <a:rPr lang="en-GB" sz="2800" b="1"/>
              <a:t>properties from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F450-25F4-447E-8885-C072E16B8AE5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088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Setting </a:t>
            </a:r>
            <a:r>
              <a:rPr lang="en-GB" sz="2800" b="1"/>
              <a:t>properties from the command line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837488" cy="5160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For example, </a:t>
            </a:r>
            <a:r>
              <a:rPr lang="en-GB" sz="2000" b="1" dirty="0">
                <a:solidFill>
                  <a:srgbClr val="FF0000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newlib.properties</a:t>
            </a:r>
            <a:r>
              <a:rPr lang="en-GB" sz="2000" dirty="0"/>
              <a:t> </a:t>
            </a:r>
            <a:r>
              <a:rPr lang="en-GB" sz="2000" b="1" dirty="0"/>
              <a:t>file</a:t>
            </a:r>
            <a:r>
              <a:rPr lang="en-GB" sz="2000" dirty="0"/>
              <a:t> contains the line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=lib/library.jar           </a:t>
            </a:r>
            <a:r>
              <a:rPr lang="en-GB" sz="2000" dirty="0"/>
              <a:t>(*)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and</a:t>
            </a:r>
            <a:r>
              <a:rPr lang="en-GB" sz="2000" dirty="0"/>
              <a:t> the following command is executed (as one line)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ant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propertyfile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newlib.properties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=C:/newversion/library_new.jar compile</a:t>
            </a:r>
            <a:r>
              <a:rPr lang="en-GB" sz="2000" dirty="0">
                <a:latin typeface="Courier New" pitchFamily="49" charset="0"/>
              </a:rPr>
              <a:t> </a:t>
            </a: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FF0000"/>
                </a:solidFill>
              </a:rPr>
              <a:t>then</a:t>
            </a:r>
            <a:r>
              <a:rPr lang="en-GB" sz="2000" dirty="0"/>
              <a:t> the value of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dirty="0"/>
              <a:t> from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-D</a:t>
            </a:r>
            <a:r>
              <a:rPr lang="en-GB" sz="2000" dirty="0"/>
              <a:t> switch (not from the property file!) will be used.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In this case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lib_jar</a:t>
            </a:r>
            <a:r>
              <a:rPr lang="en-GB" sz="2000" dirty="0"/>
              <a:t> would have the value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C:/newversion/library_new.jar,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i.e.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as in (*)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CBC41-040E-42DF-9B56-BECA00F0F8EF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1583"/>
            <a:ext cx="7772400" cy="684211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4000"/>
              <a:t>Controlling </a:t>
            </a:r>
            <a:r>
              <a:rPr lang="en-GB" sz="4000" b="1"/>
              <a:t>Ant</a:t>
            </a:r>
            <a:r>
              <a:rPr lang="en-GB" sz="4000"/>
              <a:t> with Properties</a:t>
            </a:r>
          </a:p>
        </p:txBody>
      </p:sp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572560" cy="557216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Utilizing </a:t>
            </a:r>
            <a:r>
              <a:rPr lang="en-GB" sz="2000" b="1" dirty="0"/>
              <a:t>Ant</a:t>
            </a:r>
            <a:r>
              <a:rPr lang="en-GB" sz="2000" dirty="0"/>
              <a:t>’s </a:t>
            </a:r>
            <a:r>
              <a:rPr lang="en-GB" sz="2000" i="1" u="sng" dirty="0"/>
              <a:t>properties</a:t>
            </a:r>
            <a:r>
              <a:rPr lang="en-GB" sz="2000" dirty="0"/>
              <a:t>  wisely can </a:t>
            </a:r>
            <a:r>
              <a:rPr lang="en-GB" sz="2000" b="1" i="1" u="sng" dirty="0"/>
              <a:t>give a build file highly dynamic nature.</a:t>
            </a:r>
            <a:endParaRPr lang="en-GB" sz="20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Allows to </a:t>
            </a:r>
            <a:r>
              <a:rPr lang="en-GB" sz="2000" b="1" i="1" u="sng" dirty="0"/>
              <a:t>easily adjust</a:t>
            </a:r>
            <a:r>
              <a:rPr lang="en-GB" sz="2000" dirty="0"/>
              <a:t>  the build process to its operating environment and user preferences.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There are many ways  in which </a:t>
            </a:r>
            <a:r>
              <a:rPr lang="en-GB" sz="2000" b="1" i="1" u="sng" dirty="0"/>
              <a:t>properties can help control builds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FF0000"/>
                </a:solidFill>
              </a:rPr>
              <a:t>NOTE:</a:t>
            </a:r>
            <a:r>
              <a:rPr lang="en-GB" sz="2000" dirty="0"/>
              <a:t> The concrete </a:t>
            </a:r>
            <a:r>
              <a:rPr lang="en-GB" sz="2000" b="1" i="1" u="sng" dirty="0">
                <a:solidFill>
                  <a:srgbClr val="FF0000"/>
                </a:solidFill>
              </a:rPr>
              <a:t>value</a:t>
            </a:r>
            <a:r>
              <a:rPr lang="en-GB" sz="2000" dirty="0"/>
              <a:t> of a property is </a:t>
            </a:r>
            <a:r>
              <a:rPr lang="en-GB" sz="2000" b="1" dirty="0">
                <a:solidFill>
                  <a:srgbClr val="FF0000"/>
                </a:solidFill>
              </a:rPr>
              <a:t>not always important</a:t>
            </a:r>
            <a:r>
              <a:rPr lang="en-GB" sz="2000" i="1" dirty="0"/>
              <a:t>:</a:t>
            </a:r>
            <a:r>
              <a:rPr lang="en-GB" sz="2000" dirty="0"/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In some contexts, simply the  </a:t>
            </a:r>
            <a:r>
              <a:rPr lang="en-GB" sz="2000" b="1" i="1" u="sng" dirty="0">
                <a:solidFill>
                  <a:srgbClr val="FF0000"/>
                </a:solidFill>
              </a:rPr>
              <a:t>existence</a:t>
            </a:r>
            <a:r>
              <a:rPr lang="en-GB" sz="2000" b="1" i="1" dirty="0"/>
              <a:t>  </a:t>
            </a:r>
            <a:r>
              <a:rPr lang="en-GB" sz="2000" dirty="0"/>
              <a:t>of a property  (whether it is </a:t>
            </a:r>
            <a:r>
              <a:rPr lang="en-GB" sz="2000" b="1" dirty="0"/>
              <a:t>defined</a:t>
            </a:r>
            <a:r>
              <a:rPr lang="en-GB" sz="2000" dirty="0"/>
              <a:t> at all)  </a:t>
            </a:r>
            <a:r>
              <a:rPr lang="en-GB" sz="2000" b="1" i="1" u="sng" dirty="0"/>
              <a:t>is relevant</a:t>
            </a:r>
            <a:r>
              <a:rPr lang="en-GB" sz="2000" dirty="0"/>
              <a:t>  and its actual value not.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2000" dirty="0"/>
              <a:t>Of course, there are </a:t>
            </a:r>
            <a:r>
              <a:rPr lang="en-GB" sz="2000" b="1" dirty="0"/>
              <a:t>contexts</a:t>
            </a:r>
            <a:r>
              <a:rPr lang="en-GB" sz="2000" dirty="0"/>
              <a:t> in which the </a:t>
            </a:r>
            <a:r>
              <a:rPr lang="en-GB" sz="2000" b="1" i="1" u="sng" dirty="0">
                <a:solidFill>
                  <a:srgbClr val="FF0000"/>
                </a:solidFill>
              </a:rPr>
              <a:t>value</a:t>
            </a:r>
            <a:r>
              <a:rPr lang="en-GB" sz="2000" b="1" dirty="0"/>
              <a:t>  of a property is important</a:t>
            </a:r>
            <a:r>
              <a:rPr lang="en-GB" sz="2000" dirty="0"/>
              <a:t>, e.g. a property whose value is a directory name  </a:t>
            </a:r>
            <a:r>
              <a:rPr lang="en-GB" sz="2000" dirty="0">
                <a:solidFill>
                  <a:srgbClr val="808080"/>
                </a:solidFill>
              </a:rPr>
              <a:t>(or properties produced by 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000" b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tstamp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000" dirty="0">
                <a:solidFill>
                  <a:srgbClr val="808080"/>
                </a:solidFill>
              </a:rPr>
              <a:t> task considered later as self-study)</a:t>
            </a:r>
            <a:r>
              <a:rPr lang="en-GB" sz="2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/>
              <a:t>Conditional</a:t>
            </a:r>
            <a:r>
              <a:rPr lang="en-GB" sz="2800" dirty="0"/>
              <a:t> target execution with </a:t>
            </a:r>
            <a:r>
              <a:rPr lang="en-GB" sz="2800" b="1" i="1" dirty="0">
                <a:solidFill>
                  <a:srgbClr val="FF0000"/>
                </a:solidFill>
                <a:latin typeface="Courier New" pitchFamily="49" charset="0"/>
              </a:rPr>
              <a:t>if/unless</a:t>
            </a:r>
          </a:p>
        </p:txBody>
      </p:sp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596" y="716065"/>
            <a:ext cx="8463884" cy="5521247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A </a:t>
            </a:r>
            <a:r>
              <a:rPr lang="en-GB" sz="2000" b="1" i="1" dirty="0"/>
              <a:t>target</a:t>
            </a:r>
            <a:r>
              <a:rPr lang="en-GB" sz="2000" dirty="0"/>
              <a:t>  can be made able </a:t>
            </a:r>
            <a:r>
              <a:rPr lang="en-GB" sz="2000" b="1" i="1" dirty="0"/>
              <a:t>to perform execution of its</a:t>
            </a:r>
            <a:r>
              <a:rPr lang="en-GB" sz="2000" dirty="0"/>
              <a:t> </a:t>
            </a:r>
            <a:r>
              <a:rPr lang="en-GB" sz="2000" b="1" i="1" u="sng" dirty="0"/>
              <a:t>contents</a:t>
            </a:r>
            <a:r>
              <a:rPr lang="en-GB" sz="2000" dirty="0"/>
              <a:t> 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000" dirty="0"/>
              <a:t>  (or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sz="2000" dirty="0"/>
              <a:t>) a property has been set.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This allows, for example, to have a </a:t>
            </a:r>
            <a:r>
              <a:rPr lang="en-GB" sz="2000" b="1" i="1" u="sng" dirty="0"/>
              <a:t>better control on the build process</a:t>
            </a:r>
            <a:r>
              <a:rPr lang="en-GB" sz="2000" dirty="0"/>
              <a:t>  depending on the state of the system such as </a:t>
            </a:r>
          </a:p>
          <a:p>
            <a:pPr lvl="1"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1800" b="1" dirty="0"/>
              <a:t>Java</a:t>
            </a:r>
            <a:r>
              <a:rPr lang="en-GB" sz="1800" dirty="0"/>
              <a:t> version, </a:t>
            </a:r>
          </a:p>
          <a:p>
            <a:pPr lvl="1"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1800" dirty="0"/>
              <a:t>OS, </a:t>
            </a:r>
          </a:p>
          <a:p>
            <a:pPr lvl="1"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1800" dirty="0"/>
              <a:t>command-line property defined, etc.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To this end, you should add the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000" dirty="0"/>
              <a:t>  (or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sz="2000" dirty="0"/>
              <a:t>) attribute </a:t>
            </a:r>
            <a:r>
              <a:rPr lang="en-GB" sz="2000" i="1" u="sng" dirty="0"/>
              <a:t>with the name of the </a:t>
            </a:r>
            <a:r>
              <a:rPr lang="en-GB" sz="2000" b="1" i="1" u="sng" dirty="0"/>
              <a:t>property</a:t>
            </a:r>
            <a:r>
              <a:rPr lang="en-GB" sz="2000" i="1" u="sng" dirty="0"/>
              <a:t> that the target should react to</a:t>
            </a:r>
            <a:r>
              <a:rPr lang="en-GB" sz="2000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b="1" dirty="0"/>
              <a:t>Note:</a:t>
            </a:r>
            <a:r>
              <a:rPr lang="en-GB" sz="2000" dirty="0"/>
              <a:t> with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000" dirty="0"/>
              <a:t> /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sz="2000" dirty="0"/>
              <a:t> </a:t>
            </a:r>
            <a:r>
              <a:rPr lang="en-GB" sz="2000" b="1" dirty="0"/>
              <a:t>Ant</a:t>
            </a:r>
            <a:r>
              <a:rPr lang="en-GB" sz="2000" dirty="0"/>
              <a:t> will </a:t>
            </a:r>
            <a:r>
              <a:rPr lang="en-GB" sz="2000" i="1" dirty="0"/>
              <a:t>only check </a:t>
            </a:r>
            <a:r>
              <a:rPr lang="en-GB" sz="2000" b="1" i="1" u="sng" dirty="0"/>
              <a:t>whether the property has been set</a:t>
            </a:r>
            <a:r>
              <a:rPr lang="en-GB" sz="2000" dirty="0"/>
              <a:t>, </a:t>
            </a:r>
            <a:r>
              <a:rPr lang="en-GB" sz="2000" i="1" dirty="0"/>
              <a:t>the particular  </a:t>
            </a:r>
            <a:r>
              <a:rPr lang="en-GB" sz="2000" b="1" dirty="0">
                <a:solidFill>
                  <a:srgbClr val="FF0000"/>
                </a:solidFill>
              </a:rPr>
              <a:t>value doesn't matter</a:t>
            </a:r>
            <a:r>
              <a:rPr lang="en-GB" sz="2000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600"/>
              </a:spcAft>
            </a:pPr>
            <a:r>
              <a:rPr lang="en-GB" sz="2000" dirty="0"/>
              <a:t>But note that a property set to the </a:t>
            </a:r>
            <a:r>
              <a:rPr lang="en-GB" sz="2000" b="1" i="1" u="sng" dirty="0"/>
              <a:t>empty string</a:t>
            </a:r>
            <a:r>
              <a:rPr lang="en-GB" sz="2000" dirty="0"/>
              <a:t>  is still an existing property.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567A2-24E5-46D0-BCD9-E0E9C4AE2B8C}" type="slidenum">
              <a:rPr lang="en-GB"/>
              <a:pPr>
                <a:defRPr/>
              </a:pPr>
              <a:t>39</a:t>
            </a:fld>
            <a:endParaRPr lang="en-GB" dirty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-36512" y="6519887"/>
            <a:ext cx="91714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sz="1400" b="1" dirty="0">
                <a:solidFill>
                  <a:srgbClr val="000000"/>
                </a:solidFill>
                <a:latin typeface="Tahoma" pitchFamily="34" charset="0"/>
              </a:rPr>
              <a:t>[</a:t>
            </a:r>
            <a:r>
              <a:rPr lang="en-GB" sz="1400" b="1" dirty="0"/>
              <a:t>See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  <a:r>
              <a:rPr lang="en-GB" sz="1400" b="1" u="sng" dirty="0">
                <a:solidFill>
                  <a:srgbClr val="000000"/>
                </a:solidFill>
              </a:rPr>
              <a:t>C:\JAVA\Ant1.8.2\docs\manual\index.html</a:t>
            </a:r>
            <a:r>
              <a:rPr lang="en-GB" sz="1400" b="1" dirty="0">
                <a:solidFill>
                  <a:srgbClr val="000000"/>
                </a:solidFill>
              </a:rPr>
              <a:t>-&gt;Using Apache Ant-&gt;Built-in Properties</a:t>
            </a:r>
            <a:r>
              <a:rPr lang="en-GB" sz="1400" b="1" dirty="0">
                <a:solidFill>
                  <a:srgbClr val="000000"/>
                </a:solidFill>
                <a:latin typeface="Tahoma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084ED-694D-4650-B870-A256EC648EEC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Some built-in properties </a:t>
            </a:r>
            <a:r>
              <a:rPr lang="en-GB" sz="3600" b="1" i="1">
                <a:solidFill>
                  <a:srgbClr val="FF0000"/>
                </a:solidFill>
              </a:rPr>
              <a:t>of</a:t>
            </a:r>
            <a:r>
              <a:rPr lang="en-GB" sz="3600"/>
              <a:t>  </a:t>
            </a:r>
            <a:r>
              <a:rPr lang="en-GB" sz="3600" b="1"/>
              <a:t>Ant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7252" y="642918"/>
            <a:ext cx="7772400" cy="5786478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GB" sz="1800" b="1" i="1" u="sng" dirty="0">
                <a:latin typeface="Courier New" pitchFamily="49" charset="0"/>
              </a:rPr>
              <a:t>the absolute path of the project's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dirty="0">
                <a:latin typeface="Courier New" pitchFamily="49" charset="0"/>
              </a:rPr>
              <a:t>                  </a:t>
            </a:r>
            <a:r>
              <a:rPr lang="en-GB" sz="1800" b="1" i="1" u="sng" dirty="0">
                <a:latin typeface="Courier New" pitchFamily="49" charset="0"/>
              </a:rPr>
              <a:t>base directory</a:t>
            </a:r>
            <a:r>
              <a:rPr lang="en-GB" sz="1800" b="1" dirty="0">
                <a:latin typeface="Courier New" pitchFamily="49" charset="0"/>
              </a:rPr>
              <a:t> (as set with the 			     optional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1800" b="1" dirty="0">
                <a:latin typeface="Courier New" pitchFamily="49" charset="0"/>
              </a:rPr>
              <a:t> </a:t>
            </a:r>
            <a:r>
              <a:rPr lang="en-GB" sz="1800" b="1" i="1" dirty="0">
                <a:latin typeface="Courier New" pitchFamily="49" charset="0"/>
              </a:rPr>
              <a:t>attribute</a:t>
            </a:r>
            <a:r>
              <a:rPr lang="en-GB" sz="1800" b="1" dirty="0">
                <a:latin typeface="Courier New" pitchFamily="49" charset="0"/>
              </a:rPr>
              <a:t> of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			     &lt;project&gt;</a:t>
            </a:r>
            <a:r>
              <a:rPr lang="en-GB" sz="1800" b="1" dirty="0">
                <a:latin typeface="Courier New" pitchFamily="49" charset="0"/>
              </a:rPr>
              <a:t>).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ant.file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800" b="1" dirty="0">
                <a:latin typeface="Courier New" pitchFamily="49" charset="0"/>
              </a:rPr>
              <a:t>the absolute path of the </a:t>
            </a:r>
            <a:r>
              <a:rPr lang="en-GB" sz="1800" b="1" i="1" u="sng" dirty="0">
                <a:latin typeface="Courier New" pitchFamily="49" charset="0"/>
              </a:rPr>
              <a:t>build file</a:t>
            </a:r>
            <a:r>
              <a:rPr lang="en-GB" sz="1800" b="1" dirty="0"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ant.version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GB" sz="1800" b="1" dirty="0">
                <a:latin typeface="Courier New" pitchFamily="49" charset="0"/>
              </a:rPr>
              <a:t>the version of Ant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ant.project.name  </a:t>
            </a:r>
            <a:r>
              <a:rPr lang="en-GB" sz="1800" b="1" dirty="0">
                <a:latin typeface="Courier New" pitchFamily="49" charset="0"/>
              </a:rPr>
              <a:t>the name of the project that is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currently executing; it is defined by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the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i="1" dirty="0">
                <a:latin typeface="Courier New" pitchFamily="49" charset="0"/>
              </a:rPr>
              <a:t>attribute</a:t>
            </a:r>
            <a:r>
              <a:rPr lang="en-GB" sz="1800" b="1" dirty="0"/>
              <a:t>  of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1800" b="1" dirty="0"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ant.java.version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800" b="1" dirty="0">
                <a:latin typeface="Courier New" pitchFamily="49" charset="0"/>
              </a:rPr>
              <a:t>the </a:t>
            </a:r>
            <a:r>
              <a:rPr lang="en-GB" sz="1800" b="1" i="1" u="sng" dirty="0">
                <a:latin typeface="Courier New" pitchFamily="49" charset="0"/>
              </a:rPr>
              <a:t>JVM version detected by Ant</a:t>
            </a:r>
            <a:r>
              <a:rPr lang="en-GB" sz="1800" b="1" dirty="0">
                <a:latin typeface="Courier New" pitchFamily="49" charset="0"/>
              </a:rPr>
              <a:t>; 	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		     </a:t>
            </a:r>
            <a:r>
              <a:rPr lang="en-GB" sz="1800" b="1" dirty="0">
                <a:latin typeface="Courier New" pitchFamily="49" charset="0"/>
              </a:rPr>
              <a:t>currently it can hold the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</a:rPr>
              <a:t>values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from "1.1" to "1.6".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ant.home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800" b="1" i="1" u="sng" dirty="0">
                <a:latin typeface="Courier New" pitchFamily="49" charset="0"/>
              </a:rPr>
              <a:t>the path to</a:t>
            </a:r>
            <a:r>
              <a:rPr lang="en-GB" sz="1800" b="1" dirty="0">
                <a:latin typeface="Courier New" pitchFamily="49" charset="0"/>
              </a:rPr>
              <a:t> executing version of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1800" b="1" dirty="0">
                <a:latin typeface="Courier New" pitchFamily="49" charset="0"/>
              </a:rPr>
              <a:t>                  </a:t>
            </a:r>
            <a:r>
              <a:rPr lang="en-GB" sz="1800" b="1" i="1" u="sng" dirty="0">
                <a:latin typeface="Courier New" pitchFamily="49" charset="0"/>
              </a:rPr>
              <a:t>Ant's root directory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9219F-A820-4404-8B9A-076E6EC8AB02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8080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Example</a:t>
            </a:r>
            <a:r>
              <a:rPr lang="en-GB" sz="3200" dirty="0"/>
              <a:t> of conditional target execution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827088" y="642918"/>
            <a:ext cx="6049962" cy="10636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&lt;target name="build-module-A"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        </a:t>
            </a:r>
            <a:r>
              <a:rPr lang="en-GB" sz="1600" b="1" i="1" dirty="0">
                <a:solidFill>
                  <a:srgbClr val="FF0000"/>
                </a:solidFill>
              </a:rPr>
              <a:t>if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b="1" dirty="0">
                <a:solidFill>
                  <a:srgbClr val="000000"/>
                </a:solidFill>
              </a:rPr>
              <a:t>module-A-present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&lt;target name="build-module-B"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1600" dirty="0">
                <a:solidFill>
                  <a:srgbClr val="000000"/>
                </a:solidFill>
              </a:rPr>
              <a:t>        </a:t>
            </a:r>
            <a:r>
              <a:rPr lang="en-GB" sz="1600" b="1" i="1" dirty="0">
                <a:solidFill>
                  <a:srgbClr val="FF0000"/>
                </a:solidFill>
              </a:rPr>
              <a:t>unless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b="1" dirty="0">
                <a:solidFill>
                  <a:srgbClr val="000000"/>
                </a:solidFill>
              </a:rPr>
              <a:t>module-A-present</a:t>
            </a:r>
            <a:r>
              <a:rPr lang="en-GB" sz="1600" dirty="0">
                <a:solidFill>
                  <a:srgbClr val="000000"/>
                </a:solidFill>
              </a:rPr>
              <a:t>"/&gt;</a:t>
            </a:r>
          </a:p>
        </p:txBody>
      </p:sp>
      <p:sp>
        <p:nvSpPr>
          <p:cNvPr id="1136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95325" y="1785938"/>
            <a:ext cx="7877203" cy="4714875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1600" dirty="0"/>
              <a:t>The first </a:t>
            </a:r>
            <a:r>
              <a:rPr lang="en-GB" sz="1600" b="1" dirty="0"/>
              <a:t>target’s </a:t>
            </a:r>
            <a:r>
              <a:rPr lang="en-GB" sz="1600" b="1" dirty="0">
                <a:solidFill>
                  <a:srgbClr val="FF0000"/>
                </a:solidFill>
              </a:rPr>
              <a:t>content</a:t>
            </a:r>
            <a:r>
              <a:rPr lang="en-GB" sz="1600" b="1" dirty="0"/>
              <a:t> </a:t>
            </a:r>
            <a:r>
              <a:rPr lang="en-GB" sz="1600" b="1" i="1" u="sng" dirty="0"/>
              <a:t>will run</a:t>
            </a:r>
            <a:r>
              <a:rPr lang="en-GB" sz="1600" dirty="0"/>
              <a:t>  (when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b="1" dirty="0"/>
              <a:t>called</a:t>
            </a:r>
            <a:r>
              <a:rPr lang="en-GB" sz="1600" dirty="0"/>
              <a:t>), </a:t>
            </a:r>
            <a:r>
              <a:rPr lang="en-GB" sz="1600" b="1" dirty="0">
                <a:solidFill>
                  <a:srgbClr val="FF0000"/>
                </a:solidFill>
              </a:rPr>
              <a:t>if and only if,</a:t>
            </a:r>
            <a:r>
              <a:rPr lang="en-GB" sz="1600" dirty="0"/>
              <a:t>                                     the property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/>
              <a:t> </a:t>
            </a:r>
            <a:r>
              <a:rPr lang="en-GB" sz="1600" b="1" i="1" u="sng" dirty="0"/>
              <a:t>is set</a:t>
            </a:r>
            <a:r>
              <a:rPr lang="en-GB" sz="1600" dirty="0"/>
              <a:t>  (to </a:t>
            </a:r>
            <a:r>
              <a:rPr lang="en-GB" sz="1600" b="1" dirty="0">
                <a:solidFill>
                  <a:srgbClr val="FF0000"/>
                </a:solidFill>
              </a:rPr>
              <a:t>any</a:t>
            </a:r>
            <a:r>
              <a:rPr lang="en-GB" sz="1600" dirty="0"/>
              <a:t> value). 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The second </a:t>
            </a:r>
            <a:r>
              <a:rPr lang="en-GB" sz="1600" b="1" dirty="0"/>
              <a:t>target’s </a:t>
            </a:r>
            <a:r>
              <a:rPr lang="en-GB" sz="1600" b="1" dirty="0">
                <a:solidFill>
                  <a:srgbClr val="FF0000"/>
                </a:solidFill>
              </a:rPr>
              <a:t>content</a:t>
            </a:r>
            <a:r>
              <a:rPr lang="en-GB" sz="1600" b="1" dirty="0"/>
              <a:t> </a:t>
            </a:r>
            <a:r>
              <a:rPr lang="en-GB" sz="1600" b="1" i="1" u="sng" dirty="0"/>
              <a:t>will run</a:t>
            </a:r>
            <a:r>
              <a:rPr lang="en-GB" sz="1600" dirty="0"/>
              <a:t>,  </a:t>
            </a:r>
            <a:r>
              <a:rPr lang="en-GB" sz="1600" b="1" dirty="0">
                <a:solidFill>
                  <a:srgbClr val="FF0000"/>
                </a:solidFill>
              </a:rPr>
              <a:t>if and only if,</a:t>
            </a:r>
            <a:r>
              <a:rPr lang="en-GB" sz="1600" dirty="0">
                <a:solidFill>
                  <a:srgbClr val="FF0000"/>
                </a:solidFill>
              </a:rPr>
              <a:t>  </a:t>
            </a:r>
            <a:r>
              <a:rPr lang="en-GB" sz="1600" dirty="0"/>
              <a:t>                                                   the property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/>
              <a:t>  </a:t>
            </a:r>
            <a:r>
              <a:rPr lang="en-GB" sz="1600" b="1" i="1" u="sng" dirty="0"/>
              <a:t>is</a:t>
            </a:r>
            <a:r>
              <a:rPr lang="en-GB" sz="1600" b="1" dirty="0"/>
              <a:t>   </a:t>
            </a:r>
            <a:r>
              <a:rPr lang="en-GB" sz="1600" b="1" dirty="0">
                <a:solidFill>
                  <a:srgbClr val="FF0000"/>
                </a:solidFill>
              </a:rPr>
              <a:t>not</a:t>
            </a:r>
            <a:r>
              <a:rPr lang="en-GB" sz="1600" b="1" dirty="0"/>
              <a:t> </a:t>
            </a:r>
            <a:r>
              <a:rPr lang="en-GB" sz="1600" b="1" i="1" u="sng" dirty="0"/>
              <a:t>set  at all</a:t>
            </a:r>
            <a:r>
              <a:rPr lang="en-GB" sz="1600" dirty="0"/>
              <a:t>. 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sz="1400" dirty="0"/>
              <a:t>the analogue of </a:t>
            </a:r>
            <a:r>
              <a:rPr lang="en-GB" sz="1400" b="1" dirty="0">
                <a:solidFill>
                  <a:srgbClr val="000000"/>
                </a:solidFill>
                <a:latin typeface="Courier New" pitchFamily="49" charset="0"/>
              </a:rPr>
              <a:t>if-then-else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The property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/>
              <a:t>  can be set </a:t>
            </a:r>
            <a:r>
              <a:rPr lang="en-GB" sz="1600" b="1" i="1" dirty="0"/>
              <a:t>either</a:t>
            </a:r>
            <a:r>
              <a:rPr lang="en-GB" sz="1600" dirty="0"/>
              <a:t>  in command line as </a:t>
            </a:r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module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-A-present=true</a:t>
            </a:r>
            <a:endParaRPr lang="en-GB" sz="16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GB" sz="1600" dirty="0"/>
              <a:t>        </a:t>
            </a:r>
            <a:r>
              <a:rPr lang="en-GB" sz="1600" b="1" i="1" dirty="0"/>
              <a:t>or</a:t>
            </a:r>
            <a:r>
              <a:rPr lang="en-GB" sz="1600" dirty="0"/>
              <a:t>  by using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&lt;available&gt; </a:t>
            </a:r>
            <a:r>
              <a:rPr lang="en-GB" sz="1600" dirty="0"/>
              <a:t>or one of the many variants of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&lt;property&gt;</a:t>
            </a:r>
            <a:r>
              <a:rPr lang="en-GB" sz="1600" dirty="0"/>
              <a:t> task.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If   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n-GB" sz="1600" dirty="0"/>
              <a:t>   or</a:t>
            </a:r>
            <a:r>
              <a:rPr lang="en-GB" sz="1600" b="1" dirty="0">
                <a:solidFill>
                  <a:srgbClr val="FF0000"/>
                </a:solidFill>
              </a:rPr>
              <a:t> 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unless</a:t>
            </a:r>
            <a:r>
              <a:rPr lang="en-GB" sz="1600" dirty="0"/>
              <a:t>   attribute is </a:t>
            </a:r>
            <a:r>
              <a:rPr lang="en-GB" sz="1600" b="1" dirty="0">
                <a:solidFill>
                  <a:srgbClr val="FF0000"/>
                </a:solidFill>
              </a:rPr>
              <a:t>absent</a:t>
            </a:r>
            <a:r>
              <a:rPr lang="en-GB" sz="1600" dirty="0"/>
              <a:t>, the </a:t>
            </a:r>
            <a:r>
              <a:rPr lang="en-GB" sz="1600" b="1" i="1" u="sng" dirty="0"/>
              <a:t>target</a:t>
            </a:r>
            <a:r>
              <a:rPr lang="en-GB" sz="1600" b="1" i="1" dirty="0"/>
              <a:t>  </a:t>
            </a:r>
            <a:r>
              <a:rPr lang="en-GB" sz="1600" b="1" dirty="0">
                <a:solidFill>
                  <a:srgbClr val="FF0000"/>
                </a:solidFill>
              </a:rPr>
              <a:t>content</a:t>
            </a:r>
            <a:r>
              <a:rPr lang="en-GB" sz="1600" b="1" dirty="0"/>
              <a:t> </a:t>
            </a:r>
            <a:r>
              <a:rPr lang="en-GB" sz="1600" b="1" i="1" u="sng" dirty="0"/>
              <a:t>will always be executed</a:t>
            </a:r>
            <a:r>
              <a:rPr lang="en-GB" sz="1600" dirty="0"/>
              <a:t>  (of course, if called) – just as usually.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/>
              <a:t>Only the </a:t>
            </a:r>
            <a:r>
              <a:rPr lang="en-GB" sz="1600" b="1" i="1" u="sng" dirty="0"/>
              <a:t>existence</a:t>
            </a:r>
            <a:r>
              <a:rPr lang="en-GB" sz="1600" dirty="0"/>
              <a:t>  of a property, </a:t>
            </a:r>
            <a:r>
              <a:rPr lang="en-GB" sz="1600" b="1" i="1" u="sng" dirty="0"/>
              <a:t>regardless of value</a:t>
            </a:r>
            <a:r>
              <a:rPr lang="en-GB" sz="1600" dirty="0"/>
              <a:t>,  is taken into account </a:t>
            </a:r>
            <a:r>
              <a:rPr lang="en-GB" sz="1600" b="1" i="1" u="sng" dirty="0"/>
              <a:t>for</a:t>
            </a:r>
            <a:r>
              <a:rPr lang="en-GB" sz="1600" dirty="0"/>
              <a:t>  </a:t>
            </a: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</a:rPr>
              <a:t>if/unless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FF0000"/>
                </a:solidFill>
              </a:rPr>
              <a:t>That is why we should </a:t>
            </a:r>
            <a:r>
              <a:rPr lang="en-GB" sz="1600" b="1" i="1" u="sng" dirty="0">
                <a:solidFill>
                  <a:srgbClr val="FF0000"/>
                </a:solidFill>
              </a:rPr>
              <a:t>not</a:t>
            </a:r>
            <a:r>
              <a:rPr lang="en-GB" sz="1600" dirty="0">
                <a:solidFill>
                  <a:srgbClr val="FF0000"/>
                </a:solidFill>
              </a:rPr>
              <a:t>  use 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${…}</a:t>
            </a:r>
            <a:r>
              <a:rPr lang="en-GB" sz="1600" dirty="0">
                <a:solidFill>
                  <a:srgbClr val="FF0000"/>
                </a:solidFill>
              </a:rPr>
              <a:t> around the property name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b="1" dirty="0">
                <a:solidFill>
                  <a:srgbClr val="FF0000"/>
                </a:solidFill>
              </a:rPr>
              <a:t>! </a:t>
            </a:r>
          </a:p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FF0000"/>
                </a:solidFill>
              </a:rPr>
              <a:t>But you can </a:t>
            </a:r>
            <a:r>
              <a:rPr lang="en-GB" sz="1600" b="1" dirty="0">
                <a:solidFill>
                  <a:srgbClr val="FF0000"/>
                </a:solidFill>
              </a:rPr>
              <a:t>see yourself</a:t>
            </a:r>
            <a:r>
              <a:rPr lang="en-GB" sz="1600" dirty="0">
                <a:solidFill>
                  <a:srgbClr val="FF0000"/>
                </a:solidFill>
              </a:rPr>
              <a:t> what is the </a:t>
            </a:r>
            <a:r>
              <a:rPr lang="en-GB" sz="1600" b="1" i="1" u="sng" dirty="0">
                <a:solidFill>
                  <a:srgbClr val="FF0000"/>
                </a:solidFill>
              </a:rPr>
              <a:t>undesirable effect</a:t>
            </a:r>
            <a:r>
              <a:rPr lang="en-GB" sz="1600" dirty="0">
                <a:solidFill>
                  <a:srgbClr val="FF0000"/>
                </a:solidFill>
              </a:rPr>
              <a:t>  of using 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${…}</a:t>
            </a:r>
            <a:r>
              <a:rPr lang="en-GB" sz="1600" dirty="0">
                <a:solidFill>
                  <a:srgbClr val="FF0000"/>
                </a:solidFill>
              </a:rPr>
              <a:t> here.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7019925" y="642918"/>
            <a:ext cx="16557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600" dirty="0">
                <a:latin typeface="Tahoma" pitchFamily="34" charset="0"/>
              </a:rPr>
              <a:t>These two targets are </a:t>
            </a:r>
            <a:r>
              <a:rPr lang="en-GB" sz="1600" i="1" u="sng" dirty="0">
                <a:latin typeface="Tahoma" pitchFamily="34" charset="0"/>
              </a:rPr>
              <a:t>empty</a:t>
            </a:r>
            <a:r>
              <a:rPr lang="en-GB" sz="1600" dirty="0">
                <a:latin typeface="Tahoma" pitchFamily="34" charset="0"/>
              </a:rPr>
              <a:t>  for simplicity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-36512" y="6500813"/>
            <a:ext cx="9155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sz="1400" b="1" dirty="0">
                <a:solidFill>
                  <a:srgbClr val="000000"/>
                </a:solidFill>
                <a:latin typeface="Tahoma" pitchFamily="34" charset="0"/>
              </a:rPr>
              <a:t>[</a:t>
            </a:r>
            <a:r>
              <a:rPr lang="en-GB" sz="1400" b="1" dirty="0"/>
              <a:t>See</a:t>
            </a:r>
            <a:r>
              <a:rPr lang="en-GB" sz="1400" b="1" dirty="0">
                <a:solidFill>
                  <a:srgbClr val="000000"/>
                </a:solidFill>
              </a:rPr>
              <a:t> </a:t>
            </a:r>
            <a:r>
              <a:rPr lang="en-GB" sz="1400" b="1" u="sng" dirty="0">
                <a:solidFill>
                  <a:srgbClr val="000000"/>
                </a:solidFill>
              </a:rPr>
              <a:t>C:\JAVA\Ant1.8.2\docs\manual\index.html</a:t>
            </a:r>
            <a:r>
              <a:rPr lang="en-GB" sz="1400" b="1" dirty="0">
                <a:solidFill>
                  <a:srgbClr val="000000"/>
                </a:solidFill>
              </a:rPr>
              <a:t>-&gt;Using Apache Ant-&gt;Built-in Properties</a:t>
            </a:r>
            <a:r>
              <a:rPr lang="en-GB" sz="1400" b="1" dirty="0">
                <a:solidFill>
                  <a:srgbClr val="000000"/>
                </a:solidFill>
                <a:latin typeface="Tahoma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3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3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3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3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3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13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nimBg="1"/>
      <p:bldP spid="1136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BE9B6-EBFC-41DF-A2F1-0E6D0AFDFBBD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38"/>
            <a:ext cx="7772400" cy="827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More </a:t>
            </a:r>
            <a:r>
              <a:rPr lang="en-GB" sz="2800" b="1"/>
              <a:t>detailed</a:t>
            </a:r>
            <a:r>
              <a:rPr lang="en-GB" sz="2800"/>
              <a:t> version of the above example of conditional target execution</a:t>
            </a:r>
          </a:p>
        </p:txBody>
      </p:sp>
      <p:sp>
        <p:nvSpPr>
          <p:cNvPr id="542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08962" cy="3514725"/>
          </a:xfrm>
          <a:solidFill>
            <a:srgbClr val="00FFFF"/>
          </a:solidFill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&lt;project name="if-unless" default="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all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property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name="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600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</a:rPr>
              <a:t>present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/&gt;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&lt;echo message="module-A-present=${module-A-present}"/&gt;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build-module-A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&lt;echo message="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build-module-A running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build-module-B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</a:rPr>
              <a:t>unless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module-A-present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&lt;echo message="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build-module-B running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all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depends="build-module-A,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                          build-module-B"/&gt;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&lt;/project&gt;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539750" y="966788"/>
            <a:ext cx="83185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ClrTx/>
              <a:buSzTx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Run</a:t>
            </a:r>
            <a:r>
              <a:rPr lang="en-GB" b="1" dirty="0">
                <a:latin typeface="Tahoma" pitchFamily="34" charset="0"/>
              </a:rPr>
              <a:t> file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dirty="0"/>
              <a:t>C:\Antbook\ch03\</a:t>
            </a:r>
            <a:r>
              <a:rPr lang="en-GB" b="1" dirty="0">
                <a:solidFill>
                  <a:srgbClr val="000000"/>
                </a:solidFill>
              </a:rPr>
              <a:t>if-unless.xml</a:t>
            </a:r>
            <a:r>
              <a:rPr lang="en-GB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GB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544" y="5037138"/>
            <a:ext cx="8680774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400" b="1" dirty="0">
                <a:solidFill>
                  <a:srgbClr val="FF0000"/>
                </a:solidFill>
              </a:rPr>
              <a:t>      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2. </a:t>
            </a:r>
            <a:r>
              <a:rPr lang="en-GB" sz="1600" b="1" u="sng" dirty="0">
                <a:solidFill>
                  <a:srgbClr val="FF0000"/>
                </a:solidFill>
                <a:latin typeface="+mn-lt"/>
              </a:rPr>
              <a:t>TRY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dirty="0">
                <a:latin typeface="+mn-lt"/>
              </a:rPr>
              <a:t>also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b="1" dirty="0">
                <a:solidFill>
                  <a:srgbClr val="000000"/>
                </a:solidFill>
              </a:rPr>
              <a:t>value</a:t>
            </a:r>
            <a:r>
              <a:rPr lang="en-GB" sz="1600" dirty="0">
                <a:solidFill>
                  <a:srgbClr val="000000"/>
                </a:solidFill>
              </a:rPr>
              <a:t>="</a:t>
            </a:r>
            <a:r>
              <a:rPr lang="en-GB" sz="1600" b="1" i="1" dirty="0">
                <a:solidFill>
                  <a:srgbClr val="FF0000"/>
                </a:solidFill>
              </a:rPr>
              <a:t>no</a:t>
            </a:r>
            <a:r>
              <a:rPr lang="en-GB" sz="1600" dirty="0">
                <a:solidFill>
                  <a:srgbClr val="000000"/>
                </a:solidFill>
              </a:rPr>
              <a:t>"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latin typeface="+mn-lt"/>
              </a:rPr>
              <a:t>or any other value.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FF0000"/>
                </a:solidFill>
              </a:rPr>
              <a:t>     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3.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b="1" u="sng" dirty="0">
                <a:solidFill>
                  <a:srgbClr val="FF0000"/>
                </a:solidFill>
                <a:latin typeface="+mn-lt"/>
              </a:rPr>
              <a:t>Comment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GB" sz="1600" dirty="0">
                <a:latin typeface="+mn-lt"/>
              </a:rPr>
              <a:t>the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000000"/>
                </a:solidFill>
              </a:rPr>
              <a:t>&lt;</a:t>
            </a:r>
            <a:r>
              <a:rPr lang="en-GB" sz="1600" b="1" dirty="0">
                <a:solidFill>
                  <a:srgbClr val="000000"/>
                </a:solidFill>
              </a:rPr>
              <a:t>property</a:t>
            </a:r>
            <a:r>
              <a:rPr lang="en-GB" sz="1600" dirty="0">
                <a:solidFill>
                  <a:srgbClr val="000000"/>
                </a:solidFill>
              </a:rPr>
              <a:t>&gt; </a:t>
            </a:r>
            <a:r>
              <a:rPr lang="en-GB" sz="1600" dirty="0">
                <a:latin typeface="+mn-lt"/>
              </a:rPr>
              <a:t>line to make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000000"/>
                </a:solidFill>
              </a:rPr>
              <a:t>module-A-present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undefined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,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FF0000"/>
                </a:solidFill>
              </a:rPr>
              <a:t>         </a:t>
            </a:r>
            <a:r>
              <a:rPr lang="en-GB" sz="1600" dirty="0">
                <a:latin typeface="+mn-lt"/>
              </a:rPr>
              <a:t>and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GB" sz="1600" dirty="0">
                <a:latin typeface="+mn-lt"/>
              </a:rPr>
              <a:t> the build file. Then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UNCOMMENT</a:t>
            </a:r>
            <a:r>
              <a:rPr lang="en-GB" sz="1600" dirty="0">
                <a:latin typeface="+mn-lt"/>
              </a:rPr>
              <a:t> it back.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FF0000"/>
                </a:solidFill>
                <a:latin typeface="+mn-lt"/>
              </a:rPr>
              <a:t>          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4.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Set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dirty="0">
                <a:latin typeface="+mn-lt"/>
              </a:rPr>
              <a:t>this property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from the command line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dirty="0">
                <a:latin typeface="+mn-lt"/>
              </a:rPr>
              <a:t>using </a:t>
            </a:r>
            <a:r>
              <a:rPr lang="en-GB" sz="1600" dirty="0">
                <a:solidFill>
                  <a:srgbClr val="000000"/>
                </a:solidFill>
              </a:rPr>
              <a:t>–D</a:t>
            </a:r>
            <a:r>
              <a:rPr lang="en-GB" sz="1600" dirty="0"/>
              <a:t> </a:t>
            </a:r>
            <a:r>
              <a:rPr lang="en-GB" sz="1600" dirty="0">
                <a:latin typeface="+mn-lt"/>
              </a:rPr>
              <a:t>switch.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GB" sz="1600" dirty="0">
                <a:solidFill>
                  <a:srgbClr val="FF0000"/>
                </a:solidFill>
              </a:rPr>
              <a:t>     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5.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b="1" u="sng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dirty="0">
                <a:latin typeface="+mn-lt"/>
              </a:rPr>
              <a:t>this also in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verbose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dirty="0">
                <a:latin typeface="+mn-lt"/>
              </a:rPr>
              <a:t>mode (using </a:t>
            </a:r>
            <a:r>
              <a:rPr lang="en-GB" sz="1600" dirty="0">
                <a:solidFill>
                  <a:srgbClr val="000000"/>
                </a:solidFill>
              </a:rPr>
              <a:t>–v</a:t>
            </a:r>
            <a:r>
              <a:rPr lang="en-GB" sz="1600" dirty="0"/>
              <a:t> </a:t>
            </a:r>
            <a:r>
              <a:rPr lang="en-GB" sz="1600" dirty="0">
                <a:latin typeface="+mn-lt"/>
              </a:rPr>
              <a:t>switch).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FF0000"/>
                </a:solidFill>
              </a:rPr>
              <a:t>     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6. </a:t>
            </a:r>
            <a:r>
              <a:rPr lang="en-GB" sz="1600" b="1" u="sng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dirty="0">
                <a:latin typeface="+mn-lt"/>
              </a:rPr>
              <a:t>this also</a:t>
            </a:r>
            <a:r>
              <a:rPr lang="en-GB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+mn-lt"/>
              </a:rPr>
              <a:t>with  </a:t>
            </a:r>
            <a:r>
              <a:rPr lang="en-GB" sz="1600" b="1" i="1" dirty="0">
                <a:solidFill>
                  <a:srgbClr val="FF0000"/>
                </a:solidFill>
              </a:rPr>
              <a:t>unless</a:t>
            </a:r>
            <a:r>
              <a:rPr lang="en-GB" sz="1600" b="1" dirty="0">
                <a:solidFill>
                  <a:srgbClr val="000000"/>
                </a:solidFill>
              </a:rPr>
              <a:t>="</a:t>
            </a:r>
            <a:r>
              <a:rPr lang="en-GB" sz="1600" b="1" dirty="0">
                <a:solidFill>
                  <a:srgbClr val="FF0000"/>
                </a:solidFill>
              </a:rPr>
              <a:t>${</a:t>
            </a:r>
            <a:r>
              <a:rPr lang="en-GB" sz="1600" b="1" dirty="0">
                <a:solidFill>
                  <a:srgbClr val="000000"/>
                </a:solidFill>
              </a:rPr>
              <a:t>module-A-present</a:t>
            </a:r>
            <a:r>
              <a:rPr lang="en-GB" sz="1600" b="1" dirty="0">
                <a:solidFill>
                  <a:srgbClr val="FF0000"/>
                </a:solidFill>
              </a:rPr>
              <a:t>}</a:t>
            </a:r>
            <a:r>
              <a:rPr lang="en-GB" sz="1600" dirty="0">
                <a:solidFill>
                  <a:srgbClr val="000000"/>
                </a:solidFill>
              </a:rPr>
              <a:t>"</a:t>
            </a:r>
            <a:r>
              <a:rPr lang="en-GB" sz="1600" dirty="0">
                <a:latin typeface="+mn-lt"/>
              </a:rPr>
              <a:t>.</a:t>
            </a:r>
            <a:endParaRPr lang="en-GB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412776"/>
            <a:ext cx="1672253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>
                <a:latin typeface="+mn-lt"/>
              </a:rPr>
              <a:t>Using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FF0000"/>
                </a:solidFill>
              </a:rPr>
              <a:t>present</a:t>
            </a:r>
          </a:p>
          <a:p>
            <a:pPr>
              <a:buNone/>
            </a:pPr>
            <a:r>
              <a:rPr lang="en-GB" sz="1600" dirty="0">
                <a:latin typeface="+mn-lt"/>
              </a:rPr>
              <a:t>instead of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FF0000"/>
                </a:solidFill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E486C-AF4E-4BD7-8A38-C2F5DBCD8D65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1438"/>
            <a:ext cx="8713787" cy="720725"/>
          </a:xfrm>
        </p:spPr>
        <p:txBody>
          <a:bodyPr/>
          <a:lstStyle/>
          <a:p>
            <a:pPr eaLnBrk="1" hangingPunct="1"/>
            <a:r>
              <a:rPr lang="en-GB" sz="2400" b="1" u="sng" dirty="0">
                <a:solidFill>
                  <a:srgbClr val="FF0000"/>
                </a:solidFill>
              </a:rPr>
              <a:t>TRY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b="1" i="1" dirty="0">
                <a:solidFill>
                  <a:srgbClr val="FF0000"/>
                </a:solidFill>
              </a:rPr>
              <a:t>variations</a:t>
            </a:r>
            <a:r>
              <a:rPr lang="en-GB" sz="2400" b="1" dirty="0">
                <a:solidFill>
                  <a:srgbClr val="FF0000"/>
                </a:solidFill>
              </a:rPr>
              <a:t>  of the following and explain the results </a:t>
            </a:r>
            <a:br>
              <a:rPr lang="en-GB" sz="2400" b="1" dirty="0">
                <a:solidFill>
                  <a:srgbClr val="FF0000"/>
                </a:solidFill>
              </a:rPr>
            </a:br>
            <a:r>
              <a:rPr lang="en-GB" sz="1800" dirty="0"/>
              <a:t> C:\Antbook\ch03\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cond-target-exec.xml:</a:t>
            </a:r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135938" cy="4679950"/>
          </a:xfrm>
          <a:solidFill>
            <a:srgbClr val="00FFFF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&lt;project name="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cond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-target-exec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default="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jar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="build/classes"/&gt;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dist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&lt;/target&gt;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depends="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destdir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="build/classes"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                   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includeAntRuntime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="no"/&gt;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&lt;/target&gt;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copysource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depends="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en-GB" sz="1600" b="1" i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b="1" i="1" dirty="0" err="1">
                <a:solidFill>
                  <a:srgbClr val="FF0000"/>
                </a:solidFill>
                <a:latin typeface="Courier New" pitchFamily="49" charset="0"/>
              </a:rPr>
              <a:t>copy.source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&lt;copy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todir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="build/classes"&gt;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  &lt;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fileset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"/&gt;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&lt;/copy&gt;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&lt;/target&gt;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1600" b="1" dirty="0">
                <a:solidFill>
                  <a:srgbClr val="000000"/>
                </a:solidFill>
                <a:latin typeface="Courier New" pitchFamily="49" charset="0"/>
              </a:rPr>
              <a:t>jar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 depends="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compile,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copysource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  &lt;jar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="build/classes"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jarfile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dist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/our.jar"/&gt;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&lt;/project&gt;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250825" y="5516563"/>
            <a:ext cx="7885113" cy="12176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C:\Antbook\ch03&gt;ant </a:t>
            </a:r>
            <a:r>
              <a:rPr lang="en-GB" sz="1600" b="1" dirty="0">
                <a:solidFill>
                  <a:srgbClr val="000000"/>
                </a:solidFill>
              </a:rPr>
              <a:t>-f cond-target-exec.xml</a:t>
            </a:r>
          </a:p>
          <a:p>
            <a:pPr>
              <a:buFont typeface="Wingdings" pitchFamily="2" charset="2"/>
              <a:buNone/>
            </a:pPr>
            <a:r>
              <a:rPr lang="en-GB" sz="1600" dirty="0">
                <a:solidFill>
                  <a:srgbClr val="000000"/>
                </a:solidFill>
              </a:rPr>
              <a:t>C:\Antbook\ch03&gt;ant </a:t>
            </a:r>
            <a:r>
              <a:rPr lang="en-GB" sz="1600" b="1" dirty="0">
                <a:solidFill>
                  <a:srgbClr val="000000"/>
                </a:solidFill>
              </a:rPr>
              <a:t>-f cond-target-exec.xml </a:t>
            </a:r>
            <a:r>
              <a:rPr lang="en-GB" sz="1600" dirty="0">
                <a:solidFill>
                  <a:srgbClr val="000000"/>
                </a:solidFill>
              </a:rPr>
              <a:t>-</a:t>
            </a:r>
            <a:r>
              <a:rPr lang="en-GB" sz="1600" dirty="0" err="1">
                <a:solidFill>
                  <a:srgbClr val="000000"/>
                </a:solidFill>
              </a:rPr>
              <a:t>D</a:t>
            </a:r>
            <a:r>
              <a:rPr lang="en-GB" sz="1600" b="1" dirty="0" err="1">
                <a:solidFill>
                  <a:srgbClr val="000000"/>
                </a:solidFill>
              </a:rPr>
              <a:t>copy.source</a:t>
            </a:r>
            <a:r>
              <a:rPr lang="en-GB" sz="1600" dirty="0">
                <a:solidFill>
                  <a:srgbClr val="000000"/>
                </a:solidFill>
              </a:rPr>
              <a:t>=true</a:t>
            </a:r>
            <a:r>
              <a:rPr lang="en-GB" sz="1600" dirty="0"/>
              <a:t> </a:t>
            </a:r>
            <a:endParaRPr lang="en-GB" sz="1600" b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sz="1600" b="1" dirty="0">
                <a:solidFill>
                  <a:srgbClr val="FF0000"/>
                </a:solidFill>
                <a:latin typeface="Tahoma" pitchFamily="34" charset="0"/>
              </a:rPr>
              <a:t>What was copied and where? Check the contents of </a:t>
            </a:r>
            <a:r>
              <a:rPr lang="en-GB" sz="1600" b="1" dirty="0">
                <a:solidFill>
                  <a:srgbClr val="000000"/>
                </a:solidFill>
              </a:rPr>
              <a:t>our.jar </a:t>
            </a:r>
            <a:r>
              <a:rPr lang="en-GB" sz="1600" b="1" dirty="0">
                <a:solidFill>
                  <a:srgbClr val="FF0000"/>
                </a:solidFill>
                <a:latin typeface="Tahoma" pitchFamily="34" charset="0"/>
              </a:rPr>
              <a:t>by using </a:t>
            </a:r>
          </a:p>
          <a:p>
            <a:pPr>
              <a:buFont typeface="Wingdings" pitchFamily="2" charset="2"/>
              <a:buNone/>
            </a:pPr>
            <a:r>
              <a:rPr lang="en-GB" sz="1600" b="1" dirty="0">
                <a:solidFill>
                  <a:srgbClr val="FF0000"/>
                </a:solidFill>
                <a:latin typeface="Tahoma" pitchFamily="34" charset="0"/>
              </a:rPr>
              <a:t>command</a:t>
            </a:r>
            <a:r>
              <a:rPr lang="en-GB" sz="1600" b="1" dirty="0">
                <a:solidFill>
                  <a:srgbClr val="000000"/>
                </a:solidFill>
              </a:rPr>
              <a:t> jar </a:t>
            </a:r>
            <a:r>
              <a:rPr lang="en-GB" sz="1600" b="1" dirty="0" err="1">
                <a:solidFill>
                  <a:srgbClr val="000000"/>
                </a:solidFill>
              </a:rPr>
              <a:t>tf</a:t>
            </a:r>
            <a:r>
              <a:rPr lang="en-GB" sz="1600" b="1" dirty="0">
                <a:solidFill>
                  <a:srgbClr val="000000"/>
                </a:solidFill>
              </a:rPr>
              <a:t> </a:t>
            </a:r>
            <a:r>
              <a:rPr lang="en-GB" sz="1600" b="1" dirty="0" err="1">
                <a:solidFill>
                  <a:srgbClr val="000000"/>
                </a:solidFill>
              </a:rPr>
              <a:t>dist</a:t>
            </a:r>
            <a:r>
              <a:rPr lang="en-GB" sz="1600" b="1" dirty="0">
                <a:solidFill>
                  <a:srgbClr val="000000"/>
                </a:solidFill>
              </a:rPr>
              <a:t>\our.jar</a:t>
            </a:r>
            <a:r>
              <a:rPr lang="en-GB" sz="1600" b="1" dirty="0">
                <a:solidFill>
                  <a:srgbClr val="FF0000"/>
                </a:solidFill>
                <a:latin typeface="Tahoma" pitchFamily="34" charset="0"/>
              </a:rPr>
              <a:t> or </a:t>
            </a:r>
            <a:r>
              <a:rPr lang="en-GB" sz="1600" b="1" dirty="0">
                <a:solidFill>
                  <a:srgbClr val="000000"/>
                </a:solidFill>
              </a:rPr>
              <a:t>jar </a:t>
            </a:r>
            <a:r>
              <a:rPr lang="en-GB" sz="1600" b="1" dirty="0" err="1">
                <a:solidFill>
                  <a:srgbClr val="000000"/>
                </a:solidFill>
              </a:rPr>
              <a:t>tvf</a:t>
            </a:r>
            <a:r>
              <a:rPr lang="en-GB" sz="1600" b="1" dirty="0">
                <a:solidFill>
                  <a:srgbClr val="000000"/>
                </a:solidFill>
              </a:rPr>
              <a:t> </a:t>
            </a:r>
            <a:r>
              <a:rPr lang="en-GB" sz="1600" b="1" dirty="0" err="1">
                <a:solidFill>
                  <a:srgbClr val="000000"/>
                </a:solidFill>
              </a:rPr>
              <a:t>dist</a:t>
            </a:r>
            <a:r>
              <a:rPr lang="en-GB" sz="1600" b="1" dirty="0">
                <a:solidFill>
                  <a:srgbClr val="000000"/>
                </a:solidFill>
              </a:rPr>
              <a:t>\our.jar.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443" y="1196752"/>
            <a:ext cx="2885013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+mn-lt"/>
              </a:rPr>
              <a:t>Good exercise for the lab. Useful for Class Test.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3707904" cy="92333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FF0000"/>
                </a:solidFill>
                <a:latin typeface="+mn-lt"/>
              </a:rPr>
              <a:t>You should be able to </a:t>
            </a:r>
            <a:r>
              <a:rPr lang="en-GB" sz="1800" b="1" u="sng" dirty="0">
                <a:solidFill>
                  <a:srgbClr val="FF0000"/>
                </a:solidFill>
                <a:latin typeface="+mn-lt"/>
              </a:rPr>
              <a:t>predict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 which will be the result of running this and any build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7CE2E6-F190-46F3-BA60-F8D3A2D06EB7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38"/>
            <a:ext cx="8104187" cy="6111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/>
              <a:t>Conditional</a:t>
            </a:r>
            <a:r>
              <a:rPr lang="en-GB" sz="3200"/>
              <a:t> patternset inclusion/exclusion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838200" y="714375"/>
            <a:ext cx="78486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>
                <a:latin typeface="Tahoma" pitchFamily="34" charset="0"/>
              </a:rPr>
              <a:t>Example</a:t>
            </a:r>
            <a:r>
              <a:rPr lang="en-GB" sz="2000">
                <a:latin typeface="Tahoma" pitchFamily="34" charset="0"/>
              </a:rPr>
              <a:t> of </a:t>
            </a:r>
            <a:r>
              <a:rPr lang="en-GB" sz="2000" b="1">
                <a:latin typeface="Tahoma" pitchFamily="34" charset="0"/>
              </a:rPr>
              <a:t>including</a:t>
            </a:r>
            <a:r>
              <a:rPr lang="en-GB" sz="2000">
                <a:latin typeface="Tahoma" pitchFamily="34" charset="0"/>
              </a:rPr>
              <a:t> or </a:t>
            </a:r>
            <a:r>
              <a:rPr lang="en-GB" sz="2000" b="1">
                <a:latin typeface="Tahoma" pitchFamily="34" charset="0"/>
              </a:rPr>
              <a:t>excluding</a:t>
            </a:r>
            <a:r>
              <a:rPr lang="en-GB" sz="2000">
                <a:latin typeface="Tahoma" pitchFamily="34" charset="0"/>
              </a:rPr>
              <a:t> files to/from compilation:</a:t>
            </a:r>
            <a:endParaRPr lang="en-GB">
              <a:latin typeface="Tahoma" pitchFamily="34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23850" y="1143000"/>
            <a:ext cx="8496300" cy="23082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&lt;target name="</a:t>
            </a:r>
            <a:r>
              <a:rPr lang="en-US" sz="1800" b="1" dirty="0">
                <a:solidFill>
                  <a:srgbClr val="000000"/>
                </a:solidFill>
              </a:rPr>
              <a:t>compile</a:t>
            </a:r>
            <a:r>
              <a:rPr lang="en-US" sz="1800" b="1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000000"/>
                </a:solidFill>
              </a:rPr>
              <a:t>" depends="init"&gt;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</a:rPr>
              <a:t>  &lt;</a:t>
            </a:r>
            <a:r>
              <a:rPr lang="en-GB" sz="1800" b="1" i="1" dirty="0" err="1">
                <a:solidFill>
                  <a:srgbClr val="FF0000"/>
                </a:solidFill>
              </a:rPr>
              <a:t>javac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srcdir</a:t>
            </a:r>
            <a:r>
              <a:rPr lang="en-GB" sz="1800" dirty="0">
                <a:solidFill>
                  <a:srgbClr val="000000"/>
                </a:solidFill>
              </a:rPr>
              <a:t>="</a:t>
            </a:r>
            <a:r>
              <a:rPr lang="en-GB" sz="1800" dirty="0" err="1">
                <a:solidFill>
                  <a:srgbClr val="000000"/>
                </a:solidFill>
              </a:rPr>
              <a:t>src</a:t>
            </a:r>
            <a:r>
              <a:rPr lang="en-GB" sz="1800" dirty="0">
                <a:solidFill>
                  <a:srgbClr val="000000"/>
                </a:solidFill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</a:rPr>
              <a:t>   	  </a:t>
            </a:r>
            <a:r>
              <a:rPr lang="en-GB" sz="1800" dirty="0" err="1">
                <a:solidFill>
                  <a:srgbClr val="000000"/>
                </a:solidFill>
              </a:rPr>
              <a:t>destdir</a:t>
            </a:r>
            <a:r>
              <a:rPr lang="en-GB" sz="1800" dirty="0">
                <a:solidFill>
                  <a:srgbClr val="000000"/>
                </a:solidFill>
              </a:rPr>
              <a:t>="build/classes“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</a:rPr>
              <a:t>         </a:t>
            </a:r>
            <a:r>
              <a:rPr lang="en-GB" sz="1800" dirty="0" err="1">
                <a:solidFill>
                  <a:srgbClr val="000000"/>
                </a:solidFill>
              </a:rPr>
              <a:t>includeAntRuntime</a:t>
            </a:r>
            <a:r>
              <a:rPr lang="en-GB" sz="1800" dirty="0">
                <a:solidFill>
                  <a:srgbClr val="000000"/>
                </a:solidFill>
              </a:rPr>
              <a:t>="no"/&gt;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</a:rPr>
              <a:t>    &lt;</a:t>
            </a:r>
            <a:r>
              <a:rPr lang="en-GB" sz="1800" b="1" i="1" dirty="0">
                <a:solidFill>
                  <a:srgbClr val="FF0000"/>
                </a:solidFill>
              </a:rPr>
              <a:t>exclude</a:t>
            </a:r>
            <a:r>
              <a:rPr lang="en-GB" sz="1800" dirty="0">
                <a:solidFill>
                  <a:srgbClr val="000000"/>
                </a:solidFill>
              </a:rPr>
              <a:t> name= "org/example/</a:t>
            </a:r>
            <a:r>
              <a:rPr lang="en-GB" sz="1800" dirty="0" err="1">
                <a:solidFill>
                  <a:srgbClr val="000000"/>
                </a:solidFill>
              </a:rPr>
              <a:t>antbook</a:t>
            </a:r>
            <a:r>
              <a:rPr lang="en-GB" sz="1800" dirty="0">
                <a:solidFill>
                  <a:srgbClr val="000000"/>
                </a:solidFill>
              </a:rPr>
              <a:t>/</a:t>
            </a:r>
            <a:r>
              <a:rPr lang="en-GB" sz="1800" dirty="0" err="1">
                <a:solidFill>
                  <a:srgbClr val="000000"/>
                </a:solidFill>
              </a:rPr>
              <a:t>xdoclet</a:t>
            </a:r>
            <a:r>
              <a:rPr lang="en-GB" sz="1800" dirty="0">
                <a:solidFill>
                  <a:srgbClr val="000000"/>
                </a:solidFill>
              </a:rPr>
              <a:t>/*.java"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</a:rPr>
              <a:t>	      </a:t>
            </a:r>
            <a:r>
              <a:rPr lang="en-GB" sz="1800" b="1" i="1" dirty="0">
                <a:solidFill>
                  <a:srgbClr val="FF0000"/>
                </a:solidFill>
              </a:rPr>
              <a:t>if</a:t>
            </a:r>
            <a:r>
              <a:rPr lang="en-GB" sz="1800" dirty="0">
                <a:solidFill>
                  <a:srgbClr val="000000"/>
                </a:solidFill>
              </a:rPr>
              <a:t>= "</a:t>
            </a:r>
            <a:r>
              <a:rPr lang="en-GB" sz="1800" dirty="0" err="1">
                <a:solidFill>
                  <a:srgbClr val="000000"/>
                </a:solidFill>
              </a:rPr>
              <a:t>omit.xdoclet</a:t>
            </a:r>
            <a:r>
              <a:rPr lang="en-GB" sz="1800" dirty="0">
                <a:solidFill>
                  <a:srgbClr val="000000"/>
                </a:solidFill>
              </a:rPr>
              <a:t>" 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</a:rPr>
              <a:t>  &lt;/</a:t>
            </a:r>
            <a:r>
              <a:rPr lang="en-GB" sz="1800" b="1" i="1" dirty="0" err="1">
                <a:solidFill>
                  <a:srgbClr val="FF0000"/>
                </a:solidFill>
              </a:rPr>
              <a:t>javac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dirty="0">
                <a:solidFill>
                  <a:srgbClr val="000000"/>
                </a:solidFill>
              </a:rPr>
              <a:t>&lt;/target&gt;</a:t>
            </a:r>
          </a:p>
        </p:txBody>
      </p:sp>
      <p:sp>
        <p:nvSpPr>
          <p:cNvPr id="5632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3500438"/>
            <a:ext cx="8534400" cy="31432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800" dirty="0"/>
              <a:t>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1800" dirty="0"/>
              <a:t>&gt; is acting here on an </a:t>
            </a:r>
            <a:r>
              <a:rPr lang="en-GB" sz="1800" b="1" i="1" dirty="0"/>
              <a:t>implicit </a:t>
            </a:r>
            <a:r>
              <a:rPr lang="en-GB" sz="1800" b="1" i="1" dirty="0" err="1"/>
              <a:t>fileset</a:t>
            </a:r>
            <a:r>
              <a:rPr lang="en-GB" sz="1800" dirty="0"/>
              <a:t>. 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FF0000"/>
                </a:solidFill>
              </a:rPr>
              <a:t>TRY it:</a:t>
            </a:r>
            <a:r>
              <a:rPr lang="en-GB" sz="1800" b="1" dirty="0"/>
              <a:t> </a:t>
            </a:r>
            <a:endParaRPr lang="en-GB" sz="18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Tahoma" pitchFamily="34" charset="0"/>
              <a:buAutoNum type="arabicPeriod"/>
            </a:pPr>
            <a:r>
              <a:rPr lang="en-GB" sz="1800" b="1" dirty="0">
                <a:solidFill>
                  <a:srgbClr val="FF0000"/>
                </a:solidFill>
              </a:rPr>
              <a:t>extend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cond-target-exec.xml</a:t>
            </a:r>
            <a:r>
              <a:rPr lang="en-GB" sz="1800" dirty="0"/>
              <a:t> from the previous slide with the above  target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GB" sz="1800" dirty="0"/>
              <a:t>, and 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Tahoma" pitchFamily="34" charset="0"/>
              <a:buAutoNum type="arabicPeriod"/>
            </a:pPr>
            <a:r>
              <a:rPr lang="en-GB" sz="1800" dirty="0"/>
              <a:t>appropriately </a:t>
            </a:r>
            <a:r>
              <a:rPr lang="en-GB" sz="1800" b="1" dirty="0">
                <a:solidFill>
                  <a:srgbClr val="FF0000"/>
                </a:solidFill>
              </a:rPr>
              <a:t>extend our directory and file system under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C:\Antbook\ch03\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src</a:t>
            </a:r>
            <a:endParaRPr lang="en-GB" sz="1800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Tahoma" pitchFamily="34" charset="0"/>
              <a:buAutoNum type="arabicPeriod"/>
            </a:pPr>
            <a:r>
              <a:rPr lang="en-GB" sz="1800" b="1" dirty="0">
                <a:solidFill>
                  <a:srgbClr val="FF0000"/>
                </a:solidFill>
              </a:rPr>
              <a:t>run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</a:rPr>
              <a:t>C:\Antbook\ch03&gt;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ant -f cond-target-exec.xml clean compile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1800" dirty="0" err="1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omit.xdoclet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=true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sz="1800" b="1" dirty="0"/>
              <a:t>with or without </a:t>
            </a:r>
            <a:r>
              <a:rPr lang="en-GB" sz="1800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GB" sz="1800" dirty="0" err="1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GB" sz="1600" b="1" dirty="0" err="1">
                <a:solidFill>
                  <a:srgbClr val="000000"/>
                </a:solidFill>
                <a:latin typeface="Courier New" pitchFamily="49" charset="0"/>
              </a:rPr>
              <a:t>omit.xdoclet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=true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GB" sz="1800" b="1" dirty="0"/>
          </a:p>
          <a:p>
            <a:pPr eaLnBrk="1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if/unless</a:t>
            </a:r>
            <a:r>
              <a:rPr lang="en-GB" sz="1800" dirty="0"/>
              <a:t> technique works also for any </a:t>
            </a:r>
            <a:r>
              <a:rPr lang="en-GB" sz="1800" b="1" i="1" dirty="0" err="1"/>
              <a:t>patternset</a:t>
            </a:r>
            <a:r>
              <a:rPr lang="en-GB" sz="1800" dirty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6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6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A4AFC-C720-452E-A3F1-A6E282BC8F0B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2852"/>
            <a:ext cx="7772400" cy="682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References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142984"/>
            <a:ext cx="7772400" cy="342902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b="1" dirty="0"/>
              <a:t>Ant</a:t>
            </a:r>
            <a:r>
              <a:rPr lang="en-GB" sz="2400" dirty="0"/>
              <a:t> provides rich </a:t>
            </a:r>
            <a:r>
              <a:rPr lang="en-GB" sz="2400" dirty="0" err="1"/>
              <a:t>datatypes</a:t>
            </a:r>
            <a:r>
              <a:rPr lang="en-GB" sz="2400" dirty="0"/>
              <a:t> to work with, and it also provides the ability to </a:t>
            </a:r>
            <a:r>
              <a:rPr lang="en-GB" sz="2400" b="1" i="1" u="sng" dirty="0"/>
              <a:t>reuse</a:t>
            </a:r>
            <a:r>
              <a:rPr lang="en-GB" sz="2400" dirty="0"/>
              <a:t>  </a:t>
            </a:r>
            <a:r>
              <a:rPr lang="en-GB" sz="2400" i="1" u="sng" dirty="0" err="1"/>
              <a:t>datatype</a:t>
            </a:r>
            <a:r>
              <a:rPr lang="en-GB" sz="2400" i="1" u="sng" dirty="0"/>
              <a:t> definitions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dirty="0"/>
              <a:t>Each </a:t>
            </a:r>
            <a:r>
              <a:rPr lang="en-GB" sz="2400" b="1" dirty="0"/>
              <a:t>Ant</a:t>
            </a:r>
            <a:r>
              <a:rPr lang="en-GB" sz="2400" dirty="0"/>
              <a:t> </a:t>
            </a:r>
            <a:r>
              <a:rPr lang="en-GB" sz="2400" dirty="0" err="1"/>
              <a:t>datatype</a:t>
            </a:r>
            <a:r>
              <a:rPr lang="en-GB" sz="2400" dirty="0"/>
              <a:t> declaration allows an </a:t>
            </a:r>
            <a:r>
              <a:rPr lang="en-GB" sz="2400" b="1" i="1" u="sng" dirty="0"/>
              <a:t>optional unique identifier</a:t>
            </a:r>
            <a:r>
              <a:rPr lang="en-GB" sz="2400" dirty="0"/>
              <a:t> – the value of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attribute.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dirty="0"/>
              <a:t>We </a:t>
            </a:r>
            <a:r>
              <a:rPr lang="en-GB" sz="2400" b="1" i="1" u="sng" dirty="0"/>
              <a:t>can refer to</a:t>
            </a:r>
            <a:r>
              <a:rPr lang="en-GB" sz="2400" dirty="0"/>
              <a:t>  this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id</a:t>
            </a:r>
            <a:r>
              <a:rPr lang="en-GB" sz="2400" dirty="0"/>
              <a:t> elsewhere by using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refid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attribute.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GB" sz="2400" dirty="0"/>
              <a:t>For example, define compile </a:t>
            </a:r>
            <a:r>
              <a:rPr lang="en-GB" sz="2400" dirty="0" err="1"/>
              <a:t>classpath</a:t>
            </a:r>
            <a:r>
              <a:rPr lang="en-GB" sz="2400" dirty="0"/>
              <a:t> with an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id="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compile.classpath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84213" y="4857760"/>
            <a:ext cx="7991475" cy="15525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&lt;path </a:t>
            </a:r>
            <a:r>
              <a:rPr lang="en-GB" b="1" i="1" dirty="0">
                <a:solidFill>
                  <a:srgbClr val="FF0000"/>
                </a:solidFill>
              </a:rPr>
              <a:t>id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i="1" dirty="0" err="1">
                <a:solidFill>
                  <a:srgbClr val="FF0000"/>
                </a:solidFill>
              </a:rPr>
              <a:t>compile.classpath</a:t>
            </a:r>
            <a:r>
              <a:rPr lang="en-GB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  &lt;</a:t>
            </a:r>
            <a:r>
              <a:rPr lang="en-GB" b="1" dirty="0" err="1">
                <a:solidFill>
                  <a:srgbClr val="000000"/>
                </a:solidFill>
              </a:rPr>
              <a:t>pathelement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location=</a:t>
            </a:r>
            <a:r>
              <a:rPr lang="en-GB" b="1" dirty="0">
                <a:solidFill>
                  <a:srgbClr val="000000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${lucene.jar}</a:t>
            </a:r>
            <a:r>
              <a:rPr lang="en-GB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  &lt;</a:t>
            </a:r>
            <a:r>
              <a:rPr lang="en-GB" b="1" dirty="0" err="1">
                <a:solidFill>
                  <a:srgbClr val="000000"/>
                </a:solidFill>
              </a:rPr>
              <a:t>pathelement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location=</a:t>
            </a:r>
            <a:r>
              <a:rPr lang="en-GB" b="1" dirty="0">
                <a:solidFill>
                  <a:srgbClr val="000000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${tidy.jar}</a:t>
            </a:r>
            <a:r>
              <a:rPr lang="en-GB" b="1" dirty="0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b="1" dirty="0">
                <a:solidFill>
                  <a:srgbClr val="000000"/>
                </a:solidFill>
              </a:rPr>
              <a:t>&lt;/path&gt;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E823-5F2D-4A98-A7C1-42DBB5B13D5D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References (cont.)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>
              <a:latin typeface="Tahoma" pitchFamily="34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914400" y="1557338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>
                <a:latin typeface="Tahoma" pitchFamily="34" charset="0"/>
              </a:rPr>
              <a:t>Then </a:t>
            </a:r>
            <a:r>
              <a:rPr lang="en-GB" i="1">
                <a:latin typeface="Tahoma" pitchFamily="34" charset="0"/>
              </a:rPr>
              <a:t>reuse  </a:t>
            </a:r>
            <a:r>
              <a:rPr lang="en-GB" b="1">
                <a:solidFill>
                  <a:srgbClr val="FF0000"/>
                </a:solidFill>
              </a:rPr>
              <a:t>compile.classpath</a:t>
            </a:r>
            <a:r>
              <a:rPr lang="en-GB">
                <a:solidFill>
                  <a:srgbClr val="000000"/>
                </a:solidFill>
                <a:latin typeface="Tahoma" pitchFamily="34" charset="0"/>
              </a:rPr>
              <a:t>'s</a:t>
            </a:r>
            <a:r>
              <a:rPr lang="en-GB">
                <a:latin typeface="Tahoma" pitchFamily="34" charset="0"/>
              </a:rPr>
              <a:t> definition: 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877888" y="2185988"/>
            <a:ext cx="7654925" cy="2682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&lt;path id=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test.classpath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</a:t>
            </a:r>
            <a:r>
              <a:rPr lang="en-GB" sz="2000" b="1">
                <a:solidFill>
                  <a:srgbClr val="000000"/>
                </a:solidFill>
              </a:rPr>
              <a:t>&lt;path </a:t>
            </a:r>
            <a:r>
              <a:rPr lang="en-GB" sz="2000" b="1" i="1">
                <a:solidFill>
                  <a:srgbClr val="FF0000"/>
                </a:solidFill>
              </a:rPr>
              <a:t>refid</a:t>
            </a:r>
            <a:r>
              <a:rPr lang="en-GB" sz="2000" b="1">
                <a:solidFill>
                  <a:srgbClr val="000000"/>
                </a:solidFill>
              </a:rPr>
              <a:t>="</a:t>
            </a:r>
            <a:r>
              <a:rPr lang="en-GB" sz="2000" b="1" i="1">
                <a:solidFill>
                  <a:srgbClr val="FF0000"/>
                </a:solidFill>
              </a:rPr>
              <a:t>compile.classpath</a:t>
            </a:r>
            <a:r>
              <a:rPr lang="en-GB" sz="2000" b="1">
                <a:solidFill>
                  <a:srgbClr val="000000"/>
                </a:solidFill>
              </a:rPr>
              <a:t>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&lt;pathelement location=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${junit.jar}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&lt;pathelement location=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${build.dir}/classes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  &lt;pathelement location=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${build.dir}/test</a:t>
            </a:r>
            <a:r>
              <a:rPr lang="en-GB" sz="2000" b="1">
                <a:solidFill>
                  <a:srgbClr val="000000"/>
                </a:solidFill>
              </a:rPr>
              <a:t>"</a:t>
            </a:r>
            <a:r>
              <a:rPr lang="en-GB" sz="2000">
                <a:solidFill>
                  <a:srgbClr val="000000"/>
                </a:solidFill>
              </a:rPr>
              <a:t>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&lt;/path&gt;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395288" y="5229225"/>
            <a:ext cx="8243887" cy="90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b="1" i="1" dirty="0" err="1">
                <a:solidFill>
                  <a:srgbClr val="FF0000"/>
                </a:solidFill>
              </a:rPr>
              <a:t>refid</a:t>
            </a:r>
            <a:r>
              <a:rPr lang="en-GB" b="1" dirty="0">
                <a:solidFill>
                  <a:srgbClr val="000000"/>
                </a:solidFill>
              </a:rPr>
              <a:t>="</a:t>
            </a:r>
            <a:r>
              <a:rPr lang="en-GB" b="1" i="1" dirty="0" err="1">
                <a:solidFill>
                  <a:srgbClr val="FF0000"/>
                </a:solidFill>
              </a:rPr>
              <a:t>compile.classpath</a:t>
            </a:r>
            <a:r>
              <a:rPr lang="en-GB" b="1" dirty="0">
                <a:solidFill>
                  <a:srgbClr val="000000"/>
                </a:solidFill>
              </a:rPr>
              <a:t>"</a:t>
            </a:r>
            <a:r>
              <a:rPr lang="en-GB" dirty="0">
                <a:latin typeface="Tahoma" pitchFamily="34" charset="0"/>
              </a:rPr>
              <a:t> adds two path elements </a:t>
            </a:r>
          </a:p>
          <a:p>
            <a:pPr>
              <a:buFont typeface="Wingdings" pitchFamily="2" charset="2"/>
              <a:buNone/>
            </a:pPr>
            <a:r>
              <a:rPr lang="en-GB" dirty="0">
                <a:latin typeface="Tahoma" pitchFamily="34" charset="0"/>
              </a:rPr>
              <a:t>from the previous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1249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BE7A-D9A7-4D14-9A53-C08468EF29DE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1259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2844" y="857232"/>
            <a:ext cx="8786874" cy="5572164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800" dirty="0"/>
              <a:t>The 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</a:rPr>
              <a:t>refid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en-GB" sz="2800" dirty="0"/>
              <a:t> attributes can be used for all </a:t>
            </a:r>
            <a:r>
              <a:rPr lang="en-GB" sz="2800" dirty="0" err="1"/>
              <a:t>datatypes</a:t>
            </a:r>
            <a:r>
              <a:rPr lang="en-GB" sz="2800" dirty="0"/>
              <a:t>, including </a:t>
            </a:r>
            <a:r>
              <a:rPr lang="en-GB" sz="2800" b="1" i="1" u="sng" dirty="0"/>
              <a:t>path</a:t>
            </a:r>
            <a:r>
              <a:rPr lang="en-GB" sz="2800" dirty="0"/>
              <a:t>, </a:t>
            </a:r>
            <a:r>
              <a:rPr lang="en-GB" sz="2800" b="1" i="1" u="sng" dirty="0" err="1"/>
              <a:t>fileset</a:t>
            </a:r>
            <a:r>
              <a:rPr lang="en-GB" sz="2800" dirty="0"/>
              <a:t>, </a:t>
            </a:r>
            <a:r>
              <a:rPr lang="en-GB" sz="2800" b="1" i="1" u="sng" dirty="0" err="1"/>
              <a:t>patternset</a:t>
            </a:r>
            <a:r>
              <a:rPr lang="en-GB" sz="2800" dirty="0"/>
              <a:t>, </a:t>
            </a:r>
            <a:r>
              <a:rPr lang="en-GB" sz="2800" b="1" i="1" u="sng" dirty="0" err="1"/>
              <a:t>filterset</a:t>
            </a:r>
            <a:r>
              <a:rPr lang="en-GB" sz="2800" dirty="0"/>
              <a:t>  (and </a:t>
            </a:r>
            <a:r>
              <a:rPr lang="en-GB" sz="2800" b="1" i="1" u="sng" dirty="0"/>
              <a:t>mapper</a:t>
            </a:r>
            <a:r>
              <a:rPr lang="en-GB" sz="2800" dirty="0"/>
              <a:t>  considered later). </a:t>
            </a:r>
          </a:p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800" i="1" u="sng" dirty="0"/>
              <a:t>Anywhere</a:t>
            </a:r>
            <a:r>
              <a:rPr lang="en-GB" sz="2800" dirty="0"/>
              <a:t>  a </a:t>
            </a:r>
            <a:r>
              <a:rPr lang="en-GB" sz="2800" dirty="0" err="1"/>
              <a:t>datatype</a:t>
            </a:r>
            <a:r>
              <a:rPr lang="en-GB" sz="2800" dirty="0"/>
              <a:t> is declared, it can have a (unique)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en-GB" sz="2800" dirty="0"/>
              <a:t> associate with it, </a:t>
            </a:r>
          </a:p>
          <a:p>
            <a:pPr lvl="1"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400" i="1" u="sng" dirty="0"/>
              <a:t>even when used inside a task</a:t>
            </a:r>
            <a:r>
              <a:rPr lang="en-GB" sz="2400" dirty="0"/>
              <a:t>. </a:t>
            </a:r>
          </a:p>
          <a:p>
            <a:pPr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800" b="1" i="1" u="sng" dirty="0"/>
              <a:t>It is recommended</a:t>
            </a:r>
            <a:r>
              <a:rPr lang="en-GB" sz="2800" dirty="0"/>
              <a:t>,  however, that </a:t>
            </a:r>
            <a:r>
              <a:rPr lang="en-GB" sz="2800" dirty="0" err="1"/>
              <a:t>datatypes</a:t>
            </a:r>
            <a:r>
              <a:rPr lang="en-GB" sz="2800" dirty="0"/>
              <a:t> that will be reused with 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</a:rPr>
              <a:t>refid</a:t>
            </a:r>
            <a:r>
              <a:rPr lang="en-GB" sz="2800" dirty="0"/>
              <a:t>  be </a:t>
            </a:r>
            <a:r>
              <a:rPr lang="en-GB" sz="2800" b="1" i="1" u="sng" dirty="0"/>
              <a:t>declared as stand-alone </a:t>
            </a:r>
            <a:r>
              <a:rPr lang="en-GB" sz="2800" b="1" i="1" u="sng" dirty="0" err="1"/>
              <a:t>datatypes</a:t>
            </a:r>
            <a:r>
              <a:rPr lang="en-GB" sz="2800" dirty="0"/>
              <a:t> :</a:t>
            </a:r>
          </a:p>
          <a:p>
            <a:pPr lvl="1" eaLnBrk="1" hangingPunct="1">
              <a:spcBef>
                <a:spcPct val="50000"/>
              </a:spcBef>
              <a:spcAft>
                <a:spcPts val="1200"/>
              </a:spcAft>
            </a:pPr>
            <a:r>
              <a:rPr lang="en-GB" sz="2400" dirty="0"/>
              <a:t>just under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2400" dirty="0"/>
              <a:t> root tag for readability and clarity.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dirty="0"/>
              <a:t>References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057EF-3C98-49FD-9F77-A088A046C9BA}" type="slidenum">
              <a:rPr lang="en-GB"/>
              <a:pPr>
                <a:defRPr/>
              </a:pPr>
              <a:t>47</a:t>
            </a:fld>
            <a:endParaRPr lang="en-GB" dirty="0"/>
          </a:p>
        </p:txBody>
      </p:sp>
      <p:sp>
        <p:nvSpPr>
          <p:cNvPr id="1802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050925"/>
            <a:ext cx="7772400" cy="10207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GB" sz="2400" dirty="0"/>
              <a:t>Finally, </a:t>
            </a:r>
            <a:r>
              <a:rPr lang="en-GB" sz="2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refid</a:t>
            </a:r>
            <a:r>
              <a:rPr lang="en-GB" sz="2400" dirty="0"/>
              <a:t> can also be used in a &lt;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property</a:t>
            </a:r>
            <a:r>
              <a:rPr lang="en-GB" sz="2400" dirty="0"/>
              <a:t>&gt; task for setting a property (like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location</a:t>
            </a:r>
            <a:r>
              <a:rPr lang="en-GB" sz="2400" dirty="0"/>
              <a:t> attribute):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C:\Antbook\ch03\ref-classpath.xml: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lang="en-GB" sz="2400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28625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br>
              <a:rPr lang="en-GB" sz="2800" b="1"/>
            </a:br>
            <a:r>
              <a:rPr lang="en-GB" sz="3200" b="1"/>
              <a:t>References</a:t>
            </a:r>
            <a:r>
              <a:rPr lang="en-GB" sz="3200"/>
              <a:t> used in </a:t>
            </a:r>
            <a:r>
              <a:rPr lang="en-GB" sz="3200" b="1"/>
              <a:t>setting a property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77888" y="2093913"/>
            <a:ext cx="7654925" cy="24066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&lt;project name="ref-</a:t>
            </a:r>
            <a:r>
              <a:rPr lang="en-GB" sz="1600" b="1" dirty="0" err="1">
                <a:solidFill>
                  <a:srgbClr val="000000"/>
                </a:solidFill>
              </a:rPr>
              <a:t>classpath</a:t>
            </a:r>
            <a:r>
              <a:rPr lang="en-GB" sz="1600" b="1" dirty="0">
                <a:solidFill>
                  <a:srgbClr val="000000"/>
                </a:solidFill>
              </a:rPr>
              <a:t>" </a:t>
            </a:r>
            <a:r>
              <a:rPr lang="en-GB" sz="1600" b="1" i="1" dirty="0" err="1">
                <a:solidFill>
                  <a:srgbClr val="C000C0"/>
                </a:solidFill>
              </a:rPr>
              <a:t>basedir</a:t>
            </a:r>
            <a:r>
              <a:rPr lang="en-GB" sz="1600" b="1" i="1" dirty="0">
                <a:solidFill>
                  <a:srgbClr val="C000C0"/>
                </a:solidFill>
              </a:rPr>
              <a:t>="dist"</a:t>
            </a:r>
            <a:r>
              <a:rPr lang="en-GB" sz="1600" b="1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&lt;path id="</a:t>
            </a:r>
            <a:r>
              <a:rPr lang="en-GB" sz="1600" b="1" i="1" dirty="0" err="1">
                <a:solidFill>
                  <a:schemeClr val="accent5">
                    <a:lumMod val="50000"/>
                  </a:schemeClr>
                </a:solidFill>
              </a:rPr>
              <a:t>test.classpath</a:t>
            </a:r>
            <a:r>
              <a:rPr lang="en-GB" sz="1600" b="1" dirty="0">
                <a:solidFill>
                  <a:srgbClr val="000000"/>
                </a:solidFill>
              </a:rPr>
              <a:t>"&gt;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  &lt;</a:t>
            </a:r>
            <a:r>
              <a:rPr lang="en-GB" sz="1600" b="1" dirty="0" err="1">
                <a:solidFill>
                  <a:srgbClr val="000000"/>
                </a:solidFill>
              </a:rPr>
              <a:t>pathelement</a:t>
            </a:r>
            <a:r>
              <a:rPr lang="en-GB" sz="1600" b="1" dirty="0">
                <a:solidFill>
                  <a:srgbClr val="000000"/>
                </a:solidFill>
              </a:rPr>
              <a:t> location="build/classes"/&gt;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  &lt;</a:t>
            </a:r>
            <a:r>
              <a:rPr lang="en-GB" sz="1600" b="1" dirty="0" err="1">
                <a:solidFill>
                  <a:srgbClr val="000000"/>
                </a:solidFill>
              </a:rPr>
              <a:t>pathelement</a:t>
            </a:r>
            <a:r>
              <a:rPr lang="en-GB" sz="1600" b="1" dirty="0">
                <a:solidFill>
                  <a:srgbClr val="000000"/>
                </a:solidFill>
              </a:rPr>
              <a:t> location="</a:t>
            </a:r>
            <a:r>
              <a:rPr lang="en-GB" sz="1600" b="1" dirty="0" err="1">
                <a:solidFill>
                  <a:srgbClr val="000000"/>
                </a:solidFill>
              </a:rPr>
              <a:t>src</a:t>
            </a:r>
            <a:r>
              <a:rPr lang="en-GB" sz="1600" b="1" dirty="0">
                <a:solidFill>
                  <a:srgbClr val="000000"/>
                </a:solidFill>
              </a:rPr>
              <a:t>"/&gt;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&lt;/path&gt;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</a:t>
            </a:r>
            <a:r>
              <a:rPr lang="en-GB" sz="1600" b="1" i="1" dirty="0">
                <a:solidFill>
                  <a:srgbClr val="FF0000"/>
                </a:solidFill>
              </a:rPr>
              <a:t>property</a:t>
            </a:r>
            <a:r>
              <a:rPr lang="en-GB" sz="1600" b="1" dirty="0">
                <a:solidFill>
                  <a:srgbClr val="000000"/>
                </a:solidFill>
              </a:rPr>
              <a:t> name="path" </a:t>
            </a:r>
            <a:r>
              <a:rPr lang="en-GB" sz="1600" b="1" i="1" dirty="0" err="1">
                <a:solidFill>
                  <a:schemeClr val="accent5">
                    <a:lumMod val="50000"/>
                  </a:schemeClr>
                </a:solidFill>
              </a:rPr>
              <a:t>refid</a:t>
            </a:r>
            <a:r>
              <a:rPr lang="en-GB" sz="1600" b="1" dirty="0">
                <a:solidFill>
                  <a:srgbClr val="000000"/>
                </a:solidFill>
              </a:rPr>
              <a:t>="</a:t>
            </a:r>
            <a:r>
              <a:rPr lang="en-GB" sz="1600" b="1" i="1" dirty="0" err="1">
                <a:solidFill>
                  <a:schemeClr val="accent5">
                    <a:lumMod val="50000"/>
                  </a:schemeClr>
                </a:solidFill>
              </a:rPr>
              <a:t>test.classpath</a:t>
            </a:r>
            <a:r>
              <a:rPr lang="en-GB" sz="1600" b="1" dirty="0">
                <a:solidFill>
                  <a:srgbClr val="000000"/>
                </a:solidFill>
              </a:rPr>
              <a:t>"/&gt;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  &lt;echo&gt;path is ${path}&lt;/echo&gt;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1600" b="1" dirty="0">
                <a:solidFill>
                  <a:srgbClr val="000000"/>
                </a:solidFill>
              </a:rPr>
              <a:t>&lt;/project&gt;</a:t>
            </a:r>
          </a:p>
        </p:txBody>
      </p:sp>
      <p:sp>
        <p:nvSpPr>
          <p:cNvPr id="18022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23850" y="4506913"/>
            <a:ext cx="8569325" cy="1493837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C:\Antbook\ch03&gt;ant -f ref-classpath.xml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Buildfile: ref-classpath.xml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     [echo] path is 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C:\Antbook\ch03\</a:t>
            </a:r>
            <a:r>
              <a:rPr lang="en-GB" sz="1600" b="1" i="1">
                <a:solidFill>
                  <a:srgbClr val="FF99FF"/>
                </a:solidFill>
              </a:rPr>
              <a:t>dist</a:t>
            </a:r>
            <a:r>
              <a:rPr lang="en-GB" sz="1600" b="1">
                <a:solidFill>
                  <a:schemeClr val="bg1"/>
                </a:solidFill>
              </a:rPr>
              <a:t>\build\classes</a:t>
            </a:r>
            <a:r>
              <a:rPr lang="en-GB" sz="1600" b="1">
                <a:solidFill>
                  <a:srgbClr val="FF99FF"/>
                </a:solidFill>
              </a:rPr>
              <a:t>;</a:t>
            </a:r>
            <a:r>
              <a:rPr lang="en-GB" sz="1600" b="1">
                <a:solidFill>
                  <a:schemeClr val="bg1"/>
                </a:solidFill>
              </a:rPr>
              <a:t>C:\Antbook\ch03\</a:t>
            </a:r>
            <a:r>
              <a:rPr lang="en-GB" sz="1600" b="1" i="1">
                <a:solidFill>
                  <a:srgbClr val="FF99FF"/>
                </a:solidFill>
              </a:rPr>
              <a:t>dist</a:t>
            </a:r>
            <a:r>
              <a:rPr lang="en-GB" sz="1600" b="1">
                <a:solidFill>
                  <a:schemeClr val="bg1"/>
                </a:solidFill>
              </a:rPr>
              <a:t>\src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1600" b="1">
                <a:solidFill>
                  <a:schemeClr val="bg1"/>
                </a:solidFill>
              </a:rPr>
              <a:t>BUILD SUCCESSFUL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116013" y="5953125"/>
            <a:ext cx="5318125" cy="90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dirty="0">
                <a:solidFill>
                  <a:srgbClr val="FF0000"/>
                </a:solidFill>
                <a:latin typeface="Tahoma" pitchFamily="34" charset="0"/>
              </a:rPr>
              <a:t>Pay attention to the role of </a:t>
            </a:r>
            <a:r>
              <a:rPr lang="en-GB" b="1" dirty="0" err="1">
                <a:solidFill>
                  <a:srgbClr val="C000C0"/>
                </a:solidFill>
              </a:rPr>
              <a:t>basedir</a:t>
            </a:r>
            <a:r>
              <a:rPr lang="en-GB" dirty="0">
                <a:solidFill>
                  <a:srgbClr val="FF0000"/>
                </a:solidFill>
                <a:latin typeface="Tahoma" pitchFamily="34" charset="0"/>
              </a:rPr>
              <a:t>!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FF0000"/>
                </a:solidFill>
                <a:latin typeface="Tahoma" pitchFamily="34" charset="0"/>
              </a:rPr>
              <a:t>TRY </a:t>
            </a:r>
            <a:r>
              <a:rPr lang="en-GB" dirty="0">
                <a:latin typeface="Tahoma" pitchFamily="34" charset="0"/>
              </a:rPr>
              <a:t>to vary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GB" b="1" dirty="0" err="1">
                <a:solidFill>
                  <a:srgbClr val="C000C0"/>
                </a:solidFill>
              </a:rPr>
              <a:t>basedir</a:t>
            </a:r>
            <a:r>
              <a:rPr lang="en-GB" dirty="0"/>
              <a:t> </a:t>
            </a:r>
            <a:r>
              <a:rPr lang="en-GB" dirty="0">
                <a:latin typeface="Tahoma" pitchFamily="34" charset="0"/>
              </a:rPr>
              <a:t>in this file.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443" y="2937138"/>
            <a:ext cx="3389069" cy="707886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4000" b="1" dirty="0">
                <a:solidFill>
                  <a:srgbClr val="FF0000"/>
                </a:solidFill>
                <a:latin typeface="+mn-lt"/>
              </a:rPr>
              <a:t>SELF-STUDY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animBg="1"/>
      <p:bldP spid="180229" grpId="0" animBg="1"/>
      <p:bldP spid="1802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90DEC-E5D3-4886-8C20-82C13848F9A5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/>
              <a:t>Summary</a:t>
            </a:r>
            <a:r>
              <a:rPr lang="en-GB" sz="3200"/>
              <a:t> (Ant datatypes and properties)</a:t>
            </a:r>
          </a:p>
        </p:txBody>
      </p:sp>
      <p:sp>
        <p:nvSpPr>
          <p:cNvPr id="624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1142984"/>
            <a:ext cx="8102600" cy="5214974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sz="2800" dirty="0"/>
              <a:t>Our purpose was to introduce the </a:t>
            </a:r>
            <a:r>
              <a:rPr lang="en-GB" sz="2800" b="1" dirty="0"/>
              <a:t>foundational Ant concepts</a:t>
            </a:r>
            <a:r>
              <a:rPr lang="en-GB" sz="2800" dirty="0"/>
              <a:t>: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GB" sz="2400" b="1" i="1" u="sng" dirty="0"/>
              <a:t>paths</a:t>
            </a:r>
            <a:r>
              <a:rPr lang="en-GB" sz="2400" i="1" dirty="0"/>
              <a:t>, </a:t>
            </a:r>
            <a:r>
              <a:rPr lang="en-GB" sz="2400" b="1" i="1" u="sng" dirty="0" err="1"/>
              <a:t>filesets</a:t>
            </a:r>
            <a:r>
              <a:rPr lang="en-GB" sz="2400" i="1" dirty="0"/>
              <a:t>, </a:t>
            </a:r>
            <a:r>
              <a:rPr lang="en-GB" sz="2400" b="1" i="1" u="sng" dirty="0" err="1"/>
              <a:t>patternsets</a:t>
            </a:r>
            <a:r>
              <a:rPr lang="en-GB" sz="2400" i="1" dirty="0"/>
              <a:t>, </a:t>
            </a:r>
            <a:r>
              <a:rPr lang="en-GB" sz="2400" b="1" i="1" u="sng" dirty="0" err="1"/>
              <a:t>filtersets</a:t>
            </a:r>
            <a:r>
              <a:rPr lang="en-GB" sz="2400" dirty="0"/>
              <a:t>  (i.e. </a:t>
            </a:r>
            <a:r>
              <a:rPr lang="en-GB" sz="2400" dirty="0" err="1"/>
              <a:t>datatypes</a:t>
            </a:r>
            <a:r>
              <a:rPr lang="en-GB" sz="2400" dirty="0"/>
              <a:t>), and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GB" sz="2400" b="1" i="1" u="sng" dirty="0"/>
              <a:t>properties</a:t>
            </a:r>
            <a:r>
              <a:rPr lang="en-GB" sz="2400" i="1" dirty="0"/>
              <a:t>, </a:t>
            </a:r>
          </a:p>
          <a:p>
            <a:pPr lvl="1" eaLnBrk="1" hangingPunct="1">
              <a:spcBef>
                <a:spcPct val="50000"/>
              </a:spcBef>
              <a:buFontTx/>
              <a:buChar char="-"/>
            </a:pPr>
            <a:r>
              <a:rPr lang="en-GB" sz="2400" b="1" i="1" u="sng" dirty="0"/>
              <a:t>references</a:t>
            </a:r>
            <a:r>
              <a:rPr lang="en-GB" sz="2400" dirty="0"/>
              <a:t>. 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GB" sz="2800" b="1" dirty="0"/>
              <a:t>Ant</a:t>
            </a:r>
            <a:r>
              <a:rPr lang="en-GB" sz="2800" dirty="0"/>
              <a:t> uses </a:t>
            </a:r>
            <a:r>
              <a:rPr lang="en-GB" sz="2800" b="1" i="1" u="sng" dirty="0" err="1"/>
              <a:t>datatypes</a:t>
            </a:r>
            <a:r>
              <a:rPr lang="en-GB" sz="2800" dirty="0"/>
              <a:t>  to provide rich reusable parameters to tasks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800" dirty="0">
                <a:latin typeface="Courier New" pitchFamily="49" charset="0"/>
              </a:rPr>
              <a:t> </a:t>
            </a:r>
            <a:r>
              <a:rPr lang="en-GB" sz="2800" dirty="0"/>
              <a:t>is a task  utilizing most of </a:t>
            </a:r>
            <a:r>
              <a:rPr lang="en-GB" sz="2800" b="1" dirty="0"/>
              <a:t>Ant’s</a:t>
            </a:r>
            <a:r>
              <a:rPr lang="en-GB" sz="2800" dirty="0"/>
              <a:t> </a:t>
            </a:r>
            <a:r>
              <a:rPr lang="en-GB" sz="2800" dirty="0" err="1"/>
              <a:t>datatypes</a:t>
            </a:r>
            <a:endParaRPr lang="en-GB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C99A-0B75-4432-B005-94DED89CA636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096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2800" b="1"/>
              <a:t>Summary</a:t>
            </a:r>
            <a:r>
              <a:rPr lang="en-GB" sz="2800"/>
              <a:t> (Ant datatypes and properties) (cont.)</a:t>
            </a:r>
          </a:p>
        </p:txBody>
      </p:sp>
      <p:sp>
        <p:nvSpPr>
          <p:cNvPr id="129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031894"/>
            <a:ext cx="7920038" cy="5397502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A </a:t>
            </a:r>
            <a:r>
              <a:rPr lang="en-GB" sz="2400" b="1" i="1" u="sng" dirty="0"/>
              <a:t>path</a:t>
            </a:r>
            <a:r>
              <a:rPr lang="en-GB" sz="2400" dirty="0"/>
              <a:t>  represents an ordered </a:t>
            </a:r>
            <a:r>
              <a:rPr lang="en-GB" sz="2400" i="1" u="sng" dirty="0"/>
              <a:t>list of files and directories</a:t>
            </a:r>
            <a:r>
              <a:rPr lang="en-GB" sz="2400" dirty="0"/>
              <a:t>.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Many tasks can accept a </a:t>
            </a:r>
            <a:r>
              <a:rPr lang="en-GB" sz="2000" i="1" u="sng" dirty="0" err="1"/>
              <a:t>classpath</a:t>
            </a:r>
            <a:r>
              <a:rPr lang="en-GB" sz="2000" dirty="0"/>
              <a:t>,  which is an </a:t>
            </a:r>
            <a:r>
              <a:rPr lang="en-GB" sz="2000" b="1" dirty="0"/>
              <a:t>Ant</a:t>
            </a:r>
            <a:r>
              <a:rPr lang="en-GB" sz="2000" dirty="0"/>
              <a:t> </a:t>
            </a:r>
            <a:r>
              <a:rPr lang="en-GB" sz="2000" i="1" u="sng" dirty="0"/>
              <a:t>path</a:t>
            </a:r>
            <a:r>
              <a:rPr lang="en-GB" sz="2000" dirty="0"/>
              <a:t>.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Paths can be specified in a </a:t>
            </a:r>
            <a:r>
              <a:rPr lang="en-GB" sz="2000" i="1" u="sng" dirty="0"/>
              <a:t>cross platform</a:t>
            </a:r>
            <a:r>
              <a:rPr lang="en-GB" sz="2000" dirty="0"/>
              <a:t>  manner,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the MS-DOS conventions of semicolon(;</a:t>
            </a:r>
            <a:r>
              <a:rPr lang="en-GB" sz="2000" dirty="0">
                <a:sym typeface="Wingdings" pitchFamily="2" charset="2"/>
              </a:rPr>
              <a:t>) and backslash(\) or the Unix conventions of colon(:) and slash (/)              - </a:t>
            </a:r>
            <a:r>
              <a:rPr lang="en-GB" sz="2000" b="1" dirty="0">
                <a:sym typeface="Wingdings" pitchFamily="2" charset="2"/>
              </a:rPr>
              <a:t>Ant</a:t>
            </a:r>
            <a:r>
              <a:rPr lang="en-GB" sz="2000" dirty="0">
                <a:sym typeface="Wingdings" pitchFamily="2" charset="2"/>
              </a:rPr>
              <a:t> sorts it all out at run time.</a:t>
            </a:r>
            <a:endParaRPr lang="en-GB" sz="2000" b="1" i="1" u="sng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A </a:t>
            </a:r>
            <a:r>
              <a:rPr lang="en-GB" sz="2400" b="1" i="1" u="sng" dirty="0" err="1"/>
              <a:t>fileset</a:t>
            </a:r>
            <a:r>
              <a:rPr lang="en-GB" sz="2400" dirty="0"/>
              <a:t>  represents a </a:t>
            </a:r>
            <a:r>
              <a:rPr lang="en-GB" sz="2400" i="1" u="sng" dirty="0"/>
              <a:t>collection of files</a:t>
            </a:r>
            <a:r>
              <a:rPr lang="en-GB" sz="2400" dirty="0"/>
              <a:t>  rooted from a specified directory.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Tasks that operate on sets of files often use </a:t>
            </a:r>
            <a:r>
              <a:rPr lang="en-GB" sz="2000" b="1" dirty="0"/>
              <a:t>Ant</a:t>
            </a:r>
            <a:r>
              <a:rPr lang="en-GB" sz="2000" dirty="0"/>
              <a:t>’s </a:t>
            </a:r>
            <a:r>
              <a:rPr lang="en-GB" sz="2000" b="1" i="1" dirty="0" err="1"/>
              <a:t>fileset</a:t>
            </a:r>
            <a:r>
              <a:rPr lang="en-GB" sz="2000" dirty="0"/>
              <a:t> </a:t>
            </a:r>
            <a:r>
              <a:rPr lang="en-GB" sz="2000" dirty="0" err="1"/>
              <a:t>datatype</a:t>
            </a:r>
            <a:r>
              <a:rPr lang="en-GB" sz="2000" dirty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A </a:t>
            </a:r>
            <a:r>
              <a:rPr lang="en-GB" sz="2400" b="1" i="1" u="sng" dirty="0" err="1"/>
              <a:t>patternset</a:t>
            </a:r>
            <a:r>
              <a:rPr lang="en-GB" sz="2400" dirty="0"/>
              <a:t>  represents </a:t>
            </a:r>
            <a:r>
              <a:rPr lang="en-GB" sz="2400" i="1" u="sng" dirty="0"/>
              <a:t>a collection of </a:t>
            </a:r>
            <a:r>
              <a:rPr lang="en-GB" sz="2400" b="1" i="1" u="sng" dirty="0"/>
              <a:t>file matching patterns</a:t>
            </a:r>
            <a:r>
              <a:rPr lang="en-GB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90F02-49D9-46A2-96D2-347CFB252115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6477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Built-in Properties of Ant (cont.)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2775" y="1357298"/>
            <a:ext cx="8135938" cy="45243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&lt;target name="</a:t>
            </a:r>
            <a:r>
              <a:rPr lang="en-GB" sz="1800" b="1" dirty="0" err="1">
                <a:solidFill>
                  <a:srgbClr val="000000"/>
                </a:solidFill>
              </a:rPr>
              <a:t>AntSysProp</a:t>
            </a:r>
            <a:r>
              <a:rPr lang="en-GB" sz="1800" b="1" dirty="0">
                <a:solidFill>
                  <a:srgbClr val="000000"/>
                </a:solidFill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800" b="1" dirty="0">
                <a:solidFill>
                  <a:srgbClr val="000000"/>
                </a:solidFill>
              </a:rPr>
              <a:t>       &lt;echo&gt;                             &lt;/echo 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800" b="1" dirty="0">
                <a:solidFill>
                  <a:srgbClr val="000000"/>
                </a:solidFill>
              </a:rPr>
              <a:t>       &lt;echo&gt;SOME ANT BUILT-IN PROPERTIES:&lt;/echo 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" sz="1800" b="1" dirty="0">
                <a:solidFill>
                  <a:srgbClr val="000000"/>
                </a:solidFill>
              </a:rPr>
              <a:t>       &lt;echo&gt;                             &lt;/echo &gt;</a:t>
            </a:r>
            <a:endParaRPr lang="en-GB" sz="18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ant.home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ant.home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ant.java.version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ant.java.version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ant.version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ant.version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basedir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basedir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</a:t>
            </a:r>
            <a:r>
              <a:rPr lang="en-GB" sz="1800" b="1" dirty="0" err="1">
                <a:solidFill>
                  <a:srgbClr val="000000"/>
                </a:solidFill>
              </a:rPr>
              <a:t>ant.file</a:t>
            </a:r>
            <a:r>
              <a:rPr lang="en-GB" sz="1800" b="1" dirty="0">
                <a:solidFill>
                  <a:srgbClr val="000000"/>
                </a:solidFill>
              </a:rPr>
              <a:t> = ${</a:t>
            </a:r>
            <a:r>
              <a:rPr lang="en-GB" sz="1800" b="1" dirty="0" err="1">
                <a:solidFill>
                  <a:srgbClr val="000000"/>
                </a:solidFill>
              </a:rPr>
              <a:t>ant.file</a:t>
            </a:r>
            <a:r>
              <a:rPr lang="en-GB" sz="1800" b="1" dirty="0">
                <a:solidFill>
                  <a:srgbClr val="000000"/>
                </a:solidFill>
              </a:rPr>
              <a:t>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  &lt;echo message="ant.project.name = ${ant.project.name}"/&gt;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rgbClr val="000000"/>
                </a:solidFill>
              </a:rPr>
              <a:t>&lt;/target&gt;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547813" y="785794"/>
            <a:ext cx="5638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dirty="0">
                <a:latin typeface="Tahoma" pitchFamily="34" charset="0"/>
              </a:rPr>
              <a:t>Examine these </a:t>
            </a:r>
            <a:r>
              <a:rPr lang="en-GB" b="1" dirty="0">
                <a:latin typeface="Tahoma" pitchFamily="34" charset="0"/>
              </a:rPr>
              <a:t>built-in properties</a:t>
            </a:r>
            <a:r>
              <a:rPr lang="en-GB" dirty="0">
                <a:latin typeface="Tahoma" pitchFamily="34" charset="0"/>
              </a:rPr>
              <a:t>: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5929313"/>
            <a:ext cx="8534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b="1" u="sng" dirty="0">
                <a:solidFill>
                  <a:srgbClr val="FF0000"/>
                </a:solidFill>
                <a:latin typeface="Tahoma" pitchFamily="34" charset="0"/>
              </a:rPr>
              <a:t>TRY it! </a:t>
            </a:r>
            <a:r>
              <a:rPr lang="en-GB" dirty="0">
                <a:latin typeface="Tahoma" pitchFamily="34" charset="0"/>
              </a:rPr>
              <a:t>(Do this by putting the above target into new </a:t>
            </a:r>
            <a:r>
              <a:rPr lang="en-GB" b="1" dirty="0">
                <a:solidFill>
                  <a:srgbClr val="000000"/>
                </a:solidFill>
              </a:rPr>
              <a:t>builtinprop.xml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>
                <a:latin typeface="Tahoma" pitchFamily="34" charset="0"/>
              </a:rPr>
              <a:t>file; see also the next slide.)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2535A-5D67-4FBF-BCB6-B56301B1F069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1300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42910" y="714356"/>
            <a:ext cx="8091488" cy="5715040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b="1" i="1" u="sng" dirty="0"/>
              <a:t>Properties</a:t>
            </a:r>
            <a:r>
              <a:rPr lang="en-GB" sz="2400" dirty="0"/>
              <a:t>  are the heart of </a:t>
            </a:r>
            <a:r>
              <a:rPr lang="en-GB" sz="2400" b="1" dirty="0"/>
              <a:t>Ant</a:t>
            </a:r>
            <a:r>
              <a:rPr lang="en-GB" sz="2400" dirty="0"/>
              <a:t>’s </a:t>
            </a:r>
            <a:r>
              <a:rPr lang="en-GB" sz="2400" i="1" dirty="0"/>
              <a:t>extensibility</a:t>
            </a:r>
            <a:r>
              <a:rPr lang="en-GB" sz="2400" dirty="0"/>
              <a:t>  and </a:t>
            </a:r>
            <a:r>
              <a:rPr lang="en-GB" sz="2400" i="1" dirty="0"/>
              <a:t>flexibility</a:t>
            </a:r>
            <a:r>
              <a:rPr lang="en-GB" sz="2400" dirty="0"/>
              <a:t>. </a:t>
            </a:r>
          </a:p>
          <a:p>
            <a:pPr lvl="2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They provide a </a:t>
            </a:r>
            <a:r>
              <a:rPr lang="en-GB" sz="2000" b="1" i="1" dirty="0"/>
              <a:t>mechanism to store variables and load them</a:t>
            </a:r>
            <a:r>
              <a:rPr lang="en-GB" sz="2000" dirty="0"/>
              <a:t> from external resources including the environment.</a:t>
            </a:r>
          </a:p>
          <a:p>
            <a:pPr lvl="2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000" dirty="0"/>
              <a:t>The rules governing properties, such as immutability, have crucial role in designing build files.</a:t>
            </a: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sz="2400" dirty="0"/>
              <a:t>Wisely utilising the fundamental </a:t>
            </a:r>
            <a:r>
              <a:rPr lang="en-GB" sz="2400" b="1" dirty="0"/>
              <a:t>Ant</a:t>
            </a:r>
            <a:r>
              <a:rPr lang="en-GB" sz="2400" dirty="0"/>
              <a:t> features discussed till now gives the build file </a:t>
            </a:r>
          </a:p>
          <a:p>
            <a:pPr lvl="2" eaLnBrk="1" hangingPunct="1">
              <a:lnSpc>
                <a:spcPct val="150000"/>
              </a:lnSpc>
              <a:spcAft>
                <a:spcPts val="600"/>
              </a:spcAft>
              <a:buSzTx/>
              <a:buFont typeface="Wingdings" pitchFamily="2" charset="2"/>
              <a:buChar char="§"/>
            </a:pPr>
            <a:r>
              <a:rPr lang="en-GB" i="1" u="sng" dirty="0"/>
              <a:t>elegance</a:t>
            </a:r>
            <a:r>
              <a:rPr lang="en-GB" dirty="0"/>
              <a:t>, </a:t>
            </a:r>
            <a:r>
              <a:rPr lang="en-GB" i="1" u="sng" dirty="0"/>
              <a:t>structure</a:t>
            </a:r>
            <a:r>
              <a:rPr lang="en-GB" dirty="0"/>
              <a:t>, </a:t>
            </a:r>
            <a:r>
              <a:rPr lang="en-GB" i="1" u="sng" dirty="0"/>
              <a:t>reusability</a:t>
            </a:r>
            <a:r>
              <a:rPr lang="en-GB" dirty="0"/>
              <a:t>, </a:t>
            </a:r>
            <a:r>
              <a:rPr lang="en-GB" i="1" u="sng" dirty="0"/>
              <a:t>extensibility</a:t>
            </a:r>
            <a:r>
              <a:rPr lang="en-GB" dirty="0"/>
              <a:t>, and </a:t>
            </a:r>
            <a:r>
              <a:rPr lang="en-GB" i="1" u="sng" dirty="0"/>
              <a:t>control</a:t>
            </a:r>
            <a:r>
              <a:rPr lang="en-GB" dirty="0"/>
              <a:t>.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8229600" cy="5334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2800" b="1" dirty="0"/>
              <a:t>Summary</a:t>
            </a:r>
            <a:r>
              <a:rPr lang="en-GB" sz="2800" dirty="0"/>
              <a:t> (Ant </a:t>
            </a:r>
            <a:r>
              <a:rPr lang="en-GB" sz="2800" dirty="0" err="1"/>
              <a:t>datatypes</a:t>
            </a:r>
            <a:r>
              <a:rPr lang="en-GB" sz="2800" dirty="0"/>
              <a:t> and properties)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B6467-4CFC-4B3C-B453-02B78354FD5C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Built-in Properties of Ant (cont.)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785794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latin typeface="Tahoma" pitchFamily="34" charset="0"/>
              </a:rPr>
              <a:t> </a:t>
            </a:r>
            <a:r>
              <a:rPr lang="en-GB" dirty="0">
                <a:latin typeface="Tahoma" pitchFamily="34" charset="0"/>
              </a:rPr>
              <a:t>This generates output similar to this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5288" y="1428736"/>
            <a:ext cx="8569325" cy="48006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C:\Antbook\ch02\secondbuild&gt;ant -f builtinprop.xml </a:t>
            </a:r>
            <a:r>
              <a:rPr lang="en-GB" sz="1800" b="1" dirty="0" err="1">
                <a:solidFill>
                  <a:schemeClr val="bg1"/>
                </a:solidFill>
              </a:rPr>
              <a:t>AntSysProp</a:t>
            </a:r>
            <a:endParaRPr lang="en-GB" sz="1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 err="1">
                <a:solidFill>
                  <a:schemeClr val="bg1"/>
                </a:solidFill>
              </a:rPr>
              <a:t>Buildfile</a:t>
            </a:r>
            <a:r>
              <a:rPr lang="en-GB" sz="1800" b="1" dirty="0">
                <a:solidFill>
                  <a:schemeClr val="bg1"/>
                </a:solidFill>
              </a:rPr>
              <a:t>: C:\Antbook\ch02\secondbuild\builtinprop.xml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1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 err="1">
                <a:solidFill>
                  <a:schemeClr val="bg1"/>
                </a:solidFill>
              </a:rPr>
              <a:t>AntSysProp</a:t>
            </a:r>
            <a:r>
              <a:rPr lang="en-GB" sz="1800" b="1" dirty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SOME ANT BUILT-IN PROPERTIES: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</a:t>
            </a:r>
            <a:r>
              <a:rPr lang="en-GB" sz="1800" b="1" dirty="0" err="1">
                <a:solidFill>
                  <a:schemeClr val="bg1"/>
                </a:solidFill>
              </a:rPr>
              <a:t>ant.home</a:t>
            </a:r>
            <a:r>
              <a:rPr lang="en-GB" sz="1800" b="1" dirty="0">
                <a:solidFill>
                  <a:schemeClr val="bg1"/>
                </a:solidFill>
              </a:rPr>
              <a:t> = C:\JAVA\Ant1.8.2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</a:t>
            </a:r>
            <a:r>
              <a:rPr lang="en-GB" sz="1800" b="1" dirty="0" err="1">
                <a:solidFill>
                  <a:schemeClr val="bg1"/>
                </a:solidFill>
              </a:rPr>
              <a:t>ant.java.version</a:t>
            </a:r>
            <a:r>
              <a:rPr lang="en-GB" sz="1800" b="1" dirty="0">
                <a:solidFill>
                  <a:schemeClr val="bg1"/>
                </a:solidFill>
              </a:rPr>
              <a:t> = 1.6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</a:t>
            </a:r>
            <a:r>
              <a:rPr lang="en-GB" sz="1800" b="1" dirty="0" err="1">
                <a:solidFill>
                  <a:schemeClr val="bg1"/>
                </a:solidFill>
              </a:rPr>
              <a:t>ant.version</a:t>
            </a:r>
            <a:r>
              <a:rPr lang="en-GB" sz="1800" b="1" dirty="0">
                <a:solidFill>
                  <a:schemeClr val="bg1"/>
                </a:solidFill>
              </a:rPr>
              <a:t> = Apache Ant(TM) version 1.8.2 compiled on December 20 2010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</a:t>
            </a:r>
            <a:r>
              <a:rPr lang="en-GB" sz="1800" b="1" dirty="0" err="1">
                <a:solidFill>
                  <a:schemeClr val="bg1"/>
                </a:solidFill>
              </a:rPr>
              <a:t>basedir</a:t>
            </a:r>
            <a:r>
              <a:rPr lang="en-GB" sz="1800" b="1" dirty="0">
                <a:solidFill>
                  <a:schemeClr val="bg1"/>
                </a:solidFill>
              </a:rPr>
              <a:t> = C:\Antbook\ch02\secondbuild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</a:t>
            </a:r>
            <a:r>
              <a:rPr lang="en-GB" sz="1800" b="1" dirty="0" err="1">
                <a:solidFill>
                  <a:schemeClr val="bg1"/>
                </a:solidFill>
              </a:rPr>
              <a:t>ant.file</a:t>
            </a:r>
            <a:r>
              <a:rPr lang="en-GB" sz="1800" b="1" dirty="0">
                <a:solidFill>
                  <a:schemeClr val="bg1"/>
                </a:solidFill>
              </a:rPr>
              <a:t> = C:\Antbook\ch02\secondbuild\builtinprop.xml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ant.project.name = </a:t>
            </a:r>
            <a:r>
              <a:rPr lang="en-GB" sz="1800" b="1" dirty="0" err="1">
                <a:solidFill>
                  <a:schemeClr val="bg1"/>
                </a:solidFill>
              </a:rPr>
              <a:t>builtin</a:t>
            </a:r>
            <a:endParaRPr lang="en-GB" sz="1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BUILD SUCCESSFUL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Total time: 0 seconds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023665" y="6357958"/>
            <a:ext cx="4297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latin typeface="+mn-lt"/>
              </a:rPr>
              <a:t>Pay attention to </a:t>
            </a:r>
            <a:r>
              <a:rPr lang="en-GB" sz="2000" b="1" dirty="0" err="1">
                <a:solidFill>
                  <a:srgbClr val="000000"/>
                </a:solidFill>
              </a:rPr>
              <a:t>basedir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latin typeface="+mn-lt"/>
              </a:rPr>
              <a:t>property.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7358082" y="4500570"/>
            <a:ext cx="488950" cy="24447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D7EDD-0FC5-4449-BE96-304F5A06B294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" y="1000125"/>
            <a:ext cx="7926388" cy="5357813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FF0000"/>
                </a:solidFill>
              </a:rPr>
              <a:t>as</a:t>
            </a:r>
            <a:r>
              <a:rPr lang="en-GB" sz="2400" dirty="0"/>
              <a:t> a </a:t>
            </a:r>
            <a:r>
              <a:rPr lang="en-GB" sz="2400" b="1" i="1" u="sng" dirty="0"/>
              <a:t>property</a:t>
            </a:r>
            <a:r>
              <a:rPr lang="en-GB" sz="2400" dirty="0"/>
              <a:t>, defaults to the             </a:t>
            </a:r>
            <a:r>
              <a:rPr lang="en-GB" sz="2400" i="1" u="sng" dirty="0"/>
              <a:t>path of the current build file</a:t>
            </a:r>
            <a:r>
              <a:rPr lang="en-GB" sz="2400" dirty="0"/>
              <a:t>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GB" sz="2400" dirty="0"/>
              <a:t>    (if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2400" dirty="0"/>
              <a:t>’s attribute is absent)</a:t>
            </a:r>
            <a:endParaRPr lang="en-GB" sz="2400" i="1" u="sng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FF0000"/>
                </a:solidFill>
              </a:rPr>
              <a:t>as</a:t>
            </a:r>
            <a:r>
              <a:rPr lang="en-GB" sz="2400" dirty="0"/>
              <a:t> project’s </a:t>
            </a:r>
            <a:r>
              <a:rPr lang="en-GB" sz="2400" b="1" i="1" u="sng" dirty="0"/>
              <a:t>attribute </a:t>
            </a:r>
            <a:r>
              <a:rPr lang="en-GB" sz="2400" dirty="0"/>
              <a:t>: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sz="2400" dirty="0"/>
              <a:t>    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Char char="-"/>
            </a:pPr>
            <a:r>
              <a:rPr lang="en-GB" sz="2400" dirty="0"/>
              <a:t>fixes the </a:t>
            </a:r>
            <a:r>
              <a:rPr lang="en-GB" sz="2400" b="1" i="1" u="sng" dirty="0"/>
              <a:t>base directory</a:t>
            </a:r>
            <a:r>
              <a:rPr lang="en-GB" sz="2400" i="1" u="sng" dirty="0"/>
              <a:t> where from all path calculations are done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Char char="-"/>
            </a:pPr>
            <a:r>
              <a:rPr lang="en-GB" sz="2400" dirty="0"/>
              <a:t>the value of this attribute can be </a:t>
            </a:r>
            <a:r>
              <a:rPr lang="en-GB" sz="2400" i="1" u="sng" dirty="0"/>
              <a:t>overridden</a:t>
            </a:r>
            <a:r>
              <a:rPr lang="en-GB" sz="2400" dirty="0"/>
              <a:t>  by setting the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dirty="0"/>
              <a:t> property by the command line switch:</a:t>
            </a:r>
          </a:p>
          <a:p>
            <a:pPr lvl="1" algn="ctr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GB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basedir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some_other_directory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SzTx/>
              <a:buFontTx/>
              <a:buNone/>
            </a:pPr>
            <a:r>
              <a:rPr lang="en-GB" sz="2400" dirty="0"/>
              <a:t>  </a:t>
            </a:r>
            <a:r>
              <a:rPr lang="en-GB" sz="2400" b="1" i="1" u="sng" dirty="0"/>
              <a:t>before</a:t>
            </a:r>
            <a:r>
              <a:rPr lang="en-GB" sz="2400" dirty="0"/>
              <a:t>  running the build file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4288"/>
            <a:ext cx="7772400" cy="98583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3200" dirty="0"/>
              <a:t> </a:t>
            </a:r>
            <a:r>
              <a:rPr lang="en-GB" sz="3200" b="1" dirty="0"/>
              <a:t>property</a:t>
            </a:r>
            <a:r>
              <a:rPr lang="en-GB" sz="3200" dirty="0"/>
              <a:t> and 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3200" dirty="0"/>
              <a:t> </a:t>
            </a:r>
            <a:r>
              <a:rPr lang="en-GB" sz="3200" b="1" dirty="0"/>
              <a:t>attribute</a:t>
            </a:r>
            <a:r>
              <a:rPr lang="en-GB" sz="3200" dirty="0"/>
              <a:t> in 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3200" dirty="0"/>
              <a:t> element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3750" y="2857500"/>
            <a:ext cx="7493000" cy="4000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cs typeface="Courier New" pitchFamily="49" charset="0"/>
              </a:rPr>
              <a:t> &lt;project name="Proj" basedir="some_directory"&gt;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C894D-C79D-48AC-A2A8-A89CEBC63078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71"/>
            <a:ext cx="7772400" cy="98583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3200" dirty="0"/>
              <a:t> property and 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3200" dirty="0"/>
              <a:t> attribute in 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</a:rPr>
              <a:t>&lt;project&gt;</a:t>
            </a:r>
            <a:r>
              <a:rPr lang="en-GB" sz="3200" dirty="0"/>
              <a:t> element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245475" cy="5286412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GB" sz="2400" b="1" u="sng" dirty="0">
                <a:solidFill>
                  <a:srgbClr val="FF0000"/>
                </a:solidFill>
              </a:rPr>
              <a:t>TRY</a:t>
            </a:r>
            <a:r>
              <a:rPr lang="en-GB" sz="2400" dirty="0"/>
              <a:t> to check that any of 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  <a:buSzTx/>
              <a:buFontTx/>
              <a:buChar char="•"/>
            </a:pP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&gt;ant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–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D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=...</a:t>
            </a:r>
            <a:r>
              <a:rPr lang="en-GB" sz="2000" dirty="0"/>
              <a:t> in command line, and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  <a:buSzTx/>
              <a:buFontTx/>
              <a:buChar char="•"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="..."</a:t>
            </a:r>
            <a:r>
              <a:rPr lang="en-GB" sz="2000" dirty="0"/>
              <a:t>, as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&lt;project&gt;</a:t>
            </a:r>
            <a:r>
              <a:rPr lang="en-GB" sz="2000" dirty="0"/>
              <a:t>'s </a:t>
            </a:r>
            <a:r>
              <a:rPr lang="en-GB" sz="2000" b="1" i="1" u="sng" dirty="0"/>
              <a:t>attribute</a:t>
            </a:r>
            <a:r>
              <a:rPr lang="en-GB" sz="2000" dirty="0"/>
              <a:t>,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GB" sz="2000" dirty="0"/>
              <a:t> </a:t>
            </a:r>
            <a:r>
              <a:rPr lang="en-GB" sz="2400" dirty="0"/>
              <a:t>  can change built-in </a:t>
            </a:r>
            <a:r>
              <a:rPr lang="en-GB" sz="2400" b="1" dirty="0"/>
              <a:t>Ant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/>
              <a:t>property. 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GB" sz="2400" dirty="0"/>
              <a:t>   (see also </a:t>
            </a:r>
            <a:r>
              <a:rPr lang="en-GB" sz="2400" b="1" dirty="0"/>
              <a:t>Slide 14.</a:t>
            </a:r>
            <a:r>
              <a:rPr lang="en-GB" sz="2400" dirty="0"/>
              <a:t>)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GB" sz="2400" dirty="0"/>
              <a:t>   In this case, e.g., our old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target will create directories </a:t>
            </a:r>
            <a:r>
              <a:rPr lang="en-GB" sz="2400" b="1" i="1" dirty="0"/>
              <a:t>relative</a:t>
            </a:r>
            <a:r>
              <a:rPr lang="en-GB" sz="2400" dirty="0"/>
              <a:t>  to the </a:t>
            </a:r>
            <a:r>
              <a:rPr lang="en-GB" sz="2400" i="1" dirty="0"/>
              <a:t>new base directory!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GB" sz="2400" dirty="0"/>
              <a:t>If </a:t>
            </a:r>
            <a:r>
              <a:rPr lang="en-GB" sz="2400" b="1" i="1" dirty="0"/>
              <a:t>neither</a:t>
            </a:r>
            <a:r>
              <a:rPr lang="en-GB" sz="2400" dirty="0"/>
              <a:t>  the attribute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dirty="0"/>
              <a:t> </a:t>
            </a:r>
            <a:r>
              <a:rPr lang="en-GB" sz="2400" b="1" i="1" dirty="0"/>
              <a:t>nor</a:t>
            </a:r>
            <a:r>
              <a:rPr lang="en-GB" sz="2400" dirty="0"/>
              <a:t>  the property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dirty="0"/>
              <a:t> have been set,  the </a:t>
            </a:r>
            <a:r>
              <a:rPr lang="en-GB" sz="2400" b="1" i="1" dirty="0"/>
              <a:t>current</a:t>
            </a:r>
            <a:r>
              <a:rPr lang="en-GB" sz="2400" dirty="0"/>
              <a:t>  </a:t>
            </a:r>
            <a:r>
              <a:rPr lang="en-GB" sz="2400" b="1" i="1" dirty="0"/>
              <a:t>directory 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="."</a:t>
            </a:r>
            <a:r>
              <a:rPr lang="en-GB" sz="2400" dirty="0"/>
              <a:t> of the build file will be used </a:t>
            </a:r>
            <a:r>
              <a:rPr lang="en-GB" sz="2400" b="1" i="1" dirty="0"/>
              <a:t>by default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6BF59-DA2F-4C0C-A94A-C84008F56E7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8270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b="1" dirty="0"/>
              <a:t>JVM</a:t>
            </a:r>
            <a:r>
              <a:rPr lang="en-GB" sz="3600" dirty="0"/>
              <a:t> system properties from Ant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1214422"/>
            <a:ext cx="8820150" cy="33845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Some </a:t>
            </a:r>
            <a:r>
              <a:rPr lang="en-GB" sz="2400" b="1" dirty="0"/>
              <a:t>JVM</a:t>
            </a:r>
            <a:r>
              <a:rPr lang="en-GB" sz="2400" dirty="0"/>
              <a:t> system properties can be shown by using: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dirty="0">
                <a:latin typeface="Courier New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u="sng" dirty="0">
                <a:solidFill>
                  <a:srgbClr val="FF0000"/>
                </a:solidFill>
              </a:rPr>
              <a:t>TRY it!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(Do this by extending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builtinprop.xml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dirty="0"/>
              <a:t>file considered in slides 5,6.)</a:t>
            </a:r>
            <a:endParaRPr lang="en-GB" sz="24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You should get something like this: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16013" y="1785926"/>
            <a:ext cx="6584950" cy="11271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&lt;echo message="user.name = ${user.name}"/&gt;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&lt;echo message="</a:t>
            </a:r>
            <a:r>
              <a:rPr lang="en-GB" sz="2000" b="1" dirty="0" err="1">
                <a:solidFill>
                  <a:srgbClr val="000000"/>
                </a:solidFill>
              </a:rPr>
              <a:t>user.home</a:t>
            </a:r>
            <a:r>
              <a:rPr lang="en-GB" sz="2000" b="1" dirty="0">
                <a:solidFill>
                  <a:srgbClr val="000000"/>
                </a:solidFill>
              </a:rPr>
              <a:t> = ${</a:t>
            </a:r>
            <a:r>
              <a:rPr lang="en-GB" sz="2000" b="1" dirty="0" err="1">
                <a:solidFill>
                  <a:srgbClr val="000000"/>
                </a:solidFill>
              </a:rPr>
              <a:t>user.home</a:t>
            </a:r>
            <a:r>
              <a:rPr lang="en-GB" sz="2000" b="1" dirty="0">
                <a:solidFill>
                  <a:srgbClr val="000000"/>
                </a:solidFill>
              </a:rPr>
              <a:t>}"/&gt;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</a:rPr>
              <a:t>&lt;echo message="</a:t>
            </a:r>
            <a:r>
              <a:rPr lang="en-GB" sz="2000" b="1" dirty="0" err="1">
                <a:solidFill>
                  <a:srgbClr val="000000"/>
                </a:solidFill>
              </a:rPr>
              <a:t>java.home</a:t>
            </a:r>
            <a:r>
              <a:rPr lang="en-GB" sz="2000" b="1" dirty="0">
                <a:solidFill>
                  <a:srgbClr val="000000"/>
                </a:solidFill>
              </a:rPr>
              <a:t> = ${</a:t>
            </a:r>
            <a:r>
              <a:rPr lang="en-GB" sz="2000" b="1" dirty="0" err="1">
                <a:solidFill>
                  <a:srgbClr val="000000"/>
                </a:solidFill>
              </a:rPr>
              <a:t>java.home</a:t>
            </a:r>
            <a:r>
              <a:rPr lang="en-GB" sz="2000" b="1" dirty="0">
                <a:solidFill>
                  <a:srgbClr val="000000"/>
                </a:solidFill>
              </a:rPr>
              <a:t>}"/&gt;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0825" y="4929188"/>
            <a:ext cx="8678863" cy="1200329"/>
          </a:xfrm>
          <a:prstGeom prst="rect">
            <a:avLst/>
          </a:prstGeom>
          <a:solidFill>
            <a:srgbClr val="777777"/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user.name = </a:t>
            </a:r>
            <a:r>
              <a:rPr lang="en-GB" sz="1800" b="1" dirty="0" err="1">
                <a:solidFill>
                  <a:schemeClr val="bg1"/>
                </a:solidFill>
              </a:rPr>
              <a:t>sazonov</a:t>
            </a:r>
            <a:endParaRPr lang="en-GB" sz="1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</a:t>
            </a:r>
            <a:r>
              <a:rPr lang="en-GB" sz="1800" b="1" dirty="0" err="1">
                <a:solidFill>
                  <a:schemeClr val="bg1"/>
                </a:solidFill>
              </a:rPr>
              <a:t>user.home</a:t>
            </a:r>
            <a:r>
              <a:rPr lang="en-GB" sz="1800" b="1" dirty="0">
                <a:solidFill>
                  <a:schemeClr val="bg1"/>
                </a:solidFill>
              </a:rPr>
              <a:t> = C:\Users\sazonov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     [echo] </a:t>
            </a:r>
            <a:r>
              <a:rPr lang="en-GB" sz="1800" b="1" dirty="0" err="1">
                <a:solidFill>
                  <a:schemeClr val="bg1"/>
                </a:solidFill>
              </a:rPr>
              <a:t>java.home</a:t>
            </a:r>
            <a:r>
              <a:rPr lang="en-GB" sz="1800" b="1" dirty="0">
                <a:solidFill>
                  <a:schemeClr val="bg1"/>
                </a:solidFill>
              </a:rPr>
              <a:t> = C:\Program Files\Java\jdk1.6.0_24\</a:t>
            </a:r>
            <a:r>
              <a:rPr lang="en-GB" sz="1800" b="1" dirty="0" err="1">
                <a:solidFill>
                  <a:schemeClr val="bg1"/>
                </a:solidFill>
              </a:rPr>
              <a:t>jre</a:t>
            </a:r>
            <a:endParaRPr lang="en-GB" sz="18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dirty="0">
                <a:solidFill>
                  <a:schemeClr val="bg1"/>
                </a:solidFill>
              </a:rPr>
              <a:t>BUILD SUCCESSFUL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  <p:bldP spid="39942" grpId="0" animBg="1"/>
    </p:bldLst>
  </p:timing>
</p:sld>
</file>

<file path=ppt/theme/theme1.xml><?xml version="1.0" encoding="utf-8"?>
<a:theme xmlns:a="http://schemas.openxmlformats.org/drawingml/2006/main" name="Presentation1">
  <a:themeElements>
    <a:clrScheme name="Presentation1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Data\Microsoft\Templates\Presentation1.pot</Template>
  <TotalTime>104160</TotalTime>
  <Words>6950</Words>
  <Application>Microsoft Office PowerPoint</Application>
  <PresentationFormat>On-screen Show (4:3)</PresentationFormat>
  <Paragraphs>893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Courier New</vt:lpstr>
      <vt:lpstr>Symbol</vt:lpstr>
      <vt:lpstr>Tahoma</vt:lpstr>
      <vt:lpstr>Times New Roman</vt:lpstr>
      <vt:lpstr>Wingdings</vt:lpstr>
      <vt:lpstr>Presentation1</vt:lpstr>
      <vt:lpstr>Software Development Tools</vt:lpstr>
      <vt:lpstr>More on Properties</vt:lpstr>
      <vt:lpstr>Built-in Properties</vt:lpstr>
      <vt:lpstr>Some built-in properties of  Ant</vt:lpstr>
      <vt:lpstr>Built-in Properties of Ant (cont.)</vt:lpstr>
      <vt:lpstr>Built-in Properties of Ant (cont.)</vt:lpstr>
      <vt:lpstr>basedir property and basedir attribute in &lt;project&gt; element</vt:lpstr>
      <vt:lpstr>basedir property and basedir attribute in &lt;project&gt; element</vt:lpstr>
      <vt:lpstr>JVM system properties from Ant</vt:lpstr>
      <vt:lpstr>Setting properties with the &lt;property&gt; task</vt:lpstr>
      <vt:lpstr>Setting and using a simple property</vt:lpstr>
      <vt:lpstr>Loading properties from a properties file</vt:lpstr>
      <vt:lpstr>Fixing properties to absolute path locations</vt:lpstr>
      <vt:lpstr>Fixing properties to absolute path locations</vt:lpstr>
      <vt:lpstr>Overriding a property??? (Immutability of properties)</vt:lpstr>
      <vt:lpstr>Immutability of properties</vt:lpstr>
      <vt:lpstr>Immutability exceptions</vt:lpstr>
      <vt:lpstr>Immutability exceptions???</vt:lpstr>
      <vt:lpstr>Loading properties file  with prefix attribute</vt:lpstr>
      <vt:lpstr>Loading properties file  with prefix attribute</vt:lpstr>
      <vt:lpstr>Loading properties file  with prefix attribute</vt:lpstr>
      <vt:lpstr>Loading properties file  with prefix attribute</vt:lpstr>
      <vt:lpstr>Loading environment variables as  properties</vt:lpstr>
      <vt:lpstr>&lt;property&gt; task  outside of targets?</vt:lpstr>
      <vt:lpstr>&lt;property&gt; task  outside of targets</vt:lpstr>
      <vt:lpstr>Setting a property value by the task &lt;available&gt;</vt:lpstr>
      <vt:lpstr>Setting a property value by the task &lt;available&gt;</vt:lpstr>
      <vt:lpstr>&lt;available&gt;: Checking for the existence of a class in a classpath</vt:lpstr>
      <vt:lpstr>&lt;available&gt;: Checking for the existence of a class in a classpath</vt:lpstr>
      <vt:lpstr>&lt;available&gt;: Checking for the existence of a class in a classpath</vt:lpstr>
      <vt:lpstr>&lt;available&gt; can violate immutability of a property</vt:lpstr>
      <vt:lpstr>&lt;available&gt;: Checking for the existence of a file or directory</vt:lpstr>
      <vt:lpstr>  &lt;available&gt;: Checking for the existence of a JVM system resource</vt:lpstr>
      <vt:lpstr>Setting properties from the command line</vt:lpstr>
      <vt:lpstr>Setting properties from the command line</vt:lpstr>
      <vt:lpstr>Setting properties from the command line</vt:lpstr>
      <vt:lpstr>Setting properties from the command line</vt:lpstr>
      <vt:lpstr>Controlling Ant with Properties</vt:lpstr>
      <vt:lpstr>Conditional target execution with if/unless</vt:lpstr>
      <vt:lpstr>Example of conditional target execution</vt:lpstr>
      <vt:lpstr>More detailed version of the above example of conditional target execution</vt:lpstr>
      <vt:lpstr>TRY variations  of the following and explain the results   C:\Antbook\ch03\cond-target-exec.xml:</vt:lpstr>
      <vt:lpstr>Conditional patternset inclusion/exclusion</vt:lpstr>
      <vt:lpstr>References</vt:lpstr>
      <vt:lpstr>References (cont.)</vt:lpstr>
      <vt:lpstr>References (cont.)</vt:lpstr>
      <vt:lpstr> References used in setting a property</vt:lpstr>
      <vt:lpstr>Summary (Ant datatypes and properties)</vt:lpstr>
      <vt:lpstr>Summary (Ant datatypes and properties) (cont.)</vt:lpstr>
      <vt:lpstr>Summary (Ant datatypes and properties) (cont.)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Coope, Sebastian</cp:lastModifiedBy>
  <cp:revision>996</cp:revision>
  <dcterms:created xsi:type="dcterms:W3CDTF">2004-12-24T19:13:07Z</dcterms:created>
  <dcterms:modified xsi:type="dcterms:W3CDTF">2018-01-31T10:31:23Z</dcterms:modified>
</cp:coreProperties>
</file>