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16" r:id="rId2"/>
    <p:sldId id="317" r:id="rId3"/>
    <p:sldId id="302" r:id="rId4"/>
    <p:sldId id="329" r:id="rId5"/>
    <p:sldId id="314" r:id="rId6"/>
    <p:sldId id="332" r:id="rId7"/>
    <p:sldId id="333" r:id="rId8"/>
    <p:sldId id="334" r:id="rId9"/>
    <p:sldId id="310" r:id="rId10"/>
    <p:sldId id="311" r:id="rId11"/>
    <p:sldId id="312" r:id="rId12"/>
    <p:sldId id="318" r:id="rId13"/>
    <p:sldId id="319" r:id="rId14"/>
    <p:sldId id="320" r:id="rId15"/>
    <p:sldId id="321" r:id="rId16"/>
    <p:sldId id="322" r:id="rId17"/>
    <p:sldId id="330" r:id="rId18"/>
    <p:sldId id="338" r:id="rId19"/>
    <p:sldId id="324" r:id="rId20"/>
    <p:sldId id="325" r:id="rId21"/>
    <p:sldId id="326" r:id="rId22"/>
    <p:sldId id="327" r:id="rId23"/>
    <p:sldId id="328" r:id="rId24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66FF"/>
    <a:srgbClr val="FFCCFF"/>
    <a:srgbClr val="FF3399"/>
    <a:srgbClr val="00FF00"/>
    <a:srgbClr val="0097CC"/>
    <a:srgbClr val="FF99FF"/>
    <a:srgbClr val="3333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 autoAdjust="0"/>
    <p:restoredTop sz="85810" autoAdjust="0"/>
  </p:normalViewPr>
  <p:slideViewPr>
    <p:cSldViewPr>
      <p:cViewPr>
        <p:scale>
          <a:sx n="100" d="100"/>
          <a:sy n="100" d="100"/>
        </p:scale>
        <p:origin x="-49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BEA8E-7E48-45AC-93DF-5E09203F5D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9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4E44D9-4BFF-4EA9-9931-62DC2B4BA2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1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50D2D-D536-4C90-BC22-CD519A2BA102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200" b="1" dirty="0" smtClean="0">
              <a:solidFill>
                <a:srgbClr val="FF0000"/>
              </a:solidFill>
            </a:endParaRPr>
          </a:p>
          <a:p>
            <a:r>
              <a:rPr lang="en-GB" sz="1200" b="1" dirty="0" smtClean="0">
                <a:solidFill>
                  <a:srgbClr val="FF0000"/>
                </a:solidFill>
              </a:rPr>
              <a:t>WAS:</a:t>
            </a:r>
            <a:r>
              <a:rPr lang="en-GB" sz="1200" b="1" baseline="0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cs typeface="Courier New" pitchFamily="49" charset="0"/>
              </a:rPr>
              <a:t>junit-TestRunner-AllTests</a:t>
            </a:r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D27FD-88C5-431D-83CD-0793FE368868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975EF-C3EC-41B4-A3B3-2A656C108317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smtClean="0">
                <a:latin typeface="Univers-Bold"/>
              </a:rPr>
              <a:t>OMIT???4.3.6 Obtaining and installing JUnit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13602-DD74-4BA9-B081-9A2316B65AC3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7E769-6A83-4C98-8868-D10802BAF72E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dirty="0" smtClean="0"/>
              <a:t>4.5</a:t>
            </a:r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/>
              <a:t>This will be discussed and demonstrated later</a:t>
            </a:r>
          </a:p>
          <a:p>
            <a:pPr eaLnBrk="1" hangingPunct="1"/>
            <a:endParaRPr lang="en-GB" sz="8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3B40A-DFED-4230-9F43-49869AE4C5A8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(say, </a:t>
            </a:r>
            <a:r>
              <a:rPr lang="en-GB" b="1" dirty="0" err="1" smtClean="0">
                <a:solidFill>
                  <a:srgbClr val="000000"/>
                </a:solidFill>
              </a:rPr>
              <a:t>FilePersistenceServicesTest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dirty="0" smtClean="0"/>
              <a:t>and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</a:rPr>
              <a:t>SimpleTest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At least one benefit: </a:t>
            </a:r>
            <a:r>
              <a:rPr lang="en-GB" i="1" u="sng" dirty="0" smtClean="0"/>
              <a:t>no need</a:t>
            </a:r>
            <a:r>
              <a:rPr lang="en-GB" dirty="0" smtClean="0"/>
              <a:t>   to use (explicitly) </a:t>
            </a:r>
            <a:r>
              <a:rPr lang="en-GB" b="1" dirty="0" err="1" smtClean="0">
                <a:solidFill>
                  <a:srgbClr val="000000"/>
                </a:solidFill>
              </a:rPr>
              <a:t>TestRunner</a:t>
            </a:r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ACC48-304F-4378-97CC-7A4BA6B376FE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H:\Antbook\ch04&gt;</a:t>
            </a:r>
            <a:r>
              <a:rPr lang="en-GB" baseline="0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ant -f mybuild.xml test-brief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A9C52-5B7C-4445-9494-5C0DA1EFEA90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sz="1000" dirty="0" smtClean="0"/>
              <a:t>We still are in the dark about </a:t>
            </a:r>
            <a:r>
              <a:rPr lang="en-GB" sz="1000" b="1" i="1" u="sng" dirty="0" smtClean="0"/>
              <a:t>what caused the failure</a:t>
            </a:r>
            <a:r>
              <a:rPr lang="en-GB" sz="1000" dirty="0" smtClean="0"/>
              <a:t>.</a:t>
            </a:r>
          </a:p>
          <a:p>
            <a:pPr eaLnBrk="1" hangingPunct="1"/>
            <a:endParaRPr lang="en-GB" sz="1000" dirty="0" smtClean="0"/>
          </a:p>
          <a:p>
            <a:pPr eaLnBrk="1" hangingPunct="1"/>
            <a:r>
              <a:rPr lang="en-US" sz="1000" dirty="0" smtClean="0"/>
              <a:t>test-brief:</a:t>
            </a:r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Running </a:t>
            </a:r>
            <a:r>
              <a:rPr lang="en-US" sz="1000" dirty="0" err="1" smtClean="0"/>
              <a:t>org.example.antbook.junit.SimpleTest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Tests run: 2, Failures: 0, Errors: 0, Time elapsed: 0 sec</a:t>
            </a:r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Running </a:t>
            </a:r>
            <a:r>
              <a:rPr lang="en-US" sz="1000" dirty="0" err="1" smtClean="0"/>
              <a:t>org.eclipseguide.persistence.FilePersistenceServicesTest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Tests run: 1, Failures: 1, Errors: 0, Time elapsed: 0.01 sec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dirty="0" smtClean="0"/>
              <a:t>BUILD FAILED</a:t>
            </a:r>
          </a:p>
          <a:p>
            <a:pPr eaLnBrk="1" hangingPunct="1"/>
            <a:r>
              <a:rPr lang="en-US" sz="1000" dirty="0" smtClean="0"/>
              <a:t>C:\</a:t>
            </a:r>
            <a:r>
              <a:rPr lang="en-US" sz="1000" dirty="0" err="1" smtClean="0"/>
              <a:t>Antbook</a:t>
            </a:r>
            <a:r>
              <a:rPr lang="en-US" sz="1000" dirty="0" smtClean="0"/>
              <a:t>\ch04\mybuild.xml:113: Test </a:t>
            </a:r>
            <a:r>
              <a:rPr lang="en-US" sz="1000" dirty="0" err="1" smtClean="0"/>
              <a:t>org.eclipseguide.persistence.HtmlDocu</a:t>
            </a:r>
            <a:endParaRPr lang="en-US" sz="1000" dirty="0" smtClean="0"/>
          </a:p>
          <a:p>
            <a:pPr eaLnBrk="1" hangingPunct="1"/>
            <a:r>
              <a:rPr lang="en-US" sz="1000" dirty="0" err="1" smtClean="0"/>
              <a:t>mentTest</a:t>
            </a:r>
            <a:r>
              <a:rPr lang="en-US" sz="1000" dirty="0" smtClean="0"/>
              <a:t> failed</a:t>
            </a:r>
          </a:p>
          <a:p>
            <a:pPr eaLnBrk="1" hangingPunct="1"/>
            <a:endParaRPr lang="en-GB" sz="1000" dirty="0" smtClean="0"/>
          </a:p>
          <a:p>
            <a:pPr eaLnBrk="1" hangingPunct="1"/>
            <a:r>
              <a:rPr lang="en-GB" sz="1000" dirty="0" smtClean="0"/>
              <a:t>OLD OUTPUT:</a:t>
            </a:r>
          </a:p>
          <a:p>
            <a:pPr eaLnBrk="1" hangingPunct="1"/>
            <a:r>
              <a:rPr lang="en-GB" sz="1000" b="1" dirty="0" smtClean="0">
                <a:solidFill>
                  <a:schemeClr val="bg1"/>
                </a:solidFill>
              </a:rPr>
              <a:t>test-brief:</a:t>
            </a:r>
          </a:p>
          <a:p>
            <a:pPr eaLnBrk="1" hangingPunct="1"/>
            <a:r>
              <a:rPr lang="en-GB" sz="1000" dirty="0" smtClean="0">
                <a:solidFill>
                  <a:schemeClr val="bg1"/>
                </a:solidFill>
              </a:rPr>
              <a:t>     [</a:t>
            </a:r>
            <a:r>
              <a:rPr lang="en-GB" sz="1000" dirty="0" err="1" smtClean="0">
                <a:solidFill>
                  <a:schemeClr val="bg1"/>
                </a:solidFill>
              </a:rPr>
              <a:t>junit</a:t>
            </a:r>
            <a:r>
              <a:rPr lang="en-GB" sz="1000" dirty="0" smtClean="0">
                <a:solidFill>
                  <a:schemeClr val="bg1"/>
                </a:solidFill>
              </a:rPr>
              <a:t>] Running </a:t>
            </a:r>
            <a:r>
              <a:rPr lang="en-GB" sz="1000" dirty="0" err="1" smtClean="0">
                <a:solidFill>
                  <a:schemeClr val="bg1"/>
                </a:solidFill>
              </a:rPr>
              <a:t>org.eclipseguide.persistence</a:t>
            </a:r>
            <a:r>
              <a:rPr lang="en-GB" sz="10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en-GB" sz="1000" b="1" dirty="0" err="1" smtClean="0">
                <a:solidFill>
                  <a:schemeClr val="bg1"/>
                </a:solidFill>
              </a:rPr>
              <a:t>FilePersistenceServicesTest</a:t>
            </a:r>
            <a:endParaRPr lang="en-GB" sz="10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sz="1000" dirty="0" smtClean="0">
                <a:solidFill>
                  <a:schemeClr val="bg1"/>
                </a:solidFill>
              </a:rPr>
              <a:t>     [</a:t>
            </a:r>
            <a:r>
              <a:rPr lang="en-GB" sz="1000" dirty="0" err="1" smtClean="0">
                <a:solidFill>
                  <a:schemeClr val="bg1"/>
                </a:solidFill>
              </a:rPr>
              <a:t>junit</a:t>
            </a:r>
            <a:r>
              <a:rPr lang="en-GB" sz="1000" dirty="0" smtClean="0">
                <a:solidFill>
                  <a:schemeClr val="bg1"/>
                </a:solidFill>
              </a:rPr>
              <a:t>] </a:t>
            </a:r>
            <a:r>
              <a:rPr lang="en-GB" sz="1000" b="1" dirty="0" smtClean="0">
                <a:solidFill>
                  <a:schemeClr val="bg1"/>
                </a:solidFill>
              </a:rPr>
              <a:t>Tests run: 1, Failures: 1, Errors: 0, </a:t>
            </a:r>
          </a:p>
          <a:p>
            <a:pPr eaLnBrk="1" hangingPunct="1"/>
            <a:r>
              <a:rPr lang="en-GB" sz="1000" b="1" dirty="0" smtClean="0">
                <a:solidFill>
                  <a:schemeClr val="bg1"/>
                </a:solidFill>
              </a:rPr>
              <a:t>Time elapsed: 0.01 sec</a:t>
            </a:r>
          </a:p>
          <a:p>
            <a:pPr eaLnBrk="1" hangingPunct="1"/>
            <a:r>
              <a:rPr lang="en-GB" sz="1000" b="1" dirty="0" smtClean="0">
                <a:solidFill>
                  <a:schemeClr val="bg1"/>
                </a:solidFill>
              </a:rPr>
              <a:t>BUILD FAILED</a:t>
            </a:r>
          </a:p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24C4D-8E39-4C60-BE27-35DBF3FC9706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dirty="0" smtClean="0"/>
              <a:t>We still are in the dark about </a:t>
            </a:r>
            <a:r>
              <a:rPr lang="en-GB" b="1" i="1" u="sng" dirty="0" smtClean="0"/>
              <a:t>what caused the failure</a:t>
            </a:r>
            <a:r>
              <a:rPr lang="en-GB" dirty="0" smtClean="0"/>
              <a:t>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US" dirty="0" smtClean="0"/>
              <a:t>test-brief:</a:t>
            </a:r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Running </a:t>
            </a:r>
            <a:r>
              <a:rPr lang="en-US" dirty="0" err="1" smtClean="0"/>
              <a:t>org.example.antbook.junit.SimpleTest</a:t>
            </a:r>
            <a:endParaRPr lang="en-US" dirty="0" smtClean="0"/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Tests run: 2, Failures: 0, Errors: 0, Time elapsed: 0 sec</a:t>
            </a:r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Running </a:t>
            </a:r>
            <a:r>
              <a:rPr lang="en-US" dirty="0" err="1" smtClean="0"/>
              <a:t>org.eclipseguide.persistence.FilePersistenceServicesTest</a:t>
            </a:r>
            <a:endParaRPr lang="en-US" dirty="0" smtClean="0"/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Tests run: 1, Failures: 1, Errors: 0, Time elapsed: 0.01 sec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BUILD FAILED</a:t>
            </a:r>
          </a:p>
          <a:p>
            <a:pPr eaLnBrk="1" hangingPunct="1"/>
            <a:r>
              <a:rPr lang="en-US" dirty="0" smtClean="0"/>
              <a:t>C:\</a:t>
            </a:r>
            <a:r>
              <a:rPr lang="en-US" dirty="0" err="1" smtClean="0"/>
              <a:t>Antbook</a:t>
            </a:r>
            <a:r>
              <a:rPr lang="en-US" dirty="0" smtClean="0"/>
              <a:t>\ch04\mybuild.xml:113: Test </a:t>
            </a:r>
            <a:r>
              <a:rPr lang="en-US" dirty="0" err="1" smtClean="0"/>
              <a:t>org.eclipseguide.persistence.HtmlDocu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mentTest</a:t>
            </a:r>
            <a:r>
              <a:rPr lang="en-US" dirty="0" smtClean="0"/>
              <a:t> failed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501A3-222F-4474-9361-BEF87A723FC1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Inspect</a:t>
            </a:r>
            <a:r>
              <a:rPr lang="en-GB" sz="9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regularly all the content of these directories in the </a:t>
            </a:r>
            <a:r>
              <a:rPr lang="en-GB" sz="9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Lab</a:t>
            </a:r>
            <a:r>
              <a:rPr lang="en-GB" sz="9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GB" sz="9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relate</a:t>
            </a:r>
            <a:r>
              <a:rPr lang="en-GB" sz="9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all changes to the contents of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</a:rPr>
              <a:t>mybuild.xml</a:t>
            </a:r>
            <a:r>
              <a:rPr lang="en-GB" dirty="0" smtClean="0">
                <a:latin typeface="Tahoma" pitchFamily="34" charset="0"/>
              </a:rPr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A6990-2FF7-4B73-80DB-26373C59FF12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 smtClean="0">
                <a:solidFill>
                  <a:srgbClr val="FF0000"/>
                </a:solidFill>
              </a:rPr>
              <a:t>Draw it yourself:</a:t>
            </a:r>
            <a:r>
              <a:rPr lang="en-GB" sz="800" dirty="0" smtClean="0"/>
              <a:t> the </a:t>
            </a:r>
            <a:r>
              <a:rPr lang="en-GB" sz="800" b="1" i="1" u="sng" dirty="0" smtClean="0"/>
              <a:t>target dependency graph</a:t>
            </a:r>
            <a:r>
              <a:rPr lang="en-GB" sz="800" dirty="0" smtClean="0"/>
              <a:t>  of the build file </a:t>
            </a:r>
            <a:r>
              <a:rPr lang="en-GB" sz="800" b="1" dirty="0" smtClean="0">
                <a:solidFill>
                  <a:srgbClr val="000000"/>
                </a:solidFill>
                <a:latin typeface="Courier New" pitchFamily="49" charset="0"/>
              </a:rPr>
              <a:t>mybuild.xml</a:t>
            </a:r>
            <a:r>
              <a:rPr lang="en-GB" sz="800" dirty="0" smtClean="0"/>
              <a:t> which is described in these lectures step-by-step.</a:t>
            </a:r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eaLnBrk="1" hangingPunct="1"/>
            <a:r>
              <a:rPr lang="en-GB" sz="800" dirty="0" smtClean="0"/>
              <a:t>4.5.2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D5607-B537-43A7-BF8F-ECF7FA14616E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496B0-BB62-42AC-898D-87985403C904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4A860-B532-4923-9D7F-BD9211484BC2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so that we could place them, say, in a directory served by a web server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&lt;property name="junit.jar" 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  location="${junit.dir}/${</a:t>
            </a:r>
            <a:r>
              <a:rPr lang="en-GB" b="1" dirty="0" err="1" smtClean="0">
                <a:solidFill>
                  <a:srgbClr val="000000"/>
                </a:solidFill>
              </a:rPr>
              <a:t>junit.subdir</a:t>
            </a:r>
            <a:r>
              <a:rPr lang="en-GB" b="1" dirty="0" smtClean="0">
                <a:solidFill>
                  <a:srgbClr val="000000"/>
                </a:solidFill>
              </a:rPr>
              <a:t>}/junit.jar"/&gt;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&lt;property name="junit.dir" location="${</a:t>
            </a:r>
            <a:r>
              <a:rPr lang="en-GB" b="1" dirty="0" err="1" smtClean="0">
                <a:solidFill>
                  <a:srgbClr val="000000"/>
                </a:solidFill>
              </a:rPr>
              <a:t>ant.home</a:t>
            </a:r>
            <a:r>
              <a:rPr lang="en-GB" b="1" dirty="0" smtClean="0">
                <a:solidFill>
                  <a:srgbClr val="000000"/>
                </a:solidFill>
              </a:rPr>
              <a:t>}/lib"/&gt;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&lt;property name="</a:t>
            </a:r>
            <a:r>
              <a:rPr lang="en-GB" b="1" dirty="0" err="1" smtClean="0">
                <a:solidFill>
                  <a:srgbClr val="000000"/>
                </a:solidFill>
              </a:rPr>
              <a:t>ant.home</a:t>
            </a:r>
            <a:r>
              <a:rPr lang="en-GB" b="1" dirty="0" smtClean="0">
                <a:solidFill>
                  <a:srgbClr val="000000"/>
                </a:solidFill>
              </a:rPr>
              <a:t>" value="${</a:t>
            </a:r>
            <a:r>
              <a:rPr lang="en-GB" b="1" dirty="0" err="1" smtClean="0">
                <a:solidFill>
                  <a:srgbClr val="000000"/>
                </a:solidFill>
              </a:rPr>
              <a:t>env.ANT_HOME</a:t>
            </a:r>
            <a:r>
              <a:rPr lang="en-GB" b="1" dirty="0" smtClean="0">
                <a:solidFill>
                  <a:srgbClr val="000000"/>
                </a:solidFill>
              </a:rPr>
              <a:t>}" 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&lt;property name="</a:t>
            </a:r>
            <a:r>
              <a:rPr lang="en-GB" b="1" dirty="0" err="1" smtClean="0">
                <a:solidFill>
                  <a:srgbClr val="000000"/>
                </a:solidFill>
              </a:rPr>
              <a:t>junit.subdir</a:t>
            </a:r>
            <a:r>
              <a:rPr lang="en-GB" b="1" dirty="0" smtClean="0">
                <a:solidFill>
                  <a:srgbClr val="000000"/>
                </a:solidFill>
              </a:rPr>
              <a:t>"      value=""/&gt;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junit.jar = D:\ant-161\lib\junit.jar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AE785-66A9-40C6-813B-3EBB422CCADE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5680D-883C-401E-9884-FE27A6D198B6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Because of dependency checking, the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dirty="0" smtClean="0"/>
              <a:t> task does not impact incremental build times until those files change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F9871-F67F-415F-BB44-10CF138FFD42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44116-E04C-40E2-BA20-4BC2C1D971A2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smtClean="0"/>
              <a:t>NOTE: </a:t>
            </a:r>
            <a:r>
              <a:rPr lang="en-GB" smtClean="0"/>
              <a:t>The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setUp()</a:t>
            </a:r>
            <a:r>
              <a:rPr lang="en-GB" smtClean="0"/>
              <a:t> and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tearDown()</a:t>
            </a:r>
            <a:r>
              <a:rPr lang="en-GB" smtClean="0"/>
              <a:t> methods are called </a:t>
            </a:r>
            <a:r>
              <a:rPr lang="en-GB" i="1" u="sng" smtClean="0"/>
              <a:t>before</a:t>
            </a:r>
            <a:r>
              <a:rPr lang="en-GB" smtClean="0"/>
              <a:t> and </a:t>
            </a:r>
            <a:r>
              <a:rPr lang="en-GB" i="1" u="sng" smtClean="0"/>
              <a:t>after</a:t>
            </a:r>
            <a:r>
              <a:rPr lang="en-GB" smtClean="0"/>
              <a:t> every test method is invoked, </a:t>
            </a:r>
            <a:r>
              <a:rPr lang="en-GB" i="1" smtClean="0"/>
              <a:t>preventing one test from </a:t>
            </a:r>
            <a:r>
              <a:rPr lang="en-GB" i="1" u="sng" smtClean="0"/>
              <a:t>affecting</a:t>
            </a:r>
            <a:r>
              <a:rPr lang="en-GB" i="1" smtClean="0"/>
              <a:t> the behaviour of another.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4FF2C-0AFD-48FD-95A5-2B6B1D378185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dirty="0" smtClean="0"/>
              <a:t>Thus, each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900" dirty="0" smtClean="0"/>
              <a:t> (typically a </a:t>
            </a:r>
            <a:r>
              <a:rPr lang="en-GB" sz="900" b="1" i="1" u="sng" dirty="0" smtClean="0"/>
              <a:t>small</a:t>
            </a:r>
            <a:r>
              <a:rPr lang="en-GB" sz="900" i="1" u="sng" dirty="0" smtClean="0"/>
              <a:t> and </a:t>
            </a:r>
            <a:r>
              <a:rPr lang="en-GB" sz="900" b="1" i="1" u="sng" dirty="0" smtClean="0"/>
              <a:t>simple</a:t>
            </a:r>
            <a:r>
              <a:rPr lang="en-GB" sz="900" dirty="0" smtClean="0"/>
              <a:t> test method)</a:t>
            </a:r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E1450-7D96-40F6-BC04-669904E40793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EFB93-517E-4645-BC87-691D0DFC868C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javac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smtClean="0">
                <a:solidFill>
                  <a:schemeClr val="bg1"/>
                </a:solidFill>
              </a:rPr>
              <a:t>-d</a:t>
            </a:r>
            <a:r>
              <a:rPr lang="en-GB" sz="900" b="1" dirty="0" smtClean="0">
                <a:solidFill>
                  <a:schemeClr val="bg1"/>
                </a:solidFill>
              </a:rPr>
              <a:t> build\test </a:t>
            </a:r>
            <a:r>
              <a:rPr lang="en-GB" sz="900" b="0" dirty="0" err="1" smtClean="0">
                <a:solidFill>
                  <a:schemeClr val="bg1"/>
                </a:solidFill>
              </a:rPr>
              <a:t>test</a:t>
            </a:r>
            <a:r>
              <a:rPr lang="en-GB" sz="900" b="0" dirty="0" smtClean="0">
                <a:solidFill>
                  <a:schemeClr val="bg1"/>
                </a:solidFill>
              </a:rPr>
              <a:t>\org\example\</a:t>
            </a:r>
            <a:r>
              <a:rPr lang="en-GB" sz="900" b="0" dirty="0" err="1" smtClean="0">
                <a:solidFill>
                  <a:schemeClr val="bg1"/>
                </a:solidFill>
              </a:rPr>
              <a:t>antbook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0" dirty="0" err="1" smtClean="0">
                <a:solidFill>
                  <a:schemeClr val="bg1"/>
                </a:solidFill>
              </a:rPr>
              <a:t>junit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1" dirty="0" smtClean="0">
                <a:solidFill>
                  <a:schemeClr val="bg1"/>
                </a:solidFill>
              </a:rPr>
              <a:t>setUpTearDownTest.java</a:t>
            </a:r>
            <a:endParaRPr lang="en-GB" sz="900" b="1" dirty="0" smtClean="0"/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java </a:t>
            </a:r>
            <a:r>
              <a:rPr lang="en-GB" sz="900" b="0" dirty="0" smtClean="0">
                <a:solidFill>
                  <a:schemeClr val="bg1"/>
                </a:solidFill>
              </a:rPr>
              <a:t>-cp</a:t>
            </a:r>
            <a:r>
              <a:rPr lang="en-GB" sz="900" b="1" dirty="0" smtClean="0">
                <a:solidFill>
                  <a:schemeClr val="bg1"/>
                </a:solidFill>
              </a:rPr>
              <a:t>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</a:t>
            </a:r>
            <a:r>
              <a:rPr lang="en-GB" sz="900" b="0" dirty="0" err="1" smtClean="0">
                <a:solidFill>
                  <a:schemeClr val="bg1"/>
                </a:solidFill>
              </a:rPr>
              <a:t>C</a:t>
            </a:r>
            <a:r>
              <a:rPr lang="en-GB" sz="900" b="0" dirty="0" smtClean="0">
                <a:solidFill>
                  <a:schemeClr val="bg1"/>
                </a:solidFill>
              </a:rPr>
              <a:t>:\JAVA\junit4.8.2\</a:t>
            </a:r>
            <a:r>
              <a:rPr lang="en-GB" sz="900" b="1" dirty="0" smtClean="0">
                <a:solidFill>
                  <a:schemeClr val="bg1"/>
                </a:solidFill>
              </a:rPr>
              <a:t>junit-4.8.2.jar </a:t>
            </a:r>
            <a:r>
              <a:rPr lang="en-GB" sz="900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org.junit.runner.</a:t>
            </a:r>
            <a:r>
              <a:rPr lang="en-GB" sz="9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900" b="1" dirty="0" err="1" smtClean="0">
                <a:solidFill>
                  <a:schemeClr val="bg1"/>
                </a:solidFill>
              </a:rPr>
              <a:t>setUpTearDownTest</a:t>
            </a:r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JUnit3:</a:t>
            </a:r>
            <a:r>
              <a:rPr lang="en-GB" sz="900" b="1" baseline="0" dirty="0" smtClean="0">
                <a:solidFill>
                  <a:schemeClr val="bg1"/>
                </a:solidFill>
              </a:rPr>
              <a:t> </a:t>
            </a:r>
            <a:r>
              <a:rPr lang="en-GB" sz="900" b="1" dirty="0" smtClean="0">
                <a:solidFill>
                  <a:schemeClr val="bg1"/>
                </a:solidFill>
              </a:rPr>
              <a:t>java -cp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test;C</a:t>
            </a:r>
            <a:r>
              <a:rPr lang="en-GB" sz="900" b="1" dirty="0" smtClean="0">
                <a:solidFill>
                  <a:schemeClr val="bg1"/>
                </a:solidFill>
              </a:rPr>
              <a:t>:\JAVA\junit4.8.2\junit-4.8.2.jar </a:t>
            </a:r>
            <a:r>
              <a:rPr lang="en-GB" sz="900" b="1" dirty="0" err="1" smtClean="0">
                <a:solidFill>
                  <a:schemeClr val="bg1"/>
                </a:solidFill>
              </a:rPr>
              <a:t>org.junit.runner.JUnitCore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1" dirty="0" err="1" smtClean="0">
                <a:solidFill>
                  <a:schemeClr val="bg1"/>
                </a:solidFill>
              </a:rPr>
              <a:t>org.example.antbook.junit.setUpTearDownTest</a:t>
            </a:r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9EACC-F280-45E0-B170-DB96DD8C9F0F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javac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smtClean="0">
                <a:solidFill>
                  <a:schemeClr val="bg1"/>
                </a:solidFill>
              </a:rPr>
              <a:t>-d</a:t>
            </a:r>
            <a:r>
              <a:rPr lang="en-GB" sz="900" b="1" dirty="0" smtClean="0">
                <a:solidFill>
                  <a:schemeClr val="bg1"/>
                </a:solidFill>
              </a:rPr>
              <a:t> build\test </a:t>
            </a:r>
            <a:r>
              <a:rPr lang="en-GB" sz="900" b="0" dirty="0" err="1" smtClean="0">
                <a:solidFill>
                  <a:schemeClr val="bg1"/>
                </a:solidFill>
              </a:rPr>
              <a:t>test</a:t>
            </a:r>
            <a:r>
              <a:rPr lang="en-GB" sz="900" b="0" dirty="0" smtClean="0">
                <a:solidFill>
                  <a:schemeClr val="bg1"/>
                </a:solidFill>
              </a:rPr>
              <a:t>\org\example\</a:t>
            </a:r>
            <a:r>
              <a:rPr lang="en-GB" sz="900" b="0" dirty="0" err="1" smtClean="0">
                <a:solidFill>
                  <a:schemeClr val="bg1"/>
                </a:solidFill>
              </a:rPr>
              <a:t>antbook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0" dirty="0" err="1" smtClean="0">
                <a:solidFill>
                  <a:schemeClr val="bg1"/>
                </a:solidFill>
              </a:rPr>
              <a:t>junit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1" dirty="0" smtClean="0">
                <a:solidFill>
                  <a:schemeClr val="bg1"/>
                </a:solidFill>
              </a:rPr>
              <a:t>setUpTearDownTest.java</a:t>
            </a:r>
            <a:endParaRPr lang="en-GB" sz="900" b="1" dirty="0" smtClean="0"/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java </a:t>
            </a:r>
            <a:r>
              <a:rPr lang="en-GB" sz="900" b="0" dirty="0" smtClean="0">
                <a:solidFill>
                  <a:schemeClr val="bg1"/>
                </a:solidFill>
              </a:rPr>
              <a:t>-cp</a:t>
            </a:r>
            <a:r>
              <a:rPr lang="en-GB" sz="900" b="1" dirty="0" smtClean="0">
                <a:solidFill>
                  <a:schemeClr val="bg1"/>
                </a:solidFill>
              </a:rPr>
              <a:t>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</a:t>
            </a:r>
            <a:r>
              <a:rPr lang="en-GB" sz="900" b="0" dirty="0" err="1" smtClean="0">
                <a:solidFill>
                  <a:schemeClr val="bg1"/>
                </a:solidFill>
              </a:rPr>
              <a:t>C</a:t>
            </a:r>
            <a:r>
              <a:rPr lang="en-GB" sz="900" b="0" dirty="0" smtClean="0">
                <a:solidFill>
                  <a:schemeClr val="bg1"/>
                </a:solidFill>
              </a:rPr>
              <a:t>:\JAVA\junit4.8.2\</a:t>
            </a:r>
            <a:r>
              <a:rPr lang="en-GB" sz="900" b="1" dirty="0" smtClean="0">
                <a:solidFill>
                  <a:schemeClr val="bg1"/>
                </a:solidFill>
              </a:rPr>
              <a:t>junit-4.8.2.jar </a:t>
            </a:r>
            <a:r>
              <a:rPr lang="en-GB" sz="900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org.junit.runner.</a:t>
            </a:r>
            <a:r>
              <a:rPr lang="en-GB" sz="9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900" b="1" dirty="0" err="1" smtClean="0">
                <a:solidFill>
                  <a:schemeClr val="bg1"/>
                </a:solidFill>
              </a:rPr>
              <a:t>setUpTearDownTest</a:t>
            </a:r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JUnit</a:t>
            </a:r>
            <a:r>
              <a:rPr lang="en-GB" sz="900" b="1" dirty="0" smtClean="0">
                <a:solidFill>
                  <a:schemeClr val="bg1"/>
                </a:solidFill>
              </a:rPr>
              <a:t> 4:</a:t>
            </a:r>
          </a:p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javac</a:t>
            </a:r>
            <a:r>
              <a:rPr lang="en-GB" sz="900" b="1" dirty="0" smtClean="0">
                <a:solidFill>
                  <a:schemeClr val="bg1"/>
                </a:solidFill>
              </a:rPr>
              <a:t> -d build\test </a:t>
            </a:r>
            <a:r>
              <a:rPr lang="en-GB" sz="900" b="1" dirty="0" err="1" smtClean="0">
                <a:solidFill>
                  <a:schemeClr val="bg1"/>
                </a:solidFill>
              </a:rPr>
              <a:t>test</a:t>
            </a:r>
            <a:r>
              <a:rPr lang="en-GB" sz="900" b="1" dirty="0" smtClean="0">
                <a:solidFill>
                  <a:schemeClr val="bg1"/>
                </a:solidFill>
              </a:rPr>
              <a:t>\org\example\</a:t>
            </a:r>
            <a:r>
              <a:rPr lang="en-GB" sz="900" b="1" dirty="0" err="1" smtClean="0">
                <a:solidFill>
                  <a:schemeClr val="bg1"/>
                </a:solidFill>
              </a:rPr>
              <a:t>antbook</a:t>
            </a:r>
            <a:r>
              <a:rPr lang="en-GB" sz="900" b="1" dirty="0" smtClean="0">
                <a:solidFill>
                  <a:schemeClr val="bg1"/>
                </a:solidFill>
              </a:rPr>
              <a:t>\</a:t>
            </a:r>
            <a:r>
              <a:rPr lang="en-GB" sz="900" b="1" dirty="0" err="1" smtClean="0">
                <a:solidFill>
                  <a:schemeClr val="bg1"/>
                </a:solidFill>
              </a:rPr>
              <a:t>junit</a:t>
            </a:r>
            <a:r>
              <a:rPr lang="en-GB" sz="900" b="1" dirty="0" smtClean="0">
                <a:solidFill>
                  <a:schemeClr val="bg1"/>
                </a:solidFill>
              </a:rPr>
              <a:t>\setUpTearDownTest.java</a:t>
            </a:r>
            <a:endParaRPr lang="en-GB" sz="900" b="1" dirty="0" smtClean="0"/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java -cp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test;C</a:t>
            </a:r>
            <a:r>
              <a:rPr lang="en-GB" sz="900" b="1" dirty="0" smtClean="0">
                <a:solidFill>
                  <a:schemeClr val="bg1"/>
                </a:solidFill>
              </a:rPr>
              <a:t>:\JAVA\junit4.8.2\junit-4.8.2.jar </a:t>
            </a:r>
            <a:r>
              <a:rPr lang="en-GB" sz="900" b="1" dirty="0" err="1" smtClean="0">
                <a:solidFill>
                  <a:schemeClr val="bg1"/>
                </a:solidFill>
              </a:rPr>
              <a:t>org.junit.runner.JUnitCore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1" dirty="0" err="1" smtClean="0">
                <a:solidFill>
                  <a:schemeClr val="bg1"/>
                </a:solidFill>
              </a:rPr>
              <a:t>org.example.antbook.junit.setUpTearDownTest</a:t>
            </a:r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C91DA-F8E2-47C6-9856-330288B866D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r>
              <a:rPr lang="en-GB" sz="1000" dirty="0" smtClean="0"/>
              <a:t>4.3.5</a:t>
            </a:r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A </a:t>
            </a:r>
            <a:r>
              <a:rPr lang="en-GB" sz="2000" b="1" dirty="0" smtClean="0"/>
              <a:t>Test Suite</a:t>
            </a:r>
            <a:r>
              <a:rPr lang="en-GB" sz="2000" dirty="0" smtClean="0"/>
              <a:t> also allows specific </a:t>
            </a:r>
            <a:r>
              <a:rPr lang="en-GB" sz="2000" i="1" u="sng" dirty="0" smtClean="0"/>
              <a:t>ordering of tests</a:t>
            </a:r>
            <a:r>
              <a:rPr lang="en-GB" sz="2000" dirty="0" smtClean="0"/>
              <a:t>, if it is important –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 u="sng" dirty="0" smtClean="0"/>
              <a:t>although </a:t>
            </a:r>
            <a:r>
              <a:rPr lang="en-GB" sz="1800" b="1" i="1" u="sng" dirty="0" smtClean="0"/>
              <a:t>ideally</a:t>
            </a:r>
            <a:r>
              <a:rPr lang="en-GB" sz="1800" i="1" u="sng" dirty="0" smtClean="0"/>
              <a:t> the order of tests should </a:t>
            </a:r>
            <a:r>
              <a:rPr lang="en-GB" sz="1800" b="1" i="1" u="sng" dirty="0" smtClean="0"/>
              <a:t>not</a:t>
            </a:r>
            <a:r>
              <a:rPr lang="en-GB" sz="1800" i="1" u="sng" dirty="0" smtClean="0"/>
              <a:t> be relevant</a:t>
            </a:r>
            <a:r>
              <a:rPr lang="en-GB" sz="1800" dirty="0" smtClean="0"/>
              <a:t>  as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each should be </a:t>
            </a:r>
            <a:r>
              <a:rPr lang="en-GB" sz="1800" i="1" u="sng" dirty="0" smtClean="0"/>
              <a:t>able to stand </a:t>
            </a:r>
            <a:r>
              <a:rPr lang="en-GB" sz="1800" b="1" i="1" u="sng" dirty="0" smtClean="0"/>
              <a:t>alone</a:t>
            </a:r>
            <a:r>
              <a:rPr lang="en-GB" sz="18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Here is an </a:t>
            </a:r>
            <a:r>
              <a:rPr lang="en-GB" sz="2000" b="1" i="1" u="sng" dirty="0" smtClean="0"/>
              <a:t>example of a test suite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AllTests.java</a:t>
            </a:r>
            <a:r>
              <a:rPr lang="en-GB" sz="2000" dirty="0" smtClean="0"/>
              <a:t>:</a:t>
            </a:r>
          </a:p>
          <a:p>
            <a:pPr eaLnBrk="1" hangingPunct="1"/>
            <a:endParaRPr lang="en-GB" sz="10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24CBA-916E-439B-BC8E-D1318F9502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5C1DB-4673-42ED-96D9-59940928FE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67D6-0BF2-4633-95FD-567917A306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69011-318A-4EA7-BAE4-4E8B72A48B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CB235-ECDE-4E97-839D-7F521D894C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0755B-E572-4EC1-BBEA-1A5A5AAF8E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7535-1788-4118-B858-DE1CFE9FA3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CA280-9898-45F8-B59E-D5F7941211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DC541-A6A4-4985-9204-0D985820E9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9E30-DCF6-488F-8BE9-8F0F426E42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9A561-D1BB-4DE9-B288-2AF444F5D2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6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3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4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9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5495F2A9-87B3-4E67-90EA-82D23817E7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sazonov/comp320/COMP320-09AntJunit.p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sazonov/comp320/COMP320-09AntJunit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Software Development Tools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09938"/>
            <a:ext cx="74882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smtClean="0"/>
              <a:t>COMP220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err="1" smtClean="0"/>
              <a:t>Seb</a:t>
            </a:r>
            <a:r>
              <a:rPr lang="en-GB" sz="3600" dirty="0" smtClean="0"/>
              <a:t> </a:t>
            </a:r>
            <a:r>
              <a:rPr lang="en-GB" sz="3600" dirty="0" err="1" smtClean="0"/>
              <a:t>Coope</a:t>
            </a:r>
            <a:endParaRPr lang="en-GB" sz="36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GB" sz="3600" b="1" dirty="0" smtClean="0">
                <a:solidFill>
                  <a:schemeClr val="tx2"/>
                </a:solidFill>
              </a:rPr>
              <a:t>Ant</a:t>
            </a:r>
            <a:r>
              <a:rPr lang="en-GB" sz="3600" b="1" dirty="0" smtClean="0">
                <a:solidFill>
                  <a:schemeClr val="tx2"/>
                </a:solidFill>
              </a:rPr>
              <a:t>, Testing and</a:t>
            </a:r>
            <a:r>
              <a:rPr lang="en-GB" sz="3600" dirty="0" smtClean="0">
                <a:solidFill>
                  <a:schemeClr val="tx2"/>
                </a:solidFill>
              </a:rPr>
              <a:t> </a:t>
            </a:r>
            <a:r>
              <a:rPr lang="en-GB" sz="3600" b="1" dirty="0" err="1" smtClean="0">
                <a:solidFill>
                  <a:schemeClr val="tx2"/>
                </a:solidFill>
              </a:rPr>
              <a:t>JUnit</a:t>
            </a:r>
            <a:r>
              <a:rPr lang="en-GB" sz="3600" b="1" dirty="0" smtClean="0">
                <a:solidFill>
                  <a:schemeClr val="tx2"/>
                </a:solidFill>
              </a:rPr>
              <a:t> (2)</a:t>
            </a:r>
            <a:endParaRPr lang="en-GB" sz="3600" b="1" u="sng" dirty="0" smtClean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85786" y="6253483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  <a:cs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Manning Publications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2003 and  “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 in Action”, 2</a:t>
            </a:r>
            <a:r>
              <a:rPr lang="en-GB" sz="1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 edition – P. 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Tahchiev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, F. 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Leme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Massol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, G. Gregory, Manning Publications,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F2F5F-F9C0-44C0-B4D9-37785A6B66E3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49691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3200" dirty="0" smtClean="0"/>
              <a:t>An example of a </a:t>
            </a:r>
            <a:r>
              <a:rPr lang="en-GB" sz="3200" b="1" dirty="0" smtClean="0">
                <a:solidFill>
                  <a:srgbClr val="FF0000"/>
                </a:solidFill>
              </a:rPr>
              <a:t>Test Suite</a:t>
            </a:r>
            <a:endParaRPr lang="en-GB" sz="3200" b="1" dirty="0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14282" y="928670"/>
            <a:ext cx="8750331" cy="397031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b="1" dirty="0">
                <a:solidFill>
                  <a:srgbClr val="000000"/>
                </a:solidFill>
              </a:rPr>
              <a:t>package </a:t>
            </a:r>
            <a:r>
              <a:rPr lang="en-GB" sz="1800" b="1" dirty="0" err="1">
                <a:solidFill>
                  <a:srgbClr val="FF0000"/>
                </a:solidFill>
              </a:rPr>
              <a:t>org.example.antbook</a:t>
            </a:r>
            <a:r>
              <a:rPr lang="en-GB" sz="18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endParaRPr lang="en-GB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import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org.junit.runner.</a:t>
            </a:r>
            <a:r>
              <a:rPr lang="en-GB" sz="1800" b="1" dirty="0" err="1" smtClean="0">
                <a:solidFill>
                  <a:srgbClr val="FF0000"/>
                </a:solidFill>
              </a:rPr>
              <a:t>RunWith</a:t>
            </a:r>
            <a:r>
              <a:rPr lang="en-GB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import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org.junit.runners.</a:t>
            </a:r>
            <a:r>
              <a:rPr lang="en-GB" sz="1800" b="1" dirty="0" err="1" smtClean="0">
                <a:solidFill>
                  <a:srgbClr val="FF0000"/>
                </a:solidFill>
              </a:rPr>
              <a:t>Suite</a:t>
            </a:r>
            <a:r>
              <a:rPr lang="en-GB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import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org.junit.runners.Suite.</a:t>
            </a:r>
            <a:r>
              <a:rPr lang="en-GB" sz="1800" b="1" dirty="0" err="1" smtClean="0">
                <a:solidFill>
                  <a:srgbClr val="FF0000"/>
                </a:solidFill>
              </a:rPr>
              <a:t>SuiteClasses</a:t>
            </a:r>
            <a:r>
              <a:rPr lang="en-GB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endParaRPr lang="en-GB" sz="18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FF0000"/>
                </a:solidFill>
              </a:rPr>
              <a:t>@</a:t>
            </a:r>
            <a:r>
              <a:rPr lang="en-GB" sz="1800" b="1" dirty="0" err="1" smtClean="0">
                <a:solidFill>
                  <a:srgbClr val="FF0000"/>
                </a:solidFill>
              </a:rPr>
              <a:t>RunWith</a:t>
            </a:r>
            <a:r>
              <a:rPr lang="en-GB" sz="1800" dirty="0" smtClean="0">
                <a:solidFill>
                  <a:srgbClr val="000000"/>
                </a:solidFill>
              </a:rPr>
              <a:t>(value=</a:t>
            </a:r>
            <a:r>
              <a:rPr lang="en-GB" sz="1800" b="1" dirty="0" err="1" smtClean="0">
                <a:solidFill>
                  <a:srgbClr val="FF0000"/>
                </a:solidFill>
              </a:rPr>
              <a:t>Suite.class</a:t>
            </a:r>
            <a:r>
              <a:rPr lang="en-GB" sz="1800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FF0000"/>
                </a:solidFill>
              </a:rPr>
              <a:t>@</a:t>
            </a:r>
            <a:r>
              <a:rPr lang="en-GB" sz="1800" b="1" dirty="0" err="1" smtClean="0">
                <a:solidFill>
                  <a:srgbClr val="FF0000"/>
                </a:solidFill>
              </a:rPr>
              <a:t>SuiteClasses</a:t>
            </a:r>
            <a:r>
              <a:rPr lang="en-GB" sz="1800" b="1" dirty="0" smtClean="0">
                <a:solidFill>
                  <a:srgbClr val="000000"/>
                </a:solidFill>
              </a:rPr>
              <a:t>(value</a:t>
            </a:r>
            <a:r>
              <a:rPr lang="en-GB" sz="1800" dirty="0" smtClean="0">
                <a:solidFill>
                  <a:srgbClr val="000000"/>
                </a:solidFill>
              </a:rPr>
              <a:t>=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B050"/>
                </a:solidFill>
              </a:rPr>
              <a:t>{</a:t>
            </a:r>
            <a:r>
              <a:rPr lang="en-GB" sz="1800" dirty="0" err="1" smtClean="0">
                <a:solidFill>
                  <a:srgbClr val="000000"/>
                </a:solidFill>
              </a:rPr>
              <a:t>org.example.antbook.junit.</a:t>
            </a:r>
            <a:r>
              <a:rPr lang="en-GB" sz="1800" b="1" dirty="0" err="1" smtClean="0">
                <a:solidFill>
                  <a:srgbClr val="FF0000"/>
                </a:solidFill>
              </a:rPr>
              <a:t>SimpleTest</a:t>
            </a:r>
            <a:r>
              <a:rPr lang="en-GB" sz="1800" b="1" dirty="0" err="1" smtClean="0">
                <a:solidFill>
                  <a:srgbClr val="000000"/>
                </a:solidFill>
              </a:rPr>
              <a:t>.class</a:t>
            </a:r>
            <a:r>
              <a:rPr lang="en-GB" sz="1800" dirty="0" smtClean="0">
                <a:solidFill>
                  <a:srgbClr val="000000"/>
                </a:solidFill>
              </a:rPr>
              <a:t>, </a:t>
            </a:r>
            <a:r>
              <a:rPr lang="en-GB" sz="1800" dirty="0" err="1" smtClean="0">
                <a:solidFill>
                  <a:srgbClr val="000000"/>
                </a:solidFill>
              </a:rPr>
              <a:t>org.example.antbook.junit</a:t>
            </a:r>
            <a:r>
              <a:rPr lang="en-GB" sz="1800" b="1" dirty="0" err="1" smtClean="0">
                <a:solidFill>
                  <a:srgbClr val="000000"/>
                </a:solidFill>
              </a:rPr>
              <a:t>.</a:t>
            </a:r>
            <a:r>
              <a:rPr lang="en-GB" sz="1800" b="1" dirty="0" err="1" smtClean="0">
                <a:solidFill>
                  <a:srgbClr val="FF0000"/>
                </a:solidFill>
              </a:rPr>
              <a:t>setUpTearDownTest</a:t>
            </a:r>
            <a:r>
              <a:rPr lang="en-GB" sz="1800" b="1" dirty="0" err="1" smtClean="0">
                <a:solidFill>
                  <a:srgbClr val="000000"/>
                </a:solidFill>
              </a:rPr>
              <a:t>.class</a:t>
            </a:r>
            <a:r>
              <a:rPr lang="en-GB" sz="1800" b="1" dirty="0" smtClean="0">
                <a:solidFill>
                  <a:srgbClr val="000000"/>
                </a:solidFill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GB" sz="1800" dirty="0" err="1" smtClean="0">
                <a:solidFill>
                  <a:srgbClr val="000000"/>
                </a:solidFill>
              </a:rPr>
              <a:t>org.eclipseguide.persistence</a:t>
            </a:r>
            <a:r>
              <a:rPr lang="en-GB" sz="1800" b="1" dirty="0" err="1" smtClean="0">
                <a:solidFill>
                  <a:srgbClr val="000000"/>
                </a:solidFill>
              </a:rPr>
              <a:t>.</a:t>
            </a:r>
            <a:r>
              <a:rPr lang="en-GB" sz="1800" b="1" dirty="0" err="1" smtClean="0">
                <a:solidFill>
                  <a:srgbClr val="FF0000"/>
                </a:solidFill>
              </a:rPr>
              <a:t>FilePersistenceServicesTest</a:t>
            </a:r>
            <a:r>
              <a:rPr lang="en-GB" sz="1800" b="1" dirty="0" err="1" smtClean="0">
                <a:solidFill>
                  <a:srgbClr val="000000"/>
                </a:solidFill>
              </a:rPr>
              <a:t>.class</a:t>
            </a:r>
            <a:endParaRPr lang="en-GB" sz="18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B050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</a:rPr>
              <a:t>class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</a:rPr>
              <a:t>AllTests</a:t>
            </a:r>
            <a:r>
              <a:rPr lang="en-GB" sz="1800" dirty="0" smtClean="0">
                <a:solidFill>
                  <a:srgbClr val="000000"/>
                </a:solidFill>
              </a:rPr>
              <a:t>{}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23850" y="500042"/>
            <a:ext cx="8566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C</a:t>
            </a:r>
            <a:r>
              <a:rPr lang="en-GB" b="1" dirty="0" smtClean="0">
                <a:solidFill>
                  <a:srgbClr val="000000"/>
                </a:solidFill>
              </a:rPr>
              <a:t>:\</a:t>
            </a:r>
            <a:r>
              <a:rPr lang="en-GB" b="1" dirty="0">
                <a:solidFill>
                  <a:srgbClr val="000000"/>
                </a:solidFill>
              </a:rPr>
              <a:t>Antbook\ch04\test\</a:t>
            </a:r>
            <a:r>
              <a:rPr lang="en-GB" b="1" dirty="0">
                <a:solidFill>
                  <a:srgbClr val="FF0000"/>
                </a:solidFill>
              </a:rPr>
              <a:t>org\example\antbook</a:t>
            </a:r>
            <a:r>
              <a:rPr lang="en-GB" b="1" dirty="0">
                <a:solidFill>
                  <a:srgbClr val="000000"/>
                </a:solidFill>
              </a:rPr>
              <a:t>\AllTests.java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14282" y="3143248"/>
            <a:ext cx="8715436" cy="114300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4929198"/>
            <a:ext cx="85725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GB" b="1" dirty="0" smtClean="0">
                <a:latin typeface="+mn-lt"/>
              </a:rPr>
              <a:t> Test Suite</a:t>
            </a:r>
            <a:r>
              <a:rPr lang="en-GB" dirty="0" smtClean="0">
                <a:latin typeface="+mn-lt"/>
              </a:rPr>
              <a:t> to run test methods of three test cases: </a:t>
            </a:r>
            <a:r>
              <a:rPr lang="en-GB" b="1" dirty="0" err="1" smtClean="0">
                <a:solidFill>
                  <a:srgbClr val="FF0000"/>
                </a:solidFill>
              </a:rPr>
              <a:t>SimpleTest</a:t>
            </a:r>
            <a:r>
              <a:rPr lang="en-GB" b="1" dirty="0" smtClean="0">
                <a:solidFill>
                  <a:srgbClr val="000000"/>
                </a:solidFill>
              </a:rPr>
              <a:t>, </a:t>
            </a:r>
            <a:r>
              <a:rPr lang="en-GB" b="1" dirty="0" err="1" smtClean="0">
                <a:solidFill>
                  <a:srgbClr val="FF0000"/>
                </a:solidFill>
              </a:rPr>
              <a:t>setUpTearDownTest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latin typeface="+mn-lt"/>
              </a:rPr>
              <a:t>and </a:t>
            </a:r>
            <a:r>
              <a:rPr lang="en-GB" b="1" dirty="0" err="1" smtClean="0">
                <a:solidFill>
                  <a:srgbClr val="FF0000"/>
                </a:solidFill>
              </a:rPr>
              <a:t>FilePersistenceServicesTest</a:t>
            </a:r>
            <a:r>
              <a:rPr lang="en-GB" dirty="0" smtClean="0">
                <a:latin typeface="+mn-lt"/>
              </a:rPr>
              <a:t>. </a:t>
            </a:r>
          </a:p>
          <a:p>
            <a:pPr>
              <a:buBlip>
                <a:blip r:embed="rId3"/>
              </a:buBlip>
            </a:pPr>
            <a:r>
              <a:rPr lang="en-GB" dirty="0" smtClean="0">
                <a:latin typeface="+mn-lt"/>
              </a:rPr>
              <a:t> We can also </a:t>
            </a:r>
            <a:r>
              <a:rPr lang="en-GB" b="1" dirty="0" smtClean="0">
                <a:latin typeface="+mn-lt"/>
              </a:rPr>
              <a:t>compose</a:t>
            </a:r>
            <a:r>
              <a:rPr lang="en-GB" dirty="0" smtClean="0">
                <a:latin typeface="+mn-lt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suites of suites</a:t>
            </a:r>
            <a:r>
              <a:rPr lang="en-GB" dirty="0" smtClean="0">
                <a:latin typeface="+mn-lt"/>
              </a:rPr>
              <a:t> in the same way.</a:t>
            </a:r>
          </a:p>
          <a:p>
            <a:pPr>
              <a:spcBef>
                <a:spcPts val="1200"/>
              </a:spcBef>
              <a:buBlip>
                <a:blip r:embed="rId3"/>
              </a:buBlip>
            </a:pPr>
            <a:r>
              <a:rPr lang="en-GB" b="1" dirty="0" smtClean="0">
                <a:solidFill>
                  <a:srgbClr val="FF0000"/>
                </a:solidFill>
                <a:latin typeface="+mn-lt"/>
              </a:rPr>
              <a:t> EXTEND</a:t>
            </a:r>
            <a:r>
              <a:rPr lang="en-GB" dirty="0" smtClean="0">
                <a:latin typeface="+mn-lt"/>
              </a:rPr>
              <a:t> </a:t>
            </a:r>
            <a:r>
              <a:rPr lang="en-GB" b="1" dirty="0"/>
              <a:t>target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00"/>
                </a:solidFill>
                <a:cs typeface="Courier New" pitchFamily="49" charset="0"/>
              </a:rPr>
              <a:t>junit-TestRunner</a:t>
            </a:r>
            <a:r>
              <a:rPr lang="en-GB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dirty="0" smtClean="0">
                <a:latin typeface="+mn-lt"/>
                <a:cs typeface="Courier New" pitchFamily="49" charset="0"/>
              </a:rPr>
              <a:t>in</a:t>
            </a:r>
            <a:r>
              <a:rPr lang="en-GB" b="1" dirty="0" smtClean="0">
                <a:solidFill>
                  <a:srgbClr val="000000"/>
                </a:solidFill>
                <a:cs typeface="Courier New" pitchFamily="49" charset="0"/>
              </a:rPr>
              <a:t> mybuild.xml</a:t>
            </a:r>
            <a:r>
              <a:rPr lang="en-GB" dirty="0" smtClean="0">
                <a:latin typeface="+mn-lt"/>
              </a:rPr>
              <a:t> to 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RUN</a:t>
            </a:r>
            <a:r>
              <a:rPr lang="en-GB" dirty="0" smtClean="0">
                <a:latin typeface="+mn-lt"/>
              </a:rPr>
              <a:t>  test suite </a:t>
            </a:r>
            <a:r>
              <a:rPr lang="en-GB" b="1" dirty="0" smtClean="0">
                <a:solidFill>
                  <a:srgbClr val="000000"/>
                </a:solidFill>
              </a:rPr>
              <a:t>AllTests.java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4386212"/>
            <a:ext cx="13294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End of file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9869F-FA25-41F4-ACC0-0E597D4984AF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648"/>
            <a:ext cx="7772400" cy="63819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 dirty="0" smtClean="0"/>
              <a:t>Test Suites</a:t>
            </a:r>
            <a:r>
              <a:rPr lang="en-GB" sz="4000" dirty="0" smtClean="0"/>
              <a:t> and </a:t>
            </a:r>
            <a:r>
              <a:rPr lang="en-GB" sz="4000" b="1" dirty="0" smtClean="0"/>
              <a:t>Ant</a:t>
            </a:r>
            <a:r>
              <a:rPr lang="en-GB" sz="4000" dirty="0" smtClean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568183" cy="532859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b="1" i="1" u="sng" dirty="0" smtClean="0">
                <a:solidFill>
                  <a:srgbClr val="FF0000"/>
                </a:solidFill>
              </a:rPr>
              <a:t>Don’t need</a:t>
            </a:r>
            <a:r>
              <a:rPr lang="en-GB" b="1" i="1" u="sng" dirty="0" smtClean="0"/>
              <a:t> to bother with </a:t>
            </a:r>
            <a:r>
              <a:rPr lang="en-GB" b="1" i="1" u="sng" dirty="0" smtClean="0">
                <a:solidFill>
                  <a:srgbClr val="FF0000"/>
                </a:solidFill>
              </a:rPr>
              <a:t>test suites</a:t>
            </a:r>
            <a:r>
              <a:rPr lang="en-GB" dirty="0" smtClean="0"/>
              <a:t>  when running </a:t>
            </a:r>
            <a:r>
              <a:rPr lang="en-GB" b="1" dirty="0" err="1" smtClean="0"/>
              <a:t>JUnit</a:t>
            </a:r>
            <a:r>
              <a:rPr lang="en-GB" dirty="0" smtClean="0"/>
              <a:t> tests using </a:t>
            </a:r>
            <a:r>
              <a:rPr lang="en-GB" b="1" dirty="0" smtClean="0"/>
              <a:t>Ant</a:t>
            </a:r>
            <a:r>
              <a:rPr lang="en-GB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lvl="2" eaLnBrk="1" hangingPunct="1">
              <a:buFont typeface="Symbol" pitchFamily="18" charset="2"/>
              <a:buChar char="·"/>
            </a:pPr>
            <a:r>
              <a:rPr lang="en-GB" sz="3200" b="1" dirty="0" smtClean="0"/>
              <a:t>Ant</a:t>
            </a:r>
            <a:r>
              <a:rPr lang="en-GB" sz="3200" dirty="0" smtClean="0"/>
              <a:t> itself can list a group of </a:t>
            </a:r>
            <a:r>
              <a:rPr lang="en-GB" sz="3200" b="1" dirty="0" err="1" smtClean="0">
                <a:solidFill>
                  <a:srgbClr val="000000"/>
                </a:solidFill>
                <a:latin typeface="Courier New" pitchFamily="49" charset="0"/>
              </a:rPr>
              <a:t>TestCase</a:t>
            </a:r>
            <a:r>
              <a:rPr lang="en-GB" sz="3200" dirty="0" smtClean="0"/>
              <a:t> classes </a:t>
            </a:r>
            <a:r>
              <a:rPr lang="en-GB" sz="3200" b="1" i="1" dirty="0" smtClean="0"/>
              <a:t>in a much more powerful way </a:t>
            </a:r>
            <a:r>
              <a:rPr lang="en-GB" sz="3200" dirty="0" smtClean="0"/>
              <a:t>– all test cases from a directory(!), and  </a:t>
            </a:r>
          </a:p>
          <a:p>
            <a:pPr lvl="3" eaLnBrk="1" hangingPunct="1">
              <a:buFont typeface="Symbol" pitchFamily="18" charset="2"/>
              <a:buChar char="·"/>
            </a:pPr>
            <a:r>
              <a:rPr lang="en-GB" sz="2800" dirty="0" smtClean="0"/>
              <a:t>run it as a </a:t>
            </a:r>
            <a:r>
              <a:rPr lang="en-GB" sz="2800" b="1" i="1" u="sng" dirty="0" smtClean="0">
                <a:solidFill>
                  <a:srgbClr val="FF0000"/>
                </a:solidFill>
              </a:rPr>
              <a:t>batch</a:t>
            </a:r>
            <a:r>
              <a:rPr lang="en-GB" sz="2800" dirty="0" smtClean="0"/>
              <a:t>  </a:t>
            </a:r>
            <a:r>
              <a:rPr lang="en-GB" sz="2800" i="1" u="sng" dirty="0" smtClean="0"/>
              <a:t>from the build file itself</a:t>
            </a:r>
            <a:r>
              <a:rPr lang="en-GB" sz="2800" dirty="0" smtClean="0"/>
              <a:t>. </a:t>
            </a:r>
          </a:p>
          <a:p>
            <a:pPr lvl="2" eaLnBrk="1" hangingPunct="1">
              <a:buFont typeface="Symbol" pitchFamily="18" charset="2"/>
              <a:buChar char="·"/>
            </a:pPr>
            <a:r>
              <a:rPr lang="en-GB" sz="3600" dirty="0" smtClean="0"/>
              <a:t>But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&lt;java&gt;</a:t>
            </a:r>
            <a:r>
              <a:rPr lang="en-GB" sz="3600" dirty="0"/>
              <a:t> task </a:t>
            </a:r>
            <a:r>
              <a:rPr lang="en-GB" sz="3600" dirty="0" smtClean="0"/>
              <a:t>is </a:t>
            </a:r>
            <a:r>
              <a:rPr lang="en-GB" sz="3600" b="1" i="1" dirty="0" smtClean="0"/>
              <a:t>not appropriate</a:t>
            </a:r>
            <a:r>
              <a:rPr lang="en-GB" sz="3600" dirty="0" smtClean="0"/>
              <a:t>  for </a:t>
            </a:r>
            <a:r>
              <a:rPr lang="en-GB" sz="3600" dirty="0"/>
              <a:t>this purpose.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85860"/>
            <a:ext cx="7772400" cy="1609740"/>
          </a:xfrm>
        </p:spPr>
        <p:txBody>
          <a:bodyPr/>
          <a:lstStyle/>
          <a:p>
            <a:pPr algn="ctr" eaLnBrk="1" hangingPunct="1"/>
            <a:r>
              <a:rPr lang="en-GB" sz="4800" dirty="0" smtClean="0"/>
              <a:t>The </a:t>
            </a:r>
            <a:r>
              <a:rPr lang="en-GB" sz="4800" b="1" dirty="0" err="1" smtClean="0"/>
              <a:t>JUnit</a:t>
            </a:r>
            <a:r>
              <a:rPr lang="en-GB" sz="4800" dirty="0" smtClean="0"/>
              <a:t> task</a:t>
            </a:r>
            <a:br>
              <a:rPr lang="en-GB" sz="4800" dirty="0" smtClean="0"/>
            </a:br>
            <a:r>
              <a:rPr lang="en-GB" sz="4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532A2-249E-4406-9843-6D904C66F2E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624"/>
            <a:ext cx="7772400" cy="8985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The </a:t>
            </a:r>
            <a:r>
              <a:rPr lang="en-GB" sz="4000" b="1" dirty="0" err="1" smtClean="0"/>
              <a:t>JUnit</a:t>
            </a:r>
            <a:r>
              <a:rPr lang="en-GB" sz="4000" dirty="0" smtClean="0"/>
              <a:t> task  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58" y="980728"/>
            <a:ext cx="8715436" cy="54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400" dirty="0" smtClean="0"/>
              <a:t>The </a:t>
            </a:r>
            <a:r>
              <a:rPr lang="en-GB" sz="2400" b="1" dirty="0" smtClean="0"/>
              <a:t>Ant</a:t>
            </a:r>
            <a:r>
              <a:rPr lang="en-GB" sz="2400" dirty="0" smtClean="0"/>
              <a:t>'s task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is </a:t>
            </a:r>
            <a:r>
              <a:rPr lang="en-GB" sz="2400" b="1" i="1" u="sng" dirty="0" smtClean="0"/>
              <a:t>much better</a:t>
            </a:r>
            <a:r>
              <a:rPr lang="en-GB" sz="2400" dirty="0" smtClean="0"/>
              <a:t>  for running </a:t>
            </a:r>
            <a:r>
              <a:rPr lang="en-GB" sz="2400" b="1" dirty="0" err="1" smtClean="0"/>
              <a:t>JUnit</a:t>
            </a:r>
            <a:r>
              <a:rPr lang="en-GB" sz="2400" b="1" dirty="0" smtClean="0"/>
              <a:t> </a:t>
            </a:r>
            <a:r>
              <a:rPr lang="en-GB" sz="2400" dirty="0" smtClean="0"/>
              <a:t>test cases than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&lt;java&gt; </a:t>
            </a:r>
            <a:r>
              <a:rPr lang="en-GB" sz="2400" dirty="0" smtClean="0"/>
              <a:t>which we used till this point: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</a:t>
            </a:r>
            <a:r>
              <a:rPr lang="en-GB" sz="2400" i="1" u="sng" dirty="0" smtClean="0"/>
              <a:t>runs</a:t>
            </a:r>
            <a:r>
              <a:rPr lang="en-GB" sz="2400" dirty="0" smtClean="0"/>
              <a:t>  one or more (even </a:t>
            </a:r>
            <a:r>
              <a:rPr lang="en-GB" sz="2400" b="1" i="1" dirty="0" smtClean="0"/>
              <a:t>all</a:t>
            </a:r>
            <a:r>
              <a:rPr lang="en-GB" sz="2400" dirty="0" smtClean="0"/>
              <a:t>  from a directory)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test cases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i="1" u="sng" dirty="0" smtClean="0"/>
              <a:t>Collects</a:t>
            </a:r>
            <a:r>
              <a:rPr lang="en-GB" sz="2400" dirty="0" smtClean="0"/>
              <a:t>  and </a:t>
            </a:r>
            <a:r>
              <a:rPr lang="en-GB" sz="2400" i="1" u="sng" dirty="0" smtClean="0"/>
              <a:t>displays </a:t>
            </a:r>
            <a:r>
              <a:rPr lang="en-GB" sz="2400" b="1" i="1" u="sng" dirty="0" smtClean="0"/>
              <a:t>test results</a:t>
            </a:r>
            <a:r>
              <a:rPr lang="en-GB" sz="2400" dirty="0" smtClean="0"/>
              <a:t>  in one or more </a:t>
            </a:r>
            <a:r>
              <a:rPr lang="en-GB" sz="2400" i="1" u="sng" dirty="0" smtClean="0"/>
              <a:t>formats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/>
              <a:t>Provides a way either to </a:t>
            </a:r>
            <a:r>
              <a:rPr lang="en-GB" sz="2400" i="1" u="sng" dirty="0" smtClean="0"/>
              <a:t>fail</a:t>
            </a:r>
            <a:r>
              <a:rPr lang="en-GB" sz="2400" dirty="0" smtClean="0"/>
              <a:t>  or </a:t>
            </a:r>
            <a:r>
              <a:rPr lang="en-GB" sz="2400" i="1" u="sng" dirty="0" smtClean="0"/>
              <a:t>continue</a:t>
            </a:r>
            <a:r>
              <a:rPr lang="en-GB" sz="2400" dirty="0" smtClean="0"/>
              <a:t>  a build when a test fails 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/>
              <a:t>Recall the unnatural situation when </a:t>
            </a:r>
            <a:r>
              <a:rPr lang="en-GB" sz="2000" b="1" dirty="0" smtClean="0"/>
              <a:t>BUILD SCCESSFUL</a:t>
            </a:r>
            <a:r>
              <a:rPr lang="en-GB" sz="2000" dirty="0" smtClean="0"/>
              <a:t> while some tests </a:t>
            </a:r>
            <a:r>
              <a:rPr lang="en-GB" sz="2000" b="1" i="1" dirty="0" smtClean="0"/>
              <a:t>failed</a:t>
            </a:r>
            <a:r>
              <a:rPr lang="en-GB" sz="2000" dirty="0" smtClean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/>
              <a:t>No need </a:t>
            </a:r>
            <a:r>
              <a:rPr lang="en-GB" sz="2400" dirty="0" smtClean="0"/>
              <a:t>to mention explicitly  any </a:t>
            </a:r>
            <a:r>
              <a:rPr lang="en-GB" sz="2400" b="1" dirty="0" smtClean="0"/>
              <a:t>Test Runner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(as it was necessary with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&lt;java&gt; </a:t>
            </a:r>
            <a:r>
              <a:rPr lang="en-GB" sz="2400" dirty="0" smtClean="0"/>
              <a:t>task)</a:t>
            </a:r>
            <a:endParaRPr lang="en-GB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EBD7E-99B9-4851-9AD5-9017CC6BC533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8302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The </a:t>
            </a:r>
            <a:r>
              <a:rPr lang="en-GB" sz="4000" b="1" dirty="0" err="1" smtClean="0"/>
              <a:t>JUnit</a:t>
            </a:r>
            <a:r>
              <a:rPr lang="en-GB" sz="4000" dirty="0" smtClean="0"/>
              <a:t> task  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4000" dirty="0" smtClean="0"/>
              <a:t> (cont.)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50825" y="2405063"/>
            <a:ext cx="8569325" cy="355481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&lt;target name="</a:t>
            </a:r>
            <a:r>
              <a:rPr lang="en-GB" sz="1800" b="1" i="1" dirty="0">
                <a:solidFill>
                  <a:srgbClr val="FF0000"/>
                </a:solidFill>
              </a:rPr>
              <a:t>test-brief</a:t>
            </a:r>
            <a:r>
              <a:rPr lang="en-GB" sz="1800" b="1" dirty="0">
                <a:solidFill>
                  <a:srgbClr val="000000"/>
                </a:solidFill>
              </a:rPr>
              <a:t>" depends="</a:t>
            </a:r>
            <a:r>
              <a:rPr lang="en-GB" sz="1800" b="1" i="1" dirty="0">
                <a:solidFill>
                  <a:srgbClr val="FF0000"/>
                </a:solidFill>
              </a:rPr>
              <a:t>test-compile</a:t>
            </a:r>
            <a:r>
              <a:rPr lang="en-GB" sz="1800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&lt;</a:t>
            </a:r>
            <a:r>
              <a:rPr lang="en-GB" sz="1800" b="1" i="1" dirty="0" err="1">
                <a:solidFill>
                  <a:srgbClr val="FF0000"/>
                </a:solidFill>
              </a:rPr>
              <a:t>junit</a:t>
            </a:r>
            <a:r>
              <a:rPr lang="en-GB" sz="18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  &lt;</a:t>
            </a:r>
            <a:r>
              <a:rPr lang="en-GB" sz="1800" b="1" dirty="0" err="1">
                <a:solidFill>
                  <a:srgbClr val="000000"/>
                </a:solidFill>
              </a:rPr>
              <a:t>classpath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refid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b="1" i="1" dirty="0" err="1">
                <a:solidFill>
                  <a:schemeClr val="accent1">
                    <a:lumMod val="50000"/>
                  </a:schemeClr>
                </a:solidFill>
              </a:rPr>
              <a:t>test.classpath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  <a:endParaRPr lang="en-GB" sz="18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GB" sz="1800" b="1" dirty="0" smtClean="0">
                <a:solidFill>
                  <a:srgbClr val="000000"/>
                </a:solidFill>
              </a:rPr>
              <a:t>   </a:t>
            </a:r>
            <a:r>
              <a:rPr lang="en-GB" sz="1800" b="1" dirty="0">
                <a:solidFill>
                  <a:srgbClr val="000000"/>
                </a:solidFill>
              </a:rPr>
              <a:t>&lt;</a:t>
            </a:r>
            <a:r>
              <a:rPr lang="en-GB" sz="1800" b="1" i="1" dirty="0">
                <a:solidFill>
                  <a:srgbClr val="FF0000"/>
                </a:solidFill>
              </a:rPr>
              <a:t>test</a:t>
            </a:r>
            <a:r>
              <a:rPr lang="en-GB" sz="1800" b="1" dirty="0">
                <a:solidFill>
                  <a:srgbClr val="000000"/>
                </a:solidFill>
              </a:rPr>
              <a:t> name = </a:t>
            </a:r>
            <a:r>
              <a:rPr lang="en-GB" sz="1800" b="1" dirty="0" smtClean="0">
                <a:solidFill>
                  <a:srgbClr val="000000"/>
                </a:solidFill>
              </a:rPr>
              <a:t>    "</a:t>
            </a:r>
            <a:r>
              <a:rPr lang="en-GB" sz="1800" dirty="0" err="1" smtClean="0">
                <a:solidFill>
                  <a:srgbClr val="000000"/>
                </a:solidFill>
              </a:rPr>
              <a:t>org.eclipseguide.persistence</a:t>
            </a:r>
            <a:r>
              <a:rPr lang="en-GB" sz="1800" b="1" dirty="0" err="1" smtClean="0">
                <a:solidFill>
                  <a:srgbClr val="000000"/>
                </a:solidFill>
              </a:rPr>
              <a:t>.FilePersistenceServicesTest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  &lt;</a:t>
            </a:r>
            <a:r>
              <a:rPr lang="en-GB" sz="1800" b="1" i="1" dirty="0">
                <a:solidFill>
                  <a:srgbClr val="FF0000"/>
                </a:solidFill>
              </a:rPr>
              <a:t>test</a:t>
            </a:r>
            <a:r>
              <a:rPr lang="en-GB" sz="1800" b="1" dirty="0">
                <a:solidFill>
                  <a:srgbClr val="000000"/>
                </a:solidFill>
              </a:rPr>
              <a:t> name="</a:t>
            </a:r>
            <a:r>
              <a:rPr lang="en-GB" sz="1800" dirty="0" err="1">
                <a:solidFill>
                  <a:srgbClr val="000000"/>
                </a:solidFill>
              </a:rPr>
              <a:t>org.example.antbook.junit.</a:t>
            </a:r>
            <a:r>
              <a:rPr lang="en-GB" sz="1800" b="1" dirty="0" err="1">
                <a:solidFill>
                  <a:srgbClr val="000000"/>
                </a:solidFill>
              </a:rPr>
              <a:t>SimpleTest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&lt;/</a:t>
            </a:r>
            <a:r>
              <a:rPr lang="en-GB" sz="1800" b="1" i="1" dirty="0" err="1">
                <a:solidFill>
                  <a:srgbClr val="FF0000"/>
                </a:solidFill>
              </a:rPr>
              <a:t>junit</a:t>
            </a:r>
            <a:r>
              <a:rPr lang="en-GB" sz="18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&lt;/target&gt;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09156" y="6049052"/>
            <a:ext cx="8180446" cy="71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GB" dirty="0">
              <a:latin typeface="Tahoma" pitchFamily="34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Extend</a:t>
            </a:r>
            <a:r>
              <a:rPr lang="en-GB" dirty="0">
                <a:latin typeface="Tahoma" pitchFamily="34" charset="0"/>
              </a:rPr>
              <a:t>  </a:t>
            </a:r>
            <a:r>
              <a:rPr lang="en-GB" b="1" dirty="0" smtClean="0">
                <a:solidFill>
                  <a:srgbClr val="000000"/>
                </a:solidFill>
              </a:rPr>
              <a:t>mybuild.xml </a:t>
            </a:r>
            <a:r>
              <a:rPr lang="en-GB" dirty="0">
                <a:latin typeface="Tahoma" pitchFamily="34" charset="0"/>
              </a:rPr>
              <a:t>by this target</a:t>
            </a:r>
            <a:r>
              <a:rPr lang="en-GB" dirty="0" smtClean="0">
                <a:latin typeface="Tahoma" pitchFamily="34" charset="0"/>
              </a:rPr>
              <a:t>. You can also add: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GB" sz="1800" b="1" dirty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en-GB" sz="1800" b="1" dirty="0">
                <a:solidFill>
                  <a:srgbClr val="FF0000"/>
                </a:solidFill>
                <a:cs typeface="Courier New" pitchFamily="49" charset="0"/>
              </a:rPr>
              <a:t>test</a:t>
            </a:r>
            <a:r>
              <a:rPr lang="en-GB" sz="1800" b="1" dirty="0">
                <a:solidFill>
                  <a:srgbClr val="000000"/>
                </a:solidFill>
                <a:cs typeface="Courier New" pitchFamily="49" charset="0"/>
              </a:rPr>
              <a:t> name="</a:t>
            </a:r>
            <a:r>
              <a:rPr lang="en-GB" sz="1800" dirty="0" err="1" smtClean="0">
                <a:solidFill>
                  <a:srgbClr val="000000"/>
                </a:solidFill>
                <a:cs typeface="Courier New" pitchFamily="49" charset="0"/>
              </a:rPr>
              <a:t>org.example.antbook.junit.</a:t>
            </a:r>
            <a:r>
              <a:rPr lang="en-GB" sz="1800" b="1" dirty="0" err="1" smtClean="0">
                <a:solidFill>
                  <a:srgbClr val="000000"/>
                </a:solidFill>
                <a:cs typeface="Courier New" pitchFamily="49" charset="0"/>
              </a:rPr>
              <a:t>setUpTearDownTest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"/&gt;</a:t>
            </a:r>
            <a:endParaRPr lang="en-GB" sz="18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726309" y="2780928"/>
            <a:ext cx="2878139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1800" b="1" dirty="0" smtClean="0">
                <a:solidFill>
                  <a:srgbClr val="000000"/>
                </a:solidFill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</a:rPr>
              <a:t>classpath</a:t>
            </a:r>
            <a:r>
              <a:rPr lang="en-GB" sz="1800" b="1" dirty="0" smtClean="0">
                <a:solidFill>
                  <a:srgbClr val="000000"/>
                </a:solidFill>
              </a:rPr>
              <a:t>&gt; </a:t>
            </a:r>
            <a:r>
              <a:rPr lang="en-GB" sz="1800" dirty="0" smtClean="0">
                <a:latin typeface="+mn-lt"/>
              </a:rPr>
              <a:t>with</a:t>
            </a:r>
            <a:r>
              <a:rPr lang="en-GB" sz="1800" b="1" dirty="0" smtClean="0">
                <a:solidFill>
                  <a:srgbClr val="000000"/>
                </a:solidFill>
              </a:rPr>
              <a:t> id  </a:t>
            </a:r>
            <a:r>
              <a:rPr lang="en-GB" sz="1800" b="1" dirty="0" err="1" smtClean="0">
                <a:solidFill>
                  <a:schemeClr val="accent1">
                    <a:lumMod val="50000"/>
                  </a:schemeClr>
                </a:solidFill>
              </a:rPr>
              <a:t>test.classpath</a:t>
            </a:r>
            <a:r>
              <a:rPr lang="en-GB" sz="1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latin typeface="Tahoma" pitchFamily="34" charset="0"/>
              </a:rPr>
              <a:t>formerly used for running test cases by 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&lt;java&gt;</a:t>
            </a:r>
            <a:r>
              <a:rPr lang="en-GB" sz="1800" dirty="0" smtClean="0">
                <a:latin typeface="Tahoma" pitchFamily="34" charset="0"/>
              </a:rPr>
              <a:t> and some </a:t>
            </a:r>
            <a:r>
              <a:rPr lang="en-GB" sz="1800" b="1" dirty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cs typeface="Courier New" pitchFamily="49" charset="0"/>
              </a:rPr>
              <a:t>javac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&gt; </a:t>
            </a:r>
            <a:r>
              <a:rPr lang="en-GB" sz="1800" dirty="0" smtClean="0">
                <a:latin typeface="Tahoma" pitchFamily="34" charset="0"/>
              </a:rPr>
              <a:t>tasks</a:t>
            </a:r>
            <a:endParaRPr lang="en-GB" sz="1800" dirty="0">
              <a:latin typeface="Tahoma" pitchFamily="34" charset="0"/>
            </a:endParaRPr>
          </a:p>
        </p:txBody>
      </p:sp>
      <p:sp>
        <p:nvSpPr>
          <p:cNvPr id="95239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7772400" cy="115093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In order to execute some existing </a:t>
            </a:r>
            <a:r>
              <a:rPr lang="en-GB" sz="2000" b="1" i="1" u="sng" dirty="0" smtClean="0"/>
              <a:t>test cases</a:t>
            </a:r>
            <a:r>
              <a:rPr lang="en-GB" sz="2000" dirty="0" smtClean="0"/>
              <a:t>  by </a:t>
            </a:r>
            <a:r>
              <a:rPr lang="en-GB" sz="2000" b="1" dirty="0" smtClean="0"/>
              <a:t>Ant</a:t>
            </a:r>
            <a:r>
              <a:rPr lang="en-GB" sz="2000" dirty="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let us declare a special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 with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dirty="0" smtClean="0"/>
              <a:t>the </a:t>
            </a:r>
            <a:r>
              <a:rPr lang="en-GB" sz="1800" b="1" i="1" u="sng" dirty="0" smtClean="0"/>
              <a:t>names</a:t>
            </a:r>
            <a:r>
              <a:rPr lang="en-GB" sz="1800" dirty="0" smtClean="0"/>
              <a:t>  of the </a:t>
            </a:r>
            <a:r>
              <a:rPr lang="en-GB" sz="1800" b="1" i="1" u="sng" dirty="0" smtClean="0"/>
              <a:t>test  cases</a:t>
            </a:r>
            <a:r>
              <a:rPr lang="en-GB" sz="1800" dirty="0" smtClean="0"/>
              <a:t>  and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dirty="0" smtClean="0"/>
              <a:t>appropriate </a:t>
            </a:r>
            <a:r>
              <a:rPr lang="en-GB" sz="1800" b="1" i="1" u="sng" dirty="0" err="1" smtClean="0"/>
              <a:t>classpath</a:t>
            </a:r>
            <a:r>
              <a:rPr lang="en-GB" sz="1800" dirty="0" smtClean="0"/>
              <a:t> :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337074" y="5100652"/>
            <a:ext cx="3735388" cy="40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Tahoma" pitchFamily="34" charset="0"/>
              </a:rPr>
              <a:t>One or more </a:t>
            </a:r>
            <a:r>
              <a:rPr lang="en-GB" b="1">
                <a:latin typeface="Tahoma" pitchFamily="34" charset="0"/>
              </a:rPr>
              <a:t>test cases</a:t>
            </a:r>
            <a:r>
              <a:rPr lang="en-GB">
                <a:latin typeface="Tahoma" pitchFamily="34" charset="0"/>
              </a:rPr>
              <a:t> to run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5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uiExpand="1" build="allAtOnce" animBg="1"/>
      <p:bldP spid="95238" grpId="0" animBg="1"/>
      <p:bldP spid="95239" grpId="0" build="p"/>
      <p:bldP spid="952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79CEC-64BE-46BE-9809-6340A71B43C3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The </a:t>
            </a:r>
            <a:r>
              <a:rPr lang="en-GB" sz="4000" b="1" dirty="0" err="1" smtClean="0"/>
              <a:t>JUnit</a:t>
            </a:r>
            <a:r>
              <a:rPr lang="en-GB" sz="4000" dirty="0" smtClean="0"/>
              <a:t> task  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4000" dirty="0" smtClean="0"/>
              <a:t> (cont.)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0" y="1196975"/>
            <a:ext cx="7696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u="sng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>
                <a:latin typeface="Tahoma" pitchFamily="34" charset="0"/>
              </a:rPr>
              <a:t> it: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03288" y="1616223"/>
            <a:ext cx="7772400" cy="3170099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bg1"/>
                </a:solidFill>
              </a:rPr>
              <a:t>H:\Antbook\ch04&gt;</a:t>
            </a:r>
            <a:r>
              <a:rPr lang="en-GB" b="1" dirty="0">
                <a:solidFill>
                  <a:schemeClr val="bg1"/>
                </a:solidFill>
              </a:rPr>
              <a:t>ant -f </a:t>
            </a:r>
            <a:r>
              <a:rPr lang="en-GB" b="1" dirty="0" smtClean="0">
                <a:solidFill>
                  <a:schemeClr val="bg1"/>
                </a:solidFill>
              </a:rPr>
              <a:t>mybuild.xml </a:t>
            </a:r>
            <a:r>
              <a:rPr lang="en-GB" b="1" dirty="0">
                <a:solidFill>
                  <a:srgbClr val="FFCCFF"/>
                </a:solidFill>
              </a:rPr>
              <a:t>test-brief</a:t>
            </a:r>
          </a:p>
          <a:p>
            <a:pPr>
              <a:spcBef>
                <a:spcPct val="50000"/>
              </a:spcBef>
            </a:pPr>
            <a:r>
              <a:rPr lang="en-GB" dirty="0" err="1">
                <a:solidFill>
                  <a:schemeClr val="bg1"/>
                </a:solidFill>
              </a:rPr>
              <a:t>Buildfile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smtClean="0">
                <a:solidFill>
                  <a:schemeClr val="bg1"/>
                </a:solidFill>
              </a:rPr>
              <a:t>C:\Antbook\ch04\mybuild.xml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chemeClr val="bg1"/>
                </a:solidFill>
              </a:rPr>
              <a:t>[SOME MESSAGES OMITTED]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FFCCFF"/>
                </a:solidFill>
              </a:rPr>
              <a:t>test-brief</a:t>
            </a:r>
            <a:r>
              <a:rPr lang="en-GB" b="1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    </a:t>
            </a:r>
            <a:r>
              <a:rPr lang="en-GB" b="1" dirty="0">
                <a:solidFill>
                  <a:srgbClr val="00FF00"/>
                </a:solidFill>
              </a:rPr>
              <a:t>[</a:t>
            </a:r>
            <a:r>
              <a:rPr lang="en-GB" b="1" dirty="0" err="1">
                <a:solidFill>
                  <a:srgbClr val="00FF00"/>
                </a:solidFill>
              </a:rPr>
              <a:t>junit</a:t>
            </a:r>
            <a:r>
              <a:rPr lang="en-GB" b="1" dirty="0">
                <a:solidFill>
                  <a:srgbClr val="00FF00"/>
                </a:solidFill>
              </a:rPr>
              <a:t>]</a:t>
            </a:r>
            <a:r>
              <a:rPr lang="en-GB" b="1" dirty="0">
                <a:solidFill>
                  <a:schemeClr val="bg1"/>
                </a:solidFill>
              </a:rPr>
              <a:t> Test </a:t>
            </a:r>
            <a:r>
              <a:rPr lang="en-GB" dirty="0" err="1" smtClean="0">
                <a:solidFill>
                  <a:srgbClr val="FFCCFF"/>
                </a:solidFill>
              </a:rPr>
              <a:t>org.eclipseguide.persistence</a:t>
            </a:r>
            <a:r>
              <a:rPr lang="en-GB" b="1" dirty="0" smtClean="0">
                <a:solidFill>
                  <a:srgbClr val="FF99FF"/>
                </a:solidFill>
              </a:rPr>
              <a:t>.</a:t>
            </a:r>
            <a:endParaRPr lang="en-GB" b="1" dirty="0">
              <a:solidFill>
                <a:srgbClr val="FF99FF"/>
              </a:solidFill>
            </a:endParaRPr>
          </a:p>
          <a:p>
            <a:pPr>
              <a:spcBef>
                <a:spcPct val="50000"/>
              </a:spcBef>
            </a:pPr>
            <a:r>
              <a:rPr lang="en-GB" b="1" dirty="0" err="1" smtClean="0">
                <a:solidFill>
                  <a:srgbClr val="FFCCFF"/>
                </a:solidFill>
              </a:rPr>
              <a:t>FilePersistenceServicesTest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FAILED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BUILD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SUCCESSFUL</a:t>
            </a:r>
            <a:endParaRPr lang="en-GB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7544" y="4813321"/>
            <a:ext cx="846552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junit</a:t>
            </a:r>
            <a:r>
              <a:rPr lang="en-GB" b="1" dirty="0">
                <a:solidFill>
                  <a:srgbClr val="000000"/>
                </a:solidFill>
              </a:rPr>
              <a:t>&gt;</a:t>
            </a:r>
            <a:r>
              <a:rPr lang="en-GB" b="1" dirty="0">
                <a:latin typeface="Tahoma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TEST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FAILED</a:t>
            </a:r>
            <a:r>
              <a:rPr lang="en-GB" dirty="0">
                <a:latin typeface="Tahoma" pitchFamily="34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but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BUILD SUCCESSFUL </a:t>
            </a:r>
            <a:r>
              <a:rPr lang="en-GB" b="1" dirty="0" smtClean="0">
                <a:solidFill>
                  <a:srgbClr val="000000"/>
                </a:solidFill>
              </a:rPr>
              <a:t>(</a:t>
            </a:r>
            <a:r>
              <a:rPr lang="en-GB" b="1" dirty="0" smtClean="0">
                <a:solidFill>
                  <a:srgbClr val="FF0000"/>
                </a:solidFill>
              </a:rPr>
              <a:t>?!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+mn-lt"/>
              </a:rPr>
              <a:t>It would be more natural to see here also </a:t>
            </a:r>
            <a:r>
              <a:rPr lang="en-GB" b="1" dirty="0" smtClean="0">
                <a:solidFill>
                  <a:srgbClr val="000000"/>
                </a:solidFill>
              </a:rPr>
              <a:t>BUILD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</a:rPr>
              <a:t>FAILED...</a:t>
            </a:r>
            <a:endParaRPr lang="en-GB" dirty="0"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GB" b="1" dirty="0" smtClean="0">
                <a:solidFill>
                  <a:srgbClr val="FF0000"/>
                </a:solidFill>
                <a:latin typeface="+mn-lt"/>
              </a:rPr>
              <a:t>But let us wait</a:t>
            </a:r>
            <a:r>
              <a:rPr lang="en-GB" dirty="0" smtClean="0">
                <a:latin typeface="+mn-lt"/>
              </a:rPr>
              <a:t> for a </a:t>
            </a:r>
            <a:r>
              <a:rPr lang="en-GB" b="1" i="1" dirty="0" smtClean="0">
                <a:latin typeface="+mn-lt"/>
              </a:rPr>
              <a:t>more advanced build</a:t>
            </a:r>
            <a:r>
              <a:rPr lang="en-GB" dirty="0" smtClean="0">
                <a:latin typeface="+mn-lt"/>
              </a:rPr>
              <a:t>  with </a:t>
            </a: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junit</a:t>
            </a:r>
            <a:r>
              <a:rPr lang="en-GB" b="1" dirty="0">
                <a:solidFill>
                  <a:srgbClr val="000000"/>
                </a:solidFill>
              </a:rPr>
              <a:t>&gt;</a:t>
            </a:r>
            <a:r>
              <a:rPr lang="en-GB" dirty="0" smtClean="0">
                <a:latin typeface="+mn-lt"/>
              </a:rPr>
              <a:t>.</a:t>
            </a:r>
            <a:endParaRPr lang="en-GB" dirty="0"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GB" b="1" i="1" u="sng" dirty="0">
                <a:latin typeface="Tahoma" pitchFamily="34" charset="0"/>
              </a:rPr>
              <a:t>Nothing</a:t>
            </a:r>
            <a:r>
              <a:rPr lang="en-GB" dirty="0">
                <a:latin typeface="Tahoma" pitchFamily="34" charset="0"/>
              </a:rPr>
              <a:t>  </a:t>
            </a:r>
            <a:r>
              <a:rPr lang="en-GB" dirty="0" smtClean="0">
                <a:latin typeface="Tahoma" pitchFamily="34" charset="0"/>
              </a:rPr>
              <a:t>above about</a:t>
            </a:r>
            <a:r>
              <a:rPr lang="en-GB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org.example.antbook.junit.</a:t>
            </a:r>
            <a:r>
              <a:rPr lang="en-GB" b="1" dirty="0" err="1">
                <a:solidFill>
                  <a:srgbClr val="000000"/>
                </a:solidFill>
              </a:rPr>
              <a:t>SimpleTest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GB" b="1" i="1" u="sng" dirty="0">
                <a:solidFill>
                  <a:srgbClr val="FF0000"/>
                </a:solidFill>
                <a:latin typeface="Tahoma" pitchFamily="34" charset="0"/>
              </a:rPr>
              <a:t>because</a:t>
            </a:r>
            <a:r>
              <a:rPr lang="en-GB" b="1" i="1" dirty="0">
                <a:latin typeface="Tahoma" pitchFamily="34" charset="0"/>
              </a:rPr>
              <a:t> it does not fail</a:t>
            </a:r>
            <a:r>
              <a:rPr lang="en-GB" dirty="0">
                <a:latin typeface="Tahoma" pitchFamily="34" charset="0"/>
              </a:rPr>
              <a:t>.  </a:t>
            </a:r>
          </a:p>
          <a:p>
            <a:pPr>
              <a:spcBef>
                <a:spcPct val="0"/>
              </a:spcBef>
            </a:pPr>
            <a:r>
              <a:rPr lang="en-GB" b="1" u="sng" dirty="0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 to confirm this by appropriate experiment.</a:t>
            </a:r>
            <a:r>
              <a:rPr lang="en-GB" dirty="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26694-3D5A-4E4B-B653-5C1CC5F9A79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14"/>
            <a:ext cx="77724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 smtClean="0"/>
              <a:t>The </a:t>
            </a:r>
            <a:r>
              <a:rPr lang="en-GB" sz="2800" b="1" dirty="0" err="1" smtClean="0"/>
              <a:t>JUnit</a:t>
            </a:r>
            <a:r>
              <a:rPr lang="en-GB" sz="2800" dirty="0" smtClean="0"/>
              <a:t> task 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(cont.)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Test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enforcing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build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</a:t>
            </a:r>
            <a:endParaRPr lang="en-GB" sz="2400" b="1" dirty="0" smtClean="0"/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246207"/>
            <a:ext cx="8535987" cy="4968875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There are two issues to note about these results: 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AutoNum type="arabicPeriod"/>
            </a:pPr>
            <a:r>
              <a:rPr lang="en-GB" sz="2400" b="1" i="1" u="sng" dirty="0" smtClean="0"/>
              <a:t>no details</a:t>
            </a:r>
            <a:r>
              <a:rPr lang="en-GB" sz="2400" b="1" dirty="0" smtClean="0"/>
              <a:t> </a:t>
            </a:r>
            <a:r>
              <a:rPr lang="en-GB" sz="2400" dirty="0" smtClean="0"/>
              <a:t> were provided about </a:t>
            </a:r>
            <a:r>
              <a:rPr lang="en-GB" sz="2400" b="1" i="1" u="sng" dirty="0" smtClean="0"/>
              <a:t>which</a:t>
            </a:r>
            <a:r>
              <a:rPr lang="en-GB" sz="2400" dirty="0" smtClean="0"/>
              <a:t> 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method in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FilePersistenceServicesTest</a:t>
            </a:r>
            <a:r>
              <a:rPr lang="en-GB" sz="2400" dirty="0" smtClean="0"/>
              <a:t>  </a:t>
            </a:r>
            <a:r>
              <a:rPr lang="en-GB" sz="2400" b="1" i="1" u="sng" dirty="0" smtClean="0"/>
              <a:t>failed</a:t>
            </a:r>
            <a:r>
              <a:rPr lang="en-GB" sz="2400" dirty="0" smtClean="0"/>
              <a:t>  and </a:t>
            </a:r>
            <a:r>
              <a:rPr lang="en-GB" sz="2400" b="1" i="1" u="sng" dirty="0" smtClean="0"/>
              <a:t>why</a:t>
            </a:r>
            <a:r>
              <a:rPr lang="en-GB" sz="2400" dirty="0" smtClean="0"/>
              <a:t>, </a:t>
            </a:r>
          </a:p>
          <a:p>
            <a:pPr marL="1371600" lvl="2" indent="-4572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 smtClean="0"/>
              <a:t>not so bad – </a:t>
            </a:r>
            <a:r>
              <a:rPr lang="en-GB" sz="2000" b="1" i="1" dirty="0" smtClean="0"/>
              <a:t>no cluttering</a:t>
            </a:r>
            <a:r>
              <a:rPr lang="en-GB" sz="2000" dirty="0" smtClean="0"/>
              <a:t>  messages, </a:t>
            </a:r>
          </a:p>
          <a:p>
            <a:pPr marL="1371600" lvl="2" indent="-4572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 smtClean="0"/>
              <a:t>But, on the other hand, </a:t>
            </a:r>
            <a:r>
              <a:rPr lang="en-GB" sz="2000" b="1" i="1" dirty="0" smtClean="0"/>
              <a:t>insufficiently informative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AutoNum type="arabicPeriod"/>
            </a:pPr>
            <a:r>
              <a:rPr lang="en-GB" sz="2400" dirty="0" smtClean="0"/>
              <a:t>the </a:t>
            </a:r>
            <a:r>
              <a:rPr lang="en-GB" sz="2400" b="1" i="1" u="sng" dirty="0" smtClean="0"/>
              <a:t>build completed successfully</a:t>
            </a:r>
            <a:r>
              <a:rPr lang="en-GB" sz="2400" dirty="0" smtClean="0"/>
              <a:t> (</a:t>
            </a:r>
            <a:r>
              <a:rPr lang="en-GB" sz="2400" b="1" dirty="0" smtClean="0">
                <a:solidFill>
                  <a:srgbClr val="FF0000"/>
                </a:solidFill>
              </a:rPr>
              <a:t>?!</a:t>
            </a:r>
            <a:r>
              <a:rPr lang="en-GB" sz="2400" dirty="0" smtClean="0"/>
              <a:t>) despite the test failure – looks </a:t>
            </a:r>
            <a:r>
              <a:rPr lang="en-GB" sz="2400" b="1" i="1" u="sng" dirty="0" smtClean="0"/>
              <a:t>not natural</a:t>
            </a:r>
            <a:r>
              <a:rPr lang="en-GB" sz="2400" dirty="0" smtClean="0"/>
              <a:t>. 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However, </a:t>
            </a:r>
            <a:r>
              <a:rPr lang="en-GB" sz="2400" b="1" dirty="0" smtClean="0">
                <a:solidFill>
                  <a:srgbClr val="FF0000"/>
                </a:solidFill>
              </a:rPr>
              <a:t>ADD</a:t>
            </a:r>
            <a:r>
              <a:rPr lang="en-GB" sz="2400" dirty="0" smtClean="0"/>
              <a:t> to the task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two attributes: </a:t>
            </a:r>
            <a:endParaRPr lang="en-GB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i="1" dirty="0" err="1" smtClean="0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="false"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sz="2400" b="1" i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="true"&gt;</a:t>
            </a:r>
            <a:r>
              <a:rPr lang="en-GB" sz="24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We now get </a:t>
            </a:r>
            <a:r>
              <a:rPr lang="en-GB" sz="2400" b="1" i="1" u="sng" dirty="0" smtClean="0"/>
              <a:t>more informative</a:t>
            </a:r>
            <a:r>
              <a:rPr lang="en-GB" sz="2400" dirty="0" smtClean="0"/>
              <a:t>  and </a:t>
            </a:r>
            <a:r>
              <a:rPr lang="en-GB" sz="2400" b="1" i="1" u="sng" dirty="0" smtClean="0"/>
              <a:t>coherent</a:t>
            </a:r>
            <a:r>
              <a:rPr lang="en-GB" sz="2400" dirty="0" smtClean="0"/>
              <a:t>  output: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636" y="4613066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+mn-lt"/>
              </a:rPr>
              <a:t>(a default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E44AA-DD10-4584-929D-5FCD7005E637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"/>
            <a:ext cx="7772400" cy="793749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dirty="0" smtClean="0"/>
              <a:t>The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task 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(cont.)</a:t>
            </a:r>
            <a:br>
              <a:rPr lang="en-GB" sz="2400" dirty="0" smtClean="0"/>
            </a:b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Test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failures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enforcing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build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failures</a:t>
            </a:r>
            <a:endParaRPr lang="en-GB" sz="2400" b="1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0" y="785794"/>
            <a:ext cx="9144000" cy="2899255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test-brief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Running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endParaRPr lang="en-US" sz="1600" b="1" dirty="0">
              <a:solidFill>
                <a:srgbClr val="FFCCFF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Tests run: </a:t>
            </a:r>
            <a:r>
              <a:rPr lang="en-US" sz="1600" b="1" dirty="0" smtClean="0">
                <a:solidFill>
                  <a:schemeClr val="bg1"/>
                </a:solidFill>
              </a:rPr>
              <a:t>5, </a:t>
            </a:r>
            <a:r>
              <a:rPr lang="en-US" sz="1600" b="1" dirty="0">
                <a:solidFill>
                  <a:schemeClr val="bg1"/>
                </a:solidFill>
              </a:rPr>
              <a:t>Failures: </a:t>
            </a:r>
            <a:r>
              <a:rPr lang="en-US" sz="1600" b="1" dirty="0" smtClean="0">
                <a:solidFill>
                  <a:schemeClr val="bg1"/>
                </a:solidFill>
              </a:rPr>
              <a:t>2, </a:t>
            </a:r>
            <a:r>
              <a:rPr lang="en-US" sz="1600" b="1" dirty="0">
                <a:solidFill>
                  <a:schemeClr val="bg1"/>
                </a:solidFill>
              </a:rPr>
              <a:t>Errors: 0, Time elapsed: </a:t>
            </a:r>
            <a:r>
              <a:rPr lang="en-US" sz="1600" b="1" dirty="0" smtClean="0">
                <a:solidFill>
                  <a:schemeClr val="bg1"/>
                </a:solidFill>
              </a:rPr>
              <a:t>0.031 </a:t>
            </a:r>
            <a:r>
              <a:rPr lang="en-US" sz="1600" b="1" dirty="0">
                <a:solidFill>
                  <a:schemeClr val="bg1"/>
                </a:solidFill>
              </a:rPr>
              <a:t>sec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Test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r>
              <a:rPr lang="en-US" sz="1600" b="1" dirty="0" smtClean="0">
                <a:solidFill>
                  <a:srgbClr val="FFCCFF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FAILED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Running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US" sz="1600" b="1" dirty="0" err="1" smtClean="0">
                <a:solidFill>
                  <a:srgbClr val="FFCCFF"/>
                </a:solidFill>
              </a:rPr>
              <a:t>SimpleTest</a:t>
            </a:r>
            <a:endParaRPr lang="en-US" sz="1600" b="1" dirty="0">
              <a:solidFill>
                <a:srgbClr val="FFCCFF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Tests run: </a:t>
            </a:r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en-US" sz="1600" b="1" dirty="0">
                <a:solidFill>
                  <a:schemeClr val="bg1"/>
                </a:solidFill>
              </a:rPr>
              <a:t>Failures: 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>
                <a:solidFill>
                  <a:schemeClr val="bg1"/>
                </a:solidFill>
              </a:rPr>
              <a:t>Errors: 0</a:t>
            </a:r>
            <a:r>
              <a:rPr lang="en-US" sz="1600" dirty="0">
                <a:solidFill>
                  <a:schemeClr val="bg1"/>
                </a:solidFill>
              </a:rPr>
              <a:t>, Time elapsed: </a:t>
            </a:r>
            <a:r>
              <a:rPr lang="en-US" sz="1600" dirty="0" smtClean="0">
                <a:solidFill>
                  <a:schemeClr val="bg1"/>
                </a:solidFill>
              </a:rPr>
              <a:t>0.016 </a:t>
            </a:r>
            <a:r>
              <a:rPr lang="en-US" sz="1600" dirty="0">
                <a:solidFill>
                  <a:schemeClr val="bg1"/>
                </a:solidFill>
              </a:rPr>
              <a:t>sec</a:t>
            </a:r>
          </a:p>
          <a:p>
            <a:r>
              <a:rPr lang="en-US" sz="1600" b="1" dirty="0">
                <a:solidFill>
                  <a:srgbClr val="FFCCFF"/>
                </a:solidFill>
              </a:rPr>
              <a:t>BUILD </a:t>
            </a:r>
            <a:r>
              <a:rPr lang="en-US" sz="1600" b="1" dirty="0" smtClean="0">
                <a:solidFill>
                  <a:srgbClr val="FFCCFF"/>
                </a:solidFill>
              </a:rPr>
              <a:t>SUCCESSFUL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Total time: 1 second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0" y="3714752"/>
            <a:ext cx="9013493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GB" b="1" i="1" dirty="0" err="1">
                <a:solidFill>
                  <a:srgbClr val="FF0000"/>
                </a:solidFill>
              </a:rPr>
              <a:t>printsummary</a:t>
            </a:r>
            <a:r>
              <a:rPr lang="en-GB" b="1" dirty="0">
                <a:solidFill>
                  <a:srgbClr val="000000"/>
                </a:solidFill>
              </a:rPr>
              <a:t>="true" </a:t>
            </a:r>
            <a:r>
              <a:rPr lang="en-US" dirty="0">
                <a:latin typeface="Tahoma" pitchFamily="34" charset="0"/>
              </a:rPr>
              <a:t>prints one-line statistics </a:t>
            </a:r>
            <a:r>
              <a:rPr lang="en-US" b="1" i="1" dirty="0">
                <a:latin typeface="Tahoma" pitchFamily="34" charset="0"/>
              </a:rPr>
              <a:t>for each  </a:t>
            </a:r>
            <a:r>
              <a:rPr lang="en-US" dirty="0">
                <a:latin typeface="Tahoma" pitchFamily="34" charset="0"/>
              </a:rPr>
              <a:t>test case. </a:t>
            </a:r>
            <a:endParaRPr lang="en-GB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GB" b="1" i="1" dirty="0">
                <a:latin typeface="Tahoma" pitchFamily="34" charset="0"/>
              </a:rPr>
              <a:t>Taking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b="1" i="1" dirty="0" err="1" smtClean="0">
                <a:solidFill>
                  <a:srgbClr val="FF0000"/>
                </a:solidFill>
              </a:rPr>
              <a:t>haltonfailure</a:t>
            </a:r>
            <a:r>
              <a:rPr lang="en-GB" b="1" dirty="0">
                <a:solidFill>
                  <a:srgbClr val="000000"/>
                </a:solidFill>
              </a:rPr>
              <a:t>="true"</a:t>
            </a:r>
            <a:r>
              <a:rPr lang="en-GB" dirty="0">
                <a:latin typeface="Tahoma" pitchFamily="34" charset="0"/>
              </a:rPr>
              <a:t> gives results </a:t>
            </a:r>
            <a:r>
              <a:rPr lang="en-GB" b="1" i="1" dirty="0">
                <a:latin typeface="Tahoma" pitchFamily="34" charset="0"/>
              </a:rPr>
              <a:t>only</a:t>
            </a:r>
            <a:r>
              <a:rPr lang="en-GB" dirty="0">
                <a:latin typeface="Tahoma" pitchFamily="34" charset="0"/>
              </a:rPr>
              <a:t>  up to the first failure: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4925" y="4416537"/>
            <a:ext cx="9144000" cy="2012859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test-brief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Running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endParaRPr lang="en-US" sz="1600" b="1" dirty="0">
              <a:solidFill>
                <a:srgbClr val="FFCCFF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Tests run: </a:t>
            </a:r>
            <a:r>
              <a:rPr lang="en-US" sz="1600" dirty="0" smtClean="0">
                <a:solidFill>
                  <a:schemeClr val="bg1"/>
                </a:solidFill>
              </a:rPr>
              <a:t>5, </a:t>
            </a:r>
            <a:r>
              <a:rPr lang="en-US" sz="1600" b="1" dirty="0">
                <a:solidFill>
                  <a:schemeClr val="bg1"/>
                </a:solidFill>
              </a:rPr>
              <a:t>Failures: </a:t>
            </a:r>
            <a:r>
              <a:rPr lang="en-US" sz="1600" b="1" dirty="0" smtClean="0">
                <a:solidFill>
                  <a:schemeClr val="bg1"/>
                </a:solidFill>
              </a:rPr>
              <a:t>2, </a:t>
            </a:r>
            <a:r>
              <a:rPr lang="en-US" sz="1600" b="1" dirty="0">
                <a:solidFill>
                  <a:schemeClr val="bg1"/>
                </a:solidFill>
              </a:rPr>
              <a:t>Errors: 0</a:t>
            </a:r>
            <a:r>
              <a:rPr lang="en-US" sz="1600" dirty="0">
                <a:solidFill>
                  <a:schemeClr val="bg1"/>
                </a:solidFill>
              </a:rPr>
              <a:t>, Time elapsed: </a:t>
            </a:r>
            <a:r>
              <a:rPr lang="en-US" sz="1600" dirty="0" smtClean="0">
                <a:solidFill>
                  <a:schemeClr val="bg1"/>
                </a:solidFill>
              </a:rPr>
              <a:t>0.031 </a:t>
            </a:r>
            <a:r>
              <a:rPr lang="en-US" sz="1600" dirty="0">
                <a:solidFill>
                  <a:schemeClr val="bg1"/>
                </a:solidFill>
              </a:rPr>
              <a:t>sec</a:t>
            </a:r>
          </a:p>
          <a:p>
            <a:r>
              <a:rPr lang="en-US" sz="1600" b="1" dirty="0">
                <a:solidFill>
                  <a:srgbClr val="FFCCFF"/>
                </a:solidFill>
              </a:rPr>
              <a:t>BUILD FAILED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C:\</a:t>
            </a:r>
            <a:r>
              <a:rPr lang="en-US" sz="1600" dirty="0" err="1" smtClean="0">
                <a:solidFill>
                  <a:schemeClr val="bg1"/>
                </a:solidFill>
              </a:rPr>
              <a:t>Antbook</a:t>
            </a:r>
            <a:r>
              <a:rPr lang="en-US" sz="1600" dirty="0" smtClean="0">
                <a:solidFill>
                  <a:schemeClr val="bg1"/>
                </a:solidFill>
              </a:rPr>
              <a:t>\ch04\</a:t>
            </a:r>
            <a:r>
              <a:rPr lang="en-US" sz="1600" b="1" dirty="0" smtClean="0">
                <a:solidFill>
                  <a:srgbClr val="FFCCFF"/>
                </a:solidFill>
              </a:rPr>
              <a:t>mybuild.xml:140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Test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r>
              <a:rPr lang="en-US" sz="1600" b="1" dirty="0" smtClean="0">
                <a:solidFill>
                  <a:srgbClr val="FFCCFF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failed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142976" y="6429396"/>
            <a:ext cx="69883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Tahoma" pitchFamily="34" charset="0"/>
              </a:rPr>
              <a:t>Now</a:t>
            </a:r>
            <a:r>
              <a:rPr lang="en-GB" dirty="0"/>
              <a:t> </a:t>
            </a:r>
            <a:r>
              <a:rPr lang="en-US" b="1" dirty="0">
                <a:solidFill>
                  <a:srgbClr val="FF0000"/>
                </a:solidFill>
              </a:rPr>
              <a:t>BUILD FAILED</a:t>
            </a:r>
            <a:r>
              <a:rPr lang="en-US" b="1" dirty="0">
                <a:solidFill>
                  <a:srgbClr val="FF66FF"/>
                </a:solidFill>
              </a:rPr>
              <a:t> </a:t>
            </a:r>
            <a:r>
              <a:rPr lang="en-US" b="1" i="1" dirty="0">
                <a:latin typeface="Tahoma" pitchFamily="34" charset="0"/>
              </a:rPr>
              <a:t>because</a:t>
            </a:r>
            <a:r>
              <a:rPr lang="en-US" b="1" dirty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of </a:t>
            </a:r>
            <a:r>
              <a:rPr lang="en-US" dirty="0" smtClean="0">
                <a:latin typeface="Tahoma" pitchFamily="34" charset="0"/>
              </a:rPr>
              <a:t>first </a:t>
            </a:r>
            <a:r>
              <a:rPr lang="en-US" dirty="0">
                <a:latin typeface="Tahoma" pitchFamily="34" charset="0"/>
              </a:rPr>
              <a:t>failing test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case(</a:t>
            </a:r>
            <a:r>
              <a:rPr lang="en-GB" b="1" dirty="0" smtClean="0">
                <a:solidFill>
                  <a:srgbClr val="FF0000"/>
                </a:solidFill>
                <a:latin typeface="Tahoma" pitchFamily="34" charset="0"/>
              </a:rPr>
              <a:t>!!</a:t>
            </a:r>
            <a:r>
              <a:rPr lang="en-GB" dirty="0" smtClean="0">
                <a:latin typeface="Tahoma" pitchFamily="34" charset="0"/>
              </a:rPr>
              <a:t>)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825766" y="785794"/>
            <a:ext cx="3246432" cy="2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it is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informative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0" y="1643050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-32" y="2786058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rot="10800000">
            <a:off x="2195737" y="3032570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 rot="10800000">
            <a:off x="2160042" y="5552851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4" grpId="0" animBg="1"/>
      <p:bldP spid="119815" grpId="0"/>
      <p:bldP spid="9" grpId="0" animBg="1"/>
      <p:bldP spid="12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91A2F-99E9-4F9B-99E9-26D3DC6274A7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000" b="1" dirty="0" smtClean="0"/>
              <a:t>Structure directories to accommodate testing</a:t>
            </a:r>
            <a:br>
              <a:rPr lang="en-GB" sz="2000" b="1" dirty="0" smtClean="0"/>
            </a:br>
            <a:r>
              <a:rPr lang="en-GB" sz="2000" dirty="0" smtClean="0"/>
              <a:t>See also</a:t>
            </a:r>
            <a:r>
              <a:rPr lang="en-GB" sz="2000" b="1" dirty="0" smtClean="0"/>
              <a:t> Part 11, slide 13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8604250" cy="494632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000" b="1" dirty="0" smtClean="0"/>
              <a:t>Recall</a:t>
            </a:r>
            <a:r>
              <a:rPr lang="en-GB" sz="2000" dirty="0" smtClean="0"/>
              <a:t> and </a:t>
            </a:r>
            <a:r>
              <a:rPr lang="en-GB" sz="2000" b="1" i="1" dirty="0" smtClean="0">
                <a:solidFill>
                  <a:srgbClr val="0070C0"/>
                </a:solidFill>
              </a:rPr>
              <a:t>extend</a:t>
            </a:r>
            <a:r>
              <a:rPr lang="en-GB" sz="2000" dirty="0" smtClean="0"/>
              <a:t>  the </a:t>
            </a:r>
            <a:r>
              <a:rPr lang="en-GB" sz="2000" b="1" i="1" u="sng" dirty="0" smtClean="0">
                <a:solidFill>
                  <a:srgbClr val="FF0000"/>
                </a:solidFill>
              </a:rPr>
              <a:t>directory structure</a:t>
            </a:r>
            <a:r>
              <a:rPr lang="en-GB" sz="2000" dirty="0" smtClean="0"/>
              <a:t>  in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ch04</a:t>
            </a:r>
            <a:r>
              <a:rPr lang="en-GB" sz="2000" dirty="0" smtClean="0"/>
              <a:t>:  </a:t>
            </a:r>
            <a:endParaRPr lang="en-GB" sz="2000" dirty="0" smtClean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ch04</a:t>
            </a:r>
            <a:r>
              <a:rPr lang="en-GB" sz="1800" dirty="0" smtClean="0">
                <a:latin typeface="Courier New" pitchFamily="49" charset="0"/>
              </a:rPr>
              <a:t>         </a:t>
            </a:r>
            <a:r>
              <a:rPr lang="en-GB" sz="1800" dirty="0" smtClean="0"/>
              <a:t>- </a:t>
            </a:r>
            <a:r>
              <a:rPr lang="en-GB" sz="1800" i="1" u="sng" dirty="0" smtClean="0"/>
              <a:t>base</a:t>
            </a:r>
            <a:r>
              <a:rPr lang="en-GB" sz="1800" dirty="0" smtClean="0"/>
              <a:t>  directory (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 "."</a:t>
            </a:r>
            <a:r>
              <a:rPr lang="en-GB" sz="1800" dirty="0" smtClean="0"/>
              <a:t>)</a:t>
            </a:r>
            <a:r>
              <a:rPr lang="en-GB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en-GB" sz="1800" dirty="0" smtClean="0">
                <a:latin typeface="Courier New" pitchFamily="49" charset="0"/>
              </a:rPr>
              <a:t>     </a:t>
            </a:r>
            <a:r>
              <a:rPr lang="en-GB" sz="1800" dirty="0" smtClean="0"/>
              <a:t>- </a:t>
            </a:r>
            <a:r>
              <a:rPr lang="en-GB" sz="1800" i="1" u="sng" dirty="0" smtClean="0"/>
              <a:t>source</a:t>
            </a:r>
            <a:r>
              <a:rPr lang="en-GB" sz="1800" dirty="0" smtClean="0"/>
              <a:t>  directory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${src.dir}</a:t>
            </a:r>
            <a:r>
              <a:rPr lang="en-GB" sz="1800" dirty="0" smtClean="0"/>
              <a:t>)</a:t>
            </a:r>
            <a:endParaRPr lang="en-GB" sz="1800" dirty="0" smtClean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1800" dirty="0" smtClean="0">
                <a:latin typeface="Courier New" pitchFamily="49" charset="0"/>
              </a:rPr>
              <a:t>    </a:t>
            </a:r>
            <a:r>
              <a:rPr lang="en-GB" sz="1800" dirty="0" smtClean="0"/>
              <a:t>- </a:t>
            </a:r>
            <a:r>
              <a:rPr lang="en-GB" sz="1800" i="1" u="sng" dirty="0" smtClean="0"/>
              <a:t>test</a:t>
            </a:r>
            <a:r>
              <a:rPr lang="en-GB" sz="1800" dirty="0" smtClean="0"/>
              <a:t>  directory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src.test.dir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1800" dirty="0" smtClean="0"/>
              <a:t>)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/>
              <a:t>                                                 containing (deeper) </a:t>
            </a:r>
            <a:r>
              <a:rPr lang="en-GB" sz="1800" i="1" u="sng" dirty="0" err="1" smtClean="0"/>
              <a:t>JUnit</a:t>
            </a:r>
            <a:r>
              <a:rPr lang="en-GB" sz="1800" i="1" u="sng" dirty="0" smtClean="0"/>
              <a:t> test classes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</a:t>
            </a:r>
            <a:r>
              <a:rPr lang="en-GB" sz="1800" dirty="0" smtClean="0">
                <a:latin typeface="Courier New" pitchFamily="49" charset="0"/>
              </a:rPr>
              <a:t>   </a:t>
            </a:r>
            <a:r>
              <a:rPr lang="en-GB" sz="1800" dirty="0" smtClean="0"/>
              <a:t>- build directory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${build.dir}</a:t>
            </a:r>
            <a:r>
              <a:rPr lang="en-GB" sz="1800" dirty="0" smtClean="0"/>
              <a:t>)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\build\classes</a:t>
            </a:r>
            <a:r>
              <a:rPr lang="en-GB" sz="1800" dirty="0" smtClean="0"/>
              <a:t> - for </a:t>
            </a:r>
            <a:r>
              <a:rPr lang="en-GB" sz="1800" i="1" u="sng" dirty="0" smtClean="0"/>
              <a:t>compiled source files</a:t>
            </a:r>
            <a:r>
              <a:rPr lang="en-GB" sz="1800" dirty="0" smtClean="0"/>
              <a:t>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                                         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build.classes.dir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1800" dirty="0"/>
              <a:t>)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\build\test</a:t>
            </a:r>
            <a:r>
              <a:rPr lang="en-GB" sz="1800" dirty="0" smtClean="0"/>
              <a:t>       - for </a:t>
            </a:r>
            <a:r>
              <a:rPr lang="en-GB" sz="1800" i="1" u="sng" dirty="0" smtClean="0"/>
              <a:t>compiled </a:t>
            </a:r>
            <a:r>
              <a:rPr lang="en-GB" sz="1800" i="1" u="sng" dirty="0" err="1" smtClean="0"/>
              <a:t>JUnit</a:t>
            </a:r>
            <a:r>
              <a:rPr lang="en-GB" sz="1800" i="1" u="sng" dirty="0" smtClean="0"/>
              <a:t> test cases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                                          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1800" dirty="0"/>
              <a:t> )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data</a:t>
            </a:r>
            <a:r>
              <a:rPr lang="en-GB" sz="1800" dirty="0" smtClean="0"/>
              <a:t>       - for </a:t>
            </a:r>
            <a:r>
              <a:rPr lang="en-GB" sz="1800" b="1" i="1" u="sng" dirty="0" smtClean="0">
                <a:solidFill>
                  <a:srgbClr val="0070C0"/>
                </a:solidFill>
              </a:rPr>
              <a:t>test </a:t>
            </a:r>
            <a:r>
              <a:rPr lang="en-GB" sz="1800" b="1" i="1" u="sng" dirty="0" err="1" smtClean="0">
                <a:solidFill>
                  <a:srgbClr val="0070C0"/>
                </a:solidFill>
              </a:rPr>
              <a:t>repots</a:t>
            </a:r>
            <a:r>
              <a:rPr lang="en-GB" sz="1800" b="1" i="1" u="sng" dirty="0" smtClean="0">
                <a:solidFill>
                  <a:srgbClr val="0070C0"/>
                </a:solidFill>
              </a:rPr>
              <a:t> in XML format</a:t>
            </a:r>
            <a:endParaRPr lang="en-GB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report</a:t>
            </a:r>
            <a:r>
              <a:rPr lang="en-GB" sz="1800" dirty="0" smtClean="0"/>
              <a:t>  - for </a:t>
            </a:r>
            <a:r>
              <a:rPr lang="en-GB" sz="1800" b="1" i="1" u="sng" dirty="0" smtClean="0">
                <a:solidFill>
                  <a:srgbClr val="0070C0"/>
                </a:solidFill>
              </a:rPr>
              <a:t>test </a:t>
            </a:r>
            <a:r>
              <a:rPr lang="en-GB" sz="1800" b="1" i="1" u="sng" dirty="0" err="1" smtClean="0">
                <a:solidFill>
                  <a:srgbClr val="0070C0"/>
                </a:solidFill>
              </a:rPr>
              <a:t>repots</a:t>
            </a:r>
            <a:r>
              <a:rPr lang="en-GB" sz="1800" b="1" i="1" u="sng" dirty="0" smtClean="0">
                <a:solidFill>
                  <a:srgbClr val="0070C0"/>
                </a:solidFill>
              </a:rPr>
              <a:t> in HTML format</a:t>
            </a:r>
            <a:endParaRPr lang="en-GB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/>
              <a:t>                              </a:t>
            </a:r>
            <a:r>
              <a:rPr lang="en-GB" sz="1800" dirty="0" smtClean="0">
                <a:solidFill>
                  <a:srgbClr val="0070C0"/>
                </a:solidFill>
              </a:rPr>
              <a:t>(</a:t>
            </a:r>
            <a:r>
              <a:rPr lang="en-GB" sz="1800" b="1" dirty="0" smtClean="0">
                <a:solidFill>
                  <a:srgbClr val="FF0000"/>
                </a:solidFill>
              </a:rPr>
              <a:t>new</a:t>
            </a:r>
            <a:r>
              <a:rPr lang="en-GB" sz="1800" dirty="0" smtClean="0">
                <a:solidFill>
                  <a:srgbClr val="0070C0"/>
                </a:solidFill>
              </a:rPr>
              <a:t> directories 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data</a:t>
            </a:r>
            <a:r>
              <a:rPr lang="en-GB" sz="1800" dirty="0" smtClean="0">
                <a:solidFill>
                  <a:srgbClr val="0070C0"/>
                </a:solidFill>
              </a:rPr>
              <a:t>  and 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report</a:t>
            </a:r>
            <a:r>
              <a:rPr lang="en-GB" sz="18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to be considered later)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endParaRPr lang="en-GB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02361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en-GB" dirty="0" smtClean="0">
                <a:latin typeface="+mn-lt"/>
              </a:rPr>
              <a:t>First 3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 red coloured</a:t>
            </a:r>
            <a:r>
              <a:rPr lang="en-GB" dirty="0" smtClean="0">
                <a:latin typeface="+mn-lt"/>
              </a:rPr>
              <a:t> directories and their contents are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created by yourself</a:t>
            </a:r>
            <a:r>
              <a:rPr lang="en-GB" dirty="0" smtClean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dirty="0" smtClean="0">
                <a:latin typeface="+mn-lt"/>
              </a:rPr>
              <a:t>Other directories should be created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automatically</a:t>
            </a:r>
            <a:r>
              <a:rPr lang="en-GB" dirty="0" smtClean="0">
                <a:latin typeface="+mn-lt"/>
              </a:rPr>
              <a:t> by your </a:t>
            </a:r>
            <a:r>
              <a:rPr lang="en-GB" b="1" dirty="0" smtClean="0">
                <a:latin typeface="+mn-lt"/>
              </a:rPr>
              <a:t>Ant</a:t>
            </a:r>
            <a:r>
              <a:rPr lang="en-GB" dirty="0" smtClean="0">
                <a:latin typeface="+mn-lt"/>
              </a:rPr>
              <a:t> </a:t>
            </a:r>
            <a:r>
              <a:rPr lang="en-GB" b="1" dirty="0" smtClean="0">
                <a:latin typeface="+mn-lt"/>
              </a:rPr>
              <a:t>build file</a:t>
            </a:r>
            <a:r>
              <a:rPr lang="en-GB" dirty="0" smtClean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722311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1" dirty="0" smtClean="0">
                <a:solidFill>
                  <a:srgbClr val="FF0000"/>
                </a:solidFill>
              </a:rPr>
              <a:t>Four main steps </a:t>
            </a:r>
            <a:r>
              <a:rPr lang="en-GB" sz="2400" dirty="0" smtClean="0"/>
              <a:t>to do </a:t>
            </a:r>
            <a:r>
              <a:rPr lang="en-GB" sz="2400" b="1" dirty="0" smtClean="0"/>
              <a:t>in</a:t>
            </a:r>
            <a:r>
              <a:rPr lang="en-GB" sz="2400" dirty="0" smtClean="0"/>
              <a:t> </a:t>
            </a:r>
            <a:r>
              <a:rPr lang="en-GB" sz="2400" b="1" dirty="0" smtClean="0"/>
              <a:t>Ant</a:t>
            </a:r>
            <a:r>
              <a:rPr lang="en-GB" sz="2400" dirty="0" smtClean="0"/>
              <a:t> </a:t>
            </a:r>
            <a:r>
              <a:rPr lang="en-GB" sz="2400" b="1" dirty="0" smtClean="0"/>
              <a:t>build file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related to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00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76" y="714356"/>
            <a:ext cx="8858280" cy="6027012"/>
          </a:xfrm>
          <a:solidFill>
            <a:schemeClr val="bg1"/>
          </a:solidFill>
        </p:spPr>
        <p:txBody>
          <a:bodyPr/>
          <a:lstStyle/>
          <a:p>
            <a:pPr marL="533400" indent="-533400" eaLnBrk="1" hangingPunct="1">
              <a:spcAft>
                <a:spcPts val="0"/>
              </a:spcAft>
            </a:pPr>
            <a:r>
              <a:rPr lang="en-GB" sz="2400" b="1" i="1" u="sng" dirty="0" smtClean="0"/>
              <a:t>Adding testing</a:t>
            </a:r>
            <a:r>
              <a:rPr lang="en-GB" sz="2400" dirty="0" smtClean="0"/>
              <a:t>  into our build process is straightforward: </a:t>
            </a:r>
          </a:p>
          <a:p>
            <a:pPr marL="533400" indent="-533400" eaLnBrk="1" hangingPunct="1">
              <a:spcAft>
                <a:spcPts val="0"/>
              </a:spcAft>
            </a:pPr>
            <a:r>
              <a:rPr lang="en-GB" sz="2400" b="1" dirty="0"/>
              <a:t>A</a:t>
            </a:r>
            <a:r>
              <a:rPr lang="en-GB" sz="2400" b="1" dirty="0" smtClean="0"/>
              <a:t>dd</a:t>
            </a:r>
            <a:r>
              <a:rPr lang="en-GB" sz="2400" dirty="0" smtClean="0"/>
              <a:t> a few </a:t>
            </a:r>
            <a:r>
              <a:rPr lang="en-GB" sz="2400" i="1" u="sng" dirty="0" smtClean="0"/>
              <a:t>targets or tasks:</a:t>
            </a:r>
            <a:endParaRPr lang="en-GB" sz="2400" dirty="0" smtClean="0"/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dirty="0"/>
              <a:t>target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to</a:t>
            </a:r>
            <a:r>
              <a:rPr lang="en-GB" i="1" dirty="0" smtClean="0"/>
              <a:t> </a:t>
            </a:r>
            <a:r>
              <a:rPr lang="en-GB" i="1" u="sng" dirty="0" smtClean="0"/>
              <a:t>initialize</a:t>
            </a:r>
            <a:r>
              <a:rPr lang="en-GB" dirty="0" smtClean="0"/>
              <a:t> (&lt;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 smtClean="0"/>
              <a:t>) </a:t>
            </a:r>
            <a:r>
              <a:rPr lang="en-GB" i="1" u="sng" dirty="0" smtClean="0"/>
              <a:t>the </a:t>
            </a:r>
            <a:r>
              <a:rPr lang="en-GB" b="1" i="1" u="sng" dirty="0" smtClean="0"/>
              <a:t>testing</a:t>
            </a:r>
            <a:r>
              <a:rPr lang="en-GB" i="1" u="sng" dirty="0" smtClean="0"/>
              <a:t> directory structure</a:t>
            </a:r>
            <a:r>
              <a:rPr lang="en-GB" i="1" dirty="0" smtClean="0"/>
              <a:t> </a:t>
            </a:r>
            <a:r>
              <a:rPr lang="en-GB" dirty="0" smtClean="0"/>
              <a:t> (except directories created by yourself manually; these are </a:t>
            </a:r>
            <a:r>
              <a:rPr lang="en-GB" b="1" i="1" u="sng" dirty="0" smtClean="0"/>
              <a:t>last three directories</a:t>
            </a:r>
            <a:r>
              <a:rPr lang="en-GB" dirty="0" smtClean="0"/>
              <a:t> on the </a:t>
            </a:r>
            <a:r>
              <a:rPr lang="en-GB" u="sng" dirty="0" smtClean="0"/>
              <a:t>previous slide</a:t>
            </a:r>
            <a:r>
              <a:rPr lang="en-GB" dirty="0" smtClean="0"/>
              <a:t>), </a:t>
            </a:r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dirty="0"/>
              <a:t>target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test-compile </a:t>
            </a:r>
            <a:r>
              <a:rPr lang="en-GB" dirty="0" smtClean="0"/>
              <a:t>to </a:t>
            </a:r>
            <a:r>
              <a:rPr lang="en-GB" i="1" u="sng" dirty="0" smtClean="0"/>
              <a:t>compile the </a:t>
            </a:r>
            <a:r>
              <a:rPr lang="en-GB" b="1" i="1" u="sng" dirty="0" smtClean="0"/>
              <a:t>test</a:t>
            </a:r>
            <a:r>
              <a:rPr lang="en-GB" i="1" u="sng" dirty="0" smtClean="0"/>
              <a:t> code</a:t>
            </a:r>
            <a:r>
              <a:rPr lang="en-GB" dirty="0" smtClean="0"/>
              <a:t> with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/>
              <a:t>, </a:t>
            </a:r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arget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GB" dirty="0" smtClean="0"/>
              <a:t> (or the like) to </a:t>
            </a:r>
            <a:r>
              <a:rPr lang="en-GB" i="1" u="sng" dirty="0" smtClean="0"/>
              <a:t>execute the </a:t>
            </a:r>
            <a:r>
              <a:rPr lang="en-GB" b="1" i="1" u="sng" dirty="0" smtClean="0"/>
              <a:t>tests</a:t>
            </a:r>
            <a:r>
              <a:rPr lang="en-GB" dirty="0" smtClean="0"/>
              <a:t>  with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dirty="0" smtClean="0"/>
              <a:t>(or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&lt;java&gt;</a:t>
            </a:r>
            <a:r>
              <a:rPr lang="en-GB" dirty="0" smtClean="0"/>
              <a:t>), </a:t>
            </a:r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and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&lt;report&gt; </a:t>
            </a:r>
            <a:r>
              <a:rPr lang="en-GB" dirty="0" smtClean="0"/>
              <a:t>tasks to </a:t>
            </a:r>
            <a:r>
              <a:rPr lang="en-GB" i="1" u="sng" dirty="0" smtClean="0"/>
              <a:t>generate the </a:t>
            </a:r>
            <a:r>
              <a:rPr lang="en-GB" b="1" i="1" u="sng" dirty="0" smtClean="0"/>
              <a:t>test reports</a:t>
            </a:r>
            <a:r>
              <a:rPr lang="en-GB" dirty="0" smtClean="0"/>
              <a:t>  (to be considered later). </a:t>
            </a:r>
            <a:endParaRPr lang="en-GB" sz="2400" dirty="0" smtClean="0"/>
          </a:p>
          <a:p>
            <a:pPr marL="533400" indent="-533400" eaLnBrk="1" hangingPunct="1">
              <a:spcAft>
                <a:spcPts val="0"/>
              </a:spcAft>
            </a:pPr>
            <a:r>
              <a:rPr lang="en-GB" sz="2400" dirty="0" smtClean="0"/>
              <a:t>Note that besides testing we need as usually also </a:t>
            </a:r>
            <a:r>
              <a:rPr lang="en-GB" sz="2400" b="1" dirty="0" smtClean="0">
                <a:solidFill>
                  <a:srgbClr val="FF0000"/>
                </a:solidFill>
              </a:rPr>
              <a:t>steps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targets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dealing with source code </a:t>
            </a:r>
            <a:r>
              <a:rPr lang="en-GB" sz="2400" dirty="0" smtClean="0"/>
              <a:t>in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GB" sz="2400" dirty="0" smtClean="0"/>
              <a:t> not mentioned above.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6248400"/>
            <a:ext cx="1905000" cy="457200"/>
          </a:xfrm>
        </p:spPr>
        <p:txBody>
          <a:bodyPr/>
          <a:lstStyle/>
          <a:p>
            <a:pPr>
              <a:defRPr/>
            </a:pPr>
            <a:fld id="{0708F176-22AA-41A6-97FA-929F34ABD9E1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JUnit Primer</a:t>
            </a:r>
            <a:r>
              <a:rPr lang="en-GB" sz="3600" smtClean="0"/>
              <a:t> (with </a:t>
            </a:r>
            <a:r>
              <a:rPr lang="en-GB" sz="3600" b="1" smtClean="0"/>
              <a:t>ANT</a:t>
            </a:r>
            <a:r>
              <a:rPr lang="en-GB" sz="3600" smtClean="0"/>
              <a:t>) continued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03CB-3AE7-4987-9515-CCEADED6F6D5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83671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 smtClean="0"/>
              <a:t>Ant</a:t>
            </a:r>
            <a:r>
              <a:rPr lang="en-GB" sz="2400" dirty="0" smtClean="0"/>
              <a:t> build process related to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testing</a:t>
            </a:r>
            <a:br>
              <a:rPr lang="en-GB" sz="2400" dirty="0" smtClean="0"/>
            </a:br>
            <a:r>
              <a:rPr lang="en-GB" sz="2400" b="1" dirty="0" smtClean="0">
                <a:solidFill>
                  <a:srgbClr val="FF0000"/>
                </a:solidFill>
              </a:rPr>
              <a:t>Some more details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44" y="2060848"/>
            <a:ext cx="8964612" cy="2160240"/>
          </a:xfrm>
          <a:solidFill>
            <a:srgbClr val="00FFFF">
              <a:alpha val="50000"/>
            </a:srgb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&lt;property name="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src.dir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 value="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"/&gt;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&lt;property name="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src.test.dir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 value="test"/&gt;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&lt;property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i="1" dirty="0" smtClean="0">
                <a:solidFill>
                  <a:srgbClr val="FF0000"/>
                </a:solidFill>
                <a:latin typeface="Courier New" pitchFamily="49" charset="0"/>
              </a:rPr>
              <a:t>build.dir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location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="build"/&gt;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More properties...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95288" y="860519"/>
            <a:ext cx="8424862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400" i="1" u="sng" dirty="0">
                <a:latin typeface="Tahoma" pitchFamily="34" charset="0"/>
              </a:rPr>
              <a:t>Before above four steps</a:t>
            </a:r>
            <a:r>
              <a:rPr lang="en-GB" sz="2400" dirty="0" smtClean="0">
                <a:latin typeface="Tahoma" pitchFamily="34" charset="0"/>
              </a:rPr>
              <a:t>, </a:t>
            </a:r>
            <a:r>
              <a:rPr lang="en-GB" sz="2400" dirty="0">
                <a:latin typeface="Tahoma" pitchFamily="34" charset="0"/>
              </a:rPr>
              <a:t>we </a:t>
            </a:r>
            <a:r>
              <a:rPr lang="en-GB" sz="2400" dirty="0" smtClean="0">
                <a:latin typeface="Tahoma" pitchFamily="34" charset="0"/>
              </a:rPr>
              <a:t>should start with assigning </a:t>
            </a:r>
            <a:r>
              <a:rPr lang="en-GB" sz="2400" b="1" i="1" u="sng" dirty="0">
                <a:latin typeface="Tahoma" pitchFamily="34" charset="0"/>
              </a:rPr>
              <a:t>properties</a:t>
            </a:r>
            <a:r>
              <a:rPr lang="en-GB" sz="2400" dirty="0">
                <a:latin typeface="Tahoma" pitchFamily="34" charset="0"/>
              </a:rPr>
              <a:t>  to </a:t>
            </a:r>
            <a:r>
              <a:rPr lang="en-GB" sz="2400" dirty="0" smtClean="0">
                <a:latin typeface="Tahoma" pitchFamily="34" charset="0"/>
              </a:rPr>
              <a:t>various </a:t>
            </a:r>
            <a:r>
              <a:rPr lang="en-GB" sz="2400" b="1" i="1" u="sng" dirty="0">
                <a:latin typeface="Tahoma" pitchFamily="34" charset="0"/>
              </a:rPr>
              <a:t>directories</a:t>
            </a:r>
            <a:r>
              <a:rPr lang="en-GB" sz="2400" dirty="0">
                <a:latin typeface="Tahoma" pitchFamily="34" charset="0"/>
              </a:rPr>
              <a:t>  used by </a:t>
            </a:r>
            <a:r>
              <a:rPr lang="en-GB" sz="2400" dirty="0" smtClean="0">
                <a:latin typeface="Tahoma" pitchFamily="34" charset="0"/>
              </a:rPr>
              <a:t>our (</a:t>
            </a:r>
            <a:r>
              <a:rPr lang="en-GB" sz="2400" b="1" dirty="0" smtClean="0">
                <a:latin typeface="Tahoma" pitchFamily="34" charset="0"/>
              </a:rPr>
              <a:t>compile</a:t>
            </a:r>
            <a:r>
              <a:rPr lang="en-GB" sz="2400" dirty="0" smtClean="0">
                <a:latin typeface="Tahoma" pitchFamily="34" charset="0"/>
              </a:rPr>
              <a:t> and) </a:t>
            </a:r>
            <a:r>
              <a:rPr lang="en-GB" sz="2400" b="1" dirty="0" smtClean="0">
                <a:latin typeface="Tahoma" pitchFamily="34" charset="0"/>
              </a:rPr>
              <a:t>test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>
                <a:latin typeface="Tahoma" pitchFamily="34" charset="0"/>
              </a:rPr>
              <a:t>targets: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207087" y="3645024"/>
            <a:ext cx="307968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C:\Antbook\ch04\</a:t>
            </a:r>
            <a:r>
              <a:rPr lang="en-GB" sz="1800" b="1" dirty="0">
                <a:solidFill>
                  <a:srgbClr val="000000"/>
                </a:solidFill>
              </a:rPr>
              <a:t>build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929322" y="2132856"/>
            <a:ext cx="280397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</a:t>
            </a:r>
            <a:r>
              <a:rPr lang="en-GB" sz="1800" dirty="0" smtClean="0"/>
              <a:t>Antbook\ch04\</a:t>
            </a:r>
            <a:r>
              <a:rPr lang="en-GB" sz="1800" b="1" dirty="0" smtClean="0">
                <a:solidFill>
                  <a:srgbClr val="000000"/>
                </a:solidFill>
              </a:rPr>
              <a:t>src</a:t>
            </a:r>
            <a:endParaRPr lang="en-GB" sz="1800" b="1" dirty="0">
              <a:solidFill>
                <a:srgbClr val="0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059325" y="2924944"/>
            <a:ext cx="294183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</a:t>
            </a:r>
            <a:r>
              <a:rPr lang="en-GB" sz="1800" dirty="0" smtClean="0"/>
              <a:t>Antbook\ch04\</a:t>
            </a:r>
            <a:r>
              <a:rPr lang="en-GB" sz="1800" b="1" dirty="0" smtClean="0">
                <a:solidFill>
                  <a:srgbClr val="000000"/>
                </a:solidFill>
              </a:rPr>
              <a:t>test</a:t>
            </a:r>
            <a:endParaRPr lang="en-GB" sz="1800" b="1" dirty="0">
              <a:solidFill>
                <a:srgbClr val="000000"/>
              </a:solidFill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0034" y="4437112"/>
            <a:ext cx="8318530" cy="17281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i="1" u="sng" dirty="0" smtClean="0"/>
              <a:t>Benefits</a:t>
            </a:r>
            <a:r>
              <a:rPr lang="en-GB" sz="2400" dirty="0" smtClean="0"/>
              <a:t>  of presentation of directories by properties: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dirty="0" smtClean="0"/>
              <a:t>If you want to change your system of directories, this can be done only in one place of build file.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1" grpId="0" animBg="1"/>
      <p:bldP spid="1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928670"/>
            <a:ext cx="8464454" cy="5812698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i="1" u="sng" dirty="0" smtClean="0"/>
              <a:t>Benefits</a:t>
            </a:r>
            <a:r>
              <a:rPr lang="en-GB" sz="2400" dirty="0" smtClean="0"/>
              <a:t>  of presentation of directories by properties: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dirty="0" smtClean="0"/>
              <a:t>Also, we can easily </a:t>
            </a:r>
            <a:r>
              <a:rPr lang="en-GB" sz="2400" b="1" i="1" dirty="0" smtClean="0"/>
              <a:t>control</a:t>
            </a:r>
            <a:r>
              <a:rPr lang="en-GB" sz="2400" dirty="0" smtClean="0"/>
              <a:t>  e.g. where </a:t>
            </a:r>
            <a:r>
              <a:rPr lang="en-GB" sz="2400" b="1" dirty="0" smtClean="0"/>
              <a:t>Ant</a:t>
            </a:r>
            <a:r>
              <a:rPr lang="en-GB" sz="2400" dirty="0" smtClean="0"/>
              <a:t> places </a:t>
            </a:r>
            <a:r>
              <a:rPr lang="en-GB" sz="2400" b="1" i="1" u="sng" dirty="0" smtClean="0"/>
              <a:t>test reports</a:t>
            </a:r>
            <a:r>
              <a:rPr lang="en-GB" sz="2400" dirty="0" smtClean="0"/>
              <a:t>  by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i="1" u="sng" dirty="0" smtClean="0"/>
              <a:t>overriding</a:t>
            </a:r>
            <a:r>
              <a:rPr lang="en-GB" sz="2400" dirty="0" smtClean="0"/>
              <a:t> 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sz="2400" dirty="0" smtClean="0"/>
              <a:t> </a:t>
            </a:r>
            <a:r>
              <a:rPr lang="en-GB" sz="2400" dirty="0"/>
              <a:t> </a:t>
            </a:r>
            <a:r>
              <a:rPr lang="en-GB" sz="2400" dirty="0" smtClean="0"/>
              <a:t>in command line as </a:t>
            </a:r>
          </a:p>
          <a:p>
            <a:pPr lvl="1" algn="ctr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2400" dirty="0" err="1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=C:\REPORTS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400" dirty="0" smtClean="0"/>
              <a:t>   to </a:t>
            </a:r>
            <a:r>
              <a:rPr lang="en-GB" sz="2400" b="1" dirty="0" smtClean="0"/>
              <a:t>temporary</a:t>
            </a:r>
            <a:r>
              <a:rPr lang="en-GB" sz="2400" dirty="0" smtClean="0"/>
              <a:t> </a:t>
            </a:r>
            <a:r>
              <a:rPr lang="en-GB" sz="2400" b="1" dirty="0" smtClean="0"/>
              <a:t>change</a:t>
            </a:r>
            <a:r>
              <a:rPr lang="en-GB" sz="2400" dirty="0" smtClean="0"/>
              <a:t> the standard (default) behaviour described in our </a:t>
            </a:r>
            <a:r>
              <a:rPr lang="en-GB" sz="2400" b="1" dirty="0" smtClean="0"/>
              <a:t>Ant</a:t>
            </a:r>
            <a:r>
              <a:rPr lang="en-GB" sz="2400" dirty="0" smtClean="0"/>
              <a:t> build file.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Thus, in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sz="2400" b="1" dirty="0" smtClean="0">
                <a:solidFill>
                  <a:srgbClr val="FF0000"/>
                </a:solidFill>
              </a:rPr>
              <a:t> you should present all </a:t>
            </a:r>
            <a:r>
              <a:rPr lang="en-GB" sz="2400" b="1" u="sng" dirty="0" smtClean="0">
                <a:solidFill>
                  <a:srgbClr val="FF0000"/>
                </a:solidFill>
              </a:rPr>
              <a:t>directories</a:t>
            </a:r>
            <a:r>
              <a:rPr lang="en-GB" sz="2400" b="1" dirty="0" smtClean="0">
                <a:solidFill>
                  <a:srgbClr val="FF0000"/>
                </a:solidFill>
              </a:rPr>
              <a:t> by </a:t>
            </a:r>
            <a:r>
              <a:rPr lang="en-GB" sz="2400" b="1" u="sng" dirty="0" smtClean="0">
                <a:solidFill>
                  <a:srgbClr val="FF0000"/>
                </a:solidFill>
              </a:rPr>
              <a:t>properties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400" dirty="0" smtClean="0"/>
              <a:t>(</a:t>
            </a:r>
            <a:r>
              <a:rPr lang="en-GB" sz="2400" b="1" i="1" dirty="0" smtClean="0"/>
              <a:t>except those</a:t>
            </a:r>
            <a:r>
              <a:rPr lang="en-GB" sz="2400" dirty="0" smtClean="0"/>
              <a:t>  directories </a:t>
            </a:r>
            <a:r>
              <a:rPr lang="en-GB" sz="2400" b="1" i="1" dirty="0" smtClean="0"/>
              <a:t>related to package declarations  </a:t>
            </a:r>
            <a:r>
              <a:rPr lang="en-GB" sz="2400" dirty="0" smtClean="0"/>
              <a:t>which you create </a:t>
            </a:r>
            <a:r>
              <a:rPr lang="en-GB" sz="2400" b="1" i="1" dirty="0" smtClean="0"/>
              <a:t>manually</a:t>
            </a:r>
            <a:r>
              <a:rPr lang="en-GB" sz="2400" dirty="0" smtClean="0"/>
              <a:t>  for your source files and test cases and need not mention in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sz="2400" dirty="0" smtClean="0"/>
              <a:t>)</a:t>
            </a:r>
            <a:r>
              <a:rPr lang="en-GB" sz="2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92869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/>
              <a:t>Ant</a:t>
            </a:r>
            <a:r>
              <a:rPr lang="en-GB" sz="2800" dirty="0" smtClean="0"/>
              <a:t> build process related to </a:t>
            </a:r>
            <a:r>
              <a:rPr lang="en-GB" sz="2800" b="1" dirty="0" err="1" smtClean="0"/>
              <a:t>JUnit</a:t>
            </a:r>
            <a:r>
              <a:rPr lang="en-GB" sz="2800" dirty="0" smtClean="0"/>
              <a:t> testing</a:t>
            </a:r>
            <a:br>
              <a:rPr lang="en-GB" sz="2800" dirty="0" smtClean="0"/>
            </a:br>
            <a:r>
              <a:rPr lang="en-GB" sz="2800" b="1" dirty="0" smtClean="0"/>
              <a:t>Some more details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2C5B5-2AA5-42B1-AC69-3E178EB385C9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9CA09-A239-429C-B575-094AF91CD89E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0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2" y="3143248"/>
            <a:ext cx="9144032" cy="1714512"/>
          </a:xfrm>
          <a:solidFill>
            <a:srgbClr val="00FFFF"/>
          </a:solidFill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test.classpath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location="${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}"/&gt;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&lt;!-- build/test --&gt;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location="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C:\JAVA\junit4.8.2\junit-4.8.2.jar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location="${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build.classes.dir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}"/&gt;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            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&lt;!-- build/classes --&gt;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50825" y="1415154"/>
            <a:ext cx="8569325" cy="15358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>
                <a:latin typeface="Tahoma" pitchFamily="34" charset="0"/>
              </a:rPr>
              <a:t>For </a:t>
            </a:r>
            <a:r>
              <a:rPr lang="en-GB" i="1" u="sng" dirty="0">
                <a:latin typeface="Tahoma" pitchFamily="34" charset="0"/>
              </a:rPr>
              <a:t>compiling</a:t>
            </a:r>
            <a:r>
              <a:rPr lang="en-GB" dirty="0">
                <a:latin typeface="Tahoma" pitchFamily="34" charset="0"/>
              </a:rPr>
              <a:t>  and </a:t>
            </a:r>
            <a:r>
              <a:rPr lang="en-GB" i="1" u="sng" dirty="0">
                <a:latin typeface="Tahoma" pitchFamily="34" charset="0"/>
              </a:rPr>
              <a:t>running</a:t>
            </a:r>
            <a:r>
              <a:rPr lang="en-GB" dirty="0">
                <a:latin typeface="Tahoma" pitchFamily="34" charset="0"/>
              </a:rPr>
              <a:t>  source files and tests cases we need </a:t>
            </a:r>
            <a:r>
              <a:rPr lang="en-GB" b="1" i="1" u="sng" dirty="0" err="1">
                <a:latin typeface="Tahoma" pitchFamily="34" charset="0"/>
              </a:rPr>
              <a:t>classpath</a:t>
            </a:r>
            <a:r>
              <a:rPr lang="en-GB" b="1" i="1" u="sng" dirty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 which has been already introduced into </a:t>
            </a:r>
            <a:r>
              <a:rPr lang="en-GB" b="1" dirty="0" smtClean="0">
                <a:solidFill>
                  <a:srgbClr val="000000"/>
                </a:solidFill>
              </a:rPr>
              <a:t>mybuild.xml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in  </a:t>
            </a:r>
          </a:p>
          <a:p>
            <a:pPr>
              <a:spcAft>
                <a:spcPts val="6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400" b="1" dirty="0" smtClean="0">
                <a:latin typeface="Tahoma" pitchFamily="34" charset="0"/>
                <a:hlinkClick r:id="rId3"/>
              </a:rPr>
              <a:t>11. </a:t>
            </a:r>
            <a:r>
              <a:rPr lang="en-GB" sz="2400" b="1" dirty="0">
                <a:latin typeface="Tahoma" pitchFamily="34" charset="0"/>
                <a:hlinkClick r:id="rId3"/>
              </a:rPr>
              <a:t>Ant, Testing and </a:t>
            </a:r>
            <a:r>
              <a:rPr lang="en-GB" sz="2400" b="1" dirty="0" err="1">
                <a:latin typeface="Tahoma" pitchFamily="34" charset="0"/>
                <a:hlinkClick r:id="rId3"/>
              </a:rPr>
              <a:t>JUnit</a:t>
            </a:r>
            <a:r>
              <a:rPr lang="en-GB" sz="2400" dirty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, </a:t>
            </a:r>
            <a:r>
              <a:rPr lang="en-GB" b="1" dirty="0" smtClean="0">
                <a:latin typeface="Tahoma" pitchFamily="34" charset="0"/>
              </a:rPr>
              <a:t>Slides 14 and 29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(and repeated now):</a:t>
            </a:r>
            <a:r>
              <a:rPr lang="en-GB" dirty="0">
                <a:latin typeface="AGaramond-Regular"/>
              </a:rPr>
              <a:t> </a:t>
            </a:r>
          </a:p>
        </p:txBody>
      </p:sp>
      <p:sp>
        <p:nvSpPr>
          <p:cNvPr id="35848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234934"/>
            <a:ext cx="7772400" cy="9080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smtClean="0"/>
              <a:t>Ant</a:t>
            </a:r>
            <a:r>
              <a:rPr lang="en-GB" sz="2800" smtClean="0"/>
              <a:t> build process related to </a:t>
            </a:r>
            <a:r>
              <a:rPr lang="en-GB" sz="2800" b="1" smtClean="0"/>
              <a:t>JUnit</a:t>
            </a:r>
            <a:r>
              <a:rPr lang="en-GB" sz="2800" smtClean="0"/>
              <a:t> testing</a:t>
            </a:r>
            <a:br>
              <a:rPr lang="en-GB" sz="2800" smtClean="0"/>
            </a:br>
            <a:r>
              <a:rPr lang="en-GB" sz="2800" b="1" smtClean="0"/>
              <a:t>Some more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5286388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b="1" dirty="0" smtClean="0">
                <a:solidFill>
                  <a:srgbClr val="FF0000"/>
                </a:solidFill>
                <a:latin typeface="+mn-lt"/>
              </a:rPr>
              <a:t>CHECK</a:t>
            </a:r>
            <a:r>
              <a:rPr lang="en-GB" dirty="0" smtClean="0">
                <a:latin typeface="+mn-lt"/>
              </a:rPr>
              <a:t> all targets, tasks, properties and paths </a:t>
            </a:r>
            <a:r>
              <a:rPr lang="en-GB" dirty="0">
                <a:latin typeface="+mn-lt"/>
              </a:rPr>
              <a:t>in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</a:rPr>
              <a:t>mybuild.xml </a:t>
            </a:r>
            <a:r>
              <a:rPr lang="en-GB" dirty="0" smtClean="0">
                <a:latin typeface="+mn-lt"/>
              </a:rPr>
              <a:t>required for running </a:t>
            </a:r>
            <a:r>
              <a:rPr lang="en-GB" b="1" dirty="0" smtClean="0">
                <a:solidFill>
                  <a:srgbClr val="000000"/>
                </a:solidFill>
                <a:cs typeface="Courier New" pitchFamily="49" charset="0"/>
              </a:rPr>
              <a:t>test-brief</a:t>
            </a:r>
            <a:r>
              <a:rPr lang="en-GB" dirty="0" smtClean="0">
                <a:latin typeface="+mn-lt"/>
              </a:rPr>
              <a:t>  target (and for other future test targets).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A97E7-FB59-4C5A-95B0-149A3292750F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196752"/>
            <a:ext cx="8389968" cy="5577294"/>
          </a:xfrm>
        </p:spPr>
        <p:txBody>
          <a:bodyPr/>
          <a:lstStyle/>
          <a:p>
            <a:pPr eaLnBrk="1" hangingPunct="1"/>
            <a:r>
              <a:rPr lang="en-GB" sz="2400" dirty="0" smtClean="0"/>
              <a:t>In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mybuild.xml,</a:t>
            </a:r>
            <a:r>
              <a:rPr lang="en-GB" sz="2400" dirty="0" smtClean="0"/>
              <a:t> testing can </a:t>
            </a:r>
            <a:r>
              <a:rPr lang="en-GB" sz="2400" dirty="0" smtClean="0">
                <a:solidFill>
                  <a:srgbClr val="FF0000"/>
                </a:solidFill>
              </a:rPr>
              <a:t>possibly</a:t>
            </a:r>
            <a:r>
              <a:rPr lang="en-GB" sz="2400" dirty="0" smtClean="0"/>
              <a:t> be </a:t>
            </a:r>
            <a:r>
              <a:rPr lang="en-GB" sz="2400" b="1" i="1" u="sng" dirty="0" smtClean="0"/>
              <a:t>preceded</a:t>
            </a:r>
            <a:r>
              <a:rPr lang="en-GB" sz="2400" dirty="0" smtClean="0"/>
              <a:t>  by a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sz="2400" dirty="0" smtClean="0"/>
              <a:t> task </a:t>
            </a:r>
          </a:p>
          <a:p>
            <a:pPr eaLnBrk="1" hangingPunct="1"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    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endParaRPr lang="en-GB" sz="2400" dirty="0" smtClean="0"/>
          </a:p>
          <a:p>
            <a:pPr eaLnBrk="1" hangingPunct="1"/>
            <a:r>
              <a:rPr lang="en-GB" sz="2400" dirty="0" smtClean="0"/>
              <a:t>This brings over all non-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.java</a:t>
            </a:r>
            <a:r>
              <a:rPr lang="en-GB" sz="2400" dirty="0" smtClean="0"/>
              <a:t> resources: </a:t>
            </a:r>
          </a:p>
          <a:p>
            <a:pPr lvl="1" eaLnBrk="1" hangingPunct="1"/>
            <a:r>
              <a:rPr lang="en-GB" sz="2000" dirty="0" smtClean="0"/>
              <a:t>For example, assume that an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n-GB" sz="2000" dirty="0" smtClean="0"/>
              <a:t> file is required as an </a:t>
            </a:r>
            <a:r>
              <a:rPr lang="en-GB" sz="2000" b="1" dirty="0" smtClean="0"/>
              <a:t>argument</a:t>
            </a:r>
            <a:r>
              <a:rPr lang="en-GB" sz="2000" dirty="0" smtClean="0"/>
              <a:t> of a </a:t>
            </a:r>
            <a:r>
              <a:rPr lang="en-GB" sz="2000" b="1" dirty="0" smtClean="0"/>
              <a:t>Java program</a:t>
            </a:r>
            <a:r>
              <a:rPr lang="en-GB" sz="2000" dirty="0" smtClean="0"/>
              <a:t> which should do something with this file (read it, parse it, search some information in it, etc). </a:t>
            </a:r>
          </a:p>
          <a:p>
            <a:pPr lvl="1" eaLnBrk="1" hangingPunct="1"/>
            <a:r>
              <a:rPr lang="en-GB" sz="2000" dirty="0" smtClean="0"/>
              <a:t>Then we need an example of such file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test.html </a:t>
            </a:r>
            <a:r>
              <a:rPr lang="en-GB" sz="2000" dirty="0" smtClean="0"/>
              <a:t>somewhere under 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C:\Antbook\ch04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sz="2000" b="1" dirty="0" smtClean="0">
                <a:cs typeface="Courier New" pitchFamily="49" charset="0"/>
              </a:rPr>
              <a:t>, </a:t>
            </a:r>
            <a:r>
              <a:rPr lang="en-GB" sz="2000" dirty="0" smtClean="0">
                <a:cs typeface="Courier New" pitchFamily="49" charset="0"/>
              </a:rPr>
              <a:t>and so </a:t>
            </a:r>
            <a:endParaRPr lang="en-GB" sz="2000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test.html</a:t>
            </a:r>
            <a:r>
              <a:rPr lang="en-GB" sz="2000" dirty="0" smtClean="0"/>
              <a:t>, should be copied into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 smtClean="0"/>
              <a:t>,  to allow our compiled </a:t>
            </a:r>
            <a:r>
              <a:rPr lang="en-GB" sz="2000" b="1" dirty="0" err="1" smtClean="0"/>
              <a:t>JUnit</a:t>
            </a:r>
            <a:r>
              <a:rPr lang="en-GB" sz="2000" b="1" dirty="0" smtClean="0"/>
              <a:t> </a:t>
            </a:r>
            <a:r>
              <a:rPr lang="en-GB" sz="2000" dirty="0" smtClean="0"/>
              <a:t>test cases </a:t>
            </a:r>
            <a:r>
              <a:rPr lang="en-GB" sz="2000" b="1" i="1" dirty="0" smtClean="0"/>
              <a:t>to access test data file –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test.html </a:t>
            </a:r>
            <a:r>
              <a:rPr lang="en-GB" sz="2000" b="1" dirty="0" smtClean="0">
                <a:solidFill>
                  <a:srgbClr val="7030A0"/>
                </a:solidFill>
              </a:rPr>
              <a:t>–</a:t>
            </a:r>
            <a:r>
              <a:rPr lang="en-GB" sz="2000" b="1" i="1" dirty="0" smtClean="0">
                <a:solidFill>
                  <a:srgbClr val="7030A0"/>
                </a:solidFill>
              </a:rPr>
              <a:t> </a:t>
            </a:r>
            <a:r>
              <a:rPr lang="en-GB" sz="2000" b="1" i="1" dirty="0" smtClean="0"/>
              <a:t>easily 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86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-32" y="1987328"/>
            <a:ext cx="9144032" cy="172970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18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</a:rPr>
              <a:t>&lt;</a:t>
            </a:r>
            <a:r>
              <a:rPr lang="en-GB" sz="1800" b="1" dirty="0">
                <a:solidFill>
                  <a:srgbClr val="000000"/>
                </a:solidFill>
              </a:rPr>
              <a:t>copy </a:t>
            </a:r>
            <a:r>
              <a:rPr lang="en-GB" sz="1800" b="1" dirty="0" err="1">
                <a:solidFill>
                  <a:srgbClr val="000000"/>
                </a:solidFill>
              </a:rPr>
              <a:t>todir</a:t>
            </a:r>
            <a:r>
              <a:rPr lang="en-GB" sz="1800" b="1" dirty="0" smtClean="0">
                <a:solidFill>
                  <a:srgbClr val="000000"/>
                </a:solidFill>
              </a:rPr>
              <a:t>="${</a:t>
            </a:r>
            <a:r>
              <a:rPr lang="en-GB" sz="1800" b="1" i="1" dirty="0" err="1" smtClean="0">
                <a:solidFill>
                  <a:srgbClr val="FF0000"/>
                </a:solidFill>
              </a:rPr>
              <a:t>build.test.dir</a:t>
            </a:r>
            <a:r>
              <a:rPr lang="en-GB" sz="1800" b="1" dirty="0" smtClean="0">
                <a:solidFill>
                  <a:srgbClr val="000000"/>
                </a:solidFill>
              </a:rPr>
              <a:t>}"&gt;</a:t>
            </a:r>
            <a:endParaRPr lang="en-GB" sz="18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</a:rPr>
              <a:t>fileset</a:t>
            </a:r>
            <a:r>
              <a:rPr lang="en-GB" sz="1800" b="1" dirty="0">
                <a:solidFill>
                  <a:srgbClr val="000000"/>
                </a:solidFill>
              </a:rPr>
              <a:t> dir</a:t>
            </a:r>
            <a:r>
              <a:rPr lang="en-GB" sz="1800" b="1" dirty="0" smtClean="0">
                <a:solidFill>
                  <a:srgbClr val="000000"/>
                </a:solidFill>
              </a:rPr>
              <a:t>="</a:t>
            </a:r>
            <a:r>
              <a:rPr lang="en-GB" sz="1800" b="1" i="1" dirty="0" smtClean="0">
                <a:solidFill>
                  <a:srgbClr val="FF0000"/>
                </a:solidFill>
              </a:rPr>
              <a:t>${</a:t>
            </a:r>
            <a:r>
              <a:rPr lang="en-GB" sz="1800" b="1" i="1" dirty="0" err="1" smtClean="0">
                <a:solidFill>
                  <a:srgbClr val="FF0000"/>
                </a:solidFill>
              </a:rPr>
              <a:t>src.test.dir</a:t>
            </a:r>
            <a:r>
              <a:rPr lang="en-GB" sz="1800" b="1" i="1" dirty="0" smtClean="0">
                <a:solidFill>
                  <a:srgbClr val="FF0000"/>
                </a:solidFill>
              </a:rPr>
              <a:t>}</a:t>
            </a:r>
            <a:r>
              <a:rPr lang="en-GB" sz="1800" b="1" dirty="0" smtClean="0">
                <a:solidFill>
                  <a:srgbClr val="000000"/>
                </a:solidFill>
              </a:rPr>
              <a:t>" </a:t>
            </a:r>
            <a:r>
              <a:rPr lang="en-GB" sz="1800" b="1" i="1" dirty="0" smtClean="0">
                <a:solidFill>
                  <a:srgbClr val="FF0000"/>
                </a:solidFill>
              </a:rPr>
              <a:t>excludes</a:t>
            </a:r>
            <a:r>
              <a:rPr lang="en-GB" sz="1800" b="1" dirty="0">
                <a:solidFill>
                  <a:srgbClr val="000000"/>
                </a:solidFill>
              </a:rPr>
              <a:t>="**/*.java,</a:t>
            </a:r>
            <a:r>
              <a:rPr lang="en-GB" b="1" dirty="0">
                <a:solidFill>
                  <a:srgbClr val="000000"/>
                </a:solidFill>
              </a:rPr>
              <a:t>**/*.class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&lt;/copy</a:t>
            </a:r>
            <a:r>
              <a:rPr lang="en-GB" sz="18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1800" b="1" dirty="0">
              <a:solidFill>
                <a:srgbClr val="000000"/>
              </a:solidFill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786182" y="2132856"/>
            <a:ext cx="3733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C:\Antbook\ch04</a:t>
            </a:r>
            <a:r>
              <a:rPr lang="en-GB" sz="1800" b="1" dirty="0"/>
              <a:t>\</a:t>
            </a:r>
            <a:r>
              <a:rPr lang="en-GB" sz="1800" b="1" dirty="0">
                <a:solidFill>
                  <a:srgbClr val="FF0000"/>
                </a:solidFill>
              </a:rPr>
              <a:t>build\test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586176" y="3212976"/>
            <a:ext cx="29146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C:\Antbook\ch04</a:t>
            </a:r>
            <a:r>
              <a:rPr lang="en-GB" sz="1800" b="1" dirty="0"/>
              <a:t>\</a:t>
            </a:r>
            <a:r>
              <a:rPr lang="en-GB" sz="1800" b="1" dirty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36872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71414"/>
            <a:ext cx="7772400" cy="9080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smtClean="0"/>
              <a:t>Ant</a:t>
            </a:r>
            <a:r>
              <a:rPr lang="en-GB" sz="2800" smtClean="0"/>
              <a:t> build process related to </a:t>
            </a:r>
            <a:r>
              <a:rPr lang="en-GB" sz="2800" b="1" smtClean="0"/>
              <a:t>JUnit</a:t>
            </a:r>
            <a:r>
              <a:rPr lang="en-GB" sz="2800" smtClean="0"/>
              <a:t> testing</a:t>
            </a:r>
            <a:br>
              <a:rPr lang="en-GB" sz="2800" smtClean="0"/>
            </a:br>
            <a:r>
              <a:rPr lang="en-GB" sz="2800" b="1" smtClean="0"/>
              <a:t>Some more details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-5400000">
            <a:off x="3071009" y="3284884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5400000">
            <a:off x="3213885" y="2205088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3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9F432-0511-40F5-8065-536CAB3C20A6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14"/>
            <a:ext cx="7770812" cy="7207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rgbClr val="FF0000"/>
                </a:solidFill>
              </a:rPr>
              <a:t>More</a:t>
            </a:r>
            <a:r>
              <a:rPr lang="en-GB" sz="3200" dirty="0" smtClean="0"/>
              <a:t> on writing a </a:t>
            </a:r>
            <a:r>
              <a:rPr lang="en-GB" sz="3200" b="1" dirty="0" smtClean="0"/>
              <a:t>test case</a:t>
            </a:r>
            <a:endParaRPr lang="en-GB" sz="32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857232"/>
            <a:ext cx="8496300" cy="5572164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b="1" dirty="0" smtClean="0"/>
              <a:t>Recall</a:t>
            </a:r>
            <a:r>
              <a:rPr lang="en-GB" dirty="0" smtClean="0"/>
              <a:t> that a </a:t>
            </a:r>
            <a:r>
              <a:rPr lang="en-GB" b="1" i="1" u="sng" dirty="0" smtClean="0"/>
              <a:t>test case</a:t>
            </a:r>
            <a:r>
              <a:rPr lang="en-GB" dirty="0" smtClean="0"/>
              <a:t>  is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 </a:t>
            </a:r>
            <a:r>
              <a:rPr lang="en-GB" i="1" u="sng" dirty="0" smtClean="0"/>
              <a:t>class</a:t>
            </a:r>
            <a:r>
              <a:rPr lang="en-GB" dirty="0" smtClean="0"/>
              <a:t>  which </a:t>
            </a:r>
            <a:r>
              <a:rPr lang="en-GB" b="1" dirty="0" smtClean="0"/>
              <a:t>imports</a:t>
            </a:r>
            <a:r>
              <a:rPr lang="en-GB" dirty="0" smtClean="0"/>
              <a:t> some </a:t>
            </a:r>
            <a:r>
              <a:rPr lang="en-GB" b="1" dirty="0" err="1" smtClean="0"/>
              <a:t>JUnit</a:t>
            </a:r>
            <a:r>
              <a:rPr lang="en-GB" dirty="0" smtClean="0"/>
              <a:t> packages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/>
              <a:t>    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org.junit.Test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GB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org.junit.Assert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990600" lvl="1" indent="-533400" algn="ctr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and implements one or more </a:t>
            </a:r>
            <a:r>
              <a:rPr lang="en-GB" i="1" u="sng" dirty="0" smtClean="0"/>
              <a:t>no-argument</a:t>
            </a:r>
            <a:r>
              <a:rPr lang="en-GB" dirty="0" smtClean="0"/>
              <a:t>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@Test</a:t>
            </a:r>
            <a:r>
              <a:rPr lang="en-GB" dirty="0" smtClean="0"/>
              <a:t> </a:t>
            </a:r>
            <a:r>
              <a:rPr lang="en-GB" b="1" i="1" u="sng" dirty="0" smtClean="0"/>
              <a:t>methods</a:t>
            </a:r>
            <a:r>
              <a:rPr lang="en-GB" dirty="0" smtClean="0"/>
              <a:t>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See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sz="2400" b="1" dirty="0" smtClean="0">
                <a:hlinkClick r:id="rId3"/>
              </a:rPr>
              <a:t>11. Ant, Testing and </a:t>
            </a:r>
            <a:r>
              <a:rPr lang="en-GB" sz="2400" b="1" dirty="0" err="1" smtClean="0">
                <a:hlinkClick r:id="rId3"/>
              </a:rPr>
              <a:t>JUnit</a:t>
            </a:r>
            <a:r>
              <a:rPr lang="en-GB" sz="2400" dirty="0" smtClean="0"/>
              <a:t>, </a:t>
            </a:r>
            <a:r>
              <a:rPr lang="en-GB" sz="2400" b="1" dirty="0" err="1" smtClean="0"/>
              <a:t>JUnit</a:t>
            </a:r>
            <a:r>
              <a:rPr lang="en-GB" sz="2400" b="1" dirty="0" smtClean="0"/>
              <a:t> Primer</a:t>
            </a:r>
            <a:r>
              <a:rPr lang="en-GB" sz="2400" dirty="0" smtClean="0"/>
              <a:t>, </a:t>
            </a:r>
            <a:r>
              <a:rPr lang="en-GB" sz="2400" b="1" dirty="0" smtClean="0"/>
              <a:t>Slides 5, 6</a:t>
            </a:r>
            <a:r>
              <a:rPr lang="en-GB" sz="2400" dirty="0" smtClean="0"/>
              <a:t>.)</a:t>
            </a:r>
            <a:endParaRPr lang="en-GB" b="1" dirty="0" smtClean="0">
              <a:latin typeface="Courier New" pitchFamily="49" charset="0"/>
            </a:endParaRP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where each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dirty="0" smtClean="0"/>
              <a:t>consists of several </a:t>
            </a:r>
            <a:r>
              <a:rPr lang="en-GB" b="1" i="1" u="sng" dirty="0" smtClean="0"/>
              <a:t>assertion methods</a:t>
            </a:r>
            <a:r>
              <a:rPr lang="en-GB" dirty="0" smtClean="0"/>
              <a:t>  typically comparing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expected</a:t>
            </a:r>
            <a:r>
              <a:rPr lang="en-GB" b="1" dirty="0" smtClean="0">
                <a:solidFill>
                  <a:srgbClr val="000000"/>
                </a:solidFill>
              </a:rPr>
              <a:t> 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actual</a:t>
            </a:r>
            <a:r>
              <a:rPr lang="en-GB" b="1" dirty="0" smtClean="0"/>
              <a:t> </a:t>
            </a:r>
            <a:r>
              <a:rPr lang="en-GB" dirty="0" smtClean="0"/>
              <a:t>values.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4EEA6-A0E9-424A-9924-49B991224144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0872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solidFill>
                  <a:srgbClr val="FF0000"/>
                </a:solidFill>
              </a:rPr>
              <a:t>More</a:t>
            </a:r>
            <a:r>
              <a:rPr lang="en-GB" sz="2800" dirty="0" smtClean="0"/>
              <a:t> on writing a </a:t>
            </a:r>
            <a:r>
              <a:rPr lang="en-GB" sz="2800" b="1" dirty="0" smtClean="0"/>
              <a:t>test case:</a:t>
            </a:r>
            <a:br>
              <a:rPr lang="en-GB" sz="2800" b="1" dirty="0" smtClean="0"/>
            </a:br>
            <a:r>
              <a:rPr lang="en-GB" sz="2800" b="1" dirty="0" smtClean="0"/>
              <a:t> </a:t>
            </a:r>
            <a:r>
              <a:rPr lang="en-GB" sz="2800" b="1" dirty="0" err="1" smtClean="0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800" dirty="0" smtClean="0"/>
              <a:t> and </a:t>
            </a:r>
            <a:r>
              <a:rPr lang="en-GB" sz="2800" b="1" dirty="0" err="1" smtClean="0">
                <a:solidFill>
                  <a:srgbClr val="0070C0"/>
                </a:solidFill>
                <a:latin typeface="Courier New" pitchFamily="49" charset="0"/>
              </a:rPr>
              <a:t>tearDown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1469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23528" y="908720"/>
            <a:ext cx="8572560" cy="4500594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GB" sz="2400" b="1" dirty="0">
              <a:solidFill>
                <a:srgbClr val="FF0000"/>
              </a:solidFill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Additionally</a:t>
            </a:r>
            <a:r>
              <a:rPr lang="en-GB" sz="2400" dirty="0">
                <a:latin typeface="Tahoma" pitchFamily="34" charset="0"/>
              </a:rPr>
              <a:t>, to </a:t>
            </a:r>
            <a:r>
              <a:rPr lang="en-GB" sz="2400" b="1" i="1" u="sng" dirty="0">
                <a:latin typeface="Tahoma" pitchFamily="34" charset="0"/>
              </a:rPr>
              <a:t>prevent</a:t>
            </a:r>
            <a:r>
              <a:rPr lang="en-GB" sz="2400" i="1" dirty="0">
                <a:latin typeface="Tahoma" pitchFamily="34" charset="0"/>
              </a:rPr>
              <a:t> one </a:t>
            </a:r>
            <a:r>
              <a:rPr lang="en-GB" sz="2400" b="1" i="1" dirty="0" smtClean="0">
                <a:solidFill>
                  <a:srgbClr val="FF0000"/>
                </a:solidFill>
                <a:cs typeface="Courier New" pitchFamily="49" charset="0"/>
              </a:rPr>
              <a:t>@Test</a:t>
            </a:r>
            <a:r>
              <a:rPr lang="en-GB" sz="2400" i="1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</a:rPr>
              <a:t>method</a:t>
            </a:r>
            <a:r>
              <a:rPr lang="en-GB" sz="2400" i="1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</a:rPr>
              <a:t>from</a:t>
            </a:r>
            <a:r>
              <a:rPr lang="en-GB" sz="2400" i="1" dirty="0" smtClean="0">
                <a:latin typeface="Tahoma" pitchFamily="34" charset="0"/>
              </a:rPr>
              <a:t> </a:t>
            </a:r>
            <a:r>
              <a:rPr lang="en-GB" sz="2400" b="1" i="1" u="sng" dirty="0">
                <a:latin typeface="Tahoma" pitchFamily="34" charset="0"/>
              </a:rPr>
              <a:t>affecting</a:t>
            </a:r>
            <a:r>
              <a:rPr lang="en-GB" sz="2400" i="1" dirty="0">
                <a:latin typeface="Tahoma" pitchFamily="34" charset="0"/>
              </a:rPr>
              <a:t> the behaviour of another</a:t>
            </a:r>
            <a:r>
              <a:rPr lang="en-GB" sz="2400" dirty="0">
                <a:latin typeface="Tahoma" pitchFamily="34" charset="0"/>
              </a:rPr>
              <a:t>  we can </a:t>
            </a: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GB" b="1" dirty="0" smtClean="0">
                <a:latin typeface="Tahoma" pitchFamily="34" charset="0"/>
              </a:rPr>
              <a:t> annotate</a:t>
            </a:r>
            <a:r>
              <a:rPr lang="en-GB" dirty="0" smtClean="0">
                <a:latin typeface="Tahoma" pitchFamily="34" charset="0"/>
              </a:rPr>
              <a:t> by </a:t>
            </a:r>
            <a:r>
              <a:rPr lang="en-GB" b="1" dirty="0" smtClean="0">
                <a:solidFill>
                  <a:srgbClr val="0070C0"/>
                </a:solidFill>
                <a:cs typeface="Courier New" pitchFamily="49" charset="0"/>
              </a:rPr>
              <a:t>@Before</a:t>
            </a:r>
            <a:r>
              <a:rPr lang="en-GB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dirty="0">
                <a:latin typeface="Tahoma" pitchFamily="34" charset="0"/>
              </a:rPr>
              <a:t>and </a:t>
            </a:r>
            <a:r>
              <a:rPr lang="en-GB" b="1" dirty="0">
                <a:latin typeface="Tahoma" pitchFamily="34" charset="0"/>
              </a:rPr>
              <a:t>implement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a </a:t>
            </a:r>
            <a:r>
              <a:rPr lang="en-GB" dirty="0">
                <a:latin typeface="Tahoma" pitchFamily="34" charset="0"/>
              </a:rPr>
              <a:t>method </a:t>
            </a:r>
            <a:endParaRPr lang="en-GB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  <a:latin typeface="Tahoma" pitchFamily="34" charset="0"/>
              </a:rPr>
              <a:t>      </a:t>
            </a:r>
            <a:r>
              <a:rPr lang="en-GB" dirty="0" smtClean="0">
                <a:solidFill>
                  <a:srgbClr val="000000"/>
                </a:solidFill>
              </a:rPr>
              <a:t>public </a:t>
            </a:r>
            <a:r>
              <a:rPr lang="en-GB" dirty="0">
                <a:solidFill>
                  <a:srgbClr val="000000"/>
                </a:solidFill>
              </a:rPr>
              <a:t>void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setUp</a:t>
            </a:r>
            <a:r>
              <a:rPr lang="en-GB" b="1" dirty="0">
                <a:solidFill>
                  <a:srgbClr val="000000"/>
                </a:solidFill>
              </a:rPr>
              <a:t>() </a:t>
            </a:r>
            <a:r>
              <a:rPr lang="en-GB" dirty="0" smtClean="0">
                <a:latin typeface="Tahoma" pitchFamily="34" charset="0"/>
              </a:rPr>
              <a:t>which</a:t>
            </a:r>
            <a:endParaRPr lang="en-GB" dirty="0">
              <a:latin typeface="Tahoma" pitchFamily="34" charset="0"/>
            </a:endParaRPr>
          </a:p>
          <a:p>
            <a:pPr marL="1143000" lvl="2" indent="-2286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FontTx/>
              <a:buChar char="-"/>
            </a:pPr>
            <a:r>
              <a:rPr lang="en-GB" sz="1800" b="1" i="1" u="sng" dirty="0">
                <a:latin typeface="Tahoma" pitchFamily="34" charset="0"/>
              </a:rPr>
              <a:t>initializes</a:t>
            </a:r>
            <a:r>
              <a:rPr lang="en-GB" sz="1800" dirty="0">
                <a:latin typeface="Tahoma" pitchFamily="34" charset="0"/>
              </a:rPr>
              <a:t>  objects under test </a:t>
            </a:r>
          </a:p>
          <a:p>
            <a:pPr marL="1143000" lvl="2" indent="-2286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FontTx/>
              <a:buChar char="-"/>
            </a:pPr>
            <a:r>
              <a:rPr lang="en-GB" sz="1800" dirty="0">
                <a:latin typeface="Tahoma" pitchFamily="34" charset="0"/>
              </a:rPr>
              <a:t>by </a:t>
            </a:r>
            <a:r>
              <a:rPr lang="en-GB" sz="1800" b="1" i="1" u="sng" dirty="0">
                <a:latin typeface="Tahoma" pitchFamily="34" charset="0"/>
              </a:rPr>
              <a:t>storing a state</a:t>
            </a:r>
            <a:r>
              <a:rPr lang="en-GB" sz="1800" dirty="0">
                <a:latin typeface="Tahoma" pitchFamily="34" charset="0"/>
              </a:rPr>
              <a:t>  (</a:t>
            </a:r>
            <a:r>
              <a:rPr lang="en-GB" sz="1800" b="1" i="1" u="sng" dirty="0">
                <a:latin typeface="Tahoma" pitchFamily="34" charset="0"/>
              </a:rPr>
              <a:t>fixture</a:t>
            </a:r>
            <a:r>
              <a:rPr lang="en-GB" sz="1800" dirty="0">
                <a:latin typeface="Tahoma" pitchFamily="34" charset="0"/>
              </a:rPr>
              <a:t>) as </a:t>
            </a:r>
            <a:r>
              <a:rPr lang="en-GB" sz="1800" b="1" dirty="0">
                <a:latin typeface="Tahoma" pitchFamily="34" charset="0"/>
              </a:rPr>
              <a:t>member variables</a:t>
            </a:r>
            <a:r>
              <a:rPr lang="en-GB" sz="1800" dirty="0">
                <a:latin typeface="Tahoma" pitchFamily="34" charset="0"/>
              </a:rPr>
              <a:t> to the test case </a:t>
            </a: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</a:pPr>
            <a:endParaRPr lang="en-GB" dirty="0">
              <a:latin typeface="Tahoma" pitchFamily="34" charset="0"/>
            </a:endParaRPr>
          </a:p>
          <a:p>
            <a:pPr marL="914400" lvl="1" indent="-45720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lphaLcPeriod" startAt="2"/>
            </a:pPr>
            <a:r>
              <a:rPr lang="en-GB" dirty="0" smtClean="0">
                <a:latin typeface="Tahoma" pitchFamily="34" charset="0"/>
              </a:rPr>
              <a:t>Optionally, </a:t>
            </a:r>
            <a:r>
              <a:rPr lang="en-GB" b="1" dirty="0">
                <a:latin typeface="Tahoma" pitchFamily="34" charset="0"/>
              </a:rPr>
              <a:t>annotate</a:t>
            </a:r>
            <a:r>
              <a:rPr lang="en-GB" dirty="0">
                <a:latin typeface="Tahoma" pitchFamily="34" charset="0"/>
              </a:rPr>
              <a:t> by </a:t>
            </a:r>
            <a:r>
              <a:rPr lang="en-GB" b="1" dirty="0">
                <a:solidFill>
                  <a:srgbClr val="0070C0"/>
                </a:solidFill>
                <a:cs typeface="Courier New" pitchFamily="49" charset="0"/>
              </a:rPr>
              <a:t>@After </a:t>
            </a:r>
            <a:r>
              <a:rPr lang="en-GB" dirty="0" smtClean="0">
                <a:latin typeface="Tahoma" pitchFamily="34" charset="0"/>
              </a:rPr>
              <a:t>and </a:t>
            </a:r>
            <a:r>
              <a:rPr lang="en-GB" b="1" dirty="0" smtClean="0">
                <a:latin typeface="Tahoma" pitchFamily="34" charset="0"/>
              </a:rPr>
              <a:t>implement</a:t>
            </a:r>
            <a:r>
              <a:rPr lang="en-GB" dirty="0" smtClean="0">
                <a:latin typeface="Tahoma" pitchFamily="34" charset="0"/>
              </a:rPr>
              <a:t> a method </a:t>
            </a:r>
            <a:endParaRPr lang="en-GB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</a:rPr>
              <a:t>   public void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tearDown</a:t>
            </a:r>
            <a:r>
              <a:rPr lang="en-GB" b="1" dirty="0" smtClean="0">
                <a:solidFill>
                  <a:srgbClr val="000000"/>
                </a:solidFill>
              </a:rPr>
              <a:t>() </a:t>
            </a:r>
            <a:r>
              <a:rPr lang="en-GB" dirty="0" smtClean="0">
                <a:latin typeface="Tahoma" pitchFamily="34" charset="0"/>
              </a:rPr>
              <a:t>which </a:t>
            </a:r>
          </a:p>
          <a:p>
            <a:pPr marL="1143000" lvl="2" indent="-22860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Tx/>
              <a:buChar char="-"/>
            </a:pPr>
            <a:r>
              <a:rPr lang="en-GB" sz="1800" b="1" i="1" u="sng" dirty="0" smtClean="0">
                <a:latin typeface="Tahoma" pitchFamily="34" charset="0"/>
              </a:rPr>
              <a:t>releases</a:t>
            </a:r>
            <a:r>
              <a:rPr lang="en-GB" sz="1800" dirty="0" smtClean="0">
                <a:latin typeface="Tahoma" pitchFamily="34" charset="0"/>
              </a:rPr>
              <a:t>  objects/resources under test. </a:t>
            </a:r>
            <a:endParaRPr lang="en-GB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lphaLcPeriod" startAt="3"/>
            </a:pPr>
            <a:r>
              <a:rPr lang="en-GB" dirty="0" smtClean="0">
                <a:latin typeface="+mn-lt"/>
                <a:cs typeface="Courier New" pitchFamily="49" charset="0"/>
              </a:rPr>
              <a:t>For this to work, we also need to </a:t>
            </a:r>
            <a:r>
              <a:rPr lang="en-GB" b="1" dirty="0" smtClean="0">
                <a:latin typeface="+mn-lt"/>
                <a:cs typeface="Courier New" pitchFamily="49" charset="0"/>
              </a:rPr>
              <a:t>import </a:t>
            </a:r>
            <a:r>
              <a:rPr lang="en-GB" dirty="0" smtClean="0">
                <a:latin typeface="+mn-lt"/>
                <a:cs typeface="Courier New" pitchFamily="49" charset="0"/>
              </a:rPr>
              <a:t>from </a:t>
            </a:r>
            <a:r>
              <a:rPr lang="en-GB" b="1" dirty="0" err="1" smtClean="0">
                <a:latin typeface="+mn-lt"/>
                <a:cs typeface="Courier New" pitchFamily="49" charset="0"/>
              </a:rPr>
              <a:t>Junit</a:t>
            </a:r>
            <a:r>
              <a:rPr lang="en-GB" b="1" dirty="0" smtClean="0">
                <a:latin typeface="+mn-lt"/>
                <a:cs typeface="Courier New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          </a:t>
            </a:r>
            <a:r>
              <a:rPr lang="en-GB" b="1" dirty="0" smtClean="0">
                <a:solidFill>
                  <a:srgbClr val="000000"/>
                </a:solidFill>
              </a:rPr>
              <a:t>import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org.junit.</a:t>
            </a:r>
            <a:r>
              <a:rPr lang="en-GB" b="1" dirty="0" err="1" smtClean="0">
                <a:solidFill>
                  <a:srgbClr val="0070C0"/>
                </a:solidFill>
              </a:rPr>
              <a:t>Before</a:t>
            </a:r>
            <a:r>
              <a:rPr lang="en-GB" dirty="0" smtClean="0">
                <a:solidFill>
                  <a:srgbClr val="000000"/>
                </a:solidFill>
              </a:rPr>
              <a:t>;           </a:t>
            </a: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          </a:t>
            </a:r>
            <a:r>
              <a:rPr lang="en-GB" b="1" dirty="0" smtClean="0">
                <a:solidFill>
                  <a:srgbClr val="000000"/>
                </a:solidFill>
              </a:rPr>
              <a:t>import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org.junit.</a:t>
            </a:r>
            <a:r>
              <a:rPr lang="en-GB" b="1" dirty="0" err="1" smtClean="0">
                <a:solidFill>
                  <a:srgbClr val="0070C0"/>
                </a:solidFill>
              </a:rPr>
              <a:t>After</a:t>
            </a:r>
            <a:r>
              <a:rPr lang="en-GB" dirty="0" smtClean="0">
                <a:solidFill>
                  <a:srgbClr val="000000"/>
                </a:solidFill>
              </a:rPr>
              <a:t>;</a:t>
            </a:r>
            <a:endParaRPr lang="en-GB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517232"/>
            <a:ext cx="84296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 smtClean="0">
                <a:latin typeface="+mn-lt"/>
              </a:rPr>
              <a:t>The names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setUp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latin typeface="+mn-lt"/>
              </a:rPr>
              <a:t>and</a:t>
            </a:r>
            <a:r>
              <a:rPr lang="en-GB" b="1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tearDown</a:t>
            </a:r>
            <a:r>
              <a:rPr lang="en-GB" b="1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are traditional</a:t>
            </a:r>
            <a:r>
              <a:rPr lang="en-GB" b="1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after</a:t>
            </a:r>
            <a:r>
              <a:rPr lang="en-GB" b="1" dirty="0" smtClean="0">
                <a:latin typeface="+mn-lt"/>
              </a:rPr>
              <a:t> JUnit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GB" b="1" dirty="0" smtClean="0">
                <a:latin typeface="+mn-lt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GB" b="1" dirty="0" smtClean="0"/>
              <a:t>JUnit</a:t>
            </a:r>
            <a:r>
              <a:rPr lang="en-GB" b="1" dirty="0" smtClean="0">
                <a:solidFill>
                  <a:srgbClr val="FF0000"/>
                </a:solidFill>
              </a:rPr>
              <a:t>4 </a:t>
            </a:r>
            <a:r>
              <a:rPr lang="en-GB" dirty="0">
                <a:latin typeface="+mn-lt"/>
              </a:rPr>
              <a:t>a</a:t>
            </a:r>
            <a:r>
              <a:rPr lang="en-GB" dirty="0" smtClean="0">
                <a:latin typeface="+mn-lt"/>
              </a:rPr>
              <a:t>nnotations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70C0"/>
                </a:solidFill>
                <a:cs typeface="Courier New" pitchFamily="49" charset="0"/>
              </a:rPr>
              <a:t>@Before</a:t>
            </a:r>
            <a:r>
              <a:rPr lang="en-GB" dirty="0" smtClean="0"/>
              <a:t> </a:t>
            </a:r>
            <a:r>
              <a:rPr lang="en-GB" dirty="0">
                <a:latin typeface="+mn-lt"/>
              </a:rPr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  <a:cs typeface="Courier New" pitchFamily="49" charset="0"/>
              </a:rPr>
              <a:t>@After </a:t>
            </a:r>
            <a:r>
              <a:rPr lang="en-GB" dirty="0" smtClean="0">
                <a:latin typeface="+mn-lt"/>
              </a:rPr>
              <a:t>make the behaviour of </a:t>
            </a:r>
            <a:r>
              <a:rPr lang="en-GB" b="1" dirty="0" err="1">
                <a:solidFill>
                  <a:srgbClr val="0070C0"/>
                </a:solidFill>
              </a:rPr>
              <a:t>setUp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latin typeface="+mn-lt"/>
              </a:rPr>
              <a:t>and</a:t>
            </a:r>
            <a:r>
              <a:rPr lang="en-GB" b="1" dirty="0"/>
              <a:t> </a:t>
            </a:r>
            <a:r>
              <a:rPr lang="en-GB" b="1" dirty="0" err="1">
                <a:solidFill>
                  <a:srgbClr val="0070C0"/>
                </a:solidFill>
              </a:rPr>
              <a:t>tearDown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latin typeface="+mn-lt"/>
              </a:rPr>
              <a:t>as required. (See also next slides.)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4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4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10080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rgbClr val="FF0000"/>
                </a:solidFill>
              </a:rPr>
              <a:t>Running</a:t>
            </a:r>
            <a:r>
              <a:rPr lang="en-GB" sz="3200" dirty="0" smtClean="0"/>
              <a:t> a </a:t>
            </a:r>
            <a:r>
              <a:rPr lang="en-GB" sz="3200" b="1" dirty="0" smtClean="0"/>
              <a:t>test case with </a:t>
            </a:r>
            <a:br>
              <a:rPr lang="en-GB" sz="3200" b="1" dirty="0" smtClean="0"/>
            </a:br>
            <a:r>
              <a:rPr lang="en-GB" sz="3200" b="1" dirty="0" smtClean="0"/>
              <a:t> </a:t>
            </a:r>
            <a:r>
              <a:rPr lang="en-GB" sz="3200" b="1" dirty="0" err="1" smtClean="0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sz="32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3200" dirty="0" smtClean="0"/>
              <a:t> and </a:t>
            </a:r>
            <a:r>
              <a:rPr lang="en-GB" sz="3200" b="1" dirty="0" err="1" smtClean="0">
                <a:solidFill>
                  <a:srgbClr val="0070C0"/>
                </a:solidFill>
                <a:latin typeface="Courier New" pitchFamily="49" charset="0"/>
              </a:rPr>
              <a:t>tearDown</a:t>
            </a:r>
            <a:r>
              <a:rPr lang="en-GB" sz="32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2" y="1142984"/>
            <a:ext cx="8424167" cy="5715016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2400" b="1" dirty="0" smtClean="0"/>
              <a:t>Test Runner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calls the same  </a:t>
            </a:r>
            <a:r>
              <a:rPr lang="en-GB" sz="2400" b="1" dirty="0" err="1" smtClean="0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and </a:t>
            </a:r>
            <a:r>
              <a:rPr lang="en-GB" sz="2400" b="1" dirty="0" err="1" smtClean="0">
                <a:solidFill>
                  <a:srgbClr val="0070C0"/>
                </a:solidFill>
                <a:latin typeface="Courier New" pitchFamily="49" charset="0"/>
              </a:rPr>
              <a:t>tearDown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methods </a:t>
            </a:r>
            <a:r>
              <a:rPr lang="en-GB" sz="2400" b="1" i="1" u="sng" dirty="0" smtClean="0"/>
              <a:t>before</a:t>
            </a:r>
            <a:r>
              <a:rPr lang="en-GB" sz="2400" dirty="0" smtClean="0"/>
              <a:t> and </a:t>
            </a:r>
            <a:r>
              <a:rPr lang="en-GB" sz="2400" b="1" i="1" u="sng" dirty="0" smtClean="0"/>
              <a:t>after</a:t>
            </a:r>
            <a:r>
              <a:rPr lang="en-GB" sz="2400" dirty="0" smtClean="0"/>
              <a:t>  </a:t>
            </a:r>
            <a:r>
              <a:rPr lang="en-GB" sz="2400" b="1" dirty="0" smtClean="0">
                <a:solidFill>
                  <a:srgbClr val="FF0000"/>
                </a:solidFill>
              </a:rPr>
              <a:t>each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@Test</a:t>
            </a:r>
            <a:r>
              <a:rPr lang="en-GB" sz="2400" dirty="0" smtClean="0"/>
              <a:t> method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is invoked. </a:t>
            </a:r>
          </a:p>
          <a:p>
            <a:pPr marL="609600" indent="-609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400" dirty="0" smtClean="0"/>
              <a:t>Thus, each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@Test</a:t>
            </a:r>
            <a:r>
              <a:rPr lang="en-GB" sz="2400" dirty="0"/>
              <a:t> method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runs </a:t>
            </a:r>
          </a:p>
          <a:p>
            <a:pPr marL="1371600" lvl="2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i="1" u="sng" dirty="0" smtClean="0"/>
              <a:t>under one and the </a:t>
            </a:r>
            <a:r>
              <a:rPr lang="en-GB" b="1" i="1" u="sng" dirty="0" smtClean="0"/>
              <a:t>same</a:t>
            </a:r>
            <a:r>
              <a:rPr lang="en-GB" i="1" u="sng" dirty="0" smtClean="0"/>
              <a:t> fixture</a:t>
            </a:r>
            <a:r>
              <a:rPr lang="en-GB" dirty="0" smtClean="0"/>
              <a:t>  created by 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(despite this fixture could probably be </a:t>
            </a:r>
            <a:r>
              <a:rPr lang="en-GB" b="1" i="1" dirty="0" smtClean="0"/>
              <a:t>changed</a:t>
            </a:r>
            <a:r>
              <a:rPr lang="en-GB" dirty="0" smtClean="0"/>
              <a:t>  by other test methods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testYYY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),</a:t>
            </a:r>
          </a:p>
          <a:p>
            <a:pPr marL="1371600" lvl="2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dirty="0" smtClean="0"/>
              <a:t>hence, with  </a:t>
            </a:r>
            <a:r>
              <a:rPr lang="en-GB" b="1" i="1" u="sng" dirty="0" smtClean="0"/>
              <a:t>no  assumptions</a:t>
            </a:r>
            <a:r>
              <a:rPr lang="en-GB" dirty="0" smtClean="0"/>
              <a:t>  about the </a:t>
            </a:r>
            <a:r>
              <a:rPr lang="en-GB" b="1" i="1" u="sng" dirty="0" smtClean="0"/>
              <a:t>order</a:t>
            </a:r>
            <a:r>
              <a:rPr lang="en-GB" dirty="0" smtClean="0"/>
              <a:t>  in which test methods are called.</a:t>
            </a:r>
          </a:p>
          <a:p>
            <a:pPr marL="571500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400" dirty="0" smtClean="0"/>
              <a:t>This </a:t>
            </a:r>
            <a:r>
              <a:rPr lang="en-GB" sz="2400" b="1" i="1" u="sng" dirty="0" smtClean="0"/>
              <a:t>prevents</a:t>
            </a:r>
            <a:r>
              <a:rPr lang="en-GB" sz="2400" i="1" dirty="0" smtClean="0"/>
              <a:t> one test from </a:t>
            </a:r>
            <a:r>
              <a:rPr lang="en-GB" sz="2400" b="1" i="1" u="sng" dirty="0" smtClean="0"/>
              <a:t>affecting</a:t>
            </a:r>
            <a:r>
              <a:rPr lang="en-GB" sz="2400" i="1" dirty="0" smtClean="0"/>
              <a:t> the behaviour of another.</a:t>
            </a:r>
          </a:p>
          <a:p>
            <a:pPr marL="571500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400" dirty="0" smtClean="0"/>
              <a:t>The following example </a:t>
            </a:r>
            <a:r>
              <a:rPr lang="en-GB" sz="2400" b="1" i="1" dirty="0" smtClean="0">
                <a:solidFill>
                  <a:srgbClr val="FF0000"/>
                </a:solidFill>
              </a:rPr>
              <a:t>illustrates</a:t>
            </a:r>
            <a:r>
              <a:rPr lang="en-GB" sz="2400" dirty="0" smtClean="0"/>
              <a:t>  this behaviour by using </a:t>
            </a:r>
            <a:r>
              <a:rPr lang="en-GB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400" b="1" i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some message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GB" sz="2400" dirty="0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6B7AD-1488-4CCF-90FC-5A8188E07207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75" y="6248400"/>
            <a:ext cx="1905000" cy="457200"/>
          </a:xfrm>
        </p:spPr>
        <p:txBody>
          <a:bodyPr/>
          <a:lstStyle/>
          <a:p>
            <a:pPr>
              <a:defRPr/>
            </a:pPr>
            <a:fld id="{78F31A18-8617-4F08-BBD7-70B8348F96B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429684" cy="42860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>
                <a:solidFill>
                  <a:srgbClr val="FF0000"/>
                </a:solidFill>
              </a:rPr>
              <a:t>Test Case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setUpTearDownTest.java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:</a:t>
            </a:r>
            <a:endParaRPr lang="en-GB" sz="24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28625" y="363939"/>
            <a:ext cx="8072438" cy="6463308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>
                <a:solidFill>
                  <a:srgbClr val="000000"/>
                </a:solidFill>
              </a:rPr>
              <a:t>package </a:t>
            </a:r>
            <a:r>
              <a:rPr lang="en-GB" sz="1300" b="1" dirty="0" err="1">
                <a:solidFill>
                  <a:srgbClr val="FF0000"/>
                </a:solidFill>
              </a:rPr>
              <a:t>org.example.antbook.junit</a:t>
            </a:r>
            <a:r>
              <a:rPr lang="en-GB" sz="13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//</a:t>
            </a:r>
            <a:r>
              <a:rPr lang="en-GB" sz="1300" b="1" dirty="0" smtClean="0">
                <a:solidFill>
                  <a:srgbClr val="FF0000"/>
                </a:solidFill>
              </a:rPr>
              <a:t>import JUnit4 classes: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import static </a:t>
            </a:r>
            <a:r>
              <a:rPr lang="en-GB" sz="1300" b="1" dirty="0" err="1" smtClean="0">
                <a:solidFill>
                  <a:srgbClr val="000000"/>
                </a:solidFill>
              </a:rPr>
              <a:t>org.junit.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smtClean="0">
                <a:solidFill>
                  <a:srgbClr val="000000"/>
                </a:solidFill>
              </a:rPr>
              <a:t>.*;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>
                <a:solidFill>
                  <a:srgbClr val="000000"/>
                </a:solidFill>
              </a:rPr>
              <a:t>import </a:t>
            </a:r>
            <a:r>
              <a:rPr lang="en-GB" sz="1300" b="1" dirty="0" err="1">
                <a:solidFill>
                  <a:srgbClr val="000000"/>
                </a:solidFill>
              </a:rPr>
              <a:t>org.junit.</a:t>
            </a:r>
            <a:r>
              <a:rPr lang="en-GB" sz="1300" b="1" dirty="0" err="1">
                <a:solidFill>
                  <a:srgbClr val="FF0000"/>
                </a:solidFill>
              </a:rPr>
              <a:t>Test</a:t>
            </a:r>
            <a:r>
              <a:rPr lang="en-GB" sz="1300" b="1" dirty="0">
                <a:solidFill>
                  <a:srgbClr val="000000"/>
                </a:solidFill>
              </a:rPr>
              <a:t>;     //</a:t>
            </a:r>
            <a:endParaRPr lang="en-GB" sz="1300" b="1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import </a:t>
            </a:r>
            <a:r>
              <a:rPr lang="en-GB" sz="1300" b="1" dirty="0" err="1" smtClean="0">
                <a:solidFill>
                  <a:srgbClr val="000000"/>
                </a:solidFill>
              </a:rPr>
              <a:t>org.junit.</a:t>
            </a:r>
            <a:r>
              <a:rPr lang="en-GB" sz="1300" b="1" dirty="0" err="1" smtClean="0">
                <a:solidFill>
                  <a:srgbClr val="0070C0"/>
                </a:solidFill>
              </a:rPr>
              <a:t>Before</a:t>
            </a:r>
            <a:r>
              <a:rPr lang="en-GB" sz="1300" b="1" dirty="0" smtClean="0">
                <a:solidFill>
                  <a:srgbClr val="000000"/>
                </a:solidFill>
              </a:rPr>
              <a:t>;   </a:t>
            </a:r>
            <a:r>
              <a:rPr lang="en-GB" sz="1300" b="1" dirty="0">
                <a:solidFill>
                  <a:srgbClr val="000000"/>
                </a:solidFill>
              </a:rPr>
              <a:t>//import org.junit</a:t>
            </a:r>
            <a:r>
              <a:rPr lang="en-GB" sz="1300" b="1" dirty="0" smtClean="0">
                <a:solidFill>
                  <a:srgbClr val="000000"/>
                </a:solidFill>
              </a:rPr>
              <a:t>.* </a:t>
            </a:r>
            <a:r>
              <a:rPr lang="en-GB" sz="1300" b="1" dirty="0">
                <a:solidFill>
                  <a:srgbClr val="000000"/>
                </a:solidFill>
              </a:rPr>
              <a:t>also would </a:t>
            </a:r>
            <a:r>
              <a:rPr lang="en-GB" sz="1300" b="1" dirty="0" smtClean="0">
                <a:solidFill>
                  <a:srgbClr val="000000"/>
                </a:solidFill>
              </a:rPr>
              <a:t>work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import </a:t>
            </a:r>
            <a:r>
              <a:rPr lang="en-GB" sz="1300" b="1" dirty="0" err="1" smtClean="0">
                <a:solidFill>
                  <a:srgbClr val="000000"/>
                </a:solidFill>
              </a:rPr>
              <a:t>org.junit.</a:t>
            </a:r>
            <a:r>
              <a:rPr lang="en-GB" sz="1300" b="1" dirty="0" err="1" smtClean="0">
                <a:solidFill>
                  <a:srgbClr val="0070C0"/>
                </a:solidFill>
              </a:rPr>
              <a:t>After</a:t>
            </a:r>
            <a:r>
              <a:rPr lang="en-GB" sz="1300" b="1" dirty="0" smtClean="0">
                <a:solidFill>
                  <a:srgbClr val="000000"/>
                </a:solidFill>
              </a:rPr>
              <a:t>;    //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en-GB" sz="1300" b="1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public class </a:t>
            </a:r>
            <a:r>
              <a:rPr lang="en-GB" sz="1300" b="1" dirty="0" err="1" smtClean="0">
                <a:solidFill>
                  <a:srgbClr val="000000"/>
                </a:solidFill>
              </a:rPr>
              <a:t>setUpTearDownTest</a:t>
            </a:r>
            <a:r>
              <a:rPr lang="en-GB" sz="1300" b="1" dirty="0" smtClean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0070C0"/>
                </a:solidFill>
              </a:rPr>
              <a:t>@Before</a:t>
            </a:r>
            <a:r>
              <a:rPr lang="en-GB" sz="1300" b="1" dirty="0" smtClean="0">
                <a:solidFill>
                  <a:srgbClr val="FF0000"/>
                </a:solidFill>
              </a:rPr>
              <a:t>    </a:t>
            </a:r>
            <a:r>
              <a:rPr lang="en-GB" sz="1300" dirty="0" smtClean="0">
                <a:cs typeface="Courier New" pitchFamily="49" charset="0"/>
              </a:rPr>
              <a:t>//</a:t>
            </a:r>
            <a:r>
              <a:rPr lang="en-GB" sz="1300" i="1" dirty="0" smtClean="0">
                <a:solidFill>
                  <a:srgbClr val="0070C0"/>
                </a:solidFill>
                <a:cs typeface="Courier New" pitchFamily="49" charset="0"/>
              </a:rPr>
              <a:t>Runs before each @Test method</a:t>
            </a:r>
            <a:endParaRPr lang="en-GB" sz="13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0070C0"/>
                </a:solidFill>
              </a:rPr>
              <a:t>setUp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setUp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sets up a fixture")</a:t>
            </a:r>
            <a:r>
              <a:rPr lang="en-GB" sz="1300" b="1" dirty="0" smtClean="0">
                <a:solidFill>
                  <a:srgbClr val="000000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0070C0"/>
                </a:solidFill>
              </a:rPr>
              <a:t>@After</a:t>
            </a:r>
            <a:r>
              <a:rPr lang="en-GB" sz="1300" b="1" dirty="0" smtClean="0">
                <a:solidFill>
                  <a:srgbClr val="FF0000"/>
                </a:solidFill>
              </a:rPr>
              <a:t>     </a:t>
            </a:r>
            <a:r>
              <a:rPr lang="en-GB" sz="1300" dirty="0" smtClean="0">
                <a:cs typeface="Courier New" pitchFamily="49" charset="0"/>
              </a:rPr>
              <a:t>//</a:t>
            </a:r>
            <a:r>
              <a:rPr lang="en-GB" sz="1300" i="1" dirty="0" smtClean="0">
                <a:solidFill>
                  <a:srgbClr val="0070C0"/>
                </a:solidFill>
                <a:cs typeface="Courier New" pitchFamily="49" charset="0"/>
              </a:rPr>
              <a:t>Runs after each @Test method</a:t>
            </a:r>
            <a:endParaRPr lang="en-GB" sz="13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0070C0"/>
                </a:solidFill>
              </a:rPr>
              <a:t>tearDown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tearDown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releases fixture")</a:t>
            </a:r>
            <a:r>
              <a:rPr lang="en-GB" sz="1300" b="1" dirty="0" smtClean="0">
                <a:solidFill>
                  <a:srgbClr val="000000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FF0000"/>
                </a:solidFill>
              </a:rPr>
              <a:t>@Test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FF0000"/>
                </a:solidFill>
              </a:rPr>
              <a:t>testA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testA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runs")</a:t>
            </a:r>
            <a:r>
              <a:rPr lang="en-GB" sz="1300" b="1" dirty="0" smtClean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err="1" smtClean="0">
                <a:solidFill>
                  <a:srgbClr val="000000"/>
                </a:solidFill>
              </a:rPr>
              <a:t>True</a:t>
            </a:r>
            <a:r>
              <a:rPr lang="en-GB" sz="1300" b="1" dirty="0" smtClean="0">
                <a:solidFill>
                  <a:srgbClr val="000000"/>
                </a:solidFill>
              </a:rPr>
              <a:t>("MULTIPLICATION FAILED!!!", 4 == (2 * 2)); 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}    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FF0000"/>
                </a:solidFill>
              </a:rPr>
              <a:t>@Test              </a:t>
            </a:r>
            <a:r>
              <a:rPr lang="en-GB" sz="1300" dirty="0" smtClean="0">
                <a:cs typeface="Courier New" pitchFamily="49" charset="0"/>
              </a:rPr>
              <a:t>//</a:t>
            </a:r>
            <a:r>
              <a:rPr lang="en-GB" sz="1300" i="1" dirty="0" smtClean="0">
                <a:solidFill>
                  <a:srgbClr val="FF0000"/>
                </a:solidFill>
                <a:cs typeface="Courier New" pitchFamily="49" charset="0"/>
              </a:rPr>
              <a:t>Each </a:t>
            </a:r>
            <a:r>
              <a:rPr lang="en-GB" sz="1300" i="1" dirty="0">
                <a:solidFill>
                  <a:srgbClr val="FF0000"/>
                </a:solidFill>
                <a:cs typeface="Courier New" pitchFamily="49" charset="0"/>
              </a:rPr>
              <a:t>method </a:t>
            </a:r>
            <a:r>
              <a:rPr lang="en-GB" sz="1300" i="1" dirty="0" smtClean="0">
                <a:solidFill>
                  <a:srgbClr val="FF0000"/>
                </a:solidFill>
                <a:cs typeface="Courier New" pitchFamily="49" charset="0"/>
              </a:rPr>
              <a:t>annotated by </a:t>
            </a:r>
            <a:r>
              <a:rPr lang="en-GB" sz="1300" b="1" i="1" dirty="0" smtClean="0">
                <a:solidFill>
                  <a:srgbClr val="FF0000"/>
                </a:solidFill>
                <a:cs typeface="Courier New" pitchFamily="49" charset="0"/>
              </a:rPr>
              <a:t>@Test</a:t>
            </a:r>
            <a:r>
              <a:rPr lang="en-GB" sz="1300" i="1" dirty="0" smtClean="0">
                <a:solidFill>
                  <a:srgbClr val="FF0000"/>
                </a:solidFill>
                <a:cs typeface="Courier New" pitchFamily="49" charset="0"/>
              </a:rPr>
              <a:t> runs</a:t>
            </a:r>
            <a:endParaRPr lang="en-GB" sz="13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FF0000"/>
                </a:solidFill>
              </a:rPr>
              <a:t>testB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testB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runs")</a:t>
            </a:r>
            <a:r>
              <a:rPr lang="en-GB" sz="1300" b="1" dirty="0" smtClean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err="1" smtClean="0">
                <a:solidFill>
                  <a:srgbClr val="000000"/>
                </a:solidFill>
              </a:rPr>
              <a:t>Same</a:t>
            </a:r>
            <a:r>
              <a:rPr lang="en-GB" sz="1300" b="1" dirty="0" smtClean="0">
                <a:solidFill>
                  <a:srgbClr val="000000"/>
                </a:solidFill>
              </a:rPr>
              <a:t>("ADDITION FAILED!!!", 4, 2 + 2);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}    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FF0000"/>
                </a:solidFill>
              </a:rPr>
              <a:t>SomeTestC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SomeTestC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runs")</a:t>
            </a:r>
            <a:r>
              <a:rPr lang="en-GB" sz="1300" b="1" dirty="0" smtClean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err="1" smtClean="0">
                <a:solidFill>
                  <a:srgbClr val="000000"/>
                </a:solidFill>
              </a:rPr>
              <a:t>Same</a:t>
            </a:r>
            <a:r>
              <a:rPr lang="en-GB" sz="1300" b="1" dirty="0" smtClean="0">
                <a:solidFill>
                  <a:srgbClr val="000000"/>
                </a:solidFill>
              </a:rPr>
              <a:t>("ADDITION FAILED!!!", 5, 2 + 2);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}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}</a:t>
            </a:r>
            <a:endParaRPr lang="en-GB" sz="1300" b="1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 rot="10800000">
            <a:off x="5675323" y="6070619"/>
            <a:ext cx="468313" cy="215900"/>
          </a:xfrm>
          <a:prstGeom prst="rightArrow">
            <a:avLst>
              <a:gd name="adj1" fmla="val 50000"/>
              <a:gd name="adj2" fmla="val 50060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1767" y="5802335"/>
            <a:ext cx="1688283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smtClean="0">
                <a:latin typeface="+mn-lt"/>
              </a:rPr>
              <a:t>Should it </a:t>
            </a:r>
            <a:endParaRPr lang="en-GB" dirty="0">
              <a:latin typeface="+mn-lt"/>
            </a:endParaRPr>
          </a:p>
          <a:p>
            <a:pPr>
              <a:defRPr/>
            </a:pPr>
            <a:r>
              <a:rPr lang="en-GB" b="1" dirty="0">
                <a:latin typeface="+mn-lt"/>
              </a:rPr>
              <a:t>f</a:t>
            </a:r>
            <a:r>
              <a:rPr lang="en-GB" b="1" dirty="0" smtClean="0">
                <a:latin typeface="+mn-lt"/>
              </a:rPr>
              <a:t>ail/run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???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388519"/>
            <a:ext cx="4676530" cy="8802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Put this file under </a:t>
            </a:r>
            <a:r>
              <a:rPr lang="en-GB" sz="1600" b="1" dirty="0" smtClean="0">
                <a:solidFill>
                  <a:srgbClr val="000000"/>
                </a:solidFill>
                <a:cs typeface="Courier New" pitchFamily="49" charset="0"/>
              </a:rPr>
              <a:t>ch04\</a:t>
            </a:r>
            <a:r>
              <a:rPr lang="en-GB" sz="1600" b="1" dirty="0" smtClean="0">
                <a:solidFill>
                  <a:srgbClr val="FF0000"/>
                </a:solidFill>
                <a:cs typeface="Courier New" pitchFamily="49" charset="0"/>
              </a:rPr>
              <a:t>test</a:t>
            </a:r>
            <a:r>
              <a:rPr lang="en-GB" sz="1600" dirty="0" smtClean="0">
                <a:latin typeface="+mn-lt"/>
              </a:rPr>
              <a:t> according to the package declaration.</a:t>
            </a:r>
          </a:p>
          <a:p>
            <a:r>
              <a:rPr lang="en-GB" sz="1600" dirty="0" smtClean="0">
                <a:latin typeface="+mn-lt"/>
              </a:rPr>
              <a:t>Use your </a:t>
            </a:r>
            <a:r>
              <a:rPr lang="en-GB" sz="1600" b="1" dirty="0" smtClean="0">
                <a:solidFill>
                  <a:srgbClr val="FF0000"/>
                </a:solidFill>
                <a:latin typeface="+mn-lt"/>
              </a:rPr>
              <a:t>personalised</a:t>
            </a:r>
            <a:r>
              <a:rPr lang="en-GB" sz="1600" dirty="0" smtClean="0">
                <a:latin typeface="+mn-lt"/>
              </a:rPr>
              <a:t> package name!</a:t>
            </a:r>
            <a:endParaRPr lang="en-GB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1700808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 smtClean="0">
                <a:latin typeface="+mn-lt"/>
              </a:rPr>
              <a:t>Here </a:t>
            </a:r>
            <a:r>
              <a:rPr lang="en-GB" sz="1600" b="1" dirty="0" err="1">
                <a:solidFill>
                  <a:srgbClr val="0070C0"/>
                </a:solidFill>
              </a:rPr>
              <a:t>setUp</a:t>
            </a:r>
            <a:r>
              <a:rPr lang="en-GB" sz="1600" b="1" dirty="0" smtClean="0">
                <a:solidFill>
                  <a:srgbClr val="000000"/>
                </a:solidFill>
              </a:rPr>
              <a:t>() </a:t>
            </a:r>
            <a:r>
              <a:rPr lang="en-GB" sz="1600" dirty="0" smtClean="0">
                <a:latin typeface="+mn-lt"/>
              </a:rPr>
              <a:t>and </a:t>
            </a:r>
            <a:r>
              <a:rPr lang="en-GB" sz="1600" b="1" dirty="0" err="1">
                <a:solidFill>
                  <a:srgbClr val="0070C0"/>
                </a:solidFill>
              </a:rPr>
              <a:t>tearDown</a:t>
            </a:r>
            <a:r>
              <a:rPr lang="en-GB" sz="1600" b="1" dirty="0" smtClean="0">
                <a:solidFill>
                  <a:srgbClr val="000000"/>
                </a:solidFill>
              </a:rPr>
              <a:t>() </a:t>
            </a:r>
            <a:r>
              <a:rPr lang="en-GB" sz="1600" dirty="0" smtClean="0">
                <a:latin typeface="+mn-lt"/>
              </a:rPr>
              <a:t>methods do nothing besides informing that what they intend to do.</a:t>
            </a:r>
            <a:endParaRPr lang="en-GB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2149" y="3667671"/>
            <a:ext cx="1157689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GB" b="1" dirty="0">
                <a:solidFill>
                  <a:srgbClr val="FF0000"/>
                </a:solidFill>
              </a:rPr>
              <a:t>@Test </a:t>
            </a:r>
            <a:endParaRPr lang="en-GB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GB" dirty="0" smtClean="0">
                <a:latin typeface="+mn-lt"/>
              </a:rPr>
              <a:t>methods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71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FF0000"/>
                </a:solidFill>
              </a:rPr>
              <a:t>Compile and Run:</a:t>
            </a:r>
            <a:endParaRPr lang="en-GB" sz="32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0" y="571480"/>
            <a:ext cx="9144000" cy="4672048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C:\Antbook\ch04&gt;</a:t>
            </a:r>
            <a:r>
              <a:rPr lang="en-GB" sz="1600" b="1" dirty="0" err="1" smtClean="0">
                <a:solidFill>
                  <a:schemeClr val="bg1"/>
                </a:solidFill>
              </a:rPr>
              <a:t>javac</a:t>
            </a:r>
            <a:r>
              <a:rPr lang="en-GB" sz="1600" dirty="0" smtClean="0">
                <a:solidFill>
                  <a:schemeClr val="bg1"/>
                </a:solidFill>
              </a:rPr>
              <a:t> -d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rgbClr val="FFCCFF"/>
                </a:solidFill>
              </a:rPr>
              <a:t>build\test </a:t>
            </a:r>
            <a:r>
              <a:rPr lang="en-GB" sz="1600" dirty="0" err="1" smtClean="0">
                <a:solidFill>
                  <a:schemeClr val="bg1"/>
                </a:solidFill>
              </a:rPr>
              <a:t>test</a:t>
            </a:r>
            <a:r>
              <a:rPr lang="en-GB" sz="1600" dirty="0" smtClean="0">
                <a:solidFill>
                  <a:schemeClr val="bg1"/>
                </a:solidFill>
              </a:rPr>
              <a:t>\org\example\</a:t>
            </a:r>
            <a:r>
              <a:rPr lang="en-GB" sz="1600" dirty="0" err="1" smtClean="0">
                <a:solidFill>
                  <a:schemeClr val="bg1"/>
                </a:solidFill>
              </a:rPr>
              <a:t>antbook</a:t>
            </a:r>
            <a:r>
              <a:rPr lang="en-GB" sz="1600" dirty="0" smtClean="0">
                <a:solidFill>
                  <a:schemeClr val="bg1"/>
                </a:solidFill>
              </a:rPr>
              <a:t>\</a:t>
            </a:r>
            <a:r>
              <a:rPr lang="en-GB" sz="1600" dirty="0" err="1" smtClean="0">
                <a:solidFill>
                  <a:schemeClr val="bg1"/>
                </a:solidFill>
              </a:rPr>
              <a:t>junit</a:t>
            </a:r>
            <a:r>
              <a:rPr lang="en-GB" sz="1600" dirty="0" smtClean="0">
                <a:solidFill>
                  <a:schemeClr val="bg1"/>
                </a:solidFill>
              </a:rPr>
              <a:t>\</a:t>
            </a:r>
            <a:r>
              <a:rPr lang="en-GB" sz="1600" b="1" dirty="0" smtClean="0">
                <a:solidFill>
                  <a:srgbClr val="FFCCFF"/>
                </a:solidFill>
              </a:rPr>
              <a:t>setUpTearDownTest.java</a:t>
            </a: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C:\Antbook\ch04&gt;</a:t>
            </a:r>
            <a:r>
              <a:rPr lang="en-GB" sz="1600" b="1" dirty="0" smtClean="0">
                <a:solidFill>
                  <a:schemeClr val="bg1"/>
                </a:solidFill>
              </a:rPr>
              <a:t>java</a:t>
            </a:r>
            <a:r>
              <a:rPr lang="en-GB" sz="1600" dirty="0" smtClean="0">
                <a:solidFill>
                  <a:schemeClr val="bg1"/>
                </a:solidFill>
              </a:rPr>
              <a:t> -cp </a:t>
            </a:r>
            <a:r>
              <a:rPr lang="en-GB" sz="1600" b="1" dirty="0" smtClean="0">
                <a:solidFill>
                  <a:srgbClr val="FFCCFF"/>
                </a:solidFill>
              </a:rPr>
              <a:t>build\</a:t>
            </a:r>
            <a:r>
              <a:rPr lang="en-GB" sz="1600" b="1" dirty="0" err="1" smtClean="0">
                <a:solidFill>
                  <a:srgbClr val="FFCCFF"/>
                </a:solidFill>
              </a:rPr>
              <a:t>test</a:t>
            </a:r>
            <a:r>
              <a:rPr lang="en-GB" sz="1600" b="1" dirty="0" err="1" smtClean="0">
                <a:solidFill>
                  <a:schemeClr val="bg1"/>
                </a:solidFill>
              </a:rPr>
              <a:t>;</a:t>
            </a:r>
            <a:r>
              <a:rPr lang="en-GB" sz="1600" dirty="0" err="1" smtClean="0">
                <a:solidFill>
                  <a:schemeClr val="bg1"/>
                </a:solidFill>
              </a:rPr>
              <a:t>C</a:t>
            </a:r>
            <a:r>
              <a:rPr lang="en-GB" sz="1600" dirty="0" smtClean="0">
                <a:solidFill>
                  <a:schemeClr val="bg1"/>
                </a:solidFill>
              </a:rPr>
              <a:t>:\JAVA\junit4.8.2</a:t>
            </a:r>
            <a:r>
              <a:rPr lang="en-GB" sz="1600" b="1" dirty="0" smtClean="0">
                <a:solidFill>
                  <a:schemeClr val="bg1"/>
                </a:solidFill>
              </a:rPr>
              <a:t>\</a:t>
            </a:r>
            <a:r>
              <a:rPr lang="en-GB" sz="1600" b="1" dirty="0" smtClean="0">
                <a:solidFill>
                  <a:srgbClr val="FFCCFF"/>
                </a:solidFill>
              </a:rPr>
              <a:t>junit-4.8.2.jar </a:t>
            </a:r>
            <a:r>
              <a:rPr lang="en-GB" sz="1600" dirty="0" err="1" smtClean="0">
                <a:solidFill>
                  <a:schemeClr val="bg1"/>
                </a:solidFill>
              </a:rPr>
              <a:t>org.junit.runner.</a:t>
            </a:r>
            <a:r>
              <a:rPr lang="en-GB" sz="1600" b="1" dirty="0" err="1" smtClean="0">
                <a:solidFill>
                  <a:srgbClr val="FFCCFF"/>
                </a:solidFill>
              </a:rPr>
              <a:t>JUnitCore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1600" b="1" dirty="0" err="1" smtClean="0">
                <a:solidFill>
                  <a:srgbClr val="FFCCFF"/>
                </a:solidFill>
              </a:rPr>
              <a:t>setUpTearDownTest</a:t>
            </a:r>
            <a:endParaRPr lang="en-GB" sz="1600" b="1" dirty="0" smtClean="0">
              <a:solidFill>
                <a:srgbClr val="FFCCFF"/>
              </a:solidFill>
            </a:endParaRP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JUnit</a:t>
            </a:r>
            <a:r>
              <a:rPr lang="en-GB" sz="1600" b="1" dirty="0" smtClean="0">
                <a:solidFill>
                  <a:schemeClr val="bg1"/>
                </a:solidFill>
              </a:rPr>
              <a:t> version 4.8.2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chemeClr val="bg1"/>
                </a:solidFill>
              </a:rPr>
              <a:t>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testA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chemeClr val="bg1"/>
                </a:solidFill>
              </a:rPr>
              <a:t>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testB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Time: 0.016</a:t>
            </a:r>
          </a:p>
          <a:p>
            <a:pPr>
              <a:defRPr/>
            </a:pPr>
            <a:r>
              <a:rPr lang="en-GB" sz="1600" b="1" dirty="0" smtClean="0">
                <a:solidFill>
                  <a:srgbClr val="FFCCFF"/>
                </a:solidFill>
              </a:rPr>
              <a:t>OK</a:t>
            </a:r>
            <a:r>
              <a:rPr lang="en-GB" sz="1600" b="1" dirty="0" smtClean="0">
                <a:solidFill>
                  <a:schemeClr val="bg1"/>
                </a:solidFill>
              </a:rPr>
              <a:t> (2 tests)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28828" y="1203312"/>
            <a:ext cx="4857750" cy="3683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Do not forget</a:t>
            </a:r>
            <a:r>
              <a:rPr lang="en-GB" sz="1800" dirty="0">
                <a:solidFill>
                  <a:srgbClr val="FF0000"/>
                </a:solidFill>
                <a:latin typeface="+mn-lt"/>
              </a:rPr>
              <a:t> to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recompile </a:t>
            </a:r>
            <a:r>
              <a:rPr lang="en-GB" sz="1800" dirty="0">
                <a:solidFill>
                  <a:srgbClr val="FF0000"/>
                </a:solidFill>
                <a:latin typeface="+mn-lt"/>
              </a:rPr>
              <a:t>each time!!!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5214950"/>
            <a:ext cx="9108504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Note that </a:t>
            </a:r>
            <a:r>
              <a:rPr lang="en-GB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someTestC</a:t>
            </a:r>
            <a:r>
              <a:rPr lang="en-GB" sz="1800" b="1" i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GB" sz="1800" b="1" u="sng" dirty="0">
                <a:latin typeface="+mn-lt"/>
              </a:rPr>
              <a:t>was not </a:t>
            </a:r>
            <a:r>
              <a:rPr lang="en-GB" sz="1800" b="1" u="sng" dirty="0" smtClean="0">
                <a:latin typeface="+mn-lt"/>
              </a:rPr>
              <a:t>run</a:t>
            </a:r>
            <a:r>
              <a:rPr lang="en-GB" sz="1800" dirty="0" smtClean="0">
                <a:latin typeface="+mn-lt"/>
              </a:rPr>
              <a:t>, unlike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dirty="0" smtClean="0">
                <a:latin typeface="+mn-lt"/>
              </a:rPr>
              <a:t>  and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testB</a:t>
            </a:r>
            <a:r>
              <a:rPr lang="en-GB" sz="1800" dirty="0" smtClean="0">
                <a:latin typeface="+mn-lt"/>
              </a:rPr>
              <a:t>! 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WHY??</a:t>
            </a:r>
          </a:p>
          <a:p>
            <a:pPr>
              <a:defRPr/>
            </a:pPr>
            <a:r>
              <a:rPr lang="en-GB" sz="1800" dirty="0" smtClean="0">
                <a:latin typeface="+mj-lt"/>
              </a:rPr>
              <a:t>Because </a:t>
            </a:r>
            <a:r>
              <a:rPr lang="en-GB" sz="1800" b="1" dirty="0" smtClean="0">
                <a:latin typeface="+mj-lt"/>
              </a:rPr>
              <a:t>only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800" b="1" i="1" dirty="0" smtClean="0">
                <a:solidFill>
                  <a:srgbClr val="FF0000"/>
                </a:solidFill>
                <a:cs typeface="Courier New" pitchFamily="49" charset="0"/>
              </a:rPr>
              <a:t>@Test </a:t>
            </a:r>
            <a:r>
              <a:rPr lang="en-GB" sz="1800" dirty="0" smtClean="0">
                <a:latin typeface="+mj-lt"/>
              </a:rPr>
              <a:t>annotated methods should </a:t>
            </a:r>
            <a:r>
              <a:rPr lang="en-GB" sz="1800" dirty="0">
                <a:latin typeface="+mj-lt"/>
              </a:rPr>
              <a:t>be run by </a:t>
            </a:r>
            <a:r>
              <a:rPr lang="en-GB" sz="1800" b="1" dirty="0" smtClean="0">
                <a:latin typeface="+mj-lt"/>
              </a:rPr>
              <a:t>Junit</a:t>
            </a:r>
            <a:r>
              <a:rPr lang="en-GB" sz="1800" b="1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en-GB" sz="1800" b="1" dirty="0" smtClean="0">
                <a:latin typeface="+mj-lt"/>
              </a:rPr>
              <a:t> </a:t>
            </a:r>
            <a:r>
              <a:rPr lang="en-GB" sz="1800" dirty="0" smtClean="0">
                <a:latin typeface="+mj-lt"/>
              </a:rPr>
              <a:t>test runners. </a:t>
            </a:r>
            <a:endParaRPr lang="en-GB" sz="1800" dirty="0">
              <a:latin typeface="+mj-lt"/>
            </a:endParaRPr>
          </a:p>
          <a:p>
            <a:pPr>
              <a:defRPr/>
            </a:pPr>
            <a:r>
              <a:rPr lang="en-GB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() </a:t>
            </a:r>
            <a:r>
              <a:rPr lang="en-GB" sz="1800" dirty="0" smtClean="0">
                <a:latin typeface="+mj-lt"/>
              </a:rPr>
              <a:t>and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testB</a:t>
            </a:r>
            <a:r>
              <a:rPr lang="en-GB" sz="1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(), </a:t>
            </a:r>
            <a:r>
              <a:rPr lang="en-GB" sz="1800" dirty="0" smtClean="0">
                <a:latin typeface="+mj-lt"/>
              </a:rPr>
              <a:t>succeeded, so, </a:t>
            </a:r>
            <a:r>
              <a:rPr lang="en-GB" sz="1800" b="1" dirty="0" err="1" smtClean="0">
                <a:solidFill>
                  <a:srgbClr val="000000"/>
                </a:solidFill>
              </a:rPr>
              <a:t>setUpTearDownTest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dirty="0" smtClean="0">
                <a:latin typeface="+mn-lt"/>
              </a:rPr>
              <a:t>succeeded too (</a:t>
            </a:r>
            <a:r>
              <a:rPr lang="en-GB" sz="1800" b="1" dirty="0" smtClean="0">
                <a:latin typeface="+mn-lt"/>
              </a:rPr>
              <a:t>OK</a:t>
            </a:r>
            <a:r>
              <a:rPr lang="en-GB" sz="1800" dirty="0" smtClean="0">
                <a:latin typeface="+mn-lt"/>
              </a:rPr>
              <a:t>).</a:t>
            </a:r>
            <a:endParaRPr lang="en-GB" sz="1800" dirty="0">
              <a:latin typeface="+mn-lt"/>
            </a:endParaRPr>
          </a:p>
          <a:p>
            <a:pPr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Replace</a:t>
            </a:r>
            <a:r>
              <a:rPr lang="en-GB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b="1" u="sng" dirty="0" smtClean="0">
                <a:latin typeface="+mn-lt"/>
              </a:rPr>
              <a:t>4 </a:t>
            </a:r>
            <a:r>
              <a:rPr lang="en-GB" sz="1800" b="1" u="sng" dirty="0">
                <a:latin typeface="+mn-lt"/>
              </a:rPr>
              <a:t>by 5</a:t>
            </a:r>
            <a:r>
              <a:rPr lang="en-GB" sz="1800" dirty="0">
                <a:latin typeface="+mn-lt"/>
              </a:rPr>
              <a:t> in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()</a:t>
            </a:r>
            <a:r>
              <a:rPr lang="en-GB" sz="1800" b="1" i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sz="1800" dirty="0" smtClean="0">
                <a:latin typeface="+mn-lt"/>
              </a:rPr>
              <a:t>and</a:t>
            </a:r>
            <a:r>
              <a:rPr lang="en-GB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recompile</a:t>
            </a:r>
            <a:r>
              <a:rPr lang="en-GB" sz="1800" dirty="0">
                <a:latin typeface="+mn-lt"/>
              </a:rPr>
              <a:t> and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800" dirty="0">
                <a:latin typeface="+mn-lt"/>
              </a:rPr>
              <a:t> it again. </a:t>
            </a:r>
          </a:p>
          <a:p>
            <a:pPr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What will be changed?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>
                <a:latin typeface="+mn-lt"/>
              </a:rPr>
              <a:t>Will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setUpTearDownTest</a:t>
            </a:r>
            <a:r>
              <a:rPr lang="en-GB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1800" dirty="0">
                <a:latin typeface="+mn-lt"/>
              </a:rPr>
              <a:t>succeed</a:t>
            </a:r>
            <a:r>
              <a:rPr lang="en-GB" sz="1800" b="1" dirty="0">
                <a:solidFill>
                  <a:srgbClr val="FF0000"/>
                </a:solidFill>
                <a:latin typeface="+mj-lt"/>
              </a:rPr>
              <a:t>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29152" y="2928934"/>
            <a:ext cx="3095176" cy="92333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1800" b="1" dirty="0" err="1">
                <a:solidFill>
                  <a:srgbClr val="000000"/>
                </a:solidFill>
                <a:cs typeface="Courier New" pitchFamily="49" charset="0"/>
              </a:rPr>
              <a:t>setUp</a:t>
            </a:r>
            <a:r>
              <a:rPr lang="en-GB" sz="1800" dirty="0">
                <a:latin typeface="+mn-lt"/>
              </a:rPr>
              <a:t> and </a:t>
            </a:r>
            <a:r>
              <a:rPr lang="en-GB" sz="1800" b="1" dirty="0" err="1">
                <a:solidFill>
                  <a:srgbClr val="000000"/>
                </a:solidFill>
                <a:cs typeface="Courier New" pitchFamily="49" charset="0"/>
              </a:rPr>
              <a:t>tearDown</a:t>
            </a:r>
            <a:r>
              <a:rPr lang="en-GB" sz="1800" dirty="0">
                <a:latin typeface="+mn-lt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GB" sz="1800" b="1" i="1" dirty="0">
                <a:latin typeface="+mn-lt"/>
              </a:rPr>
              <a:t>surround</a:t>
            </a:r>
            <a:r>
              <a:rPr lang="en-GB" sz="1800" dirty="0">
                <a:latin typeface="+mn-lt"/>
              </a:rPr>
              <a:t>  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b="1" dirty="0" smtClean="0">
                <a:latin typeface="+mn-lt"/>
              </a:rPr>
              <a:t>each</a:t>
            </a:r>
            <a:r>
              <a:rPr lang="en-GB" sz="1800" dirty="0" smtClean="0">
                <a:latin typeface="+mn-lt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GB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@Test</a:t>
            </a:r>
            <a:r>
              <a:rPr lang="en-GB" sz="1800" dirty="0" smtClean="0">
                <a:latin typeface="+mn-lt"/>
              </a:rPr>
              <a:t> annotated method</a:t>
            </a:r>
            <a:r>
              <a:rPr lang="en-GB" sz="1800" dirty="0">
                <a:latin typeface="+mn-lt"/>
              </a:rPr>
              <a:t>.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10800000">
            <a:off x="3203525" y="2637035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10800000">
            <a:off x="3203849" y="3213099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rot="10800000">
            <a:off x="3203849" y="3501008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rot="10800000">
            <a:off x="3203849" y="4077196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 rot="10800000">
            <a:off x="1907705" y="4941292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75" y="6248400"/>
            <a:ext cx="1905000" cy="457200"/>
          </a:xfrm>
        </p:spPr>
        <p:txBody>
          <a:bodyPr/>
          <a:lstStyle/>
          <a:p>
            <a:pPr>
              <a:defRPr/>
            </a:pPr>
            <a:fld id="{502278B0-D6B7-4F08-8C77-FF7E6B7F8EB9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75" y="6248400"/>
            <a:ext cx="1905000" cy="457200"/>
          </a:xfrm>
        </p:spPr>
        <p:txBody>
          <a:bodyPr/>
          <a:lstStyle/>
          <a:p>
            <a:pPr>
              <a:defRPr/>
            </a:pPr>
            <a:fld id="{02591979-4E26-44C9-BF21-10195469C02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71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FF0000"/>
                </a:solidFill>
              </a:rPr>
              <a:t>Compile and Run:</a:t>
            </a:r>
            <a:endParaRPr lang="en-GB" sz="32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71480"/>
            <a:ext cx="9144000" cy="5312223"/>
          </a:xfrm>
          <a:prstGeom prst="rect">
            <a:avLst/>
          </a:prstGeom>
          <a:solidFill>
            <a:srgbClr val="333333"/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GB" sz="1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C:\Antbook\ch04&gt;java -cp build\</a:t>
            </a:r>
            <a:r>
              <a:rPr lang="en-GB" sz="1600" dirty="0" err="1" smtClean="0">
                <a:solidFill>
                  <a:schemeClr val="bg1"/>
                </a:solidFill>
              </a:rPr>
              <a:t>test;C</a:t>
            </a:r>
            <a:r>
              <a:rPr lang="en-GB" sz="1600" dirty="0" smtClean="0">
                <a:solidFill>
                  <a:schemeClr val="bg1"/>
                </a:solidFill>
              </a:rPr>
              <a:t>:\JAVA\junit4.8.2\junit-4.8.2.jar </a:t>
            </a:r>
            <a:r>
              <a:rPr lang="en-GB" sz="1600" b="1" dirty="0" err="1" smtClean="0">
                <a:solidFill>
                  <a:srgbClr val="FFCCFF"/>
                </a:solidFill>
              </a:rPr>
              <a:t>org.junit.runner.JUnitCore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org.example.antbook.junit</a:t>
            </a:r>
            <a:r>
              <a:rPr lang="en-GB" sz="1600" b="1" dirty="0" err="1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rgbClr val="FFCCFF"/>
                </a:solidFill>
              </a:rPr>
              <a:t>setUpTearDownTest</a:t>
            </a:r>
            <a:endParaRPr lang="en-GB" sz="1600" b="1" dirty="0" smtClean="0">
              <a:solidFill>
                <a:srgbClr val="FFCCFF"/>
              </a:solidFill>
            </a:endParaRPr>
          </a:p>
          <a:p>
            <a:pPr>
              <a:defRPr/>
            </a:pPr>
            <a:r>
              <a:rPr lang="en-GB" sz="1600" dirty="0" err="1" smtClean="0">
                <a:solidFill>
                  <a:schemeClr val="bg1"/>
                </a:solidFill>
              </a:rPr>
              <a:t>JUnit</a:t>
            </a:r>
            <a:r>
              <a:rPr lang="en-GB" sz="1600" dirty="0" smtClean="0">
                <a:solidFill>
                  <a:schemeClr val="bg1"/>
                </a:solidFill>
              </a:rPr>
              <a:t> version 4.8.2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chemeClr val="bg1"/>
                </a:solidFill>
              </a:rPr>
              <a:t>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testA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E</a:t>
            </a:r>
            <a:r>
              <a:rPr lang="en-GB" sz="1600" b="1" dirty="0" err="1" smtClean="0">
                <a:solidFill>
                  <a:schemeClr val="bg1"/>
                </a:solidFill>
              </a:rPr>
              <a:t>.setUp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testB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Time: 0.015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There was 1 failure: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1) </a:t>
            </a:r>
            <a:r>
              <a:rPr lang="en-GB" sz="1600" b="1" dirty="0" err="1" smtClean="0">
                <a:solidFill>
                  <a:srgbClr val="FFCCFF"/>
                </a:solidFill>
              </a:rPr>
              <a:t>testA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1600" b="1" dirty="0" err="1" smtClean="0">
                <a:solidFill>
                  <a:srgbClr val="FFCCFF"/>
                </a:solidFill>
              </a:rPr>
              <a:t>setUpTearDownTest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java.lang.</a:t>
            </a:r>
            <a:r>
              <a:rPr lang="en-GB" sz="1600" b="1" dirty="0" err="1" smtClean="0">
                <a:solidFill>
                  <a:srgbClr val="FFCCFF"/>
                </a:solidFill>
              </a:rPr>
              <a:t>AssertionError</a:t>
            </a:r>
            <a:r>
              <a:rPr lang="en-GB" sz="1600" b="1" dirty="0" smtClean="0">
                <a:solidFill>
                  <a:schemeClr val="bg1"/>
                </a:solidFill>
              </a:rPr>
              <a:t>: </a:t>
            </a:r>
            <a:r>
              <a:rPr lang="en-GB" sz="1600" b="1" dirty="0" smtClean="0">
                <a:solidFill>
                  <a:srgbClr val="FFCCFF"/>
                </a:solidFill>
              </a:rPr>
              <a:t>MULTIPLICATION FAILED!!!</a:t>
            </a:r>
            <a:endParaRPr lang="en-GB" sz="1600" b="1" dirty="0">
              <a:solidFill>
                <a:srgbClr val="FFCCFF"/>
              </a:solidFill>
            </a:endParaRPr>
          </a:p>
          <a:p>
            <a:pPr marL="342900" indent="-342900">
              <a:defRPr/>
            </a:pPr>
            <a:r>
              <a:rPr lang="en-GB" sz="1600" b="1" dirty="0">
                <a:solidFill>
                  <a:schemeClr val="bg1"/>
                </a:solidFill>
              </a:rPr>
              <a:t>            </a:t>
            </a:r>
            <a:r>
              <a:rPr lang="en-GB" sz="1600" dirty="0" smtClean="0">
                <a:solidFill>
                  <a:schemeClr val="bg1"/>
                </a:solidFill>
              </a:rPr>
              <a:t>&lt;many </a:t>
            </a:r>
            <a:r>
              <a:rPr lang="en-GB" sz="1600" dirty="0">
                <a:solidFill>
                  <a:schemeClr val="bg1"/>
                </a:solidFill>
              </a:rPr>
              <a:t>lines skipped&gt;</a:t>
            </a:r>
          </a:p>
          <a:p>
            <a:pPr>
              <a:defRPr/>
            </a:pPr>
            <a:r>
              <a:rPr lang="en-GB" sz="1600" b="1" dirty="0">
                <a:solidFill>
                  <a:srgbClr val="FFCCFF"/>
                </a:solidFill>
              </a:rPr>
              <a:t>FAILURES!!!</a:t>
            </a:r>
          </a:p>
          <a:p>
            <a:pPr>
              <a:defRPr/>
            </a:pPr>
            <a:r>
              <a:rPr lang="en-GB" sz="1600" b="1" dirty="0">
                <a:solidFill>
                  <a:schemeClr val="bg1"/>
                </a:solidFill>
              </a:rPr>
              <a:t>Tests run: 2,  </a:t>
            </a:r>
            <a:r>
              <a:rPr lang="en-GB" sz="1600" b="1" dirty="0">
                <a:solidFill>
                  <a:srgbClr val="FFCCFF"/>
                </a:solidFill>
              </a:rPr>
              <a:t>Failures: </a:t>
            </a:r>
            <a:r>
              <a:rPr lang="en-GB" sz="1600" b="1" dirty="0" smtClean="0">
                <a:solidFill>
                  <a:srgbClr val="FFCCFF"/>
                </a:solidFill>
              </a:rPr>
              <a:t>1</a:t>
            </a:r>
            <a:endParaRPr lang="en-GB" sz="1600" b="1" dirty="0">
              <a:solidFill>
                <a:srgbClr val="FFCC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57375" y="571480"/>
            <a:ext cx="4857750" cy="30777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400" b="1" dirty="0">
                <a:solidFill>
                  <a:srgbClr val="FF0000"/>
                </a:solidFill>
                <a:latin typeface="+mn-lt"/>
              </a:rPr>
              <a:t>Do not forget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to </a:t>
            </a:r>
            <a:r>
              <a:rPr lang="en-GB" sz="1400" b="1" dirty="0">
                <a:solidFill>
                  <a:srgbClr val="FF0000"/>
                </a:solidFill>
                <a:latin typeface="+mn-lt"/>
              </a:rPr>
              <a:t>recompile 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each time!!!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14839" y="2428868"/>
            <a:ext cx="4214813" cy="64611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E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>
                <a:latin typeface="+mn-lt"/>
              </a:rPr>
              <a:t>means that the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previous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GB" sz="1800" dirty="0">
              <a:latin typeface="+mn-lt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failed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467" y="4425962"/>
            <a:ext cx="1857375" cy="64611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800" dirty="0">
                <a:latin typeface="+mn-lt"/>
              </a:rPr>
              <a:t>Your message 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1800" dirty="0">
                <a:latin typeface="+mn-lt"/>
              </a:rPr>
              <a:t>to yourself</a:t>
            </a:r>
            <a:endParaRPr lang="en-GB" sz="1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7" y="5883703"/>
            <a:ext cx="9141833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Add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@Test</a:t>
            </a:r>
            <a:r>
              <a:rPr lang="en-GB" sz="1800" dirty="0" smtClean="0">
                <a:latin typeface="+mn-lt"/>
              </a:rPr>
              <a:t> annotation before </a:t>
            </a:r>
            <a:r>
              <a:rPr lang="en-GB" sz="1800" b="1" dirty="0" err="1" smtClean="0">
                <a:solidFill>
                  <a:srgbClr val="000000"/>
                </a:solidFill>
              </a:rPr>
              <a:t>someTestC</a:t>
            </a:r>
            <a:r>
              <a:rPr lang="en-GB" sz="1800" b="1" dirty="0" smtClean="0">
                <a:solidFill>
                  <a:srgbClr val="000000"/>
                </a:solidFill>
              </a:rPr>
              <a:t>, </a:t>
            </a:r>
            <a:r>
              <a:rPr lang="en-GB" sz="1800" dirty="0">
                <a:latin typeface="+mn-lt"/>
              </a:rPr>
              <a:t>and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compile</a:t>
            </a:r>
            <a:r>
              <a:rPr lang="en-GB" sz="1800" dirty="0">
                <a:latin typeface="+mn-lt"/>
              </a:rPr>
              <a:t> and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800" dirty="0">
                <a:latin typeface="+mn-lt"/>
              </a:rPr>
              <a:t> it again.</a:t>
            </a:r>
          </a:p>
          <a:p>
            <a:pPr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What will be the result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?</a:t>
            </a:r>
          </a:p>
          <a:p>
            <a:pPr>
              <a:defRPr/>
            </a:pPr>
            <a:r>
              <a:rPr lang="en-GB" sz="1800" dirty="0" smtClean="0">
                <a:latin typeface="+mn-lt"/>
              </a:rPr>
              <a:t>Finally, 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compile and run this by Ant </a:t>
            </a:r>
            <a:r>
              <a:rPr lang="en-GB" sz="1800" dirty="0" smtClean="0">
                <a:latin typeface="+mn-lt"/>
              </a:rPr>
              <a:t>from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mybuild.xml </a:t>
            </a:r>
            <a:r>
              <a:rPr lang="en-GB" sz="1800" dirty="0" smtClean="0">
                <a:latin typeface="+mn-lt"/>
                <a:cs typeface="Courier New" pitchFamily="49" charset="0"/>
              </a:rPr>
              <a:t>like in</a:t>
            </a:r>
            <a:r>
              <a:rPr lang="en-GB" sz="1800" b="1" dirty="0" smtClean="0">
                <a:latin typeface="+mn-lt"/>
                <a:cs typeface="Courier New" pitchFamily="49" charset="0"/>
              </a:rPr>
              <a:t> </a:t>
            </a:r>
            <a:r>
              <a:rPr lang="en-GB" sz="1800" b="1" dirty="0">
                <a:latin typeface="+mn-lt"/>
                <a:cs typeface="Courier New" pitchFamily="49" charset="0"/>
              </a:rPr>
              <a:t>Part </a:t>
            </a:r>
            <a:r>
              <a:rPr lang="en-GB" sz="1800" b="1" dirty="0" smtClean="0">
                <a:latin typeface="+mn-lt"/>
                <a:cs typeface="Courier New" pitchFamily="49" charset="0"/>
              </a:rPr>
              <a:t>11, Slide 14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  <a:endParaRPr lang="en-GB" sz="18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 rot="10800000">
            <a:off x="6357951" y="4713297"/>
            <a:ext cx="468313" cy="215900"/>
          </a:xfrm>
          <a:prstGeom prst="rightArrow">
            <a:avLst>
              <a:gd name="adj1" fmla="val 50000"/>
              <a:gd name="adj2" fmla="val 5006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556"/>
            <a:ext cx="7772400" cy="47148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 smtClean="0"/>
              <a:t>Writing a </a:t>
            </a:r>
            <a:r>
              <a:rPr lang="en-GB" sz="3200" b="1" dirty="0" smtClean="0">
                <a:solidFill>
                  <a:srgbClr val="FF0000"/>
                </a:solidFill>
                <a:latin typeface="+mn-lt"/>
              </a:rPr>
              <a:t>Test Suite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571480"/>
            <a:ext cx="8142287" cy="98531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What if we need to run many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test cases?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b="1" dirty="0" err="1" smtClean="0"/>
              <a:t>JUnit</a:t>
            </a:r>
            <a:r>
              <a:rPr lang="en-GB" sz="2400" dirty="0" smtClean="0"/>
              <a:t>, test classes can be </a:t>
            </a:r>
            <a:r>
              <a:rPr lang="en-GB" sz="2400" i="1" u="sng" dirty="0" smtClean="0"/>
              <a:t>grouped</a:t>
            </a:r>
            <a:r>
              <a:rPr lang="en-GB" sz="2400" dirty="0" smtClean="0"/>
              <a:t>  into a </a:t>
            </a:r>
            <a:r>
              <a:rPr lang="en-GB" sz="2400" b="1" i="1" u="sng" dirty="0" smtClean="0"/>
              <a:t>suite</a:t>
            </a:r>
            <a:r>
              <a:rPr lang="en-GB" sz="2400" dirty="0" smtClean="0"/>
              <a:t> 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1628800"/>
            <a:ext cx="8142287" cy="5112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Just use appropriate </a:t>
            </a:r>
            <a:r>
              <a:rPr lang="en-GB" sz="2400" b="1" dirty="0" err="1" smtClean="0"/>
              <a:t>JUnit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2400" dirty="0" smtClean="0"/>
              <a:t>s and annotations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SuiteClasses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dirty="0" smtClean="0"/>
              <a:t>and 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(value=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Suite.class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400" b="1" i="1" dirty="0" smtClean="0"/>
              <a:t>.</a:t>
            </a:r>
            <a:r>
              <a:rPr lang="en-GB" sz="2400" i="1" dirty="0" smtClean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i="1" u="sng" dirty="0" smtClean="0"/>
              <a:t>Grouping tests</a:t>
            </a:r>
            <a:r>
              <a:rPr lang="en-GB" sz="2400" dirty="0" smtClean="0"/>
              <a:t>  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000" dirty="0" smtClean="0"/>
              <a:t>lets you build several individual test cases </a:t>
            </a:r>
            <a:r>
              <a:rPr lang="en-GB" sz="2000" i="1" u="sng" dirty="0" smtClean="0"/>
              <a:t>for a particular subsystem</a:t>
            </a:r>
            <a:r>
              <a:rPr lang="en-GB" sz="2000" dirty="0" smtClean="0"/>
              <a:t> , and </a:t>
            </a:r>
            <a:endParaRPr lang="en-GB" sz="2000" i="1" u="sng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000" dirty="0" smtClean="0"/>
              <a:t>write an all-inclusive </a:t>
            </a:r>
            <a:r>
              <a:rPr lang="en-GB" sz="2000" b="1" dirty="0" smtClean="0"/>
              <a:t>Test Suite</a:t>
            </a:r>
            <a:r>
              <a:rPr lang="en-GB" sz="2000" dirty="0" smtClean="0"/>
              <a:t> that runs them </a:t>
            </a:r>
            <a:r>
              <a:rPr lang="en-GB" sz="2000" b="1" i="1" u="sng" dirty="0" smtClean="0"/>
              <a:t>all</a:t>
            </a:r>
            <a:r>
              <a:rPr lang="en-GB" sz="2000" dirty="0" smtClean="0"/>
              <a:t> 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See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AllTests.java </a:t>
            </a:r>
            <a:r>
              <a:rPr lang="en-GB" sz="2400" dirty="0" smtClean="0"/>
              <a:t>below.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Note that </a:t>
            </a:r>
            <a:r>
              <a:rPr lang="en-GB" sz="2400" b="1" dirty="0" smtClean="0"/>
              <a:t>Suite </a:t>
            </a:r>
            <a:r>
              <a:rPr lang="en-GB" sz="2400" b="1" i="1" dirty="0" smtClean="0">
                <a:solidFill>
                  <a:srgbClr val="FF0000"/>
                </a:solidFill>
              </a:rPr>
              <a:t>of</a:t>
            </a:r>
            <a:r>
              <a:rPr lang="en-GB" sz="2400" dirty="0" smtClean="0"/>
              <a:t>  </a:t>
            </a:r>
            <a:r>
              <a:rPr lang="en-GB" sz="2400" b="1" dirty="0" smtClean="0"/>
              <a:t>Suites</a:t>
            </a:r>
            <a:r>
              <a:rPr lang="en-GB" sz="2400" dirty="0" smtClean="0"/>
              <a:t> can also be created in the same way.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32CAE-5941-436F-A987-CABA6FE73A83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Data\Microsoft\Templates\Presentation1.pot</Template>
  <TotalTime>86347</TotalTime>
  <Words>3162</Words>
  <Application>Microsoft Office PowerPoint</Application>
  <PresentationFormat>On-screen Show (4:3)</PresentationFormat>
  <Paragraphs>483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Presentation1</vt:lpstr>
      <vt:lpstr>Software Development Tools</vt:lpstr>
      <vt:lpstr>JUnit Primer (with ANT) continued</vt:lpstr>
      <vt:lpstr>More on writing a test case</vt:lpstr>
      <vt:lpstr>More on writing a test case:  setUp() and tearDown()</vt:lpstr>
      <vt:lpstr>Running a test case with   setUp() and tearDown()</vt:lpstr>
      <vt:lpstr>Test Case setUpTearDownTest.java :</vt:lpstr>
      <vt:lpstr>Compile and Run:</vt:lpstr>
      <vt:lpstr>Compile and Run:</vt:lpstr>
      <vt:lpstr>Writing a Test Suite</vt:lpstr>
      <vt:lpstr>An example of a Test Suite</vt:lpstr>
      <vt:lpstr>Test Suites and Ant??</vt:lpstr>
      <vt:lpstr>The JUnit task &lt;junit&gt;</vt:lpstr>
      <vt:lpstr>The JUnit task  &lt;junit&gt;</vt:lpstr>
      <vt:lpstr>The JUnit task  &lt;junit&gt; (cont.)</vt:lpstr>
      <vt:lpstr>The JUnit task  &lt;junit&gt; (cont.)</vt:lpstr>
      <vt:lpstr>The JUnit task  &lt;junit&gt; (cont.)  Test failure enforcing build failure</vt:lpstr>
      <vt:lpstr>The JUnit task  &lt;junit&gt; (cont.)  Test failures enforcing build failures</vt:lpstr>
      <vt:lpstr>Structure directories to accommodate testing See also Part 11, slide 13</vt:lpstr>
      <vt:lpstr> Four main steps to do in Ant build file  related to JUnit testing</vt:lpstr>
      <vt:lpstr>Ant build process related to JUnit testing Some more details</vt:lpstr>
      <vt:lpstr>Ant build process related to JUnit testing Some more details</vt:lpstr>
      <vt:lpstr>Ant build process related to JUnit testing Some more details</vt:lpstr>
      <vt:lpstr>Ant build process related to JUnit testing Some more details</vt:lpstr>
    </vt:vector>
  </TitlesOfParts>
  <Company>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Quinn</cp:lastModifiedBy>
  <cp:revision>729</cp:revision>
  <dcterms:created xsi:type="dcterms:W3CDTF">2005-01-05T18:19:38Z</dcterms:created>
  <dcterms:modified xsi:type="dcterms:W3CDTF">2015-01-29T13:51:04Z</dcterms:modified>
</cp:coreProperties>
</file>