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337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8" r:id="rId16"/>
    <p:sldId id="340" r:id="rId17"/>
    <p:sldId id="299" r:id="rId18"/>
    <p:sldId id="300" r:id="rId19"/>
    <p:sldId id="305" r:id="rId20"/>
    <p:sldId id="306" r:id="rId21"/>
    <p:sldId id="307" r:id="rId22"/>
    <p:sldId id="308" r:id="rId23"/>
    <p:sldId id="327" r:id="rId24"/>
    <p:sldId id="339" r:id="rId25"/>
    <p:sldId id="329" r:id="rId26"/>
    <p:sldId id="310" r:id="rId27"/>
    <p:sldId id="311" r:id="rId28"/>
    <p:sldId id="312" r:id="rId29"/>
    <p:sldId id="333" r:id="rId30"/>
    <p:sldId id="334" r:id="rId31"/>
    <p:sldId id="335" r:id="rId32"/>
    <p:sldId id="331" r:id="rId33"/>
    <p:sldId id="338" r:id="rId34"/>
  </p:sldIdLst>
  <p:sldSz cx="9144000" cy="6858000" type="screen4x3"/>
  <p:notesSz cx="68580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FF6699"/>
    <a:srgbClr val="FF99FF"/>
    <a:srgbClr val="FFCCFF"/>
    <a:srgbClr val="FF3399"/>
    <a:srgbClr val="333333"/>
    <a:srgbClr val="00FFF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9063" autoAdjust="0"/>
  </p:normalViewPr>
  <p:slideViewPr>
    <p:cSldViewPr>
      <p:cViewPr>
        <p:scale>
          <a:sx n="104" d="100"/>
          <a:sy n="104" d="100"/>
        </p:scale>
        <p:origin x="-1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59593B7-44D5-44F5-9562-3CE661264A3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032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C94C803-3488-4FA5-80D3-1129234CFD7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243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8E94D3-DAD2-4550-A6BE-D417C5E848F3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421E3F-4BD1-447E-B47B-F88F1766C6E2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ant -f mybuild.xml clean test-xml</a:t>
            </a:r>
          </a:p>
          <a:p>
            <a:pPr eaLnBrk="1" hangingPunct="1"/>
            <a:endParaRPr lang="en-GB" b="1" i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endParaRPr lang="en-GB" b="1" i="1" dirty="0" smtClean="0">
              <a:latin typeface="Univers-BoldOblique"/>
            </a:endParaRPr>
          </a:p>
          <a:p>
            <a:pPr eaLnBrk="1" hangingPunct="1"/>
            <a:endParaRPr lang="en-GB" b="1" i="1" dirty="0" smtClean="0">
              <a:latin typeface="Univers-BoldOblique"/>
            </a:endParaRPr>
          </a:p>
          <a:p>
            <a:pPr eaLnBrk="1" hangingPunct="1"/>
            <a:r>
              <a:rPr lang="en-GB" b="1" i="1" dirty="0" smtClean="0">
                <a:latin typeface="Univers-BoldOblique"/>
              </a:rPr>
              <a:t>Viewing </a:t>
            </a:r>
            <a:r>
              <a:rPr lang="en-GB" b="1" i="1" dirty="0" err="1" smtClean="0">
                <a:latin typeface="Univers-BoldOblique"/>
              </a:rPr>
              <a:t>System.out</a:t>
            </a:r>
            <a:r>
              <a:rPr lang="en-GB" b="1" i="1" dirty="0" smtClean="0">
                <a:latin typeface="Univers-BoldOblique"/>
              </a:rPr>
              <a:t> and System.err output</a:t>
            </a:r>
            <a:r>
              <a:rPr lang="en-GB" b="1" i="1" dirty="0" smtClean="0">
                <a:solidFill>
                  <a:srgbClr val="FF0000"/>
                </a:solidFill>
                <a:latin typeface="Univers-BoldOblique"/>
              </a:rPr>
              <a:t>???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69AA5F-CEC4-4A5A-BA74-8FA5FC20E100}" type="slidenum">
              <a:rPr lang="en-GB" smtClean="0"/>
              <a:pPr/>
              <a:t>11</a:t>
            </a:fld>
            <a:endParaRPr lang="en-GB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900" dirty="0" smtClean="0"/>
              <a:t>(here we </a:t>
            </a:r>
            <a:r>
              <a:rPr lang="en-GB" sz="900" b="1" i="1" dirty="0" smtClean="0"/>
              <a:t>do not mean the time of running  </a:t>
            </a:r>
            <a:r>
              <a:rPr lang="en-GB" sz="900" dirty="0" smtClean="0"/>
              <a:t>it)</a:t>
            </a:r>
          </a:p>
          <a:p>
            <a:pPr eaLnBrk="1" hangingPunct="1"/>
            <a:endParaRPr lang="en-GB" sz="900" dirty="0" smtClean="0"/>
          </a:p>
          <a:p>
            <a:pPr eaLnBrk="1" hangingPunct="1"/>
            <a:r>
              <a:rPr lang="en-GB" sz="900" dirty="0" smtClean="0"/>
              <a:t>4.6.2</a:t>
            </a:r>
          </a:p>
          <a:p>
            <a:pPr eaLnBrk="1" hangingPunct="1"/>
            <a:endParaRPr lang="en-GB" sz="900" dirty="0" smtClean="0"/>
          </a:p>
          <a:p>
            <a:pPr eaLnBrk="1" hangingPunct="1"/>
            <a:r>
              <a:rPr lang="en-GB" sz="900" dirty="0" smtClean="0"/>
              <a:t>(i.e. appropriate testing </a:t>
            </a:r>
            <a:r>
              <a:rPr lang="en-GB" sz="900" b="1" dirty="0" smtClean="0">
                <a:solidFill>
                  <a:srgbClr val="000000"/>
                </a:solidFill>
                <a:latin typeface="Courier New" pitchFamily="49" charset="0"/>
              </a:rPr>
              <a:t>.java</a:t>
            </a:r>
            <a:r>
              <a:rPr lang="en-GB" sz="900" dirty="0" smtClean="0"/>
              <a:t> classes into a directory) 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z="1200" dirty="0" smtClean="0"/>
              <a:t>(i.e. testing </a:t>
            </a:r>
            <a:r>
              <a:rPr lang="en-GB" sz="1200" b="1" dirty="0" smtClean="0"/>
              <a:t>Java</a:t>
            </a:r>
            <a:r>
              <a:rPr lang="en-GB" sz="1200" dirty="0" smtClean="0"/>
              <a:t> classes)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We use “</a:t>
            </a:r>
            <a:r>
              <a:rPr lang="en-GB" sz="1200" b="1" i="1" dirty="0" err="1" smtClean="0">
                <a:solidFill>
                  <a:srgbClr val="FF0000"/>
                </a:solidFill>
                <a:latin typeface="Courier New" pitchFamily="49" charset="0"/>
              </a:rPr>
              <a:t>TestCase</a:t>
            </a:r>
            <a:r>
              <a:rPr lang="en-GB" sz="1200" dirty="0" smtClean="0"/>
              <a:t>” as the </a:t>
            </a:r>
            <a:r>
              <a:rPr lang="en-GB" sz="1200" b="1" i="1" u="sng" dirty="0" smtClean="0"/>
              <a:t>suffix</a:t>
            </a:r>
            <a:r>
              <a:rPr lang="en-GB" sz="1200" dirty="0" smtClean="0"/>
              <a:t>  for our </a:t>
            </a:r>
            <a:r>
              <a:rPr lang="en-GB" sz="1200" b="1" i="1" dirty="0" smtClean="0"/>
              <a:t>abstract test cases.</a:t>
            </a:r>
          </a:p>
          <a:p>
            <a:endParaRPr lang="en-US" dirty="0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2DEF2A-8CF5-4578-92A8-10F32177EA55}" type="slidenum">
              <a:rPr lang="en-GB" smtClean="0"/>
              <a:pPr/>
              <a:t>12</a:t>
            </a:fld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6ADD2B-5212-463D-8D47-EF95DEED09A5}" type="slidenum">
              <a:rPr lang="en-GB" smtClean="0"/>
              <a:pPr/>
              <a:t>13</a:t>
            </a:fld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850879-27F6-44AA-A4FE-EDD762D9CCD8}" type="slidenum">
              <a:rPr lang="en-GB" smtClean="0"/>
              <a:pPr/>
              <a:t>14</a:t>
            </a:fld>
            <a:endParaRPr lang="en-GB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ant -f mybuild.xml clean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test-batch</a:t>
            </a:r>
          </a:p>
          <a:p>
            <a:pPr eaLnBrk="1" hangingPunct="1"/>
            <a:endParaRPr lang="en-GB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OMITTED: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GB" sz="1800" b="1" dirty="0" smtClean="0">
                <a:solidFill>
                  <a:srgbClr val="FF0000"/>
                </a:solidFill>
              </a:rPr>
              <a:t>What if </a:t>
            </a:r>
            <a:r>
              <a:rPr lang="en-GB" sz="1800" dirty="0" smtClean="0"/>
              <a:t>we have </a:t>
            </a:r>
            <a:r>
              <a:rPr lang="en-GB" sz="1800" b="1" i="1" dirty="0" smtClean="0"/>
              <a:t>test suite</a:t>
            </a:r>
            <a:r>
              <a:rPr lang="en-GB" sz="1800" dirty="0" smtClean="0"/>
              <a:t>  </a:t>
            </a:r>
            <a:r>
              <a:rPr lang="en-GB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All</a:t>
            </a:r>
            <a:r>
              <a:rPr lang="en-GB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Tests</a:t>
            </a:r>
            <a:r>
              <a:rPr lang="en-GB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.class</a:t>
            </a:r>
            <a:r>
              <a:rPr lang="en-GB" sz="1800" b="1" dirty="0" smtClean="0">
                <a:solidFill>
                  <a:srgbClr val="FF0000"/>
                </a:solidFill>
              </a:rPr>
              <a:t> </a:t>
            </a:r>
            <a:r>
              <a:rPr lang="en-GB" sz="1800" dirty="0" smtClean="0"/>
              <a:t>in</a:t>
            </a:r>
            <a:r>
              <a:rPr lang="en-GB" sz="1800" b="1" dirty="0" smtClean="0">
                <a:solidFill>
                  <a:srgbClr val="FF0000"/>
                </a:solidFill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${</a:t>
            </a:r>
            <a:r>
              <a:rPr lang="en-GB" sz="1800" b="1" dirty="0" err="1" smtClean="0">
                <a:solidFill>
                  <a:srgbClr val="000000"/>
                </a:solidFill>
                <a:latin typeface="Courier New" pitchFamily="49" charset="0"/>
              </a:rPr>
              <a:t>build.test.dir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r>
              <a:rPr lang="en-GB" sz="1800" b="1" dirty="0" smtClean="0">
                <a:solidFill>
                  <a:srgbClr val="FF0000"/>
                </a:solidFill>
              </a:rPr>
              <a:t>?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GB" sz="1400" b="1" dirty="0" smtClean="0">
                <a:solidFill>
                  <a:srgbClr val="FF0000"/>
                </a:solidFill>
              </a:rPr>
              <a:t>Will it run?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GB" sz="1800" dirty="0" smtClean="0"/>
              <a:t>Passing </a:t>
            </a:r>
            <a:r>
              <a:rPr lang="en-GB" sz="1800" b="1" dirty="0" smtClean="0"/>
              <a:t>non-</a:t>
            </a:r>
            <a:r>
              <a:rPr lang="en-GB" sz="1800" b="1" dirty="0" err="1" smtClean="0"/>
              <a:t>JUnit</a:t>
            </a:r>
            <a:r>
              <a:rPr lang="en-GB" sz="1800" dirty="0" smtClean="0"/>
              <a:t>, or abstract, classes to 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18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1800" dirty="0" smtClean="0"/>
              <a:t> 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Causes an ERROR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[</a:t>
            </a:r>
            <a:r>
              <a:rPr lang="en-GB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junit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No runnable methods</a:t>
            </a:r>
          </a:p>
          <a:p>
            <a:pPr eaLnBrk="1" hangingPunct="1"/>
            <a:endParaRPr lang="en-GB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OMITTED: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GB" sz="1200" dirty="0" smtClean="0">
                <a:latin typeface="AGaramond-Regular"/>
              </a:rPr>
              <a:t>and again the same with the </a:t>
            </a:r>
            <a:r>
              <a:rPr lang="en-GB" sz="1200" i="1" u="sng" dirty="0" smtClean="0">
                <a:latin typeface="AGaramond-Regular"/>
              </a:rPr>
              <a:t>change</a:t>
            </a:r>
            <a:r>
              <a:rPr lang="en-GB" sz="1200" dirty="0" smtClean="0">
                <a:latin typeface="AGaramond-Regular"/>
              </a:rPr>
              <a:t> 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endParaRPr lang="en-GB" sz="1200" dirty="0" smtClean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100" dirty="0" smtClean="0">
                <a:latin typeface="Courier New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dirty="0" err="1" smtClean="0">
                <a:solidFill>
                  <a:srgbClr val="000000"/>
                </a:solidFill>
                <a:latin typeface="Courier New" pitchFamily="49" charset="0"/>
              </a:rPr>
              <a:t>fileset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Courier New" pitchFamily="49" charset="0"/>
              </a:rPr>
              <a:t>dir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="${</a:t>
            </a:r>
            <a:r>
              <a:rPr lang="en-GB" dirty="0" err="1" smtClean="0">
                <a:solidFill>
                  <a:srgbClr val="000000"/>
                </a:solidFill>
                <a:latin typeface="Courier New" pitchFamily="49" charset="0"/>
              </a:rPr>
              <a:t>build.test.dir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}"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          includes="**/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*</a:t>
            </a:r>
            <a:r>
              <a:rPr lang="en-GB" b="1" i="1" dirty="0" err="1" smtClean="0">
                <a:solidFill>
                  <a:srgbClr val="FF0000"/>
                </a:solidFill>
                <a:latin typeface="Courier New" pitchFamily="49" charset="0"/>
              </a:rPr>
              <a:t>mple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Test.class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"/&gt;</a:t>
            </a:r>
            <a:endParaRPr lang="en-GB" dirty="0" smtClean="0"/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endParaRPr lang="en-GB" sz="1200" b="1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endParaRPr lang="en-GB" sz="1200" b="1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GB" sz="1200" b="1" dirty="0" smtClean="0">
                <a:solidFill>
                  <a:srgbClr val="FF0000"/>
                </a:solidFill>
              </a:rPr>
              <a:t>Do not forget</a:t>
            </a:r>
            <a:r>
              <a:rPr lang="en-GB" sz="1200" dirty="0" smtClean="0"/>
              <a:t> to </a:t>
            </a:r>
            <a:r>
              <a:rPr lang="en-GB" sz="1200" b="1" i="1" u="sng" dirty="0" smtClean="0"/>
              <a:t>recover</a:t>
            </a:r>
            <a:r>
              <a:rPr lang="en-GB" sz="1200" dirty="0" smtClean="0"/>
              <a:t>  </a:t>
            </a:r>
            <a:r>
              <a:rPr lang="en-GB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GB" sz="1200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mple</a:t>
            </a:r>
            <a:r>
              <a:rPr lang="en-GB" sz="1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Test.class</a:t>
            </a:r>
            <a:r>
              <a:rPr lang="en-GB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cs typeface="Courier New" pitchFamily="49" charset="0"/>
              </a:rPr>
              <a:t>to</a:t>
            </a:r>
            <a:r>
              <a:rPr lang="en-GB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GB" sz="1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Test.class</a:t>
            </a:r>
            <a:r>
              <a:rPr lang="en-GB" sz="1200" b="1" dirty="0" smtClean="0">
                <a:solidFill>
                  <a:srgbClr val="000000"/>
                </a:solidFill>
              </a:rPr>
              <a:t>.</a:t>
            </a:r>
            <a:endParaRPr lang="en-GB" sz="1200" b="1" dirty="0" smtClean="0"/>
          </a:p>
          <a:p>
            <a:pPr eaLnBrk="1" hangingPunct="1"/>
            <a:endParaRPr lang="en-GB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endParaRPr lang="en-GB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Passing </a:t>
            </a:r>
            <a:r>
              <a:rPr lang="en-GB" sz="1200" b="1" dirty="0" smtClean="0"/>
              <a:t>non-</a:t>
            </a:r>
            <a:r>
              <a:rPr lang="en-GB" sz="1200" b="1" dirty="0" err="1" smtClean="0"/>
              <a:t>JUnit</a:t>
            </a:r>
            <a:r>
              <a:rPr lang="en-GB" sz="1200" dirty="0" smtClean="0"/>
              <a:t>, or abstract, classes to </a:t>
            </a:r>
            <a:r>
              <a:rPr lang="en-GB" sz="12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12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12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1200" dirty="0" smtClean="0"/>
              <a:t> results in an </a:t>
            </a:r>
            <a:r>
              <a:rPr lang="en-GB" sz="1200" b="1" i="1" u="sng" dirty="0" smtClean="0"/>
              <a:t>error</a:t>
            </a:r>
            <a:r>
              <a:rPr lang="en-GB" sz="1200" dirty="0" smtClean="0"/>
              <a:t>. </a:t>
            </a:r>
          </a:p>
          <a:p>
            <a:pPr eaLnBrk="1" hangingPunct="1"/>
            <a:endParaRPr lang="en-GB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endParaRPr lang="en-GB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OMITTED: </a:t>
            </a:r>
          </a:p>
          <a:p>
            <a:pPr eaLnBrk="1" hangingPunct="1"/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 -</a:t>
            </a:r>
            <a:r>
              <a:rPr lang="en-GB" dirty="0" err="1" smtClean="0">
                <a:solidFill>
                  <a:srgbClr val="000000"/>
                </a:solidFill>
                <a:latin typeface="Courier New" pitchFamily="49" charset="0"/>
              </a:rPr>
              <a:t>Dbuild.debug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=on</a:t>
            </a:r>
            <a:endParaRPr lang="en-GB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OMITTED: </a:t>
            </a:r>
          </a:p>
          <a:p>
            <a:pPr eaLnBrk="1" hangingPunct="1">
              <a:lnSpc>
                <a:spcPct val="120000"/>
              </a:lnSpc>
            </a:pPr>
            <a:r>
              <a:rPr lang="en-GB" dirty="0" smtClean="0"/>
              <a:t>All these </a:t>
            </a:r>
            <a:r>
              <a:rPr lang="en-GB" b="1" i="1" u="sng" dirty="0" smtClean="0"/>
              <a:t>running tests</a:t>
            </a:r>
            <a:r>
              <a:rPr lang="en-GB" dirty="0" smtClean="0"/>
              <a:t>, including the last (failing) one  </a:t>
            </a:r>
            <a:r>
              <a:rPr lang="en-GB" b="1" i="1" u="sng" dirty="0" smtClean="0"/>
              <a:t>produce XML files</a:t>
            </a:r>
            <a:r>
              <a:rPr lang="en-GB" dirty="0" smtClean="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GB" b="1" u="sng" dirty="0" smtClean="0">
                <a:solidFill>
                  <a:srgbClr val="FF0000"/>
                </a:solidFill>
              </a:rPr>
              <a:t>TRY</a:t>
            </a:r>
            <a:r>
              <a:rPr lang="en-GB" dirty="0" smtClean="0"/>
              <a:t> to confirm this on examples. </a:t>
            </a:r>
          </a:p>
          <a:p>
            <a:pPr eaLnBrk="1" hangingPunct="1">
              <a:lnSpc>
                <a:spcPct val="120000"/>
              </a:lnSpc>
            </a:pPr>
            <a:r>
              <a:rPr lang="en-GB" dirty="0" smtClean="0"/>
              <a:t>Say, create also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CopyofSimpleTest.java.</a:t>
            </a:r>
            <a:endParaRPr lang="en-GB" dirty="0" smtClean="0"/>
          </a:p>
          <a:p>
            <a:pPr eaLnBrk="1" hangingPunct="1"/>
            <a:endParaRPr lang="en-GB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F575F6-B37B-41A3-992D-774711CDEF08}" type="slidenum">
              <a:rPr lang="en-GB" smtClean="0"/>
              <a:pPr/>
              <a:t>15</a:t>
            </a:fld>
            <a:endParaRPr lang="en-GB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800" dirty="0" smtClean="0"/>
              <a:t>4.7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F575F6-B37B-41A3-992D-774711CDEF08}" type="slidenum">
              <a:rPr lang="en-GB" smtClean="0"/>
              <a:pPr/>
              <a:t>16</a:t>
            </a:fld>
            <a:endParaRPr lang="en-GB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800" dirty="0" smtClean="0"/>
              <a:t>4.7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1B5790-9DA1-4629-9237-417530E1D72D}" type="slidenum">
              <a:rPr lang="en-GB" smtClean="0"/>
              <a:pPr/>
              <a:t>17</a:t>
            </a:fld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35CC1C-E484-4EAB-B912-5C190EA1A4D3}" type="slidenum">
              <a:rPr lang="en-GB" smtClean="0"/>
              <a:pPr/>
              <a:t>18</a:t>
            </a:fld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96C7F7-A225-49F1-B43B-6545A63D987D}" type="slidenum">
              <a:rPr lang="en-GB" smtClean="0"/>
              <a:pPr/>
              <a:t>19</a:t>
            </a:fld>
            <a:endParaRPr lang="en-GB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 smtClean="0">
                <a:solidFill>
                  <a:srgbClr val="000000"/>
                </a:solidFill>
              </a:rPr>
              <a:t>ant -f mybuild.xml clean </a:t>
            </a:r>
            <a:r>
              <a:rPr lang="en-GB" b="1" dirty="0" smtClean="0">
                <a:solidFill>
                  <a:srgbClr val="000000"/>
                </a:solidFill>
              </a:rPr>
              <a:t>test-batch</a:t>
            </a:r>
          </a:p>
          <a:p>
            <a:pPr eaLnBrk="1" hangingPunct="1"/>
            <a:endParaRPr lang="en-GB" b="1" dirty="0" smtClean="0">
              <a:solidFill>
                <a:srgbClr val="000000"/>
              </a:solidFill>
            </a:endParaRPr>
          </a:p>
          <a:p>
            <a:pPr eaLnBrk="1" hangingPunct="1"/>
            <a:endParaRPr lang="en-GB" b="1" dirty="0" smtClean="0">
              <a:solidFill>
                <a:srgbClr val="000000"/>
              </a:solidFill>
            </a:endParaRPr>
          </a:p>
          <a:p>
            <a:pPr eaLnBrk="1" hangingPunct="1"/>
            <a:endParaRPr lang="en-GB" b="1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GB" b="1" dirty="0" smtClean="0">
                <a:solidFill>
                  <a:srgbClr val="000000"/>
                </a:solidFill>
              </a:rPr>
              <a:t>OMITTED: </a:t>
            </a:r>
          </a:p>
          <a:p>
            <a:pPr eaLnBrk="1" hangingPunct="1"/>
            <a:r>
              <a:rPr lang="en-GB" dirty="0" smtClean="0">
                <a:solidFill>
                  <a:srgbClr val="000000"/>
                </a:solidFill>
              </a:rPr>
              <a:t>-</a:t>
            </a:r>
            <a:r>
              <a:rPr lang="en-GB" dirty="0" err="1" smtClean="0">
                <a:solidFill>
                  <a:srgbClr val="000000"/>
                </a:solidFill>
              </a:rPr>
              <a:t>Dbuild.debug</a:t>
            </a:r>
            <a:r>
              <a:rPr lang="en-GB" dirty="0" smtClean="0">
                <a:solidFill>
                  <a:srgbClr val="000000"/>
                </a:solidFill>
              </a:rPr>
              <a:t>=on</a:t>
            </a:r>
          </a:p>
          <a:p>
            <a:pPr eaLnBrk="1" hangingPunct="1"/>
            <a:r>
              <a:rPr lang="en-GB" dirty="0" smtClean="0">
                <a:solidFill>
                  <a:srgbClr val="000000"/>
                </a:solidFill>
              </a:rPr>
              <a:t>OMITTED:</a:t>
            </a:r>
          </a:p>
          <a:p>
            <a:pPr eaLnBrk="1" hangingPunct="1">
              <a:spcBef>
                <a:spcPct val="50000"/>
              </a:spcBef>
            </a:pPr>
            <a:r>
              <a:rPr lang="en-GB" dirty="0" smtClean="0"/>
              <a:t>(Instead of</a:t>
            </a:r>
            <a:r>
              <a:rPr lang="en-GB" b="1" dirty="0" smtClean="0"/>
              <a:t> </a:t>
            </a:r>
            <a:r>
              <a:rPr lang="en-GB" b="1" dirty="0" smtClean="0">
                <a:solidFill>
                  <a:srgbClr val="000000"/>
                </a:solidFill>
              </a:rPr>
              <a:t>-</a:t>
            </a:r>
            <a:r>
              <a:rPr lang="en-GB" b="1" dirty="0" err="1" smtClean="0">
                <a:solidFill>
                  <a:srgbClr val="000000"/>
                </a:solidFill>
              </a:rPr>
              <a:t>Dbuild.debug</a:t>
            </a:r>
            <a:r>
              <a:rPr lang="en-GB" b="1" dirty="0" smtClean="0">
                <a:solidFill>
                  <a:srgbClr val="000000"/>
                </a:solidFill>
              </a:rPr>
              <a:t>=on</a:t>
            </a:r>
            <a:r>
              <a:rPr lang="en-GB" b="1" dirty="0" smtClean="0"/>
              <a:t> we could set this property in </a:t>
            </a:r>
            <a:r>
              <a:rPr lang="en-GB" dirty="0" smtClean="0">
                <a:solidFill>
                  <a:srgbClr val="000000"/>
                </a:solidFill>
              </a:rPr>
              <a:t>mybuild.xml</a:t>
            </a:r>
            <a:r>
              <a:rPr lang="en-GB" dirty="0" smtClean="0"/>
              <a:t>)</a:t>
            </a:r>
          </a:p>
          <a:p>
            <a:pPr eaLnBrk="1" hangingPunct="1"/>
            <a:endParaRPr lang="en-GB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54F21B-1435-477D-B5A6-151B66D2621C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800" smtClean="0"/>
              <a:t>4.6.1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F5AE81-D584-41FB-96C1-F00E19D86590}" type="slidenum">
              <a:rPr lang="en-GB" smtClean="0"/>
              <a:pPr/>
              <a:t>20</a:t>
            </a:fld>
            <a:endParaRPr lang="en-GB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900" smtClean="0">
                <a:latin typeface="Univers-Bold"/>
              </a:rPr>
              <a:t>4.7.1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haltonfailure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GB" b="1" dirty="0" smtClean="0">
                <a:solidFill>
                  <a:srgbClr val="FF0000"/>
                </a:solidFill>
              </a:rPr>
              <a:t>"</a:t>
            </a:r>
            <a:r>
              <a:rPr lang="en-GB" b="1" dirty="0" smtClean="0">
                <a:solidFill>
                  <a:srgbClr val="FF0000"/>
                </a:solidFill>
                <a:latin typeface="Courier New" pitchFamily="49" charset="0"/>
              </a:rPr>
              <a:t>no</a:t>
            </a:r>
            <a:r>
              <a:rPr lang="en-GB" b="1" dirty="0" smtClean="0">
                <a:solidFill>
                  <a:srgbClr val="FF0000"/>
                </a:solidFill>
              </a:rPr>
              <a:t>“ </a:t>
            </a:r>
            <a:r>
              <a:rPr lang="en-GB" dirty="0" smtClean="0"/>
              <a:t>can be omitted at all since </a:t>
            </a:r>
            <a:r>
              <a:rPr lang="en-GB" b="1" dirty="0" smtClean="0">
                <a:solidFill>
                  <a:srgbClr val="FF0000"/>
                </a:solidFill>
              </a:rPr>
              <a:t>"</a:t>
            </a:r>
            <a:r>
              <a:rPr lang="en-GB" b="1" dirty="0" smtClean="0">
                <a:solidFill>
                  <a:srgbClr val="FF0000"/>
                </a:solidFill>
                <a:latin typeface="Courier New" pitchFamily="49" charset="0"/>
              </a:rPr>
              <a:t>no</a:t>
            </a:r>
            <a:r>
              <a:rPr lang="en-GB" b="1" dirty="0" smtClean="0">
                <a:solidFill>
                  <a:srgbClr val="FF0000"/>
                </a:solidFill>
              </a:rPr>
              <a:t>" </a:t>
            </a:r>
            <a:r>
              <a:rPr lang="en-GB" dirty="0" smtClean="0"/>
              <a:t>is default</a:t>
            </a:r>
            <a:endParaRPr lang="en-GB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78B07E-74AB-496A-8848-54B8D2F49211}" type="slidenum">
              <a:rPr lang="en-GB" smtClean="0"/>
              <a:pPr/>
              <a:t>21</a:t>
            </a:fld>
            <a:endParaRPr lang="en-GB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B3ED77-7E55-4C3B-8AEA-62E0BD76B111}" type="slidenum">
              <a:rPr lang="en-GB" smtClean="0"/>
              <a:pPr/>
              <a:t>22</a:t>
            </a:fld>
            <a:endParaRPr lang="en-GB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b="1" dirty="0" smtClean="0">
                <a:solidFill>
                  <a:srgbClr val="000000"/>
                </a:solidFill>
              </a:rPr>
              <a:t>ant -f mybuild.xml clean test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EB5C98-A896-4A28-947A-79CE42CDE7AD}" type="slidenum">
              <a:rPr lang="en-GB" smtClean="0"/>
              <a:pPr/>
              <a:t>23</a:t>
            </a:fld>
            <a:endParaRPr lang="en-GB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/>
              <a:t>the default frames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980DCF-7FC2-4396-9427-181D99744F7A}" type="slidenum">
              <a:rPr lang="en-GB" smtClean="0"/>
              <a:pPr/>
              <a:t>24</a:t>
            </a:fld>
            <a:endParaRPr lang="en-GB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804EFF-454A-4ED2-93EF-731E12F0106F}" type="slidenum">
              <a:rPr lang="en-GB" smtClean="0"/>
              <a:pPr/>
              <a:t>25</a:t>
            </a:fld>
            <a:endParaRPr lang="en-GB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 smtClean="0"/>
              <a:t>Fig. 4.6</a:t>
            </a:r>
          </a:p>
          <a:p>
            <a:pPr eaLnBrk="1" hangingPunct="1"/>
            <a:r>
              <a:rPr lang="en-GB" b="1" i="1" dirty="0" smtClean="0"/>
              <a:t>??Requirements of  </a:t>
            </a:r>
            <a:r>
              <a:rPr lang="en-GB" b="1" dirty="0" smtClean="0">
                <a:solidFill>
                  <a:srgbClr val="000000"/>
                </a:solidFill>
              </a:rPr>
              <a:t>&lt;</a:t>
            </a:r>
            <a:r>
              <a:rPr lang="en-GB" b="1" dirty="0" err="1" smtClean="0">
                <a:solidFill>
                  <a:srgbClr val="000000"/>
                </a:solidFill>
              </a:rPr>
              <a:t>junitreport</a:t>
            </a:r>
            <a:r>
              <a:rPr lang="en-GB" b="1" dirty="0" smtClean="0">
                <a:solidFill>
                  <a:srgbClr val="000000"/>
                </a:solidFill>
              </a:rPr>
              <a:t>&gt;</a:t>
            </a:r>
            <a:r>
              <a:rPr lang="en-GB" b="1" i="1" dirty="0" smtClean="0"/>
              <a:t>???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BC106F-6B57-4E73-A665-B079B90A4F71}" type="slidenum">
              <a:rPr lang="en-GB" smtClean="0"/>
              <a:pPr/>
              <a:t>26</a:t>
            </a:fld>
            <a:endParaRPr lang="en-GB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800" b="1" smtClean="0">
                <a:latin typeface="Univers-Bold"/>
              </a:rPr>
              <a:t>4.7.2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638FBF-0CD2-4D09-B697-D854B0A5C7F0}" type="slidenum">
              <a:rPr lang="en-GB" smtClean="0"/>
              <a:pPr/>
              <a:t>27</a:t>
            </a:fld>
            <a:endParaRPr lang="en-GB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C4C84F-286F-415E-9DE6-CC1FAC41E0C8}" type="slidenum">
              <a:rPr lang="en-GB" smtClean="0"/>
              <a:pPr/>
              <a:t>28</a:t>
            </a:fld>
            <a:endParaRPr lang="en-GB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b="1" dirty="0" smtClean="0">
                <a:solidFill>
                  <a:srgbClr val="000000"/>
                </a:solidFill>
              </a:rPr>
              <a:t>ant -f mybuild.xml clean test -</a:t>
            </a:r>
            <a:r>
              <a:rPr lang="en-GB" b="1" dirty="0" err="1" smtClean="0">
                <a:solidFill>
                  <a:srgbClr val="000000"/>
                </a:solidFill>
              </a:rPr>
              <a:t>D</a:t>
            </a:r>
            <a:r>
              <a:rPr lang="en-GB" b="1" dirty="0" err="1" smtClean="0">
                <a:solidFill>
                  <a:srgbClr val="FF0000"/>
                </a:solidFill>
              </a:rPr>
              <a:t>testcase</a:t>
            </a:r>
            <a:r>
              <a:rPr lang="en-GB" b="1" dirty="0" smtClean="0">
                <a:solidFill>
                  <a:srgbClr val="000000"/>
                </a:solidFill>
              </a:rPr>
              <a:t>=</a:t>
            </a:r>
            <a:r>
              <a:rPr lang="en-GB" b="1" dirty="0" err="1" smtClean="0">
                <a:solidFill>
                  <a:srgbClr val="000000"/>
                </a:solidFill>
              </a:rPr>
              <a:t>org.example.antbook.junit.SimpleTest</a:t>
            </a:r>
            <a:endParaRPr lang="en-GB" b="1" dirty="0" smtClean="0">
              <a:solidFill>
                <a:srgbClr val="000000"/>
              </a:solidFill>
            </a:endParaRPr>
          </a:p>
          <a:p>
            <a:pPr eaLnBrk="1" hangingPunct="1"/>
            <a:endParaRPr lang="en-GB" b="1" dirty="0" smtClean="0">
              <a:solidFill>
                <a:srgbClr val="000000"/>
              </a:solidFill>
            </a:endParaRPr>
          </a:p>
          <a:p>
            <a:pPr eaLnBrk="1" hangingPunct="1"/>
            <a:endParaRPr lang="en-GB" b="1" dirty="0" smtClean="0">
              <a:solidFill>
                <a:srgbClr val="000000"/>
              </a:solidFill>
            </a:endParaRPr>
          </a:p>
          <a:p>
            <a:pPr eaLnBrk="1" hangingPunct="1"/>
            <a:endParaRPr lang="en-GB" b="1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GB" b="1" dirty="0" smtClean="0">
                <a:solidFill>
                  <a:srgbClr val="000000"/>
                </a:solidFill>
              </a:rPr>
              <a:t>OMITTED: -</a:t>
            </a:r>
            <a:r>
              <a:rPr lang="en-GB" b="1" dirty="0" err="1" smtClean="0">
                <a:solidFill>
                  <a:srgbClr val="000000"/>
                </a:solidFill>
              </a:rPr>
              <a:t>Dbuild.debug</a:t>
            </a:r>
            <a:r>
              <a:rPr lang="en-GB" b="1" dirty="0" smtClean="0">
                <a:solidFill>
                  <a:srgbClr val="000000"/>
                </a:solidFill>
              </a:rPr>
              <a:t>=on</a:t>
            </a:r>
            <a:r>
              <a:rPr lang="en-GB" dirty="0" smtClean="0"/>
              <a:t> 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0C3BD-66BA-40B2-B143-785CA151802D}" type="slidenum">
              <a:rPr lang="en-GB" smtClean="0"/>
              <a:pPr/>
              <a:t>29</a:t>
            </a:fld>
            <a:endParaRPr lang="en-GB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/>
              <a:t>(that was built without unit tests in place)</a:t>
            </a: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A8A0A-49D4-4C49-8252-DE5F179ADB3D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/>
              <a:t>, system out, and system error output of each test case.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C6EE33-F6A3-4CD2-83C4-8E028D3F8ED0}" type="slidenum">
              <a:rPr lang="en-GB" smtClean="0"/>
              <a:pPr/>
              <a:t>30</a:t>
            </a:fld>
            <a:endParaRPr lang="en-GB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D1A0DE-5320-425B-A999-5CF54C94C3BD}" type="slidenum">
              <a:rPr lang="en-GB" smtClean="0"/>
              <a:pPr/>
              <a:t>31</a:t>
            </a:fld>
            <a:endParaRPr lang="en-GB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1000" smtClean="0"/>
              <a:t>4.3.7 </a:t>
            </a:r>
            <a:r>
              <a:rPr lang="en-GB" smtClean="0"/>
              <a:t> Table 4.1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Because of its architecture, it is easy to build </a:t>
            </a:r>
            <a:r>
              <a:rPr lang="en-GB" b="1" i="1" u="sng" smtClean="0"/>
              <a:t>extensions on top</a:t>
            </a:r>
            <a:r>
              <a:rPr lang="en-GB" smtClean="0"/>
              <a:t>  of </a:t>
            </a:r>
            <a:r>
              <a:rPr lang="en-GB" b="1" smtClean="0"/>
              <a:t>JUnit</a:t>
            </a:r>
            <a:r>
              <a:rPr lang="en-GB" smtClean="0"/>
              <a:t>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CF57C2-318D-465F-AF65-594E54F396B3}" type="slidenum">
              <a:rPr lang="en-GB" smtClean="0"/>
              <a:pPr/>
              <a:t>32</a:t>
            </a:fld>
            <a:endParaRPr lang="en-GB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z="800" smtClean="0"/>
          </a:p>
          <a:p>
            <a:pPr eaLnBrk="1" hangingPunct="1"/>
            <a:endParaRPr lang="en-GB" sz="800" smtClean="0"/>
          </a:p>
          <a:p>
            <a:pPr eaLnBrk="1" hangingPunct="1"/>
            <a:endParaRPr lang="en-GB" sz="800" smtClean="0"/>
          </a:p>
          <a:p>
            <a:pPr eaLnBrk="1" hangingPunct="1"/>
            <a:endParaRPr lang="en-GB" sz="800" smtClean="0"/>
          </a:p>
          <a:p>
            <a:pPr marL="0" lvl="1" eaLnBrk="1" hangingPunct="1"/>
            <a:r>
              <a:rPr lang="en-GB" sz="2400" b="1" i="1" smtClean="0"/>
              <a:t>allows for customization of the reports</a:t>
            </a:r>
            <a:r>
              <a:rPr lang="en-GB" sz="2400" smtClean="0"/>
              <a:t> generated via </a:t>
            </a:r>
            <a:r>
              <a:rPr lang="en-GB" sz="2400" b="1" smtClean="0"/>
              <a:t>XSLT </a:t>
            </a:r>
          </a:p>
          <a:p>
            <a:pPr eaLnBrk="1" hangingPunct="1"/>
            <a:endParaRPr lang="en-GB" sz="800" smtClean="0"/>
          </a:p>
          <a:p>
            <a:pPr eaLnBrk="1" hangingPunct="1"/>
            <a:endParaRPr lang="en-GB" sz="800" smtClean="0"/>
          </a:p>
          <a:p>
            <a:pPr eaLnBrk="1" hangingPunct="1"/>
            <a:r>
              <a:rPr lang="en-GB" sz="800" smtClean="0"/>
              <a:t>4.10</a:t>
            </a:r>
            <a:endParaRPr lang="en-GB" smtClean="0"/>
          </a:p>
          <a:p>
            <a:pPr eaLnBrk="1" hangingPunct="1"/>
            <a:r>
              <a:rPr lang="en-GB" smtClean="0"/>
              <a:t>Unit testing makes the world a better place because it gives us the knowledge of a change’s impact and the confidence to refactor without fear of breaking code unknowingly. Here are some key points to keep in mind: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Information can be passed from Ant to test cases via </a:t>
            </a:r>
            <a:r>
              <a:rPr lang="en-GB" b="1" smtClean="0">
                <a:solidFill>
                  <a:srgbClr val="000000"/>
                </a:solidFill>
                <a:latin typeface="Courier New" pitchFamily="49" charset="0"/>
              </a:rPr>
              <a:t>&lt;sysproperty&gt;</a:t>
            </a:r>
            <a:r>
              <a:rPr lang="en-GB" smtClean="0"/>
              <a:t>.</a:t>
            </a:r>
            <a:r>
              <a:rPr lang="en-GB" b="1" smtClean="0"/>
              <a:t>???</a:t>
            </a:r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AA8B10-45D4-4489-B7AD-8B4A6B0B8C02}" type="slidenum">
              <a:rPr lang="en-GB" smtClean="0"/>
              <a:pPr/>
              <a:t>33</a:t>
            </a:fld>
            <a:endParaRPr lang="en-GB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z="800" smtClean="0"/>
          </a:p>
          <a:p>
            <a:pPr eaLnBrk="1" hangingPunct="1"/>
            <a:endParaRPr lang="en-GB" sz="800" smtClean="0"/>
          </a:p>
          <a:p>
            <a:pPr eaLnBrk="1" hangingPunct="1"/>
            <a:endParaRPr lang="en-GB" sz="800" smtClean="0"/>
          </a:p>
          <a:p>
            <a:pPr eaLnBrk="1" hangingPunct="1"/>
            <a:endParaRPr lang="en-GB" sz="800" smtClean="0"/>
          </a:p>
          <a:p>
            <a:pPr eaLnBrk="1" hangingPunct="1"/>
            <a:endParaRPr lang="en-GB" sz="800" smtClean="0"/>
          </a:p>
          <a:p>
            <a:pPr eaLnBrk="1" hangingPunct="1"/>
            <a:r>
              <a:rPr lang="en-GB" sz="800" smtClean="0"/>
              <a:t>4.10</a:t>
            </a:r>
            <a:endParaRPr lang="en-GB" smtClean="0"/>
          </a:p>
          <a:p>
            <a:pPr eaLnBrk="1" hangingPunct="1"/>
            <a:r>
              <a:rPr lang="en-GB" smtClean="0"/>
              <a:t>Unit testing makes the world a better place because it gives us the knowledge of a change’s impact and the confidence to refactor without fear of breaking code unknowingly. Here are some key points to keep in mind: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Information can be passed from Ant to test cases via </a:t>
            </a:r>
            <a:r>
              <a:rPr lang="en-GB" b="1" smtClean="0">
                <a:solidFill>
                  <a:srgbClr val="000000"/>
                </a:solidFill>
                <a:latin typeface="Courier New" pitchFamily="49" charset="0"/>
              </a:rPr>
              <a:t>&lt;sysproperty&gt;</a:t>
            </a:r>
            <a:r>
              <a:rPr lang="en-GB" smtClean="0"/>
              <a:t>.</a:t>
            </a:r>
            <a:r>
              <a:rPr lang="en-GB" b="1" smtClean="0"/>
              <a:t>???</a:t>
            </a:r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C5D3F-6D0C-44F2-9120-39B6ABB492C9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COMPARE</a:t>
            </a:r>
            <a:r>
              <a:rPr lang="en-GB" dirty="0" smtClean="0"/>
              <a:t> formatters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brief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plain</a:t>
            </a:r>
            <a:r>
              <a:rPr lang="en-GB" dirty="0" smtClean="0"/>
              <a:t> and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xml</a:t>
            </a:r>
            <a:r>
              <a:rPr lang="en-GB" dirty="0" smtClean="0"/>
              <a:t> </a:t>
            </a:r>
          </a:p>
          <a:p>
            <a:r>
              <a:rPr lang="en-GB" dirty="0" smtClean="0"/>
              <a:t>by </a:t>
            </a:r>
            <a:r>
              <a:rPr lang="en-GB" b="1" dirty="0" smtClean="0">
                <a:solidFill>
                  <a:srgbClr val="FF0000"/>
                </a:solidFill>
              </a:rPr>
              <a:t>varying</a:t>
            </a:r>
            <a:r>
              <a:rPr lang="en-GB" dirty="0" smtClean="0"/>
              <a:t> and </a:t>
            </a:r>
            <a:r>
              <a:rPr lang="en-GB" b="1" dirty="0" smtClean="0">
                <a:solidFill>
                  <a:srgbClr val="FF0000"/>
                </a:solidFill>
              </a:rPr>
              <a:t>running</a:t>
            </a:r>
            <a:r>
              <a:rPr lang="en-GB" dirty="0" smtClean="0"/>
              <a:t> this target.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380600-F197-46FE-82DC-F12E66B6F098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b="1" dirty="0" smtClean="0">
                <a:solidFill>
                  <a:schemeClr val="bg1"/>
                </a:solidFill>
              </a:rPr>
              <a:t>ant -f mybuild.xml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test-brief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44AB08-780C-40F1-9F0C-3C3E93B81E2A}" type="slidenum">
              <a:rPr lang="en-GB" smtClean="0"/>
              <a:pPr/>
              <a:t>6</a:t>
            </a:fld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D4A7FD-AB37-431F-8353-99B3822D2212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 smtClean="0"/>
              <a:t>todir</a:t>
            </a:r>
            <a:r>
              <a:rPr lang="en-US" dirty="0" smtClean="0"/>
              <a:t> attribute of &lt;test&gt; or &lt;</a:t>
            </a:r>
            <a:r>
              <a:rPr lang="en-US" dirty="0" err="1" smtClean="0"/>
              <a:t>batchtest</a:t>
            </a:r>
            <a:r>
              <a:rPr lang="en-US" dirty="0" smtClean="0"/>
              <a:t>&gt;: Directory to write the reports to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490EE-F407-4D36-B1D5-F7AD6309EC34}" type="slidenum">
              <a:rPr lang="en-GB" smtClean="0"/>
              <a:pPr/>
              <a:t>8</a:t>
            </a:fld>
            <a:endParaRPr lang="en-GB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1200" dirty="0" smtClean="0"/>
              <a:t>The </a:t>
            </a:r>
            <a:r>
              <a:rPr lang="en-GB" sz="1200" i="1" u="sng" dirty="0" smtClean="0"/>
              <a:t>formatter</a:t>
            </a:r>
            <a:r>
              <a:rPr lang="en-GB" sz="1200" dirty="0" smtClean="0"/>
              <a:t>, shows only the </a:t>
            </a:r>
            <a:r>
              <a:rPr lang="en-GB" sz="1200" i="1" u="sng" dirty="0" smtClean="0"/>
              <a:t>most important information</a:t>
            </a:r>
            <a:r>
              <a:rPr lang="en-GB" sz="1200" dirty="0" smtClean="0"/>
              <a:t>  rather than line numbers tracing back into </a:t>
            </a:r>
            <a:r>
              <a:rPr lang="en-GB" sz="1200" b="1" dirty="0" err="1" smtClean="0"/>
              <a:t>JUnit</a:t>
            </a:r>
            <a:r>
              <a:rPr lang="en-GB" sz="1200" dirty="0" err="1" smtClean="0"/>
              <a:t>’s</a:t>
            </a:r>
            <a:r>
              <a:rPr lang="en-GB" sz="1200" dirty="0" smtClean="0"/>
              <a:t> classes. </a:t>
            </a:r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It’s worth noting that the stack trace shown is abbreviated by the </a:t>
            </a:r>
            <a:r>
              <a:rPr lang="en-GB" i="1" u="sng" dirty="0" smtClean="0"/>
              <a:t>formatter, showing only the most important pieces</a:t>
            </a:r>
            <a:r>
              <a:rPr lang="en-GB" dirty="0" smtClean="0"/>
              <a:t>  rather than line numbers tracing back into </a:t>
            </a:r>
            <a:r>
              <a:rPr lang="en-GB" b="1" dirty="0" err="1" smtClean="0"/>
              <a:t>JUnit</a:t>
            </a:r>
            <a:r>
              <a:rPr lang="en-GB" dirty="0" err="1" smtClean="0"/>
              <a:t>’s</a:t>
            </a:r>
            <a:r>
              <a:rPr lang="en-GB" dirty="0" smtClean="0"/>
              <a:t> classes. 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1C5992-BCF1-4AF1-B6E2-F35487ADA4B2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 smtClean="0"/>
              <a:t>mybuild.xml, target name=“test-xml”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621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21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461DE-4338-4099-A0C2-6C6CCE8B14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00320-AFF1-4CAA-8E4C-1E99C0FDEE8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23DBD-D91A-46F7-997C-7A76060233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C6341-4CA2-4783-907E-BE14DDB1AA2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BF0F0-54A6-497F-A96C-C823B3A7965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E310A-1374-43AE-8FDA-DFA2EDEB8EA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67F0A-70C7-40B9-BB59-7DDB3EA8D2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8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9966F-B5CC-4EBF-BD5C-D3075DF6CF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4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8DD5E-E42E-4B52-B0B3-2C256EA1BE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3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D9F88-7B11-44EC-834F-DB9384E8E3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FFEFD-74AB-46AB-8BB9-9BE4039078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55919-C2E6-4919-9AEF-F1B478FC5A1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1028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5125" name="Line 1029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26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27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28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29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0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1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2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3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4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5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6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7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8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39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40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41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42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43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44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45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46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040" name="Group 1051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5148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49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0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1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2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3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4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5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6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7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8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59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0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1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2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3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4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5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6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7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8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69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70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71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72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73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74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75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76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5177" name="Rectangle 1081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78" name="Line 1082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5" name="Group 1083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5180" name="Line 1084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81" name="Line 1085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82" name="Arc 1086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7" name="Rectangle 108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8" name="Rectangle 108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5185" name="Rectangle 108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600200" cy="2286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186" name="Rectangle 109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87" name="Rectangle 109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A21FC46-2B5C-456F-AE6C-7D410188B8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Antbook\ch04\build\reports\org\eclipseguide\persistence\0_FilePersistenceServicesTest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125538"/>
            <a:ext cx="7772400" cy="11430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 dirty="0" smtClean="0"/>
              <a:t>Software Development Tools</a:t>
            </a:r>
          </a:p>
        </p:txBody>
      </p:sp>
      <p:sp>
        <p:nvSpPr>
          <p:cNvPr id="3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755650" y="2708275"/>
            <a:ext cx="7488238" cy="1752600"/>
          </a:xfrm>
          <a:solidFill>
            <a:schemeClr val="bg1"/>
          </a:solidFill>
        </p:spPr>
        <p:txBody>
          <a:bodyPr/>
          <a:lstStyle/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GB" sz="2400" dirty="0" smtClean="0"/>
              <a:t>COMP220</a:t>
            </a:r>
          </a:p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GB" sz="2400" dirty="0" err="1" smtClean="0"/>
              <a:t>Seb</a:t>
            </a:r>
            <a:r>
              <a:rPr lang="en-GB" sz="2400" dirty="0" smtClean="0"/>
              <a:t> </a:t>
            </a:r>
            <a:r>
              <a:rPr lang="en-GB" sz="2400" dirty="0" err="1" smtClean="0"/>
              <a:t>Coope</a:t>
            </a:r>
            <a:endParaRPr lang="en-GB" sz="2400" dirty="0" smtClean="0"/>
          </a:p>
          <a:p>
            <a:pPr algn="ctr" eaLnBrk="1" hangingPunct="1">
              <a:lnSpc>
                <a:spcPct val="80000"/>
              </a:lnSpc>
            </a:pPr>
            <a:r>
              <a:rPr lang="en-GB" b="1" dirty="0" smtClean="0">
                <a:solidFill>
                  <a:schemeClr val="tx2"/>
                </a:solidFill>
              </a:rPr>
              <a:t>Ant, Testing and</a:t>
            </a:r>
            <a:r>
              <a:rPr lang="en-GB" dirty="0" smtClean="0">
                <a:solidFill>
                  <a:schemeClr val="tx2"/>
                </a:solidFill>
              </a:rPr>
              <a:t> </a:t>
            </a:r>
            <a:r>
              <a:rPr lang="en-GB" b="1" dirty="0" err="1" smtClean="0">
                <a:solidFill>
                  <a:schemeClr val="tx2"/>
                </a:solidFill>
              </a:rPr>
              <a:t>JUnit</a:t>
            </a:r>
            <a:endParaRPr lang="en-GB" b="1" dirty="0" smtClean="0">
              <a:solidFill>
                <a:schemeClr val="tx2"/>
              </a:solidFill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GB" b="1" u="sng" dirty="0" smtClean="0">
                <a:solidFill>
                  <a:schemeClr val="tx2"/>
                </a:solidFill>
              </a:rPr>
              <a:t>Capturing test results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785786" y="6438149"/>
            <a:ext cx="757242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1200" dirty="0" smtClean="0">
                <a:latin typeface="Times New Roman" pitchFamily="18" charset="0"/>
              </a:rPr>
              <a:t>These </a:t>
            </a:r>
            <a:r>
              <a:rPr lang="en-GB" sz="1200" dirty="0">
                <a:latin typeface="Times New Roman" pitchFamily="18" charset="0"/>
              </a:rPr>
              <a:t>slides are mainly based on “Java Development with Ant” - E. Hatcher &amp; </a:t>
            </a:r>
            <a:r>
              <a:rPr lang="en-GB" sz="1200" dirty="0" err="1">
                <a:latin typeface="Times New Roman" pitchFamily="18" charset="0"/>
              </a:rPr>
              <a:t>S.Loughran</a:t>
            </a:r>
            <a:r>
              <a:rPr lang="en-GB" sz="1200" dirty="0">
                <a:latin typeface="Times New Roman" pitchFamily="18" charset="0"/>
              </a:rPr>
              <a:t>. Manning Publications, 2003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957407" y="4929198"/>
            <a:ext cx="5400675" cy="10064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mkdir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dir="${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test.data.dir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}"/&gt;</a:t>
            </a:r>
          </a:p>
          <a:p>
            <a:endParaRPr lang="en-GB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mkdir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dir="${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test.reports.dir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}"/&gt;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4"/>
            <a:ext cx="7772400" cy="547686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dirty="0" smtClean="0"/>
              <a:t>XML formatter (cont.)</a:t>
            </a:r>
          </a:p>
        </p:txBody>
      </p:sp>
      <p:sp>
        <p:nvSpPr>
          <p:cNvPr id="46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7504" y="620688"/>
            <a:ext cx="8964612" cy="6192688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GB" sz="2000" dirty="0" smtClean="0"/>
              <a:t>The effect of the above is to create an </a:t>
            </a:r>
            <a:r>
              <a:rPr lang="en-GB" sz="2000" b="1" dirty="0" smtClean="0"/>
              <a:t>XML</a:t>
            </a:r>
            <a:r>
              <a:rPr lang="en-GB" sz="2000" dirty="0" smtClean="0"/>
              <a:t> </a:t>
            </a:r>
            <a:r>
              <a:rPr lang="en-GB" sz="2000" b="1" dirty="0" smtClean="0"/>
              <a:t>reports</a:t>
            </a:r>
            <a:r>
              <a:rPr lang="en-GB" sz="2000" dirty="0" smtClean="0"/>
              <a:t> in the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${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test.data.dir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r>
              <a:rPr lang="en-GB" sz="2000" dirty="0" smtClean="0"/>
              <a:t> (i.e.,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build/data</a:t>
            </a:r>
            <a:r>
              <a:rPr lang="en-GB" sz="2000" dirty="0" smtClean="0"/>
              <a:t>) directory </a:t>
            </a:r>
            <a:r>
              <a:rPr lang="en-GB" sz="2000" b="1" i="1" u="sng" dirty="0" smtClean="0"/>
              <a:t>for each test case</a:t>
            </a:r>
            <a:r>
              <a:rPr lang="en-GB" sz="2000" b="1" i="1" dirty="0" smtClean="0"/>
              <a:t> run</a:t>
            </a:r>
            <a:r>
              <a:rPr lang="en-GB" sz="2000" dirty="0" smtClean="0"/>
              <a:t>. </a:t>
            </a:r>
          </a:p>
          <a:p>
            <a:pPr eaLnBrk="1" hangingPunct="1">
              <a:spcBef>
                <a:spcPts val="0"/>
              </a:spcBef>
            </a:pPr>
            <a:r>
              <a:rPr lang="en-GB" sz="2000" dirty="0" smtClean="0"/>
              <a:t>In our example, we get in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build/data </a:t>
            </a:r>
            <a:r>
              <a:rPr lang="en-GB" sz="2000" dirty="0" smtClean="0"/>
              <a:t>one (it could be more) </a:t>
            </a:r>
            <a:r>
              <a:rPr lang="en-GB" sz="2000" b="1" dirty="0" smtClean="0">
                <a:solidFill>
                  <a:srgbClr val="FF0000"/>
                </a:solidFill>
              </a:rPr>
              <a:t>XML</a:t>
            </a:r>
            <a:r>
              <a:rPr lang="en-GB" sz="2000" b="1" dirty="0" smtClean="0"/>
              <a:t> file</a:t>
            </a:r>
            <a:r>
              <a:rPr lang="en-GB" sz="2000" dirty="0" smtClean="0"/>
              <a:t> named like (actually, one line) </a:t>
            </a:r>
          </a:p>
          <a:p>
            <a:pPr eaLnBrk="1" hangingPunct="1">
              <a:spcBef>
                <a:spcPts val="0"/>
              </a:spcBef>
            </a:pPr>
            <a:endParaRPr lang="en-GB" sz="2000" dirty="0" smtClean="0"/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GB" sz="2000" b="1" dirty="0" smtClean="0">
                <a:solidFill>
                  <a:srgbClr val="FF0000"/>
                </a:solidFill>
                <a:latin typeface="Courier New" pitchFamily="49" charset="0"/>
              </a:rPr>
              <a:t>TEST-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org.eclipseguide.persistence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                         </a:t>
            </a:r>
            <a:r>
              <a:rPr lang="en-GB" sz="2000" b="1" dirty="0" smtClean="0">
                <a:solidFill>
                  <a:srgbClr val="FF0000"/>
                </a:solidFill>
                <a:latin typeface="Courier New" pitchFamily="49" charset="0"/>
              </a:rPr>
              <a:t>FilePersistenceServicesTest.xml</a:t>
            </a:r>
            <a:r>
              <a:rPr lang="en-GB" sz="2000" dirty="0" smtClean="0"/>
              <a:t>.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endParaRPr lang="en-GB" sz="2000" b="1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ts val="0"/>
              </a:spcBef>
            </a:pPr>
            <a:r>
              <a:rPr lang="en-GB" sz="2000" dirty="0" smtClean="0"/>
              <a:t>Note that </a:t>
            </a:r>
            <a:r>
              <a:rPr lang="en-GB" sz="2000" b="1" i="1" dirty="0" smtClean="0"/>
              <a:t>for this to work</a:t>
            </a:r>
            <a:r>
              <a:rPr lang="en-GB" sz="2000" dirty="0" smtClean="0"/>
              <a:t>  we should </a:t>
            </a:r>
            <a:r>
              <a:rPr lang="en-GB" sz="2000" b="1" dirty="0" smtClean="0">
                <a:solidFill>
                  <a:srgbClr val="FF0000"/>
                </a:solidFill>
              </a:rPr>
              <a:t>use</a:t>
            </a:r>
            <a:r>
              <a:rPr lang="en-GB" sz="2000" dirty="0" smtClean="0"/>
              <a:t>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mkdir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&gt; </a:t>
            </a:r>
            <a:r>
              <a:rPr lang="en-GB" sz="2000" dirty="0" smtClean="0"/>
              <a:t>tasks in </a:t>
            </a:r>
            <a:r>
              <a:rPr lang="en-GB" sz="2000" dirty="0"/>
              <a:t>appropriate target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test-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GB" sz="2000" dirty="0"/>
              <a:t> </a:t>
            </a:r>
            <a:r>
              <a:rPr lang="en-GB" sz="2000" dirty="0" smtClean="0"/>
              <a:t>(besides the usual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GB" sz="2000" dirty="0" smtClean="0"/>
              <a:t> target) to create all </a:t>
            </a:r>
            <a:r>
              <a:rPr lang="en-GB" sz="2000" b="1" i="1" dirty="0" smtClean="0"/>
              <a:t>directories required for testing and test reports</a:t>
            </a:r>
            <a:r>
              <a:rPr lang="en-GB" sz="2000" dirty="0" smtClean="0"/>
              <a:t>,  including</a:t>
            </a:r>
          </a:p>
          <a:p>
            <a:pPr lvl="1">
              <a:spcBef>
                <a:spcPts val="0"/>
              </a:spcBef>
            </a:pPr>
            <a:r>
              <a:rPr lang="en-GB" sz="2000" b="1" dirty="0" smtClean="0">
                <a:solidFill>
                  <a:srgbClr val="FF0000"/>
                </a:solidFill>
                <a:latin typeface="Courier New" pitchFamily="49" charset="0"/>
              </a:rPr>
              <a:t>build\data </a:t>
            </a:r>
            <a:r>
              <a:rPr lang="en-GB" sz="2000" dirty="0" smtClean="0"/>
              <a:t>for </a:t>
            </a:r>
            <a:r>
              <a:rPr lang="en-GB" sz="2000" b="1" dirty="0" smtClean="0"/>
              <a:t>XML</a:t>
            </a:r>
            <a:r>
              <a:rPr lang="en-GB" sz="2000" dirty="0" smtClean="0"/>
              <a:t> reports and </a:t>
            </a:r>
            <a:endParaRPr lang="en-GB" sz="2000" dirty="0" smtClean="0">
              <a:sym typeface="Wingdings" pitchFamily="2" charset="2"/>
            </a:endParaRPr>
          </a:p>
          <a:p>
            <a:pPr lvl="1">
              <a:spcBef>
                <a:spcPts val="0"/>
              </a:spcBef>
            </a:pPr>
            <a:r>
              <a:rPr lang="en-GB" sz="2000" b="1" dirty="0" smtClean="0">
                <a:solidFill>
                  <a:srgbClr val="FF0000"/>
                </a:solidFill>
                <a:latin typeface="Courier New" pitchFamily="49" charset="0"/>
              </a:rPr>
              <a:t>build\reports </a:t>
            </a:r>
            <a:r>
              <a:rPr lang="en-GB" sz="2000" dirty="0" smtClean="0"/>
              <a:t>to be used </a:t>
            </a:r>
            <a:r>
              <a:rPr lang="en-GB" sz="2000" u="sng" dirty="0" smtClean="0"/>
              <a:t>later</a:t>
            </a:r>
            <a:r>
              <a:rPr lang="en-GB" sz="2000" dirty="0" smtClean="0"/>
              <a:t> for </a:t>
            </a:r>
            <a:r>
              <a:rPr lang="en-GB" sz="2000" b="1" dirty="0" smtClean="0"/>
              <a:t>HTML</a:t>
            </a:r>
            <a:r>
              <a:rPr lang="en-GB" sz="2000" dirty="0" smtClean="0"/>
              <a:t> reports.</a:t>
            </a:r>
          </a:p>
          <a:p>
            <a:pPr eaLnBrk="1" hangingPunct="1">
              <a:spcBef>
                <a:spcPts val="0"/>
              </a:spcBef>
            </a:pPr>
            <a:endParaRPr lang="en-GB" sz="2000" dirty="0" smtClean="0"/>
          </a:p>
          <a:p>
            <a:pPr eaLnBrk="1" hangingPunct="1">
              <a:spcBef>
                <a:spcPts val="0"/>
              </a:spcBef>
            </a:pPr>
            <a:r>
              <a:rPr lang="en-GB" sz="2000" b="1" dirty="0" smtClean="0">
                <a:solidFill>
                  <a:srgbClr val="FF0000"/>
                </a:solidFill>
              </a:rPr>
              <a:t>Recall </a:t>
            </a:r>
            <a:r>
              <a:rPr lang="en-GB" sz="2000" dirty="0" smtClean="0"/>
              <a:t>that you should </a:t>
            </a:r>
            <a:r>
              <a:rPr lang="en-GB" sz="2000" b="1" dirty="0" smtClean="0">
                <a:solidFill>
                  <a:srgbClr val="FF0000"/>
                </a:solidFill>
              </a:rPr>
              <a:t>use properties</a:t>
            </a:r>
            <a:r>
              <a:rPr lang="en-GB" sz="2000" dirty="0" smtClean="0"/>
              <a:t> in 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mybuild.xml </a:t>
            </a:r>
            <a:r>
              <a:rPr lang="en-GB" sz="2000" u="sng" dirty="0" smtClean="0"/>
              <a:t>for all directories used</a:t>
            </a:r>
            <a:r>
              <a:rPr lang="en-GB" sz="2000" dirty="0" smtClean="0"/>
              <a:t>.</a:t>
            </a:r>
            <a:endParaRPr lang="en-GB" sz="2000" b="1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ts val="0"/>
              </a:spcBef>
            </a:pPr>
            <a:r>
              <a:rPr lang="en-GB" sz="2000" b="1" dirty="0" smtClean="0">
                <a:solidFill>
                  <a:srgbClr val="FF0000"/>
                </a:solidFill>
              </a:rPr>
              <a:t>TRY it:  </a:t>
            </a:r>
          </a:p>
          <a:p>
            <a:pPr marL="0" indent="0" algn="ctr" eaLnBrk="1" hangingPunct="1">
              <a:spcBef>
                <a:spcPts val="0"/>
              </a:spcBef>
              <a:buNone/>
            </a:pP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C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:\Antbook\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ch04&gt;ant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-f mybuild.xml clean test-xml</a:t>
            </a:r>
            <a:endParaRPr lang="en-GB" sz="2000" dirty="0"/>
          </a:p>
          <a:p>
            <a:pPr eaLnBrk="1" hangingPunct="1">
              <a:spcBef>
                <a:spcPts val="0"/>
              </a:spcBef>
            </a:pPr>
            <a:r>
              <a:rPr lang="en-GB" sz="2000" dirty="0"/>
              <a:t>a</a:t>
            </a:r>
            <a:r>
              <a:rPr lang="en-GB" sz="2000" dirty="0" smtClean="0"/>
              <a:t>nd</a:t>
            </a:r>
            <a:r>
              <a:rPr lang="en-GB" sz="2000" b="1" dirty="0" smtClean="0">
                <a:solidFill>
                  <a:srgbClr val="FF0000"/>
                </a:solidFill>
              </a:rPr>
              <a:t> inspect </a:t>
            </a:r>
            <a:r>
              <a:rPr lang="en-GB" sz="2000" dirty="0" smtClean="0"/>
              <a:t>the above </a:t>
            </a:r>
            <a:r>
              <a:rPr lang="en-GB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xml</a:t>
            </a:r>
            <a:r>
              <a:rPr lang="en-GB" sz="2000" dirty="0" smtClean="0"/>
              <a:t> file just generated.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2BDD25-1105-4EAB-9E72-711A2BADB7CC}" type="slidenum">
              <a:rPr lang="en-GB" smtClean="0"/>
              <a:pPr/>
              <a:t>10</a:t>
            </a:fld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6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6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040367-FCE8-46AD-A5CF-7B9BF18A034A}" type="slidenum">
              <a:rPr lang="en-GB" smtClean="0"/>
              <a:pPr/>
              <a:t>11</a:t>
            </a:fld>
            <a:endParaRPr lang="en-GB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6632"/>
            <a:ext cx="7772400" cy="7620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smtClean="0"/>
              <a:t>Running </a:t>
            </a:r>
            <a:r>
              <a:rPr lang="en-GB" sz="2800" b="1" smtClean="0"/>
              <a:t>multiple</a:t>
            </a:r>
            <a:r>
              <a:rPr lang="en-GB" sz="2800" smtClean="0"/>
              <a:t> tests under </a:t>
            </a:r>
            <a:r>
              <a:rPr lang="en-GB" sz="2800" b="1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800" b="1" i="1" smtClean="0">
                <a:solidFill>
                  <a:srgbClr val="FF0000"/>
                </a:solidFill>
                <a:latin typeface="Courier New" pitchFamily="49" charset="0"/>
              </a:rPr>
              <a:t>batchtest</a:t>
            </a:r>
            <a:r>
              <a:rPr lang="en-GB" sz="2800" b="1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endParaRPr lang="en-GB" sz="2800" smtClean="0"/>
          </a:p>
        </p:txBody>
      </p:sp>
      <p:sp>
        <p:nvSpPr>
          <p:cNvPr id="471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1188" y="1196752"/>
            <a:ext cx="8208962" cy="5239484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GB" sz="2000" dirty="0" smtClean="0"/>
              <a:t>You can specify </a:t>
            </a:r>
            <a:r>
              <a:rPr lang="en-GB" sz="2000" b="1" i="1" u="sng" dirty="0" smtClean="0"/>
              <a:t>any number</a:t>
            </a:r>
            <a:r>
              <a:rPr lang="en-GB" sz="2000" dirty="0" smtClean="0"/>
              <a:t>  of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000" b="1" dirty="0" smtClean="0">
                <a:solidFill>
                  <a:srgbClr val="FF0000"/>
                </a:solidFill>
                <a:latin typeface="Courier New" pitchFamily="49" charset="0"/>
              </a:rPr>
              <a:t>test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000" dirty="0" smtClean="0"/>
              <a:t> sub-elements in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000" dirty="0" smtClean="0"/>
              <a:t> task, 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GB" sz="1800" dirty="0" smtClean="0"/>
              <a:t>but that is </a:t>
            </a:r>
            <a:r>
              <a:rPr lang="en-GB" sz="1800" b="1" i="1" u="sng" dirty="0" smtClean="0"/>
              <a:t>still time consuming </a:t>
            </a:r>
            <a:r>
              <a:rPr lang="en-GB" sz="1800" b="1" i="1" dirty="0" smtClean="0"/>
              <a:t> </a:t>
            </a:r>
            <a:r>
              <a:rPr lang="en-GB" sz="1800" dirty="0" smtClean="0"/>
              <a:t>for </a:t>
            </a:r>
            <a:r>
              <a:rPr lang="en-GB" sz="1800" b="1" i="1" dirty="0" smtClean="0"/>
              <a:t>writing</a:t>
            </a:r>
            <a:r>
              <a:rPr lang="en-GB" sz="1800" dirty="0" smtClean="0"/>
              <a:t>  your build file, </a:t>
            </a:r>
            <a:endParaRPr lang="en-GB" sz="1800" b="1" i="1" u="sng" dirty="0" smtClean="0"/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GB" sz="1800" dirty="0"/>
              <a:t>i</a:t>
            </a:r>
            <a:r>
              <a:rPr lang="en-GB" sz="1800" dirty="0" smtClean="0"/>
              <a:t>ndeed, </a:t>
            </a:r>
            <a:r>
              <a:rPr lang="en-GB" sz="1800" b="1" i="1" u="sng" dirty="0" smtClean="0"/>
              <a:t>each individual test case</a:t>
            </a:r>
            <a:r>
              <a:rPr lang="en-GB" sz="1800" dirty="0" smtClean="0"/>
              <a:t>  should </a:t>
            </a:r>
            <a:r>
              <a:rPr lang="en-GB" sz="1800" dirty="0"/>
              <a:t>explicitly be </a:t>
            </a:r>
            <a:r>
              <a:rPr lang="en-GB" sz="1800" dirty="0" smtClean="0"/>
              <a:t>mentioned.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endParaRPr lang="en-GB" sz="2000" dirty="0" smtClean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GB" sz="2000" dirty="0" smtClean="0"/>
              <a:t>But, instead </a:t>
            </a:r>
            <a:r>
              <a:rPr lang="en-GB" sz="2000" dirty="0"/>
              <a:t>of </a:t>
            </a:r>
            <a:r>
              <a:rPr lang="en-GB" sz="2000" dirty="0" smtClean="0"/>
              <a:t>individual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</a:rPr>
              <a:t>test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000" dirty="0" smtClean="0"/>
              <a:t> elements, you can use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000" b="1" i="1" dirty="0" err="1">
                <a:solidFill>
                  <a:srgbClr val="FF0000"/>
                </a:solidFill>
                <a:latin typeface="Courier New" pitchFamily="49" charset="0"/>
              </a:rPr>
              <a:t>batchtest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&gt; </a:t>
            </a:r>
            <a:r>
              <a:rPr lang="en-GB" sz="2000" dirty="0" smtClean="0"/>
              <a:t>with a </a:t>
            </a:r>
            <a:r>
              <a:rPr lang="en-GB" sz="2000" b="1" i="1" dirty="0" err="1" smtClean="0"/>
              <a:t>fileset</a:t>
            </a:r>
            <a:r>
              <a:rPr lang="en-GB" sz="2000" dirty="0" smtClean="0"/>
              <a:t>  containing </a:t>
            </a:r>
            <a:r>
              <a:rPr lang="en-GB" sz="2000" b="1" i="1" dirty="0" smtClean="0"/>
              <a:t>non-fixed</a:t>
            </a:r>
            <a:r>
              <a:rPr lang="en-GB" sz="2000" dirty="0" smtClean="0"/>
              <a:t>  number of files.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GB" sz="1600" dirty="0" smtClean="0"/>
              <a:t>This includes all your test cases </a:t>
            </a:r>
            <a:r>
              <a:rPr lang="en-GB" sz="1600" b="1" i="1" dirty="0" smtClean="0"/>
              <a:t>without mentioning any one of them individually</a:t>
            </a:r>
            <a:r>
              <a:rPr lang="en-GB" sz="1600" dirty="0" smtClean="0"/>
              <a:t>.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endParaRPr lang="en-GB" sz="2000" dirty="0" smtClean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GB" sz="2000" dirty="0" smtClean="0"/>
              <a:t>In this case </a:t>
            </a:r>
            <a:r>
              <a:rPr lang="en-GB" sz="2000" i="1" u="sng" dirty="0" smtClean="0"/>
              <a:t>there is </a:t>
            </a:r>
            <a:r>
              <a:rPr lang="en-GB" sz="2000" b="1" i="1" u="sng" dirty="0" smtClean="0"/>
              <a:t>no need </a:t>
            </a:r>
            <a:r>
              <a:rPr lang="en-GB" sz="2000" i="1" u="sng" dirty="0" smtClean="0"/>
              <a:t>to </a:t>
            </a:r>
            <a:r>
              <a:rPr lang="en-GB" sz="2000" b="1" i="1" u="sng" dirty="0" smtClean="0"/>
              <a:t>update</a:t>
            </a:r>
            <a:r>
              <a:rPr lang="en-GB" sz="2000" i="1" u="sng" dirty="0" smtClean="0"/>
              <a:t> the build file</a:t>
            </a:r>
            <a:r>
              <a:rPr lang="en-GB" sz="2000" dirty="0" smtClean="0"/>
              <a:t>  when adding new test cases as soon as they automatically occur in the </a:t>
            </a:r>
            <a:r>
              <a:rPr lang="en-GB" sz="2000" dirty="0" err="1" smtClean="0"/>
              <a:t>fileset</a:t>
            </a:r>
            <a:r>
              <a:rPr lang="en-GB" sz="2000" dirty="0" smtClean="0"/>
              <a:t> under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000" b="1" i="1" dirty="0" err="1" smtClean="0">
                <a:solidFill>
                  <a:srgbClr val="FF0000"/>
                </a:solidFill>
                <a:latin typeface="Courier New" pitchFamily="49" charset="0"/>
              </a:rPr>
              <a:t>batchtest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000" dirty="0" smtClean="0"/>
              <a:t>.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endParaRPr lang="en-GB" sz="2000" dirty="0" smtClean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GB" sz="2000" dirty="0" smtClean="0"/>
              <a:t>That is why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000" b="1" i="1" dirty="0" err="1" smtClean="0">
                <a:solidFill>
                  <a:srgbClr val="FF0000"/>
                </a:solidFill>
                <a:latin typeface="Courier New" pitchFamily="49" charset="0"/>
              </a:rPr>
              <a:t>batchtest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&gt; </a:t>
            </a:r>
            <a:r>
              <a:rPr lang="en-GB" sz="2000" dirty="0" smtClean="0"/>
              <a:t>is </a:t>
            </a:r>
            <a:r>
              <a:rPr lang="en-GB" sz="2000" b="1" i="1" u="sng" dirty="0" smtClean="0"/>
              <a:t>better to use</a:t>
            </a:r>
            <a:r>
              <a:rPr lang="en-GB" sz="2000" dirty="0" smtClean="0"/>
              <a:t>  than multiple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&lt;</a:t>
            </a:r>
            <a:r>
              <a:rPr lang="en-GB" sz="2000" b="1" i="1" dirty="0" smtClean="0">
                <a:solidFill>
                  <a:srgbClr val="FF0000"/>
                </a:solidFill>
                <a:latin typeface="Courier New" pitchFamily="49" charset="0"/>
              </a:rPr>
              <a:t>test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&gt; </a:t>
            </a:r>
            <a:r>
              <a:rPr lang="en-GB" sz="2000" dirty="0" smtClean="0"/>
              <a:t>tags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.</a:t>
            </a:r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3D862B-AF10-42C8-A774-1333B918DF7E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1438"/>
            <a:ext cx="7772400" cy="5715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smtClean="0"/>
              <a:t> Running </a:t>
            </a:r>
            <a:r>
              <a:rPr lang="en-GB" sz="2800" b="1" smtClean="0"/>
              <a:t>multiple</a:t>
            </a:r>
            <a:r>
              <a:rPr lang="en-GB" sz="2800" smtClean="0"/>
              <a:t> tests under </a:t>
            </a:r>
            <a:r>
              <a:rPr lang="en-GB" sz="2800" b="1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800" b="1" i="1" smtClean="0">
                <a:solidFill>
                  <a:srgbClr val="FF0000"/>
                </a:solidFill>
                <a:latin typeface="Courier New" pitchFamily="49" charset="0"/>
              </a:rPr>
              <a:t>batchtest</a:t>
            </a:r>
            <a:r>
              <a:rPr lang="en-GB" sz="2800" b="1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</p:txBody>
      </p:sp>
      <p:sp>
        <p:nvSpPr>
          <p:cNvPr id="48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28596" y="714356"/>
            <a:ext cx="8501092" cy="5715040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GB" sz="2400" b="1" dirty="0" smtClean="0">
                <a:solidFill>
                  <a:srgbClr val="FF0000"/>
                </a:solidFill>
              </a:rPr>
              <a:t>TIP:</a:t>
            </a:r>
            <a:r>
              <a:rPr lang="en-GB" sz="2400" b="1" dirty="0" smtClean="0"/>
              <a:t> </a:t>
            </a:r>
            <a:r>
              <a:rPr lang="en-GB" sz="2400" b="1" i="1" u="sng" dirty="0" smtClean="0"/>
              <a:t>Standardize</a:t>
            </a:r>
            <a:r>
              <a:rPr lang="en-GB" sz="2400" dirty="0" smtClean="0"/>
              <a:t>  the </a:t>
            </a:r>
            <a:r>
              <a:rPr lang="en-GB" sz="2400" b="1" i="1" u="sng" dirty="0" smtClean="0"/>
              <a:t>naming</a:t>
            </a:r>
            <a:r>
              <a:rPr lang="en-GB" sz="2400" dirty="0" smtClean="0"/>
              <a:t>  scheme of your </a:t>
            </a:r>
            <a:r>
              <a:rPr lang="en-GB" sz="2400" b="1" dirty="0" err="1" smtClean="0"/>
              <a:t>JUnit</a:t>
            </a:r>
            <a:r>
              <a:rPr lang="en-GB" sz="2400" dirty="0" smtClean="0"/>
              <a:t> </a:t>
            </a:r>
            <a:r>
              <a:rPr lang="en-GB" sz="2400" b="1" i="1" u="sng" dirty="0" smtClean="0"/>
              <a:t>test cases</a:t>
            </a:r>
            <a:r>
              <a:rPr lang="en-GB" sz="2400" dirty="0" smtClean="0"/>
              <a:t>  for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GB" sz="2000" dirty="0" smtClean="0"/>
              <a:t>easy </a:t>
            </a:r>
            <a:r>
              <a:rPr lang="en-GB" sz="2000" dirty="0" err="1" smtClean="0"/>
              <a:t>fileset</a:t>
            </a:r>
            <a:r>
              <a:rPr lang="en-GB" sz="2000" dirty="0" smtClean="0"/>
              <a:t> </a:t>
            </a:r>
            <a:r>
              <a:rPr lang="en-GB" sz="2000" b="1" i="1" dirty="0" smtClean="0"/>
              <a:t>inclusions</a:t>
            </a:r>
            <a:r>
              <a:rPr lang="en-GB" sz="2000" dirty="0" smtClean="0"/>
              <a:t>, 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GB" sz="2000" dirty="0" smtClean="0"/>
              <a:t>and possible  </a:t>
            </a:r>
            <a:r>
              <a:rPr lang="en-GB" sz="2000" b="1" i="1" dirty="0" smtClean="0"/>
              <a:t>exclusions</a:t>
            </a:r>
            <a:r>
              <a:rPr lang="en-GB" sz="2000" dirty="0" smtClean="0"/>
              <a:t>  of </a:t>
            </a:r>
            <a:r>
              <a:rPr lang="en-GB" sz="2000" b="1" i="1" dirty="0" smtClean="0"/>
              <a:t>helper</a:t>
            </a:r>
            <a:r>
              <a:rPr lang="en-GB" sz="2000" dirty="0" smtClean="0"/>
              <a:t>  classes (or </a:t>
            </a:r>
            <a:r>
              <a:rPr lang="en-GB" sz="2000" b="1" i="1" dirty="0" smtClean="0"/>
              <a:t>abstract</a:t>
            </a:r>
            <a:r>
              <a:rPr lang="en-GB" sz="2000" dirty="0" smtClean="0"/>
              <a:t>  test case classes).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en-GB" sz="2400" dirty="0" smtClean="0"/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GB" sz="2400" dirty="0" smtClean="0"/>
              <a:t>Thus, </a:t>
            </a:r>
            <a:r>
              <a:rPr lang="en-GB" sz="2400" b="1" i="1" u="sng" dirty="0" smtClean="0"/>
              <a:t>real </a:t>
            </a:r>
            <a:r>
              <a:rPr lang="en-GB" sz="2400" b="1" i="1" u="sng" dirty="0" err="1" smtClean="0"/>
              <a:t>Junit</a:t>
            </a:r>
            <a:r>
              <a:rPr lang="en-GB" sz="2400" b="1" i="1" u="sng" dirty="0" smtClean="0"/>
              <a:t> Test Cases</a:t>
            </a:r>
            <a:r>
              <a:rPr lang="en-GB" sz="2400" dirty="0" smtClean="0"/>
              <a:t>  should end with the suffix  </a:t>
            </a:r>
            <a:r>
              <a:rPr lang="en-GB" sz="2400" b="1" i="1" dirty="0" smtClean="0">
                <a:solidFill>
                  <a:srgbClr val="FF0000"/>
                </a:solidFill>
                <a:latin typeface="Courier New" pitchFamily="49" charset="0"/>
              </a:rPr>
              <a:t>Test</a:t>
            </a:r>
            <a:r>
              <a:rPr lang="en-GB" sz="2400" dirty="0"/>
              <a:t> </a:t>
            </a:r>
            <a:r>
              <a:rPr lang="en-GB" sz="2400" dirty="0" smtClean="0"/>
              <a:t> according to the normal </a:t>
            </a:r>
            <a:r>
              <a:rPr lang="en-GB" sz="2400" i="1" u="sng" dirty="0" smtClean="0"/>
              <a:t>convention-naming scheme</a:t>
            </a:r>
            <a:r>
              <a:rPr lang="en-GB" sz="2400" dirty="0" smtClean="0"/>
              <a:t>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en-GB" sz="2400" dirty="0" smtClean="0"/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GB" sz="2400" dirty="0" smtClean="0"/>
              <a:t>For example, </a:t>
            </a:r>
          </a:p>
          <a:p>
            <a:pPr lvl="2" eaLnBrk="1" hangingPunct="1">
              <a:spcBef>
                <a:spcPct val="0"/>
              </a:spcBef>
              <a:spcAft>
                <a:spcPts val="600"/>
              </a:spcAft>
              <a:buFont typeface="Symbol" pitchFamily="18" charset="2"/>
              <a:buChar char="·"/>
            </a:pPr>
            <a:r>
              <a:rPr lang="en-GB" sz="2000" dirty="0" err="1" smtClean="0">
                <a:solidFill>
                  <a:srgbClr val="000000"/>
                </a:solidFill>
                <a:latin typeface="Courier New" pitchFamily="49" charset="0"/>
              </a:rPr>
              <a:t>FilePersistenceServices</a:t>
            </a:r>
            <a:r>
              <a:rPr lang="en-GB" sz="2000" b="1" i="1" dirty="0" err="1" smtClean="0">
                <a:solidFill>
                  <a:srgbClr val="FF0000"/>
                </a:solidFill>
                <a:latin typeface="Courier New" pitchFamily="49" charset="0"/>
              </a:rPr>
              <a:t>Test</a:t>
            </a:r>
            <a:r>
              <a:rPr lang="en-GB" sz="2000" dirty="0" smtClean="0"/>
              <a:t> and </a:t>
            </a:r>
            <a:r>
              <a:rPr lang="en-GB" sz="2000" dirty="0" err="1" smtClean="0">
                <a:solidFill>
                  <a:srgbClr val="000000"/>
                </a:solidFill>
                <a:latin typeface="Courier New" pitchFamily="49" charset="0"/>
              </a:rPr>
              <a:t>Simple</a:t>
            </a:r>
            <a:r>
              <a:rPr lang="en-GB" sz="2000" b="1" i="1" dirty="0" err="1" smtClean="0">
                <a:solidFill>
                  <a:srgbClr val="FF0000"/>
                </a:solidFill>
                <a:latin typeface="Courier New" pitchFamily="49" charset="0"/>
              </a:rPr>
              <a:t>Test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dirty="0" smtClean="0"/>
              <a:t>are our </a:t>
            </a:r>
            <a:r>
              <a:rPr lang="en-GB" sz="2000" b="1" i="1" dirty="0" smtClean="0"/>
              <a:t>test cases</a:t>
            </a:r>
            <a:r>
              <a:rPr lang="en-GB" sz="2000" dirty="0" smtClean="0"/>
              <a:t>, whereas </a:t>
            </a:r>
          </a:p>
          <a:p>
            <a:pPr lvl="2" eaLnBrk="1" hangingPunct="1">
              <a:spcBef>
                <a:spcPct val="0"/>
              </a:spcBef>
              <a:spcAft>
                <a:spcPts val="600"/>
              </a:spcAft>
              <a:buFont typeface="Symbol" pitchFamily="18" charset="2"/>
              <a:buChar char="·"/>
            </a:pPr>
            <a:r>
              <a:rPr lang="en-GB" sz="2000" dirty="0" smtClean="0"/>
              <a:t>Any other </a:t>
            </a:r>
            <a:r>
              <a:rPr lang="en-GB" sz="2000" b="1" dirty="0" smtClean="0"/>
              <a:t>helper</a:t>
            </a:r>
            <a:r>
              <a:rPr lang="en-GB" sz="2000" dirty="0" smtClean="0"/>
              <a:t> and </a:t>
            </a:r>
            <a:r>
              <a:rPr lang="en-GB" sz="2000" b="1" dirty="0" smtClean="0"/>
              <a:t>abstract</a:t>
            </a:r>
            <a:r>
              <a:rPr lang="en-GB" sz="2000" dirty="0" smtClean="0"/>
              <a:t> classes (possibly used by test cases) </a:t>
            </a:r>
            <a:r>
              <a:rPr lang="en-GB" sz="2000" b="1" dirty="0" smtClean="0"/>
              <a:t>should </a:t>
            </a:r>
            <a:r>
              <a:rPr lang="en-GB" sz="2000" b="1" u="sng" dirty="0" smtClean="0">
                <a:solidFill>
                  <a:srgbClr val="FF0000"/>
                </a:solidFill>
              </a:rPr>
              <a:t>not</a:t>
            </a:r>
            <a:r>
              <a:rPr lang="en-GB" sz="2000" b="1" dirty="0" smtClean="0"/>
              <a:t> have the suffix </a:t>
            </a:r>
            <a:r>
              <a:rPr lang="en-GB" sz="2000" b="1" dirty="0"/>
              <a:t> </a:t>
            </a:r>
            <a:r>
              <a:rPr lang="en-GB" sz="2000" b="1" dirty="0" smtClean="0">
                <a:solidFill>
                  <a:srgbClr val="FF0000"/>
                </a:solidFill>
                <a:latin typeface="Courier New" pitchFamily="49" charset="0"/>
              </a:rPr>
              <a:t>Test</a:t>
            </a:r>
            <a:r>
              <a:rPr lang="en-GB" sz="2000" b="1" dirty="0" smtClean="0">
                <a:latin typeface="Courier New" pitchFamily="49" charset="0"/>
              </a:rPr>
              <a:t>. </a:t>
            </a:r>
            <a:endParaRPr lang="en-GB" sz="2000" dirty="0" smtClean="0"/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D439A0-AC38-4B87-94D8-E3A6101C7A25}" type="slidenum">
              <a:rPr lang="en-GB" smtClean="0"/>
              <a:pPr/>
              <a:t>13</a:t>
            </a:fld>
            <a:endParaRPr lang="en-GB" smtClean="0"/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71406" y="1746273"/>
            <a:ext cx="8072464" cy="49688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&lt;target name="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test-batch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" depends="test-compile"&gt;</a:t>
            </a:r>
          </a:p>
          <a:p>
            <a:pPr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printsummary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= "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no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" 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haltonfailure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b="1" i="1" dirty="0" smtClean="0">
                <a:solidFill>
                  <a:srgbClr val="FF0000"/>
                </a:solidFill>
                <a:latin typeface="Courier New" pitchFamily="49" charset="0"/>
              </a:rPr>
              <a:t>no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"&gt;</a:t>
            </a:r>
            <a:endParaRPr lang="en-GB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&lt;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classpath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refid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test.classpath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"/&gt;</a:t>
            </a:r>
          </a:p>
          <a:p>
            <a:pPr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&lt;formatter type="brief"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usefile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="false"/&gt;</a:t>
            </a:r>
          </a:p>
          <a:p>
            <a:pPr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&lt;formatter type="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</a:rPr>
              <a:t>xml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"/&gt;</a:t>
            </a:r>
          </a:p>
          <a:p>
            <a:pPr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&lt;</a:t>
            </a:r>
            <a:r>
              <a:rPr lang="en-GB" b="1" i="1" dirty="0" err="1">
                <a:solidFill>
                  <a:srgbClr val="FF0000"/>
                </a:solidFill>
                <a:latin typeface="Courier New" pitchFamily="49" charset="0"/>
              </a:rPr>
              <a:t>batchtest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</a:rPr>
              <a:t>todir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="${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test.data.dir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}"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b="1" i="1" dirty="0" err="1">
                <a:solidFill>
                  <a:srgbClr val="FF0000"/>
                </a:solidFill>
                <a:latin typeface="Courier New" pitchFamily="49" charset="0"/>
              </a:rPr>
              <a:t>fileset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dir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="${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build.test.dir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}" </a:t>
            </a:r>
            <a:endParaRPr lang="en-GB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              </a:t>
            </a:r>
            <a:r>
              <a:rPr lang="en-GB" b="1" i="1" dirty="0">
                <a:solidFill>
                  <a:srgbClr val="FF0000"/>
                </a:solidFill>
                <a:latin typeface="Courier New" pitchFamily="49" charset="0"/>
              </a:rPr>
              <a:t>includes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="**/</a:t>
            </a:r>
            <a:r>
              <a:rPr lang="en-GB" b="1" i="1" dirty="0">
                <a:solidFill>
                  <a:srgbClr val="000000"/>
                </a:solidFill>
                <a:latin typeface="Courier New" pitchFamily="49" charset="0"/>
              </a:rPr>
              <a:t>*</a:t>
            </a:r>
            <a:r>
              <a:rPr lang="en-GB" b="1" i="1" dirty="0" err="1">
                <a:solidFill>
                  <a:srgbClr val="FF0000"/>
                </a:solidFill>
                <a:latin typeface="Courier New" pitchFamily="49" charset="0"/>
              </a:rPr>
              <a:t>Test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.class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"/&gt;</a:t>
            </a:r>
            <a:endParaRPr lang="en-GB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&lt;/</a:t>
            </a:r>
            <a:r>
              <a:rPr lang="en-GB" b="1" i="1" dirty="0" err="1">
                <a:solidFill>
                  <a:srgbClr val="FF0000"/>
                </a:solidFill>
                <a:latin typeface="Courier New" pitchFamily="49" charset="0"/>
              </a:rPr>
              <a:t>batchtest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&lt;/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&lt;/target&gt;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364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142875"/>
            <a:ext cx="7772400" cy="6858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dirty="0" smtClean="0"/>
              <a:t> Running </a:t>
            </a:r>
            <a:r>
              <a:rPr lang="en-GB" sz="2800" b="1" dirty="0" smtClean="0"/>
              <a:t>multiple</a:t>
            </a:r>
            <a:r>
              <a:rPr lang="en-GB" sz="2800" dirty="0" smtClean="0"/>
              <a:t> tests under </a:t>
            </a:r>
            <a:r>
              <a:rPr lang="en-GB" sz="28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800" b="1" i="1" dirty="0" err="1" smtClean="0">
                <a:solidFill>
                  <a:srgbClr val="FF0000"/>
                </a:solidFill>
                <a:latin typeface="Courier New" pitchFamily="49" charset="0"/>
              </a:rPr>
              <a:t>batchtest</a:t>
            </a:r>
            <a:r>
              <a:rPr lang="en-GB" sz="28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135316" y="1000125"/>
            <a:ext cx="8937278" cy="7078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Create</a:t>
            </a:r>
            <a:r>
              <a:rPr lang="en-GB" dirty="0" smtClean="0"/>
              <a:t> in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mybuild.xml</a:t>
            </a:r>
            <a:r>
              <a:rPr lang="en-GB" dirty="0" smtClean="0"/>
              <a:t> a new target  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b="1" dirty="0" smtClean="0">
                <a:solidFill>
                  <a:srgbClr val="FF0000"/>
                </a:solidFill>
                <a:latin typeface="Courier New" pitchFamily="49" charset="0"/>
              </a:rPr>
              <a:t>test-batch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" </a:t>
            </a:r>
            <a:r>
              <a:rPr lang="en-GB" dirty="0" smtClean="0"/>
              <a:t>with 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dirty="0" smtClean="0"/>
              <a:t>using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b="1" i="1" dirty="0" err="1" smtClean="0">
                <a:solidFill>
                  <a:srgbClr val="FF0000"/>
                </a:solidFill>
                <a:latin typeface="Courier New" pitchFamily="49" charset="0"/>
              </a:rPr>
              <a:t>batchtest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286248" y="5357826"/>
            <a:ext cx="3236784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Running </a:t>
            </a:r>
            <a:r>
              <a:rPr lang="en-GB" b="1" u="sng" dirty="0" smtClean="0">
                <a:solidFill>
                  <a:srgbClr val="FF0000"/>
                </a:solidFill>
              </a:rPr>
              <a:t>all</a:t>
            </a:r>
            <a:r>
              <a:rPr lang="en-GB" dirty="0" smtClean="0"/>
              <a:t> test cases </a:t>
            </a:r>
          </a:p>
          <a:p>
            <a:r>
              <a:rPr lang="en-GB" dirty="0" smtClean="0"/>
              <a:t>in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${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build.test.dir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r>
              <a:rPr lang="en-GB" dirty="0" smtClean="0">
                <a:latin typeface="+mn-lt"/>
              </a:rPr>
              <a:t>at any depth</a:t>
            </a:r>
            <a:endParaRPr lang="en-GB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12" y="3500438"/>
            <a:ext cx="1643073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Directory for </a:t>
            </a:r>
          </a:p>
          <a:p>
            <a:r>
              <a:rPr lang="en-GB" b="1" dirty="0" smtClean="0"/>
              <a:t>XML</a:t>
            </a:r>
            <a:r>
              <a:rPr lang="en-GB" dirty="0" smtClean="0"/>
              <a:t> reports </a:t>
            </a:r>
            <a:r>
              <a:rPr lang="en-GB" dirty="0" smtClean="0">
                <a:latin typeface="+mn-lt"/>
              </a:rPr>
              <a:t>for each test case run</a:t>
            </a:r>
            <a:endParaRPr lang="en-GB" dirty="0">
              <a:latin typeface="+mn-lt"/>
            </a:endParaRPr>
          </a:p>
        </p:txBody>
      </p:sp>
      <p:sp>
        <p:nvSpPr>
          <p:cNvPr id="9" name="Right Arrow 8"/>
          <p:cNvSpPr>
            <a:spLocks noChangeArrowheads="1"/>
          </p:cNvSpPr>
          <p:nvPr/>
        </p:nvSpPr>
        <p:spPr bwMode="auto">
          <a:xfrm rot="9000000">
            <a:off x="5737534" y="3783671"/>
            <a:ext cx="468000" cy="216000"/>
          </a:xfrm>
          <a:prstGeom prst="rightArrow">
            <a:avLst>
              <a:gd name="adj1" fmla="val 50000"/>
              <a:gd name="adj2" fmla="val 4990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/>
          <a:lstStyle/>
          <a:p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211263" y="2996952"/>
            <a:ext cx="6432550" cy="7016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800" dirty="0">
                <a:latin typeface="Courier New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fileset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dir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="${</a:t>
            </a:r>
            <a:r>
              <a:rPr lang="en-GB" dirty="0" err="1" smtClean="0">
                <a:solidFill>
                  <a:srgbClr val="000000"/>
                </a:solidFill>
                <a:latin typeface="Courier New" pitchFamily="49" charset="0"/>
              </a:rPr>
              <a:t>build.test.dir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}" </a:t>
            </a:r>
            <a:endParaRPr lang="en-GB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      includes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="**/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*</a:t>
            </a:r>
            <a:r>
              <a:rPr lang="en-GB" b="1" i="1" dirty="0" err="1" smtClean="0">
                <a:solidFill>
                  <a:srgbClr val="FF0000"/>
                </a:solidFill>
                <a:latin typeface="Courier New" pitchFamily="49" charset="0"/>
              </a:rPr>
              <a:t>mple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Test.class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"/&gt;</a:t>
            </a:r>
            <a:endParaRPr lang="en-GB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1414"/>
            <a:ext cx="7772400" cy="500084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smtClean="0"/>
              <a:t>Running </a:t>
            </a:r>
            <a:r>
              <a:rPr lang="en-GB" sz="2800" b="1" smtClean="0"/>
              <a:t>multiple</a:t>
            </a:r>
            <a:r>
              <a:rPr lang="en-GB" sz="2800" smtClean="0"/>
              <a:t> tests under </a:t>
            </a:r>
            <a:r>
              <a:rPr lang="en-GB" sz="2800" b="1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800" b="1" i="1" smtClean="0">
                <a:solidFill>
                  <a:srgbClr val="FF0000"/>
                </a:solidFill>
                <a:latin typeface="Courier New" pitchFamily="49" charset="0"/>
              </a:rPr>
              <a:t>batchtest</a:t>
            </a:r>
            <a:r>
              <a:rPr lang="en-GB" sz="2800" b="1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</p:txBody>
      </p:sp>
      <p:sp>
        <p:nvSpPr>
          <p:cNvPr id="50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57188" y="642958"/>
            <a:ext cx="8715375" cy="5738370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GB" sz="2000" dirty="0" smtClean="0"/>
              <a:t>The </a:t>
            </a:r>
            <a:r>
              <a:rPr lang="en-GB" sz="2000" b="1" i="1" dirty="0" smtClean="0">
                <a:solidFill>
                  <a:srgbClr val="FF0000"/>
                </a:solidFill>
                <a:latin typeface="Courier New" pitchFamily="49" charset="0"/>
              </a:rPr>
              <a:t>includes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="**/</a:t>
            </a:r>
            <a:r>
              <a:rPr lang="en-GB" sz="2000" b="1" i="1" dirty="0" smtClean="0">
                <a:solidFill>
                  <a:srgbClr val="000000"/>
                </a:solidFill>
                <a:latin typeface="Courier New" pitchFamily="49" charset="0"/>
              </a:rPr>
              <a:t>*</a:t>
            </a:r>
            <a:r>
              <a:rPr lang="en-GB" sz="2000" b="1" i="1" dirty="0" err="1" smtClean="0">
                <a:solidFill>
                  <a:srgbClr val="FF0000"/>
                </a:solidFill>
                <a:latin typeface="Courier New" pitchFamily="49" charset="0"/>
              </a:rPr>
              <a:t>Test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.class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sz="2000" dirty="0" smtClean="0"/>
              <a:t> attribute above and our agreement on naming test cases ensures that only our </a:t>
            </a:r>
            <a:r>
              <a:rPr lang="en-GB" sz="2000" i="1" u="sng" dirty="0" smtClean="0"/>
              <a:t>concrete</a:t>
            </a:r>
            <a:r>
              <a:rPr lang="en-GB" sz="2000" dirty="0" smtClean="0"/>
              <a:t>  test cases are considered.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GB" sz="2000" dirty="0" smtClean="0">
                <a:latin typeface="AGaramond-Regular"/>
              </a:rPr>
              <a:t>Now</a:t>
            </a:r>
            <a:r>
              <a:rPr lang="en-GB" sz="2000" b="1" dirty="0" smtClean="0">
                <a:solidFill>
                  <a:srgbClr val="FF0000"/>
                </a:solidFill>
                <a:latin typeface="AGaramond-Regular"/>
              </a:rPr>
              <a:t> TRY</a:t>
            </a:r>
            <a:r>
              <a:rPr lang="en-GB" sz="2000" dirty="0" smtClean="0">
                <a:solidFill>
                  <a:srgbClr val="FF0000"/>
                </a:solidFill>
                <a:latin typeface="AGaramond-Regular"/>
              </a:rPr>
              <a:t>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</a:p>
          <a:p>
            <a:pPr algn="ctr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</a:rPr>
              <a:t>&gt;ant -f mybuild.xml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clean</a:t>
            </a: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0000"/>
                </a:solidFill>
                <a:latin typeface="Courier New" pitchFamily="49" charset="0"/>
              </a:rPr>
              <a:t>test-batch</a:t>
            </a:r>
            <a:endParaRPr lang="en-GB" sz="2000" dirty="0" smtClean="0">
              <a:solidFill>
                <a:srgbClr val="FF0000"/>
              </a:solidFill>
              <a:latin typeface="AGaramond-Regular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GB" sz="2000" b="1" i="1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GB" sz="2000" b="1" i="1" dirty="0" smtClean="0">
                <a:solidFill>
                  <a:srgbClr val="FF0000"/>
                </a:solidFill>
              </a:rPr>
              <a:t>If</a:t>
            </a:r>
            <a:r>
              <a:rPr lang="en-GB" sz="2000" dirty="0" smtClean="0"/>
              <a:t>  you </a:t>
            </a:r>
            <a:r>
              <a:rPr lang="en-GB" sz="2000" dirty="0"/>
              <a:t>choose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haltonfailure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= "</a:t>
            </a:r>
            <a:r>
              <a:rPr lang="en-GB" sz="2000" b="1" i="1" dirty="0" smtClean="0">
                <a:solidFill>
                  <a:srgbClr val="FF0000"/>
                </a:solidFill>
                <a:latin typeface="Courier New" pitchFamily="49" charset="0"/>
              </a:rPr>
              <a:t>yes</a:t>
            </a: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</a:rPr>
              <a:t>", </a:t>
            </a:r>
            <a:r>
              <a:rPr lang="en-GB" sz="2000" b="1" i="1" dirty="0" smtClean="0">
                <a:solidFill>
                  <a:srgbClr val="FF0000"/>
                </a:solidFill>
              </a:rPr>
              <a:t>then</a:t>
            </a:r>
            <a:r>
              <a:rPr lang="en-GB" sz="2000" b="1" dirty="0" smtClean="0"/>
              <a:t> </a:t>
            </a:r>
            <a:r>
              <a:rPr lang="en-GB" sz="2000" dirty="0" smtClean="0"/>
              <a:t> included test cases will </a:t>
            </a:r>
            <a:r>
              <a:rPr lang="en-GB" sz="2000" b="1" i="1" dirty="0" smtClean="0"/>
              <a:t>run in some order </a:t>
            </a:r>
            <a:r>
              <a:rPr lang="en-GB" sz="2000" b="1" i="1" u="sng" dirty="0" smtClean="0"/>
              <a:t>only until one of them fails</a:t>
            </a: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n-GB" sz="2000" dirty="0" smtClean="0"/>
              <a:t>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GB" sz="2000" dirty="0" smtClean="0"/>
              <a:t>All these </a:t>
            </a:r>
            <a:r>
              <a:rPr lang="en-GB" sz="2000" b="1" i="1" u="sng" dirty="0" smtClean="0"/>
              <a:t>really running </a:t>
            </a:r>
            <a:r>
              <a:rPr lang="en-GB" sz="2000" b="1" i="1" dirty="0" smtClean="0"/>
              <a:t>tests</a:t>
            </a:r>
            <a:r>
              <a:rPr lang="en-GB" sz="2000" dirty="0" smtClean="0"/>
              <a:t>, up to the first failing one,  </a:t>
            </a:r>
            <a:r>
              <a:rPr lang="en-GB" sz="2000" b="1" i="1" u="sng" dirty="0" smtClean="0"/>
              <a:t>produce XML files</a:t>
            </a:r>
            <a:r>
              <a:rPr lang="en-GB" sz="2000" dirty="0" smtClean="0"/>
              <a:t> .</a:t>
            </a:r>
            <a:endParaRPr lang="en-GB" sz="2000" b="1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GB" sz="2000" b="1" dirty="0" smtClean="0">
                <a:solidFill>
                  <a:srgbClr val="FF0000"/>
                </a:solidFill>
              </a:rPr>
              <a:t>Find out and open them</a:t>
            </a:r>
            <a:r>
              <a:rPr lang="en-GB" sz="2000" dirty="0" smtClean="0"/>
              <a:t> in the directory </a:t>
            </a:r>
          </a:p>
          <a:p>
            <a:pPr algn="ctr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${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test.data.dir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}, i.e. build\data</a:t>
            </a:r>
            <a:endParaRPr lang="en-GB" sz="2000" dirty="0" smtClean="0">
              <a:latin typeface="Courier New" pitchFamily="49" charset="0"/>
            </a:endParaRP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6D1D2F-36B2-4F5C-964B-A1752E471516}" type="slidenum">
              <a:rPr lang="en-GB" smtClean="0"/>
              <a:pPr/>
              <a:t>14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BCDEE8-8B2B-453E-B3ED-434F0A452FD0}" type="slidenum">
              <a:rPr lang="en-GB" smtClean="0"/>
              <a:pPr/>
              <a:t>15</a:t>
            </a:fld>
            <a:endParaRPr lang="en-GB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 b="1" dirty="0" smtClean="0"/>
              <a:t>Notes on </a:t>
            </a:r>
            <a:r>
              <a:rPr lang="en-GB" sz="4000" b="1" i="1" dirty="0" smtClean="0">
                <a:solidFill>
                  <a:srgbClr val="FF0000"/>
                </a:solidFill>
              </a:rPr>
              <a:t>Terminology</a:t>
            </a:r>
          </a:p>
        </p:txBody>
      </p:sp>
      <p:sp>
        <p:nvSpPr>
          <p:cNvPr id="583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125538"/>
            <a:ext cx="7772400" cy="5327650"/>
          </a:xfrm>
          <a:solidFill>
            <a:schemeClr val="bg1"/>
          </a:solidFill>
        </p:spPr>
        <p:txBody>
          <a:bodyPr/>
          <a:lstStyle/>
          <a:p>
            <a:pPr marL="609600" indent="-609600" eaLnBrk="1" hangingPunct="1">
              <a:lnSpc>
                <a:spcPct val="115000"/>
              </a:lnSpc>
            </a:pPr>
            <a:r>
              <a:rPr lang="en-GB" dirty="0" smtClean="0"/>
              <a:t>Unfortunately the terminology of various </a:t>
            </a:r>
            <a:r>
              <a:rPr lang="en-GB" b="1" dirty="0" smtClean="0"/>
              <a:t>textbooks</a:t>
            </a:r>
            <a:r>
              <a:rPr lang="en-GB" dirty="0" smtClean="0"/>
              <a:t> on </a:t>
            </a:r>
            <a:r>
              <a:rPr lang="en-GB" b="1" dirty="0" smtClean="0"/>
              <a:t>Ant </a:t>
            </a:r>
            <a:r>
              <a:rPr lang="en-GB" dirty="0" smtClean="0"/>
              <a:t>on of our </a:t>
            </a:r>
            <a:r>
              <a:rPr lang="en-GB" b="1" dirty="0" smtClean="0"/>
              <a:t>lectures</a:t>
            </a:r>
            <a:r>
              <a:rPr lang="en-GB" dirty="0" smtClean="0"/>
              <a:t> </a:t>
            </a:r>
            <a:r>
              <a:rPr lang="en-GB" b="1" i="1" dirty="0" smtClean="0">
                <a:solidFill>
                  <a:srgbClr val="FF0000"/>
                </a:solidFill>
              </a:rPr>
              <a:t>differs</a:t>
            </a:r>
            <a:r>
              <a:rPr lang="en-GB" dirty="0" smtClean="0"/>
              <a:t>  from that used in the in </a:t>
            </a:r>
            <a:r>
              <a:rPr lang="en-GB" b="1" dirty="0" smtClean="0"/>
              <a:t>Ant’s console output:</a:t>
            </a:r>
          </a:p>
          <a:p>
            <a:pPr marL="1009650" lvl="1" indent="-609600" eaLnBrk="1" hangingPunct="1">
              <a:lnSpc>
                <a:spcPct val="115000"/>
              </a:lnSpc>
            </a:pPr>
            <a:r>
              <a:rPr lang="en-GB" dirty="0" smtClean="0"/>
              <a:t>Our</a:t>
            </a:r>
            <a:r>
              <a:rPr lang="en-GB" b="1" dirty="0" smtClean="0"/>
              <a:t> Test Cases </a:t>
            </a:r>
            <a:r>
              <a:rPr lang="en-GB" dirty="0" smtClean="0"/>
              <a:t>are called </a:t>
            </a:r>
            <a:r>
              <a:rPr lang="en-GB" b="1" dirty="0" err="1" smtClean="0"/>
              <a:t>Testsuites</a:t>
            </a:r>
            <a:r>
              <a:rPr lang="en-GB" b="1" dirty="0" smtClean="0"/>
              <a:t> </a:t>
            </a:r>
            <a:r>
              <a:rPr lang="en-GB" dirty="0" smtClean="0"/>
              <a:t>in </a:t>
            </a:r>
            <a:r>
              <a:rPr lang="en-GB" b="1" dirty="0" smtClean="0"/>
              <a:t>Ant’s</a:t>
            </a:r>
            <a:r>
              <a:rPr lang="en-GB" dirty="0" smtClean="0"/>
              <a:t> console output.</a:t>
            </a:r>
          </a:p>
          <a:p>
            <a:pPr marL="1009650" lvl="1" indent="-609600" eaLnBrk="1" hangingPunct="1">
              <a:lnSpc>
                <a:spcPct val="115000"/>
              </a:lnSpc>
            </a:pPr>
            <a:r>
              <a:rPr lang="en-GB" dirty="0"/>
              <a:t>Our</a:t>
            </a:r>
            <a:r>
              <a:rPr lang="en-GB" b="1" dirty="0"/>
              <a:t> Test </a:t>
            </a:r>
            <a:r>
              <a:rPr lang="en-GB" b="1" dirty="0" smtClean="0"/>
              <a:t>Methods </a:t>
            </a:r>
            <a:r>
              <a:rPr lang="en-GB" dirty="0"/>
              <a:t>are called </a:t>
            </a:r>
            <a:r>
              <a:rPr lang="en-GB" b="1" dirty="0" smtClean="0"/>
              <a:t>Tests </a:t>
            </a:r>
            <a:r>
              <a:rPr lang="en-GB" dirty="0" smtClean="0"/>
              <a:t>in </a:t>
            </a:r>
            <a:r>
              <a:rPr lang="en-GB" b="1" dirty="0"/>
              <a:t>Ant’s</a:t>
            </a:r>
            <a:r>
              <a:rPr lang="en-GB" dirty="0"/>
              <a:t> </a:t>
            </a:r>
            <a:r>
              <a:rPr lang="en-GB" dirty="0" smtClean="0"/>
              <a:t>console output.</a:t>
            </a:r>
            <a:endParaRPr lang="en-GB" dirty="0"/>
          </a:p>
          <a:p>
            <a:pPr marL="1009650" lvl="1" indent="-609600" eaLnBrk="1" hangingPunct="1">
              <a:lnSpc>
                <a:spcPct val="115000"/>
              </a:lnSpc>
            </a:pPr>
            <a:endParaRPr lang="en-GB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BCDEE8-8B2B-453E-B3ED-434F0A452FD0}" type="slidenum">
              <a:rPr lang="en-GB" smtClean="0"/>
              <a:pPr/>
              <a:t>16</a:t>
            </a:fld>
            <a:endParaRPr lang="en-GB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smtClean="0"/>
              <a:t>Generating (</a:t>
            </a:r>
            <a:r>
              <a:rPr lang="en-GB" sz="3200" b="1" smtClean="0"/>
              <a:t>HTML</a:t>
            </a:r>
            <a:r>
              <a:rPr lang="en-GB" sz="3200" smtClean="0"/>
              <a:t>) test result </a:t>
            </a:r>
            <a:r>
              <a:rPr lang="en-GB" sz="3200" b="1" smtClean="0"/>
              <a:t>reports</a:t>
            </a:r>
          </a:p>
        </p:txBody>
      </p:sp>
      <p:sp>
        <p:nvSpPr>
          <p:cNvPr id="583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125538"/>
            <a:ext cx="7772400" cy="5327650"/>
          </a:xfrm>
          <a:solidFill>
            <a:schemeClr val="bg1"/>
          </a:solidFill>
        </p:spPr>
        <p:txBody>
          <a:bodyPr/>
          <a:lstStyle/>
          <a:p>
            <a:pPr marL="609600" indent="-609600" eaLnBrk="1" hangingPunct="1">
              <a:lnSpc>
                <a:spcPct val="115000"/>
              </a:lnSpc>
            </a:pPr>
            <a:r>
              <a:rPr lang="en-GB" sz="2000" dirty="0" smtClean="0"/>
              <a:t>With test results written to </a:t>
            </a:r>
            <a:r>
              <a:rPr lang="en-GB" sz="2000" b="1" dirty="0" smtClean="0"/>
              <a:t>XML</a:t>
            </a:r>
            <a:r>
              <a:rPr lang="en-GB" sz="2000" dirty="0" smtClean="0"/>
              <a:t> files, it is straightforward to generate </a:t>
            </a:r>
            <a:r>
              <a:rPr lang="en-GB" sz="2000" b="1" dirty="0" smtClean="0"/>
              <a:t>HTML </a:t>
            </a:r>
            <a:r>
              <a:rPr lang="en-GB" sz="2000" b="1" i="1" u="sng" dirty="0" smtClean="0"/>
              <a:t>reports</a:t>
            </a:r>
            <a:r>
              <a:rPr lang="en-GB" sz="2000" b="1" dirty="0" smtClean="0"/>
              <a:t>  (</a:t>
            </a:r>
            <a:r>
              <a:rPr lang="en-GB" sz="2000" dirty="0" smtClean="0"/>
              <a:t>by using </a:t>
            </a:r>
            <a:r>
              <a:rPr lang="en-GB" sz="2000" b="1" dirty="0" smtClean="0"/>
              <a:t>XSLT)</a:t>
            </a:r>
            <a:r>
              <a:rPr lang="en-GB" sz="2000" dirty="0" smtClean="0"/>
              <a:t>. </a:t>
            </a:r>
          </a:p>
          <a:p>
            <a:pPr marL="609600" indent="-609600" eaLnBrk="1" hangingPunct="1">
              <a:lnSpc>
                <a:spcPct val="115000"/>
              </a:lnSpc>
            </a:pPr>
            <a:endParaRPr lang="en-GB" sz="2000" dirty="0" smtClean="0"/>
          </a:p>
          <a:p>
            <a:pPr marL="609600" indent="-609600" eaLnBrk="1" hangingPunct="1">
              <a:lnSpc>
                <a:spcPct val="115000"/>
              </a:lnSpc>
            </a:pPr>
            <a:r>
              <a:rPr lang="en-GB" sz="2000" dirty="0" smtClean="0"/>
              <a:t>The task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000" b="1" i="1" dirty="0" err="1" smtClean="0">
                <a:solidFill>
                  <a:srgbClr val="FF0000"/>
                </a:solidFill>
                <a:latin typeface="Courier New" pitchFamily="49" charset="0"/>
              </a:rPr>
              <a:t>junitreport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000" dirty="0" smtClean="0"/>
              <a:t> generates </a:t>
            </a:r>
            <a:r>
              <a:rPr lang="en-GB" sz="2000" b="1" dirty="0" smtClean="0"/>
              <a:t>HTML </a:t>
            </a:r>
            <a:r>
              <a:rPr lang="en-GB" sz="2000" b="1" i="1" u="sng" dirty="0" smtClean="0"/>
              <a:t>reports</a:t>
            </a:r>
            <a:r>
              <a:rPr lang="en-GB" sz="2000" b="1" dirty="0" smtClean="0"/>
              <a:t> </a:t>
            </a:r>
            <a:r>
              <a:rPr lang="en-GB" sz="2000" dirty="0"/>
              <a:t>:</a:t>
            </a:r>
            <a:r>
              <a:rPr lang="en-GB" sz="2000" dirty="0" smtClean="0"/>
              <a:t> </a:t>
            </a:r>
          </a:p>
          <a:p>
            <a:pPr marL="609600" indent="-609600" eaLnBrk="1" hangingPunct="1">
              <a:lnSpc>
                <a:spcPct val="115000"/>
              </a:lnSpc>
            </a:pPr>
            <a:endParaRPr lang="en-GB" sz="2000" dirty="0" smtClean="0"/>
          </a:p>
          <a:p>
            <a:pPr marL="990600" lvl="1" indent="-533400" eaLnBrk="1" hangingPunct="1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en-GB" sz="1800" dirty="0"/>
              <a:t>i</a:t>
            </a:r>
            <a:r>
              <a:rPr lang="en-GB" sz="1800" dirty="0" smtClean="0"/>
              <a:t>t </a:t>
            </a:r>
            <a:r>
              <a:rPr lang="en-GB" sz="1800" b="1" i="1" u="sng" dirty="0" smtClean="0"/>
              <a:t>aggregates</a:t>
            </a:r>
            <a:r>
              <a:rPr lang="en-GB" sz="1800" b="1" i="1" dirty="0" smtClean="0"/>
              <a:t> all individual XML files</a:t>
            </a:r>
            <a:r>
              <a:rPr lang="en-GB" sz="1800" dirty="0" smtClean="0"/>
              <a:t>  (for each Test Case) generated from 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&lt;test&gt;</a:t>
            </a:r>
            <a:r>
              <a:rPr lang="en-GB" sz="1800" b="1" dirty="0" smtClean="0"/>
              <a:t> or 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1800" b="1" dirty="0" err="1" smtClean="0">
                <a:solidFill>
                  <a:srgbClr val="000000"/>
                </a:solidFill>
                <a:latin typeface="Courier New" pitchFamily="49" charset="0"/>
              </a:rPr>
              <a:t>batchtest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1800" dirty="0" smtClean="0"/>
              <a:t> </a:t>
            </a:r>
            <a:r>
              <a:rPr lang="en-GB" sz="1800" b="1" i="1" dirty="0" smtClean="0"/>
              <a:t>into a </a:t>
            </a:r>
            <a:r>
              <a:rPr lang="en-GB" sz="1800" b="1" i="1" u="sng" dirty="0" smtClean="0"/>
              <a:t>single XML file</a:t>
            </a:r>
            <a:r>
              <a:rPr lang="en-GB" sz="1800" dirty="0" smtClean="0"/>
              <a:t>  named, by default, as </a:t>
            </a:r>
            <a:endParaRPr lang="en-GB" sz="18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609600" indent="-609600" algn="ctr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GB" sz="1800" b="1" dirty="0" smtClean="0">
                <a:solidFill>
                  <a:srgbClr val="FF0000"/>
                </a:solidFill>
                <a:latin typeface="Courier New" pitchFamily="49" charset="0"/>
              </a:rPr>
              <a:t>TESTS-TestSuites.xml</a:t>
            </a:r>
            <a:endParaRPr lang="en-GB" sz="1800" dirty="0" smtClean="0"/>
          </a:p>
          <a:p>
            <a:pPr marL="990600" lvl="1" indent="-533400" eaLnBrk="1" hangingPunct="1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eriod" startAt="2"/>
            </a:pPr>
            <a:endParaRPr lang="en-GB" sz="1800" dirty="0" smtClean="0"/>
          </a:p>
          <a:p>
            <a:pPr marL="990600" lvl="1" indent="-533400" eaLnBrk="1" hangingPunct="1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eriod" startAt="2"/>
            </a:pPr>
            <a:r>
              <a:rPr lang="en-GB" sz="1800" dirty="0" smtClean="0"/>
              <a:t>and then applies an </a:t>
            </a:r>
            <a:r>
              <a:rPr lang="en-GB" sz="1800" b="1" dirty="0" smtClean="0"/>
              <a:t>XSL</a:t>
            </a:r>
            <a:r>
              <a:rPr lang="en-GB" sz="1800" dirty="0" smtClean="0"/>
              <a:t> </a:t>
            </a:r>
            <a:r>
              <a:rPr lang="en-GB" sz="1800" b="1" i="1" u="sng" dirty="0" smtClean="0"/>
              <a:t>transformation</a:t>
            </a:r>
            <a:r>
              <a:rPr lang="en-GB" sz="1800" dirty="0" smtClean="0"/>
              <a:t>  to this file to get </a:t>
            </a:r>
            <a:r>
              <a:rPr lang="en-GB" sz="1800" b="1" dirty="0" smtClean="0"/>
              <a:t>HTML </a:t>
            </a:r>
            <a:r>
              <a:rPr lang="en-GB" sz="1800" b="1" i="1" u="sng" dirty="0" smtClean="0"/>
              <a:t>report</a:t>
            </a:r>
            <a:r>
              <a:rPr lang="en-GB" sz="1800" dirty="0" smtClean="0"/>
              <a:t>  by using 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1800" b="1" dirty="0" smtClean="0">
                <a:solidFill>
                  <a:srgbClr val="FF0000"/>
                </a:solidFill>
                <a:latin typeface="Courier New" pitchFamily="49" charset="0"/>
              </a:rPr>
              <a:t>report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1800" dirty="0" smtClean="0"/>
              <a:t> sub-task. </a:t>
            </a:r>
          </a:p>
        </p:txBody>
      </p:sp>
    </p:spTree>
    <p:extLst>
      <p:ext uri="{BB962C8B-B14F-4D97-AF65-F5344CB8AC3E}">
        <p14:creationId xmlns:p14="http://schemas.microsoft.com/office/powerpoint/2010/main" val="176355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E38A3F-73C5-46B8-8845-28B75D25EC7D}" type="slidenum">
              <a:rPr lang="en-GB" smtClean="0"/>
              <a:pPr/>
              <a:t>17</a:t>
            </a:fld>
            <a:endParaRPr lang="en-GB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2146"/>
            <a:ext cx="7999413" cy="59055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smtClean="0"/>
              <a:t>Generating (</a:t>
            </a:r>
            <a:r>
              <a:rPr lang="en-GB" sz="3600" b="1" smtClean="0"/>
              <a:t>HTML</a:t>
            </a:r>
            <a:r>
              <a:rPr lang="en-GB" sz="3600" smtClean="0"/>
              <a:t>) test result </a:t>
            </a:r>
            <a:r>
              <a:rPr lang="en-GB" sz="3200" b="1" smtClean="0"/>
              <a:t>reports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611188" y="2500306"/>
            <a:ext cx="8353425" cy="363176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</a:rPr>
              <a:t>junitreport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todir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</a:rPr>
              <a:t>${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</a:rPr>
              <a:t>test.data.dir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"&gt;</a:t>
            </a:r>
          </a:p>
          <a:p>
            <a:pPr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fileset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dir="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</a:rPr>
              <a:t>${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</a:rPr>
              <a:t>test.data.dir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"&gt;</a:t>
            </a:r>
          </a:p>
          <a:p>
            <a:pPr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&lt;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include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name="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</a:rPr>
              <a:t>TEST-*.xml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"/&gt;</a:t>
            </a:r>
          </a:p>
          <a:p>
            <a:pPr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&lt;/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fileset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GB" b="1" dirty="0" smtClean="0">
                <a:solidFill>
                  <a:srgbClr val="FF0000"/>
                </a:solidFill>
                <a:latin typeface="Courier New" pitchFamily="49" charset="0"/>
              </a:rPr>
              <a:t>report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 format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frames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" </a:t>
            </a:r>
          </a:p>
          <a:p>
            <a:pPr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      </a:t>
            </a:r>
            <a:endParaRPr lang="en-GB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         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todir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</a:rPr>
              <a:t>${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</a:rPr>
              <a:t>test.reports.dir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"/&gt;</a:t>
            </a:r>
          </a:p>
          <a:p>
            <a:pPr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&lt;/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</a:rPr>
              <a:t>junitreport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6516719" y="2492896"/>
            <a:ext cx="2555875" cy="175432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00"/>
                </a:solidFill>
              </a:rPr>
              <a:t>XML</a:t>
            </a:r>
            <a:r>
              <a:rPr lang="en-GB" sz="1800" dirty="0">
                <a:solidFill>
                  <a:srgbClr val="000000"/>
                </a:solidFill>
              </a:rPr>
              <a:t> files</a:t>
            </a:r>
            <a:r>
              <a:rPr lang="en-GB" sz="1800" dirty="0" smtClean="0">
                <a:solidFill>
                  <a:srgbClr val="000000"/>
                </a:solidFill>
              </a:rPr>
              <a:t>, in </a:t>
            </a:r>
            <a:r>
              <a:rPr lang="en-GB" sz="1800" b="1" dirty="0" smtClean="0">
                <a:solidFill>
                  <a:srgbClr val="FF0000"/>
                </a:solidFill>
                <a:latin typeface="Courier New" pitchFamily="49" charset="0"/>
              </a:rPr>
              <a:t>${</a:t>
            </a:r>
            <a:r>
              <a:rPr lang="en-GB" sz="1800" b="1" dirty="0" err="1" smtClean="0">
                <a:solidFill>
                  <a:srgbClr val="FF0000"/>
                </a:solidFill>
                <a:latin typeface="Courier New" pitchFamily="49" charset="0"/>
              </a:rPr>
              <a:t>test.data.dir</a:t>
            </a:r>
            <a:r>
              <a:rPr lang="en-GB" sz="1800" b="1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en-GB" sz="1800" dirty="0">
              <a:solidFill>
                <a:srgbClr val="000000"/>
              </a:solidFill>
            </a:endParaRPr>
          </a:p>
          <a:p>
            <a:r>
              <a:rPr lang="en-GB" sz="1800" dirty="0">
                <a:solidFill>
                  <a:srgbClr val="000000"/>
                </a:solidFill>
              </a:rPr>
              <a:t>are </a:t>
            </a:r>
            <a:r>
              <a:rPr lang="en-GB" sz="1800" b="1" i="1" dirty="0">
                <a:solidFill>
                  <a:srgbClr val="000000"/>
                </a:solidFill>
              </a:rPr>
              <a:t>aggregated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smtClean="0">
                <a:solidFill>
                  <a:srgbClr val="000000"/>
                </a:solidFill>
              </a:rPr>
              <a:t> in the same directory into one </a:t>
            </a:r>
            <a:r>
              <a:rPr lang="en-GB" sz="1800" b="1" dirty="0" smtClean="0">
                <a:solidFill>
                  <a:srgbClr val="000000"/>
                </a:solidFill>
              </a:rPr>
              <a:t>XML</a:t>
            </a:r>
            <a:r>
              <a:rPr lang="en-GB" sz="1800" dirty="0" smtClean="0">
                <a:solidFill>
                  <a:srgbClr val="000000"/>
                </a:solidFill>
              </a:rPr>
              <a:t> file</a:t>
            </a:r>
            <a:endParaRPr lang="en-GB" sz="1800" dirty="0">
              <a:solidFill>
                <a:srgbClr val="000000"/>
              </a:solidFill>
            </a:endParaRPr>
          </a:p>
          <a:p>
            <a:r>
              <a:rPr lang="en-GB" sz="1800" dirty="0">
                <a:solidFill>
                  <a:srgbClr val="000000"/>
                </a:solidFill>
              </a:rPr>
              <a:t>and transformed to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6143636" y="4568619"/>
            <a:ext cx="2857520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00"/>
                </a:solidFill>
              </a:rPr>
              <a:t>HTML </a:t>
            </a:r>
            <a:r>
              <a:rPr lang="en-GB" sz="1800" dirty="0" smtClean="0">
                <a:solidFill>
                  <a:srgbClr val="000000"/>
                </a:solidFill>
              </a:rPr>
              <a:t>files in </a:t>
            </a:r>
            <a:r>
              <a:rPr lang="en-GB" sz="1800" b="1" dirty="0" smtClean="0">
                <a:solidFill>
                  <a:srgbClr val="FF0000"/>
                </a:solidFill>
                <a:latin typeface="Courier New" pitchFamily="49" charset="0"/>
              </a:rPr>
              <a:t>${</a:t>
            </a:r>
            <a:r>
              <a:rPr lang="en-GB" sz="1800" b="1" dirty="0" err="1" smtClean="0">
                <a:solidFill>
                  <a:srgbClr val="FF0000"/>
                </a:solidFill>
                <a:latin typeface="Courier New" pitchFamily="49" charset="0"/>
              </a:rPr>
              <a:t>test.reports.dir</a:t>
            </a:r>
            <a:r>
              <a:rPr lang="en-GB" sz="1800" b="1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en-GB" sz="1800" dirty="0">
              <a:solidFill>
                <a:srgbClr val="000000"/>
              </a:solidFill>
            </a:endParaRPr>
          </a:p>
        </p:txBody>
      </p:sp>
      <p:sp>
        <p:nvSpPr>
          <p:cNvPr id="60422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4213" y="829649"/>
            <a:ext cx="7772400" cy="1663247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GB" sz="2800" dirty="0" smtClean="0"/>
              <a:t>Generating </a:t>
            </a:r>
            <a:r>
              <a:rPr lang="en-GB" sz="2800" b="1" dirty="0" smtClean="0"/>
              <a:t>HTML report </a:t>
            </a:r>
            <a:r>
              <a:rPr lang="en-GB" sz="2800" dirty="0" smtClean="0"/>
              <a:t>consists of: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GB" sz="2400" dirty="0" smtClean="0"/>
              <a:t>placing the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400" b="1" dirty="0" err="1" smtClean="0">
                <a:solidFill>
                  <a:srgbClr val="FF0000"/>
                </a:solidFill>
                <a:latin typeface="Courier New" pitchFamily="49" charset="0"/>
              </a:rPr>
              <a:t>junitreport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400" dirty="0" smtClean="0"/>
              <a:t> task </a:t>
            </a:r>
          </a:p>
          <a:p>
            <a:pPr lvl="2" eaLnBrk="1" hangingPunct="1">
              <a:spcBef>
                <a:spcPts val="0"/>
              </a:spcBef>
              <a:spcAft>
                <a:spcPts val="600"/>
              </a:spcAft>
            </a:pPr>
            <a:r>
              <a:rPr lang="en-GB" sz="2000" b="1" i="1" u="sng" dirty="0" smtClean="0"/>
              <a:t>immediately following</a:t>
            </a:r>
            <a:r>
              <a:rPr lang="en-GB" sz="2000" dirty="0" smtClean="0"/>
              <a:t>  the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000" dirty="0" smtClean="0"/>
              <a:t> task (in the </a:t>
            </a:r>
            <a:r>
              <a:rPr lang="en-GB" sz="2000" b="1" i="1" dirty="0" smtClean="0"/>
              <a:t>target</a:t>
            </a:r>
            <a:r>
              <a:rPr lang="en-GB" sz="2000" dirty="0" smtClean="0"/>
              <a:t> 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test-batch</a:t>
            </a:r>
            <a:r>
              <a:rPr lang="en-GB" sz="2000" b="1" dirty="0" smtClean="0"/>
              <a:t> </a:t>
            </a:r>
            <a:r>
              <a:rPr lang="en-GB" sz="2000" dirty="0" smtClean="0"/>
              <a:t>described above):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2928926" y="4643446"/>
            <a:ext cx="2231701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(or 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noframes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60424" name="AutoShape 8"/>
          <p:cNvSpPr>
            <a:spLocks noChangeArrowheads="1"/>
          </p:cNvSpPr>
          <p:nvPr/>
        </p:nvSpPr>
        <p:spPr bwMode="auto">
          <a:xfrm>
            <a:off x="7429520" y="4164186"/>
            <a:ext cx="244475" cy="4889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1000132" y="6315038"/>
            <a:ext cx="71437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/>
              <a:t>= </a:t>
            </a:r>
            <a:r>
              <a:rPr lang="en-GB" b="1" dirty="0">
                <a:solidFill>
                  <a:srgbClr val="000000"/>
                </a:solidFill>
              </a:rPr>
              <a:t>XSLT </a:t>
            </a:r>
            <a:r>
              <a:rPr lang="en-GB" dirty="0"/>
              <a:t>transformation </a:t>
            </a:r>
            <a:r>
              <a:rPr lang="en-GB" dirty="0" smtClean="0"/>
              <a:t>done by 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</a:rPr>
              <a:t>report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&gt; </a:t>
            </a:r>
            <a:r>
              <a:rPr lang="en-GB" dirty="0" smtClean="0"/>
              <a:t>sub-ask</a:t>
            </a:r>
            <a:endParaRPr lang="en-GB" dirty="0"/>
          </a:p>
        </p:txBody>
      </p:sp>
      <p:sp>
        <p:nvSpPr>
          <p:cNvPr id="60427" name="AutoShape 11"/>
          <p:cNvSpPr>
            <a:spLocks noChangeArrowheads="1"/>
          </p:cNvSpPr>
          <p:nvPr/>
        </p:nvSpPr>
        <p:spPr bwMode="auto">
          <a:xfrm>
            <a:off x="714348" y="6297636"/>
            <a:ext cx="244475" cy="4889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0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nimBg="1"/>
      <p:bldP spid="60420" grpId="0" animBg="1"/>
      <p:bldP spid="60421" grpId="0" animBg="1"/>
      <p:bldP spid="60423" grpId="0" animBg="1"/>
      <p:bldP spid="60424" grpId="0" animBg="1"/>
      <p:bldP spid="60426" grpId="0"/>
      <p:bldP spid="604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BF03C9-9AB2-423E-B351-5BA387A098CE}" type="slidenum">
              <a:rPr lang="en-GB" smtClean="0"/>
              <a:pPr/>
              <a:t>18</a:t>
            </a:fld>
            <a:endParaRPr lang="en-GB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002588" cy="6858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dirty="0" smtClean="0"/>
              <a:t>Generating (</a:t>
            </a:r>
            <a:r>
              <a:rPr lang="en-GB" sz="3600" b="1" dirty="0" smtClean="0"/>
              <a:t>HTML</a:t>
            </a:r>
            <a:r>
              <a:rPr lang="en-GB" sz="3600" dirty="0" smtClean="0"/>
              <a:t>) test result </a:t>
            </a:r>
            <a:r>
              <a:rPr lang="en-GB" sz="3200" b="1" dirty="0" smtClean="0"/>
              <a:t>reports</a:t>
            </a:r>
          </a:p>
        </p:txBody>
      </p:sp>
      <p:sp>
        <p:nvSpPr>
          <p:cNvPr id="614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57158" y="1000108"/>
            <a:ext cx="8532812" cy="5429288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 smtClean="0"/>
              <a:t>We </a:t>
            </a:r>
            <a:r>
              <a:rPr lang="en-GB" b="1" dirty="0" smtClean="0"/>
              <a:t>aggregate</a:t>
            </a:r>
            <a:r>
              <a:rPr lang="en-GB" dirty="0" smtClean="0"/>
              <a:t> all generated  </a:t>
            </a:r>
          </a:p>
          <a:p>
            <a:pPr algn="ctr" eaLnBrk="1" hangingPunct="1">
              <a:lnSpc>
                <a:spcPct val="90000"/>
              </a:lnSpc>
              <a:buNone/>
            </a:pP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"TEST-*.xml"</a:t>
            </a:r>
            <a:r>
              <a:rPr lang="en-GB" dirty="0" smtClean="0"/>
              <a:t> files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GB" dirty="0" smtClean="0"/>
              <a:t>since that is the </a:t>
            </a:r>
            <a:r>
              <a:rPr lang="en-GB" i="1" u="sng" dirty="0" smtClean="0"/>
              <a:t>default naming convention</a:t>
            </a:r>
            <a:r>
              <a:rPr lang="en-GB" dirty="0" smtClean="0"/>
              <a:t>  used by the </a:t>
            </a:r>
            <a:r>
              <a:rPr lang="en-GB" b="1" dirty="0" smtClean="0"/>
              <a:t>XML</a:t>
            </a:r>
            <a:r>
              <a:rPr lang="en-GB" dirty="0" smtClean="0"/>
              <a:t> formatter of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dirty="0" smtClean="0">
                <a:latin typeface="Courier New" pitchFamily="49" charset="0"/>
              </a:rPr>
              <a:t>.</a:t>
            </a:r>
            <a:r>
              <a:rPr lang="en-GB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GB" dirty="0" smtClean="0"/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Then </a:t>
            </a:r>
            <a:r>
              <a:rPr lang="en-GB" b="1" dirty="0" smtClean="0"/>
              <a:t>HTML</a:t>
            </a:r>
            <a:r>
              <a:rPr lang="en-GB" dirty="0" smtClean="0"/>
              <a:t> </a:t>
            </a:r>
            <a:r>
              <a:rPr lang="en-GB" b="1" i="1" u="sng" dirty="0" smtClean="0"/>
              <a:t>report</a:t>
            </a:r>
            <a:r>
              <a:rPr lang="en-GB" dirty="0" smtClean="0"/>
              <a:t>  is created  according to the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&lt;report&gt; </a:t>
            </a:r>
            <a:r>
              <a:rPr lang="en-GB" dirty="0" smtClean="0"/>
              <a:t>sub-element.</a:t>
            </a:r>
          </a:p>
          <a:p>
            <a:pPr eaLnBrk="1" hangingPunct="1">
              <a:lnSpc>
                <a:spcPct val="90000"/>
              </a:lnSpc>
            </a:pPr>
            <a:endParaRPr lang="en-GB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b="1" dirty="0" smtClean="0">
                <a:solidFill>
                  <a:srgbClr val="FF0000"/>
                </a:solidFill>
              </a:rPr>
              <a:t>But it will not work </a:t>
            </a:r>
            <a:r>
              <a:rPr lang="en-GB" dirty="0" smtClean="0"/>
              <a:t>if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haltonfailure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b="1" i="1" dirty="0" smtClean="0">
                <a:solidFill>
                  <a:srgbClr val="FF0000"/>
                </a:solidFill>
                <a:latin typeface="Courier New" pitchFamily="49" charset="0"/>
              </a:rPr>
              <a:t>yes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" </a:t>
            </a:r>
            <a:r>
              <a:rPr lang="en-GB" dirty="0" smtClean="0"/>
              <a:t>and some test case </a:t>
            </a:r>
            <a:r>
              <a:rPr lang="en-GB" b="1" dirty="0" smtClean="0"/>
              <a:t>fails</a:t>
            </a:r>
            <a:r>
              <a:rPr lang="en-GB" dirty="0" smtClean="0"/>
              <a:t>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8D253B-E575-41AD-BA39-B6EB73F2411E}" type="slidenum">
              <a:rPr lang="en-GB" smtClean="0"/>
              <a:pPr/>
              <a:t>19</a:t>
            </a:fld>
            <a:endParaRPr lang="en-GB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1414"/>
            <a:ext cx="7994650" cy="519133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dirty="0" smtClean="0"/>
              <a:t>Generating (</a:t>
            </a:r>
            <a:r>
              <a:rPr lang="en-GB" sz="3600" b="1" dirty="0" smtClean="0"/>
              <a:t>HTML</a:t>
            </a:r>
            <a:r>
              <a:rPr lang="en-GB" sz="3600" dirty="0" smtClean="0"/>
              <a:t>) test result </a:t>
            </a:r>
            <a:r>
              <a:rPr lang="en-GB" sz="3200" b="1" dirty="0" smtClean="0"/>
              <a:t>reports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285720" y="637690"/>
            <a:ext cx="8643998" cy="58631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GB" b="1" dirty="0">
                <a:solidFill>
                  <a:srgbClr val="FF0000"/>
                </a:solidFill>
              </a:rPr>
              <a:t>Add</a:t>
            </a:r>
            <a:r>
              <a:rPr lang="en-GB" dirty="0"/>
              <a:t>  the above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junitreport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/>
              <a:t>task in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test-batch</a:t>
            </a:r>
            <a:r>
              <a:rPr lang="en-GB" dirty="0"/>
              <a:t> target </a:t>
            </a:r>
            <a:r>
              <a:rPr lang="en-GB" dirty="0" smtClean="0"/>
              <a:t>immediately after </a:t>
            </a:r>
            <a:r>
              <a:rPr lang="en-GB" dirty="0"/>
              <a:t>closing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junit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dirty="0" smtClean="0"/>
              <a:t> tag and before end tag 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&lt;/target&gt;.</a:t>
            </a: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GB" b="1" dirty="0" smtClean="0">
                <a:solidFill>
                  <a:srgbClr val="FF0000"/>
                </a:solidFill>
              </a:rPr>
              <a:t>Put </a:t>
            </a:r>
            <a:r>
              <a:rPr lang="en-GB" dirty="0" smtClean="0"/>
              <a:t>temporary 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</a:rPr>
              <a:t>haltonfailure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b="1" i="1" dirty="0" smtClean="0">
                <a:solidFill>
                  <a:srgbClr val="FF0000"/>
                </a:solidFill>
                <a:latin typeface="Courier New" pitchFamily="49" charset="0"/>
              </a:rPr>
              <a:t>yes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endParaRPr lang="en-GB" b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GB" b="1" smtClean="0">
                <a:solidFill>
                  <a:srgbClr val="FF0000"/>
                </a:solidFill>
              </a:rPr>
              <a:t>RUN it:</a:t>
            </a:r>
            <a:endParaRPr lang="en-GB" dirty="0"/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ant -f mybuild.xml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clean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test-batch</a:t>
            </a:r>
            <a:endParaRPr lang="en-GB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GB" b="1" dirty="0">
                <a:solidFill>
                  <a:srgbClr val="FF0000"/>
                </a:solidFill>
              </a:rPr>
              <a:t>Was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junitreport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b="1" dirty="0">
                <a:solidFill>
                  <a:srgbClr val="FF0000"/>
                </a:solidFill>
              </a:rPr>
              <a:t> task </a:t>
            </a:r>
            <a:r>
              <a:rPr lang="en-GB" b="1" u="sng" dirty="0">
                <a:solidFill>
                  <a:srgbClr val="FF0000"/>
                </a:solidFill>
              </a:rPr>
              <a:t>started working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smtClean="0">
                <a:solidFill>
                  <a:srgbClr val="FF0000"/>
                </a:solidFill>
              </a:rPr>
              <a:t>to create </a:t>
            </a:r>
            <a:r>
              <a:rPr lang="en-GB" b="1" dirty="0">
                <a:solidFill>
                  <a:srgbClr val="FF0000"/>
                </a:solidFill>
              </a:rPr>
              <a:t>HTML report </a:t>
            </a:r>
            <a:r>
              <a:rPr lang="en-GB" dirty="0" smtClean="0"/>
              <a:t>in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build/test/report</a:t>
            </a:r>
            <a:r>
              <a:rPr lang="en-GB" b="1" dirty="0">
                <a:solidFill>
                  <a:srgbClr val="FF0000"/>
                </a:solidFill>
              </a:rPr>
              <a:t>? </a:t>
            </a: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GB" b="1" dirty="0" smtClean="0">
                <a:solidFill>
                  <a:srgbClr val="FF0000"/>
                </a:solidFill>
              </a:rPr>
              <a:t>Put</a:t>
            </a:r>
            <a:r>
              <a:rPr lang="en-GB" dirty="0" smtClean="0"/>
              <a:t>  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haltonfailure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b="1" i="1" dirty="0">
                <a:solidFill>
                  <a:srgbClr val="FF0000"/>
                </a:solidFill>
                <a:latin typeface="Courier New" pitchFamily="49" charset="0"/>
              </a:rPr>
              <a:t>no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dirty="0"/>
              <a:t> , </a:t>
            </a:r>
            <a:r>
              <a:rPr lang="en-GB" b="1" dirty="0">
                <a:solidFill>
                  <a:srgbClr val="FF0000"/>
                </a:solidFill>
              </a:rPr>
              <a:t>try again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 compare the results.</a:t>
            </a:r>
            <a:r>
              <a:rPr lang="en-GB" dirty="0"/>
              <a:t> </a:t>
            </a: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GB" dirty="0"/>
              <a:t>How can you explain the difference? </a:t>
            </a: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GB" b="1" dirty="0">
                <a:solidFill>
                  <a:srgbClr val="FF0000"/>
                </a:solidFill>
              </a:rPr>
              <a:t>Was HTML report created </a:t>
            </a:r>
            <a:r>
              <a:rPr lang="en-GB" b="1" dirty="0"/>
              <a:t>now </a:t>
            </a:r>
            <a:r>
              <a:rPr lang="en-GB" dirty="0"/>
              <a:t>in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build/test/report</a:t>
            </a:r>
            <a:r>
              <a:rPr lang="en-GB" b="1" dirty="0">
                <a:solidFill>
                  <a:srgbClr val="FF0000"/>
                </a:solidFill>
              </a:rPr>
              <a:t>?</a:t>
            </a: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GB" dirty="0"/>
              <a:t>But </a:t>
            </a:r>
            <a:r>
              <a:rPr lang="en-GB" dirty="0" smtClean="0"/>
              <a:t>again,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BUILD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SUCCESFUL</a:t>
            </a:r>
            <a:r>
              <a:rPr lang="en-GB" dirty="0"/>
              <a:t> whereas some tests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FAILED</a:t>
            </a:r>
            <a:r>
              <a:rPr lang="en-GB" b="1" dirty="0" smtClean="0">
                <a:solidFill>
                  <a:srgbClr val="FF0000"/>
                </a:solidFill>
              </a:rPr>
              <a:t>!?</a:t>
            </a:r>
            <a:endParaRPr lang="en-GB" b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GB" b="1" dirty="0"/>
              <a:t>Everything looks </a:t>
            </a:r>
            <a:r>
              <a:rPr lang="en-GB" b="1" dirty="0">
                <a:solidFill>
                  <a:srgbClr val="FF0000"/>
                </a:solidFill>
              </a:rPr>
              <a:t>good</a:t>
            </a:r>
            <a:r>
              <a:rPr lang="en-GB" b="1" dirty="0"/>
              <a:t>, </a:t>
            </a:r>
            <a:r>
              <a:rPr lang="en-GB" b="1" u="sng" dirty="0"/>
              <a:t>except the last, not very natural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8654D7-FA05-4280-9343-8B41EC0B686D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smtClean="0"/>
              <a:t>Capturing test results</a:t>
            </a:r>
          </a:p>
        </p:txBody>
      </p:sp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1125538"/>
            <a:ext cx="7783512" cy="49784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The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400" dirty="0" smtClean="0"/>
              <a:t> task can collect </a:t>
            </a:r>
            <a:r>
              <a:rPr lang="en-GB" sz="2400" i="1" u="sng" dirty="0" smtClean="0"/>
              <a:t>test results</a:t>
            </a:r>
            <a:r>
              <a:rPr lang="en-GB" sz="2400" dirty="0" smtClean="0"/>
              <a:t>  by using </a:t>
            </a:r>
            <a:r>
              <a:rPr lang="en-GB" sz="2400" b="1" u="sng" dirty="0" smtClean="0"/>
              <a:t>formatters.</a:t>
            </a:r>
          </a:p>
          <a:p>
            <a:pPr eaLnBrk="1" hangingPunct="1">
              <a:lnSpc>
                <a:spcPct val="90000"/>
              </a:lnSpc>
            </a:pPr>
            <a:endParaRPr lang="en-GB" sz="2400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One or more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&lt;formatter&gt;</a:t>
            </a:r>
            <a:r>
              <a:rPr lang="en-GB" sz="2400" dirty="0" smtClean="0"/>
              <a:t> elements can be </a:t>
            </a:r>
            <a:r>
              <a:rPr lang="en-GB" sz="2400" i="1" u="sng" dirty="0" smtClean="0"/>
              <a:t>nested</a:t>
            </a:r>
            <a:r>
              <a:rPr lang="en-GB" sz="2400" dirty="0" smtClean="0"/>
              <a:t>  </a:t>
            </a:r>
          </a:p>
          <a:p>
            <a:pPr eaLnBrk="1" hangingPunct="1">
              <a:lnSpc>
                <a:spcPct val="90000"/>
              </a:lnSpc>
            </a:pPr>
            <a:endParaRPr lang="en-GB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GB" sz="2400" b="1" dirty="0" smtClean="0"/>
              <a:t>either</a:t>
            </a:r>
            <a:r>
              <a:rPr lang="en-GB" sz="2400" dirty="0" smtClean="0"/>
              <a:t> directly under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b="1" dirty="0" smtClean="0"/>
              <a:t>or</a:t>
            </a:r>
            <a:r>
              <a:rPr lang="en-GB" sz="2400" dirty="0" smtClean="0"/>
              <a:t> under the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&lt;test&gt;</a:t>
            </a:r>
            <a:r>
              <a:rPr lang="en-GB" sz="2400" dirty="0" smtClean="0"/>
              <a:t>                                                  (and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batchtest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400" dirty="0" smtClean="0"/>
              <a:t> to be discussed soon)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400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b="1" dirty="0" smtClean="0"/>
              <a:t>Ant</a:t>
            </a:r>
            <a:r>
              <a:rPr lang="en-GB" sz="2400" dirty="0" smtClean="0"/>
              <a:t> includes </a:t>
            </a:r>
            <a:r>
              <a:rPr lang="en-GB" sz="2400" b="1" i="1" u="sng" dirty="0" smtClean="0"/>
              <a:t>three types of formatters</a:t>
            </a:r>
            <a:r>
              <a:rPr lang="en-GB" sz="2400" i="1" dirty="0" smtClean="0"/>
              <a:t>:</a:t>
            </a:r>
            <a:r>
              <a:rPr lang="en-GB" sz="24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brief,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plain,</a:t>
            </a:r>
            <a:r>
              <a:rPr lang="en-GB" sz="2000" b="1" dirty="0" smtClean="0"/>
              <a:t> 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xml</a:t>
            </a:r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A12E1A-B651-432B-B352-95DA7C7EC2E3}" type="slidenum">
              <a:rPr lang="en-GB" smtClean="0"/>
              <a:pPr/>
              <a:t>20</a:t>
            </a:fld>
            <a:endParaRPr lang="en-GB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4"/>
            <a:ext cx="7994650" cy="781073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400" b="1" dirty="0" smtClean="0">
                <a:solidFill>
                  <a:schemeClr val="tx1"/>
                </a:solidFill>
              </a:rPr>
              <a:t>Generating </a:t>
            </a:r>
            <a:r>
              <a:rPr lang="en-GB" sz="2400" b="1" u="sng" dirty="0" smtClean="0">
                <a:solidFill>
                  <a:srgbClr val="FF0000"/>
                </a:solidFill>
              </a:rPr>
              <a:t>all</a:t>
            </a:r>
            <a:r>
              <a:rPr lang="en-GB" sz="2400" b="1" dirty="0" smtClean="0">
                <a:solidFill>
                  <a:schemeClr val="tx1"/>
                </a:solidFill>
              </a:rPr>
              <a:t> test reports</a:t>
            </a:r>
            <a:r>
              <a:rPr lang="en-GB" sz="2400" dirty="0" smtClean="0"/>
              <a:t> and </a:t>
            </a:r>
            <a:r>
              <a:rPr lang="en-GB" sz="2400" b="1" dirty="0" smtClean="0">
                <a:solidFill>
                  <a:srgbClr val="FF0000"/>
                </a:solidFill>
              </a:rPr>
              <a:t>enforcing </a:t>
            </a:r>
            <a:br>
              <a:rPr lang="en-GB" sz="2400" b="1" dirty="0" smtClean="0">
                <a:solidFill>
                  <a:srgbClr val="FF0000"/>
                </a:solidFill>
              </a:rPr>
            </a:br>
            <a:r>
              <a:rPr lang="en-GB" sz="2400" b="1" dirty="0" smtClean="0">
                <a:solidFill>
                  <a:srgbClr val="FF0000"/>
                </a:solidFill>
              </a:rPr>
              <a:t>the build to fail in case of failures</a:t>
            </a:r>
          </a:p>
        </p:txBody>
      </p:sp>
      <p:sp>
        <p:nvSpPr>
          <p:cNvPr id="69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857246"/>
            <a:ext cx="7783512" cy="5786464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GB" sz="2400" dirty="0" smtClean="0"/>
              <a:t>We know that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haltonfailure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</a:rPr>
              <a:t>="yes"</a:t>
            </a:r>
            <a:r>
              <a:rPr lang="en-GB" sz="2400" dirty="0" smtClean="0"/>
              <a:t> forces build to </a:t>
            </a:r>
            <a:r>
              <a:rPr lang="en-GB" sz="2400" b="1" i="1" u="sng" dirty="0" smtClean="0"/>
              <a:t>fail</a:t>
            </a:r>
            <a:r>
              <a:rPr lang="en-GB" sz="2400" dirty="0" smtClean="0"/>
              <a:t>  and, actually, to </a:t>
            </a:r>
            <a:r>
              <a:rPr lang="en-GB" sz="2400" b="1" i="1" u="sng" dirty="0" smtClean="0"/>
              <a:t>halt</a:t>
            </a:r>
            <a:r>
              <a:rPr lang="en-GB" sz="2400" dirty="0" smtClean="0"/>
              <a:t>  if any of the tests fails.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GB" sz="2400" b="1" i="1" u="sng" dirty="0" smtClean="0"/>
              <a:t>But this does not allow</a:t>
            </a:r>
            <a:r>
              <a:rPr lang="en-GB" sz="2400" dirty="0" smtClean="0"/>
              <a:t>  to create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GB" sz="2000" b="1" i="1" u="sng" dirty="0" smtClean="0"/>
              <a:t>all</a:t>
            </a:r>
            <a:r>
              <a:rPr lang="en-GB" sz="2000" dirty="0" smtClean="0"/>
              <a:t> 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TEST-*.xml</a:t>
            </a:r>
            <a:r>
              <a:rPr lang="en-GB" sz="2000" dirty="0" smtClean="0"/>
              <a:t> files,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GB" sz="2000" dirty="0" smtClean="0"/>
              <a:t>the </a:t>
            </a:r>
            <a:r>
              <a:rPr lang="en-GB" sz="2000" b="1" dirty="0" smtClean="0">
                <a:solidFill>
                  <a:srgbClr val="FF0000"/>
                </a:solidFill>
              </a:rPr>
              <a:t>aggregated</a:t>
            </a:r>
            <a:r>
              <a:rPr lang="en-GB" sz="2000" dirty="0" smtClean="0"/>
              <a:t>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TESTS-TestSuites.xml</a:t>
            </a:r>
            <a:r>
              <a:rPr lang="en-GB" sz="2000" dirty="0" smtClean="0"/>
              <a:t> file, and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GB" sz="2000" dirty="0" smtClean="0"/>
              <a:t>the </a:t>
            </a:r>
            <a:r>
              <a:rPr lang="en-GB" sz="2000" b="1" dirty="0" smtClean="0"/>
              <a:t>HTML</a:t>
            </a:r>
            <a:r>
              <a:rPr lang="en-GB" sz="2000" dirty="0" smtClean="0"/>
              <a:t> report.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GB" sz="2400" b="1" dirty="0" smtClean="0">
                <a:solidFill>
                  <a:srgbClr val="FF0000"/>
                </a:solidFill>
              </a:rPr>
              <a:t>As a solution</a:t>
            </a:r>
            <a:r>
              <a:rPr lang="en-GB" sz="2400" dirty="0" smtClean="0"/>
              <a:t>,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GB" sz="2000" b="1" dirty="0" smtClean="0">
                <a:solidFill>
                  <a:srgbClr val="FF0000"/>
                </a:solidFill>
              </a:rPr>
              <a:t>turn off</a:t>
            </a:r>
            <a:r>
              <a:rPr lang="en-GB" sz="2000" dirty="0" smtClean="0">
                <a:solidFill>
                  <a:srgbClr val="FF0000"/>
                </a:solidFill>
              </a:rPr>
              <a:t> </a:t>
            </a:r>
            <a:r>
              <a:rPr lang="en-GB" sz="2000" dirty="0" smtClean="0"/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haltonfailure</a:t>
            </a:r>
            <a:r>
              <a:rPr lang="en-GB" sz="2000" dirty="0" smtClean="0"/>
              <a:t> in order for the </a:t>
            </a:r>
            <a:r>
              <a:rPr lang="en-GB" sz="2000" b="1" dirty="0" smtClean="0"/>
              <a:t>XML</a:t>
            </a:r>
            <a:r>
              <a:rPr lang="en-GB" sz="2000" dirty="0" smtClean="0"/>
              <a:t> and </a:t>
            </a:r>
            <a:r>
              <a:rPr lang="en-GB" sz="2000" b="1" dirty="0" smtClean="0"/>
              <a:t>HTML</a:t>
            </a:r>
            <a:r>
              <a:rPr lang="en-GB" sz="2000" dirty="0" smtClean="0"/>
              <a:t> reports to be  generated as above before the build halts, and </a:t>
            </a:r>
            <a:r>
              <a:rPr lang="en-GB" sz="2000" b="1" i="1" dirty="0" smtClean="0"/>
              <a:t>additionally,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GB" sz="2000" b="1" dirty="0" smtClean="0">
                <a:solidFill>
                  <a:srgbClr val="FF0000"/>
                </a:solidFill>
              </a:rPr>
              <a:t>enforce build failure</a:t>
            </a:r>
            <a:r>
              <a:rPr lang="en-GB" sz="2000" dirty="0" smtClean="0"/>
              <a:t>, </a:t>
            </a:r>
            <a:r>
              <a:rPr lang="en-GB" sz="2000" b="1" i="1" u="sng" dirty="0"/>
              <a:t>after generating XML and HTML </a:t>
            </a:r>
            <a:r>
              <a:rPr lang="en-GB" sz="2000" b="1" i="1" u="sng" dirty="0" smtClean="0"/>
              <a:t>reports</a:t>
            </a:r>
            <a:r>
              <a:rPr lang="en-GB" sz="2000" b="1" i="1" dirty="0" smtClean="0"/>
              <a:t>,</a:t>
            </a:r>
            <a:r>
              <a:rPr lang="en-GB" sz="2000" b="1" i="1" dirty="0" smtClean="0">
                <a:solidFill>
                  <a:srgbClr val="FF0000"/>
                </a:solidFill>
              </a:rPr>
              <a:t>  </a:t>
            </a:r>
            <a:r>
              <a:rPr lang="en-GB" sz="2000" dirty="0" smtClean="0"/>
              <a:t>by setting a specified property</a:t>
            </a:r>
            <a:r>
              <a:rPr lang="en-GB" sz="2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test.failed</a:t>
            </a:r>
            <a:r>
              <a:rPr lang="en-GB" sz="2000" dirty="0" smtClean="0"/>
              <a:t> </a:t>
            </a:r>
            <a:r>
              <a:rPr lang="en-GB" sz="2000" i="1" dirty="0" smtClean="0"/>
              <a:t>upon a test </a:t>
            </a:r>
            <a:r>
              <a:rPr lang="en-GB" sz="2000" b="1" i="1" u="sng" dirty="0" smtClean="0"/>
              <a:t>failure</a:t>
            </a:r>
            <a:r>
              <a:rPr lang="en-GB" sz="2000" dirty="0" smtClean="0"/>
              <a:t>  or </a:t>
            </a:r>
            <a:r>
              <a:rPr lang="en-GB" sz="2000" b="1" i="1" u="sng" dirty="0" smtClean="0"/>
              <a:t>error:</a:t>
            </a:r>
            <a:r>
              <a:rPr lang="en-GB" sz="2000" dirty="0" smtClean="0"/>
              <a:t>  </a:t>
            </a:r>
          </a:p>
          <a:p>
            <a:pPr lvl="2" eaLnBrk="1" hangingPunct="1">
              <a:lnSpc>
                <a:spcPct val="90000"/>
              </a:lnSpc>
              <a:spcAft>
                <a:spcPts val="600"/>
              </a:spcAft>
            </a:pPr>
            <a:r>
              <a:rPr lang="en-GB" sz="1800" b="1" dirty="0" smtClean="0">
                <a:solidFill>
                  <a:srgbClr val="FF0000"/>
                </a:solidFill>
              </a:rPr>
              <a:t>use</a:t>
            </a:r>
            <a:r>
              <a:rPr lang="en-GB" sz="1800" dirty="0" smtClean="0"/>
              <a:t> the </a:t>
            </a:r>
            <a:r>
              <a:rPr lang="en-GB" sz="1800" b="1" dirty="0" err="1" smtClean="0">
                <a:solidFill>
                  <a:srgbClr val="000000"/>
                </a:solidFill>
                <a:latin typeface="Courier New" pitchFamily="49" charset="0"/>
              </a:rPr>
              <a:t>failureProperty</a:t>
            </a:r>
            <a:r>
              <a:rPr lang="en-GB" sz="1800" dirty="0" smtClean="0"/>
              <a:t> and </a:t>
            </a:r>
            <a:r>
              <a:rPr lang="en-GB" sz="1800" b="1" dirty="0" err="1" smtClean="0">
                <a:solidFill>
                  <a:srgbClr val="000000"/>
                </a:solidFill>
                <a:latin typeface="Courier New" pitchFamily="49" charset="0"/>
              </a:rPr>
              <a:t>errorProperty</a:t>
            </a:r>
            <a:r>
              <a:rPr lang="en-GB" sz="1800" dirty="0" smtClean="0"/>
              <a:t> </a:t>
            </a:r>
            <a:r>
              <a:rPr lang="en-GB" sz="1800" i="1" u="sng" dirty="0" smtClean="0"/>
              <a:t>attributes</a:t>
            </a:r>
            <a:r>
              <a:rPr lang="en-GB" sz="1800" dirty="0" smtClean="0"/>
              <a:t> of the 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18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1800" dirty="0" smtClean="0"/>
              <a:t> task, and </a:t>
            </a:r>
          </a:p>
          <a:p>
            <a:pPr lvl="2" eaLnBrk="1" hangingPunct="1">
              <a:lnSpc>
                <a:spcPct val="90000"/>
              </a:lnSpc>
              <a:spcAft>
                <a:spcPts val="600"/>
              </a:spcAft>
            </a:pPr>
            <a:r>
              <a:rPr lang="en-GB" sz="1800" b="1" dirty="0" smtClean="0"/>
              <a:t>conditional</a:t>
            </a:r>
            <a:r>
              <a:rPr lang="en-GB" sz="1800" dirty="0" smtClean="0"/>
              <a:t>  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&lt;fail </a:t>
            </a:r>
            <a:r>
              <a:rPr lang="en-GB" sz="1800" b="1" dirty="0" smtClean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sz="1800" b="1" dirty="0" err="1" smtClean="0">
                <a:solidFill>
                  <a:srgbClr val="000000"/>
                </a:solidFill>
                <a:latin typeface="Courier New" pitchFamily="49" charset="0"/>
              </a:rPr>
              <a:t>test.failed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1800" dirty="0" smtClean="0"/>
              <a:t>  task.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76256" y="1556792"/>
            <a:ext cx="2195736" cy="156966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The most important target for Lab Test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2A36E1-DAB9-4F96-B09B-098EB3089A9E}" type="slidenum">
              <a:rPr lang="en-GB" smtClean="0"/>
              <a:pPr/>
              <a:t>21</a:t>
            </a:fld>
            <a:endParaRPr lang="en-GB" smtClean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71438" y="1500188"/>
            <a:ext cx="8964612" cy="46640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target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name="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</a:rPr>
              <a:t>test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" depends="test-compile"&gt;</a:t>
            </a: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printsummary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="no"</a:t>
            </a: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     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haltonfailure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GB" b="1" dirty="0">
                <a:solidFill>
                  <a:srgbClr val="FF0000"/>
                </a:solidFill>
              </a:rPr>
              <a:t>"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</a:rPr>
              <a:t>no</a:t>
            </a:r>
            <a:r>
              <a:rPr lang="en-GB" b="1" dirty="0">
                <a:solidFill>
                  <a:srgbClr val="FF0000"/>
                </a:solidFill>
              </a:rPr>
              <a:t>"</a:t>
            </a:r>
            <a:endParaRPr lang="en-GB" b="1" dirty="0">
              <a:solidFill>
                <a:srgbClr val="FF0000"/>
              </a:solidFill>
              <a:latin typeface="Courier New" pitchFamily="49" charset="0"/>
            </a:endParaRPr>
          </a:p>
          <a:p>
            <a:endParaRPr lang="en-GB" b="1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     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errorProperty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</a:rPr>
              <a:t>"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</a:rPr>
              <a:t>test.failed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</a:rPr>
              <a:t>"</a:t>
            </a: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     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failureProperty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</a:rPr>
              <a:t>"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</a:rPr>
              <a:t>test.failed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&gt;   					</a:t>
            </a: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&lt;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classpath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refid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test.classpath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"/&gt;</a:t>
            </a: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&lt;formatter type="brief"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usefile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="false"/&gt;</a:t>
            </a: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&lt;formatter type="xml"/&gt;</a:t>
            </a: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&lt;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batchtest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todir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="${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test.data.dir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}"&gt;</a:t>
            </a: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fileset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dir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="${</a:t>
            </a:r>
            <a:r>
              <a:rPr lang="en-GB" dirty="0" err="1" smtClean="0">
                <a:solidFill>
                  <a:srgbClr val="000000"/>
                </a:solidFill>
                <a:latin typeface="Courier New" pitchFamily="49" charset="0"/>
              </a:rPr>
              <a:t>build.test.dir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}"</a:t>
            </a:r>
            <a:endParaRPr lang="en-GB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           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  includes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="**/*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Test.class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"/&gt;</a:t>
            </a: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&lt;/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batchtest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&lt;/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111250" y="6175375"/>
            <a:ext cx="646112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dirty="0"/>
              <a:t>(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junitreport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b="1" dirty="0"/>
              <a:t> part</a:t>
            </a:r>
            <a:r>
              <a:rPr lang="en-GB" dirty="0"/>
              <a:t> continued on the next slide)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6372225" y="2565400"/>
            <a:ext cx="2447925" cy="132343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 err="1">
                <a:solidFill>
                  <a:srgbClr val="FF0000"/>
                </a:solidFill>
                <a:latin typeface="Courier New" pitchFamily="49" charset="0"/>
              </a:rPr>
              <a:t>test.failed</a:t>
            </a:r>
            <a:r>
              <a:rPr lang="en-GB" dirty="0"/>
              <a:t> is </a:t>
            </a:r>
            <a:r>
              <a:rPr lang="en-GB" dirty="0" smtClean="0"/>
              <a:t>a property which is</a:t>
            </a:r>
            <a:endParaRPr lang="en-GB" dirty="0"/>
          </a:p>
          <a:p>
            <a:r>
              <a:rPr lang="en-GB" dirty="0"/>
              <a:t>set to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true</a:t>
            </a:r>
            <a:r>
              <a:rPr lang="en-GB" dirty="0"/>
              <a:t> in case </a:t>
            </a:r>
          </a:p>
          <a:p>
            <a:r>
              <a:rPr lang="en-GB" dirty="0"/>
              <a:t>of </a:t>
            </a:r>
            <a:r>
              <a:rPr lang="en-GB" b="1" dirty="0"/>
              <a:t>error</a:t>
            </a:r>
            <a:r>
              <a:rPr lang="en-GB" dirty="0"/>
              <a:t> or </a:t>
            </a:r>
            <a:r>
              <a:rPr lang="en-GB" b="1" dirty="0"/>
              <a:t>failure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2700338" y="5715000"/>
            <a:ext cx="431165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/>
              <a:t>This is only </a:t>
            </a:r>
            <a:r>
              <a:rPr lang="en-GB" b="1">
                <a:solidFill>
                  <a:srgbClr val="000000"/>
                </a:solidFill>
                <a:latin typeface="Courier New" pitchFamily="49" charset="0"/>
              </a:rPr>
              <a:t>&lt;junit&gt;</a:t>
            </a:r>
            <a:r>
              <a:rPr lang="en-GB" b="1"/>
              <a:t> testing part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7094538" y="4143375"/>
            <a:ext cx="1798637" cy="1006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As in </a:t>
            </a:r>
          </a:p>
          <a:p>
            <a:r>
              <a:rPr lang="en-GB" b="1">
                <a:solidFill>
                  <a:srgbClr val="FF0000"/>
                </a:solidFill>
                <a:latin typeface="Courier New" pitchFamily="49" charset="0"/>
              </a:rPr>
              <a:t>test-batch</a:t>
            </a:r>
          </a:p>
          <a:p>
            <a:r>
              <a:rPr lang="en-GB"/>
              <a:t>above</a:t>
            </a:r>
            <a:endParaRPr lang="en-GB" b="1"/>
          </a:p>
        </p:txBody>
      </p:sp>
      <p:sp>
        <p:nvSpPr>
          <p:cNvPr id="22537" name="TextBox 10"/>
          <p:cNvSpPr txBox="1">
            <a:spLocks noChangeArrowheads="1"/>
          </p:cNvSpPr>
          <p:nvPr/>
        </p:nvSpPr>
        <p:spPr bwMode="auto">
          <a:xfrm>
            <a:off x="3000375" y="1000125"/>
            <a:ext cx="3109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Create</a:t>
            </a:r>
            <a:r>
              <a:rPr lang="en-GB"/>
              <a:t> new target  </a:t>
            </a:r>
            <a:r>
              <a:rPr lang="en-GB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test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42852"/>
            <a:ext cx="7994650" cy="781073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400" b="1" dirty="0" smtClean="0">
                <a:solidFill>
                  <a:schemeClr val="tx1"/>
                </a:solidFill>
              </a:rPr>
              <a:t>Generating </a:t>
            </a:r>
            <a:r>
              <a:rPr lang="en-GB" sz="2400" b="1" u="sng" dirty="0" smtClean="0">
                <a:solidFill>
                  <a:srgbClr val="FF0000"/>
                </a:solidFill>
              </a:rPr>
              <a:t>all</a:t>
            </a:r>
            <a:r>
              <a:rPr lang="en-GB" sz="2400" b="1" dirty="0" smtClean="0">
                <a:solidFill>
                  <a:schemeClr val="tx1"/>
                </a:solidFill>
              </a:rPr>
              <a:t> test reports</a:t>
            </a:r>
            <a:r>
              <a:rPr lang="en-GB" sz="2400" dirty="0" smtClean="0"/>
              <a:t> and </a:t>
            </a:r>
            <a:r>
              <a:rPr lang="en-GB" sz="2400" b="1" dirty="0" smtClean="0">
                <a:solidFill>
                  <a:srgbClr val="FF0000"/>
                </a:solidFill>
              </a:rPr>
              <a:t>enforcing </a:t>
            </a:r>
            <a:br>
              <a:rPr lang="en-GB" sz="2400" b="1" dirty="0" smtClean="0">
                <a:solidFill>
                  <a:srgbClr val="FF0000"/>
                </a:solidFill>
              </a:rPr>
            </a:br>
            <a:r>
              <a:rPr lang="en-GB" sz="2400" b="1" dirty="0" smtClean="0">
                <a:solidFill>
                  <a:srgbClr val="FF0000"/>
                </a:solidFill>
              </a:rPr>
              <a:t>the build to fail in case of failures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FC64B5-7535-4B2E-A988-CD90F75521D2}" type="slidenum">
              <a:rPr lang="en-GB" smtClean="0"/>
              <a:pPr/>
              <a:t>22</a:t>
            </a:fld>
            <a:endParaRPr lang="en-GB" smtClean="0"/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3850" y="1112838"/>
            <a:ext cx="8424863" cy="3816350"/>
          </a:xfrm>
          <a:solidFill>
            <a:srgbClr val="00FF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GB" sz="1900" b="1" dirty="0" err="1" smtClean="0">
                <a:solidFill>
                  <a:srgbClr val="000000"/>
                </a:solidFill>
                <a:latin typeface="Courier New" pitchFamily="49" charset="0"/>
              </a:rPr>
              <a:t>junitreport</a:t>
            </a: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900" dirty="0" err="1" smtClean="0">
                <a:solidFill>
                  <a:srgbClr val="000000"/>
                </a:solidFill>
                <a:latin typeface="Courier New" pitchFamily="49" charset="0"/>
              </a:rPr>
              <a:t>todir</a:t>
            </a: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="${</a:t>
            </a:r>
            <a:r>
              <a:rPr lang="en-GB" sz="1900" dirty="0" err="1" smtClean="0">
                <a:solidFill>
                  <a:srgbClr val="000000"/>
                </a:solidFill>
                <a:latin typeface="Courier New" pitchFamily="49" charset="0"/>
              </a:rPr>
              <a:t>test.data.dir</a:t>
            </a: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}"&gt;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    &lt;</a:t>
            </a:r>
            <a:r>
              <a:rPr lang="en-GB" sz="1900" dirty="0" err="1" smtClean="0">
                <a:solidFill>
                  <a:srgbClr val="000000"/>
                </a:solidFill>
                <a:latin typeface="Courier New" pitchFamily="49" charset="0"/>
              </a:rPr>
              <a:t>fileset</a:t>
            </a: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 dir="${</a:t>
            </a:r>
            <a:r>
              <a:rPr lang="en-GB" sz="1900" dirty="0" err="1" smtClean="0">
                <a:solidFill>
                  <a:srgbClr val="000000"/>
                </a:solidFill>
                <a:latin typeface="Courier New" pitchFamily="49" charset="0"/>
              </a:rPr>
              <a:t>test.data.dir</a:t>
            </a: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}"&gt;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      &lt;include name="TEST-*.xml"/&gt;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    &lt;/</a:t>
            </a:r>
            <a:r>
              <a:rPr lang="en-GB" sz="1900" dirty="0" err="1" smtClean="0">
                <a:solidFill>
                  <a:srgbClr val="000000"/>
                </a:solidFill>
                <a:latin typeface="Courier New" pitchFamily="49" charset="0"/>
              </a:rPr>
              <a:t>fileset</a:t>
            </a: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    &lt;</a:t>
            </a:r>
            <a:r>
              <a:rPr lang="en-GB" sz="1900" b="1" dirty="0" smtClean="0">
                <a:solidFill>
                  <a:srgbClr val="000000"/>
                </a:solidFill>
                <a:latin typeface="Courier New" pitchFamily="49" charset="0"/>
              </a:rPr>
              <a:t>report</a:t>
            </a: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 format="</a:t>
            </a:r>
            <a:r>
              <a:rPr lang="en-GB" sz="1900" b="1" dirty="0" smtClean="0">
                <a:solidFill>
                  <a:srgbClr val="000000"/>
                </a:solidFill>
                <a:latin typeface="Courier New" pitchFamily="49" charset="0"/>
              </a:rPr>
              <a:t>frames</a:t>
            </a: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en-GB" sz="1900" dirty="0" err="1" smtClean="0">
                <a:solidFill>
                  <a:srgbClr val="000000"/>
                </a:solidFill>
                <a:latin typeface="Courier New" pitchFamily="49" charset="0"/>
              </a:rPr>
              <a:t>todir</a:t>
            </a: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="${</a:t>
            </a:r>
            <a:r>
              <a:rPr lang="en-GB" sz="1900" dirty="0" err="1" smtClean="0">
                <a:solidFill>
                  <a:srgbClr val="000000"/>
                </a:solidFill>
                <a:latin typeface="Courier New" pitchFamily="49" charset="0"/>
              </a:rPr>
              <a:t>test.reports.dir</a:t>
            </a: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}"/&gt;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  &lt;/</a:t>
            </a:r>
            <a:r>
              <a:rPr lang="en-GB" sz="1900" b="1" dirty="0" err="1" smtClean="0">
                <a:solidFill>
                  <a:srgbClr val="000000"/>
                </a:solidFill>
                <a:latin typeface="Courier New" pitchFamily="49" charset="0"/>
              </a:rPr>
              <a:t>junitreport</a:t>
            </a: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9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GB" sz="1900" b="1" dirty="0" smtClean="0">
                <a:solidFill>
                  <a:srgbClr val="FF0000"/>
                </a:solidFill>
                <a:latin typeface="Courier New" pitchFamily="49" charset="0"/>
              </a:rPr>
              <a:t>fail</a:t>
            </a: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 message="Tests failed. Check log and/or reports."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GB" sz="1900" b="1" dirty="0" smtClean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GB" sz="1900" b="1" dirty="0" smtClean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sz="1900" b="1" dirty="0" err="1" smtClean="0">
                <a:solidFill>
                  <a:srgbClr val="FF0000"/>
                </a:solidFill>
                <a:latin typeface="Courier New" pitchFamily="49" charset="0"/>
              </a:rPr>
              <a:t>test.failed</a:t>
            </a:r>
            <a:r>
              <a:rPr lang="en-GB" sz="1900" b="1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9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&lt;/</a:t>
            </a:r>
            <a:r>
              <a:rPr lang="en-GB" sz="1900" b="1" dirty="0" smtClean="0">
                <a:solidFill>
                  <a:srgbClr val="000000"/>
                </a:solidFill>
                <a:latin typeface="Courier New" pitchFamily="49" charset="0"/>
              </a:rPr>
              <a:t>target</a:t>
            </a:r>
            <a:r>
              <a:rPr lang="en-GB" sz="1900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427538" y="3716338"/>
            <a:ext cx="3313112" cy="7078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/>
              <a:t>Conditional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&lt;fail&gt;</a:t>
            </a:r>
            <a:r>
              <a:rPr lang="en-GB" b="1" dirty="0"/>
              <a:t> </a:t>
            </a:r>
            <a:r>
              <a:rPr lang="en-GB" b="1" dirty="0" smtClean="0"/>
              <a:t>task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enforcing build to fail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928794" y="4214818"/>
            <a:ext cx="21717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(end of target)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3544888" y="2852738"/>
            <a:ext cx="477202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/>
              <a:t>End of </a:t>
            </a:r>
            <a:r>
              <a:rPr lang="en-GB" b="1">
                <a:solidFill>
                  <a:srgbClr val="000000"/>
                </a:solidFill>
                <a:latin typeface="Courier New" pitchFamily="49" charset="0"/>
              </a:rPr>
              <a:t>&lt;junitreport&gt;</a:t>
            </a:r>
            <a:r>
              <a:rPr lang="en-GB" b="1"/>
              <a:t> creating part</a:t>
            </a:r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323850" y="5013325"/>
            <a:ext cx="783579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RUN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C:\Antbook\ch04&gt;ant -f mybuild.xml clean test</a:t>
            </a:r>
          </a:p>
          <a:p>
            <a:endParaRPr lang="en-GB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GB" i="1" dirty="0"/>
              <a:t>Now </a:t>
            </a:r>
            <a:r>
              <a:rPr lang="en-GB" i="1" dirty="0" smtClean="0"/>
              <a:t> we achieved our goal: </a:t>
            </a:r>
            <a:r>
              <a:rPr lang="en-GB" i="1" dirty="0" smtClean="0">
                <a:solidFill>
                  <a:srgbClr val="FF0000"/>
                </a:solidFill>
              </a:rPr>
              <a:t>build  </a:t>
            </a:r>
            <a:r>
              <a:rPr lang="en-GB" b="1" i="1" u="sng" dirty="0" smtClean="0">
                <a:solidFill>
                  <a:srgbClr val="FF0000"/>
                </a:solidFill>
              </a:rPr>
              <a:t>fails</a:t>
            </a:r>
            <a:r>
              <a:rPr lang="en-GB" i="1" dirty="0" smtClean="0">
                <a:solidFill>
                  <a:srgbClr val="FF0000"/>
                </a:solidFill>
              </a:rPr>
              <a:t> </a:t>
            </a:r>
            <a:r>
              <a:rPr lang="en-GB" i="1" dirty="0">
                <a:solidFill>
                  <a:srgbClr val="FF0000"/>
                </a:solidFill>
              </a:rPr>
              <a:t>if some test case fails, </a:t>
            </a:r>
          </a:p>
          <a:p>
            <a:r>
              <a:rPr lang="en-GB" i="1" dirty="0">
                <a:solidFill>
                  <a:srgbClr val="FF0000"/>
                </a:solidFill>
              </a:rPr>
              <a:t>but </a:t>
            </a:r>
            <a:r>
              <a:rPr lang="en-GB" b="1" i="1" dirty="0">
                <a:solidFill>
                  <a:srgbClr val="FF0000"/>
                </a:solidFill>
              </a:rPr>
              <a:t>HTML report </a:t>
            </a:r>
            <a:r>
              <a:rPr lang="en-GB" i="1" dirty="0">
                <a:solidFill>
                  <a:srgbClr val="FF0000"/>
                </a:solidFill>
              </a:rPr>
              <a:t>has already been </a:t>
            </a:r>
            <a:r>
              <a:rPr lang="en-GB" b="1" i="1" dirty="0">
                <a:solidFill>
                  <a:srgbClr val="FF0000"/>
                </a:solidFill>
              </a:rPr>
              <a:t>created</a:t>
            </a:r>
            <a:r>
              <a:rPr lang="en-GB" i="1" dirty="0">
                <a:solidFill>
                  <a:srgbClr val="FF0000"/>
                </a:solidFill>
              </a:rPr>
              <a:t> before build failed! 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09600" y="142852"/>
            <a:ext cx="7994650" cy="714379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GB" sz="2400" b="1" dirty="0" smtClean="0"/>
              <a:t>Generating </a:t>
            </a:r>
            <a:r>
              <a:rPr lang="en-GB" sz="2400" b="1" u="sng" dirty="0" smtClean="0">
                <a:solidFill>
                  <a:srgbClr val="FF0000"/>
                </a:solidFill>
              </a:rPr>
              <a:t>all</a:t>
            </a:r>
            <a:r>
              <a:rPr lang="en-GB" sz="2400" b="1" dirty="0" smtClean="0"/>
              <a:t> test reports</a:t>
            </a:r>
            <a:r>
              <a:rPr lang="en-GB" sz="2400" dirty="0" smtClean="0"/>
              <a:t> and </a:t>
            </a:r>
            <a:r>
              <a:rPr lang="en-GB" sz="2400" b="1" dirty="0" smtClean="0">
                <a:solidFill>
                  <a:srgbClr val="FF0000"/>
                </a:solidFill>
              </a:rPr>
              <a:t>enforcing </a:t>
            </a:r>
            <a:br>
              <a:rPr lang="en-GB" sz="2400" b="1" dirty="0" smtClean="0">
                <a:solidFill>
                  <a:srgbClr val="FF0000"/>
                </a:solidFill>
              </a:rPr>
            </a:br>
            <a:r>
              <a:rPr lang="en-GB" sz="2400" b="1" dirty="0" smtClean="0">
                <a:solidFill>
                  <a:srgbClr val="FF0000"/>
                </a:solidFill>
              </a:rPr>
              <a:t>the build to fail in case of failures</a:t>
            </a:r>
            <a:endParaRPr lang="en-GB" sz="2400" b="1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27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27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507B6B-E798-404A-B1B9-5989E7ACF43D}" type="slidenum">
              <a:rPr lang="en-GB" smtClean="0"/>
              <a:pPr/>
              <a:t>23</a:t>
            </a:fld>
            <a:endParaRPr lang="en-GB" smtClean="0"/>
          </a:p>
        </p:txBody>
      </p:sp>
      <p:sp>
        <p:nvSpPr>
          <p:cNvPr id="24579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4213" y="4943053"/>
            <a:ext cx="7772400" cy="14382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GB" sz="2400" dirty="0" smtClean="0"/>
              <a:t>This is the generated main page, 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</a:rPr>
              <a:t>index.html</a:t>
            </a:r>
            <a:r>
              <a:rPr lang="en-GB" sz="2400" dirty="0" smtClean="0"/>
              <a:t>, by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junitreport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&gt;.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GB" sz="2400" dirty="0" smtClean="0"/>
              <a:t>It summarizes the test statistics and hyperlinks to test case details.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611188" y="79375"/>
            <a:ext cx="7772400" cy="6858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smtClean="0"/>
              <a:t>Generating (</a:t>
            </a:r>
            <a:r>
              <a:rPr lang="en-GB" sz="3200" b="1" smtClean="0"/>
              <a:t>HTML</a:t>
            </a:r>
            <a:r>
              <a:rPr lang="en-GB" sz="3200" smtClean="0"/>
              <a:t>) test result </a:t>
            </a:r>
            <a:r>
              <a:rPr lang="en-GB" sz="3200" b="1" smtClean="0"/>
              <a:t>reports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808038" y="915988"/>
            <a:ext cx="7785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Open</a:t>
            </a:r>
            <a:r>
              <a:rPr lang="en-GB" b="1"/>
              <a:t> </a:t>
            </a:r>
            <a:r>
              <a:rPr lang="en-GB" b="1">
                <a:solidFill>
                  <a:srgbClr val="000000"/>
                </a:solidFill>
                <a:latin typeface="Courier New" pitchFamily="49" charset="0"/>
              </a:rPr>
              <a:t>C:\Antbook\ch04\build\test\reports\</a:t>
            </a:r>
            <a:r>
              <a:rPr lang="en-GB" b="1">
                <a:solidFill>
                  <a:srgbClr val="FF0000"/>
                </a:solidFill>
                <a:latin typeface="Courier New" pitchFamily="49" charset="0"/>
              </a:rPr>
              <a:t>index.html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8" y="1484784"/>
            <a:ext cx="9162064" cy="3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5496" y="4325034"/>
            <a:ext cx="1510350" cy="40011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 dirty="0" smtClean="0"/>
              <a:t>Test cases</a:t>
            </a:r>
            <a:endParaRPr lang="en-GB" b="1" dirty="0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 rot="10800000">
            <a:off x="683568" y="3789040"/>
            <a:ext cx="244475" cy="4889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3540000">
            <a:off x="3031381" y="2161745"/>
            <a:ext cx="244475" cy="4889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419872" y="1948770"/>
            <a:ext cx="1925527" cy="40011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 dirty="0" smtClean="0"/>
              <a:t>Test methods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C325F8-F392-4EBC-A9AE-F210024BAEAD}" type="slidenum">
              <a:rPr lang="en-GB" smtClean="0"/>
              <a:pPr/>
              <a:t>24</a:t>
            </a:fld>
            <a:endParaRPr lang="en-GB" smtClean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611188" y="-24"/>
            <a:ext cx="7772400" cy="500084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smtClean="0"/>
              <a:t>Generating (</a:t>
            </a:r>
            <a:r>
              <a:rPr lang="en-GB" sz="3200" b="1" smtClean="0"/>
              <a:t>HTML</a:t>
            </a:r>
            <a:r>
              <a:rPr lang="en-GB" sz="3200" smtClean="0"/>
              <a:t>) test result </a:t>
            </a:r>
            <a:r>
              <a:rPr lang="en-GB" sz="3200" b="1" smtClean="0"/>
              <a:t>reports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00034" y="500042"/>
            <a:ext cx="834606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Navigating to a </a:t>
            </a:r>
            <a:r>
              <a:rPr lang="en-GB" b="1" i="1" dirty="0"/>
              <a:t>specific test case</a:t>
            </a:r>
            <a:r>
              <a:rPr lang="en-GB" dirty="0"/>
              <a:t> </a:t>
            </a:r>
            <a:r>
              <a:rPr lang="en-GB" dirty="0" err="1" smtClean="0">
                <a:hlinkClick r:id="rId3" action="ppaction://hlinkfile"/>
              </a:rPr>
              <a:t>FilePersistenceServicesTest</a:t>
            </a:r>
            <a:r>
              <a:rPr lang="en-GB" dirty="0" smtClean="0">
                <a:hlinkClick r:id="rId3" action="ppaction://hlinkfile"/>
              </a:rPr>
              <a:t> </a:t>
            </a:r>
            <a:r>
              <a:rPr lang="en-GB" dirty="0" smtClean="0"/>
              <a:t>displays: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32" y="857232"/>
            <a:ext cx="9114187" cy="533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1407" y="6242454"/>
            <a:ext cx="7858179" cy="642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Clicking</a:t>
            </a: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  </a:t>
            </a:r>
            <a:r>
              <a:rPr kumimoji="0" lang="en-GB" sz="18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Properties</a:t>
            </a: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» </a:t>
            </a: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shows all of </a:t>
            </a: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Ant</a:t>
            </a: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’s properties at the time the tests were run.</a:t>
            </a:r>
            <a:endParaRPr kumimoji="0" lang="en-GB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8" y="908720"/>
            <a:ext cx="9124494" cy="52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22324" y="3522098"/>
            <a:ext cx="1857388" cy="264320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specific test</a:t>
            </a:r>
            <a:r>
              <a:rPr kumimoji="0" lang="en-GB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lang="en-GB" sz="1800" b="1" kern="0" dirty="0" smtClean="0">
                <a:latin typeface="+mn-lt"/>
              </a:rPr>
              <a:t>case </a:t>
            </a: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results</a:t>
            </a:r>
            <a:r>
              <a:rPr lang="en-GB" sz="1800" b="1" kern="0" dirty="0">
                <a:latin typeface="+mn-lt"/>
              </a:rPr>
              <a:t>:</a:t>
            </a: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kumimoji="0" lang="en-GB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methods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kumimoji="0" lang="en-GB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details of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kumimoji="0" lang="en-GB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corresponding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kumimoji="0" lang="en-GB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assertion that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kumimoji="0" lang="en-GB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failed are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kumimoji="0" lang="en-GB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clearly shown.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 rot="10800000">
            <a:off x="2383309" y="4293096"/>
            <a:ext cx="244475" cy="4889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 rot="-7440000">
            <a:off x="3267075" y="4286670"/>
            <a:ext cx="244475" cy="4889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 rot="10800000">
            <a:off x="2383309" y="3372097"/>
            <a:ext cx="244475" cy="4889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9" name="AutoShape 8"/>
          <p:cNvSpPr>
            <a:spLocks noChangeArrowheads="1"/>
          </p:cNvSpPr>
          <p:nvPr/>
        </p:nvSpPr>
        <p:spPr bwMode="auto">
          <a:xfrm rot="-7440000">
            <a:off x="3292036" y="3350566"/>
            <a:ext cx="244475" cy="4889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 rot="10800000">
            <a:off x="8503989" y="6021288"/>
            <a:ext cx="244475" cy="4889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 animBg="1"/>
      <p:bldP spid="12" grpId="0" animBg="1"/>
      <p:bldP spid="13" grpId="0" animBg="1"/>
      <p:bldP spid="18" grpId="0" animBg="1"/>
      <p:bldP spid="19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A02DFA-5CB2-49FF-9553-4D2D613577C3}" type="slidenum">
              <a:rPr lang="en-GB" smtClean="0"/>
              <a:pPr/>
              <a:t>25</a:t>
            </a:fld>
            <a:endParaRPr lang="en-GB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9960" y="0"/>
            <a:ext cx="7772400" cy="685800"/>
          </a:xfrm>
          <a:solidFill>
            <a:schemeClr val="folHlink"/>
          </a:solidFill>
        </p:spPr>
        <p:txBody>
          <a:bodyPr/>
          <a:lstStyle/>
          <a:p>
            <a:pPr eaLnBrk="1" hangingPunct="1"/>
            <a:r>
              <a:rPr lang="en-GB" sz="3200" dirty="0" smtClean="0"/>
              <a:t>Generating (</a:t>
            </a:r>
            <a:r>
              <a:rPr lang="en-GB" sz="3200" b="1" dirty="0" smtClean="0"/>
              <a:t>HTML</a:t>
            </a:r>
            <a:r>
              <a:rPr lang="en-GB" sz="3200" dirty="0" smtClean="0"/>
              <a:t>) test result </a:t>
            </a:r>
            <a:r>
              <a:rPr lang="en-GB" sz="3200" b="1" dirty="0" smtClean="0"/>
              <a:t>reports</a:t>
            </a:r>
          </a:p>
        </p:txBody>
      </p:sp>
      <p:sp>
        <p:nvSpPr>
          <p:cNvPr id="1044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714375"/>
            <a:ext cx="7772400" cy="57150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GB" sz="2000" b="1" dirty="0" smtClean="0">
                <a:solidFill>
                  <a:srgbClr val="FF0000"/>
                </a:solidFill>
              </a:rPr>
              <a:t>Clicking</a:t>
            </a:r>
            <a:r>
              <a:rPr lang="en-GB" sz="2000" dirty="0" smtClean="0"/>
              <a:t> the   </a:t>
            </a:r>
            <a:r>
              <a:rPr lang="en-GB" sz="2000" b="1" u="sng" dirty="0" smtClean="0"/>
              <a:t>Properties</a:t>
            </a:r>
            <a:r>
              <a:rPr lang="en-GB" sz="2000" b="1" dirty="0" smtClean="0"/>
              <a:t> »   </a:t>
            </a:r>
            <a:r>
              <a:rPr lang="en-GB" sz="2000" dirty="0" smtClean="0"/>
              <a:t>above shows all of </a:t>
            </a:r>
            <a:r>
              <a:rPr lang="en-GB" sz="2000" b="1" dirty="0" smtClean="0"/>
              <a:t>Ant</a:t>
            </a:r>
            <a:r>
              <a:rPr lang="en-GB" sz="2000" dirty="0" smtClean="0"/>
              <a:t>’s properties at the time the tests were run. </a:t>
            </a:r>
          </a:p>
          <a:p>
            <a:pPr eaLnBrk="1" hangingPunct="1">
              <a:lnSpc>
                <a:spcPct val="95000"/>
              </a:lnSpc>
            </a:pPr>
            <a:r>
              <a:rPr lang="en-GB" sz="2000" dirty="0" smtClean="0"/>
              <a:t>These can be handy </a:t>
            </a:r>
            <a:r>
              <a:rPr lang="en-GB" sz="2000" b="1" i="1" dirty="0" smtClean="0"/>
              <a:t>for troubleshooting</a:t>
            </a:r>
            <a:r>
              <a:rPr lang="en-GB" sz="2000" dirty="0" smtClean="0"/>
              <a:t>  failures caused by environmental or configuration issues.</a:t>
            </a:r>
          </a:p>
          <a:p>
            <a:pPr eaLnBrk="1" hangingPunct="1">
              <a:lnSpc>
                <a:spcPct val="95000"/>
              </a:lnSpc>
            </a:pPr>
            <a:endParaRPr lang="en-GB" sz="2000" b="1" dirty="0" smtClean="0"/>
          </a:p>
          <a:p>
            <a:pPr eaLnBrk="1" hangingPunct="1">
              <a:lnSpc>
                <a:spcPct val="95000"/>
              </a:lnSpc>
            </a:pPr>
            <a:r>
              <a:rPr lang="en-GB" sz="2000" b="1" dirty="0" smtClean="0"/>
              <a:t>NOTE. </a:t>
            </a:r>
            <a:r>
              <a:rPr lang="en-GB" sz="2000" dirty="0" smtClean="0"/>
              <a:t>There are </a:t>
            </a:r>
            <a:r>
              <a:rPr lang="en-GB" sz="2000" b="1" i="1" dirty="0" smtClean="0"/>
              <a:t>some issues</a:t>
            </a:r>
            <a:r>
              <a:rPr lang="en-GB" sz="2000" dirty="0" smtClean="0"/>
              <a:t>  with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000" dirty="0" smtClean="0"/>
              <a:t> and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junitreport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&gt;:</a:t>
            </a:r>
            <a:r>
              <a:rPr lang="en-GB" sz="2000" dirty="0" smtClean="0"/>
              <a:t> </a:t>
            </a:r>
          </a:p>
          <a:p>
            <a:pPr eaLnBrk="1" hangingPunct="1">
              <a:lnSpc>
                <a:spcPct val="95000"/>
              </a:lnSpc>
            </a:pPr>
            <a:endParaRPr lang="en-GB" sz="2000" dirty="0" smtClean="0"/>
          </a:p>
          <a:p>
            <a:pPr lvl="1" eaLnBrk="1" hangingPunct="1">
              <a:lnSpc>
                <a:spcPct val="95000"/>
              </a:lnSpc>
            </a:pP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18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1800" dirty="0" smtClean="0"/>
              <a:t> has </a:t>
            </a:r>
            <a:r>
              <a:rPr lang="en-GB" sz="1800" b="1" i="1" u="sng" dirty="0" smtClean="0">
                <a:solidFill>
                  <a:srgbClr val="FF0000"/>
                </a:solidFill>
              </a:rPr>
              <a:t>no</a:t>
            </a:r>
            <a:r>
              <a:rPr lang="en-GB" sz="1800" dirty="0" smtClean="0"/>
              <a:t>  </a:t>
            </a:r>
            <a:r>
              <a:rPr lang="en-GB" sz="1800" b="1" i="1" dirty="0" smtClean="0"/>
              <a:t>dependency  (</a:t>
            </a:r>
            <a:r>
              <a:rPr lang="en-GB" sz="1800" b="1" i="1" dirty="0" err="1" smtClean="0"/>
              <a:t>uptodate</a:t>
            </a:r>
            <a:r>
              <a:rPr lang="en-GB" sz="1800" b="1" i="1" dirty="0" smtClean="0"/>
              <a:t>) checking</a:t>
            </a:r>
            <a:r>
              <a:rPr lang="en-GB" sz="1800" dirty="0" smtClean="0"/>
              <a:t>; </a:t>
            </a:r>
          </a:p>
          <a:p>
            <a:pPr lvl="1" eaLnBrk="1" hangingPunct="1">
              <a:lnSpc>
                <a:spcPct val="95000"/>
              </a:lnSpc>
            </a:pPr>
            <a:r>
              <a:rPr lang="en-GB" sz="1800" dirty="0" smtClean="0"/>
              <a:t>it </a:t>
            </a:r>
            <a:r>
              <a:rPr lang="en-GB" sz="1800" b="1" i="1" u="sng" dirty="0" smtClean="0"/>
              <a:t>always runs all test cases</a:t>
            </a:r>
            <a:r>
              <a:rPr lang="en-GB" sz="1800" dirty="0" smtClean="0"/>
              <a:t>  (even if they are not up to date).</a:t>
            </a:r>
          </a:p>
          <a:p>
            <a:pPr lvl="1" eaLnBrk="1" hangingPunct="1">
              <a:lnSpc>
                <a:spcPct val="95000"/>
              </a:lnSpc>
            </a:pP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1800" b="1" dirty="0" err="1" smtClean="0">
                <a:solidFill>
                  <a:srgbClr val="000000"/>
                </a:solidFill>
                <a:latin typeface="Courier New" pitchFamily="49" charset="0"/>
              </a:rPr>
              <a:t>junitreport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1800" dirty="0" smtClean="0"/>
              <a:t> simply </a:t>
            </a:r>
            <a:r>
              <a:rPr lang="en-GB" sz="1800" b="1" i="1" u="sng" dirty="0" smtClean="0"/>
              <a:t>aggregates</a:t>
            </a:r>
            <a:r>
              <a:rPr lang="en-GB" sz="1800" dirty="0" smtClean="0"/>
              <a:t>  all </a:t>
            </a:r>
            <a:r>
              <a:rPr lang="en-GB" sz="1800" b="1" dirty="0" smtClean="0"/>
              <a:t>XML</a:t>
            </a:r>
            <a:r>
              <a:rPr lang="en-GB" sz="1800" dirty="0" smtClean="0"/>
              <a:t> files without any knowledge of whether the files it is using have any relation to the tests just run.       (They could be old.)</a:t>
            </a:r>
          </a:p>
          <a:p>
            <a:pPr lvl="1" eaLnBrk="1" hangingPunct="1">
              <a:lnSpc>
                <a:spcPct val="95000"/>
              </a:lnSpc>
            </a:pPr>
            <a:endParaRPr lang="en-GB" sz="2000" dirty="0" smtClean="0"/>
          </a:p>
          <a:p>
            <a:pPr eaLnBrk="1" hangingPunct="1">
              <a:lnSpc>
                <a:spcPct val="95000"/>
              </a:lnSpc>
            </a:pPr>
            <a:r>
              <a:rPr lang="en-GB" sz="2000" dirty="0" smtClean="0"/>
              <a:t>Use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uptodate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000" dirty="0" smtClean="0"/>
              <a:t> task (considered later) to ensure tests only run if things have changed.</a:t>
            </a:r>
          </a:p>
          <a:p>
            <a:pPr eaLnBrk="1" hangingPunct="1">
              <a:lnSpc>
                <a:spcPct val="95000"/>
              </a:lnSpc>
            </a:pPr>
            <a:r>
              <a:rPr lang="en-GB" sz="2000" b="1" i="1" u="sng" dirty="0" smtClean="0"/>
              <a:t>Cleaning</a:t>
            </a:r>
            <a:r>
              <a:rPr lang="en-GB" sz="2000" i="1" u="sng" dirty="0" smtClean="0"/>
              <a:t> up the old test results</a:t>
            </a:r>
            <a:r>
              <a:rPr lang="en-GB" sz="2000" dirty="0" smtClean="0"/>
              <a:t>  before running tests gives you </a:t>
            </a:r>
            <a:r>
              <a:rPr lang="en-GB" sz="2000" b="1" i="1" u="sng" dirty="0" smtClean="0"/>
              <a:t>better reports</a:t>
            </a:r>
            <a:r>
              <a:rPr lang="en-GB" sz="20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70127" y="-27384"/>
            <a:ext cx="2810385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4000" b="1" dirty="0" smtClean="0">
                <a:solidFill>
                  <a:srgbClr val="FF0000"/>
                </a:solidFill>
                <a:latin typeface="+mn-lt"/>
              </a:rPr>
              <a:t>Self-study</a:t>
            </a:r>
            <a:endParaRPr lang="en-GB" sz="4000"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B3D3CB-BF1D-4E78-BEE2-775498A48E85}" type="slidenum">
              <a:rPr lang="en-GB" smtClean="0"/>
              <a:pPr/>
              <a:t>26</a:t>
            </a:fld>
            <a:endParaRPr lang="en-GB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33375"/>
            <a:ext cx="7772400" cy="9144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b="1" dirty="0" smtClean="0">
                <a:latin typeface="Univers-Bold"/>
              </a:rPr>
              <a:t>Running a </a:t>
            </a:r>
            <a:r>
              <a:rPr lang="en-GB" sz="2800" b="1" i="1" u="sng" dirty="0" smtClean="0">
                <a:latin typeface="Univers-Bold"/>
              </a:rPr>
              <a:t>single</a:t>
            </a:r>
            <a:r>
              <a:rPr lang="en-GB" sz="2800" b="1" u="sng" dirty="0" smtClean="0">
                <a:latin typeface="Univers-Bold"/>
              </a:rPr>
              <a:t>  test case</a:t>
            </a:r>
            <a:r>
              <a:rPr lang="en-GB" sz="2800" b="1" dirty="0" smtClean="0">
                <a:latin typeface="Univers-Bold"/>
              </a:rPr>
              <a:t> </a:t>
            </a:r>
            <a:br>
              <a:rPr lang="en-GB" sz="2800" b="1" dirty="0" smtClean="0">
                <a:latin typeface="Univers-Bold"/>
              </a:rPr>
            </a:br>
            <a:r>
              <a:rPr lang="en-GB" sz="2800" b="1" dirty="0" smtClean="0">
                <a:latin typeface="Univers-Bold"/>
              </a:rPr>
              <a:t>from the command-line</a:t>
            </a:r>
          </a:p>
        </p:txBody>
      </p:sp>
      <p:sp>
        <p:nvSpPr>
          <p:cNvPr id="747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4238644"/>
          </a:xfrm>
        </p:spPr>
        <p:txBody>
          <a:bodyPr/>
          <a:lstStyle/>
          <a:p>
            <a:pPr eaLnBrk="1" hangingPunct="1"/>
            <a:r>
              <a:rPr lang="en-GB" sz="2800" dirty="0" smtClean="0"/>
              <a:t>While a project can have many test cases, you may need to </a:t>
            </a:r>
            <a:r>
              <a:rPr lang="en-GB" sz="2800" b="1" i="1" u="sng" dirty="0" smtClean="0"/>
              <a:t>isolate a single test case to run</a:t>
            </a:r>
            <a:r>
              <a:rPr lang="en-GB" sz="2800" dirty="0" smtClean="0"/>
              <a:t>  when ironing out a particular issue. </a:t>
            </a:r>
          </a:p>
          <a:p>
            <a:pPr eaLnBrk="1" hangingPunct="1"/>
            <a:endParaRPr lang="en-GB" sz="2800" dirty="0" smtClean="0"/>
          </a:p>
          <a:p>
            <a:pPr eaLnBrk="1" hangingPunct="1"/>
            <a:r>
              <a:rPr lang="en-GB" sz="2800" dirty="0" smtClean="0"/>
              <a:t>This can be accomplished using the </a:t>
            </a:r>
            <a:r>
              <a:rPr lang="en-GB" sz="2800" b="1" dirty="0" smtClean="0">
                <a:solidFill>
                  <a:srgbClr val="000000"/>
                </a:solidFill>
                <a:latin typeface="Courier New" pitchFamily="49" charset="0"/>
              </a:rPr>
              <a:t>if/unless</a:t>
            </a:r>
            <a:r>
              <a:rPr lang="en-GB" sz="2800" dirty="0" smtClean="0"/>
              <a:t> attributes on </a:t>
            </a:r>
            <a:r>
              <a:rPr lang="en-GB" sz="2800" b="1" dirty="0" smtClean="0">
                <a:solidFill>
                  <a:srgbClr val="000000"/>
                </a:solidFill>
                <a:latin typeface="Courier New" pitchFamily="49" charset="0"/>
              </a:rPr>
              <a:t>&lt;test&gt;</a:t>
            </a:r>
            <a:r>
              <a:rPr lang="en-GB" sz="2800" dirty="0" smtClean="0"/>
              <a:t> and</a:t>
            </a:r>
            <a:r>
              <a:rPr lang="en-GB" sz="2800" dirty="0" smtClean="0">
                <a:latin typeface="Courier New" pitchFamily="49" charset="0"/>
              </a:rPr>
              <a:t> </a:t>
            </a:r>
            <a:r>
              <a:rPr lang="en-GB" sz="28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800" b="1" dirty="0" err="1" smtClean="0">
                <a:solidFill>
                  <a:srgbClr val="000000"/>
                </a:solidFill>
                <a:latin typeface="Courier New" pitchFamily="49" charset="0"/>
              </a:rPr>
              <a:t>batchtest</a:t>
            </a:r>
            <a:r>
              <a:rPr lang="en-GB" sz="28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800" dirty="0" smtClean="0"/>
              <a:t>. </a:t>
            </a:r>
          </a:p>
          <a:p>
            <a:pPr eaLnBrk="1" hangingPunct="1"/>
            <a:endParaRPr lang="en-GB" sz="2800" dirty="0" smtClean="0"/>
          </a:p>
          <a:p>
            <a:pPr eaLnBrk="1" hangingPunct="1"/>
            <a:r>
              <a:rPr lang="en-GB" sz="2800" dirty="0" smtClean="0"/>
              <a:t>Our </a:t>
            </a:r>
            <a:r>
              <a:rPr lang="en-GB" sz="28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8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28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800" dirty="0" smtClean="0"/>
              <a:t> task </a:t>
            </a:r>
            <a:r>
              <a:rPr lang="en-GB" sz="2800" b="1" i="1" dirty="0" smtClean="0"/>
              <a:t>evolves</a:t>
            </a:r>
            <a:r>
              <a:rPr lang="en-GB" sz="2800" dirty="0" smtClean="0"/>
              <a:t>  again: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26111" y="1208946"/>
            <a:ext cx="2810385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4000" b="1" dirty="0" smtClean="0">
                <a:solidFill>
                  <a:srgbClr val="FF0000"/>
                </a:solidFill>
                <a:latin typeface="+mn-lt"/>
              </a:rPr>
              <a:t>Self-study</a:t>
            </a:r>
            <a:endParaRPr lang="en-GB" sz="4000"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0" y="1403350"/>
            <a:ext cx="9144000" cy="5262979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printsummary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="no"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errorProperty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test.failed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"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failureProperty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test.failed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"&gt;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classpath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refid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test.classpath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"/&gt;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&lt;formatter type="brief"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usefile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="false"/&gt;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&lt;formatter type="xml"/&gt;</a:t>
            </a:r>
          </a:p>
          <a:p>
            <a:pPr>
              <a:lnSpc>
                <a:spcPct val="120000"/>
              </a:lnSpc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 &lt;test name="${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</a:rPr>
              <a:t>testcase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}" </a:t>
            </a:r>
          </a:p>
          <a:p>
            <a:pPr>
              <a:lnSpc>
                <a:spcPct val="120000"/>
              </a:lnSpc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todir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="${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test.data.dir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}" </a:t>
            </a:r>
          </a:p>
          <a:p>
            <a:pPr>
              <a:lnSpc>
                <a:spcPct val="120000"/>
              </a:lnSpc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GB" b="1" i="1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</a:rPr>
              <a:t>testcase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"/&gt;</a:t>
            </a:r>
            <a:endParaRPr lang="en-GB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batchtest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todir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="${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test.data.dir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}" </a:t>
            </a:r>
            <a:r>
              <a:rPr lang="en-GB" b="1" i="1" dirty="0">
                <a:solidFill>
                  <a:srgbClr val="FF0000"/>
                </a:solidFill>
                <a:latin typeface="Courier New" pitchFamily="49" charset="0"/>
              </a:rPr>
              <a:t>unless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</a:rPr>
              <a:t>testcase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  &lt;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fileset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dir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="${</a:t>
            </a:r>
            <a:r>
              <a:rPr lang="en-GB" dirty="0" err="1" smtClean="0">
                <a:solidFill>
                  <a:srgbClr val="000000"/>
                </a:solidFill>
                <a:latin typeface="Courier New" pitchFamily="49" charset="0"/>
              </a:rPr>
              <a:t>build.test.dir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}" 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includes="**/*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Test.class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"/&gt;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 &lt;/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batchtest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&lt;/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82575"/>
            <a:ext cx="7772400" cy="9144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b="1" dirty="0" smtClean="0">
                <a:latin typeface="Univers-Bold"/>
              </a:rPr>
              <a:t>Running a </a:t>
            </a:r>
            <a:r>
              <a:rPr lang="en-GB" sz="2800" b="1" i="1" u="sng" dirty="0" smtClean="0">
                <a:latin typeface="Univers-Bold"/>
              </a:rPr>
              <a:t>single</a:t>
            </a:r>
            <a:r>
              <a:rPr lang="en-GB" sz="2800" b="1" dirty="0" smtClean="0">
                <a:latin typeface="Univers-Bold"/>
              </a:rPr>
              <a:t> test case </a:t>
            </a:r>
            <a:br>
              <a:rPr lang="en-GB" sz="2800" b="1" dirty="0" smtClean="0">
                <a:latin typeface="Univers-Bold"/>
              </a:rPr>
            </a:br>
            <a:r>
              <a:rPr lang="en-GB" sz="2800" b="1" dirty="0" smtClean="0">
                <a:latin typeface="Univers-Bold"/>
              </a:rPr>
              <a:t>from the command-line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4157" y="3500438"/>
            <a:ext cx="3126753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These minor additions </a:t>
            </a:r>
          </a:p>
          <a:p>
            <a:r>
              <a:rPr lang="en-GB" dirty="0" smtClean="0"/>
              <a:t>to our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“test”</a:t>
            </a:r>
            <a:r>
              <a:rPr lang="en-GB" dirty="0" smtClean="0"/>
              <a:t> target</a:t>
            </a:r>
          </a:p>
          <a:p>
            <a:r>
              <a:rPr lang="en-GB" dirty="0" smtClean="0"/>
              <a:t>make  the required effect.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228184" y="1124744"/>
            <a:ext cx="2810385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4000" b="1" dirty="0" smtClean="0">
                <a:solidFill>
                  <a:srgbClr val="FF0000"/>
                </a:solidFill>
                <a:latin typeface="+mn-lt"/>
              </a:rPr>
              <a:t>Self-study</a:t>
            </a:r>
            <a:endParaRPr lang="en-GB" sz="4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13C993-DA05-498D-979C-8A573DB77D51}" type="slidenum">
              <a:rPr lang="en-GB" smtClean="0"/>
              <a:pPr/>
              <a:t>27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8C82BC-9C22-441F-81F7-BE06B47E6E11}" type="slidenum">
              <a:rPr lang="en-GB" smtClean="0"/>
              <a:pPr/>
              <a:t>28</a:t>
            </a:fld>
            <a:endParaRPr lang="en-GB" smtClean="0"/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609600" y="1052513"/>
            <a:ext cx="8229600" cy="5426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1" u="sng" dirty="0"/>
              <a:t>By default</a:t>
            </a:r>
            <a:r>
              <a:rPr lang="en-GB" dirty="0"/>
              <a:t>, </a:t>
            </a:r>
          </a:p>
          <a:p>
            <a:pPr lvl="1">
              <a:spcBef>
                <a:spcPct val="50000"/>
              </a:spcBef>
              <a:buFont typeface="Symbol" pitchFamily="18" charset="2"/>
              <a:buChar char="·"/>
            </a:pPr>
            <a:r>
              <a:rPr lang="en-GB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</a:rPr>
              <a:t>testcase</a:t>
            </a:r>
            <a:r>
              <a:rPr lang="en-GB" dirty="0"/>
              <a:t> </a:t>
            </a:r>
            <a:r>
              <a:rPr lang="en-GB" dirty="0" smtClean="0"/>
              <a:t>property will </a:t>
            </a:r>
            <a:r>
              <a:rPr lang="en-GB" b="1" dirty="0"/>
              <a:t>not</a:t>
            </a:r>
            <a:r>
              <a:rPr lang="en-GB" dirty="0"/>
              <a:t> be defined and, therefore, </a:t>
            </a:r>
          </a:p>
          <a:p>
            <a:pPr lvl="1">
              <a:spcBef>
                <a:spcPct val="50000"/>
              </a:spcBef>
              <a:buFont typeface="Symbol" pitchFamily="18" charset="2"/>
              <a:buChar char="·"/>
            </a:pPr>
            <a:r>
              <a:rPr lang="en-GB" dirty="0"/>
              <a:t>  the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&lt;test&gt;</a:t>
            </a:r>
            <a:r>
              <a:rPr lang="en-GB" dirty="0"/>
              <a:t> will be </a:t>
            </a:r>
            <a:r>
              <a:rPr lang="en-GB" b="1" dirty="0"/>
              <a:t>ignored</a:t>
            </a:r>
            <a:r>
              <a:rPr lang="en-GB" dirty="0"/>
              <a:t>, and </a:t>
            </a:r>
          </a:p>
          <a:p>
            <a:pPr lvl="1">
              <a:spcBef>
                <a:spcPct val="50000"/>
              </a:spcBef>
              <a:buFont typeface="Symbol" pitchFamily="18" charset="2"/>
              <a:buChar char="·"/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&lt;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batchtest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dirty="0"/>
              <a:t> will </a:t>
            </a:r>
            <a:r>
              <a:rPr lang="en-GB" b="1" dirty="0"/>
              <a:t>execute all</a:t>
            </a:r>
            <a:r>
              <a:rPr lang="en-GB" dirty="0"/>
              <a:t> of the test cases. </a:t>
            </a:r>
          </a:p>
          <a:p>
            <a:pPr>
              <a:spcBef>
                <a:spcPct val="50000"/>
              </a:spcBef>
            </a:pPr>
            <a:r>
              <a:rPr lang="en-GB" dirty="0"/>
              <a:t>In order </a:t>
            </a:r>
            <a:r>
              <a:rPr lang="en-GB" b="1" i="1" u="sng" dirty="0"/>
              <a:t>to run a single test case</a:t>
            </a:r>
            <a:r>
              <a:rPr lang="en-GB" dirty="0"/>
              <a:t>,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dirty="0"/>
              <a:t>  run </a:t>
            </a:r>
            <a:r>
              <a:rPr lang="en-GB" b="1" dirty="0"/>
              <a:t>Ant</a:t>
            </a:r>
            <a:r>
              <a:rPr lang="en-GB" dirty="0"/>
              <a:t> using a command line like</a:t>
            </a:r>
          </a:p>
          <a:p>
            <a:pPr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&gt;ant test -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D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</a:rPr>
              <a:t>testcase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=&lt;fully qualified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classname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</a:pPr>
            <a:endParaRPr lang="en-GB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C:\Antbook\ch04&gt;ant -f mybuild.xml clean test </a:t>
            </a:r>
          </a:p>
          <a:p>
            <a:pPr>
              <a:spcBef>
                <a:spcPct val="50000"/>
              </a:spcBef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-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D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</a:rPr>
              <a:t>testcase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org.example.antbook.junit.SimpleTest</a:t>
            </a:r>
            <a:endParaRPr lang="en-GB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en-GB" b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en-GB" b="1" dirty="0">
                <a:solidFill>
                  <a:srgbClr val="FF0000"/>
                </a:solidFill>
              </a:rPr>
              <a:t>TRY</a:t>
            </a:r>
            <a:r>
              <a:rPr lang="en-GB" b="1" dirty="0"/>
              <a:t> </a:t>
            </a:r>
            <a:r>
              <a:rPr lang="en-GB" dirty="0"/>
              <a:t>it and compare with the previous run and </a:t>
            </a:r>
            <a:r>
              <a:rPr lang="en-GB" b="1" dirty="0"/>
              <a:t>html</a:t>
            </a:r>
            <a:r>
              <a:rPr lang="en-GB" dirty="0"/>
              <a:t> result</a:t>
            </a:r>
            <a:r>
              <a:rPr lang="en-GB" b="1" dirty="0"/>
              <a:t>.</a:t>
            </a:r>
            <a:endParaRPr lang="en-GB" dirty="0"/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9144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b="1" dirty="0" smtClean="0">
                <a:latin typeface="Univers-Bold"/>
              </a:rPr>
              <a:t>Running a </a:t>
            </a:r>
            <a:r>
              <a:rPr lang="en-GB" sz="2800" b="1" i="1" u="sng" dirty="0" smtClean="0">
                <a:latin typeface="Univers-Bold"/>
              </a:rPr>
              <a:t>single</a:t>
            </a:r>
            <a:r>
              <a:rPr lang="en-GB" sz="2800" b="1" dirty="0" smtClean="0">
                <a:latin typeface="Univers-Bold"/>
              </a:rPr>
              <a:t> test case </a:t>
            </a:r>
            <a:br>
              <a:rPr lang="en-GB" sz="2800" b="1" dirty="0" smtClean="0">
                <a:latin typeface="Univers-Bold"/>
              </a:rPr>
            </a:br>
            <a:r>
              <a:rPr lang="en-GB" sz="2800" b="1" dirty="0" smtClean="0">
                <a:latin typeface="Univers-Bold"/>
              </a:rPr>
              <a:t>from the command-line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8119" y="836712"/>
            <a:ext cx="2810385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4000" b="1" dirty="0" smtClean="0">
                <a:solidFill>
                  <a:srgbClr val="FF0000"/>
                </a:solidFill>
                <a:latin typeface="+mn-lt"/>
              </a:rPr>
              <a:t>Self-study</a:t>
            </a:r>
            <a:endParaRPr lang="en-GB" sz="4000"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56B2BD-9A2E-4619-AB57-2EAEB47DA6F9}" type="slidenum">
              <a:rPr lang="en-GB" smtClean="0"/>
              <a:pPr/>
              <a:t>29</a:t>
            </a:fld>
            <a:endParaRPr lang="en-GB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42875"/>
            <a:ext cx="7772400" cy="827088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mtClean="0"/>
              <a:t>About testing again</a:t>
            </a:r>
          </a:p>
        </p:txBody>
      </p:sp>
      <p:sp>
        <p:nvSpPr>
          <p:cNvPr id="114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214438"/>
            <a:ext cx="7772400" cy="52863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 smtClean="0"/>
              <a:t>Now, having </a:t>
            </a:r>
            <a:r>
              <a:rPr lang="en-GB" sz="2400" b="1" dirty="0" smtClean="0"/>
              <a:t>Ant</a:t>
            </a:r>
            <a:r>
              <a:rPr lang="en-GB" sz="2400" dirty="0" smtClean="0"/>
              <a:t> and </a:t>
            </a:r>
            <a:r>
              <a:rPr lang="en-GB" sz="2400" b="1" dirty="0" err="1" smtClean="0"/>
              <a:t>JUnit</a:t>
            </a:r>
            <a:r>
              <a:rPr lang="en-GB" sz="2400" dirty="0" smtClean="0"/>
              <a:t> tools, we can </a:t>
            </a:r>
            <a:r>
              <a:rPr lang="en-GB" sz="2400" b="1" i="1" dirty="0" smtClean="0"/>
              <a:t>summarise</a:t>
            </a:r>
            <a:r>
              <a:rPr lang="en-GB" sz="2400" dirty="0" smtClean="0"/>
              <a:t>  how    </a:t>
            </a:r>
            <a:r>
              <a:rPr lang="en-GB" sz="2400" b="1" i="1" u="sng" dirty="0" smtClean="0">
                <a:solidFill>
                  <a:srgbClr val="FF0000"/>
                </a:solidFill>
              </a:rPr>
              <a:t>test-driven programming</a:t>
            </a:r>
            <a:r>
              <a:rPr lang="en-GB" sz="2400" dirty="0" smtClean="0"/>
              <a:t>  can be done:</a:t>
            </a:r>
          </a:p>
          <a:p>
            <a:pPr eaLnBrk="1" hangingPunct="1">
              <a:lnSpc>
                <a:spcPct val="80000"/>
              </a:lnSpc>
            </a:pPr>
            <a:endParaRPr lang="en-GB" sz="2400" dirty="0" smtClean="0"/>
          </a:p>
          <a:p>
            <a:pPr eaLnBrk="1" hangingPunct="1">
              <a:lnSpc>
                <a:spcPct val="80000"/>
              </a:lnSpc>
            </a:pPr>
            <a:r>
              <a:rPr lang="en-GB" sz="2400" b="1" i="1" dirty="0" smtClean="0"/>
              <a:t>Writing and automated running test cases</a:t>
            </a:r>
            <a:r>
              <a:rPr lang="en-GB" sz="2400" dirty="0" smtClean="0"/>
              <a:t>  may actually </a:t>
            </a:r>
            <a:r>
              <a:rPr lang="en-GB" sz="2400" b="1" i="1" dirty="0" smtClean="0"/>
              <a:t>improve</a:t>
            </a:r>
            <a:r>
              <a:rPr lang="en-GB" sz="2400" dirty="0" smtClean="0"/>
              <a:t>  the design of our </a:t>
            </a:r>
            <a:r>
              <a:rPr lang="en-GB" sz="2400" b="1" i="1" dirty="0" smtClean="0"/>
              <a:t>production code</a:t>
            </a:r>
            <a:r>
              <a:rPr lang="en-GB" sz="2400" dirty="0" smtClean="0"/>
              <a:t>. </a:t>
            </a:r>
          </a:p>
          <a:p>
            <a:pPr eaLnBrk="1" hangingPunct="1">
              <a:lnSpc>
                <a:spcPct val="80000"/>
              </a:lnSpc>
            </a:pPr>
            <a:endParaRPr lang="en-GB" sz="2400" dirty="0" smtClean="0"/>
          </a:p>
          <a:p>
            <a:pPr eaLnBrk="1" hangingPunct="1">
              <a:lnSpc>
                <a:spcPct val="80000"/>
              </a:lnSpc>
            </a:pPr>
            <a:r>
              <a:rPr lang="en-GB" sz="2400" dirty="0" smtClean="0"/>
              <a:t>In particular, </a:t>
            </a:r>
            <a:r>
              <a:rPr lang="en-GB" sz="2400" b="1" i="1" dirty="0" smtClean="0"/>
              <a:t>if you cannot write a test case</a:t>
            </a:r>
            <a:r>
              <a:rPr lang="en-GB" sz="2400" dirty="0" smtClean="0"/>
              <a:t>  for a class, you have a serious problem, as it means you have written </a:t>
            </a:r>
            <a:r>
              <a:rPr lang="en-GB" sz="2400" b="1" i="1" u="sng" dirty="0" err="1" smtClean="0"/>
              <a:t>untestable</a:t>
            </a:r>
            <a:r>
              <a:rPr lang="en-GB" sz="2400" b="1" i="1" u="sng" dirty="0" smtClean="0"/>
              <a:t> code</a:t>
            </a:r>
            <a:r>
              <a:rPr lang="en-GB" sz="24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GB" sz="2400" dirty="0" smtClean="0"/>
          </a:p>
          <a:p>
            <a:pPr eaLnBrk="1" hangingPunct="1">
              <a:lnSpc>
                <a:spcPct val="80000"/>
              </a:lnSpc>
            </a:pPr>
            <a:r>
              <a:rPr lang="en-GB" sz="2400" b="1" i="1" dirty="0" smtClean="0"/>
              <a:t>Hope is not lost</a:t>
            </a:r>
            <a:r>
              <a:rPr lang="en-GB" sz="2400" dirty="0" smtClean="0"/>
              <a:t>  if you are attempting to </a:t>
            </a:r>
            <a:r>
              <a:rPr lang="en-GB" sz="2400" b="1" i="1" dirty="0" smtClean="0"/>
              <a:t>add testing</a:t>
            </a:r>
            <a:r>
              <a:rPr lang="en-GB" sz="2400" dirty="0" smtClean="0"/>
              <a:t>  to a large system </a:t>
            </a:r>
            <a:r>
              <a:rPr lang="en-GB" sz="2400" b="1" i="1" dirty="0" smtClean="0"/>
              <a:t>on later stages</a:t>
            </a:r>
            <a:r>
              <a:rPr lang="en-GB" sz="2400" dirty="0" smtClean="0"/>
              <a:t> 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400" dirty="0" smtClean="0"/>
          </a:p>
          <a:p>
            <a:pPr eaLnBrk="1" hangingPunct="1">
              <a:lnSpc>
                <a:spcPct val="80000"/>
              </a:lnSpc>
            </a:pPr>
            <a:r>
              <a:rPr lang="en-GB" sz="2400" b="1" i="1" dirty="0" smtClean="0"/>
              <a:t>Do not attempt</a:t>
            </a:r>
            <a:r>
              <a:rPr lang="en-GB" sz="2400" dirty="0" smtClean="0"/>
              <a:t>  to incorporate test cases for the existing code </a:t>
            </a:r>
            <a:r>
              <a:rPr lang="en-GB" sz="2400" b="1" i="1" dirty="0" smtClean="0"/>
              <a:t>in one big go</a:t>
            </a:r>
            <a:r>
              <a:rPr lang="en-GB" sz="240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09518"/>
            <a:ext cx="7772400" cy="5334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dirty="0" smtClean="0"/>
              <a:t>Capturing test results</a:t>
            </a:r>
          </a:p>
        </p:txBody>
      </p:sp>
      <p:sp>
        <p:nvSpPr>
          <p:cNvPr id="36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" y="785794"/>
            <a:ext cx="9144000" cy="5883566"/>
          </a:xfrm>
          <a:solidFill>
            <a:schemeClr val="bg1"/>
          </a:solidFill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sz="2000" b="1" dirty="0" smtClean="0"/>
              <a:t>Ant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000" b="1" dirty="0" smtClean="0"/>
              <a:t> task result formatter types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sz="1600" b="1" dirty="0" smtClean="0">
                <a:latin typeface="Univers-Bold"/>
              </a:rPr>
              <a:t>--------------------------------------------------------------------------------------------------------------------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1600" b="1" i="1" dirty="0" smtClean="0">
                <a:solidFill>
                  <a:srgbClr val="FF0000"/>
                </a:solidFill>
                <a:latin typeface="Courier New" pitchFamily="49" charset="0"/>
              </a:rPr>
              <a:t>formatter</a:t>
            </a: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1600" b="1" dirty="0" smtClean="0"/>
              <a:t> type     Description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sz="1600" b="1" dirty="0" smtClean="0">
                <a:latin typeface="Univers-Bold"/>
              </a:rPr>
              <a:t>==================================================================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</a:rPr>
              <a:t>brief</a:t>
            </a:r>
            <a:r>
              <a:rPr lang="en-GB" sz="1600" dirty="0" smtClean="0"/>
              <a:t>                	Provides details of each </a:t>
            </a:r>
            <a:r>
              <a:rPr lang="en-GB" sz="1600" i="1" u="sng" dirty="0" smtClean="0"/>
              <a:t>test case  run</a:t>
            </a:r>
            <a:r>
              <a:rPr lang="en-GB" sz="1600" dirty="0" smtClean="0"/>
              <a:t> with </a:t>
            </a:r>
            <a:r>
              <a:rPr lang="en-GB" sz="1600" b="1" i="1" dirty="0" smtClean="0">
                <a:solidFill>
                  <a:srgbClr val="FF0000"/>
                </a:solidFill>
              </a:rPr>
              <a:t>summary statistics</a:t>
            </a:r>
            <a:r>
              <a:rPr lang="en-GB" sz="1600" dirty="0" smtClean="0"/>
              <a:t> on numbers 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GB" sz="1600" dirty="0" smtClean="0"/>
              <a:t>			of its </a:t>
            </a:r>
            <a:r>
              <a:rPr lang="en-GB" sz="1600" b="1" dirty="0" smtClean="0"/>
              <a:t>Test method runs</a:t>
            </a:r>
            <a:r>
              <a:rPr lang="en-GB" sz="1600" dirty="0" smtClean="0"/>
              <a:t>, </a:t>
            </a:r>
            <a:r>
              <a:rPr lang="en-GB" sz="1600" b="1" dirty="0" smtClean="0"/>
              <a:t>Failures</a:t>
            </a:r>
            <a:r>
              <a:rPr lang="en-GB" sz="1600" dirty="0" smtClean="0"/>
              <a:t>, </a:t>
            </a:r>
            <a:r>
              <a:rPr lang="en-GB" sz="1600" b="1" dirty="0" smtClean="0"/>
              <a:t>Errors</a:t>
            </a:r>
            <a:r>
              <a:rPr lang="en-GB" sz="1600" dirty="0" smtClean="0"/>
              <a:t>, and </a:t>
            </a:r>
            <a:r>
              <a:rPr lang="en-GB" sz="1600" b="1" dirty="0" smtClean="0"/>
              <a:t>overall</a:t>
            </a:r>
            <a:r>
              <a:rPr lang="en-GB" sz="1600" dirty="0" smtClean="0"/>
              <a:t> </a:t>
            </a:r>
            <a:r>
              <a:rPr lang="en-GB" sz="1600" b="1" dirty="0" smtClean="0"/>
              <a:t>Time elapsed, 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GB" sz="1600" b="1" dirty="0" smtClean="0"/>
              <a:t>			</a:t>
            </a:r>
            <a:r>
              <a:rPr lang="en-GB" sz="1600" dirty="0" smtClean="0"/>
              <a:t>and also </a:t>
            </a:r>
            <a:r>
              <a:rPr lang="en-GB" sz="1600" b="1" i="1" dirty="0" smtClean="0">
                <a:solidFill>
                  <a:srgbClr val="FF0000"/>
                </a:solidFill>
              </a:rPr>
              <a:t>details on each failed</a:t>
            </a:r>
            <a:r>
              <a:rPr lang="en-GB" sz="1600" dirty="0" smtClean="0"/>
              <a:t>  </a:t>
            </a:r>
            <a:r>
              <a:rPr lang="en-GB" sz="1600" i="1" u="sng" dirty="0" smtClean="0"/>
              <a:t>test  method </a:t>
            </a:r>
            <a:r>
              <a:rPr lang="en-GB" sz="1600" dirty="0" smtClean="0"/>
              <a:t>, all of this in </a:t>
            </a:r>
            <a:r>
              <a:rPr lang="en-GB" sz="1600" b="1" i="1" u="sng" dirty="0" smtClean="0">
                <a:solidFill>
                  <a:srgbClr val="FF0000"/>
                </a:solidFill>
              </a:rPr>
              <a:t>text</a:t>
            </a:r>
            <a:r>
              <a:rPr lang="en-GB" sz="1600" i="1" u="sng" dirty="0" smtClean="0"/>
              <a:t> format</a:t>
            </a:r>
            <a:r>
              <a:rPr lang="en-GB" sz="1600" i="1" dirty="0" smtClean="0"/>
              <a:t>  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GB" sz="1600" i="1" dirty="0" smtClean="0"/>
              <a:t>			</a:t>
            </a:r>
            <a:r>
              <a:rPr lang="en-GB" sz="1600" dirty="0" smtClean="0"/>
              <a:t>If </a:t>
            </a:r>
            <a:r>
              <a:rPr lang="en-GB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usefile</a:t>
            </a: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="true"</a:t>
            </a:r>
            <a:r>
              <a:rPr lang="en-GB" sz="1600" dirty="0" smtClean="0"/>
              <a:t>, </a:t>
            </a:r>
            <a:r>
              <a:rPr lang="en-GB" sz="1600" u="sng" dirty="0" smtClean="0"/>
              <a:t>each test case</a:t>
            </a:r>
            <a:r>
              <a:rPr lang="en-GB" sz="1600" dirty="0" smtClean="0"/>
              <a:t> generates </a:t>
            </a:r>
            <a:r>
              <a:rPr lang="en-GB" sz="1600" u="sng" dirty="0" smtClean="0"/>
              <a:t>its own</a:t>
            </a:r>
            <a:r>
              <a:rPr lang="en-GB" sz="1600" dirty="0" smtClean="0"/>
              <a:t> txt file.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GB" sz="16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</a:rPr>
              <a:t>plain</a:t>
            </a:r>
            <a:r>
              <a:rPr lang="en-GB" sz="1600" dirty="0" smtClean="0"/>
              <a:t>             	Like formatter </a:t>
            </a: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</a:rPr>
              <a:t>brief, </a:t>
            </a:r>
            <a:r>
              <a:rPr lang="en-GB" sz="1600" dirty="0" smtClean="0"/>
              <a:t>and</a:t>
            </a:r>
            <a:r>
              <a:rPr lang="en-GB" sz="1600" b="1" dirty="0" smtClean="0"/>
              <a:t> additionally </a:t>
            </a:r>
            <a:r>
              <a:rPr lang="en-GB" sz="1600" dirty="0" smtClean="0"/>
              <a:t>the </a:t>
            </a:r>
            <a:r>
              <a:rPr lang="en-GB" sz="1600" b="1" i="1" u="sng" dirty="0" smtClean="0">
                <a:solidFill>
                  <a:srgbClr val="FF0000"/>
                </a:solidFill>
              </a:rPr>
              <a:t>time taken</a:t>
            </a:r>
            <a:r>
              <a:rPr lang="en-GB" sz="1600" b="1" dirty="0" smtClean="0">
                <a:solidFill>
                  <a:srgbClr val="FF0000"/>
                </a:solidFill>
              </a:rPr>
              <a:t>  </a:t>
            </a:r>
            <a:r>
              <a:rPr lang="en-GB" sz="1600" dirty="0" smtClean="0"/>
              <a:t>by </a:t>
            </a:r>
            <a:r>
              <a:rPr lang="en-GB" sz="1600" b="1" i="1" dirty="0" smtClean="0">
                <a:solidFill>
                  <a:srgbClr val="FF0000"/>
                </a:solidFill>
              </a:rPr>
              <a:t>each</a:t>
            </a:r>
            <a:r>
              <a:rPr lang="en-GB" sz="1600" dirty="0" smtClean="0"/>
              <a:t> </a:t>
            </a:r>
            <a:r>
              <a:rPr lang="en-GB" sz="1600" i="1" u="sng" dirty="0" smtClean="0"/>
              <a:t>test 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GB" sz="1600" i="1" dirty="0" smtClean="0"/>
              <a:t>			</a:t>
            </a:r>
            <a:r>
              <a:rPr lang="en-GB" sz="1600" i="1" u="sng" dirty="0" smtClean="0"/>
              <a:t>method</a:t>
            </a:r>
            <a:r>
              <a:rPr lang="en-GB" sz="1600" dirty="0" smtClean="0"/>
              <a:t>  run (</a:t>
            </a:r>
            <a:r>
              <a:rPr lang="en-GB" sz="1600" b="1" dirty="0" smtClean="0"/>
              <a:t>not only by those failed</a:t>
            </a:r>
            <a:r>
              <a:rPr lang="en-GB" sz="1600" dirty="0" smtClean="0"/>
              <a:t>) , all of this in </a:t>
            </a:r>
            <a:r>
              <a:rPr lang="en-GB" sz="1600" b="1" i="1" u="sng" dirty="0" smtClean="0">
                <a:solidFill>
                  <a:srgbClr val="FF0000"/>
                </a:solidFill>
              </a:rPr>
              <a:t>text</a:t>
            </a:r>
            <a:r>
              <a:rPr lang="en-GB" sz="1600" i="1" u="sng" dirty="0" smtClean="0"/>
              <a:t> format</a:t>
            </a:r>
            <a:r>
              <a:rPr lang="en-GB" sz="1600" i="1" dirty="0" smtClean="0"/>
              <a:t> . 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GB" sz="1600" i="1" dirty="0" smtClean="0"/>
              <a:t>			</a:t>
            </a:r>
            <a:r>
              <a:rPr lang="en-GB" sz="1600" dirty="0" smtClean="0"/>
              <a:t>If </a:t>
            </a:r>
            <a:r>
              <a:rPr lang="en-GB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usefile</a:t>
            </a: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="true"</a:t>
            </a:r>
            <a:r>
              <a:rPr lang="en-GB" sz="1600" dirty="0" smtClean="0"/>
              <a:t>, </a:t>
            </a:r>
            <a:r>
              <a:rPr lang="en-GB" sz="1600" u="sng" dirty="0" smtClean="0"/>
              <a:t>each test case</a:t>
            </a:r>
            <a:r>
              <a:rPr lang="en-GB" sz="1600" dirty="0" smtClean="0"/>
              <a:t> generates </a:t>
            </a:r>
            <a:r>
              <a:rPr lang="en-GB" sz="1600" u="sng" dirty="0" smtClean="0"/>
              <a:t>its own</a:t>
            </a:r>
            <a:r>
              <a:rPr lang="en-GB" sz="1600" dirty="0" smtClean="0"/>
              <a:t> txt file.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GB" sz="16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</a:rPr>
              <a:t>xml</a:t>
            </a:r>
            <a:r>
              <a:rPr lang="en-GB" sz="1600" dirty="0" smtClean="0"/>
              <a:t>		Like formatter </a:t>
            </a: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</a:rPr>
              <a:t>plain, </a:t>
            </a:r>
            <a:r>
              <a:rPr lang="en-GB" sz="1600" dirty="0" smtClean="0"/>
              <a:t>and </a:t>
            </a:r>
            <a:r>
              <a:rPr lang="en-GB" sz="1600" b="1" dirty="0" smtClean="0"/>
              <a:t>additionally</a:t>
            </a:r>
            <a:r>
              <a:rPr lang="en-GB" sz="1600" dirty="0" smtClean="0"/>
              <a:t> date/time of testing and 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GB" sz="1600" b="1" dirty="0" smtClean="0"/>
              <a:t>			Ant</a:t>
            </a:r>
            <a:r>
              <a:rPr lang="en-GB" sz="1600" dirty="0" smtClean="0"/>
              <a:t>’s </a:t>
            </a:r>
            <a:r>
              <a:rPr lang="en-GB" sz="1600" i="1" u="sng" dirty="0" smtClean="0"/>
              <a:t>properties</a:t>
            </a:r>
            <a:r>
              <a:rPr lang="en-GB" sz="1600" dirty="0" smtClean="0"/>
              <a:t>  at this time, all of this in</a:t>
            </a:r>
            <a:r>
              <a:rPr lang="en-GB" sz="1600" i="1" dirty="0" smtClean="0"/>
              <a:t> </a:t>
            </a:r>
            <a:r>
              <a:rPr lang="en-GB" sz="1600" b="1" i="1" u="sng" dirty="0" smtClean="0">
                <a:solidFill>
                  <a:srgbClr val="FF0000"/>
                </a:solidFill>
              </a:rPr>
              <a:t>XML</a:t>
            </a:r>
            <a:r>
              <a:rPr lang="en-GB" sz="1600" i="1" dirty="0" smtClean="0"/>
              <a:t> </a:t>
            </a:r>
            <a:r>
              <a:rPr lang="en-GB" sz="1600" i="1" u="sng" dirty="0" smtClean="0"/>
              <a:t>format</a:t>
            </a:r>
            <a:r>
              <a:rPr lang="en-GB" sz="1600" dirty="0" smtClean="0"/>
              <a:t>  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GB" sz="1600" dirty="0" smtClean="0"/>
              <a:t>			If </a:t>
            </a:r>
            <a:r>
              <a:rPr lang="en-GB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usefile</a:t>
            </a: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="true"</a:t>
            </a:r>
            <a:r>
              <a:rPr lang="en-GB" sz="1600" dirty="0" smtClean="0"/>
              <a:t>, </a:t>
            </a:r>
            <a:r>
              <a:rPr lang="en-GB" sz="1600" u="sng" dirty="0" smtClean="0"/>
              <a:t>each test case</a:t>
            </a:r>
            <a:r>
              <a:rPr lang="en-GB" sz="1600" dirty="0" smtClean="0"/>
              <a:t> generates </a:t>
            </a:r>
            <a:r>
              <a:rPr lang="en-GB" sz="1600" u="sng" dirty="0" smtClean="0"/>
              <a:t>its own</a:t>
            </a:r>
            <a:r>
              <a:rPr lang="en-GB" sz="1600" dirty="0" smtClean="0"/>
              <a:t> XML file.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sz="1600" dirty="0" smtClean="0">
                <a:latin typeface="AGaramond-Regular"/>
              </a:rPr>
              <a:t>-------------------------------------------------------------------------------------------------------------------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GB" sz="1600" b="1" dirty="0" smtClean="0"/>
              <a:t>To avoid duplication</a:t>
            </a:r>
            <a:r>
              <a:rPr lang="en-GB" sz="1600" dirty="0" smtClean="0"/>
              <a:t> on the console of the </a:t>
            </a:r>
            <a:r>
              <a:rPr lang="en-GB" sz="1600" b="1" dirty="0" smtClean="0"/>
              <a:t>summary statistics on </a:t>
            </a:r>
            <a:r>
              <a:rPr lang="en-GB" sz="1600" dirty="0" smtClean="0"/>
              <a:t>test results, </a:t>
            </a:r>
            <a:r>
              <a:rPr lang="en-GB" sz="1600" b="1" dirty="0" smtClean="0"/>
              <a:t>switch off</a:t>
            </a:r>
            <a:r>
              <a:rPr lang="en-GB" sz="1600" dirty="0" smtClean="0"/>
              <a:t> </a:t>
            </a:r>
            <a:r>
              <a:rPr lang="en-GB" sz="1600" b="1" dirty="0" err="1" smtClean="0">
                <a:solidFill>
                  <a:srgbClr val="FF0000"/>
                </a:solidFill>
                <a:latin typeface="Courier New" pitchFamily="49" charset="0"/>
              </a:rPr>
              <a:t>printsummary</a:t>
            </a:r>
            <a:r>
              <a:rPr lang="en-GB" sz="1600" dirty="0" smtClean="0"/>
              <a:t> attribute: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GB" sz="1600" dirty="0" smtClean="0"/>
          </a:p>
          <a:p>
            <a:pPr algn="ctr" eaLnBrk="1" hangingPunct="1">
              <a:lnSpc>
                <a:spcPct val="80000"/>
              </a:lnSpc>
              <a:buNone/>
              <a:defRPr/>
            </a:pPr>
            <a:r>
              <a:rPr lang="en-GB" sz="1600" dirty="0" smtClean="0"/>
              <a:t> 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1600" dirty="0" smtClean="0">
                <a:latin typeface="Courier New" pitchFamily="49" charset="0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</a:rPr>
              <a:t>haltonfailure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</a:rPr>
              <a:t>false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600" b="1" dirty="0" err="1" smtClean="0">
                <a:solidFill>
                  <a:srgbClr val="FF0000"/>
                </a:solidFill>
                <a:latin typeface="Courier New" pitchFamily="49" charset="0"/>
              </a:rPr>
              <a:t>printsummary</a:t>
            </a: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</a:rPr>
              <a:t>="false"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GB" sz="16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</a:rPr>
              <a:t>haltonfailure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</a:rPr>
              <a:t>true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" </a:t>
            </a:r>
            <a:r>
              <a:rPr lang="en-GB" sz="1600" dirty="0" smtClean="0">
                <a:latin typeface="+mj-lt"/>
              </a:rPr>
              <a:t>would restrict the information of the above formatters </a:t>
            </a:r>
            <a:r>
              <a:rPr lang="en-GB" sz="1600" i="1" u="sng" dirty="0" smtClean="0">
                <a:latin typeface="+mj-lt"/>
              </a:rPr>
              <a:t>to the first failure</a:t>
            </a:r>
            <a:r>
              <a:rPr lang="en-GB" sz="1600" i="1" dirty="0" smtClean="0">
                <a:latin typeface="+mj-lt"/>
              </a:rPr>
              <a:t>.</a:t>
            </a:r>
            <a:endParaRPr lang="en-GB" sz="1600" i="1" u="sng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EE68E4-3F34-41D0-A598-17F467673DC5}" type="slidenum">
              <a:rPr lang="en-GB" smtClean="0"/>
              <a:pPr/>
              <a:t>3</a:t>
            </a:fld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68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68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477B87-C8C5-4226-9E8C-D52A347B2FCD}" type="slidenum">
              <a:rPr lang="en-GB" smtClean="0"/>
              <a:pPr/>
              <a:t>30</a:t>
            </a:fld>
            <a:endParaRPr lang="en-GB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1438"/>
            <a:ext cx="7772400" cy="827087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mtClean="0"/>
              <a:t>About testing again</a:t>
            </a:r>
          </a:p>
        </p:txBody>
      </p:sp>
      <p:sp>
        <p:nvSpPr>
          <p:cNvPr id="1167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928688"/>
            <a:ext cx="7772400" cy="54292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2400" b="1" i="1" dirty="0" smtClean="0"/>
              <a:t>Before adding new code, write tests</a:t>
            </a:r>
            <a:r>
              <a:rPr lang="en-GB" sz="2400" dirty="0" smtClean="0"/>
              <a:t>  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2000" dirty="0" smtClean="0"/>
              <a:t>to validate the </a:t>
            </a:r>
            <a:r>
              <a:rPr lang="en-GB" sz="2000" b="1" i="1" dirty="0" smtClean="0"/>
              <a:t>current behaviour</a:t>
            </a:r>
            <a:r>
              <a:rPr lang="en-GB" sz="2000" dirty="0" smtClean="0"/>
              <a:t> 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2000" dirty="0" smtClean="0"/>
              <a:t>to describe (specify) the </a:t>
            </a:r>
            <a:r>
              <a:rPr lang="en-GB" sz="2000" b="1" i="1" dirty="0" smtClean="0"/>
              <a:t>expected behaviour</a:t>
            </a:r>
            <a:r>
              <a:rPr lang="en-GB" sz="2000" dirty="0" smtClean="0"/>
              <a:t>  on new code to be added, and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2000" dirty="0" smtClean="0"/>
              <a:t>to verify that the new code </a:t>
            </a:r>
          </a:p>
          <a:p>
            <a:pPr lvl="2" eaLnBrk="1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800" dirty="0" smtClean="0"/>
              <a:t>does not break the current behaviour</a:t>
            </a:r>
          </a:p>
          <a:p>
            <a:pPr lvl="2" eaLnBrk="1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800" dirty="0" smtClean="0"/>
              <a:t>and demonstrates the correct new behaviour.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2400" dirty="0" smtClean="0"/>
              <a:t>When a </a:t>
            </a:r>
            <a:r>
              <a:rPr lang="en-GB" sz="2400" b="1" i="1" dirty="0" smtClean="0"/>
              <a:t>bug</a:t>
            </a:r>
            <a:r>
              <a:rPr lang="en-GB" sz="2400" dirty="0" smtClean="0"/>
              <a:t>  is found, 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2000" b="1" i="1" dirty="0" smtClean="0"/>
              <a:t>write a </a:t>
            </a:r>
            <a:r>
              <a:rPr lang="en-GB" sz="2000" b="1" i="1" u="sng" dirty="0" smtClean="0"/>
              <a:t>test case</a:t>
            </a:r>
            <a:r>
              <a:rPr lang="en-GB" sz="2000" b="1" i="1" dirty="0" smtClean="0"/>
              <a:t> or a </a:t>
            </a:r>
            <a:r>
              <a:rPr lang="en-GB" sz="2000" b="1" i="1" u="sng" dirty="0" smtClean="0"/>
              <a:t>test method</a:t>
            </a:r>
            <a:r>
              <a:rPr lang="en-GB" sz="2000" b="1" i="1" dirty="0" smtClean="0"/>
              <a:t> to identify it clearly</a:t>
            </a:r>
            <a:r>
              <a:rPr lang="en-GB" sz="2000" dirty="0" smtClean="0"/>
              <a:t>, then 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2000" b="1" i="1" dirty="0" smtClean="0"/>
              <a:t>fix the bug</a:t>
            </a:r>
            <a:r>
              <a:rPr lang="en-GB" sz="2000" dirty="0" smtClean="0"/>
              <a:t>  and </a:t>
            </a:r>
            <a:r>
              <a:rPr lang="en-GB" sz="2000" b="1" i="1" dirty="0" smtClean="0"/>
              <a:t>watch the test passes</a:t>
            </a:r>
            <a:r>
              <a:rPr lang="en-GB" sz="2000" dirty="0" smtClean="0"/>
              <a:t>.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endParaRPr lang="en-GB" sz="2400" dirty="0" smtClean="0"/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2000" dirty="0" smtClean="0"/>
              <a:t>While some testing is better than no testing, 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600" dirty="0" smtClean="0"/>
              <a:t>a</a:t>
            </a:r>
            <a:r>
              <a:rPr lang="en-GB" sz="1600" b="1" i="1" dirty="0" smtClean="0"/>
              <a:t> critical mass of tests</a:t>
            </a:r>
            <a:r>
              <a:rPr lang="en-GB" sz="1600" dirty="0" smtClean="0"/>
              <a:t>  needs to be in place to truly realize such </a:t>
            </a:r>
            <a:r>
              <a:rPr lang="en-GB" sz="1600" b="1" dirty="0" smtClean="0"/>
              <a:t>XP</a:t>
            </a:r>
            <a:r>
              <a:rPr lang="en-GB" sz="1600" dirty="0" smtClean="0"/>
              <a:t> benefits as </a:t>
            </a:r>
            <a:r>
              <a:rPr lang="en-GB" sz="1600" b="1" i="1" dirty="0" smtClean="0"/>
              <a:t>fearless</a:t>
            </a:r>
            <a:r>
              <a:rPr lang="en-GB" sz="1600" dirty="0" smtClean="0"/>
              <a:t>  and </a:t>
            </a:r>
            <a:r>
              <a:rPr lang="en-GB" sz="1600" b="1" i="1" dirty="0" smtClean="0"/>
              <a:t>confident</a:t>
            </a:r>
            <a:r>
              <a:rPr lang="en-GB" sz="1600" dirty="0" smtClean="0"/>
              <a:t>  </a:t>
            </a:r>
            <a:r>
              <a:rPr lang="en-GB" sz="1600" b="1" i="1" u="sng" dirty="0" smtClean="0"/>
              <a:t>refactoring</a:t>
            </a:r>
            <a:r>
              <a:rPr lang="en-GB" sz="1600" dirty="0" smtClean="0"/>
              <a:t>.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endParaRPr lang="en-GB" sz="2000" dirty="0" smtClean="0"/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2000" dirty="0" smtClean="0"/>
              <a:t>Keep at it and the </a:t>
            </a:r>
            <a:r>
              <a:rPr lang="en-GB" sz="2000" b="1" i="1" dirty="0" smtClean="0"/>
              <a:t>tests will accumulate</a:t>
            </a:r>
            <a:r>
              <a:rPr lang="en-GB" sz="2000" dirty="0" smtClean="0"/>
              <a:t>  little-by-little allowing the project to realize these and other </a:t>
            </a:r>
            <a:r>
              <a:rPr lang="en-GB" sz="2000" b="1" dirty="0" smtClean="0"/>
              <a:t>benefits</a:t>
            </a:r>
            <a:r>
              <a:rPr lang="en-GB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16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16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16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3637D7-2471-4EFA-B627-3111964A5C8F}" type="slidenum">
              <a:rPr lang="en-GB" smtClean="0"/>
              <a:pPr/>
              <a:t>31</a:t>
            </a:fld>
            <a:endParaRPr lang="en-GB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1414"/>
            <a:ext cx="7772400" cy="53975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dirty="0" smtClean="0"/>
              <a:t>Extensions to </a:t>
            </a:r>
            <a:r>
              <a:rPr lang="en-GB" sz="3600" b="1" dirty="0" err="1" smtClean="0"/>
              <a:t>JUnit</a:t>
            </a:r>
            <a:endParaRPr lang="en-GB" sz="4000" b="1" dirty="0" smtClean="0"/>
          </a:p>
        </p:txBody>
      </p:sp>
      <p:sp>
        <p:nvSpPr>
          <p:cNvPr id="1177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052513"/>
            <a:ext cx="8640763" cy="1152525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GB" sz="2000" dirty="0" smtClean="0"/>
              <a:t>It is easy to build </a:t>
            </a:r>
            <a:r>
              <a:rPr lang="en-GB" sz="2000" b="1" i="1" u="sng" dirty="0" smtClean="0"/>
              <a:t>extensions on top</a:t>
            </a:r>
            <a:r>
              <a:rPr lang="en-GB" sz="2000" dirty="0" smtClean="0"/>
              <a:t>  of </a:t>
            </a:r>
            <a:r>
              <a:rPr lang="en-GB" sz="2000" b="1" dirty="0" err="1" smtClean="0"/>
              <a:t>JUnit</a:t>
            </a:r>
            <a:r>
              <a:rPr lang="en-GB" sz="2000" dirty="0" smtClean="0"/>
              <a:t>. </a:t>
            </a:r>
          </a:p>
          <a:p>
            <a:pPr eaLnBrk="1" hangingPunct="1"/>
            <a:r>
              <a:rPr lang="en-GB" sz="2000" dirty="0" smtClean="0"/>
              <a:t>There are many freely available </a:t>
            </a:r>
            <a:r>
              <a:rPr lang="en-GB" sz="2000" i="1" u="sng" dirty="0" smtClean="0"/>
              <a:t>extensions</a:t>
            </a:r>
            <a:r>
              <a:rPr lang="en-GB" sz="2000" i="1" dirty="0" smtClean="0"/>
              <a:t>  </a:t>
            </a:r>
            <a:r>
              <a:rPr lang="en-GB" sz="2000" dirty="0" smtClean="0"/>
              <a:t>and</a:t>
            </a:r>
            <a:r>
              <a:rPr lang="en-GB" sz="2000" i="1" dirty="0" smtClean="0"/>
              <a:t> </a:t>
            </a:r>
            <a:r>
              <a:rPr lang="en-GB" sz="2000" i="1" u="sng" dirty="0" smtClean="0"/>
              <a:t>companions</a:t>
            </a:r>
            <a:r>
              <a:rPr lang="en-GB" sz="2000" dirty="0" smtClean="0"/>
              <a:t>  for </a:t>
            </a:r>
            <a:r>
              <a:rPr lang="en-GB" sz="2000" b="1" dirty="0" err="1" smtClean="0"/>
              <a:t>JUnit</a:t>
            </a:r>
            <a:r>
              <a:rPr lang="en-GB" sz="2000" dirty="0" smtClean="0"/>
              <a:t>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dirty="0" smtClean="0"/>
              <a:t>     This table shows a few:</a:t>
            </a:r>
          </a:p>
        </p:txBody>
      </p:sp>
      <p:graphicFrame>
        <p:nvGraphicFramePr>
          <p:cNvPr id="117789" name="Group 29"/>
          <p:cNvGraphicFramePr>
            <a:graphicFrameLocks noGrp="1"/>
          </p:cNvGraphicFramePr>
          <p:nvPr>
            <p:ph sz="half" idx="2"/>
          </p:nvPr>
        </p:nvGraphicFramePr>
        <p:xfrm>
          <a:off x="250825" y="2276475"/>
          <a:ext cx="8713788" cy="4123056"/>
        </p:xfrm>
        <a:graphic>
          <a:graphicData uri="http://schemas.openxmlformats.org/drawingml/2006/table">
            <a:tbl>
              <a:tblPr/>
              <a:tblGrid>
                <a:gridCol w="1884363"/>
                <a:gridCol w="6829425"/>
              </a:tblGrid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HttpUnit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 test framework that could be embedded in </a:t>
                      </a:r>
                      <a:r>
                        <a:rPr kumimoji="0" lang="en-GB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JUnit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tests to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perform </a:t>
                      </a:r>
                      <a:r>
                        <a:rPr kumimoji="0" lang="en-GB" sz="1800" b="0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automated web site testing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JUnitPerf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JUnit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test </a:t>
                      </a:r>
                      <a:r>
                        <a:rPr kumimoji="0" lang="en-GB" sz="1800" b="0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decorators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perform </a:t>
                      </a:r>
                      <a:r>
                        <a:rPr kumimoji="0" lang="en-GB" sz="1800" b="0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scalability and performance testing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Mock Objects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Allows testing of code that </a:t>
                      </a:r>
                      <a:r>
                        <a:rPr kumimoji="0" lang="en-GB" sz="1800" b="0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accesses resources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such as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database connections and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servlet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containers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Arial" pitchFamily="34" charset="0"/>
                        <a:buNone/>
                        <a:tabLst/>
                      </a:pPr>
                      <a:r>
                        <a:rPr kumimoji="0" lang="en-GB" sz="1800" b="0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without the need of the  actual resources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Cactus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In-container unit testing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Covered in detail in chapter 12 of </a:t>
                      </a: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Ant book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DBUnit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Sets up databases in a known state </a:t>
                      </a:r>
                      <a:r>
                        <a:rPr kumimoji="0" lang="en-GB" sz="1800" b="0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for repeatable DB testing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1600" y="629647"/>
            <a:ext cx="4990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latin typeface="Univers-Bold"/>
              </a:rPr>
              <a:t>Partly discussed earlier. 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226111" y="548680"/>
            <a:ext cx="2810385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4000" b="1" dirty="0" smtClean="0">
                <a:solidFill>
                  <a:srgbClr val="FF0000"/>
                </a:solidFill>
                <a:latin typeface="+mn-lt"/>
              </a:rPr>
              <a:t>Self-study</a:t>
            </a:r>
            <a:endParaRPr lang="en-GB" sz="4000"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2942AD-6912-4DE9-875C-48FD3814FE81}" type="slidenum">
              <a:rPr lang="en-GB" smtClean="0"/>
              <a:pPr/>
              <a:t>32</a:t>
            </a:fld>
            <a:endParaRPr lang="en-GB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858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mtClean="0"/>
              <a:t>BRIEF SUMMARY to </a:t>
            </a:r>
            <a:r>
              <a:rPr lang="en-GB" sz="3600" b="1" smtClean="0"/>
              <a:t>Ant+JUnit</a:t>
            </a:r>
          </a:p>
        </p:txBody>
      </p:sp>
      <p:sp>
        <p:nvSpPr>
          <p:cNvPr id="1095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4213" y="1628775"/>
            <a:ext cx="8135937" cy="4752975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GB" sz="2800" b="1" dirty="0" err="1" smtClean="0"/>
              <a:t>JUnit</a:t>
            </a:r>
            <a:r>
              <a:rPr lang="en-GB" sz="2800" dirty="0" smtClean="0"/>
              <a:t> is </a:t>
            </a:r>
            <a:r>
              <a:rPr lang="en-GB" sz="2800" b="1" dirty="0" smtClean="0"/>
              <a:t>Java</a:t>
            </a:r>
            <a:r>
              <a:rPr lang="en-GB" sz="2800" dirty="0" smtClean="0"/>
              <a:t>’s </a:t>
            </a:r>
            <a:r>
              <a:rPr lang="en-GB" sz="2800" b="1" i="1" dirty="0" smtClean="0"/>
              <a:t>de facto testing framework</a:t>
            </a:r>
            <a:r>
              <a:rPr lang="en-GB" sz="2800" dirty="0" smtClean="0"/>
              <a:t>; </a:t>
            </a:r>
          </a:p>
          <a:p>
            <a:pPr eaLnBrk="1" hangingPunct="1">
              <a:spcAft>
                <a:spcPts val="600"/>
              </a:spcAft>
            </a:pPr>
            <a:r>
              <a:rPr lang="en-GB" sz="2800" dirty="0" smtClean="0"/>
              <a:t>it </a:t>
            </a:r>
            <a:r>
              <a:rPr lang="en-GB" sz="2800" b="1" i="1" dirty="0" smtClean="0"/>
              <a:t>integrates</a:t>
            </a:r>
            <a:r>
              <a:rPr lang="en-GB" sz="2800" dirty="0" smtClean="0"/>
              <a:t> tightly with </a:t>
            </a:r>
            <a:r>
              <a:rPr lang="en-GB" sz="2800" b="1" dirty="0" smtClean="0"/>
              <a:t>Ant</a:t>
            </a:r>
            <a:r>
              <a:rPr lang="en-GB" sz="2800" dirty="0" smtClean="0"/>
              <a:t>.</a:t>
            </a:r>
          </a:p>
          <a:p>
            <a:pPr eaLnBrk="1" hangingPunct="1">
              <a:spcAft>
                <a:spcPts val="600"/>
              </a:spcAft>
            </a:pPr>
            <a:r>
              <a:rPr lang="en-GB" sz="28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8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28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800" dirty="0" smtClean="0"/>
              <a:t> </a:t>
            </a:r>
            <a:r>
              <a:rPr lang="en-GB" sz="2800" b="1" dirty="0" smtClean="0"/>
              <a:t>Ant</a:t>
            </a:r>
            <a:r>
              <a:rPr lang="en-GB" sz="2800" dirty="0" smtClean="0"/>
              <a:t> task</a:t>
            </a:r>
          </a:p>
          <a:p>
            <a:pPr lvl="1" eaLnBrk="1" hangingPunct="1">
              <a:spcAft>
                <a:spcPts val="600"/>
              </a:spcAft>
            </a:pPr>
            <a:r>
              <a:rPr lang="en-GB" sz="2400" b="1" i="1" dirty="0" smtClean="0"/>
              <a:t>runs tests cases</a:t>
            </a:r>
            <a:r>
              <a:rPr lang="en-GB" sz="2400" dirty="0" smtClean="0"/>
              <a:t>, </a:t>
            </a:r>
          </a:p>
          <a:p>
            <a:pPr lvl="1" eaLnBrk="1" hangingPunct="1">
              <a:spcAft>
                <a:spcPts val="600"/>
              </a:spcAft>
            </a:pPr>
            <a:r>
              <a:rPr lang="en-GB" sz="2400" b="1" i="1" dirty="0" smtClean="0"/>
              <a:t>captures results</a:t>
            </a:r>
            <a:r>
              <a:rPr lang="en-GB" sz="2400" dirty="0" smtClean="0"/>
              <a:t>  in various formats (e.g. </a:t>
            </a:r>
            <a:r>
              <a:rPr lang="en-GB" sz="2400" b="1" dirty="0" smtClean="0"/>
              <a:t>XML</a:t>
            </a:r>
            <a:r>
              <a:rPr lang="en-GB" sz="2400" dirty="0" smtClean="0"/>
              <a:t>),  </a:t>
            </a:r>
          </a:p>
          <a:p>
            <a:pPr lvl="1" eaLnBrk="1" hangingPunct="1">
              <a:spcAft>
                <a:spcPts val="600"/>
              </a:spcAft>
            </a:pPr>
            <a:r>
              <a:rPr lang="en-GB" sz="2400" b="1" i="1" dirty="0" smtClean="0"/>
              <a:t>can set a property</a:t>
            </a:r>
            <a:r>
              <a:rPr lang="en-GB" sz="2400" dirty="0" smtClean="0"/>
              <a:t>  if a test fails.</a:t>
            </a:r>
          </a:p>
          <a:p>
            <a:pPr eaLnBrk="1" hangingPunct="1">
              <a:spcAft>
                <a:spcPts val="600"/>
              </a:spcAft>
            </a:pPr>
            <a:r>
              <a:rPr lang="en-GB" sz="28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800" b="1" dirty="0" err="1" smtClean="0">
                <a:solidFill>
                  <a:srgbClr val="000000"/>
                </a:solidFill>
                <a:latin typeface="Courier New" pitchFamily="49" charset="0"/>
              </a:rPr>
              <a:t>junitreport</a:t>
            </a:r>
            <a:r>
              <a:rPr lang="en-GB" sz="28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800" dirty="0" smtClean="0"/>
              <a:t> </a:t>
            </a:r>
            <a:r>
              <a:rPr lang="en-GB" sz="2800" b="1" dirty="0" smtClean="0"/>
              <a:t>Ant</a:t>
            </a:r>
            <a:r>
              <a:rPr lang="en-GB" sz="2800" dirty="0" smtClean="0"/>
              <a:t> task with </a:t>
            </a:r>
            <a:r>
              <a:rPr lang="en-GB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&lt;report&gt; </a:t>
            </a:r>
            <a:r>
              <a:rPr lang="en-GB" sz="2800" dirty="0" smtClean="0"/>
              <a:t>sub-task</a:t>
            </a:r>
          </a:p>
          <a:p>
            <a:pPr lvl="1" eaLnBrk="1" hangingPunct="1">
              <a:spcAft>
                <a:spcPts val="600"/>
              </a:spcAft>
            </a:pPr>
            <a:r>
              <a:rPr lang="en-GB" sz="2400" b="1" i="1" dirty="0" smtClean="0"/>
              <a:t>generates</a:t>
            </a:r>
            <a:r>
              <a:rPr lang="en-GB" sz="2400" dirty="0" smtClean="0"/>
              <a:t>  </a:t>
            </a:r>
            <a:r>
              <a:rPr lang="en-GB" sz="2400" b="1" dirty="0" smtClean="0"/>
              <a:t>HTML</a:t>
            </a:r>
            <a:r>
              <a:rPr lang="en-GB" sz="2400" dirty="0" smtClean="0"/>
              <a:t> test result </a:t>
            </a:r>
            <a:r>
              <a:rPr lang="en-GB" sz="2400" b="1" i="1" dirty="0" smtClean="0"/>
              <a:t>reports</a:t>
            </a:r>
            <a:r>
              <a:rPr lang="en-GB" sz="2400" dirty="0" smtClean="0"/>
              <a:t> (from </a:t>
            </a:r>
            <a:r>
              <a:rPr lang="en-GB" sz="2400" b="1" dirty="0" smtClean="0"/>
              <a:t>XML</a:t>
            </a:r>
            <a:r>
              <a:rPr lang="en-GB" sz="2400" dirty="0" smtClean="0"/>
              <a:t>),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3D9E17-E22B-4EE0-9C70-9AF91EF7524F}" type="slidenum">
              <a:rPr lang="en-GB" smtClean="0"/>
              <a:pPr/>
              <a:t>33</a:t>
            </a:fld>
            <a:endParaRPr lang="en-GB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858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mtClean="0"/>
              <a:t>BRIEF SUMMARY to </a:t>
            </a:r>
            <a:r>
              <a:rPr lang="en-GB" sz="3600" b="1" smtClean="0"/>
              <a:t>Ant+JUnit</a:t>
            </a:r>
          </a:p>
        </p:txBody>
      </p:sp>
      <p:sp>
        <p:nvSpPr>
          <p:cNvPr id="1228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341438"/>
            <a:ext cx="7772400" cy="4114800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Font typeface="Wingdings" pitchFamily="2" charset="2"/>
              <a:buNone/>
            </a:pPr>
            <a:endParaRPr lang="en-GB" dirty="0" smtClean="0"/>
          </a:p>
          <a:p>
            <a:pPr eaLnBrk="1" hangingPunct="1">
              <a:spcAft>
                <a:spcPts val="1200"/>
              </a:spcAft>
            </a:pPr>
            <a:r>
              <a:rPr lang="en-GB" dirty="0" smtClean="0"/>
              <a:t>There is a lot more on </a:t>
            </a:r>
            <a:r>
              <a:rPr lang="en-GB" b="1" dirty="0" smtClean="0"/>
              <a:t>Ant</a:t>
            </a:r>
            <a:r>
              <a:rPr lang="en-GB" dirty="0" smtClean="0"/>
              <a:t> and </a:t>
            </a:r>
            <a:r>
              <a:rPr lang="en-GB" b="1" dirty="0" err="1" smtClean="0"/>
              <a:t>JUnit</a:t>
            </a:r>
            <a:r>
              <a:rPr lang="en-GB" dirty="0" smtClean="0"/>
              <a:t> what we </a:t>
            </a:r>
            <a:r>
              <a:rPr lang="en-GB" b="1" dirty="0" smtClean="0"/>
              <a:t>had no time to discuss</a:t>
            </a:r>
            <a:r>
              <a:rPr lang="en-GB" dirty="0" smtClean="0"/>
              <a:t>. </a:t>
            </a:r>
          </a:p>
          <a:p>
            <a:pPr eaLnBrk="1" hangingPunct="1">
              <a:spcAft>
                <a:spcPts val="1200"/>
              </a:spcAft>
            </a:pPr>
            <a:r>
              <a:rPr lang="en-GB" dirty="0" smtClean="0"/>
              <a:t>Read </a:t>
            </a:r>
            <a:r>
              <a:rPr lang="en-GB" b="1" dirty="0" smtClean="0"/>
              <a:t>Ant book</a:t>
            </a:r>
            <a:r>
              <a:rPr lang="en-GB" dirty="0" smtClean="0"/>
              <a:t> and other materials presented in the Web site of </a:t>
            </a:r>
            <a:r>
              <a:rPr lang="en-GB" b="1" dirty="0" smtClean="0"/>
              <a:t>COMP220</a:t>
            </a:r>
            <a:r>
              <a:rPr lang="en-GB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1414"/>
            <a:ext cx="7772400" cy="5334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dirty="0" smtClean="0"/>
              <a:t>Capturing test results</a:t>
            </a:r>
          </a:p>
        </p:txBody>
      </p:sp>
      <p:sp>
        <p:nvSpPr>
          <p:cNvPr id="61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71500" y="642936"/>
            <a:ext cx="8286750" cy="257004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1800" dirty="0" smtClean="0"/>
              <a:t>By default, 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&lt;formatter&gt;</a:t>
            </a:r>
            <a:r>
              <a:rPr lang="en-GB" sz="1800" dirty="0" smtClean="0"/>
              <a:t>’s output is </a:t>
            </a:r>
            <a:r>
              <a:rPr lang="en-GB" sz="1800" b="1" dirty="0" smtClean="0"/>
              <a:t>directed</a:t>
            </a:r>
            <a:r>
              <a:rPr lang="en-GB" sz="1800" dirty="0" smtClean="0"/>
              <a:t> to </a:t>
            </a:r>
            <a:r>
              <a:rPr lang="en-GB" sz="1800" i="1" u="sng" dirty="0" smtClean="0"/>
              <a:t>files</a:t>
            </a:r>
            <a:r>
              <a:rPr lang="en-GB" sz="1800" dirty="0" smtClean="0"/>
              <a:t> (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usefile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="true"</a:t>
            </a:r>
            <a:r>
              <a:rPr lang="en-GB" sz="1800" dirty="0" smtClean="0"/>
              <a:t>), </a:t>
            </a:r>
          </a:p>
          <a:p>
            <a:pPr eaLnBrk="1" hangingPunct="1">
              <a:lnSpc>
                <a:spcPct val="80000"/>
              </a:lnSpc>
            </a:pPr>
            <a:r>
              <a:rPr lang="en-GB" sz="1800" dirty="0" smtClean="0"/>
              <a:t>but </a:t>
            </a:r>
            <a:r>
              <a:rPr lang="en-GB" sz="1800" b="1" dirty="0" smtClean="0"/>
              <a:t>can also be directed</a:t>
            </a:r>
            <a:r>
              <a:rPr lang="en-GB" sz="1800" dirty="0" smtClean="0"/>
              <a:t> to </a:t>
            </a:r>
            <a:r>
              <a:rPr lang="en-GB" sz="1800" b="1" dirty="0" smtClean="0"/>
              <a:t>Ant</a:t>
            </a:r>
            <a:r>
              <a:rPr lang="en-GB" sz="1800" dirty="0" smtClean="0"/>
              <a:t>’s </a:t>
            </a:r>
            <a:r>
              <a:rPr lang="en-GB" sz="1800" i="1" u="sng" dirty="0" smtClean="0"/>
              <a:t>console</a:t>
            </a:r>
            <a:r>
              <a:rPr lang="en-GB" sz="1800" dirty="0" smtClean="0"/>
              <a:t>  (</a:t>
            </a:r>
            <a:r>
              <a:rPr lang="en-GB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usefile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false"</a:t>
            </a:r>
            <a:r>
              <a:rPr lang="en-GB" sz="1800" dirty="0" smtClean="0"/>
              <a:t>). </a:t>
            </a:r>
          </a:p>
          <a:p>
            <a:pPr eaLnBrk="1" hangingPunct="1">
              <a:lnSpc>
                <a:spcPct val="80000"/>
              </a:lnSpc>
            </a:pPr>
            <a:endParaRPr lang="en-GB" sz="1800" dirty="0" smtClean="0"/>
          </a:p>
          <a:p>
            <a:pPr eaLnBrk="1" hangingPunct="1">
              <a:lnSpc>
                <a:spcPct val="80000"/>
              </a:lnSpc>
            </a:pPr>
            <a:r>
              <a:rPr lang="en-GB" sz="1800" b="1" dirty="0" smtClean="0">
                <a:solidFill>
                  <a:srgbClr val="FF0000"/>
                </a:solidFill>
              </a:rPr>
              <a:t>Update</a:t>
            </a:r>
            <a:r>
              <a:rPr lang="en-GB" sz="1800" dirty="0" smtClean="0"/>
              <a:t> our target </a:t>
            </a:r>
            <a:r>
              <a:rPr lang="en-GB" sz="1800" b="1" i="1" dirty="0">
                <a:solidFill>
                  <a:srgbClr val="FF0000"/>
                </a:solidFill>
                <a:latin typeface="Courier New" pitchFamily="49" charset="0"/>
              </a:rPr>
              <a:t>test-brief </a:t>
            </a:r>
            <a:r>
              <a:rPr lang="en-GB" sz="1800" dirty="0" smtClean="0"/>
              <a:t>in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mybuild.xml</a:t>
            </a:r>
            <a:r>
              <a:rPr lang="en-GB" sz="1800" dirty="0"/>
              <a:t> </a:t>
            </a:r>
            <a:r>
              <a:rPr lang="en-GB" sz="1800" dirty="0" smtClean="0"/>
              <a:t>                             (see </a:t>
            </a:r>
            <a:r>
              <a:rPr lang="en-GB" sz="1800" b="1" dirty="0" smtClean="0"/>
              <a:t>Slide14</a:t>
            </a:r>
            <a:r>
              <a:rPr lang="en-GB" sz="1800" dirty="0" smtClean="0"/>
              <a:t> in </a:t>
            </a:r>
            <a:r>
              <a:rPr lang="en-GB" sz="1800" b="1" dirty="0" smtClean="0"/>
              <a:t>Part 12. Ant and </a:t>
            </a:r>
            <a:r>
              <a:rPr lang="en-GB" sz="1800" b="1" dirty="0" err="1" smtClean="0"/>
              <a:t>JUnit</a:t>
            </a:r>
            <a:r>
              <a:rPr lang="en-GB" sz="1800" dirty="0" smtClean="0"/>
              <a:t>) by including in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1800" dirty="0" smtClean="0"/>
              <a:t>: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 dirty="0" smtClean="0"/>
              <a:t>the </a:t>
            </a:r>
            <a:r>
              <a:rPr lang="en-GB" sz="1800" b="1" i="1" u="sng" dirty="0" smtClean="0"/>
              <a:t>build failure upon test failure</a:t>
            </a:r>
            <a:r>
              <a:rPr lang="en-GB" sz="1800" dirty="0" smtClean="0"/>
              <a:t>  (</a:t>
            </a:r>
            <a:r>
              <a:rPr lang="en-GB" sz="1800" b="1" dirty="0" err="1" smtClean="0">
                <a:solidFill>
                  <a:srgbClr val="FF0000"/>
                </a:solidFill>
                <a:latin typeface="Courier New" pitchFamily="49" charset="0"/>
              </a:rPr>
              <a:t>haltonfailure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="true"</a:t>
            </a:r>
            <a:r>
              <a:rPr lang="en-GB" sz="1800" dirty="0" smtClean="0"/>
              <a:t>),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brief</a:t>
            </a:r>
            <a:r>
              <a:rPr lang="en-GB" sz="1800" dirty="0" smtClean="0"/>
              <a:t> </a:t>
            </a:r>
            <a:r>
              <a:rPr lang="en-GB" sz="1800" b="1" i="1" u="sng" dirty="0" smtClean="0"/>
              <a:t>console output</a:t>
            </a:r>
            <a:r>
              <a:rPr lang="en-GB" sz="1800" dirty="0" smtClean="0"/>
              <a:t> </a:t>
            </a:r>
          </a:p>
          <a:p>
            <a:pPr lvl="1" algn="ctr" eaLnBrk="1" hangingPunct="1">
              <a:lnSpc>
                <a:spcPct val="80000"/>
              </a:lnSpc>
              <a:buNone/>
            </a:pP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1800" b="1" dirty="0" smtClean="0">
                <a:solidFill>
                  <a:srgbClr val="FF0000"/>
                </a:solidFill>
                <a:latin typeface="Courier New" pitchFamily="49" charset="0"/>
              </a:rPr>
              <a:t>formatter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800" b="1" dirty="0" smtClean="0">
                <a:solidFill>
                  <a:srgbClr val="FF0000"/>
                </a:solidFill>
                <a:latin typeface="Courier New" pitchFamily="49" charset="0"/>
              </a:rPr>
              <a:t>type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="brief" </a:t>
            </a:r>
            <a:r>
              <a:rPr lang="en-GB" sz="1800" b="1" dirty="0" err="1" smtClean="0">
                <a:solidFill>
                  <a:srgbClr val="FF0000"/>
                </a:solidFill>
                <a:latin typeface="Courier New" pitchFamily="49" charset="0"/>
              </a:rPr>
              <a:t>usefile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="false"/&gt;, </a:t>
            </a:r>
            <a:r>
              <a:rPr lang="en-GB" sz="1800" dirty="0" smtClean="0"/>
              <a:t>and </a:t>
            </a:r>
            <a:endParaRPr lang="en-GB" sz="18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GB" sz="1800" b="1" i="1" u="sng" dirty="0" smtClean="0"/>
              <a:t>turned off</a:t>
            </a:r>
            <a:r>
              <a:rPr lang="en-GB" sz="1800" dirty="0" smtClean="0"/>
              <a:t>  the </a:t>
            </a:r>
            <a:r>
              <a:rPr lang="en-GB" sz="1800" b="1" dirty="0" err="1" smtClean="0">
                <a:solidFill>
                  <a:srgbClr val="FF0000"/>
                </a:solidFill>
                <a:latin typeface="Courier New" pitchFamily="49" charset="0"/>
              </a:rPr>
              <a:t>printsummary</a:t>
            </a:r>
            <a:r>
              <a:rPr lang="en-GB" sz="1800" dirty="0" smtClean="0"/>
              <a:t> option to </a:t>
            </a:r>
            <a:r>
              <a:rPr lang="en-GB" sz="1800" b="1" i="1" u="sng" dirty="0" smtClean="0"/>
              <a:t>not</a:t>
            </a:r>
            <a:r>
              <a:rPr lang="en-GB" sz="1800" dirty="0" smtClean="0"/>
              <a:t> </a:t>
            </a:r>
            <a:r>
              <a:rPr lang="en-GB" sz="1800" i="1" u="sng" dirty="0" smtClean="0"/>
              <a:t>duplicate</a:t>
            </a:r>
            <a:r>
              <a:rPr lang="en-GB" sz="1800" i="1" dirty="0" smtClean="0"/>
              <a:t>  </a:t>
            </a:r>
            <a:r>
              <a:rPr lang="en-GB" sz="1800" dirty="0" smtClean="0"/>
              <a:t>with the output from the brief formatter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800" b="1" dirty="0" smtClean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250825" y="3330565"/>
            <a:ext cx="8713788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&lt;target name="</a:t>
            </a:r>
            <a:r>
              <a:rPr lang="en-GB" sz="1800" b="1" i="1" dirty="0">
                <a:solidFill>
                  <a:srgbClr val="FF0000"/>
                </a:solidFill>
                <a:latin typeface="Courier New" pitchFamily="49" charset="0"/>
              </a:rPr>
              <a:t>test-brief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" depends="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test-compile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"&gt;</a:t>
            </a:r>
          </a:p>
          <a:p>
            <a:pPr>
              <a:spcBef>
                <a:spcPct val="50000"/>
              </a:spcBef>
            </a:pP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GB" sz="1800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1800" dirty="0" smtClean="0">
                <a:latin typeface="Courier New" pitchFamily="49" charset="0"/>
              </a:rPr>
              <a:t> </a:t>
            </a:r>
            <a:r>
              <a:rPr lang="en-GB" sz="1800" b="1" i="1" dirty="0" err="1">
                <a:solidFill>
                  <a:srgbClr val="FF0000"/>
                </a:solidFill>
                <a:latin typeface="Courier New" pitchFamily="49" charset="0"/>
              </a:rPr>
              <a:t>haltonfailure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="true"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800" b="1" i="1" dirty="0" err="1">
                <a:solidFill>
                  <a:srgbClr val="FF0000"/>
                </a:solidFill>
                <a:latin typeface="Courier New" pitchFamily="49" charset="0"/>
              </a:rPr>
              <a:t>printsummary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="false"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     &lt;</a:t>
            </a:r>
            <a:r>
              <a:rPr lang="en-GB" sz="1800" b="1" i="1" dirty="0" smtClean="0">
                <a:solidFill>
                  <a:srgbClr val="FF0000"/>
                </a:solidFill>
                <a:latin typeface="Courier New" pitchFamily="49" charset="0"/>
              </a:rPr>
              <a:t>formatter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800" b="1" i="1" dirty="0" smtClean="0">
                <a:solidFill>
                  <a:srgbClr val="FF0000"/>
                </a:solidFill>
                <a:latin typeface="Courier New" pitchFamily="49" charset="0"/>
              </a:rPr>
              <a:t>type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="brief" </a:t>
            </a:r>
            <a:r>
              <a:rPr lang="en-GB" sz="1800" b="1" i="1" dirty="0" err="1" smtClean="0">
                <a:solidFill>
                  <a:srgbClr val="FF0000"/>
                </a:solidFill>
                <a:latin typeface="Courier New" pitchFamily="49" charset="0"/>
              </a:rPr>
              <a:t>usefile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="false"/&gt;</a:t>
            </a:r>
            <a:endParaRPr lang="en-GB" sz="18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     &lt;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classpath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itchFamily="49" charset="0"/>
              </a:rPr>
              <a:t>refid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sz="18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test.classpath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"/&gt;</a:t>
            </a:r>
          </a:p>
          <a:p>
            <a:pPr>
              <a:spcBef>
                <a:spcPct val="50000"/>
              </a:spcBef>
            </a:pP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     &lt;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test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 name = </a:t>
            </a: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          "</a:t>
            </a:r>
            <a:r>
              <a:rPr lang="en-GB" sz="1800" dirty="0" err="1" smtClean="0">
                <a:solidFill>
                  <a:srgbClr val="000000"/>
                </a:solidFill>
                <a:latin typeface="Courier New" pitchFamily="49" charset="0"/>
              </a:rPr>
              <a:t>org.eclipseguide.persistence.</a:t>
            </a:r>
            <a:r>
              <a:rPr lang="en-GB" sz="1800" b="1" dirty="0" err="1" smtClean="0">
                <a:solidFill>
                  <a:srgbClr val="000000"/>
                </a:solidFill>
                <a:latin typeface="Courier New" pitchFamily="49" charset="0"/>
              </a:rPr>
              <a:t>FilePersistenceServicesTest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"/&gt;</a:t>
            </a:r>
          </a:p>
          <a:p>
            <a:pPr>
              <a:spcBef>
                <a:spcPct val="50000"/>
              </a:spcBef>
            </a:pP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    &lt;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test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 name="</a:t>
            </a:r>
            <a:r>
              <a:rPr lang="en-GB" sz="1800" dirty="0" err="1">
                <a:solidFill>
                  <a:srgbClr val="000000"/>
                </a:solidFill>
                <a:latin typeface="Courier New" pitchFamily="49" charset="0"/>
              </a:rPr>
              <a:t>org.example.antbook.junit.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SimpleTest</a:t>
            </a: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"/&gt;</a:t>
            </a:r>
          </a:p>
          <a:p>
            <a:pPr>
              <a:spcBef>
                <a:spcPct val="50000"/>
              </a:spcBef>
            </a:pP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&lt;/</a:t>
            </a:r>
            <a:r>
              <a:rPr lang="en-GB" sz="1800" dirty="0" err="1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&lt;/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target&gt;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6748" y="6453336"/>
            <a:ext cx="406746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Run</a:t>
            </a:r>
            <a:r>
              <a:rPr lang="en-GB" dirty="0" smtClean="0"/>
              <a:t> this target in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mybuild.xml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513485-BE05-4877-9863-F26957107F18}" type="slidenum">
              <a:rPr lang="en-GB" smtClean="0"/>
              <a:pPr/>
              <a:t>4</a:t>
            </a:fld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EF922C-0F8E-450C-9B95-83F4318D51EB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71414"/>
            <a:ext cx="7786688" cy="504825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dirty="0" smtClean="0"/>
              <a:t>Capturing test results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619" y="626029"/>
            <a:ext cx="8999537" cy="5946243"/>
          </a:xfrm>
          <a:prstGeom prst="rect">
            <a:avLst/>
          </a:prstGeom>
          <a:solidFill>
            <a:srgbClr val="33333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200"/>
              </a:lnSpc>
              <a:spcBef>
                <a:spcPct val="20000"/>
              </a:spcBef>
            </a:pPr>
            <a:r>
              <a:rPr lang="en-GB" sz="1800" dirty="0">
                <a:solidFill>
                  <a:schemeClr val="bg1"/>
                </a:solidFill>
                <a:latin typeface="Courier New" pitchFamily="49" charset="0"/>
              </a:rPr>
              <a:t>H:\Antbook\ch04&gt;</a:t>
            </a:r>
            <a:r>
              <a:rPr lang="en-GB" sz="1800" b="1" dirty="0">
                <a:solidFill>
                  <a:schemeClr val="bg1"/>
                </a:solidFill>
                <a:latin typeface="Courier New" pitchFamily="49" charset="0"/>
              </a:rPr>
              <a:t>ant -f mybuild.xml</a:t>
            </a:r>
            <a:r>
              <a:rPr lang="en-GB" sz="1800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GB" sz="1800" b="1" dirty="0">
                <a:solidFill>
                  <a:srgbClr val="FFCCFF"/>
                </a:solidFill>
                <a:latin typeface="Courier New" pitchFamily="49" charset="0"/>
              </a:rPr>
              <a:t>test-brief</a:t>
            </a:r>
          </a:p>
          <a:p>
            <a:pPr>
              <a:lnSpc>
                <a:spcPts val="2200"/>
              </a:lnSpc>
              <a:spcBef>
                <a:spcPct val="20000"/>
              </a:spcBef>
            </a:pPr>
            <a:r>
              <a:rPr lang="en-GB" sz="1800" dirty="0" err="1">
                <a:solidFill>
                  <a:schemeClr val="bg1"/>
                </a:solidFill>
                <a:latin typeface="Courier New" pitchFamily="49" charset="0"/>
              </a:rPr>
              <a:t>Buildfile</a:t>
            </a:r>
            <a:r>
              <a:rPr lang="en-GB" sz="1800" dirty="0">
                <a:solidFill>
                  <a:schemeClr val="bg1"/>
                </a:solidFill>
                <a:latin typeface="Courier New" pitchFamily="49" charset="0"/>
              </a:rPr>
              <a:t>: C:\Antbook\ch04\mybuild.xml</a:t>
            </a:r>
          </a:p>
          <a:p>
            <a:pPr>
              <a:lnSpc>
                <a:spcPts val="2200"/>
              </a:lnSpc>
              <a:spcBef>
                <a:spcPct val="20000"/>
              </a:spcBef>
            </a:pPr>
            <a:r>
              <a:rPr lang="en-GB" sz="1800" dirty="0">
                <a:solidFill>
                  <a:schemeClr val="bg1"/>
                </a:solidFill>
                <a:latin typeface="Courier New" pitchFamily="49" charset="0"/>
              </a:rPr>
              <a:t>     [echo] Building Testing Examples</a:t>
            </a:r>
          </a:p>
          <a:p>
            <a:pPr>
              <a:lnSpc>
                <a:spcPts val="2200"/>
              </a:lnSpc>
              <a:spcBef>
                <a:spcPct val="20000"/>
              </a:spcBef>
            </a:pPr>
            <a:r>
              <a:rPr lang="en-GB" sz="1800" b="1" dirty="0" smtClean="0">
                <a:solidFill>
                  <a:schemeClr val="bg1"/>
                </a:solidFill>
                <a:latin typeface="Courier New" pitchFamily="49" charset="0"/>
              </a:rPr>
              <a:t>&lt;run of previous targets omitted&gt;</a:t>
            </a:r>
            <a:endParaRPr lang="en-GB" sz="18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ts val="2200"/>
              </a:lnSpc>
              <a:spcBef>
                <a:spcPct val="20000"/>
              </a:spcBef>
            </a:pPr>
            <a:r>
              <a:rPr lang="en-GB" sz="1800" b="1" dirty="0">
                <a:solidFill>
                  <a:srgbClr val="FFCCFF"/>
                </a:solidFill>
                <a:latin typeface="Courier New" pitchFamily="49" charset="0"/>
              </a:rPr>
              <a:t>test-brief</a:t>
            </a:r>
            <a:r>
              <a:rPr lang="en-GB" sz="1800" dirty="0">
                <a:solidFill>
                  <a:schemeClr val="bg1"/>
                </a:solidFill>
                <a:latin typeface="Courier New" pitchFamily="49" charset="0"/>
              </a:rPr>
              <a:t>:</a:t>
            </a:r>
          </a:p>
          <a:p>
            <a:pPr>
              <a:lnSpc>
                <a:spcPts val="2200"/>
              </a:lnSpc>
              <a:spcBef>
                <a:spcPct val="20000"/>
              </a:spcBef>
            </a:pPr>
            <a:r>
              <a:rPr lang="en-GB" sz="1800" dirty="0">
                <a:solidFill>
                  <a:schemeClr val="bg1"/>
                </a:solidFill>
                <a:latin typeface="Courier New" pitchFamily="49" charset="0"/>
              </a:rPr>
              <a:t>    [</a:t>
            </a:r>
            <a:r>
              <a:rPr lang="en-GB" sz="1800" dirty="0" err="1">
                <a:solidFill>
                  <a:schemeClr val="bg1"/>
                </a:solidFill>
                <a:latin typeface="Courier New" pitchFamily="49" charset="0"/>
              </a:rPr>
              <a:t>junit</a:t>
            </a:r>
            <a:r>
              <a:rPr lang="en-GB" sz="1800" dirty="0">
                <a:solidFill>
                  <a:schemeClr val="bg1"/>
                </a:solidFill>
                <a:latin typeface="Courier New" pitchFamily="49" charset="0"/>
              </a:rPr>
              <a:t>] </a:t>
            </a:r>
            <a:r>
              <a:rPr lang="en-GB" sz="1800" dirty="0" err="1">
                <a:solidFill>
                  <a:schemeClr val="bg1"/>
                </a:solidFill>
                <a:latin typeface="Courier New" pitchFamily="49" charset="0"/>
              </a:rPr>
              <a:t>Testsuite</a:t>
            </a:r>
            <a:r>
              <a:rPr lang="en-GB" sz="1800" dirty="0">
                <a:solidFill>
                  <a:schemeClr val="bg1"/>
                </a:solidFill>
                <a:latin typeface="Courier New" pitchFamily="49" charset="0"/>
              </a:rPr>
              <a:t>: 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org.eclipseguide.persistence.</a:t>
            </a:r>
            <a:r>
              <a:rPr lang="en-GB" sz="1800" b="1" dirty="0" err="1" smtClean="0">
                <a:solidFill>
                  <a:srgbClr val="FFCCFF"/>
                </a:solidFill>
                <a:latin typeface="Courier New" pitchFamily="49" charset="0"/>
              </a:rPr>
              <a:t>FilePersistenceServicesTest</a:t>
            </a:r>
            <a:endParaRPr lang="en-GB" sz="1800" b="1" dirty="0">
              <a:solidFill>
                <a:srgbClr val="FFCCFF"/>
              </a:solidFill>
              <a:latin typeface="Courier New" pitchFamily="49" charset="0"/>
            </a:endParaRPr>
          </a:p>
          <a:p>
            <a:pPr>
              <a:lnSpc>
                <a:spcPts val="2200"/>
              </a:lnSpc>
              <a:spcBef>
                <a:spcPct val="20000"/>
              </a:spcBef>
            </a:pPr>
            <a:r>
              <a:rPr lang="en-GB" sz="1800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GB" sz="1800" b="1" dirty="0">
                <a:solidFill>
                  <a:schemeClr val="bg1"/>
                </a:solidFill>
                <a:latin typeface="Courier New" pitchFamily="49" charset="0"/>
              </a:rPr>
              <a:t>[</a:t>
            </a:r>
            <a:r>
              <a:rPr lang="en-GB" sz="1800" b="1" dirty="0" err="1">
                <a:solidFill>
                  <a:schemeClr val="bg1"/>
                </a:solidFill>
                <a:latin typeface="Courier New" pitchFamily="49" charset="0"/>
              </a:rPr>
              <a:t>junit</a:t>
            </a:r>
            <a:r>
              <a:rPr lang="en-GB" sz="1800" b="1" dirty="0">
                <a:solidFill>
                  <a:schemeClr val="bg1"/>
                </a:solidFill>
                <a:latin typeface="Courier New" pitchFamily="49" charset="0"/>
              </a:rPr>
              <a:t>] </a:t>
            </a:r>
            <a:r>
              <a:rPr lang="en-GB" sz="1800" b="1" dirty="0">
                <a:solidFill>
                  <a:srgbClr val="FFCCFF"/>
                </a:solidFill>
                <a:latin typeface="Courier New" pitchFamily="49" charset="0"/>
              </a:rPr>
              <a:t>Tests run: </a:t>
            </a:r>
            <a:r>
              <a:rPr lang="en-GB" sz="1800" b="1" dirty="0" smtClean="0">
                <a:solidFill>
                  <a:srgbClr val="FFCCFF"/>
                </a:solidFill>
                <a:latin typeface="Courier New" pitchFamily="49" charset="0"/>
              </a:rPr>
              <a:t>5, </a:t>
            </a:r>
            <a:r>
              <a:rPr lang="en-GB" sz="1800" b="1" dirty="0">
                <a:solidFill>
                  <a:srgbClr val="FFCCFF"/>
                </a:solidFill>
                <a:latin typeface="Courier New" pitchFamily="49" charset="0"/>
              </a:rPr>
              <a:t>Failures: </a:t>
            </a:r>
            <a:r>
              <a:rPr lang="en-GB" sz="1800" b="1" dirty="0" smtClean="0">
                <a:solidFill>
                  <a:srgbClr val="FFCCFF"/>
                </a:solidFill>
                <a:latin typeface="Courier New" pitchFamily="49" charset="0"/>
              </a:rPr>
              <a:t>2, </a:t>
            </a:r>
            <a:r>
              <a:rPr lang="en-GB" sz="1800" b="1" dirty="0">
                <a:solidFill>
                  <a:srgbClr val="FFCCFF"/>
                </a:solidFill>
                <a:latin typeface="Courier New" pitchFamily="49" charset="0"/>
              </a:rPr>
              <a:t>Errors: 0</a:t>
            </a:r>
            <a:r>
              <a:rPr lang="en-GB" sz="1800" b="1" dirty="0">
                <a:solidFill>
                  <a:schemeClr val="bg1"/>
                </a:solidFill>
                <a:latin typeface="Courier New" pitchFamily="49" charset="0"/>
              </a:rPr>
              <a:t>, </a:t>
            </a:r>
            <a:r>
              <a:rPr lang="en-GB" sz="1800" dirty="0">
                <a:solidFill>
                  <a:schemeClr val="bg1"/>
                </a:solidFill>
                <a:latin typeface="Courier New" pitchFamily="49" charset="0"/>
              </a:rPr>
              <a:t>Time elapsed: 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0.031 sec</a:t>
            </a:r>
            <a:endParaRPr lang="en-GB" sz="18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ts val="2200"/>
              </a:lnSpc>
              <a:spcBef>
                <a:spcPct val="20000"/>
              </a:spcBef>
            </a:pP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    [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junit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] 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Testcase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: </a:t>
            </a:r>
            <a:r>
              <a:rPr lang="en-GB" sz="1800" b="1" dirty="0" err="1" smtClean="0">
                <a:solidFill>
                  <a:srgbClr val="FFCCFF"/>
                </a:solidFill>
                <a:latin typeface="Courier New" pitchFamily="49" charset="0"/>
              </a:rPr>
              <a:t>testWrite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org.eclipseguide.persistence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.</a:t>
            </a:r>
          </a:p>
          <a:p>
            <a:pPr>
              <a:lnSpc>
                <a:spcPts val="2200"/>
              </a:lnSpc>
              <a:spcBef>
                <a:spcPct val="20000"/>
              </a:spcBef>
            </a:pPr>
            <a:r>
              <a:rPr lang="en-GB" sz="1800" b="1" dirty="0" err="1" smtClean="0">
                <a:solidFill>
                  <a:srgbClr val="FFCCFF"/>
                </a:solidFill>
                <a:latin typeface="Courier New" pitchFamily="49" charset="0"/>
              </a:rPr>
              <a:t>FilePersistenceServicesTest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):   </a:t>
            </a:r>
            <a:r>
              <a:rPr lang="en-GB" sz="1800" b="1" dirty="0" smtClean="0">
                <a:solidFill>
                  <a:srgbClr val="FFCCFF"/>
                </a:solidFill>
                <a:latin typeface="Courier New" pitchFamily="49" charset="0"/>
              </a:rPr>
              <a:t>FAILED</a:t>
            </a:r>
          </a:p>
          <a:p>
            <a:pPr>
              <a:lnSpc>
                <a:spcPts val="2200"/>
              </a:lnSpc>
              <a:spcBef>
                <a:spcPct val="20000"/>
              </a:spcBef>
            </a:pP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    [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junit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] </a:t>
            </a:r>
            <a:r>
              <a:rPr lang="en-GB" sz="1800" b="1" dirty="0" smtClean="0">
                <a:solidFill>
                  <a:srgbClr val="FFCCFF"/>
                </a:solidFill>
                <a:latin typeface="Courier New" pitchFamily="49" charset="0"/>
              </a:rPr>
              <a:t>NOT WRITTEN???</a:t>
            </a:r>
          </a:p>
          <a:p>
            <a:pPr>
              <a:lnSpc>
                <a:spcPts val="2200"/>
              </a:lnSpc>
              <a:spcBef>
                <a:spcPct val="20000"/>
              </a:spcBef>
            </a:pP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    [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junit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] 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junit.framework.AssertionFailedError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: </a:t>
            </a:r>
            <a:r>
              <a:rPr lang="en-GB" sz="1800" b="1" dirty="0" smtClean="0">
                <a:solidFill>
                  <a:srgbClr val="FFCCFF"/>
                </a:solidFill>
                <a:latin typeface="Courier New" pitchFamily="49" charset="0"/>
              </a:rPr>
              <a:t>NOT WRITTEN???</a:t>
            </a:r>
          </a:p>
          <a:p>
            <a:pPr>
              <a:lnSpc>
                <a:spcPts val="2200"/>
              </a:lnSpc>
              <a:spcBef>
                <a:spcPct val="20000"/>
              </a:spcBef>
            </a:pPr>
            <a:r>
              <a:rPr lang="en-GB" sz="1800" dirty="0" smtClean="0">
                <a:solidFill>
                  <a:srgbClr val="FFCCFF"/>
                </a:solidFill>
                <a:latin typeface="Courier New" pitchFamily="49" charset="0"/>
              </a:rPr>
              <a:t>    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[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junit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]     at</a:t>
            </a:r>
            <a:r>
              <a:rPr lang="en-GB" sz="1800" dirty="0" smtClean="0">
                <a:solidFill>
                  <a:srgbClr val="FFCCFF"/>
                </a:solidFill>
                <a:latin typeface="Courier New" pitchFamily="49" charset="0"/>
              </a:rPr>
              <a:t> 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org.eclipseguide.persistence.</a:t>
            </a:r>
            <a:r>
              <a:rPr lang="en-GB" sz="1800" b="1" dirty="0" err="1" smtClean="0">
                <a:solidFill>
                  <a:srgbClr val="FFCCFF"/>
                </a:solidFill>
                <a:latin typeface="Courier New" pitchFamily="49" charset="0"/>
              </a:rPr>
              <a:t>FilePersistenceServicesTest</a:t>
            </a:r>
            <a:r>
              <a:rPr lang="en-GB" sz="1800" b="1" dirty="0" smtClean="0">
                <a:solidFill>
                  <a:srgbClr val="FFCCFF"/>
                </a:solidFill>
                <a:latin typeface="Courier New" pitchFamily="49" charset="0"/>
              </a:rPr>
              <a:t>.</a:t>
            </a:r>
          </a:p>
          <a:p>
            <a:pPr>
              <a:lnSpc>
                <a:spcPts val="2200"/>
              </a:lnSpc>
              <a:spcBef>
                <a:spcPct val="20000"/>
              </a:spcBef>
            </a:pPr>
            <a:r>
              <a:rPr lang="en-GB" sz="1800" b="1" dirty="0" err="1" smtClean="0">
                <a:solidFill>
                  <a:srgbClr val="FFCCFF"/>
                </a:solidFill>
                <a:latin typeface="Courier New" pitchFamily="49" charset="0"/>
              </a:rPr>
              <a:t>testWrite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(Unknown Source)</a:t>
            </a:r>
          </a:p>
          <a:p>
            <a:pPr>
              <a:lnSpc>
                <a:spcPts val="2200"/>
              </a:lnSpc>
              <a:spcBef>
                <a:spcPct val="20000"/>
              </a:spcBef>
            </a:pP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    [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junit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]</a:t>
            </a:r>
          </a:p>
          <a:p>
            <a:pPr>
              <a:lnSpc>
                <a:spcPts val="2200"/>
              </a:lnSpc>
              <a:spcBef>
                <a:spcPct val="20000"/>
              </a:spcBef>
            </a:pP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    [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junit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]</a:t>
            </a:r>
            <a:endParaRPr lang="en-GB" sz="18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000496" y="6103959"/>
            <a:ext cx="1474788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(continued)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540542" y="720850"/>
            <a:ext cx="2317738" cy="132343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This produces the following </a:t>
            </a:r>
            <a:r>
              <a:rPr lang="en-GB" dirty="0" smtClean="0"/>
              <a:t>output on </a:t>
            </a:r>
            <a:r>
              <a:rPr lang="en-GB" b="1" dirty="0" err="1" smtClean="0">
                <a:solidFill>
                  <a:srgbClr val="FF6699"/>
                </a:solidFill>
                <a:latin typeface="Courier New" pitchFamily="49" charset="0"/>
              </a:rPr>
              <a:t>testWrite</a:t>
            </a:r>
            <a:r>
              <a:rPr lang="en-GB" dirty="0" smtClean="0"/>
              <a:t> and </a:t>
            </a:r>
            <a:r>
              <a:rPr lang="en-GB" b="1" dirty="0" err="1" smtClean="0">
                <a:solidFill>
                  <a:srgbClr val="FF6699"/>
                </a:solidFill>
                <a:latin typeface="Courier New" pitchFamily="49" charset="0"/>
              </a:rPr>
              <a:t>testRead</a:t>
            </a:r>
            <a:r>
              <a:rPr lang="en-GB" dirty="0"/>
              <a:t> :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760640" y="3857628"/>
            <a:ext cx="3203848" cy="7078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 smtClean="0"/>
              <a:t>Our message to ourselves, if </a:t>
            </a:r>
            <a:r>
              <a:rPr lang="en-GB" b="1" dirty="0" err="1" smtClean="0">
                <a:solidFill>
                  <a:srgbClr val="FF6699"/>
                </a:solidFill>
                <a:latin typeface="Courier New" pitchFamily="49" charset="0"/>
              </a:rPr>
              <a:t>testWrite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FAILED</a:t>
            </a:r>
            <a:endParaRPr lang="en-GB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ight Arrow 9"/>
          <p:cNvSpPr>
            <a:spLocks noChangeArrowheads="1"/>
          </p:cNvSpPr>
          <p:nvPr/>
        </p:nvSpPr>
        <p:spPr bwMode="auto">
          <a:xfrm rot="10800000">
            <a:off x="5292081" y="4286256"/>
            <a:ext cx="468312" cy="215900"/>
          </a:xfrm>
          <a:prstGeom prst="rightArrow">
            <a:avLst>
              <a:gd name="adj1" fmla="val 50000"/>
              <a:gd name="adj2" fmla="val 50060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6296" y="6248400"/>
            <a:ext cx="1905000" cy="457200"/>
          </a:xfrm>
          <a:noFill/>
        </p:spPr>
        <p:txBody>
          <a:bodyPr/>
          <a:lstStyle/>
          <a:p>
            <a:fld id="{D20992CD-8978-44CC-AECA-E122536AED21}" type="slidenum">
              <a:rPr lang="en-GB" smtClean="0"/>
              <a:pPr/>
              <a:t>6</a:t>
            </a:fld>
            <a:endParaRPr lang="en-GB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7384"/>
            <a:ext cx="77724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smtClean="0"/>
              <a:t>Capturing test results</a:t>
            </a:r>
          </a:p>
        </p:txBody>
      </p:sp>
      <p:sp>
        <p:nvSpPr>
          <p:cNvPr id="81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-32" y="620688"/>
            <a:ext cx="9001156" cy="5143536"/>
          </a:xfrm>
          <a:solidFill>
            <a:srgbClr val="333333"/>
          </a:solidFill>
        </p:spPr>
        <p:txBody>
          <a:bodyPr/>
          <a:lstStyle/>
          <a:p>
            <a:pPr eaLnBrk="1" hangingPunct="1">
              <a:lnSpc>
                <a:spcPts val="2200"/>
              </a:lnSpc>
              <a:buClrTx/>
              <a:buSzTx/>
              <a:buFontTx/>
              <a:buNone/>
            </a:pPr>
            <a:endParaRPr lang="en-GB" sz="1800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 eaLnBrk="1" hangingPunct="1">
              <a:lnSpc>
                <a:spcPts val="2200"/>
              </a:lnSpc>
              <a:buClrTx/>
              <a:buSzTx/>
              <a:buFontTx/>
              <a:buNone/>
            </a:pP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    [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junit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] 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Testcase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: </a:t>
            </a:r>
            <a:r>
              <a:rPr lang="en-GB" sz="1800" b="1" dirty="0" err="1" smtClean="0">
                <a:solidFill>
                  <a:srgbClr val="FFCCFF"/>
                </a:solidFill>
                <a:latin typeface="Courier New" pitchFamily="49" charset="0"/>
              </a:rPr>
              <a:t>testRead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org.eclipseguide.persistence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lnSpc>
                <a:spcPts val="2200"/>
              </a:lnSpc>
              <a:buClrTx/>
              <a:buSzTx/>
              <a:buFontTx/>
              <a:buNone/>
            </a:pPr>
            <a:r>
              <a:rPr lang="en-GB" sz="1800" b="1" dirty="0" err="1" smtClean="0">
                <a:solidFill>
                  <a:srgbClr val="FFCCFF"/>
                </a:solidFill>
                <a:latin typeface="Courier New" pitchFamily="49" charset="0"/>
              </a:rPr>
              <a:t>FilePersistenceServicesTest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):       </a:t>
            </a:r>
            <a:r>
              <a:rPr lang="en-GB" sz="1800" b="1" dirty="0" smtClean="0">
                <a:solidFill>
                  <a:srgbClr val="FFCCFF"/>
                </a:solidFill>
                <a:latin typeface="Courier New" pitchFamily="49" charset="0"/>
              </a:rPr>
              <a:t>FAILED</a:t>
            </a:r>
          </a:p>
          <a:p>
            <a:pPr eaLnBrk="1" hangingPunct="1">
              <a:lnSpc>
                <a:spcPts val="2200"/>
              </a:lnSpc>
              <a:buClrTx/>
              <a:buSzTx/>
              <a:buFontTx/>
              <a:buNone/>
            </a:pP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    [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junit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] </a:t>
            </a:r>
            <a:r>
              <a:rPr lang="en-GB" sz="1800" b="1" dirty="0" smtClean="0">
                <a:solidFill>
                  <a:srgbClr val="FFCCFF"/>
                </a:solidFill>
                <a:latin typeface="Courier New" pitchFamily="49" charset="0"/>
              </a:rPr>
              <a:t>expected</a:t>
            </a:r>
            <a:r>
              <a:rPr lang="en-GB" sz="1800" b="1" dirty="0" smtClean="0">
                <a:solidFill>
                  <a:schemeClr val="bg1"/>
                </a:solidFill>
                <a:latin typeface="Courier New" pitchFamily="49" charset="0"/>
              </a:rPr>
              <a:t>:&lt;[One, Two, Three]&gt; </a:t>
            </a:r>
            <a:r>
              <a:rPr lang="en-GB" sz="1800" b="1" dirty="0" smtClean="0">
                <a:solidFill>
                  <a:srgbClr val="FFCCFF"/>
                </a:solidFill>
                <a:latin typeface="Courier New" pitchFamily="49" charset="0"/>
              </a:rPr>
              <a:t>but was</a:t>
            </a:r>
            <a:r>
              <a:rPr lang="en-GB" sz="1800" b="1" dirty="0" smtClean="0">
                <a:solidFill>
                  <a:schemeClr val="bg1"/>
                </a:solidFill>
                <a:latin typeface="Courier New" pitchFamily="49" charset="0"/>
              </a:rPr>
              <a:t>:&lt;null&gt;</a:t>
            </a:r>
          </a:p>
          <a:p>
            <a:pPr eaLnBrk="1" hangingPunct="1">
              <a:lnSpc>
                <a:spcPts val="2200"/>
              </a:lnSpc>
              <a:buClrTx/>
              <a:buSzTx/>
              <a:buFontTx/>
              <a:buNone/>
            </a:pP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    [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junit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] 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junit.framework.</a:t>
            </a:r>
            <a:r>
              <a:rPr lang="en-GB" sz="1800" b="1" dirty="0" err="1" smtClean="0">
                <a:solidFill>
                  <a:srgbClr val="FFCCFF"/>
                </a:solidFill>
                <a:latin typeface="Courier New" pitchFamily="49" charset="0"/>
              </a:rPr>
              <a:t>AssertionFailedError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: </a:t>
            </a:r>
            <a:r>
              <a:rPr lang="en-GB" sz="1800" b="1" dirty="0" smtClean="0">
                <a:solidFill>
                  <a:srgbClr val="FFCCFF"/>
                </a:solidFill>
                <a:latin typeface="Courier New" pitchFamily="49" charset="0"/>
              </a:rPr>
              <a:t>expected</a:t>
            </a:r>
            <a:r>
              <a:rPr lang="en-GB" sz="1800" b="1" dirty="0" smtClean="0">
                <a:solidFill>
                  <a:schemeClr val="bg1"/>
                </a:solidFill>
                <a:latin typeface="Courier New" pitchFamily="49" charset="0"/>
              </a:rPr>
              <a:t>:&lt;[One, Two, Three]&gt; </a:t>
            </a:r>
            <a:r>
              <a:rPr lang="en-GB" sz="1800" b="1" dirty="0" smtClean="0">
                <a:solidFill>
                  <a:srgbClr val="FFCCFF"/>
                </a:solidFill>
                <a:latin typeface="Courier New" pitchFamily="49" charset="0"/>
              </a:rPr>
              <a:t>but was</a:t>
            </a:r>
            <a:r>
              <a:rPr lang="en-GB" sz="1800" b="1" dirty="0" smtClean="0">
                <a:solidFill>
                  <a:schemeClr val="bg1"/>
                </a:solidFill>
                <a:latin typeface="Courier New" pitchFamily="49" charset="0"/>
              </a:rPr>
              <a:t>:&lt;null&gt;</a:t>
            </a:r>
          </a:p>
          <a:p>
            <a:pPr eaLnBrk="1" hangingPunct="1">
              <a:lnSpc>
                <a:spcPts val="2200"/>
              </a:lnSpc>
              <a:buClrTx/>
              <a:buSzTx/>
              <a:buFontTx/>
              <a:buNone/>
            </a:pP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    [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junit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]     at</a:t>
            </a:r>
          </a:p>
          <a:p>
            <a:pPr eaLnBrk="1" hangingPunct="1">
              <a:lnSpc>
                <a:spcPts val="2200"/>
              </a:lnSpc>
              <a:buClrTx/>
              <a:buSzTx/>
              <a:buFontTx/>
              <a:buNone/>
            </a:pP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org.eclipseguide.persistence.</a:t>
            </a:r>
            <a:r>
              <a:rPr lang="en-GB" sz="1800" b="1" dirty="0" err="1" smtClean="0">
                <a:solidFill>
                  <a:srgbClr val="FFCCFF"/>
                </a:solidFill>
                <a:latin typeface="Courier New" pitchFamily="49" charset="0"/>
              </a:rPr>
              <a:t>FilePersistenceServicesTest</a:t>
            </a:r>
            <a:r>
              <a:rPr lang="en-GB" sz="1800" b="1" dirty="0" smtClean="0">
                <a:solidFill>
                  <a:srgbClr val="FFCC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lnSpc>
                <a:spcPts val="2200"/>
              </a:lnSpc>
              <a:buClrTx/>
              <a:buSzTx/>
              <a:buFontTx/>
              <a:buNone/>
            </a:pPr>
            <a:r>
              <a:rPr lang="en-GB" sz="1800" b="1" dirty="0" err="1" smtClean="0">
                <a:solidFill>
                  <a:srgbClr val="FFCCFF"/>
                </a:solidFill>
                <a:latin typeface="Courier New" pitchFamily="49" charset="0"/>
              </a:rPr>
              <a:t>testRead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(Unknown Source)</a:t>
            </a:r>
          </a:p>
          <a:p>
            <a:pPr eaLnBrk="1" hangingPunct="1">
              <a:lnSpc>
                <a:spcPts val="2200"/>
              </a:lnSpc>
              <a:buClrTx/>
              <a:buSzTx/>
              <a:buFontTx/>
              <a:buNone/>
            </a:pP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    [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junit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]</a:t>
            </a:r>
          </a:p>
          <a:p>
            <a:pPr eaLnBrk="1" hangingPunct="1">
              <a:lnSpc>
                <a:spcPts val="2200"/>
              </a:lnSpc>
              <a:buClrTx/>
              <a:buSzTx/>
              <a:buFontTx/>
              <a:buNone/>
            </a:pP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    [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junit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]</a:t>
            </a:r>
          </a:p>
          <a:p>
            <a:pPr eaLnBrk="1" hangingPunct="1">
              <a:lnSpc>
                <a:spcPts val="2200"/>
              </a:lnSpc>
              <a:buClrTx/>
              <a:buSzTx/>
              <a:buFontTx/>
              <a:buNone/>
            </a:pPr>
            <a:r>
              <a:rPr lang="en-GB" sz="1800" b="1" dirty="0" smtClean="0">
                <a:solidFill>
                  <a:srgbClr val="FFCCFF"/>
                </a:solidFill>
                <a:latin typeface="Courier New" pitchFamily="49" charset="0"/>
              </a:rPr>
              <a:t>BUILD FAILED</a:t>
            </a:r>
          </a:p>
          <a:p>
            <a:pPr eaLnBrk="1" hangingPunct="1">
              <a:lnSpc>
                <a:spcPts val="2200"/>
              </a:lnSpc>
              <a:buClrTx/>
              <a:buSzTx/>
              <a:buFontTx/>
              <a:buNone/>
            </a:pP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C:\Antbook\ch04\mybuild.xml:157: </a:t>
            </a:r>
            <a:r>
              <a:rPr lang="en-GB" sz="1800" b="1" dirty="0" smtClean="0">
                <a:solidFill>
                  <a:srgbClr val="FFCCFF"/>
                </a:solidFill>
                <a:latin typeface="Courier New" pitchFamily="49" charset="0"/>
              </a:rPr>
              <a:t>Test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</a:rPr>
              <a:t>org.eclipseguide.persistence.</a:t>
            </a:r>
            <a:r>
              <a:rPr lang="en-GB" sz="1800" b="1" dirty="0" err="1" smtClean="0">
                <a:solidFill>
                  <a:srgbClr val="FFCCFF"/>
                </a:solidFill>
                <a:latin typeface="Courier New" pitchFamily="49" charset="0"/>
              </a:rPr>
              <a:t>FilePersistenceServicesTest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GB" sz="1800" b="1" dirty="0" smtClean="0">
                <a:solidFill>
                  <a:srgbClr val="FFCCFF"/>
                </a:solidFill>
                <a:latin typeface="Courier New" pitchFamily="49" charset="0"/>
              </a:rPr>
              <a:t>failed</a:t>
            </a:r>
          </a:p>
          <a:p>
            <a:pPr eaLnBrk="1" hangingPunct="1">
              <a:lnSpc>
                <a:spcPts val="2200"/>
              </a:lnSpc>
              <a:buClrTx/>
              <a:buSzTx/>
              <a:buFontTx/>
              <a:buNone/>
            </a:pP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</a:rPr>
              <a:t>Total time: 1 second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686" y="5797713"/>
            <a:ext cx="8845691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 smtClean="0"/>
              <a:t>As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&lt;formatter type="brief"&gt; </a:t>
            </a:r>
            <a:r>
              <a:rPr lang="en-GB" dirty="0" smtClean="0"/>
              <a:t>shows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dirty="0" smtClean="0"/>
              <a:t>assertions in </a:t>
            </a:r>
            <a:r>
              <a:rPr lang="en-GB" b="1" dirty="0" err="1" smtClean="0">
                <a:solidFill>
                  <a:srgbClr val="FF6699"/>
                </a:solidFill>
                <a:latin typeface="Courier New" pitchFamily="49" charset="0"/>
                <a:cs typeface="Courier New" pitchFamily="49" charset="0"/>
              </a:rPr>
              <a:t>testWrite</a:t>
            </a:r>
            <a:r>
              <a:rPr lang="en-GB" dirty="0" smtClean="0"/>
              <a:t> and </a:t>
            </a:r>
          </a:p>
          <a:p>
            <a:pPr>
              <a:defRPr/>
            </a:pPr>
            <a:r>
              <a:rPr lang="en-GB" b="1" dirty="0" err="1" smtClean="0">
                <a:solidFill>
                  <a:srgbClr val="FF6699"/>
                </a:solidFill>
                <a:latin typeface="Courier New" pitchFamily="49" charset="0"/>
                <a:cs typeface="Courier New" pitchFamily="49" charset="0"/>
              </a:rPr>
              <a:t>testRead</a:t>
            </a:r>
            <a:r>
              <a:rPr lang="en-GB" b="1" dirty="0" smtClean="0">
                <a:solidFill>
                  <a:srgbClr val="FF66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/>
              <a:t>methods in </a:t>
            </a:r>
            <a:r>
              <a:rPr lang="en-GB" b="1" dirty="0" err="1" smtClean="0">
                <a:solidFill>
                  <a:srgbClr val="FF6699"/>
                </a:solidFill>
                <a:latin typeface="Courier New" pitchFamily="49" charset="0"/>
              </a:rPr>
              <a:t>FilePersistenceServicesTest</a:t>
            </a:r>
            <a:r>
              <a:rPr lang="en-GB" dirty="0" smtClean="0"/>
              <a:t> </a:t>
            </a:r>
            <a:r>
              <a:rPr lang="en-GB" b="1" dirty="0"/>
              <a:t>failed</a:t>
            </a:r>
            <a:r>
              <a:rPr lang="en-GB" b="1" dirty="0" smtClean="0"/>
              <a:t>.</a:t>
            </a:r>
          </a:p>
          <a:p>
            <a:pPr>
              <a:defRPr/>
            </a:pPr>
            <a:r>
              <a:rPr lang="en-GB" dirty="0" smtClean="0"/>
              <a:t>Note that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SimpleTest</a:t>
            </a:r>
            <a:r>
              <a:rPr lang="en-GB" dirty="0" smtClean="0"/>
              <a:t> </a:t>
            </a:r>
            <a:r>
              <a:rPr lang="en-GB" b="1" i="1" dirty="0" smtClean="0"/>
              <a:t>did not run</a:t>
            </a:r>
            <a:r>
              <a:rPr lang="en-GB" dirty="0" smtClean="0"/>
              <a:t>  since </a:t>
            </a:r>
            <a:r>
              <a:rPr lang="en-GB" b="1" i="1" dirty="0" err="1">
                <a:solidFill>
                  <a:srgbClr val="FF0000"/>
                </a:solidFill>
                <a:latin typeface="Courier New" pitchFamily="49" charset="0"/>
              </a:rPr>
              <a:t>haltonfailure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="true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285984" y="620688"/>
            <a:ext cx="4214842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 smtClean="0"/>
              <a:t>continuation: output on </a:t>
            </a:r>
            <a:r>
              <a:rPr lang="en-GB" b="1" dirty="0" err="1" smtClean="0">
                <a:solidFill>
                  <a:srgbClr val="FF6699"/>
                </a:solidFill>
                <a:latin typeface="Courier New" pitchFamily="49" charset="0"/>
              </a:rPr>
              <a:t>testRead</a:t>
            </a:r>
            <a:r>
              <a:rPr lang="en-GB" dirty="0" smtClean="0"/>
              <a:t>: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0A89CF-02CF-479D-AEE1-B70CA18F123E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2875"/>
            <a:ext cx="7772400" cy="6858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smtClean="0"/>
              <a:t>Capturing test results</a:t>
            </a:r>
          </a:p>
        </p:txBody>
      </p:sp>
      <p:sp>
        <p:nvSpPr>
          <p:cNvPr id="43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79512" y="857250"/>
            <a:ext cx="8784976" cy="5572125"/>
          </a:xfrm>
          <a:solidFill>
            <a:srgbClr val="FFFF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Now we’re getting somewhere: </a:t>
            </a:r>
          </a:p>
          <a:p>
            <a:pPr lvl="1" eaLnBrk="1" hangingPunct="1"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n-GB" sz="2400" dirty="0" smtClean="0"/>
              <a:t>tests run as part of our regular build, </a:t>
            </a:r>
          </a:p>
          <a:p>
            <a:pPr lvl="1" eaLnBrk="1" hangingPunct="1"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n-GB" sz="2400" dirty="0" smtClean="0"/>
              <a:t>test failures cause our build to fail: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BUILD FAILED</a:t>
            </a:r>
            <a:r>
              <a:rPr lang="en-GB" sz="2400" dirty="0" smtClean="0">
                <a:latin typeface="Courier New" pitchFamily="49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n-GB" sz="2400" dirty="0" smtClean="0"/>
              <a:t>we get enough information to see what is going on. 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Char char="§"/>
            </a:pPr>
            <a:endParaRPr lang="en-GB" sz="2400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By default, formatters write their </a:t>
            </a:r>
            <a:r>
              <a:rPr lang="en-GB" sz="2400" b="1" i="1" dirty="0" smtClean="0"/>
              <a:t>output to files</a:t>
            </a:r>
            <a:r>
              <a:rPr lang="en-GB" sz="2400" dirty="0" smtClean="0"/>
              <a:t> 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either in the </a:t>
            </a:r>
            <a:r>
              <a:rPr lang="en-GB" sz="2000" b="1" i="1" dirty="0" smtClean="0"/>
              <a:t>base directory</a:t>
            </a:r>
            <a:r>
              <a:rPr lang="en-GB" sz="2000" dirty="0" smtClean="0"/>
              <a:t>  of the build file,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or in the </a:t>
            </a:r>
            <a:r>
              <a:rPr lang="en-GB" sz="2000" b="1" i="1" dirty="0" smtClean="0"/>
              <a:t>directories</a:t>
            </a:r>
            <a:r>
              <a:rPr lang="en-GB" sz="2000" dirty="0" smtClean="0"/>
              <a:t> </a:t>
            </a:r>
            <a:r>
              <a:rPr lang="en-GB" sz="2000" b="1" i="1" dirty="0" smtClean="0"/>
              <a:t>specified</a:t>
            </a:r>
            <a:r>
              <a:rPr lang="en-GB" sz="2000" dirty="0" smtClean="0"/>
              <a:t>  in the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&lt;test&gt;</a:t>
            </a:r>
            <a:r>
              <a:rPr lang="en-GB" sz="2000" dirty="0" smtClean="0"/>
              <a:t> or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batchtest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000" dirty="0" smtClean="0"/>
              <a:t> elements by their optional </a:t>
            </a:r>
            <a:r>
              <a:rPr lang="en-GB" sz="2000" b="1" dirty="0" smtClean="0"/>
              <a:t>attribute</a:t>
            </a:r>
            <a:r>
              <a:rPr lang="en-GB" sz="2000" dirty="0" smtClean="0"/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todir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.</a:t>
            </a:r>
            <a:endParaRPr lang="en-GB" sz="2000" dirty="0" smtClean="0"/>
          </a:p>
          <a:p>
            <a:pPr eaLnBrk="1" hangingPunct="1">
              <a:lnSpc>
                <a:spcPct val="90000"/>
              </a:lnSpc>
            </a:pPr>
            <a:endParaRPr lang="en-GB" sz="2400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But our choice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usefile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="false"</a:t>
            </a:r>
            <a:r>
              <a:rPr lang="en-GB" sz="2400" dirty="0" smtClean="0"/>
              <a:t> causes formatters to write </a:t>
            </a:r>
            <a:r>
              <a:rPr lang="en-GB" sz="2400" b="1" i="1" dirty="0" smtClean="0"/>
              <a:t>to the </a:t>
            </a:r>
            <a:r>
              <a:rPr lang="en-GB" sz="2400" b="1" dirty="0" smtClean="0"/>
              <a:t>Ant</a:t>
            </a:r>
            <a:r>
              <a:rPr lang="en-GB" sz="2400" dirty="0" smtClean="0"/>
              <a:t> </a:t>
            </a:r>
            <a:r>
              <a:rPr lang="en-GB" sz="2400" b="1" i="1" dirty="0" smtClean="0"/>
              <a:t>console</a:t>
            </a:r>
            <a:r>
              <a:rPr lang="en-GB" sz="2400" dirty="0" smtClean="0"/>
              <a:t>  instead of writing </a:t>
            </a:r>
            <a:r>
              <a:rPr lang="en-GB" sz="2400" b="1" i="1" dirty="0" smtClean="0"/>
              <a:t>to a file</a:t>
            </a:r>
            <a:r>
              <a:rPr lang="en-GB" sz="2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GB" sz="2400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b="1" dirty="0" smtClean="0">
                <a:solidFill>
                  <a:srgbClr val="FF0000"/>
                </a:solidFill>
              </a:rPr>
              <a:t>TRY</a:t>
            </a:r>
            <a:r>
              <a:rPr lang="en-GB" sz="2400" dirty="0" smtClean="0"/>
              <a:t> also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usefile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="true".</a:t>
            </a:r>
            <a:r>
              <a:rPr lang="en-GB" sz="2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dirty="0" smtClean="0"/>
              <a:t>What will you see </a:t>
            </a:r>
            <a:r>
              <a:rPr lang="en-GB" sz="2400" b="1" dirty="0" smtClean="0"/>
              <a:t>on console?</a:t>
            </a:r>
            <a:r>
              <a:rPr lang="en-GB" sz="2400" dirty="0" smtClean="0"/>
              <a:t> And in the </a:t>
            </a:r>
            <a:r>
              <a:rPr lang="en-GB" sz="2400" b="1" dirty="0" smtClean="0"/>
              <a:t>base directory</a:t>
            </a:r>
            <a:r>
              <a:rPr lang="en-GB" sz="2400" dirty="0" smtClean="0"/>
              <a:t> </a:t>
            </a:r>
            <a:r>
              <a:rPr lang="en-GB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C:\Antbook\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ch04</a:t>
            </a:r>
            <a:r>
              <a:rPr lang="en-GB" sz="2400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7384"/>
            <a:ext cx="7772400" cy="6858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smtClean="0"/>
              <a:t>Capturing test results</a:t>
            </a:r>
          </a:p>
        </p:txBody>
      </p:sp>
      <p:sp>
        <p:nvSpPr>
          <p:cNvPr id="44038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42844" y="1024618"/>
            <a:ext cx="8786842" cy="571675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GB" sz="2400" dirty="0" smtClean="0"/>
              <a:t>Also, we </a:t>
            </a:r>
            <a:r>
              <a:rPr lang="en-GB" sz="2400" b="1" i="1" u="sng" dirty="0" smtClean="0"/>
              <a:t>turned off</a:t>
            </a:r>
            <a:r>
              <a:rPr lang="en-GB" sz="2400" dirty="0" smtClean="0"/>
              <a:t>  the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printsummary</a:t>
            </a:r>
            <a:r>
              <a:rPr lang="en-GB" sz="2400" dirty="0" smtClean="0"/>
              <a:t> option as it </a:t>
            </a:r>
            <a:r>
              <a:rPr lang="en-GB" sz="2400" i="1" u="sng" dirty="0" smtClean="0"/>
              <a:t>duplicates and interferes</a:t>
            </a:r>
            <a:r>
              <a:rPr lang="en-GB" sz="2400" dirty="0" smtClean="0"/>
              <a:t>  with the output in the console from the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brief</a:t>
            </a:r>
            <a:r>
              <a:rPr lang="en-GB" sz="2400" dirty="0" smtClean="0"/>
              <a:t> or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plain </a:t>
            </a:r>
            <a:r>
              <a:rPr lang="en-GB" sz="2400" dirty="0" smtClean="0"/>
              <a:t>formatter.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GB" sz="2400" dirty="0" smtClean="0"/>
              <a:t>In </a:t>
            </a:r>
            <a:r>
              <a:rPr lang="en-GB" sz="2400" dirty="0"/>
              <a:t>case of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usefile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true"</a:t>
            </a:r>
            <a:r>
              <a:rPr lang="en-GB" sz="2400" dirty="0" smtClean="0"/>
              <a:t>, it makes sense to </a:t>
            </a:r>
            <a:r>
              <a:rPr lang="en-GB" sz="2400" b="1" i="1" u="sng" dirty="0" smtClean="0"/>
              <a:t>turn on</a:t>
            </a:r>
            <a:r>
              <a:rPr lang="en-GB" sz="2400" dirty="0" smtClean="0"/>
              <a:t>  the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printsummary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dirty="0" smtClean="0"/>
              <a:t>(to the console)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xml </a:t>
            </a:r>
            <a:r>
              <a:rPr lang="en-GB" sz="2400" dirty="0" smtClean="0"/>
              <a:t>formatter is </a:t>
            </a:r>
            <a:r>
              <a:rPr lang="en-GB" sz="2400" b="1" i="1" dirty="0" smtClean="0"/>
              <a:t>better</a:t>
            </a:r>
            <a:r>
              <a:rPr lang="en-GB" sz="2400" i="1" dirty="0" smtClean="0"/>
              <a:t> </a:t>
            </a:r>
            <a:r>
              <a:rPr lang="en-GB" sz="2400" b="1" i="1" dirty="0" smtClean="0"/>
              <a:t>to use</a:t>
            </a:r>
            <a:r>
              <a:rPr lang="en-GB" sz="2400" dirty="0" smtClean="0"/>
              <a:t> with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usefile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="true".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GB" sz="2000" dirty="0" smtClean="0"/>
              <a:t>It generates </a:t>
            </a:r>
            <a:r>
              <a:rPr lang="en-GB" sz="2000" dirty="0"/>
              <a:t>a huge </a:t>
            </a:r>
            <a:r>
              <a:rPr lang="en-GB" sz="2000" b="1" dirty="0"/>
              <a:t>XML</a:t>
            </a:r>
            <a:r>
              <a:rPr lang="en-GB" sz="2000" dirty="0"/>
              <a:t> output by listing all </a:t>
            </a:r>
            <a:r>
              <a:rPr lang="en-GB" sz="2000" b="1" dirty="0"/>
              <a:t>Ant</a:t>
            </a:r>
            <a:r>
              <a:rPr lang="en-GB" sz="2000" dirty="0"/>
              <a:t>’s </a:t>
            </a:r>
            <a:r>
              <a:rPr lang="en-GB" sz="2000" dirty="0" smtClean="0"/>
              <a:t>properties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GB" sz="2400" dirty="0" smtClean="0"/>
              <a:t>The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400" dirty="0" smtClean="0"/>
              <a:t> task allows using simultaneously </a:t>
            </a:r>
            <a:r>
              <a:rPr lang="en-GB" sz="2400" b="1" i="1" dirty="0" smtClean="0"/>
              <a:t>more than one 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&lt;formatter&gt;</a:t>
            </a:r>
            <a:r>
              <a:rPr lang="en-GB" sz="2400" dirty="0" smtClean="0"/>
              <a:t>, so you can </a:t>
            </a:r>
            <a:r>
              <a:rPr lang="en-GB" sz="2400" i="1" u="sng" dirty="0" smtClean="0"/>
              <a:t>direct results toward </a:t>
            </a:r>
            <a:r>
              <a:rPr lang="en-GB" sz="2400" b="1" i="1" u="sng" dirty="0" smtClean="0"/>
              <a:t>several formatters</a:t>
            </a:r>
            <a:r>
              <a:rPr lang="en-GB" sz="2400" dirty="0" smtClean="0"/>
              <a:t>  at a time, as in the example below. 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2DAB9E-A29A-46C1-B2B0-7FC9908E84C2}" type="slidenum">
              <a:rPr lang="en-GB" smtClean="0"/>
              <a:pPr/>
              <a:t>8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4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4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AF60C4-DB51-424E-B92A-7A1FCA293E32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541337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b="1" dirty="0" smtClean="0"/>
              <a:t>XML</a:t>
            </a:r>
            <a:r>
              <a:rPr lang="en-GB" sz="3200" dirty="0" smtClean="0"/>
              <a:t> formatter</a:t>
            </a:r>
          </a:p>
        </p:txBody>
      </p:sp>
      <p:sp>
        <p:nvSpPr>
          <p:cNvPr id="45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1188" y="908050"/>
            <a:ext cx="7772400" cy="936625"/>
          </a:xfrm>
          <a:solidFill>
            <a:srgbClr val="FFFF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GB" sz="2000" b="1" i="1" u="sng" dirty="0" smtClean="0"/>
              <a:t>Saving the results to XML files</a:t>
            </a:r>
            <a:r>
              <a:rPr lang="en-GB" sz="2000" dirty="0" smtClean="0"/>
              <a:t>  lets you process them in a number of ways (e.g. transforming to </a:t>
            </a:r>
            <a:r>
              <a:rPr lang="en-GB" sz="2000" b="1" dirty="0" smtClean="0"/>
              <a:t>HTML</a:t>
            </a:r>
            <a:r>
              <a:rPr lang="en-GB" sz="2000" dirty="0" smtClean="0"/>
              <a:t>).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GB" sz="2000" dirty="0" smtClean="0"/>
              <a:t>Our </a:t>
            </a:r>
            <a:r>
              <a:rPr lang="en-GB" sz="2000" b="1" dirty="0" smtClean="0"/>
              <a:t>testing task</a:t>
            </a:r>
            <a:r>
              <a:rPr lang="en-GB" sz="2000" dirty="0" smtClean="0"/>
              <a:t> and </a:t>
            </a:r>
            <a:r>
              <a:rPr lang="en-GB" sz="2000" b="1" dirty="0" smtClean="0"/>
              <a:t>target</a:t>
            </a:r>
            <a:r>
              <a:rPr lang="en-GB" sz="2000" dirty="0" smtClean="0"/>
              <a:t> now evolves to this: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79388" y="1959012"/>
            <a:ext cx="878522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&lt;target name="</a:t>
            </a:r>
            <a:r>
              <a:rPr lang="en-GB" sz="1800" b="1" dirty="0">
                <a:solidFill>
                  <a:srgbClr val="FF0000"/>
                </a:solidFill>
                <a:latin typeface="Courier New" pitchFamily="49" charset="0"/>
              </a:rPr>
              <a:t>test-xml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depends="test-compile"&gt;</a:t>
            </a:r>
          </a:p>
          <a:p>
            <a:pPr>
              <a:spcBef>
                <a:spcPct val="50000"/>
              </a:spcBef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itchFamily="49" charset="0"/>
              </a:rPr>
              <a:t>haltonfailure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="true" 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printsummary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false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   &lt;</a:t>
            </a:r>
            <a:r>
              <a:rPr lang="en-GB" sz="1800" dirty="0" err="1">
                <a:solidFill>
                  <a:srgbClr val="000000"/>
                </a:solidFill>
                <a:latin typeface="Courier New" pitchFamily="49" charset="0"/>
              </a:rPr>
              <a:t>classpath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itchFamily="49" charset="0"/>
              </a:rPr>
              <a:t>refid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sz="1800" dirty="0" err="1">
                <a:solidFill>
                  <a:srgbClr val="000000"/>
                </a:solidFill>
                <a:latin typeface="Courier New" pitchFamily="49" charset="0"/>
              </a:rPr>
              <a:t>test.classpath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/&gt;</a:t>
            </a:r>
          </a:p>
          <a:p>
            <a:pPr>
              <a:spcBef>
                <a:spcPct val="50000"/>
              </a:spcBef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   &lt;</a:t>
            </a:r>
            <a:r>
              <a:rPr lang="en-GB" sz="1800" b="1" i="1" dirty="0">
                <a:solidFill>
                  <a:srgbClr val="FF0000"/>
                </a:solidFill>
                <a:latin typeface="Courier New" pitchFamily="49" charset="0"/>
              </a:rPr>
              <a:t>formatter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type="</a:t>
            </a:r>
            <a:r>
              <a:rPr lang="en-GB" sz="1800" b="1" i="1" dirty="0">
                <a:solidFill>
                  <a:srgbClr val="FF0000"/>
                </a:solidFill>
                <a:latin typeface="Courier New" pitchFamily="49" charset="0"/>
              </a:rPr>
              <a:t>brief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" 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usefile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="false"/&gt;</a:t>
            </a:r>
          </a:p>
          <a:p>
            <a:pPr>
              <a:spcBef>
                <a:spcPct val="50000"/>
              </a:spcBef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   &lt;</a:t>
            </a:r>
            <a:r>
              <a:rPr lang="en-GB" sz="1800" b="1" i="1" dirty="0">
                <a:solidFill>
                  <a:srgbClr val="FF0000"/>
                </a:solidFill>
                <a:latin typeface="Courier New" pitchFamily="49" charset="0"/>
              </a:rPr>
              <a:t>formatter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type="</a:t>
            </a:r>
            <a:r>
              <a:rPr lang="en-GB" sz="1800" b="1" i="1" dirty="0">
                <a:solidFill>
                  <a:srgbClr val="FF0000"/>
                </a:solidFill>
                <a:latin typeface="Courier New" pitchFamily="49" charset="0"/>
              </a:rPr>
              <a:t>xml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"/&gt;</a:t>
            </a:r>
          </a:p>
          <a:p>
            <a:pPr>
              <a:spcBef>
                <a:spcPct val="50000"/>
              </a:spcBef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   &lt;test </a:t>
            </a:r>
            <a:r>
              <a:rPr lang="en-GB" sz="1800" b="1" i="1" dirty="0" err="1">
                <a:solidFill>
                  <a:srgbClr val="FF0000"/>
                </a:solidFill>
                <a:latin typeface="Courier New" pitchFamily="49" charset="0"/>
              </a:rPr>
              <a:t>todir</a:t>
            </a:r>
            <a:r>
              <a:rPr lang="en-GB" sz="1800" b="1" dirty="0">
                <a:solidFill>
                  <a:srgbClr val="FF0000"/>
                </a:solidFill>
                <a:latin typeface="Courier New" pitchFamily="49" charset="0"/>
              </a:rPr>
              <a:t>="${</a:t>
            </a:r>
            <a:r>
              <a:rPr lang="en-GB" sz="1800" b="1" i="1" dirty="0" err="1">
                <a:solidFill>
                  <a:srgbClr val="FF0000"/>
                </a:solidFill>
                <a:latin typeface="Courier New" pitchFamily="49" charset="0"/>
              </a:rPr>
              <a:t>test.data.dir</a:t>
            </a:r>
            <a:r>
              <a:rPr lang="en-GB" sz="1800" b="1" dirty="0">
                <a:solidFill>
                  <a:srgbClr val="FF0000"/>
                </a:solidFill>
                <a:latin typeface="Courier New" pitchFamily="49" charset="0"/>
              </a:rPr>
              <a:t>}"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         </a:t>
            </a:r>
            <a:r>
              <a:rPr lang="en-GB" sz="1800" b="1" i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=             </a:t>
            </a:r>
            <a:r>
              <a:rPr lang="en-GB" sz="1800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sz="1800" dirty="0" err="1" smtClean="0">
                <a:solidFill>
                  <a:srgbClr val="000000"/>
                </a:solidFill>
                <a:latin typeface="Courier New" pitchFamily="49" charset="0"/>
              </a:rPr>
              <a:t>org.eclipseguide.persistence.</a:t>
            </a:r>
            <a:r>
              <a:rPr lang="en-GB" sz="1800" b="1" i="1" dirty="0" err="1" smtClean="0">
                <a:solidFill>
                  <a:srgbClr val="FF0000"/>
                </a:solidFill>
                <a:latin typeface="Courier New" pitchFamily="49" charset="0"/>
              </a:rPr>
              <a:t>FilePersistenceServicesTest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"/&gt;</a:t>
            </a:r>
          </a:p>
          <a:p>
            <a:pPr>
              <a:spcBef>
                <a:spcPct val="50000"/>
              </a:spcBef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 &lt;/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junit</a:t>
            </a:r>
            <a:r>
              <a:rPr lang="en-GB" sz="1800" dirty="0"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&lt;/target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endParaRPr lang="en-GB" sz="1800" dirty="0">
              <a:latin typeface="Courier New" pitchFamily="49" charset="0"/>
            </a:endParaRP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-32" y="6072206"/>
            <a:ext cx="914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Add this</a:t>
            </a:r>
            <a:r>
              <a:rPr lang="en-GB" dirty="0"/>
              <a:t> as a </a:t>
            </a:r>
            <a:r>
              <a:rPr lang="en-GB" b="1" dirty="0"/>
              <a:t>NEW</a:t>
            </a:r>
            <a:r>
              <a:rPr lang="en-GB" dirty="0"/>
              <a:t> 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</a:rPr>
              <a:t>target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dirty="0"/>
              <a:t>in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mybuild.xml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5000628" y="3870333"/>
            <a:ext cx="2622550" cy="701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C:\Antbook\ch04\</a:t>
            </a:r>
          </a:p>
          <a:p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</a:rPr>
              <a:t>build\data</a:t>
            </a:r>
            <a:endParaRPr lang="en-GB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Right Arrow 7"/>
          <p:cNvSpPr>
            <a:spLocks noChangeArrowheads="1"/>
          </p:cNvSpPr>
          <p:nvPr/>
        </p:nvSpPr>
        <p:spPr bwMode="auto">
          <a:xfrm rot="-2940000">
            <a:off x="6246859" y="2712573"/>
            <a:ext cx="288925" cy="215900"/>
          </a:xfrm>
          <a:prstGeom prst="rightArrow">
            <a:avLst>
              <a:gd name="adj1" fmla="val 50000"/>
              <a:gd name="adj2" fmla="val 50184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>
            <a:spLocks noChangeArrowheads="1"/>
          </p:cNvSpPr>
          <p:nvPr/>
        </p:nvSpPr>
        <p:spPr bwMode="auto">
          <a:xfrm rot="8040000">
            <a:off x="6034545" y="2928400"/>
            <a:ext cx="287338" cy="215900"/>
          </a:xfrm>
          <a:prstGeom prst="rightArrow">
            <a:avLst>
              <a:gd name="adj1" fmla="val 50000"/>
              <a:gd name="adj2" fmla="val 49908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643702" y="2643182"/>
            <a:ext cx="2214578" cy="120032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1800" b="1" dirty="0" smtClean="0"/>
              <a:t>To avoid duplication in console</a:t>
            </a:r>
            <a:r>
              <a:rPr lang="en-GB" sz="1800" dirty="0" smtClean="0"/>
              <a:t> of summary statistics</a:t>
            </a:r>
            <a:endParaRPr lang="en-GB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  <p:bldP spid="45062" grpId="0" animBg="1"/>
      <p:bldP spid="8" grpId="0" animBg="1"/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Presentation1">
  <a:themeElements>
    <a:clrScheme name="Presentation1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Presentation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Presentation1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Data\Microsoft\Templates\Presentation1.pot</Template>
  <TotalTime>68209</TotalTime>
  <Words>3765</Words>
  <Application>Microsoft Office PowerPoint</Application>
  <PresentationFormat>On-screen Show (4:3)</PresentationFormat>
  <Paragraphs>611</Paragraphs>
  <Slides>33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Presentation1</vt:lpstr>
      <vt:lpstr>Software Development Tools</vt:lpstr>
      <vt:lpstr>Capturing test results</vt:lpstr>
      <vt:lpstr>Capturing test results</vt:lpstr>
      <vt:lpstr>Capturing test results</vt:lpstr>
      <vt:lpstr>Capturing test results</vt:lpstr>
      <vt:lpstr>Capturing test results</vt:lpstr>
      <vt:lpstr>Capturing test results</vt:lpstr>
      <vt:lpstr>Capturing test results</vt:lpstr>
      <vt:lpstr>XML formatter</vt:lpstr>
      <vt:lpstr>XML formatter (cont.)</vt:lpstr>
      <vt:lpstr>Running multiple tests under &lt;batchtest&gt;</vt:lpstr>
      <vt:lpstr> Running multiple tests under &lt;batchtest&gt;</vt:lpstr>
      <vt:lpstr> Running multiple tests under &lt;batchtest&gt;</vt:lpstr>
      <vt:lpstr>Running multiple tests under &lt;batchtest&gt;</vt:lpstr>
      <vt:lpstr>Notes on Terminology</vt:lpstr>
      <vt:lpstr>Generating (HTML) test result reports</vt:lpstr>
      <vt:lpstr>Generating (HTML) test result reports</vt:lpstr>
      <vt:lpstr>Generating (HTML) test result reports</vt:lpstr>
      <vt:lpstr>Generating (HTML) test result reports</vt:lpstr>
      <vt:lpstr>Generating all test reports and enforcing  the build to fail in case of failures</vt:lpstr>
      <vt:lpstr>Generating all test reports and enforcing  the build to fail in case of failures</vt:lpstr>
      <vt:lpstr>PowerPoint Presentation</vt:lpstr>
      <vt:lpstr>Generating (HTML) test result reports</vt:lpstr>
      <vt:lpstr>Generating (HTML) test result reports</vt:lpstr>
      <vt:lpstr>Generating (HTML) test result reports</vt:lpstr>
      <vt:lpstr>Running a single  test case  from the command-line</vt:lpstr>
      <vt:lpstr>Running a single test case  from the command-line</vt:lpstr>
      <vt:lpstr>Running a single test case  from the command-line</vt:lpstr>
      <vt:lpstr>About testing again</vt:lpstr>
      <vt:lpstr>About testing again</vt:lpstr>
      <vt:lpstr>Extensions to JUnit</vt:lpstr>
      <vt:lpstr>BRIEF SUMMARY to Ant+JUnit</vt:lpstr>
      <vt:lpstr>BRIEF SUMMARY to Ant+JUnit</vt:lpstr>
    </vt:vector>
  </TitlesOfParts>
  <Company>University of Liverpool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Sazonov</dc:creator>
  <cp:lastModifiedBy>Quinn</cp:lastModifiedBy>
  <cp:revision>700</cp:revision>
  <dcterms:created xsi:type="dcterms:W3CDTF">2005-01-05T20:49:54Z</dcterms:created>
  <dcterms:modified xsi:type="dcterms:W3CDTF">2015-01-29T13:51:29Z</dcterms:modified>
</cp:coreProperties>
</file>