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1664" r:id="rId2"/>
    <p:sldId id="1260" r:id="rId3"/>
    <p:sldId id="1261" r:id="rId4"/>
    <p:sldId id="1682" r:id="rId5"/>
    <p:sldId id="1665" r:id="rId6"/>
    <p:sldId id="1667" r:id="rId7"/>
    <p:sldId id="1668" r:id="rId8"/>
    <p:sldId id="1669" r:id="rId9"/>
    <p:sldId id="1670" r:id="rId10"/>
    <p:sldId id="1671" r:id="rId11"/>
    <p:sldId id="1672" r:id="rId12"/>
    <p:sldId id="1674" r:id="rId13"/>
    <p:sldId id="1677" r:id="rId14"/>
    <p:sldId id="1678" r:id="rId15"/>
    <p:sldId id="1679" r:id="rId16"/>
    <p:sldId id="1681" r:id="rId17"/>
    <p:sldId id="1676" r:id="rId18"/>
  </p:sldIdLst>
  <p:sldSz cx="9144000" cy="6858000" type="screen4x3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2" userDrawn="1">
          <p15:clr>
            <a:srgbClr val="A4A3A4"/>
          </p15:clr>
        </p15:guide>
        <p15:guide id="2" pos="29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istrator" initials="" lastIdx="1" clrIdx="0"/>
  <p:cmAuthor id="1" name="Office" initials="O" lastIdx="1" clrIdx="0"/>
  <p:cmAuthor id="3" name="xding" initials="x" lastIdx="1" clrIdx="2"/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091E"/>
    <a:srgbClr val="4309E7"/>
    <a:srgbClr val="3ED1D3"/>
    <a:srgbClr val="32C6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7" autoAdjust="0"/>
    <p:restoredTop sz="91222" autoAdjust="0"/>
  </p:normalViewPr>
  <p:slideViewPr>
    <p:cSldViewPr showGuides="1">
      <p:cViewPr varScale="1">
        <p:scale>
          <a:sx n="96" d="100"/>
          <a:sy n="96" d="100"/>
        </p:scale>
        <p:origin x="1140" y="64"/>
      </p:cViewPr>
      <p:guideLst>
        <p:guide orient="horz" pos="2132"/>
        <p:guide pos="2977"/>
      </p:guideLst>
    </p:cSldViewPr>
  </p:slideViewPr>
  <p:outlineViewPr>
    <p:cViewPr>
      <p:scale>
        <a:sx n="33" d="100"/>
        <a:sy n="33" d="100"/>
      </p:scale>
      <p:origin x="0" y="2627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fld id="{5B035D1B-813A-BD47-90E4-EEF91CDA6FB3}" type="datetimeFigureOut">
              <a:rPr lang="zh-CN" altLang="en-US"/>
              <a:t>2024-10-30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charset="0"/>
              </a:defRPr>
            </a:lvl1pPr>
          </a:lstStyle>
          <a:p>
            <a:fld id="{BB69BA4F-C97D-094D-A76C-5DC0E9BD72CA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宋体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/>
            <a:fld id="{D87503B0-D443-1047-A647-2824A8FF30FD}" type="slidenum">
              <a:rPr kumimoji="0" lang="en-US" altLang="zh-CN" sz="1200">
                <a:latin typeface="Calibri" panose="020F0502020204030204" charset="0"/>
              </a:rPr>
              <a:t>2</a:t>
            </a:fld>
            <a:endParaRPr kumimoji="0" lang="en-US" altLang="zh-CN" sz="1200">
              <a:latin typeface="Calibri" panose="020F0502020204030204" charset="0"/>
            </a:endParaRPr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zh-CN" altLang="en-US" dirty="0">
              <a:latin typeface="Calibri" panose="020F050202020403020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28650" y="1122680"/>
            <a:ext cx="78867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28650" y="3602356"/>
            <a:ext cx="7886700" cy="1655445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E04DF-5DAF-8942-8809-7549A96DA271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E6167-49D6-EB44-81AC-C78958FB4A5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327026"/>
            <a:ext cx="7886700" cy="5850255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9" name="组合 8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0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1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6DB4B6-99EF-E34F-A458-571EFDA1439C}" type="datetimeFigureOut">
              <a:rPr lang="zh-CN" altLang="en-US"/>
              <a:t>2024-10-30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63F824-EF50-5C42-AF43-141A0CECB3BA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/>
          <p:cNvSpPr txBox="1"/>
          <p:nvPr userDrawn="1"/>
        </p:nvSpPr>
        <p:spPr>
          <a:xfrm>
            <a:off x="6875463" y="6519863"/>
            <a:ext cx="2133600" cy="365125"/>
          </a:xfrm>
          <a:prstGeom prst="rect">
            <a:avLst/>
          </a:prstGeom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49D632F2-D304-9B40-98EA-D3D58DA80E65}" type="slidenum">
              <a:rPr lang="zh-CN" altLang="en-US" sz="1600">
                <a:latin typeface="Arial Unicode MS" panose="020B0604020202020204" charset="-122"/>
                <a:cs typeface="Arial Unicode MS" panose="020B0604020202020204" charset="-122"/>
              </a:rPr>
              <a:t>‹#›</a:t>
            </a:fld>
            <a:r>
              <a:rPr lang="en-US" altLang="zh-CN" sz="1600">
                <a:latin typeface="Arial Unicode MS" panose="020B0604020202020204" charset="-122"/>
                <a:cs typeface="Arial Unicode MS" panose="020B0604020202020204" charset="-122"/>
              </a:rPr>
              <a:t>/43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618490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628650" y="985520"/>
            <a:ext cx="7886700" cy="5191760"/>
          </a:xfrm>
        </p:spPr>
        <p:txBody>
          <a:bodyPr/>
          <a:lstStyle>
            <a:lvl2pPr>
              <a:defRPr/>
            </a:lvl2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04AE7-26EC-0148-A357-DD3C7FD71093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DE964-9B65-8A45-8720-E0AADF68FE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9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0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6"/>
          <p:cNvSpPr>
            <a:spLocks noChangeArrowheads="1"/>
          </p:cNvSpPr>
          <p:nvPr/>
        </p:nvSpPr>
        <p:spPr bwMode="auto">
          <a:xfrm>
            <a:off x="8786813" y="6596063"/>
            <a:ext cx="357187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 eaLnBrk="0" hangingPunct="0">
              <a:defRPr/>
            </a:pPr>
            <a:fld id="{4FFFBBFF-3D68-4277-A251-593CA0C24BE1}" type="slidenum">
              <a:rPr lang="zh-CN" altLang="en-US" sz="1000">
                <a:solidFill>
                  <a:srgbClr val="000000"/>
                </a:solidFill>
                <a:latin typeface="Arial" panose="020B0604020202090204" pitchFamily="34" charset="0"/>
                <a:ea typeface="华文楷体" panose="02010600040101010101" pitchFamily="2" charset="-122"/>
                <a:sym typeface="Arial" panose="020B0604020202090204" pitchFamily="34" charset="0"/>
              </a:rPr>
              <a:t>‹#›</a:t>
            </a:fld>
            <a:endParaRPr lang="zh-CN" altLang="en-US">
              <a:solidFill>
                <a:srgbClr val="000000"/>
              </a:solidFill>
              <a:latin typeface="Arial" panose="020B0604020202090204" pitchFamily="34" charset="0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530820CF-B880-4189-942D-D702A7CBA730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2" name="Picture 12" descr="图片1副本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979"/>
          <a:stretch>
            <a:fillRect/>
          </a:stretch>
        </p:blipFill>
        <p:spPr bwMode="auto">
          <a:xfrm>
            <a:off x="-1836712" y="908720"/>
            <a:ext cx="10657184" cy="132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959100"/>
            <a:ext cx="7886700" cy="2781300"/>
          </a:xfrm>
        </p:spPr>
        <p:txBody>
          <a:bodyPr anchor="t" anchorCtr="0"/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8650" y="1722121"/>
            <a:ext cx="7886700" cy="1102995"/>
          </a:xfrm>
        </p:spPr>
        <p:txBody>
          <a:bodyPr lIns="144145" anchor="b" anchorCtr="0"/>
          <a:lstStyle>
            <a:lvl1pPr marL="0" indent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1EEEB-2E2A-DF4A-9E58-105270FF4219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3E8C78-CEB3-F049-BA67-FE4408EFA4A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5DA5F-FC16-9841-AD03-8B8DB561F239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BADB77-FF20-1844-B432-534D0DE27497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079" y="365125"/>
            <a:ext cx="7886700" cy="8001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29602" y="1482091"/>
            <a:ext cx="3915728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28650" y="2368551"/>
            <a:ext cx="3916680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4692492" y="1482091"/>
            <a:ext cx="3822859" cy="8235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0070C0"/>
                </a:solidFill>
              </a:defRPr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4692492" y="2368551"/>
            <a:ext cx="3822859" cy="3820795"/>
          </a:xfrm>
        </p:spPr>
        <p:txBody>
          <a:bodyPr/>
          <a:lstStyle>
            <a:lvl1pPr>
              <a:defRPr sz="2100"/>
            </a:lvl1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08765-4B7D-2143-8328-FBBE326002BF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95E086-9019-8642-B2FA-ED4D49890AA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197485"/>
            <a:ext cx="7886700" cy="1325563"/>
          </a:xfrm>
        </p:spPr>
        <p:txBody>
          <a:bodyPr anchor="b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 +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-9525" y="-1905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12594" y="457200"/>
            <a:ext cx="3294221" cy="1055370"/>
          </a:xfrm>
        </p:spPr>
        <p:txBody>
          <a:bodyPr anchor="b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5512118" y="1694180"/>
            <a:ext cx="3295174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文本 + 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629" y="-7620"/>
            <a:ext cx="5263039" cy="6861810"/>
          </a:xfrm>
          <a:noFill/>
        </p:spPr>
        <p:txBody>
          <a:bodyPr lIns="252095" tIns="144145"/>
          <a:lstStyle>
            <a:lvl1pPr marL="0" indent="0" algn="ctr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7181" y="457200"/>
            <a:ext cx="3209925" cy="105537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307182" y="1694180"/>
            <a:ext cx="3210401" cy="4480560"/>
          </a:xfrm>
        </p:spPr>
        <p:txBody>
          <a:bodyPr/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F4F64-6D8C-8A48-B4BA-523317561A37}" type="datetimeFigureOut">
              <a:rPr lang="zh-CN" altLang="en-US" smtClean="0"/>
              <a:t>2024-10-30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E037-E3E3-064B-AF78-C17DBF3D0442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25"/>
          <p:cNvCxnSpPr/>
          <p:nvPr/>
        </p:nvCxnSpPr>
        <p:spPr>
          <a:xfrm>
            <a:off x="206036" y="6466563"/>
            <a:ext cx="720539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/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7343405" y="6237278"/>
            <a:ext cx="1688365" cy="426849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32185" y="866028"/>
            <a:ext cx="8452247" cy="1"/>
            <a:chOff x="442913" y="4600577"/>
            <a:chExt cx="11269662" cy="1"/>
          </a:xfrm>
        </p:grpSpPr>
        <p:cxnSp>
          <p:nvCxnSpPr>
            <p:cNvPr id="15" name="直接连接符 31"/>
            <p:cNvCxnSpPr/>
            <p:nvPr/>
          </p:nvCxnSpPr>
          <p:spPr>
            <a:xfrm>
              <a:off x="3714750" y="4600578"/>
              <a:ext cx="7997825" cy="0"/>
            </a:xfrm>
            <a:prstGeom prst="line">
              <a:avLst/>
            </a:prstGeom>
            <a:noFill/>
            <a:ln w="38100" cap="flat" cmpd="sng" algn="ctr">
              <a:gradFill>
                <a:gsLst>
                  <a:gs pos="0">
                    <a:srgbClr val="004299"/>
                  </a:gs>
                  <a:gs pos="100000">
                    <a:srgbClr val="004299">
                      <a:alpha val="0"/>
                    </a:srgbClr>
                  </a:gs>
                </a:gsLst>
                <a:lin ang="0" scaled="0"/>
              </a:gradFill>
              <a:prstDash val="solid"/>
              <a:miter lim="800000"/>
            </a:ln>
            <a:effectLst/>
          </p:spPr>
        </p:cxnSp>
        <p:cxnSp>
          <p:nvCxnSpPr>
            <p:cNvPr id="16" name="直接连接符 32"/>
            <p:cNvCxnSpPr/>
            <p:nvPr/>
          </p:nvCxnSpPr>
          <p:spPr>
            <a:xfrm>
              <a:off x="442913" y="4600577"/>
              <a:ext cx="3184207" cy="0"/>
            </a:xfrm>
            <a:prstGeom prst="line">
              <a:avLst/>
            </a:prstGeom>
            <a:noFill/>
            <a:ln w="38100" cap="flat" cmpd="sng" algn="ctr">
              <a:solidFill>
                <a:srgbClr val="C00000"/>
              </a:solidFill>
              <a:prstDash val="solid"/>
              <a:miter lim="800000"/>
            </a:ln>
            <a:effectLst/>
          </p:spPr>
        </p:cxn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9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9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信息内容安全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 BM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算法基本思想，由右向左匹配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坏字符原则和好后缀原则</a:t>
            </a: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坏字符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bmbc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[]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数组的构造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好后缀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bmgs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[]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数组的构造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latin typeface="Arial" panose="020B0604020202090204" pitchFamily="34" charset="0"/>
                <a:ea typeface="宋体" pitchFamily="2" charset="-122"/>
              </a:rPr>
              <a:t>先计算</a:t>
            </a:r>
            <a:r>
              <a:rPr lang="zh-CN" altLang="en-US" sz="2000" dirty="0">
                <a:latin typeface="Arial" panose="020B0604020202090204" pitchFamily="34" charset="0"/>
                <a:ea typeface="宋体" pitchFamily="2" charset="-122"/>
              </a:rPr>
              <a:t>suffixes数组，找到不同位置</a:t>
            </a:r>
            <a:r>
              <a:rPr lang="en-US" altLang="zh-CN" sz="2000" dirty="0" err="1">
                <a:latin typeface="Arial" panose="020B0604020202090204" pitchFamily="34" charset="0"/>
                <a:ea typeface="宋体" pitchFamily="2" charset="-122"/>
              </a:rPr>
              <a:t>i</a:t>
            </a:r>
            <a:r>
              <a:rPr lang="zh-CN" altLang="en-US" sz="2000" dirty="0">
                <a:latin typeface="Arial" panose="020B0604020202090204" pitchFamily="34" charset="0"/>
                <a:ea typeface="宋体" pitchFamily="2" charset="-122"/>
              </a:rPr>
              <a:t>能和后缀匹配上的最大长度</a:t>
            </a:r>
            <a:endParaRPr lang="en-US" altLang="zh-CN" sz="2000" dirty="0">
              <a:latin typeface="Arial" panose="020B0604020202090204" pitchFamily="34" charset="0"/>
              <a:ea typeface="宋体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Arial" panose="020B0604020202090204" pitchFamily="34" charset="0"/>
                <a:ea typeface="宋体" pitchFamily="2" charset="-122"/>
              </a:rPr>
              <a:t>根据</a:t>
            </a:r>
            <a:r>
              <a:rPr lang="en-US" altLang="zh-CN" sz="2000" b="1" dirty="0">
                <a:latin typeface="Arial" panose="020B0604020202090204" pitchFamily="34" charset="0"/>
                <a:ea typeface="宋体" pitchFamily="2" charset="-122"/>
              </a:rPr>
              <a:t>suffixes</a:t>
            </a:r>
            <a:r>
              <a:rPr lang="zh-CN" altLang="en-US" sz="2000" b="1" dirty="0">
                <a:latin typeface="Arial" panose="020B0604020202090204" pitchFamily="34" charset="0"/>
                <a:ea typeface="宋体" pitchFamily="2" charset="-122"/>
              </a:rPr>
              <a:t>求好后缀，三种情况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  <a:p>
            <a:pPr lvl="2">
              <a:lnSpc>
                <a:spcPct val="110000"/>
              </a:lnSpc>
              <a:buSzPct val="75000"/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000" b="1" dirty="0">
                <a:latin typeface="Arial" panose="020B0604020202090204" pitchFamily="34" charset="0"/>
                <a:ea typeface="宋体" pitchFamily="2" charset="-122"/>
              </a:rPr>
              <a:t>给定文本串和模式串能计算两个数组，能进行字符串匹配的手动推导，参见作业。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  <a:p>
            <a:pPr marL="171450" lvl="2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6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单模式匹配算法时间复杂度的比较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7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多模式匹配算法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AC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和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WM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8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了解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Trie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树结构，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AC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算法的基础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9 AC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转向函数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g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，失效函数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f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，输出函数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output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的构造，能手动计算推导。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AC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算法的时间复杂度分析，初始化时间只和模式集字符数有关，匹配时间复杂度只和文本串的字符数有关。和模式串个数和长度无关。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AC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算法的优化，内存占用问题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了解行压缩和位图方法的思想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掌握双数组方法，能够进行推导计算。</a:t>
            </a:r>
            <a:endParaRPr lang="en-US" altLang="zh-CN" sz="2000" b="1" dirty="0"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10 WM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基本思想和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BM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算法相似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算法关键的数据结构，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SHIFT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表，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HASH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表， 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PREFIX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表，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PAT_PTR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表的构造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要对模式集按最短的模式截断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选择合适的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HASH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函数的重要性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能够对</a:t>
            </a:r>
            <a:r>
              <a:rPr lang="en-US" altLang="zh-CN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WM</a:t>
            </a:r>
            <a:r>
              <a:rPr lang="zh-CN" altLang="en-US" sz="22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算法手动计算和推导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11 AC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和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WM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的性能比较，各自适用的场景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12 AC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算法并行化处理，如何切分文本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13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AC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双数组的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IP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地址多模式匹配，能推导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14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最大公共子串和最大公共子序列的求解算法，了解算法原理。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</a:t>
            </a: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15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正则表达式匹配算法的思想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第四章  信息内容分析与挖掘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20-25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文本分类与文本聚类的区别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2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文本表示重点掌握 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TF-IDF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模型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3 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jieba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分词的原理，了解能自己表述出来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4 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基于决策树的文本分类方法，能够计算 类别信息熵、属性的信息熵、信息增益、属性分类信息度量、信息增益率。计算能推导一级分支即可。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 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基于贝叶斯的分类，能计算朴素贝叶斯分类，掌握多项式模型，能根据多项式模型进行文本分类。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第四章  信息内容分析与挖掘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6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支持向量机分类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svm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，掌握基本思想和原理就可以，知道核函数的作用。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7 KNN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分类算法，掌握基本思想和原理就可以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8 k-means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聚类算法 能计算，推理分类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9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基于密度的聚类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DBSCAN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，了解什么是核心点，边界点和噪音点，知道两个关键参数的含义，能计算推理和分类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10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基于层次的聚类，两种模型，能够计算和聚类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第五章  信息内容安全管理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5-10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信息内容安全管理的目标是什么：剔除非授权信息，保护授权信息。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TCP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重置攻击，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RST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攻击的原理，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seq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、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ack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和滑动窗口的作用，能够计算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rst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报文的</a:t>
            </a:r>
            <a:r>
              <a:rPr lang="en-US" altLang="zh-CN" sz="28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seq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值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P2P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网络的管控方法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索引污染和索引毒害的区别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资源占用攻击的原理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数据欺骗攻击的原理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数据块污染攻击的原理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eclipse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攻击的原理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第五</a:t>
            </a:r>
            <a:r>
              <a:rPr lang="zh-CN" altLang="en-US" sz="3800" b="1" dirty="0">
                <a:latin typeface="Arial" panose="020B0604020202090204" pitchFamily="34" charset="0"/>
                <a:ea typeface="宋体" pitchFamily="2" charset="-122"/>
              </a:rPr>
              <a:t>章信息内容安全管理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隐私保护技术（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5-10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隐私数据不同属性的分类：显示标识符、准标识符、敏感属性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K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匿名的隐私度量方法，掌握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k-anonymity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、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l-diversity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和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t-closeness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的基本概念，各度量能解决的问题，了解即可。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基于差分隐私的度量方法，能解决的问题，了解即可。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常用的隐私保护技术的分类，熟练掌握四种类别，各种隐私保护方法的分类归属。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同态加密技术的原理，了解即可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联邦学习的原理，横向、纵向适用的场合。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基于位置的隐私保护，攻击模型和保护方法了解即可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467544" y="1052736"/>
            <a:ext cx="8049076" cy="5112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9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9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答疑时间地点：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周一，周三上午，周二，周四，周五下午 格物楼二楼办公室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其他时间可以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QQ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提前联系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考试之前作业和实验报告必须提交</a:t>
            </a:r>
            <a:endParaRPr lang="en-US" altLang="zh-CN" sz="22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灯片编号占位符 2"/>
          <p:cNvSpPr txBox="1">
            <a:spLocks noGrp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ctr"/>
            <a:fld id="{7993C503-8323-D746-B41A-D8B1E54E1CB7}" type="slidenum">
              <a:rPr kumimoji="0" lang="en-US" altLang="zh-CN" sz="1200">
                <a:solidFill>
                  <a:srgbClr val="898989"/>
                </a:solidFill>
              </a:rPr>
              <a:t>2</a:t>
            </a:fld>
            <a:endParaRPr kumimoji="0" lang="en-US" altLang="zh-CN" sz="1200">
              <a:solidFill>
                <a:srgbClr val="898989"/>
              </a:solidFill>
            </a:endParaRPr>
          </a:p>
        </p:txBody>
      </p:sp>
      <p:sp>
        <p:nvSpPr>
          <p:cNvPr id="18434" name="Text Box 4"/>
          <p:cNvSpPr txBox="1">
            <a:spLocks noChangeArrowheads="1"/>
          </p:cNvSpPr>
          <p:nvPr/>
        </p:nvSpPr>
        <p:spPr bwMode="auto">
          <a:xfrm>
            <a:off x="831017" y="336198"/>
            <a:ext cx="7561262" cy="3477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 algn="l">
              <a:spcBef>
                <a:spcPct val="50000"/>
              </a:spcBef>
              <a:buClrTx/>
              <a:buSzTx/>
              <a:buFontTx/>
            </a:pPr>
            <a:endParaRPr kumimoji="0" lang="zh-CN" altLang="en-US" sz="3400" b="1" dirty="0">
              <a:solidFill>
                <a:srgbClr val="000000"/>
              </a:solidFill>
              <a:latin typeface="宋体" pitchFamily="2" charset="-122"/>
              <a:ea typeface="+mn-ea"/>
              <a:cs typeface="+mn-cs"/>
            </a:endParaRPr>
          </a:p>
          <a:p>
            <a:pPr>
              <a:spcBef>
                <a:spcPct val="50000"/>
              </a:spcBef>
            </a:pPr>
            <a:r>
              <a:rPr kumimoji="0" lang="zh-CN" altLang="en-US" sz="2800" b="1" dirty="0">
                <a:solidFill>
                  <a:srgbClr val="000000"/>
                </a:solidFill>
                <a:latin typeface="宋体" pitchFamily="2" charset="-122"/>
              </a:rPr>
              <a:t>累加式考核</a:t>
            </a:r>
            <a:endParaRPr kumimoji="0" lang="zh-CN" altLang="en-US" sz="2000" b="1" dirty="0">
              <a:solidFill>
                <a:srgbClr val="030301"/>
              </a:solidFill>
              <a:latin typeface="Calibri" panose="020F0502020204030204" charset="0"/>
            </a:endParaRP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考试成绩：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60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％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实验成绩：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20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％   </a:t>
            </a:r>
          </a:p>
          <a:p>
            <a:pPr lvl="1">
              <a:spcBef>
                <a:spcPct val="50000"/>
              </a:spcBef>
              <a:buFontTx/>
              <a:buChar char="•"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平时作业：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20%</a:t>
            </a:r>
          </a:p>
          <a:p>
            <a:pPr lvl="2">
              <a:spcBef>
                <a:spcPct val="50000"/>
              </a:spcBef>
              <a:buFontTx/>
              <a:buChar char="•"/>
            </a:pPr>
            <a:endParaRPr kumimoji="0" lang="en-US" altLang="zh-CN" b="1" dirty="0">
              <a:solidFill>
                <a:srgbClr val="030301"/>
              </a:solidFill>
              <a:latin typeface="Calibri" panose="020F0502020204030204" charset="0"/>
            </a:endParaRPr>
          </a:p>
        </p:txBody>
      </p:sp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328930" y="375920"/>
            <a:ext cx="7829550" cy="51435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r>
              <a:rPr lang="zh-CN" altLang="en-US" sz="3400" b="1" dirty="0">
                <a:solidFill>
                  <a:srgbClr val="000000"/>
                </a:solidFill>
                <a:latin typeface="宋体" pitchFamily="2" charset="-122"/>
              </a:rPr>
              <a:t>课程考核</a:t>
            </a:r>
          </a:p>
        </p:txBody>
      </p:sp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5560" y="2996565"/>
            <a:ext cx="8919210" cy="32918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  <a:cs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anose="020B0604020202090204" pitchFamily="34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endParaRPr kumimoji="0" lang="zh-CN" altLang="en-US" sz="2800" b="1" dirty="0">
              <a:solidFill>
                <a:srgbClr val="000000"/>
              </a:solidFill>
              <a:latin typeface="宋体" pitchFamily="2" charset="-122"/>
            </a:endParaRPr>
          </a:p>
          <a:p>
            <a:pPr marL="457200" lvl="1" indent="0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卷面：选择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10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个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=20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分</a:t>
            </a:r>
          </a:p>
          <a:p>
            <a:pPr marL="457200" lvl="1" indent="0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简答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5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道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= 20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分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（绪论，捕包，管控，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P2P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）简单明了</a:t>
            </a:r>
          </a:p>
          <a:p>
            <a:pPr marL="457200" lvl="1" indent="0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计算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6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道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= 50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分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（字符串匹配，分类算法）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</a:t>
            </a:r>
          </a:p>
          <a:p>
            <a:pPr marL="457200" lvl="1" indent="0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设计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1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道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= 10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分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（综合设计一个系统）</a:t>
            </a:r>
          </a:p>
          <a:p>
            <a:pPr marL="457200" lvl="1" indent="0">
              <a:spcBef>
                <a:spcPct val="50000"/>
              </a:spcBef>
              <a:buFontTx/>
              <a:buNone/>
            </a:pP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 </a:t>
            </a:r>
            <a:r>
              <a:rPr kumimoji="0" lang="en-US" altLang="zh-CN" b="1" dirty="0">
                <a:solidFill>
                  <a:srgbClr val="030301"/>
                </a:solidFill>
                <a:latin typeface="Calibri" panose="020F0502020204030204" charset="0"/>
              </a:rPr>
              <a:t>                             </a:t>
            </a:r>
            <a:r>
              <a:rPr kumimoji="0" lang="zh-CN" altLang="en-US" b="1" dirty="0">
                <a:solidFill>
                  <a:srgbClr val="030301"/>
                </a:solidFill>
                <a:latin typeface="Calibri" panose="020F0502020204030204" charset="0"/>
              </a:rPr>
              <a:t>（设计思路，结构，主要技术）</a:t>
            </a:r>
          </a:p>
        </p:txBody>
      </p:sp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第一章   信息内容安全概述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什么是网络空间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网络空间的四个基本要素包括哪些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什么是网络空间安全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网络空间安全学科的研究方向有哪些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《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网络安全法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》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中的主体、客体主要有哪些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试列举各主体的基本责任和义务。 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什么是网络空间主权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基本原则是什么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?(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独立平等自主管辖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)</a:t>
            </a: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什么是信息内容安全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</a:p>
          <a:p>
            <a:pPr marL="0" indent="0">
              <a:lnSpc>
                <a:spcPct val="110000"/>
              </a:lnSpc>
              <a:buSzPct val="75000"/>
              <a:buNone/>
            </a:pPr>
            <a:r>
              <a:rPr lang="zh-CN" altLang="en-US" sz="2800" b="1" dirty="0">
                <a:latin typeface="Arial" panose="020B0604020202090204" pitchFamily="34" charset="0"/>
                <a:ea typeface="宋体" pitchFamily="2" charset="-122"/>
              </a:rPr>
              <a:t>     主要涉及对传播信息的有效审查监管，剔除非授权信息（非法信息、泄密信息、垃圾邮件等），保护授权信息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信息内容安全技术主要包括哪些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zh-CN" altLang="en-US" sz="2800" b="1" dirty="0">
                <a:latin typeface="Arial" panose="020B0604020202090204" pitchFamily="34" charset="0"/>
                <a:ea typeface="宋体" pitchFamily="2" charset="-122"/>
              </a:rPr>
              <a:t>获取、识别、分析、管控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信息内容安全技术面临的挑战是什么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?(</a:t>
            </a:r>
            <a:r>
              <a:rPr lang="zh-CN" altLang="en-US" sz="2800" b="1" dirty="0">
                <a:latin typeface="Arial" panose="020B0604020202090204" pitchFamily="34" charset="0"/>
                <a:ea typeface="宋体" pitchFamily="2" charset="-122"/>
              </a:rPr>
              <a:t>数据量大，计算复杂度高，网络技术新，社会矛盾深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)</a:t>
            </a:r>
            <a:endParaRPr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5692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1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网络信息被动获取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网卡的四种接收模式，旁路数据获取需要网卡在混杂模式。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串行和旁路数据获取的区别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BPF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的原理（在协议栈处理之前拷贝，应用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tcpdump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IP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头、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TCP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头、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UDP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头的关键字段有哪些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Libpcap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或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winpcap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捕包的基本流程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0" indent="0">
              <a:lnSpc>
                <a:spcPct val="110000"/>
              </a:lnSpc>
              <a:buSzPct val="75000"/>
              <a:buNone/>
            </a:pPr>
            <a:endParaRPr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高性能捕包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网络数据包由网卡到用户空间进行了几次拷贝。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操作系统消除拷贝的方式（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DMA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方式，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mmp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共享内存的原理，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ebpf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网卡设备厂商零拷贝的技术（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DPDK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ebpf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xdp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和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DPDK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实现零拷贝的区别</a:t>
            </a:r>
            <a:endParaRPr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10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3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网络信息主动获取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网络信息搜索系统的一般结构（四个部分）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通用爬虫的一般框架（队列）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单机爬虫抓取算法，多机抓取算法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PageRanks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算法及本思想，会计算（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M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矩阵的构建，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PR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值的推导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dead end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问题和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spider traps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问题如何修正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网络信息的主动获取和被动获取的区别</a:t>
            </a:r>
            <a:endParaRPr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第二章   网络信息获取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5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分）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4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社交网络和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P2P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信息获取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P2P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系统结构的分类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各种结构的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P2P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系统内容发布和检索的方式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结构化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P2P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的分布式哈希表结构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DHT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的原理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给定节点数如何构造每个节点的路由表，保证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O(n)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的时间复杂度可以找到任何一个节点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KAD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网络节点路由表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K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桶的构造，节点查询的原理</a:t>
            </a:r>
            <a:endParaRPr lang="zh-CN" altLang="en-US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20" y="45085"/>
            <a:ext cx="8229600" cy="1143000"/>
          </a:xfrm>
        </p:spPr>
        <p:txBody>
          <a:bodyPr/>
          <a:lstStyle/>
          <a:p>
            <a:pPr eaLnBrk="1" hangingPunct="1"/>
            <a:r>
              <a:rPr kumimoji="0" lang="zh-CN" altLang="en-US" sz="3800" b="1" dirty="0">
                <a:latin typeface="Arial" panose="020B0604020202090204" pitchFamily="34" charset="0"/>
                <a:ea typeface="宋体" pitchFamily="2" charset="-122"/>
              </a:rPr>
              <a:t>第三章   字符串匹配</a:t>
            </a:r>
            <a:endParaRPr kumimoji="0" lang="en-US" altLang="zh-CN" sz="3800" b="1" dirty="0">
              <a:latin typeface="Arial" panose="020B0604020202090204" pitchFamily="34" charset="0"/>
              <a:ea typeface="宋体" pitchFamily="2" charset="-122"/>
            </a:endParaRP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052736"/>
            <a:ext cx="8049076" cy="511256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SzPct val="75000"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25-30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）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1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模式串匹配算法的分类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>
              <a:lnSpc>
                <a:spcPct val="110000"/>
              </a:lnSpc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2 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单模式匹配算法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3  BF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算法，了解基本思想，知道时间复杂度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marL="171450" lvl="1">
              <a:lnSpc>
                <a:spcPct val="110000"/>
              </a:lnSpc>
              <a:spcBef>
                <a:spcPts val="750"/>
              </a:spcBef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4 KMP</a:t>
            </a:r>
            <a:r>
              <a:rPr lang="zh-CN" altLang="en-US" sz="28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</a:t>
            </a:r>
            <a:endParaRPr lang="en-US" altLang="zh-CN" sz="28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算法思想，如何控制不回溯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 next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函数， 和文本串无关，寻找最长前缀后缀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给定模式串如何求</a:t>
            </a: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next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数组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kmp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算法手动推导</a:t>
            </a: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r>
              <a:rPr lang="en-US" altLang="zh-CN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 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如何求</a:t>
            </a:r>
            <a:r>
              <a:rPr lang="en-US" altLang="zh-CN" sz="2500" b="1" dirty="0" err="1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nextval</a:t>
            </a:r>
            <a:r>
              <a:rPr lang="zh-CN" altLang="en-US" sz="2500" b="1" dirty="0">
                <a:solidFill>
                  <a:srgbClr val="C00000"/>
                </a:solidFill>
                <a:latin typeface="Arial" panose="020B0604020202090204" pitchFamily="34" charset="0"/>
                <a:ea typeface="宋体" pitchFamily="2" charset="-122"/>
              </a:rPr>
              <a:t>数组</a:t>
            </a:r>
          </a:p>
          <a:p>
            <a:pPr lvl="1">
              <a:lnSpc>
                <a:spcPct val="110000"/>
              </a:lnSpc>
              <a:buSzPct val="75000"/>
              <a:buFont typeface="Wingdings" panose="05000000000000000000" pitchFamily="2" charset="2"/>
              <a:buChar char="p"/>
            </a:pPr>
            <a:endParaRPr lang="en-US" altLang="zh-CN" sz="2500" b="1" dirty="0">
              <a:solidFill>
                <a:srgbClr val="C00000"/>
              </a:solidFill>
              <a:latin typeface="Arial" panose="020B0604020202090204" pitchFamily="34" charset="0"/>
              <a:ea typeface="宋体" pitchFamily="2" charset="-122"/>
            </a:endParaRPr>
          </a:p>
        </p:txBody>
      </p:sp>
    </p:spTree>
  </p:cSld>
  <p:clrMapOvr>
    <a:masterClrMapping/>
  </p:clrMapOvr>
  <p:transition advTm="3000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mMwNjAzYzIxYTU3NWRiMzg3YjIwNjI3ZjhmZTVmY2YifQ=="/>
  <p:tag name="KSO_WPP_MARK_KEY" val="8ee8833f-dfc4-4d8d-9e7d-7f7501131ece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网络安全_0912zhl</Template>
  <TotalTime>746</TotalTime>
  <Words>1430</Words>
  <Application>Microsoft Office PowerPoint</Application>
  <PresentationFormat>全屏显示(4:3)</PresentationFormat>
  <Paragraphs>135</Paragraphs>
  <Slides>17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 Unicode MS</vt:lpstr>
      <vt:lpstr>宋体</vt:lpstr>
      <vt:lpstr>Arial</vt:lpstr>
      <vt:lpstr>Calibri</vt:lpstr>
      <vt:lpstr>Franklin Gothic Medium</vt:lpstr>
      <vt:lpstr>Wingdings</vt:lpstr>
      <vt:lpstr>Office 主题</vt:lpstr>
      <vt:lpstr>信息内容安全</vt:lpstr>
      <vt:lpstr>PowerPoint 演示文稿</vt:lpstr>
      <vt:lpstr>第一章   信息内容安全概述</vt:lpstr>
      <vt:lpstr>PowerPoint 演示文稿</vt:lpstr>
      <vt:lpstr>第二章   网络信息获取</vt:lpstr>
      <vt:lpstr>第二章   网络信息获取</vt:lpstr>
      <vt:lpstr>第二章   网络信息获取</vt:lpstr>
      <vt:lpstr>第二章   网络信息获取</vt:lpstr>
      <vt:lpstr>第三章   字符串匹配</vt:lpstr>
      <vt:lpstr>第三章   字符串匹配</vt:lpstr>
      <vt:lpstr>第三章   字符串匹配</vt:lpstr>
      <vt:lpstr>第三章   字符串匹配</vt:lpstr>
      <vt:lpstr>第四章  信息内容分析与挖掘</vt:lpstr>
      <vt:lpstr>第四章  信息内容分析与挖掘</vt:lpstr>
      <vt:lpstr>第五章  信息内容安全管理</vt:lpstr>
      <vt:lpstr>第五章信息内容安全管理</vt:lpstr>
      <vt:lpstr>PowerPoint 演示文稿</vt:lpstr>
    </vt:vector>
  </TitlesOfParts>
  <Company>哈尔滨工业大学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王宽全</dc:creator>
  <cp:lastModifiedBy>369 Zephyr</cp:lastModifiedBy>
  <cp:revision>271</cp:revision>
  <dcterms:created xsi:type="dcterms:W3CDTF">2024-10-24T01:50:03Z</dcterms:created>
  <dcterms:modified xsi:type="dcterms:W3CDTF">2024-10-30T16:16:04Z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0103A31F58A47BC3CBA719677F67C1A2_43</vt:lpwstr>
  </property>
</Properties>
</file>