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73" r:id="rId2"/>
    <p:sldMasterId id="2147483676" r:id="rId3"/>
  </p:sldMasterIdLst>
  <p:notesMasterIdLst>
    <p:notesMasterId r:id="rId62"/>
  </p:notesMasterIdLst>
  <p:sldIdLst>
    <p:sldId id="1119" r:id="rId4"/>
    <p:sldId id="1120" r:id="rId5"/>
    <p:sldId id="340" r:id="rId6"/>
    <p:sldId id="421" r:id="rId7"/>
    <p:sldId id="420" r:id="rId8"/>
    <p:sldId id="1121" r:id="rId9"/>
    <p:sldId id="351" r:id="rId10"/>
    <p:sldId id="352" r:id="rId11"/>
    <p:sldId id="434" r:id="rId12"/>
    <p:sldId id="384" r:id="rId13"/>
    <p:sldId id="386" r:id="rId14"/>
    <p:sldId id="387" r:id="rId15"/>
    <p:sldId id="388" r:id="rId16"/>
    <p:sldId id="389" r:id="rId17"/>
    <p:sldId id="1122" r:id="rId18"/>
    <p:sldId id="354" r:id="rId19"/>
    <p:sldId id="355" r:id="rId20"/>
    <p:sldId id="356" r:id="rId21"/>
    <p:sldId id="357" r:id="rId22"/>
    <p:sldId id="358" r:id="rId23"/>
    <p:sldId id="359" r:id="rId24"/>
    <p:sldId id="440" r:id="rId25"/>
    <p:sldId id="390" r:id="rId26"/>
    <p:sldId id="441" r:id="rId27"/>
    <p:sldId id="449" r:id="rId28"/>
    <p:sldId id="443" r:id="rId29"/>
    <p:sldId id="444" r:id="rId30"/>
    <p:sldId id="445" r:id="rId31"/>
    <p:sldId id="446" r:id="rId32"/>
    <p:sldId id="447" r:id="rId33"/>
    <p:sldId id="448" r:id="rId34"/>
    <p:sldId id="1123" r:id="rId35"/>
    <p:sldId id="1124" r:id="rId36"/>
    <p:sldId id="372" r:id="rId37"/>
    <p:sldId id="317" r:id="rId38"/>
    <p:sldId id="375" r:id="rId39"/>
    <p:sldId id="376" r:id="rId40"/>
    <p:sldId id="377" r:id="rId41"/>
    <p:sldId id="378" r:id="rId42"/>
    <p:sldId id="408" r:id="rId43"/>
    <p:sldId id="382" r:id="rId44"/>
    <p:sldId id="402" r:id="rId45"/>
    <p:sldId id="403" r:id="rId46"/>
    <p:sldId id="404" r:id="rId47"/>
    <p:sldId id="405" r:id="rId48"/>
    <p:sldId id="406" r:id="rId49"/>
    <p:sldId id="410" r:id="rId50"/>
    <p:sldId id="411" r:id="rId51"/>
    <p:sldId id="412" r:id="rId52"/>
    <p:sldId id="1125" r:id="rId53"/>
    <p:sldId id="318" r:id="rId54"/>
    <p:sldId id="416" r:id="rId55"/>
    <p:sldId id="319" r:id="rId56"/>
    <p:sldId id="415" r:id="rId57"/>
    <p:sldId id="418" r:id="rId58"/>
    <p:sldId id="324" r:id="rId59"/>
    <p:sldId id="325" r:id="rId60"/>
    <p:sldId id="1126" r:id="rId61"/>
  </p:sldIdLst>
  <p:sldSz cx="9144000" cy="5143500" type="screen16x9"/>
  <p:notesSz cx="6761163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3429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685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0287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31B6FD"/>
    <a:srgbClr val="CDE5FE"/>
    <a:srgbClr val="000099"/>
    <a:srgbClr val="777777"/>
    <a:srgbClr val="0FF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67" autoAdjust="0"/>
    <p:restoredTop sz="94632" autoAdjust="0"/>
  </p:normalViewPr>
  <p:slideViewPr>
    <p:cSldViewPr>
      <p:cViewPr varScale="1">
        <p:scale>
          <a:sx n="102" d="100"/>
          <a:sy n="102" d="100"/>
        </p:scale>
        <p:origin x="72" y="8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latin typeface="Arial" charset="0"/>
              </a:defRPr>
            </a:lvl1pPr>
          </a:lstStyle>
          <a:p>
            <a:endParaRPr lang="zh-CN" altLang="en-US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29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3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5815" y="4722192"/>
            <a:ext cx="5409535" cy="447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latin typeface="Arial" charset="0"/>
              </a:defRPr>
            </a:lvl1pPr>
          </a:lstStyle>
          <a:p>
            <a:fld id="{57214CFA-32F9-4EE5-B147-1DBFFF29F4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1998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8F1DEDCB-786F-4691-8F41-91EA152A5D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2F43FBD-588A-4CB1-888E-C1F6E2ED4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F5A1DC8E-8049-4110-A40D-DA9E71FFA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7250" indent="-328613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2397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5102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381250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384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956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528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2100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4BBA999-AC22-47AA-86A8-B051162E37F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1001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693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63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5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59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358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829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  <a:buFont typeface="Wingdings" pitchFamily="2" charset="2"/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8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38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23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73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246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596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9666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47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346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75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48636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1444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5454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214CFA-32F9-4EE5-B147-1DBFFF29F43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pPr marL="0" marR="0" lvl="0" indent="0" algn="r" defTabSz="9545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267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48239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4707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5933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87AF7-4586-4ADD-8DA4-2F3B5B09020D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263" y="746125"/>
            <a:ext cx="6624637" cy="3727450"/>
          </a:xfrm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231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6575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4751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2773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431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757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85350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7808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42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676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43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681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78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8254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116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709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4570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48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15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58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7964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8357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38819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9662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2379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54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0126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55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613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7032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76672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幻灯片图像占位符 1">
            <a:extLst>
              <a:ext uri="{FF2B5EF4-FFF2-40B4-BE49-F238E27FC236}">
                <a16:creationId xmlns:a16="http://schemas.microsoft.com/office/drawing/2014/main" id="{72DAADE4-0FD0-4752-B0CD-8DA7228A07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备注占位符 2">
            <a:extLst>
              <a:ext uri="{FF2B5EF4-FFF2-40B4-BE49-F238E27FC236}">
                <a16:creationId xmlns:a16="http://schemas.microsoft.com/office/drawing/2014/main" id="{F71E0E3D-E7ED-4D93-8B96-801A3B892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4676" name="灯片编号占位符 3">
            <a:extLst>
              <a:ext uri="{FF2B5EF4-FFF2-40B4-BE49-F238E27FC236}">
                <a16:creationId xmlns:a16="http://schemas.microsoft.com/office/drawing/2014/main" id="{598964B7-25A7-442A-83BF-F5C0D126D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57250" indent="-328613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2397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851025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381250" indent="-260350" defTabSz="110013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8384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2956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7528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210050" indent="-260350" defTabSz="1100138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11001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37EDAA-1CB0-42D5-81E4-D7786DA874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11001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87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38301A44-9FD6-4C43-ADDA-04213582F5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E53BB12D-E882-4A96-AA29-1F004FA8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CFAFF679-0D50-4C58-B4A8-9DF908DBD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98513" indent="-306388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22438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12975" indent="-244475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701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73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45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41775" indent="-2444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5415F0-3107-4FEF-BF2C-1FD34ACABE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29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857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160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263" y="746125"/>
            <a:ext cx="6624637" cy="37274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14CFA-32F9-4EE5-B147-1DBFFF29F430}" type="slidenum">
              <a:rPr lang="zh-CN" altLang="en-US" smtClean="0">
                <a:solidFill>
                  <a:srgbClr val="000000"/>
                </a:solidFill>
              </a:rPr>
              <a:pPr/>
              <a:t>9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98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24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/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4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368426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lIns="68580" tIns="34290" rIns="68580" bIns="34290"/>
          <a:lstStyle>
            <a:lvl1pPr eaLnBrk="1" hangingPunct="1">
              <a:defRPr>
                <a:latin typeface="Tahom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b="1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012E988-66C5-4E57-A7D6-82EEB641B95A}" type="slidenum">
              <a:rPr lang="zh-CN" altLang="en-US" b="1">
                <a:solidFill>
                  <a:prstClr val="black"/>
                </a:solidFill>
                <a:ea typeface="宋体" panose="02010600030101010101" pitchFamily="2" charset="-122"/>
              </a:rPr>
              <a:pPr>
                <a:defRPr/>
              </a:pPr>
              <a:t>‹#›</a:t>
            </a:fld>
            <a:endParaRPr lang="en-US" altLang="zh-CN" b="1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0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92CDBF6D-B78B-43B1-99FD-C7AD8BCCAE27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491A9B4-8FCB-4A00-88B9-65C253FD2B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F686EE72-141D-4EE6-BE77-1B05CDAAA6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09AD71D1-49A5-46F1-8BBD-D24F96116A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B3DAB9C1-1F30-448F-B9F3-3B402764E6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E0C54FFF-C5D7-45E4-B0AA-4023523422A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2339C4E7-DC18-483A-B070-5BC7600387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9C1D974-4A33-40BA-9C8D-6DB7690F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479796-EA0E-45E7-B478-76A47EF16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BCFF0-5FA2-46C1-B932-009ACADE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fld id="{1FD4502B-9CC5-4BF8-A021-FC7A279559D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138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267494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7625-895F-4189-A1BD-DFA381FC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A04E-B24F-4308-A330-3AF19FE8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4349-4FBA-45ED-A908-B3D37E0D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1">
                <a:latin typeface="Times New Roman" panose="02020603050405020304" pitchFamily="18" charset="0"/>
              </a:defRPr>
            </a:lvl1pPr>
          </a:lstStyle>
          <a:p>
            <a:fld id="{EADC2684-B72D-4B3E-BD4A-08EED3B3B6B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228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7DB1EE7A-E777-4E9C-A89C-3A9939242F96}"/>
              </a:ext>
            </a:extLst>
          </p:cNvPr>
          <p:cNvSpPr/>
          <p:nvPr/>
        </p:nvSpPr>
        <p:spPr>
          <a:xfrm>
            <a:off x="228600" y="171450"/>
            <a:ext cx="8696325" cy="452596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b="0" dirty="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521D839E-777F-41A0-9A94-5A2B28929D4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4014788"/>
            <a:ext cx="8723312" cy="10001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DC41F231-6DFF-4D27-9EFA-A647690696B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DD129C9B-A214-4446-9603-F6630711A3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76DD0BE6-4EB0-4793-8A51-1BBC7709D64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52C4E6BF-35F5-40CA-8349-7E9FFEE8B6E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207630AD-F2B6-49E3-A6E8-C182B03BF7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2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7CDA4C6-4C24-41A5-A2C9-2253E65F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27EF65D-AA5A-4C79-AE17-7A397673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2220E12-A452-4AB2-8EF0-17398916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4C1357E7-88A0-45C5-9400-1B6FE9D2D6D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9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6">
            <a:extLst>
              <a:ext uri="{FF2B5EF4-FFF2-40B4-BE49-F238E27FC236}">
                <a16:creationId xmlns:a16="http://schemas.microsoft.com/office/drawing/2014/main" id="{F26AA565-6C59-4766-B95F-911090F9CA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5" name="五边形 15">
              <a:extLst>
                <a:ext uri="{FF2B5EF4-FFF2-40B4-BE49-F238E27FC236}">
                  <a16:creationId xmlns:a16="http://schemas.microsoft.com/office/drawing/2014/main" id="{72575918-1FA6-4000-85A4-70EE647EA438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hangingPunct="1">
                <a:defRPr/>
              </a:pPr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32DFE6F3-0E18-412A-B9A6-37460D5EC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b="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E59E9E-DC87-41A2-B07A-AA4D9EC2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78BA270-E171-48B9-A48F-89A0DF4C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b="1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CAFD4B5-E2EC-4A54-A48F-F368EA41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88F7EAA1-E74A-4BF9-91FD-DA9D50C426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44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7" name="组合 5"/>
          <p:cNvGrpSpPr>
            <a:grpSpLocks/>
          </p:cNvGrpSpPr>
          <p:nvPr/>
        </p:nvGrpSpPr>
        <p:grpSpPr bwMode="auto">
          <a:xfrm>
            <a:off x="0" y="195263"/>
            <a:ext cx="755650" cy="431800"/>
            <a:chOff x="-786" y="195486"/>
            <a:chExt cx="756363" cy="432048"/>
          </a:xfrm>
        </p:grpSpPr>
        <p:sp>
          <p:nvSpPr>
            <p:cNvPr id="16" name="五边形 15"/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itchFamily="34" charset="0"/>
                <a:ea typeface="楷体_GB2312"/>
                <a:cs typeface="楷体_GB2312"/>
              </a:endParaRPr>
            </a:p>
          </p:txBody>
        </p:sp>
        <p:sp>
          <p:nvSpPr>
            <p:cNvPr id="17" name="五边形 8"/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95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9613C2-E183-497F-BAF0-0BFBBC791180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3075" name="Group 15">
            <a:extLst>
              <a:ext uri="{FF2B5EF4-FFF2-40B4-BE49-F238E27FC236}">
                <a16:creationId xmlns:a16="http://schemas.microsoft.com/office/drawing/2014/main" id="{DF2681E0-C59E-47D2-8D03-B3F50849BF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3081" name="Freeform 14">
              <a:extLst>
                <a:ext uri="{FF2B5EF4-FFF2-40B4-BE49-F238E27FC236}">
                  <a16:creationId xmlns:a16="http://schemas.microsoft.com/office/drawing/2014/main" id="{7B49A7F7-A958-4F09-A924-C78B997F08E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8">
              <a:extLst>
                <a:ext uri="{FF2B5EF4-FFF2-40B4-BE49-F238E27FC236}">
                  <a16:creationId xmlns:a16="http://schemas.microsoft.com/office/drawing/2014/main" id="{56A786C7-1291-437D-8A72-D1263BF3E1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22">
              <a:extLst>
                <a:ext uri="{FF2B5EF4-FFF2-40B4-BE49-F238E27FC236}">
                  <a16:creationId xmlns:a16="http://schemas.microsoft.com/office/drawing/2014/main" id="{E17ACB0A-659C-4D6C-9210-5095C211703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26">
              <a:extLst>
                <a:ext uri="{FF2B5EF4-FFF2-40B4-BE49-F238E27FC236}">
                  <a16:creationId xmlns:a16="http://schemas.microsoft.com/office/drawing/2014/main" id="{F8C646E2-C9EF-459E-A65B-A4AF45C8395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3085" name="Freeform 10">
              <a:extLst>
                <a:ext uri="{FF2B5EF4-FFF2-40B4-BE49-F238E27FC236}">
                  <a16:creationId xmlns:a16="http://schemas.microsoft.com/office/drawing/2014/main" id="{38FDB013-FD25-456D-BCE1-202E75028A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6" name="Title Placeholder 1">
            <a:extLst>
              <a:ext uri="{FF2B5EF4-FFF2-40B4-BE49-F238E27FC236}">
                <a16:creationId xmlns:a16="http://schemas.microsoft.com/office/drawing/2014/main" id="{17BC0124-207D-4CB0-9409-9AC8382383B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B6396-1EB7-4703-9A06-9E16199B6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C5880-FF62-4957-ADB0-A096281A4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 b="0">
                <a:solidFill>
                  <a:srgbClr val="073E87"/>
                </a:solidFill>
                <a:latin typeface="Tahoma" panose="020B060403050404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9F23-798F-4CF7-AC43-24B450C1A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FDCE807E-CAD9-40D8-812A-55F6BBD57F7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080" name="Text Placeholder 2">
            <a:extLst>
              <a:ext uri="{FF2B5EF4-FFF2-40B4-BE49-F238E27FC236}">
                <a16:creationId xmlns:a16="http://schemas.microsoft.com/office/drawing/2014/main" id="{391B6CED-2C85-4087-8F93-1A720B0679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4225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6D359ED-1BC1-410E-8741-9ED1BF0766BD}"/>
              </a:ext>
            </a:extLst>
          </p:cNvPr>
          <p:cNvSpPr/>
          <p:nvPr/>
        </p:nvSpPr>
        <p:spPr>
          <a:xfrm>
            <a:off x="228600" y="171450"/>
            <a:ext cx="8696325" cy="1404938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en-US" b="0" dirty="0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94E578F6-9B9C-47B1-99DE-19681B5546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058863"/>
            <a:ext cx="8824912" cy="576262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C8821FC9-120A-4FFB-8B03-F7FF7557CF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5F2E8C4D-661C-4D68-8BBF-308E1AC7312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75AC1A75-8CB6-44F7-90BA-5ADE55F884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8176911C-5906-44AA-AA96-5E8E051300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39AB60B4-3656-40B0-BD23-99E47208143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D7C5C413-ECD0-459F-95E5-A35B9C6D2C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00113" y="268288"/>
            <a:ext cx="778668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965C6-C310-4D09-AA2E-9D0B6D1E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4687888"/>
            <a:ext cx="3786187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 b="0" smtClean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FD0E9-3E93-4CCE-A05C-BE0AE0CEC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4687888"/>
            <a:ext cx="3786188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000" b="0" smtClean="0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AE7FB-7F67-426A-A5F7-7406EC847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4687888"/>
            <a:ext cx="1162050" cy="273050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rgbClr val="073E87"/>
                </a:solidFill>
              </a:defRPr>
            </a:lvl1pPr>
          </a:lstStyle>
          <a:p>
            <a:fld id="{3A45CE4C-EA7B-4067-AF70-38591E0D177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6C7DF36A-C161-4EA6-B962-0CECDDF960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28600" y="1368425"/>
            <a:ext cx="5927725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172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1463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4675" indent="-2714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4075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14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60500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36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068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099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132" indent="-228594" algn="l" defTabSz="914378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G:\QQ截图201607142012副本.jpg">
            <a:extLst>
              <a:ext uri="{FF2B5EF4-FFF2-40B4-BE49-F238E27FC236}">
                <a16:creationId xmlns:a16="http://schemas.microsoft.com/office/drawing/2014/main" id="{316558C9-B3F9-4DA5-BC05-A7F2D076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DC9EBEA-F3DC-4193-8A4F-353EF28E49C8}"/>
              </a:ext>
            </a:extLst>
          </p:cNvPr>
          <p:cNvSpPr txBox="1">
            <a:spLocks noChangeArrowheads="1"/>
          </p:cNvSpPr>
          <p:nvPr/>
        </p:nvSpPr>
        <p:spPr>
          <a:xfrm>
            <a:off x="4500563" y="1489075"/>
            <a:ext cx="3443287" cy="9398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zh-CN" altLang="en-US" sz="2400" spc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九</a:t>
            </a:r>
            <a:r>
              <a:rPr kumimoji="0" lang="zh-CN" altLang="en-US" sz="24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章 </a:t>
            </a:r>
            <a:endParaRPr kumimoji="0" lang="en-US" altLang="zh-CN" sz="24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代码</a:t>
            </a:r>
            <a:r>
              <a:rPr lang="zh-CN" altLang="en-US" sz="3500" spc="3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生成</a:t>
            </a:r>
            <a:endParaRPr kumimoji="0" lang="en-US" altLang="zh-CN" sz="35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02B5A2-1CFF-4753-854A-912C9A5B1C3E}"/>
              </a:ext>
            </a:extLst>
          </p:cNvPr>
          <p:cNvSpPr txBox="1">
            <a:spLocks noChangeArrowheads="1"/>
          </p:cNvSpPr>
          <p:nvPr/>
        </p:nvSpPr>
        <p:spPr>
          <a:xfrm>
            <a:off x="4857750" y="2428875"/>
            <a:ext cx="3443288" cy="9398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楷体" pitchFamily="49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楷体" pitchFamily="49" charset="-122"/>
                <a:cs typeface="+mn-cs"/>
              </a:rPr>
              <a:t>哈尔滨工业大学  陈鄞</a:t>
            </a:r>
            <a:endParaRPr kumimoji="0" lang="zh-CN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4BD971-7649-44CA-8DF4-A92E2396FBFD}"/>
              </a:ext>
            </a:extLst>
          </p:cNvPr>
          <p:cNvSpPr txBox="1">
            <a:spLocks noChangeArrowheads="1"/>
          </p:cNvSpPr>
          <p:nvPr/>
        </p:nvSpPr>
        <p:spPr>
          <a:xfrm>
            <a:off x="5508625" y="984250"/>
            <a:ext cx="3143250" cy="441325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编译原理</a:t>
            </a:r>
            <a:endParaRPr kumimoji="0" lang="zh-CN" altLang="en-US" sz="8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7746084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是一个变量，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是一个寄存器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这个寻址方式对于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数组访问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是很有用的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其中，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是数组的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基地址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中存放了数组元素的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偏移地址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, 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18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1703404"/>
            <a:ext cx="6881988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是一个整数，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中存放的是一个地址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所表示的内存地址是寄存器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中的值加上整数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这个寻址方式可以用于沿</a:t>
            </a:r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+mn-ea"/>
                <a:cs typeface="Times New Roman" panose="02020603050405020304" pitchFamily="18" charset="0"/>
              </a:rPr>
              <a:t>指针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取值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100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en-US" altLang="zh-CN" sz="22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lvl="1"/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4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2143122"/>
            <a:ext cx="8176503" cy="1654164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的内容所表示的位置上存放的内存位置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/>
            <a:endParaRPr lang="en-US" altLang="zh-CN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019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8667" y="2571750"/>
            <a:ext cx="8415333" cy="3225800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在寄存器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中内容加上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后所表示的位置上存放的内存位置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例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*100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>
              <a:buClr>
                <a:srgbClr val="3333CC"/>
              </a:buClr>
            </a:pPr>
            <a:endParaRPr lang="en-US" altLang="zh-CN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356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3000378"/>
            <a:ext cx="5927725" cy="1643074"/>
          </a:xfrm>
        </p:spPr>
        <p:txBody>
          <a:bodyPr/>
          <a:lstStyle/>
          <a:p>
            <a:pPr lvl="0">
              <a:buClrTx/>
              <a:buFont typeface="Wingdings" pitchFamily="2" charset="2"/>
              <a:buChar char="Ø"/>
            </a:pPr>
            <a:r>
              <a:rPr lang="en-US" altLang="zh-CN" sz="25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#100</a:t>
            </a:r>
            <a:endParaRPr lang="en-US" altLang="zh-CN" sz="2200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2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Clr>
                <a:srgbClr val="FF0000"/>
              </a:buClr>
            </a:pPr>
            <a:endParaRPr lang="en-US" altLang="zh-CN" sz="1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Clr>
                <a:srgbClr val="3333CC"/>
              </a:buClr>
            </a:pPr>
            <a:endParaRPr lang="en-US" altLang="zh-CN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715977" y="2143122"/>
            <a:ext cx="5927725" cy="50006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*r</a:t>
            </a: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714348" y="1703404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714348" y="785800"/>
            <a:ext cx="5927725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变量名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a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728667" y="2571750"/>
            <a:ext cx="705804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*c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473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31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运算语句的目标代码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36470" y="3795886"/>
            <a:ext cx="5040560" cy="10156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  <a:ea typeface="+mn-ea"/>
              </a:rPr>
              <a:t>尽可能避免使用上面的全部四个指令，如果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所需的运算分量已经在寄存器中了</a:t>
            </a:r>
            <a:endParaRPr lang="en-US" altLang="zh-CN" sz="2000" b="1" dirty="0">
              <a:latin typeface="+mn-ea"/>
              <a:ea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+mn-ea"/>
                <a:ea typeface="+mn-ea"/>
              </a:rPr>
              <a:t>运算结果不需要存放回内存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= y - z</a:t>
            </a: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R1 , y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 =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R2 , z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R2 = z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SUB R1 , R1 , R2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R1 = R1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R2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     x  , R1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= R1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0225" y="785800"/>
            <a:ext cx="814230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三地址语句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a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>
              <a:rPr lang="en-US" altLang="zh-CN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200" b="1" dirty="0">
                <a:latin typeface="+mn-ea"/>
                <a:ea typeface="+mn-ea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sz="2200" b="1" dirty="0">
                <a:latin typeface="Times New Roman" pitchFamily="18" charset="0"/>
                <a:ea typeface="+mn-ea"/>
                <a:cs typeface="Times New Roman" pitchFamily="18" charset="0"/>
              </a:rPr>
              <a:t>8</a:t>
            </a:r>
            <a:r>
              <a:rPr lang="zh-CN" altLang="en-US" sz="2200" b="1" dirty="0">
                <a:latin typeface="+mn-ea"/>
                <a:ea typeface="+mn-ea"/>
                <a:cs typeface="Times New Roman" panose="02020603050405020304" pitchFamily="18" charset="0"/>
              </a:rPr>
              <a:t>个字节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itchFamily="18" charset="0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    R1 ,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	</a:t>
            </a: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R1</a:t>
            </a:r>
            <a:r>
              <a:rPr lang="pl-PL" altLang="zh-CN" sz="2200" b="1" i="1" dirty="0">
                <a:latin typeface="Times New Roman" panose="02020603050405020304" pitchFamily="18" charset="0"/>
                <a:cs typeface="Times New Roman" pitchFamily="18" charset="0"/>
              </a:rPr>
              <a:t> =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</a:t>
            </a:r>
            <a:endParaRPr kumimoji="0" lang="en-US" altLang="zh-CN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  R1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R1=R1 *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     R2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R2=contents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contents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sz="22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ST      b   , R2	</a:t>
            </a:r>
            <a:r>
              <a:rPr kumimoji="0" lang="en-US" altLang="zh-CN" sz="22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//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b = R2</a:t>
            </a:r>
            <a:endParaRPr kumimoji="0" lang="zh-CN" altLang="en-US" sz="2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AE5A24-8747-42FE-B4E6-99CFDDC93472}"/>
              </a:ext>
            </a:extLst>
          </p:cNvPr>
          <p:cNvGrpSpPr/>
          <p:nvPr/>
        </p:nvGrpSpPr>
        <p:grpSpPr>
          <a:xfrm>
            <a:off x="2987824" y="627535"/>
            <a:ext cx="4760454" cy="2880319"/>
            <a:chOff x="2987824" y="627535"/>
            <a:chExt cx="4760454" cy="2880319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7AAC958-2430-4ECD-849B-2B5212357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0192" y="627535"/>
              <a:ext cx="1448086" cy="2355726"/>
            </a:xfrm>
            <a:prstGeom prst="rect">
              <a:avLst/>
            </a:prstGeom>
          </p:spPr>
        </p:pic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F8E860E-036A-44AB-B014-4CAD2EF77F53}"/>
                </a:ext>
              </a:extLst>
            </p:cNvPr>
            <p:cNvCxnSpPr/>
            <p:nvPr/>
          </p:nvCxnSpPr>
          <p:spPr>
            <a:xfrm flipV="1">
              <a:off x="2987824" y="1635646"/>
              <a:ext cx="3744416" cy="187220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6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[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j 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]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= 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prstClr val="black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是一个实数数组，每个实数占</a:t>
            </a:r>
            <a:r>
              <a:rPr lang="en-US" altLang="zh-CN" b="1" dirty="0">
                <a:solidFill>
                  <a:prstClr val="black"/>
                </a:solidFill>
                <a:cs typeface="Times New Roman" pitchFamily="18" charset="0"/>
              </a:rPr>
              <a:t>8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个字节</a:t>
            </a:r>
            <a:endParaRPr lang="en-US" altLang="zh-CN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 R1  ,     c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R1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c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   R2  ,     j	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 </a:t>
            </a:r>
            <a:r>
              <a:rPr lang="pl-PL" altLang="zh-CN" b="1" i="1" dirty="0">
                <a:solidFill>
                  <a:schemeClr val="tx1"/>
                </a:solidFill>
                <a:cs typeface="Times New Roman" pitchFamily="18" charset="0"/>
              </a:rPr>
              <a:t>R2 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j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MUL  R2  ,    R2 ,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8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//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R2 = R2 *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8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     a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, R1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a+contents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=R1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数组寻址语句的目标代码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4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x = *p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R1, p	          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R2, 0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    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x  , R2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 = R2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ADB0FEF-D110-4449-8ECA-C4FD7B95345B}"/>
              </a:ext>
            </a:extLst>
          </p:cNvPr>
          <p:cNvGrpSpPr/>
          <p:nvPr/>
        </p:nvGrpSpPr>
        <p:grpSpPr>
          <a:xfrm>
            <a:off x="2699792" y="587039"/>
            <a:ext cx="4629411" cy="2079861"/>
            <a:chOff x="2699792" y="587039"/>
            <a:chExt cx="4629411" cy="2079861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A254664-A598-45C7-8F8A-A82515072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0815" y="587039"/>
              <a:ext cx="1178388" cy="1924700"/>
            </a:xfrm>
            <a:prstGeom prst="rect">
              <a:avLst/>
            </a:prstGeom>
          </p:spPr>
        </p:pic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F8820C20-0AE9-4FB5-A3C9-644AB4A6B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07654"/>
              <a:ext cx="3600400" cy="959246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1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500" dirty="0">
                <a:solidFill>
                  <a:srgbClr val="2D83F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</a:t>
            </a: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*p = y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R1 ,    p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p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R2 ,    y         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  <a:endParaRPr lang="pt-BR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ST  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),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R2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0 + contents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(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) )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= R2</a:t>
            </a:r>
            <a:endParaRPr lang="zh-CN" altLang="en-US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指针存取语句的目标代码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5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43042" y="3874011"/>
            <a:ext cx="4572032" cy="76944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M</a:t>
            </a:r>
            <a:r>
              <a:rPr lang="zh-CN" altLang="en-US" sz="2200" b="1" dirty="0">
                <a:latin typeface="+mn-ea"/>
                <a:ea typeface="+mn-ea"/>
              </a:rPr>
              <a:t>是标号为</a:t>
            </a:r>
            <a:r>
              <a:rPr lang="en-US" altLang="zh-CN" sz="2200" b="1" i="1" dirty="0">
                <a:latin typeface="Times New Roman" pitchFamily="18" charset="0"/>
                <a:ea typeface="+mn-ea"/>
                <a:cs typeface="Times New Roman" pitchFamily="18" charset="0"/>
              </a:rPr>
              <a:t>L</a:t>
            </a:r>
            <a:r>
              <a:rPr lang="zh-CN" altLang="en-US" sz="2200" b="1" dirty="0">
                <a:latin typeface="+mn-ea"/>
                <a:ea typeface="+mn-ea"/>
              </a:rPr>
              <a:t>的三地址指令所产生的目标代码中的第一个指令的标号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30225" y="785800"/>
            <a:ext cx="7927989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三地址语句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if x &lt; y </a:t>
            </a:r>
            <a:r>
              <a:rPr lang="en-US" altLang="zh-CN" b="1" i="1" dirty="0" err="1">
                <a:solidFill>
                  <a:schemeClr val="tx1"/>
                </a:solidFill>
              </a:rPr>
              <a:t>goto</a:t>
            </a:r>
            <a:r>
              <a:rPr lang="en-US" altLang="zh-CN" b="1" i="1" dirty="0">
                <a:solidFill>
                  <a:schemeClr val="tx1"/>
                </a:solidFill>
              </a:rPr>
              <a:t> L</a:t>
            </a:r>
            <a:endParaRPr lang="en-US" altLang="zh-CN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prstClr val="black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  R1 , x	           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R1 = x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LD       R2 , y         	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 = y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SUB    R1 , R1 , R2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 R1=R1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-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R2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BLTZ  R1 , M		</a:t>
            </a:r>
            <a:r>
              <a:rPr lang="pt-BR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// </a:t>
            </a:r>
            <a:r>
              <a:rPr lang="pt-BR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if R1 &lt; 0 jump to M</a:t>
            </a: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buClrTx/>
              <a:buFont typeface="Wingdings" pitchFamily="2" charset="2"/>
              <a:buChar char="Ø"/>
            </a:pPr>
            <a:endParaRPr lang="zh-CN" altLang="en-US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pPr>
              <a:tabLst>
                <a:tab pos="534988" algn="l"/>
              </a:tabLst>
            </a:pP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条件跳转语句的目标代码</a:t>
            </a:r>
            <a:endParaRPr lang="zh-CN" altLang="en-US" sz="3000" dirty="0">
              <a:solidFill>
                <a:schemeClr val="tx1"/>
              </a:solidFill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7" y="1285866"/>
            <a:ext cx="496527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使用静态内存分配的方式</a:t>
            </a:r>
            <a:endParaRPr lang="en-US" altLang="zh-CN" sz="2500" b="1" dirty="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使用栈式内存分配的方式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过程调用和返回的目标代码</a:t>
            </a:r>
          </a:p>
        </p:txBody>
      </p:sp>
    </p:spTree>
    <p:extLst>
      <p:ext uri="{BB962C8B-B14F-4D97-AF65-F5344CB8AC3E}">
        <p14:creationId xmlns:p14="http://schemas.microsoft.com/office/powerpoint/2010/main" val="196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使用静态内存分配的方式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21486"/>
              </p:ext>
            </p:extLst>
          </p:nvPr>
        </p:nvGraphicFramePr>
        <p:xfrm>
          <a:off x="1871700" y="1087230"/>
          <a:ext cx="5400600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30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248317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（静态方式）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#here + 20</a:t>
                      </a: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*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58335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ABDB285D-3926-47ED-8999-8735D846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833382"/>
            <a:ext cx="2352675" cy="1609725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9F9CC184-4924-4322-B777-2EF2987480D7}"/>
              </a:ext>
            </a:extLst>
          </p:cNvPr>
          <p:cNvSpPr/>
          <p:nvPr/>
        </p:nvSpPr>
        <p:spPr>
          <a:xfrm>
            <a:off x="3851920" y="350785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线形标注 2 5">
            <a:extLst>
              <a:ext uri="{FF2B5EF4-FFF2-40B4-BE49-F238E27FC236}">
                <a16:creationId xmlns:a16="http://schemas.microsoft.com/office/drawing/2014/main" id="{866DD38B-4191-4233-A993-C6C8FD90254D}"/>
              </a:ext>
            </a:extLst>
          </p:cNvPr>
          <p:cNvSpPr/>
          <p:nvPr/>
        </p:nvSpPr>
        <p:spPr>
          <a:xfrm>
            <a:off x="387861" y="1988502"/>
            <a:ext cx="3282010" cy="277536"/>
          </a:xfrm>
          <a:prstGeom prst="borderCallout2">
            <a:avLst>
              <a:gd name="adj1" fmla="val -6545"/>
              <a:gd name="adj2" fmla="val 61761"/>
              <a:gd name="adj3" fmla="val -43843"/>
              <a:gd name="adj4" fmla="val 61703"/>
              <a:gd name="adj5" fmla="val -118548"/>
              <a:gd name="adj6" fmla="val 92878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callee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活动记录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静态区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中的起始位置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线形标注 2 6">
            <a:extLst>
              <a:ext uri="{FF2B5EF4-FFF2-40B4-BE49-F238E27FC236}">
                <a16:creationId xmlns:a16="http://schemas.microsoft.com/office/drawing/2014/main" id="{A4570E25-3309-401B-BC3D-BBC22A61740F}"/>
              </a:ext>
            </a:extLst>
          </p:cNvPr>
          <p:cNvSpPr/>
          <p:nvPr/>
        </p:nvSpPr>
        <p:spPr>
          <a:xfrm>
            <a:off x="387860" y="2396582"/>
            <a:ext cx="3282011" cy="277536"/>
          </a:xfrm>
          <a:prstGeom prst="borderCallout2">
            <a:avLst>
              <a:gd name="adj1" fmla="val 24045"/>
              <a:gd name="adj2" fmla="val 99883"/>
              <a:gd name="adj3" fmla="val 19438"/>
              <a:gd name="adj4" fmla="val 105058"/>
              <a:gd name="adj5" fmla="val -182367"/>
              <a:gd name="adj6" fmla="val 10798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callee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目标代码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代码区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中的起始位置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1AE64AF-89AD-48BB-A51F-BD8621E46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2010865"/>
            <a:ext cx="3744416" cy="3095564"/>
          </a:xfrm>
          <a:prstGeom prst="rect">
            <a:avLst/>
          </a:prstGeom>
        </p:spPr>
      </p:pic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86E20870-969F-4B14-9291-A27A415A76B9}"/>
              </a:ext>
            </a:extLst>
          </p:cNvPr>
          <p:cNvSpPr/>
          <p:nvPr/>
        </p:nvSpPr>
        <p:spPr>
          <a:xfrm>
            <a:off x="4934269" y="2537138"/>
            <a:ext cx="391145" cy="2163651"/>
          </a:xfrm>
          <a:custGeom>
            <a:avLst/>
            <a:gdLst>
              <a:gd name="connsiteX0" fmla="*/ 391145 w 391145"/>
              <a:gd name="connsiteY0" fmla="*/ 0 h 2163651"/>
              <a:gd name="connsiteX1" fmla="*/ 17658 w 391145"/>
              <a:gd name="connsiteY1" fmla="*/ 1068947 h 2163651"/>
              <a:gd name="connsiteX2" fmla="*/ 94931 w 391145"/>
              <a:gd name="connsiteY2" fmla="*/ 2163651 h 2163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145" h="2163651">
                <a:moveTo>
                  <a:pt x="391145" y="0"/>
                </a:moveTo>
                <a:cubicBezTo>
                  <a:pt x="229086" y="354169"/>
                  <a:pt x="67027" y="708339"/>
                  <a:pt x="17658" y="1068947"/>
                </a:cubicBezTo>
                <a:cubicBezTo>
                  <a:pt x="-31711" y="1429556"/>
                  <a:pt x="31610" y="1796603"/>
                  <a:pt x="94931" y="2163651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4D22596-4EFC-443D-B68E-D65F077EE005}"/>
              </a:ext>
            </a:extLst>
          </p:cNvPr>
          <p:cNvSpPr/>
          <p:nvPr/>
        </p:nvSpPr>
        <p:spPr>
          <a:xfrm>
            <a:off x="5228823" y="3644721"/>
            <a:ext cx="508165" cy="1068947"/>
          </a:xfrm>
          <a:custGeom>
            <a:avLst/>
            <a:gdLst>
              <a:gd name="connsiteX0" fmla="*/ 309092 w 508165"/>
              <a:gd name="connsiteY0" fmla="*/ 0 h 1068947"/>
              <a:gd name="connsiteX1" fmla="*/ 495836 w 508165"/>
              <a:gd name="connsiteY1" fmla="*/ 598868 h 1068947"/>
              <a:gd name="connsiteX2" fmla="*/ 0 w 508165"/>
              <a:gd name="connsiteY2" fmla="*/ 1068947 h 1068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165" h="1068947">
                <a:moveTo>
                  <a:pt x="309092" y="0"/>
                </a:moveTo>
                <a:cubicBezTo>
                  <a:pt x="428221" y="210355"/>
                  <a:pt x="547351" y="420710"/>
                  <a:pt x="495836" y="598868"/>
                </a:cubicBezTo>
                <a:cubicBezTo>
                  <a:pt x="444321" y="777026"/>
                  <a:pt x="222160" y="922986"/>
                  <a:pt x="0" y="1068947"/>
                </a:cubicBezTo>
              </a:path>
            </a:pathLst>
          </a:custGeom>
          <a:noFill/>
          <a:ln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注: 弯曲线形 4">
            <a:extLst>
              <a:ext uri="{FF2B5EF4-FFF2-40B4-BE49-F238E27FC236}">
                <a16:creationId xmlns:a16="http://schemas.microsoft.com/office/drawing/2014/main" id="{4380206C-3A50-4AC1-B97A-9C84D99FED97}"/>
              </a:ext>
            </a:extLst>
          </p:cNvPr>
          <p:cNvSpPr/>
          <p:nvPr/>
        </p:nvSpPr>
        <p:spPr>
          <a:xfrm>
            <a:off x="5371170" y="741748"/>
            <a:ext cx="1008112" cy="2160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89723"/>
              <a:gd name="adj6" fmla="val -4219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返回地址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0EE6E60-8994-42DA-979A-EB2761BE8C96}"/>
              </a:ext>
            </a:extLst>
          </p:cNvPr>
          <p:cNvGrpSpPr/>
          <p:nvPr/>
        </p:nvGrpSpPr>
        <p:grpSpPr>
          <a:xfrm>
            <a:off x="6300192" y="2123368"/>
            <a:ext cx="1584176" cy="2536614"/>
            <a:chOff x="6300192" y="2123368"/>
            <a:chExt cx="1584176" cy="253661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E2544F-99D4-41CC-AEB9-06A57A3A4D1C}"/>
                </a:ext>
              </a:extLst>
            </p:cNvPr>
            <p:cNvSpPr/>
            <p:nvPr/>
          </p:nvSpPr>
          <p:spPr>
            <a:xfrm>
              <a:off x="6300192" y="2123368"/>
              <a:ext cx="576064" cy="160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B07277-4C17-42B9-99DC-953FADBB0D2F}"/>
                </a:ext>
              </a:extLst>
            </p:cNvPr>
            <p:cNvSpPr/>
            <p:nvPr/>
          </p:nvSpPr>
          <p:spPr>
            <a:xfrm>
              <a:off x="6300192" y="3219822"/>
              <a:ext cx="576064" cy="198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7967F3A-78C0-431A-A76D-FBDC814581EE}"/>
                </a:ext>
              </a:extLst>
            </p:cNvPr>
            <p:cNvSpPr/>
            <p:nvPr/>
          </p:nvSpPr>
          <p:spPr>
            <a:xfrm>
              <a:off x="7020272" y="3867894"/>
              <a:ext cx="864096" cy="168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7C55D20-BCF7-4D0E-A7E5-891FCCF9B3D5}"/>
                </a:ext>
              </a:extLst>
            </p:cNvPr>
            <p:cNvSpPr/>
            <p:nvPr/>
          </p:nvSpPr>
          <p:spPr>
            <a:xfrm>
              <a:off x="7020272" y="4491335"/>
              <a:ext cx="864096" cy="168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059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7" grpId="0" animBg="1"/>
      <p:bldP spid="17" grpId="1" animBg="1"/>
      <p:bldP spid="3" grpId="0" animBg="1"/>
      <p:bldP spid="4" grpId="0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88870"/>
              </p:ext>
            </p:extLst>
          </p:nvPr>
        </p:nvGraphicFramePr>
        <p:xfrm>
          <a:off x="1871700" y="1087230"/>
          <a:ext cx="658873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30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248317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（静态方式）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#here + 20</a:t>
                      </a: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*</a:t>
                      </a:r>
                      <a:r>
                        <a:rPr lang="en-US" altLang="zh-CN" sz="140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callee.staticArea</a:t>
                      </a:r>
                      <a:endParaRPr lang="en-US" altLang="zh-CN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05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0(SP )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 #here + 16 </a:t>
                      </a:r>
                    </a:p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BR *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0(SP 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490463C7-AFED-4F9B-97FE-CF50A05971C1}"/>
              </a:ext>
            </a:extLst>
          </p:cNvPr>
          <p:cNvGrpSpPr/>
          <p:nvPr/>
        </p:nvGrpSpPr>
        <p:grpSpPr>
          <a:xfrm>
            <a:off x="3779912" y="2427734"/>
            <a:ext cx="4197363" cy="2560605"/>
            <a:chOff x="3131840" y="-48866"/>
            <a:chExt cx="4197363" cy="256060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1A5DB2A-7BEF-4EB1-A425-DA0FB56D5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0815" y="587039"/>
              <a:ext cx="1178388" cy="1924700"/>
            </a:xfrm>
            <a:prstGeom prst="rect">
              <a:avLst/>
            </a:prstGeom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DD181C0-9071-4141-9744-F48FE3A7729F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-48866"/>
              <a:ext cx="3168352" cy="175652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9E7607F-9595-4866-8E0F-ED0F5FC3481D}"/>
              </a:ext>
            </a:extLst>
          </p:cNvPr>
          <p:cNvGrpSpPr/>
          <p:nvPr/>
        </p:nvGrpSpPr>
        <p:grpSpPr>
          <a:xfrm>
            <a:off x="6798887" y="2355726"/>
            <a:ext cx="1445521" cy="2304256"/>
            <a:chOff x="6798887" y="2355726"/>
            <a:chExt cx="1445521" cy="2304256"/>
          </a:xfrm>
        </p:grpSpPr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BBF0597-E662-4933-B66D-5C72E6C73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6336" y="4659982"/>
              <a:ext cx="648072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B75284E-340C-4C39-B350-F5748282836B}"/>
                </a:ext>
              </a:extLst>
            </p:cNvPr>
            <p:cNvCxnSpPr>
              <a:cxnSpLocks/>
            </p:cNvCxnSpPr>
            <p:nvPr/>
          </p:nvCxnSpPr>
          <p:spPr>
            <a:xfrm>
              <a:off x="6798887" y="2355726"/>
              <a:ext cx="1445521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835A7A3E-191C-4C09-BE7E-6466E2652119}"/>
                </a:ext>
              </a:extLst>
            </p:cNvPr>
            <p:cNvCxnSpPr>
              <a:cxnSpLocks/>
            </p:cNvCxnSpPr>
            <p:nvPr/>
          </p:nvCxnSpPr>
          <p:spPr>
            <a:xfrm>
              <a:off x="8244408" y="2355726"/>
              <a:ext cx="0" cy="230425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020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0C1DDD2-A1EE-4551-AE94-DECC1911F2A2}"/>
              </a:ext>
            </a:extLst>
          </p:cNvPr>
          <p:cNvGrpSpPr/>
          <p:nvPr/>
        </p:nvGrpSpPr>
        <p:grpSpPr>
          <a:xfrm>
            <a:off x="4716015" y="181678"/>
            <a:ext cx="4464497" cy="4972703"/>
            <a:chOff x="4716015" y="181678"/>
            <a:chExt cx="4464497" cy="4972703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5ECE241-4AF0-4FBF-83B0-600DA6805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1752" y="3306977"/>
              <a:ext cx="3848759" cy="184740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C048E45-6AE6-403C-A48B-CAE1DB6EB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7242" y="181678"/>
              <a:ext cx="3923270" cy="3125214"/>
            </a:xfrm>
            <a:prstGeom prst="rect">
              <a:avLst/>
            </a:prstGeom>
          </p:spPr>
        </p:pic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77725D3D-86EE-42E5-82BC-C72373F6DC17}"/>
                </a:ext>
              </a:extLst>
            </p:cNvPr>
            <p:cNvSpPr/>
            <p:nvPr/>
          </p:nvSpPr>
          <p:spPr>
            <a:xfrm>
              <a:off x="4716015" y="3003798"/>
              <a:ext cx="504056" cy="36004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841A595-B285-4EC1-8627-3FADB2ED30EC}"/>
                </a:ext>
              </a:extLst>
            </p:cNvPr>
            <p:cNvGrpSpPr/>
            <p:nvPr/>
          </p:nvGrpSpPr>
          <p:grpSpPr>
            <a:xfrm>
              <a:off x="5674147" y="3403138"/>
              <a:ext cx="469487" cy="261610"/>
              <a:chOff x="190923" y="4268391"/>
              <a:chExt cx="469487" cy="261610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1C31C7D-BDD2-40D7-9A30-7ADCFED698C3}"/>
                  </a:ext>
                </a:extLst>
              </p:cNvPr>
              <p:cNvSpPr/>
              <p:nvPr/>
            </p:nvSpPr>
            <p:spPr>
              <a:xfrm>
                <a:off x="190923" y="4334312"/>
                <a:ext cx="248153" cy="1089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6373F90-808F-4C05-A0C9-252579ADC336}"/>
                  </a:ext>
                </a:extLst>
              </p:cNvPr>
              <p:cNvSpPr txBox="1"/>
              <p:nvPr/>
            </p:nvSpPr>
            <p:spPr>
              <a:xfrm>
                <a:off x="217744" y="4268391"/>
                <a:ext cx="44266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6614F5-8322-47ED-86A4-5EFDDDCA1B85}"/>
              </a:ext>
            </a:extLst>
          </p:cNvPr>
          <p:cNvGrpSpPr/>
          <p:nvPr/>
        </p:nvGrpSpPr>
        <p:grpSpPr>
          <a:xfrm>
            <a:off x="7259571" y="267495"/>
            <a:ext cx="912829" cy="4777158"/>
            <a:chOff x="7270486" y="266376"/>
            <a:chExt cx="912829" cy="477715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CB0A67-8BC8-4F51-861A-66F4A27A9297}"/>
                </a:ext>
              </a:extLst>
            </p:cNvPr>
            <p:cNvSpPr/>
            <p:nvPr/>
          </p:nvSpPr>
          <p:spPr>
            <a:xfrm>
              <a:off x="7270486" y="266376"/>
              <a:ext cx="576064" cy="1603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845CD2-A0C5-48E1-BCA6-D2B64095C4FD}"/>
                </a:ext>
              </a:extLst>
            </p:cNvPr>
            <p:cNvSpPr/>
            <p:nvPr/>
          </p:nvSpPr>
          <p:spPr>
            <a:xfrm>
              <a:off x="7308304" y="1701696"/>
              <a:ext cx="576064" cy="19834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4DD0DC3-67C7-4D91-AE7B-179DC5895893}"/>
                </a:ext>
              </a:extLst>
            </p:cNvPr>
            <p:cNvSpPr/>
            <p:nvPr/>
          </p:nvSpPr>
          <p:spPr>
            <a:xfrm>
              <a:off x="7308304" y="2282685"/>
              <a:ext cx="590419" cy="1440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F9688C6-F8BD-40B4-BF20-C3690415BDBB}"/>
                </a:ext>
              </a:extLst>
            </p:cNvPr>
            <p:cNvSpPr/>
            <p:nvPr/>
          </p:nvSpPr>
          <p:spPr>
            <a:xfrm>
              <a:off x="7319219" y="4874887"/>
              <a:ext cx="864096" cy="1686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12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</a:t>
              </a:r>
              <a:r>
                <a:rPr lang="en-US" altLang="zh-CN" sz="1200" dirty="0">
                  <a:solidFill>
                    <a:srgbClr val="000000"/>
                  </a:solidFill>
                  <a:latin typeface="Arial" charset="0"/>
                </a:rPr>
                <a:t>:</a:t>
              </a:r>
              <a:endParaRPr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2081987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AD20465-7C1B-43F8-858F-39797E6C5204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DA4BCC1-D80C-46EF-9511-FD6DD22C9A1F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38DFA37-E78D-4059-9B0C-7B6ECB40BA98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5006027-0353-4D90-9BAE-056B62F8EB1E}"/>
              </a:ext>
            </a:extLst>
          </p:cNvPr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2A132F6-66D5-4499-B065-E13CDEF50347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05FBB05-3DA6-4CBC-8DD9-3FB6A9AEB6B9}"/>
                </a:ext>
              </a:extLst>
            </p:cNvPr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286977B-18E2-4DA2-B480-E9551609D088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798F6E0-2F88-4BB1-B870-60F6F4C89F9A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677B22-895B-4007-9C1B-382EFE95699A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2696021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D907E3-C53D-4D0F-A886-2171A5B2F2F7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EB581C-F3AC-43A8-B26A-C252F4F5DC80}"/>
              </a:ext>
            </a:extLst>
          </p:cNvPr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B1A5D6F-6EAC-477D-A653-5FE9B3A4D659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EFEDDBF-47BC-45EA-87F0-8A6BCD36119D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C062D2-3F85-413D-8692-12C795148A3F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237B495-A59F-4CFC-A064-0A77EA79DE51}"/>
              </a:ext>
            </a:extLst>
          </p:cNvPr>
          <p:cNvGrpSpPr/>
          <p:nvPr/>
        </p:nvGrpSpPr>
        <p:grpSpPr>
          <a:xfrm>
            <a:off x="1763688" y="2002072"/>
            <a:ext cx="922547" cy="785700"/>
            <a:chOff x="1763688" y="2002072"/>
            <a:chExt cx="922547" cy="785700"/>
          </a:xfrm>
        </p:grpSpPr>
        <p:sp>
          <p:nvSpPr>
            <p:cNvPr id="22" name="右大括号 21">
              <a:extLst>
                <a:ext uri="{FF2B5EF4-FFF2-40B4-BE49-F238E27FC236}">
                  <a16:creationId xmlns:a16="http://schemas.microsoft.com/office/drawing/2014/main" id="{40E10203-F3BD-46BC-886F-DEDE33B4C676}"/>
                </a:ext>
              </a:extLst>
            </p:cNvPr>
            <p:cNvSpPr/>
            <p:nvPr/>
          </p:nvSpPr>
          <p:spPr>
            <a:xfrm>
              <a:off x="1763688" y="2139702"/>
              <a:ext cx="128542" cy="648070"/>
            </a:xfrm>
            <a:prstGeom prst="rightBrac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ADD78A-65CA-47FA-B206-4B3CBDC1FF9A}"/>
                </a:ext>
              </a:extLst>
            </p:cNvPr>
            <p:cNvSpPr txBox="1"/>
            <p:nvPr/>
          </p:nvSpPr>
          <p:spPr>
            <a:xfrm>
              <a:off x="1892913" y="2002072"/>
              <a:ext cx="79332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66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</a:t>
              </a:r>
              <a:r>
                <a:rPr lang="zh-CN" altLang="en-US" sz="1600" dirty="0">
                  <a:solidFill>
                    <a:srgbClr val="0066FF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的活动记录</a:t>
              </a:r>
            </a:p>
          </p:txBody>
        </p:sp>
      </p:grp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62A136-635A-40B0-91CA-6CD26D1539DB}"/>
              </a:ext>
            </a:extLst>
          </p:cNvPr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7243B8-6574-44DA-8242-129C8A362E3F}"/>
              </a:ext>
            </a:extLst>
          </p:cNvPr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000000"/>
                </a:solidFill>
                <a:latin typeface="Arial" charset="0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68A2B5-CE1E-4502-92C0-E623A09712B7}"/>
              </a:ext>
            </a:extLst>
          </p:cNvPr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EA883C-9710-4B4A-A58A-7F399AC8FDC1}"/>
              </a:ext>
            </a:extLst>
          </p:cNvPr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9AF69-A871-409F-AFF6-EE28F52B9A14}"/>
              </a:ext>
            </a:extLst>
          </p:cNvPr>
          <p:cNvCxnSpPr>
            <a:cxnSpLocks/>
          </p:cNvCxnSpPr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DFD06FE-E988-4371-835D-C57718453B23}"/>
              </a:ext>
            </a:extLst>
          </p:cNvPr>
          <p:cNvCxnSpPr>
            <a:cxnSpLocks/>
          </p:cNvCxnSpPr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DB3BEA4-33F4-4C0A-9DC8-08E937769F9B}"/>
              </a:ext>
            </a:extLst>
          </p:cNvPr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1621A2A9-0CA6-474A-9033-F59BF7F40567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F1618A2-6ACE-47B1-80C4-24E13A629241}"/>
              </a:ext>
            </a:extLst>
          </p:cNvPr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19BB6F-0356-46CB-88BD-D11E4E74CC4D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735EF30-F6BF-4BCE-89A0-5F2D357B2B7B}"/>
                </a:ext>
              </a:extLst>
            </p:cNvPr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4EF470D6-B41F-49B5-B7EB-867E164A898B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CDFAB8A-09F7-45A6-8A31-DB72CC3B72DD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9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677B22-895B-4007-9C1B-382EFE95699A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3272085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D907E3-C53D-4D0F-A886-2171A5B2F2F7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EB581C-F3AC-43A8-B26A-C252F4F5DC80}"/>
              </a:ext>
            </a:extLst>
          </p:cNvPr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B1A5D6F-6EAC-477D-A653-5FE9B3A4D659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EFEDDBF-47BC-45EA-87F0-8A6BCD36119D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C062D2-3F85-413D-8692-12C795148A3F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40E10203-F3BD-46BC-886F-DEDE33B4C676}"/>
              </a:ext>
            </a:extLst>
          </p:cNvPr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ADD78A-65CA-47FA-B206-4B3CBDC1FF9A}"/>
              </a:ext>
            </a:extLst>
          </p:cNvPr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62A136-635A-40B0-91CA-6CD26D1539DB}"/>
              </a:ext>
            </a:extLst>
          </p:cNvPr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7243B8-6574-44DA-8242-129C8A362E3F}"/>
              </a:ext>
            </a:extLst>
          </p:cNvPr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68A2B5-CE1E-4502-92C0-E623A09712B7}"/>
              </a:ext>
            </a:extLst>
          </p:cNvPr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EA883C-9710-4B4A-A58A-7F399AC8FDC1}"/>
              </a:ext>
            </a:extLst>
          </p:cNvPr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9AF69-A871-409F-AFF6-EE28F52B9A14}"/>
              </a:ext>
            </a:extLst>
          </p:cNvPr>
          <p:cNvCxnSpPr>
            <a:cxnSpLocks/>
          </p:cNvCxnSpPr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DFD06FE-E988-4371-835D-C57718453B23}"/>
              </a:ext>
            </a:extLst>
          </p:cNvPr>
          <p:cNvCxnSpPr>
            <a:cxnSpLocks/>
          </p:cNvCxnSpPr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DB3BEA4-33F4-4C0A-9DC8-08E937769F9B}"/>
              </a:ext>
            </a:extLst>
          </p:cNvPr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F5B38D-FF26-4285-A3BE-D256BA266B46}"/>
              </a:ext>
            </a:extLst>
          </p:cNvPr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060942C-8887-4A4B-8F87-886A1A40E0DD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9A2F1B-BD6E-43F6-A8F7-F904FDCC0154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2AA645F-C183-4A37-B477-A70BBAAD4610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6834E6D2-9243-461C-A7EA-308DBE16AA27}"/>
              </a:ext>
            </a:extLst>
          </p:cNvPr>
          <p:cNvSpPr txBox="1"/>
          <p:nvPr/>
        </p:nvSpPr>
        <p:spPr>
          <a:xfrm>
            <a:off x="1043608" y="3363838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#344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0B0ADC-0401-4BC2-8EAD-52FF8AAFD3D4}"/>
              </a:ext>
            </a:extLst>
          </p:cNvPr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2D2CF-EA4D-45C0-8AC0-A77C4EAB33F8}"/>
              </a:ext>
            </a:extLst>
          </p:cNvPr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C06121-14EB-4BD6-9FF6-3772FC304A35}"/>
              </a:ext>
            </a:extLst>
          </p:cNvPr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B2DC07-1F47-4E38-8DDC-C4D6E943C421}"/>
              </a:ext>
            </a:extLst>
          </p:cNvPr>
          <p:cNvCxnSpPr>
            <a:cxnSpLocks/>
          </p:cNvCxnSpPr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6CC84F7-025F-4914-A03B-4F7EFF11E2F7}"/>
              </a:ext>
            </a:extLst>
          </p:cNvPr>
          <p:cNvCxnSpPr>
            <a:cxnSpLocks/>
          </p:cNvCxnSpPr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4640BC8-6251-406C-ABE4-4759469C9353}"/>
              </a:ext>
            </a:extLst>
          </p:cNvPr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CBFB38-0572-44C4-A7A8-B72533596243}"/>
              </a:ext>
            </a:extLst>
          </p:cNvPr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50DB2D11-FFF0-48F2-808A-053D02D0FE95}"/>
              </a:ext>
            </a:extLst>
          </p:cNvPr>
          <p:cNvGrpSpPr/>
          <p:nvPr/>
        </p:nvGrpSpPr>
        <p:grpSpPr>
          <a:xfrm>
            <a:off x="1777244" y="2715766"/>
            <a:ext cx="922548" cy="606092"/>
            <a:chOff x="1777244" y="2715766"/>
            <a:chExt cx="922548" cy="606092"/>
          </a:xfrm>
        </p:grpSpPr>
        <p:sp>
          <p:nvSpPr>
            <p:cNvPr id="53" name="右大括号 52">
              <a:extLst>
                <a:ext uri="{FF2B5EF4-FFF2-40B4-BE49-F238E27FC236}">
                  <a16:creationId xmlns:a16="http://schemas.microsoft.com/office/drawing/2014/main" id="{450FB62C-016C-4EA0-9B67-DC67B48C650A}"/>
                </a:ext>
              </a:extLst>
            </p:cNvPr>
            <p:cNvSpPr/>
            <p:nvPr/>
          </p:nvSpPr>
          <p:spPr>
            <a:xfrm>
              <a:off x="1777244" y="2853396"/>
              <a:ext cx="138171" cy="468462"/>
            </a:xfrm>
            <a:prstGeom prst="rightBrace">
              <a:avLst/>
            </a:prstGeom>
            <a:ln w="2540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4B99BBD-1D51-49D7-A430-D428C7F39F74}"/>
                </a:ext>
              </a:extLst>
            </p:cNvPr>
            <p:cNvSpPr txBox="1"/>
            <p:nvPr/>
          </p:nvSpPr>
          <p:spPr>
            <a:xfrm>
              <a:off x="1906470" y="2715766"/>
              <a:ext cx="79332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dirty="0">
                  <a:solidFill>
                    <a:srgbClr val="0066FF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66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的活动记录</a:t>
              </a:r>
            </a:p>
          </p:txBody>
        </p:sp>
      </p:grp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0A96AB1-3CC8-4A6E-95C0-FB3561A44B2B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1141D26-2803-4275-BE85-401E1A6501B8}"/>
              </a:ext>
            </a:extLst>
          </p:cNvPr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B84DD13-C97F-4DBB-8331-4B80F2BBBB32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8F02334-E9D4-4FB4-A4EC-8953291D4378}"/>
                </a:ext>
              </a:extLst>
            </p:cNvPr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9A2F7D35-66C4-4BE5-913C-2A85A85A5F9E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034FA8E-0386-4413-B5F6-010C99642B93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6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677B22-895B-4007-9C1B-382EFE95699A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2715766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D907E3-C53D-4D0F-A886-2171A5B2F2F7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EB581C-F3AC-43A8-B26A-C252F4F5DC80}"/>
              </a:ext>
            </a:extLst>
          </p:cNvPr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B1A5D6F-6EAC-477D-A653-5FE9B3A4D659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EFEDDBF-47BC-45EA-87F0-8A6BCD36119D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C062D2-3F85-413D-8692-12C795148A3F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40E10203-F3BD-46BC-886F-DEDE33B4C676}"/>
              </a:ext>
            </a:extLst>
          </p:cNvPr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ADD78A-65CA-47FA-B206-4B3CBDC1FF9A}"/>
              </a:ext>
            </a:extLst>
          </p:cNvPr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62A136-635A-40B0-91CA-6CD26D1539DB}"/>
              </a:ext>
            </a:extLst>
          </p:cNvPr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7243B8-6574-44DA-8242-129C8A362E3F}"/>
              </a:ext>
            </a:extLst>
          </p:cNvPr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68A2B5-CE1E-4502-92C0-E623A09712B7}"/>
              </a:ext>
            </a:extLst>
          </p:cNvPr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EA883C-9710-4B4A-A58A-7F399AC8FDC1}"/>
              </a:ext>
            </a:extLst>
          </p:cNvPr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9AF69-A871-409F-AFF6-EE28F52B9A14}"/>
              </a:ext>
            </a:extLst>
          </p:cNvPr>
          <p:cNvCxnSpPr>
            <a:cxnSpLocks/>
          </p:cNvCxnSpPr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DFD06FE-E988-4371-835D-C57718453B23}"/>
              </a:ext>
            </a:extLst>
          </p:cNvPr>
          <p:cNvCxnSpPr>
            <a:cxnSpLocks/>
          </p:cNvCxnSpPr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DB3BEA4-33F4-4C0A-9DC8-08E937769F9B}"/>
              </a:ext>
            </a:extLst>
          </p:cNvPr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F5B38D-FF26-4285-A3BE-D256BA266B46}"/>
              </a:ext>
            </a:extLst>
          </p:cNvPr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060942C-8887-4A4B-8F87-886A1A40E0DD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9A2F1B-BD6E-43F6-A8F7-F904FDCC0154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2AA645F-C183-4A37-B477-A70BBAAD4610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0B0ADC-0401-4BC2-8EAD-52FF8AAFD3D4}"/>
              </a:ext>
            </a:extLst>
          </p:cNvPr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2D2CF-EA4D-45C0-8AC0-A77C4EAB33F8}"/>
              </a:ext>
            </a:extLst>
          </p:cNvPr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C06121-14EB-4BD6-9FF6-3772FC304A35}"/>
              </a:ext>
            </a:extLst>
          </p:cNvPr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B2DC07-1F47-4E38-8DDC-C4D6E943C421}"/>
              </a:ext>
            </a:extLst>
          </p:cNvPr>
          <p:cNvCxnSpPr>
            <a:cxnSpLocks/>
          </p:cNvCxnSpPr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6CC84F7-025F-4914-A03B-4F7EFF11E2F7}"/>
              </a:ext>
            </a:extLst>
          </p:cNvPr>
          <p:cNvCxnSpPr>
            <a:cxnSpLocks/>
          </p:cNvCxnSpPr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4640BC8-6251-406C-ABE4-4759469C9353}"/>
              </a:ext>
            </a:extLst>
          </p:cNvPr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CBFB38-0572-44C4-A7A8-B72533596243}"/>
              </a:ext>
            </a:extLst>
          </p:cNvPr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D3E1C04-4549-4659-BFEC-C66755D08F84}"/>
              </a:ext>
            </a:extLst>
          </p:cNvPr>
          <p:cNvCxnSpPr/>
          <p:nvPr/>
        </p:nvCxnSpPr>
        <p:spPr>
          <a:xfrm>
            <a:off x="5076056" y="32282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DCD4DB7-514D-466F-AE27-5500845DA883}"/>
              </a:ext>
            </a:extLst>
          </p:cNvPr>
          <p:cNvCxnSpPr>
            <a:cxnSpLocks/>
          </p:cNvCxnSpPr>
          <p:nvPr/>
        </p:nvCxnSpPr>
        <p:spPr>
          <a:xfrm flipH="1">
            <a:off x="3203848" y="4113946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C95A728-A47A-48C2-8168-FD1F8AE71DC0}"/>
              </a:ext>
            </a:extLst>
          </p:cNvPr>
          <p:cNvCxnSpPr>
            <a:cxnSpLocks/>
          </p:cNvCxnSpPr>
          <p:nvPr/>
        </p:nvCxnSpPr>
        <p:spPr>
          <a:xfrm flipH="1">
            <a:off x="3203848" y="425796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24F9B5A-D0E3-4BB2-9FF7-108F22B9006A}"/>
              </a:ext>
            </a:extLst>
          </p:cNvPr>
          <p:cNvCxnSpPr/>
          <p:nvPr/>
        </p:nvCxnSpPr>
        <p:spPr>
          <a:xfrm>
            <a:off x="5076056" y="33806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右大括号 56">
            <a:extLst>
              <a:ext uri="{FF2B5EF4-FFF2-40B4-BE49-F238E27FC236}">
                <a16:creationId xmlns:a16="http://schemas.microsoft.com/office/drawing/2014/main" id="{678C7223-319D-4177-8628-FBE93BA5DCED}"/>
              </a:ext>
            </a:extLst>
          </p:cNvPr>
          <p:cNvSpPr/>
          <p:nvPr/>
        </p:nvSpPr>
        <p:spPr>
          <a:xfrm>
            <a:off x="1777244" y="2853396"/>
            <a:ext cx="138171" cy="468462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4BD3D4D-8A20-42CC-83A6-DA90F011529F}"/>
              </a:ext>
            </a:extLst>
          </p:cNvPr>
          <p:cNvSpPr txBox="1"/>
          <p:nvPr/>
        </p:nvSpPr>
        <p:spPr>
          <a:xfrm>
            <a:off x="1906470" y="2715766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9A45C4A-E806-4E3B-9917-B9B4C1254BC2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148C1E36-36A4-473F-A76B-91EDCBB14BEB}"/>
              </a:ext>
            </a:extLst>
          </p:cNvPr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C13371D-C4E9-4C0B-B420-0FD051146ECE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7C7DA59-F035-4132-A20B-05AABB2A798C}"/>
                </a:ext>
              </a:extLst>
            </p:cNvPr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7AE9D832-40BC-4BE5-91E4-ED70E219581D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2B7F1A3-914F-4B8B-9906-EB3F427B6D84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86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43" y="774710"/>
            <a:ext cx="7439743" cy="3885272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指令选择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选择适当的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目标机指令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来实现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中间表示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IR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语句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例：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三地址语句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+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目标代码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	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加载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到寄存器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 */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ADD	R0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66FF"/>
                </a:solidFill>
                <a:cs typeface="Times New Roman" panose="02020603050405020304" pitchFamily="18" charset="0"/>
              </a:rPr>
              <a:t>加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上 */</a:t>
            </a:r>
          </a:p>
          <a:p>
            <a:pPr lvl="3"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	 x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 	</a:t>
            </a:r>
            <a:r>
              <a: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rPr>
              <a:t>/* 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把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R0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的值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保存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中 */</a:t>
            </a:r>
          </a:p>
          <a:p>
            <a:pPr lvl="1"/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48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677B22-895B-4007-9C1B-382EFE95699A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3272085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D907E3-C53D-4D0F-A886-2171A5B2F2F7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EB581C-F3AC-43A8-B26A-C252F4F5DC80}"/>
              </a:ext>
            </a:extLst>
          </p:cNvPr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B1A5D6F-6EAC-477D-A653-5FE9B3A4D659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EFEDDBF-47BC-45EA-87F0-8A6BCD36119D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C062D2-3F85-413D-8692-12C795148A3F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40E10203-F3BD-46BC-886F-DEDE33B4C676}"/>
              </a:ext>
            </a:extLst>
          </p:cNvPr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ADD78A-65CA-47FA-B206-4B3CBDC1FF9A}"/>
              </a:ext>
            </a:extLst>
          </p:cNvPr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62A136-635A-40B0-91CA-6CD26D1539DB}"/>
              </a:ext>
            </a:extLst>
          </p:cNvPr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7243B8-6574-44DA-8242-129C8A362E3F}"/>
              </a:ext>
            </a:extLst>
          </p:cNvPr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68A2B5-CE1E-4502-92C0-E623A09712B7}"/>
              </a:ext>
            </a:extLst>
          </p:cNvPr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EA883C-9710-4B4A-A58A-7F399AC8FDC1}"/>
              </a:ext>
            </a:extLst>
          </p:cNvPr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9AF69-A871-409F-AFF6-EE28F52B9A14}"/>
              </a:ext>
            </a:extLst>
          </p:cNvPr>
          <p:cNvCxnSpPr>
            <a:cxnSpLocks/>
          </p:cNvCxnSpPr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DFD06FE-E988-4371-835D-C57718453B23}"/>
              </a:ext>
            </a:extLst>
          </p:cNvPr>
          <p:cNvCxnSpPr>
            <a:cxnSpLocks/>
          </p:cNvCxnSpPr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DB3BEA4-33F4-4C0A-9DC8-08E937769F9B}"/>
              </a:ext>
            </a:extLst>
          </p:cNvPr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F5B38D-FF26-4285-A3BE-D256BA266B46}"/>
              </a:ext>
            </a:extLst>
          </p:cNvPr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060942C-8887-4A4B-8F87-886A1A40E0DD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9A2F1B-BD6E-43F6-A8F7-F904FDCC0154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2AA645F-C183-4A37-B477-A70BBAAD4610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0B0ADC-0401-4BC2-8EAD-52FF8AAFD3D4}"/>
              </a:ext>
            </a:extLst>
          </p:cNvPr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2D2CF-EA4D-45C0-8AC0-A77C4EAB33F8}"/>
              </a:ext>
            </a:extLst>
          </p:cNvPr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C06121-14EB-4BD6-9FF6-3772FC304A35}"/>
              </a:ext>
            </a:extLst>
          </p:cNvPr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B2DC07-1F47-4E38-8DDC-C4D6E943C421}"/>
              </a:ext>
            </a:extLst>
          </p:cNvPr>
          <p:cNvCxnSpPr>
            <a:cxnSpLocks/>
          </p:cNvCxnSpPr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6CC84F7-025F-4914-A03B-4F7EFF11E2F7}"/>
              </a:ext>
            </a:extLst>
          </p:cNvPr>
          <p:cNvCxnSpPr>
            <a:cxnSpLocks/>
          </p:cNvCxnSpPr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4640BC8-6251-406C-ABE4-4759469C9353}"/>
              </a:ext>
            </a:extLst>
          </p:cNvPr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CBFB38-0572-44C4-A7A8-B72533596243}"/>
              </a:ext>
            </a:extLst>
          </p:cNvPr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D3E1C04-4549-4659-BFEC-C66755D08F84}"/>
              </a:ext>
            </a:extLst>
          </p:cNvPr>
          <p:cNvCxnSpPr/>
          <p:nvPr/>
        </p:nvCxnSpPr>
        <p:spPr>
          <a:xfrm>
            <a:off x="5076056" y="32282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DCD4DB7-514D-466F-AE27-5500845DA883}"/>
              </a:ext>
            </a:extLst>
          </p:cNvPr>
          <p:cNvCxnSpPr>
            <a:cxnSpLocks/>
          </p:cNvCxnSpPr>
          <p:nvPr/>
        </p:nvCxnSpPr>
        <p:spPr>
          <a:xfrm flipH="1">
            <a:off x="3203848" y="4113946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C95A728-A47A-48C2-8168-FD1F8AE71DC0}"/>
              </a:ext>
            </a:extLst>
          </p:cNvPr>
          <p:cNvCxnSpPr>
            <a:cxnSpLocks/>
          </p:cNvCxnSpPr>
          <p:nvPr/>
        </p:nvCxnSpPr>
        <p:spPr>
          <a:xfrm flipH="1">
            <a:off x="3203848" y="425796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24F9B5A-D0E3-4BB2-9FF7-108F22B9006A}"/>
              </a:ext>
            </a:extLst>
          </p:cNvPr>
          <p:cNvCxnSpPr/>
          <p:nvPr/>
        </p:nvCxnSpPr>
        <p:spPr>
          <a:xfrm>
            <a:off x="5076056" y="33806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F6D5469-7659-443D-86D8-BA2241D9280E}"/>
              </a:ext>
            </a:extLst>
          </p:cNvPr>
          <p:cNvCxnSpPr/>
          <p:nvPr/>
        </p:nvCxnSpPr>
        <p:spPr>
          <a:xfrm>
            <a:off x="5076056" y="35330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A63D1952-8C78-4BA4-A836-8A09971430C2}"/>
              </a:ext>
            </a:extLst>
          </p:cNvPr>
          <p:cNvSpPr/>
          <p:nvPr/>
        </p:nvSpPr>
        <p:spPr>
          <a:xfrm>
            <a:off x="1777244" y="2853396"/>
            <a:ext cx="138171" cy="468462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E8CD355-E576-4C59-ABC6-5EF6D45E838B}"/>
              </a:ext>
            </a:extLst>
          </p:cNvPr>
          <p:cNvSpPr txBox="1"/>
          <p:nvPr/>
        </p:nvSpPr>
        <p:spPr>
          <a:xfrm>
            <a:off x="1906470" y="2715766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437D400-C003-4A5C-96C8-D855606E7A00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58F3CC6-C95C-4B50-9400-511DB3A7A79F}"/>
              </a:ext>
            </a:extLst>
          </p:cNvPr>
          <p:cNvGrpSpPr/>
          <p:nvPr/>
        </p:nvGrpSpPr>
        <p:grpSpPr>
          <a:xfrm>
            <a:off x="5674147" y="3403138"/>
            <a:ext cx="590547" cy="253916"/>
            <a:chOff x="190923" y="4268391"/>
            <a:chExt cx="590547" cy="25391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E2463D6-014D-4899-A425-83C20D221091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8062FB87-6C70-4562-8939-979820C32E5D}"/>
                </a:ext>
              </a:extLst>
            </p:cNvPr>
            <p:cNvSpPr txBox="1"/>
            <p:nvPr/>
          </p:nvSpPr>
          <p:spPr>
            <a:xfrm>
              <a:off x="217743" y="4268391"/>
              <a:ext cx="563727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CE87E133-7D9C-42AF-BE33-6ED9268C6EE8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45A1D2C-58B3-4702-9148-A28314747210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0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使用栈式内存分配的方式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669388CC-0F7C-4EBE-A6D1-1D2425F93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92871"/>
              </p:ext>
            </p:extLst>
          </p:nvPr>
        </p:nvGraphicFramePr>
        <p:xfrm>
          <a:off x="107504" y="699542"/>
          <a:ext cx="4885862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362">
                  <a:extLst>
                    <a:ext uri="{9D8B030D-6E8A-4147-A177-3AD203B41FA5}">
                      <a16:colId xmlns:a16="http://schemas.microsoft.com/office/drawing/2014/main" val="304234000"/>
                    </a:ext>
                  </a:extLst>
                </a:gridCol>
                <a:gridCol w="1948950">
                  <a:extLst>
                    <a:ext uri="{9D8B030D-6E8A-4147-A177-3AD203B41FA5}">
                      <a16:colId xmlns:a16="http://schemas.microsoft.com/office/drawing/2014/main" val="3734313862"/>
                    </a:ext>
                  </a:extLst>
                </a:gridCol>
                <a:gridCol w="2077550">
                  <a:extLst>
                    <a:ext uri="{9D8B030D-6E8A-4147-A177-3AD203B41FA5}">
                      <a16:colId xmlns:a16="http://schemas.microsoft.com/office/drawing/2014/main" val="219340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05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三地址语句</a:t>
                      </a:r>
                      <a:endParaRPr lang="zh-CN" alt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callee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</a:t>
                      </a:r>
                    </a:p>
                  </a:txBody>
                  <a:tcPr>
                    <a:solidFill>
                      <a:srgbClr val="CDE5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95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目标代码</a:t>
                      </a:r>
                      <a:endParaRPr lang="en-US" altLang="zh-CN" sz="105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（栈式）</a:t>
                      </a:r>
                      <a:endParaRPr lang="en-US" altLang="zh-CN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31B6F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SP, SP, #caller.recordsize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    0(SP ),   #here + 16 </a:t>
                      </a:r>
                    </a:p>
                    <a:p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    </a:t>
                      </a:r>
                      <a:r>
                        <a:rPr lang="en-US" altLang="zh-C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callee.codeArea</a:t>
                      </a:r>
                      <a:endParaRPr lang="en-US" altLang="zh-C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被调用过程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BR *0(SP )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zh-CN" alt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▪ 调用过程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altLang="zh-C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SUB SP , SP , #caller.recordsize</a:t>
                      </a:r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9691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D2EE5B6-E012-49FA-BADF-9FCF061F6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740" y="1795239"/>
            <a:ext cx="2400300" cy="3152775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77725D3D-86EE-42E5-82BC-C72373F6DC17}"/>
              </a:ext>
            </a:extLst>
          </p:cNvPr>
          <p:cNvSpPr/>
          <p:nvPr/>
        </p:nvSpPr>
        <p:spPr>
          <a:xfrm>
            <a:off x="4716015" y="300379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048E45-6AE6-403C-A48B-CAE1DB6E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242" y="181678"/>
            <a:ext cx="3923270" cy="312521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5ECE241-4AF0-4FBF-83B0-600DA6805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1752" y="3306977"/>
            <a:ext cx="3848759" cy="1847404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2677B22-895B-4007-9C1B-382EFE95699A}"/>
              </a:ext>
            </a:extLst>
          </p:cNvPr>
          <p:cNvCxnSpPr>
            <a:cxnSpLocks/>
          </p:cNvCxnSpPr>
          <p:nvPr/>
        </p:nvCxnSpPr>
        <p:spPr>
          <a:xfrm flipH="1">
            <a:off x="3209189" y="2169730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9627BC0-40BA-4005-A173-E25D6CF201DB}"/>
              </a:ext>
            </a:extLst>
          </p:cNvPr>
          <p:cNvCxnSpPr/>
          <p:nvPr/>
        </p:nvCxnSpPr>
        <p:spPr>
          <a:xfrm>
            <a:off x="5076535" y="4835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998764B-A720-4E3E-A302-10A1F17CC5C5}"/>
              </a:ext>
            </a:extLst>
          </p:cNvPr>
          <p:cNvGrpSpPr/>
          <p:nvPr/>
        </p:nvGrpSpPr>
        <p:grpSpPr>
          <a:xfrm>
            <a:off x="534153" y="1911614"/>
            <a:ext cx="1157527" cy="3036400"/>
            <a:chOff x="534153" y="1911614"/>
            <a:chExt cx="1157527" cy="3036400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D567FE57-772D-479D-A45B-8AB52D6673E5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FE19666-DB4B-47EF-A544-44330500BE76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1911614"/>
              <a:ext cx="0" cy="3036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E95126-57AF-4EF8-906A-EC024B248FCC}"/>
                </a:ext>
              </a:extLst>
            </p:cNvPr>
            <p:cNvCxnSpPr/>
            <p:nvPr/>
          </p:nvCxnSpPr>
          <p:spPr>
            <a:xfrm>
              <a:off x="971601" y="2139702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4C70810-03D8-4CFA-ABB8-1470C6B6A94A}"/>
                </a:ext>
              </a:extLst>
            </p:cNvPr>
            <p:cNvCxnSpPr/>
            <p:nvPr/>
          </p:nvCxnSpPr>
          <p:spPr>
            <a:xfrm>
              <a:off x="959457" y="2355726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DC01D3-68AD-450E-A6B5-3B9BAF8B5F43}"/>
                </a:ext>
              </a:extLst>
            </p:cNvPr>
            <p:cNvSpPr txBox="1"/>
            <p:nvPr/>
          </p:nvSpPr>
          <p:spPr>
            <a:xfrm>
              <a:off x="534153" y="2097377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600: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574E7B4-A41B-4912-82F6-75804DFB12BA}"/>
              </a:ext>
            </a:extLst>
          </p:cNvPr>
          <p:cNvGrpSpPr/>
          <p:nvPr/>
        </p:nvGrpSpPr>
        <p:grpSpPr>
          <a:xfrm>
            <a:off x="-3165" y="3272085"/>
            <a:ext cx="585889" cy="307777"/>
            <a:chOff x="-3165" y="2081987"/>
            <a:chExt cx="585889" cy="307777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78026C7-07F1-4DFB-95E5-C0CB57F25CC5}"/>
                </a:ext>
              </a:extLst>
            </p:cNvPr>
            <p:cNvSpPr txBox="1"/>
            <p:nvPr/>
          </p:nvSpPr>
          <p:spPr>
            <a:xfrm>
              <a:off x="-3165" y="2081987"/>
              <a:ext cx="501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SP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8761D094-8C69-4F78-8713-31E9CEC5EF81}"/>
                </a:ext>
              </a:extLst>
            </p:cNvPr>
            <p:cNvCxnSpPr>
              <a:cxnSpLocks/>
            </p:cNvCxnSpPr>
            <p:nvPr/>
          </p:nvCxnSpPr>
          <p:spPr>
            <a:xfrm>
              <a:off x="341565" y="2235875"/>
              <a:ext cx="2411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1D907E3-C53D-4D0F-A886-2171A5B2F2F7}"/>
              </a:ext>
            </a:extLst>
          </p:cNvPr>
          <p:cNvCxnSpPr>
            <a:cxnSpLocks/>
          </p:cNvCxnSpPr>
          <p:nvPr/>
        </p:nvCxnSpPr>
        <p:spPr>
          <a:xfrm flipH="1">
            <a:off x="3209189" y="240440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F95A251-0ED9-4DE6-BD0B-EB37E42E302E}"/>
              </a:ext>
            </a:extLst>
          </p:cNvPr>
          <p:cNvCxnSpPr/>
          <p:nvPr/>
        </p:nvCxnSpPr>
        <p:spPr>
          <a:xfrm>
            <a:off x="5076055" y="771550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EB581C-F3AC-43A8-B26A-C252F4F5DC80}"/>
              </a:ext>
            </a:extLst>
          </p:cNvPr>
          <p:cNvGrpSpPr/>
          <p:nvPr/>
        </p:nvGrpSpPr>
        <p:grpSpPr>
          <a:xfrm>
            <a:off x="539552" y="2726799"/>
            <a:ext cx="1164271" cy="276999"/>
            <a:chOff x="539552" y="2726799"/>
            <a:chExt cx="1164271" cy="27699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B1A5D6F-6EAC-477D-A653-5FE9B3A4D659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EFEDDBF-47BC-45EA-87F0-8A6BCD36119D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1C062D2-3F85-413D-8692-12C795148A3F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620: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40E10203-F3BD-46BC-886F-DEDE33B4C676}"/>
              </a:ext>
            </a:extLst>
          </p:cNvPr>
          <p:cNvSpPr/>
          <p:nvPr/>
        </p:nvSpPr>
        <p:spPr>
          <a:xfrm>
            <a:off x="1763688" y="2139702"/>
            <a:ext cx="128542" cy="648070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BADD78A-65CA-47FA-B206-4B3CBDC1FF9A}"/>
              </a:ext>
            </a:extLst>
          </p:cNvPr>
          <p:cNvSpPr txBox="1"/>
          <p:nvPr/>
        </p:nvSpPr>
        <p:spPr>
          <a:xfrm>
            <a:off x="1892913" y="2002072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262A136-635A-40B0-91CA-6CD26D1539DB}"/>
              </a:ext>
            </a:extLst>
          </p:cNvPr>
          <p:cNvCxnSpPr/>
          <p:nvPr/>
        </p:nvCxnSpPr>
        <p:spPr>
          <a:xfrm>
            <a:off x="5076056" y="9155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77243B8-6574-44DA-8242-129C8A362E3F}"/>
              </a:ext>
            </a:extLst>
          </p:cNvPr>
          <p:cNvSpPr txBox="1"/>
          <p:nvPr/>
        </p:nvSpPr>
        <p:spPr>
          <a:xfrm>
            <a:off x="1066179" y="2758446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#152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168A2B5-CE1E-4502-92C0-E623A09712B7}"/>
              </a:ext>
            </a:extLst>
          </p:cNvPr>
          <p:cNvCxnSpPr/>
          <p:nvPr/>
        </p:nvCxnSpPr>
        <p:spPr>
          <a:xfrm>
            <a:off x="5076056" y="106796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5EA883C-9710-4B4A-A58A-7F399AC8FDC1}"/>
              </a:ext>
            </a:extLst>
          </p:cNvPr>
          <p:cNvCxnSpPr/>
          <p:nvPr/>
        </p:nvCxnSpPr>
        <p:spPr>
          <a:xfrm>
            <a:off x="5076056" y="24997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2C9AF69-A871-409F-AFF6-EE28F52B9A14}"/>
              </a:ext>
            </a:extLst>
          </p:cNvPr>
          <p:cNvCxnSpPr>
            <a:cxnSpLocks/>
          </p:cNvCxnSpPr>
          <p:nvPr/>
        </p:nvCxnSpPr>
        <p:spPr>
          <a:xfrm flipH="1">
            <a:off x="3209189" y="368189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DFD06FE-E988-4371-835D-C57718453B23}"/>
              </a:ext>
            </a:extLst>
          </p:cNvPr>
          <p:cNvCxnSpPr>
            <a:cxnSpLocks/>
          </p:cNvCxnSpPr>
          <p:nvPr/>
        </p:nvCxnSpPr>
        <p:spPr>
          <a:xfrm flipH="1">
            <a:off x="3203848" y="389792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3DB3BEA4-33F4-4C0A-9DC8-08E937769F9B}"/>
              </a:ext>
            </a:extLst>
          </p:cNvPr>
          <p:cNvCxnSpPr/>
          <p:nvPr/>
        </p:nvCxnSpPr>
        <p:spPr>
          <a:xfrm>
            <a:off x="5076056" y="2652142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0F5B38D-FF26-4285-A3BE-D256BA266B46}"/>
              </a:ext>
            </a:extLst>
          </p:cNvPr>
          <p:cNvGrpSpPr/>
          <p:nvPr/>
        </p:nvGrpSpPr>
        <p:grpSpPr>
          <a:xfrm>
            <a:off x="539552" y="3302863"/>
            <a:ext cx="1164271" cy="276999"/>
            <a:chOff x="539552" y="2726799"/>
            <a:chExt cx="1164271" cy="27699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7060942C-8887-4A4B-8F87-886A1A40E0DD}"/>
                </a:ext>
              </a:extLst>
            </p:cNvPr>
            <p:cNvCxnSpPr/>
            <p:nvPr/>
          </p:nvCxnSpPr>
          <p:spPr>
            <a:xfrm>
              <a:off x="983744" y="2787774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CC9A2F1B-BD6E-43F6-A8F7-F904FDCC0154}"/>
                </a:ext>
              </a:extLst>
            </p:cNvPr>
            <p:cNvCxnSpPr/>
            <p:nvPr/>
          </p:nvCxnSpPr>
          <p:spPr>
            <a:xfrm>
              <a:off x="971600" y="3003798"/>
              <a:ext cx="7200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2AA645F-C183-4A37-B477-A70BBAAD4610}"/>
                </a:ext>
              </a:extLst>
            </p:cNvPr>
            <p:cNvSpPr txBox="1"/>
            <p:nvPr/>
          </p:nvSpPr>
          <p:spPr>
            <a:xfrm>
              <a:off x="539552" y="2726799"/>
              <a:ext cx="49356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680: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6834E6D2-9243-461C-A7EA-308DBE16AA27}"/>
              </a:ext>
            </a:extLst>
          </p:cNvPr>
          <p:cNvSpPr txBox="1"/>
          <p:nvPr/>
        </p:nvSpPr>
        <p:spPr>
          <a:xfrm>
            <a:off x="1043608" y="3363838"/>
            <a:ext cx="588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#396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A0B0ADC-0401-4BC2-8EAD-52FF8AAFD3D4}"/>
              </a:ext>
            </a:extLst>
          </p:cNvPr>
          <p:cNvCxnSpPr/>
          <p:nvPr/>
        </p:nvCxnSpPr>
        <p:spPr>
          <a:xfrm>
            <a:off x="5076056" y="27877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42D2CF-EA4D-45C0-8AC0-A77C4EAB33F8}"/>
              </a:ext>
            </a:extLst>
          </p:cNvPr>
          <p:cNvCxnSpPr/>
          <p:nvPr/>
        </p:nvCxnSpPr>
        <p:spPr>
          <a:xfrm>
            <a:off x="5076056" y="2940174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E8C06121-14EB-4BD6-9FF6-3772FC304A35}"/>
              </a:ext>
            </a:extLst>
          </p:cNvPr>
          <p:cNvCxnSpPr/>
          <p:nvPr/>
        </p:nvCxnSpPr>
        <p:spPr>
          <a:xfrm>
            <a:off x="5076056" y="19236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B2DC07-1F47-4E38-8DDC-C4D6E943C421}"/>
              </a:ext>
            </a:extLst>
          </p:cNvPr>
          <p:cNvCxnSpPr>
            <a:cxnSpLocks/>
          </p:cNvCxnSpPr>
          <p:nvPr/>
        </p:nvCxnSpPr>
        <p:spPr>
          <a:xfrm flipH="1">
            <a:off x="3203848" y="3105834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6CC84F7-025F-4914-A03B-4F7EFF11E2F7}"/>
              </a:ext>
            </a:extLst>
          </p:cNvPr>
          <p:cNvCxnSpPr>
            <a:cxnSpLocks/>
          </p:cNvCxnSpPr>
          <p:nvPr/>
        </p:nvCxnSpPr>
        <p:spPr>
          <a:xfrm flipH="1">
            <a:off x="3203848" y="3321858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4640BC8-6251-406C-ABE4-4759469C9353}"/>
              </a:ext>
            </a:extLst>
          </p:cNvPr>
          <p:cNvCxnSpPr/>
          <p:nvPr/>
        </p:nvCxnSpPr>
        <p:spPr>
          <a:xfrm>
            <a:off x="5076056" y="207607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0CBFB38-0572-44C4-A7A8-B72533596243}"/>
              </a:ext>
            </a:extLst>
          </p:cNvPr>
          <p:cNvCxnSpPr/>
          <p:nvPr/>
        </p:nvCxnSpPr>
        <p:spPr>
          <a:xfrm>
            <a:off x="5076056" y="30758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D3E1C04-4549-4659-BFEC-C66755D08F84}"/>
              </a:ext>
            </a:extLst>
          </p:cNvPr>
          <p:cNvCxnSpPr/>
          <p:nvPr/>
        </p:nvCxnSpPr>
        <p:spPr>
          <a:xfrm>
            <a:off x="5076056" y="32282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DCD4DB7-514D-466F-AE27-5500845DA883}"/>
              </a:ext>
            </a:extLst>
          </p:cNvPr>
          <p:cNvCxnSpPr>
            <a:cxnSpLocks/>
          </p:cNvCxnSpPr>
          <p:nvPr/>
        </p:nvCxnSpPr>
        <p:spPr>
          <a:xfrm flipH="1">
            <a:off x="3203848" y="4113946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C95A728-A47A-48C2-8168-FD1F8AE71DC0}"/>
              </a:ext>
            </a:extLst>
          </p:cNvPr>
          <p:cNvCxnSpPr>
            <a:cxnSpLocks/>
          </p:cNvCxnSpPr>
          <p:nvPr/>
        </p:nvCxnSpPr>
        <p:spPr>
          <a:xfrm flipH="1">
            <a:off x="3203848" y="4257962"/>
            <a:ext cx="35469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24F9B5A-D0E3-4BB2-9FF7-108F22B9006A}"/>
              </a:ext>
            </a:extLst>
          </p:cNvPr>
          <p:cNvCxnSpPr/>
          <p:nvPr/>
        </p:nvCxnSpPr>
        <p:spPr>
          <a:xfrm>
            <a:off x="5076056" y="33806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F6D5469-7659-443D-86D8-BA2241D9280E}"/>
              </a:ext>
            </a:extLst>
          </p:cNvPr>
          <p:cNvCxnSpPr/>
          <p:nvPr/>
        </p:nvCxnSpPr>
        <p:spPr>
          <a:xfrm>
            <a:off x="5076056" y="35330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6DA1607-253E-482E-8798-4058689450F6}"/>
              </a:ext>
            </a:extLst>
          </p:cNvPr>
          <p:cNvCxnSpPr/>
          <p:nvPr/>
        </p:nvCxnSpPr>
        <p:spPr>
          <a:xfrm>
            <a:off x="5076056" y="3685406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右大括号 58">
            <a:extLst>
              <a:ext uri="{FF2B5EF4-FFF2-40B4-BE49-F238E27FC236}">
                <a16:creationId xmlns:a16="http://schemas.microsoft.com/office/drawing/2014/main" id="{40DE4D64-4839-434F-975B-98382DEFB55C}"/>
              </a:ext>
            </a:extLst>
          </p:cNvPr>
          <p:cNvSpPr/>
          <p:nvPr/>
        </p:nvSpPr>
        <p:spPr>
          <a:xfrm>
            <a:off x="1777244" y="2853396"/>
            <a:ext cx="138171" cy="468462"/>
          </a:xfrm>
          <a:prstGeom prst="rightBrace">
            <a:avLst/>
          </a:prstGeom>
          <a:ln w="254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A24AD46-0BF3-4060-8F1B-B177C3466C5C}"/>
              </a:ext>
            </a:extLst>
          </p:cNvPr>
          <p:cNvSpPr txBox="1"/>
          <p:nvPr/>
        </p:nvSpPr>
        <p:spPr>
          <a:xfrm>
            <a:off x="1906470" y="2715766"/>
            <a:ext cx="793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dirty="0">
                <a:solidFill>
                  <a:srgbClr val="0066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的活动记录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0754EA5-E849-4244-B197-38298D2F1E42}"/>
              </a:ext>
            </a:extLst>
          </p:cNvPr>
          <p:cNvCxnSpPr/>
          <p:nvPr/>
        </p:nvCxnSpPr>
        <p:spPr>
          <a:xfrm>
            <a:off x="5076056" y="635918"/>
            <a:ext cx="28803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92C4AAC8-C304-43A0-BDCA-1999B7FB5FFB}"/>
              </a:ext>
            </a:extLst>
          </p:cNvPr>
          <p:cNvGrpSpPr/>
          <p:nvPr/>
        </p:nvGrpSpPr>
        <p:grpSpPr>
          <a:xfrm>
            <a:off x="5674147" y="3403138"/>
            <a:ext cx="469487" cy="261610"/>
            <a:chOff x="190923" y="4268391"/>
            <a:chExt cx="469487" cy="261610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485D706-41D8-4357-AA1B-0C4B6D4EC3BA}"/>
                </a:ext>
              </a:extLst>
            </p:cNvPr>
            <p:cNvSpPr/>
            <p:nvPr/>
          </p:nvSpPr>
          <p:spPr>
            <a:xfrm>
              <a:off x="190923" y="4334312"/>
              <a:ext cx="248153" cy="1089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1F1D4B7-7EC8-4C47-B4C3-4866F9E99716}"/>
                </a:ext>
              </a:extLst>
            </p:cNvPr>
            <p:cNvSpPr txBox="1"/>
            <p:nvPr/>
          </p:nvSpPr>
          <p:spPr>
            <a:xfrm>
              <a:off x="217744" y="4268391"/>
              <a:ext cx="44266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8C5E34F1-A415-4EF3-9C04-B937582B5C96}"/>
              </a:ext>
            </a:extLst>
          </p:cNvPr>
          <p:cNvSpPr txBox="1"/>
          <p:nvPr/>
        </p:nvSpPr>
        <p:spPr>
          <a:xfrm>
            <a:off x="6809858" y="627535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D079199-854A-4378-A85A-82E4178D2317}"/>
              </a:ext>
            </a:extLst>
          </p:cNvPr>
          <p:cNvSpPr txBox="1"/>
          <p:nvPr/>
        </p:nvSpPr>
        <p:spPr>
          <a:xfrm>
            <a:off x="6860929" y="2499742"/>
            <a:ext cx="476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60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17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117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3840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13" y="857238"/>
            <a:ext cx="801637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对每个形如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 = y 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op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 z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的三地址指令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I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，执行如下动作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调用函数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getReg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I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来为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选择寄存器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，把这些寄存器称为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i="1" dirty="0">
                <a:solidFill>
                  <a:schemeClr val="tx1"/>
                </a:solidFill>
                <a:cs typeface="Times New Roman" pitchFamily="18" charset="0"/>
              </a:rPr>
              <a:t>、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endParaRPr lang="en-US" altLang="zh-CN" b="1" i="1" baseline="-25000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，则生成指令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, y′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”。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y′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是存放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的内存位置之一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类似的，如果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中存放的不是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，生成指令“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z′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生成目标指令“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OP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en-US" altLang="zh-CN" b="1" i="1" baseline="-25000" dirty="0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三地址语句的目标代码生成</a:t>
            </a:r>
          </a:p>
        </p:txBody>
      </p:sp>
    </p:spTree>
    <p:extLst>
      <p:ext uri="{BB962C8B-B14F-4D97-AF65-F5344CB8AC3E}">
        <p14:creationId xmlns:p14="http://schemas.microsoft.com/office/powerpoint/2010/main" val="1572989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428596" y="785800"/>
            <a:ext cx="8807895" cy="3363564"/>
          </a:xfrm>
        </p:spPr>
        <p:txBody>
          <a:bodyPr/>
          <a:lstStyle/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寄存器描述符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register descriptor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寄存器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当前存放的是哪些变量的值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地址描述符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address descriptor 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zh-CN" altLang="en-US" sz="20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记录运行时每个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名字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的当前值存放在哪个或哪些位置</a:t>
            </a: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该位置可能是寄存器、栈单元、内存地址或者是它们的某个集合</a:t>
            </a:r>
          </a:p>
          <a:p>
            <a:pPr lvl="1" algn="just">
              <a:lnSpc>
                <a:spcPts val="3500"/>
              </a:lnSpc>
              <a:spcBef>
                <a:spcPct val="0"/>
              </a:spcBef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这些信息可以存放在该变量名对应的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符号表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条目中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ts val="3500"/>
              </a:lnSpc>
            </a:pPr>
            <a:endParaRPr lang="zh-CN" altLang="en-US" sz="2100" dirty="0"/>
          </a:p>
        </p:txBody>
      </p:sp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寄存器描述符和地址描述符</a:t>
            </a:r>
          </a:p>
        </p:txBody>
      </p:sp>
    </p:spTree>
    <p:extLst>
      <p:ext uri="{BB962C8B-B14F-4D97-AF65-F5344CB8AC3E}">
        <p14:creationId xmlns:p14="http://schemas.microsoft.com/office/powerpoint/2010/main" val="148022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14362"/>
            <a:ext cx="8175852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tabLst>
                <a:tab pos="538162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在基本块结束之前，基本块中使用的变量可能</a:t>
            </a:r>
            <a:r>
              <a:rPr lang="zh-CN" altLang="en-US" b="1" dirty="0">
                <a:solidFill>
                  <a:srgbClr val="0066FF"/>
                </a:solidFill>
                <a:latin typeface="+mn-ea"/>
              </a:rPr>
              <a:t>仅存放在某个寄存器中</a:t>
            </a: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tabLst>
                <a:tab pos="538162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如果这个变量是一个</a:t>
            </a:r>
            <a:r>
              <a:rPr lang="zh-CN" altLang="en-US" b="1" dirty="0">
                <a:solidFill>
                  <a:srgbClr val="0066FF"/>
                </a:solidFill>
                <a:latin typeface="+mn-ea"/>
              </a:rPr>
              <a:t>只在基本块内部使用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的临时变量，当基本块结束时，可以忘记这些临时变量的值并假设这些寄存器是空的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3500"/>
              </a:lnSpc>
              <a:buClrTx/>
              <a:buFont typeface="Wingdings" pitchFamily="2" charset="2"/>
              <a:buChar char="Ø"/>
              <a:tabLst>
                <a:tab pos="5381625" algn="l"/>
              </a:tabLst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对于一个在基本块的出口处可能</a:t>
            </a:r>
            <a:r>
              <a:rPr lang="zh-CN" altLang="en-US" b="1" dirty="0">
                <a:solidFill>
                  <a:srgbClr val="0066FF"/>
                </a:solidFill>
                <a:latin typeface="+mn-ea"/>
              </a:rPr>
              <a:t>活跃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的变量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如果它的地址描述符表明它的值没有存放在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的内存位置上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 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则生成指令“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ST x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 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”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(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是在基本块结尾处存放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值的寄存器 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基本块的收尾处理</a:t>
            </a:r>
          </a:p>
        </p:txBody>
      </p:sp>
    </p:spTree>
    <p:extLst>
      <p:ext uri="{BB962C8B-B14F-4D97-AF65-F5344CB8AC3E}">
        <p14:creationId xmlns:p14="http://schemas.microsoft.com/office/powerpoint/2010/main" val="3229856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714362"/>
            <a:ext cx="8642337" cy="3225800"/>
          </a:xfrm>
        </p:spPr>
        <p:txBody>
          <a:bodyPr/>
          <a:lstStyle/>
          <a:p>
            <a:pPr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当代码生成算法生成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加载</a:t>
            </a:r>
            <a:r>
              <a:rPr lang="zh-CN" altLang="en-US" sz="2500" b="1" dirty="0">
                <a:solidFill>
                  <a:schemeClr val="tx1"/>
                </a:solidFill>
              </a:rPr>
              <a:t>、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保存</a:t>
            </a:r>
            <a:r>
              <a:rPr lang="zh-CN" altLang="en-US" sz="2500" b="1" dirty="0">
                <a:solidFill>
                  <a:schemeClr val="tx1"/>
                </a:solidFill>
              </a:rPr>
              <a:t>和其他指令时，它必须同时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更新</a:t>
            </a:r>
            <a:r>
              <a:rPr lang="zh-CN" altLang="en-US" sz="2500" b="1" dirty="0">
                <a:solidFill>
                  <a:schemeClr val="tx1"/>
                </a:solidFill>
              </a:rPr>
              <a:t>寄存器和地址描述符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LD  R</a:t>
            </a:r>
            <a:r>
              <a:rPr lang="en-US" altLang="zh-CN" sz="2500" b="1" dirty="0">
                <a:solidFill>
                  <a:schemeClr val="tx1"/>
                </a:solidFill>
              </a:rPr>
              <a:t> , 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R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，使之只包含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，把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 </a:t>
            </a:r>
            <a:r>
              <a:rPr lang="zh-CN" altLang="en-US" sz="2200" b="1" dirty="0">
                <a:solidFill>
                  <a:schemeClr val="tx1"/>
                </a:solidFill>
              </a:rPr>
              <a:t>作为新增位置加入到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1"/>
                </a:solidFill>
              </a:rPr>
              <a:t>的位置集合中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 lvl="2">
              <a:lnSpc>
                <a:spcPts val="3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400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  <a:cs typeface="Times New Roman" pitchFamily="18" charset="0"/>
              </a:rPr>
              <a:t>R</a:t>
            </a:r>
            <a:endParaRPr lang="en-US" altLang="zh-CN" sz="2200" b="1" dirty="0">
              <a:solidFill>
                <a:schemeClr val="tx1"/>
              </a:solidFill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</p:spTree>
    <p:extLst>
      <p:ext uri="{BB962C8B-B14F-4D97-AF65-F5344CB8AC3E}">
        <p14:creationId xmlns:p14="http://schemas.microsoft.com/office/powerpoint/2010/main" val="278461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000246"/>
            <a:ext cx="8129613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</a:rPr>
              <a:t>OP  R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x 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2000" b="1" i="1" baseline="-25000" dirty="0" err="1">
                <a:solidFill>
                  <a:schemeClr val="tx1"/>
                </a:solidFill>
              </a:rPr>
              <a:t>y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 err="1">
                <a:solidFill>
                  <a:schemeClr val="tx1"/>
                </a:solidFill>
              </a:rPr>
              <a:t>z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 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</a:t>
            </a:r>
            <a:r>
              <a:rPr lang="zh-CN" altLang="en-US" sz="2200" b="1" dirty="0">
                <a:solidFill>
                  <a:schemeClr val="tx1"/>
                </a:solidFill>
              </a:rPr>
              <a:t>包含 </a:t>
            </a:r>
            <a:r>
              <a:rPr lang="en-US" altLang="zh-CN" sz="2200" b="1" i="1" dirty="0">
                <a:solidFill>
                  <a:schemeClr val="tx1"/>
                </a:solidFill>
              </a:rPr>
              <a:t>x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的寄存器描述符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</a:rPr>
              <a:t>x</a:t>
            </a:r>
            <a:endParaRPr lang="en-US" altLang="zh-CN" sz="2200" b="1" i="1" baseline="-25000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</a:t>
            </a:r>
            <a:r>
              <a:rPr lang="zh-CN" altLang="en-US" sz="2200" b="1" dirty="0">
                <a:solidFill>
                  <a:schemeClr val="tx1"/>
                </a:solidFill>
              </a:rPr>
              <a:t>包含位置 </a:t>
            </a:r>
            <a:r>
              <a:rPr lang="en-US" altLang="zh-CN" sz="2200" b="1" i="1" dirty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1"/>
                </a:solidFill>
              </a:rPr>
              <a:t>x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从任何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不同于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中删除 </a:t>
            </a:r>
            <a:r>
              <a:rPr lang="en-US" altLang="zh-CN" sz="2200" b="1" i="1" dirty="0">
                <a:solidFill>
                  <a:schemeClr val="tx1"/>
                </a:solidFill>
              </a:rPr>
              <a:t>R</a:t>
            </a:r>
            <a:r>
              <a:rPr lang="en-US" altLang="zh-CN" sz="2200" b="1" i="1" baseline="-25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714362"/>
            <a:ext cx="8642337" cy="121444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7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8787" y="2428874"/>
            <a:ext cx="7213609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对于指令“</a:t>
            </a:r>
            <a:r>
              <a:rPr lang="en-US" altLang="zh-CN" sz="2500" b="1" i="1" dirty="0">
                <a:solidFill>
                  <a:schemeClr val="tx1"/>
                </a:solidFill>
              </a:rPr>
              <a:t>ST   x 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zh-CN" altLang="en-US" sz="2500" b="1" dirty="0">
                <a:solidFill>
                  <a:schemeClr val="tx1"/>
                </a:solidFill>
              </a:rPr>
              <a:t>”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</a:rPr>
              <a:t>修改</a:t>
            </a:r>
            <a:r>
              <a:rPr lang="en-US" altLang="zh-CN" sz="2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的地址描述符</a:t>
            </a:r>
            <a:r>
              <a:rPr lang="zh-CN" altLang="en-US" sz="2200" b="1" dirty="0">
                <a:solidFill>
                  <a:schemeClr val="tx1"/>
                </a:solidFill>
              </a:rPr>
              <a:t>，使之包含自己的内存位置</a:t>
            </a:r>
            <a:endParaRPr lang="en-US" altLang="zh-CN" sz="2200" b="1" i="1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714362"/>
            <a:ext cx="8642337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7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7624" y="2083680"/>
            <a:ext cx="2370701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三地址语句序列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07904" y="2133204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目标代码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  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c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R0 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    a   ,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R0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  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=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    d   ,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d = R0</a:t>
            </a:r>
          </a:p>
        </p:txBody>
      </p:sp>
      <p:sp>
        <p:nvSpPr>
          <p:cNvPr id="6" name="矩形 5"/>
          <p:cNvSpPr/>
          <p:nvPr/>
        </p:nvSpPr>
        <p:spPr>
          <a:xfrm>
            <a:off x="3995936" y="3740563"/>
            <a:ext cx="1656184" cy="27134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89843" y="774710"/>
            <a:ext cx="7439743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例：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3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46412"/>
            <a:ext cx="9039378" cy="3225800"/>
          </a:xfrm>
        </p:spPr>
        <p:txBody>
          <a:bodyPr/>
          <a:lstStyle/>
          <a:p>
            <a:pPr lvl="1"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对于复制语句</a:t>
            </a:r>
            <a:r>
              <a:rPr lang="en-US" altLang="zh-CN" sz="2500" b="1" i="1" dirty="0">
                <a:solidFill>
                  <a:schemeClr val="tx1"/>
                </a:solidFill>
              </a:rPr>
              <a:t>x=y</a:t>
            </a:r>
            <a:r>
              <a:rPr lang="zh-CN" altLang="en-US" sz="2500" b="1" dirty="0">
                <a:solidFill>
                  <a:schemeClr val="tx1"/>
                </a:solidFill>
              </a:rPr>
              <a:t>，如果需要生成加载指令</a:t>
            </a:r>
            <a:r>
              <a:rPr lang="en-US" altLang="zh-CN" sz="2500" b="1" dirty="0">
                <a:solidFill>
                  <a:schemeClr val="tx1"/>
                </a:solidFill>
              </a:rPr>
              <a:t>“</a:t>
            </a:r>
            <a:r>
              <a:rPr lang="en-US" altLang="zh-CN" sz="2500" b="1" i="1" dirty="0">
                <a:solidFill>
                  <a:schemeClr val="tx1"/>
                </a:solidFill>
              </a:rPr>
              <a:t>LD R</a:t>
            </a:r>
            <a:r>
              <a:rPr lang="en-US" altLang="zh-CN" sz="2000" b="1" i="1" baseline="-25000" dirty="0">
                <a:solidFill>
                  <a:schemeClr val="tx1"/>
                </a:solidFill>
              </a:rPr>
              <a:t>y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 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 y</a:t>
            </a:r>
            <a:r>
              <a:rPr lang="en-US" altLang="zh-CN" sz="2400" b="1" i="1" dirty="0">
                <a:solidFill>
                  <a:prstClr val="black"/>
                </a:solidFill>
                <a:cs typeface="Times New Roman" pitchFamily="18" charset="0"/>
              </a:rPr>
              <a:t>′ </a:t>
            </a:r>
            <a:r>
              <a:rPr lang="en-US" altLang="zh-CN" sz="2500" b="1" dirty="0">
                <a:solidFill>
                  <a:schemeClr val="tx1"/>
                </a:solidFill>
              </a:rPr>
              <a:t>”</a:t>
            </a:r>
            <a:r>
              <a:rPr lang="zh-CN" altLang="en-US" sz="2500" b="1" dirty="0">
                <a:solidFill>
                  <a:schemeClr val="tx1"/>
                </a:solidFill>
              </a:rPr>
              <a:t>则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修改 </a:t>
            </a:r>
            <a:r>
              <a:rPr lang="en-US" altLang="zh-CN" b="1" i="1" dirty="0" err="1">
                <a:solidFill>
                  <a:schemeClr val="tx1"/>
                </a:solidFill>
              </a:rPr>
              <a:t>R</a:t>
            </a:r>
            <a:r>
              <a:rPr lang="en-US" altLang="zh-CN" sz="1800" b="1" i="1" baseline="-25000" dirty="0" err="1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的寄存器描述符，使之只包含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修改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的地址描述符，把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作为新增位置加入到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的位置集合中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从任何不同于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的变量的地址描述符中删除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sz="1600" b="1" i="1" baseline="-25000" dirty="0">
                <a:solidFill>
                  <a:schemeClr val="tx1"/>
                </a:solidFill>
              </a:rPr>
              <a:t>y</a:t>
            </a: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修改 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>
                <a:solidFill>
                  <a:srgbClr val="FF0000"/>
                </a:solidFill>
              </a:rPr>
              <a:t>y</a:t>
            </a:r>
            <a:r>
              <a:rPr lang="zh-CN" altLang="en-US" b="1" dirty="0">
                <a:solidFill>
                  <a:srgbClr val="FF0000"/>
                </a:solidFill>
              </a:rPr>
              <a:t>的寄存器描述符，使之也包含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2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修改 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的地址描述符，使之只包含 </a:t>
            </a:r>
            <a:r>
              <a:rPr lang="en-US" altLang="zh-CN" b="1" i="1" dirty="0" err="1">
                <a:solidFill>
                  <a:srgbClr val="FF0000"/>
                </a:solidFill>
              </a:rPr>
              <a:t>R</a:t>
            </a:r>
            <a:r>
              <a:rPr lang="en-US" altLang="zh-CN" sz="1600" b="1" i="1" baseline="-25000" dirty="0" err="1">
                <a:solidFill>
                  <a:srgbClr val="FF0000"/>
                </a:solidFill>
              </a:rPr>
              <a:t>y</a:t>
            </a:r>
            <a:endParaRPr lang="en-US" altLang="zh-CN" sz="1600" b="1" i="1" baseline="-25000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管理寄存器和地址描述符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358787" y="2428874"/>
            <a:ext cx="7213609" cy="428628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lvl="1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   x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57158" y="2000246"/>
            <a:ext cx="8129613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  R</a:t>
            </a:r>
            <a:r>
              <a:rPr kumimoji="0" lang="en-US" altLang="zh-CN" sz="25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0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kumimoji="0" lang="en-US" altLang="zh-CN" sz="20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,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</a:t>
            </a:r>
            <a:r>
              <a:rPr kumimoji="0" lang="en-US" altLang="zh-CN" sz="25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</a:t>
            </a:r>
            <a:r>
              <a:rPr kumimoji="0" lang="en-US" altLang="zh-CN" sz="25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57158" y="714362"/>
            <a:ext cx="8642337" cy="322580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ts val="3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当代码生成算法生成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加载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、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保存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和其他指令时，它必须同时更新寄存器和地址描述符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574675" lvl="1" indent="-271463" eaLnBrk="0" hangingPunct="0">
              <a:lnSpc>
                <a:spcPts val="30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对于指令“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LD  R</a:t>
            </a:r>
            <a:r>
              <a:rPr lang="en-US" altLang="zh-CN" sz="2500" b="1" dirty="0">
                <a:latin typeface="Times New Roman" panose="02020603050405020304" pitchFamily="18" charset="0"/>
              </a:rPr>
              <a:t> , </a:t>
            </a:r>
            <a:r>
              <a:rPr kumimoji="0" lang="en-US" altLang="zh-CN" sz="25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”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11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146725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38960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62570" y="425407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2572595" y="771550"/>
            <a:ext cx="3998809" cy="1200329"/>
            <a:chOff x="2065799" y="2758123"/>
            <a:chExt cx="3293979" cy="1200329"/>
          </a:xfrm>
        </p:grpSpPr>
        <p:sp>
          <p:nvSpPr>
            <p:cNvPr id="45" name="矩形 44"/>
            <p:cNvSpPr/>
            <p:nvPr/>
          </p:nvSpPr>
          <p:spPr>
            <a:xfrm>
              <a:off x="3263140" y="2758123"/>
              <a:ext cx="2096638" cy="12003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</a:t>
              </a:r>
            </a:p>
            <a:p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2065799" y="3334187"/>
              <a:ext cx="1128373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139952" y="4293893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82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41" grpId="0"/>
      <p:bldP spid="47" grpId="0"/>
      <p:bldP spid="48" grpId="0"/>
      <p:bldP spid="49" grpId="0"/>
      <p:bldP spid="50" grpId="0"/>
      <p:bldP spid="52" grpId="0"/>
      <p:bldP spid="52" grpId="1"/>
      <p:bldP spid="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262848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12612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矩形 30"/>
          <p:cNvSpPr/>
          <p:nvPr/>
        </p:nvSpPr>
        <p:spPr>
          <a:xfrm>
            <a:off x="3275856" y="4288326"/>
            <a:ext cx="697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58505" y="1365904"/>
            <a:ext cx="3822658" cy="830997"/>
            <a:chOff x="2065799" y="3334187"/>
            <a:chExt cx="3148876" cy="830997"/>
          </a:xfrm>
        </p:grpSpPr>
        <p:sp>
          <p:nvSpPr>
            <p:cNvPr id="21" name="矩形 20"/>
            <p:cNvSpPr/>
            <p:nvPr/>
          </p:nvSpPr>
          <p:spPr>
            <a:xfrm>
              <a:off x="3118037" y="3334187"/>
              <a:ext cx="2096638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c</a:t>
              </a:r>
            </a:p>
            <a:p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65799" y="3766235"/>
              <a:ext cx="9581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2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3" grpId="0"/>
      <p:bldP spid="24" grpId="0"/>
      <p:bldP spid="27" grpId="0"/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028424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110770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369717" y="1966069"/>
            <a:ext cx="4133118" cy="461665"/>
            <a:chOff x="2006483" y="3934352"/>
            <a:chExt cx="3404614" cy="461665"/>
          </a:xfrm>
        </p:grpSpPr>
        <p:sp>
          <p:nvSpPr>
            <p:cNvPr id="21" name="矩形 20"/>
            <p:cNvSpPr/>
            <p:nvPr/>
          </p:nvSpPr>
          <p:spPr>
            <a:xfrm>
              <a:off x="3168117" y="3934352"/>
              <a:ext cx="224298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6483" y="4165185"/>
              <a:ext cx="11023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4992235" y="4302721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 animBg="1"/>
      <p:bldP spid="3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29577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16045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62570" y="4254079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52366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87624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33402" y="2470125"/>
            <a:ext cx="3644577" cy="461665"/>
            <a:chOff x="1974346" y="4384690"/>
            <a:chExt cx="3002184" cy="461665"/>
          </a:xfrm>
        </p:grpSpPr>
        <p:sp>
          <p:nvSpPr>
            <p:cNvPr id="21" name="矩形 20"/>
            <p:cNvSpPr/>
            <p:nvPr/>
          </p:nvSpPr>
          <p:spPr>
            <a:xfrm>
              <a:off x="3263141" y="4384690"/>
              <a:ext cx="1713389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1974346" y="4597234"/>
              <a:ext cx="121726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8324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187624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01682" y="4272676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07815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1" grpId="0" animBg="1"/>
      <p:bldP spid="40" grpId="0"/>
      <p:bldP spid="41" grpId="0"/>
      <p:bldP spid="4" grpId="0" animBg="1"/>
      <p:bldP spid="4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962403"/>
              </p:ext>
            </p:extLst>
          </p:nvPr>
        </p:nvGraphicFramePr>
        <p:xfrm>
          <a:off x="336490" y="4227481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425447"/>
              </p:ext>
            </p:extLst>
          </p:nvPr>
        </p:nvGraphicFramePr>
        <p:xfrm>
          <a:off x="3078196" y="4227481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084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597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7872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7871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268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419032" y="2830165"/>
            <a:ext cx="4155808" cy="461665"/>
            <a:chOff x="2106524" y="4768102"/>
            <a:chExt cx="3423306" cy="461665"/>
          </a:xfrm>
        </p:grpSpPr>
        <p:sp>
          <p:nvSpPr>
            <p:cNvPr id="21" name="矩形 20"/>
            <p:cNvSpPr/>
            <p:nvPr/>
          </p:nvSpPr>
          <p:spPr>
            <a:xfrm>
              <a:off x="3168220" y="4768102"/>
              <a:ext cx="2361610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ADD  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, 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106524" y="5062379"/>
              <a:ext cx="100238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69872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510626" y="4287871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69872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3907"/>
            <a:ext cx="6383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3528" y="3765816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670438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8378" y="423432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187624" y="4227481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549508" y="4281486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01682" y="4272223"/>
            <a:ext cx="261610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7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9" grpId="0" animBg="1"/>
      <p:bldP spid="47" grpId="0" animBg="1"/>
      <p:bldP spid="33" grpId="0" animBg="1"/>
      <p:bldP spid="4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80045"/>
              </p:ext>
            </p:extLst>
          </p:nvPr>
        </p:nvGraphicFramePr>
        <p:xfrm>
          <a:off x="336490" y="4227934"/>
          <a:ext cx="2582817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80362"/>
              </p:ext>
            </p:extLst>
          </p:nvPr>
        </p:nvGraphicFramePr>
        <p:xfrm>
          <a:off x="3078196" y="4227934"/>
          <a:ext cx="6026573" cy="57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9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>
          <a:xfrm>
            <a:off x="594528" y="4253537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8366" y="1105163"/>
            <a:ext cx="2159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itchFamily="18" charset="2"/>
              </a:rPr>
              <a:t>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c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28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 + u</a:t>
            </a:r>
          </a:p>
          <a:p>
            <a:pPr marL="257175" indent="-257175" algn="just">
              <a:lnSpc>
                <a:spcPts val="2800"/>
              </a:lnSpc>
              <a:spcBef>
                <a:spcPct val="20000"/>
              </a:spcBef>
              <a:buClr>
                <a:srgbClr val="3333CC"/>
              </a:buClr>
              <a:buSzPct val="60000"/>
            </a:pPr>
            <a:r>
              <a:rPr lang="en-US" altLang="zh-CN" sz="2500" b="1" i="1" kern="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exit</a:t>
            </a:r>
            <a:r>
              <a:rPr lang="en-US" altLang="zh-CN" sz="25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500" b="1" i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1" i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95627" y="42602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42412" y="428832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23998" y="4288324"/>
            <a:ext cx="397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656199" y="4302721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267201" y="1455480"/>
            <a:ext cx="3605564" cy="2088232"/>
            <a:chOff x="2006482" y="3334187"/>
            <a:chExt cx="2970048" cy="2088232"/>
          </a:xfrm>
        </p:grpSpPr>
        <p:sp>
          <p:nvSpPr>
            <p:cNvPr id="21" name="矩形 20"/>
            <p:cNvSpPr/>
            <p:nvPr/>
          </p:nvSpPr>
          <p:spPr>
            <a:xfrm>
              <a:off x="3263141" y="3334187"/>
              <a:ext cx="1713389" cy="83099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a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pt-BR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   d </a:t>
              </a:r>
              <a:r>
                <a:rPr lang="pt-BR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pt-BR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V="1">
              <a:off x="2006482" y="3615833"/>
              <a:ext cx="1201544" cy="180658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2284294" y="4270325"/>
            <a:ext cx="3209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5172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454412" y="4270325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883071" y="4274360"/>
            <a:ext cx="587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pt-BR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078150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2352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670438" y="4227934"/>
            <a:ext cx="845778" cy="569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87435" y="4269511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085398" y="4306245"/>
            <a:ext cx="415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3528" y="3766269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      R3         a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     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标题 2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zh-CN" altLang="en-US" sz="3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549508" y="4281939"/>
            <a:ext cx="533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0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寄存器选择函</a:t>
            </a:r>
            <a:r>
              <a:rPr lang="en-US" altLang="zh-CN" sz="3000" i="1" dirty="0" err="1">
                <a:solidFill>
                  <a:schemeClr val="tx1"/>
                </a:solidFill>
              </a:rPr>
              <a:t>getReg</a:t>
            </a:r>
            <a:endParaRPr lang="zh-CN" altLang="en-US" sz="3000" i="1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894726" y="555526"/>
            <a:ext cx="4320480" cy="4373678"/>
            <a:chOff x="2894726" y="555526"/>
            <a:chExt cx="4320480" cy="4373678"/>
          </a:xfrm>
        </p:grpSpPr>
        <p:sp>
          <p:nvSpPr>
            <p:cNvPr id="4" name="流程图: 决策 3"/>
            <p:cNvSpPr/>
            <p:nvPr/>
          </p:nvSpPr>
          <p:spPr>
            <a:xfrm>
              <a:off x="4190870" y="1032227"/>
              <a:ext cx="2952328" cy="584609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在某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中？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763184" y="915566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894726" y="1760852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653332" y="1625374"/>
              <a:ext cx="0" cy="43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586920" y="1544828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流程图: 决策 14"/>
            <p:cNvSpPr/>
            <p:nvPr/>
          </p:nvSpPr>
          <p:spPr>
            <a:xfrm>
              <a:off x="4406894" y="2052382"/>
              <a:ext cx="2448272" cy="432048"/>
            </a:xfrm>
            <a:prstGeom prst="flowChartDecis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有空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吗？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H="1">
              <a:off x="3690455" y="2275614"/>
              <a:ext cx="7313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760016" y="2290482"/>
              <a:ext cx="34176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3701682" y="2279526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/>
            <p:cNvSpPr/>
            <p:nvPr/>
          </p:nvSpPr>
          <p:spPr>
            <a:xfrm>
              <a:off x="3326774" y="2658345"/>
              <a:ext cx="697627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选之</a:t>
              </a: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5631030" y="2480933"/>
              <a:ext cx="0" cy="3600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/>
            <p:cNvSpPr/>
            <p:nvPr/>
          </p:nvSpPr>
          <p:spPr>
            <a:xfrm>
              <a:off x="5586920" y="2462066"/>
              <a:ext cx="37061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090914" y="2840972"/>
              <a:ext cx="3124292" cy="132343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计算每个候选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</a:t>
              </a:r>
              <a:r>
                <a:rPr lang="zh-CN" altLang="en-US" sz="2000" b="1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的“费用”（需要生成的保存指令的个数），选择费用最低的寄存器（或之一）</a:t>
              </a:r>
            </a:p>
          </p:txBody>
        </p:sp>
        <p:sp>
          <p:nvSpPr>
            <p:cNvPr id="23" name="流程图: 准备 22"/>
            <p:cNvSpPr/>
            <p:nvPr/>
          </p:nvSpPr>
          <p:spPr>
            <a:xfrm>
              <a:off x="4982958" y="555526"/>
              <a:ext cx="1296144" cy="273774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开始</a:t>
              </a: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5631030" y="843558"/>
              <a:ext cx="0" cy="1957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3254766" y="1327293"/>
              <a:ext cx="9361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>
              <a:off x="3254766" y="1327293"/>
              <a:ext cx="0" cy="433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流程图: 终止 28"/>
            <p:cNvSpPr/>
            <p:nvPr/>
          </p:nvSpPr>
          <p:spPr>
            <a:xfrm>
              <a:off x="5054966" y="4654209"/>
              <a:ext cx="1190599" cy="274995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结束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H="1">
              <a:off x="5631030" y="4170569"/>
              <a:ext cx="0" cy="468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 flipV="1">
              <a:off x="3734586" y="3071673"/>
              <a:ext cx="1783" cy="120945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3737406" y="4281132"/>
              <a:ext cx="18495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V="1">
              <a:off x="3254767" y="2160962"/>
              <a:ext cx="0" cy="22495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243616" y="4417376"/>
              <a:ext cx="23536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394ACE0A-905B-4245-87A8-CB839C8B9B34}"/>
              </a:ext>
            </a:extLst>
          </p:cNvPr>
          <p:cNvSpPr/>
          <p:nvPr/>
        </p:nvSpPr>
        <p:spPr>
          <a:xfrm>
            <a:off x="580079" y="957957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3C6CF74-7806-436B-BC04-49E1A551F620}"/>
              </a:ext>
            </a:extLst>
          </p:cNvPr>
          <p:cNvSpPr/>
          <p:nvPr/>
        </p:nvSpPr>
        <p:spPr>
          <a:xfrm>
            <a:off x="240092" y="1552739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0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3200" i="1" dirty="0">
                <a:solidFill>
                  <a:schemeClr val="tx1"/>
                </a:solidFill>
              </a:rPr>
              <a:t>R</a:t>
            </a:r>
            <a:r>
              <a:rPr lang="zh-CN" altLang="en-US" sz="3000" spc="-3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“</a:t>
            </a:r>
            <a:r>
              <a:rPr lang="zh-CN" altLang="en-US" sz="3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费用</a:t>
            </a:r>
            <a:r>
              <a:rPr lang="zh-CN" altLang="en-US" sz="2800" dirty="0">
                <a:solidFill>
                  <a:schemeClr val="tx1"/>
                </a:solidFill>
                <a:cs typeface="Times New Roman" pitchFamily="18" charset="0"/>
              </a:rPr>
              <a:t>”</a:t>
            </a:r>
            <a:endParaRPr lang="zh-CN" altLang="en-US" sz="3000" dirty="0"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4" name="流程图: 决策 3"/>
          <p:cNvSpPr/>
          <p:nvPr/>
        </p:nvSpPr>
        <p:spPr>
          <a:xfrm>
            <a:off x="1689939" y="1980345"/>
            <a:ext cx="5286837" cy="43906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还保存在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之外某处吗？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490524" y="21954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98994" y="220099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4321202" y="2434364"/>
            <a:ext cx="0" cy="36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277092" y="243436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流程图: 决策 14"/>
          <p:cNvSpPr/>
          <p:nvPr/>
        </p:nvSpPr>
        <p:spPr>
          <a:xfrm>
            <a:off x="3529114" y="2794403"/>
            <a:ext cx="1563241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315095" y="2979069"/>
            <a:ext cx="21401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942476" y="2866411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3324241" y="2997429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329314" y="2994823"/>
            <a:ext cx="0" cy="576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099628" y="264604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流程图: 准备 22"/>
          <p:cNvSpPr/>
          <p:nvPr/>
        </p:nvSpPr>
        <p:spPr>
          <a:xfrm>
            <a:off x="3673130" y="287816"/>
            <a:ext cx="1296144" cy="273774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开始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321202" y="575848"/>
            <a:ext cx="0" cy="1957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2905254" y="778179"/>
            <a:ext cx="2803973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</a:p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n=R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中存放的变量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的个数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ts val="20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>
            <a:stCxn id="25" idx="2"/>
            <a:endCxn id="4" idx="0"/>
          </p:cNvCxnSpPr>
          <p:nvPr/>
        </p:nvCxnSpPr>
        <p:spPr>
          <a:xfrm>
            <a:off x="4307241" y="1639953"/>
            <a:ext cx="0" cy="340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流程图: 决策 26"/>
          <p:cNvSpPr/>
          <p:nvPr/>
        </p:nvSpPr>
        <p:spPr>
          <a:xfrm>
            <a:off x="2575604" y="3229658"/>
            <a:ext cx="1507418" cy="369332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H="1">
            <a:off x="2359580" y="3429006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971261" y="3236889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033170" y="3428967"/>
            <a:ext cx="129614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66899" y="344315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流程图: 决策 32"/>
          <p:cNvSpPr/>
          <p:nvPr/>
        </p:nvSpPr>
        <p:spPr>
          <a:xfrm>
            <a:off x="4229666" y="3593097"/>
            <a:ext cx="2221545" cy="72496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在此后还使用吗？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4011662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15373" y="3523645"/>
            <a:ext cx="325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8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7533636" y="2715766"/>
            <a:ext cx="0" cy="2468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663200" y="377556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H="1">
            <a:off x="5113290" y="2989227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136921" y="2927438"/>
            <a:ext cx="819455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cost+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7522587" y="3250603"/>
            <a:ext cx="0" cy="2178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流程图: 决策 45"/>
          <p:cNvSpPr/>
          <p:nvPr/>
        </p:nvSpPr>
        <p:spPr>
          <a:xfrm>
            <a:off x="6798513" y="3468474"/>
            <a:ext cx="1512168" cy="445755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54597" y="3826302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6" idx="2"/>
          </p:cNvCxnSpPr>
          <p:nvPr/>
        </p:nvCxnSpPr>
        <p:spPr>
          <a:xfrm flipH="1">
            <a:off x="7543815" y="3914229"/>
            <a:ext cx="0" cy="2140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6398971" y="3971719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614995" y="2715766"/>
            <a:ext cx="0" cy="12559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>
            <a:off x="6610526" y="2715766"/>
            <a:ext cx="929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8316416" y="3712351"/>
            <a:ext cx="2160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8555240" y="1777158"/>
            <a:ext cx="506" cy="59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4307240" y="1777159"/>
            <a:ext cx="4248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8172400" y="336383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016915" y="4146634"/>
            <a:ext cx="1031051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cost</a:t>
            </a:r>
            <a:endParaRPr lang="zh-CN" altLang="en-US" b="1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流程图: 终止 66"/>
          <p:cNvSpPr/>
          <p:nvPr/>
        </p:nvSpPr>
        <p:spPr>
          <a:xfrm>
            <a:off x="6959298" y="4801027"/>
            <a:ext cx="1190599" cy="274995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结束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直接箭头连接符 67"/>
          <p:cNvCxnSpPr>
            <a:stCxn id="66" idx="2"/>
          </p:cNvCxnSpPr>
          <p:nvPr/>
        </p:nvCxnSpPr>
        <p:spPr>
          <a:xfrm>
            <a:off x="7532441" y="4515966"/>
            <a:ext cx="2921" cy="285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39" idx="3"/>
          </p:cNvCxnSpPr>
          <p:nvPr/>
        </p:nvCxnSpPr>
        <p:spPr>
          <a:xfrm flipV="1">
            <a:off x="3996260" y="3960227"/>
            <a:ext cx="0" cy="6997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V="1">
            <a:off x="2359522" y="3426554"/>
            <a:ext cx="58" cy="123342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6716997" y="3355181"/>
            <a:ext cx="7798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H="1" flipV="1">
            <a:off x="1498994" y="2210287"/>
            <a:ext cx="0" cy="24496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308793" y="2376683"/>
            <a:ext cx="511679" cy="3231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algn="ctr">
              <a:lnSpc>
                <a:spcPts val="1800"/>
              </a:lnSpc>
            </a:pPr>
            <a:r>
              <a:rPr lang="en-US" altLang="zh-CN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++</a:t>
            </a: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8532440" y="2699848"/>
            <a:ext cx="0" cy="1024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580079" y="957957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40092" y="1552739"/>
            <a:ext cx="23702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寄存器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的选择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1484857" y="4659982"/>
            <a:ext cx="52321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 flipV="1">
            <a:off x="6716997" y="3355181"/>
            <a:ext cx="0" cy="13033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509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0995" y="1059582"/>
            <a:ext cx="8375847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选择方法与</a:t>
            </a:r>
            <a:r>
              <a:rPr lang="en-US" altLang="zh-CN" sz="2500" b="1" i="1" dirty="0">
                <a:solidFill>
                  <a:schemeClr val="tx1"/>
                </a:solidFill>
              </a:rPr>
              <a:t>R</a:t>
            </a:r>
            <a:r>
              <a:rPr lang="en-US" altLang="zh-CN" sz="2500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sz="2500" b="1" dirty="0">
                <a:solidFill>
                  <a:schemeClr val="tx1"/>
                </a:solidFill>
              </a:rPr>
              <a:t>类似，区别之处在于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因为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的一个新值正在被计算，因此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只存放了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>
                <a:solidFill>
                  <a:schemeClr val="tx1"/>
                </a:solidFill>
              </a:rPr>
              <a:t>的寄存器对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来说总是可接受的，即使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就是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或 </a:t>
            </a:r>
            <a:r>
              <a:rPr lang="en-US" altLang="zh-CN" b="1" i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之一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因为我们的机器指令允许一个指令中的两个寄存器相同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endParaRPr lang="en-US" altLang="zh-CN" b="1" dirty="0">
              <a:solidFill>
                <a:schemeClr val="tx1"/>
              </a:solidFill>
            </a:endParaRPr>
          </a:p>
          <a:p>
            <a:pPr lvl="1"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如果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在指令</a:t>
            </a:r>
            <a:r>
              <a:rPr lang="en-US" altLang="zh-CN" b="1" i="1" dirty="0">
                <a:solidFill>
                  <a:schemeClr val="tx1"/>
                </a:solidFill>
              </a:rPr>
              <a:t>I</a:t>
            </a:r>
            <a:r>
              <a:rPr lang="zh-CN" altLang="en-US" b="1" dirty="0">
                <a:solidFill>
                  <a:schemeClr val="tx1"/>
                </a:solidFill>
              </a:rPr>
              <a:t>之后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不再使用</a:t>
            </a:r>
            <a:r>
              <a:rPr lang="zh-CN" altLang="en-US" b="1" dirty="0">
                <a:solidFill>
                  <a:schemeClr val="tx1"/>
                </a:solidFill>
              </a:rPr>
              <a:t>，且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在必要时加载 </a:t>
            </a:r>
            <a:r>
              <a:rPr lang="en-US" altLang="zh-CN" b="1" i="1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之后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仅仅保存了</a:t>
            </a:r>
            <a:r>
              <a:rPr lang="en-US" altLang="zh-CN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y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的值</a:t>
            </a:r>
            <a:r>
              <a:rPr lang="zh-CN" altLang="en-US" b="1" dirty="0">
                <a:solidFill>
                  <a:schemeClr val="tx1"/>
                </a:solidFill>
              </a:rPr>
              <a:t>，那么，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y</a:t>
            </a:r>
            <a:r>
              <a:rPr lang="zh-CN" altLang="en-US" b="1" dirty="0">
                <a:solidFill>
                  <a:schemeClr val="tx1"/>
                </a:solidFill>
              </a:rPr>
              <a:t>同时也可以用作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 。对</a:t>
            </a:r>
            <a:r>
              <a:rPr lang="en-US" altLang="zh-CN" b="1" i="1" dirty="0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和</a:t>
            </a:r>
            <a:r>
              <a:rPr lang="en-US" altLang="zh-CN" b="1" i="1" dirty="0" err="1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 err="1">
                <a:solidFill>
                  <a:schemeClr val="tx1"/>
                </a:solidFill>
              </a:rPr>
              <a:t>z</a:t>
            </a:r>
            <a:r>
              <a:rPr lang="zh-CN" altLang="en-US" b="1" dirty="0">
                <a:solidFill>
                  <a:schemeClr val="tx1"/>
                </a:solidFill>
              </a:rPr>
              <a:t>也有类似选择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寄存器</a:t>
            </a:r>
            <a:r>
              <a:rPr lang="en-US" altLang="zh-CN" sz="3000" i="1" dirty="0">
                <a:solidFill>
                  <a:schemeClr val="tx1"/>
                </a:solidFill>
              </a:rPr>
              <a:t>R</a:t>
            </a:r>
            <a:r>
              <a:rPr lang="en-US" altLang="zh-CN" sz="3000" i="1" baseline="-25000" dirty="0">
                <a:solidFill>
                  <a:schemeClr val="tx1"/>
                </a:solidFill>
              </a:rPr>
              <a:t>x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的选择</a:t>
            </a:r>
          </a:p>
        </p:txBody>
      </p:sp>
      <p:sp>
        <p:nvSpPr>
          <p:cNvPr id="4" name="矩形 3"/>
          <p:cNvSpPr/>
          <p:nvPr/>
        </p:nvSpPr>
        <p:spPr>
          <a:xfrm>
            <a:off x="1395114" y="4367292"/>
            <a:ext cx="653447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是复制指令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x=y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时，选择好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r>
              <a:rPr lang="zh-CN" altLang="en-US" sz="25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后，令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=R</a:t>
            </a:r>
            <a:r>
              <a:rPr lang="en-US" altLang="zh-CN" sz="2500" b="1" i="1" baseline="-25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y</a:t>
            </a:r>
            <a:endParaRPr lang="zh-CN" altLang="en-US" sz="2500" b="1" i="1" dirty="0"/>
          </a:p>
        </p:txBody>
      </p:sp>
      <p:sp>
        <p:nvSpPr>
          <p:cNvPr id="5" name="矩形 4"/>
          <p:cNvSpPr/>
          <p:nvPr/>
        </p:nvSpPr>
        <p:spPr>
          <a:xfrm>
            <a:off x="3889429" y="216682"/>
            <a:ext cx="141897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 = y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op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z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42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860" y="1621022"/>
            <a:ext cx="7439743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寄存器分配（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allocation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）和指派（</a:t>
            </a: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assignment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把哪个值放在哪个寄存器中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指令排序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按照什么顺序来安排指令的执行</a:t>
            </a:r>
            <a:endParaRPr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89843" y="774710"/>
            <a:ext cx="7439743" cy="1225536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指令选择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574675" marR="0" lvl="1" indent="-2714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选择适当的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目标机指令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来实现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中间表示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代码生成器的主要任务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873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729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483003" y="785800"/>
            <a:ext cx="8303839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窥孔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chemeClr val="tx1"/>
                </a:solidFill>
                <a:cs typeface="Times New Roman" pitchFamily="18" charset="0"/>
              </a:rPr>
              <a:t>peephole</a:t>
            </a:r>
            <a:r>
              <a:rPr lang="en-US" altLang="zh-CN" sz="20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是程序上的一个小的滑动窗口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</a:rPr>
              <a:t>窥孔优化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是指在优化的时候，检查目标指令的一个滑动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窗</a:t>
            </a:r>
            <a:r>
              <a:rPr lang="zh-CN" altLang="en-US" sz="2500" b="1" dirty="0">
                <a:solidFill>
                  <a:schemeClr val="tx1"/>
                </a:solidFill>
                <a:cs typeface="Times New Roman" pitchFamily="18" charset="0"/>
              </a:rPr>
              <a:t>口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即窥孔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，并且只要有可能就在窥孔内用更快或更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短的指令来替换窗口中的指令序列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 也可以在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中间代码生成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之后直接应用窥孔优化来提高中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marL="0" indent="0">
              <a:lnSpc>
                <a:spcPts val="4000"/>
              </a:lnSpc>
              <a:buClrTx/>
              <a:buNone/>
            </a:pPr>
            <a:r>
              <a:rPr lang="en-US" altLang="zh-CN" sz="2500" b="1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间表示形式的质量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</a:pPr>
            <a:endParaRPr lang="zh-CN" altLang="en-US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9.5 </a:t>
            </a:r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窥孔优化</a:t>
            </a:r>
          </a:p>
        </p:txBody>
      </p:sp>
    </p:spTree>
    <p:extLst>
      <p:ext uri="{BB962C8B-B14F-4D97-AF65-F5344CB8AC3E}">
        <p14:creationId xmlns:p14="http://schemas.microsoft.com/office/powerpoint/2010/main" val="199934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15977" y="84614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冗余指令删除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控制流优化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代数优化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机器特有指令的使用</a:t>
            </a:r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具有窥孔优化特点的程序变换的例子</a:t>
            </a:r>
            <a:endParaRPr lang="zh-CN" altLang="en-US" sz="30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1141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30225" y="785800"/>
            <a:ext cx="5927725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消除冗余的加载和保存指令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例</a:t>
            </a: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冗余指令删除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9" y="1654745"/>
            <a:ext cx="2385384" cy="12741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三地址指令序列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b+c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271463" lvl="0" indent="-271463" eaLnBrk="0" hangingPunct="0"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d=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a+e</a:t>
            </a:r>
            <a:endParaRPr lang="en-US" altLang="zh-CN" sz="2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7962" y="4286262"/>
            <a:ext cx="6383062" cy="4770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500" b="1" dirty="0">
                <a:latin typeface="+mn-ea"/>
                <a:ea typeface="+mn-ea"/>
              </a:rPr>
              <a:t>如果第四条指令有标号，则不可以删除</a:t>
            </a:r>
          </a:p>
        </p:txBody>
      </p:sp>
      <p:sp>
        <p:nvSpPr>
          <p:cNvPr id="7" name="矩形 6"/>
          <p:cNvSpPr/>
          <p:nvPr/>
        </p:nvSpPr>
        <p:spPr>
          <a:xfrm>
            <a:off x="3677694" y="1329146"/>
            <a:ext cx="4680520" cy="27428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ts val="25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b="1" dirty="0">
                <a:latin typeface="+mn-ea"/>
                <a:ea typeface="+mn-ea"/>
              </a:rPr>
              <a:t>目标代码</a:t>
            </a:r>
            <a:endParaRPr lang="en-US" altLang="zh-CN" sz="2400" b="1" dirty="0">
              <a:latin typeface="+mn-ea"/>
              <a:ea typeface="+mn-ea"/>
            </a:endParaRP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	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b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 = b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c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R0 + c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	a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= R0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LD 	R0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 	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R0 = a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ADD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e 	</a:t>
            </a:r>
            <a:r>
              <a:rPr lang="it-IT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 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= R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it-IT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+ e</a:t>
            </a:r>
          </a:p>
          <a:p>
            <a:pPr marL="271463" indent="-271463" eaLnBrk="0" hangingPunct="0">
              <a:lnSpc>
                <a:spcPts val="2500"/>
              </a:lnSpc>
              <a:spcBef>
                <a:spcPct val="20000"/>
              </a:spcBef>
              <a:buSzPct val="100000"/>
              <a:buFont typeface="Wingdings" pitchFamily="2" charset="2"/>
              <a:buChar char="Ø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ST 	d   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R0 	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//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d = R0</a:t>
            </a:r>
          </a:p>
        </p:txBody>
      </p:sp>
      <p:sp>
        <p:nvSpPr>
          <p:cNvPr id="5" name="矩形 4"/>
          <p:cNvSpPr/>
          <p:nvPr/>
        </p:nvSpPr>
        <p:spPr>
          <a:xfrm>
            <a:off x="3995936" y="2500312"/>
            <a:ext cx="1728192" cy="7195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48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  <p:bldP spid="7" grpId="0" animBg="1"/>
      <p:bldP spid="7" grpId="1" animBg="1"/>
      <p:bldP spid="5" grpId="0" animBg="1"/>
      <p:bldP spid="5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30225" y="785800"/>
            <a:ext cx="5927725" cy="357190"/>
          </a:xfrm>
          <a:prstGeom prst="rect">
            <a:avLst/>
          </a:prstGeom>
        </p:spPr>
        <p:txBody>
          <a:bodyPr lIns="68580" tIns="34290" rIns="68580" bIns="34290"/>
          <a:lstStyle/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Ø"/>
              <a:tabLst/>
              <a:defRPr/>
            </a:pPr>
            <a:r>
              <a:rPr kumimoji="0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消除冗余的加载和保存指令</a:t>
            </a:r>
            <a:endParaRPr kumimoji="0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271463" marR="0" lvl="0" indent="-271463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tabLst/>
              <a:defRPr/>
            </a:pPr>
            <a:endParaRPr kumimoji="0" lang="en-US" altLang="zh-CN" sz="2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7" y="267495"/>
            <a:ext cx="7931224" cy="360040"/>
          </a:xfrm>
        </p:spPr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冗余指令删除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1214428"/>
            <a:ext cx="8435281" cy="32258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消除不可达代码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一个紧跟在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无条件跳转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之后的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不带标号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的指令可以被删除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sz="2200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sz="2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endParaRPr lang="en-US" altLang="zh-CN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28662" y="2355726"/>
            <a:ext cx="3749589" cy="1405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if 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==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L1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 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2" name="矩形 21"/>
          <p:cNvSpPr/>
          <p:nvPr/>
        </p:nvSpPr>
        <p:spPr>
          <a:xfrm>
            <a:off x="5112014" y="3933571"/>
            <a:ext cx="3775107" cy="10864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if 0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3" name="矩形 22"/>
          <p:cNvSpPr/>
          <p:nvPr/>
        </p:nvSpPr>
        <p:spPr>
          <a:xfrm>
            <a:off x="928662" y="3933571"/>
            <a:ext cx="3825161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24" name="矩形 23"/>
          <p:cNvSpPr/>
          <p:nvPr/>
        </p:nvSpPr>
        <p:spPr>
          <a:xfrm>
            <a:off x="1350262" y="4306093"/>
            <a:ext cx="3286601" cy="31805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917138" y="3574591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debug=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zh-CN" altLang="en-US" dirty="0">
              <a:latin typeface="Candara"/>
              <a:ea typeface="华文楷体" panose="02010600040101010101" pitchFamily="2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4678251" y="2859782"/>
            <a:ext cx="354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6977334" y="3492000"/>
            <a:ext cx="0" cy="39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058679" y="2423572"/>
            <a:ext cx="3749589" cy="1061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if debug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!=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1 </a:t>
            </a:r>
            <a:r>
              <a:rPr lang="en-US" altLang="zh-CN" sz="20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       print debugging information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000" b="1" i="1" dirty="0">
                <a:latin typeface="Times New Roman" panose="02020603050405020304" pitchFamily="18" charset="0"/>
                <a:ea typeface="楷体_GB2312" pitchFamily="49" charset="-122"/>
              </a:rPr>
              <a:t>L2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cxnSp>
        <p:nvCxnSpPr>
          <p:cNvPr id="14" name="直接箭头连接符 13"/>
          <p:cNvCxnSpPr/>
          <p:nvPr/>
        </p:nvCxnSpPr>
        <p:spPr>
          <a:xfrm flipH="1">
            <a:off x="4753823" y="4440228"/>
            <a:ext cx="3581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75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6" grpId="0"/>
      <p:bldP spid="1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 noChangeArrowheads="1"/>
          </p:cNvSpPr>
          <p:nvPr>
            <p:ph idx="1"/>
          </p:nvPr>
        </p:nvSpPr>
        <p:spPr>
          <a:xfrm>
            <a:off x="422999" y="714362"/>
            <a:ext cx="8435281" cy="3225800"/>
          </a:xfrm>
        </p:spPr>
        <p:txBody>
          <a:bodyPr/>
          <a:lstStyle/>
          <a:p>
            <a:pPr>
              <a:lnSpc>
                <a:spcPts val="35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在代码中出现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跳转到跳转指令的指令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时，某些条件下可以使用</a:t>
            </a:r>
            <a:r>
              <a:rPr lang="zh-CN" altLang="en-US" sz="25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一个跳转指令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来代替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1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控制流优化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1661116" y="2000246"/>
            <a:ext cx="2532890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if a&lt;b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L1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</p:txBody>
      </p:sp>
      <p:sp>
        <p:nvSpPr>
          <p:cNvPr id="5" name="矩形 4"/>
          <p:cNvSpPr/>
          <p:nvPr/>
        </p:nvSpPr>
        <p:spPr>
          <a:xfrm>
            <a:off x="5117500" y="2000246"/>
            <a:ext cx="2616758" cy="10741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dirty="0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if a&lt;b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L2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     ...</a:t>
            </a:r>
          </a:p>
          <a:p>
            <a:pPr eaLnBrk="0" hangingPunct="0">
              <a:lnSpc>
                <a:spcPts val="22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2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200" b="1" i="1" dirty="0" err="1"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200" b="1" i="1" dirty="0">
                <a:latin typeface="Times New Roman" panose="02020603050405020304" pitchFamily="18" charset="0"/>
                <a:ea typeface="楷体_GB2312" pitchFamily="49" charset="-122"/>
              </a:rPr>
              <a:t> L2</a:t>
            </a:r>
          </a:p>
        </p:txBody>
      </p:sp>
      <p:sp>
        <p:nvSpPr>
          <p:cNvPr id="3" name="矩形标注 2"/>
          <p:cNvSpPr/>
          <p:nvPr/>
        </p:nvSpPr>
        <p:spPr>
          <a:xfrm>
            <a:off x="1214414" y="3571882"/>
            <a:ext cx="7246018" cy="1000132"/>
          </a:xfrm>
          <a:prstGeom prst="wedgeRectCallout">
            <a:avLst>
              <a:gd name="adj1" fmla="val -662"/>
              <a:gd name="adj2" fmla="val -79724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如果不再有跳转到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L1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的指令，并且语句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L1</a:t>
            </a:r>
            <a:r>
              <a:rPr lang="en-US" altLang="zh-CN" sz="25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5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goto</a:t>
            </a:r>
            <a:r>
              <a:rPr lang="en-US" altLang="zh-CN" sz="25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L2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之前是一个</a:t>
            </a:r>
            <a:r>
              <a:rPr lang="zh-CN" altLang="en-US" sz="2500" b="1" dirty="0">
                <a:solidFill>
                  <a:srgbClr val="C00000"/>
                </a:solidFill>
                <a:latin typeface="Arial" charset="0"/>
              </a:rPr>
              <a:t>无条件跳转指令</a:t>
            </a:r>
            <a:r>
              <a:rPr lang="zh-CN" altLang="en-US" sz="2500" b="1" dirty="0">
                <a:solidFill>
                  <a:prstClr val="black"/>
                </a:solidFill>
                <a:latin typeface="Arial" charset="0"/>
              </a:rPr>
              <a:t>，则可以删除该语句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214810" y="2500312"/>
            <a:ext cx="86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5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857238"/>
            <a:ext cx="7890100" cy="394676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代数恒等式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marL="550863" lvl="2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消除窥孔中类似于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x=x+0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或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x=x*1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的运算指令</a:t>
            </a:r>
          </a:p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强度削弱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对于乘数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除数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的幂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的定点数乘法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除法</a:t>
            </a:r>
            <a:r>
              <a:rPr lang="en-US" altLang="zh-CN" sz="2500" b="1" dirty="0">
                <a:solidFill>
                  <a:schemeClr val="tx1"/>
                </a:solidFill>
                <a:cs typeface="Times New Roman" pitchFamily="18" charset="0"/>
              </a:rPr>
              <a:t>) 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，用</a:t>
            </a:r>
            <a:r>
              <a:rPr lang="zh-CN" altLang="en-US" sz="2500" b="1" dirty="0">
                <a:solidFill>
                  <a:srgbClr val="0066FF"/>
                </a:solidFill>
                <a:cs typeface="Times New Roman" panose="02020603050405020304" pitchFamily="18" charset="0"/>
              </a:rPr>
              <a:t>移位运算</a:t>
            </a:r>
            <a:r>
              <a:rPr lang="zh-CN" altLang="en-US" sz="2500" b="1" dirty="0">
                <a:solidFill>
                  <a:schemeClr val="tx1"/>
                </a:solidFill>
                <a:cs typeface="Times New Roman" panose="02020603050405020304" pitchFamily="18" charset="0"/>
              </a:rPr>
              <a:t>实现代价比较低</a:t>
            </a:r>
            <a:endParaRPr lang="en-US" altLang="zh-CN" sz="25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除数为常量的浮点数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除法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可以通过乘数为该常量倒数的</a:t>
            </a:r>
            <a:r>
              <a:rPr lang="zh-CN" altLang="en-US" sz="2500" b="1" dirty="0">
                <a:solidFill>
                  <a:srgbClr val="0066FF"/>
                </a:solidFill>
                <a:latin typeface="+mn-ea"/>
              </a:rPr>
              <a:t>乘法</a:t>
            </a:r>
            <a:r>
              <a:rPr lang="zh-CN" altLang="en-US" sz="2500" b="1" dirty="0">
                <a:solidFill>
                  <a:schemeClr val="tx1"/>
                </a:solidFill>
                <a:latin typeface="+mn-ea"/>
              </a:rPr>
              <a:t>来求近似值</a:t>
            </a:r>
            <a:endParaRPr lang="en-US" altLang="zh-CN" sz="25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代数优化</a:t>
            </a:r>
          </a:p>
        </p:txBody>
      </p:sp>
    </p:spTree>
    <p:extLst>
      <p:ext uri="{BB962C8B-B14F-4D97-AF65-F5344CB8AC3E}">
        <p14:creationId xmlns:p14="http://schemas.microsoft.com/office/powerpoint/2010/main" val="349321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8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8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8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8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8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9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785800"/>
            <a:ext cx="7243754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充分利用目标系统的某些高效的特殊指令来提高代码效率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例如：</a:t>
            </a:r>
            <a:r>
              <a:rPr lang="en-US" altLang="zh-CN" sz="2600" b="1" i="1" dirty="0">
                <a:solidFill>
                  <a:schemeClr val="tx1"/>
                </a:solidFill>
                <a:cs typeface="Times New Roman" pitchFamily="18" charset="0"/>
              </a:rPr>
              <a:t>INC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指令可以用来替代加</a:t>
            </a:r>
            <a:r>
              <a:rPr lang="en-US" altLang="zh-CN" sz="2600" b="1" dirty="0">
                <a:solidFill>
                  <a:schemeClr val="tx1"/>
                </a:solidFill>
                <a:cs typeface="Times New Roman" pitchFamily="18" charset="0"/>
              </a:rPr>
              <a:t>1</a:t>
            </a:r>
            <a:r>
              <a:rPr lang="zh-CN" altLang="en-US" sz="2600" b="1" dirty="0">
                <a:solidFill>
                  <a:schemeClr val="tx1"/>
                </a:solidFill>
                <a:latin typeface="+mn-ea"/>
              </a:rPr>
              <a:t>的操作</a:t>
            </a:r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特殊指令的使用</a:t>
            </a:r>
          </a:p>
        </p:txBody>
      </p:sp>
    </p:spTree>
    <p:extLst>
      <p:ext uri="{BB962C8B-B14F-4D97-AF65-F5344CB8AC3E}">
        <p14:creationId xmlns:p14="http://schemas.microsoft.com/office/powerpoint/2010/main" val="1776183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3" descr="G:\QQ截图201607142012副本.jpg">
            <a:extLst>
              <a:ext uri="{FF2B5EF4-FFF2-40B4-BE49-F238E27FC236}">
                <a16:creationId xmlns:a16="http://schemas.microsoft.com/office/drawing/2014/main" id="{A22696A5-C61D-4A3F-AC1F-3C4FB6E47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5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F3A8656B-27A2-498D-990D-373FA6F171C3}"/>
              </a:ext>
            </a:extLst>
          </p:cNvPr>
          <p:cNvSpPr txBox="1">
            <a:spLocks noChangeArrowheads="1"/>
          </p:cNvSpPr>
          <p:nvPr/>
        </p:nvSpPr>
        <p:spPr>
          <a:xfrm>
            <a:off x="5148263" y="1714500"/>
            <a:ext cx="2952750" cy="93980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5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结束</a:t>
            </a:r>
            <a:endParaRPr kumimoji="0" lang="en-US" altLang="zh-CN" sz="35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03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A8F990B-D0A2-480A-A5A2-25BA42770A5F}"/>
              </a:ext>
            </a:extLst>
          </p:cNvPr>
          <p:cNvSpPr/>
          <p:nvPr/>
        </p:nvSpPr>
        <p:spPr>
          <a:xfrm>
            <a:off x="0" y="0"/>
            <a:ext cx="9144000" cy="150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531" name="矩形 7">
            <a:extLst>
              <a:ext uri="{FF2B5EF4-FFF2-40B4-BE49-F238E27FC236}">
                <a16:creationId xmlns:a16="http://schemas.microsoft.com/office/drawing/2014/main" id="{6314CAFF-6C17-4B4D-A2B8-8FCA939C0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1357313"/>
            <a:ext cx="4357687" cy="3095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9.1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代码生成器的主要任务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9.2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一个简单的目标机模型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9.3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指令选择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9.4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寄存器的选择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9.5 </a:t>
            </a:r>
            <a:r>
              <a:rPr kumimoji="0" lang="zh-CN" alt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楷体_GB2312" charset="0"/>
              </a:rPr>
              <a:t>窥孔优化</a:t>
            </a: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500" b="0" i="0" u="none" strike="noStrike" kern="1200" cap="none" spc="0" normalizeH="0" baseline="0" noProof="0" dirty="0">
              <a:ln>
                <a:noFill/>
              </a:ln>
              <a:solidFill>
                <a:srgbClr val="2D83F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楷体_GB2312" charset="0"/>
            </a:endParaRPr>
          </a:p>
        </p:txBody>
      </p:sp>
      <p:pic>
        <p:nvPicPr>
          <p:cNvPr id="22532" name="Picture 7" descr="E:\工大编译\ppt\制作\0330e9c554c768200000158fc50d53d.jpg">
            <a:extLst>
              <a:ext uri="{FF2B5EF4-FFF2-40B4-BE49-F238E27FC236}">
                <a16:creationId xmlns:a16="http://schemas.microsoft.com/office/drawing/2014/main" id="{956A2EF6-F17A-420D-8CF9-976919CD0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38" r="21837"/>
          <a:stretch>
            <a:fillRect/>
          </a:stretch>
        </p:blipFill>
        <p:spPr bwMode="auto">
          <a:xfrm>
            <a:off x="-6350" y="0"/>
            <a:ext cx="42957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F89BDA6-9E78-45FB-A42E-01E48EAA1784}"/>
              </a:ext>
            </a:extLst>
          </p:cNvPr>
          <p:cNvSpPr/>
          <p:nvPr/>
        </p:nvSpPr>
        <p:spPr>
          <a:xfrm>
            <a:off x="4143375" y="357188"/>
            <a:ext cx="1928813" cy="785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提纲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46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5977" y="857238"/>
            <a:ext cx="5927725" cy="3225800"/>
          </a:xfrm>
        </p:spPr>
        <p:txBody>
          <a:bodyPr/>
          <a:lstStyle/>
          <a:p>
            <a:pPr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三地址机器模型</a:t>
            </a:r>
            <a:endParaRPr lang="en-US" altLang="zh-CN" sz="2800" b="1" dirty="0">
              <a:solidFill>
                <a:schemeClr val="tx1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cs typeface="Times New Roman" pitchFamily="18" charset="0"/>
              </a:rPr>
              <a:t>加载、保存、运算、跳转等操作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内存按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字节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寻址</a:t>
            </a:r>
            <a:endParaRPr lang="en-US" altLang="zh-CN" sz="2400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个通用寄存器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R0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R1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…, 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Rn</a:t>
            </a:r>
            <a:r>
              <a:rPr lang="en-US" altLang="zh-CN" sz="2400" b="1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cs typeface="Times New Roman" pitchFamily="18" charset="0"/>
              </a:rPr>
              <a:t>1</a:t>
            </a: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假设所有的运算分量都是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整数</a:t>
            </a:r>
            <a:endParaRPr lang="en-US" altLang="zh-CN" sz="2400" b="1" dirty="0">
              <a:solidFill>
                <a:srgbClr val="0000FF"/>
              </a:solidFill>
              <a:latin typeface="+mn-ea"/>
            </a:endParaRPr>
          </a:p>
          <a:p>
            <a:pPr lvl="1">
              <a:lnSpc>
                <a:spcPts val="4000"/>
              </a:lnSpc>
              <a:buClrTx/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+mn-ea"/>
              </a:rPr>
              <a:t>指令之间可能有一个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标号</a:t>
            </a:r>
            <a:endParaRPr lang="en-US" altLang="zh-CN" sz="2400" b="1" dirty="0">
              <a:solidFill>
                <a:srgbClr val="0000FF"/>
              </a:solidFill>
              <a:latin typeface="+mn-ea"/>
            </a:endParaRPr>
          </a:p>
          <a:p>
            <a:endParaRPr lang="zh-CN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9.2 </a:t>
            </a:r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一个简单的目标机模型</a:t>
            </a:r>
          </a:p>
        </p:txBody>
      </p:sp>
    </p:spTree>
    <p:extLst>
      <p:ext uri="{BB962C8B-B14F-4D97-AF65-F5344CB8AC3E}">
        <p14:creationId xmlns:p14="http://schemas.microsoft.com/office/powerpoint/2010/main" val="22947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15" y="846148"/>
            <a:ext cx="5927725" cy="4173874"/>
          </a:xfrm>
        </p:spPr>
        <p:txBody>
          <a:bodyPr/>
          <a:lstStyle/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加载指令</a:t>
            </a:r>
            <a:r>
              <a:rPr lang="en-US" altLang="zh-CN" sz="2500" b="1" dirty="0">
                <a:solidFill>
                  <a:schemeClr val="tx1"/>
                </a:solidFill>
              </a:rPr>
              <a:t>		</a:t>
            </a:r>
            <a:r>
              <a:rPr lang="en-US" altLang="zh-CN" sz="2500" b="1" i="1" dirty="0">
                <a:solidFill>
                  <a:schemeClr val="tx1"/>
                </a:solidFill>
              </a:rPr>
              <a:t>LD 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dst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addr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 r</a:t>
            </a:r>
            <a:r>
              <a:rPr lang="en-US" altLang="zh-CN" sz="2400" b="1" dirty="0">
                <a:solidFill>
                  <a:schemeClr val="tx1"/>
                </a:solidFill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</a:rPr>
              <a:t>x</a:t>
            </a: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en-US" altLang="zh-CN" b="1" i="1" dirty="0">
                <a:solidFill>
                  <a:schemeClr val="tx1"/>
                </a:solidFill>
              </a:rPr>
              <a:t>LD  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</a:rPr>
              <a:t>,</a:t>
            </a:r>
            <a:r>
              <a:rPr lang="en-US" altLang="zh-CN" sz="2400" b="1" i="1" dirty="0">
                <a:solidFill>
                  <a:schemeClr val="tx1"/>
                </a:solidFill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</a:rPr>
              <a:t>r</a:t>
            </a:r>
            <a:r>
              <a:rPr lang="en-US" altLang="zh-CN" b="1" i="1" baseline="-25000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保存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     	</a:t>
            </a:r>
            <a:r>
              <a:rPr lang="en-US" altLang="zh-CN" sz="2500" b="1" i="1" dirty="0">
                <a:solidFill>
                  <a:schemeClr val="tx1"/>
                </a:solidFill>
              </a:rPr>
              <a:t>ST   x</a:t>
            </a:r>
            <a:r>
              <a:rPr lang="en-US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i="1" dirty="0">
                <a:solidFill>
                  <a:schemeClr val="tx1"/>
                </a:solidFill>
              </a:rPr>
              <a:t>  r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运算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zh-CN" altLang="en-US" sz="2500" b="1" dirty="0">
                <a:solidFill>
                  <a:schemeClr val="tx1"/>
                </a:solidFill>
              </a:rPr>
              <a:t>指令</a:t>
            </a:r>
            <a:r>
              <a:rPr lang="en-US" altLang="zh-CN" sz="2500" b="1" dirty="0">
                <a:solidFill>
                  <a:schemeClr val="tx1"/>
                </a:solidFill>
              </a:rPr>
              <a:t>	    	</a:t>
            </a:r>
            <a:r>
              <a:rPr lang="pl-PL" altLang="zh-CN" sz="2500" b="1" i="1" dirty="0">
                <a:solidFill>
                  <a:schemeClr val="tx1"/>
                </a:solidFill>
              </a:rPr>
              <a:t>OP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dst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pl-PL" altLang="zh-CN" sz="2500" b="1" i="1" dirty="0">
                <a:solidFill>
                  <a:schemeClr val="tx1"/>
                </a:solidFill>
              </a:rPr>
              <a:t> </a:t>
            </a:r>
            <a:r>
              <a:rPr lang="en-US" altLang="zh-CN" sz="2500" b="1" i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sr</a:t>
            </a:r>
            <a:r>
              <a:rPr lang="en-US" altLang="zh-CN" sz="2500" b="1" i="1" dirty="0">
                <a:solidFill>
                  <a:schemeClr val="tx1"/>
                </a:solidFill>
              </a:rPr>
              <a:t>c1</a:t>
            </a:r>
            <a:r>
              <a:rPr lang="pl-PL" altLang="zh-CN" sz="2500" b="1" dirty="0">
                <a:solidFill>
                  <a:schemeClr val="tx1"/>
                </a:solidFill>
              </a:rPr>
              <a:t>,</a:t>
            </a:r>
            <a:r>
              <a:rPr lang="en-US" altLang="zh-CN" sz="2500" b="1" dirty="0">
                <a:solidFill>
                  <a:schemeClr val="tx1"/>
                </a:solidFill>
              </a:rPr>
              <a:t> </a:t>
            </a:r>
            <a:r>
              <a:rPr lang="pl-PL" altLang="zh-CN" sz="2500" b="1" i="1" dirty="0">
                <a:solidFill>
                  <a:schemeClr val="tx1"/>
                </a:solidFill>
              </a:rPr>
              <a:t> sr</a:t>
            </a:r>
            <a:r>
              <a:rPr lang="en-US" altLang="zh-CN" sz="2500" b="1" i="1" dirty="0">
                <a:solidFill>
                  <a:schemeClr val="tx1"/>
                </a:solidFill>
              </a:rPr>
              <a:t>c</a:t>
            </a:r>
            <a:r>
              <a:rPr lang="pl-PL" altLang="zh-CN" sz="2500" b="1" i="1" dirty="0">
                <a:solidFill>
                  <a:schemeClr val="tx1"/>
                </a:solidFill>
              </a:rPr>
              <a:t>2 </a:t>
            </a:r>
            <a:endParaRPr lang="en-US" altLang="zh-CN" sz="2500" b="1" i="1" dirty="0">
              <a:solidFill>
                <a:schemeClr val="tx1"/>
              </a:solidFill>
            </a:endParaRP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无条件跳转指令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>
                <a:solidFill>
                  <a:schemeClr val="tx1"/>
                </a:solidFill>
              </a:rPr>
              <a:t>BR  L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</a:rPr>
              <a:t>条件跳转指令</a:t>
            </a:r>
            <a:r>
              <a:rPr lang="en-US" altLang="zh-CN" sz="2500" b="1" dirty="0">
                <a:solidFill>
                  <a:schemeClr val="tx1"/>
                </a:solidFill>
              </a:rPr>
              <a:t>	</a:t>
            </a:r>
            <a:r>
              <a:rPr lang="en-US" altLang="zh-CN" sz="2500" b="1" i="1" dirty="0" err="1">
                <a:solidFill>
                  <a:schemeClr val="tx1"/>
                </a:solidFill>
              </a:rPr>
              <a:t>Bcond</a:t>
            </a:r>
            <a:r>
              <a:rPr lang="en-US" altLang="zh-CN" sz="2500" b="1" i="1" dirty="0">
                <a:solidFill>
                  <a:schemeClr val="tx1"/>
                </a:solidFill>
              </a:rPr>
              <a:t>  r</a:t>
            </a:r>
            <a:r>
              <a:rPr lang="en-US" altLang="zh-CN" sz="2500" b="1" dirty="0">
                <a:solidFill>
                  <a:schemeClr val="tx1"/>
                </a:solidFill>
              </a:rPr>
              <a:t>, </a:t>
            </a:r>
            <a:r>
              <a:rPr lang="en-US" altLang="zh-CN" sz="2500" b="1" i="1" dirty="0">
                <a:solidFill>
                  <a:schemeClr val="tx1"/>
                </a:solidFill>
              </a:rPr>
              <a:t> L</a:t>
            </a:r>
          </a:p>
          <a:p>
            <a:pPr lvl="1">
              <a:lnSpc>
                <a:spcPts val="3200"/>
              </a:lnSpc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</a:rPr>
              <a:t>例</a:t>
            </a:r>
            <a:r>
              <a:rPr lang="en-US" altLang="zh-CN" b="1" dirty="0">
                <a:solidFill>
                  <a:prstClr val="black"/>
                </a:solidFill>
              </a:rPr>
              <a:t>: </a:t>
            </a:r>
            <a:r>
              <a:rPr lang="en-US" altLang="zh-CN" b="1" i="1" dirty="0">
                <a:solidFill>
                  <a:prstClr val="black"/>
                </a:solidFill>
              </a:rPr>
              <a:t>BLTZ  r</a:t>
            </a:r>
            <a:r>
              <a:rPr lang="en-US" altLang="zh-CN" sz="2400" b="1" dirty="0">
                <a:solidFill>
                  <a:prstClr val="black"/>
                </a:solidFill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</a:rPr>
              <a:t> </a:t>
            </a:r>
            <a:r>
              <a:rPr lang="en-US" altLang="zh-CN" b="1" i="1" dirty="0">
                <a:solidFill>
                  <a:prstClr val="black"/>
                </a:solidFill>
              </a:rPr>
              <a:t>L</a:t>
            </a:r>
          </a:p>
          <a:p>
            <a:pPr>
              <a:lnSpc>
                <a:spcPts val="3200"/>
              </a:lnSpc>
              <a:buClrTx/>
              <a:buFont typeface="Wingdings" pitchFamily="2" charset="2"/>
              <a:buChar char="Ø"/>
            </a:pPr>
            <a:endParaRPr lang="en-US" altLang="zh-CN" sz="2500" b="1" i="1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目标机器的主要指令</a:t>
            </a:r>
          </a:p>
        </p:txBody>
      </p:sp>
    </p:spTree>
    <p:extLst>
      <p:ext uri="{BB962C8B-B14F-4D97-AF65-F5344CB8AC3E}">
        <p14:creationId xmlns:p14="http://schemas.microsoft.com/office/powerpoint/2010/main" val="59858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785800"/>
            <a:ext cx="5927725" cy="3225800"/>
          </a:xfrm>
        </p:spPr>
        <p:txBody>
          <a:bodyPr/>
          <a:lstStyle/>
          <a:p>
            <a:pPr>
              <a:buClrTx/>
              <a:buFont typeface="Wingdings" pitchFamily="2" charset="2"/>
              <a:buChar char="Ø"/>
            </a:pPr>
            <a:r>
              <a:rPr lang="zh-CN" altLang="en-US" sz="2500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变量名</a:t>
            </a:r>
            <a:r>
              <a:rPr lang="en-US" altLang="zh-CN" sz="2500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</a:p>
          <a:p>
            <a:pPr lvl="1">
              <a:buClrTx/>
              <a:buFont typeface="Wingdings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例：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LD  R1</a:t>
            </a:r>
            <a:r>
              <a:rPr lang="en-US" altLang="zh-CN" b="1" dirty="0">
                <a:solidFill>
                  <a:schemeClr val="tx1"/>
                </a:solidFill>
                <a:cs typeface="Times New Roman" pitchFamily="18" charset="0"/>
              </a:rPr>
              <a:t> , </a:t>
            </a:r>
            <a:r>
              <a:rPr lang="zh-CN" altLang="en-US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寻址模式</a:t>
            </a:r>
            <a:endParaRPr lang="zh-CN" altLang="en-US" sz="3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1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6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11530</TotalTime>
  <Words>3738</Words>
  <Application>Microsoft Office PowerPoint</Application>
  <PresentationFormat>全屏显示(16:9)</PresentationFormat>
  <Paragraphs>728</Paragraphs>
  <Slides>58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58</vt:i4>
      </vt:variant>
    </vt:vector>
  </HeadingPairs>
  <TitlesOfParts>
    <vt:vector size="72" baseType="lpstr">
      <vt:lpstr>华文楷体</vt:lpstr>
      <vt:lpstr>楷体_GB2312</vt:lpstr>
      <vt:lpstr>宋体</vt:lpstr>
      <vt:lpstr>微软雅黑</vt:lpstr>
      <vt:lpstr>Arial</vt:lpstr>
      <vt:lpstr>Calibri</vt:lpstr>
      <vt:lpstr>Candara</vt:lpstr>
      <vt:lpstr>Symbol</vt:lpstr>
      <vt:lpstr>Tahoma</vt:lpstr>
      <vt:lpstr>Times New Roman</vt:lpstr>
      <vt:lpstr>Wingdings</vt:lpstr>
      <vt:lpstr>波形</vt:lpstr>
      <vt:lpstr>6_波形</vt:lpstr>
      <vt:lpstr>2_波形</vt:lpstr>
      <vt:lpstr>PowerPoint 演示文稿</vt:lpstr>
      <vt:lpstr>PowerPoint 演示文稿</vt:lpstr>
      <vt:lpstr>代码生成器的主要任务</vt:lpstr>
      <vt:lpstr>代码生成器的主要任务</vt:lpstr>
      <vt:lpstr>代码生成器的主要任务</vt:lpstr>
      <vt:lpstr>PowerPoint 演示文稿</vt:lpstr>
      <vt:lpstr>9.2 一个简单的目标机模型</vt:lpstr>
      <vt:lpstr>目标机器的主要指令</vt:lpstr>
      <vt:lpstr>寻址模式</vt:lpstr>
      <vt:lpstr>寻址模式</vt:lpstr>
      <vt:lpstr>寻址模式</vt:lpstr>
      <vt:lpstr>寻址模式</vt:lpstr>
      <vt:lpstr>寻址模式</vt:lpstr>
      <vt:lpstr>寻址模式</vt:lpstr>
      <vt:lpstr>PowerPoint 演示文稿</vt:lpstr>
      <vt:lpstr>运算语句的目标代码</vt:lpstr>
      <vt:lpstr>数组寻址语句的目标代码</vt:lpstr>
      <vt:lpstr>数组寻址语句的目标代码</vt:lpstr>
      <vt:lpstr>指针存取语句的目标代码</vt:lpstr>
      <vt:lpstr>指针存取语句的目标代码</vt:lpstr>
      <vt:lpstr>条件跳转语句的目标代码</vt:lpstr>
      <vt:lpstr>过程调用和返回的目标代码</vt:lpstr>
      <vt:lpstr>使用静态内存分配的方式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使用栈式内存分配的方式</vt:lpstr>
      <vt:lpstr>PowerPoint 演示文稿</vt:lpstr>
      <vt:lpstr>PowerPoint 演示文稿</vt:lpstr>
      <vt:lpstr>三地址语句的目标代码生成</vt:lpstr>
      <vt:lpstr>寄存器描述符和地址描述符</vt:lpstr>
      <vt:lpstr>基本块的收尾处理</vt:lpstr>
      <vt:lpstr>管理寄存器和地址描述符</vt:lpstr>
      <vt:lpstr>管理寄存器和地址描述符</vt:lpstr>
      <vt:lpstr>管理寄存器和地址描述符</vt:lpstr>
      <vt:lpstr>管理寄存器和地址描述符</vt:lpstr>
      <vt:lpstr>例</vt:lpstr>
      <vt:lpstr>例</vt:lpstr>
      <vt:lpstr>例</vt:lpstr>
      <vt:lpstr>例</vt:lpstr>
      <vt:lpstr>例</vt:lpstr>
      <vt:lpstr>例</vt:lpstr>
      <vt:lpstr>寄存器选择函getReg</vt:lpstr>
      <vt:lpstr>计算R的“费用”</vt:lpstr>
      <vt:lpstr>寄存器Rx的选择</vt:lpstr>
      <vt:lpstr>PowerPoint 演示文稿</vt:lpstr>
      <vt:lpstr>9.5 窥孔优化</vt:lpstr>
      <vt:lpstr>具有窥孔优化特点的程序变换的例子</vt:lpstr>
      <vt:lpstr>冗余指令删除</vt:lpstr>
      <vt:lpstr>冗余指令删除</vt:lpstr>
      <vt:lpstr>控制流优化</vt:lpstr>
      <vt:lpstr>代数优化</vt:lpstr>
      <vt:lpstr>特殊指令的使用</vt:lpstr>
      <vt:lpstr>PowerPoint 演示文稿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creator>jsx</dc:creator>
  <cp:lastModifiedBy>SYSTEM</cp:lastModifiedBy>
  <cp:revision>521</cp:revision>
  <cp:lastPrinted>2016-12-10T06:19:35Z</cp:lastPrinted>
  <dcterms:created xsi:type="dcterms:W3CDTF">2003-07-09T14:46:46Z</dcterms:created>
  <dcterms:modified xsi:type="dcterms:W3CDTF">2024-05-28T14:57:36Z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