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63" r:id="rId2"/>
    <p:sldMasterId id="2147483666" r:id="rId3"/>
  </p:sldMasterIdLst>
  <p:notesMasterIdLst>
    <p:notesMasterId r:id="rId64"/>
  </p:notesMasterIdLst>
  <p:sldIdLst>
    <p:sldId id="1114" r:id="rId4"/>
    <p:sldId id="817" r:id="rId5"/>
    <p:sldId id="1135" r:id="rId6"/>
    <p:sldId id="1136" r:id="rId7"/>
    <p:sldId id="1137" r:id="rId8"/>
    <p:sldId id="1138" r:id="rId9"/>
    <p:sldId id="1139" r:id="rId10"/>
    <p:sldId id="1121" r:id="rId11"/>
    <p:sldId id="949" r:id="rId12"/>
    <p:sldId id="1143" r:id="rId13"/>
    <p:sldId id="1142" r:id="rId14"/>
    <p:sldId id="1145" r:id="rId15"/>
    <p:sldId id="1146" r:id="rId16"/>
    <p:sldId id="1131" r:id="rId17"/>
    <p:sldId id="1123" r:id="rId18"/>
    <p:sldId id="1124" r:id="rId19"/>
    <p:sldId id="1125" r:id="rId20"/>
    <p:sldId id="1126" r:id="rId21"/>
    <p:sldId id="1127" r:id="rId22"/>
    <p:sldId id="1128" r:id="rId23"/>
    <p:sldId id="1129" r:id="rId24"/>
    <p:sldId id="1133" r:id="rId25"/>
    <p:sldId id="1147" r:id="rId26"/>
    <p:sldId id="1130" r:id="rId27"/>
    <p:sldId id="1160" r:id="rId28"/>
    <p:sldId id="1116" r:id="rId29"/>
    <p:sldId id="1156" r:id="rId30"/>
    <p:sldId id="1154" r:id="rId31"/>
    <p:sldId id="1155" r:id="rId32"/>
    <p:sldId id="1161" r:id="rId33"/>
    <p:sldId id="1157" r:id="rId34"/>
    <p:sldId id="1117" r:id="rId35"/>
    <p:sldId id="1162" r:id="rId36"/>
    <p:sldId id="1149" r:id="rId37"/>
    <p:sldId id="980" r:id="rId38"/>
    <p:sldId id="1152" r:id="rId39"/>
    <p:sldId id="1163" r:id="rId40"/>
    <p:sldId id="1159" r:id="rId41"/>
    <p:sldId id="1165" r:id="rId42"/>
    <p:sldId id="1109" r:id="rId43"/>
    <p:sldId id="1110" r:id="rId44"/>
    <p:sldId id="1111" r:id="rId45"/>
    <p:sldId id="1112" r:id="rId46"/>
    <p:sldId id="1166" r:id="rId47"/>
    <p:sldId id="1167" r:id="rId48"/>
    <p:sldId id="1115" r:id="rId49"/>
    <p:sldId id="1091" r:id="rId50"/>
    <p:sldId id="1168" r:id="rId51"/>
    <p:sldId id="1169" r:id="rId52"/>
    <p:sldId id="1170" r:id="rId53"/>
    <p:sldId id="1171" r:id="rId54"/>
    <p:sldId id="1172" r:id="rId55"/>
    <p:sldId id="1158" r:id="rId56"/>
    <p:sldId id="1099" r:id="rId57"/>
    <p:sldId id="1174" r:id="rId58"/>
    <p:sldId id="994" r:id="rId59"/>
    <p:sldId id="1175" r:id="rId60"/>
    <p:sldId id="1176" r:id="rId61"/>
    <p:sldId id="1177" r:id="rId62"/>
    <p:sldId id="1178" r:id="rId6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597" autoAdjust="0"/>
  </p:normalViewPr>
  <p:slideViewPr>
    <p:cSldViewPr snapToGrid="0">
      <p:cViewPr varScale="1">
        <p:scale>
          <a:sx n="53" d="100"/>
          <a:sy n="53" d="100"/>
        </p:scale>
        <p:origin x="77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CBAEB-C613-4AE6-807B-B20A3725287B}" type="datetimeFigureOut">
              <a:rPr lang="zh-CN" altLang="en-US" smtClean="0"/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CF716-A851-49EF-A370-BBA1C9CF52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573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8F2882AB-092C-4DED-8286-A1B63B90C9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98C56BCC-F0DD-4B62-BF10-3CDD8082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42998BA8-43A9-4E62-8BF4-C954FBDB8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DC4CFE-5AB9-453E-9DF7-5118B6C2BF8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楷体_GB2312"/>
                <a:cs typeface="楷体_GB2312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楷体_GB2312"/>
              <a:cs typeface="楷体_GB231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01919BE2-485E-4D02-A73C-754D2BCDC6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4A00F1D2-703D-4E53-B8A8-BF2574AC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A149E440-CABF-44C1-8705-1BF7FDAFC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944B4B-9F7A-4109-A5C0-2EAD61F82F27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342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6223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370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2729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5A51CBD0-F1EE-4CF8-952C-E2CC8600B63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ADFDFC21-5840-4C4B-9486-FE00864AE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4BD43EA1-CE61-423D-AA8A-045181FE4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7FB409-F150-4CAC-A08C-8420413C0F66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589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DF1F34BA-7AB7-4DDA-83CA-EA7DD699B0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BA152D01-E7B9-4078-849C-ACB6C0FDB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55C6BD82-9716-47F2-BA92-3874EE692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E8DB37-093F-4C23-B375-DD395E148185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664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8709CEAA-EA35-4656-A01B-353A018D04A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F015C550-2017-4E22-9F7F-9802B5B1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938DE206-DE21-4667-888B-E6ECC82748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E04728-EBC7-4C0F-A3F7-316C333F3C0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9633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8531ECAE-9BB0-402F-884A-7C9FEF2CA5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6A4EFB36-5C72-4028-AFDD-D4C1487D7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63E33BAC-EEF8-4AA4-9C32-95B8EAD021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B109114-3C63-4E96-8B56-8D6D18FB0CC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310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51B4B566-89BF-4FEF-8023-D8BA08DFFA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C1BF95E6-3808-49BC-BAD0-DE26E06BE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0FB1220B-AAEE-42F1-88DC-79296EEBD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69938" indent="-295275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85863" indent="-236538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60525" indent="-236538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133600" indent="-236538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90800" indent="-236538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048000" indent="-236538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05200" indent="-236538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962400" indent="-236538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BF1C88-90EA-45AF-9773-5A0B7B66FF0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87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3075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490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B2C5849C-57A3-4FE9-A573-D574CA46ED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09E9AAC1-2372-4D89-A3DB-FECAEC87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AC6FF75B-5853-4BE1-AB62-37F3D3FE97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C13496-78F5-4163-A77B-3839AB565EF4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27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0888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481440AD-E137-4978-B928-7E2E93CA62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165649-9A9E-4488-B0B6-147A88215C14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96FC865-F493-4895-A870-5B87CA2DBA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B255A71-45B0-4958-AD2A-07360EE83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9567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5742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5062C27-BCD8-47E2-8CFA-261D082E2B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85AB44-D7A0-4F7E-BD7C-08C6A2F43906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C8D14E3F-474F-4130-BC4E-E05DD2E18E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CADB940A-2C38-453D-B1C9-57B8313C0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35656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>
            <a:extLst>
              <a:ext uri="{FF2B5EF4-FFF2-40B4-BE49-F238E27FC236}">
                <a16:creationId xmlns:a16="http://schemas.microsoft.com/office/drawing/2014/main" id="{09611DB4-4242-4CAD-BD9A-FD0A5DDA96A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21507" name="备注占位符 2">
            <a:extLst>
              <a:ext uri="{FF2B5EF4-FFF2-40B4-BE49-F238E27FC236}">
                <a16:creationId xmlns:a16="http://schemas.microsoft.com/office/drawing/2014/main" id="{1356D721-F15B-42CD-9501-78C3128E6B6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21508" name="灯片编号占位符 3">
            <a:extLst>
              <a:ext uri="{FF2B5EF4-FFF2-40B4-BE49-F238E27FC236}">
                <a16:creationId xmlns:a16="http://schemas.microsoft.com/office/drawing/2014/main" id="{122AEAD6-679E-46EF-A6B7-57661395B8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235CBC-571E-4860-BE12-A098AD586BB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87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5381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21120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0E2628F-DDCE-4E5E-9E19-8F6E917FA4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91ED5E-0F63-4AA1-B7C9-A87D4B102106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6491147-1518-4EB3-ADDF-9705F71C2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114AD0F-74DE-4DC0-8810-8ED284992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61016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1767EDF5-1DC3-41E8-B708-580AA2B0B6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A3C5C37-5C60-4EC7-A70A-C8D7C1DDAEB1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6297DA13-EC58-4415-A9B3-4608A13B03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77D9F0F8-A5D8-43C7-8A25-81C214C0A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4598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21FADF8-E00F-42EA-AD23-B7B329F890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3E103C-C6D5-4D69-9CA3-1E2E242BA864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4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3BC5684-B81B-4940-833B-2D4CE204B8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68F8E97-C6D5-494C-A279-5BE4F590A5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9673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3237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9BCD25E-3BA8-4C71-A8E5-A9E1E74C5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4D5C6-F886-402D-A6F4-1B3BADE4B0F4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4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1B675D6-E2ED-46D3-96EC-2674C07E56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01C22E6-B9FD-4DCF-A94F-41526DEC6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4018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04CEB282-1E8D-418F-8A86-0274685248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A0865DEC-091E-42F3-9965-39F62FD79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6A005143-BC6A-47EE-B356-9DBC30245F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6B07325-7EB2-4A9F-BDF0-B910CB8CABB2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3804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85985BEA-801C-46AD-9214-CF6F9AC17A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6F19AD-DB11-402D-899D-3BF205E14055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65CD60EC-2684-4286-9417-05B6EF02E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12F83E1-5D94-4DF6-9EF6-C919B1AD07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9431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119437A-3E61-410D-A79B-A3007C578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3412453-1E1A-43FC-8CBE-9A8C80B570DB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0B2D7615-CCF6-4C90-B88A-6AFD326A81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E2F7AB7D-6EC6-466A-8564-9FCE73429C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46479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C5A21BBC-1D30-4FDF-B491-3CB2EB03B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BCA3EAD-408E-4F71-B613-C514779F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AA5415A9-60D2-4586-ABC8-6CC004400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7D764-EA13-416B-AA17-79934495959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25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1212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E1B1C4A-10B6-4E1A-807A-BB0352789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D3FD77-BDBA-4C21-AAA2-86A1ABA54D6C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4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DB4BB209-B42A-4722-9DC5-EC17729715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030B8404-59A5-4858-A7F2-BFEA38594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41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543DD101-B618-47C5-BB41-2E4438511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2C027EB-308F-49CB-998C-1F17BAEE3731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4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F5DEAFA-409F-42EB-829F-7E374B29C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0941837B-7FB0-4705-8F22-B4D55E96A6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283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13B51002-F4E0-4BD2-AF44-7D3E21AFBD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D7C292-16B5-4915-9BC2-9534CFC9687A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4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5363D3F5-79F9-400D-8B6D-DF72921455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76CD4850-5D55-415B-9115-C73366375F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7599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774B19DE-E69D-4202-84A5-A32C5FAF03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EA5274-CA3F-4026-8893-1C585E17739C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4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7255E9F-0325-471D-A238-AAC70CFBD7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023022B-DA2F-48A7-ADF0-D4F8B291F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7073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4DFD0C0-F897-43A1-B502-3B812AD9A6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4E19D6-4225-49A1-8ABB-670823AFD199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4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6AEAED9D-7B1A-4B1E-91F9-DDD23E3B24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B5198D0C-6391-4EBF-8130-1BE603D6A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881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405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8C67BB46-D7F6-430A-86F6-B2B4935B9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D69A4BE-B912-4E6C-AA00-A84B5AA67BDB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3CB0595-77A8-425D-8222-142BD756DC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58003B8-6C56-415D-9499-ECA17DD5D0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2300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0DB18230-81AD-42AA-B3B9-241BB0451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BCD8EA-52AC-4C16-B6D1-A5CCABAD9BC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8A82A36E-7207-4623-BE6F-AC0AEA2A1C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5A674E69-56B3-41AB-87D0-8EEFD531A6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15877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961AE7BE-0F0B-4FD8-9D12-935E7B532B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7E2620-1B27-487F-80A9-43518D8D1BC2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4AE48703-CCBE-428F-B8C8-0F92B80E6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AA756606-75EA-490A-845C-2494BF16D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2436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5DF600-30E8-4761-9201-3D2C88D20DEC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1937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5DF600-30E8-4761-9201-3D2C88D20DEC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6023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7E99D4-DF39-49F7-8D66-7A5AB66BA1B9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5556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7E99D4-DF39-49F7-8D66-7A5AB66BA1B9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42789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A7E99D4-DF39-49F7-8D66-7A5AB66BA1B9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10192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60E2628F-DDCE-4E5E-9E19-8F6E917FA4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B91ED5E-0F63-4AA1-B7C9-A87D4B102106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E6491147-1518-4EB3-ADDF-9705F71C2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114AD0F-74DE-4DC0-8810-8ED284992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91634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49BCD25E-3BA8-4C71-A8E5-A9E1E74C50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4088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408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364D5C6-F886-402D-A6F4-1B3BADE4B0F4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40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1B675D6-E2ED-46D3-96EC-2674C07E56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01C22E6-B9FD-4DCF-A94F-41526DEC6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7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76922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9255B412-5341-499C-919C-4BAB4077E28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E0DC299A-5992-4DE2-89AD-F48C7F8F013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9F82B869-487A-4801-BE3C-84FF7676B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 defTabSz="98742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defTabSz="9874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874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0B77C8-D85B-4681-9286-054EC5F50DCE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874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596190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418CB5A2-E130-4B29-88B4-9CE793895F0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18B10FC9-490B-4A17-9501-21BC157328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/>
            <a:endParaRPr lang="zh-CN" altLang="en-US" dirty="0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92E51F3B-7C4A-464A-B104-B9FE6636FF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 defTabSz="985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 defTabSz="985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 defTabSz="985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 defTabSz="985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858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E0DFA2-6521-4981-AC03-F3BCCFE3AF78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858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6395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418CB5A2-E130-4B29-88B4-9CE793895F06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18B10FC9-490B-4A17-9501-21BC157328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lvl="1"/>
            <a:endParaRPr lang="zh-CN" altLang="en-US" dirty="0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92E51F3B-7C4A-464A-B104-B9FE6636FF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5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9938" indent="-295275" defTabSz="985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85863" indent="-236538" defTabSz="985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60525" indent="-236538" defTabSz="985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33600" indent="-236538" defTabSz="985838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908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480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052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962400" indent="-236538" defTabSz="9858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858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E0DFA2-6521-4981-AC03-F3BCCFE3AF78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858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9100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>
            <a:extLst>
              <a:ext uri="{FF2B5EF4-FFF2-40B4-BE49-F238E27FC236}">
                <a16:creationId xmlns:a16="http://schemas.microsoft.com/office/drawing/2014/main" id="{C5A21BBC-1D30-4FDF-B491-3CB2EB03B9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备注占位符 2">
            <a:extLst>
              <a:ext uri="{FF2B5EF4-FFF2-40B4-BE49-F238E27FC236}">
                <a16:creationId xmlns:a16="http://schemas.microsoft.com/office/drawing/2014/main" id="{FBCA3EAD-408E-4F71-B613-C514779F7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7524" name="灯片编号占位符 3">
            <a:extLst>
              <a:ext uri="{FF2B5EF4-FFF2-40B4-BE49-F238E27FC236}">
                <a16:creationId xmlns:a16="http://schemas.microsoft.com/office/drawing/2014/main" id="{AA5415A9-60D2-4586-ABC8-6CC004400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25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25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07D764-EA13-416B-AA17-799344959593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25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5486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346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4211" name="备注占位符 2"/>
          <p:cNvSpPr>
            <a:spLocks noGrp="1" noChangeArrowheads="1"/>
          </p:cNvSpPr>
          <p:nvPr>
            <p:ph type="body" idx="429496729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  <p:sp>
        <p:nvSpPr>
          <p:cNvPr id="9421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7829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15907" indent="-275349" defTabSz="917829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01395" indent="-220279" defTabSz="917829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41953" indent="-220279" defTabSz="917829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1982511" indent="-220279" defTabSz="917829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423069" indent="-220279" defTabSz="9178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863626" indent="-220279" defTabSz="9178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304184" indent="-220279" defTabSz="9178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744742" indent="-220279" defTabSz="91782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7829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DAC0A00-0DE5-443C-AEC2-187C5D383817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7829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59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0626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幻灯片图像占位符 1">
            <a:extLst>
              <a:ext uri="{FF2B5EF4-FFF2-40B4-BE49-F238E27FC236}">
                <a16:creationId xmlns:a16="http://schemas.microsoft.com/office/drawing/2014/main" id="{10627BDB-4CC2-4988-96FD-AA39128234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备注占位符 2">
            <a:extLst>
              <a:ext uri="{FF2B5EF4-FFF2-40B4-BE49-F238E27FC236}">
                <a16:creationId xmlns:a16="http://schemas.microsoft.com/office/drawing/2014/main" id="{B9539381-8D8C-4A82-B6AA-6F6DE7F5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48484" name="灯片编号占位符 3">
            <a:extLst>
              <a:ext uri="{FF2B5EF4-FFF2-40B4-BE49-F238E27FC236}">
                <a16:creationId xmlns:a16="http://schemas.microsoft.com/office/drawing/2014/main" id="{E38B1E4A-E801-4D54-8162-527A4B969E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1pPr>
            <a:lvl2pPr marL="742922" indent="-285739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2pPr>
            <a:lvl3pPr marL="1142957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3pPr>
            <a:lvl4pPr marL="1600140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4pPr>
            <a:lvl5pPr marL="2057322" indent="-228591" defTabSz="950877"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5pPr>
            <a:lvl6pPr marL="2514505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6pPr>
            <a:lvl7pPr marL="2971687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7pPr>
            <a:lvl8pPr marL="3428871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8pPr>
            <a:lvl9pPr marL="3886053" indent="-228591" defTabSz="950877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楷体_GB2312"/>
                <a:cs typeface="楷体_GB2312"/>
              </a:defRPr>
            </a:lvl9pPr>
          </a:lstStyle>
          <a:p>
            <a:pPr marL="0" marR="0" lvl="0" indent="0" algn="r" defTabSz="95087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227E9F-F6EB-4A02-A739-BFF58CE27FA4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</a:rPr>
              <a:pPr marL="0" marR="0" lvl="0" indent="0" algn="r" defTabSz="95087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37848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97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2A7C7EF0-D8CA-4E67-AA06-47B1A12FE7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ECD6D5D9-D577-49FF-960F-B404239BD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ED6F8DF-BD9F-4E1D-9431-95A8AE49FC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950913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9509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509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240B6F-B2C6-4E18-A6FC-9A734E884AE0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509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36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73323A94-A8C3-430E-BF56-BCFB5705AC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C9B6EB3-D9B8-4A37-A72F-A4A59C27F352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D5B8A1DC-0F26-43A4-81F5-2902B263EA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E8A40776-805A-47E0-99AC-25F7D0737D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>
            <a:extLst>
              <a:ext uri="{FF2B5EF4-FFF2-40B4-BE49-F238E27FC236}">
                <a16:creationId xmlns:a16="http://schemas.microsoft.com/office/drawing/2014/main" id="{01919BE2-485E-4D02-A73C-754D2BCDC6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>
            <a:extLst>
              <a:ext uri="{FF2B5EF4-FFF2-40B4-BE49-F238E27FC236}">
                <a16:creationId xmlns:a16="http://schemas.microsoft.com/office/drawing/2014/main" id="{4A00F1D2-703D-4E53-B8A8-BF2574AC8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8548" name="灯片编号占位符 3">
            <a:extLst>
              <a:ext uri="{FF2B5EF4-FFF2-40B4-BE49-F238E27FC236}">
                <a16:creationId xmlns:a16="http://schemas.microsoft.com/office/drawing/2014/main" id="{A149E440-CABF-44C1-8705-1BF7FDAFC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1363" indent="-28416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14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5986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5813" indent="-227013" defTabSz="949325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30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02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74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4613" indent="-227013" defTabSz="949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493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F944B4B-9F7A-4109-A5C0-2EAD61F82F27}" type="slidenum">
              <a:rPr kumimoji="0" lang="zh-CN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493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73356F47-DAEB-4A95-BE4E-E888B53718CA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D595CA8F-5E21-46DF-AABD-E1C617B61F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666B9C9F-6154-4806-8893-5ACA45443CA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70F341F3-CE16-4696-9D19-5D9B68F395B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585F271-49AD-410E-97F2-6541264621D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891E649C-9C28-43B1-B60B-3AFE762491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EC779AF4-5A70-4CC1-8D30-F981ED4440C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8E6D04C-1FE3-4076-A7A5-B8F5B149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3661E24-6C68-490D-BB46-BC66C3F6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9D1661F-288E-4584-84A7-C8F6F13D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087DE510-11C3-4DC2-8281-94FAA976A74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87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45941-AA40-4350-8D67-79D63CA5C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C5D82-1287-4F6A-8D97-320847114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7ABC6-0FB7-4FFE-B119-5290713E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D6C7ADC2-8A8D-47BC-ABC4-670B2FEB3F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98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B56995CD-B919-4BFE-8E3D-BD4DF05CD0A0}"/>
              </a:ext>
            </a:extLst>
          </p:cNvPr>
          <p:cNvSpPr/>
          <p:nvPr/>
        </p:nvSpPr>
        <p:spPr>
          <a:xfrm>
            <a:off x="304801" y="228601"/>
            <a:ext cx="11595100" cy="6034617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A1FB5BA3-0A70-4B7D-BAB6-347E7F06D61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7" y="5353051"/>
            <a:ext cx="11631083" cy="1333500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061B7F7D-397A-44B3-B5EA-569F424E40E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681" y="4501439"/>
              <a:ext cx="4295219" cy="1015234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FBCE1D68-B250-4293-A8E6-C218CF30C60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8538" y="4318217"/>
              <a:ext cx="8280254" cy="1210470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84996FC6-B765-4B2B-88C1-ACF4A6DCC9C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14" y="4336239"/>
              <a:ext cx="8164231" cy="1102339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3E8B8F78-8DDB-4D25-A9D6-793D7295D7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7164" y="4315213"/>
              <a:ext cx="4939265" cy="928129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991606B1-4203-4662-BC6C-06471EA9DEC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3A7C16F-C2B2-49D7-A652-895A69BAF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17D35264-269A-40B9-AD08-863736B7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86C722E-EE9A-4746-83C3-B6D21747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94CC947F-9DA8-44BD-8DCC-7E5D4325AF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7799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A824A-476D-46DD-96C2-94AB4F37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CA8E-79D6-4C96-B52A-51D09EB73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DC337-2D0B-44C2-A475-62A6EAFA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C125D370-12AE-436B-A950-9970C2C2994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896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3"/>
            <a:ext cx="10363200" cy="1780108"/>
          </a:xfrm>
        </p:spPr>
        <p:txBody>
          <a:bodyPr anchor="b">
            <a:normAutofit/>
          </a:bodyPr>
          <a:lstStyle>
            <a:lvl1pPr>
              <a:defRPr sz="5867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667">
                <a:solidFill>
                  <a:srgbClr val="FFFFFF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02998-FB1D-4506-AA14-4F66F1A9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5105A-1B90-4FF5-AAF7-1E551A528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EDAFC-7893-4A04-8CD0-D5BF008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64009E69-71E8-456A-969D-D19625B3D99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41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">
            <a:extLst>
              <a:ext uri="{FF2B5EF4-FFF2-40B4-BE49-F238E27FC236}">
                <a16:creationId xmlns:a16="http://schemas.microsoft.com/office/drawing/2014/main" id="{E719F4AA-F403-4CF8-9C0A-3754D42D58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5" name="五边形 7">
              <a:extLst>
                <a:ext uri="{FF2B5EF4-FFF2-40B4-BE49-F238E27FC236}">
                  <a16:creationId xmlns:a16="http://schemas.microsoft.com/office/drawing/2014/main" id="{D4FEEE83-F8BC-45EF-AB91-02DBB848A699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  <p:sp>
          <p:nvSpPr>
            <p:cNvPr id="6" name="五边形 8">
              <a:extLst>
                <a:ext uri="{FF2B5EF4-FFF2-40B4-BE49-F238E27FC236}">
                  <a16:creationId xmlns:a16="http://schemas.microsoft.com/office/drawing/2014/main" id="{6F3BF182-5005-4210-AD59-07596771F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/>
                <a:cs typeface="楷体_GB2312"/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007435" y="356659"/>
            <a:ext cx="10574965" cy="480053"/>
          </a:xfrm>
        </p:spPr>
        <p:txBody>
          <a:bodyPr/>
          <a:lstStyle>
            <a:lvl1pPr algn="l">
              <a:defRPr b="1" baseline="0"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EA76A03-A304-420F-98CD-7F0496E6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46D6436-CA72-4401-87FB-51A29248E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ea typeface="楷体_GB231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7702D5-FC4E-4546-9327-4FE20EC9D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楷体_GB2312"/>
                <a:cs typeface="楷体_GB2312"/>
              </a:defRPr>
            </a:lvl1pPr>
          </a:lstStyle>
          <a:p>
            <a:pPr>
              <a:defRPr/>
            </a:pPr>
            <a:fld id="{EA567855-7F13-4FC5-AD61-2B82F6443E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5654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A457EDF-367D-404E-88BB-45CABED0C4D7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4099" name="Group 15">
            <a:extLst>
              <a:ext uri="{FF2B5EF4-FFF2-40B4-BE49-F238E27FC236}">
                <a16:creationId xmlns:a16="http://schemas.microsoft.com/office/drawing/2014/main" id="{3BB52B3F-311A-4BD6-8A7F-DA7B2FA11D2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4105" name="Freeform 14">
              <a:extLst>
                <a:ext uri="{FF2B5EF4-FFF2-40B4-BE49-F238E27FC236}">
                  <a16:creationId xmlns:a16="http://schemas.microsoft.com/office/drawing/2014/main" id="{638467EC-2B05-42BC-9B89-37FF481D73F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06" name="Freeform 18">
              <a:extLst>
                <a:ext uri="{FF2B5EF4-FFF2-40B4-BE49-F238E27FC236}">
                  <a16:creationId xmlns:a16="http://schemas.microsoft.com/office/drawing/2014/main" id="{6D68A959-DE09-434D-BA58-6D01A119D3C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07" name="Freeform 22">
              <a:extLst>
                <a:ext uri="{FF2B5EF4-FFF2-40B4-BE49-F238E27FC236}">
                  <a16:creationId xmlns:a16="http://schemas.microsoft.com/office/drawing/2014/main" id="{2C668718-48B4-436B-AFBD-5099539465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4108" name="Freeform 26">
              <a:extLst>
                <a:ext uri="{FF2B5EF4-FFF2-40B4-BE49-F238E27FC236}">
                  <a16:creationId xmlns:a16="http://schemas.microsoft.com/office/drawing/2014/main" id="{408BA513-12BC-4118-944B-6D6652BD2B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4109" name="Freeform 10">
              <a:extLst>
                <a:ext uri="{FF2B5EF4-FFF2-40B4-BE49-F238E27FC236}">
                  <a16:creationId xmlns:a16="http://schemas.microsoft.com/office/drawing/2014/main" id="{C8788783-A8B6-4C50-8ADB-C53E4BCA36C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4100" name="Title Placeholder 1">
            <a:extLst>
              <a:ext uri="{FF2B5EF4-FFF2-40B4-BE49-F238E27FC236}">
                <a16:creationId xmlns:a16="http://schemas.microsoft.com/office/drawing/2014/main" id="{BBE93C01-5072-4CF9-BD6A-CACC67E7686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ABAB-0997-4330-9ABA-E8BA3BD16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333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60A77-FA4D-43E0-AF05-12AA1EC31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333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347AF-9224-4311-88E1-683DB883D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333">
                <a:solidFill>
                  <a:srgbClr val="073E87"/>
                </a:solidFill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fld id="{548097F9-AEBB-457A-869B-7123AC1EEF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104" name="Text Placeholder 2">
            <a:extLst>
              <a:ext uri="{FF2B5EF4-FFF2-40B4-BE49-F238E27FC236}">
                <a16:creationId xmlns:a16="http://schemas.microsoft.com/office/drawing/2014/main" id="{E6B1BF14-FAE8-4F82-AA28-D94E4034F8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43929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82CF52-05DE-43D9-83F6-AF72D9D85A96}"/>
              </a:ext>
            </a:extLst>
          </p:cNvPr>
          <p:cNvSpPr/>
          <p:nvPr/>
        </p:nvSpPr>
        <p:spPr>
          <a:xfrm>
            <a:off x="304801" y="228600"/>
            <a:ext cx="11595100" cy="1873251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grpSp>
        <p:nvGrpSpPr>
          <p:cNvPr id="5123" name="Group 15">
            <a:extLst>
              <a:ext uri="{FF2B5EF4-FFF2-40B4-BE49-F238E27FC236}">
                <a16:creationId xmlns:a16="http://schemas.microsoft.com/office/drawing/2014/main" id="{BCE2FE74-4529-4C47-A206-A88245B91B5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1518" y="1411817"/>
            <a:ext cx="11766549" cy="768349"/>
            <a:chOff x="-3905251" y="4294188"/>
            <a:chExt cx="13027839" cy="1892300"/>
          </a:xfrm>
        </p:grpSpPr>
        <p:sp>
          <p:nvSpPr>
            <p:cNvPr id="5129" name="Freeform 14">
              <a:extLst>
                <a:ext uri="{FF2B5EF4-FFF2-40B4-BE49-F238E27FC236}">
                  <a16:creationId xmlns:a16="http://schemas.microsoft.com/office/drawing/2014/main" id="{097A06D6-C05F-4AB6-8909-80438DF3BD4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441" y="4502706"/>
              <a:ext cx="4295743" cy="1011313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30" name="Freeform 18">
              <a:extLst>
                <a:ext uri="{FF2B5EF4-FFF2-40B4-BE49-F238E27FC236}">
                  <a16:creationId xmlns:a16="http://schemas.microsoft.com/office/drawing/2014/main" id="{F37A93C1-20C4-4903-BF1C-DDFAAC4FA01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10233" y="4320251"/>
              <a:ext cx="8282134" cy="120940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31" name="Freeform 22">
              <a:extLst>
                <a:ext uri="{FF2B5EF4-FFF2-40B4-BE49-F238E27FC236}">
                  <a16:creationId xmlns:a16="http://schemas.microsoft.com/office/drawing/2014/main" id="{C7C8CA89-109D-437F-96E0-555E3A2492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804" y="4335892"/>
              <a:ext cx="8164957" cy="1099931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>
          <p:nvSpPr>
            <p:cNvPr id="5132" name="Freeform 26">
              <a:extLst>
                <a:ext uri="{FF2B5EF4-FFF2-40B4-BE49-F238E27FC236}">
                  <a16:creationId xmlns:a16="http://schemas.microsoft.com/office/drawing/2014/main" id="{38A2FBC6-DC40-4105-8988-77F69685C01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589" y="4315040"/>
              <a:ext cx="4940221" cy="927905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  <p:sp useBgFill="1">
          <p:nvSpPr>
            <p:cNvPr id="5133" name="Freeform 10">
              <a:extLst>
                <a:ext uri="{FF2B5EF4-FFF2-40B4-BE49-F238E27FC236}">
                  <a16:creationId xmlns:a16="http://schemas.microsoft.com/office/drawing/2014/main" id="{0CB1A5AD-0224-4E63-9885-77EEBEA39DF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/>
            </a:p>
          </p:txBody>
        </p:sp>
      </p:grpSp>
      <p:sp>
        <p:nvSpPr>
          <p:cNvPr id="5124" name="Title Placeholder 1">
            <a:extLst>
              <a:ext uri="{FF2B5EF4-FFF2-40B4-BE49-F238E27FC236}">
                <a16:creationId xmlns:a16="http://schemas.microsoft.com/office/drawing/2014/main" id="{3319E5A0-5342-4042-AC55-0B9B7B9BE47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A9F7-F807-4F34-8A47-BBC8DFF4F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B6380-B60B-424C-A237-84B9BF0AC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3B62-23FF-4245-879C-037528F91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 smtClean="0">
                <a:solidFill>
                  <a:srgbClr val="073E87"/>
                </a:solidFill>
                <a:ea typeface="楷体_GB2312" pitchFamily="49" charset="-122"/>
              </a:defRPr>
            </a:lvl1pPr>
          </a:lstStyle>
          <a:p>
            <a:pPr>
              <a:defRPr/>
            </a:pPr>
            <a:fld id="{8FA33560-1C3B-4375-B9D6-DFF0ECC698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8" name="Text Placeholder 2">
            <a:extLst>
              <a:ext uri="{FF2B5EF4-FFF2-40B4-BE49-F238E27FC236}">
                <a16:creationId xmlns:a16="http://schemas.microsoft.com/office/drawing/2014/main" id="{6216D568-E801-4AE0-8B08-14CC546DD6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804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88131687-FF55-4936-99F2-970AB7A505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00152" y="357718"/>
            <a:ext cx="10382249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01796-15B9-442E-B23A-CD2B1F50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85518" y="6250517"/>
            <a:ext cx="5048249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611FC-74FA-46B2-8D5C-B8DAB3B7C3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233" y="6250517"/>
            <a:ext cx="5048251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2381-7DD0-46D9-951F-A1E3C8571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321300" y="6250517"/>
            <a:ext cx="1549400" cy="36406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33">
                <a:solidFill>
                  <a:srgbClr val="073E87"/>
                </a:solidFill>
              </a:defRPr>
            </a:lvl1pPr>
          </a:lstStyle>
          <a:p>
            <a:pPr>
              <a:defRPr/>
            </a:pPr>
            <a:fld id="{7452B4CE-76F8-4BEB-A709-8E5F563840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8" name="Text Placeholder 2">
            <a:extLst>
              <a:ext uri="{FF2B5EF4-FFF2-40B4-BE49-F238E27FC236}">
                <a16:creationId xmlns:a16="http://schemas.microsoft.com/office/drawing/2014/main" id="{CCB6089A-D22F-40AD-8A6A-22514469D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04801" y="1824567"/>
            <a:ext cx="7903633" cy="4301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555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5333" kern="1200">
          <a:solidFill>
            <a:srgbClr val="FFFFFF"/>
          </a:solidFill>
          <a:latin typeface="+mj-lt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333">
          <a:solidFill>
            <a:srgbClr val="FFFFFF"/>
          </a:solidFill>
          <a:latin typeface="Candara" panose="020E0502030303020204" pitchFamily="34" charset="0"/>
          <a:ea typeface="黑体" panose="02010609060101010101" pitchFamily="49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4058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68331" indent="-36405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933" kern="1200">
          <a:solidFill>
            <a:schemeClr val="tx2"/>
          </a:solidFill>
          <a:latin typeface="+mn-lt"/>
          <a:ea typeface="+mn-ea"/>
          <a:cs typeface="+mn-cs"/>
        </a:defRPr>
      </a:lvl2pPr>
      <a:lvl3pPr marL="1140855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3pPr>
      <a:lvl4pPr marL="152396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667" kern="1200">
          <a:solidFill>
            <a:schemeClr val="tx2"/>
          </a:solidFill>
          <a:latin typeface="+mn-lt"/>
          <a:ea typeface="+mn-ea"/>
          <a:cs typeface="+mn-cs"/>
        </a:defRPr>
      </a:lvl4pPr>
      <a:lvl5pPr marL="1949402" indent="-304792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133" kern="1200">
          <a:solidFill>
            <a:schemeClr val="tx2"/>
          </a:solidFill>
          <a:latin typeface="+mn-lt"/>
          <a:ea typeface="+mn-ea"/>
          <a:cs typeface="+mn-cs"/>
        </a:defRPr>
      </a:lvl5pPr>
      <a:lvl6pPr marL="2377381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6pPr>
      <a:lvl7pPr marL="2804090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7pPr>
      <a:lvl8pPr marL="323079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8pPr>
      <a:lvl9pPr marL="3657509" indent="-304792" algn="l" defTabSz="1219170" rtl="0" eaLnBrk="1" latinLnBrk="0" hangingPunct="1">
        <a:spcBef>
          <a:spcPts val="512"/>
        </a:spcBef>
        <a:buClr>
          <a:schemeClr val="accent1"/>
        </a:buClr>
        <a:buFont typeface="Symbol" pitchFamily="18" charset="2"/>
        <a:buChar char="*"/>
        <a:defRPr sz="1867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9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3" descr="G:\QQ截图201607142012副本.jpg">
            <a:extLst>
              <a:ext uri="{FF2B5EF4-FFF2-40B4-BE49-F238E27FC236}">
                <a16:creationId xmlns:a16="http://schemas.microsoft.com/office/drawing/2014/main" id="{8E56CA7B-3635-4538-90BA-0A60B0D1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9F9275B-3470-4640-B55D-BF94E10C99DA}"/>
              </a:ext>
            </a:extLst>
          </p:cNvPr>
          <p:cNvSpPr txBox="1">
            <a:spLocks noChangeArrowheads="1"/>
          </p:cNvSpPr>
          <p:nvPr/>
        </p:nvSpPr>
        <p:spPr>
          <a:xfrm>
            <a:off x="6000752" y="1985433"/>
            <a:ext cx="4591049" cy="1253067"/>
          </a:xfrm>
          <a:prstGeom prst="rect">
            <a:avLst/>
          </a:prstGeom>
        </p:spPr>
        <p:txBody>
          <a:bodyPr anchor="ctr"/>
          <a:lstStyle/>
          <a:p>
            <a:pPr algn="ctr" defTabSz="1219170">
              <a:spcBef>
                <a:spcPct val="0"/>
              </a:spcBef>
              <a:defRPr/>
            </a:pPr>
            <a:r>
              <a:rPr lang="zh-CN" altLang="en-US" sz="3200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第四章 </a:t>
            </a:r>
            <a:endParaRPr lang="en-US" altLang="zh-CN" sz="3200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 defTabSz="1219170">
              <a:spcBef>
                <a:spcPct val="0"/>
              </a:spcBef>
              <a:defRPr/>
            </a:pPr>
            <a:r>
              <a:rPr lang="zh-CN" altLang="en-US" sz="4667" spc="8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语法分析</a:t>
            </a:r>
            <a:endParaRPr lang="en-US" altLang="zh-CN" sz="4667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9CEC937-2305-4AA1-BCE5-FF86D5642F0C}"/>
              </a:ext>
            </a:extLst>
          </p:cNvPr>
          <p:cNvSpPr txBox="1">
            <a:spLocks noChangeArrowheads="1"/>
          </p:cNvSpPr>
          <p:nvPr/>
        </p:nvSpPr>
        <p:spPr>
          <a:xfrm>
            <a:off x="6477000" y="3238500"/>
            <a:ext cx="4591051" cy="1253067"/>
          </a:xfrm>
          <a:prstGeom prst="rect">
            <a:avLst/>
          </a:prstGeom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en-US" altLang="zh-CN" sz="3333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 </a:t>
            </a:r>
            <a:r>
              <a:rPr lang="zh-CN" altLang="en-US" sz="2667" b="1" dirty="0">
                <a:solidFill>
                  <a:prstClr val="white"/>
                </a:solidFill>
                <a:latin typeface="Candara"/>
                <a:ea typeface="楷体" pitchFamily="49" charset="-122"/>
              </a:rPr>
              <a:t>哈尔滨工业大学  陈鄞</a:t>
            </a:r>
            <a:endParaRPr lang="zh-CN" altLang="en-US" sz="2667" b="1" spc="8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5DEBA3-3C8C-4DC1-B901-8A81C4459A0A}"/>
              </a:ext>
            </a:extLst>
          </p:cNvPr>
          <p:cNvSpPr txBox="1">
            <a:spLocks noChangeArrowheads="1"/>
          </p:cNvSpPr>
          <p:nvPr/>
        </p:nvSpPr>
        <p:spPr>
          <a:xfrm>
            <a:off x="7344833" y="1312334"/>
            <a:ext cx="4191000" cy="588433"/>
          </a:xfrm>
          <a:prstGeom prst="rect">
            <a:avLst/>
          </a:prstGeom>
          <a:ln w="12700">
            <a:noFill/>
          </a:ln>
        </p:spPr>
        <p:txBody>
          <a:bodyPr anchor="ctr"/>
          <a:lstStyle/>
          <a:p>
            <a:pPr defTabSz="1219170">
              <a:spcBef>
                <a:spcPct val="0"/>
              </a:spcBef>
              <a:defRPr/>
            </a:pPr>
            <a:r>
              <a:rPr lang="zh-CN" altLang="en-US" sz="2667" spc="40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编译原理</a:t>
            </a:r>
            <a:endParaRPr lang="zh-CN" altLang="en-US" sz="1067" spc="40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08B5F8D8-E3A5-42A8-BC0D-43B496B0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952500"/>
            <a:ext cx="11220451" cy="4301067"/>
          </a:xfrm>
        </p:spPr>
        <p:txBody>
          <a:bodyPr/>
          <a:lstStyle/>
          <a:p>
            <a:pPr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733" b="1" dirty="0">
                <a:solidFill>
                  <a:schemeClr val="tx1"/>
                </a:solidFill>
                <a:cs typeface="Times New Roman" pitchFamily="18" charset="0"/>
              </a:rPr>
              <a:t>(1)</a:t>
            </a:r>
            <a:r>
              <a:rPr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733" b="1" i="1" dirty="0" err="1">
                <a:solidFill>
                  <a:schemeClr val="tx1"/>
                </a:solidFill>
                <a:cs typeface="Times New Roman" pitchFamily="18" charset="0"/>
              </a:rPr>
              <a:t>S→Ax</a:t>
            </a:r>
            <a:endParaRPr lang="en-US" altLang="zh-CN" sz="3733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733" b="1" dirty="0">
                <a:solidFill>
                  <a:schemeClr val="tx1"/>
                </a:solidFill>
                <a:cs typeface="Times New Roman" pitchFamily="18" charset="0"/>
              </a:rPr>
              <a:t>(2)</a:t>
            </a:r>
            <a:r>
              <a:rPr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733" b="1" i="1" dirty="0" err="1">
                <a:solidFill>
                  <a:schemeClr val="tx1"/>
                </a:solidFill>
                <a:cs typeface="Times New Roman" pitchFamily="18" charset="0"/>
              </a:rPr>
              <a:t>A→bB</a:t>
            </a:r>
            <a:endParaRPr lang="en-US" altLang="zh-CN" sz="3733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733" b="1" dirty="0">
                <a:solidFill>
                  <a:schemeClr val="tx1"/>
                </a:solidFill>
                <a:cs typeface="Times New Roman" pitchFamily="18" charset="0"/>
              </a:rPr>
              <a:t>(3)</a:t>
            </a:r>
            <a:r>
              <a:rPr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733" b="1" i="1" dirty="0" err="1">
                <a:solidFill>
                  <a:schemeClr val="tx1"/>
                </a:solidFill>
                <a:cs typeface="Times New Roman" pitchFamily="18" charset="0"/>
              </a:rPr>
              <a:t>B→Cb</a:t>
            </a:r>
            <a:endParaRPr lang="en-US" altLang="zh-CN" sz="3733" b="1" i="1" dirty="0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3733" b="1" dirty="0">
                <a:solidFill>
                  <a:schemeClr val="tx1"/>
                </a:solidFill>
                <a:cs typeface="Times New Roman" pitchFamily="18" charset="0"/>
              </a:rPr>
              <a:t>(4)</a:t>
            </a:r>
            <a:r>
              <a:rPr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altLang="zh-CN" sz="3733" b="1" i="1" dirty="0" err="1">
                <a:solidFill>
                  <a:schemeClr val="tx1"/>
                </a:solidFill>
                <a:cs typeface="Times New Roman" pitchFamily="18" charset="0"/>
              </a:rPr>
              <a:t>C→cBc</a:t>
            </a:r>
            <a:endParaRPr lang="en-US" altLang="zh-CN" sz="3733" b="1" i="1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50179" name="标题 1">
            <a:extLst>
              <a:ext uri="{FF2B5EF4-FFF2-40B4-BE49-F238E27FC236}">
                <a16:creationId xmlns:a16="http://schemas.microsoft.com/office/drawing/2014/main" id="{DF7C2685-FB81-4635-8226-20D9BA5C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例</a:t>
            </a:r>
            <a:endParaRPr lang="zh-CN" altLang="en-US" sz="4000" i="1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6D03274-3888-42AC-BD7A-A9CE6713090F}"/>
              </a:ext>
            </a:extLst>
          </p:cNvPr>
          <p:cNvGrpSpPr/>
          <p:nvPr/>
        </p:nvGrpSpPr>
        <p:grpSpPr>
          <a:xfrm>
            <a:off x="5353423" y="1456095"/>
            <a:ext cx="5334922" cy="584775"/>
            <a:chOff x="4982720" y="5805673"/>
            <a:chExt cx="5334922" cy="584775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8C02D46-F18E-4599-9402-3F03186F1AA3}"/>
                </a:ext>
              </a:extLst>
            </p:cNvPr>
            <p:cNvSpPr/>
            <p:nvPr/>
          </p:nvSpPr>
          <p:spPr>
            <a:xfrm>
              <a:off x="4982720" y="5805673"/>
              <a:ext cx="5334922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FOLLOW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 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A 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)⸦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FOLLOW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 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dirty="0"/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AAFD3BE7-1599-41B8-90CC-8A47672B74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00551" y="6289582"/>
              <a:ext cx="3266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346276B-1206-476E-9C75-7EE6140B07C2}"/>
              </a:ext>
            </a:extLst>
          </p:cNvPr>
          <p:cNvSpPr/>
          <p:nvPr/>
        </p:nvSpPr>
        <p:spPr>
          <a:xfrm>
            <a:off x="9208678" y="2109040"/>
            <a:ext cx="397866" cy="6667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733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c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741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2473925"/>
          </a:xfrm>
        </p:spPr>
        <p:txBody>
          <a:bodyPr/>
          <a:lstStyle/>
          <a:p>
            <a:pPr marL="273050" lvl="0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消除歧义</a:t>
            </a:r>
            <a:endParaRPr lang="en-US" altLang="zh-CN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73050" lvl="0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文法改造</a:t>
            </a:r>
            <a:endParaRPr lang="en-US" altLang="zh-CN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677323" lvl="1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33" b="1" dirty="0">
                <a:solidFill>
                  <a:prstClr val="black"/>
                </a:solidFill>
                <a:cs typeface="Times New Roman" panose="02020603050405020304" pitchFamily="18" charset="0"/>
              </a:rPr>
              <a:t>消除左递归</a:t>
            </a:r>
            <a:endParaRPr lang="en-US" altLang="zh-CN" sz="2233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677323" lvl="1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233" b="1" dirty="0">
                <a:solidFill>
                  <a:prstClr val="black"/>
                </a:solidFill>
                <a:cs typeface="Times New Roman" panose="02020603050405020304" pitchFamily="18" charset="0"/>
              </a:rPr>
              <a:t>提取左公因子</a:t>
            </a:r>
            <a:endParaRPr lang="en-US" altLang="zh-CN" sz="2233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73050" lvl="0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LL(1)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文法判定</a:t>
            </a:r>
            <a:endParaRPr lang="en-US" altLang="zh-CN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73050" lvl="0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r>
              <a:rPr lang="en-US" altLang="zh-CN" sz="4000" spc="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top_down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4E64530-8F0B-41EB-B107-0B3F5DF596D4}"/>
              </a:ext>
            </a:extLst>
          </p:cNvPr>
          <p:cNvSpPr/>
          <p:nvPr/>
        </p:nvSpPr>
        <p:spPr>
          <a:xfrm>
            <a:off x="3116990" y="10761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无二义性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0CB6C1-76EC-4A56-BC0F-625CA88E50F6}"/>
              </a:ext>
            </a:extLst>
          </p:cNvPr>
          <p:cNvSpPr/>
          <p:nvPr/>
        </p:nvSpPr>
        <p:spPr>
          <a:xfrm>
            <a:off x="3371332" y="2967335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确定性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5DC55C-D528-4DC0-A298-BB1F59AA3534}"/>
              </a:ext>
            </a:extLst>
          </p:cNvPr>
          <p:cNvGrpSpPr/>
          <p:nvPr/>
        </p:nvGrpSpPr>
        <p:grpSpPr>
          <a:xfrm>
            <a:off x="5770605" y="1298487"/>
            <a:ext cx="4720281" cy="1729946"/>
            <a:chOff x="5770605" y="1298487"/>
            <a:chExt cx="4720281" cy="17299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9A98A02-FB7A-49F9-BC11-B296C8B15431}"/>
                </a:ext>
              </a:extLst>
            </p:cNvPr>
            <p:cNvSpPr/>
            <p:nvPr/>
          </p:nvSpPr>
          <p:spPr>
            <a:xfrm>
              <a:off x="5770605" y="1298487"/>
              <a:ext cx="4720281" cy="17299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1776C5C-02B0-43A6-9E21-415A58579BF7}"/>
                </a:ext>
              </a:extLst>
            </p:cNvPr>
            <p:cNvSpPr/>
            <p:nvPr/>
          </p:nvSpPr>
          <p:spPr>
            <a:xfrm>
              <a:off x="7422859" y="1372276"/>
              <a:ext cx="14157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无二义性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1967EBC-BA28-4422-97B8-6D0A90B6FC2B}"/>
                </a:ext>
              </a:extLst>
            </p:cNvPr>
            <p:cNvSpPr/>
            <p:nvPr/>
          </p:nvSpPr>
          <p:spPr>
            <a:xfrm>
              <a:off x="6697361" y="1985984"/>
              <a:ext cx="2928551" cy="84885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31A1F6-7693-4327-9FC8-62F4FE3895B7}"/>
                </a:ext>
              </a:extLst>
            </p:cNvPr>
            <p:cNvSpPr/>
            <p:nvPr/>
          </p:nvSpPr>
          <p:spPr>
            <a:xfrm>
              <a:off x="7422859" y="2227471"/>
              <a:ext cx="110799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确定性</a:t>
              </a:r>
            </a:p>
          </p:txBody>
        </p:sp>
      </p:grpSp>
      <p:sp>
        <p:nvSpPr>
          <p:cNvPr id="6" name="箭头: 上 5">
            <a:extLst>
              <a:ext uri="{FF2B5EF4-FFF2-40B4-BE49-F238E27FC236}">
                <a16:creationId xmlns:a16="http://schemas.microsoft.com/office/drawing/2014/main" id="{008717AB-8839-4A24-B9E2-F341105BA5A7}"/>
              </a:ext>
            </a:extLst>
          </p:cNvPr>
          <p:cNvSpPr/>
          <p:nvPr/>
        </p:nvSpPr>
        <p:spPr>
          <a:xfrm>
            <a:off x="3682313" y="1509416"/>
            <a:ext cx="285125" cy="1325422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EAC1E4-98C1-4708-BCF3-B169168F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83" y="3400030"/>
            <a:ext cx="6443791" cy="299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3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3963636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如何实现</a:t>
            </a:r>
            <a:r>
              <a:rPr lang="zh-CN" altLang="en-US" sz="3333" b="1" dirty="0">
                <a:solidFill>
                  <a:srgbClr val="0000FF"/>
                </a:solidFill>
                <a:cs typeface="Times New Roman" panose="02020603050405020304" pitchFamily="18" charset="0"/>
              </a:rPr>
              <a:t>自顶向下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的分析？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66" b="1" dirty="0">
                <a:solidFill>
                  <a:schemeClr val="tx1"/>
                </a:solidFill>
                <a:cs typeface="Times New Roman" panose="02020603050405020304" pitchFamily="18" charset="0"/>
              </a:rPr>
              <a:t>递归下降分析法</a:t>
            </a:r>
            <a:endParaRPr lang="en-US" altLang="zh-CN" sz="3066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什么样的文法能够实现</a:t>
            </a:r>
            <a:r>
              <a:rPr lang="zh-CN" altLang="en-US" sz="3333" b="1" dirty="0">
                <a:solidFill>
                  <a:srgbClr val="0000FF"/>
                </a:solidFill>
                <a:cs typeface="Times New Roman" panose="02020603050405020304" pitchFamily="18" charset="0"/>
              </a:rPr>
              <a:t>确定的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自顶向下分析？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066" b="1" dirty="0">
                <a:solidFill>
                  <a:schemeClr val="tx1"/>
                </a:solidFill>
                <a:cs typeface="Times New Roman" panose="02020603050405020304" pitchFamily="18" charset="0"/>
              </a:rPr>
              <a:t>LL(1)</a:t>
            </a:r>
            <a:r>
              <a:rPr lang="zh-CN" altLang="en-US" sz="3066" b="1" dirty="0">
                <a:solidFill>
                  <a:schemeClr val="tx1"/>
                </a:solidFill>
                <a:cs typeface="Times New Roman" panose="02020603050405020304" pitchFamily="18" charset="0"/>
              </a:rPr>
              <a:t>文法</a:t>
            </a:r>
            <a:endParaRPr lang="en-US" altLang="zh-CN" sz="3066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如何实现</a:t>
            </a:r>
            <a:r>
              <a:rPr lang="zh-CN" altLang="en-US" sz="3333" b="1" dirty="0">
                <a:solidFill>
                  <a:srgbClr val="0000FF"/>
                </a:solidFill>
                <a:cs typeface="Times New Roman" panose="02020603050405020304" pitchFamily="18" charset="0"/>
              </a:rPr>
              <a:t>确定的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自顶向下分析？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66" b="1" dirty="0">
                <a:solidFill>
                  <a:schemeClr val="tx1"/>
                </a:solidFill>
                <a:cs typeface="Times New Roman" panose="02020603050405020304" pitchFamily="18" charset="0"/>
              </a:rPr>
              <a:t>递归的方式：</a:t>
            </a:r>
            <a:endParaRPr lang="en-US" altLang="zh-CN" sz="3066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66" b="1" dirty="0">
                <a:solidFill>
                  <a:schemeClr val="tx1"/>
                </a:solidFill>
                <a:cs typeface="Times New Roman" panose="02020603050405020304" pitchFamily="18" charset="0"/>
              </a:rPr>
              <a:t>非递归的方式：</a:t>
            </a:r>
            <a:endParaRPr lang="en-US" altLang="zh-CN" sz="3066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讲（语法分析</a:t>
            </a: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_2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）要点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69799D8-3E48-4D7B-B093-C88A23945F7C}"/>
              </a:ext>
            </a:extLst>
          </p:cNvPr>
          <p:cNvSpPr/>
          <p:nvPr/>
        </p:nvSpPr>
        <p:spPr>
          <a:xfrm>
            <a:off x="4368898" y="4123108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基于</a:t>
            </a:r>
            <a:r>
              <a:rPr lang="zh-CN" altLang="en-US" sz="2800" b="1" dirty="0">
                <a:solidFill>
                  <a:srgbClr val="0000FF"/>
                </a:solidFill>
              </a:rPr>
              <a:t>预测分析表</a:t>
            </a:r>
            <a:r>
              <a:rPr lang="zh-CN" altLang="en-US" sz="2800" b="1" dirty="0"/>
              <a:t>对</a:t>
            </a:r>
            <a:r>
              <a:rPr lang="zh-CN" altLang="en-US" sz="2800" b="1" dirty="0">
                <a:solidFill>
                  <a:srgbClr val="0000FF"/>
                </a:solidFill>
              </a:rPr>
              <a:t>递归下降分析法</a:t>
            </a:r>
            <a:r>
              <a:rPr lang="zh-CN" altLang="en-US" sz="2800" b="1" dirty="0"/>
              <a:t>进行扩展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97F5F48-2E57-4A94-BE32-CFB90B66B338}"/>
              </a:ext>
            </a:extLst>
          </p:cNvPr>
          <p:cNvSpPr/>
          <p:nvPr/>
        </p:nvSpPr>
        <p:spPr>
          <a:xfrm>
            <a:off x="4368898" y="4670697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基于</a:t>
            </a:r>
            <a:r>
              <a:rPr lang="zh-CN" altLang="en-US" sz="2800" b="1" dirty="0">
                <a:solidFill>
                  <a:srgbClr val="0000FF"/>
                </a:solidFill>
              </a:rPr>
              <a:t>预测分析表</a:t>
            </a:r>
            <a:r>
              <a:rPr lang="zh-CN" altLang="en-US" sz="2800" b="1" dirty="0"/>
              <a:t>构造</a:t>
            </a:r>
            <a:r>
              <a:rPr lang="zh-CN" altLang="en-US" sz="2800" b="1" dirty="0">
                <a:solidFill>
                  <a:srgbClr val="0000FF"/>
                </a:solidFill>
              </a:rPr>
              <a:t>自动机</a:t>
            </a:r>
          </a:p>
        </p:txBody>
      </p:sp>
    </p:spTree>
    <p:extLst>
      <p:ext uri="{BB962C8B-B14F-4D97-AF65-F5344CB8AC3E}">
        <p14:creationId xmlns:p14="http://schemas.microsoft.com/office/powerpoint/2010/main" val="278732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855133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是对</a:t>
            </a:r>
            <a:r>
              <a:rPr lang="zh-CN" altLang="en-US" sz="3333" b="1" dirty="0">
                <a:solidFill>
                  <a:srgbClr val="0000FF"/>
                </a:solidFill>
                <a:cs typeface="Times New Roman" panose="02020603050405020304" pitchFamily="18" charset="0"/>
              </a:rPr>
              <a:t>递归下降分析</a:t>
            </a: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框架的扩展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、递归的预测分析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4EE995EB-4187-49F1-8C59-A8F53DFFE1BD}"/>
              </a:ext>
            </a:extLst>
          </p:cNvPr>
          <p:cNvSpPr/>
          <p:nvPr/>
        </p:nvSpPr>
        <p:spPr bwMode="auto">
          <a:xfrm>
            <a:off x="3761973" y="2900291"/>
            <a:ext cx="2880315" cy="240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6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6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4EF043-837C-429F-B2D9-03674EF85A3C}"/>
                  </a:ext>
                </a:extLst>
              </p:cNvPr>
              <p:cNvSpPr/>
              <p:nvPr/>
            </p:nvSpPr>
            <p:spPr>
              <a:xfrm>
                <a:off x="1322891" y="1580713"/>
                <a:ext cx="9055572" cy="40437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</a:rPr>
                  <a:t>A</a:t>
                </a: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</a:rPr>
                  <a:t>( Token ) 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</a:rPr>
                  <a:t>{</a:t>
                </a:r>
                <a:r>
                  <a:rPr kumimoji="0" lang="en-US" altLang="zh-CN" sz="20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</a:rPr>
                  <a:t> 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</a:t>
                </a:r>
                <a:r>
                  <a:rPr kumimoji="0" lang="en-US" altLang="zh-CN" sz="2000" b="1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if </a:t>
                </a:r>
                <a:r>
                  <a:rPr lang="en-US" altLang="zh-CN" sz="20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Token∈SELECT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0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 →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)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code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1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;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  if </a:t>
                </a:r>
                <a:r>
                  <a:rPr lang="en-US" altLang="zh-CN" sz="20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Token∈SELECT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0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 →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)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code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2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;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…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  if </a:t>
                </a:r>
                <a:r>
                  <a:rPr lang="en-US" altLang="zh-CN" sz="20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Token∈SELECT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A</m:t>
                    </m:r>
                    <m:r>
                      <m:rPr>
                        <m:nor/>
                      </m:rPr>
                      <a:rPr lang="en-US" altLang="zh-CN" sz="2000" b="1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m:t> →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)</a:t>
                </a: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	</a:t>
                </a:r>
                <a:r>
                  <a:rPr lang="en-US" altLang="zh-CN" sz="2000" b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code</a:t>
                </a:r>
                <a:r>
                  <a:rPr lang="en-US" altLang="zh-CN" sz="2000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n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;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marL="0" marR="0" lvl="0" indent="0" algn="l" defTabSz="1219170" rtl="0" eaLnBrk="0" fontAlgn="base" latinLnBrk="0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</a:rPr>
                  <a:t>}</a:t>
                </a:r>
                <a:r>
                  <a:rPr kumimoji="0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for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( 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j 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= 1 to 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k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</a:rPr>
                  <a:t> ) </a:t>
                </a:r>
                <a:endParaRPr lang="zh-CN" altLang="en-US" sz="2400" dirty="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  <a:p>
                <a:pPr lvl="0" defTabSz="1219170" eaLnBrk="0" fontAlgn="base" hangingPunct="0">
                  <a:lnSpc>
                    <a:spcPts val="22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84EF043-837C-429F-B2D9-03674EF85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891" y="1580713"/>
                <a:ext cx="9055572" cy="4043736"/>
              </a:xfrm>
              <a:prstGeom prst="rect">
                <a:avLst/>
              </a:prstGeom>
              <a:blipFill>
                <a:blip r:embed="rId3"/>
                <a:stretch>
                  <a:fillRect l="-673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7F15-A94F-4233-A437-DE6BCA30C1EC}"/>
                  </a:ext>
                </a:extLst>
              </p:cNvPr>
              <p:cNvSpPr/>
              <p:nvPr/>
            </p:nvSpPr>
            <p:spPr>
              <a:xfrm>
                <a:off x="6915271" y="1820021"/>
                <a:ext cx="3017749" cy="502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121917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667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zh-CN" altLang="en-US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667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zh-CN" altLang="en-US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zh-CN" sz="2667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kumimoji="0" lang="en-US" altLang="zh-CN" sz="2667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kumimoji="0" lang="en-US" altLang="zh-CN" sz="266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kumimoji="0" lang="zh-CN" altLang="en-US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kumimoji="0" lang="en-US" altLang="zh-CN" sz="2667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kumimoji="0" lang="en-US" altLang="zh-CN" sz="2667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华文楷体" panose="02010600040101010101" pitchFamily="2" charset="-122"/>
                    <a:ea typeface="华文楷体" panose="02010600040101010101" pitchFamily="2" charset="-122"/>
                    <a:cs typeface="+mn-cs"/>
                  </a:rPr>
                  <a:t> </a:t>
                </a:r>
                <a:endParaRPr kumimoji="0" lang="zh-CN" altLang="en-US" sz="2667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7F15-A94F-4233-A437-DE6BCA30C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271" y="1820021"/>
                <a:ext cx="3017749" cy="502766"/>
              </a:xfrm>
              <a:prstGeom prst="rect">
                <a:avLst/>
              </a:prstGeom>
              <a:blipFill>
                <a:blip r:embed="rId4"/>
                <a:stretch>
                  <a:fillRect l="-3838" t="-14634" b="-292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组合 15">
            <a:extLst>
              <a:ext uri="{FF2B5EF4-FFF2-40B4-BE49-F238E27FC236}">
                <a16:creationId xmlns:a16="http://schemas.microsoft.com/office/drawing/2014/main" id="{FE82392D-AF61-4FF3-8E43-0CE9EE8DD4E0}"/>
              </a:ext>
            </a:extLst>
          </p:cNvPr>
          <p:cNvGrpSpPr/>
          <p:nvPr/>
        </p:nvGrpSpPr>
        <p:grpSpPr>
          <a:xfrm>
            <a:off x="7385580" y="2322787"/>
            <a:ext cx="2584575" cy="1337045"/>
            <a:chOff x="7385580" y="2322787"/>
            <a:chExt cx="2584575" cy="1337045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9CEC8E49-7454-4603-A611-5830647175B1}"/>
                </a:ext>
              </a:extLst>
            </p:cNvPr>
            <p:cNvCxnSpPr/>
            <p:nvPr/>
          </p:nvCxnSpPr>
          <p:spPr>
            <a:xfrm>
              <a:off x="7853818" y="2322787"/>
              <a:ext cx="0" cy="5064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F21AAF9-1DDB-4B2D-8BE1-E4906DF5DC88}"/>
                </a:ext>
              </a:extLst>
            </p:cNvPr>
            <p:cNvSpPr/>
            <p:nvPr/>
          </p:nvSpPr>
          <p:spPr>
            <a:xfrm>
              <a:off x="7385580" y="2812594"/>
              <a:ext cx="936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code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1</a:t>
              </a:r>
              <a:endParaRPr lang="zh-CN" altLang="en-US" i="1" dirty="0"/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03EB076-81E6-484B-AFF9-7873BAF44DE1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flipH="1">
              <a:off x="8401258" y="2322787"/>
              <a:ext cx="0" cy="89203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B919B3CB-BD53-4BA2-AAC2-E8A1EF9FC151}"/>
                </a:ext>
              </a:extLst>
            </p:cNvPr>
            <p:cNvSpPr/>
            <p:nvPr/>
          </p:nvSpPr>
          <p:spPr>
            <a:xfrm>
              <a:off x="7983124" y="3198167"/>
              <a:ext cx="93647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code</a:t>
              </a:r>
              <a:r>
                <a:rPr lang="en-US" altLang="zh-CN" sz="2400" b="1" i="1" dirty="0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2</a:t>
              </a:r>
              <a:endParaRPr lang="zh-CN" altLang="en-US" i="1" dirty="0"/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60F390CA-ED4C-4E95-B161-B280B657DBEE}"/>
                </a:ext>
              </a:extLst>
            </p:cNvPr>
            <p:cNvCxnSpPr/>
            <p:nvPr/>
          </p:nvCxnSpPr>
          <p:spPr>
            <a:xfrm>
              <a:off x="9484286" y="2337401"/>
              <a:ext cx="0" cy="5064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FBC13D43-5EAD-418F-B009-A2E579E39BE5}"/>
                </a:ext>
              </a:extLst>
            </p:cNvPr>
            <p:cNvSpPr/>
            <p:nvPr/>
          </p:nvSpPr>
          <p:spPr>
            <a:xfrm>
              <a:off x="9016048" y="2827208"/>
              <a:ext cx="95410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code</a:t>
              </a:r>
              <a:r>
                <a:rPr lang="en-US" altLang="zh-CN" sz="2400" b="1" i="1" dirty="0" err="1">
                  <a:solidFill>
                    <a:prstClr val="black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n</a:t>
              </a:r>
              <a:endParaRPr lang="zh-CN" altLang="en-US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FCF5CB8-B43D-43BE-91DD-02245C8268CD}"/>
                  </a:ext>
                </a:extLst>
              </p:cNvPr>
              <p:cNvSpPr/>
              <p:nvPr/>
            </p:nvSpPr>
            <p:spPr>
              <a:xfrm>
                <a:off x="1669876" y="5340303"/>
                <a:ext cx="1526049" cy="429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FFCF5CB8-B43D-43BE-91DD-02245C8268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876" y="5340303"/>
                <a:ext cx="1526049" cy="429220"/>
              </a:xfrm>
              <a:prstGeom prst="rect">
                <a:avLst/>
              </a:prstGeom>
              <a:blipFill>
                <a:blip r:embed="rId5"/>
                <a:stretch>
                  <a:fillRect l="-4400" t="-7143"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左大括号 69">
            <a:extLst>
              <a:ext uri="{FF2B5EF4-FFF2-40B4-BE49-F238E27FC236}">
                <a16:creationId xmlns:a16="http://schemas.microsoft.com/office/drawing/2014/main" id="{161205E3-0DCB-4DFE-8E94-82B2C84E9F70}"/>
              </a:ext>
            </a:extLst>
          </p:cNvPr>
          <p:cNvSpPr/>
          <p:nvPr/>
        </p:nvSpPr>
        <p:spPr>
          <a:xfrm>
            <a:off x="1494450" y="5503021"/>
            <a:ext cx="240723" cy="112995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左大括号 70">
            <a:extLst>
              <a:ext uri="{FF2B5EF4-FFF2-40B4-BE49-F238E27FC236}">
                <a16:creationId xmlns:a16="http://schemas.microsoft.com/office/drawing/2014/main" id="{54D4BD08-1D01-4852-8A14-23EF4E877997}"/>
              </a:ext>
            </a:extLst>
          </p:cNvPr>
          <p:cNvSpPr/>
          <p:nvPr/>
        </p:nvSpPr>
        <p:spPr>
          <a:xfrm>
            <a:off x="3152433" y="5494713"/>
            <a:ext cx="192021" cy="67207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C77C196-1B60-4CE8-AF2C-A5A77D09D126}"/>
                  </a:ext>
                </a:extLst>
              </p:cNvPr>
              <p:cNvSpPr/>
              <p:nvPr/>
            </p:nvSpPr>
            <p:spPr>
              <a:xfrm>
                <a:off x="3288925" y="5340303"/>
                <a:ext cx="2420483" cy="429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endParaRPr lang="en-US" altLang="zh-CN" sz="20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3C77C196-1B60-4CE8-AF2C-A5A77D09D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925" y="5340303"/>
                <a:ext cx="2420483" cy="429220"/>
              </a:xfrm>
              <a:prstGeom prst="rect">
                <a:avLst/>
              </a:prstGeom>
              <a:blipFill>
                <a:blip r:embed="rId6"/>
                <a:stretch>
                  <a:fillRect l="-2771" t="-7143"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矩形 72">
            <a:extLst>
              <a:ext uri="{FF2B5EF4-FFF2-40B4-BE49-F238E27FC236}">
                <a16:creationId xmlns:a16="http://schemas.microsoft.com/office/drawing/2014/main" id="{C2E533D9-39FD-42CA-AB09-CA201420BA13}"/>
              </a:ext>
            </a:extLst>
          </p:cNvPr>
          <p:cNvSpPr/>
          <p:nvPr/>
        </p:nvSpPr>
        <p:spPr>
          <a:xfrm>
            <a:off x="5554641" y="5340303"/>
            <a:ext cx="32059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</a:t>
            </a: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GetNext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(Token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2555D64-835F-4A18-B178-E37850CAE070}"/>
                  </a:ext>
                </a:extLst>
              </p:cNvPr>
              <p:cNvSpPr/>
              <p:nvPr/>
            </p:nvSpPr>
            <p:spPr>
              <a:xfrm>
                <a:off x="3288925" y="5775647"/>
                <a:ext cx="2880315" cy="429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D2555D64-835F-4A18-B178-E37850CAE0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925" y="5775647"/>
                <a:ext cx="2880315" cy="429220"/>
              </a:xfrm>
              <a:prstGeom prst="rect">
                <a:avLst/>
              </a:prstGeom>
              <a:blipFill>
                <a:blip r:embed="rId7"/>
                <a:stretch>
                  <a:fillRect l="-2331" t="-7042" b="-169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矩形 74">
            <a:extLst>
              <a:ext uri="{FF2B5EF4-FFF2-40B4-BE49-F238E27FC236}">
                <a16:creationId xmlns:a16="http://schemas.microsoft.com/office/drawing/2014/main" id="{41690D74-8766-45B0-AB64-AD745FA14F0A}"/>
              </a:ext>
            </a:extLst>
          </p:cNvPr>
          <p:cNvSpPr/>
          <p:nvPr/>
        </p:nvSpPr>
        <p:spPr>
          <a:xfrm>
            <a:off x="6224774" y="5775647"/>
            <a:ext cx="2431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Error(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A64CE31-D82D-468D-88B4-272E92B01562}"/>
                  </a:ext>
                </a:extLst>
              </p:cNvPr>
              <p:cNvSpPr/>
              <p:nvPr/>
            </p:nvSpPr>
            <p:spPr>
              <a:xfrm>
                <a:off x="1681439" y="6294945"/>
                <a:ext cx="2278235" cy="429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A64CE31-D82D-468D-88B4-272E92B01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439" y="6294945"/>
                <a:ext cx="2278235" cy="429220"/>
              </a:xfrm>
              <a:prstGeom prst="rect">
                <a:avLst/>
              </a:prstGeom>
              <a:blipFill>
                <a:blip r:embed="rId8"/>
                <a:stretch>
                  <a:fillRect l="-2941" t="-8571"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C1F196F-9EC6-47B4-90B7-94958B3105DE}"/>
                  </a:ext>
                </a:extLst>
              </p:cNvPr>
              <p:cNvSpPr/>
              <p:nvPr/>
            </p:nvSpPr>
            <p:spPr>
              <a:xfrm>
                <a:off x="4146663" y="6294945"/>
                <a:ext cx="922816" cy="4285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 )</a:t>
                </a:r>
              </a:p>
            </p:txBody>
          </p:sp>
        </mc:Choice>
        <mc:Fallback xmlns=""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C1F196F-9EC6-47B4-90B7-94958B3105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63" y="6294945"/>
                <a:ext cx="922816" cy="428515"/>
              </a:xfrm>
              <a:prstGeom prst="rect">
                <a:avLst/>
              </a:prstGeom>
              <a:blipFill>
                <a:blip r:embed="rId9"/>
                <a:stretch>
                  <a:fillRect t="-8571" b="-1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D8D748-FA5C-4A7A-962F-1C2A15204D2A}"/>
                  </a:ext>
                </a:extLst>
              </p:cNvPr>
              <p:cNvSpPr/>
              <p:nvPr/>
            </p:nvSpPr>
            <p:spPr>
              <a:xfrm>
                <a:off x="2451426" y="4511237"/>
                <a:ext cx="2240742" cy="40011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>
                    <a:solidFill>
                      <a:schemeClr val="tx1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=X</a:t>
                </a:r>
                <a:r>
                  <a:rPr lang="en-US" altLang="zh-CN" sz="20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X</a:t>
                </a:r>
                <a:r>
                  <a:rPr lang="en-US" altLang="zh-CN" sz="2000" b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r>
                  <a:rPr lang="en-US" altLang="zh-CN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… </a:t>
                </a:r>
                <a:r>
                  <a:rPr lang="en-US" altLang="zh-CN" sz="2000" b="1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en-US" altLang="zh-CN" sz="2000" b="1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  <a:r>
                  <a:rPr lang="en-US" altLang="zh-CN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39D8D748-FA5C-4A7A-962F-1C2A15204D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426" y="4511237"/>
                <a:ext cx="2240742" cy="400110"/>
              </a:xfrm>
              <a:prstGeom prst="rect">
                <a:avLst/>
              </a:prstGeom>
              <a:blipFill>
                <a:blip r:embed="rId10"/>
                <a:stretch>
                  <a:fillRect l="-2432" t="-7353" b="-25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B6B8B738-8B4F-4B24-91D4-3FE3C564894A}"/>
              </a:ext>
            </a:extLst>
          </p:cNvPr>
          <p:cNvSpPr/>
          <p:nvPr/>
        </p:nvSpPr>
        <p:spPr>
          <a:xfrm>
            <a:off x="1414395" y="4509102"/>
            <a:ext cx="838691" cy="4001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code</a:t>
            </a:r>
            <a:r>
              <a:rPr lang="en-US" altLang="zh-CN" sz="20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93291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6" grpId="0"/>
      <p:bldP spid="70" grpId="0" animBg="1"/>
      <p:bldP spid="71" grpId="0" animBg="1"/>
      <p:bldP spid="72" grpId="0"/>
      <p:bldP spid="73" grpId="0"/>
      <p:bldP spid="74" grpId="0"/>
      <p:bldP spid="75" grpId="0"/>
      <p:bldP spid="76" grpId="0"/>
      <p:bldP spid="77" grpId="0"/>
      <p:bldP spid="8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91D4727E-AF9E-4023-A9C3-BBDA70764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5715001"/>
            <a:ext cx="3278716" cy="10054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SELECT(4)={:}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SELECT(7)={end}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929714A-8B15-4976-8F9D-96E28CE5A0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0CBEDA9B-31B1-4765-9B18-5353137A8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1" y="908052"/>
            <a:ext cx="11620500" cy="471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&lt;DECLISTN&gt;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&lt;STLISTN&gt;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(8)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(9) &lt;TYPE&gt; → int</a:t>
            </a:r>
          </a:p>
        </p:txBody>
      </p:sp>
      <p:sp>
        <p:nvSpPr>
          <p:cNvPr id="776198" name="Rectangle 6">
            <a:extLst>
              <a:ext uri="{FF2B5EF4-FFF2-40B4-BE49-F238E27FC236}">
                <a16:creationId xmlns:a16="http://schemas.microsoft.com/office/drawing/2014/main" id="{49286DD4-3A4B-4DC2-B70F-AE2194446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133" y="1411818"/>
            <a:ext cx="5240867" cy="535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procedure PROGRAM(TOKEN);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	   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kumimoji="0" lang="en-US" altLang="zh-CN" sz="1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TOKEN≠’program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kumimoji="0" lang="en-US" altLang="zh-CN" sz="5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533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</a:t>
            </a:r>
            <a:endParaRPr kumimoji="0" lang="en-US" altLang="zh-CN" sz="5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楷体_GB2312"/>
              <a:cs typeface="楷体_GB2312"/>
            </a:endParaRP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DECLIST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5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5EAE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    if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TOKEN≠’:’ 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5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           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533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TYPE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(TOKEN)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endParaRPr kumimoji="0" lang="en-US" altLang="zh-CN" sz="533" b="1" i="0" u="none" strike="noStrike" kern="120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Times New Roman" pitchFamily="18" charset="0"/>
              <a:ea typeface="楷体_GB2312"/>
              <a:cs typeface="楷体_GB2312"/>
            </a:endParaRP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if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TOKEN≠’;’ 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ERROR;</a:t>
            </a:r>
            <a:endParaRPr kumimoji="0" lang="en-US" altLang="zh-CN" sz="5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楷体_GB2312"/>
              <a:cs typeface="楷体_GB2312"/>
            </a:endParaRP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endParaRPr kumimoji="0" lang="en-US" altLang="zh-CN" sz="533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itchFamily="18" charset="0"/>
              <a:ea typeface="楷体_GB2312"/>
              <a:cs typeface="楷体_GB2312"/>
            </a:endParaRP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STLIST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5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kumimoji="0" lang="en-US" altLang="zh-CN" sz="1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TOKEN≠’end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end	</a:t>
            </a:r>
            <a:r>
              <a:rPr kumimoji="0" lang="en-US" altLang="zh-CN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	</a:t>
            </a:r>
          </a:p>
        </p:txBody>
      </p:sp>
      <p:sp>
        <p:nvSpPr>
          <p:cNvPr id="6" name="Line 45">
            <a:extLst>
              <a:ext uri="{FF2B5EF4-FFF2-40B4-BE49-F238E27FC236}">
                <a16:creationId xmlns:a16="http://schemas.microsoft.com/office/drawing/2014/main" id="{D7D1F6C1-2E39-4BA2-9D05-580CB5535013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3888317" y="728134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Line 45">
            <a:extLst>
              <a:ext uri="{FF2B5EF4-FFF2-40B4-BE49-F238E27FC236}">
                <a16:creationId xmlns:a16="http://schemas.microsoft.com/office/drawing/2014/main" id="{AF69E826-BF19-4D3C-9C60-93C04C764D7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474884" y="1905001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Line 45">
            <a:extLst>
              <a:ext uri="{FF2B5EF4-FFF2-40B4-BE49-F238E27FC236}">
                <a16:creationId xmlns:a16="http://schemas.microsoft.com/office/drawing/2014/main" id="{4F2E5771-8330-41B6-ADB9-FBA177F6833D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5327651" y="740834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Line 45">
            <a:extLst>
              <a:ext uri="{FF2B5EF4-FFF2-40B4-BE49-F238E27FC236}">
                <a16:creationId xmlns:a16="http://schemas.microsoft.com/office/drawing/2014/main" id="{32372785-DE45-4A6F-B6A9-D648D04C202C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6288617" y="740834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Line 45">
            <a:extLst>
              <a:ext uri="{FF2B5EF4-FFF2-40B4-BE49-F238E27FC236}">
                <a16:creationId xmlns:a16="http://schemas.microsoft.com/office/drawing/2014/main" id="{9FA86CC5-9796-44A1-9D0A-E092E6FF97E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6864351" y="740834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Line 45">
            <a:extLst>
              <a:ext uri="{FF2B5EF4-FFF2-40B4-BE49-F238E27FC236}">
                <a16:creationId xmlns:a16="http://schemas.microsoft.com/office/drawing/2014/main" id="{D0BC2289-C712-46AD-A907-888F13569BD5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7632700" y="740834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Line 45">
            <a:extLst>
              <a:ext uri="{FF2B5EF4-FFF2-40B4-BE49-F238E27FC236}">
                <a16:creationId xmlns:a16="http://schemas.microsoft.com/office/drawing/2014/main" id="{217035D6-A714-40B5-B2F9-0D35FD3C5469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8401051" y="740834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Line 45">
            <a:extLst>
              <a:ext uri="{FF2B5EF4-FFF2-40B4-BE49-F238E27FC236}">
                <a16:creationId xmlns:a16="http://schemas.microsoft.com/office/drawing/2014/main" id="{CDD1C575-D5A8-42EB-A7CB-07C847155EDB}"/>
              </a:ext>
            </a:extLst>
          </p:cNvPr>
          <p:cNvSpPr>
            <a:spLocks noChangeShapeType="1"/>
          </p:cNvSpPr>
          <p:nvPr/>
        </p:nvSpPr>
        <p:spPr bwMode="auto">
          <a:xfrm rot="10800000" flipV="1">
            <a:off x="9457267" y="740834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4D09B6F4-2620-47DC-AD62-D44B6B08CFFB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468535" y="2768601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45">
            <a:extLst>
              <a:ext uri="{FF2B5EF4-FFF2-40B4-BE49-F238E27FC236}">
                <a16:creationId xmlns:a16="http://schemas.microsoft.com/office/drawing/2014/main" id="{446495C4-F950-4D9E-A3D0-A731A85253C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468535" y="3249084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Line 45">
            <a:extLst>
              <a:ext uri="{FF2B5EF4-FFF2-40B4-BE49-F238E27FC236}">
                <a16:creationId xmlns:a16="http://schemas.microsoft.com/office/drawing/2014/main" id="{4DB87BC1-3570-43BC-AA19-34B9F97B3CB3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468535" y="4017434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45">
            <a:extLst>
              <a:ext uri="{FF2B5EF4-FFF2-40B4-BE49-F238E27FC236}">
                <a16:creationId xmlns:a16="http://schemas.microsoft.com/office/drawing/2014/main" id="{597D66F0-3FF5-4053-9C5A-121D56AAD0DB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468535" y="4593168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Line 45">
            <a:extLst>
              <a:ext uri="{FF2B5EF4-FFF2-40B4-BE49-F238E27FC236}">
                <a16:creationId xmlns:a16="http://schemas.microsoft.com/office/drawing/2014/main" id="{8B39F61D-3116-4BD6-8B95-7E49FABC2031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468535" y="5361517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Line 45">
            <a:extLst>
              <a:ext uri="{FF2B5EF4-FFF2-40B4-BE49-F238E27FC236}">
                <a16:creationId xmlns:a16="http://schemas.microsoft.com/office/drawing/2014/main" id="{92E4877F-BA3C-45F5-809F-D222F68766F8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6468535" y="5842001"/>
            <a:ext cx="0" cy="35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9940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500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/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776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FE3D4047-FDB1-4B28-AA59-63E94F1B0E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5715001"/>
            <a:ext cx="3278716" cy="10054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SELECT(4)={:}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SELECT(7)={end}</a:t>
            </a: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DDFEE10-74D7-4E4A-B8C9-8095B4FD6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CB1F4F72-C7A0-47F6-B1CA-A121AE063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1" y="908052"/>
            <a:ext cx="11620500" cy="471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&lt;DECLISTN&gt;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&lt;STLISTN&gt;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(8)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(9) &lt;TYPE&gt; → int</a:t>
            </a:r>
          </a:p>
        </p:txBody>
      </p:sp>
      <p:sp>
        <p:nvSpPr>
          <p:cNvPr id="777222" name="Rectangle 6">
            <a:extLst>
              <a:ext uri="{FF2B5EF4-FFF2-40B4-BE49-F238E27FC236}">
                <a16:creationId xmlns:a16="http://schemas.microsoft.com/office/drawing/2014/main" id="{46B0F805-7F2E-4ED0-A08B-00A733AAA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267" y="2563284"/>
            <a:ext cx="5916084" cy="316234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procedure DECLIST(TOKEN);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begin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if </a:t>
            </a:r>
            <a:r>
              <a:rPr kumimoji="0" lang="en-US" altLang="zh-CN" sz="26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TOKEN≠’id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then 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ERROR;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GETNEXT(TOKEN);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67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DECLISTN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(TOKEN);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202403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FCC37B9-934F-4274-875B-8D679F329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5715001"/>
            <a:ext cx="3278716" cy="10054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SELECT(4)={:}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SELECT(7)={end}</a:t>
            </a:r>
          </a:p>
        </p:txBody>
      </p:sp>
      <p:sp>
        <p:nvSpPr>
          <p:cNvPr id="24579" name="Text Box 4">
            <a:extLst>
              <a:ext uri="{FF2B5EF4-FFF2-40B4-BE49-F238E27FC236}">
                <a16:creationId xmlns:a16="http://schemas.microsoft.com/office/drawing/2014/main" id="{52E02C43-9BF7-4018-B970-757E6F332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1" y="908052"/>
            <a:ext cx="11620500" cy="471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&lt;DECLISTN&gt;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&lt;STLISTN&gt;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(8)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(9) &lt;TYPE&gt; → int</a:t>
            </a: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16031792-BBFB-4F42-B654-A4BBA3E2B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3945467" cy="47836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78246" name="Rectangle 6">
            <a:extLst>
              <a:ext uri="{FF2B5EF4-FFF2-40B4-BE49-F238E27FC236}">
                <a16:creationId xmlns:a16="http://schemas.microsoft.com/office/drawing/2014/main" id="{E1A2B1CE-2F0E-4215-B9C4-58C27528C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134" y="1411817"/>
            <a:ext cx="6098117" cy="530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procedure DECLISTN(TOKEN);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begin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if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 =‘,’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begin 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  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endParaRPr kumimoji="0" lang="en-US" altLang="zh-CN" sz="10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5EAE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if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TOKEN≠’id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ERROR;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0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   DECLISTN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end	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else  if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TOKEN≠’:’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ERROR;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end	 </a:t>
            </a:r>
          </a:p>
        </p:txBody>
      </p:sp>
    </p:spTree>
    <p:extLst>
      <p:ext uri="{BB962C8B-B14F-4D97-AF65-F5344CB8AC3E}">
        <p14:creationId xmlns:p14="http://schemas.microsoft.com/office/powerpoint/2010/main" val="3641580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F73ABD3D-4CE3-492C-BC95-EB0F641E8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5715001"/>
            <a:ext cx="3278716" cy="10054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SELECT(4)={:}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SELECT(7)={end}</a:t>
            </a:r>
          </a:p>
        </p:txBody>
      </p:sp>
      <p:sp>
        <p:nvSpPr>
          <p:cNvPr id="26627" name="Text Box 4">
            <a:extLst>
              <a:ext uri="{FF2B5EF4-FFF2-40B4-BE49-F238E27FC236}">
                <a16:creationId xmlns:a16="http://schemas.microsoft.com/office/drawing/2014/main" id="{7EE4DC4C-2E31-4993-A0B6-6F2A50E87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1" y="908052"/>
            <a:ext cx="11620500" cy="471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&lt;DECLISTN&gt;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&lt;STLISTN&gt;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(8)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(9) &lt;TYPE&gt; → int</a:t>
            </a:r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E0EBA089-3217-4797-B12E-DDCBAD044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4" y="357718"/>
            <a:ext cx="5183717" cy="47836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79270" name="Rectangle 6">
            <a:extLst>
              <a:ext uri="{FF2B5EF4-FFF2-40B4-BE49-F238E27FC236}">
                <a16:creationId xmlns:a16="http://schemas.microsoft.com/office/drawing/2014/main" id="{AE1E0C33-5D3F-4290-AB9E-901B63169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034" y="2669117"/>
            <a:ext cx="6580717" cy="36406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procedure STLIST(TOKEN);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begin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0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     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TOKEN≠’s’  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 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ERROR;</a:t>
            </a:r>
            <a:endParaRPr kumimoji="0" lang="en-US" altLang="zh-CN" sz="9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     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endParaRPr kumimoji="0" lang="en-US" altLang="zh-CN" sz="10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STLISTN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0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3409387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D85C0C22-5911-464E-AF93-BBA97A34B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5715001"/>
            <a:ext cx="3278716" cy="10054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SELECT(4)={:}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SELECT(7)={end}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57E123C-517B-4E0C-AC3A-33946F5CC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4" y="357718"/>
            <a:ext cx="5183717" cy="47836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80294" name="Rectangle 6">
            <a:extLst>
              <a:ext uri="{FF2B5EF4-FFF2-40B4-BE49-F238E27FC236}">
                <a16:creationId xmlns:a16="http://schemas.microsoft.com/office/drawing/2014/main" id="{0E1C1862-BDCC-4B12-93D0-17FADA7D7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884" y="1532468"/>
            <a:ext cx="5952067" cy="51350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procedure STLISTN(TOKEN);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begin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    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TOKEN =‘;’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begin 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  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endParaRPr kumimoji="0" lang="en-US" altLang="zh-CN" sz="10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  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TOKEN≠’s’ 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ERROR;</a:t>
            </a:r>
            <a:endParaRPr kumimoji="0" lang="en-US" altLang="zh-CN" sz="10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endParaRPr kumimoji="0" lang="en-US" altLang="zh-CN" sz="10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    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STLISTN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	 end 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else  if </a:t>
            </a:r>
            <a:r>
              <a:rPr kumimoji="0" lang="en-US" altLang="zh-CN" sz="21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TOKEN≠’end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then </a:t>
            </a: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ERROR;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0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end	</a:t>
            </a:r>
            <a:r>
              <a:rPr kumimoji="0" lang="en-US" altLang="zh-CN" sz="21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sp>
        <p:nvSpPr>
          <p:cNvPr id="27653" name="Text Box 4">
            <a:extLst>
              <a:ext uri="{FF2B5EF4-FFF2-40B4-BE49-F238E27FC236}">
                <a16:creationId xmlns:a16="http://schemas.microsoft.com/office/drawing/2014/main" id="{17FC1D46-BB29-41EC-BD47-B05647C3A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1" y="908052"/>
            <a:ext cx="11620500" cy="471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&lt;DECLISTN&gt;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&lt;STLISTN&gt;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(8)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(9) &lt;TYPE&gt; → int</a:t>
            </a:r>
          </a:p>
        </p:txBody>
      </p:sp>
    </p:spTree>
    <p:extLst>
      <p:ext uri="{BB962C8B-B14F-4D97-AF65-F5344CB8AC3E}">
        <p14:creationId xmlns:p14="http://schemas.microsoft.com/office/powerpoint/2010/main" val="4154456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2C84E413-6520-4435-83C1-F54BCA3F1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5715001"/>
            <a:ext cx="3278716" cy="10054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SELECT(4)={:}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SELECT(7)={end}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7AA9733-1A3A-4B88-945F-10C3DE77EF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4" y="357718"/>
            <a:ext cx="5278967" cy="47836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72709" name="Rectangle 6">
            <a:extLst>
              <a:ext uri="{FF2B5EF4-FFF2-40B4-BE49-F238E27FC236}">
                <a16:creationId xmlns:a16="http://schemas.microsoft.com/office/drawing/2014/main" id="{C89E27BA-2125-4BC2-B069-D552AB214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621618"/>
            <a:ext cx="6673851" cy="28553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procedure TYPE(TOKEN);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begin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     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26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TOKEN≠’real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and TOKEN≠’</a:t>
            </a:r>
            <a:r>
              <a:rPr kumimoji="0" lang="en-US" altLang="zh-CN" sz="26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	   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ERROR;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     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end</a:t>
            </a:r>
          </a:p>
        </p:txBody>
      </p:sp>
      <p:sp>
        <p:nvSpPr>
          <p:cNvPr id="28677" name="Text Box 4">
            <a:extLst>
              <a:ext uri="{FF2B5EF4-FFF2-40B4-BE49-F238E27FC236}">
                <a16:creationId xmlns:a16="http://schemas.microsoft.com/office/drawing/2014/main" id="{6A092E01-BF43-48EB-9460-E9DB83ADD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1" y="908052"/>
            <a:ext cx="11620500" cy="471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&lt;DECLISTN&gt;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&lt;STLISTN&gt;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(8)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(9) &lt;TYPE&gt; → int</a:t>
            </a:r>
          </a:p>
        </p:txBody>
      </p:sp>
    </p:spTree>
    <p:extLst>
      <p:ext uri="{BB962C8B-B14F-4D97-AF65-F5344CB8AC3E}">
        <p14:creationId xmlns:p14="http://schemas.microsoft.com/office/powerpoint/2010/main" val="3906969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4301067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语法分析的任务：识别句子，确定句子的类型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对于不同类型的语句，后续的语义分析器将执行不同的语义动作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语法分析技术分类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067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top_down</a:t>
            </a:r>
            <a:endParaRPr lang="en-US" altLang="zh-CN" sz="3067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lvl="1"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3067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bottom_up</a:t>
            </a:r>
            <a:endParaRPr lang="en-US" altLang="zh-CN" sz="3067" b="1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讲（语法分析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_1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）要点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EADF12CF-6457-4AF8-B6A5-49CDC79C4967}"/>
              </a:ext>
            </a:extLst>
          </p:cNvPr>
          <p:cNvSpPr/>
          <p:nvPr/>
        </p:nvSpPr>
        <p:spPr>
          <a:xfrm>
            <a:off x="3813614" y="3606805"/>
            <a:ext cx="326082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前提：</a:t>
            </a:r>
            <a:r>
              <a:rPr lang="en-US" altLang="zh-CN" sz="2667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CFG</a:t>
            </a:r>
            <a:r>
              <a:rPr lang="zh-CN" altLang="en-US" sz="2667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无二义性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BF5C7AC9-5728-4D78-A32B-E5C2AB70A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5715001"/>
            <a:ext cx="3278716" cy="10054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SELECT(4)={:}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SELECT(7)={end}</a:t>
            </a: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5243930D-4320-41FC-B025-98AB07D48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例（</a:t>
            </a:r>
            <a:r>
              <a:rPr lang="en-US" altLang="zh-CN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MOOC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638FAA35-F95A-42F8-A1A0-DCE4B3F6F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1" y="908052"/>
            <a:ext cx="11620500" cy="471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&lt;DECLISTN&gt;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&lt;STLISTN&gt;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(8)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(9) &lt;TYPE&gt; → int</a:t>
            </a:r>
          </a:p>
        </p:txBody>
      </p:sp>
      <p:sp>
        <p:nvSpPr>
          <p:cNvPr id="776198" name="Rectangle 6">
            <a:extLst>
              <a:ext uri="{FF2B5EF4-FFF2-40B4-BE49-F238E27FC236}">
                <a16:creationId xmlns:a16="http://schemas.microsoft.com/office/drawing/2014/main" id="{CD222123-162D-4C0E-8ED1-162B78324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133" y="1411818"/>
            <a:ext cx="5240867" cy="53509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procedure PROGRAM(TOKEN);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	   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kumimoji="0" lang="en-US" altLang="zh-CN" sz="1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TOKEN≠’program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5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DECLIST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533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5EAE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    if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TOKEN≠’:’ 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5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</a:t>
            </a:r>
            <a:r>
              <a:rPr kumimoji="0" lang="en-US" altLang="zh-CN" sz="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 </a:t>
            </a:r>
            <a:endParaRPr kumimoji="0" lang="en-US" altLang="zh-CN" sz="5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楷体_GB2312"/>
              <a:cs typeface="楷体_GB2312"/>
            </a:endParaRP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TYPE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5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5EAE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    if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TOKEN≠’;’ 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then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5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STLIST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5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if </a:t>
            </a:r>
            <a:r>
              <a:rPr kumimoji="0" lang="en-US" altLang="zh-CN" sz="18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TOKEN≠’end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’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711182" marR="0" lvl="0" indent="-711182" algn="l" defTabSz="1219170" rtl="0" eaLnBrk="1" fontAlgn="base" latinLnBrk="0" hangingPunct="1">
              <a:lnSpc>
                <a:spcPts val="1733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18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end	</a:t>
            </a:r>
            <a:r>
              <a:rPr kumimoji="0" lang="en-US" altLang="zh-CN" sz="1867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	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3E41889-F6E7-412F-AFC2-95CD65EFD105}"/>
              </a:ext>
            </a:extLst>
          </p:cNvPr>
          <p:cNvSpPr/>
          <p:nvPr/>
        </p:nvSpPr>
        <p:spPr>
          <a:xfrm>
            <a:off x="6864351" y="4580467"/>
            <a:ext cx="3456516" cy="315384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73ECDD-B8DC-4F8A-98A7-69353D8C9D76}"/>
              </a:ext>
            </a:extLst>
          </p:cNvPr>
          <p:cNvSpPr/>
          <p:nvPr/>
        </p:nvSpPr>
        <p:spPr>
          <a:xfrm>
            <a:off x="6864351" y="6117167"/>
            <a:ext cx="3456516" cy="313267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01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3FFB8788-6662-45B3-982C-82B637FFD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5715001"/>
            <a:ext cx="3278716" cy="10054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SELECT(4)={:}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SELECT(7)={end}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121C509-1024-45E4-B151-303C3B39D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4" y="357718"/>
            <a:ext cx="5278967" cy="47836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例（</a:t>
            </a:r>
            <a:r>
              <a:rPr lang="en-US" altLang="zh-CN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MOOC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72709" name="Rectangle 6">
            <a:extLst>
              <a:ext uri="{FF2B5EF4-FFF2-40B4-BE49-F238E27FC236}">
                <a16:creationId xmlns:a16="http://schemas.microsoft.com/office/drawing/2014/main" id="{F034917C-D416-4791-B1A3-735559531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2400" y="3909485"/>
            <a:ext cx="6527800" cy="25675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533400" indent="-5334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procedure TYPE(TOKEN);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begin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	     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if </a:t>
            </a:r>
            <a:r>
              <a:rPr kumimoji="0" lang="en-US" altLang="zh-CN" sz="26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TOKEN≠’real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and TOKEN≠’</a:t>
            </a:r>
            <a:r>
              <a:rPr kumimoji="0" lang="en-US" altLang="zh-CN" sz="2667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’ 	   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then</a:t>
            </a: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ERROR;</a:t>
            </a:r>
          </a:p>
          <a:p>
            <a:pPr marL="711182" marR="0" lvl="0" indent="-711182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6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end</a:t>
            </a:r>
          </a:p>
        </p:txBody>
      </p:sp>
      <p:sp>
        <p:nvSpPr>
          <p:cNvPr id="31749" name="Text Box 4">
            <a:extLst>
              <a:ext uri="{FF2B5EF4-FFF2-40B4-BE49-F238E27FC236}">
                <a16:creationId xmlns:a16="http://schemas.microsoft.com/office/drawing/2014/main" id="{5B399B1C-D955-4582-AF3F-395B27561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1" y="908052"/>
            <a:ext cx="11620500" cy="471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&lt;DECLISTN&gt;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&lt;STLISTN&gt;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(8)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(9) &lt;TYPE&gt; → int</a:t>
            </a:r>
          </a:p>
        </p:txBody>
      </p:sp>
    </p:spTree>
    <p:extLst>
      <p:ext uri="{BB962C8B-B14F-4D97-AF65-F5344CB8AC3E}">
        <p14:creationId xmlns:p14="http://schemas.microsoft.com/office/powerpoint/2010/main" val="662825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51" name="Rectangle 7">
            <a:extLst>
              <a:ext uri="{FF2B5EF4-FFF2-40B4-BE49-F238E27FC236}">
                <a16:creationId xmlns:a16="http://schemas.microsoft.com/office/drawing/2014/main" id="{265681AC-C9EA-4440-97CC-8C7981CF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785" y="5715001"/>
            <a:ext cx="3278716" cy="10054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SELECT(4)={:}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SELECT(7)={end}</a:t>
            </a: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8034842-4A8F-4A91-A757-03695E4179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例（</a:t>
            </a:r>
            <a:r>
              <a:rPr lang="en-US" altLang="zh-CN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MOOC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53AEE869-0435-49AE-97F3-41022D732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1" y="908052"/>
            <a:ext cx="11620500" cy="471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(1)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&lt;PROGRAM&gt;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→ program &lt;DECLIST&gt; :&lt;TYPE&gt; ; &lt;STLIST&gt; end</a:t>
            </a:r>
          </a:p>
          <a:p>
            <a:pPr marL="457189" marR="0" lvl="0" indent="-457189" algn="l" defTabSz="1219170" rtl="0" eaLnBrk="0" fontAlgn="base" latinLnBrk="0" hangingPunct="0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(2)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&lt;DECLIST&gt; →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(3)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&lt;DECLISTN&gt; → , id &lt;DECLISTN&gt;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(4)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&lt;DECLISTN&gt;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(5) &lt;STLIST&gt; →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(6) &lt;STLISTN&gt; → ; s &lt;STLISTN&gt;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(7)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&lt;STLISTN&gt; → </a:t>
            </a: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ε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(8)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楷体_GB2312"/>
              </a:rPr>
              <a:t> &lt;TYPE&gt; → real</a:t>
            </a:r>
          </a:p>
          <a:p>
            <a:pPr marL="457189" marR="0" lvl="0" indent="-457189" algn="l" defTabSz="1219170" rtl="0" eaLnBrk="1" fontAlgn="base" latinLnBrk="0" hangingPunct="1">
              <a:lnSpc>
                <a:spcPts val="3733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(9) &lt;TYPE&gt; → int</a:t>
            </a:r>
          </a:p>
        </p:txBody>
      </p:sp>
      <p:sp>
        <p:nvSpPr>
          <p:cNvPr id="774149" name="Rectangle 5">
            <a:extLst>
              <a:ext uri="{FF2B5EF4-FFF2-40B4-BE49-F238E27FC236}">
                <a16:creationId xmlns:a16="http://schemas.microsoft.com/office/drawing/2014/main" id="{036E1CB7-CA3A-4043-9E03-A0788FC5F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2" y="1604434"/>
            <a:ext cx="5810249" cy="37934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program DESCENT;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begin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PROGRAM</a:t>
            </a: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(TOKEN);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GETNEXT(TOKEN);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     </a:t>
            </a: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if</a:t>
            </a: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srgbClr val="C6E7FC">
                    <a:lumMod val="50000"/>
                  </a:srgbClr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</a:t>
            </a: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TOKEN≠’$’ </a:t>
            </a: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 then </a:t>
            </a: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ERROR;</a:t>
            </a:r>
          </a:p>
          <a:p>
            <a:pPr marL="457189" marR="0" lvl="0" indent="-457189" algn="l" defTabSz="121917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9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楷体_GB2312"/>
              </a:rPr>
              <a:t>	end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E492A6B-B9CF-4422-8B32-82ACF53EEAA7}"/>
              </a:ext>
            </a:extLst>
          </p:cNvPr>
          <p:cNvSpPr/>
          <p:nvPr/>
        </p:nvSpPr>
        <p:spPr>
          <a:xfrm>
            <a:off x="6959600" y="3812118"/>
            <a:ext cx="3649133" cy="412749"/>
          </a:xfrm>
          <a:prstGeom prst="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5490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15" y="2225198"/>
            <a:ext cx="2411197" cy="5810249"/>
          </a:xfrm>
        </p:spPr>
        <p:txBody>
          <a:bodyPr/>
          <a:lstStyle/>
          <a:p>
            <a:pPr marL="0" indent="0" eaLnBrk="1" hangingPunct="1">
              <a:lnSpc>
                <a:spcPts val="4000"/>
              </a:lnSpc>
              <a:buClrTx/>
              <a:buNone/>
            </a:pP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RG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FA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4000"/>
              </a:lnSpc>
              <a:buClrTx/>
              <a:buNone/>
            </a:pP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ts val="4000"/>
              </a:lnSpc>
              <a:buClrTx/>
              <a:buNone/>
            </a:pP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CFG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PDA</a:t>
            </a:r>
          </a:p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、非递归的预测分析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834DCFB-729C-4D47-9F5B-5D5AAE6A24A8}"/>
              </a:ext>
            </a:extLst>
          </p:cNvPr>
          <p:cNvGrpSpPr/>
          <p:nvPr/>
        </p:nvGrpSpPr>
        <p:grpSpPr>
          <a:xfrm>
            <a:off x="9739436" y="157647"/>
            <a:ext cx="2161311" cy="1095724"/>
            <a:chOff x="7143140" y="1728880"/>
            <a:chExt cx="1944700" cy="1095724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38B281E-3162-4302-A9EE-E0DBB178007E}"/>
                </a:ext>
              </a:extLst>
            </p:cNvPr>
            <p:cNvSpPr/>
            <p:nvPr/>
          </p:nvSpPr>
          <p:spPr>
            <a:xfrm>
              <a:off x="7143140" y="1728880"/>
              <a:ext cx="1944700" cy="1095724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019F9A7-1480-418F-BC42-2150160C2B0D}"/>
                </a:ext>
              </a:extLst>
            </p:cNvPr>
            <p:cNvSpPr/>
            <p:nvPr/>
          </p:nvSpPr>
          <p:spPr>
            <a:xfrm>
              <a:off x="7713803" y="1728880"/>
              <a:ext cx="83388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CFG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0BA58D7F-3334-48F7-8181-9ADAA00398A7}"/>
                </a:ext>
              </a:extLst>
            </p:cNvPr>
            <p:cNvSpPr/>
            <p:nvPr/>
          </p:nvSpPr>
          <p:spPr>
            <a:xfrm>
              <a:off x="7290148" y="2153620"/>
              <a:ext cx="1609397" cy="60930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9E7846D-671C-4ED2-B119-F3411F5983B0}"/>
                </a:ext>
              </a:extLst>
            </p:cNvPr>
            <p:cNvSpPr/>
            <p:nvPr/>
          </p:nvSpPr>
          <p:spPr>
            <a:xfrm>
              <a:off x="7422859" y="2227471"/>
              <a:ext cx="14766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400" b="1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LL(1)</a:t>
              </a:r>
              <a:r>
                <a:rPr lang="zh-CN" altLang="en-US" sz="2400" b="1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文法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978A171-E0A7-470B-9663-8EAF39CEBBF8}"/>
              </a:ext>
            </a:extLst>
          </p:cNvPr>
          <p:cNvSpPr/>
          <p:nvPr/>
        </p:nvSpPr>
        <p:spPr>
          <a:xfrm>
            <a:off x="3289999" y="968422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分析表</a:t>
            </a:r>
          </a:p>
        </p:txBody>
      </p:sp>
      <p:graphicFrame>
        <p:nvGraphicFramePr>
          <p:cNvPr id="35" name="Group 18">
            <a:extLst>
              <a:ext uri="{FF2B5EF4-FFF2-40B4-BE49-F238E27FC236}">
                <a16:creationId xmlns:a16="http://schemas.microsoft.com/office/drawing/2014/main" id="{6EB1A619-946E-4D8B-A91E-207B56429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34521"/>
              </p:ext>
            </p:extLst>
          </p:nvPr>
        </p:nvGraphicFramePr>
        <p:xfrm>
          <a:off x="2790816" y="1595357"/>
          <a:ext cx="2545272" cy="1981200"/>
        </p:xfrm>
        <a:graphic>
          <a:graphicData uri="http://schemas.openxmlformats.org/drawingml/2006/table">
            <a:tbl>
              <a:tblPr/>
              <a:tblGrid>
                <a:gridCol w="516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3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r>
                        <a:rPr kumimoji="0" lang="en-US" altLang="zh-CN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kumimoji="0" lang="en-US" altLang="zh-CN" sz="2000" b="1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kumimoji="0" lang="zh-CN" altLang="en-US" sz="20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kumimoji="0" lang="en-US" altLang="zh-CN" sz="20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endParaRPr kumimoji="0" lang="zh-CN" altLang="en-US" sz="20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20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20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2</a:t>
                      </a: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s</a:t>
                      </a:r>
                      <a:r>
                        <a:rPr kumimoji="0" lang="en-US" altLang="zh-CN" sz="2000" b="1" i="1" u="none" strike="noStrike" kern="1200" cap="none" spc="0" normalizeH="0" baseline="-2500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m</a:t>
                      </a:r>
                      <a:endParaRPr kumimoji="0" lang="en-US" altLang="zh-CN" sz="20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6" name="组合 7">
            <a:extLst>
              <a:ext uri="{FF2B5EF4-FFF2-40B4-BE49-F238E27FC236}">
                <a16:creationId xmlns:a16="http://schemas.microsoft.com/office/drawing/2014/main" id="{0E3749D9-AA9C-4439-87BB-7DA16836E358}"/>
              </a:ext>
            </a:extLst>
          </p:cNvPr>
          <p:cNvGrpSpPr>
            <a:grpSpLocks/>
          </p:cNvGrpSpPr>
          <p:nvPr/>
        </p:nvGrpSpPr>
        <p:grpSpPr bwMode="auto">
          <a:xfrm>
            <a:off x="2788700" y="1491642"/>
            <a:ext cx="501300" cy="478367"/>
            <a:chOff x="1691114" y="3147814"/>
            <a:chExt cx="896539" cy="459531"/>
          </a:xfrm>
        </p:grpSpPr>
        <p:sp>
          <p:nvSpPr>
            <p:cNvPr id="37" name="矩形 1">
              <a:extLst>
                <a:ext uri="{FF2B5EF4-FFF2-40B4-BE49-F238E27FC236}">
                  <a16:creationId xmlns:a16="http://schemas.microsoft.com/office/drawing/2014/main" id="{740DD321-64C1-417E-9097-1F6C5BAE6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0313" y="3291830"/>
              <a:ext cx="252602" cy="3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S</a:t>
              </a:r>
              <a:endParaRPr lang="zh-CN" altLang="en-US" sz="2133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38" name="矩形 36">
              <a:extLst>
                <a:ext uri="{FF2B5EF4-FFF2-40B4-BE49-F238E27FC236}">
                  <a16:creationId xmlns:a16="http://schemas.microsoft.com/office/drawing/2014/main" id="{5468E4EE-F0EC-4151-B1D9-487FE07DDA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67762" y="3147814"/>
              <a:ext cx="265820" cy="3155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Σ</a:t>
              </a:r>
              <a:endParaRPr lang="zh-CN" altLang="en-US" sz="2133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2D14483-A292-46FA-BEEB-CB94F08FBC5C}"/>
                </a:ext>
              </a:extLst>
            </p:cNvPr>
            <p:cNvCxnSpPr/>
            <p:nvPr/>
          </p:nvCxnSpPr>
          <p:spPr>
            <a:xfrm>
              <a:off x="1691114" y="3225625"/>
              <a:ext cx="896539" cy="366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0" name="Group 18">
            <a:extLst>
              <a:ext uri="{FF2B5EF4-FFF2-40B4-BE49-F238E27FC236}">
                <a16:creationId xmlns:a16="http://schemas.microsoft.com/office/drawing/2014/main" id="{401FD747-7492-41B7-A83C-B639A9A4A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347133"/>
              </p:ext>
            </p:extLst>
          </p:nvPr>
        </p:nvGraphicFramePr>
        <p:xfrm>
          <a:off x="2788700" y="3723288"/>
          <a:ext cx="2545272" cy="1981200"/>
        </p:xfrm>
        <a:graphic>
          <a:graphicData uri="http://schemas.openxmlformats.org/drawingml/2006/table">
            <a:tbl>
              <a:tblPr/>
              <a:tblGrid>
                <a:gridCol w="593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60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a</a:t>
                      </a:r>
                      <a:r>
                        <a:rPr kumimoji="0" lang="en-US" altLang="zh-CN" sz="2000" b="1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" panose="02010609060101010101" pitchFamily="49" charset="-122"/>
                        </a:rPr>
                        <a:t>1</a:t>
                      </a:r>
                      <a:endParaRPr kumimoji="0" lang="zh-CN" altLang="en-US" sz="2000" b="1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" panose="02010609060101010101" pitchFamily="49" charset="-122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kumimoji="0" lang="en-US" altLang="zh-CN" sz="2000" b="1" i="1" u="none" strike="noStrike" kern="1200" cap="none" spc="0" normalizeH="0" baseline="-2500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2</a:t>
                      </a:r>
                      <a:endParaRPr kumimoji="0" lang="zh-CN" altLang="en-US" sz="20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a</a:t>
                      </a:r>
                      <a:r>
                        <a:rPr kumimoji="0" lang="en-US" altLang="zh-CN" sz="20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+mn-cs"/>
                        </a:rPr>
                        <a:t>n</a:t>
                      </a:r>
                      <a:endParaRPr kumimoji="0" lang="zh-CN" altLang="en-US" sz="2000" b="1" i="1" u="none" strike="noStrike" kern="120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楷体" panose="02010609060101010101" pitchFamily="49" charset="-122"/>
                        <a:cs typeface="+mn-cs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</a:t>
                      </a:r>
                      <a:r>
                        <a:rPr kumimoji="0" lang="en-US" altLang="zh-CN" sz="20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1</a:t>
                      </a: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</a:t>
                      </a:r>
                      <a:r>
                        <a:rPr kumimoji="0" lang="en-US" altLang="zh-CN" sz="20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2</a:t>
                      </a: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…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A</a:t>
                      </a:r>
                      <a:r>
                        <a:rPr kumimoji="0" lang="en-US" altLang="zh-CN" sz="2000" b="1" i="1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楷体_GB2312" pitchFamily="49" charset="-122"/>
                          <a:cs typeface="+mn-cs"/>
                        </a:rPr>
                        <a:t>m</a:t>
                      </a: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6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21944" marR="121944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1" name="组合 7">
            <a:extLst>
              <a:ext uri="{FF2B5EF4-FFF2-40B4-BE49-F238E27FC236}">
                <a16:creationId xmlns:a16="http://schemas.microsoft.com/office/drawing/2014/main" id="{792F3374-99A7-47FA-8A16-B874E01BCA7B}"/>
              </a:ext>
            </a:extLst>
          </p:cNvPr>
          <p:cNvGrpSpPr>
            <a:grpSpLocks/>
          </p:cNvGrpSpPr>
          <p:nvPr/>
        </p:nvGrpSpPr>
        <p:grpSpPr bwMode="auto">
          <a:xfrm>
            <a:off x="2652062" y="3619572"/>
            <a:ext cx="770280" cy="570483"/>
            <a:chOff x="1450530" y="3147814"/>
            <a:chExt cx="1377590" cy="548020"/>
          </a:xfrm>
        </p:grpSpPr>
        <p:sp>
          <p:nvSpPr>
            <p:cNvPr id="42" name="矩形 1">
              <a:extLst>
                <a:ext uri="{FF2B5EF4-FFF2-40B4-BE49-F238E27FC236}">
                  <a16:creationId xmlns:a16="http://schemas.microsoft.com/office/drawing/2014/main" id="{9ACB993D-DEE8-418F-92B8-5470DB5D74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530" y="3291830"/>
              <a:ext cx="892165" cy="404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V</a:t>
              </a:r>
              <a:r>
                <a:rPr lang="en-US" altLang="zh-CN" sz="2133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N</a:t>
              </a:r>
              <a:endParaRPr lang="zh-CN" altLang="en-US" sz="2133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sp>
          <p:nvSpPr>
            <p:cNvPr id="45" name="矩形 36">
              <a:extLst>
                <a:ext uri="{FF2B5EF4-FFF2-40B4-BE49-F238E27FC236}">
                  <a16:creationId xmlns:a16="http://schemas.microsoft.com/office/drawing/2014/main" id="{E2DCB213-69D0-4264-B5E0-0A7A0F102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223" y="3147814"/>
              <a:ext cx="854897" cy="404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133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V</a:t>
              </a:r>
              <a:r>
                <a:rPr lang="en-US" altLang="zh-CN" sz="2133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T</a:t>
              </a:r>
              <a:endParaRPr lang="zh-CN" altLang="en-US" sz="2133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9C85D37-8462-455E-8B52-0C9DBA04C8DA}"/>
                </a:ext>
              </a:extLst>
            </p:cNvPr>
            <p:cNvCxnSpPr/>
            <p:nvPr/>
          </p:nvCxnSpPr>
          <p:spPr>
            <a:xfrm>
              <a:off x="1691114" y="3225625"/>
              <a:ext cx="896539" cy="3668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91C73374-B018-44CA-BD7D-B144683BB3D7}"/>
              </a:ext>
            </a:extLst>
          </p:cNvPr>
          <p:cNvGrpSpPr/>
          <p:nvPr/>
        </p:nvGrpSpPr>
        <p:grpSpPr>
          <a:xfrm>
            <a:off x="5593261" y="1655866"/>
            <a:ext cx="6583702" cy="1384995"/>
            <a:chOff x="5593261" y="1655866"/>
            <a:chExt cx="6583702" cy="1384995"/>
          </a:xfrm>
        </p:grpSpPr>
        <p:sp>
          <p:nvSpPr>
            <p:cNvPr id="47" name="左大括号 46">
              <a:extLst>
                <a:ext uri="{FF2B5EF4-FFF2-40B4-BE49-F238E27FC236}">
                  <a16:creationId xmlns:a16="http://schemas.microsoft.com/office/drawing/2014/main" id="{0DF39915-29B0-4FE0-81B9-D8D9DC136DF5}"/>
                </a:ext>
              </a:extLst>
            </p:cNvPr>
            <p:cNvSpPr/>
            <p:nvPr/>
          </p:nvSpPr>
          <p:spPr>
            <a:xfrm>
              <a:off x="5593261" y="1820090"/>
              <a:ext cx="240723" cy="112995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C606575-5426-4E22-8B27-EF72DB2904B3}"/>
                </a:ext>
              </a:extLst>
            </p:cNvPr>
            <p:cNvSpPr/>
            <p:nvPr/>
          </p:nvSpPr>
          <p:spPr>
            <a:xfrm>
              <a:off x="6036284" y="1655866"/>
              <a:ext cx="896977" cy="13849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DFA</a:t>
              </a:r>
            </a:p>
            <a:p>
              <a:endPara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endParaRPr>
            </a:p>
            <a:p>
              <a:r>
                <a:rPr lang="en-US" altLang="zh-CN" sz="28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NFA</a:t>
              </a:r>
              <a:endParaRPr lang="zh-CN" altLang="en-US" dirty="0"/>
            </a:p>
          </p:txBody>
        </p:sp>
        <p:sp>
          <p:nvSpPr>
            <p:cNvPr id="11" name="箭头: 上下 10">
              <a:extLst>
                <a:ext uri="{FF2B5EF4-FFF2-40B4-BE49-F238E27FC236}">
                  <a16:creationId xmlns:a16="http://schemas.microsoft.com/office/drawing/2014/main" id="{E832869D-EEBB-4B54-A460-8F0430211F26}"/>
                </a:ext>
              </a:extLst>
            </p:cNvPr>
            <p:cNvSpPr/>
            <p:nvPr/>
          </p:nvSpPr>
          <p:spPr>
            <a:xfrm>
              <a:off x="6294966" y="2154478"/>
              <a:ext cx="240723" cy="388307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635B4C7-918D-4994-9B52-8EF056DFC889}"/>
                </a:ext>
              </a:extLst>
            </p:cNvPr>
            <p:cNvSpPr/>
            <p:nvPr/>
          </p:nvSpPr>
          <p:spPr>
            <a:xfrm>
              <a:off x="7031003" y="1655866"/>
              <a:ext cx="4204997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表项中的状态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唯一</a:t>
              </a:r>
              <a:r>
                <a:rPr lang="zh-CN" altLang="en-US" sz="2400" b="1" dirty="0"/>
                <a:t>（确定的）</a:t>
              </a: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C6ABBA3-D219-4714-95E8-740BAFBDAE09}"/>
                </a:ext>
              </a:extLst>
            </p:cNvPr>
            <p:cNvSpPr/>
            <p:nvPr/>
          </p:nvSpPr>
          <p:spPr>
            <a:xfrm>
              <a:off x="7031002" y="2453769"/>
              <a:ext cx="51459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表项中的状态</a:t>
              </a:r>
              <a:r>
                <a:rPr lang="zh-CN" altLang="en-US" sz="2400" b="1" dirty="0">
                  <a:solidFill>
                    <a:srgbClr val="0000FF"/>
                  </a:solidFill>
                </a:rPr>
                <a:t>未必唯一</a:t>
              </a:r>
              <a:r>
                <a:rPr lang="zh-CN" altLang="en-US" sz="2400" b="1" dirty="0"/>
                <a:t>（非确定的）</a:t>
              </a:r>
              <a:endParaRPr lang="zh-CN" altLang="en-US" sz="24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C2CC034F-2DD2-433F-AF1A-7AB419E49B34}"/>
              </a:ext>
            </a:extLst>
          </p:cNvPr>
          <p:cNvSpPr/>
          <p:nvPr/>
        </p:nvSpPr>
        <p:spPr>
          <a:xfrm>
            <a:off x="7031002" y="4483055"/>
            <a:ext cx="54168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表项中的产生式</a:t>
            </a:r>
            <a:r>
              <a:rPr lang="zh-CN" altLang="en-US" sz="2400" b="1" dirty="0">
                <a:solidFill>
                  <a:srgbClr val="0000FF"/>
                </a:solidFill>
              </a:rPr>
              <a:t>未必唯一（非确定的）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5801BB1-F22D-40DC-967C-CCD8B135B1C1}"/>
              </a:ext>
            </a:extLst>
          </p:cNvPr>
          <p:cNvSpPr/>
          <p:nvPr/>
        </p:nvSpPr>
        <p:spPr>
          <a:xfrm>
            <a:off x="124164" y="5981132"/>
            <a:ext cx="18004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r>
              <a:rPr lang="zh-CN" altLang="en-US" sz="2800" b="1" dirty="0">
                <a:solidFill>
                  <a:prstClr val="black"/>
                </a:solidFill>
              </a:rPr>
              <a:t>文法</a:t>
            </a:r>
            <a:endParaRPr lang="en-US" altLang="zh-CN" sz="2800" b="1" dirty="0">
              <a:solidFill>
                <a:prstClr val="black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E0E80D3-5E42-4897-A553-5C4B30C5D328}"/>
              </a:ext>
            </a:extLst>
          </p:cNvPr>
          <p:cNvSpPr/>
          <p:nvPr/>
        </p:nvSpPr>
        <p:spPr>
          <a:xfrm>
            <a:off x="3150916" y="5938484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/>
              <a:t>预测分析表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F15EC5D4-756F-419E-A3DF-B0368DEE2B34}"/>
              </a:ext>
            </a:extLst>
          </p:cNvPr>
          <p:cNvSpPr/>
          <p:nvPr/>
        </p:nvSpPr>
        <p:spPr>
          <a:xfrm>
            <a:off x="6952296" y="5969261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表项中的产生式</a:t>
            </a:r>
            <a:r>
              <a:rPr lang="zh-CN" altLang="en-US" sz="2400" b="1" dirty="0">
                <a:solidFill>
                  <a:srgbClr val="0000FF"/>
                </a:solidFill>
              </a:rPr>
              <a:t>唯一（确定的）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B276BC0-4E1D-42D1-AA38-C20FE99445F5}"/>
              </a:ext>
            </a:extLst>
          </p:cNvPr>
          <p:cNvSpPr/>
          <p:nvPr/>
        </p:nvSpPr>
        <p:spPr>
          <a:xfrm>
            <a:off x="6645702" y="280524"/>
            <a:ext cx="24934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基于预测分析表构造自动机</a:t>
            </a:r>
          </a:p>
        </p:txBody>
      </p:sp>
    </p:spTree>
    <p:extLst>
      <p:ext uri="{BB962C8B-B14F-4D97-AF65-F5344CB8AC3E}">
        <p14:creationId xmlns:p14="http://schemas.microsoft.com/office/powerpoint/2010/main" val="204238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0" grpId="0"/>
      <p:bldP spid="52" grpId="0"/>
      <p:bldP spid="53" grpId="0"/>
      <p:bldP spid="54" grpId="0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内容占位符 2">
            <a:extLst>
              <a:ext uri="{FF2B5EF4-FFF2-40B4-BE49-F238E27FC236}">
                <a16:creationId xmlns:a16="http://schemas.microsoft.com/office/drawing/2014/main" id="{953DFBA3-E5D7-46CA-87FB-BE826150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18" y="990600"/>
            <a:ext cx="11008783" cy="1676400"/>
          </a:xfrm>
        </p:spPr>
        <p:txBody>
          <a:bodyPr/>
          <a:lstStyle/>
          <a:p>
            <a:pPr eaLnBrk="1" hangingPunct="1"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</a:rPr>
              <a:t>非递归的预测分析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不需要</a:t>
            </a:r>
            <a:r>
              <a:rPr lang="zh-CN" altLang="en-US" b="1" dirty="0">
                <a:solidFill>
                  <a:schemeClr val="tx1"/>
                </a:solidFill>
              </a:rPr>
              <a:t>为每个非终结符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编写递归下降过程</a:t>
            </a:r>
            <a:r>
              <a:rPr lang="zh-CN" altLang="en-US" b="1" dirty="0">
                <a:solidFill>
                  <a:schemeClr val="tx1"/>
                </a:solidFill>
              </a:rPr>
              <a:t>，而是根据预测分析表构造一个</a:t>
            </a:r>
            <a:r>
              <a:rPr lang="zh-CN" alt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自动机</a:t>
            </a:r>
            <a:r>
              <a:rPr lang="zh-CN" altLang="en-US" b="1" dirty="0">
                <a:solidFill>
                  <a:schemeClr val="tx1"/>
                </a:solidFill>
              </a:rPr>
              <a:t>，也叫</a:t>
            </a:r>
            <a:r>
              <a:rPr lang="zh-CN" altLang="en-US" b="1" dirty="0">
                <a:solidFill>
                  <a:srgbClr val="FF0000"/>
                </a:solidFill>
              </a:rPr>
              <a:t>表驱动的预测分析</a:t>
            </a:r>
          </a:p>
        </p:txBody>
      </p:sp>
      <p:sp>
        <p:nvSpPr>
          <p:cNvPr id="66563" name="标题 1">
            <a:extLst>
              <a:ext uri="{FF2B5EF4-FFF2-40B4-BE49-F238E27FC236}">
                <a16:creationId xmlns:a16="http://schemas.microsoft.com/office/drawing/2014/main" id="{0F88993B-F616-4FE1-B7FA-C5D423FF4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4000" spc="400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、非递归的预测分析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grpSp>
        <p:nvGrpSpPr>
          <p:cNvPr id="34820" name="组合 66571">
            <a:extLst>
              <a:ext uri="{FF2B5EF4-FFF2-40B4-BE49-F238E27FC236}">
                <a16:creationId xmlns:a16="http://schemas.microsoft.com/office/drawing/2014/main" id="{40A2EEFF-3713-4BEF-B04B-9D16572903C1}"/>
              </a:ext>
            </a:extLst>
          </p:cNvPr>
          <p:cNvGrpSpPr>
            <a:grpSpLocks/>
          </p:cNvGrpSpPr>
          <p:nvPr/>
        </p:nvGrpSpPr>
        <p:grpSpPr bwMode="auto">
          <a:xfrm>
            <a:off x="2643718" y="2571752"/>
            <a:ext cx="8595783" cy="3987801"/>
            <a:chOff x="1313694" y="2067694"/>
            <a:chExt cx="6448201" cy="2989811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172521A3-C9B9-48F3-A4A0-55B01E42CA84}"/>
                </a:ext>
              </a:extLst>
            </p:cNvPr>
            <p:cNvSpPr/>
            <p:nvPr/>
          </p:nvSpPr>
          <p:spPr>
            <a:xfrm>
              <a:off x="1313694" y="2067694"/>
              <a:ext cx="6448201" cy="298981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4824" name="TextBox 10">
              <a:extLst>
                <a:ext uri="{FF2B5EF4-FFF2-40B4-BE49-F238E27FC236}">
                  <a16:creationId xmlns:a16="http://schemas.microsoft.com/office/drawing/2014/main" id="{CED1DB75-28D3-469F-80A1-BFB03DECE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1031" y="2236159"/>
              <a:ext cx="2880320" cy="33435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1219170" rtl="0" eaLnBrk="0" fontAlgn="base" latinLnBrk="0" hangingPunct="0">
                <a:lnSpc>
                  <a:spcPts val="2667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   +  b   </a:t>
              </a:r>
              <a:r>
                <a:rPr kumimoji="0" lang="en-US" altLang="zh-CN" sz="32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$  </a:t>
              </a:r>
              <a:endPara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4600EB9-90A8-4A49-AE5B-FA9529486926}"/>
                </a:ext>
              </a:extLst>
            </p:cNvPr>
            <p:cNvCxnSpPr/>
            <p:nvPr/>
          </p:nvCxnSpPr>
          <p:spPr bwMode="auto">
            <a:xfrm rot="-360000" flipV="1">
              <a:off x="4563994" y="2732625"/>
              <a:ext cx="320743" cy="3745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26" name="TextBox 20">
              <a:extLst>
                <a:ext uri="{FF2B5EF4-FFF2-40B4-BE49-F238E27FC236}">
                  <a16:creationId xmlns:a16="http://schemas.microsoft.com/office/drawing/2014/main" id="{B70036DE-324B-41C5-8CC3-71C441133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440" y="3118703"/>
              <a:ext cx="1213107" cy="6846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预测分析程序</a:t>
              </a:r>
            </a:p>
          </p:txBody>
        </p:sp>
        <p:sp>
          <p:nvSpPr>
            <p:cNvPr id="34827" name="TextBox 8">
              <a:extLst>
                <a:ext uri="{FF2B5EF4-FFF2-40B4-BE49-F238E27FC236}">
                  <a16:creationId xmlns:a16="http://schemas.microsoft.com/office/drawing/2014/main" id="{79C78F78-793C-49FC-B942-8F0B317E4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476" y="2223590"/>
              <a:ext cx="1070201" cy="376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输入</a:t>
              </a:r>
            </a:p>
          </p:txBody>
        </p:sp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D818B3C4-9C8F-430C-B5DA-BBF753CB1B7A}"/>
                </a:ext>
              </a:extLst>
            </p:cNvPr>
            <p:cNvSpPr/>
            <p:nvPr/>
          </p:nvSpPr>
          <p:spPr bwMode="auto">
            <a:xfrm rot="2100000">
              <a:off x="4792642" y="2577104"/>
              <a:ext cx="134967" cy="263433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4829" name="TextBox 27">
              <a:extLst>
                <a:ext uri="{FF2B5EF4-FFF2-40B4-BE49-F238E27FC236}">
                  <a16:creationId xmlns:a16="http://schemas.microsoft.com/office/drawing/2014/main" id="{8DCBD168-6DAB-4791-B526-0F3D9D152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7440" y="4179579"/>
              <a:ext cx="1213107" cy="68466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预测</a:t>
              </a:r>
              <a:endParaRPr kumimoji="0" lang="en-US" altLang="zh-CN" sz="266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endParaRPr>
            </a:p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分析表</a:t>
              </a:r>
              <a:r>
                <a:rPr kumimoji="0" lang="en-US" altLang="zh-CN" sz="2667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M</a:t>
              </a:r>
              <a:endParaRPr kumimoji="0" lang="zh-CN" altLang="en-US" sz="2667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楷体" panose="02010600040101010101" pitchFamily="2" charset="-122"/>
                <a:ea typeface="华文楷体" panose="02010600040101010101" pitchFamily="2" charset="-122"/>
                <a:cs typeface="+mn-cs"/>
              </a:endParaRPr>
            </a:p>
          </p:txBody>
        </p: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7A70F2AD-5BDF-46E7-BE99-7D6175AE1DC3}"/>
                </a:ext>
              </a:extLst>
            </p:cNvPr>
            <p:cNvCxnSpPr>
              <a:endCxn id="34829" idx="0"/>
            </p:cNvCxnSpPr>
            <p:nvPr/>
          </p:nvCxnSpPr>
          <p:spPr bwMode="auto">
            <a:xfrm flipH="1">
              <a:off x="4563993" y="3783185"/>
              <a:ext cx="36521" cy="3963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2FBDCDF5-E31C-487C-B66B-EA39B79A354A}"/>
                </a:ext>
              </a:extLst>
            </p:cNvPr>
            <p:cNvSpPr/>
            <p:nvPr/>
          </p:nvSpPr>
          <p:spPr bwMode="auto">
            <a:xfrm rot="10800000">
              <a:off x="4540177" y="4013293"/>
              <a:ext cx="134966" cy="142825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D8B7E534-2F3F-4FB3-BFE2-09672BD972BF}"/>
                </a:ext>
              </a:extLst>
            </p:cNvPr>
            <p:cNvCxnSpPr/>
            <p:nvPr/>
          </p:nvCxnSpPr>
          <p:spPr bwMode="auto">
            <a:xfrm>
              <a:off x="5170547" y="3478491"/>
              <a:ext cx="10717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A946E614-1A7C-4E1B-A969-0E36066C4E7F}"/>
                </a:ext>
              </a:extLst>
            </p:cNvPr>
            <p:cNvCxnSpPr/>
            <p:nvPr/>
          </p:nvCxnSpPr>
          <p:spPr bwMode="auto">
            <a:xfrm>
              <a:off x="2885652" y="3488012"/>
              <a:ext cx="107178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DE9E8A4D-AE9E-4539-A597-D3CDBD2F122B}"/>
                </a:ext>
              </a:extLst>
            </p:cNvPr>
            <p:cNvSpPr/>
            <p:nvPr/>
          </p:nvSpPr>
          <p:spPr bwMode="auto">
            <a:xfrm rot="5400000">
              <a:off x="6054215" y="3349081"/>
              <a:ext cx="134890" cy="26358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7" name="等腰三角形 36">
              <a:extLst>
                <a:ext uri="{FF2B5EF4-FFF2-40B4-BE49-F238E27FC236}">
                  <a16:creationId xmlns:a16="http://schemas.microsoft.com/office/drawing/2014/main" id="{05427AD6-CFA9-4A05-86DE-CD5589BFD94F}"/>
                </a:ext>
              </a:extLst>
            </p:cNvPr>
            <p:cNvSpPr/>
            <p:nvPr/>
          </p:nvSpPr>
          <p:spPr bwMode="auto">
            <a:xfrm rot="16200000">
              <a:off x="2919827" y="3360189"/>
              <a:ext cx="134891" cy="263581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4836" name="TextBox 37">
              <a:extLst>
                <a:ext uri="{FF2B5EF4-FFF2-40B4-BE49-F238E27FC236}">
                  <a16:creationId xmlns:a16="http://schemas.microsoft.com/office/drawing/2014/main" id="{FE90E5AA-9874-4470-AC5E-6DFDD3CAC6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13694" y="3274148"/>
              <a:ext cx="1071789" cy="376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栈</a:t>
              </a:r>
            </a:p>
          </p:txBody>
        </p:sp>
        <p:sp>
          <p:nvSpPr>
            <p:cNvPr id="34837" name="TextBox 38">
              <a:extLst>
                <a:ext uri="{FF2B5EF4-FFF2-40B4-BE49-F238E27FC236}">
                  <a16:creationId xmlns:a16="http://schemas.microsoft.com/office/drawing/2014/main" id="{12FB5428-CA04-476D-B014-725E9015E0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0883" y="3263041"/>
              <a:ext cx="1071790" cy="376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667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华文楷体" panose="02010600040101010101" pitchFamily="2" charset="-122"/>
                  <a:ea typeface="华文楷体" panose="02010600040101010101" pitchFamily="2" charset="-122"/>
                  <a:cs typeface="+mn-cs"/>
                </a:rPr>
                <a:t>输出</a:t>
              </a:r>
            </a:p>
          </p:txBody>
        </p:sp>
        <p:sp>
          <p:nvSpPr>
            <p:cNvPr id="34838" name="TextBox 10">
              <a:extLst>
                <a:ext uri="{FF2B5EF4-FFF2-40B4-BE49-F238E27FC236}">
                  <a16:creationId xmlns:a16="http://schemas.microsoft.com/office/drawing/2014/main" id="{C32DD9E7-4075-45D4-9E66-F4A10803AD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2376" y="3316889"/>
              <a:ext cx="571501" cy="15715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0" fontAlgn="base" latinLnBrk="0" hangingPunct="0">
                <a:lnSpc>
                  <a:spcPts val="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</a:p>
            <a:p>
              <a:pPr marL="0" marR="0" lvl="0" indent="0" algn="ctr" defTabSz="1219170" rtl="0" eaLnBrk="0" fontAlgn="base" latinLnBrk="0" hangingPunct="0">
                <a:lnSpc>
                  <a:spcPts val="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</a:p>
            <a:p>
              <a:pPr marL="0" marR="0" lvl="0" indent="0" algn="ctr" defTabSz="1219170" rtl="0" eaLnBrk="0" fontAlgn="base" latinLnBrk="0" hangingPunct="0">
                <a:lnSpc>
                  <a:spcPts val="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Z</a:t>
              </a:r>
            </a:p>
            <a:p>
              <a:pPr marL="0" marR="0" lvl="0" indent="0" algn="ctr" defTabSz="1219170" rtl="0" eaLnBrk="0" fontAlgn="base" latinLnBrk="0" hangingPunct="0">
                <a:lnSpc>
                  <a:spcPts val="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67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$</a:t>
              </a: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1F35CCD-08AC-457E-891C-DF29834BC531}"/>
                </a:ext>
              </a:extLst>
            </p:cNvPr>
            <p:cNvCxnSpPr/>
            <p:nvPr/>
          </p:nvCxnSpPr>
          <p:spPr bwMode="auto">
            <a:xfrm flipH="1" flipV="1">
              <a:off x="2242577" y="4084705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4A94581-823A-45C8-AF83-FD7E273431A8}"/>
                </a:ext>
              </a:extLst>
            </p:cNvPr>
            <p:cNvCxnSpPr/>
            <p:nvPr/>
          </p:nvCxnSpPr>
          <p:spPr bwMode="auto">
            <a:xfrm flipH="1" flipV="1">
              <a:off x="2242577" y="3707011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9345F125-40E7-477D-9435-5888B937E1F8}"/>
                </a:ext>
              </a:extLst>
            </p:cNvPr>
            <p:cNvCxnSpPr/>
            <p:nvPr/>
          </p:nvCxnSpPr>
          <p:spPr bwMode="auto">
            <a:xfrm flipH="1" flipV="1">
              <a:off x="2242577" y="4513181"/>
              <a:ext cx="571621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D03719BB-58DD-4BD3-8D27-2B4796F015C3}"/>
                </a:ext>
              </a:extLst>
            </p:cNvPr>
            <p:cNvCxnSpPr/>
            <p:nvPr/>
          </p:nvCxnSpPr>
          <p:spPr bwMode="auto">
            <a:xfrm>
              <a:off x="3730380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07F099E-4275-4B0E-A8F3-892C66A5427B}"/>
                </a:ext>
              </a:extLst>
            </p:cNvPr>
            <p:cNvCxnSpPr/>
            <p:nvPr/>
          </p:nvCxnSpPr>
          <p:spPr bwMode="auto">
            <a:xfrm>
              <a:off x="4090818" y="2247019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6F367967-27E1-401E-A62E-9630A80128AF}"/>
                </a:ext>
              </a:extLst>
            </p:cNvPr>
            <p:cNvCxnSpPr/>
            <p:nvPr/>
          </p:nvCxnSpPr>
          <p:spPr bwMode="auto">
            <a:xfrm>
              <a:off x="4451258" y="2229563"/>
              <a:ext cx="0" cy="357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C7F5D701-6B44-44DF-868E-AA95AA73DB9B}"/>
                </a:ext>
              </a:extLst>
            </p:cNvPr>
            <p:cNvCxnSpPr/>
            <p:nvPr/>
          </p:nvCxnSpPr>
          <p:spPr bwMode="auto">
            <a:xfrm>
              <a:off x="4811696" y="2229563"/>
              <a:ext cx="0" cy="357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59E5F81D-0218-470D-B55F-0F6FA7013F97}"/>
                </a:ext>
              </a:extLst>
            </p:cNvPr>
            <p:cNvCxnSpPr/>
            <p:nvPr/>
          </p:nvCxnSpPr>
          <p:spPr bwMode="auto">
            <a:xfrm>
              <a:off x="5170547" y="2256540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447D51AB-4252-4B70-A42A-106477D8B37C}"/>
                </a:ext>
              </a:extLst>
            </p:cNvPr>
            <p:cNvCxnSpPr/>
            <p:nvPr/>
          </p:nvCxnSpPr>
          <p:spPr bwMode="auto">
            <a:xfrm>
              <a:off x="5530986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0DA7B721-643E-4444-96A4-3705F41AC6D6}"/>
                </a:ext>
              </a:extLst>
            </p:cNvPr>
            <p:cNvCxnSpPr/>
            <p:nvPr/>
          </p:nvCxnSpPr>
          <p:spPr bwMode="auto">
            <a:xfrm>
              <a:off x="5891424" y="2234323"/>
              <a:ext cx="0" cy="3554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8585DD6-558F-4E84-9AD6-F91B5D090DEF}"/>
              </a:ext>
            </a:extLst>
          </p:cNvPr>
          <p:cNvSpPr/>
          <p:nvPr/>
        </p:nvSpPr>
        <p:spPr>
          <a:xfrm>
            <a:off x="226484" y="5058834"/>
            <a:ext cx="3393016" cy="10053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itchFamily="18" charset="0"/>
              </a:rPr>
              <a:t>下推自动机</a:t>
            </a:r>
            <a:endParaRPr kumimoji="0" lang="en-US" altLang="zh-CN" sz="3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(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Push Down Automata, PDA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4460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6950695F-ABF2-42A3-AD56-F2881CA75664}"/>
              </a:ext>
            </a:extLst>
          </p:cNvPr>
          <p:cNvGraphicFramePr>
            <a:graphicFrameLocks noGrp="1"/>
          </p:cNvGraphicFramePr>
          <p:nvPr/>
        </p:nvGraphicFramePr>
        <p:xfrm>
          <a:off x="503766" y="1143676"/>
          <a:ext cx="11455830" cy="489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437">
                  <a:extLst>
                    <a:ext uri="{9D8B030D-6E8A-4147-A177-3AD203B41FA5}">
                      <a16:colId xmlns:a16="http://schemas.microsoft.com/office/drawing/2014/main" val="316946049"/>
                    </a:ext>
                  </a:extLst>
                </a:gridCol>
                <a:gridCol w="4726379">
                  <a:extLst>
                    <a:ext uri="{9D8B030D-6E8A-4147-A177-3AD203B41FA5}">
                      <a16:colId xmlns:a16="http://schemas.microsoft.com/office/drawing/2014/main" val="4026536747"/>
                    </a:ext>
                  </a:extLst>
                </a:gridCol>
                <a:gridCol w="4395014">
                  <a:extLst>
                    <a:ext uri="{9D8B030D-6E8A-4147-A177-3AD203B41FA5}">
                      <a16:colId xmlns:a16="http://schemas.microsoft.com/office/drawing/2014/main" val="2053957410"/>
                    </a:ext>
                  </a:extLst>
                </a:gridCol>
              </a:tblGrid>
              <a:tr h="8157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95894"/>
                  </a:ext>
                </a:extLst>
              </a:tr>
              <a:tr h="13656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29329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9695"/>
                  </a:ext>
                </a:extLst>
              </a:tr>
              <a:tr h="14042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43208"/>
                  </a:ext>
                </a:extLst>
              </a:tr>
            </a:tbl>
          </a:graphicData>
        </a:graphic>
      </p:graphicFrame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487" y="1348015"/>
            <a:ext cx="2596452" cy="771523"/>
          </a:xfrm>
        </p:spPr>
        <p:txBody>
          <a:bodyPr/>
          <a:lstStyle/>
          <a:p>
            <a:pPr marL="0" indent="0" eaLnBrk="1" hangingPunct="1">
              <a:lnSpc>
                <a:spcPts val="4000"/>
              </a:lnSpc>
              <a:buClrTx/>
              <a:buNone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3333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top_down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讲（语法分析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_3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）要点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DDD702D7-08F0-4051-A7EB-F7B0048E12BE}"/>
              </a:ext>
            </a:extLst>
          </p:cNvPr>
          <p:cNvSpPr/>
          <p:nvPr/>
        </p:nvSpPr>
        <p:spPr>
          <a:xfrm>
            <a:off x="3825024" y="2380330"/>
            <a:ext cx="2752677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递归下降分析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内容占位符 1">
            <a:extLst>
              <a:ext uri="{FF2B5EF4-FFF2-40B4-BE49-F238E27FC236}">
                <a16:creationId xmlns:a16="http://schemas.microsoft.com/office/drawing/2014/main" id="{810598A2-96EE-4C16-B5AD-8386F7C1A0B9}"/>
              </a:ext>
            </a:extLst>
          </p:cNvPr>
          <p:cNvSpPr txBox="1">
            <a:spLocks/>
          </p:cNvSpPr>
          <p:nvPr/>
        </p:nvSpPr>
        <p:spPr bwMode="auto">
          <a:xfrm>
            <a:off x="7934105" y="1307740"/>
            <a:ext cx="4108618" cy="77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4058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8331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0855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940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381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090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79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3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bottom_up</a:t>
            </a:r>
            <a:endParaRPr kumimoji="0" lang="en-US" altLang="zh-CN" sz="3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21D54A-641D-4DCD-B4EE-3C38EF21BE0D}"/>
              </a:ext>
            </a:extLst>
          </p:cNvPr>
          <p:cNvSpPr/>
          <p:nvPr/>
        </p:nvSpPr>
        <p:spPr>
          <a:xfrm>
            <a:off x="729447" y="2328180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通用框架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4653C4-0A40-4CE9-A300-03B48B9E71AA}"/>
              </a:ext>
            </a:extLst>
          </p:cNvPr>
          <p:cNvSpPr/>
          <p:nvPr/>
        </p:nvSpPr>
        <p:spPr>
          <a:xfrm>
            <a:off x="8070866" y="2328180"/>
            <a:ext cx="2895344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r>
              <a:rPr kumimoji="0" lang="en-US" altLang="zh-CN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3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25" grpId="0"/>
      <p:bldP spid="26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0EA31EF-6819-402A-87F0-BEF3968F0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移入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归约分析器的格局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8B8206-8123-411C-959F-B2EF2E1B6287}"/>
              </a:ext>
            </a:extLst>
          </p:cNvPr>
          <p:cNvSpPr/>
          <p:nvPr/>
        </p:nvSpPr>
        <p:spPr>
          <a:xfrm>
            <a:off x="2655125" y="2002717"/>
            <a:ext cx="6512625" cy="9577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60000" defTabSz="1219170" eaLnBrk="0" fontAlgn="base" hangingPunct="0">
              <a:lnSpc>
                <a:spcPts val="2667"/>
              </a:lnSpc>
              <a:spcBef>
                <a:spcPts val="600"/>
              </a:spcBef>
              <a:spcAft>
                <a:spcPts val="600"/>
              </a:spcAft>
              <a:buClr>
                <a:srgbClr val="073E87"/>
              </a:buClr>
              <a:buSzPct val="75000"/>
              <a:defRPr/>
            </a:pPr>
            <a:r>
              <a:rPr kumimoji="1" lang="zh-CN" altLang="en-US" sz="36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                       输入带</a:t>
            </a:r>
            <a:endParaRPr kumimoji="1" lang="en-US" altLang="zh-CN" sz="1100" b="1" i="1" baseline="-25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0000" defTabSz="1219170" eaLnBrk="0" fontAlgn="base" hangingPunct="0">
              <a:lnSpc>
                <a:spcPts val="2667"/>
              </a:lnSpc>
              <a:spcBef>
                <a:spcPts val="600"/>
              </a:spcBef>
              <a:spcAft>
                <a:spcPts val="60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</a:t>
            </a:r>
            <a:r>
              <a:rPr kumimoji="1" lang="en-US" altLang="zh-CN" sz="36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6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6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36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6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36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kumimoji="1" lang="en-US" altLang="zh-CN" sz="36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6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6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6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</a:t>
            </a:r>
            <a:r>
              <a:rPr kumimoji="1" lang="en-US" altLang="zh-CN" sz="36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6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…a</a:t>
            </a:r>
            <a:r>
              <a:rPr kumimoji="1" lang="en-US" altLang="zh-CN" sz="36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6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$</a:t>
            </a:r>
            <a:endParaRPr lang="zh-CN" altLang="en-US" sz="2800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8DBDB1-CF11-4DA5-B88A-0C3106BE9BFC}"/>
              </a:ext>
            </a:extLst>
          </p:cNvPr>
          <p:cNvSpPr/>
          <p:nvPr/>
        </p:nvSpPr>
        <p:spPr>
          <a:xfrm>
            <a:off x="722526" y="3603892"/>
            <a:ext cx="105748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不断向栈中</a:t>
            </a:r>
            <a:r>
              <a:rPr lang="zh-CN" altLang="en-US" sz="2800" b="1" dirty="0">
                <a:solidFill>
                  <a:srgbClr val="FF0000"/>
                </a:solidFill>
              </a:rPr>
              <a:t>移入</a:t>
            </a:r>
            <a:r>
              <a:rPr lang="zh-CN" altLang="en-US" sz="2800" b="1" dirty="0"/>
              <a:t>输入符号，一旦栈顶符号串可以归约，就进行</a:t>
            </a:r>
            <a:r>
              <a:rPr lang="zh-CN" altLang="en-US" sz="2800" b="1" dirty="0">
                <a:solidFill>
                  <a:srgbClr val="FF0000"/>
                </a:solidFill>
              </a:rPr>
              <a:t>归约</a:t>
            </a:r>
          </a:p>
        </p:txBody>
      </p:sp>
    </p:spTree>
    <p:extLst>
      <p:ext uri="{BB962C8B-B14F-4D97-AF65-F5344CB8AC3E}">
        <p14:creationId xmlns:p14="http://schemas.microsoft.com/office/powerpoint/2010/main" val="104663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6950695F-ABF2-42A3-AD56-F2881CA75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675548"/>
              </p:ext>
            </p:extLst>
          </p:nvPr>
        </p:nvGraphicFramePr>
        <p:xfrm>
          <a:off x="503766" y="1143676"/>
          <a:ext cx="11455830" cy="489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437">
                  <a:extLst>
                    <a:ext uri="{9D8B030D-6E8A-4147-A177-3AD203B41FA5}">
                      <a16:colId xmlns:a16="http://schemas.microsoft.com/office/drawing/2014/main" val="316946049"/>
                    </a:ext>
                  </a:extLst>
                </a:gridCol>
                <a:gridCol w="4726379">
                  <a:extLst>
                    <a:ext uri="{9D8B030D-6E8A-4147-A177-3AD203B41FA5}">
                      <a16:colId xmlns:a16="http://schemas.microsoft.com/office/drawing/2014/main" val="4026536747"/>
                    </a:ext>
                  </a:extLst>
                </a:gridCol>
                <a:gridCol w="4395014">
                  <a:extLst>
                    <a:ext uri="{9D8B030D-6E8A-4147-A177-3AD203B41FA5}">
                      <a16:colId xmlns:a16="http://schemas.microsoft.com/office/drawing/2014/main" val="2053957410"/>
                    </a:ext>
                  </a:extLst>
                </a:gridCol>
              </a:tblGrid>
              <a:tr h="8157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95894"/>
                  </a:ext>
                </a:extLst>
              </a:tr>
              <a:tr h="13656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29329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9695"/>
                  </a:ext>
                </a:extLst>
              </a:tr>
              <a:tr h="14042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43208"/>
                  </a:ext>
                </a:extLst>
              </a:tr>
            </a:tbl>
          </a:graphicData>
        </a:graphic>
      </p:graphicFrame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487" y="1348015"/>
            <a:ext cx="2596452" cy="771523"/>
          </a:xfrm>
        </p:spPr>
        <p:txBody>
          <a:bodyPr/>
          <a:lstStyle/>
          <a:p>
            <a:pPr marL="0" indent="0" eaLnBrk="1" hangingPunct="1">
              <a:lnSpc>
                <a:spcPts val="4000"/>
              </a:lnSpc>
              <a:buClrTx/>
              <a:buNone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3333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top_down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讲（语法分析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_3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）要点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BE2497A9-43DD-4CA2-8997-C0B9CB896623}"/>
              </a:ext>
            </a:extLst>
          </p:cNvPr>
          <p:cNvSpPr/>
          <p:nvPr/>
        </p:nvSpPr>
        <p:spPr>
          <a:xfrm>
            <a:off x="3990222" y="3812245"/>
            <a:ext cx="2324675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候选式冲突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D702D7-08F0-4051-A7EB-F7B0048E12BE}"/>
              </a:ext>
            </a:extLst>
          </p:cNvPr>
          <p:cNvSpPr/>
          <p:nvPr/>
        </p:nvSpPr>
        <p:spPr>
          <a:xfrm>
            <a:off x="3825024" y="2380330"/>
            <a:ext cx="2752677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递归下降分析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内容占位符 1">
            <a:extLst>
              <a:ext uri="{FF2B5EF4-FFF2-40B4-BE49-F238E27FC236}">
                <a16:creationId xmlns:a16="http://schemas.microsoft.com/office/drawing/2014/main" id="{810598A2-96EE-4C16-B5AD-8386F7C1A0B9}"/>
              </a:ext>
            </a:extLst>
          </p:cNvPr>
          <p:cNvSpPr txBox="1">
            <a:spLocks/>
          </p:cNvSpPr>
          <p:nvPr/>
        </p:nvSpPr>
        <p:spPr bwMode="auto">
          <a:xfrm>
            <a:off x="7934105" y="1307740"/>
            <a:ext cx="4108618" cy="77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4058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8331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0855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940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381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090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79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3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bottom_up</a:t>
            </a:r>
            <a:endParaRPr kumimoji="0" lang="en-US" altLang="zh-CN" sz="3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21D54A-641D-4DCD-B4EE-3C38EF21BE0D}"/>
              </a:ext>
            </a:extLst>
          </p:cNvPr>
          <p:cNvSpPr/>
          <p:nvPr/>
        </p:nvSpPr>
        <p:spPr>
          <a:xfrm>
            <a:off x="729447" y="2328180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通用框架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4653C4-0A40-4CE9-A300-03B48B9E71AA}"/>
              </a:ext>
            </a:extLst>
          </p:cNvPr>
          <p:cNvSpPr/>
          <p:nvPr/>
        </p:nvSpPr>
        <p:spPr>
          <a:xfrm>
            <a:off x="8070866" y="2328180"/>
            <a:ext cx="2895344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r>
              <a:rPr kumimoji="0" lang="en-US" altLang="zh-CN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93F328D-C486-4885-8877-BED03C2784CE}"/>
              </a:ext>
            </a:extLst>
          </p:cNvPr>
          <p:cNvSpPr/>
          <p:nvPr/>
        </p:nvSpPr>
        <p:spPr>
          <a:xfrm>
            <a:off x="729447" y="3760095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主要问题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9A86677-8893-45FF-93A8-BC14324E9E42}"/>
              </a:ext>
            </a:extLst>
          </p:cNvPr>
          <p:cNvSpPr/>
          <p:nvPr/>
        </p:nvSpPr>
        <p:spPr>
          <a:xfrm>
            <a:off x="7999114" y="3773945"/>
            <a:ext cx="1040670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冲突</a:t>
            </a: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8316778C-4C12-4991-9055-F54E15051E47}"/>
              </a:ext>
            </a:extLst>
          </p:cNvPr>
          <p:cNvSpPr/>
          <p:nvPr/>
        </p:nvSpPr>
        <p:spPr>
          <a:xfrm>
            <a:off x="9039784" y="3760095"/>
            <a:ext cx="192021" cy="67207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94A204-4290-48AB-A8C1-6FC121DAFF9B}"/>
              </a:ext>
            </a:extLst>
          </p:cNvPr>
          <p:cNvSpPr/>
          <p:nvPr/>
        </p:nvSpPr>
        <p:spPr>
          <a:xfrm>
            <a:off x="9289934" y="3464546"/>
            <a:ext cx="2039341" cy="111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kumimoji="0" lang="en-US" altLang="zh-CN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kumimoji="0" lang="en-US" altLang="zh-CN" sz="3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r>
              <a:rPr kumimoji="0" lang="en-US" altLang="zh-CN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</a:p>
        </p:txBody>
      </p:sp>
    </p:spTree>
    <p:extLst>
      <p:ext uri="{BB962C8B-B14F-4D97-AF65-F5344CB8AC3E}">
        <p14:creationId xmlns:p14="http://schemas.microsoft.com/office/powerpoint/2010/main" val="4913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8" grpId="0"/>
      <p:bldP spid="29" grpId="0"/>
      <p:bldP spid="30" grpId="0" animBg="1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2">
            <a:extLst>
              <a:ext uri="{FF2B5EF4-FFF2-40B4-BE49-F238E27FC236}">
                <a16:creationId xmlns:a16="http://schemas.microsoft.com/office/drawing/2014/main" id="{94F728C6-087C-4F86-BF7C-EA071100F9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68800" y="1145117"/>
            <a:ext cx="7816851" cy="4301067"/>
          </a:xfrm>
        </p:spPr>
        <p:txBody>
          <a:bodyPr vert="horz" wrap="square" lIns="122767" tIns="61384" rIns="122767" bIns="613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667" b="1" dirty="0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栈                              剩余输入</a:t>
            </a:r>
            <a:r>
              <a:rPr lang="en-US" altLang="zh-CN" sz="2667" b="1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                 	</a:t>
            </a:r>
            <a:r>
              <a:rPr lang="zh-CN" altLang="en-US" sz="2667" b="1">
                <a:solidFill>
                  <a:srgbClr val="2D83F4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667" b="1" dirty="0">
              <a:solidFill>
                <a:srgbClr val="2D83F4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189" indent="-457189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</a:t>
            </a:r>
            <a:r>
              <a:rPr lang="zh-CN" altLang="en-US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  		   </a:t>
            </a: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	 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var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667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667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667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667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 </a:t>
            </a: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$</a:t>
            </a:r>
          </a:p>
          <a:p>
            <a:pPr marL="457189" indent="-457189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	         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	         </a:t>
            </a:r>
            <a:r>
              <a:rPr kumimoji="1" lang="en-US" altLang="zh-CN" sz="2667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667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667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667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667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667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667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189" indent="-457189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kumimoji="1" lang="en-US" altLang="zh-CN" sz="2667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667" b="1" i="1" baseline="-25000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	 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667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667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667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667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667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667"/>
              </a:lnSpc>
              <a:buClr>
                <a:srgbClr val="31B6FD"/>
              </a:buClr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</a:t>
            </a: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	            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,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667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667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667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667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667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marL="457189" indent="-457189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                  </a:t>
            </a:r>
            <a:r>
              <a:rPr kumimoji="1" lang="en-US" altLang="zh-CN" sz="2667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667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667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667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667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189" indent="-457189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$ var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&lt;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IDS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anose="02020603050405020304" pitchFamily="18" charset="0"/>
              </a:rPr>
              <a:t>&gt; ,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 </a:t>
            </a:r>
            <a:r>
              <a:rPr kumimoji="1" lang="en-US" altLang="zh-CN" sz="2667" b="1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 err="1">
                <a:solidFill>
                  <a:schemeClr val="tx1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667" b="1" i="1" baseline="-25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                         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:</a:t>
            </a:r>
            <a:r>
              <a:rPr lang="en-US" altLang="zh-CN" sz="2667" b="1" i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楷体_GB2312"/>
                <a:cs typeface="Times New Roman" pitchFamily="18" charset="0"/>
              </a:rPr>
              <a:t>real</a:t>
            </a: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 $</a:t>
            </a:r>
            <a:r>
              <a:rPr lang="en-US" altLang="zh-CN" sz="2667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667" b="1" dirty="0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667" b="1" dirty="0">
              <a:solidFill>
                <a:schemeClr val="tx1"/>
              </a:solidFill>
              <a:latin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2667"/>
              </a:lnSpc>
              <a:buClr>
                <a:srgbClr val="31B6FD"/>
              </a:buClr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cs typeface="Times New Roman" panose="02020603050405020304" pitchFamily="18" charset="0"/>
              </a:rPr>
              <a:t>     </a:t>
            </a:r>
            <a:endParaRPr lang="en-US" altLang="zh-CN" sz="2667" b="1" i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8435" name="Group 78">
            <a:extLst>
              <a:ext uri="{FF2B5EF4-FFF2-40B4-BE49-F238E27FC236}">
                <a16:creationId xmlns:a16="http://schemas.microsoft.com/office/drawing/2014/main" id="{7581A68F-CB44-4282-A81F-D73C63738E66}"/>
              </a:ext>
            </a:extLst>
          </p:cNvPr>
          <p:cNvGrpSpPr>
            <a:grpSpLocks/>
          </p:cNvGrpSpPr>
          <p:nvPr/>
        </p:nvGrpSpPr>
        <p:grpSpPr bwMode="auto">
          <a:xfrm>
            <a:off x="1007534" y="5640916"/>
            <a:ext cx="1210734" cy="673100"/>
            <a:chOff x="811" y="3041"/>
            <a:chExt cx="572" cy="672"/>
          </a:xfrm>
        </p:grpSpPr>
        <p:sp>
          <p:nvSpPr>
            <p:cNvPr id="18450" name="Line 79">
              <a:extLst>
                <a:ext uri="{FF2B5EF4-FFF2-40B4-BE49-F238E27FC236}">
                  <a16:creationId xmlns:a16="http://schemas.microsoft.com/office/drawing/2014/main" id="{205D2B76-6D0E-4FAB-8CD1-42C2BF711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51" name="Rectangle 80">
              <a:extLst>
                <a:ext uri="{FF2B5EF4-FFF2-40B4-BE49-F238E27FC236}">
                  <a16:creationId xmlns:a16="http://schemas.microsoft.com/office/drawing/2014/main" id="{41B3D2FA-A69B-4EBB-923B-B675BB3D8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3041"/>
              <a:ext cx="572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lang="en-US" altLang="zh-CN" sz="2667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IDS</a:t>
              </a:r>
              <a:r>
                <a:rPr lang="en-US" altLang="zh-CN" sz="2667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&gt;</a:t>
              </a:r>
              <a:endParaRPr kumimoji="1" lang="en-US" altLang="zh-CN" sz="2667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395385E-CF2D-484E-8675-DF88460FF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84" y="967318"/>
            <a:ext cx="4891616" cy="263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812780" indent="-812780" defTabSz="1219170" fontAlgn="base">
              <a:lnSpc>
                <a:spcPts val="33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 &lt;</a:t>
            </a:r>
            <a:r>
              <a:rPr lang="en-US" altLang="zh-CN" sz="2667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&gt;→var &lt;</a:t>
            </a:r>
            <a:r>
              <a:rPr lang="en-US" altLang="zh-CN" sz="2667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: &lt;</a:t>
            </a:r>
            <a:r>
              <a:rPr lang="en-US" altLang="zh-CN" sz="2667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</a:p>
          <a:p>
            <a:pPr marL="812780" indent="-812780" defTabSz="1219170" fontAlgn="base">
              <a:lnSpc>
                <a:spcPts val="33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 &lt;</a:t>
            </a:r>
            <a:r>
              <a:rPr lang="en-US" altLang="zh-CN" sz="2667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&gt;→</a:t>
            </a:r>
            <a:r>
              <a:rPr lang="en-US" altLang="zh-CN" sz="2667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lang="en-US" altLang="zh-CN" sz="2667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12780" indent="-812780" defTabSz="1219170" fontAlgn="base">
              <a:lnSpc>
                <a:spcPts val="33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(3) &lt;</a:t>
            </a:r>
            <a:r>
              <a:rPr lang="en-US" altLang="zh-CN" sz="2667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&gt;→&lt;</a:t>
            </a:r>
            <a:r>
              <a:rPr lang="en-US" altLang="zh-CN" sz="2667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IDS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 , </a:t>
            </a:r>
            <a:r>
              <a:rPr lang="en-US" altLang="zh-CN" sz="2667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lang="en-US" altLang="zh-CN" sz="2667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12780" indent="-812780" defTabSz="1219170" fontAlgn="base">
              <a:lnSpc>
                <a:spcPts val="3333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</a:pP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(4) &lt;</a:t>
            </a:r>
            <a:r>
              <a:rPr lang="en-US" altLang="zh-CN" sz="2667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&gt;→real</a:t>
            </a:r>
            <a:r>
              <a:rPr lang="en-US" altLang="zh-CN" sz="2667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| </a:t>
            </a:r>
            <a:r>
              <a:rPr lang="en-US" altLang="zh-CN" sz="2667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 </a:t>
            </a:r>
          </a:p>
        </p:txBody>
      </p:sp>
      <p:grpSp>
        <p:nvGrpSpPr>
          <p:cNvPr id="18437" name="Group 78">
            <a:extLst>
              <a:ext uri="{FF2B5EF4-FFF2-40B4-BE49-F238E27FC236}">
                <a16:creationId xmlns:a16="http://schemas.microsoft.com/office/drawing/2014/main" id="{C511919A-15F9-4357-A430-546DB08619AE}"/>
              </a:ext>
            </a:extLst>
          </p:cNvPr>
          <p:cNvGrpSpPr>
            <a:grpSpLocks/>
          </p:cNvGrpSpPr>
          <p:nvPr/>
        </p:nvGrpSpPr>
        <p:grpSpPr bwMode="auto">
          <a:xfrm>
            <a:off x="2256367" y="5636683"/>
            <a:ext cx="1210734" cy="673100"/>
            <a:chOff x="811" y="3041"/>
            <a:chExt cx="572" cy="672"/>
          </a:xfrm>
        </p:grpSpPr>
        <p:sp>
          <p:nvSpPr>
            <p:cNvPr id="18448" name="Line 79">
              <a:extLst>
                <a:ext uri="{FF2B5EF4-FFF2-40B4-BE49-F238E27FC236}">
                  <a16:creationId xmlns:a16="http://schemas.microsoft.com/office/drawing/2014/main" id="{A803EE45-FEA7-4A8F-9373-5A8CEC141D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Rectangle 80">
              <a:extLst>
                <a:ext uri="{FF2B5EF4-FFF2-40B4-BE49-F238E27FC236}">
                  <a16:creationId xmlns:a16="http://schemas.microsoft.com/office/drawing/2014/main" id="{05703140-3EE8-4371-9834-B9AB2E9C42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" y="3041"/>
              <a:ext cx="572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lang="en-US" altLang="zh-CN" sz="2667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IDS</a:t>
              </a:r>
              <a:r>
                <a:rPr lang="en-US" altLang="zh-CN" sz="2667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&gt;</a:t>
              </a:r>
              <a:endParaRPr kumimoji="1" lang="en-US" altLang="zh-CN" sz="2667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8438" name="Group 78">
            <a:extLst>
              <a:ext uri="{FF2B5EF4-FFF2-40B4-BE49-F238E27FC236}">
                <a16:creationId xmlns:a16="http://schemas.microsoft.com/office/drawing/2014/main" id="{B50ECC66-E1B0-459F-9BEC-AEA3667250B2}"/>
              </a:ext>
            </a:extLst>
          </p:cNvPr>
          <p:cNvGrpSpPr>
            <a:grpSpLocks/>
          </p:cNvGrpSpPr>
          <p:nvPr/>
        </p:nvGrpSpPr>
        <p:grpSpPr bwMode="auto">
          <a:xfrm>
            <a:off x="3712634" y="5636683"/>
            <a:ext cx="846667" cy="673100"/>
            <a:chOff x="891" y="3041"/>
            <a:chExt cx="400" cy="672"/>
          </a:xfrm>
        </p:grpSpPr>
        <p:sp>
          <p:nvSpPr>
            <p:cNvPr id="18446" name="Line 79">
              <a:extLst>
                <a:ext uri="{FF2B5EF4-FFF2-40B4-BE49-F238E27FC236}">
                  <a16:creationId xmlns:a16="http://schemas.microsoft.com/office/drawing/2014/main" id="{7F933E8A-C6AF-4ECC-86EC-D7F60F896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475"/>
              <a:ext cx="0" cy="23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Rectangle 80">
              <a:extLst>
                <a:ext uri="{FF2B5EF4-FFF2-40B4-BE49-F238E27FC236}">
                  <a16:creationId xmlns:a16="http://schemas.microsoft.com/office/drawing/2014/main" id="{A10DB00D-94E3-41B0-9480-D5F72A3FC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" y="3041"/>
              <a:ext cx="400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lang="en-US" altLang="zh-CN" sz="2667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T</a:t>
              </a:r>
              <a:r>
                <a:rPr lang="en-US" altLang="zh-CN" sz="2667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  <a:cs typeface="Times New Roman" panose="02020603050405020304" pitchFamily="18" charset="0"/>
                </a:rPr>
                <a:t>&gt;</a:t>
              </a:r>
              <a:endParaRPr kumimoji="1" lang="en-US" altLang="zh-CN" sz="2667" b="1" i="1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5F080D7-3F00-49E8-9ED7-35109CF11BC6}"/>
              </a:ext>
            </a:extLst>
          </p:cNvPr>
          <p:cNvCxnSpPr/>
          <p:nvPr/>
        </p:nvCxnSpPr>
        <p:spPr>
          <a:xfrm>
            <a:off x="6959601" y="4004733"/>
            <a:ext cx="38523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E4FC3562-FA4E-488E-A4A0-27C46C697182}"/>
              </a:ext>
            </a:extLst>
          </p:cNvPr>
          <p:cNvCxnSpPr/>
          <p:nvPr/>
        </p:nvCxnSpPr>
        <p:spPr>
          <a:xfrm>
            <a:off x="5712885" y="4004733"/>
            <a:ext cx="12467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63">
            <a:extLst>
              <a:ext uri="{FF2B5EF4-FFF2-40B4-BE49-F238E27FC236}">
                <a16:creationId xmlns:a16="http://schemas.microsoft.com/office/drawing/2014/main" id="{0D48AE53-3C07-4778-843C-6C80F65AA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8" y="6309784"/>
            <a:ext cx="764953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364058" indent="-364058" defTabSz="1219170" fontAlgn="base">
              <a:lnSpc>
                <a:spcPts val="2667"/>
              </a:lnSpc>
              <a:spcAft>
                <a:spcPct val="0"/>
              </a:spcAft>
              <a:buClr>
                <a:srgbClr val="31B6FD"/>
              </a:buClr>
              <a:buNone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var</a:t>
            </a:r>
            <a:endParaRPr lang="en-US" altLang="zh-CN" sz="2667" b="1" i="1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7D057E2-7C3D-4270-B3FB-146501A26ECD}"/>
              </a:ext>
            </a:extLst>
          </p:cNvPr>
          <p:cNvSpPr/>
          <p:nvPr/>
        </p:nvSpPr>
        <p:spPr>
          <a:xfrm>
            <a:off x="3215218" y="6294967"/>
            <a:ext cx="1202830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189" indent="-457189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: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667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</a:t>
            </a:r>
            <a:r>
              <a:rPr lang="en-US" altLang="zh-CN" sz="2667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real</a:t>
            </a:r>
            <a:endParaRPr kumimoji="1" lang="en-US" altLang="zh-CN" sz="2667" b="1" dirty="0">
              <a:solidFill>
                <a:srgbClr val="5EAE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0" name="Rectangle 57">
            <a:extLst>
              <a:ext uri="{FF2B5EF4-FFF2-40B4-BE49-F238E27FC236}">
                <a16:creationId xmlns:a16="http://schemas.microsoft.com/office/drawing/2014/main" id="{7A1E14E1-19C0-4862-84A4-6B0C81710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867" y="6248401"/>
            <a:ext cx="1917700" cy="53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2767" tIns="61384" rIns="122767" bIns="61384">
            <a:spAutoFit/>
          </a:bodyPr>
          <a:lstStyle/>
          <a:p>
            <a:pPr marL="457189" indent="-457189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,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667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   </a:t>
            </a:r>
            <a:r>
              <a:rPr kumimoji="1" lang="en-US" altLang="zh-CN" sz="2667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kumimoji="1" lang="en-US" altLang="zh-CN" sz="2667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B6E4674-3C07-40E3-9DE8-EBD49CB1EE29}"/>
              </a:ext>
            </a:extLst>
          </p:cNvPr>
          <p:cNvSpPr/>
          <p:nvPr/>
        </p:nvSpPr>
        <p:spPr>
          <a:xfrm>
            <a:off x="1331385" y="6212417"/>
            <a:ext cx="47666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667" b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endParaRPr lang="zh-CN" altLang="en-US" sz="2400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8445" name="Rectangle 2">
            <a:extLst>
              <a:ext uri="{FF2B5EF4-FFF2-40B4-BE49-F238E27FC236}">
                <a16:creationId xmlns:a16="http://schemas.microsoft.com/office/drawing/2014/main" id="{A93D0914-2E7C-4559-B958-4CDC7E657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533" y="357718"/>
            <a:ext cx="10574867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例：归约</a:t>
            </a:r>
            <a:r>
              <a:rPr lang="en-US" altLang="zh-CN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4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</a:p>
        </p:txBody>
      </p:sp>
    </p:spTree>
    <p:extLst>
      <p:ext uri="{BB962C8B-B14F-4D97-AF65-F5344CB8AC3E}">
        <p14:creationId xmlns:p14="http://schemas.microsoft.com/office/powerpoint/2010/main" val="2188704395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内容占位符 2">
            <a:extLst>
              <a:ext uri="{FF2B5EF4-FFF2-40B4-BE49-F238E27FC236}">
                <a16:creationId xmlns:a16="http://schemas.microsoft.com/office/drawing/2014/main" id="{E1EBDF8C-5213-42B7-9750-F83FE387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5" y="952501"/>
            <a:ext cx="2171700" cy="3602567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文法：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(1)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+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(2)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(3)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*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(4)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(5)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(6)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 → id</a:t>
            </a:r>
          </a:p>
        </p:txBody>
      </p:sp>
      <p:sp>
        <p:nvSpPr>
          <p:cNvPr id="20483" name="标题 1">
            <a:extLst>
              <a:ext uri="{FF2B5EF4-FFF2-40B4-BE49-F238E27FC236}">
                <a16:creationId xmlns:a16="http://schemas.microsoft.com/office/drawing/2014/main" id="{FAD8AD96-3D5F-4305-9531-4A906DCA7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684" y="1049867"/>
            <a:ext cx="10574867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3733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标题 1">
            <a:extLst>
              <a:ext uri="{FF2B5EF4-FFF2-40B4-BE49-F238E27FC236}">
                <a16:creationId xmlns:a16="http://schemas.microsoft.com/office/drawing/2014/main" id="{5C5F3784-DF9A-4D15-9484-8C948C083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4" y="357718"/>
            <a:ext cx="8231717" cy="478367"/>
          </a:xfrm>
        </p:spPr>
        <p:txBody>
          <a:bodyPr/>
          <a:lstStyle/>
          <a:p>
            <a:pPr lvl="0" defTabSz="1219170" eaLnBrk="1" hangingPunct="1"/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例：移入</a:t>
            </a:r>
            <a:r>
              <a:rPr lang="en-US" altLang="zh-CN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4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归约冲突</a:t>
            </a:r>
            <a:endParaRPr lang="zh-CN" altLang="en-US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E60286BC-84F2-43D4-B74F-BE8FF8710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767" y="982134"/>
            <a:ext cx="6002867" cy="2283884"/>
          </a:xfrm>
          <a:prstGeom prst="rect">
            <a:avLst/>
          </a:prstGeom>
          <a:noFill/>
          <a:ln>
            <a:noFill/>
          </a:ln>
        </p:spPr>
        <p:txBody>
          <a:bodyPr lIns="122767" tIns="61384" rIns="122767" bIns="61384"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576263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8556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4620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4058" indent="-364058" defTabSz="1219170" eaLnBrk="1" hangingPunct="1">
              <a:lnSpc>
                <a:spcPct val="80000"/>
              </a:lnSpc>
              <a:buClr>
                <a:srgbClr val="31B6FD"/>
              </a:buClr>
              <a:buNone/>
              <a:defRPr/>
            </a:pPr>
            <a:r>
              <a:rPr lang="zh-CN" altLang="en-US" sz="2667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栈 </a:t>
            </a:r>
            <a:r>
              <a:rPr lang="en-US" altLang="zh-CN" sz="2667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667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剩余输入</a:t>
            </a:r>
            <a:r>
              <a:rPr lang="en-US" altLang="zh-CN" sz="2667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667" b="1" dirty="0">
                <a:solidFill>
                  <a:srgbClr val="2D83F4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动作</a:t>
            </a:r>
            <a:endParaRPr lang="en-US" altLang="zh-CN" sz="2667" b="1" dirty="0">
              <a:solidFill>
                <a:srgbClr val="2D83F4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189" indent="-457189" defTabSz="121917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667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		</a:t>
            </a:r>
            <a:r>
              <a:rPr kumimoji="1" lang="en-US" altLang="zh-CN" sz="2667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667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667" b="1" i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*</a:t>
            </a:r>
            <a:r>
              <a:rPr lang="en-US" altLang="zh-CN" sz="2667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667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667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667" b="1" i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</a:p>
          <a:p>
            <a:pPr marL="457189" indent="-457189" defTabSz="121917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667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  </a:t>
            </a:r>
            <a:r>
              <a:rPr kumimoji="1" lang="en-US" altLang="zh-CN" sz="2667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667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A</a:t>
            </a:r>
            <a:r>
              <a:rPr kumimoji="1" lang="en-US" altLang="zh-CN" sz="2667" b="1" i="1" baseline="-25000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	</a:t>
            </a:r>
            <a:r>
              <a:rPr kumimoji="1" lang="en-US" altLang="zh-CN" sz="2667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     </a:t>
            </a:r>
            <a:r>
              <a:rPr lang="en-US" altLang="zh-CN" sz="2667" b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* </a:t>
            </a:r>
            <a:r>
              <a:rPr kumimoji="1" lang="en-US" altLang="zh-CN" sz="2667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667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B</a:t>
            </a:r>
            <a:r>
              <a:rPr kumimoji="1" lang="en-US" altLang="zh-CN" sz="2667" b="1" i="1" baseline="-2500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667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667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endParaRPr lang="en-US" altLang="zh-CN" sz="2667" b="1" dirty="0">
              <a:solidFill>
                <a:sysClr val="windowText" lastClr="000000"/>
              </a:solidFill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64058" indent="-364058" defTabSz="1219170" eaLnBrk="1" hangingPunct="1">
              <a:lnSpc>
                <a:spcPts val="2667"/>
              </a:lnSpc>
              <a:buClr>
                <a:srgbClr val="31B6FD"/>
              </a:buClr>
              <a:buNone/>
              <a:defRPr/>
            </a:pPr>
            <a:r>
              <a:rPr lang="en-US" altLang="zh-CN" sz="2667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  </a:t>
            </a:r>
            <a:r>
              <a:rPr lang="en-US" altLang="zh-CN" sz="2667" b="1" i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667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	      </a:t>
            </a:r>
            <a:r>
              <a:rPr lang="en-US" altLang="zh-CN" sz="2667" b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*</a:t>
            </a:r>
            <a:r>
              <a:rPr lang="en-US" altLang="zh-CN" sz="2667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667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667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B</a:t>
            </a:r>
            <a:r>
              <a:rPr lang="en-US" altLang="zh-CN" sz="2667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667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667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667" b="1" dirty="0">
              <a:solidFill>
                <a:sysClr val="windowText" lastClr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457189" indent="-457189" defTabSz="121917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2667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  </a:t>
            </a:r>
            <a:r>
              <a:rPr lang="en-US" altLang="zh-CN" sz="2667" b="1" i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      	      </a:t>
            </a:r>
            <a:r>
              <a:rPr lang="en-US" altLang="zh-CN" sz="2667" b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*</a:t>
            </a:r>
            <a:r>
              <a:rPr lang="en-US" altLang="zh-CN" sz="2667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kumimoji="1" lang="en-US" altLang="zh-CN" sz="2667" b="1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id</a:t>
            </a:r>
            <a:r>
              <a:rPr kumimoji="1" lang="en-US" altLang="zh-CN" sz="2667" b="1" i="1" baseline="-25000" dirty="0" err="1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B</a:t>
            </a:r>
            <a:r>
              <a:rPr lang="en-US" altLang="zh-CN" sz="2667" b="1" i="1" dirty="0">
                <a:solidFill>
                  <a:sysClr val="windowText" lastClr="000000"/>
                </a:solidFill>
                <a:ea typeface="楷体_GB231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ysClr val="windowText" lastClr="000000"/>
                </a:solidFill>
                <a:ea typeface="华文楷体" panose="02010600040101010101" pitchFamily="2" charset="-122"/>
                <a:cs typeface="Times New Roman" panose="02020603050405020304" pitchFamily="18" charset="0"/>
              </a:rPr>
              <a:t>$</a:t>
            </a:r>
            <a:r>
              <a:rPr lang="en-US" altLang="zh-CN" sz="2667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en-US" sz="2667" b="1" dirty="0">
                <a:solidFill>
                  <a:sysClr val="windowText" lastClr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lang="en-US" altLang="zh-CN" sz="2667" b="1" dirty="0">
              <a:solidFill>
                <a:sysClr val="windowText" lastClr="000000"/>
              </a:solidFill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4">
            <a:extLst>
              <a:ext uri="{FF2B5EF4-FFF2-40B4-BE49-F238E27FC236}">
                <a16:creationId xmlns:a16="http://schemas.microsoft.com/office/drawing/2014/main" id="{C30DD7D9-697C-4FD6-A29B-F04982E69709}"/>
              </a:ext>
            </a:extLst>
          </p:cNvPr>
          <p:cNvGrpSpPr>
            <a:grpSpLocks/>
          </p:cNvGrpSpPr>
          <p:nvPr/>
        </p:nvGrpSpPr>
        <p:grpSpPr bwMode="auto">
          <a:xfrm>
            <a:off x="3407833" y="3784601"/>
            <a:ext cx="2728384" cy="3057467"/>
            <a:chOff x="2555776" y="2838720"/>
            <a:chExt cx="2046386" cy="2292299"/>
          </a:xfrm>
        </p:grpSpPr>
        <p:grpSp>
          <p:nvGrpSpPr>
            <p:cNvPr id="20488" name="Group 78">
              <a:extLst>
                <a:ext uri="{FF2B5EF4-FFF2-40B4-BE49-F238E27FC236}">
                  <a16:creationId xmlns:a16="http://schemas.microsoft.com/office/drawing/2014/main" id="{3B3A54E2-5B8D-45BC-B6D6-D1DD94260D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0489" y="4274607"/>
              <a:ext cx="357188" cy="504825"/>
              <a:chOff x="975" y="3041"/>
              <a:chExt cx="225" cy="672"/>
            </a:xfrm>
          </p:grpSpPr>
          <p:sp>
            <p:nvSpPr>
              <p:cNvPr id="66" name="Line 79">
                <a:extLst>
                  <a:ext uri="{FF2B5EF4-FFF2-40B4-BE49-F238E27FC236}">
                    <a16:creationId xmlns:a16="http://schemas.microsoft.com/office/drawing/2014/main" id="{82119CC1-F091-47C5-8061-80A02B640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lIns="122767" tIns="61384" rIns="122767" bIns="61384"/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7" name="Rectangle 80">
                <a:extLst>
                  <a:ext uri="{FF2B5EF4-FFF2-40B4-BE49-F238E27FC236}">
                    <a16:creationId xmlns:a16="http://schemas.microsoft.com/office/drawing/2014/main" id="{8E16F535-2961-4114-9BC3-3494EFBAE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25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22767" tIns="61384" rIns="122767" bIns="6138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667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F</a:t>
                </a:r>
                <a:endParaRPr kumimoji="1" lang="en-US" altLang="zh-CN" sz="2667" b="1" i="1" kern="0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0489" name="Group 78">
              <a:extLst>
                <a:ext uri="{FF2B5EF4-FFF2-40B4-BE49-F238E27FC236}">
                  <a16:creationId xmlns:a16="http://schemas.microsoft.com/office/drawing/2014/main" id="{D79922E3-EE4B-40C0-BF7E-AFB6594A0A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7113" y="4271432"/>
              <a:ext cx="357188" cy="504825"/>
              <a:chOff x="975" y="3041"/>
              <a:chExt cx="225" cy="672"/>
            </a:xfrm>
          </p:grpSpPr>
          <p:sp>
            <p:nvSpPr>
              <p:cNvPr id="69" name="Line 79">
                <a:extLst>
                  <a:ext uri="{FF2B5EF4-FFF2-40B4-BE49-F238E27FC236}">
                    <a16:creationId xmlns:a16="http://schemas.microsoft.com/office/drawing/2014/main" id="{83F3E49E-F5A6-4704-938D-E40ECE28C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lIns="122767" tIns="61384" rIns="122767" bIns="61384"/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0" name="Rectangle 80">
                <a:extLst>
                  <a:ext uri="{FF2B5EF4-FFF2-40B4-BE49-F238E27FC236}">
                    <a16:creationId xmlns:a16="http://schemas.microsoft.com/office/drawing/2014/main" id="{4FD8BFE7-3CEA-44B3-BDBD-E4EF57E8F8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25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22767" tIns="61384" rIns="122767" bIns="6138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667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F</a:t>
                </a:r>
                <a:endParaRPr kumimoji="1" lang="en-US" altLang="zh-CN" sz="2667" b="1" i="1" kern="0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Rectangle 57">
              <a:extLst>
                <a:ext uri="{FF2B5EF4-FFF2-40B4-BE49-F238E27FC236}">
                  <a16:creationId xmlns:a16="http://schemas.microsoft.com/office/drawing/2014/main" id="{63951753-2E4E-49E7-A277-56C2ABF13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818" y="4730359"/>
              <a:ext cx="1438344" cy="400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22767" tIns="61384" rIns="122767" bIns="61384">
              <a:spAutoFit/>
            </a:bodyPr>
            <a:lstStyle/>
            <a:p>
              <a:pPr marL="457189" indent="-457189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667" b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*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r>
                <a:rPr lang="zh-CN" altLang="en-US" sz="2667" b="1" i="1" dirty="0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   </a:t>
              </a:r>
              <a:r>
                <a:rPr kumimoji="1" lang="en-US" altLang="zh-CN" sz="2667" b="1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id</a:t>
              </a:r>
              <a:r>
                <a:rPr kumimoji="1" lang="en-US" altLang="zh-CN" sz="2667" b="1" i="1" baseline="-25000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B</a:t>
              </a:r>
              <a:endParaRPr kumimoji="1" lang="en-US" altLang="zh-CN" sz="2667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/>
                <a:cs typeface="Times New Roman" pitchFamily="18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F87F5890-EFC9-42B0-A22C-3E83BEA23644}"/>
                </a:ext>
              </a:extLst>
            </p:cNvPr>
            <p:cNvSpPr/>
            <p:nvPr/>
          </p:nvSpPr>
          <p:spPr>
            <a:xfrm>
              <a:off x="2555776" y="4703381"/>
              <a:ext cx="510020" cy="37694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>
                <a:defRPr/>
              </a:pPr>
              <a:r>
                <a:rPr kumimoji="1" lang="en-US" altLang="zh-CN" sz="2667" b="1" kern="0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id</a:t>
              </a:r>
              <a:r>
                <a:rPr kumimoji="1" lang="en-US" altLang="zh-CN" sz="2667" b="1" i="1" kern="0" baseline="-25000" dirty="0" err="1">
                  <a:solidFill>
                    <a:prstClr val="black"/>
                  </a:solidFill>
                  <a:latin typeface="Times New Roman" pitchFamily="18" charset="0"/>
                  <a:ea typeface="楷体_GB2312"/>
                  <a:cs typeface="Times New Roman" pitchFamily="18" charset="0"/>
                </a:rPr>
                <a:t>A</a:t>
              </a:r>
              <a:r>
                <a:rPr kumimoji="1" lang="en-US" altLang="zh-CN" sz="2667" b="1" i="1" kern="0" baseline="-25000" dirty="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/>
                  <a:cs typeface="Times New Roman" pitchFamily="18" charset="0"/>
                </a:rPr>
                <a:t> </a:t>
              </a:r>
              <a:endParaRPr lang="zh-CN" altLang="en-US" sz="2400" kern="0" dirty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492" name="Group 78">
              <a:extLst>
                <a:ext uri="{FF2B5EF4-FFF2-40B4-BE49-F238E27FC236}">
                  <a16:creationId xmlns:a16="http://schemas.microsoft.com/office/drawing/2014/main" id="{8BE08016-CF31-45AD-8CFD-7943AE931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0639" y="3795886"/>
              <a:ext cx="342901" cy="504825"/>
              <a:chOff x="975" y="3041"/>
              <a:chExt cx="216" cy="672"/>
            </a:xfrm>
          </p:grpSpPr>
          <p:sp>
            <p:nvSpPr>
              <p:cNvPr id="81" name="Line 79">
                <a:extLst>
                  <a:ext uri="{FF2B5EF4-FFF2-40B4-BE49-F238E27FC236}">
                    <a16:creationId xmlns:a16="http://schemas.microsoft.com/office/drawing/2014/main" id="{BDA1BF8F-7149-44FB-B80C-698DA9A1A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lIns="122767" tIns="61384" rIns="122767" bIns="61384"/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3" name="Rectangle 80">
                <a:extLst>
                  <a:ext uri="{FF2B5EF4-FFF2-40B4-BE49-F238E27FC236}">
                    <a16:creationId xmlns:a16="http://schemas.microsoft.com/office/drawing/2014/main" id="{03F9F341-131A-4B85-9D12-72E454064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16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22767" tIns="61384" rIns="122767" bIns="6138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667" b="1" i="1" kern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T</a:t>
                </a:r>
                <a:endParaRPr kumimoji="1" lang="en-US" altLang="zh-CN" sz="2667" b="1" i="1" kern="0" dirty="0">
                  <a:solidFill>
                    <a:srgbClr val="2D83F4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6" name="Line 68">
              <a:extLst>
                <a:ext uri="{FF2B5EF4-FFF2-40B4-BE49-F238E27FC236}">
                  <a16:creationId xmlns:a16="http://schemas.microsoft.com/office/drawing/2014/main" id="{1E56DE21-C56E-4E59-8F27-93FE54DB3D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27338" y="3724235"/>
              <a:ext cx="406419" cy="518932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>
                <a:defRPr/>
              </a:pPr>
              <a:endParaRPr lang="zh-CN" altLang="en-US" sz="2400" kern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id="{AC46A12D-EA8A-4C1B-BD43-274DD020FF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01937" y="3787713"/>
              <a:ext cx="0" cy="915668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>
                <a:defRPr/>
              </a:pPr>
              <a:endParaRPr lang="zh-CN" altLang="en-US" sz="2400" kern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9" name="Line 70">
              <a:extLst>
                <a:ext uri="{FF2B5EF4-FFF2-40B4-BE49-F238E27FC236}">
                  <a16:creationId xmlns:a16="http://schemas.microsoft.com/office/drawing/2014/main" id="{4F67CDFF-A27B-4669-8B55-13428765B0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33619" y="3724235"/>
              <a:ext cx="342916" cy="128543"/>
            </a:xfrm>
            <a:prstGeom prst="line">
              <a:avLst/>
            </a:prstGeom>
            <a:noFill/>
            <a:ln w="1270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>
                <a:defRPr/>
              </a:pPr>
              <a:endParaRPr lang="zh-CN" altLang="en-US" sz="2400" kern="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496" name="Rectangle 71">
              <a:extLst>
                <a:ext uri="{FF2B5EF4-FFF2-40B4-BE49-F238E27FC236}">
                  <a16:creationId xmlns:a16="http://schemas.microsoft.com/office/drawing/2014/main" id="{48A27EF2-2B90-4FEE-97D7-784ED11628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5242" y="3356064"/>
              <a:ext cx="342258" cy="4069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fontAlgn="base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srgbClr val="7F7F7F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grpSp>
          <p:nvGrpSpPr>
            <p:cNvPr id="20497" name="Group 78">
              <a:extLst>
                <a:ext uri="{FF2B5EF4-FFF2-40B4-BE49-F238E27FC236}">
                  <a16:creationId xmlns:a16="http://schemas.microsoft.com/office/drawing/2014/main" id="{F020B7B9-15DA-4B48-8211-EF0FBF7BF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3889" y="2838720"/>
              <a:ext cx="357189" cy="504825"/>
              <a:chOff x="975" y="3041"/>
              <a:chExt cx="225" cy="672"/>
            </a:xfrm>
          </p:grpSpPr>
          <p:sp>
            <p:nvSpPr>
              <p:cNvPr id="94" name="Line 79">
                <a:extLst>
                  <a:ext uri="{FF2B5EF4-FFF2-40B4-BE49-F238E27FC236}">
                    <a16:creationId xmlns:a16="http://schemas.microsoft.com/office/drawing/2014/main" id="{8BE02B95-6AB0-43E9-8AA8-DEC40F29F7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066" y="3474"/>
                <a:ext cx="0" cy="239"/>
              </a:xfrm>
              <a:prstGeom prst="line">
                <a:avLst/>
              </a:prstGeom>
              <a:noFill/>
              <a:ln w="12700">
                <a:solidFill>
                  <a:schemeClr val="bg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lIns="122767" tIns="61384" rIns="122767" bIns="61384"/>
              <a:lstStyle/>
              <a:p>
                <a:pPr defTabSz="1219170">
                  <a:defRPr/>
                </a:pPr>
                <a:endParaRPr lang="zh-CN" altLang="en-US" sz="2400" kern="0">
                  <a:solidFill>
                    <a:prstClr val="black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5" name="Rectangle 80">
                <a:extLst>
                  <a:ext uri="{FF2B5EF4-FFF2-40B4-BE49-F238E27FC236}">
                    <a16:creationId xmlns:a16="http://schemas.microsoft.com/office/drawing/2014/main" id="{3BEE1EAC-CCA5-4E68-8705-6AB03B42F6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3041"/>
                <a:ext cx="225" cy="5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122767" tIns="61384" rIns="122767" bIns="61384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defTabSz="1219170">
                  <a:lnSpc>
                    <a:spcPct val="110000"/>
                  </a:lnSpc>
                  <a:spcBef>
                    <a:spcPct val="20000"/>
                  </a:spcBef>
                  <a:buClr>
                    <a:srgbClr val="5EAEFF"/>
                  </a:buClr>
                  <a:buSzPct val="75000"/>
                  <a:defRPr/>
                </a:pPr>
                <a:r>
                  <a:rPr lang="en-US" altLang="zh-CN" sz="2667" b="1" i="1" kern="0" dirty="0">
                    <a:solidFill>
                      <a:prstClr val="white">
                        <a:lumMod val="50000"/>
                      </a:prstClr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E</a:t>
                </a:r>
                <a:endParaRPr kumimoji="1" lang="en-US" altLang="zh-CN" sz="2667" b="1" i="1" kern="0" dirty="0">
                  <a:solidFill>
                    <a:prstClr val="white">
                      <a:lumMod val="50000"/>
                    </a:prstClr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任意多边形 1">
            <a:extLst>
              <a:ext uri="{FF2B5EF4-FFF2-40B4-BE49-F238E27FC236}">
                <a16:creationId xmlns:a16="http://schemas.microsoft.com/office/drawing/2014/main" id="{56E846FA-98BF-44CB-882C-5A732332DC11}"/>
              </a:ext>
            </a:extLst>
          </p:cNvPr>
          <p:cNvSpPr/>
          <p:nvPr/>
        </p:nvSpPr>
        <p:spPr>
          <a:xfrm>
            <a:off x="3369734" y="3818467"/>
            <a:ext cx="2315633" cy="3100917"/>
          </a:xfrm>
          <a:custGeom>
            <a:avLst/>
            <a:gdLst>
              <a:gd name="connsiteX0" fmla="*/ 7119 w 1736767"/>
              <a:gd name="connsiteY0" fmla="*/ 1311007 h 2324559"/>
              <a:gd name="connsiteX1" fmla="*/ 18135 w 1736767"/>
              <a:gd name="connsiteY1" fmla="*/ 1178804 h 2324559"/>
              <a:gd name="connsiteX2" fmla="*/ 40169 w 1736767"/>
              <a:gd name="connsiteY2" fmla="*/ 1112703 h 2324559"/>
              <a:gd name="connsiteX3" fmla="*/ 51186 w 1736767"/>
              <a:gd name="connsiteY3" fmla="*/ 1024568 h 2324559"/>
              <a:gd name="connsiteX4" fmla="*/ 62203 w 1736767"/>
              <a:gd name="connsiteY4" fmla="*/ 991518 h 2324559"/>
              <a:gd name="connsiteX5" fmla="*/ 73220 w 1736767"/>
              <a:gd name="connsiteY5" fmla="*/ 947450 h 2324559"/>
              <a:gd name="connsiteX6" fmla="*/ 95253 w 1736767"/>
              <a:gd name="connsiteY6" fmla="*/ 837281 h 2324559"/>
              <a:gd name="connsiteX7" fmla="*/ 106270 w 1736767"/>
              <a:gd name="connsiteY7" fmla="*/ 804231 h 2324559"/>
              <a:gd name="connsiteX8" fmla="*/ 128304 w 1736767"/>
              <a:gd name="connsiteY8" fmla="*/ 705079 h 2324559"/>
              <a:gd name="connsiteX9" fmla="*/ 150338 w 1736767"/>
              <a:gd name="connsiteY9" fmla="*/ 638978 h 2324559"/>
              <a:gd name="connsiteX10" fmla="*/ 194405 w 1736767"/>
              <a:gd name="connsiteY10" fmla="*/ 506775 h 2324559"/>
              <a:gd name="connsiteX11" fmla="*/ 238473 w 1736767"/>
              <a:gd name="connsiteY11" fmla="*/ 374573 h 2324559"/>
              <a:gd name="connsiteX12" fmla="*/ 260506 w 1736767"/>
              <a:gd name="connsiteY12" fmla="*/ 308472 h 2324559"/>
              <a:gd name="connsiteX13" fmla="*/ 271523 w 1736767"/>
              <a:gd name="connsiteY13" fmla="*/ 275421 h 2324559"/>
              <a:gd name="connsiteX14" fmla="*/ 293557 w 1736767"/>
              <a:gd name="connsiteY14" fmla="*/ 242371 h 2324559"/>
              <a:gd name="connsiteX15" fmla="*/ 348641 w 1736767"/>
              <a:gd name="connsiteY15" fmla="*/ 154236 h 2324559"/>
              <a:gd name="connsiteX16" fmla="*/ 403726 w 1736767"/>
              <a:gd name="connsiteY16" fmla="*/ 55084 h 2324559"/>
              <a:gd name="connsiteX17" fmla="*/ 436776 w 1736767"/>
              <a:gd name="connsiteY17" fmla="*/ 44067 h 2324559"/>
              <a:gd name="connsiteX18" fmla="*/ 502878 w 1736767"/>
              <a:gd name="connsiteY18" fmla="*/ 11016 h 2324559"/>
              <a:gd name="connsiteX19" fmla="*/ 646097 w 1736767"/>
              <a:gd name="connsiteY19" fmla="*/ 0 h 2324559"/>
              <a:gd name="connsiteX20" fmla="*/ 855417 w 1736767"/>
              <a:gd name="connsiteY20" fmla="*/ 11016 h 2324559"/>
              <a:gd name="connsiteX21" fmla="*/ 899485 w 1736767"/>
              <a:gd name="connsiteY21" fmla="*/ 22033 h 2324559"/>
              <a:gd name="connsiteX22" fmla="*/ 1042704 w 1736767"/>
              <a:gd name="connsiteY22" fmla="*/ 33050 h 2324559"/>
              <a:gd name="connsiteX23" fmla="*/ 1108805 w 1736767"/>
              <a:gd name="connsiteY23" fmla="*/ 55084 h 2324559"/>
              <a:gd name="connsiteX24" fmla="*/ 1141856 w 1736767"/>
              <a:gd name="connsiteY24" fmla="*/ 66101 h 2324559"/>
              <a:gd name="connsiteX25" fmla="*/ 1174906 w 1736767"/>
              <a:gd name="connsiteY25" fmla="*/ 88134 h 2324559"/>
              <a:gd name="connsiteX26" fmla="*/ 1196940 w 1736767"/>
              <a:gd name="connsiteY26" fmla="*/ 121185 h 2324559"/>
              <a:gd name="connsiteX27" fmla="*/ 1229991 w 1736767"/>
              <a:gd name="connsiteY27" fmla="*/ 143219 h 2324559"/>
              <a:gd name="connsiteX28" fmla="*/ 1263041 w 1736767"/>
              <a:gd name="connsiteY28" fmla="*/ 176269 h 2324559"/>
              <a:gd name="connsiteX29" fmla="*/ 1285075 w 1736767"/>
              <a:gd name="connsiteY29" fmla="*/ 242371 h 2324559"/>
              <a:gd name="connsiteX30" fmla="*/ 1329143 w 1736767"/>
              <a:gd name="connsiteY30" fmla="*/ 308472 h 2324559"/>
              <a:gd name="connsiteX31" fmla="*/ 1351176 w 1736767"/>
              <a:gd name="connsiteY31" fmla="*/ 341522 h 2324559"/>
              <a:gd name="connsiteX32" fmla="*/ 1384227 w 1736767"/>
              <a:gd name="connsiteY32" fmla="*/ 374573 h 2324559"/>
              <a:gd name="connsiteX33" fmla="*/ 1395244 w 1736767"/>
              <a:gd name="connsiteY33" fmla="*/ 407624 h 2324559"/>
              <a:gd name="connsiteX34" fmla="*/ 1439311 w 1736767"/>
              <a:gd name="connsiteY34" fmla="*/ 473725 h 2324559"/>
              <a:gd name="connsiteX35" fmla="*/ 1450328 w 1736767"/>
              <a:gd name="connsiteY35" fmla="*/ 506775 h 2324559"/>
              <a:gd name="connsiteX36" fmla="*/ 1494396 w 1736767"/>
              <a:gd name="connsiteY36" fmla="*/ 572877 h 2324559"/>
              <a:gd name="connsiteX37" fmla="*/ 1505412 w 1736767"/>
              <a:gd name="connsiteY37" fmla="*/ 605927 h 2324559"/>
              <a:gd name="connsiteX38" fmla="*/ 1549480 w 1736767"/>
              <a:gd name="connsiteY38" fmla="*/ 672028 h 2324559"/>
              <a:gd name="connsiteX39" fmla="*/ 1582531 w 1736767"/>
              <a:gd name="connsiteY39" fmla="*/ 771180 h 2324559"/>
              <a:gd name="connsiteX40" fmla="*/ 1593547 w 1736767"/>
              <a:gd name="connsiteY40" fmla="*/ 804231 h 2324559"/>
              <a:gd name="connsiteX41" fmla="*/ 1615581 w 1736767"/>
              <a:gd name="connsiteY41" fmla="*/ 837281 h 2324559"/>
              <a:gd name="connsiteX42" fmla="*/ 1648632 w 1736767"/>
              <a:gd name="connsiteY42" fmla="*/ 969484 h 2324559"/>
              <a:gd name="connsiteX43" fmla="*/ 1670666 w 1736767"/>
              <a:gd name="connsiteY43" fmla="*/ 1046602 h 2324559"/>
              <a:gd name="connsiteX44" fmla="*/ 1692699 w 1736767"/>
              <a:gd name="connsiteY44" fmla="*/ 1123720 h 2324559"/>
              <a:gd name="connsiteX45" fmla="*/ 1703716 w 1736767"/>
              <a:gd name="connsiteY45" fmla="*/ 1200838 h 2324559"/>
              <a:gd name="connsiteX46" fmla="*/ 1725750 w 1736767"/>
              <a:gd name="connsiteY46" fmla="*/ 1443209 h 2324559"/>
              <a:gd name="connsiteX47" fmla="*/ 1736767 w 1736767"/>
              <a:gd name="connsiteY47" fmla="*/ 1498294 h 2324559"/>
              <a:gd name="connsiteX48" fmla="*/ 1725750 w 1736767"/>
              <a:gd name="connsiteY48" fmla="*/ 1983036 h 2324559"/>
              <a:gd name="connsiteX49" fmla="*/ 1714733 w 1736767"/>
              <a:gd name="connsiteY49" fmla="*/ 2027103 h 2324559"/>
              <a:gd name="connsiteX50" fmla="*/ 1703716 w 1736767"/>
              <a:gd name="connsiteY50" fmla="*/ 2082187 h 2324559"/>
              <a:gd name="connsiteX51" fmla="*/ 1681682 w 1736767"/>
              <a:gd name="connsiteY51" fmla="*/ 2148289 h 2324559"/>
              <a:gd name="connsiteX52" fmla="*/ 1648632 w 1736767"/>
              <a:gd name="connsiteY52" fmla="*/ 2247441 h 2324559"/>
              <a:gd name="connsiteX53" fmla="*/ 1637615 w 1736767"/>
              <a:gd name="connsiteY53" fmla="*/ 2280491 h 2324559"/>
              <a:gd name="connsiteX54" fmla="*/ 1626598 w 1736767"/>
              <a:gd name="connsiteY54" fmla="*/ 2313542 h 2324559"/>
              <a:gd name="connsiteX55" fmla="*/ 1593547 w 1736767"/>
              <a:gd name="connsiteY55" fmla="*/ 2324559 h 2324559"/>
              <a:gd name="connsiteX56" fmla="*/ 1516429 w 1736767"/>
              <a:gd name="connsiteY56" fmla="*/ 2313542 h 2324559"/>
              <a:gd name="connsiteX57" fmla="*/ 1439311 w 1736767"/>
              <a:gd name="connsiteY57" fmla="*/ 2291508 h 2324559"/>
              <a:gd name="connsiteX58" fmla="*/ 1329143 w 1736767"/>
              <a:gd name="connsiteY58" fmla="*/ 2269474 h 2324559"/>
              <a:gd name="connsiteX59" fmla="*/ 1296092 w 1736767"/>
              <a:gd name="connsiteY59" fmla="*/ 2258457 h 2324559"/>
              <a:gd name="connsiteX60" fmla="*/ 1185923 w 1736767"/>
              <a:gd name="connsiteY60" fmla="*/ 2247441 h 2324559"/>
              <a:gd name="connsiteX61" fmla="*/ 1064738 w 1736767"/>
              <a:gd name="connsiteY61" fmla="*/ 2225407 h 2324559"/>
              <a:gd name="connsiteX62" fmla="*/ 954569 w 1736767"/>
              <a:gd name="connsiteY62" fmla="*/ 2214390 h 2324559"/>
              <a:gd name="connsiteX63" fmla="*/ 855417 w 1736767"/>
              <a:gd name="connsiteY63" fmla="*/ 2203373 h 2324559"/>
              <a:gd name="connsiteX64" fmla="*/ 822367 w 1736767"/>
              <a:gd name="connsiteY64" fmla="*/ 2192356 h 2324559"/>
              <a:gd name="connsiteX65" fmla="*/ 778299 w 1736767"/>
              <a:gd name="connsiteY65" fmla="*/ 2181339 h 2324559"/>
              <a:gd name="connsiteX66" fmla="*/ 734232 w 1736767"/>
              <a:gd name="connsiteY66" fmla="*/ 2115238 h 2324559"/>
              <a:gd name="connsiteX67" fmla="*/ 712198 w 1736767"/>
              <a:gd name="connsiteY67" fmla="*/ 2082187 h 2324559"/>
              <a:gd name="connsiteX68" fmla="*/ 690164 w 1736767"/>
              <a:gd name="connsiteY68" fmla="*/ 2049137 h 2324559"/>
              <a:gd name="connsiteX69" fmla="*/ 657114 w 1736767"/>
              <a:gd name="connsiteY69" fmla="*/ 1949985 h 2324559"/>
              <a:gd name="connsiteX70" fmla="*/ 646097 w 1736767"/>
              <a:gd name="connsiteY70" fmla="*/ 1916934 h 2324559"/>
              <a:gd name="connsiteX71" fmla="*/ 635080 w 1736767"/>
              <a:gd name="connsiteY71" fmla="*/ 1476260 h 2324559"/>
              <a:gd name="connsiteX72" fmla="*/ 624063 w 1736767"/>
              <a:gd name="connsiteY72" fmla="*/ 1443209 h 2324559"/>
              <a:gd name="connsiteX73" fmla="*/ 602029 w 1736767"/>
              <a:gd name="connsiteY73" fmla="*/ 1366091 h 2324559"/>
              <a:gd name="connsiteX74" fmla="*/ 557962 w 1736767"/>
              <a:gd name="connsiteY74" fmla="*/ 1299990 h 2324559"/>
              <a:gd name="connsiteX75" fmla="*/ 546945 w 1736767"/>
              <a:gd name="connsiteY75" fmla="*/ 1266939 h 2324559"/>
              <a:gd name="connsiteX76" fmla="*/ 480844 w 1736767"/>
              <a:gd name="connsiteY76" fmla="*/ 1244906 h 2324559"/>
              <a:gd name="connsiteX77" fmla="*/ 447793 w 1736767"/>
              <a:gd name="connsiteY77" fmla="*/ 1233889 h 2324559"/>
              <a:gd name="connsiteX78" fmla="*/ 414743 w 1736767"/>
              <a:gd name="connsiteY78" fmla="*/ 1222872 h 2324559"/>
              <a:gd name="connsiteX79" fmla="*/ 227456 w 1736767"/>
              <a:gd name="connsiteY79" fmla="*/ 1244906 h 2324559"/>
              <a:gd name="connsiteX80" fmla="*/ 194405 w 1736767"/>
              <a:gd name="connsiteY80" fmla="*/ 1255922 h 2324559"/>
              <a:gd name="connsiteX81" fmla="*/ 128304 w 1736767"/>
              <a:gd name="connsiteY81" fmla="*/ 1288973 h 2324559"/>
              <a:gd name="connsiteX82" fmla="*/ 7119 w 1736767"/>
              <a:gd name="connsiteY82" fmla="*/ 1311007 h 2324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736767" h="2324559">
                <a:moveTo>
                  <a:pt x="7119" y="1311007"/>
                </a:moveTo>
                <a:cubicBezTo>
                  <a:pt x="-11242" y="1292646"/>
                  <a:pt x="10865" y="1222423"/>
                  <a:pt x="18135" y="1178804"/>
                </a:cubicBezTo>
                <a:cubicBezTo>
                  <a:pt x="21953" y="1155894"/>
                  <a:pt x="40169" y="1112703"/>
                  <a:pt x="40169" y="1112703"/>
                </a:cubicBezTo>
                <a:cubicBezTo>
                  <a:pt x="43841" y="1083325"/>
                  <a:pt x="45890" y="1053697"/>
                  <a:pt x="51186" y="1024568"/>
                </a:cubicBezTo>
                <a:cubicBezTo>
                  <a:pt x="53263" y="1013143"/>
                  <a:pt x="59013" y="1002684"/>
                  <a:pt x="62203" y="991518"/>
                </a:cubicBezTo>
                <a:cubicBezTo>
                  <a:pt x="66363" y="976959"/>
                  <a:pt x="70048" y="962255"/>
                  <a:pt x="73220" y="947450"/>
                </a:cubicBezTo>
                <a:cubicBezTo>
                  <a:pt x="81067" y="910831"/>
                  <a:pt x="83410" y="872809"/>
                  <a:pt x="95253" y="837281"/>
                </a:cubicBezTo>
                <a:cubicBezTo>
                  <a:pt x="98925" y="826264"/>
                  <a:pt x="103453" y="815497"/>
                  <a:pt x="106270" y="804231"/>
                </a:cubicBezTo>
                <a:cubicBezTo>
                  <a:pt x="121995" y="741333"/>
                  <a:pt x="111340" y="761626"/>
                  <a:pt x="128304" y="705079"/>
                </a:cubicBezTo>
                <a:cubicBezTo>
                  <a:pt x="134978" y="682833"/>
                  <a:pt x="142993" y="661012"/>
                  <a:pt x="150338" y="638978"/>
                </a:cubicBezTo>
                <a:lnTo>
                  <a:pt x="194405" y="506775"/>
                </a:lnTo>
                <a:lnTo>
                  <a:pt x="238473" y="374573"/>
                </a:lnTo>
                <a:lnTo>
                  <a:pt x="260506" y="308472"/>
                </a:lnTo>
                <a:cubicBezTo>
                  <a:pt x="264178" y="297455"/>
                  <a:pt x="265081" y="285083"/>
                  <a:pt x="271523" y="275421"/>
                </a:cubicBezTo>
                <a:lnTo>
                  <a:pt x="293557" y="242371"/>
                </a:lnTo>
                <a:cubicBezTo>
                  <a:pt x="319778" y="163708"/>
                  <a:pt x="296266" y="189152"/>
                  <a:pt x="348641" y="154236"/>
                </a:cubicBezTo>
                <a:cubicBezTo>
                  <a:pt x="358342" y="125134"/>
                  <a:pt x="375314" y="64555"/>
                  <a:pt x="403726" y="55084"/>
                </a:cubicBezTo>
                <a:cubicBezTo>
                  <a:pt x="414743" y="51412"/>
                  <a:pt x="426389" y="49260"/>
                  <a:pt x="436776" y="44067"/>
                </a:cubicBezTo>
                <a:cubicBezTo>
                  <a:pt x="469580" y="27665"/>
                  <a:pt x="465957" y="15631"/>
                  <a:pt x="502878" y="11016"/>
                </a:cubicBezTo>
                <a:cubicBezTo>
                  <a:pt x="550389" y="5077"/>
                  <a:pt x="598357" y="3672"/>
                  <a:pt x="646097" y="0"/>
                </a:cubicBezTo>
                <a:cubicBezTo>
                  <a:pt x="715870" y="3672"/>
                  <a:pt x="785810" y="4963"/>
                  <a:pt x="855417" y="11016"/>
                </a:cubicBezTo>
                <a:cubicBezTo>
                  <a:pt x="870501" y="12328"/>
                  <a:pt x="884447" y="20264"/>
                  <a:pt x="899485" y="22033"/>
                </a:cubicBezTo>
                <a:cubicBezTo>
                  <a:pt x="947038" y="27628"/>
                  <a:pt x="994964" y="29378"/>
                  <a:pt x="1042704" y="33050"/>
                </a:cubicBezTo>
                <a:lnTo>
                  <a:pt x="1108805" y="55084"/>
                </a:lnTo>
                <a:cubicBezTo>
                  <a:pt x="1119822" y="58756"/>
                  <a:pt x="1132193" y="59659"/>
                  <a:pt x="1141856" y="66101"/>
                </a:cubicBezTo>
                <a:lnTo>
                  <a:pt x="1174906" y="88134"/>
                </a:lnTo>
                <a:cubicBezTo>
                  <a:pt x="1182251" y="99151"/>
                  <a:pt x="1187577" y="111822"/>
                  <a:pt x="1196940" y="121185"/>
                </a:cubicBezTo>
                <a:cubicBezTo>
                  <a:pt x="1206303" y="130548"/>
                  <a:pt x="1219819" y="134742"/>
                  <a:pt x="1229991" y="143219"/>
                </a:cubicBezTo>
                <a:cubicBezTo>
                  <a:pt x="1241960" y="153193"/>
                  <a:pt x="1252024" y="165252"/>
                  <a:pt x="1263041" y="176269"/>
                </a:cubicBezTo>
                <a:cubicBezTo>
                  <a:pt x="1270386" y="198303"/>
                  <a:pt x="1272191" y="223046"/>
                  <a:pt x="1285075" y="242371"/>
                </a:cubicBezTo>
                <a:lnTo>
                  <a:pt x="1329143" y="308472"/>
                </a:lnTo>
                <a:cubicBezTo>
                  <a:pt x="1336487" y="319489"/>
                  <a:pt x="1341814" y="332160"/>
                  <a:pt x="1351176" y="341522"/>
                </a:cubicBezTo>
                <a:lnTo>
                  <a:pt x="1384227" y="374573"/>
                </a:lnTo>
                <a:cubicBezTo>
                  <a:pt x="1387899" y="385590"/>
                  <a:pt x="1389604" y="397472"/>
                  <a:pt x="1395244" y="407624"/>
                </a:cubicBezTo>
                <a:cubicBezTo>
                  <a:pt x="1408104" y="430773"/>
                  <a:pt x="1430937" y="448603"/>
                  <a:pt x="1439311" y="473725"/>
                </a:cubicBezTo>
                <a:cubicBezTo>
                  <a:pt x="1442983" y="484742"/>
                  <a:pt x="1444688" y="496624"/>
                  <a:pt x="1450328" y="506775"/>
                </a:cubicBezTo>
                <a:cubicBezTo>
                  <a:pt x="1463189" y="529924"/>
                  <a:pt x="1494396" y="572877"/>
                  <a:pt x="1494396" y="572877"/>
                </a:cubicBezTo>
                <a:cubicBezTo>
                  <a:pt x="1498068" y="583894"/>
                  <a:pt x="1499772" y="595776"/>
                  <a:pt x="1505412" y="605927"/>
                </a:cubicBezTo>
                <a:cubicBezTo>
                  <a:pt x="1518272" y="629076"/>
                  <a:pt x="1549480" y="672028"/>
                  <a:pt x="1549480" y="672028"/>
                </a:cubicBezTo>
                <a:lnTo>
                  <a:pt x="1582531" y="771180"/>
                </a:lnTo>
                <a:cubicBezTo>
                  <a:pt x="1586203" y="782197"/>
                  <a:pt x="1587105" y="794569"/>
                  <a:pt x="1593547" y="804231"/>
                </a:cubicBezTo>
                <a:lnTo>
                  <a:pt x="1615581" y="837281"/>
                </a:lnTo>
                <a:cubicBezTo>
                  <a:pt x="1652392" y="947713"/>
                  <a:pt x="1626379" y="858219"/>
                  <a:pt x="1648632" y="969484"/>
                </a:cubicBezTo>
                <a:cubicBezTo>
                  <a:pt x="1660113" y="1026890"/>
                  <a:pt x="1656665" y="997597"/>
                  <a:pt x="1670666" y="1046602"/>
                </a:cubicBezTo>
                <a:cubicBezTo>
                  <a:pt x="1698332" y="1143436"/>
                  <a:pt x="1666284" y="1044474"/>
                  <a:pt x="1692699" y="1123720"/>
                </a:cubicBezTo>
                <a:cubicBezTo>
                  <a:pt x="1696371" y="1149426"/>
                  <a:pt x="1701132" y="1175000"/>
                  <a:pt x="1703716" y="1200838"/>
                </a:cubicBezTo>
                <a:cubicBezTo>
                  <a:pt x="1715200" y="1315680"/>
                  <a:pt x="1710892" y="1339205"/>
                  <a:pt x="1725750" y="1443209"/>
                </a:cubicBezTo>
                <a:cubicBezTo>
                  <a:pt x="1728398" y="1461746"/>
                  <a:pt x="1733095" y="1479932"/>
                  <a:pt x="1736767" y="1498294"/>
                </a:cubicBezTo>
                <a:cubicBezTo>
                  <a:pt x="1733095" y="1659875"/>
                  <a:pt x="1732479" y="1821554"/>
                  <a:pt x="1725750" y="1983036"/>
                </a:cubicBezTo>
                <a:cubicBezTo>
                  <a:pt x="1725120" y="1998164"/>
                  <a:pt x="1718018" y="2012322"/>
                  <a:pt x="1714733" y="2027103"/>
                </a:cubicBezTo>
                <a:cubicBezTo>
                  <a:pt x="1710671" y="2045382"/>
                  <a:pt x="1708643" y="2064122"/>
                  <a:pt x="1703716" y="2082187"/>
                </a:cubicBezTo>
                <a:cubicBezTo>
                  <a:pt x="1697605" y="2104594"/>
                  <a:pt x="1689027" y="2126255"/>
                  <a:pt x="1681682" y="2148289"/>
                </a:cubicBezTo>
                <a:lnTo>
                  <a:pt x="1648632" y="2247441"/>
                </a:lnTo>
                <a:lnTo>
                  <a:pt x="1637615" y="2280491"/>
                </a:lnTo>
                <a:cubicBezTo>
                  <a:pt x="1633943" y="2291508"/>
                  <a:pt x="1637615" y="2309870"/>
                  <a:pt x="1626598" y="2313542"/>
                </a:cubicBezTo>
                <a:lnTo>
                  <a:pt x="1593547" y="2324559"/>
                </a:lnTo>
                <a:cubicBezTo>
                  <a:pt x="1567841" y="2320887"/>
                  <a:pt x="1541977" y="2318187"/>
                  <a:pt x="1516429" y="2313542"/>
                </a:cubicBezTo>
                <a:cubicBezTo>
                  <a:pt x="1408646" y="2293945"/>
                  <a:pt x="1526954" y="2311734"/>
                  <a:pt x="1439311" y="2291508"/>
                </a:cubicBezTo>
                <a:cubicBezTo>
                  <a:pt x="1402820" y="2283087"/>
                  <a:pt x="1364671" y="2281317"/>
                  <a:pt x="1329143" y="2269474"/>
                </a:cubicBezTo>
                <a:cubicBezTo>
                  <a:pt x="1318126" y="2265802"/>
                  <a:pt x="1307570" y="2260223"/>
                  <a:pt x="1296092" y="2258457"/>
                </a:cubicBezTo>
                <a:cubicBezTo>
                  <a:pt x="1259615" y="2252845"/>
                  <a:pt x="1222646" y="2251113"/>
                  <a:pt x="1185923" y="2247441"/>
                </a:cubicBezTo>
                <a:cubicBezTo>
                  <a:pt x="1127228" y="2227876"/>
                  <a:pt x="1158167" y="2235788"/>
                  <a:pt x="1064738" y="2225407"/>
                </a:cubicBezTo>
                <a:cubicBezTo>
                  <a:pt x="1028058" y="2221331"/>
                  <a:pt x="991272" y="2218254"/>
                  <a:pt x="954569" y="2214390"/>
                </a:cubicBezTo>
                <a:lnTo>
                  <a:pt x="855417" y="2203373"/>
                </a:lnTo>
                <a:cubicBezTo>
                  <a:pt x="844400" y="2199701"/>
                  <a:pt x="833533" y="2195546"/>
                  <a:pt x="822367" y="2192356"/>
                </a:cubicBezTo>
                <a:cubicBezTo>
                  <a:pt x="807808" y="2188196"/>
                  <a:pt x="789694" y="2191310"/>
                  <a:pt x="778299" y="2181339"/>
                </a:cubicBezTo>
                <a:cubicBezTo>
                  <a:pt x="758370" y="2163901"/>
                  <a:pt x="748921" y="2137272"/>
                  <a:pt x="734232" y="2115238"/>
                </a:cubicBezTo>
                <a:lnTo>
                  <a:pt x="712198" y="2082187"/>
                </a:lnTo>
                <a:lnTo>
                  <a:pt x="690164" y="2049137"/>
                </a:lnTo>
                <a:lnTo>
                  <a:pt x="657114" y="1949985"/>
                </a:lnTo>
                <a:lnTo>
                  <a:pt x="646097" y="1916934"/>
                </a:lnTo>
                <a:cubicBezTo>
                  <a:pt x="642425" y="1770043"/>
                  <a:pt x="641907" y="1623039"/>
                  <a:pt x="635080" y="1476260"/>
                </a:cubicBezTo>
                <a:cubicBezTo>
                  <a:pt x="634540" y="1464660"/>
                  <a:pt x="627253" y="1454375"/>
                  <a:pt x="624063" y="1443209"/>
                </a:cubicBezTo>
                <a:cubicBezTo>
                  <a:pt x="620707" y="1431464"/>
                  <a:pt x="609798" y="1380075"/>
                  <a:pt x="602029" y="1366091"/>
                </a:cubicBezTo>
                <a:cubicBezTo>
                  <a:pt x="589169" y="1342942"/>
                  <a:pt x="566336" y="1325112"/>
                  <a:pt x="557962" y="1299990"/>
                </a:cubicBezTo>
                <a:cubicBezTo>
                  <a:pt x="554290" y="1288973"/>
                  <a:pt x="556395" y="1273689"/>
                  <a:pt x="546945" y="1266939"/>
                </a:cubicBezTo>
                <a:cubicBezTo>
                  <a:pt x="528046" y="1253440"/>
                  <a:pt x="502878" y="1252250"/>
                  <a:pt x="480844" y="1244906"/>
                </a:cubicBezTo>
                <a:lnTo>
                  <a:pt x="447793" y="1233889"/>
                </a:lnTo>
                <a:lnTo>
                  <a:pt x="414743" y="1222872"/>
                </a:lnTo>
                <a:cubicBezTo>
                  <a:pt x="352821" y="1228501"/>
                  <a:pt x="288679" y="1231301"/>
                  <a:pt x="227456" y="1244906"/>
                </a:cubicBezTo>
                <a:cubicBezTo>
                  <a:pt x="216120" y="1247425"/>
                  <a:pt x="205422" y="1252250"/>
                  <a:pt x="194405" y="1255922"/>
                </a:cubicBezTo>
                <a:cubicBezTo>
                  <a:pt x="163928" y="1276240"/>
                  <a:pt x="163184" y="1280924"/>
                  <a:pt x="128304" y="1288973"/>
                </a:cubicBezTo>
                <a:cubicBezTo>
                  <a:pt x="91813" y="1297394"/>
                  <a:pt x="25480" y="1329368"/>
                  <a:pt x="7119" y="1311007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7013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855133"/>
          </a:xfrm>
        </p:spPr>
        <p:txBody>
          <a:bodyPr/>
          <a:lstStyle/>
          <a:p>
            <a:pPr eaLnBrk="1" hangingPunct="1">
              <a:lnSpc>
                <a:spcPts val="4000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通用形式：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4.1top_down</a:t>
            </a:r>
            <a:endParaRPr lang="zh-CN" altLang="en-US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00D6E0F5-087C-4328-84EB-D2A05F5B8EDB}"/>
              </a:ext>
            </a:extLst>
          </p:cNvPr>
          <p:cNvSpPr/>
          <p:nvPr/>
        </p:nvSpPr>
        <p:spPr bwMode="auto">
          <a:xfrm>
            <a:off x="2339744" y="2276872"/>
            <a:ext cx="670984" cy="2878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S</a:t>
            </a:r>
            <a:endParaRPr lang="zh-CN" altLang="en-US" sz="2667" b="1" i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BED2355-6CEC-4128-8B7A-AF09AC913675}"/>
              </a:ext>
            </a:extLst>
          </p:cNvPr>
          <p:cNvGrpSpPr/>
          <p:nvPr/>
        </p:nvGrpSpPr>
        <p:grpSpPr>
          <a:xfrm>
            <a:off x="1391477" y="2659988"/>
            <a:ext cx="3242729" cy="827616"/>
            <a:chOff x="1043607" y="1994991"/>
            <a:chExt cx="2432047" cy="620712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C65F4E5-EB1F-4B6A-9180-20F4125F9F07}"/>
                </a:ext>
              </a:extLst>
            </p:cNvPr>
            <p:cNvCxnSpPr/>
            <p:nvPr/>
          </p:nvCxnSpPr>
          <p:spPr bwMode="auto">
            <a:xfrm flipH="1">
              <a:off x="1296021" y="1994991"/>
              <a:ext cx="682625" cy="1873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E2F81C6-3993-498D-96C2-769ADF8AB93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78646" y="1994991"/>
              <a:ext cx="2" cy="2079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90C08D7-8B9E-4F7E-A3A9-0898C2D4BFDC}"/>
                </a:ext>
              </a:extLst>
            </p:cNvPr>
            <p:cNvCxnSpPr/>
            <p:nvPr/>
          </p:nvCxnSpPr>
          <p:spPr bwMode="auto">
            <a:xfrm>
              <a:off x="1978646" y="1994991"/>
              <a:ext cx="747712" cy="2079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E78C16-3F55-463A-97B2-E1214291EC1A}"/>
                </a:ext>
              </a:extLst>
            </p:cNvPr>
            <p:cNvSpPr/>
            <p:nvPr/>
          </p:nvSpPr>
          <p:spPr bwMode="auto">
            <a:xfrm>
              <a:off x="1043607" y="2218828"/>
              <a:ext cx="2432047" cy="3968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X</a:t>
              </a:r>
              <a:r>
                <a:rPr lang="en-US" altLang="zh-CN" sz="2667" b="1" i="1" baseline="-25000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1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 …   X</a:t>
              </a:r>
              <a:r>
                <a:rPr lang="en-US" altLang="zh-CN" sz="2667" b="1" i="1" baseline="-25000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i</a:t>
              </a:r>
              <a:r>
                <a:rPr lang="en-US" altLang="zh-CN" sz="2667" b="1" i="1" dirty="0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    …  </a:t>
              </a:r>
              <a:r>
                <a:rPr lang="en-US" altLang="zh-CN" sz="2667" b="1" i="1" dirty="0" err="1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X</a:t>
              </a:r>
              <a:r>
                <a:rPr lang="en-US" altLang="zh-CN" sz="2667" b="1" i="1" baseline="-25000" dirty="0" err="1">
                  <a:solidFill>
                    <a:prstClr val="black"/>
                  </a:solidFill>
                  <a:latin typeface="Times New Roman" pitchFamily="18" charset="0"/>
                  <a:ea typeface="华文楷体" panose="02010600040101010101" pitchFamily="2" charset="-122"/>
                  <a:cs typeface="Times New Roman" pitchFamily="18" charset="0"/>
                </a:rPr>
                <a:t>n</a:t>
              </a:r>
              <a:endParaRPr lang="zh-CN" altLang="en-US" sz="2667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endParaRPr>
            </a:p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667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endParaRPr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2059B9A5-FF78-4AC3-B322-CC71BCC62B85}"/>
              </a:ext>
            </a:extLst>
          </p:cNvPr>
          <p:cNvCxnSpPr>
            <a:cxnSpLocks/>
          </p:cNvCxnSpPr>
          <p:nvPr/>
        </p:nvCxnSpPr>
        <p:spPr bwMode="auto">
          <a:xfrm flipH="1">
            <a:off x="2255574" y="3429792"/>
            <a:ext cx="380509" cy="237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1AD0A0C-FCA2-414F-A20B-C2D852892750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6082" y="3429793"/>
            <a:ext cx="1" cy="277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5A2ED7B6-2CAD-4DC8-B7D9-488B59BBA0E9}"/>
              </a:ext>
            </a:extLst>
          </p:cNvPr>
          <p:cNvCxnSpPr/>
          <p:nvPr/>
        </p:nvCxnSpPr>
        <p:spPr bwMode="auto">
          <a:xfrm>
            <a:off x="2636082" y="3429793"/>
            <a:ext cx="996949" cy="2772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D37693C0-50BB-4BA1-819A-BEC2B68F2F40}"/>
              </a:ext>
            </a:extLst>
          </p:cNvPr>
          <p:cNvSpPr/>
          <p:nvPr/>
        </p:nvSpPr>
        <p:spPr bwMode="auto">
          <a:xfrm>
            <a:off x="1967543" y="3728242"/>
            <a:ext cx="2400267" cy="5291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 Y</a:t>
            </a:r>
            <a:r>
              <a:rPr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    … </a:t>
            </a:r>
            <a:r>
              <a:rPr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Y</a:t>
            </a:r>
            <a:r>
              <a:rPr lang="en-US" altLang="zh-CN" sz="2667" b="1" i="1" baseline="-25000" dirty="0" err="1">
                <a:solidFill>
                  <a:prstClr val="black"/>
                </a:solidFill>
                <a:latin typeface="Times New Roman" pitchFamily="18" charset="0"/>
                <a:ea typeface="华文楷体" panose="02010600040101010101" pitchFamily="2" charset="-122"/>
                <a:cs typeface="Times New Roman" pitchFamily="18" charset="0"/>
              </a:rPr>
              <a:t>m</a:t>
            </a:r>
            <a:endParaRPr lang="zh-CN" altLang="en-US" sz="2667" b="1" i="1" baseline="-2500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667" b="1" i="1" baseline="-25000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4EE995EB-4187-49F1-8C59-A8F53DFFE1BD}"/>
              </a:ext>
            </a:extLst>
          </p:cNvPr>
          <p:cNvSpPr/>
          <p:nvPr/>
        </p:nvSpPr>
        <p:spPr bwMode="auto">
          <a:xfrm>
            <a:off x="6831943" y="2839245"/>
            <a:ext cx="2880315" cy="24002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667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sz="2667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667" b="1" dirty="0">
              <a:solidFill>
                <a:prstClr val="black"/>
              </a:solidFill>
              <a:latin typeface="Times New Roman" pitchFamily="18" charset="0"/>
              <a:ea typeface="华文楷体" panose="02010600040101010101" pitchFamily="2" charset="-122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FDACB3E-F566-4BA2-B31C-3C73E7E7D694}"/>
                  </a:ext>
                </a:extLst>
              </p:cNvPr>
              <p:cNvSpPr/>
              <p:nvPr/>
            </p:nvSpPr>
            <p:spPr>
              <a:xfrm>
                <a:off x="5083985" y="3140969"/>
                <a:ext cx="152604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CFDACB3E-F566-4BA2-B31C-3C73E7E7D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5" y="3140969"/>
                <a:ext cx="1526049" cy="461665"/>
              </a:xfrm>
              <a:prstGeom prst="rect">
                <a:avLst/>
              </a:prstGeom>
              <a:blipFill>
                <a:blip r:embed="rId3"/>
                <a:stretch>
                  <a:fillRect l="-640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左大括号 41">
            <a:extLst>
              <a:ext uri="{FF2B5EF4-FFF2-40B4-BE49-F238E27FC236}">
                <a16:creationId xmlns:a16="http://schemas.microsoft.com/office/drawing/2014/main" id="{10D285C5-D1F0-45C4-B66B-38ADD9C82010}"/>
              </a:ext>
            </a:extLst>
          </p:cNvPr>
          <p:cNvSpPr/>
          <p:nvPr/>
        </p:nvSpPr>
        <p:spPr>
          <a:xfrm>
            <a:off x="4908559" y="3303687"/>
            <a:ext cx="240723" cy="1129956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185498B2-7665-4C39-93A0-7B6CB0B74B68}"/>
              </a:ext>
            </a:extLst>
          </p:cNvPr>
          <p:cNvSpPr/>
          <p:nvPr/>
        </p:nvSpPr>
        <p:spPr>
          <a:xfrm>
            <a:off x="6566542" y="3295379"/>
            <a:ext cx="192021" cy="67207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4AE130D-4738-4BA0-9B7F-4EB7F152F056}"/>
                  </a:ext>
                </a:extLst>
              </p:cNvPr>
              <p:cNvSpPr/>
              <p:nvPr/>
            </p:nvSpPr>
            <p:spPr>
              <a:xfrm>
                <a:off x="6703034" y="3140969"/>
                <a:ext cx="242048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==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04AE130D-4738-4BA0-9B7F-4EB7F152F0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034" y="3140969"/>
                <a:ext cx="2420483" cy="461665"/>
              </a:xfrm>
              <a:prstGeom prst="rect">
                <a:avLst/>
              </a:prstGeom>
              <a:blipFill>
                <a:blip r:embed="rId4"/>
                <a:stretch>
                  <a:fillRect l="-4030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 47">
            <a:extLst>
              <a:ext uri="{FF2B5EF4-FFF2-40B4-BE49-F238E27FC236}">
                <a16:creationId xmlns:a16="http://schemas.microsoft.com/office/drawing/2014/main" id="{B59B8BFA-0277-4435-9716-69650C1F2708}"/>
              </a:ext>
            </a:extLst>
          </p:cNvPr>
          <p:cNvSpPr/>
          <p:nvPr/>
        </p:nvSpPr>
        <p:spPr>
          <a:xfrm>
            <a:off x="8968750" y="3140969"/>
            <a:ext cx="32059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then 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GetNextToken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38658D8-4B06-458B-98B9-F7722CADC29A}"/>
                  </a:ext>
                </a:extLst>
              </p:cNvPr>
              <p:cNvSpPr/>
              <p:nvPr/>
            </p:nvSpPr>
            <p:spPr>
              <a:xfrm>
                <a:off x="6703034" y="3576313"/>
                <a:ext cx="288031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𝑻𝒐𝒌𝒆𝒏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D38658D8-4B06-458B-98B9-F7722CADC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034" y="3576313"/>
                <a:ext cx="2880315" cy="461665"/>
              </a:xfrm>
              <a:prstGeom prst="rect">
                <a:avLst/>
              </a:prstGeom>
              <a:blipFill>
                <a:blip r:embed="rId5"/>
                <a:stretch>
                  <a:fillRect l="-3390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 49">
            <a:extLst>
              <a:ext uri="{FF2B5EF4-FFF2-40B4-BE49-F238E27FC236}">
                <a16:creationId xmlns:a16="http://schemas.microsoft.com/office/drawing/2014/main" id="{A4C8FCCD-2149-4847-B36E-37129DEC60B5}"/>
              </a:ext>
            </a:extLst>
          </p:cNvPr>
          <p:cNvSpPr/>
          <p:nvPr/>
        </p:nvSpPr>
        <p:spPr>
          <a:xfrm>
            <a:off x="9638883" y="3576313"/>
            <a:ext cx="24314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Error( 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8B37905-DFE4-43D5-B5AC-D55E479AF6CA}"/>
                  </a:ext>
                </a:extLst>
              </p:cNvPr>
              <p:cNvSpPr/>
              <p:nvPr/>
            </p:nvSpPr>
            <p:spPr>
              <a:xfrm>
                <a:off x="5095548" y="4095611"/>
                <a:ext cx="22782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else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8B37905-DFE4-43D5-B5AC-D55E479AF6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548" y="4095611"/>
                <a:ext cx="2278235" cy="461665"/>
              </a:xfrm>
              <a:prstGeom prst="rect">
                <a:avLst/>
              </a:prstGeom>
              <a:blipFill>
                <a:blip r:embed="rId6"/>
                <a:stretch>
                  <a:fillRect l="-427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4F4344D-A35C-47D7-908E-07B858D50DCB}"/>
                  </a:ext>
                </a:extLst>
              </p:cNvPr>
              <p:cNvSpPr/>
              <p:nvPr/>
            </p:nvSpPr>
            <p:spPr>
              <a:xfrm>
                <a:off x="7560772" y="4095611"/>
                <a:ext cx="9228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 )</a:t>
                </a:r>
              </a:p>
            </p:txBody>
          </p:sp>
        </mc:Choice>
        <mc:Fallback xmlns=""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4F4344D-A35C-47D7-908E-07B858D50D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772" y="4095611"/>
                <a:ext cx="922816" cy="461665"/>
              </a:xfrm>
              <a:prstGeom prst="rect">
                <a:avLst/>
              </a:prstGeom>
              <a:blipFill>
                <a:blip r:embed="rId7"/>
                <a:stretch>
                  <a:fillRect l="-131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>
            <a:extLst>
              <a:ext uri="{FF2B5EF4-FFF2-40B4-BE49-F238E27FC236}">
                <a16:creationId xmlns:a16="http://schemas.microsoft.com/office/drawing/2014/main" id="{F84EF043-837C-429F-B2D9-03674EF85A3C}"/>
              </a:ext>
            </a:extLst>
          </p:cNvPr>
          <p:cNvSpPr/>
          <p:nvPr/>
        </p:nvSpPr>
        <p:spPr>
          <a:xfrm>
            <a:off x="4367809" y="1758975"/>
            <a:ext cx="135646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void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 ) 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{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 </a:t>
            </a:r>
            <a:endParaRPr lang="en-US" altLang="zh-CN" sz="2133" b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F18F85-FEBB-4D60-82D6-81AD5AD60D0D}"/>
              </a:ext>
            </a:extLst>
          </p:cNvPr>
          <p:cNvSpPr/>
          <p:nvPr/>
        </p:nvSpPr>
        <p:spPr>
          <a:xfrm>
            <a:off x="3393998" y="1054483"/>
            <a:ext cx="2752677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333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递归下降分析</a:t>
            </a:r>
            <a:endParaRPr lang="zh-CN" altLang="en-US" sz="2400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1188017-45DD-44A4-9CB3-12C87C9446E5}"/>
              </a:ext>
            </a:extLst>
          </p:cNvPr>
          <p:cNvSpPr/>
          <p:nvPr/>
        </p:nvSpPr>
        <p:spPr>
          <a:xfrm>
            <a:off x="4661466" y="2123810"/>
            <a:ext cx="55467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选择一个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产生式：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 →X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X</a:t>
            </a:r>
            <a:r>
              <a:rPr lang="en-US" altLang="zh-CN" sz="24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…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zh-CN" altLang="en-US" sz="2667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696760F-FE98-48ED-974C-9961A99BD6E9}"/>
              </a:ext>
            </a:extLst>
          </p:cNvPr>
          <p:cNvSpPr/>
          <p:nvPr/>
        </p:nvSpPr>
        <p:spPr>
          <a:xfrm>
            <a:off x="4745231" y="2557045"/>
            <a:ext cx="22397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for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(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= 1 to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) </a:t>
            </a:r>
            <a:endParaRPr lang="zh-CN" altLang="en-US" sz="2667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EE1AC6AB-6DC3-4135-801F-A0E91982B1B5}"/>
              </a:ext>
            </a:extLst>
          </p:cNvPr>
          <p:cNvSpPr/>
          <p:nvPr/>
        </p:nvSpPr>
        <p:spPr>
          <a:xfrm>
            <a:off x="8914748" y="4348169"/>
            <a:ext cx="2263505" cy="42056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1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→Y</a:t>
            </a:r>
            <a:r>
              <a:rPr lang="en-US" altLang="zh-CN" sz="2133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Y</a:t>
            </a:r>
            <a:r>
              <a:rPr lang="en-US" altLang="zh-CN" sz="2133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… </a:t>
            </a:r>
            <a:r>
              <a:rPr lang="en-US" altLang="zh-CN" sz="2133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en-US" altLang="zh-CN" sz="2133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1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endParaRPr lang="zh-CN" altLang="en-US" sz="24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箭头: 下 58">
            <a:extLst>
              <a:ext uri="{FF2B5EF4-FFF2-40B4-BE49-F238E27FC236}">
                <a16:creationId xmlns:a16="http://schemas.microsoft.com/office/drawing/2014/main" id="{05C87FBA-8513-4C2C-AFC7-3388253E98C9}"/>
              </a:ext>
            </a:extLst>
          </p:cNvPr>
          <p:cNvSpPr/>
          <p:nvPr/>
        </p:nvSpPr>
        <p:spPr>
          <a:xfrm>
            <a:off x="527382" y="2276872"/>
            <a:ext cx="275087" cy="16905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9AFC2AC6-8959-4C1A-B991-15C8CC2D83D7}"/>
              </a:ext>
            </a:extLst>
          </p:cNvPr>
          <p:cNvSpPr/>
          <p:nvPr/>
        </p:nvSpPr>
        <p:spPr>
          <a:xfrm>
            <a:off x="7158596" y="2705622"/>
            <a:ext cx="1601453" cy="284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08A91B2-4FE5-472A-89BE-8ADEAA2F6CD3}"/>
              </a:ext>
            </a:extLst>
          </p:cNvPr>
          <p:cNvSpPr/>
          <p:nvPr/>
        </p:nvSpPr>
        <p:spPr>
          <a:xfrm>
            <a:off x="6082371" y="1124744"/>
            <a:ext cx="5673348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模拟了自顶向下建树过程，最左推导</a:t>
            </a:r>
            <a:endParaRPr lang="zh-CN" altLang="en-US" sz="2133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7F15-A94F-4233-A437-DE6BCA30C1EC}"/>
                  </a:ext>
                </a:extLst>
              </p:cNvPr>
              <p:cNvSpPr/>
              <p:nvPr/>
            </p:nvSpPr>
            <p:spPr>
              <a:xfrm>
                <a:off x="200475" y="5206072"/>
                <a:ext cx="7119962" cy="5027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667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问题：假设</a:t>
                </a:r>
                <a:r>
                  <a:rPr lang="en-US" altLang="zh-CN" sz="2667" b="1" i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A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667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667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华文楷体" panose="02010600040101010101" pitchFamily="2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667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667" b="1" dirty="0">
                    <a:solidFill>
                      <a:srgbClr val="0000FF"/>
                    </a:solidFill>
                    <a:latin typeface="Tahoma" panose="020B0604030504040204" pitchFamily="34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zh-CN" altLang="en-US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667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华文楷体" panose="0201060004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667" b="1" dirty="0">
                    <a:solidFill>
                      <a:srgbClr val="0000FF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, </a:t>
                </a:r>
                <a:r>
                  <a:rPr lang="zh-CN" altLang="en-US" sz="2667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那么</a:t>
                </a:r>
                <a:r>
                  <a:rPr lang="en-US" altLang="zh-CN" sz="2667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667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选哪一个</a:t>
                </a:r>
                <a:r>
                  <a:rPr lang="en-US" altLang="zh-CN" sz="2667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?</a:t>
                </a:r>
                <a:endParaRPr lang="zh-CN" altLang="en-US" sz="2667" dirty="0">
                  <a:solidFill>
                    <a:srgbClr val="0000FF"/>
                  </a:solidFill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9287F15-A94F-4233-A437-DE6BCA30C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75" y="5206072"/>
                <a:ext cx="7119962" cy="502766"/>
              </a:xfrm>
              <a:prstGeom prst="rect">
                <a:avLst/>
              </a:prstGeom>
              <a:blipFill>
                <a:blip r:embed="rId8"/>
                <a:stretch>
                  <a:fillRect l="-1627" t="-14634" r="-942" b="-341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矩形 66">
            <a:extLst>
              <a:ext uri="{FF2B5EF4-FFF2-40B4-BE49-F238E27FC236}">
                <a16:creationId xmlns:a16="http://schemas.microsoft.com/office/drawing/2014/main" id="{F498117A-317F-4ED8-9D90-1C124A4EDDDD}"/>
              </a:ext>
            </a:extLst>
          </p:cNvPr>
          <p:cNvSpPr/>
          <p:nvPr/>
        </p:nvSpPr>
        <p:spPr>
          <a:xfrm>
            <a:off x="206628" y="5631448"/>
            <a:ext cx="533030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需要回溯的分析（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不确定的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分析）</a:t>
            </a:r>
            <a:endParaRPr lang="zh-CN" altLang="en-US" sz="2667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2205FCA6-8DD6-4C34-B195-49DA606CA81C}"/>
              </a:ext>
            </a:extLst>
          </p:cNvPr>
          <p:cNvSpPr/>
          <p:nvPr/>
        </p:nvSpPr>
        <p:spPr>
          <a:xfrm>
            <a:off x="200476" y="5997105"/>
            <a:ext cx="395813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预测分析（</a:t>
            </a:r>
            <a:r>
              <a:rPr lang="zh-CN" altLang="en-US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确定的</a:t>
            </a:r>
            <a:r>
              <a:rPr lang="zh-CN" altLang="en-US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分析）</a:t>
            </a:r>
            <a:endParaRPr lang="zh-CN" altLang="en-US" sz="2667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DDCA6423-02ED-436E-AF31-3D17AAD52B63}"/>
              </a:ext>
            </a:extLst>
          </p:cNvPr>
          <p:cNvSpPr/>
          <p:nvPr/>
        </p:nvSpPr>
        <p:spPr>
          <a:xfrm>
            <a:off x="4122024" y="6026555"/>
            <a:ext cx="3272050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什么样的文法可以？</a:t>
            </a:r>
            <a:endParaRPr lang="zh-CN" altLang="en-US" sz="2667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840228D-F62A-4D4B-BDBC-4E79FA12E3B1}"/>
              </a:ext>
            </a:extLst>
          </p:cNvPr>
          <p:cNvSpPr/>
          <p:nvPr/>
        </p:nvSpPr>
        <p:spPr>
          <a:xfrm>
            <a:off x="7379548" y="6038193"/>
            <a:ext cx="1725152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LL(1)</a:t>
            </a:r>
            <a:r>
              <a:rPr lang="zh-CN" altLang="en-US" sz="2667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文法</a:t>
            </a:r>
            <a:endParaRPr lang="zh-CN" altLang="en-US" sz="2667" dirty="0">
              <a:solidFill>
                <a:srgbClr val="0000FF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7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8" grpId="0"/>
      <p:bldP spid="41" grpId="0"/>
      <p:bldP spid="42" grpId="0" animBg="1"/>
      <p:bldP spid="46" grpId="0" animBg="1"/>
      <p:bldP spid="47" grpId="0"/>
      <p:bldP spid="48" grpId="0"/>
      <p:bldP spid="49" grpId="0"/>
      <p:bldP spid="50" grpId="0"/>
      <p:bldP spid="51" grpId="0"/>
      <p:bldP spid="52" grpId="0"/>
      <p:bldP spid="44" grpId="0"/>
      <p:bldP spid="45" grpId="0"/>
      <p:bldP spid="54" grpId="0"/>
      <p:bldP spid="55" grpId="0"/>
      <p:bldP spid="58" grpId="0" animBg="1"/>
      <p:bldP spid="59" grpId="0" animBg="1"/>
      <p:bldP spid="60" grpId="0" animBg="1"/>
      <p:bldP spid="63" grpId="0"/>
      <p:bldP spid="64" grpId="0"/>
      <p:bldP spid="67" grpId="0"/>
      <p:bldP spid="68" grpId="0"/>
      <p:bldP spid="69" grpId="0"/>
      <p:bldP spid="6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4">
            <a:extLst>
              <a:ext uri="{FF2B5EF4-FFF2-40B4-BE49-F238E27FC236}">
                <a16:creationId xmlns:a16="http://schemas.microsoft.com/office/drawing/2014/main" id="{6950695F-ABF2-42A3-AD56-F2881CA75664}"/>
              </a:ext>
            </a:extLst>
          </p:cNvPr>
          <p:cNvGraphicFramePr>
            <a:graphicFrameLocks noGrp="1"/>
          </p:cNvGraphicFramePr>
          <p:nvPr/>
        </p:nvGraphicFramePr>
        <p:xfrm>
          <a:off x="503766" y="1143676"/>
          <a:ext cx="11455830" cy="4891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437">
                  <a:extLst>
                    <a:ext uri="{9D8B030D-6E8A-4147-A177-3AD203B41FA5}">
                      <a16:colId xmlns:a16="http://schemas.microsoft.com/office/drawing/2014/main" val="316946049"/>
                    </a:ext>
                  </a:extLst>
                </a:gridCol>
                <a:gridCol w="4726379">
                  <a:extLst>
                    <a:ext uri="{9D8B030D-6E8A-4147-A177-3AD203B41FA5}">
                      <a16:colId xmlns:a16="http://schemas.microsoft.com/office/drawing/2014/main" val="4026536747"/>
                    </a:ext>
                  </a:extLst>
                </a:gridCol>
                <a:gridCol w="4395014">
                  <a:extLst>
                    <a:ext uri="{9D8B030D-6E8A-4147-A177-3AD203B41FA5}">
                      <a16:colId xmlns:a16="http://schemas.microsoft.com/office/drawing/2014/main" val="2053957410"/>
                    </a:ext>
                  </a:extLst>
                </a:gridCol>
              </a:tblGrid>
              <a:tr h="81575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395894"/>
                  </a:ext>
                </a:extLst>
              </a:tr>
              <a:tr h="1365662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29329"/>
                  </a:ext>
                </a:extLst>
              </a:tr>
              <a:tr h="130628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9695"/>
                  </a:ext>
                </a:extLst>
              </a:tr>
              <a:tr h="140420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43208"/>
                  </a:ext>
                </a:extLst>
              </a:tr>
            </a:tbl>
          </a:graphicData>
        </a:graphic>
      </p:graphicFrame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487" y="1348015"/>
            <a:ext cx="2596452" cy="771523"/>
          </a:xfrm>
        </p:spPr>
        <p:txBody>
          <a:bodyPr/>
          <a:lstStyle/>
          <a:p>
            <a:pPr marL="0" indent="0" eaLnBrk="1" hangingPunct="1">
              <a:lnSpc>
                <a:spcPts val="4000"/>
              </a:lnSpc>
              <a:buClrTx/>
              <a:buNone/>
            </a:pPr>
            <a:r>
              <a:rPr lang="en-US" altLang="zh-CN" sz="3333" b="1" dirty="0">
                <a:solidFill>
                  <a:schemeClr val="tx1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3333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top_down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讲（语法分析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_3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）要点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BE2497A9-43DD-4CA2-8997-C0B9CB896623}"/>
              </a:ext>
            </a:extLst>
          </p:cNvPr>
          <p:cNvSpPr/>
          <p:nvPr/>
        </p:nvSpPr>
        <p:spPr>
          <a:xfrm>
            <a:off x="3990222" y="3812245"/>
            <a:ext cx="2324675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候选式冲突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DD702D7-08F0-4051-A7EB-F7B0048E12BE}"/>
              </a:ext>
            </a:extLst>
          </p:cNvPr>
          <p:cNvSpPr/>
          <p:nvPr/>
        </p:nvSpPr>
        <p:spPr>
          <a:xfrm>
            <a:off x="3825024" y="2380330"/>
            <a:ext cx="2752677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递归下降分析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内容占位符 1">
            <a:extLst>
              <a:ext uri="{FF2B5EF4-FFF2-40B4-BE49-F238E27FC236}">
                <a16:creationId xmlns:a16="http://schemas.microsoft.com/office/drawing/2014/main" id="{810598A2-96EE-4C16-B5AD-8386F7C1A0B9}"/>
              </a:ext>
            </a:extLst>
          </p:cNvPr>
          <p:cNvSpPr txBox="1">
            <a:spLocks/>
          </p:cNvSpPr>
          <p:nvPr/>
        </p:nvSpPr>
        <p:spPr bwMode="auto">
          <a:xfrm>
            <a:off x="7934105" y="1307740"/>
            <a:ext cx="4108618" cy="77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4058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3200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68331" indent="-36405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9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0855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52396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667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949402" indent="-304792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133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377381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804090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3079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509" indent="-304792" algn="l" defTabSz="1219170" rtl="0" eaLnBrk="1" latinLnBrk="0" hangingPunct="1">
              <a:spcBef>
                <a:spcPts val="512"/>
              </a:spcBef>
              <a:buClr>
                <a:schemeClr val="accent1"/>
              </a:buClr>
              <a:buFont typeface="Symbol" pitchFamily="18" charset="2"/>
              <a:buChar char="*"/>
              <a:defRPr sz="1867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Symbol" panose="05050102010706020507" pitchFamily="18" charset="2"/>
              <a:buNone/>
              <a:tabLst/>
              <a:defRPr/>
            </a:pPr>
            <a:r>
              <a:rPr kumimoji="0" lang="en-US" altLang="zh-CN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3333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bottom_up</a:t>
            </a:r>
            <a:endParaRPr kumimoji="0" lang="en-US" altLang="zh-CN" sz="3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421D54A-641D-4DCD-B4EE-3C38EF21BE0D}"/>
              </a:ext>
            </a:extLst>
          </p:cNvPr>
          <p:cNvSpPr/>
          <p:nvPr/>
        </p:nvSpPr>
        <p:spPr>
          <a:xfrm>
            <a:off x="729447" y="2328180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通用框架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D4653C4-0A40-4CE9-A300-03B48B9E71AA}"/>
              </a:ext>
            </a:extLst>
          </p:cNvPr>
          <p:cNvSpPr/>
          <p:nvPr/>
        </p:nvSpPr>
        <p:spPr>
          <a:xfrm>
            <a:off x="8070866" y="2328180"/>
            <a:ext cx="2895344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r>
              <a:rPr kumimoji="0" lang="en-US" altLang="zh-CN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归约分析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93F328D-C486-4885-8877-BED03C2784CE}"/>
              </a:ext>
            </a:extLst>
          </p:cNvPr>
          <p:cNvSpPr/>
          <p:nvPr/>
        </p:nvSpPr>
        <p:spPr>
          <a:xfrm>
            <a:off x="729447" y="3760095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主要问题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9A86677-8893-45FF-93A8-BC14324E9E42}"/>
              </a:ext>
            </a:extLst>
          </p:cNvPr>
          <p:cNvSpPr/>
          <p:nvPr/>
        </p:nvSpPr>
        <p:spPr>
          <a:xfrm>
            <a:off x="7999114" y="3773945"/>
            <a:ext cx="1040670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冲突</a:t>
            </a:r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8316778C-4C12-4991-9055-F54E15051E47}"/>
              </a:ext>
            </a:extLst>
          </p:cNvPr>
          <p:cNvSpPr/>
          <p:nvPr/>
        </p:nvSpPr>
        <p:spPr>
          <a:xfrm>
            <a:off x="9039784" y="3760095"/>
            <a:ext cx="192021" cy="67207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C94A204-4290-48AB-A8C1-6FC121DAFF9B}"/>
              </a:ext>
            </a:extLst>
          </p:cNvPr>
          <p:cNvSpPr/>
          <p:nvPr/>
        </p:nvSpPr>
        <p:spPr>
          <a:xfrm>
            <a:off x="9289934" y="3464546"/>
            <a:ext cx="2039341" cy="1118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kumimoji="0" lang="en-US" altLang="zh-CN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endParaRPr kumimoji="0" lang="en-US" altLang="zh-CN" sz="33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r>
              <a:rPr kumimoji="0" lang="en-US" altLang="zh-CN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9D3AAD7-475F-4BDA-AC1E-A30923DF589F}"/>
              </a:ext>
            </a:extLst>
          </p:cNvPr>
          <p:cNvSpPr/>
          <p:nvPr/>
        </p:nvSpPr>
        <p:spPr>
          <a:xfrm>
            <a:off x="3134218" y="4995084"/>
            <a:ext cx="4036682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sz="3333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如何正确选择候选</a:t>
            </a: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式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3B8CEDB-E9BB-4FAD-A8C9-747C2B1E5F7D}"/>
              </a:ext>
            </a:extLst>
          </p:cNvPr>
          <p:cNvSpPr/>
          <p:nvPr/>
        </p:nvSpPr>
        <p:spPr>
          <a:xfrm>
            <a:off x="731122" y="5005630"/>
            <a:ext cx="1896673" cy="6052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关键问题</a:t>
            </a:r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1E37F9EE-E7BE-4147-853E-A87507A2249C}"/>
              </a:ext>
            </a:extLst>
          </p:cNvPr>
          <p:cNvSpPr/>
          <p:nvPr/>
        </p:nvSpPr>
        <p:spPr>
          <a:xfrm>
            <a:off x="7444351" y="6266005"/>
            <a:ext cx="225631" cy="40219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3A3E98D-A6FF-4B99-9657-1FC5CDE5A74F}"/>
              </a:ext>
            </a:extLst>
          </p:cNvPr>
          <p:cNvSpPr/>
          <p:nvPr/>
        </p:nvSpPr>
        <p:spPr>
          <a:xfrm>
            <a:off x="7558250" y="6094981"/>
            <a:ext cx="511742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归约：哪个是句柄归约哪个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移入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归约：是句柄就归约；不是就移入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85FCD35-3FDB-4886-947D-C2B90F6E5E18}"/>
              </a:ext>
            </a:extLst>
          </p:cNvPr>
          <p:cNvSpPr/>
          <p:nvPr/>
        </p:nvSpPr>
        <p:spPr>
          <a:xfrm>
            <a:off x="7999114" y="5028182"/>
            <a:ext cx="3721331" cy="605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如何正确识别</a:t>
            </a:r>
            <a:r>
              <a:rPr kumimoji="0" lang="zh-CN" altLang="en-US" sz="3333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句柄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D5FF82-F1CD-4A2A-ACD1-F49D4A5822A4}"/>
              </a:ext>
            </a:extLst>
          </p:cNvPr>
          <p:cNvSpPr/>
          <p:nvPr/>
        </p:nvSpPr>
        <p:spPr>
          <a:xfrm>
            <a:off x="9269019" y="5596796"/>
            <a:ext cx="2954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（每次应该归约的符号串）</a:t>
            </a:r>
          </a:p>
        </p:txBody>
      </p:sp>
    </p:spTree>
    <p:extLst>
      <p:ext uri="{BB962C8B-B14F-4D97-AF65-F5344CB8AC3E}">
        <p14:creationId xmlns:p14="http://schemas.microsoft.com/office/powerpoint/2010/main" val="377192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20" grpId="0" animBg="1"/>
      <p:bldP spid="21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2D6D25B4-272E-44FE-B1E4-9B71C1839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0334" y="1047751"/>
            <a:ext cx="11070167" cy="4301067"/>
          </a:xfrm>
        </p:spPr>
        <p:txBody>
          <a:bodyPr/>
          <a:lstStyle/>
          <a:p>
            <a:pPr eaLnBrk="1" hangingPunct="1">
              <a:lnSpc>
                <a:spcPts val="4267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733" b="1" dirty="0">
                <a:solidFill>
                  <a:schemeClr val="tx1"/>
                </a:solidFill>
                <a:latin typeface="楷体" panose="02010609060101010101" pitchFamily="49" charset="-122"/>
                <a:cs typeface="楷体_GB2312" pitchFamily="49" charset="-122"/>
              </a:rPr>
              <a:t>基本原理</a:t>
            </a:r>
            <a:endParaRPr lang="en-US" altLang="zh-CN" sz="3733" b="1" dirty="0">
              <a:solidFill>
                <a:schemeClr val="tx1"/>
              </a:solidFill>
              <a:latin typeface="楷体" panose="02010609060101010101" pitchFamily="49" charset="-122"/>
              <a:cs typeface="楷体_GB2312" pitchFamily="49" charset="-122"/>
            </a:endParaRPr>
          </a:p>
          <a:p>
            <a:pPr lvl="1" eaLnBrk="1" hangingPunct="1">
              <a:lnSpc>
                <a:spcPts val="4267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466" b="1" dirty="0">
                <a:solidFill>
                  <a:schemeClr val="tx1"/>
                </a:solidFill>
                <a:latin typeface="楷体" panose="02010609060101010101" pitchFamily="49" charset="-122"/>
                <a:cs typeface="楷体_GB2312" pitchFamily="49" charset="-122"/>
              </a:rPr>
              <a:t>句柄是</a:t>
            </a:r>
            <a:r>
              <a:rPr lang="zh-CN" altLang="en-US" sz="3466" b="1" dirty="0">
                <a:solidFill>
                  <a:srgbClr val="0000FF"/>
                </a:solidFill>
                <a:latin typeface="楷体" panose="02010609060101010101" pitchFamily="49" charset="-122"/>
                <a:cs typeface="楷体_GB2312" pitchFamily="49" charset="-122"/>
              </a:rPr>
              <a:t>逐步形成</a:t>
            </a:r>
            <a:r>
              <a:rPr lang="zh-CN" altLang="en-US" sz="3466" b="1" dirty="0">
                <a:solidFill>
                  <a:schemeClr val="tx1"/>
                </a:solidFill>
                <a:latin typeface="楷体" panose="02010609060101010101" pitchFamily="49" charset="-122"/>
                <a:cs typeface="楷体_GB2312" pitchFamily="49" charset="-122"/>
              </a:rPr>
              <a:t>的，用“</a:t>
            </a:r>
            <a:r>
              <a:rPr lang="zh-CN" altLang="en-US" sz="3466" b="1" dirty="0">
                <a:solidFill>
                  <a:srgbClr val="FF0000"/>
                </a:solidFill>
                <a:latin typeface="楷体" panose="02010609060101010101" pitchFamily="49" charset="-122"/>
                <a:cs typeface="楷体_GB2312" pitchFamily="49" charset="-122"/>
              </a:rPr>
              <a:t>状态</a:t>
            </a:r>
            <a:r>
              <a:rPr lang="zh-CN" altLang="en-US" sz="3466" b="1" dirty="0">
                <a:solidFill>
                  <a:schemeClr val="tx1"/>
                </a:solidFill>
                <a:latin typeface="楷体" panose="02010609060101010101" pitchFamily="49" charset="-122"/>
                <a:cs typeface="楷体_GB2312" pitchFamily="49" charset="-122"/>
              </a:rPr>
              <a:t>”表示句柄识别的进展程度</a:t>
            </a:r>
            <a:endParaRPr lang="en-US" altLang="zh-CN" sz="3466" b="1" dirty="0">
              <a:solidFill>
                <a:schemeClr val="tx1"/>
              </a:solidFill>
              <a:latin typeface="楷体" panose="02010609060101010101" pitchFamily="49" charset="-122"/>
              <a:cs typeface="楷体_GB2312" pitchFamily="49" charset="-122"/>
            </a:endParaRPr>
          </a:p>
          <a:p>
            <a:pPr lvl="2" eaLnBrk="1" hangingPunct="1">
              <a:lnSpc>
                <a:spcPts val="4267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067" b="1" dirty="0">
                <a:solidFill>
                  <a:schemeClr val="tx1"/>
                </a:solidFill>
                <a:cs typeface="Times New Roman" panose="02020603050405020304" pitchFamily="18" charset="0"/>
              </a:rPr>
              <a:t>例：</a:t>
            </a:r>
            <a:r>
              <a:rPr lang="en-US" altLang="zh-CN" sz="3067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3067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3067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3067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3" eaLnBrk="1" hangingPunct="1">
              <a:lnSpc>
                <a:spcPts val="4267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→ ·</a:t>
            </a: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3" eaLnBrk="1" hangingPunct="1">
              <a:lnSpc>
                <a:spcPts val="4267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BB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</a:p>
          <a:p>
            <a:pPr lvl="3" eaLnBrk="1" hangingPunct="1">
              <a:lnSpc>
                <a:spcPts val="4267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bB</a:t>
            </a:r>
            <a:r>
              <a:rPr lang="en-US" altLang="zh-CN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·</a:t>
            </a: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   </a:t>
            </a:r>
          </a:p>
          <a:p>
            <a:pPr lvl="3" eaLnBrk="1" hangingPunct="1">
              <a:lnSpc>
                <a:spcPts val="4267"/>
              </a:lnSpc>
              <a:buClrTx/>
              <a:buFont typeface="Wingdings" panose="05000000000000000000" pitchFamily="2" charset="2"/>
              <a:buChar char="Ø"/>
            </a:pP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lang="en-US" altLang="zh-CN" sz="2800" b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→</a:t>
            </a:r>
            <a:r>
              <a:rPr lang="en-US" altLang="zh-CN" sz="2800" b="1" i="1" dirty="0" err="1">
                <a:solidFill>
                  <a:schemeClr val="tx1"/>
                </a:solidFill>
                <a:cs typeface="Times New Roman" panose="02020603050405020304" pitchFamily="18" charset="0"/>
              </a:rPr>
              <a:t>bBB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· </a:t>
            </a:r>
            <a:endParaRPr lang="en-US" altLang="zh-CN" sz="33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A650671-CD04-4849-A8EB-EF6042D7F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如何正确地识别句柄</a:t>
            </a:r>
            <a:r>
              <a:rPr lang="en-US" altLang="zh-CN" sz="4000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?——</a:t>
            </a:r>
            <a:r>
              <a:rPr lang="en-US" altLang="zh-CN" sz="4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LR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分析法</a:t>
            </a:r>
            <a:endParaRPr lang="en-US" altLang="zh-CN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808965" name="Rectangle 5">
            <a:extLst>
              <a:ext uri="{FF2B5EF4-FFF2-40B4-BE49-F238E27FC236}">
                <a16:creationId xmlns:a16="http://schemas.microsoft.com/office/drawing/2014/main" id="{C2292F44-FD5D-4062-B9AF-D46200AF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5511525"/>
            <a:ext cx="3649133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333" b="1" dirty="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归约项目</a:t>
            </a:r>
          </a:p>
        </p:txBody>
      </p:sp>
      <p:sp>
        <p:nvSpPr>
          <p:cNvPr id="808967" name="Rectangle 7">
            <a:extLst>
              <a:ext uri="{FF2B5EF4-FFF2-40B4-BE49-F238E27FC236}">
                <a16:creationId xmlns:a16="http://schemas.microsoft.com/office/drawing/2014/main" id="{82AE0D9C-32FF-4DEE-A35B-EB4336B9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0" y="3585358"/>
            <a:ext cx="3073400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333" b="1" dirty="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移进项目</a:t>
            </a:r>
          </a:p>
        </p:txBody>
      </p:sp>
      <p:sp>
        <p:nvSpPr>
          <p:cNvPr id="808968" name="Rectangle 8">
            <a:extLst>
              <a:ext uri="{FF2B5EF4-FFF2-40B4-BE49-F238E27FC236}">
                <a16:creationId xmlns:a16="http://schemas.microsoft.com/office/drawing/2014/main" id="{66B7900D-DCF0-4487-B634-DDE6A814E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9301" y="4550559"/>
            <a:ext cx="1835151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333" b="1" dirty="0">
                <a:solidFill>
                  <a:srgbClr val="2D83F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待约项目</a:t>
            </a:r>
          </a:p>
        </p:txBody>
      </p:sp>
      <p:sp>
        <p:nvSpPr>
          <p:cNvPr id="808969" name="AutoShape 9">
            <a:extLst>
              <a:ext uri="{FF2B5EF4-FFF2-40B4-BE49-F238E27FC236}">
                <a16:creationId xmlns:a16="http://schemas.microsoft.com/office/drawing/2014/main" id="{EBE29FB1-1793-4FAF-BDA0-F9BE9CA93A26}"/>
              </a:ext>
            </a:extLst>
          </p:cNvPr>
          <p:cNvSpPr>
            <a:spLocks/>
          </p:cNvSpPr>
          <p:nvPr/>
        </p:nvSpPr>
        <p:spPr bwMode="auto">
          <a:xfrm>
            <a:off x="3790951" y="4446842"/>
            <a:ext cx="677333" cy="948267"/>
          </a:xfrm>
          <a:prstGeom prst="rightBrace">
            <a:avLst>
              <a:gd name="adj1" fmla="val 19526"/>
              <a:gd name="adj2" fmla="val 5000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808970" name="Line 10">
            <a:extLst>
              <a:ext uri="{FF2B5EF4-FFF2-40B4-BE49-F238E27FC236}">
                <a16:creationId xmlns:a16="http://schemas.microsoft.com/office/drawing/2014/main" id="{BFC0E069-0E87-468C-B80B-D2435859F8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0951" y="5799391"/>
            <a:ext cx="768349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08971" name="Line 11">
            <a:extLst>
              <a:ext uri="{FF2B5EF4-FFF2-40B4-BE49-F238E27FC236}">
                <a16:creationId xmlns:a16="http://schemas.microsoft.com/office/drawing/2014/main" id="{E214D616-1D7A-4DB9-8CBD-038F416AB8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90951" y="3871109"/>
            <a:ext cx="768349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CC127B-3761-47C6-B2CA-725992FAFE17}"/>
              </a:ext>
            </a:extLst>
          </p:cNvPr>
          <p:cNvSpPr/>
          <p:nvPr/>
        </p:nvSpPr>
        <p:spPr>
          <a:xfrm>
            <a:off x="6383868" y="4887384"/>
            <a:ext cx="5628217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en-US" altLang="zh-CN" sz="3200" b="1" i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LR</a:t>
            </a:r>
            <a:r>
              <a:rPr lang="zh-CN" altLang="en-US" sz="32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分析器基于这样一些</a:t>
            </a:r>
            <a:r>
              <a:rPr lang="zh-CN" altLang="en-US" sz="32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状态</a:t>
            </a:r>
            <a:r>
              <a:rPr lang="zh-CN" altLang="en-US" sz="32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来构造</a:t>
            </a:r>
            <a:r>
              <a:rPr lang="zh-CN" altLang="en-US" sz="32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自动机</a:t>
            </a:r>
            <a:r>
              <a:rPr lang="zh-CN" altLang="en-US" sz="32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进行句柄的识别</a:t>
            </a:r>
            <a:endParaRPr lang="en-US" altLang="zh-CN" sz="3200" b="1">
              <a:solidFill>
                <a:srgbClr val="00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21412F-EE3C-4B6F-8412-CA57B415CA67}"/>
              </a:ext>
            </a:extLst>
          </p:cNvPr>
          <p:cNvSpPr/>
          <p:nvPr/>
        </p:nvSpPr>
        <p:spPr>
          <a:xfrm>
            <a:off x="6404485" y="4060907"/>
            <a:ext cx="5628217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项目描述了</a:t>
            </a:r>
            <a:r>
              <a:rPr lang="zh-CN" altLang="en-US" sz="3200" b="1" dirty="0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句柄识别的状态</a:t>
            </a:r>
            <a:endParaRPr lang="zh-CN" altLang="en-US" sz="4800" b="1" dirty="0">
              <a:solidFill>
                <a:srgbClr val="2D83F4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30410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08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08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0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8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0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0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0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0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0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65" grpId="0"/>
      <p:bldP spid="808967" grpId="0"/>
      <p:bldP spid="808968" grpId="0"/>
      <p:bldP spid="808969" grpId="0" animBg="1"/>
      <p:bldP spid="2" grpId="0" animBg="1"/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5" name="Rectangle 15">
            <a:extLst>
              <a:ext uri="{FF2B5EF4-FFF2-40B4-BE49-F238E27FC236}">
                <a16:creationId xmlns:a16="http://schemas.microsoft.com/office/drawing/2014/main" id="{2D4ED82B-1B0E-431B-AFF8-FC2E3553F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585" y="1382185"/>
            <a:ext cx="11101916" cy="5016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364058" indent="-364058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31B6FD"/>
              </a:buClr>
              <a:buSzPct val="100000"/>
              <a:defRPr/>
            </a:pPr>
            <a:r>
              <a:rPr lang="en-US" altLang="zh-CN" sz="3333" b="1">
                <a:solidFill>
                  <a:srgbClr val="000000"/>
                </a:solidFill>
                <a:latin typeface="宋体" pitchFamily="2" charset="-122"/>
                <a:ea typeface="宋体" panose="02010600030101010101" pitchFamily="2" charset="-122"/>
                <a:cs typeface="Times New Roman" pitchFamily="18" charset="0"/>
              </a:rPr>
              <a:t>① </a:t>
            </a:r>
            <a:r>
              <a:rPr lang="en-US" altLang="zh-CN" sz="3333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S'</a:t>
            </a:r>
            <a:r>
              <a:rPr lang="en-US" altLang="zh-CN" sz="3333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  </a:t>
            </a:r>
            <a:r>
              <a:rPr lang="en-US" altLang="zh-CN" sz="3333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</a:t>
            </a:r>
            <a:r>
              <a:rPr lang="en-US" altLang="zh-CN" sz="3333" b="1">
                <a:solidFill>
                  <a:srgbClr val="000000"/>
                </a:solidFill>
                <a:latin typeface="宋体" pitchFamily="2" charset="-122"/>
                <a:ea typeface="宋体" panose="02010600030101010101" pitchFamily="2" charset="-122"/>
                <a:cs typeface="Times New Roman" pitchFamily="18" charset="0"/>
              </a:rPr>
              <a:t>② </a:t>
            </a:r>
            <a:r>
              <a:rPr lang="en-US" altLang="zh-CN" sz="3333" b="1" i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lang="en-US" altLang="zh-CN" sz="3333" b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→v</a:t>
            </a:r>
            <a:r>
              <a:rPr lang="en-US" altLang="zh-CN" sz="3333" b="1" i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lang="en-US" altLang="zh-CN" sz="3333" b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  <a:r>
              <a:rPr lang="en-US" altLang="zh-CN" sz="3333" b="1" i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</a:t>
            </a:r>
            <a:r>
              <a:rPr lang="en-US" altLang="zh-CN" sz="3333" b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    </a:t>
            </a:r>
            <a:r>
              <a:rPr lang="en-US" altLang="zh-CN" sz="3333" b="1">
                <a:solidFill>
                  <a:srgbClr val="000000"/>
                </a:solidFill>
                <a:latin typeface="宋体" pitchFamily="2" charset="-122"/>
                <a:ea typeface="宋体" panose="02010600030101010101" pitchFamily="2" charset="-122"/>
                <a:cs typeface="Times New Roman" pitchFamily="18" charset="0"/>
              </a:rPr>
              <a:t>③ </a:t>
            </a:r>
            <a:r>
              <a:rPr lang="en-US" altLang="zh-CN" sz="3333" b="1" i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lang="en-US" altLang="zh-CN" sz="3333" b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lang="en-US" altLang="zh-CN" sz="3333" b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,i      </a:t>
            </a:r>
            <a:r>
              <a:rPr lang="en-US" altLang="zh-CN" sz="3333" b="1">
                <a:solidFill>
                  <a:srgbClr val="000000"/>
                </a:solidFill>
                <a:latin typeface="宋体" pitchFamily="2" charset="-122"/>
                <a:ea typeface="宋体" panose="02010600030101010101" pitchFamily="2" charset="-122"/>
                <a:cs typeface="Times New Roman" pitchFamily="18" charset="0"/>
              </a:rPr>
              <a:t>④ </a:t>
            </a:r>
            <a:r>
              <a:rPr lang="en-US" altLang="zh-CN" sz="3333" b="1" i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lang="en-US" altLang="zh-CN" sz="3333" b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→i      </a:t>
            </a:r>
            <a:r>
              <a:rPr lang="en-US" altLang="zh-CN" sz="3333" b="1">
                <a:solidFill>
                  <a:srgbClr val="000000"/>
                </a:solidFill>
                <a:latin typeface="宋体" pitchFamily="2" charset="-122"/>
                <a:ea typeface="宋体" panose="02010600030101010101" pitchFamily="2" charset="-122"/>
                <a:cs typeface="Times New Roman" pitchFamily="18" charset="0"/>
              </a:rPr>
              <a:t>⑤ </a:t>
            </a:r>
            <a:r>
              <a:rPr lang="en-US" altLang="zh-CN" sz="3333" b="1" i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T</a:t>
            </a:r>
            <a:r>
              <a:rPr lang="en-US" altLang="zh-CN" sz="3333" b="1">
                <a:solidFill>
                  <a:srgbClr val="0000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 →r</a:t>
            </a:r>
          </a:p>
        </p:txBody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C3FD181C-1494-40F3-AF0A-53383267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等价项目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299C23-31E7-4A0A-92BE-B1CD9247F32F}"/>
              </a:ext>
            </a:extLst>
          </p:cNvPr>
          <p:cNvSpPr/>
          <p:nvPr/>
        </p:nvSpPr>
        <p:spPr>
          <a:xfrm>
            <a:off x="2446867" y="4760322"/>
            <a:ext cx="6475377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defTabSz="1219170" fontAlgn="base">
              <a:spcBef>
                <a:spcPct val="30000"/>
              </a:spcBef>
              <a:spcAft>
                <a:spcPct val="0"/>
              </a:spcAft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以</a:t>
            </a:r>
            <a:r>
              <a:rPr lang="zh-CN" altLang="en-US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等价项目集</a:t>
            </a:r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作为</a:t>
            </a:r>
            <a:r>
              <a:rPr lang="zh-CN" altLang="en-US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状态</a:t>
            </a:r>
            <a:r>
              <a:rPr lang="zh-CN" altLang="en-US" sz="3200" b="1" dirty="0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构造</a:t>
            </a:r>
            <a:r>
              <a:rPr lang="zh-CN" altLang="en-US" sz="32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自动机</a:t>
            </a:r>
            <a:endParaRPr lang="en-US" altLang="zh-CN" sz="32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7107BBA-B926-4B92-9D33-4C600D37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1" y="3158067"/>
            <a:ext cx="1919816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(0) 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S'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 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S'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667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43A3EAED-9031-4546-AABC-9FF3A6634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4734" y="1953684"/>
            <a:ext cx="2374900" cy="2144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 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(3) 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→v</a:t>
            </a:r>
            <a:r>
              <a:rPr lang="en-US" altLang="zh-CN" sz="2667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(4) 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→v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67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(5) 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→v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667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(6) 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→v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667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C8817E42-0FD6-4BE4-BC99-31DEBE220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7651" y="2336800"/>
            <a:ext cx="1991783" cy="1734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(7)  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,i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(8)  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667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,i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(9) 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I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en-US" altLang="zh-CN" sz="2667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(10)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,i</a:t>
            </a:r>
            <a:r>
              <a:rPr lang="en-US" altLang="zh-CN" sz="2667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667" b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Rectangle 7">
            <a:extLst>
              <a:ext uri="{FF2B5EF4-FFF2-40B4-BE49-F238E27FC236}">
                <a16:creationId xmlns:a16="http://schemas.microsoft.com/office/drawing/2014/main" id="{874685D4-25BE-47B4-AAA8-99DF94BF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7951" y="3158067"/>
            <a:ext cx="1991783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(11) 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(12) 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→i</a:t>
            </a:r>
            <a:r>
              <a:rPr lang="en-US" altLang="zh-CN" sz="2667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667" b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4528BC7A-1677-4DB3-A0DF-5F186D932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7767" y="3158067"/>
            <a:ext cx="1921933" cy="913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(13) 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(14) </a:t>
            </a:r>
            <a:r>
              <a:rPr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667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→r</a:t>
            </a:r>
            <a:r>
              <a:rPr lang="en-US" altLang="zh-CN" sz="2667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2667" b="1">
              <a:solidFill>
                <a:prstClr val="black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895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0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66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/>
      <p:bldP spid="2" grpId="0" animBg="1"/>
      <p:bldP spid="12" grpId="0" build="allAtOnce"/>
      <p:bldP spid="13" grpId="0" build="allAtOnce"/>
      <p:bldP spid="14" grpId="0" build="allAtOnce"/>
      <p:bldP spid="15" grpId="0" build="allAtOnce"/>
      <p:bldP spid="16" grpId="0" build="allAtOnce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65BC971-0E5B-45B8-9A93-0C0B417FC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 vert="horz" wrap="square" lIns="122767" tIns="61384" rIns="122767" bIns="61384" numCol="1" anchor="ctr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zh-CN" sz="4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分析器（自动机）的总体结构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10A95EB-93F6-4123-A06F-60D83141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524000"/>
            <a:ext cx="5048251" cy="8572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22767" tIns="61384" rIns="122767" bIns="61384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2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5333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42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   …   </a:t>
            </a:r>
            <a:r>
              <a:rPr kumimoji="1" lang="en-US" altLang="zh-CN" sz="4267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5333" b="1" i="1" baseline="-25000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42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   …   a</a:t>
            </a:r>
            <a:r>
              <a:rPr kumimoji="1" lang="en-US" altLang="zh-CN" sz="5333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42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42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$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B7A80F34-B655-43FA-B162-EE4E81289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8867" y="3136901"/>
            <a:ext cx="3729567" cy="14351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61384" rIns="122767" bIns="61384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42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LR</a:t>
            </a:r>
            <a:r>
              <a:rPr kumimoji="1" lang="zh-CN" altLang="en-US" sz="4267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主控程序</a:t>
            </a:r>
          </a:p>
        </p:txBody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23E482B3-2B1E-4D4E-A9F1-4249B76C9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067" y="5611285"/>
            <a:ext cx="2590800" cy="901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22767" tIns="61384" rIns="122767" bIns="61384"/>
          <a:lstStyle/>
          <a:p>
            <a:pPr algn="ctr" defTabSz="1219170" eaLnBrk="0" fontAlgn="base" hangingPunct="0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733" b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动作表</a:t>
            </a:r>
          </a:p>
          <a:p>
            <a:pPr algn="ctr" defTabSz="1219170" eaLnBrk="0" fontAlgn="base" hangingPunct="0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333" b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ACTION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F55D8EFC-41BB-4454-8CF1-DF79CD32A4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152" y="5611285"/>
            <a:ext cx="2569633" cy="901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22767" tIns="61384" rIns="122767" bIns="61384"/>
          <a:lstStyle/>
          <a:p>
            <a:pPr algn="ctr" defTabSz="1219170" eaLnBrk="0" fontAlgn="base" hangingPunct="0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733" b="1">
                <a:solidFill>
                  <a:prstClr val="black"/>
                </a:solidFill>
                <a:latin typeface="楷体" pitchFamily="49" charset="-122"/>
                <a:ea typeface="楷体" pitchFamily="49" charset="-122"/>
              </a:rPr>
              <a:t>转移表</a:t>
            </a:r>
          </a:p>
          <a:p>
            <a:pPr algn="ctr" defTabSz="1219170" eaLnBrk="0" fontAlgn="base" hangingPunct="0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333" b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GOTO</a:t>
            </a:r>
          </a:p>
        </p:txBody>
      </p:sp>
      <p:sp>
        <p:nvSpPr>
          <p:cNvPr id="24583" name="Rectangle 7">
            <a:extLst>
              <a:ext uri="{FF2B5EF4-FFF2-40B4-BE49-F238E27FC236}">
                <a16:creationId xmlns:a16="http://schemas.microsoft.com/office/drawing/2014/main" id="{FE8DE7BB-128A-4967-B439-2F29454E5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7267" y="3302001"/>
            <a:ext cx="2639484" cy="6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733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产生式序列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11ACB529-7C32-4268-996C-DBAE9D27E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84" y="2311401"/>
            <a:ext cx="2836333" cy="636864"/>
          </a:xfrm>
          <a:prstGeom prst="rect">
            <a:avLst/>
          </a:prstGeom>
          <a:noFill/>
          <a:ln>
            <a:noFill/>
          </a:ln>
        </p:spPr>
        <p:txBody>
          <a:bodyPr lIns="122767" tIns="61384" rIns="122767" bIns="61384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3333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状态</a:t>
            </a:r>
            <a:r>
              <a:rPr kumimoji="1" lang="zh-CN" altLang="en-US" sz="3333" b="1" dirty="0">
                <a:solidFill>
                  <a:prstClr val="white">
                    <a:lumMod val="50000"/>
                  </a:prst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/符号</a:t>
            </a:r>
            <a:r>
              <a:rPr kumimoji="1" lang="zh-CN" altLang="en-US" sz="3333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栈</a:t>
            </a: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3ECDC067-AE47-40B0-84BB-8A610B15A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1" y="857251"/>
            <a:ext cx="2954867" cy="6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733" b="1">
                <a:solidFill>
                  <a:srgbClr val="000000"/>
                </a:solidFill>
                <a:latin typeface="华文楷体 (正文)"/>
                <a:ea typeface="楷体" panose="02010609060101010101" pitchFamily="49" charset="-122"/>
              </a:rPr>
              <a:t>输入缓冲区</a:t>
            </a:r>
          </a:p>
        </p:txBody>
      </p:sp>
      <p:sp>
        <p:nvSpPr>
          <p:cNvPr id="24586" name="Rectangle 11">
            <a:extLst>
              <a:ext uri="{FF2B5EF4-FFF2-40B4-BE49-F238E27FC236}">
                <a16:creationId xmlns:a16="http://schemas.microsoft.com/office/drawing/2014/main" id="{F0BA502B-55D3-47E5-8FA8-0E3A54C16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4251" y="5429252"/>
            <a:ext cx="5715000" cy="12382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srgbClr val="000000"/>
              </a:solidFill>
            </a:endParaRPr>
          </a:p>
        </p:txBody>
      </p:sp>
      <p:sp>
        <p:nvSpPr>
          <p:cNvPr id="24587" name="Rectangle 12">
            <a:extLst>
              <a:ext uri="{FF2B5EF4-FFF2-40B4-BE49-F238E27FC236}">
                <a16:creationId xmlns:a16="http://schemas.microsoft.com/office/drawing/2014/main" id="{9C7B83B7-A1C6-403F-AF32-F94AED80E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1" y="5683251"/>
            <a:ext cx="1989667" cy="698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1384" rIns="122767" bIns="61384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7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</a:t>
            </a:r>
          </a:p>
        </p:txBody>
      </p:sp>
      <p:sp>
        <p:nvSpPr>
          <p:cNvPr id="43020" name="Rectangle 13">
            <a:extLst>
              <a:ext uri="{FF2B5EF4-FFF2-40B4-BE49-F238E27FC236}">
                <a16:creationId xmlns:a16="http://schemas.microsoft.com/office/drawing/2014/main" id="{102CF493-6D4D-495B-AE23-1EAC7DD99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2895601"/>
            <a:ext cx="1303867" cy="35687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122767" tIns="61384" rIns="122767" bIns="61384" anchor="ctr"/>
          <a:lstStyle/>
          <a:p>
            <a:pPr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4267" b="1" i="1" baseline="-25000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m</a:t>
            </a:r>
            <a:endParaRPr kumimoji="1" lang="en-US" altLang="zh-CN" sz="3200" b="1" i="1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</a:endParaRPr>
          </a:p>
          <a:p>
            <a:pPr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4267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4267" b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-1</a:t>
            </a:r>
            <a:endParaRPr kumimoji="1" lang="en-US" altLang="zh-CN" sz="3200" b="1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</a:endParaRPr>
          </a:p>
          <a:p>
            <a:pPr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…</a:t>
            </a:r>
          </a:p>
          <a:p>
            <a:pPr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…</a:t>
            </a:r>
          </a:p>
          <a:p>
            <a:pPr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…</a:t>
            </a:r>
          </a:p>
          <a:p>
            <a:pPr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</a:rPr>
              <a:t>1</a:t>
            </a:r>
            <a:endParaRPr kumimoji="1" lang="en-US" altLang="zh-CN" sz="3200" b="1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</a:endParaRPr>
          </a:p>
          <a:p>
            <a:pPr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4267" b="1" baseline="-25000" dirty="0">
                <a:solidFill>
                  <a:srgbClr val="FF0000"/>
                </a:solidFill>
                <a:latin typeface="Times New Roman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10638" name="Rectangle 14">
            <a:extLst>
              <a:ext uri="{FF2B5EF4-FFF2-40B4-BE49-F238E27FC236}">
                <a16:creationId xmlns:a16="http://schemas.microsoft.com/office/drawing/2014/main" id="{7E941EF7-A742-4ED4-9912-17E02A11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467" y="2895600"/>
            <a:ext cx="1303867" cy="35750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22767" tIns="61384" rIns="122767" bIns="61384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 err="1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4267" b="1" i="1" baseline="-25000" dirty="0" err="1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3200" b="1" i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4267" b="1" i="1" baseline="-2500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4267" b="1" baseline="-2500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-1</a:t>
            </a:r>
            <a:endParaRPr kumimoji="1" lang="en-US" altLang="zh-CN" sz="3200" b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…</a:t>
            </a:r>
          </a:p>
          <a:p>
            <a:pPr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baseline="-25000" dirty="0">
                <a:solidFill>
                  <a:prstClr val="white">
                    <a:lumMod val="50000"/>
                  </a:prstClr>
                </a:solidFill>
                <a:latin typeface="Times New Roman" panose="02020603050405020304" pitchFamily="18" charset="0"/>
              </a:rPr>
              <a:t>1</a:t>
            </a:r>
            <a:endParaRPr kumimoji="1" lang="en-US" altLang="zh-CN" sz="3200" b="1" dirty="0">
              <a:solidFill>
                <a:prstClr val="white">
                  <a:lumMod val="50000"/>
                </a:prstClr>
              </a:solidFill>
              <a:latin typeface="Times New Roman" panose="02020603050405020304" pitchFamily="18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$</a:t>
            </a:r>
          </a:p>
        </p:txBody>
      </p:sp>
      <p:sp>
        <p:nvSpPr>
          <p:cNvPr id="43022" name="AutoShape 15">
            <a:extLst>
              <a:ext uri="{FF2B5EF4-FFF2-40B4-BE49-F238E27FC236}">
                <a16:creationId xmlns:a16="http://schemas.microsoft.com/office/drawing/2014/main" id="{18C89D98-9599-4011-BBE6-14BF2C56F0D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882900" y="3429000"/>
            <a:ext cx="1524000" cy="3810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023" name="AutoShape 16">
            <a:extLst>
              <a:ext uri="{FF2B5EF4-FFF2-40B4-BE49-F238E27FC236}">
                <a16:creationId xmlns:a16="http://schemas.microsoft.com/office/drawing/2014/main" id="{7461A4C2-0710-46F5-8FE9-E4EABDA9C89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007100" y="2457451"/>
            <a:ext cx="508000" cy="609600"/>
          </a:xfrm>
          <a:prstGeom prst="downArrow">
            <a:avLst>
              <a:gd name="adj1" fmla="val 50000"/>
              <a:gd name="adj2" fmla="val 40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024" name="AutoShape 17">
            <a:extLst>
              <a:ext uri="{FF2B5EF4-FFF2-40B4-BE49-F238E27FC236}">
                <a16:creationId xmlns:a16="http://schemas.microsoft.com/office/drawing/2014/main" id="{CAC11BD7-2769-4DDA-A2B4-81355E8DA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1" y="4610101"/>
            <a:ext cx="406400" cy="723900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3026" name="AutoShape 19">
            <a:extLst>
              <a:ext uri="{FF2B5EF4-FFF2-40B4-BE49-F238E27FC236}">
                <a16:creationId xmlns:a16="http://schemas.microsoft.com/office/drawing/2014/main" id="{D2CC0914-DF82-4E47-8AC6-871F0EBD4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3685" y="3429000"/>
            <a:ext cx="1221316" cy="381000"/>
          </a:xfrm>
          <a:prstGeom prst="rightArrow">
            <a:avLst>
              <a:gd name="adj1" fmla="val 50000"/>
              <a:gd name="adj2" fmla="val 8500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AutoShape 17">
            <a:extLst>
              <a:ext uri="{FF2B5EF4-FFF2-40B4-BE49-F238E27FC236}">
                <a16:creationId xmlns:a16="http://schemas.microsoft.com/office/drawing/2014/main" id="{CE67DDF3-A971-4D8F-9E43-859D4AA33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9351" y="4610101"/>
            <a:ext cx="406400" cy="723900"/>
          </a:xfrm>
          <a:prstGeom prst="upArrow">
            <a:avLst>
              <a:gd name="adj1" fmla="val 50000"/>
              <a:gd name="adj2" fmla="val 75000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vert="eaVert"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3790902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9">
            <a:extLst>
              <a:ext uri="{FF2B5EF4-FFF2-40B4-BE49-F238E27FC236}">
                <a16:creationId xmlns:a16="http://schemas.microsoft.com/office/drawing/2014/main" id="{73370545-BAFA-4751-A378-025799A3B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67" y="3429001"/>
            <a:ext cx="3657600" cy="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7" name="标题 1">
            <a:extLst>
              <a:ext uri="{FF2B5EF4-FFF2-40B4-BE49-F238E27FC236}">
                <a16:creationId xmlns:a16="http://schemas.microsoft.com/office/drawing/2014/main" id="{E0AF81A3-4714-4E62-8C55-921EAAB2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26628" name="Rectangle 21">
            <a:extLst>
              <a:ext uri="{FF2B5EF4-FFF2-40B4-BE49-F238E27FC236}">
                <a16:creationId xmlns:a16="http://schemas.microsoft.com/office/drawing/2014/main" id="{A020CB70-CE8A-44A1-8323-10EDF6A55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1"/>
            <a:ext cx="44196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indent="-457189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3333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90575" lvl="1" indent="-380990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</a:rPr>
              <a:t>文法</a:t>
            </a:r>
            <a:endParaRPr lang="en-US" altLang="zh-CN" sz="3333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</a:endParaRP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BB</a:t>
            </a: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②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marL="990575" lvl="1" indent="-380990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32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6" name="AutoShape 20">
            <a:extLst>
              <a:ext uri="{FF2B5EF4-FFF2-40B4-BE49-F238E27FC236}">
                <a16:creationId xmlns:a16="http://schemas.microsoft.com/office/drawing/2014/main" id="{AEA1135B-F317-4BCE-A70A-47FB6F206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18" y="5143501"/>
            <a:ext cx="4690533" cy="1047751"/>
          </a:xfrm>
          <a:prstGeom prst="wedgeRoundRectCallout">
            <a:avLst>
              <a:gd name="adj1" fmla="val 44086"/>
              <a:gd name="adj2" fmla="val -839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667" b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sn</a:t>
            </a:r>
            <a:r>
              <a:rPr kumimoji="1" lang="zh-CN" altLang="en-US" sz="2667" b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：</a:t>
            </a:r>
            <a:r>
              <a:rPr kumimoji="1" lang="zh-CN" altLang="en-US" sz="2667" b="1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将符号</a:t>
            </a:r>
            <a:r>
              <a:rPr lang="en-US" altLang="zh-CN" sz="2667" b="1" i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zh-CN" altLang="en-US" sz="2667" b="1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、状态</a:t>
            </a:r>
            <a:r>
              <a:rPr lang="en-US" altLang="zh-CN" sz="2667" b="1" i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lang="en-US" altLang="zh-CN" sz="2667" b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zh-CN" altLang="en-US" sz="2667" b="1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压入栈</a:t>
            </a:r>
          </a:p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667" b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rn</a:t>
            </a:r>
            <a:r>
              <a:rPr kumimoji="1" lang="zh-CN" altLang="en-US" sz="2667" b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：</a:t>
            </a:r>
            <a:r>
              <a:rPr kumimoji="1" lang="zh-CN" altLang="en-US" sz="2667" b="1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用第</a:t>
            </a:r>
            <a:r>
              <a:rPr lang="en-US" altLang="zh-CN" sz="2667" b="1" i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kumimoji="1" lang="zh-CN" altLang="en-US" sz="2667" b="1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个产生式进行归约</a:t>
            </a:r>
          </a:p>
        </p:txBody>
      </p:sp>
      <p:graphicFrame>
        <p:nvGraphicFramePr>
          <p:cNvPr id="22" name="Group 18">
            <a:extLst>
              <a:ext uri="{FF2B5EF4-FFF2-40B4-BE49-F238E27FC236}">
                <a16:creationId xmlns:a16="http://schemas.microsoft.com/office/drawing/2014/main" id="{A59C0149-E048-41EE-98F5-87499DB570A0}"/>
              </a:ext>
            </a:extLst>
          </p:cNvPr>
          <p:cNvGraphicFramePr>
            <a:graphicFrameLocks noGrp="1"/>
          </p:cNvGraphicFramePr>
          <p:nvPr/>
        </p:nvGraphicFramePr>
        <p:xfrm>
          <a:off x="5619751" y="165101"/>
          <a:ext cx="5757334" cy="4809968"/>
        </p:xfrm>
        <a:graphic>
          <a:graphicData uri="http://schemas.openxmlformats.org/drawingml/2006/table">
            <a:tbl>
              <a:tblPr/>
              <a:tblGrid>
                <a:gridCol w="123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7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121929" marR="121929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DDAEE86-2B7A-4CFC-B532-8F3716266BDA}"/>
              </a:ext>
            </a:extLst>
          </p:cNvPr>
          <p:cNvSpPr/>
          <p:nvPr/>
        </p:nvSpPr>
        <p:spPr>
          <a:xfrm>
            <a:off x="7728086" y="5636718"/>
            <a:ext cx="513282" cy="683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4267" b="1" i="1" baseline="-25000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</a:rPr>
              <a:t>i</a:t>
            </a:r>
            <a:endParaRPr kumimoji="1" lang="en-US" altLang="zh-CN" sz="3200" b="1" i="1" dirty="0">
              <a:solidFill>
                <a:srgbClr val="0000FF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FE07E3-FDF0-48A9-81AA-4753DFAA5893}"/>
              </a:ext>
            </a:extLst>
          </p:cNvPr>
          <p:cNvSpPr/>
          <p:nvPr/>
        </p:nvSpPr>
        <p:spPr>
          <a:xfrm>
            <a:off x="9845092" y="5652552"/>
            <a:ext cx="513282" cy="683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3200" b="1" i="1" dirty="0" err="1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4267" b="1" i="1" baseline="-25000" dirty="0" err="1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</a:rPr>
              <a:t>j</a:t>
            </a:r>
            <a:endParaRPr kumimoji="1" lang="en-US" altLang="zh-CN" sz="3200" b="1" i="1" dirty="0">
              <a:solidFill>
                <a:srgbClr val="0000FF"/>
              </a:solidFill>
              <a:latin typeface="Times New Roman" pitchFamily="18" charset="0"/>
              <a:ea typeface="宋体" panose="02010600030101010101" pitchFamily="2" charset="-122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E5BC2CC-9D07-410C-9DC3-45CDD534D55B}"/>
              </a:ext>
            </a:extLst>
          </p:cNvPr>
          <p:cNvCxnSpPr>
            <a:cxnSpLocks/>
          </p:cNvCxnSpPr>
          <p:nvPr/>
        </p:nvCxnSpPr>
        <p:spPr>
          <a:xfrm>
            <a:off x="8307950" y="6021006"/>
            <a:ext cx="1470559" cy="18497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7DCF060-1BD5-4226-A125-567EE402FC9E}"/>
              </a:ext>
            </a:extLst>
          </p:cNvPr>
          <p:cNvSpPr/>
          <p:nvPr/>
        </p:nvSpPr>
        <p:spPr>
          <a:xfrm>
            <a:off x="8412374" y="5370430"/>
            <a:ext cx="458780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267" b="1" i="1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</a:rPr>
              <a:t>a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203604-2CFA-4099-B511-5862AAA48180}"/>
              </a:ext>
            </a:extLst>
          </p:cNvPr>
          <p:cNvSpPr/>
          <p:nvPr/>
        </p:nvSpPr>
        <p:spPr>
          <a:xfrm>
            <a:off x="8391478" y="5924594"/>
            <a:ext cx="550151" cy="748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267" b="1" i="1" dirty="0">
                <a:solidFill>
                  <a:srgbClr val="0000FF"/>
                </a:solidFill>
                <a:latin typeface="Times New Roman" pitchFamily="18" charset="0"/>
                <a:ea typeface="宋体" panose="02010600030101010101" pitchFamily="2" charset="-122"/>
              </a:rPr>
              <a:t>A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581C8ED-073E-4596-BA72-2F2D996D2593}"/>
              </a:ext>
            </a:extLst>
          </p:cNvPr>
          <p:cNvSpPr/>
          <p:nvPr/>
        </p:nvSpPr>
        <p:spPr>
          <a:xfrm>
            <a:off x="8793573" y="5524501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</a:rPr>
              <a:t>移入</a:t>
            </a:r>
            <a:r>
              <a:rPr lang="en-US" altLang="zh-CN" sz="2400" b="1" dirty="0">
                <a:solidFill>
                  <a:srgbClr val="0000FF"/>
                </a:solidFill>
              </a:rPr>
              <a:t>)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A1D3E49-6972-49ED-909E-A954ED23B3D8}"/>
              </a:ext>
            </a:extLst>
          </p:cNvPr>
          <p:cNvSpPr/>
          <p:nvPr/>
        </p:nvSpPr>
        <p:spPr>
          <a:xfrm>
            <a:off x="8793573" y="6089074"/>
            <a:ext cx="1018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(</a:t>
            </a:r>
            <a:r>
              <a:rPr lang="zh-CN" altLang="en-US" sz="2400" b="1" dirty="0">
                <a:solidFill>
                  <a:srgbClr val="0000FF"/>
                </a:solidFill>
              </a:rPr>
              <a:t>归约</a:t>
            </a:r>
            <a:r>
              <a:rPr lang="en-US" altLang="zh-CN" sz="2400" b="1" dirty="0">
                <a:solidFill>
                  <a:srgbClr val="0000FF"/>
                </a:solidFill>
              </a:rPr>
              <a:t>)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996024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9A6B9-0278-4194-98E8-F4C0BD954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2" y="1143000"/>
            <a:ext cx="7903633" cy="4301067"/>
          </a:xfrm>
        </p:spPr>
        <p:txBody>
          <a:bodyPr/>
          <a:lstStyle/>
          <a:p>
            <a:pPr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4000" b="1" i="1">
                <a:solidFill>
                  <a:schemeClr val="tx1"/>
                </a:solidFill>
                <a:cs typeface="Times New Roman" pitchFamily="18" charset="0"/>
              </a:rPr>
              <a:t>LR</a:t>
            </a:r>
            <a:r>
              <a:rPr lang="en-US" altLang="zh-CN" sz="4000" b="1">
                <a:solidFill>
                  <a:schemeClr val="tx1"/>
                </a:solidFill>
                <a:cs typeface="Times New Roman" pitchFamily="18" charset="0"/>
              </a:rPr>
              <a:t>(0)</a:t>
            </a:r>
            <a:r>
              <a:rPr lang="zh-CN" altLang="en-US" sz="4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en-US" altLang="zh-CN" sz="4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4000" b="1" i="1">
                <a:solidFill>
                  <a:schemeClr val="tx1"/>
                </a:solidFill>
                <a:cs typeface="Times New Roman" pitchFamily="18" charset="0"/>
              </a:rPr>
              <a:t>SLR</a:t>
            </a:r>
            <a:r>
              <a:rPr lang="zh-CN" altLang="en-US" sz="4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zh-CN" altLang="zh-CN" sz="4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4000" b="1" i="1">
                <a:solidFill>
                  <a:schemeClr val="tx1"/>
                </a:solidFill>
                <a:cs typeface="Times New Roman" pitchFamily="18" charset="0"/>
              </a:rPr>
              <a:t>LR</a:t>
            </a:r>
            <a:r>
              <a:rPr lang="en-US" altLang="zh-CN" sz="4000" b="1">
                <a:solidFill>
                  <a:schemeClr val="tx1"/>
                </a:solidFill>
                <a:cs typeface="Times New Roman" pitchFamily="18" charset="0"/>
              </a:rPr>
              <a:t>(1)</a:t>
            </a:r>
            <a:r>
              <a:rPr lang="zh-CN" altLang="en-US" sz="4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zh-CN" altLang="zh-CN" sz="4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5333"/>
              </a:lnSpc>
              <a:buClrTx/>
              <a:buFont typeface="Wingdings" pitchFamily="2" charset="2"/>
              <a:buChar char="Ø"/>
              <a:defRPr/>
            </a:pPr>
            <a:r>
              <a:rPr lang="en-US" altLang="zh-CN" sz="4000" b="1" i="1">
                <a:solidFill>
                  <a:schemeClr val="tx1"/>
                </a:solidFill>
                <a:cs typeface="Times New Roman" pitchFamily="18" charset="0"/>
              </a:rPr>
              <a:t>LALR</a:t>
            </a:r>
            <a:r>
              <a:rPr lang="zh-CN" altLang="en-US" sz="4000" b="1">
                <a:solidFill>
                  <a:schemeClr val="tx1"/>
                </a:solidFill>
                <a:cs typeface="Times New Roman" pitchFamily="18" charset="0"/>
              </a:rPr>
              <a:t>分析</a:t>
            </a:r>
            <a:endParaRPr lang="zh-CN" altLang="zh-CN" sz="4000" b="1">
              <a:solidFill>
                <a:schemeClr val="tx1"/>
              </a:solidFill>
              <a:cs typeface="Times New Roman" pitchFamily="18" charset="0"/>
            </a:endParaRPr>
          </a:p>
          <a:p>
            <a:pPr eaLnBrk="1" hangingPunct="1">
              <a:lnSpc>
                <a:spcPts val="5333"/>
              </a:lnSpc>
              <a:defRPr/>
            </a:pPr>
            <a:endParaRPr lang="zh-CN" altLang="en-US" sz="3733"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/>
              <a:cs typeface="Times New Roman" pitchFamily="18" charset="0"/>
            </a:endParaRPr>
          </a:p>
        </p:txBody>
      </p:sp>
      <p:sp>
        <p:nvSpPr>
          <p:cNvPr id="81923" name="标题 1">
            <a:extLst>
              <a:ext uri="{FF2B5EF4-FFF2-40B4-BE49-F238E27FC236}">
                <a16:creationId xmlns:a16="http://schemas.microsoft.com/office/drawing/2014/main" id="{A873871F-ADBB-440B-9D54-C6B214F6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如何构造给定文法的</a:t>
            </a:r>
            <a:r>
              <a:rPr lang="en-US" altLang="zh-CN" sz="4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分析表？</a:t>
            </a:r>
          </a:p>
        </p:txBody>
      </p:sp>
    </p:spTree>
    <p:extLst>
      <p:ext uri="{BB962C8B-B14F-4D97-AF65-F5344CB8AC3E}">
        <p14:creationId xmlns:p14="http://schemas.microsoft.com/office/powerpoint/2010/main" val="3633479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FBE5EAB3-8FA9-45C9-AB19-BCF14A699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4418" y="1528233"/>
            <a:ext cx="11076516" cy="430106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ts val="4267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</a:rPr>
              <a:t>右部某位置标</a:t>
            </a:r>
            <a:r>
              <a:rPr lang="zh-CN" altLang="en-US" sz="3333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有圆点的产生式</a:t>
            </a:r>
            <a:r>
              <a:rPr lang="zh-CN" altLang="en-US" sz="3333" b="1" dirty="0">
                <a:solidFill>
                  <a:schemeClr val="tx1"/>
                </a:solidFill>
              </a:rPr>
              <a:t>称为相应文法的一个</a:t>
            </a:r>
            <a:r>
              <a:rPr lang="en-US" altLang="zh-CN" sz="3333" b="1" i="1" dirty="0">
                <a:solidFill>
                  <a:srgbClr val="FF0000"/>
                </a:solidFill>
              </a:rPr>
              <a:t>LR</a:t>
            </a:r>
            <a:r>
              <a:rPr lang="en-US" altLang="zh-CN" sz="3333" b="1" dirty="0">
                <a:solidFill>
                  <a:srgbClr val="FF0000"/>
                </a:solidFill>
              </a:rPr>
              <a:t>(0)</a:t>
            </a:r>
            <a:r>
              <a:rPr lang="zh-CN" altLang="en-US" sz="3333" b="1" dirty="0">
                <a:solidFill>
                  <a:srgbClr val="FF0000"/>
                </a:solidFill>
              </a:rPr>
              <a:t>项目</a:t>
            </a:r>
            <a:r>
              <a:rPr lang="zh-CN" altLang="en-US" sz="3333" b="1" dirty="0">
                <a:solidFill>
                  <a:schemeClr val="tx1"/>
                </a:solidFill>
              </a:rPr>
              <a:t>（简称为项目）</a:t>
            </a:r>
            <a:endParaRPr lang="en-US" altLang="zh-CN" sz="3333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3333"/>
              </a:lnSpc>
              <a:buNone/>
            </a:pPr>
            <a:r>
              <a:rPr lang="en-US" altLang="zh-CN" sz="3333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				</a:t>
            </a:r>
            <a:r>
              <a:rPr lang="en-US" altLang="zh-CN" sz="3333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333" b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→ </a:t>
            </a:r>
            <a:r>
              <a:rPr lang="en-US" altLang="zh-CN" sz="3333" b="1" i="1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α</a:t>
            </a:r>
            <a:r>
              <a:rPr lang="en-US" altLang="zh-CN" sz="3333" b="1" baseline="-25000" dirty="0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3333" b="1" dirty="0"/>
              <a:t>·</a:t>
            </a:r>
            <a:r>
              <a:rPr lang="en-US" altLang="zh-CN" sz="3333" b="1" i="1" dirty="0">
                <a:solidFill>
                  <a:schemeClr val="tx1"/>
                </a:solidFill>
                <a:ea typeface="楷体_GB2312" pitchFamily="49" charset="-122"/>
              </a:rPr>
              <a:t>α</a:t>
            </a:r>
            <a:r>
              <a:rPr lang="en-US" altLang="zh-CN" sz="3333" b="1" baseline="-25000" dirty="0">
                <a:solidFill>
                  <a:schemeClr val="tx1"/>
                </a:solidFill>
                <a:ea typeface="楷体_GB2312" pitchFamily="49" charset="-122"/>
              </a:rPr>
              <a:t>2</a:t>
            </a:r>
            <a:endParaRPr lang="en-US" altLang="zh-CN" sz="3333" b="1" dirty="0">
              <a:solidFill>
                <a:schemeClr val="tx1"/>
              </a:solidFill>
              <a:latin typeface="楷体" panose="02010609060101010101" pitchFamily="49" charset="-122"/>
            </a:endParaRPr>
          </a:p>
          <a:p>
            <a:pPr lvl="1" eaLnBrk="1" hangingPunct="1">
              <a:lnSpc>
                <a:spcPts val="3333"/>
              </a:lnSpc>
              <a:buNone/>
            </a:pPr>
            <a:r>
              <a:rPr lang="zh-CN" altLang="en-US" sz="3333" b="1" dirty="0">
                <a:solidFill>
                  <a:schemeClr val="tx1"/>
                </a:solidFill>
                <a:latin typeface="楷体" panose="02010609060101010101" pitchFamily="49" charset="-122"/>
              </a:rPr>
              <a:t>例：</a:t>
            </a:r>
            <a:r>
              <a:rPr lang="en-US" altLang="zh-CN" sz="3333" b="1" i="1" dirty="0" err="1">
                <a:solidFill>
                  <a:schemeClr val="tx1"/>
                </a:solidFill>
              </a:rPr>
              <a:t>S</a:t>
            </a:r>
            <a:r>
              <a:rPr lang="en-US" altLang="zh-CN" sz="3333" b="1" dirty="0" err="1">
                <a:solidFill>
                  <a:schemeClr val="tx1"/>
                </a:solidFill>
              </a:rPr>
              <a:t>→</a:t>
            </a:r>
            <a:r>
              <a:rPr lang="en-US" altLang="zh-CN" sz="3333" b="1" i="1" dirty="0" err="1">
                <a:solidFill>
                  <a:schemeClr val="tx1"/>
                </a:solidFill>
              </a:rPr>
              <a:t>bBB</a:t>
            </a:r>
            <a:r>
              <a:rPr lang="en-US" altLang="zh-CN" sz="3333" b="1" dirty="0">
                <a:solidFill>
                  <a:schemeClr val="tx1"/>
                </a:solidFill>
              </a:rPr>
              <a:t> </a:t>
            </a:r>
            <a:endParaRPr lang="en-US" altLang="zh-CN" sz="3333" b="1" dirty="0">
              <a:solidFill>
                <a:schemeClr val="tx1"/>
              </a:solidFill>
              <a:ea typeface="楷体_GB2312" pitchFamily="49" charset="-122"/>
            </a:endParaRPr>
          </a:p>
          <a:p>
            <a:pPr lvl="1" eaLnBrk="1" hangingPunct="1">
              <a:lnSpc>
                <a:spcPts val="4267"/>
              </a:lnSpc>
              <a:buNone/>
            </a:pPr>
            <a:r>
              <a:rPr lang="en-US" altLang="zh-CN" sz="3333" b="1" dirty="0">
                <a:solidFill>
                  <a:schemeClr val="tx1"/>
                </a:solidFill>
                <a:ea typeface="楷体_GB2312" pitchFamily="49" charset="-122"/>
              </a:rPr>
              <a:t>			</a:t>
            </a:r>
            <a:endParaRPr lang="en-US" altLang="zh-CN" sz="3333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267"/>
              </a:lnSpc>
              <a:buNone/>
            </a:pPr>
            <a:endParaRPr lang="en-US" altLang="zh-CN" sz="3333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267"/>
              </a:lnSpc>
              <a:buNone/>
            </a:pPr>
            <a:endParaRPr lang="en-US" altLang="zh-CN" sz="3333" b="1" dirty="0">
              <a:solidFill>
                <a:schemeClr val="tx1"/>
              </a:solidFill>
            </a:endParaRPr>
          </a:p>
        </p:txBody>
      </p:sp>
      <p:sp>
        <p:nvSpPr>
          <p:cNvPr id="28675" name="标题 1">
            <a:extLst>
              <a:ext uri="{FF2B5EF4-FFF2-40B4-BE49-F238E27FC236}">
                <a16:creationId xmlns:a16="http://schemas.microsoft.com/office/drawing/2014/main" id="{C7E80C34-7C4E-41B4-AE8E-EE8278FF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① LR(0) 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193B7D4B-E91D-4D3B-B3B1-01C3E2D52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667" y="5541434"/>
            <a:ext cx="3649133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333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归约项目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EFE5C498-60C9-4D52-ADA2-1A688F7B2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667" y="3812118"/>
            <a:ext cx="3263900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333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移进项目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216F8B6D-7B49-409A-A710-D6C6395A3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667" y="4620684"/>
            <a:ext cx="2578100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333" b="1">
                <a:solidFill>
                  <a:srgbClr val="2D83F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待约项目</a:t>
            </a:r>
          </a:p>
        </p:txBody>
      </p:sp>
      <p:sp>
        <p:nvSpPr>
          <p:cNvPr id="421895" name="AutoShape 7">
            <a:extLst>
              <a:ext uri="{FF2B5EF4-FFF2-40B4-BE49-F238E27FC236}">
                <a16:creationId xmlns:a16="http://schemas.microsoft.com/office/drawing/2014/main" id="{8BBE5BF8-ECFC-4823-933D-355848851766}"/>
              </a:ext>
            </a:extLst>
          </p:cNvPr>
          <p:cNvSpPr>
            <a:spLocks/>
          </p:cNvSpPr>
          <p:nvPr/>
        </p:nvSpPr>
        <p:spPr bwMode="auto">
          <a:xfrm>
            <a:off x="4070351" y="4633384"/>
            <a:ext cx="393700" cy="719667"/>
          </a:xfrm>
          <a:prstGeom prst="rightBrace">
            <a:avLst>
              <a:gd name="adj1" fmla="val 19479"/>
              <a:gd name="adj2" fmla="val 50000"/>
            </a:avLst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21896" name="Line 8">
            <a:extLst>
              <a:ext uri="{FF2B5EF4-FFF2-40B4-BE49-F238E27FC236}">
                <a16:creationId xmlns:a16="http://schemas.microsoft.com/office/drawing/2014/main" id="{28946845-7673-459D-9F14-76AAE7C74C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8384" y="5829300"/>
            <a:ext cx="768349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1897" name="Line 9">
            <a:extLst>
              <a:ext uri="{FF2B5EF4-FFF2-40B4-BE49-F238E27FC236}">
                <a16:creationId xmlns:a16="http://schemas.microsoft.com/office/drawing/2014/main" id="{EF09FFA0-F640-43A1-92CC-16DED512AB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98384" y="4104217"/>
            <a:ext cx="768349" cy="0"/>
          </a:xfrm>
          <a:prstGeom prst="line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8682" name="矩形 1">
            <a:extLst>
              <a:ext uri="{FF2B5EF4-FFF2-40B4-BE49-F238E27FC236}">
                <a16:creationId xmlns:a16="http://schemas.microsoft.com/office/drawing/2014/main" id="{CB8A3593-8299-4E94-B275-1FB284E8E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333" y="3873501"/>
            <a:ext cx="60960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380990" indent="-380990" defTabSz="1219170" fontAlgn="base">
              <a:lnSpc>
                <a:spcPts val="3333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·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bBB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</a:p>
          <a:p>
            <a:pPr marL="380990" indent="-380990" defTabSz="1219170" fontAlgn="base">
              <a:lnSpc>
                <a:spcPts val="3333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marL="380990" indent="-380990" defTabSz="1219170" fontAlgn="base">
              <a:lnSpc>
                <a:spcPts val="3333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</a:p>
          <a:p>
            <a:pPr marL="380990" indent="-380990" defTabSz="1219170" fontAlgn="base">
              <a:lnSpc>
                <a:spcPts val="3333"/>
              </a:lnSpc>
              <a:spcBef>
                <a:spcPct val="3000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 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bBB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lang="en-US" altLang="zh-CN" sz="3333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32758E2-F123-4FB1-8A67-B69ED3528990}"/>
              </a:ext>
            </a:extLst>
          </p:cNvPr>
          <p:cNvSpPr/>
          <p:nvPr/>
        </p:nvSpPr>
        <p:spPr>
          <a:xfrm>
            <a:off x="6682317" y="4830233"/>
            <a:ext cx="5418667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3200" b="1">
                <a:solidFill>
                  <a:srgbClr val="000000"/>
                </a:solidFill>
                <a:latin typeface="华文楷体" pitchFamily="2" charset="-122"/>
                <a:ea typeface="华文楷体" pitchFamily="2" charset="-122"/>
              </a:rPr>
              <a:t>项目描述了</a:t>
            </a:r>
            <a:r>
              <a:rPr lang="zh-CN" altLang="en-US" sz="3200" b="1">
                <a:solidFill>
                  <a:srgbClr val="2D83F4"/>
                </a:solidFill>
                <a:latin typeface="华文楷体" pitchFamily="2" charset="-122"/>
                <a:ea typeface="华文楷体" pitchFamily="2" charset="-122"/>
              </a:rPr>
              <a:t>句柄识别的状态</a:t>
            </a:r>
            <a:endParaRPr lang="zh-CN" altLang="en-US" sz="4800" b="1">
              <a:solidFill>
                <a:srgbClr val="2D83F4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575699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FD678F67-B683-469F-8982-87ECFE5928DA}"/>
              </a:ext>
            </a:extLst>
          </p:cNvPr>
          <p:cNvSpPr/>
          <p:nvPr/>
        </p:nvSpPr>
        <p:spPr>
          <a:xfrm>
            <a:off x="4216401" y="5200651"/>
            <a:ext cx="1333500" cy="1437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F38B46A-BBBA-4EFB-9474-55F8EE4761C5}"/>
              </a:ext>
            </a:extLst>
          </p:cNvPr>
          <p:cNvSpPr/>
          <p:nvPr/>
        </p:nvSpPr>
        <p:spPr>
          <a:xfrm>
            <a:off x="4214284" y="2237318"/>
            <a:ext cx="1335616" cy="16298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425987" name="Rectangle 3">
            <a:extLst>
              <a:ext uri="{FF2B5EF4-FFF2-40B4-BE49-F238E27FC236}">
                <a16:creationId xmlns:a16="http://schemas.microsoft.com/office/drawing/2014/main" id="{63842FAF-4430-4C16-B8E1-301684D418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8851" y="975784"/>
            <a:ext cx="1430867" cy="1953683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667" b="1" i="1" baseline="-2500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667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:</a:t>
            </a:r>
          </a:p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667" b="1" i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' </a:t>
            </a:r>
            <a:r>
              <a:rPr lang="en-US" altLang="zh-CN" sz="2667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667" b="1">
                <a:solidFill>
                  <a:schemeClr val="tx1"/>
                </a:solidFill>
                <a:cs typeface="Times New Roman" pitchFamily="18" charset="0"/>
              </a:rPr>
              <a:t>·</a:t>
            </a:r>
            <a:r>
              <a:rPr lang="en-US" altLang="zh-CN" sz="2667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</a:p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667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667" b="1">
                <a:solidFill>
                  <a:schemeClr val="tx1"/>
                </a:solidFill>
              </a:rPr>
              <a:t>·</a:t>
            </a: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BB</a:t>
            </a:r>
          </a:p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667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667" b="1">
                <a:solidFill>
                  <a:schemeClr val="tx1"/>
                </a:solidFill>
              </a:rPr>
              <a:t>·</a:t>
            </a: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aB</a:t>
            </a:r>
          </a:p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667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667" b="1">
                <a:solidFill>
                  <a:schemeClr val="tx1"/>
                </a:solidFill>
              </a:rPr>
              <a:t>·</a:t>
            </a: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667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b="1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5988" name="Rectangle 4">
            <a:extLst>
              <a:ext uri="{FF2B5EF4-FFF2-40B4-BE49-F238E27FC236}">
                <a16:creationId xmlns:a16="http://schemas.microsoft.com/office/drawing/2014/main" id="{9B66F405-AFE2-4A71-BF05-08388E37D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284" y="1009652"/>
            <a:ext cx="1335616" cy="9440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1" lang="en-US" altLang="zh-CN" sz="2667" b="1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0726" name="Line 5">
            <a:extLst>
              <a:ext uri="{FF2B5EF4-FFF2-40B4-BE49-F238E27FC236}">
                <a16:creationId xmlns:a16="http://schemas.microsoft.com/office/drawing/2014/main" id="{19667851-7B50-445F-B4DA-32750F420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9718" y="1483785"/>
            <a:ext cx="560916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7" name="Text Box 6">
            <a:extLst>
              <a:ext uri="{FF2B5EF4-FFF2-40B4-BE49-F238E27FC236}">
                <a16:creationId xmlns:a16="http://schemas.microsoft.com/office/drawing/2014/main" id="{701E794D-76C2-469D-8905-B0A609DC7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333" y="952500"/>
            <a:ext cx="711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30728" name="Line 7">
            <a:extLst>
              <a:ext uri="{FF2B5EF4-FFF2-40B4-BE49-F238E27FC236}">
                <a16:creationId xmlns:a16="http://schemas.microsoft.com/office/drawing/2014/main" id="{0BAF0E05-BC98-44B4-A304-D4C51A1BA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9717" y="2341034"/>
            <a:ext cx="556683" cy="21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Text Box 8">
            <a:extLst>
              <a:ext uri="{FF2B5EF4-FFF2-40B4-BE49-F238E27FC236}">
                <a16:creationId xmlns:a16="http://schemas.microsoft.com/office/drawing/2014/main" id="{8F1E70B7-AA26-4701-B67B-37ED9F23D9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617" y="1797051"/>
            <a:ext cx="711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0730" name="Rectangle 9">
            <a:extLst>
              <a:ext uri="{FF2B5EF4-FFF2-40B4-BE49-F238E27FC236}">
                <a16:creationId xmlns:a16="http://schemas.microsoft.com/office/drawing/2014/main" id="{261D8E52-A040-4BCE-91AA-7BA68204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817" y="2169585"/>
            <a:ext cx="17272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667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67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667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200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kumimoji="1" lang="en-US" altLang="zh-CN" sz="3733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1" name="Freeform 10">
            <a:extLst>
              <a:ext uri="{FF2B5EF4-FFF2-40B4-BE49-F238E27FC236}">
                <a16:creationId xmlns:a16="http://schemas.microsoft.com/office/drawing/2014/main" id="{64177526-EC49-4148-9C9C-EF1B84449DC2}"/>
              </a:ext>
            </a:extLst>
          </p:cNvPr>
          <p:cNvSpPr>
            <a:spLocks/>
          </p:cNvSpPr>
          <p:nvPr/>
        </p:nvSpPr>
        <p:spPr bwMode="auto">
          <a:xfrm>
            <a:off x="2698751" y="2944284"/>
            <a:ext cx="1521883" cy="3124200"/>
          </a:xfrm>
          <a:custGeom>
            <a:avLst/>
            <a:gdLst>
              <a:gd name="T0" fmla="*/ 0 w 816"/>
              <a:gd name="T1" fmla="*/ 0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0"/>
                </a:moveTo>
                <a:cubicBezTo>
                  <a:pt x="0" y="312"/>
                  <a:pt x="0" y="624"/>
                  <a:pt x="48" y="816"/>
                </a:cubicBezTo>
                <a:cubicBezTo>
                  <a:pt x="96" y="1008"/>
                  <a:pt x="160" y="1064"/>
                  <a:pt x="288" y="1152"/>
                </a:cubicBezTo>
                <a:cubicBezTo>
                  <a:pt x="416" y="1240"/>
                  <a:pt x="720" y="1304"/>
                  <a:pt x="816" y="1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32" name="Text Box 11">
            <a:extLst>
              <a:ext uri="{FF2B5EF4-FFF2-40B4-BE49-F238E27FC236}">
                <a16:creationId xmlns:a16="http://schemas.microsoft.com/office/drawing/2014/main" id="{0598C204-8BC7-4FB0-8171-DECF5588B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9067" y="3295651"/>
            <a:ext cx="6096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0733" name="Rectangle 12">
            <a:extLst>
              <a:ext uri="{FF2B5EF4-FFF2-40B4-BE49-F238E27FC236}">
                <a16:creationId xmlns:a16="http://schemas.microsoft.com/office/drawing/2014/main" id="{810A9A34-4083-42BB-9D06-172BBA03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5151967"/>
            <a:ext cx="172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667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667" b="1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aB</a:t>
            </a:r>
          </a:p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srgbClr val="000000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30734" name="Freeform 13">
            <a:extLst>
              <a:ext uri="{FF2B5EF4-FFF2-40B4-BE49-F238E27FC236}">
                <a16:creationId xmlns:a16="http://schemas.microsoft.com/office/drawing/2014/main" id="{31854A14-D7E4-4DD9-8955-98E1F8135FAF}"/>
              </a:ext>
            </a:extLst>
          </p:cNvPr>
          <p:cNvSpPr>
            <a:spLocks/>
          </p:cNvSpPr>
          <p:nvPr/>
        </p:nvSpPr>
        <p:spPr bwMode="auto">
          <a:xfrm>
            <a:off x="3259668" y="2950634"/>
            <a:ext cx="954617" cy="1657351"/>
          </a:xfrm>
          <a:custGeom>
            <a:avLst/>
            <a:gdLst>
              <a:gd name="T0" fmla="*/ 0 w 1680"/>
              <a:gd name="T1" fmla="*/ 0 h 1056"/>
              <a:gd name="T2" fmla="*/ 2147483646 w 1680"/>
              <a:gd name="T3" fmla="*/ 2147483646 h 1056"/>
              <a:gd name="T4" fmla="*/ 2147483646 w 1680"/>
              <a:gd name="T5" fmla="*/ 2147483646 h 1056"/>
              <a:gd name="T6" fmla="*/ 2147483646 w 1680"/>
              <a:gd name="T7" fmla="*/ 2147483646 h 1056"/>
              <a:gd name="T8" fmla="*/ 2147483646 w 1680"/>
              <a:gd name="T9" fmla="*/ 2147483646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1056"/>
              <a:gd name="T17" fmla="*/ 1680 w 1680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1056">
                <a:moveTo>
                  <a:pt x="0" y="0"/>
                </a:moveTo>
                <a:cubicBezTo>
                  <a:pt x="4" y="240"/>
                  <a:pt x="8" y="480"/>
                  <a:pt x="48" y="624"/>
                </a:cubicBezTo>
                <a:cubicBezTo>
                  <a:pt x="88" y="768"/>
                  <a:pt x="128" y="800"/>
                  <a:pt x="240" y="864"/>
                </a:cubicBezTo>
                <a:cubicBezTo>
                  <a:pt x="352" y="928"/>
                  <a:pt x="480" y="976"/>
                  <a:pt x="720" y="1008"/>
                </a:cubicBezTo>
                <a:cubicBezTo>
                  <a:pt x="960" y="1040"/>
                  <a:pt x="1528" y="1056"/>
                  <a:pt x="1680" y="10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35" name="Text Box 14">
            <a:extLst>
              <a:ext uri="{FF2B5EF4-FFF2-40B4-BE49-F238E27FC236}">
                <a16:creationId xmlns:a16="http://schemas.microsoft.com/office/drawing/2014/main" id="{EEAEB656-0478-4E0C-9046-4CB45170C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717" y="3333751"/>
            <a:ext cx="6096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5999" name="Rectangle 15">
            <a:extLst>
              <a:ext uri="{FF2B5EF4-FFF2-40B4-BE49-F238E27FC236}">
                <a16:creationId xmlns:a16="http://schemas.microsoft.com/office/drawing/2014/main" id="{F61869F2-A052-4F2C-B6AB-2501CE594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1" y="3962400"/>
            <a:ext cx="13335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</a:t>
            </a:r>
            <a:r>
              <a:rPr kumimoji="1" lang="en-US" altLang="zh-CN" sz="2667" b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 </a:t>
            </a:r>
            <a:r>
              <a:rPr kumimoji="1" lang="en-US" altLang="zh-CN" sz="2667" dirty="0">
                <a:solidFill>
                  <a:srgbClr val="FFFF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	</a:t>
            </a:r>
            <a:endParaRPr kumimoji="1" lang="en-US" altLang="zh-CN" sz="2667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0737" name="Line 16">
            <a:extLst>
              <a:ext uri="{FF2B5EF4-FFF2-40B4-BE49-F238E27FC236}">
                <a16:creationId xmlns:a16="http://schemas.microsoft.com/office/drawing/2014/main" id="{FCF97CA3-763A-4600-8FB4-FF1CEF644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2351618"/>
            <a:ext cx="510117" cy="105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38" name="Text Box 17">
            <a:extLst>
              <a:ext uri="{FF2B5EF4-FFF2-40B4-BE49-F238E27FC236}">
                <a16:creationId xmlns:a16="http://schemas.microsoft.com/office/drawing/2014/main" id="{BD629EAB-FEB5-4FFC-89C0-D0A3D30D26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284" y="1809751"/>
            <a:ext cx="711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2" name="Rectangle 18">
            <a:extLst>
              <a:ext uri="{FF2B5EF4-FFF2-40B4-BE49-F238E27FC236}">
                <a16:creationId xmlns:a16="http://schemas.microsoft.com/office/drawing/2014/main" id="{E3E1DEE2-C790-48FD-B0BC-EEC321DFB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17" y="2076451"/>
            <a:ext cx="1380067" cy="9609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BB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kumimoji="1" lang="en-US" altLang="zh-CN" sz="2667" b="1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0740" name="Freeform 19">
            <a:extLst>
              <a:ext uri="{FF2B5EF4-FFF2-40B4-BE49-F238E27FC236}">
                <a16:creationId xmlns:a16="http://schemas.microsoft.com/office/drawing/2014/main" id="{03346C9E-AF95-4279-B956-55F30FDC8AB1}"/>
              </a:ext>
            </a:extLst>
          </p:cNvPr>
          <p:cNvSpPr>
            <a:spLocks/>
          </p:cNvSpPr>
          <p:nvPr/>
        </p:nvSpPr>
        <p:spPr bwMode="auto">
          <a:xfrm>
            <a:off x="5549900" y="3037418"/>
            <a:ext cx="1058333" cy="2374900"/>
          </a:xfrm>
          <a:custGeom>
            <a:avLst/>
            <a:gdLst>
              <a:gd name="T0" fmla="*/ 0 w 1424"/>
              <a:gd name="T1" fmla="*/ 0 h 1968"/>
              <a:gd name="T2" fmla="*/ 2147483646 w 1424"/>
              <a:gd name="T3" fmla="*/ 2147483646 h 1968"/>
              <a:gd name="T4" fmla="*/ 2147483646 w 1424"/>
              <a:gd name="T5" fmla="*/ 2147483646 h 1968"/>
              <a:gd name="T6" fmla="*/ 2147483646 w 1424"/>
              <a:gd name="T7" fmla="*/ 2147483646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424"/>
              <a:gd name="T13" fmla="*/ 0 h 1968"/>
              <a:gd name="T14" fmla="*/ 1424 w 1424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4" h="1968">
                <a:moveTo>
                  <a:pt x="0" y="0"/>
                </a:moveTo>
                <a:cubicBezTo>
                  <a:pt x="448" y="112"/>
                  <a:pt x="896" y="224"/>
                  <a:pt x="1104" y="432"/>
                </a:cubicBezTo>
                <a:cubicBezTo>
                  <a:pt x="1312" y="640"/>
                  <a:pt x="1424" y="992"/>
                  <a:pt x="1248" y="1248"/>
                </a:cubicBezTo>
                <a:cubicBezTo>
                  <a:pt x="1072" y="1504"/>
                  <a:pt x="248" y="1848"/>
                  <a:pt x="48" y="19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41" name="Text Box 20">
            <a:extLst>
              <a:ext uri="{FF2B5EF4-FFF2-40B4-BE49-F238E27FC236}">
                <a16:creationId xmlns:a16="http://schemas.microsoft.com/office/drawing/2014/main" id="{0E4DC054-8F7B-4404-98E6-E90C9C631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900" y="3810000"/>
            <a:ext cx="508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0742" name="Freeform 21">
            <a:extLst>
              <a:ext uri="{FF2B5EF4-FFF2-40B4-BE49-F238E27FC236}">
                <a16:creationId xmlns:a16="http://schemas.microsoft.com/office/drawing/2014/main" id="{84B87DA2-8C25-43AB-8636-84DFC07BCF40}"/>
              </a:ext>
            </a:extLst>
          </p:cNvPr>
          <p:cNvSpPr>
            <a:spLocks/>
          </p:cNvSpPr>
          <p:nvPr/>
        </p:nvSpPr>
        <p:spPr bwMode="auto">
          <a:xfrm>
            <a:off x="5549900" y="3647017"/>
            <a:ext cx="423333" cy="685800"/>
          </a:xfrm>
          <a:custGeom>
            <a:avLst/>
            <a:gdLst>
              <a:gd name="T0" fmla="*/ 0 w 200"/>
              <a:gd name="T1" fmla="*/ 0 h 432"/>
              <a:gd name="T2" fmla="*/ 2147483646 w 200"/>
              <a:gd name="T3" fmla="*/ 2147483646 h 432"/>
              <a:gd name="T4" fmla="*/ 2147483646 w 200"/>
              <a:gd name="T5" fmla="*/ 2147483646 h 432"/>
              <a:gd name="T6" fmla="*/ 0 60000 65536"/>
              <a:gd name="T7" fmla="*/ 0 60000 65536"/>
              <a:gd name="T8" fmla="*/ 0 60000 65536"/>
              <a:gd name="T9" fmla="*/ 0 w 200"/>
              <a:gd name="T10" fmla="*/ 0 h 432"/>
              <a:gd name="T11" fmla="*/ 200 w 20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432">
                <a:moveTo>
                  <a:pt x="0" y="0"/>
                </a:moveTo>
                <a:cubicBezTo>
                  <a:pt x="92" y="60"/>
                  <a:pt x="184" y="120"/>
                  <a:pt x="192" y="192"/>
                </a:cubicBezTo>
                <a:cubicBezTo>
                  <a:pt x="200" y="264"/>
                  <a:pt x="124" y="348"/>
                  <a:pt x="48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43" name="Text Box 22">
            <a:extLst>
              <a:ext uri="{FF2B5EF4-FFF2-40B4-BE49-F238E27FC236}">
                <a16:creationId xmlns:a16="http://schemas.microsoft.com/office/drawing/2014/main" id="{6D342F55-676E-430A-BD08-E323AB3B8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0900" y="3799417"/>
            <a:ext cx="508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0744" name="Line 23">
            <a:extLst>
              <a:ext uri="{FF2B5EF4-FFF2-40B4-BE49-F238E27FC236}">
                <a16:creationId xmlns:a16="http://schemas.microsoft.com/office/drawing/2014/main" id="{B37994B8-13DC-423F-967F-84AF907EFD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9900" y="5765800"/>
            <a:ext cx="510117" cy="169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45" name="Text Box 24">
            <a:extLst>
              <a:ext uri="{FF2B5EF4-FFF2-40B4-BE49-F238E27FC236}">
                <a16:creationId xmlns:a16="http://schemas.microsoft.com/office/drawing/2014/main" id="{3C0FCAFA-B38B-4A47-8238-5AF5A25BA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1" y="5295900"/>
            <a:ext cx="508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9" name="Rectangle 25">
            <a:extLst>
              <a:ext uri="{FF2B5EF4-FFF2-40B4-BE49-F238E27FC236}">
                <a16:creationId xmlns:a16="http://schemas.microsoft.com/office/drawing/2014/main" id="{9E1BF2DC-CD8C-420A-924C-5720931D8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17" y="5156200"/>
            <a:ext cx="1335616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6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</a:t>
            </a:r>
            <a:r>
              <a:rPr kumimoji="1" lang="en-US" altLang="zh-CN" sz="2667" b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aB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kumimoji="1" lang="en-US" altLang="zh-CN" sz="3733" b="1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30747" name="Freeform 26">
            <a:extLst>
              <a:ext uri="{FF2B5EF4-FFF2-40B4-BE49-F238E27FC236}">
                <a16:creationId xmlns:a16="http://schemas.microsoft.com/office/drawing/2014/main" id="{8A5BC914-5D93-45B2-82C1-4EF461BE438A}"/>
              </a:ext>
            </a:extLst>
          </p:cNvPr>
          <p:cNvSpPr>
            <a:spLocks/>
          </p:cNvSpPr>
          <p:nvPr/>
        </p:nvSpPr>
        <p:spPr bwMode="auto">
          <a:xfrm>
            <a:off x="5549900" y="6011333"/>
            <a:ext cx="609600" cy="457200"/>
          </a:xfrm>
          <a:custGeom>
            <a:avLst/>
            <a:gdLst>
              <a:gd name="T0" fmla="*/ 0 w 288"/>
              <a:gd name="T1" fmla="*/ 0 h 288"/>
              <a:gd name="T2" fmla="*/ 2147483646 w 288"/>
              <a:gd name="T3" fmla="*/ 2147483646 h 288"/>
              <a:gd name="T4" fmla="*/ 0 w 288"/>
              <a:gd name="T5" fmla="*/ 2147483646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0" y="0"/>
                </a:moveTo>
                <a:cubicBezTo>
                  <a:pt x="144" y="48"/>
                  <a:pt x="288" y="96"/>
                  <a:pt x="288" y="144"/>
                </a:cubicBezTo>
                <a:cubicBezTo>
                  <a:pt x="288" y="192"/>
                  <a:pt x="144" y="240"/>
                  <a:pt x="0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48" name="Text Box 27">
            <a:extLst>
              <a:ext uri="{FF2B5EF4-FFF2-40B4-BE49-F238E27FC236}">
                <a16:creationId xmlns:a16="http://schemas.microsoft.com/office/drawing/2014/main" id="{692860B4-29FB-47D9-9E53-F120A22F1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651" y="5945718"/>
            <a:ext cx="60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30749" name="Line 28">
            <a:extLst>
              <a:ext uri="{FF2B5EF4-FFF2-40B4-BE49-F238E27FC236}">
                <a16:creationId xmlns:a16="http://schemas.microsoft.com/office/drawing/2014/main" id="{F88C30B3-62A7-4F81-9D5F-18482E7F73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78400" y="4819651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0750" name="Text Box 29">
            <a:extLst>
              <a:ext uri="{FF2B5EF4-FFF2-40B4-BE49-F238E27FC236}">
                <a16:creationId xmlns:a16="http://schemas.microsoft.com/office/drawing/2014/main" id="{23C21923-3E01-4FBC-8041-4112BA2DE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3651" y="4724400"/>
            <a:ext cx="711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30751" name="Rectangle 2">
            <a:extLst>
              <a:ext uri="{FF2B5EF4-FFF2-40B4-BE49-F238E27FC236}">
                <a16:creationId xmlns:a16="http://schemas.microsoft.com/office/drawing/2014/main" id="{985F603D-3246-4C24-993E-72CAC8188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4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</a:t>
            </a:r>
            <a:r>
              <a:rPr lang="en-US" altLang="zh-CN" sz="400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(0)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lang="zh-CN" altLang="en-US" sz="4000" i="1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A9E3F88-94AC-4475-BEB7-5B91B31F1D97}"/>
              </a:ext>
            </a:extLst>
          </p:cNvPr>
          <p:cNvSpPr txBox="1">
            <a:spLocks/>
          </p:cNvSpPr>
          <p:nvPr/>
        </p:nvSpPr>
        <p:spPr bwMode="auto">
          <a:xfrm>
            <a:off x="129118" y="1473200"/>
            <a:ext cx="1839383" cy="22436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文法</a:t>
            </a:r>
            <a:endParaRPr lang="en-US" altLang="zh-CN" sz="24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(0)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S'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(1)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BB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(2)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aB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(3)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ahoma" panose="020B0604030504040204" pitchFamily="34" charset="0"/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34" name="Group 18">
            <a:extLst>
              <a:ext uri="{FF2B5EF4-FFF2-40B4-BE49-F238E27FC236}">
                <a16:creationId xmlns:a16="http://schemas.microsoft.com/office/drawing/2014/main" id="{2995ECDA-8E96-4E0B-A936-893FF767B9B7}"/>
              </a:ext>
            </a:extLst>
          </p:cNvPr>
          <p:cNvGraphicFramePr>
            <a:graphicFrameLocks noGrp="1"/>
          </p:cNvGraphicFramePr>
          <p:nvPr/>
        </p:nvGraphicFramePr>
        <p:xfrm>
          <a:off x="7732184" y="1509184"/>
          <a:ext cx="4315882" cy="4881852"/>
        </p:xfrm>
        <a:graphic>
          <a:graphicData uri="http://schemas.openxmlformats.org/drawingml/2006/table">
            <a:tbl>
              <a:tblPr/>
              <a:tblGrid>
                <a:gridCol w="47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8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121893" marR="121893"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0821" name="矩形 1">
            <a:extLst>
              <a:ext uri="{FF2B5EF4-FFF2-40B4-BE49-F238E27FC236}">
                <a16:creationId xmlns:a16="http://schemas.microsoft.com/office/drawing/2014/main" id="{7EB19DC4-513F-426A-B005-B188080B6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034" y="933451"/>
            <a:ext cx="23407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en-US" altLang="zh-CN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(0)</a:t>
            </a:r>
            <a:r>
              <a:rPr lang="zh-CN" altLang="en-US" sz="3200" b="1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8B35AA-EF04-4871-848B-0C560A8652EA}"/>
              </a:ext>
            </a:extLst>
          </p:cNvPr>
          <p:cNvSpPr/>
          <p:nvPr/>
        </p:nvSpPr>
        <p:spPr>
          <a:xfrm>
            <a:off x="91211" y="5798666"/>
            <a:ext cx="32850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</a:rPr>
              <a:t>状态：等价项目</a:t>
            </a:r>
            <a:r>
              <a:rPr lang="zh-CN" altLang="en-US" sz="2800" b="1" dirty="0">
                <a:solidFill>
                  <a:srgbClr val="FF0000"/>
                </a:solidFill>
              </a:rPr>
              <a:t>集</a:t>
            </a:r>
          </a:p>
        </p:txBody>
      </p:sp>
    </p:spTree>
    <p:extLst>
      <p:ext uri="{BB962C8B-B14F-4D97-AF65-F5344CB8AC3E}">
        <p14:creationId xmlns:p14="http://schemas.microsoft.com/office/powerpoint/2010/main" val="49431376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6498" name="内容占位符 2">
                <a:extLst>
                  <a:ext uri="{FF2B5EF4-FFF2-40B4-BE49-F238E27FC236}">
                    <a16:creationId xmlns:a16="http://schemas.microsoft.com/office/drawing/2014/main" id="{04298EE8-E1FA-4958-BA76-9237E44220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1"/>
                <a:ext cx="4903519" cy="3143992"/>
              </a:xfrm>
            </p:spPr>
            <p:txBody>
              <a:bodyPr/>
              <a:lstStyle/>
              <a:p>
                <a:pPr eaLnBrk="1" hangingPunct="1">
                  <a:lnSpc>
                    <a:spcPts val="44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b="1" dirty="0">
                    <a:solidFill>
                      <a:prstClr val="black"/>
                    </a:solidFill>
                    <a:ea typeface="楷体" pitchFamily="49" charset="-122"/>
                  </a:rPr>
                  <a:t>CLOSURE ({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楷体" pitchFamily="49" charset="-122"/>
                  </a:rPr>
                  <a:t>[</a:t>
                </a:r>
                <a:r>
                  <a:rPr lang="zh-CN" altLang="en-US" sz="2400" b="1" dirty="0">
                    <a:solidFill>
                      <a:srgbClr val="0000FF"/>
                    </a:solidFill>
                    <a:ea typeface="楷体" pitchFamily="49" charset="-122"/>
                  </a:rPr>
                  <a:t> </a:t>
                </a:r>
                <a:r>
                  <a:rPr lang="en-US" altLang="zh-CN" sz="2400" b="1" i="1" dirty="0">
                    <a:solidFill>
                      <a:srgbClr val="0000FF"/>
                    </a:solidFill>
                    <a:ea typeface="楷体" pitchFamily="49" charset="-122"/>
                  </a:rPr>
                  <a:t>S</a:t>
                </a:r>
                <a:r>
                  <a:rPr lang="en-US" altLang="zh-CN" sz="2400" b="1" i="1" dirty="0">
                    <a:solidFill>
                      <a:srgbClr val="0000FF"/>
                    </a:solidFill>
                    <a:ea typeface="楷体_GB2312"/>
                    <a:cs typeface="楷体_GB2312"/>
                  </a:rPr>
                  <a:t>'</a:t>
                </a:r>
                <a:r>
                  <a:rPr lang="en-US" altLang="zh-CN" sz="2400" b="1" i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→ 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·</a:t>
                </a:r>
                <a:r>
                  <a:rPr lang="en-US" altLang="zh-CN" sz="2400" b="1" i="1" dirty="0">
                    <a:solidFill>
                      <a:srgbClr val="0000FF"/>
                    </a:solidFill>
                    <a:ea typeface="宋体" panose="02010600030101010101" pitchFamily="2" charset="-122"/>
                  </a:rPr>
                  <a:t>S</a:t>
                </a:r>
                <a:r>
                  <a:rPr lang="zh-CN" altLang="en-US" sz="2400" b="1" i="1" dirty="0">
                    <a:solidFill>
                      <a:srgbClr val="0000FF"/>
                    </a:solidFill>
                    <a:ea typeface="楷体_GB2312"/>
                    <a:cs typeface="楷体_GB2312"/>
                  </a:rPr>
                  <a:t> </a:t>
                </a:r>
                <a:r>
                  <a:rPr lang="en-US" altLang="zh-CN" sz="2400" b="1" dirty="0">
                    <a:solidFill>
                      <a:srgbClr val="0000FF"/>
                    </a:solidFill>
                    <a:ea typeface="楷体" pitchFamily="49" charset="-122"/>
                  </a:rPr>
                  <a:t>]</a:t>
                </a:r>
                <a:r>
                  <a:rPr lang="en-US" altLang="zh-CN" sz="2400" b="1" dirty="0">
                    <a:solidFill>
                      <a:prstClr val="black"/>
                    </a:solidFill>
                    <a:ea typeface="楷体" pitchFamily="49" charset="-122"/>
                  </a:rPr>
                  <a:t> } )→</a:t>
                </a:r>
                <a:r>
                  <a:rPr lang="en-US" altLang="zh-CN" sz="2400" b="1" i="1" dirty="0">
                    <a:solidFill>
                      <a:prstClr val="black"/>
                    </a:solidFill>
                    <a:ea typeface="楷体" pitchFamily="49" charset="-122"/>
                  </a:rPr>
                  <a:t>C</a:t>
                </a:r>
              </a:p>
              <a:p>
                <a:pPr eaLnBrk="1" hangingPunct="1">
                  <a:lnSpc>
                    <a:spcPts val="44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for each</a:t>
                </a:r>
                <a:r>
                  <a:rPr lang="en-US" altLang="zh-CN" sz="2400" b="1" i="1" dirty="0">
                    <a:solidFill>
                      <a:schemeClr val="tx1"/>
                    </a:solidFill>
                    <a:cs typeface="楷体_GB2312" pitchFamily="49" charset="-122"/>
                  </a:rPr>
                  <a:t> I</a:t>
                </a:r>
                <a:r>
                  <a:rPr lang="en-US" altLang="zh-CN" sz="2400" b="1" i="1" baseline="-25000" dirty="0">
                    <a:solidFill>
                      <a:schemeClr val="tx1"/>
                    </a:solidFill>
                    <a:cs typeface="楷体_GB2312" pitchFamily="49" charset="-122"/>
                  </a:rPr>
                  <a:t>i</a:t>
                </a:r>
                <a:r>
                  <a:rPr lang="en-US" altLang="zh-CN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zh-CN" altLang="en-US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C</a:t>
                </a:r>
                <a:endParaRPr lang="en-US" altLang="zh-CN" sz="2400" b="1" dirty="0">
                  <a:solidFill>
                    <a:schemeClr val="tx1"/>
                  </a:solidFill>
                  <a:cs typeface="楷体_GB2312" pitchFamily="49" charset="-122"/>
                </a:endParaRPr>
              </a:p>
              <a:p>
                <a:pPr lvl="1" eaLnBrk="1" hangingPunct="1">
                  <a:lnSpc>
                    <a:spcPts val="44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b="1" i="1" dirty="0">
                    <a:solidFill>
                      <a:srgbClr val="2D83F4"/>
                    </a:solidFill>
                    <a:cs typeface="楷体_GB2312" pitchFamily="49" charset="-122"/>
                  </a:rPr>
                  <a:t>if </a:t>
                </a:r>
                <a:r>
                  <a:rPr lang="en-US" altLang="zh-CN" sz="2400" b="1" i="1" dirty="0">
                    <a:solidFill>
                      <a:schemeClr val="tx1"/>
                    </a:solidFill>
                    <a:cs typeface="楷体_GB2312" pitchFamily="49" charset="-122"/>
                  </a:rPr>
                  <a:t>A</a:t>
                </a:r>
                <a:r>
                  <a:rPr lang="en-US" altLang="zh-CN" sz="2400" b="1" dirty="0">
                    <a:solidFill>
                      <a:schemeClr val="tx1"/>
                    </a:solidFill>
                    <a:cs typeface="楷体_GB2312" pitchFamily="49" charset="-122"/>
                  </a:rPr>
                  <a:t>→</a:t>
                </a:r>
                <a:r>
                  <a:rPr lang="en-US" altLang="zh-CN" sz="2400" b="1" i="1" dirty="0">
                    <a:solidFill>
                      <a:schemeClr val="tx1"/>
                    </a:solidFill>
                    <a:cs typeface="楷体_GB2312" pitchFamily="49" charset="-122"/>
                  </a:rPr>
                  <a:t>α</a:t>
                </a:r>
                <a:r>
                  <a:rPr lang="en-US" altLang="zh-CN" sz="2400" b="1" dirty="0">
                    <a:solidFill>
                      <a:schemeClr val="tx1"/>
                    </a:solidFill>
                    <a:cs typeface="楷体_GB2312" pitchFamily="49" charset="-122"/>
                  </a:rPr>
                  <a:t>·a</a:t>
                </a:r>
                <a:r>
                  <a:rPr lang="en-US" altLang="zh-CN" sz="2400" b="1" i="1" dirty="0">
                    <a:solidFill>
                      <a:schemeClr val="tx1"/>
                    </a:solidFill>
                    <a:cs typeface="楷体_GB2312" pitchFamily="49" charset="-122"/>
                  </a:rPr>
                  <a:t>β</a:t>
                </a:r>
                <a:r>
                  <a:rPr lang="en-US" altLang="zh-CN" sz="2400" b="1" dirty="0">
                    <a:solidFill>
                      <a:schemeClr val="tx1"/>
                    </a:solidFill>
                    <a:cs typeface="楷体_GB2312" pitchFamily="49" charset="-122"/>
                  </a:rPr>
                  <a:t>∈</a:t>
                </a:r>
                <a:r>
                  <a:rPr lang="en-US" altLang="zh-CN" sz="2400" b="1" i="1" dirty="0">
                    <a:solidFill>
                      <a:schemeClr val="tx1"/>
                    </a:solidFill>
                    <a:cs typeface="楷体_GB2312" pitchFamily="49" charset="-122"/>
                  </a:rPr>
                  <a:t>I</a:t>
                </a:r>
                <a:r>
                  <a:rPr lang="en-US" altLang="zh-CN" sz="2400" b="1" i="1" baseline="-25000" dirty="0">
                    <a:solidFill>
                      <a:schemeClr val="tx1"/>
                    </a:solidFill>
                    <a:cs typeface="楷体_GB2312" pitchFamily="49" charset="-122"/>
                  </a:rPr>
                  <a:t>i</a:t>
                </a:r>
                <a:r>
                  <a:rPr lang="zh-CN" altLang="en-US" sz="2400" b="1" dirty="0">
                    <a:solidFill>
                      <a:schemeClr val="tx1"/>
                    </a:solidFill>
                    <a:cs typeface="楷体_GB2312" pitchFamily="49" charset="-122"/>
                  </a:rPr>
                  <a:t> ：</a:t>
                </a:r>
                <a:endParaRPr lang="en-US" altLang="zh-CN" sz="2400" b="1" dirty="0">
                  <a:solidFill>
                    <a:schemeClr val="tx1"/>
                  </a:solidFill>
                  <a:cs typeface="楷体_GB2312" pitchFamily="49" charset="-122"/>
                </a:endParaRPr>
              </a:p>
              <a:p>
                <a:pPr lvl="1" eaLnBrk="1" hangingPunct="1">
                  <a:lnSpc>
                    <a:spcPts val="44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b="1" i="1" dirty="0">
                    <a:solidFill>
                      <a:srgbClr val="2D83F4"/>
                    </a:solidFill>
                    <a:ea typeface="楷体_GB2312" pitchFamily="49" charset="-122"/>
                  </a:rPr>
                  <a:t>if</a:t>
                </a:r>
                <a:r>
                  <a:rPr lang="en-US" altLang="zh-CN" sz="2400" b="1" dirty="0">
                    <a:solidFill>
                      <a:schemeClr val="tx1"/>
                    </a:solidFill>
                    <a:ea typeface="楷体_GB2312" pitchFamily="49" charset="-122"/>
                  </a:rPr>
                  <a:t> </a:t>
                </a:r>
                <a:r>
                  <a:rPr lang="en-US" altLang="zh-CN" sz="2400" b="1" i="1" dirty="0">
                    <a:solidFill>
                      <a:schemeClr val="tx1"/>
                    </a:solidFill>
                    <a:ea typeface="楷体_GB2312" pitchFamily="49" charset="-122"/>
                  </a:rPr>
                  <a:t>A</a:t>
                </a:r>
                <a:r>
                  <a:rPr lang="en-US" altLang="zh-CN" sz="2400" b="1" dirty="0">
                    <a:solidFill>
                      <a:schemeClr val="tx1"/>
                    </a:solidFill>
                    <a:ea typeface="楷体_GB2312" pitchFamily="49" charset="-122"/>
                  </a:rPr>
                  <a:t>→</a:t>
                </a:r>
                <a:r>
                  <a:rPr lang="en-US" altLang="zh-CN" sz="2400" b="1" i="1" dirty="0">
                    <a:solidFill>
                      <a:schemeClr val="tx1"/>
                    </a:solidFill>
                    <a:ea typeface="楷体_GB2312" pitchFamily="49" charset="-122"/>
                  </a:rPr>
                  <a:t>α</a:t>
                </a:r>
                <a:r>
                  <a:rPr lang="en-US" altLang="zh-CN" sz="2400" b="1" dirty="0">
                    <a:solidFill>
                      <a:schemeClr val="tx1"/>
                    </a:solidFill>
                    <a:cs typeface="楷体_GB2312" pitchFamily="49" charset="-122"/>
                  </a:rPr>
                  <a:t>·</a:t>
                </a:r>
                <a:r>
                  <a:rPr lang="en-US" altLang="zh-CN" sz="2400" b="1" i="1" dirty="0">
                    <a:solidFill>
                      <a:schemeClr val="tx1"/>
                    </a:solidFill>
                    <a:ea typeface="楷体_GB2312" pitchFamily="49" charset="-122"/>
                  </a:rPr>
                  <a:t>Bβ</a:t>
                </a:r>
                <a:r>
                  <a:rPr lang="en-US" altLang="zh-CN" sz="2400" b="1" dirty="0">
                    <a:solidFill>
                      <a:schemeClr val="tx1"/>
                    </a:solidFill>
                    <a:ea typeface="楷体_GB2312" pitchFamily="49" charset="-122"/>
                  </a:rPr>
                  <a:t>∈</a:t>
                </a:r>
                <a:r>
                  <a:rPr lang="en-US" altLang="zh-CN" sz="2400" b="1" i="1" dirty="0">
                    <a:solidFill>
                      <a:schemeClr val="tx1"/>
                    </a:solidFill>
                    <a:ea typeface="楷体_GB2312" pitchFamily="49" charset="-122"/>
                  </a:rPr>
                  <a:t>I</a:t>
                </a:r>
                <a:r>
                  <a:rPr lang="en-US" altLang="zh-CN" sz="2400" b="1" i="1" baseline="-25000" dirty="0">
                    <a:solidFill>
                      <a:schemeClr val="tx1"/>
                    </a:solidFill>
                    <a:ea typeface="楷体_GB2312" pitchFamily="49" charset="-122"/>
                  </a:rPr>
                  <a:t>i</a:t>
                </a:r>
                <a:r>
                  <a:rPr lang="zh-CN" altLang="en-US" sz="2400" b="1" dirty="0">
                    <a:solidFill>
                      <a:schemeClr val="tx1"/>
                    </a:solidFill>
                    <a:cs typeface="楷体_GB2312" pitchFamily="49" charset="-122"/>
                  </a:rPr>
                  <a:t> ：</a:t>
                </a:r>
                <a:endParaRPr lang="en-US" altLang="zh-CN" sz="2400" b="1" dirty="0">
                  <a:solidFill>
                    <a:schemeClr val="tx1"/>
                  </a:solidFill>
                  <a:ea typeface="楷体_GB2312" pitchFamily="49" charset="-122"/>
                </a:endParaRPr>
              </a:p>
              <a:p>
                <a:pPr lvl="1" eaLnBrk="1" hangingPunct="1">
                  <a:lnSpc>
                    <a:spcPts val="44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sz="2400" b="1" i="1" dirty="0">
                    <a:solidFill>
                      <a:srgbClr val="2D83F4"/>
                    </a:solidFill>
                  </a:rPr>
                  <a:t>if</a:t>
                </a:r>
                <a:r>
                  <a:rPr lang="en-US" altLang="zh-CN" sz="2400" b="1" dirty="0">
                    <a:solidFill>
                      <a:srgbClr val="2D83F4"/>
                    </a:solidFill>
                  </a:rPr>
                  <a:t> </a:t>
                </a:r>
                <a:r>
                  <a:rPr lang="en-US" altLang="zh-CN" sz="2400" b="1" i="1" dirty="0">
                    <a:solidFill>
                      <a:schemeClr val="tx1"/>
                    </a:solidFill>
                  </a:rPr>
                  <a:t>A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→</a:t>
                </a:r>
                <a:r>
                  <a:rPr lang="en-US" altLang="zh-CN" sz="2400" b="1" i="1" dirty="0">
                    <a:solidFill>
                      <a:schemeClr val="tx1"/>
                    </a:solidFill>
                  </a:rPr>
                  <a:t>α</a:t>
                </a:r>
                <a:r>
                  <a:rPr lang="en-US" altLang="zh-CN" sz="2400" b="1" dirty="0">
                    <a:solidFill>
                      <a:schemeClr val="tx1"/>
                    </a:solidFill>
                  </a:rPr>
                  <a:t>·∈</a:t>
                </a:r>
                <a:r>
                  <a:rPr lang="en-US" altLang="zh-CN" sz="2400" b="1" i="1" dirty="0">
                    <a:solidFill>
                      <a:schemeClr val="tx1"/>
                    </a:solidFill>
                  </a:rPr>
                  <a:t>I</a:t>
                </a:r>
                <a:r>
                  <a:rPr lang="en-US" altLang="zh-CN" sz="2400" b="1" i="1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zh-CN" altLang="en-US" sz="2400" b="1" dirty="0">
                    <a:solidFill>
                      <a:schemeClr val="tx1"/>
                    </a:solidFill>
                    <a:cs typeface="楷体_GB2312" pitchFamily="49" charset="-122"/>
                  </a:rPr>
                  <a:t> ：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6498" name="内容占位符 2">
                <a:extLst>
                  <a:ext uri="{FF2B5EF4-FFF2-40B4-BE49-F238E27FC236}">
                    <a16:creationId xmlns:a16="http://schemas.microsoft.com/office/drawing/2014/main" id="{04298EE8-E1FA-4958-BA76-9237E4422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1"/>
                <a:ext cx="4903519" cy="3143992"/>
              </a:xfrm>
              <a:blipFill>
                <a:blip r:embed="rId3"/>
                <a:stretch>
                  <a:fillRect l="-1741" b="-36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499" name="标题 1">
            <a:extLst>
              <a:ext uri="{FF2B5EF4-FFF2-40B4-BE49-F238E27FC236}">
                <a16:creationId xmlns:a16="http://schemas.microsoft.com/office/drawing/2014/main" id="{8C5D7F7F-4D27-49B5-AAC3-219D392A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000" i="1" dirty="0">
                <a:solidFill>
                  <a:schemeClr val="tx1"/>
                </a:solidFill>
              </a:rPr>
              <a:t>LR</a:t>
            </a:r>
            <a:r>
              <a:rPr lang="en-US" altLang="zh-CN" sz="4000" dirty="0">
                <a:solidFill>
                  <a:schemeClr val="tx1"/>
                </a:solidFill>
              </a:rPr>
              <a:t>(0)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自动机（分析表）构造方法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A5D1A4-B50C-46BC-83AE-282B8A490C76}"/>
              </a:ext>
            </a:extLst>
          </p:cNvPr>
          <p:cNvSpPr/>
          <p:nvPr/>
        </p:nvSpPr>
        <p:spPr>
          <a:xfrm>
            <a:off x="5355267" y="1276085"/>
            <a:ext cx="292900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C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楷体_GB2312" pitchFamily="49" charset="-122"/>
              </a:rPr>
              <a:t>自动机状态集合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ndara"/>
              <a:ea typeface="华文楷体" panose="02010600040101010101" pitchFamily="2" charset="-122"/>
              <a:cs typeface="+mn-cs"/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26C7259-C59B-416B-B93C-49255818D529}"/>
              </a:ext>
            </a:extLst>
          </p:cNvPr>
          <p:cNvSpPr/>
          <p:nvPr/>
        </p:nvSpPr>
        <p:spPr>
          <a:xfrm>
            <a:off x="3069495" y="3841604"/>
            <a:ext cx="149225" cy="44335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149313-05DE-4309-A684-4772E40A34A4}"/>
              </a:ext>
            </a:extLst>
          </p:cNvPr>
          <p:cNvSpPr/>
          <p:nvPr/>
        </p:nvSpPr>
        <p:spPr>
          <a:xfrm>
            <a:off x="3245873" y="3650288"/>
            <a:ext cx="271965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 =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S'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S'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· ∈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≠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S' </a:t>
            </a:r>
            <a:endParaRPr lang="zh-CN" altLang="en-US" sz="2400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0E6BE76-6B8B-4C44-8A49-357B393C6374}"/>
              </a:ext>
            </a:extLst>
          </p:cNvPr>
          <p:cNvGrpSpPr/>
          <p:nvPr/>
        </p:nvGrpSpPr>
        <p:grpSpPr>
          <a:xfrm>
            <a:off x="3245873" y="2399450"/>
            <a:ext cx="8741505" cy="598241"/>
            <a:chOff x="3245873" y="3005084"/>
            <a:chExt cx="8741505" cy="598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B18662A6-B1B0-41D8-9E9C-049D838E2E80}"/>
                    </a:ext>
                  </a:extLst>
                </p:cNvPr>
                <p:cNvSpPr/>
                <p:nvPr/>
              </p:nvSpPr>
              <p:spPr>
                <a:xfrm>
                  <a:off x="3245873" y="3005084"/>
                  <a:ext cx="8741505" cy="5982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fontAlgn="base">
                    <a:lnSpc>
                      <a:spcPts val="44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prstClr val="black"/>
                    </a:buClr>
                    <a:buSzPct val="100000"/>
                  </a:pPr>
                  <a:r>
                    <a:rPr lang="zh-CN" altLang="en-US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令</a:t>
                  </a:r>
                  <a:r>
                    <a:rPr lang="en-US" altLang="zh-CN" sz="2400" b="1" i="1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I</a:t>
                  </a:r>
                  <a:r>
                    <a:rPr lang="en-US" altLang="zh-CN" sz="2400" b="1" i="1" baseline="-250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j</a:t>
                  </a:r>
                  <a:r>
                    <a:rPr lang="en-US" altLang="zh-CN" sz="2400" b="1" i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 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=</a:t>
                  </a:r>
                  <a:r>
                    <a:rPr lang="en-US" altLang="zh-CN" sz="24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GOTO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( </a:t>
                  </a:r>
                  <a:r>
                    <a:rPr lang="en-US" altLang="zh-CN" sz="24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I</a:t>
                  </a:r>
                  <a:r>
                    <a:rPr lang="en-US" altLang="zh-CN" sz="2400" b="1" i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i</a:t>
                  </a:r>
                  <a:r>
                    <a:rPr lang="zh-CN" altLang="en-US" sz="2400" b="1" i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 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, a ); if (</a:t>
                  </a:r>
                  <a:r>
                    <a:rPr lang="en-US" altLang="zh-CN" sz="2400" b="1" i="1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I</a:t>
                  </a:r>
                  <a:r>
                    <a:rPr lang="en-US" altLang="zh-CN" sz="2400" b="1" i="1" baseline="-250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j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</m:oMath>
                  </a14:m>
                  <a:r>
                    <a:rPr lang="zh-CN" altLang="en-US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then add </a:t>
                  </a:r>
                  <a:r>
                    <a:rPr lang="en-US" altLang="zh-CN" sz="2400" b="1" i="1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I</a:t>
                  </a:r>
                  <a:r>
                    <a:rPr lang="en-US" altLang="zh-CN" sz="2400" b="1" i="1" baseline="-250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j</a:t>
                  </a:r>
                  <a:r>
                    <a:rPr lang="en-US" altLang="zh-CN" sz="2400" b="1" i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 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</a:t>
                  </a:r>
                  <a:r>
                    <a:rPr lang="en-US" altLang="zh-CN" sz="24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; 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ACTION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[ </a:t>
                  </a:r>
                  <a:r>
                    <a:rPr lang="en-US" altLang="zh-CN" sz="2400" b="1" i="1" dirty="0" err="1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i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, a ]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=</a:t>
                  </a:r>
                  <a:r>
                    <a:rPr lang="en-US" altLang="zh-CN" sz="2400" b="1" i="1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s</a:t>
                  </a:r>
                  <a:r>
                    <a:rPr lang="en-US" altLang="zh-CN" sz="2400" b="1" i="1" baseline="-250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j</a:t>
                  </a:r>
                  <a:r>
                    <a:rPr lang="en-US" altLang="zh-CN" sz="2400" b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 </a:t>
                  </a:r>
                  <a:endPara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楷体_GB2312" pitchFamily="49" charset="-122"/>
                  </a:endParaRPr>
                </a:p>
              </p:txBody>
            </p:sp>
          </mc:Choice>
          <mc:Fallback xmlns=""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B18662A6-B1B0-41D8-9E9C-049D838E2E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873" y="3005084"/>
                  <a:ext cx="8741505" cy="598241"/>
                </a:xfrm>
                <a:prstGeom prst="rect">
                  <a:avLst/>
                </a:prstGeom>
                <a:blipFill>
                  <a:blip r:embed="rId4"/>
                  <a:stretch>
                    <a:fillRect l="-1046" b="-234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DFEEF65-08D5-4D2A-95CE-2F41D2475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7683" y="3217681"/>
              <a:ext cx="125626" cy="3446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C9A370AF-3939-47ED-B07E-A883014F122C}"/>
              </a:ext>
            </a:extLst>
          </p:cNvPr>
          <p:cNvSpPr/>
          <p:nvPr/>
        </p:nvSpPr>
        <p:spPr>
          <a:xfrm>
            <a:off x="6182931" y="3650288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ACTION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dirty="0">
                <a:solidFill>
                  <a:srgbClr val="0000FF"/>
                </a:solidFill>
                <a:latin typeface="华文楷体" panose="02010600040101010101" pitchFamily="2" charset="-122"/>
              </a:rPr>
              <a:t>$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]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acc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E34D9A-DFC9-4159-9457-1B41308D741F}"/>
              </a:ext>
            </a:extLst>
          </p:cNvPr>
          <p:cNvSpPr/>
          <p:nvPr/>
        </p:nvSpPr>
        <p:spPr>
          <a:xfrm>
            <a:off x="4605700" y="4019620"/>
            <a:ext cx="7931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a∈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∪{</a:t>
            </a:r>
            <a:r>
              <a:rPr lang="en-US" altLang="zh-CN" sz="2400" b="1" dirty="0">
                <a:solidFill>
                  <a:prstClr val="black"/>
                </a:solidFill>
                <a:latin typeface="华文楷体" panose="02010600040101010101" pitchFamily="2" charset="-122"/>
              </a:rPr>
              <a:t>$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}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do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sz="24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, a ]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</a:rPr>
              <a:t>是产生式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</a:rPr>
              <a:t>的编号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D68C06A-4C0A-4CC5-AEA5-AE748F287FA5}"/>
              </a:ext>
            </a:extLst>
          </p:cNvPr>
          <p:cNvGrpSpPr/>
          <p:nvPr/>
        </p:nvGrpSpPr>
        <p:grpSpPr>
          <a:xfrm>
            <a:off x="3245873" y="3028879"/>
            <a:ext cx="8741505" cy="598241"/>
            <a:chOff x="3245873" y="3634513"/>
            <a:chExt cx="8741505" cy="598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C025299-5217-4AED-B37B-C179DAB11BE6}"/>
                    </a:ext>
                  </a:extLst>
                </p:cNvPr>
                <p:cNvSpPr/>
                <p:nvPr/>
              </p:nvSpPr>
              <p:spPr>
                <a:xfrm>
                  <a:off x="3245873" y="3634513"/>
                  <a:ext cx="8741505" cy="59824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fontAlgn="base">
                    <a:lnSpc>
                      <a:spcPts val="44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prstClr val="black"/>
                    </a:buClr>
                    <a:buSzPct val="100000"/>
                  </a:pPr>
                  <a:r>
                    <a:rPr lang="zh-CN" altLang="en-US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令</a:t>
                  </a:r>
                  <a:r>
                    <a:rPr lang="en-US" altLang="zh-CN" sz="2400" b="1" i="1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I</a:t>
                  </a:r>
                  <a:r>
                    <a:rPr lang="en-US" altLang="zh-CN" sz="2400" b="1" i="1" baseline="-250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j</a:t>
                  </a:r>
                  <a:r>
                    <a:rPr lang="en-US" altLang="zh-CN" sz="2400" b="1" i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 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=</a:t>
                  </a:r>
                  <a:r>
                    <a:rPr lang="en-US" altLang="zh-CN" sz="24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GOTO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( </a:t>
                  </a:r>
                  <a:r>
                    <a:rPr lang="en-US" altLang="zh-CN" sz="24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I</a:t>
                  </a:r>
                  <a:r>
                    <a:rPr lang="en-US" altLang="zh-CN" sz="2400" b="1" i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i</a:t>
                  </a:r>
                  <a:r>
                    <a:rPr lang="zh-CN" altLang="en-US" sz="2400" b="1" i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 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, </a:t>
                  </a:r>
                  <a:r>
                    <a:rPr lang="en-US" altLang="zh-CN" sz="24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B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 ); if (</a:t>
                  </a:r>
                  <a:r>
                    <a:rPr lang="en-US" altLang="zh-CN" sz="2400" b="1" i="1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I</a:t>
                  </a:r>
                  <a:r>
                    <a:rPr lang="en-US" altLang="zh-CN" sz="2400" b="1" i="1" baseline="-250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j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CN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∈</m:t>
                      </m:r>
                    </m:oMath>
                  </a14:m>
                  <a:r>
                    <a:rPr lang="zh-CN" altLang="en-US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 then add </a:t>
                  </a:r>
                  <a:r>
                    <a:rPr lang="en-US" altLang="zh-CN" sz="2400" b="1" i="1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I</a:t>
                  </a:r>
                  <a:r>
                    <a:rPr lang="en-US" altLang="zh-CN" sz="2400" b="1" i="1" baseline="-25000" dirty="0" err="1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j</a:t>
                  </a:r>
                  <a:r>
                    <a:rPr lang="en-US" altLang="zh-CN" sz="2400" b="1" i="1" baseline="-25000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 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to </a:t>
                  </a:r>
                  <a:r>
                    <a:rPr lang="en-US" altLang="zh-CN" sz="24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; 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GOTO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[ </a:t>
                  </a:r>
                  <a:r>
                    <a:rPr lang="en-US" altLang="zh-CN" sz="2400" b="1" i="1" dirty="0" err="1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i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, </a:t>
                  </a:r>
                  <a:r>
                    <a:rPr lang="en-US" altLang="zh-CN" sz="24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B</a:t>
                  </a:r>
                  <a:r>
                    <a:rPr lang="en-US" altLang="zh-CN" sz="24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 ]</a:t>
                  </a:r>
                  <a:r>
                    <a:rPr lang="en-US" altLang="zh-CN" sz="2400" b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=</a:t>
                  </a:r>
                  <a:r>
                    <a:rPr lang="en-US" altLang="zh-CN" sz="2400" b="1" i="1" dirty="0">
                      <a:solidFill>
                        <a:prstClr val="black"/>
                      </a:solidFill>
                      <a:latin typeface="Times New Roman" panose="02020603050405020304" pitchFamily="18" charset="0"/>
                      <a:cs typeface="楷体_GB2312" pitchFamily="49" charset="-122"/>
                    </a:rPr>
                    <a:t>j</a:t>
                  </a:r>
                  <a:endPara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楷体_GB2312" pitchFamily="49" charset="-122"/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1C025299-5217-4AED-B37B-C179DAB11B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5873" y="3634513"/>
                  <a:ext cx="8741505" cy="598241"/>
                </a:xfrm>
                <a:prstGeom prst="rect">
                  <a:avLst/>
                </a:prstGeom>
                <a:blipFill>
                  <a:blip r:embed="rId5"/>
                  <a:stretch>
                    <a:fillRect l="-1046" b="-234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6211933-8299-485B-9212-3870328E4E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0496" y="3774958"/>
              <a:ext cx="125626" cy="3446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28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4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4" grpId="0"/>
      <p:bldP spid="10" grpId="0"/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19">
            <a:extLst>
              <a:ext uri="{FF2B5EF4-FFF2-40B4-BE49-F238E27FC236}">
                <a16:creationId xmlns:a16="http://schemas.microsoft.com/office/drawing/2014/main" id="{9A79D76A-D9A0-425D-A2D0-C745E4C4C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67" y="3429001"/>
            <a:ext cx="3657600" cy="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1" name="标题 1">
            <a:extLst>
              <a:ext uri="{FF2B5EF4-FFF2-40B4-BE49-F238E27FC236}">
                <a16:creationId xmlns:a16="http://schemas.microsoft.com/office/drawing/2014/main" id="{2901EE30-3F30-4750-A4F6-3FC7060E1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63492" name="Rectangle 21">
            <a:extLst>
              <a:ext uri="{FF2B5EF4-FFF2-40B4-BE49-F238E27FC236}">
                <a16:creationId xmlns:a16="http://schemas.microsoft.com/office/drawing/2014/main" id="{F39BFA4A-D93D-43BB-B881-442FF9D15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1"/>
            <a:ext cx="44196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indent="-457189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3333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90575" lvl="1" indent="-380990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</a:rPr>
              <a:t>文法</a:t>
            </a:r>
            <a:endParaRPr lang="en-US" altLang="zh-CN" sz="3333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</a:endParaRP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BB</a:t>
            </a: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②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marL="990575" lvl="1" indent="-380990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32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2" name="Group 18">
            <a:extLst>
              <a:ext uri="{FF2B5EF4-FFF2-40B4-BE49-F238E27FC236}">
                <a16:creationId xmlns:a16="http://schemas.microsoft.com/office/drawing/2014/main" id="{54B19B1F-83E1-4ECE-AFC5-CB74554DDFCA}"/>
              </a:ext>
            </a:extLst>
          </p:cNvPr>
          <p:cNvGraphicFramePr>
            <a:graphicFrameLocks noGrp="1"/>
          </p:cNvGraphicFramePr>
          <p:nvPr/>
        </p:nvGraphicFramePr>
        <p:xfrm>
          <a:off x="5619751" y="165100"/>
          <a:ext cx="5757334" cy="4809968"/>
        </p:xfrm>
        <a:graphic>
          <a:graphicData uri="http://schemas.openxmlformats.org/drawingml/2006/table">
            <a:tbl>
              <a:tblPr/>
              <a:tblGrid>
                <a:gridCol w="123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7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121929" marR="121929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B14AF6E7-7E9B-4F98-8D89-BA1D2F630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18" y="4961467"/>
            <a:ext cx="4895849" cy="1443567"/>
          </a:xfrm>
        </p:spPr>
        <p:txBody>
          <a:bodyPr vert="horz" wrap="square" lIns="122767" tIns="61384" rIns="122767" bIns="613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667"/>
              </a:lnSpc>
              <a:buNone/>
            </a:pPr>
            <a:r>
              <a:rPr lang="zh-CN" altLang="en-US" sz="4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3333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3333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80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133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3125B9-6EB5-4B75-A11D-3CAC9C6BE4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384" y="5552018"/>
            <a:ext cx="499533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364058" indent="-364058" defTabSz="121917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31B6FD"/>
              </a:buClr>
              <a:buNone/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3200" i="1">
                <a:solidFill>
                  <a:srgbClr val="073E87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lang="zh-CN" altLang="en-US" sz="3733">
              <a:solidFill>
                <a:srgbClr val="000000"/>
              </a:solidFill>
              <a:latin typeface="Tahoma" panose="020B0604030504040204" pitchFamily="34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4DC9795-73A3-4307-A350-510C180C8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233" y="5924551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lang="zh-CN" altLang="en-US" sz="3733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FB5077-1AF3-4751-951A-911B9767E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817" y="5924551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lang="zh-CN" altLang="en-US" sz="3733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9986961-842E-47F8-869A-7692A2182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9584" y="5924551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lang="zh-CN" altLang="en-US" sz="3733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7C031E2-1C08-4AD1-9DE7-BC2ED193D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217" y="5924551"/>
            <a:ext cx="4587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FB25BA-D292-49A5-BA9E-9AD73BE33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6057900"/>
            <a:ext cx="2650084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defTabSz="1219170" fontAlgn="base">
              <a:spcBef>
                <a:spcPct val="30000"/>
              </a:spcBef>
              <a:spcAft>
                <a:spcPct val="0"/>
              </a:spcAft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3333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78">
            <a:extLst>
              <a:ext uri="{FF2B5EF4-FFF2-40B4-BE49-F238E27FC236}">
                <a16:creationId xmlns:a16="http://schemas.microsoft.com/office/drawing/2014/main" id="{04BAF345-E7A1-4D7F-8B76-E19F9D03FA2E}"/>
              </a:ext>
            </a:extLst>
          </p:cNvPr>
          <p:cNvGrpSpPr>
            <a:grpSpLocks/>
          </p:cNvGrpSpPr>
          <p:nvPr/>
        </p:nvGrpSpPr>
        <p:grpSpPr bwMode="auto">
          <a:xfrm>
            <a:off x="2446868" y="5325534"/>
            <a:ext cx="476251" cy="742951"/>
            <a:chOff x="975" y="3041"/>
            <a:chExt cx="225" cy="741"/>
          </a:xfrm>
        </p:grpSpPr>
        <p:sp>
          <p:nvSpPr>
            <p:cNvPr id="19" name="Line 79">
              <a:extLst>
                <a:ext uri="{FF2B5EF4-FFF2-40B4-BE49-F238E27FC236}">
                  <a16:creationId xmlns:a16="http://schemas.microsoft.com/office/drawing/2014/main" id="{3E21D7A0-D1AF-4A90-B2BC-B9E174825E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570" name="Rectangle 80">
              <a:extLst>
                <a:ext uri="{FF2B5EF4-FFF2-40B4-BE49-F238E27FC236}">
                  <a16:creationId xmlns:a16="http://schemas.microsoft.com/office/drawing/2014/main" id="{1BB1CF01-900B-4510-BAD2-F8234A8B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41"/>
              <a:ext cx="225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220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97531E-6 L -0.11389 -0.00586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94" y="-3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8" grpId="1"/>
      <p:bldP spid="9" grpId="0"/>
      <p:bldP spid="10" grpId="0"/>
      <p:bldP spid="11" grpId="0"/>
      <p:bldP spid="11" grpId="1"/>
      <p:bldP spid="11" grpId="2"/>
      <p:bldP spid="12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</p:spPr>
            <p:txBody>
              <a:bodyPr/>
              <a:lstStyle/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SELECT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 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zh-CN" altLang="en-US" sz="25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：可以选用该产生式进行推导时对应的输入符号的集合</a:t>
                </a: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  <a:blipFill>
                <a:blip r:embed="rId3"/>
                <a:stretch>
                  <a:fillRect l="-817" t="-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LL(1)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文法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  <a:ea typeface="楷体_GB2312" pitchFamily="49" charset="-122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FFFFFF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7F6026C4-095E-4E10-9828-745A97B972DC}"/>
              </a:ext>
            </a:extLst>
          </p:cNvPr>
          <p:cNvGrpSpPr>
            <a:grpSpLocks/>
          </p:cNvGrpSpPr>
          <p:nvPr/>
        </p:nvGrpSpPr>
        <p:grpSpPr bwMode="auto">
          <a:xfrm>
            <a:off x="8870810" y="1517115"/>
            <a:ext cx="2153361" cy="469363"/>
            <a:chOff x="2195736" y="2931790"/>
            <a:chExt cx="1813667" cy="35210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B23216B0-0E6A-4BE3-882E-5D08E3486806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31790"/>
              <a:ext cx="18136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矩形 14">
              <a:extLst>
                <a:ext uri="{FF2B5EF4-FFF2-40B4-BE49-F238E27FC236}">
                  <a16:creationId xmlns:a16="http://schemas.microsoft.com/office/drawing/2014/main" id="{C5C862A1-0466-4490-B8D7-F7C409F52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85" y="2937565"/>
              <a:ext cx="1451658" cy="34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终结符集合</a:t>
              </a:r>
              <a:endParaRPr lang="zh-CN" altLang="en-US" sz="2133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A073C36-E219-4385-9CC7-ABBDE19D5392}"/>
                  </a:ext>
                </a:extLst>
              </p:cNvPr>
              <p:cNvSpPr/>
              <p:nvPr/>
            </p:nvSpPr>
            <p:spPr>
              <a:xfrm>
                <a:off x="1007533" y="2212151"/>
                <a:ext cx="9412448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</m:t>
                    </m:r>
                  </m:oMath>
                </a14:m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A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SELECT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⋯∩</m:t>
                    </m:r>
                  </m:oMath>
                </a14:m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SELECT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)==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endPara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该文法称为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LL(1)</a:t>
                </a: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文法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A073C36-E219-4385-9CC7-ABBDE19D53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533" y="2212151"/>
                <a:ext cx="9412448" cy="1200329"/>
              </a:xfrm>
              <a:prstGeom prst="rect">
                <a:avLst/>
              </a:prstGeom>
              <a:blipFill>
                <a:blip r:embed="rId4"/>
                <a:stretch>
                  <a:fillRect l="-972" t="-4061" b="-11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组合 71">
            <a:extLst>
              <a:ext uri="{FF2B5EF4-FFF2-40B4-BE49-F238E27FC236}">
                <a16:creationId xmlns:a16="http://schemas.microsoft.com/office/drawing/2014/main" id="{764E9965-FF2E-4082-99F0-CC2FF38BE32F}"/>
              </a:ext>
            </a:extLst>
          </p:cNvPr>
          <p:cNvGrpSpPr>
            <a:grpSpLocks/>
          </p:cNvGrpSpPr>
          <p:nvPr/>
        </p:nvGrpSpPr>
        <p:grpSpPr bwMode="auto">
          <a:xfrm>
            <a:off x="3410465" y="1475317"/>
            <a:ext cx="1599215" cy="664272"/>
            <a:chOff x="3939242" y="531839"/>
            <a:chExt cx="1199708" cy="49716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9DAE308D-BE9E-4452-A03D-1ADFF351ACE8}"/>
                </a:ext>
              </a:extLst>
            </p:cNvPr>
            <p:cNvSpPr/>
            <p:nvPr/>
          </p:nvSpPr>
          <p:spPr>
            <a:xfrm>
              <a:off x="4076859" y="683477"/>
              <a:ext cx="1062091" cy="3455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如何求？</a:t>
              </a:r>
              <a:endParaRPr lang="zh-CN" altLang="en-US" sz="3733" b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CC607325-69C2-496C-B71A-F204D2444C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39242" y="531839"/>
              <a:ext cx="250287" cy="209808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40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19">
            <a:extLst>
              <a:ext uri="{FF2B5EF4-FFF2-40B4-BE49-F238E27FC236}">
                <a16:creationId xmlns:a16="http://schemas.microsoft.com/office/drawing/2014/main" id="{868ADCBE-3CEA-4760-AD98-A87B8EF8D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67" y="3429001"/>
            <a:ext cx="3657600" cy="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539" name="标题 1">
            <a:extLst>
              <a:ext uri="{FF2B5EF4-FFF2-40B4-BE49-F238E27FC236}">
                <a16:creationId xmlns:a16="http://schemas.microsoft.com/office/drawing/2014/main" id="{CD0504E1-1CD8-46E5-806F-86905952B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65540" name="Rectangle 21">
            <a:extLst>
              <a:ext uri="{FF2B5EF4-FFF2-40B4-BE49-F238E27FC236}">
                <a16:creationId xmlns:a16="http://schemas.microsoft.com/office/drawing/2014/main" id="{EAAA492E-8AF0-4A09-9604-4FAD2849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1"/>
            <a:ext cx="44196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indent="-457189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3333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90575" lvl="1" indent="-380990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</a:rPr>
              <a:t>文法</a:t>
            </a:r>
            <a:endParaRPr lang="en-US" altLang="zh-CN" sz="3333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</a:endParaRP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BB</a:t>
            </a: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②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marL="990575" lvl="1" indent="-380990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32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81BC58E0-28B9-4E1A-88DE-B31FBC35A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18" y="4961467"/>
            <a:ext cx="4895849" cy="1443567"/>
          </a:xfrm>
        </p:spPr>
        <p:txBody>
          <a:bodyPr vert="horz" wrap="square" lIns="122767" tIns="61384" rIns="122767" bIns="613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667"/>
              </a:lnSpc>
              <a:buNone/>
            </a:pPr>
            <a:r>
              <a:rPr lang="zh-CN" altLang="en-US" sz="4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3333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3333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80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133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780E68-BCD3-4ADF-9BF9-DB408373D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1233" y="5924551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lang="zh-CN" altLang="en-US" sz="3733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14B805-3476-4926-A21A-85A8C3D6F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817" y="5924551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lang="zh-CN" altLang="en-US" sz="3733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544" name="矩形 11">
            <a:extLst>
              <a:ext uri="{FF2B5EF4-FFF2-40B4-BE49-F238E27FC236}">
                <a16:creationId xmlns:a16="http://schemas.microsoft.com/office/drawing/2014/main" id="{136DF59D-5E78-4100-B609-F93ACA25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217" y="5924551"/>
            <a:ext cx="4587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B2D190D-3503-4ACE-8D64-7BCEF827A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384" y="5501218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5002CCA-2596-4435-81D5-30891E60B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884" y="5501218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FED3990-851A-4B70-AE06-40728E71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1" y="5501218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Group 18">
            <a:extLst>
              <a:ext uri="{FF2B5EF4-FFF2-40B4-BE49-F238E27FC236}">
                <a16:creationId xmlns:a16="http://schemas.microsoft.com/office/drawing/2014/main" id="{1E85F964-4475-463C-B0A1-6DC0EA3B9D28}"/>
              </a:ext>
            </a:extLst>
          </p:cNvPr>
          <p:cNvGraphicFramePr>
            <a:graphicFrameLocks noGrp="1"/>
          </p:cNvGraphicFramePr>
          <p:nvPr/>
        </p:nvGraphicFramePr>
        <p:xfrm>
          <a:off x="5619751" y="165101"/>
          <a:ext cx="5757334" cy="4809968"/>
        </p:xfrm>
        <a:graphic>
          <a:graphicData uri="http://schemas.openxmlformats.org/drawingml/2006/table">
            <a:tbl>
              <a:tblPr/>
              <a:tblGrid>
                <a:gridCol w="123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7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121929" marR="121929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5616" name="矩形 15">
            <a:extLst>
              <a:ext uri="{FF2B5EF4-FFF2-40B4-BE49-F238E27FC236}">
                <a16:creationId xmlns:a16="http://schemas.microsoft.com/office/drawing/2014/main" id="{5465588F-D4FD-4925-8359-33D2F1304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6057900"/>
            <a:ext cx="2650084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defTabSz="1219170" fontAlgn="base">
              <a:spcBef>
                <a:spcPct val="30000"/>
              </a:spcBef>
              <a:spcAft>
                <a:spcPct val="0"/>
              </a:spcAft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3333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5617" name="Group 78">
            <a:extLst>
              <a:ext uri="{FF2B5EF4-FFF2-40B4-BE49-F238E27FC236}">
                <a16:creationId xmlns:a16="http://schemas.microsoft.com/office/drawing/2014/main" id="{4A76BEEB-0A58-4580-9509-7FAEA77E3EC1}"/>
              </a:ext>
            </a:extLst>
          </p:cNvPr>
          <p:cNvGrpSpPr>
            <a:grpSpLocks/>
          </p:cNvGrpSpPr>
          <p:nvPr/>
        </p:nvGrpSpPr>
        <p:grpSpPr bwMode="auto">
          <a:xfrm>
            <a:off x="2446868" y="5325534"/>
            <a:ext cx="476251" cy="742951"/>
            <a:chOff x="975" y="3041"/>
            <a:chExt cx="225" cy="741"/>
          </a:xfrm>
        </p:grpSpPr>
        <p:sp>
          <p:nvSpPr>
            <p:cNvPr id="19" name="Line 79">
              <a:extLst>
                <a:ext uri="{FF2B5EF4-FFF2-40B4-BE49-F238E27FC236}">
                  <a16:creationId xmlns:a16="http://schemas.microsoft.com/office/drawing/2014/main" id="{33AE77A2-3D86-4450-A812-BBD69B6159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22" name="Rectangle 80">
              <a:extLst>
                <a:ext uri="{FF2B5EF4-FFF2-40B4-BE49-F238E27FC236}">
                  <a16:creationId xmlns:a16="http://schemas.microsoft.com/office/drawing/2014/main" id="{8D89D671-5138-42A1-AC84-B18C5D5FC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41"/>
              <a:ext cx="225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3" name="Group 78">
            <a:extLst>
              <a:ext uri="{FF2B5EF4-FFF2-40B4-BE49-F238E27FC236}">
                <a16:creationId xmlns:a16="http://schemas.microsoft.com/office/drawing/2014/main" id="{B554D7F8-F85D-4BD4-B342-FC339D77475C}"/>
              </a:ext>
            </a:extLst>
          </p:cNvPr>
          <p:cNvGrpSpPr>
            <a:grpSpLocks/>
          </p:cNvGrpSpPr>
          <p:nvPr/>
        </p:nvGrpSpPr>
        <p:grpSpPr bwMode="auto">
          <a:xfrm>
            <a:off x="3407834" y="5376334"/>
            <a:ext cx="476251" cy="740833"/>
            <a:chOff x="975" y="3041"/>
            <a:chExt cx="225" cy="741"/>
          </a:xfrm>
        </p:grpSpPr>
        <p:sp>
          <p:nvSpPr>
            <p:cNvPr id="20" name="Line 79">
              <a:extLst>
                <a:ext uri="{FF2B5EF4-FFF2-40B4-BE49-F238E27FC236}">
                  <a16:creationId xmlns:a16="http://schemas.microsoft.com/office/drawing/2014/main" id="{324FF753-D4F1-4306-AAE0-F447F92C6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620" name="Rectangle 80">
              <a:extLst>
                <a:ext uri="{FF2B5EF4-FFF2-40B4-BE49-F238E27FC236}">
                  <a16:creationId xmlns:a16="http://schemas.microsoft.com/office/drawing/2014/main" id="{38044967-B01F-4785-A75E-0F5CB2417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41"/>
              <a:ext cx="225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0132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97531E-6 L -0.10921 -0.00278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69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97531E-6 L -0.10695 -0.00278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47" y="-1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3" grpId="0"/>
      <p:bldP spid="14" grpId="0"/>
      <p:bldP spid="15" grpId="0"/>
      <p:bldP spid="15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9">
            <a:extLst>
              <a:ext uri="{FF2B5EF4-FFF2-40B4-BE49-F238E27FC236}">
                <a16:creationId xmlns:a16="http://schemas.microsoft.com/office/drawing/2014/main" id="{C7B80E9A-844C-4DC8-8D57-FBFD1A9D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67" y="3429001"/>
            <a:ext cx="3657600" cy="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587" name="标题 1">
            <a:extLst>
              <a:ext uri="{FF2B5EF4-FFF2-40B4-BE49-F238E27FC236}">
                <a16:creationId xmlns:a16="http://schemas.microsoft.com/office/drawing/2014/main" id="{EB3382CE-3E98-4458-8EA4-9624679E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67588" name="Rectangle 21">
            <a:extLst>
              <a:ext uri="{FF2B5EF4-FFF2-40B4-BE49-F238E27FC236}">
                <a16:creationId xmlns:a16="http://schemas.microsoft.com/office/drawing/2014/main" id="{09F98351-E070-4185-B06E-39BCDD5D9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1"/>
            <a:ext cx="44196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indent="-457189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3333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90575" lvl="1" indent="-380990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</a:rPr>
              <a:t>文法</a:t>
            </a:r>
            <a:endParaRPr lang="en-US" altLang="zh-CN" sz="3333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</a:endParaRP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BB</a:t>
            </a: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②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marL="990575" lvl="1" indent="-380990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32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37C979A5-1B88-4371-9CCD-2C8D41F1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18" y="4961467"/>
            <a:ext cx="4895849" cy="1443567"/>
          </a:xfrm>
        </p:spPr>
        <p:txBody>
          <a:bodyPr vert="horz" wrap="square" lIns="122767" tIns="61384" rIns="122767" bIns="613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667"/>
              </a:lnSpc>
              <a:buNone/>
            </a:pPr>
            <a:r>
              <a:rPr lang="zh-CN" altLang="en-US" sz="4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3333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3333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80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133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732688-947F-4D1B-A01F-FDF6F7C7C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9117" y="5924551"/>
            <a:ext cx="4587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lang="zh-CN" altLang="en-US" sz="3733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9EE546-72AB-427B-ABE9-DCFC5A67F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1" y="5924551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endParaRPr lang="zh-CN" altLang="en-US" sz="3733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92" name="矩形 11">
            <a:extLst>
              <a:ext uri="{FF2B5EF4-FFF2-40B4-BE49-F238E27FC236}">
                <a16:creationId xmlns:a16="http://schemas.microsoft.com/office/drawing/2014/main" id="{DC1691E3-2365-4DBE-994E-624DEF0CA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217" y="5924551"/>
            <a:ext cx="4587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593" name="矩形 12">
            <a:extLst>
              <a:ext uri="{FF2B5EF4-FFF2-40B4-BE49-F238E27FC236}">
                <a16:creationId xmlns:a16="http://schemas.microsoft.com/office/drawing/2014/main" id="{D9AFFCE8-0831-4BC0-9054-CFE9B0BCE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384" y="5501218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C15744-C021-4F36-9D87-6E2E96A4D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0884" y="5501218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1A074B3-4F32-4FD9-949D-6456D97AA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1" y="5501218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Group 18">
            <a:extLst>
              <a:ext uri="{FF2B5EF4-FFF2-40B4-BE49-F238E27FC236}">
                <a16:creationId xmlns:a16="http://schemas.microsoft.com/office/drawing/2014/main" id="{F70AFAF2-E69E-413B-8618-8C5EF4B2F2FA}"/>
              </a:ext>
            </a:extLst>
          </p:cNvPr>
          <p:cNvGraphicFramePr>
            <a:graphicFrameLocks noGrp="1"/>
          </p:cNvGraphicFramePr>
          <p:nvPr/>
        </p:nvGraphicFramePr>
        <p:xfrm>
          <a:off x="5619751" y="165101"/>
          <a:ext cx="5757334" cy="4809968"/>
        </p:xfrm>
        <a:graphic>
          <a:graphicData uri="http://schemas.openxmlformats.org/drawingml/2006/table">
            <a:tbl>
              <a:tblPr/>
              <a:tblGrid>
                <a:gridCol w="123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7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121929" marR="121929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7664" name="矩形 12">
            <a:extLst>
              <a:ext uri="{FF2B5EF4-FFF2-40B4-BE49-F238E27FC236}">
                <a16:creationId xmlns:a16="http://schemas.microsoft.com/office/drawing/2014/main" id="{8E5588A8-D1BA-4B58-9996-76F3D392BF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6057900"/>
            <a:ext cx="2650084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defTabSz="1219170" fontAlgn="base">
              <a:spcBef>
                <a:spcPct val="30000"/>
              </a:spcBef>
              <a:spcAft>
                <a:spcPct val="0"/>
              </a:spcAft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3333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665" name="Group 78">
            <a:extLst>
              <a:ext uri="{FF2B5EF4-FFF2-40B4-BE49-F238E27FC236}">
                <a16:creationId xmlns:a16="http://schemas.microsoft.com/office/drawing/2014/main" id="{7D8E1082-969E-4A76-8647-0C6B280C5972}"/>
              </a:ext>
            </a:extLst>
          </p:cNvPr>
          <p:cNvGrpSpPr>
            <a:grpSpLocks/>
          </p:cNvGrpSpPr>
          <p:nvPr/>
        </p:nvGrpSpPr>
        <p:grpSpPr bwMode="auto">
          <a:xfrm>
            <a:off x="2446868" y="5325534"/>
            <a:ext cx="476251" cy="742951"/>
            <a:chOff x="975" y="3041"/>
            <a:chExt cx="225" cy="741"/>
          </a:xfrm>
        </p:grpSpPr>
        <p:sp>
          <p:nvSpPr>
            <p:cNvPr id="17" name="Line 79">
              <a:extLst>
                <a:ext uri="{FF2B5EF4-FFF2-40B4-BE49-F238E27FC236}">
                  <a16:creationId xmlns:a16="http://schemas.microsoft.com/office/drawing/2014/main" id="{EE70F5A9-E3D4-4A9D-B8A6-05C919DC92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4" name="Rectangle 80">
              <a:extLst>
                <a:ext uri="{FF2B5EF4-FFF2-40B4-BE49-F238E27FC236}">
                  <a16:creationId xmlns:a16="http://schemas.microsoft.com/office/drawing/2014/main" id="{A5401CDA-4981-48B0-9B93-BBCB032F4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41"/>
              <a:ext cx="225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67666" name="Group 78">
            <a:extLst>
              <a:ext uri="{FF2B5EF4-FFF2-40B4-BE49-F238E27FC236}">
                <a16:creationId xmlns:a16="http://schemas.microsoft.com/office/drawing/2014/main" id="{1E74FB97-AE51-484C-A47F-661A8CF0FE0D}"/>
              </a:ext>
            </a:extLst>
          </p:cNvPr>
          <p:cNvGrpSpPr>
            <a:grpSpLocks/>
          </p:cNvGrpSpPr>
          <p:nvPr/>
        </p:nvGrpSpPr>
        <p:grpSpPr bwMode="auto">
          <a:xfrm>
            <a:off x="3407834" y="5376334"/>
            <a:ext cx="476251" cy="740833"/>
            <a:chOff x="975" y="3041"/>
            <a:chExt cx="225" cy="741"/>
          </a:xfrm>
        </p:grpSpPr>
        <p:sp>
          <p:nvSpPr>
            <p:cNvPr id="21" name="Line 79">
              <a:extLst>
                <a:ext uri="{FF2B5EF4-FFF2-40B4-BE49-F238E27FC236}">
                  <a16:creationId xmlns:a16="http://schemas.microsoft.com/office/drawing/2014/main" id="{F60926D1-7D61-49F3-8C80-8C76F749A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2" name="Rectangle 80">
              <a:extLst>
                <a:ext uri="{FF2B5EF4-FFF2-40B4-BE49-F238E27FC236}">
                  <a16:creationId xmlns:a16="http://schemas.microsoft.com/office/drawing/2014/main" id="{841EB074-5040-433C-8229-5EA4CFDAA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41"/>
              <a:ext cx="225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" name="Group 84">
            <a:extLst>
              <a:ext uri="{FF2B5EF4-FFF2-40B4-BE49-F238E27FC236}">
                <a16:creationId xmlns:a16="http://schemas.microsoft.com/office/drawing/2014/main" id="{A93C00DF-C1AA-452E-BABD-A223A3ACE09C}"/>
              </a:ext>
            </a:extLst>
          </p:cNvPr>
          <p:cNvGrpSpPr>
            <a:grpSpLocks/>
          </p:cNvGrpSpPr>
          <p:nvPr/>
        </p:nvGrpSpPr>
        <p:grpSpPr bwMode="auto">
          <a:xfrm>
            <a:off x="2899834" y="4699001"/>
            <a:ext cx="700617" cy="1418167"/>
            <a:chOff x="1292" y="2662"/>
            <a:chExt cx="331" cy="1417"/>
          </a:xfrm>
        </p:grpSpPr>
        <p:sp>
          <p:nvSpPr>
            <p:cNvPr id="22" name="Line 68">
              <a:extLst>
                <a:ext uri="{FF2B5EF4-FFF2-40B4-BE49-F238E27FC236}">
                  <a16:creationId xmlns:a16="http://schemas.microsoft.com/office/drawing/2014/main" id="{ED3E7ED5-CE29-4740-85E5-2238A496D3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Line 69">
              <a:extLst>
                <a:ext uri="{FF2B5EF4-FFF2-40B4-BE49-F238E27FC236}">
                  <a16:creationId xmlns:a16="http://schemas.microsoft.com/office/drawing/2014/main" id="{F6125ADD-5375-4CF4-AA15-F47C4C290B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670" name="Rectangle 71">
              <a:extLst>
                <a:ext uri="{FF2B5EF4-FFF2-40B4-BE49-F238E27FC236}">
                  <a16:creationId xmlns:a16="http://schemas.microsoft.com/office/drawing/2014/main" id="{7826B8C3-4E55-4836-9FE6-AE9761564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18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4" grpId="0"/>
      <p:bldP spid="16" grpId="0"/>
      <p:bldP spid="16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9">
            <a:extLst>
              <a:ext uri="{FF2B5EF4-FFF2-40B4-BE49-F238E27FC236}">
                <a16:creationId xmlns:a16="http://schemas.microsoft.com/office/drawing/2014/main" id="{C83F844D-C505-42F7-984A-7A77A6639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67" y="3429001"/>
            <a:ext cx="3657600" cy="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9635" name="标题 1">
            <a:extLst>
              <a:ext uri="{FF2B5EF4-FFF2-40B4-BE49-F238E27FC236}">
                <a16:creationId xmlns:a16="http://schemas.microsoft.com/office/drawing/2014/main" id="{50AC78C2-37FE-42E6-8DDB-529C3E56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69636" name="Rectangle 21">
            <a:extLst>
              <a:ext uri="{FF2B5EF4-FFF2-40B4-BE49-F238E27FC236}">
                <a16:creationId xmlns:a16="http://schemas.microsoft.com/office/drawing/2014/main" id="{2B5D88D4-DF24-4421-AF44-A7AC6422A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1"/>
            <a:ext cx="44196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indent="-457189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3333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90575" lvl="1" indent="-380990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</a:rPr>
              <a:t>文法</a:t>
            </a:r>
            <a:endParaRPr lang="en-US" altLang="zh-CN" sz="3333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</a:endParaRP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BB</a:t>
            </a: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②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marL="990575" lvl="1" indent="-380990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32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9637" name="Rectangle 3">
            <a:extLst>
              <a:ext uri="{FF2B5EF4-FFF2-40B4-BE49-F238E27FC236}">
                <a16:creationId xmlns:a16="http://schemas.microsoft.com/office/drawing/2014/main" id="{189C2A5D-F253-437B-BA68-43F0F144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18" y="4961467"/>
            <a:ext cx="4895849" cy="1443567"/>
          </a:xfrm>
        </p:spPr>
        <p:txBody>
          <a:bodyPr vert="horz" wrap="square" lIns="122767" tIns="61384" rIns="122767" bIns="613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667"/>
              </a:lnSpc>
              <a:buNone/>
            </a:pPr>
            <a:r>
              <a:rPr lang="zh-CN" altLang="en-US" sz="4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3333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3333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80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133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1E16DB-45F9-40B3-A36A-E55C259A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924551"/>
            <a:ext cx="4587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lang="zh-CN" altLang="en-US" sz="3733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D52E9AF-3AF3-4B26-A0BD-D438573B4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217" y="5924551"/>
            <a:ext cx="4587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E59B653-5B08-4BA9-9E0A-AD6BAD4C2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384" y="5501218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F1A855-B994-4960-96ED-8814261E6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917" y="5501218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7" name="Group 18">
            <a:extLst>
              <a:ext uri="{FF2B5EF4-FFF2-40B4-BE49-F238E27FC236}">
                <a16:creationId xmlns:a16="http://schemas.microsoft.com/office/drawing/2014/main" id="{7D7BB339-E02E-4CE8-9435-D46A305D06FE}"/>
              </a:ext>
            </a:extLst>
          </p:cNvPr>
          <p:cNvGraphicFramePr>
            <a:graphicFrameLocks noGrp="1"/>
          </p:cNvGraphicFramePr>
          <p:nvPr/>
        </p:nvGraphicFramePr>
        <p:xfrm>
          <a:off x="5619751" y="165101"/>
          <a:ext cx="5757334" cy="4809968"/>
        </p:xfrm>
        <a:graphic>
          <a:graphicData uri="http://schemas.openxmlformats.org/drawingml/2006/table">
            <a:tbl>
              <a:tblPr/>
              <a:tblGrid>
                <a:gridCol w="123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7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121929" marR="121929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9710" name="矩形 10">
            <a:extLst>
              <a:ext uri="{FF2B5EF4-FFF2-40B4-BE49-F238E27FC236}">
                <a16:creationId xmlns:a16="http://schemas.microsoft.com/office/drawing/2014/main" id="{2E083542-E7AE-4D32-845D-CA966D760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6057900"/>
            <a:ext cx="2650084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defTabSz="1219170" fontAlgn="base">
              <a:spcBef>
                <a:spcPct val="30000"/>
              </a:spcBef>
              <a:spcAft>
                <a:spcPct val="0"/>
              </a:spcAft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3333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9711" name="Group 78">
            <a:extLst>
              <a:ext uri="{FF2B5EF4-FFF2-40B4-BE49-F238E27FC236}">
                <a16:creationId xmlns:a16="http://schemas.microsoft.com/office/drawing/2014/main" id="{2D78E80E-CB8E-4D02-A95A-872ED0F474C9}"/>
              </a:ext>
            </a:extLst>
          </p:cNvPr>
          <p:cNvGrpSpPr>
            <a:grpSpLocks/>
          </p:cNvGrpSpPr>
          <p:nvPr/>
        </p:nvGrpSpPr>
        <p:grpSpPr bwMode="auto">
          <a:xfrm>
            <a:off x="2446868" y="5325534"/>
            <a:ext cx="476251" cy="742951"/>
            <a:chOff x="975" y="3041"/>
            <a:chExt cx="225" cy="741"/>
          </a:xfrm>
        </p:grpSpPr>
        <p:sp>
          <p:nvSpPr>
            <p:cNvPr id="15" name="Line 79">
              <a:extLst>
                <a:ext uri="{FF2B5EF4-FFF2-40B4-BE49-F238E27FC236}">
                  <a16:creationId xmlns:a16="http://schemas.microsoft.com/office/drawing/2014/main" id="{0A2FDEA3-D4BE-4B3E-A01C-05201F9080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4" name="Rectangle 80">
              <a:extLst>
                <a:ext uri="{FF2B5EF4-FFF2-40B4-BE49-F238E27FC236}">
                  <a16:creationId xmlns:a16="http://schemas.microsoft.com/office/drawing/2014/main" id="{9B55BC0E-DB34-418C-87F5-9DDA3CB79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41"/>
              <a:ext cx="225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69712" name="Group 78">
            <a:extLst>
              <a:ext uri="{FF2B5EF4-FFF2-40B4-BE49-F238E27FC236}">
                <a16:creationId xmlns:a16="http://schemas.microsoft.com/office/drawing/2014/main" id="{3A39B8F0-482F-4CA1-8AC9-13E0B38A8615}"/>
              </a:ext>
            </a:extLst>
          </p:cNvPr>
          <p:cNvGrpSpPr>
            <a:grpSpLocks/>
          </p:cNvGrpSpPr>
          <p:nvPr/>
        </p:nvGrpSpPr>
        <p:grpSpPr bwMode="auto">
          <a:xfrm>
            <a:off x="3407834" y="5376334"/>
            <a:ext cx="476251" cy="740833"/>
            <a:chOff x="975" y="3041"/>
            <a:chExt cx="225" cy="741"/>
          </a:xfrm>
        </p:grpSpPr>
        <p:sp>
          <p:nvSpPr>
            <p:cNvPr id="20" name="Line 79">
              <a:extLst>
                <a:ext uri="{FF2B5EF4-FFF2-40B4-BE49-F238E27FC236}">
                  <a16:creationId xmlns:a16="http://schemas.microsoft.com/office/drawing/2014/main" id="{84934953-CDB2-401B-A5BB-D1DCBF2BB0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2" name="Rectangle 80">
              <a:extLst>
                <a:ext uri="{FF2B5EF4-FFF2-40B4-BE49-F238E27FC236}">
                  <a16:creationId xmlns:a16="http://schemas.microsoft.com/office/drawing/2014/main" id="{CB8860C6-54A3-44E3-A5EB-EB69A9BD88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41"/>
              <a:ext cx="225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69713" name="Group 84">
            <a:extLst>
              <a:ext uri="{FF2B5EF4-FFF2-40B4-BE49-F238E27FC236}">
                <a16:creationId xmlns:a16="http://schemas.microsoft.com/office/drawing/2014/main" id="{557DC184-43C3-46F4-AC53-1F3AD9CFBC95}"/>
              </a:ext>
            </a:extLst>
          </p:cNvPr>
          <p:cNvGrpSpPr>
            <a:grpSpLocks/>
          </p:cNvGrpSpPr>
          <p:nvPr/>
        </p:nvGrpSpPr>
        <p:grpSpPr bwMode="auto">
          <a:xfrm>
            <a:off x="2899834" y="4699001"/>
            <a:ext cx="700617" cy="1418167"/>
            <a:chOff x="1292" y="2662"/>
            <a:chExt cx="331" cy="1417"/>
          </a:xfrm>
        </p:grpSpPr>
        <p:sp>
          <p:nvSpPr>
            <p:cNvPr id="23" name="Line 68">
              <a:extLst>
                <a:ext uri="{FF2B5EF4-FFF2-40B4-BE49-F238E27FC236}">
                  <a16:creationId xmlns:a16="http://schemas.microsoft.com/office/drawing/2014/main" id="{D09AF36E-FB0B-492D-8524-6FB327BF54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Line 69">
              <a:extLst>
                <a:ext uri="{FF2B5EF4-FFF2-40B4-BE49-F238E27FC236}">
                  <a16:creationId xmlns:a16="http://schemas.microsoft.com/office/drawing/2014/main" id="{43153A6B-B637-41D3-8BA6-414B17362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20" name="Rectangle 71">
              <a:extLst>
                <a:ext uri="{FF2B5EF4-FFF2-40B4-BE49-F238E27FC236}">
                  <a16:creationId xmlns:a16="http://schemas.microsoft.com/office/drawing/2014/main" id="{2B158181-3EC1-46A2-ADFE-4C9445129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5" name="Group 84">
            <a:extLst>
              <a:ext uri="{FF2B5EF4-FFF2-40B4-BE49-F238E27FC236}">
                <a16:creationId xmlns:a16="http://schemas.microsoft.com/office/drawing/2014/main" id="{CE4D82A6-06CD-4C00-8AE1-56E34B78AFE0}"/>
              </a:ext>
            </a:extLst>
          </p:cNvPr>
          <p:cNvGrpSpPr>
            <a:grpSpLocks/>
          </p:cNvGrpSpPr>
          <p:nvPr/>
        </p:nvGrpSpPr>
        <p:grpSpPr bwMode="auto">
          <a:xfrm>
            <a:off x="2542117" y="4102100"/>
            <a:ext cx="438149" cy="1143000"/>
            <a:chOff x="1292" y="2662"/>
            <a:chExt cx="207" cy="1142"/>
          </a:xfrm>
        </p:grpSpPr>
        <p:sp>
          <p:nvSpPr>
            <p:cNvPr id="25" name="Line 68">
              <a:extLst>
                <a:ext uri="{FF2B5EF4-FFF2-40B4-BE49-F238E27FC236}">
                  <a16:creationId xmlns:a16="http://schemas.microsoft.com/office/drawing/2014/main" id="{45F8C341-9E39-46E5-A6A0-335379E799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95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Line 69">
              <a:extLst>
                <a:ext uri="{FF2B5EF4-FFF2-40B4-BE49-F238E27FC236}">
                  <a16:creationId xmlns:a16="http://schemas.microsoft.com/office/drawing/2014/main" id="{15173D1C-539B-45A2-AB61-A0477FA829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7" y="3184"/>
              <a:ext cx="27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717" name="Rectangle 71">
              <a:extLst>
                <a:ext uri="{FF2B5EF4-FFF2-40B4-BE49-F238E27FC236}">
                  <a16:creationId xmlns:a16="http://schemas.microsoft.com/office/drawing/2014/main" id="{AF3BEBA5-389B-4A48-9769-A9738B05A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62"/>
              <a:ext cx="207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267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3" grpId="0"/>
      <p:bldP spid="16" grpId="0"/>
      <p:bldP spid="16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9">
            <a:extLst>
              <a:ext uri="{FF2B5EF4-FFF2-40B4-BE49-F238E27FC236}">
                <a16:creationId xmlns:a16="http://schemas.microsoft.com/office/drawing/2014/main" id="{23FC8D50-4D3C-4413-98A0-28DA18F8A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67" y="3429001"/>
            <a:ext cx="3657600" cy="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kumimoji="1" lang="zh-CN" altLang="en-US" sz="3200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683" name="标题 1">
            <a:extLst>
              <a:ext uri="{FF2B5EF4-FFF2-40B4-BE49-F238E27FC236}">
                <a16:creationId xmlns:a16="http://schemas.microsoft.com/office/drawing/2014/main" id="{438F82B9-58B9-4D69-9A21-F77ECB12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71684" name="Rectangle 21">
            <a:extLst>
              <a:ext uri="{FF2B5EF4-FFF2-40B4-BE49-F238E27FC236}">
                <a16:creationId xmlns:a16="http://schemas.microsoft.com/office/drawing/2014/main" id="{3E0A6B37-E9F9-4A93-B32E-671BBEC96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1"/>
            <a:ext cx="44196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indent="-457189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lang="en-US" altLang="zh-CN" sz="3333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90575" lvl="1" indent="-380990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</a:rPr>
              <a:t>文法</a:t>
            </a:r>
            <a:endParaRPr lang="en-US" altLang="zh-CN" sz="3333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</a:endParaRP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①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BB</a:t>
            </a: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②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aB</a:t>
            </a:r>
          </a:p>
          <a:p>
            <a:pPr marL="1523962" lvl="2" indent="-304792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</a:pPr>
            <a:r>
              <a:rPr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③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lang="en-US" altLang="zh-CN" sz="3333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  <a:p>
            <a:pPr marL="990575" lvl="1" indent="-380990" defTabSz="121917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</a:pPr>
            <a:endParaRPr lang="zh-CN" altLang="en-US" sz="3200" b="1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685" name="Rectangle 3">
            <a:extLst>
              <a:ext uri="{FF2B5EF4-FFF2-40B4-BE49-F238E27FC236}">
                <a16:creationId xmlns:a16="http://schemas.microsoft.com/office/drawing/2014/main" id="{2DD34E42-14FA-4978-97D1-07E34451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5518" y="4961467"/>
            <a:ext cx="4895849" cy="1443567"/>
          </a:xfrm>
        </p:spPr>
        <p:txBody>
          <a:bodyPr vert="horz" wrap="square" lIns="122767" tIns="61384" rIns="122767" bIns="61384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4667"/>
              </a:lnSpc>
              <a:buNone/>
            </a:pPr>
            <a:r>
              <a:rPr lang="zh-CN" altLang="en-US" sz="4000" b="1">
                <a:solidFill>
                  <a:srgbClr val="2D83F4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栈    剩余输入</a:t>
            </a:r>
          </a:p>
          <a:p>
            <a:pPr eaLnBrk="1" hangingPunct="1">
              <a:lnSpc>
                <a:spcPts val="3333"/>
              </a:lnSpc>
              <a:spcBef>
                <a:spcPct val="0"/>
              </a:spcBef>
              <a:buNone/>
            </a:pPr>
            <a:r>
              <a:rPr lang="zh-CN" altLang="en-US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0</a:t>
            </a:r>
          </a:p>
          <a:p>
            <a:pPr eaLnBrk="1" hangingPunct="1">
              <a:lnSpc>
                <a:spcPts val="3333"/>
              </a:lnSpc>
              <a:spcBef>
                <a:spcPct val="0"/>
              </a:spcBef>
              <a:buNone/>
            </a:pP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$</a:t>
            </a:r>
            <a:r>
              <a:rPr lang="zh-CN" altLang="en-US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</a:t>
            </a:r>
            <a:r>
              <a:rPr lang="en-US" altLang="zh-CN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$</a:t>
            </a:r>
            <a:endParaRPr lang="en-US" altLang="zh-CN" b="1" i="1">
              <a:solidFill>
                <a:schemeClr val="tx1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800"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zh-CN" sz="2133"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699A082-B738-4696-A64E-407F7882D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384" y="5924551"/>
            <a:ext cx="4122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endParaRPr lang="zh-CN" altLang="en-US" sz="3733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FBCC5F2-00E8-41DB-BF23-C3DE7523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017" y="5501218"/>
            <a:ext cx="38985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2400" b="1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4" name="Group 18">
            <a:extLst>
              <a:ext uri="{FF2B5EF4-FFF2-40B4-BE49-F238E27FC236}">
                <a16:creationId xmlns:a16="http://schemas.microsoft.com/office/drawing/2014/main" id="{E6F8FE56-9E37-436D-9782-9226E28DC4E4}"/>
              </a:ext>
            </a:extLst>
          </p:cNvPr>
          <p:cNvGraphicFramePr>
            <a:graphicFrameLocks noGrp="1"/>
          </p:cNvGraphicFramePr>
          <p:nvPr/>
        </p:nvGraphicFramePr>
        <p:xfrm>
          <a:off x="5619751" y="165101"/>
          <a:ext cx="5757334" cy="4809968"/>
        </p:xfrm>
        <a:graphic>
          <a:graphicData uri="http://schemas.openxmlformats.org/drawingml/2006/table">
            <a:tbl>
              <a:tblPr/>
              <a:tblGrid>
                <a:gridCol w="123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7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121929" marR="121929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1756" name="矩形 9">
            <a:extLst>
              <a:ext uri="{FF2B5EF4-FFF2-40B4-BE49-F238E27FC236}">
                <a16:creationId xmlns:a16="http://schemas.microsoft.com/office/drawing/2014/main" id="{5943E7AB-4194-4227-9A78-D9D9BFF89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51" y="6057900"/>
            <a:ext cx="2650084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lvl="1" defTabSz="1219170" fontAlgn="base">
              <a:spcBef>
                <a:spcPct val="30000"/>
              </a:spcBef>
              <a:spcAft>
                <a:spcPct val="0"/>
              </a:spcAft>
            </a:pPr>
            <a:r>
              <a:rPr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输入  </a:t>
            </a:r>
            <a:r>
              <a:rPr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  a   b</a:t>
            </a:r>
            <a:endParaRPr lang="en-US" altLang="zh-CN" sz="3333" b="1" i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1757" name="Group 78">
            <a:extLst>
              <a:ext uri="{FF2B5EF4-FFF2-40B4-BE49-F238E27FC236}">
                <a16:creationId xmlns:a16="http://schemas.microsoft.com/office/drawing/2014/main" id="{356F0318-CAAB-4548-B097-6030346E49BF}"/>
              </a:ext>
            </a:extLst>
          </p:cNvPr>
          <p:cNvGrpSpPr>
            <a:grpSpLocks/>
          </p:cNvGrpSpPr>
          <p:nvPr/>
        </p:nvGrpSpPr>
        <p:grpSpPr bwMode="auto">
          <a:xfrm>
            <a:off x="2446868" y="5325534"/>
            <a:ext cx="476251" cy="742951"/>
            <a:chOff x="975" y="3041"/>
            <a:chExt cx="225" cy="741"/>
          </a:xfrm>
        </p:grpSpPr>
        <p:sp>
          <p:nvSpPr>
            <p:cNvPr id="12" name="Line 79">
              <a:extLst>
                <a:ext uri="{FF2B5EF4-FFF2-40B4-BE49-F238E27FC236}">
                  <a16:creationId xmlns:a16="http://schemas.microsoft.com/office/drawing/2014/main" id="{FBC49ED1-ED5C-4199-B58B-49063C82F5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70" name="Rectangle 80">
              <a:extLst>
                <a:ext uri="{FF2B5EF4-FFF2-40B4-BE49-F238E27FC236}">
                  <a16:creationId xmlns:a16="http://schemas.microsoft.com/office/drawing/2014/main" id="{CDFCBA47-6836-40F7-B6F1-EA45A29B5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41"/>
              <a:ext cx="225" cy="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71758" name="Group 78">
            <a:extLst>
              <a:ext uri="{FF2B5EF4-FFF2-40B4-BE49-F238E27FC236}">
                <a16:creationId xmlns:a16="http://schemas.microsoft.com/office/drawing/2014/main" id="{E8B77460-4F79-4B36-BE29-9899AFA36353}"/>
              </a:ext>
            </a:extLst>
          </p:cNvPr>
          <p:cNvGrpSpPr>
            <a:grpSpLocks/>
          </p:cNvGrpSpPr>
          <p:nvPr/>
        </p:nvGrpSpPr>
        <p:grpSpPr bwMode="auto">
          <a:xfrm>
            <a:off x="3407834" y="5376334"/>
            <a:ext cx="476251" cy="740833"/>
            <a:chOff x="975" y="3041"/>
            <a:chExt cx="225" cy="741"/>
          </a:xfrm>
        </p:grpSpPr>
        <p:sp>
          <p:nvSpPr>
            <p:cNvPr id="17" name="Line 79">
              <a:extLst>
                <a:ext uri="{FF2B5EF4-FFF2-40B4-BE49-F238E27FC236}">
                  <a16:creationId xmlns:a16="http://schemas.microsoft.com/office/drawing/2014/main" id="{74A112BF-B55C-4F36-BF07-03565DBDFA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66" y="3543"/>
              <a:ext cx="0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68" name="Rectangle 80">
              <a:extLst>
                <a:ext uri="{FF2B5EF4-FFF2-40B4-BE49-F238E27FC236}">
                  <a16:creationId xmlns:a16="http://schemas.microsoft.com/office/drawing/2014/main" id="{17BFC117-18C2-4576-9154-F66E849C9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3041"/>
              <a:ext cx="225" cy="5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71759" name="Group 84">
            <a:extLst>
              <a:ext uri="{FF2B5EF4-FFF2-40B4-BE49-F238E27FC236}">
                <a16:creationId xmlns:a16="http://schemas.microsoft.com/office/drawing/2014/main" id="{4B3B1032-6973-446E-B185-FB154BF45539}"/>
              </a:ext>
            </a:extLst>
          </p:cNvPr>
          <p:cNvGrpSpPr>
            <a:grpSpLocks/>
          </p:cNvGrpSpPr>
          <p:nvPr/>
        </p:nvGrpSpPr>
        <p:grpSpPr bwMode="auto">
          <a:xfrm>
            <a:off x="2899834" y="4699001"/>
            <a:ext cx="700617" cy="1418167"/>
            <a:chOff x="1292" y="2662"/>
            <a:chExt cx="331" cy="1417"/>
          </a:xfrm>
        </p:grpSpPr>
        <p:sp>
          <p:nvSpPr>
            <p:cNvPr id="20" name="Line 68">
              <a:extLst>
                <a:ext uri="{FF2B5EF4-FFF2-40B4-BE49-F238E27FC236}">
                  <a16:creationId xmlns:a16="http://schemas.microsoft.com/office/drawing/2014/main" id="{0FC0B9E8-EC61-4C5D-AF06-5C7D6C8FA0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219" cy="2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Line 69">
              <a:extLst>
                <a:ext uri="{FF2B5EF4-FFF2-40B4-BE49-F238E27FC236}">
                  <a16:creationId xmlns:a16="http://schemas.microsoft.com/office/drawing/2014/main" id="{F69E9E5B-37F7-49F8-9540-3DDDD32B03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374" y="3184"/>
              <a:ext cx="8" cy="8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66" name="Rectangle 71">
              <a:extLst>
                <a:ext uri="{FF2B5EF4-FFF2-40B4-BE49-F238E27FC236}">
                  <a16:creationId xmlns:a16="http://schemas.microsoft.com/office/drawing/2014/main" id="{2E179019-B6A9-4836-9F36-988382578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62"/>
              <a:ext cx="225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71760" name="Group 84">
            <a:extLst>
              <a:ext uri="{FF2B5EF4-FFF2-40B4-BE49-F238E27FC236}">
                <a16:creationId xmlns:a16="http://schemas.microsoft.com/office/drawing/2014/main" id="{1546F109-1F7B-4351-B299-A2C5405171C2}"/>
              </a:ext>
            </a:extLst>
          </p:cNvPr>
          <p:cNvGrpSpPr>
            <a:grpSpLocks/>
          </p:cNvGrpSpPr>
          <p:nvPr/>
        </p:nvGrpSpPr>
        <p:grpSpPr bwMode="auto">
          <a:xfrm>
            <a:off x="2542117" y="4102100"/>
            <a:ext cx="438149" cy="1143000"/>
            <a:chOff x="1292" y="2662"/>
            <a:chExt cx="207" cy="1142"/>
          </a:xfrm>
        </p:grpSpPr>
        <p:sp>
          <p:nvSpPr>
            <p:cNvPr id="24" name="Line 68">
              <a:extLst>
                <a:ext uri="{FF2B5EF4-FFF2-40B4-BE49-F238E27FC236}">
                  <a16:creationId xmlns:a16="http://schemas.microsoft.com/office/drawing/2014/main" id="{06D230CA-392F-4AAA-9A90-06FD78F68E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04" y="3123"/>
              <a:ext cx="95" cy="1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Line 69">
              <a:extLst>
                <a:ext uri="{FF2B5EF4-FFF2-40B4-BE49-F238E27FC236}">
                  <a16:creationId xmlns:a16="http://schemas.microsoft.com/office/drawing/2014/main" id="{2F168C7B-BDFE-4727-AA11-5C25E09894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7" y="3184"/>
              <a:ext cx="27" cy="6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lIns="122767" tIns="61384" rIns="122767" bIns="61384"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 sz="2400">
                <a:solidFill>
                  <a:srgbClr val="073E87">
                    <a:lumMod val="60000"/>
                    <a:lumOff val="40000"/>
                  </a:srgbClr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63" name="Rectangle 71">
              <a:extLst>
                <a:ext uri="{FF2B5EF4-FFF2-40B4-BE49-F238E27FC236}">
                  <a16:creationId xmlns:a16="http://schemas.microsoft.com/office/drawing/2014/main" id="{68D10E3C-395C-4B56-BD9D-2D9B8C04E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62"/>
              <a:ext cx="207" cy="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22767" tIns="61384" rIns="122767" bIns="61384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5EAEFF"/>
                </a:buClr>
                <a:buSzPct val="75000"/>
              </a:pPr>
              <a:r>
                <a:rPr kumimoji="1" lang="en-US" altLang="zh-CN" sz="2667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971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A27FC107-AEF6-4BF2-8BA4-55E89A2C1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4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7CC79C63-371E-451B-9472-1A886C22D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01" y="3905252"/>
            <a:ext cx="9690100" cy="515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ts val="33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3333" b="1">
                <a:solidFill>
                  <a:srgbClr val="000000"/>
                </a:solidFill>
                <a:latin typeface="宋体" panose="02010600030101010101" pitchFamily="2" charset="-122"/>
              </a:rPr>
              <a:t>①</a:t>
            </a:r>
            <a:r>
              <a:rPr kumimoji="1"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kumimoji="1" lang="en-US" altLang="zh-CN" sz="3333" b="1">
                <a:solidFill>
                  <a:srgbClr val="000000"/>
                </a:solidFill>
                <a:latin typeface="Times New Roman" panose="02020603050405020304" pitchFamily="18" charset="0"/>
              </a:rPr>
              <a:t>ACTION [</a:t>
            </a:r>
            <a:r>
              <a:rPr kumimoji="1"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333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333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333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333" b="1">
                <a:solidFill>
                  <a:srgbClr val="000000"/>
                </a:solidFill>
                <a:latin typeface="Times New Roman" panose="02020603050405020304" pitchFamily="18" charset="0"/>
              </a:rPr>
              <a:t>]= s</a:t>
            </a:r>
            <a:r>
              <a:rPr kumimoji="1" lang="en-US" altLang="zh-CN" sz="3333" b="1" i="1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zh-CN" altLang="en-US" sz="3333" b="1">
                <a:solidFill>
                  <a:srgbClr val="000000"/>
                </a:solidFill>
                <a:latin typeface="宋体" panose="02010600030101010101" pitchFamily="2" charset="-122"/>
              </a:rPr>
              <a:t>，</a:t>
            </a:r>
            <a:r>
              <a:rPr kumimoji="1"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那么格局变为：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9787A9-72B5-4310-AEDD-E94A56051D67}"/>
              </a:ext>
            </a:extLst>
          </p:cNvPr>
          <p:cNvSpPr/>
          <p:nvPr/>
        </p:nvSpPr>
        <p:spPr>
          <a:xfrm>
            <a:off x="3581401" y="4504267"/>
            <a:ext cx="5010151" cy="104131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333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333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kumimoji="1" lang="en-US" altLang="zh-CN" sz="3333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333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333" b="1" i="1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219170" eaLnBrk="0" fontAlgn="base" hangingPunct="0">
              <a:lnSpc>
                <a:spcPts val="3333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3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333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3333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333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3333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333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</a:t>
            </a:r>
            <a:r>
              <a:rPr kumimoji="1" lang="en-US" altLang="zh-CN" sz="3333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…a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333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$</a:t>
            </a:r>
            <a:endParaRPr lang="zh-CN" altLang="en-US" sz="2400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94A029B-68CB-4611-AD4B-1BFD32379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64684"/>
            <a:ext cx="10668000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8EA0B273-00C7-4666-9046-66C0E87B9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190751"/>
            <a:ext cx="11379200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D84BFE5-4AAB-4211-A3A5-9D3351F4F296}"/>
              </a:ext>
            </a:extLst>
          </p:cNvPr>
          <p:cNvSpPr/>
          <p:nvPr/>
        </p:nvSpPr>
        <p:spPr>
          <a:xfrm>
            <a:off x="3581401" y="1363133"/>
            <a:ext cx="5010151" cy="890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    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…a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$</a:t>
            </a:r>
            <a:endParaRPr lang="zh-CN" altLang="en-US" sz="2400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C81E066-2CEE-4263-8FD9-3A297B4A0F19}"/>
              </a:ext>
            </a:extLst>
          </p:cNvPr>
          <p:cNvSpPr/>
          <p:nvPr/>
        </p:nvSpPr>
        <p:spPr>
          <a:xfrm>
            <a:off x="3581401" y="2514600"/>
            <a:ext cx="5010151" cy="890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kumimoji="1" lang="en-US" altLang="zh-CN" sz="3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kumimoji="1" lang="en-US" altLang="zh-CN" sz="1067" b="1" i="1" baseline="-25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3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…a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$</a:t>
            </a:r>
            <a:endParaRPr lang="zh-CN" altLang="en-US" sz="2400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utoUpdateAnimBg="0"/>
      <p:bldP spid="5" grpId="0" animBg="1"/>
      <p:bldP spid="5" grpId="1" animBg="1"/>
      <p:bldP spid="13" grpId="0"/>
      <p:bldP spid="14" grpId="0"/>
      <p:bldP spid="15" grpId="0" animBg="1"/>
      <p:bldP spid="1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262" name="Text Box 6">
            <a:extLst>
              <a:ext uri="{FF2B5EF4-FFF2-40B4-BE49-F238E27FC236}">
                <a16:creationId xmlns:a16="http://schemas.microsoft.com/office/drawing/2014/main" id="{E4B103B4-8175-4B25-8E9D-BA153B121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284" y="3524251"/>
            <a:ext cx="11089216" cy="1272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067" b="1">
                <a:solidFill>
                  <a:srgbClr val="000000"/>
                </a:solidFill>
                <a:latin typeface="Times New Roman" panose="02020603050405020304" pitchFamily="18" charset="0"/>
              </a:rPr>
              <a:t>②</a:t>
            </a:r>
            <a:r>
              <a:rPr kumimoji="1" lang="zh-CN" altLang="en-US" sz="3067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3067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kumimoji="1" lang="en-US" altLang="zh-CN" sz="3067" b="1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kumimoji="1" lang="en-US" altLang="zh-CN" sz="3067" b="1" i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067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m </a:t>
            </a:r>
            <a:r>
              <a:rPr kumimoji="1" lang="en-US" altLang="zh-CN" sz="3067" b="1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en-US" altLang="zh-CN" sz="3067" b="1" i="1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067" b="1" i="1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067" b="1">
                <a:solidFill>
                  <a:srgbClr val="000000"/>
                </a:solidFill>
                <a:latin typeface="Times New Roman" panose="02020603050405020304" pitchFamily="18" charset="0"/>
              </a:rPr>
              <a:t>]= rx </a:t>
            </a:r>
            <a:r>
              <a:rPr kumimoji="1" lang="zh-CN" altLang="en-US" sz="3067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表示用第</a:t>
            </a:r>
            <a:r>
              <a:rPr kumimoji="1" lang="en-US" altLang="zh-CN" sz="3067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kumimoji="1" lang="zh-CN" altLang="en-US" sz="3067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个产生式</a:t>
            </a:r>
            <a:r>
              <a:rPr kumimoji="1" lang="en-US" altLang="zh-CN" sz="30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3067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kumimoji="1" lang="en-US" altLang="zh-CN" sz="30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06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kumimoji="1" lang="en-US" altLang="zh-CN" sz="3067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-(</a:t>
            </a:r>
            <a:r>
              <a:rPr kumimoji="1" lang="en-US" altLang="zh-CN" sz="306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sz="3067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-1)</a:t>
            </a:r>
            <a:r>
              <a:rPr kumimoji="1" lang="en-US" altLang="zh-CN" sz="3067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…</a:t>
            </a:r>
            <a:r>
              <a:rPr kumimoji="1" lang="en-US" altLang="zh-CN" sz="30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306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m    </a:t>
            </a:r>
            <a:r>
              <a:rPr kumimoji="1" lang="en-US" altLang="zh-CN" sz="30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</a:p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067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kumimoji="1" lang="zh-CN" altLang="en-US" sz="3067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进行归约，那么格局变为：</a:t>
            </a:r>
            <a:endParaRPr kumimoji="1" lang="zh-CN" altLang="en-US" sz="3067" b="1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64263" name="Text Box 7">
            <a:extLst>
              <a:ext uri="{FF2B5EF4-FFF2-40B4-BE49-F238E27FC236}">
                <a16:creationId xmlns:a16="http://schemas.microsoft.com/office/drawing/2014/main" id="{9A43BD70-AB2E-4C2F-BCDF-41E13E0C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2834" y="4214285"/>
            <a:ext cx="5010151" cy="9010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333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3333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333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3333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333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-k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333" b="1" dirty="0">
                <a:solidFill>
                  <a:prstClr val="black"/>
                </a:solidFill>
                <a:latin typeface="Times New Roman" panose="02020603050405020304" pitchFamily="18" charset="0"/>
              </a:rPr>
              <a:t>$ 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333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3333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333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-k 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3333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333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</a:t>
            </a:r>
            <a:r>
              <a:rPr kumimoji="1" lang="en-US" altLang="zh-CN" sz="3333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3333" b="1" dirty="0">
                <a:solidFill>
                  <a:prstClr val="black"/>
                </a:solidFill>
                <a:latin typeface="Times New Roman" panose="02020603050405020304" pitchFamily="18" charset="0"/>
              </a:rPr>
              <a:t> $</a:t>
            </a:r>
            <a:endParaRPr kumimoji="1" lang="en-US" altLang="zh-CN" sz="3333" b="1" i="1" dirty="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4264" name="Text Box 8">
            <a:extLst>
              <a:ext uri="{FF2B5EF4-FFF2-40B4-BE49-F238E27FC236}">
                <a16:creationId xmlns:a16="http://schemas.microsoft.com/office/drawing/2014/main" id="{6763E99B-CBF4-484A-9A5D-812DC7C11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0951" y="5253567"/>
            <a:ext cx="11758083" cy="564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zh-CN" altLang="en-US" sz="3067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3067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GOTO[</a:t>
            </a:r>
            <a:r>
              <a:rPr kumimoji="1" lang="en-US" altLang="zh-CN" sz="3067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06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3067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kumimoji="1" lang="en-US" altLang="zh-CN" sz="306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k </a:t>
            </a:r>
            <a:r>
              <a:rPr kumimoji="1" lang="en-US" altLang="zh-CN" sz="3067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3067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067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]=</a:t>
            </a:r>
            <a:r>
              <a:rPr kumimoji="1" lang="en-US" altLang="zh-CN" sz="3067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kumimoji="1" lang="zh-CN" altLang="en-US" sz="3067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，那么格局变为：</a:t>
            </a:r>
            <a:endParaRPr kumimoji="1" lang="en-US" altLang="zh-CN" sz="3067" b="1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902DFFB1-0AE0-405F-8D29-C2CACBD8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4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</p:txBody>
      </p:sp>
      <p:sp>
        <p:nvSpPr>
          <p:cNvPr id="75782" name="Text Box 3">
            <a:extLst>
              <a:ext uri="{FF2B5EF4-FFF2-40B4-BE49-F238E27FC236}">
                <a16:creationId xmlns:a16="http://schemas.microsoft.com/office/drawing/2014/main" id="{E9534E81-75A0-4693-972F-0698D5F2E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64684"/>
            <a:ext cx="10668000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75783" name="Text Box 4">
            <a:extLst>
              <a:ext uri="{FF2B5EF4-FFF2-40B4-BE49-F238E27FC236}">
                <a16:creationId xmlns:a16="http://schemas.microsoft.com/office/drawing/2014/main" id="{579C666E-FC22-41E3-A9EE-0AC8E86F6D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190751"/>
            <a:ext cx="11379200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CB193D-4814-4BD9-80CC-7E4504BC2031}"/>
              </a:ext>
            </a:extLst>
          </p:cNvPr>
          <p:cNvSpPr/>
          <p:nvPr/>
        </p:nvSpPr>
        <p:spPr>
          <a:xfrm>
            <a:off x="3581401" y="1363133"/>
            <a:ext cx="5010151" cy="890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    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…a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$</a:t>
            </a:r>
            <a:endParaRPr lang="zh-CN" altLang="en-US" sz="2400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34DDF2-277E-44E9-A7B8-C9F2716674AA}"/>
              </a:ext>
            </a:extLst>
          </p:cNvPr>
          <p:cNvSpPr/>
          <p:nvPr/>
        </p:nvSpPr>
        <p:spPr>
          <a:xfrm>
            <a:off x="3581401" y="2514600"/>
            <a:ext cx="5010151" cy="890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kumimoji="1" lang="en-US" altLang="zh-CN" sz="3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kumimoji="1" lang="en-US" altLang="zh-CN" sz="1067" b="1" i="1" baseline="-25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3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…a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$</a:t>
            </a:r>
            <a:endParaRPr lang="zh-CN" altLang="en-US" sz="2400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4C5B03-76BA-45F8-9257-50BA10BA489A}"/>
              </a:ext>
            </a:extLst>
          </p:cNvPr>
          <p:cNvSpPr/>
          <p:nvPr/>
        </p:nvSpPr>
        <p:spPr>
          <a:xfrm>
            <a:off x="6582834" y="5903385"/>
            <a:ext cx="5010151" cy="9010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333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3333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333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kumimoji="1" lang="en-US" altLang="zh-CN" sz="3333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333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-k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y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333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333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$ 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333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kumimoji="1" lang="en-US" altLang="zh-CN" sz="3333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kumimoji="1" lang="en-US" altLang="zh-CN" sz="3333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-k 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3333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333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i+</a:t>
            </a:r>
            <a:r>
              <a:rPr kumimoji="1" lang="en-US" altLang="zh-CN" sz="3333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3333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…a</a:t>
            </a:r>
            <a:r>
              <a:rPr kumimoji="1" lang="en-US" altLang="zh-CN" sz="3333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3333" b="1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$</a:t>
            </a:r>
            <a:endParaRPr kumimoji="1" lang="en-US" altLang="zh-CN" sz="3333" b="1" i="1" dirty="0">
              <a:solidFill>
                <a:prstClr val="black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2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64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500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/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64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64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53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500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864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4262" grpId="0"/>
      <p:bldP spid="864262" grpId="1"/>
      <p:bldP spid="864263" grpId="0" animBg="1"/>
      <p:bldP spid="864263" grpId="1" animBg="1"/>
      <p:bldP spid="864264" grpId="0"/>
      <p:bldP spid="864264" grpId="1"/>
      <p:bldP spid="4" grpId="0" animBg="1"/>
      <p:bldP spid="4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360" name="Rectangle 8">
            <a:extLst>
              <a:ext uri="{FF2B5EF4-FFF2-40B4-BE49-F238E27FC236}">
                <a16:creationId xmlns:a16="http://schemas.microsoft.com/office/drawing/2014/main" id="{2F77CBA6-EC4B-4B11-9379-B756DBBC8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3905251"/>
            <a:ext cx="10363200" cy="1911349"/>
          </a:xfrm>
        </p:spPr>
        <p:txBody>
          <a:bodyPr/>
          <a:lstStyle/>
          <a:p>
            <a:pPr eaLnBrk="1" hangingPunct="1">
              <a:lnSpc>
                <a:spcPts val="4667"/>
              </a:lnSpc>
              <a:buNone/>
            </a:pPr>
            <a:r>
              <a:rPr kumimoji="1" lang="en-US" altLang="zh-CN" sz="3333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3333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3067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en-US" altLang="zh-CN" sz="3333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[</a:t>
            </a:r>
            <a:r>
              <a:rPr lang="en-US" altLang="zh-CN" sz="3333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en-US" altLang="zh-CN" sz="3333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m </a:t>
            </a:r>
            <a:r>
              <a:rPr lang="en-US" altLang="zh-CN" sz="3333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3333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1" lang="en-US" altLang="zh-CN" sz="3333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333" b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]=</a:t>
            </a:r>
            <a:r>
              <a:rPr lang="en-US" altLang="zh-CN" sz="3333" b="1" i="1">
                <a:solidFill>
                  <a:schemeClr val="tx1"/>
                </a:solidFill>
                <a:ea typeface="楷体_GB2312" pitchFamily="49" charset="-122"/>
                <a:cs typeface="Times New Roman" panose="02020603050405020304" pitchFamily="18" charset="0"/>
              </a:rPr>
              <a:t>acc</a:t>
            </a:r>
            <a:r>
              <a:rPr lang="zh-CN" altLang="en-US" sz="3333" b="1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kumimoji="1" lang="zh-CN" altLang="en-US" sz="3333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那么分析成功</a:t>
            </a:r>
          </a:p>
          <a:p>
            <a:pPr eaLnBrk="1" hangingPunct="1">
              <a:lnSpc>
                <a:spcPts val="4667"/>
              </a:lnSpc>
              <a:buNone/>
            </a:pPr>
            <a:r>
              <a:rPr kumimoji="1" lang="en-US" altLang="zh-CN" sz="3333" b="1">
                <a:solidFill>
                  <a:schemeClr val="tx1"/>
                </a:solidFill>
                <a:cs typeface="Times New Roman" panose="02020603050405020304" pitchFamily="18" charset="0"/>
              </a:rPr>
              <a:t>④</a:t>
            </a:r>
            <a:r>
              <a:rPr kumimoji="1" lang="zh-CN" altLang="en-US" sz="3333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1" lang="en-US" altLang="zh-CN" sz="3067" b="1">
                <a:solidFill>
                  <a:srgbClr val="00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ACTION</a:t>
            </a:r>
            <a:r>
              <a:rPr lang="en-US" altLang="zh-CN" sz="3333" b="1">
                <a:solidFill>
                  <a:schemeClr val="tx1"/>
                </a:solidFill>
                <a:cs typeface="Times New Roman" panose="02020603050405020304" pitchFamily="18" charset="0"/>
              </a:rPr>
              <a:t>[</a:t>
            </a:r>
            <a:r>
              <a:rPr lang="en-US" altLang="zh-CN" sz="3333" b="1" i="1">
                <a:solidFill>
                  <a:schemeClr val="tx1"/>
                </a:solidFill>
                <a:cs typeface="Times New Roman" panose="02020603050405020304" pitchFamily="18" charset="0"/>
              </a:rPr>
              <a:t>s</a:t>
            </a:r>
            <a:r>
              <a:rPr kumimoji="1" lang="en-US" altLang="zh-CN" sz="3333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m </a:t>
            </a:r>
            <a:r>
              <a:rPr lang="en-US" altLang="zh-CN" sz="3333" b="1">
                <a:solidFill>
                  <a:schemeClr val="tx1"/>
                </a:solidFill>
                <a:cs typeface="Times New Roman" panose="02020603050405020304" pitchFamily="18" charset="0"/>
              </a:rPr>
              <a:t>, </a:t>
            </a:r>
            <a:r>
              <a:rPr lang="en-US" altLang="zh-CN" sz="3333" b="1" i="1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kumimoji="1" lang="en-US" altLang="zh-CN" sz="3333" b="1" i="1" baseline="-25000">
                <a:solidFill>
                  <a:schemeClr val="tx1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333" b="1">
                <a:solidFill>
                  <a:schemeClr val="tx1"/>
                </a:solidFill>
                <a:cs typeface="Times New Roman" panose="02020603050405020304" pitchFamily="18" charset="0"/>
              </a:rPr>
              <a:t>]=</a:t>
            </a:r>
            <a:r>
              <a:rPr lang="en-US" altLang="zh-CN" sz="3333" b="1" i="1">
                <a:solidFill>
                  <a:schemeClr val="tx1"/>
                </a:solidFill>
                <a:cs typeface="Times New Roman" panose="02020603050405020304" pitchFamily="18" charset="0"/>
              </a:rPr>
              <a:t>err</a:t>
            </a:r>
            <a:r>
              <a:rPr lang="zh-CN" altLang="en-US" sz="3333" b="1">
                <a:solidFill>
                  <a:schemeClr val="tx1"/>
                </a:solidFill>
                <a:latin typeface="华文楷体" panose="02010600040101010101" pitchFamily="2" charset="-122"/>
                <a:cs typeface="Times New Roman" panose="02020603050405020304" pitchFamily="18" charset="0"/>
              </a:rPr>
              <a:t> ，</a:t>
            </a:r>
            <a:r>
              <a:rPr kumimoji="1" lang="zh-CN" altLang="en-US" sz="3333" b="1">
                <a:solidFill>
                  <a:schemeClr val="tx1"/>
                </a:solidFill>
                <a:latin typeface="楷体" panose="02010609060101010101" pitchFamily="49" charset="-122"/>
                <a:cs typeface="Times New Roman" panose="02020603050405020304" pitchFamily="18" charset="0"/>
              </a:rPr>
              <a:t>那么出现语法错误</a:t>
            </a:r>
            <a:endParaRPr kumimoji="1" lang="en-US" altLang="zh-CN" sz="3333" b="1">
              <a:solidFill>
                <a:schemeClr val="tx1"/>
              </a:solidFill>
              <a:latin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E37C4497-84CA-4E0D-AB9D-2C54B4EB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分析器的工作过程</a:t>
            </a:r>
            <a:endParaRPr lang="zh-CN" altLang="en-US" sz="40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_GB2312" pitchFamily="49" charset="-122"/>
            </a:endParaRPr>
          </a:p>
        </p:txBody>
      </p:sp>
      <p:sp>
        <p:nvSpPr>
          <p:cNvPr id="77828" name="Text Box 3">
            <a:extLst>
              <a:ext uri="{FF2B5EF4-FFF2-40B4-BE49-F238E27FC236}">
                <a16:creationId xmlns:a16="http://schemas.microsoft.com/office/drawing/2014/main" id="{E2B36B1A-E6D9-42D6-92D1-C5C3042F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064684"/>
            <a:ext cx="10668000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</a:p>
        </p:txBody>
      </p:sp>
      <p:sp>
        <p:nvSpPr>
          <p:cNvPr id="77829" name="Text Box 4">
            <a:extLst>
              <a:ext uri="{FF2B5EF4-FFF2-40B4-BE49-F238E27FC236}">
                <a16:creationId xmlns:a16="http://schemas.microsoft.com/office/drawing/2014/main" id="{629A4DE9-DCB6-46CD-9435-1CD6CCAD6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2190751"/>
            <a:ext cx="11379200" cy="60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Font typeface="Wingdings" panose="05000000000000000000" pitchFamily="2" charset="2"/>
              <a:buChar char="Ø"/>
            </a:pPr>
            <a:r>
              <a:rPr kumimoji="1" lang="zh-CN" altLang="en-US" sz="3333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一般情况下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21EE5E-F761-4053-B365-0811DAF5B18A}"/>
              </a:ext>
            </a:extLst>
          </p:cNvPr>
          <p:cNvSpPr/>
          <p:nvPr/>
        </p:nvSpPr>
        <p:spPr>
          <a:xfrm>
            <a:off x="3581401" y="1363133"/>
            <a:ext cx="5010151" cy="890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               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…a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$</a:t>
            </a:r>
            <a:endParaRPr lang="zh-CN" altLang="en-US" sz="2400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779595D-D34E-49C5-9AD1-D1CD06697A4D}"/>
              </a:ext>
            </a:extLst>
          </p:cNvPr>
          <p:cNvSpPr/>
          <p:nvPr/>
        </p:nvSpPr>
        <p:spPr>
          <a:xfrm>
            <a:off x="3581401" y="2514600"/>
            <a:ext cx="5010151" cy="890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defTabSz="1219170" eaLnBrk="0" fontAlgn="base" hangingPunct="0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 </a:t>
            </a:r>
            <a:r>
              <a:rPr kumimoji="1" lang="en-US" altLang="zh-CN" sz="3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endParaRPr kumimoji="1" lang="en-US" altLang="zh-CN" sz="1067" b="1" i="1" baseline="-25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$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 sz="32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</a:t>
            </a:r>
            <a:r>
              <a:rPr kumimoji="1" lang="en-US" altLang="zh-CN" sz="3200" b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1" i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…a</a:t>
            </a:r>
            <a:r>
              <a:rPr kumimoji="1" lang="en-US" altLang="zh-CN" sz="32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3200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$</a:t>
            </a:r>
            <a:endParaRPr lang="zh-CN" altLang="en-US" sz="2400" dirty="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83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68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8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836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4216401" y="5200651"/>
            <a:ext cx="1333500" cy="1437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14284" y="2237318"/>
            <a:ext cx="1335616" cy="16298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28851" y="975784"/>
            <a:ext cx="1430867" cy="1953683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667" b="1" i="1" baseline="-2500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667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:</a:t>
            </a:r>
          </a:p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667" b="1" i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' </a:t>
            </a:r>
            <a:r>
              <a:rPr lang="en-US" altLang="zh-CN" sz="2667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667" b="1">
                <a:solidFill>
                  <a:schemeClr val="tx1"/>
                </a:solidFill>
                <a:cs typeface="Times New Roman" pitchFamily="18" charset="0"/>
              </a:rPr>
              <a:t>·</a:t>
            </a:r>
            <a:r>
              <a:rPr lang="en-US" altLang="zh-CN" sz="2667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</a:p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667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667" b="1">
                <a:solidFill>
                  <a:schemeClr val="tx1"/>
                </a:solidFill>
              </a:rPr>
              <a:t>·</a:t>
            </a: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BB</a:t>
            </a:r>
          </a:p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667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667" b="1">
                <a:solidFill>
                  <a:schemeClr val="tx1"/>
                </a:solidFill>
              </a:rPr>
              <a:t>·</a:t>
            </a: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aB</a:t>
            </a:r>
          </a:p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667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667" b="1">
                <a:solidFill>
                  <a:schemeClr val="tx1"/>
                </a:solidFill>
              </a:rPr>
              <a:t>·</a:t>
            </a: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667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b="1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4214284" y="1009652"/>
            <a:ext cx="1335616" cy="9440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1" lang="en-US" altLang="zh-CN" sz="2667" b="1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25989" name="Line 5"/>
          <p:cNvSpPr>
            <a:spLocks noChangeShapeType="1"/>
          </p:cNvSpPr>
          <p:nvPr/>
        </p:nvSpPr>
        <p:spPr bwMode="auto">
          <a:xfrm>
            <a:off x="3659718" y="1483785"/>
            <a:ext cx="560916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3598333" y="952500"/>
            <a:ext cx="711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25991" name="Line 7"/>
          <p:cNvSpPr>
            <a:spLocks noChangeShapeType="1"/>
          </p:cNvSpPr>
          <p:nvPr/>
        </p:nvSpPr>
        <p:spPr bwMode="auto">
          <a:xfrm>
            <a:off x="3659717" y="2341034"/>
            <a:ext cx="556683" cy="21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3621617" y="1797051"/>
            <a:ext cx="711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4205817" y="2169585"/>
            <a:ext cx="17272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667" b="1" i="1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aB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200" b="1">
                <a:solidFill>
                  <a:prstClr val="black"/>
                </a:solidFill>
                <a:latin typeface="Times New Roman" panose="02020603050405020304" pitchFamily="18" charset="0"/>
              </a:rPr>
              <a:t>	</a:t>
            </a:r>
            <a:endParaRPr kumimoji="1" lang="en-US" altLang="zh-CN" sz="3733" b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5994" name="Freeform 10"/>
          <p:cNvSpPr>
            <a:spLocks/>
          </p:cNvSpPr>
          <p:nvPr/>
        </p:nvSpPr>
        <p:spPr bwMode="auto">
          <a:xfrm>
            <a:off x="2698751" y="2944284"/>
            <a:ext cx="1521883" cy="3124200"/>
          </a:xfrm>
          <a:custGeom>
            <a:avLst/>
            <a:gdLst>
              <a:gd name="T0" fmla="*/ 0 w 816"/>
              <a:gd name="T1" fmla="*/ 0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0"/>
                </a:moveTo>
                <a:cubicBezTo>
                  <a:pt x="0" y="312"/>
                  <a:pt x="0" y="624"/>
                  <a:pt x="48" y="816"/>
                </a:cubicBezTo>
                <a:cubicBezTo>
                  <a:pt x="96" y="1008"/>
                  <a:pt x="160" y="1064"/>
                  <a:pt x="288" y="1152"/>
                </a:cubicBezTo>
                <a:cubicBezTo>
                  <a:pt x="416" y="1240"/>
                  <a:pt x="720" y="1304"/>
                  <a:pt x="816" y="1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2269067" y="3295651"/>
            <a:ext cx="6096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4216400" y="5151967"/>
            <a:ext cx="172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667" b="1" i="1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</a:p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aB</a:t>
            </a:r>
          </a:p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425997" name="Freeform 13"/>
          <p:cNvSpPr>
            <a:spLocks/>
          </p:cNvSpPr>
          <p:nvPr/>
        </p:nvSpPr>
        <p:spPr bwMode="auto">
          <a:xfrm>
            <a:off x="3259668" y="2950634"/>
            <a:ext cx="954617" cy="1657351"/>
          </a:xfrm>
          <a:custGeom>
            <a:avLst/>
            <a:gdLst>
              <a:gd name="T0" fmla="*/ 0 w 1680"/>
              <a:gd name="T1" fmla="*/ 0 h 1056"/>
              <a:gd name="T2" fmla="*/ 2147483646 w 1680"/>
              <a:gd name="T3" fmla="*/ 2147483646 h 1056"/>
              <a:gd name="T4" fmla="*/ 2147483646 w 1680"/>
              <a:gd name="T5" fmla="*/ 2147483646 h 1056"/>
              <a:gd name="T6" fmla="*/ 2147483646 w 1680"/>
              <a:gd name="T7" fmla="*/ 2147483646 h 1056"/>
              <a:gd name="T8" fmla="*/ 2147483646 w 1680"/>
              <a:gd name="T9" fmla="*/ 2147483646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1056"/>
              <a:gd name="T17" fmla="*/ 1680 w 1680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1056">
                <a:moveTo>
                  <a:pt x="0" y="0"/>
                </a:moveTo>
                <a:cubicBezTo>
                  <a:pt x="4" y="240"/>
                  <a:pt x="8" y="480"/>
                  <a:pt x="48" y="624"/>
                </a:cubicBezTo>
                <a:cubicBezTo>
                  <a:pt x="88" y="768"/>
                  <a:pt x="128" y="800"/>
                  <a:pt x="240" y="864"/>
                </a:cubicBezTo>
                <a:cubicBezTo>
                  <a:pt x="352" y="928"/>
                  <a:pt x="480" y="976"/>
                  <a:pt x="720" y="1008"/>
                </a:cubicBezTo>
                <a:cubicBezTo>
                  <a:pt x="960" y="1040"/>
                  <a:pt x="1528" y="1056"/>
                  <a:pt x="1680" y="10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3278717" y="3333751"/>
            <a:ext cx="6096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4216401" y="3962400"/>
            <a:ext cx="13335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</a:t>
            </a:r>
            <a:r>
              <a:rPr kumimoji="1" lang="en-US" altLang="zh-CN" sz="2667" b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 </a:t>
            </a:r>
            <a:r>
              <a:rPr kumimoji="1" lang="en-US" altLang="zh-CN" sz="2667" dirty="0">
                <a:solidFill>
                  <a:srgbClr val="FFFF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	</a:t>
            </a:r>
            <a:endParaRPr kumimoji="1" lang="en-US" altLang="zh-CN" sz="2667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26000" name="Line 16"/>
          <p:cNvSpPr>
            <a:spLocks noChangeShapeType="1"/>
          </p:cNvSpPr>
          <p:nvPr/>
        </p:nvSpPr>
        <p:spPr bwMode="auto">
          <a:xfrm>
            <a:off x="5549900" y="2351618"/>
            <a:ext cx="510117" cy="105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6001" name="Text Box 17"/>
          <p:cNvSpPr txBox="1">
            <a:spLocks noChangeArrowheads="1"/>
          </p:cNvSpPr>
          <p:nvPr/>
        </p:nvSpPr>
        <p:spPr bwMode="auto">
          <a:xfrm>
            <a:off x="5484284" y="1809751"/>
            <a:ext cx="711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060017" y="2076451"/>
            <a:ext cx="1380067" cy="9609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BB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kumimoji="1" lang="en-US" altLang="zh-CN" sz="2667" b="1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26003" name="Freeform 19"/>
          <p:cNvSpPr>
            <a:spLocks/>
          </p:cNvSpPr>
          <p:nvPr/>
        </p:nvSpPr>
        <p:spPr bwMode="auto">
          <a:xfrm>
            <a:off x="5549900" y="3037418"/>
            <a:ext cx="1058333" cy="2374900"/>
          </a:xfrm>
          <a:custGeom>
            <a:avLst/>
            <a:gdLst>
              <a:gd name="T0" fmla="*/ 0 w 1424"/>
              <a:gd name="T1" fmla="*/ 0 h 1968"/>
              <a:gd name="T2" fmla="*/ 2147483646 w 1424"/>
              <a:gd name="T3" fmla="*/ 2147483646 h 1968"/>
              <a:gd name="T4" fmla="*/ 2147483646 w 1424"/>
              <a:gd name="T5" fmla="*/ 2147483646 h 1968"/>
              <a:gd name="T6" fmla="*/ 2147483646 w 1424"/>
              <a:gd name="T7" fmla="*/ 2147483646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424"/>
              <a:gd name="T13" fmla="*/ 0 h 1968"/>
              <a:gd name="T14" fmla="*/ 1424 w 1424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4" h="1968">
                <a:moveTo>
                  <a:pt x="0" y="0"/>
                </a:moveTo>
                <a:cubicBezTo>
                  <a:pt x="448" y="112"/>
                  <a:pt x="896" y="224"/>
                  <a:pt x="1104" y="432"/>
                </a:cubicBezTo>
                <a:cubicBezTo>
                  <a:pt x="1312" y="640"/>
                  <a:pt x="1424" y="992"/>
                  <a:pt x="1248" y="1248"/>
                </a:cubicBezTo>
                <a:cubicBezTo>
                  <a:pt x="1072" y="1504"/>
                  <a:pt x="248" y="1848"/>
                  <a:pt x="48" y="19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6565900" y="3810000"/>
            <a:ext cx="508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6005" name="Freeform 21"/>
          <p:cNvSpPr>
            <a:spLocks/>
          </p:cNvSpPr>
          <p:nvPr/>
        </p:nvSpPr>
        <p:spPr bwMode="auto">
          <a:xfrm>
            <a:off x="5549900" y="3647017"/>
            <a:ext cx="423333" cy="685800"/>
          </a:xfrm>
          <a:custGeom>
            <a:avLst/>
            <a:gdLst>
              <a:gd name="T0" fmla="*/ 0 w 200"/>
              <a:gd name="T1" fmla="*/ 0 h 432"/>
              <a:gd name="T2" fmla="*/ 2147483646 w 200"/>
              <a:gd name="T3" fmla="*/ 2147483646 h 432"/>
              <a:gd name="T4" fmla="*/ 2147483646 w 200"/>
              <a:gd name="T5" fmla="*/ 2147483646 h 432"/>
              <a:gd name="T6" fmla="*/ 0 60000 65536"/>
              <a:gd name="T7" fmla="*/ 0 60000 65536"/>
              <a:gd name="T8" fmla="*/ 0 60000 65536"/>
              <a:gd name="T9" fmla="*/ 0 w 200"/>
              <a:gd name="T10" fmla="*/ 0 h 432"/>
              <a:gd name="T11" fmla="*/ 200 w 20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432">
                <a:moveTo>
                  <a:pt x="0" y="0"/>
                </a:moveTo>
                <a:cubicBezTo>
                  <a:pt x="92" y="60"/>
                  <a:pt x="184" y="120"/>
                  <a:pt x="192" y="192"/>
                </a:cubicBezTo>
                <a:cubicBezTo>
                  <a:pt x="200" y="264"/>
                  <a:pt x="124" y="348"/>
                  <a:pt x="48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6006" name="Text Box 22"/>
          <p:cNvSpPr txBox="1">
            <a:spLocks noChangeArrowheads="1"/>
          </p:cNvSpPr>
          <p:nvPr/>
        </p:nvSpPr>
        <p:spPr bwMode="auto">
          <a:xfrm>
            <a:off x="5930900" y="3799417"/>
            <a:ext cx="508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7" name="Line 23"/>
          <p:cNvSpPr>
            <a:spLocks noChangeShapeType="1"/>
          </p:cNvSpPr>
          <p:nvPr/>
        </p:nvSpPr>
        <p:spPr bwMode="auto">
          <a:xfrm flipV="1">
            <a:off x="5549900" y="5765800"/>
            <a:ext cx="510117" cy="169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6008" name="Text Box 24"/>
          <p:cNvSpPr txBox="1">
            <a:spLocks noChangeArrowheads="1"/>
          </p:cNvSpPr>
          <p:nvPr/>
        </p:nvSpPr>
        <p:spPr bwMode="auto">
          <a:xfrm>
            <a:off x="5645151" y="5295900"/>
            <a:ext cx="508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6060017" y="5156200"/>
            <a:ext cx="1335616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6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</a:t>
            </a:r>
            <a:r>
              <a:rPr kumimoji="1" lang="en-US" altLang="zh-CN" sz="2667" b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aB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kumimoji="1" lang="en-US" altLang="zh-CN" sz="3733" b="1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26010" name="Freeform 26"/>
          <p:cNvSpPr>
            <a:spLocks/>
          </p:cNvSpPr>
          <p:nvPr/>
        </p:nvSpPr>
        <p:spPr bwMode="auto">
          <a:xfrm>
            <a:off x="5549900" y="6011333"/>
            <a:ext cx="609600" cy="457200"/>
          </a:xfrm>
          <a:custGeom>
            <a:avLst/>
            <a:gdLst>
              <a:gd name="T0" fmla="*/ 0 w 288"/>
              <a:gd name="T1" fmla="*/ 0 h 288"/>
              <a:gd name="T2" fmla="*/ 2147483646 w 288"/>
              <a:gd name="T3" fmla="*/ 2147483646 h 288"/>
              <a:gd name="T4" fmla="*/ 0 w 288"/>
              <a:gd name="T5" fmla="*/ 2147483646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0" y="0"/>
                </a:moveTo>
                <a:cubicBezTo>
                  <a:pt x="144" y="48"/>
                  <a:pt x="288" y="96"/>
                  <a:pt x="288" y="144"/>
                </a:cubicBezTo>
                <a:cubicBezTo>
                  <a:pt x="288" y="192"/>
                  <a:pt x="144" y="240"/>
                  <a:pt x="0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6011" name="Text Box 27"/>
          <p:cNvSpPr txBox="1">
            <a:spLocks noChangeArrowheads="1"/>
          </p:cNvSpPr>
          <p:nvPr/>
        </p:nvSpPr>
        <p:spPr bwMode="auto">
          <a:xfrm>
            <a:off x="6216651" y="5945718"/>
            <a:ext cx="60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6012" name="Line 28"/>
          <p:cNvSpPr>
            <a:spLocks noChangeShapeType="1"/>
          </p:cNvSpPr>
          <p:nvPr/>
        </p:nvSpPr>
        <p:spPr bwMode="auto">
          <a:xfrm flipV="1">
            <a:off x="4978400" y="4819651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6013" name="Text Box 29"/>
          <p:cNvSpPr txBox="1">
            <a:spLocks noChangeArrowheads="1"/>
          </p:cNvSpPr>
          <p:nvPr/>
        </p:nvSpPr>
        <p:spPr bwMode="auto">
          <a:xfrm>
            <a:off x="5073651" y="4724400"/>
            <a:ext cx="711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76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1184467" cy="478367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40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LR(0)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lang="zh-CN" altLang="en-US" sz="4000" i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9118" y="1473200"/>
            <a:ext cx="1839383" cy="22436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文法</a:t>
            </a:r>
            <a:endParaRPr lang="en-US" altLang="zh-CN" sz="24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(0)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S'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(1)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BB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(2)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aB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(3)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ahoma" panose="020B0604030504040204" pitchFamily="34" charset="0"/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34" name="Group 18"/>
          <p:cNvGraphicFramePr>
            <a:graphicFrameLocks noGrp="1"/>
          </p:cNvGraphicFramePr>
          <p:nvPr/>
        </p:nvGraphicFramePr>
        <p:xfrm>
          <a:off x="7732184" y="1509185"/>
          <a:ext cx="4315882" cy="4881852"/>
        </p:xfrm>
        <a:graphic>
          <a:graphicData uri="http://schemas.openxmlformats.org/drawingml/2006/table">
            <a:tbl>
              <a:tblPr/>
              <a:tblGrid>
                <a:gridCol w="47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8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121893" marR="121893"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691034" y="933451"/>
            <a:ext cx="23407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en-US" altLang="zh-CN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(0)</a:t>
            </a:r>
            <a:r>
              <a:rPr lang="zh-CN" altLang="en-US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分析表</a:t>
            </a:r>
          </a:p>
        </p:txBody>
      </p:sp>
    </p:spTree>
    <p:extLst>
      <p:ext uri="{BB962C8B-B14F-4D97-AF65-F5344CB8AC3E}">
        <p14:creationId xmlns:p14="http://schemas.microsoft.com/office/powerpoint/2010/main" val="235056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598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598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259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59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5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5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59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25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425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59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5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5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59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259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259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59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25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25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5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5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25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25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25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25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425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25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25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25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425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25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25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25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5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260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4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426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4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26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4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260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4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26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2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426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2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426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4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426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42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426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2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500" fill="hold"/>
                                        <p:tgtEl>
                                          <p:spTgt spid="4260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42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 nodeType="clickPar">
                      <p:stCondLst>
                        <p:cond delay="indefinite"/>
                      </p:stCondLst>
                      <p:childTnLst>
                        <p:par>
                          <p:cTn id="2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7" dur="500" fill="hold"/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500" fill="hold"/>
                                        <p:tgtEl>
                                          <p:spTgt spid="426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2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4260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4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4260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42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426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426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2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 nodeType="clickPar">
                      <p:stCondLst>
                        <p:cond delay="indefinite"/>
                      </p:stCondLst>
                      <p:childTnLst>
                        <p:par>
                          <p:cTn id="2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" grpId="0" animBg="1"/>
      <p:bldP spid="425987" grpId="0" build="p" animBg="1"/>
      <p:bldP spid="425988" grpId="0" animBg="1"/>
      <p:bldP spid="425989" grpId="0" animBg="1"/>
      <p:bldP spid="425990" grpId="0"/>
      <p:bldP spid="425991" grpId="0" animBg="1"/>
      <p:bldP spid="425992" grpId="0"/>
      <p:bldP spid="425994" grpId="0" animBg="1"/>
      <p:bldP spid="425995" grpId="0"/>
      <p:bldP spid="425997" grpId="0" animBg="1"/>
      <p:bldP spid="425998" grpId="0"/>
      <p:bldP spid="425999" grpId="0" animBg="1"/>
      <p:bldP spid="426000" grpId="0" animBg="1"/>
      <p:bldP spid="426001" grpId="0"/>
      <p:bldP spid="426002" grpId="0" animBg="1"/>
      <p:bldP spid="426003" grpId="0" animBg="1"/>
      <p:bldP spid="426004" grpId="0"/>
      <p:bldP spid="426005" grpId="0" animBg="1"/>
      <p:bldP spid="426006" grpId="0"/>
      <p:bldP spid="426007" grpId="0" animBg="1"/>
      <p:bldP spid="426008" grpId="0"/>
      <p:bldP spid="426009" grpId="0" animBg="1"/>
      <p:bldP spid="426010" grpId="0" animBg="1"/>
      <p:bldP spid="426011" grpId="0"/>
      <p:bldP spid="426012" grpId="0" animBg="1"/>
      <p:bldP spid="426013" grpId="0"/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4216401" y="5200651"/>
            <a:ext cx="1333500" cy="143721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14284" y="2237318"/>
            <a:ext cx="1335616" cy="16298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idx="1"/>
          </p:nvPr>
        </p:nvSpPr>
        <p:spPr>
          <a:xfrm>
            <a:off x="2228851" y="975784"/>
            <a:ext cx="1430867" cy="1953683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I</a:t>
            </a:r>
            <a:r>
              <a:rPr lang="en-US" altLang="zh-CN" sz="2667" b="1" i="1" baseline="-25000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0</a:t>
            </a:r>
            <a:r>
              <a:rPr lang="en-US" altLang="zh-CN" sz="2667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:</a:t>
            </a:r>
          </a:p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667" b="1" i="1">
                <a:solidFill>
                  <a:srgbClr val="000000"/>
                </a:solidFill>
                <a:ea typeface="楷体_GB2312" pitchFamily="49" charset="-122"/>
                <a:cs typeface="Times New Roman" pitchFamily="18" charset="0"/>
              </a:rPr>
              <a:t>' </a:t>
            </a:r>
            <a:r>
              <a:rPr lang="en-US" altLang="zh-CN" sz="2667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667" b="1">
                <a:solidFill>
                  <a:schemeClr val="tx1"/>
                </a:solidFill>
                <a:cs typeface="Times New Roman" pitchFamily="18" charset="0"/>
              </a:rPr>
              <a:t>·</a:t>
            </a:r>
            <a:r>
              <a:rPr lang="en-US" altLang="zh-CN" sz="2667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</a:p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S</a:t>
            </a:r>
            <a:r>
              <a:rPr lang="en-US" altLang="zh-CN" sz="2667" b="1">
                <a:solidFill>
                  <a:schemeClr val="tx1"/>
                </a:solidFill>
                <a:ea typeface="楷体_GB2312" pitchFamily="49" charset="-122"/>
                <a:cs typeface="Times New Roman" pitchFamily="18" charset="0"/>
              </a:rPr>
              <a:t>→</a:t>
            </a:r>
            <a:r>
              <a:rPr lang="en-US" altLang="zh-CN" sz="2667" b="1">
                <a:solidFill>
                  <a:schemeClr val="tx1"/>
                </a:solidFill>
              </a:rPr>
              <a:t>·</a:t>
            </a: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BB</a:t>
            </a:r>
          </a:p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667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667" b="1">
                <a:solidFill>
                  <a:schemeClr val="tx1"/>
                </a:solidFill>
              </a:rPr>
              <a:t>·</a:t>
            </a: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aB</a:t>
            </a:r>
          </a:p>
          <a:p>
            <a:pPr marL="812780" indent="-812780" eaLnBrk="1" hangingPunct="1">
              <a:lnSpc>
                <a:spcPct val="90000"/>
              </a:lnSpc>
              <a:spcBef>
                <a:spcPct val="0"/>
              </a:spcBef>
              <a:buNone/>
              <a:defRPr/>
            </a:pP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667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→</a:t>
            </a:r>
            <a:r>
              <a:rPr lang="en-US" altLang="zh-CN" sz="2667" b="1">
                <a:solidFill>
                  <a:schemeClr val="tx1"/>
                </a:solidFill>
              </a:rPr>
              <a:t>·</a:t>
            </a:r>
            <a:r>
              <a:rPr lang="en-US" altLang="zh-CN" sz="2667" b="1" i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b</a:t>
            </a:r>
            <a:r>
              <a:rPr lang="en-US" altLang="zh-CN" sz="2667" b="1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	</a:t>
            </a:r>
            <a:endParaRPr lang="en-US" altLang="zh-CN" b="1">
              <a:solidFill>
                <a:schemeClr val="tx1"/>
              </a:solidFill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4214284" y="1009652"/>
            <a:ext cx="1335616" cy="9440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1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lang="en-US" altLang="zh-CN" sz="2667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' 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·</a:t>
            </a:r>
            <a:endParaRPr kumimoji="1" lang="en-US" altLang="zh-CN" sz="2667" b="1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25989" name="Line 5"/>
          <p:cNvSpPr>
            <a:spLocks noChangeShapeType="1"/>
          </p:cNvSpPr>
          <p:nvPr/>
        </p:nvSpPr>
        <p:spPr bwMode="auto">
          <a:xfrm>
            <a:off x="3659718" y="1483785"/>
            <a:ext cx="560916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3598333" y="952500"/>
            <a:ext cx="711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25991" name="Line 7"/>
          <p:cNvSpPr>
            <a:spLocks noChangeShapeType="1"/>
          </p:cNvSpPr>
          <p:nvPr/>
        </p:nvSpPr>
        <p:spPr bwMode="auto">
          <a:xfrm>
            <a:off x="3659717" y="2341034"/>
            <a:ext cx="556683" cy="211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5992" name="Text Box 8"/>
          <p:cNvSpPr txBox="1">
            <a:spLocks noChangeArrowheads="1"/>
          </p:cNvSpPr>
          <p:nvPr/>
        </p:nvSpPr>
        <p:spPr bwMode="auto">
          <a:xfrm>
            <a:off x="3621617" y="1797051"/>
            <a:ext cx="711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5993" name="Rectangle 9"/>
          <p:cNvSpPr>
            <a:spLocks noChangeArrowheads="1"/>
          </p:cNvSpPr>
          <p:nvPr/>
        </p:nvSpPr>
        <p:spPr bwMode="auto">
          <a:xfrm>
            <a:off x="4205817" y="2169585"/>
            <a:ext cx="17272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667" b="1" i="1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aB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3200" b="1">
                <a:solidFill>
                  <a:prstClr val="black"/>
                </a:solidFill>
                <a:latin typeface="Times New Roman" panose="02020603050405020304" pitchFamily="18" charset="0"/>
              </a:rPr>
              <a:t>	</a:t>
            </a:r>
            <a:endParaRPr kumimoji="1" lang="en-US" altLang="zh-CN" sz="3733" b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425994" name="Freeform 10"/>
          <p:cNvSpPr>
            <a:spLocks/>
          </p:cNvSpPr>
          <p:nvPr/>
        </p:nvSpPr>
        <p:spPr bwMode="auto">
          <a:xfrm>
            <a:off x="2698751" y="2944284"/>
            <a:ext cx="1521883" cy="3124200"/>
          </a:xfrm>
          <a:custGeom>
            <a:avLst/>
            <a:gdLst>
              <a:gd name="T0" fmla="*/ 0 w 816"/>
              <a:gd name="T1" fmla="*/ 0 h 1344"/>
              <a:gd name="T2" fmla="*/ 2147483646 w 816"/>
              <a:gd name="T3" fmla="*/ 2147483646 h 1344"/>
              <a:gd name="T4" fmla="*/ 2147483646 w 816"/>
              <a:gd name="T5" fmla="*/ 2147483646 h 1344"/>
              <a:gd name="T6" fmla="*/ 2147483646 w 816"/>
              <a:gd name="T7" fmla="*/ 2147483646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816"/>
              <a:gd name="T13" fmla="*/ 0 h 1344"/>
              <a:gd name="T14" fmla="*/ 816 w 8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6" h="1344">
                <a:moveTo>
                  <a:pt x="0" y="0"/>
                </a:moveTo>
                <a:cubicBezTo>
                  <a:pt x="0" y="312"/>
                  <a:pt x="0" y="624"/>
                  <a:pt x="48" y="816"/>
                </a:cubicBezTo>
                <a:cubicBezTo>
                  <a:pt x="96" y="1008"/>
                  <a:pt x="160" y="1064"/>
                  <a:pt x="288" y="1152"/>
                </a:cubicBezTo>
                <a:cubicBezTo>
                  <a:pt x="416" y="1240"/>
                  <a:pt x="720" y="1304"/>
                  <a:pt x="816" y="1344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5995" name="Text Box 11"/>
          <p:cNvSpPr txBox="1">
            <a:spLocks noChangeArrowheads="1"/>
          </p:cNvSpPr>
          <p:nvPr/>
        </p:nvSpPr>
        <p:spPr bwMode="auto">
          <a:xfrm>
            <a:off x="2269067" y="3295651"/>
            <a:ext cx="6096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5996" name="Rectangle 12"/>
          <p:cNvSpPr>
            <a:spLocks noChangeArrowheads="1"/>
          </p:cNvSpPr>
          <p:nvPr/>
        </p:nvSpPr>
        <p:spPr bwMode="auto">
          <a:xfrm>
            <a:off x="4216400" y="5151967"/>
            <a:ext cx="1727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609600" indent="-609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667" b="1" i="1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3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:</a:t>
            </a:r>
          </a:p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aB</a:t>
            </a:r>
          </a:p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sz="2667" b="1">
                <a:solidFill>
                  <a:prstClr val="black"/>
                </a:solidFill>
                <a:latin typeface="Times New Roman" panose="02020603050405020304" pitchFamily="18" charset="0"/>
              </a:rPr>
              <a:t>	</a:t>
            </a:r>
          </a:p>
        </p:txBody>
      </p:sp>
      <p:sp>
        <p:nvSpPr>
          <p:cNvPr id="425997" name="Freeform 13"/>
          <p:cNvSpPr>
            <a:spLocks/>
          </p:cNvSpPr>
          <p:nvPr/>
        </p:nvSpPr>
        <p:spPr bwMode="auto">
          <a:xfrm>
            <a:off x="3259668" y="2950634"/>
            <a:ext cx="954617" cy="1657351"/>
          </a:xfrm>
          <a:custGeom>
            <a:avLst/>
            <a:gdLst>
              <a:gd name="T0" fmla="*/ 0 w 1680"/>
              <a:gd name="T1" fmla="*/ 0 h 1056"/>
              <a:gd name="T2" fmla="*/ 2147483646 w 1680"/>
              <a:gd name="T3" fmla="*/ 2147483646 h 1056"/>
              <a:gd name="T4" fmla="*/ 2147483646 w 1680"/>
              <a:gd name="T5" fmla="*/ 2147483646 h 1056"/>
              <a:gd name="T6" fmla="*/ 2147483646 w 1680"/>
              <a:gd name="T7" fmla="*/ 2147483646 h 1056"/>
              <a:gd name="T8" fmla="*/ 2147483646 w 1680"/>
              <a:gd name="T9" fmla="*/ 2147483646 h 10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1056"/>
              <a:gd name="T17" fmla="*/ 1680 w 1680"/>
              <a:gd name="T18" fmla="*/ 1056 h 10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1056">
                <a:moveTo>
                  <a:pt x="0" y="0"/>
                </a:moveTo>
                <a:cubicBezTo>
                  <a:pt x="4" y="240"/>
                  <a:pt x="8" y="480"/>
                  <a:pt x="48" y="624"/>
                </a:cubicBezTo>
                <a:cubicBezTo>
                  <a:pt x="88" y="768"/>
                  <a:pt x="128" y="800"/>
                  <a:pt x="240" y="864"/>
                </a:cubicBezTo>
                <a:cubicBezTo>
                  <a:pt x="352" y="928"/>
                  <a:pt x="480" y="976"/>
                  <a:pt x="720" y="1008"/>
                </a:cubicBezTo>
                <a:cubicBezTo>
                  <a:pt x="960" y="1040"/>
                  <a:pt x="1528" y="1056"/>
                  <a:pt x="1680" y="105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5998" name="Text Box 14"/>
          <p:cNvSpPr txBox="1">
            <a:spLocks noChangeArrowheads="1"/>
          </p:cNvSpPr>
          <p:nvPr/>
        </p:nvSpPr>
        <p:spPr bwMode="auto">
          <a:xfrm>
            <a:off x="3278717" y="3333751"/>
            <a:ext cx="6096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5999" name="Rectangle 15"/>
          <p:cNvSpPr>
            <a:spLocks noChangeArrowheads="1"/>
          </p:cNvSpPr>
          <p:nvPr/>
        </p:nvSpPr>
        <p:spPr bwMode="auto">
          <a:xfrm>
            <a:off x="4216401" y="3962400"/>
            <a:ext cx="1333500" cy="762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4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812780" indent="-812780" defTabSz="121917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</a:t>
            </a:r>
            <a:r>
              <a:rPr kumimoji="1" lang="en-US" altLang="zh-CN" sz="2667" b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 </a:t>
            </a:r>
            <a:r>
              <a:rPr kumimoji="1" lang="en-US" altLang="zh-CN" sz="2667" dirty="0">
                <a:solidFill>
                  <a:srgbClr val="FFFF00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	</a:t>
            </a:r>
            <a:endParaRPr kumimoji="1" lang="en-US" altLang="zh-CN" sz="2667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26000" name="Line 16"/>
          <p:cNvSpPr>
            <a:spLocks noChangeShapeType="1"/>
          </p:cNvSpPr>
          <p:nvPr/>
        </p:nvSpPr>
        <p:spPr bwMode="auto">
          <a:xfrm>
            <a:off x="5549900" y="2351618"/>
            <a:ext cx="510117" cy="105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6001" name="Text Box 17"/>
          <p:cNvSpPr txBox="1">
            <a:spLocks noChangeArrowheads="1"/>
          </p:cNvSpPr>
          <p:nvPr/>
        </p:nvSpPr>
        <p:spPr bwMode="auto">
          <a:xfrm>
            <a:off x="5484284" y="1809751"/>
            <a:ext cx="711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2" name="Rectangle 18"/>
          <p:cNvSpPr>
            <a:spLocks noChangeArrowheads="1"/>
          </p:cNvSpPr>
          <p:nvPr/>
        </p:nvSpPr>
        <p:spPr bwMode="auto">
          <a:xfrm>
            <a:off x="6060017" y="2076451"/>
            <a:ext cx="1380067" cy="96096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5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S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BB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kumimoji="1" lang="en-US" altLang="zh-CN" sz="2667" b="1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26003" name="Freeform 19"/>
          <p:cNvSpPr>
            <a:spLocks/>
          </p:cNvSpPr>
          <p:nvPr/>
        </p:nvSpPr>
        <p:spPr bwMode="auto">
          <a:xfrm>
            <a:off x="5549900" y="3037418"/>
            <a:ext cx="1058333" cy="2374900"/>
          </a:xfrm>
          <a:custGeom>
            <a:avLst/>
            <a:gdLst>
              <a:gd name="T0" fmla="*/ 0 w 1424"/>
              <a:gd name="T1" fmla="*/ 0 h 1968"/>
              <a:gd name="T2" fmla="*/ 2147483646 w 1424"/>
              <a:gd name="T3" fmla="*/ 2147483646 h 1968"/>
              <a:gd name="T4" fmla="*/ 2147483646 w 1424"/>
              <a:gd name="T5" fmla="*/ 2147483646 h 1968"/>
              <a:gd name="T6" fmla="*/ 2147483646 w 1424"/>
              <a:gd name="T7" fmla="*/ 2147483646 h 1968"/>
              <a:gd name="T8" fmla="*/ 0 60000 65536"/>
              <a:gd name="T9" fmla="*/ 0 60000 65536"/>
              <a:gd name="T10" fmla="*/ 0 60000 65536"/>
              <a:gd name="T11" fmla="*/ 0 60000 65536"/>
              <a:gd name="T12" fmla="*/ 0 w 1424"/>
              <a:gd name="T13" fmla="*/ 0 h 1968"/>
              <a:gd name="T14" fmla="*/ 1424 w 1424"/>
              <a:gd name="T15" fmla="*/ 1968 h 19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24" h="1968">
                <a:moveTo>
                  <a:pt x="0" y="0"/>
                </a:moveTo>
                <a:cubicBezTo>
                  <a:pt x="448" y="112"/>
                  <a:pt x="896" y="224"/>
                  <a:pt x="1104" y="432"/>
                </a:cubicBezTo>
                <a:cubicBezTo>
                  <a:pt x="1312" y="640"/>
                  <a:pt x="1424" y="992"/>
                  <a:pt x="1248" y="1248"/>
                </a:cubicBezTo>
                <a:cubicBezTo>
                  <a:pt x="1072" y="1504"/>
                  <a:pt x="248" y="1848"/>
                  <a:pt x="48" y="196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6004" name="Text Box 20"/>
          <p:cNvSpPr txBox="1">
            <a:spLocks noChangeArrowheads="1"/>
          </p:cNvSpPr>
          <p:nvPr/>
        </p:nvSpPr>
        <p:spPr bwMode="auto">
          <a:xfrm>
            <a:off x="6565900" y="3810000"/>
            <a:ext cx="508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6005" name="Freeform 21"/>
          <p:cNvSpPr>
            <a:spLocks/>
          </p:cNvSpPr>
          <p:nvPr/>
        </p:nvSpPr>
        <p:spPr bwMode="auto">
          <a:xfrm>
            <a:off x="5549900" y="3647017"/>
            <a:ext cx="423333" cy="685800"/>
          </a:xfrm>
          <a:custGeom>
            <a:avLst/>
            <a:gdLst>
              <a:gd name="T0" fmla="*/ 0 w 200"/>
              <a:gd name="T1" fmla="*/ 0 h 432"/>
              <a:gd name="T2" fmla="*/ 2147483646 w 200"/>
              <a:gd name="T3" fmla="*/ 2147483646 h 432"/>
              <a:gd name="T4" fmla="*/ 2147483646 w 200"/>
              <a:gd name="T5" fmla="*/ 2147483646 h 432"/>
              <a:gd name="T6" fmla="*/ 0 60000 65536"/>
              <a:gd name="T7" fmla="*/ 0 60000 65536"/>
              <a:gd name="T8" fmla="*/ 0 60000 65536"/>
              <a:gd name="T9" fmla="*/ 0 w 200"/>
              <a:gd name="T10" fmla="*/ 0 h 432"/>
              <a:gd name="T11" fmla="*/ 200 w 200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0" h="432">
                <a:moveTo>
                  <a:pt x="0" y="0"/>
                </a:moveTo>
                <a:cubicBezTo>
                  <a:pt x="92" y="60"/>
                  <a:pt x="184" y="120"/>
                  <a:pt x="192" y="192"/>
                </a:cubicBezTo>
                <a:cubicBezTo>
                  <a:pt x="200" y="264"/>
                  <a:pt x="124" y="348"/>
                  <a:pt x="48" y="43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6006" name="Text Box 22"/>
          <p:cNvSpPr txBox="1">
            <a:spLocks noChangeArrowheads="1"/>
          </p:cNvSpPr>
          <p:nvPr/>
        </p:nvSpPr>
        <p:spPr bwMode="auto">
          <a:xfrm>
            <a:off x="5930900" y="3799417"/>
            <a:ext cx="508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7" name="Line 23"/>
          <p:cNvSpPr>
            <a:spLocks noChangeShapeType="1"/>
          </p:cNvSpPr>
          <p:nvPr/>
        </p:nvSpPr>
        <p:spPr bwMode="auto">
          <a:xfrm flipV="1">
            <a:off x="5549900" y="5765800"/>
            <a:ext cx="510117" cy="1693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6008" name="Text Box 24"/>
          <p:cNvSpPr txBox="1">
            <a:spLocks noChangeArrowheads="1"/>
          </p:cNvSpPr>
          <p:nvPr/>
        </p:nvSpPr>
        <p:spPr bwMode="auto">
          <a:xfrm>
            <a:off x="5645151" y="5295900"/>
            <a:ext cx="5080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426009" name="Rectangle 25"/>
          <p:cNvSpPr>
            <a:spLocks noChangeArrowheads="1"/>
          </p:cNvSpPr>
          <p:nvPr/>
        </p:nvSpPr>
        <p:spPr bwMode="auto">
          <a:xfrm>
            <a:off x="6060017" y="5156200"/>
            <a:ext cx="1335616" cy="9144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22767" tIns="61384" rIns="122767" bIns="61384"/>
          <a:lstStyle/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I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6</a:t>
            </a:r>
            <a:r>
              <a:rPr kumimoji="1" lang="en-US" altLang="zh-CN" sz="2667" b="1" dirty="0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:</a:t>
            </a:r>
          </a:p>
          <a:p>
            <a:pPr marL="812780" indent="-812780" defTabSz="121917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B</a:t>
            </a:r>
            <a:r>
              <a:rPr kumimoji="1" lang="en-US" altLang="zh-CN" sz="2667" b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→</a:t>
            </a:r>
            <a:r>
              <a:rPr kumimoji="1" lang="en-US" altLang="zh-CN" sz="2667" b="1" i="1" dirty="0" err="1">
                <a:solidFill>
                  <a:prstClr val="black"/>
                </a:solidFill>
                <a:latin typeface="Times New Roman" pitchFamily="18" charset="0"/>
                <a:ea typeface="宋体" panose="02010600030101010101" pitchFamily="2" charset="-122"/>
                <a:cs typeface="Times New Roman" pitchFamily="18" charset="0"/>
              </a:rPr>
              <a:t>aB</a:t>
            </a:r>
            <a:r>
              <a:rPr lang="en-US" altLang="zh-CN" sz="2667" b="1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·</a:t>
            </a:r>
            <a:endParaRPr kumimoji="1" lang="en-US" altLang="zh-CN" sz="3733" b="1" dirty="0">
              <a:solidFill>
                <a:prstClr val="black"/>
              </a:solidFill>
              <a:latin typeface="Times New Roman" pitchFamily="18" charset="0"/>
              <a:ea typeface="宋体" panose="02010600030101010101" pitchFamily="2" charset="-122"/>
              <a:cs typeface="Times New Roman" pitchFamily="18" charset="0"/>
            </a:endParaRPr>
          </a:p>
        </p:txBody>
      </p:sp>
      <p:sp>
        <p:nvSpPr>
          <p:cNvPr id="426010" name="Freeform 26"/>
          <p:cNvSpPr>
            <a:spLocks/>
          </p:cNvSpPr>
          <p:nvPr/>
        </p:nvSpPr>
        <p:spPr bwMode="auto">
          <a:xfrm>
            <a:off x="5549900" y="6011333"/>
            <a:ext cx="609600" cy="457200"/>
          </a:xfrm>
          <a:custGeom>
            <a:avLst/>
            <a:gdLst>
              <a:gd name="T0" fmla="*/ 0 w 288"/>
              <a:gd name="T1" fmla="*/ 0 h 288"/>
              <a:gd name="T2" fmla="*/ 2147483646 w 288"/>
              <a:gd name="T3" fmla="*/ 2147483646 h 288"/>
              <a:gd name="T4" fmla="*/ 0 w 288"/>
              <a:gd name="T5" fmla="*/ 2147483646 h 288"/>
              <a:gd name="T6" fmla="*/ 0 60000 65536"/>
              <a:gd name="T7" fmla="*/ 0 60000 65536"/>
              <a:gd name="T8" fmla="*/ 0 60000 65536"/>
              <a:gd name="T9" fmla="*/ 0 w 288"/>
              <a:gd name="T10" fmla="*/ 0 h 288"/>
              <a:gd name="T11" fmla="*/ 288 w 28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288">
                <a:moveTo>
                  <a:pt x="0" y="0"/>
                </a:moveTo>
                <a:cubicBezTo>
                  <a:pt x="144" y="48"/>
                  <a:pt x="288" y="96"/>
                  <a:pt x="288" y="144"/>
                </a:cubicBezTo>
                <a:cubicBezTo>
                  <a:pt x="288" y="192"/>
                  <a:pt x="144" y="240"/>
                  <a:pt x="0" y="288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6011" name="Text Box 27"/>
          <p:cNvSpPr txBox="1">
            <a:spLocks noChangeArrowheads="1"/>
          </p:cNvSpPr>
          <p:nvPr/>
        </p:nvSpPr>
        <p:spPr bwMode="auto">
          <a:xfrm>
            <a:off x="6216651" y="5945718"/>
            <a:ext cx="6096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6012" name="Line 28"/>
          <p:cNvSpPr>
            <a:spLocks noChangeShapeType="1"/>
          </p:cNvSpPr>
          <p:nvPr/>
        </p:nvSpPr>
        <p:spPr bwMode="auto">
          <a:xfrm flipV="1">
            <a:off x="4978400" y="4819651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26013" name="Text Box 29"/>
          <p:cNvSpPr txBox="1">
            <a:spLocks noChangeArrowheads="1"/>
          </p:cNvSpPr>
          <p:nvPr/>
        </p:nvSpPr>
        <p:spPr bwMode="auto">
          <a:xfrm>
            <a:off x="5073651" y="4724400"/>
            <a:ext cx="711200" cy="50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667" b="1" i="1">
                <a:solidFill>
                  <a:prstClr val="black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676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1184467" cy="478367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4000" dirty="0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LR(0)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自动机</a:t>
            </a:r>
            <a:endParaRPr lang="zh-CN" altLang="en-US" sz="4000" i="1" dirty="0">
              <a:solidFill>
                <a:schemeClr val="tx1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auto">
          <a:xfrm>
            <a:off x="129118" y="1473200"/>
            <a:ext cx="1839383" cy="22436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zh-CN" altLang="en-US" sz="2400" b="1" dirty="0">
                <a:solidFill>
                  <a:prstClr val="black"/>
                </a:solidFill>
                <a:latin typeface="楷体" pitchFamily="49" charset="-122"/>
                <a:ea typeface="楷体" pitchFamily="49" charset="-122"/>
                <a:cs typeface="Times New Roman" pitchFamily="18" charset="0"/>
              </a:rPr>
              <a:t>文法</a:t>
            </a:r>
            <a:endParaRPr lang="en-US" altLang="zh-CN" sz="2400" b="1" dirty="0">
              <a:solidFill>
                <a:prstClr val="black"/>
              </a:solidFill>
              <a:latin typeface="楷体" pitchFamily="49" charset="-122"/>
              <a:ea typeface="楷体" pitchFamily="49" charset="-122"/>
              <a:cs typeface="Times New Roman" pitchFamily="18" charset="0"/>
            </a:endParaRPr>
          </a:p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(0)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S'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</a:p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(1)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S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BB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(2)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aB</a:t>
            </a:r>
            <a:endParaRPr lang="en-US" altLang="zh-CN" sz="2400" b="1" dirty="0">
              <a:solidFill>
                <a:prstClr val="black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defTabSz="121917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  <a:defRPr/>
            </a:pP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(3)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 </a:t>
            </a:r>
            <a:r>
              <a:rPr lang="en-US" altLang="zh-CN" sz="2400" b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→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b</a:t>
            </a:r>
            <a:endParaRPr lang="zh-CN" altLang="en-US" sz="2400" b="1" dirty="0">
              <a:solidFill>
                <a:prstClr val="black"/>
              </a:solidFill>
              <a:latin typeface="Tahoma" panose="020B0604030504040204" pitchFamily="34" charset="0"/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34" name="Group 18"/>
          <p:cNvGraphicFramePr>
            <a:graphicFrameLocks noGrp="1"/>
          </p:cNvGraphicFramePr>
          <p:nvPr/>
        </p:nvGraphicFramePr>
        <p:xfrm>
          <a:off x="7732184" y="1509185"/>
          <a:ext cx="4315882" cy="4881852"/>
        </p:xfrm>
        <a:graphic>
          <a:graphicData uri="http://schemas.openxmlformats.org/drawingml/2006/table">
            <a:tbl>
              <a:tblPr/>
              <a:tblGrid>
                <a:gridCol w="476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9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3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83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121893" marR="121893" marT="45703" marB="4570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4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893" marR="121893" marT="45703" marB="4570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691034" y="933451"/>
            <a:ext cx="23407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3200" b="1" i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LR</a:t>
            </a:r>
            <a:r>
              <a:rPr lang="en-US" altLang="zh-CN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(0)</a:t>
            </a:r>
            <a:r>
              <a:rPr lang="zh-CN" altLang="en-US" sz="3200" b="1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分析表</a:t>
            </a:r>
          </a:p>
        </p:txBody>
      </p:sp>
      <p:sp>
        <p:nvSpPr>
          <p:cNvPr id="5" name="矩形 4"/>
          <p:cNvSpPr/>
          <p:nvPr/>
        </p:nvSpPr>
        <p:spPr>
          <a:xfrm>
            <a:off x="5291668" y="154257"/>
            <a:ext cx="64689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从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初始状态</a:t>
            </a: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到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某一状态</a:t>
            </a: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路径</a:t>
            </a: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对应的</a:t>
            </a:r>
            <a:r>
              <a:rPr lang="zh-CN" altLang="en-US" sz="24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符号序列</a:t>
            </a:r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代表着某一时刻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分析栈中的内容</a:t>
            </a:r>
          </a:p>
        </p:txBody>
      </p:sp>
    </p:spTree>
    <p:extLst>
      <p:ext uri="{BB962C8B-B14F-4D97-AF65-F5344CB8AC3E}">
        <p14:creationId xmlns:p14="http://schemas.microsoft.com/office/powerpoint/2010/main" val="303412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idx="1"/>
          </p:nvPr>
        </p:nvSpPr>
        <p:spPr>
          <a:xfrm>
            <a:off x="550334" y="1047751"/>
            <a:ext cx="11070167" cy="4301067"/>
          </a:xfrm>
        </p:spPr>
        <p:txBody>
          <a:bodyPr/>
          <a:lstStyle/>
          <a:p>
            <a:pPr eaLnBrk="1" hangingPunct="1">
              <a:lnSpc>
                <a:spcPts val="4267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733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是某一</a:t>
            </a:r>
            <a:r>
              <a:rPr lang="zh-CN" altLang="en-US" sz="37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规范句型</a:t>
            </a:r>
            <a:r>
              <a:rPr lang="zh-CN" altLang="en-US" sz="3733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的</a:t>
            </a:r>
            <a:r>
              <a:rPr lang="zh-CN" altLang="en-US" sz="37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前缀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分析栈中的内容有什么特点？</a:t>
            </a:r>
            <a:endParaRPr lang="en-US" altLang="zh-CN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871532" y="1988841"/>
            <a:ext cx="5759449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1" hangingPunct="1"/>
            <a:r>
              <a:rPr lang="zh-CN" altLang="en-US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分析栈中内容</a:t>
            </a:r>
            <a:r>
              <a:rPr lang="zh-CN" altLang="en-US" sz="24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剩余输入符号</a:t>
            </a:r>
            <a:r>
              <a:rPr lang="zh-CN" altLang="en-US" sz="2400" b="1" kern="0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规范句型</a:t>
            </a:r>
          </a:p>
        </p:txBody>
      </p:sp>
    </p:spTree>
    <p:extLst>
      <p:ext uri="{BB962C8B-B14F-4D97-AF65-F5344CB8AC3E}">
        <p14:creationId xmlns:p14="http://schemas.microsoft.com/office/powerpoint/2010/main" val="43562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</p:spPr>
            <p:txBody>
              <a:bodyPr/>
              <a:lstStyle/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SELECT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 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zh-CN" altLang="en-US" sz="25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：可以选用该产生式进行推导时对应的输入符号的集合</a:t>
                </a: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en-US" altLang="zh-CN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：首终结符集。</a:t>
                </a:r>
                <a:r>
                  <a:rPr lang="el-GR" altLang="zh-CN" sz="20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zh-CN" alt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能够推出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所有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终结符串中位于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串首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的那些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终结符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构成的集合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marL="0" lvl="0" indent="0" eaLnBrk="1" hangingPunct="1">
                  <a:lnSpc>
                    <a:spcPts val="3200"/>
                  </a:lnSpc>
                  <a:buClr>
                    <a:schemeClr val="tx1"/>
                  </a:buClr>
                  <a:buNone/>
                  <a:defRPr/>
                </a:pPr>
                <a:r>
                  <a:rPr lang="en-US" altLang="zh-CN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=</a:t>
                </a:r>
                <a:r>
                  <a:rPr lang="en-US" altLang="zh-CN" sz="24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FIRST</a:t>
                </a:r>
                <a:r>
                  <a:rPr lang="en-US" altLang="zh-CN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  <a:blipFill>
                <a:blip r:embed="rId3"/>
                <a:stretch>
                  <a:fillRect l="-872" t="-6429" b="-19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LL(1)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文法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BA01D0-7A23-495A-BB4F-ABC2BB224589}"/>
              </a:ext>
            </a:extLst>
          </p:cNvPr>
          <p:cNvGrpSpPr>
            <a:grpSpLocks/>
          </p:cNvGrpSpPr>
          <p:nvPr/>
        </p:nvGrpSpPr>
        <p:grpSpPr bwMode="auto">
          <a:xfrm>
            <a:off x="3302465" y="1456253"/>
            <a:ext cx="1629444" cy="827575"/>
            <a:chOff x="4556791" y="-477607"/>
            <a:chExt cx="1222384" cy="61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766C517-B73F-42BF-A622-269D2C0681EB}"/>
                    </a:ext>
                  </a:extLst>
                </p:cNvPr>
                <p:cNvSpPr/>
                <p:nvPr/>
              </p:nvSpPr>
              <p:spPr>
                <a:xfrm>
                  <a:off x="4827718" y="-157679"/>
                  <a:ext cx="951457" cy="2994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defTabSz="121917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zh-CN" sz="2000" b="1" i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FIRST</a:t>
                  </a:r>
                  <a:r>
                    <a:rPr lang="en-US" altLang="zh-CN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zh-CN" altLang="en-US" sz="20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楷体_GB2312"/>
                          <a:cs typeface="楷体_GB2312"/>
                        </a:rPr>
                        <m:t>𝜶</m:t>
                      </m:r>
                    </m:oMath>
                  </a14:m>
                  <a:r>
                    <a:rPr lang="en-US" altLang="zh-CN" sz="20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)</a:t>
                  </a:r>
                  <a:endParaRPr lang="zh-CN" altLang="en-US" sz="3733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766C517-B73F-42BF-A622-269D2C068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718" y="-157679"/>
                  <a:ext cx="951457" cy="299455"/>
                </a:xfrm>
                <a:prstGeom prst="rect">
                  <a:avLst/>
                </a:prstGeom>
                <a:blipFill>
                  <a:blip r:embed="rId4"/>
                  <a:stretch>
                    <a:fillRect l="-5288" t="-7576" r="-384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29C752A-6530-4480-8AFA-2AEC22E94B9A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91" y="-477607"/>
              <a:ext cx="377660" cy="334273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94A49C1-B6D6-4CD4-8158-C2B43BD0F986}"/>
              </a:ext>
            </a:extLst>
          </p:cNvPr>
          <p:cNvGrpSpPr>
            <a:grpSpLocks/>
          </p:cNvGrpSpPr>
          <p:nvPr/>
        </p:nvGrpSpPr>
        <p:grpSpPr bwMode="auto">
          <a:xfrm>
            <a:off x="1853593" y="1475317"/>
            <a:ext cx="1685270" cy="808511"/>
            <a:chOff x="4827718" y="-463339"/>
            <a:chExt cx="1264264" cy="60511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8D89887-7A1D-43A5-B7BE-6B804F03BFA3}"/>
                </a:ext>
              </a:extLst>
            </p:cNvPr>
            <p:cNvSpPr/>
            <p:nvPr/>
          </p:nvSpPr>
          <p:spPr>
            <a:xfrm>
              <a:off x="4827718" y="-157679"/>
              <a:ext cx="1264264" cy="29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FOLLOW 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(</a:t>
              </a:r>
              <a:r>
                <a:rPr lang="en-US" altLang="zh-CN" sz="2000" b="1" i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r>
                <a:rPr lang="en-US" altLang="zh-CN" sz="20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)</a:t>
              </a:r>
              <a:endParaRPr lang="zh-CN" altLang="en-US" sz="3733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FDCEA37-CB00-4A6E-9A54-520DC8074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8744" y="-463339"/>
              <a:ext cx="189993" cy="334273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235C73-FE36-4827-A2CE-A570F29DBC1C}"/>
                  </a:ext>
                </a:extLst>
              </p:cNvPr>
              <p:cNvSpPr/>
              <p:nvPr/>
            </p:nvSpPr>
            <p:spPr>
              <a:xfrm>
                <a:off x="5516279" y="2052995"/>
                <a:ext cx="2119298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C235C73-FE36-4827-A2CE-A570F29DB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279" y="2052995"/>
                <a:ext cx="2119298" cy="461665"/>
              </a:xfrm>
              <a:prstGeom prst="rect">
                <a:avLst/>
              </a:prstGeom>
              <a:blipFill>
                <a:blip r:embed="rId5"/>
                <a:stretch>
                  <a:fillRect t="-8974" b="-269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8E5ECA-D229-4856-BC1C-646FAD37BFDE}"/>
                  </a:ext>
                </a:extLst>
              </p:cNvPr>
              <p:cNvSpPr/>
              <p:nvPr/>
            </p:nvSpPr>
            <p:spPr>
              <a:xfrm>
                <a:off x="2428153" y="3429000"/>
                <a:ext cx="1382045" cy="472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prstClr val="black"/>
                  </a:buClr>
                  <a:buSzPct val="100000"/>
                  <a:defRPr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  <a:sym typeface="Symbol" panose="05050102010706020507" pitchFamily="18" charset="2"/>
                  </a:rPr>
                  <a:t> </a:t>
                </a:r>
                <a:r>
                  <a:rPr lang="en-US" altLang="zh-CN" sz="2000" b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*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58E5ECA-D229-4856-BC1C-646FAD37B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153" y="3429000"/>
                <a:ext cx="1382045" cy="472245"/>
              </a:xfrm>
              <a:prstGeom prst="rect">
                <a:avLst/>
              </a:prstGeom>
              <a:blipFill>
                <a:blip r:embed="rId6"/>
                <a:stretch>
                  <a:fillRect l="-6608" t="-7792" r="-396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7DD6B4-25EB-488A-B002-97ECFEBC83EF}"/>
                  </a:ext>
                </a:extLst>
              </p:cNvPr>
              <p:cNvSpPr/>
              <p:nvPr/>
            </p:nvSpPr>
            <p:spPr>
              <a:xfrm>
                <a:off x="2696228" y="3029520"/>
                <a:ext cx="18501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E7DD6B4-25EB-488A-B002-97ECFEBC8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228" y="3029520"/>
                <a:ext cx="1850122" cy="461665"/>
              </a:xfrm>
              <a:prstGeom prst="rect">
                <a:avLst/>
              </a:prstGeom>
              <a:blipFill>
                <a:blip r:embed="rId7"/>
                <a:stretch>
                  <a:fillRect t="-11842" r="-4276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2A30BBD-F8B6-426F-934E-FF56659C3778}"/>
                  </a:ext>
                </a:extLst>
              </p:cNvPr>
              <p:cNvSpPr/>
              <p:nvPr/>
            </p:nvSpPr>
            <p:spPr>
              <a:xfrm>
                <a:off x="4088085" y="3420759"/>
                <a:ext cx="1382045" cy="472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fontAlgn="base">
                  <a:lnSpc>
                    <a:spcPts val="32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prstClr val="black"/>
                  </a:buClr>
                  <a:buSzPct val="100000"/>
                  <a:defRPr/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  <a:sym typeface="Symbol" panose="05050102010706020507" pitchFamily="18" charset="2"/>
                  </a:rPr>
                  <a:t> </a:t>
                </a:r>
                <a:r>
                  <a:rPr lang="en-US" altLang="zh-CN" sz="2000" b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*</a:t>
                </a:r>
                <a:r>
                  <a:rPr lang="en-US" altLang="zh-CN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 </a:t>
                </a:r>
                <a:r>
                  <a:rPr lang="en-US" altLang="zh-CN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C2A30BBD-F8B6-426F-934E-FF56659C3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085" y="3420759"/>
                <a:ext cx="1382045" cy="472245"/>
              </a:xfrm>
              <a:prstGeom prst="rect">
                <a:avLst/>
              </a:prstGeom>
              <a:blipFill>
                <a:blip r:embed="rId8"/>
                <a:stretch>
                  <a:fillRect l="-7080" t="-7692" r="-3982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491BC8-C1C1-4FB3-9699-E7C1B896083E}"/>
                  </a:ext>
                </a:extLst>
              </p:cNvPr>
              <p:cNvSpPr/>
              <p:nvPr/>
            </p:nvSpPr>
            <p:spPr>
              <a:xfrm>
                <a:off x="4356160" y="3021279"/>
                <a:ext cx="18501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AC491BC8-C1C1-4FB3-9699-E7C1B89608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160" y="3021279"/>
                <a:ext cx="1850122" cy="461665"/>
              </a:xfrm>
              <a:prstGeom prst="rect">
                <a:avLst/>
              </a:prstGeom>
              <a:blipFill>
                <a:blip r:embed="rId9"/>
                <a:stretch>
                  <a:fillRect t="-12000" r="-4290" b="-29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E723F5E-DAA6-4B4B-90F4-C88B87581B55}"/>
                  </a:ext>
                </a:extLst>
              </p:cNvPr>
              <p:cNvSpPr/>
              <p:nvPr/>
            </p:nvSpPr>
            <p:spPr>
              <a:xfrm>
                <a:off x="6176719" y="3025395"/>
                <a:ext cx="793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∪⋯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0E723F5E-DAA6-4B4B-90F4-C88B87581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719" y="3025395"/>
                <a:ext cx="793294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F5A267-AB37-48A8-97FA-0E3C40E60A6D}"/>
                  </a:ext>
                </a:extLst>
              </p:cNvPr>
              <p:cNvSpPr/>
              <p:nvPr/>
            </p:nvSpPr>
            <p:spPr>
              <a:xfrm>
                <a:off x="1147522" y="4300006"/>
                <a:ext cx="17635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F5A267-AB37-48A8-97FA-0E3C40E60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522" y="4300006"/>
                <a:ext cx="1763560" cy="461665"/>
              </a:xfrm>
              <a:prstGeom prst="rect">
                <a:avLst/>
              </a:prstGeom>
              <a:blipFill>
                <a:blip r:embed="rId11"/>
                <a:stretch>
                  <a:fillRect l="-5172" t="-11842" r="-4138" b="-27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大括号 32">
            <a:extLst>
              <a:ext uri="{FF2B5EF4-FFF2-40B4-BE49-F238E27FC236}">
                <a16:creationId xmlns:a16="http://schemas.microsoft.com/office/drawing/2014/main" id="{BDFCD473-093E-48E0-A5BA-6173BB3E8CD7}"/>
              </a:ext>
            </a:extLst>
          </p:cNvPr>
          <p:cNvSpPr/>
          <p:nvPr/>
        </p:nvSpPr>
        <p:spPr>
          <a:xfrm>
            <a:off x="3023659" y="4249589"/>
            <a:ext cx="192021" cy="67207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8CA9DDA-A217-4719-AB1B-E851238D0063}"/>
                  </a:ext>
                </a:extLst>
              </p:cNvPr>
              <p:cNvSpPr/>
              <p:nvPr/>
            </p:nvSpPr>
            <p:spPr>
              <a:xfrm>
                <a:off x="6621264" y="4112508"/>
                <a:ext cx="16342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B8CA9DDA-A217-4719-AB1B-E851238D00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264" y="4112508"/>
                <a:ext cx="1634271" cy="461665"/>
              </a:xfrm>
              <a:prstGeom prst="rect">
                <a:avLst/>
              </a:prstGeom>
              <a:blipFill>
                <a:blip r:embed="rId12"/>
                <a:stretch>
                  <a:fillRect l="-5597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CE0C148-1360-4F4B-A658-3502CEA558BE}"/>
                  </a:ext>
                </a:extLst>
              </p:cNvPr>
              <p:cNvSpPr/>
              <p:nvPr/>
            </p:nvSpPr>
            <p:spPr>
              <a:xfrm>
                <a:off x="3215680" y="4061594"/>
                <a:ext cx="79329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0CE0C148-1360-4F4B-A658-3502CEA558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4061594"/>
                <a:ext cx="793294" cy="461665"/>
              </a:xfrm>
              <a:prstGeom prst="rect">
                <a:avLst/>
              </a:prstGeom>
              <a:blipFill>
                <a:blip r:embed="rId13"/>
                <a:stretch>
                  <a:fillRect l="-1230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BFFFA80-7D03-41C9-975E-5076169C8B6C}"/>
                  </a:ext>
                </a:extLst>
              </p:cNvPr>
              <p:cNvSpPr/>
              <p:nvPr/>
            </p:nvSpPr>
            <p:spPr>
              <a:xfrm>
                <a:off x="3160151" y="4530523"/>
                <a:ext cx="38098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通过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4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产生式右部求</a:t>
                </a:r>
                <a:endParaRPr lang="en-US" altLang="zh-CN" sz="24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BFFFA80-7D03-41C9-975E-5076169C8B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151" y="4530523"/>
                <a:ext cx="3809862" cy="461665"/>
              </a:xfrm>
              <a:prstGeom prst="rect">
                <a:avLst/>
              </a:prstGeom>
              <a:blipFill>
                <a:blip r:embed="rId14"/>
                <a:stretch>
                  <a:fillRect l="-2400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FF091AC-03C0-477C-B716-B338C6F854A6}"/>
                  </a:ext>
                </a:extLst>
              </p:cNvPr>
              <p:cNvSpPr/>
              <p:nvPr/>
            </p:nvSpPr>
            <p:spPr>
              <a:xfrm>
                <a:off x="6621264" y="4561012"/>
                <a:ext cx="16342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AFF091AC-03C0-477C-B716-B338C6F8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264" y="4561012"/>
                <a:ext cx="1634271" cy="461665"/>
              </a:xfrm>
              <a:prstGeom prst="rect">
                <a:avLst/>
              </a:prstGeom>
              <a:blipFill>
                <a:blip r:embed="rId15"/>
                <a:stretch>
                  <a:fillRect l="-559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850868E1-0DE1-4DB0-8A36-2CE277DEE865}"/>
              </a:ext>
            </a:extLst>
          </p:cNvPr>
          <p:cNvSpPr/>
          <p:nvPr/>
        </p:nvSpPr>
        <p:spPr>
          <a:xfrm>
            <a:off x="1234338" y="5382683"/>
            <a:ext cx="368562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Symbol" panose="05050102010706020507" pitchFamily="18" charset="2"/>
              </a:rPr>
              <a:t></a:t>
            </a:r>
            <a:r>
              <a:rPr lang="en-US" altLang="zh-CN" sz="2400" b="1" baseline="30000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lang="zh-CN" alt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  <a:sym typeface="Wingdings" panose="05000000000000000000" pitchFamily="2" charset="2"/>
              </a:rPr>
              <a:t></a:t>
            </a:r>
            <a:r>
              <a:rPr lang="zh-CN" alt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  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∈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FIRST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(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α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 </a:t>
            </a:r>
            <a:endParaRPr lang="zh-CN" altLang="en-US" dirty="0"/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3CEC2A4-220C-4CAF-88D4-572A7B22A12F}"/>
              </a:ext>
            </a:extLst>
          </p:cNvPr>
          <p:cNvGrpSpPr>
            <a:grpSpLocks/>
          </p:cNvGrpSpPr>
          <p:nvPr/>
        </p:nvGrpSpPr>
        <p:grpSpPr bwMode="auto">
          <a:xfrm>
            <a:off x="8870810" y="1517115"/>
            <a:ext cx="2153361" cy="469363"/>
            <a:chOff x="2195736" y="2931790"/>
            <a:chExt cx="1813667" cy="352109"/>
          </a:xfrm>
        </p:grpSpPr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4032213A-033B-44CF-8795-5DF6036A218C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31790"/>
              <a:ext cx="18136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14">
              <a:extLst>
                <a:ext uri="{FF2B5EF4-FFF2-40B4-BE49-F238E27FC236}">
                  <a16:creationId xmlns:a16="http://schemas.microsoft.com/office/drawing/2014/main" id="{073A33A7-BC7A-4128-A15A-58F74B4DA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85" y="2937565"/>
              <a:ext cx="1451658" cy="34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终结符集合</a:t>
              </a:r>
              <a:endParaRPr lang="zh-CN" altLang="en-US" sz="2133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9175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idx="1"/>
          </p:nvPr>
        </p:nvSpPr>
        <p:spPr>
          <a:xfrm>
            <a:off x="550334" y="1047751"/>
            <a:ext cx="11070167" cy="4301067"/>
          </a:xfrm>
        </p:spPr>
        <p:txBody>
          <a:bodyPr/>
          <a:lstStyle/>
          <a:p>
            <a:pPr eaLnBrk="1" hangingPunct="1">
              <a:lnSpc>
                <a:spcPts val="4267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733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是某一</a:t>
            </a:r>
            <a:r>
              <a:rPr lang="zh-CN" altLang="en-US" sz="37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规范句型</a:t>
            </a:r>
            <a:r>
              <a:rPr lang="zh-CN" altLang="en-US" sz="3733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的</a:t>
            </a:r>
            <a:r>
              <a:rPr lang="zh-CN" altLang="en-US" sz="37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前缀</a:t>
            </a:r>
            <a:endParaRPr lang="en-US" altLang="zh-CN" sz="3733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cs typeface="楷体_GB2312"/>
            </a:endParaRPr>
          </a:p>
          <a:p>
            <a:pPr eaLnBrk="1" hangingPunct="1">
              <a:lnSpc>
                <a:spcPts val="4267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733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且</a:t>
            </a:r>
            <a:r>
              <a:rPr lang="zh-CN" altLang="en-US" sz="37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不能越过句柄</a:t>
            </a:r>
            <a:endParaRPr lang="en-US" altLang="zh-CN" sz="3733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cs typeface="楷体_GB2312"/>
            </a:endParaRPr>
          </a:p>
          <a:p>
            <a:pPr lvl="1" eaLnBrk="1" hangingPunct="1">
              <a:lnSpc>
                <a:spcPts val="4267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sz="3467" b="1" dirty="0">
                <a:solidFill>
                  <a:prstClr val="black"/>
                </a:solidFill>
                <a:cs typeface="Times New Roman" panose="02020603050405020304" pitchFamily="18" charset="0"/>
              </a:rPr>
              <a:t>例：句型 </a:t>
            </a:r>
            <a:r>
              <a:rPr lang="en-US" altLang="zh-CN" sz="3467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sz="3467" b="1" dirty="0">
                <a:solidFill>
                  <a:prstClr val="black"/>
                </a:solidFill>
                <a:cs typeface="Times New Roman" panose="02020603050405020304" pitchFamily="18" charset="0"/>
              </a:rPr>
              <a:t> &lt;IDS&gt;, </a:t>
            </a:r>
            <a:r>
              <a:rPr lang="en-US" altLang="zh-CN" sz="3467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3467" b="1" dirty="0">
                <a:solidFill>
                  <a:prstClr val="black"/>
                </a:solidFill>
                <a:cs typeface="Times New Roman" panose="02020603050405020304" pitchFamily="18" charset="0"/>
              </a:rPr>
              <a:t> : real</a:t>
            </a:r>
            <a:endParaRPr lang="en-US" altLang="zh-CN" sz="3733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2" eaLnBrk="1" hangingPunct="1">
              <a:lnSpc>
                <a:spcPts val="4267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prstClr val="black"/>
                </a:solidFill>
                <a:cs typeface="Times New Roman" panose="02020603050405020304" pitchFamily="18" charset="0"/>
              </a:rPr>
              <a:t>前缀</a:t>
            </a:r>
          </a:p>
          <a:p>
            <a:pPr lvl="3" eaLnBrk="1" hangingPunct="1">
              <a:lnSpc>
                <a:spcPts val="2933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l-GR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ε</a:t>
            </a:r>
          </a:p>
          <a:p>
            <a:pPr lvl="3" eaLnBrk="1" hangingPunct="1">
              <a:lnSpc>
                <a:spcPts val="2933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endParaRPr lang="en-US" altLang="zh-CN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 eaLnBrk="1" hangingPunct="1">
              <a:lnSpc>
                <a:spcPts val="2933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&lt;IDS&gt;</a:t>
            </a:r>
          </a:p>
          <a:p>
            <a:pPr lvl="3" eaLnBrk="1" hangingPunct="1">
              <a:lnSpc>
                <a:spcPts val="2933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&lt;IDS&gt;,</a:t>
            </a:r>
          </a:p>
          <a:p>
            <a:pPr lvl="3" eaLnBrk="1" hangingPunct="1">
              <a:lnSpc>
                <a:spcPts val="2933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&lt;IDS&gt;, </a:t>
            </a: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endParaRPr lang="en-US" altLang="zh-CN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 eaLnBrk="1" hangingPunct="1">
              <a:lnSpc>
                <a:spcPts val="2933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&lt;IDS&gt;, </a:t>
            </a: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:</a:t>
            </a:r>
          </a:p>
          <a:p>
            <a:pPr lvl="3" eaLnBrk="1" hangingPunct="1">
              <a:lnSpc>
                <a:spcPts val="2933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var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&lt;IDS&gt;, </a:t>
            </a:r>
            <a:r>
              <a:rPr lang="en-US" altLang="zh-CN" b="1" dirty="0" err="1">
                <a:solidFill>
                  <a:prstClr val="black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prstClr val="black"/>
                </a:solidFill>
                <a:cs typeface="Times New Roman" panose="02020603050405020304" pitchFamily="18" charset="0"/>
              </a:rPr>
              <a:t> : real</a:t>
            </a:r>
          </a:p>
          <a:p>
            <a:pPr lvl="1" eaLnBrk="1" hangingPunct="1">
              <a:lnSpc>
                <a:spcPts val="3333"/>
              </a:lnSpc>
              <a:buClr>
                <a:prstClr val="black"/>
              </a:buClr>
              <a:buFont typeface="Wingdings" panose="05000000000000000000" pitchFamily="2" charset="2"/>
              <a:buChar char="Ø"/>
            </a:pPr>
            <a:endParaRPr lang="en-US" altLang="zh-CN" sz="32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267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zh-CN" altLang="en-US" sz="3733" b="1" dirty="0">
              <a:solidFill>
                <a:schemeClr val="tx2">
                  <a:lumMod val="60000"/>
                  <a:lumOff val="40000"/>
                </a:schemeClr>
              </a:solidFill>
              <a:latin typeface="楷体" panose="02010609060101010101" pitchFamily="49" charset="-122"/>
              <a:cs typeface="楷体_GB231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分析栈中的内容有什么特点？</a:t>
            </a:r>
            <a:endParaRPr lang="en-US" altLang="zh-CN" sz="4000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983766" y="2948948"/>
            <a:ext cx="1632181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>
              <a:defRPr/>
            </a:pPr>
            <a:endParaRPr lang="zh-CN" altLang="en-US" sz="2400" ker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AutoShape 6"/>
          <p:cNvSpPr>
            <a:spLocks/>
          </p:cNvSpPr>
          <p:nvPr/>
        </p:nvSpPr>
        <p:spPr bwMode="auto">
          <a:xfrm>
            <a:off x="3215416" y="3046315"/>
            <a:ext cx="1219200" cy="440267"/>
          </a:xfrm>
          <a:prstGeom prst="borderCallout2">
            <a:avLst>
              <a:gd name="adj1" fmla="val 34616"/>
              <a:gd name="adj2" fmla="val 108333"/>
              <a:gd name="adj3" fmla="val 34616"/>
              <a:gd name="adj4" fmla="val 126565"/>
              <a:gd name="adj5" fmla="val -22597"/>
              <a:gd name="adj6" fmla="val 145662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1" hangingPunct="1"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句柄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60097" y="1585815"/>
            <a:ext cx="5014391" cy="24003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609600" indent="-609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812780" indent="-812780" defTabSz="121917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语法：</a:t>
            </a:r>
          </a:p>
          <a:p>
            <a:pPr marL="812780" indent="-812780" defTabSz="121917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(1) &lt;S&gt;→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var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&lt;IDS&gt; : &lt;TYPE&gt;</a:t>
            </a:r>
          </a:p>
          <a:p>
            <a:pPr marL="812780" indent="-812780" defTabSz="121917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(2) &lt;IDS&gt;→&lt;IDS&gt; , 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12780" indent="-812780" defTabSz="121917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(3) &lt;IDS&gt;→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812780" indent="-812780" defTabSz="121917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(4) &lt;TYPE&gt;→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real|int|char|bool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847862" y="4043695"/>
            <a:ext cx="31665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&lt;IDS&gt;→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&lt;IDS&gt; , </a:t>
            </a:r>
            <a:r>
              <a:rPr lang="en-US" altLang="zh-CN" sz="2400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lang="zh-CN" altLang="en-US" sz="2400" b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847862" y="4524180"/>
            <a:ext cx="37443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&lt;IDS&gt;→ &lt;IDS&gt;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lang="zh-CN" altLang="en-US" sz="2400" b="1" kern="0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47861" y="5004662"/>
            <a:ext cx="307128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r>
              <a:rPr lang="en-US" altLang="zh-CN" sz="24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&lt;IDS&gt;→ &lt;IDS&gt; , </a:t>
            </a:r>
            <a:r>
              <a:rPr lang="en-US" altLang="zh-CN" sz="2400" b="1" ker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b="1" kern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endParaRPr lang="zh-CN" altLang="en-US" sz="2400" b="1" kern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847862" y="5485146"/>
            <a:ext cx="32639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&lt;IDS&gt;→ &lt;IDS&gt; , </a:t>
            </a:r>
            <a:r>
              <a:rPr lang="en-US" altLang="zh-CN" sz="2400" b="1" kern="0" dirty="0" err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AutoShape 18"/>
          <p:cNvSpPr>
            <a:spLocks noChangeArrowheads="1"/>
          </p:cNvSpPr>
          <p:nvPr/>
        </p:nvSpPr>
        <p:spPr bwMode="auto">
          <a:xfrm>
            <a:off x="4081629" y="4236313"/>
            <a:ext cx="577849" cy="95249"/>
          </a:xfrm>
          <a:prstGeom prst="leftRightArrow">
            <a:avLst>
              <a:gd name="adj1" fmla="val 50000"/>
              <a:gd name="adj2" fmla="val 121334"/>
            </a:avLst>
          </a:prstGeom>
          <a:solidFill>
            <a:srgbClr val="00E4A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endParaRPr lang="zh-CN" altLang="en-US" sz="2400" kern="0">
              <a:solidFill>
                <a:srgbClr val="000000"/>
              </a:solidFill>
            </a:endParaRPr>
          </a:p>
        </p:txBody>
      </p:sp>
      <p:sp>
        <p:nvSpPr>
          <p:cNvPr id="14" name="AutoShape 19"/>
          <p:cNvSpPr>
            <a:spLocks noChangeArrowheads="1"/>
          </p:cNvSpPr>
          <p:nvPr/>
        </p:nvSpPr>
        <p:spPr bwMode="auto">
          <a:xfrm>
            <a:off x="4081629" y="4716795"/>
            <a:ext cx="577849" cy="95251"/>
          </a:xfrm>
          <a:prstGeom prst="leftRightArrow">
            <a:avLst>
              <a:gd name="adj1" fmla="val 50000"/>
              <a:gd name="adj2" fmla="val 121332"/>
            </a:avLst>
          </a:prstGeom>
          <a:solidFill>
            <a:srgbClr val="00E4A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endParaRPr lang="zh-CN" altLang="en-US" sz="2400" kern="0">
              <a:solidFill>
                <a:srgbClr val="000000"/>
              </a:solidFill>
            </a:endParaRP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4081629" y="5195161"/>
            <a:ext cx="577849" cy="95251"/>
          </a:xfrm>
          <a:prstGeom prst="leftRightArrow">
            <a:avLst>
              <a:gd name="adj1" fmla="val 50000"/>
              <a:gd name="adj2" fmla="val 121332"/>
            </a:avLst>
          </a:prstGeom>
          <a:solidFill>
            <a:srgbClr val="00E4A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endParaRPr lang="zh-CN" altLang="en-US" sz="2400" kern="0">
              <a:solidFill>
                <a:srgbClr val="000000"/>
              </a:solidFill>
            </a:endParaRP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4081629" y="5675646"/>
            <a:ext cx="577849" cy="95249"/>
          </a:xfrm>
          <a:prstGeom prst="leftRightArrow">
            <a:avLst>
              <a:gd name="adj1" fmla="val 50000"/>
              <a:gd name="adj2" fmla="val 121334"/>
            </a:avLst>
          </a:prstGeom>
          <a:solidFill>
            <a:srgbClr val="00E4A8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endParaRPr lang="zh-CN" altLang="en-US" sz="2400" kern="0">
              <a:solidFill>
                <a:srgbClr val="00000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039883" y="6011583"/>
            <a:ext cx="3366763" cy="642605"/>
            <a:chOff x="3779912" y="4508689"/>
            <a:chExt cx="2525072" cy="481954"/>
          </a:xfrm>
        </p:grpSpPr>
        <p:sp>
          <p:nvSpPr>
            <p:cNvPr id="2" name="右大括号 1"/>
            <p:cNvSpPr/>
            <p:nvPr/>
          </p:nvSpPr>
          <p:spPr>
            <a:xfrm>
              <a:off x="3779912" y="4508689"/>
              <a:ext cx="216024" cy="481954"/>
            </a:xfrm>
            <a:prstGeom prst="rightBrace">
              <a:avLst/>
            </a:prstGeom>
            <a:ln w="25400">
              <a:solidFill>
                <a:srgbClr val="008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4088993" y="4542231"/>
              <a:ext cx="2215991" cy="34624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prstClr val="black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rPr>
                <a:t>不会出现在分析栈中</a:t>
              </a:r>
            </a:p>
          </p:txBody>
        </p:sp>
      </p:grp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416621" y="5175643"/>
            <a:ext cx="1151467" cy="480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defTabSz="121917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CC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活前缀</a:t>
            </a:r>
          </a:p>
        </p:txBody>
      </p:sp>
      <p:sp>
        <p:nvSpPr>
          <p:cNvPr id="20" name="Rectangle 14"/>
          <p:cNvSpPr>
            <a:spLocks noChangeArrowheads="1"/>
          </p:cNvSpPr>
          <p:nvPr/>
        </p:nvSpPr>
        <p:spPr bwMode="auto">
          <a:xfrm>
            <a:off x="1819606" y="4093654"/>
            <a:ext cx="2201005" cy="1880441"/>
          </a:xfrm>
          <a:prstGeom prst="rect">
            <a:avLst/>
          </a:prstGeom>
          <a:noFill/>
          <a:ln w="25400">
            <a:solidFill>
              <a:srgbClr val="3333CC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defRPr/>
            </a:pPr>
            <a:endParaRPr lang="zh-CN" altLang="en-US" sz="2400" kern="0">
              <a:solidFill>
                <a:srgbClr val="000000"/>
              </a:solidFill>
            </a:endParaRPr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 flipV="1">
            <a:off x="1348788" y="4859985"/>
            <a:ext cx="382787" cy="289352"/>
          </a:xfrm>
          <a:prstGeom prst="line">
            <a:avLst/>
          </a:prstGeom>
          <a:noFill/>
          <a:ln w="254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>
              <a:defRPr/>
            </a:pPr>
            <a:endParaRPr lang="zh-CN" altLang="en-US" sz="2400" kern="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" name="AutoShape 17"/>
          <p:cNvSpPr>
            <a:spLocks noChangeArrowheads="1"/>
          </p:cNvSpPr>
          <p:nvPr/>
        </p:nvSpPr>
        <p:spPr bwMode="auto">
          <a:xfrm>
            <a:off x="8202779" y="4532646"/>
            <a:ext cx="3841749" cy="1056217"/>
          </a:xfrm>
          <a:prstGeom prst="wedgeRoundRectCallout">
            <a:avLst>
              <a:gd name="adj1" fmla="val -56816"/>
              <a:gd name="adj2" fmla="val -44497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1" hangingPunct="1">
              <a:spcBef>
                <a:spcPct val="30000"/>
              </a:spcBef>
              <a:defRPr/>
            </a:pPr>
            <a:r>
              <a:rPr lang="zh-CN" altLang="en-US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4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句柄</a:t>
            </a:r>
            <a:r>
              <a:rPr lang="zh-CN" altLang="en-US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的识别就相当于规范句型</a:t>
            </a:r>
            <a:r>
              <a:rPr lang="zh-CN" altLang="en-US" sz="2400" b="1" kern="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活前缀</a:t>
            </a:r>
            <a:r>
              <a:rPr lang="zh-CN" altLang="en-US" sz="2400" b="1" kern="0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的识别</a:t>
            </a:r>
          </a:p>
        </p:txBody>
      </p:sp>
    </p:spTree>
    <p:extLst>
      <p:ext uri="{BB962C8B-B14F-4D97-AF65-F5344CB8AC3E}">
        <p14:creationId xmlns:p14="http://schemas.microsoft.com/office/powerpoint/2010/main" val="13886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0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08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8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8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08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08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8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08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0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0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08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0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0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08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2" grpId="0"/>
      <p:bldP spid="13" grpId="0" animBg="1"/>
      <p:bldP spid="14" grpId="0" animBg="1"/>
      <p:bldP spid="15" grpId="0" animBg="1"/>
      <p:bldP spid="16" grpId="0" animBg="1"/>
      <p:bldP spid="19" grpId="0"/>
      <p:bldP spid="20" grpId="0" animBg="1"/>
      <p:bldP spid="21" grpId="0" animBg="1"/>
      <p:bldP spid="2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63" name="Rectangle 3"/>
          <p:cNvSpPr>
            <a:spLocks noGrp="1" noChangeArrowheads="1"/>
          </p:cNvSpPr>
          <p:nvPr>
            <p:ph idx="1"/>
          </p:nvPr>
        </p:nvSpPr>
        <p:spPr>
          <a:xfrm>
            <a:off x="550334" y="1047751"/>
            <a:ext cx="11070167" cy="4301067"/>
          </a:xfrm>
        </p:spPr>
        <p:txBody>
          <a:bodyPr/>
          <a:lstStyle/>
          <a:p>
            <a:pPr marL="364058" lvl="1" eaLnBrk="1" hangingPunct="1">
              <a:lnSpc>
                <a:spcPts val="4267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733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规范句型的</a:t>
            </a:r>
            <a:r>
              <a:rPr lang="zh-CN" altLang="en-US" sz="3733" b="1" dirty="0">
                <a:solidFill>
                  <a:srgbClr val="FF0000"/>
                </a:solidFill>
                <a:latin typeface="楷体" panose="02010609060101010101" pitchFamily="49" charset="-122"/>
                <a:cs typeface="楷体_GB2312"/>
              </a:rPr>
              <a:t>活前缀</a:t>
            </a:r>
          </a:p>
          <a:p>
            <a:pPr lvl="1" eaLnBrk="1" hangingPunct="1">
              <a:lnSpc>
                <a:spcPts val="4267"/>
              </a:lnSpc>
              <a:buClrTx/>
              <a:buFont typeface="Wingdings" panose="05000000000000000000" pitchFamily="2" charset="2"/>
              <a:buChar char="Ø"/>
            </a:pPr>
            <a:r>
              <a:rPr lang="zh-CN" altLang="en-US" sz="3333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不含</a:t>
            </a:r>
            <a:r>
              <a:rPr lang="zh-CN" altLang="en-US" sz="33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句柄右侧</a:t>
            </a:r>
            <a:r>
              <a:rPr lang="zh-CN" altLang="en-US" sz="3333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任意符号的</a:t>
            </a:r>
            <a:r>
              <a:rPr lang="zh-CN" altLang="en-US" sz="33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规范句型</a:t>
            </a:r>
            <a:r>
              <a:rPr lang="zh-CN" altLang="en-US" sz="3333" b="1" dirty="0">
                <a:solidFill>
                  <a:schemeClr val="tx1"/>
                </a:solidFill>
                <a:latin typeface="楷体" panose="02010609060101010101" pitchFamily="49" charset="-122"/>
                <a:cs typeface="楷体_GB2312"/>
              </a:rPr>
              <a:t>的</a:t>
            </a:r>
            <a:r>
              <a:rPr lang="zh-CN" altLang="en-US" sz="3333" b="1" dirty="0">
                <a:solidFill>
                  <a:schemeClr val="tx2">
                    <a:lumMod val="60000"/>
                    <a:lumOff val="40000"/>
                  </a:schemeClr>
                </a:solidFill>
                <a:latin typeface="楷体" panose="02010609060101010101" pitchFamily="49" charset="-122"/>
                <a:cs typeface="楷体_GB2312"/>
              </a:rPr>
              <a:t>前缀</a:t>
            </a:r>
          </a:p>
          <a:p>
            <a:pPr lvl="1" eaLnBrk="1" hangingPunct="1">
              <a:lnSpc>
                <a:spcPts val="4267"/>
              </a:lnSpc>
              <a:buClrTx/>
              <a:buFont typeface="Wingdings" panose="05000000000000000000" pitchFamily="2" charset="2"/>
              <a:buChar char="Ø"/>
            </a:pPr>
            <a:endParaRPr lang="en-US" altLang="zh-CN" sz="3333" b="1" dirty="0">
              <a:solidFill>
                <a:schemeClr val="tx1"/>
              </a:solidFill>
              <a:latin typeface="楷体" panose="02010609060101010101" pitchFamily="49" charset="-122"/>
              <a:cs typeface="楷体_GB2312"/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活前缀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4000" i="1" dirty="0">
                <a:solidFill>
                  <a:schemeClr val="tx1"/>
                </a:solidFill>
                <a:ea typeface="微软雅黑" pitchFamily="34" charset="-122"/>
                <a:cs typeface="Times New Roman" pitchFamily="18" charset="0"/>
              </a:rPr>
              <a:t>Active Prefix</a:t>
            </a: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)</a:t>
            </a:r>
          </a:p>
        </p:txBody>
      </p:sp>
      <p:sp>
        <p:nvSpPr>
          <p:cNvPr id="2" name="矩形 1"/>
          <p:cNvSpPr/>
          <p:nvPr/>
        </p:nvSpPr>
        <p:spPr>
          <a:xfrm>
            <a:off x="1967542" y="2890507"/>
            <a:ext cx="7160935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活前缀是可以出现在</a:t>
            </a:r>
            <a:r>
              <a:rPr lang="zh-CN" altLang="en-US" sz="3200" b="1" dirty="0">
                <a:solidFill>
                  <a:srgbClr val="073E87">
                    <a:lumMod val="60000"/>
                    <a:lumOff val="40000"/>
                  </a:srgb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分析栈</a:t>
            </a:r>
            <a:r>
              <a:rPr lang="zh-CN" altLang="en-US" sz="32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中的符号串</a:t>
            </a:r>
          </a:p>
        </p:txBody>
      </p:sp>
    </p:spTree>
    <p:extLst>
      <p:ext uri="{BB962C8B-B14F-4D97-AF65-F5344CB8AC3E}">
        <p14:creationId xmlns:p14="http://schemas.microsoft.com/office/powerpoint/2010/main" val="143763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2D6D25B4-272E-44FE-B1E4-9B71C1839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0334" y="1047751"/>
            <a:ext cx="11070167" cy="702669"/>
          </a:xfrm>
        </p:spPr>
        <p:txBody>
          <a:bodyPr/>
          <a:lstStyle/>
          <a:p>
            <a:pPr marL="0" indent="0" eaLnBrk="1" hangingPunct="1">
              <a:lnSpc>
                <a:spcPts val="4267"/>
              </a:lnSpc>
              <a:buClr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楷体" panose="02010609060101010101" pitchFamily="49" charset="-122"/>
                <a:cs typeface="楷体_GB2312" pitchFamily="49" charset="-122"/>
              </a:rPr>
              <a:t>句柄</a:t>
            </a:r>
            <a:r>
              <a:rPr lang="zh-CN" altLang="en-US" sz="3600" b="1" dirty="0">
                <a:solidFill>
                  <a:schemeClr val="tx1"/>
                </a:solidFill>
                <a:latin typeface="楷体" panose="02010609060101010101" pitchFamily="49" charset="-122"/>
                <a:cs typeface="楷体_GB2312" pitchFamily="49" charset="-122"/>
              </a:rPr>
              <a:t>（每次应该归约的符号串）</a:t>
            </a:r>
            <a:endParaRPr lang="en-US" altLang="zh-CN" sz="36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9A650671-CD04-4849-A8EB-EF6042D7F9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6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自底向上分析的关键问题</a:t>
            </a:r>
            <a:r>
              <a:rPr lang="en-US" altLang="zh-CN" sz="36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——</a:t>
            </a:r>
            <a:r>
              <a:rPr lang="zh-CN" altLang="en-US" sz="36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正确识别</a:t>
            </a:r>
            <a:r>
              <a:rPr lang="zh-CN" altLang="en-US" sz="3600" spc="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句柄</a:t>
            </a:r>
            <a:endParaRPr lang="en-US" altLang="zh-CN" sz="3600" spc="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F205B20-F31F-4EA7-9208-913AF4FDB104}"/>
              </a:ext>
            </a:extLst>
          </p:cNvPr>
          <p:cNvCxnSpPr/>
          <p:nvPr/>
        </p:nvCxnSpPr>
        <p:spPr>
          <a:xfrm>
            <a:off x="4001985" y="1650671"/>
            <a:ext cx="914400" cy="0"/>
          </a:xfrm>
          <a:prstGeom prst="line">
            <a:avLst/>
          </a:prstGeom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1ACE303B-A509-46E2-8585-81195AAC1F14}"/>
              </a:ext>
            </a:extLst>
          </p:cNvPr>
          <p:cNvSpPr/>
          <p:nvPr/>
        </p:nvSpPr>
        <p:spPr>
          <a:xfrm>
            <a:off x="3359626" y="1676189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楷体" panose="02010609060101010101" pitchFamily="49" charset="-122"/>
                <a:cs typeface="楷体_GB2312" pitchFamily="49" charset="-122"/>
              </a:rPr>
              <a:t>右部替换左部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45132829-A028-4B2F-8898-C0489E04DE9B}"/>
              </a:ext>
            </a:extLst>
          </p:cNvPr>
          <p:cNvSpPr/>
          <p:nvPr/>
        </p:nvSpPr>
        <p:spPr>
          <a:xfrm>
            <a:off x="878775" y="1650671"/>
            <a:ext cx="237506" cy="9262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6B9F45-E459-47F2-8C31-C6DBBD872EF1}"/>
              </a:ext>
            </a:extLst>
          </p:cNvPr>
          <p:cNvSpPr/>
          <p:nvPr/>
        </p:nvSpPr>
        <p:spPr>
          <a:xfrm>
            <a:off x="607423" y="273661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latin typeface="楷体" panose="02010609060101010101" pitchFamily="49" charset="-122"/>
              </a:rPr>
              <a:t>右部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039CF83-56CF-48EE-A53A-415DA1EE9BF7}"/>
              </a:ext>
            </a:extLst>
          </p:cNvPr>
          <p:cNvGrpSpPr/>
          <p:nvPr/>
        </p:nvGrpSpPr>
        <p:grpSpPr>
          <a:xfrm>
            <a:off x="1235034" y="1650671"/>
            <a:ext cx="515651" cy="926242"/>
            <a:chOff x="1235034" y="1650671"/>
            <a:chExt cx="515651" cy="926242"/>
          </a:xfrm>
        </p:grpSpPr>
        <p:sp>
          <p:nvSpPr>
            <p:cNvPr id="8" name="箭头: 上 7">
              <a:extLst>
                <a:ext uri="{FF2B5EF4-FFF2-40B4-BE49-F238E27FC236}">
                  <a16:creationId xmlns:a16="http://schemas.microsoft.com/office/drawing/2014/main" id="{61645087-5F5F-4CFD-8C70-84A088B4FBDF}"/>
                </a:ext>
              </a:extLst>
            </p:cNvPr>
            <p:cNvSpPr/>
            <p:nvPr/>
          </p:nvSpPr>
          <p:spPr>
            <a:xfrm>
              <a:off x="1353787" y="1650671"/>
              <a:ext cx="237506" cy="926242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C9A4EE4-5FDE-475C-80D3-A79491B387C5}"/>
                </a:ext>
              </a:extLst>
            </p:cNvPr>
            <p:cNvCxnSpPr/>
            <p:nvPr/>
          </p:nvCxnSpPr>
          <p:spPr>
            <a:xfrm>
              <a:off x="1235034" y="1910127"/>
              <a:ext cx="515651" cy="407330"/>
            </a:xfrm>
            <a:prstGeom prst="line">
              <a:avLst/>
            </a:prstGeom>
            <a:ln w="508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A40964D6-7421-4A87-BA20-103E479800F6}"/>
              </a:ext>
            </a:extLst>
          </p:cNvPr>
          <p:cNvGrpSpPr/>
          <p:nvPr/>
        </p:nvGrpSpPr>
        <p:grpSpPr>
          <a:xfrm>
            <a:off x="1697357" y="2584868"/>
            <a:ext cx="2813485" cy="844132"/>
            <a:chOff x="1697357" y="2584868"/>
            <a:chExt cx="2813485" cy="844132"/>
          </a:xfrm>
        </p:grpSpPr>
        <p:sp>
          <p:nvSpPr>
            <p:cNvPr id="11" name="箭头: 右 10">
              <a:extLst>
                <a:ext uri="{FF2B5EF4-FFF2-40B4-BE49-F238E27FC236}">
                  <a16:creationId xmlns:a16="http://schemas.microsoft.com/office/drawing/2014/main" id="{0FBAF98B-11D9-41E6-A8AE-CAAF8C015A51}"/>
                </a:ext>
              </a:extLst>
            </p:cNvPr>
            <p:cNvSpPr/>
            <p:nvPr/>
          </p:nvSpPr>
          <p:spPr>
            <a:xfrm>
              <a:off x="1923803" y="3016332"/>
              <a:ext cx="1270659" cy="27313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545A365-9A14-4813-9B9C-FCE4FE0A6199}"/>
                </a:ext>
              </a:extLst>
            </p:cNvPr>
            <p:cNvSpPr/>
            <p:nvPr/>
          </p:nvSpPr>
          <p:spPr>
            <a:xfrm>
              <a:off x="3367580" y="2762214"/>
              <a:ext cx="1143262" cy="6667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b="1" dirty="0">
                  <a:solidFill>
                    <a:prstClr val="black"/>
                  </a:solidFill>
                  <a:latin typeface="楷体" panose="02010609060101010101" pitchFamily="49" charset="-122"/>
                  <a:cs typeface="楷体_GB2312" pitchFamily="49" charset="-122"/>
                </a:rPr>
                <a:t>句柄</a:t>
              </a:r>
              <a:endParaRPr lang="zh-CN" altLang="en-US" sz="1600" dirty="0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7EB2E37-1AD5-4B0A-969B-76FD6807C84A}"/>
                </a:ext>
              </a:extLst>
            </p:cNvPr>
            <p:cNvSpPr/>
            <p:nvPr/>
          </p:nvSpPr>
          <p:spPr>
            <a:xfrm>
              <a:off x="1697357" y="2584868"/>
              <a:ext cx="172354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solidFill>
                    <a:srgbClr val="0000FF"/>
                  </a:solidFill>
                  <a:latin typeface="楷体" panose="02010609060101010101" pitchFamily="49" charset="-122"/>
                </a:rPr>
                <a:t>该对其归约</a:t>
              </a: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2F04D50A-5B73-4493-86AB-21940C9EE212}"/>
              </a:ext>
            </a:extLst>
          </p:cNvPr>
          <p:cNvSpPr/>
          <p:nvPr/>
        </p:nvSpPr>
        <p:spPr>
          <a:xfrm>
            <a:off x="7159285" y="1065896"/>
            <a:ext cx="46987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prstClr val="black"/>
                </a:solidFill>
                <a:latin typeface="楷体" panose="02010609060101010101" pitchFamily="49" charset="-122"/>
                <a:cs typeface="楷体_GB2312" pitchFamily="49" charset="-122"/>
              </a:rPr>
              <a:t>当前句型的一个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pitchFamily="49" charset="-122"/>
                <a:cs typeface="楷体_GB2312" pitchFamily="49" charset="-122"/>
              </a:rPr>
              <a:t>直接短语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C9D027-6977-4C32-B5B3-53F2C2384D4C}"/>
              </a:ext>
            </a:extLst>
          </p:cNvPr>
          <p:cNvSpPr/>
          <p:nvPr/>
        </p:nvSpPr>
        <p:spPr>
          <a:xfrm>
            <a:off x="1258338" y="4169762"/>
            <a:ext cx="6340197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sz="3200" b="1" dirty="0"/>
              <a:t>如果能正确识别句柄→不需要回溯</a:t>
            </a:r>
          </a:p>
        </p:txBody>
      </p:sp>
    </p:spTree>
    <p:extLst>
      <p:ext uri="{BB962C8B-B14F-4D97-AF65-F5344CB8AC3E}">
        <p14:creationId xmlns:p14="http://schemas.microsoft.com/office/powerpoint/2010/main" val="226106758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14" grpId="0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9">
            <a:extLst>
              <a:ext uri="{FF2B5EF4-FFF2-40B4-BE49-F238E27FC236}">
                <a16:creationId xmlns:a16="http://schemas.microsoft.com/office/drawing/2014/main" id="{73370545-BAFA-4751-A378-025799A3B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667" y="3429001"/>
            <a:ext cx="3657600" cy="560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121917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26627" name="标题 1">
            <a:extLst>
              <a:ext uri="{FF2B5EF4-FFF2-40B4-BE49-F238E27FC236}">
                <a16:creationId xmlns:a16="http://schemas.microsoft.com/office/drawing/2014/main" id="{E0AF81A3-4714-4E62-8C55-921EAAB2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en-US" altLang="zh-CN" sz="4000" i="1">
                <a:solidFill>
                  <a:schemeClr val="tx1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LR </a:t>
            </a:r>
            <a:r>
              <a:rPr lang="zh-CN" altLang="zh-CN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分析表</a:t>
            </a:r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的结构</a:t>
            </a:r>
          </a:p>
        </p:txBody>
      </p:sp>
      <p:sp>
        <p:nvSpPr>
          <p:cNvPr id="26628" name="Rectangle 21">
            <a:extLst>
              <a:ext uri="{FF2B5EF4-FFF2-40B4-BE49-F238E27FC236}">
                <a16:creationId xmlns:a16="http://schemas.microsoft.com/office/drawing/2014/main" id="{A020CB70-CE8A-44A1-8323-10EDF6A55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1"/>
            <a:ext cx="4419600" cy="438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67" tIns="61384" rIns="122767" bIns="61384"/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marR="0" lvl="0" indent="-457189" algn="l" defTabSz="121917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3333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0" lang="en-US" altLang="zh-CN" sz="3333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990575" marR="0" lvl="1" indent="-380990" algn="l" defTabSz="121917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3333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_GB2312" pitchFamily="49" charset="-122"/>
              </a:rPr>
              <a:t>文法</a:t>
            </a:r>
            <a:endParaRPr kumimoji="0" lang="en-US" altLang="zh-CN" sz="3333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_GB2312" pitchFamily="49" charset="-122"/>
            </a:endParaRPr>
          </a:p>
          <a:p>
            <a:pPr marL="1523962" marR="0" lvl="2" indent="-304792" algn="l" defTabSz="121917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333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① </a:t>
            </a:r>
            <a:r>
              <a:rPr kumimoji="0" lang="en-US" altLang="zh-CN" sz="3333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</a:t>
            </a:r>
            <a:r>
              <a:rPr kumimoji="0" lang="en-US" altLang="zh-CN" sz="3333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→</a:t>
            </a:r>
            <a:r>
              <a:rPr kumimoji="0" lang="en-US" altLang="zh-CN" sz="3333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BB</a:t>
            </a:r>
          </a:p>
          <a:p>
            <a:pPr marL="1523962" marR="0" lvl="2" indent="-304792" algn="l" defTabSz="121917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333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② </a:t>
            </a:r>
            <a:r>
              <a:rPr kumimoji="0" lang="en-US" altLang="zh-CN" sz="3333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en-US" altLang="zh-CN" sz="3333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→</a:t>
            </a:r>
            <a:r>
              <a:rPr kumimoji="0" lang="en-US" altLang="zh-CN" sz="3333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aB</a:t>
            </a:r>
          </a:p>
          <a:p>
            <a:pPr marL="1523962" marR="0" lvl="2" indent="-304792" algn="l" defTabSz="121917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50000"/>
              <a:buFontTx/>
              <a:buNone/>
              <a:tabLst/>
              <a:defRPr/>
            </a:pPr>
            <a:r>
              <a:rPr kumimoji="0" lang="en-US" altLang="zh-CN" sz="3333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③ </a:t>
            </a:r>
            <a:r>
              <a:rPr kumimoji="0" lang="en-US" altLang="zh-CN" sz="3333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  <a:r>
              <a:rPr kumimoji="0" lang="en-US" altLang="zh-CN" sz="3333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→</a:t>
            </a:r>
            <a:r>
              <a:rPr kumimoji="0" lang="en-US" altLang="zh-CN" sz="3333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</a:t>
            </a:r>
          </a:p>
          <a:p>
            <a:pPr marL="990575" marR="0" lvl="1" indent="-380990" algn="l" defTabSz="121917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80FF"/>
              </a:buClr>
              <a:buSzPct val="55000"/>
              <a:buFont typeface="Wingdings" panose="05000000000000000000" pitchFamily="2" charset="2"/>
              <a:buChar char="n"/>
              <a:tabLst/>
              <a:defRPr/>
            </a:pP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5606" name="AutoShape 20">
            <a:extLst>
              <a:ext uri="{FF2B5EF4-FFF2-40B4-BE49-F238E27FC236}">
                <a16:creationId xmlns:a16="http://schemas.microsoft.com/office/drawing/2014/main" id="{AEA1135B-F317-4BCE-A70A-47FB6F206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218" y="5143501"/>
            <a:ext cx="4690533" cy="1047751"/>
          </a:xfrm>
          <a:prstGeom prst="wedgeRoundRectCallout">
            <a:avLst>
              <a:gd name="adj1" fmla="val 44086"/>
              <a:gd name="adj2" fmla="val -83935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sn</a:t>
            </a:r>
            <a:r>
              <a:rPr kumimoji="1" lang="zh-CN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：</a:t>
            </a:r>
            <a:r>
              <a:rPr kumimoji="1" lang="zh-CN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itchFamily="18" charset="0"/>
              </a:rPr>
              <a:t>将符号</a:t>
            </a:r>
            <a:r>
              <a:rPr kumimoji="0" lang="en-US" altLang="zh-CN" sz="2667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a</a:t>
            </a:r>
            <a:r>
              <a:rPr kumimoji="1" lang="zh-CN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itchFamily="18" charset="0"/>
              </a:rPr>
              <a:t>、状态</a:t>
            </a:r>
            <a:r>
              <a:rPr kumimoji="0" lang="en-US" altLang="zh-CN" sz="2667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kumimoji="0" lang="en-US" altLang="zh-CN" sz="26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kumimoji="1" lang="zh-CN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itchFamily="18" charset="0"/>
              </a:rPr>
              <a:t>压入栈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6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rn</a:t>
            </a:r>
            <a:r>
              <a:rPr kumimoji="1" lang="zh-CN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：</a:t>
            </a:r>
            <a:r>
              <a:rPr kumimoji="1" lang="zh-CN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itchFamily="18" charset="0"/>
              </a:rPr>
              <a:t>用第</a:t>
            </a:r>
            <a:r>
              <a:rPr kumimoji="0" lang="en-US" altLang="zh-CN" sz="2667" b="1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kumimoji="1" lang="zh-CN" altLang="en-US" sz="2667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Times New Roman" pitchFamily="18" charset="0"/>
              </a:rPr>
              <a:t>个产生式进行归约</a:t>
            </a:r>
          </a:p>
        </p:txBody>
      </p:sp>
      <p:graphicFrame>
        <p:nvGraphicFramePr>
          <p:cNvPr id="22" name="Group 18">
            <a:extLst>
              <a:ext uri="{FF2B5EF4-FFF2-40B4-BE49-F238E27FC236}">
                <a16:creationId xmlns:a16="http://schemas.microsoft.com/office/drawing/2014/main" id="{A59C0149-E048-41EE-98F5-87499DB570A0}"/>
              </a:ext>
            </a:extLst>
          </p:cNvPr>
          <p:cNvGraphicFramePr>
            <a:graphicFrameLocks noGrp="1"/>
          </p:cNvGraphicFramePr>
          <p:nvPr/>
        </p:nvGraphicFramePr>
        <p:xfrm>
          <a:off x="5619751" y="165101"/>
          <a:ext cx="5757334" cy="4809968"/>
        </p:xfrm>
        <a:graphic>
          <a:graphicData uri="http://schemas.openxmlformats.org/drawingml/2006/table">
            <a:tbl>
              <a:tblPr/>
              <a:tblGrid>
                <a:gridCol w="12382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47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09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775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33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华文楷体" pitchFamily="2" charset="-122"/>
                          <a:ea typeface="华文楷体" pitchFamily="2" charset="-122"/>
                          <a:cs typeface="Times New Roman" pitchFamily="18" charset="0"/>
                        </a:rPr>
                        <a:t>状态</a:t>
                      </a:r>
                    </a:p>
                  </a:txBody>
                  <a:tcPr marL="121929" marR="121929" marT="45676" marB="45676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ACTION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GOTO</a:t>
                      </a:r>
                      <a:endParaRPr kumimoji="0" lang="zh-CN" altLang="en-US" sz="27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3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$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" pitchFamily="49" charset="-122"/>
                        </a:rPr>
                        <a:t>S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" pitchFamily="49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endParaRPr kumimoji="0" lang="zh-CN" altLang="en-US" sz="2900" b="1" i="1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E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acc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s3</a:t>
                      </a: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宋体" pitchFamily="2" charset="-122"/>
                          <a:ea typeface="华文楷体" pitchFamily="2" charset="-122"/>
                          <a:cs typeface="Times New Roman" pitchFamily="18" charset="0"/>
                        </a:rPr>
                        <a:t> 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s4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r3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r1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83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华文楷体" pitchFamily="2" charset="-122"/>
                          <a:cs typeface="Times New Roman" pitchFamily="18" charset="0"/>
                        </a:rPr>
                        <a:t>r2</a:t>
                      </a: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华文楷体" pitchFamily="2" charset="-122"/>
                        <a:cs typeface="Times New Roman" pitchFamily="18" charset="0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9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21929" marR="121929" marT="45676" marB="4567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613B30BB-4415-43E1-B588-0F4DAAC36282}"/>
              </a:ext>
            </a:extLst>
          </p:cNvPr>
          <p:cNvGrpSpPr/>
          <p:nvPr/>
        </p:nvGrpSpPr>
        <p:grpSpPr>
          <a:xfrm>
            <a:off x="5550386" y="5135290"/>
            <a:ext cx="1660085" cy="1477328"/>
            <a:chOff x="6353585" y="5339835"/>
            <a:chExt cx="1660085" cy="1477328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F16EE4B-6874-4AF6-A786-C406576A945F}"/>
                </a:ext>
              </a:extLst>
            </p:cNvPr>
            <p:cNvSpPr/>
            <p:nvPr/>
          </p:nvSpPr>
          <p:spPr>
            <a:xfrm>
              <a:off x="7367339" y="5339835"/>
              <a:ext cx="646331" cy="14773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行</a:t>
              </a:r>
              <a:endParaRPr lang="en-US" altLang="zh-CN" b="1" dirty="0">
                <a:solidFill>
                  <a:srgbClr val="0000FF"/>
                </a:solidFill>
              </a:endParaRPr>
            </a:p>
            <a:p>
              <a:endParaRPr lang="en-US" altLang="zh-CN" b="1" dirty="0">
                <a:solidFill>
                  <a:srgbClr val="0000FF"/>
                </a:solidFill>
              </a:endParaRPr>
            </a:p>
            <a:p>
              <a:r>
                <a:rPr lang="zh-CN" altLang="en-US" b="1" dirty="0">
                  <a:solidFill>
                    <a:srgbClr val="0000FF"/>
                  </a:solidFill>
                </a:rPr>
                <a:t>列</a:t>
              </a:r>
              <a:endParaRPr lang="en-US" altLang="zh-CN" b="1" dirty="0">
                <a:solidFill>
                  <a:srgbClr val="0000FF"/>
                </a:solidFill>
              </a:endParaRPr>
            </a:p>
            <a:p>
              <a:endParaRPr lang="en-US" altLang="zh-CN" b="1" dirty="0">
                <a:solidFill>
                  <a:srgbClr val="0000FF"/>
                </a:solidFill>
              </a:endParaRPr>
            </a:p>
            <a:p>
              <a:r>
                <a:rPr lang="zh-CN" altLang="en-US" b="1" dirty="0">
                  <a:solidFill>
                    <a:srgbClr val="0000FF"/>
                  </a:solidFill>
                </a:rPr>
                <a:t>表项</a:t>
              </a:r>
              <a:endParaRPr lang="en-US" altLang="zh-CN" b="1" dirty="0">
                <a:solidFill>
                  <a:srgbClr val="0000FF"/>
                </a:solidFill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2FE78134-DED8-43A1-B3AC-D24188D4514B}"/>
                </a:ext>
              </a:extLst>
            </p:cNvPr>
            <p:cNvSpPr/>
            <p:nvPr/>
          </p:nvSpPr>
          <p:spPr>
            <a:xfrm>
              <a:off x="6353585" y="5896037"/>
              <a:ext cx="87716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</a:rPr>
                <a:t>分析表</a:t>
              </a:r>
            </a:p>
          </p:txBody>
        </p:sp>
        <p:sp>
          <p:nvSpPr>
            <p:cNvPr id="16" name="左大括号 15">
              <a:extLst>
                <a:ext uri="{FF2B5EF4-FFF2-40B4-BE49-F238E27FC236}">
                  <a16:creationId xmlns:a16="http://schemas.microsoft.com/office/drawing/2014/main" id="{28038132-202B-46A1-BBE7-3D45B9B6F16C}"/>
                </a:ext>
              </a:extLst>
            </p:cNvPr>
            <p:cNvSpPr/>
            <p:nvPr/>
          </p:nvSpPr>
          <p:spPr>
            <a:xfrm>
              <a:off x="7200531" y="5524501"/>
              <a:ext cx="166808" cy="1180326"/>
            </a:xfrm>
            <a:prstGeom prst="lef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11AFEB64-07FF-4115-9C81-6D0BB2996C9F}"/>
              </a:ext>
            </a:extLst>
          </p:cNvPr>
          <p:cNvSpPr/>
          <p:nvPr/>
        </p:nvSpPr>
        <p:spPr>
          <a:xfrm>
            <a:off x="7231271" y="5136796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状态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b="1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7A05E0C-2001-4BAF-B506-7F25977A664E}"/>
              </a:ext>
            </a:extLst>
          </p:cNvPr>
          <p:cNvGrpSpPr/>
          <p:nvPr/>
        </p:nvGrpSpPr>
        <p:grpSpPr>
          <a:xfrm>
            <a:off x="7257636" y="5550788"/>
            <a:ext cx="832314" cy="646331"/>
            <a:chOff x="6182659" y="5755333"/>
            <a:chExt cx="832314" cy="64633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95E2FDD-E8CA-4F22-BCC6-7CD838D1DD02}"/>
                </a:ext>
              </a:extLst>
            </p:cNvPr>
            <p:cNvSpPr/>
            <p:nvPr/>
          </p:nvSpPr>
          <p:spPr>
            <a:xfrm>
              <a:off x="6676419" y="5755333"/>
              <a:ext cx="3385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  <a:p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C007C61-4878-4848-A4C8-AED58E8B878F}"/>
                </a:ext>
              </a:extLst>
            </p:cNvPr>
            <p:cNvSpPr/>
            <p:nvPr/>
          </p:nvSpPr>
          <p:spPr>
            <a:xfrm>
              <a:off x="6182659" y="5893833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左大括号 22">
              <a:extLst>
                <a:ext uri="{FF2B5EF4-FFF2-40B4-BE49-F238E27FC236}">
                  <a16:creationId xmlns:a16="http://schemas.microsoft.com/office/drawing/2014/main" id="{1BDC7FCB-5C3C-498F-AEA9-B00CCE1E952E}"/>
                </a:ext>
              </a:extLst>
            </p:cNvPr>
            <p:cNvSpPr/>
            <p:nvPr/>
          </p:nvSpPr>
          <p:spPr>
            <a:xfrm>
              <a:off x="6521362" y="5885622"/>
              <a:ext cx="149757" cy="430420"/>
            </a:xfrm>
            <a:prstGeom prst="lef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AAB55BB-E91F-4D35-9115-5E0D9A6C5153}"/>
              </a:ext>
            </a:extLst>
          </p:cNvPr>
          <p:cNvGrpSpPr/>
          <p:nvPr/>
        </p:nvGrpSpPr>
        <p:grpSpPr>
          <a:xfrm>
            <a:off x="7257636" y="6066831"/>
            <a:ext cx="2463789" cy="802782"/>
            <a:chOff x="4858961" y="5755333"/>
            <a:chExt cx="2463789" cy="802782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D14EA70-4899-4DA1-8795-74640E484C98}"/>
                </a:ext>
              </a:extLst>
            </p:cNvPr>
            <p:cNvSpPr/>
            <p:nvPr/>
          </p:nvSpPr>
          <p:spPr>
            <a:xfrm>
              <a:off x="6676419" y="5755333"/>
              <a:ext cx="6463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移入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zh-CN" altLang="en-US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归约</a:t>
              </a:r>
              <a:endPara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7D9FFBC-C947-4DB7-A0C3-A8F5511450D4}"/>
                </a:ext>
              </a:extLst>
            </p:cNvPr>
            <p:cNvSpPr/>
            <p:nvPr/>
          </p:nvSpPr>
          <p:spPr>
            <a:xfrm>
              <a:off x="4858961" y="5911784"/>
              <a:ext cx="168668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CN" altLang="en-US" b="1" dirty="0">
                  <a:solidFill>
                    <a:srgbClr val="0000FF"/>
                  </a:solidFill>
                </a:rPr>
                <a:t>后继状态</a:t>
              </a:r>
              <a:r>
                <a:rPr lang="en-US" altLang="zh-CN" b="1" dirty="0">
                  <a:solidFill>
                    <a:srgbClr val="0000FF"/>
                  </a:solidFill>
                </a:rPr>
                <a:t>+</a:t>
              </a:r>
              <a:r>
                <a:rPr lang="zh-CN" altLang="en-US" b="1" dirty="0">
                  <a:solidFill>
                    <a:srgbClr val="0000FF"/>
                  </a:solidFill>
                </a:rPr>
                <a:t>动作</a:t>
              </a:r>
              <a:endParaRPr lang="zh-CN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zh-CN" altLang="en-US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C3A0850D-6776-422F-94AD-DDA5624CB5E4}"/>
                </a:ext>
              </a:extLst>
            </p:cNvPr>
            <p:cNvSpPr/>
            <p:nvPr/>
          </p:nvSpPr>
          <p:spPr>
            <a:xfrm>
              <a:off x="6521362" y="5885622"/>
              <a:ext cx="149757" cy="430420"/>
            </a:xfrm>
            <a:prstGeom prst="leftBrac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45EE332D-79C1-4AAC-986F-50EF5815401D}"/>
              </a:ext>
            </a:extLst>
          </p:cNvPr>
          <p:cNvSpPr/>
          <p:nvPr/>
        </p:nvSpPr>
        <p:spPr>
          <a:xfrm flipH="1">
            <a:off x="8315813" y="6369992"/>
            <a:ext cx="1011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49305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内容占位符 2">
            <a:extLst>
              <a:ext uri="{FF2B5EF4-FFF2-40B4-BE49-F238E27FC236}">
                <a16:creationId xmlns:a16="http://schemas.microsoft.com/office/drawing/2014/main" id="{82506F15-E009-4067-BEC6-949B934C6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485" y="952501"/>
            <a:ext cx="2171700" cy="3602567"/>
          </a:xfr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anchor="ctr"/>
          <a:lstStyle/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文法：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(0)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  <a:cs typeface="Times New Roman" pitchFamily="18" charset="0"/>
              </a:rPr>
              <a:t>′</a:t>
            </a:r>
            <a:r>
              <a:rPr lang="en-US" altLang="zh-CN" sz="2667" b="1" i="1" dirty="0">
                <a:ea typeface="宋体" pitchFamily="2" charset="-122"/>
                <a:cs typeface="Times New Roman" pitchFamily="18" charset="0"/>
              </a:rPr>
              <a:t> 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→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 </a:t>
            </a:r>
          </a:p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(1)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+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(2)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</a:p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(3)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*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(4)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T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 →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</a:p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(5)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 → (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E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)</a:t>
            </a:r>
          </a:p>
          <a:p>
            <a:pPr marL="0" indent="0" eaLnBrk="1" hangingPunct="1">
              <a:lnSpc>
                <a:spcPts val="2667"/>
              </a:lnSpc>
              <a:buClrTx/>
              <a:buNone/>
              <a:defRPr/>
            </a:pP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(6) </a:t>
            </a:r>
            <a:r>
              <a:rPr lang="en-US" altLang="zh-CN" sz="2667" b="1" i="1" dirty="0">
                <a:solidFill>
                  <a:schemeClr val="tx1"/>
                </a:solidFill>
                <a:ea typeface="宋体" pitchFamily="2" charset="-122"/>
              </a:rPr>
              <a:t>F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 → id</a:t>
            </a:r>
          </a:p>
        </p:txBody>
      </p:sp>
      <p:sp>
        <p:nvSpPr>
          <p:cNvPr id="13315" name="标题 1">
            <a:extLst>
              <a:ext uri="{FF2B5EF4-FFF2-40B4-BE49-F238E27FC236}">
                <a16:creationId xmlns:a16="http://schemas.microsoft.com/office/drawing/2014/main" id="{01935B92-773E-47B5-9972-812DCD219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4684" y="1049867"/>
            <a:ext cx="10574867" cy="47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sz="3733" b="1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标题 1">
            <a:extLst>
              <a:ext uri="{FF2B5EF4-FFF2-40B4-BE49-F238E27FC236}">
                <a16:creationId xmlns:a16="http://schemas.microsoft.com/office/drawing/2014/main" id="{7525BAD4-B9BF-4B2E-90AD-D555737F9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4" y="357718"/>
            <a:ext cx="8231717" cy="478367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讲（语法分析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_4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）要点</a:t>
            </a:r>
          </a:p>
        </p:txBody>
      </p:sp>
      <p:graphicFrame>
        <p:nvGraphicFramePr>
          <p:cNvPr id="64" name="Group 18">
            <a:extLst>
              <a:ext uri="{FF2B5EF4-FFF2-40B4-BE49-F238E27FC236}">
                <a16:creationId xmlns:a16="http://schemas.microsoft.com/office/drawing/2014/main" id="{57AEF360-70D0-42A4-B0A6-0149F298BE65}"/>
              </a:ext>
            </a:extLst>
          </p:cNvPr>
          <p:cNvGraphicFramePr>
            <a:graphicFrameLocks noGrp="1"/>
          </p:cNvGraphicFramePr>
          <p:nvPr/>
        </p:nvGraphicFramePr>
        <p:xfrm>
          <a:off x="190500" y="4696884"/>
          <a:ext cx="2785533" cy="2012024"/>
        </p:xfrm>
        <a:graphic>
          <a:graphicData uri="http://schemas.openxmlformats.org/drawingml/2006/table">
            <a:tbl>
              <a:tblPr/>
              <a:tblGrid>
                <a:gridCol w="480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9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7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122061" marR="122061" marT="45763" marB="457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FOLLOW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( </a:t>
                      </a:r>
                      <a:r>
                        <a:rPr kumimoji="0" lang="en-US" altLang="zh-CN" sz="2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)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22061" marR="122061" marT="45763" marB="457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9D9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9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122061" marR="122061" marT="45763" marB="457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),  +,  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22061" marR="122061" marT="45763" marB="457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79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122061" marR="122061" marT="45763" marB="457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),  +,  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,  *</a:t>
                      </a:r>
                      <a:endParaRPr kumimoji="0" lang="zh-CN" altLang="en-US" sz="27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22061" marR="122061" marT="45763" marB="457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794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7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122061" marR="122061" marT="45763" marB="457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20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100000"/>
                        <a:buFont typeface="Symbol" panose="05050102010706020507" pitchFamily="18" charset="2"/>
                        <a:defRPr sz="1400">
                          <a:solidFill>
                            <a:schemeClr val="tx2"/>
                          </a:solidFill>
                          <a:latin typeface="Candara" panose="020E0502030303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 ),  +,  </a:t>
                      </a: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zh-CN" sz="2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/>
                          <a:cs typeface="Times New Roman" panose="02020603050405020304" pitchFamily="18" charset="0"/>
                        </a:rPr>
                        <a:t> , *</a:t>
                      </a:r>
                      <a:endParaRPr kumimoji="0" lang="zh-CN" altLang="en-US" sz="27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122061" marR="122061" marT="45763" marB="45763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AAFA8CF1-4277-4B77-A4A2-B95F21EB98AC}"/>
              </a:ext>
            </a:extLst>
          </p:cNvPr>
          <p:cNvGrpSpPr>
            <a:grpSpLocks/>
          </p:cNvGrpSpPr>
          <p:nvPr/>
        </p:nvGrpSpPr>
        <p:grpSpPr bwMode="auto">
          <a:xfrm>
            <a:off x="3083984" y="762001"/>
            <a:ext cx="8873067" cy="5926667"/>
            <a:chOff x="2312988" y="571500"/>
            <a:chExt cx="6654800" cy="4445000"/>
          </a:xfrm>
        </p:grpSpPr>
        <p:sp>
          <p:nvSpPr>
            <p:cNvPr id="63" name="任意多边形 62">
              <a:extLst>
                <a:ext uri="{FF2B5EF4-FFF2-40B4-BE49-F238E27FC236}">
                  <a16:creationId xmlns:a16="http://schemas.microsoft.com/office/drawing/2014/main" id="{0E7BAD44-39AE-48A2-BCD0-33AE63F7A84A}"/>
                </a:ext>
              </a:extLst>
            </p:cNvPr>
            <p:cNvSpPr/>
            <p:nvPr/>
          </p:nvSpPr>
          <p:spPr>
            <a:xfrm>
              <a:off x="2679700" y="909638"/>
              <a:ext cx="6288088" cy="4106862"/>
            </a:xfrm>
            <a:custGeom>
              <a:avLst/>
              <a:gdLst>
                <a:gd name="connsiteX0" fmla="*/ 5697416 w 8383465"/>
                <a:gd name="connsiteY0" fmla="*/ 2930 h 5489330"/>
                <a:gd name="connsiteX1" fmla="*/ 6770077 w 8383465"/>
                <a:gd name="connsiteY1" fmla="*/ 20515 h 5489330"/>
                <a:gd name="connsiteX2" fmla="*/ 7429500 w 8383465"/>
                <a:gd name="connsiteY2" fmla="*/ 126023 h 5489330"/>
                <a:gd name="connsiteX3" fmla="*/ 8018585 w 8383465"/>
                <a:gd name="connsiteY3" fmla="*/ 574430 h 5489330"/>
                <a:gd name="connsiteX4" fmla="*/ 8326316 w 8383465"/>
                <a:gd name="connsiteY4" fmla="*/ 1471246 h 5489330"/>
                <a:gd name="connsiteX5" fmla="*/ 8317523 w 8383465"/>
                <a:gd name="connsiteY5" fmla="*/ 3968261 h 5489330"/>
                <a:gd name="connsiteX6" fmla="*/ 7930662 w 8383465"/>
                <a:gd name="connsiteY6" fmla="*/ 5146430 h 5489330"/>
                <a:gd name="connsiteX7" fmla="*/ 6761285 w 8383465"/>
                <a:gd name="connsiteY7" fmla="*/ 5427784 h 5489330"/>
                <a:gd name="connsiteX8" fmla="*/ 2233246 w 8383465"/>
                <a:gd name="connsiteY8" fmla="*/ 5462953 h 5489330"/>
                <a:gd name="connsiteX9" fmla="*/ 826477 w 8383465"/>
                <a:gd name="connsiteY9" fmla="*/ 5269523 h 5489330"/>
                <a:gd name="connsiteX10" fmla="*/ 0 w 8383465"/>
                <a:gd name="connsiteY10" fmla="*/ 4205653 h 5489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383465" h="5489330">
                  <a:moveTo>
                    <a:pt x="5697416" y="2930"/>
                  </a:moveTo>
                  <a:cubicBezTo>
                    <a:pt x="6089406" y="1465"/>
                    <a:pt x="6481396" y="0"/>
                    <a:pt x="6770077" y="20515"/>
                  </a:cubicBezTo>
                  <a:cubicBezTo>
                    <a:pt x="7058758" y="41031"/>
                    <a:pt x="7221415" y="33704"/>
                    <a:pt x="7429500" y="126023"/>
                  </a:cubicBezTo>
                  <a:cubicBezTo>
                    <a:pt x="7637585" y="218342"/>
                    <a:pt x="7869116" y="350226"/>
                    <a:pt x="8018585" y="574430"/>
                  </a:cubicBezTo>
                  <a:cubicBezTo>
                    <a:pt x="8168054" y="798634"/>
                    <a:pt x="8276493" y="905607"/>
                    <a:pt x="8326316" y="1471246"/>
                  </a:cubicBezTo>
                  <a:cubicBezTo>
                    <a:pt x="8376139" y="2036885"/>
                    <a:pt x="8383465" y="3355730"/>
                    <a:pt x="8317523" y="3968261"/>
                  </a:cubicBezTo>
                  <a:cubicBezTo>
                    <a:pt x="8251581" y="4580792"/>
                    <a:pt x="8190035" y="4903176"/>
                    <a:pt x="7930662" y="5146430"/>
                  </a:cubicBezTo>
                  <a:cubicBezTo>
                    <a:pt x="7671289" y="5389684"/>
                    <a:pt x="7710854" y="5375030"/>
                    <a:pt x="6761285" y="5427784"/>
                  </a:cubicBezTo>
                  <a:cubicBezTo>
                    <a:pt x="5811716" y="5480538"/>
                    <a:pt x="3222381" y="5489330"/>
                    <a:pt x="2233246" y="5462953"/>
                  </a:cubicBezTo>
                  <a:cubicBezTo>
                    <a:pt x="1244111" y="5436576"/>
                    <a:pt x="1198685" y="5479073"/>
                    <a:pt x="826477" y="5269523"/>
                  </a:cubicBezTo>
                  <a:cubicBezTo>
                    <a:pt x="454269" y="5059973"/>
                    <a:pt x="227134" y="4632813"/>
                    <a:pt x="0" y="4205653"/>
                  </a:cubicBezTo>
                </a:path>
              </a:pathLst>
            </a:cu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defTabSz="1219170">
                <a:defRPr/>
              </a:pPr>
              <a:endParaRPr lang="zh-CN" altLang="en-US" sz="2400">
                <a:solidFill>
                  <a:prstClr val="black"/>
                </a:solidFill>
                <a:latin typeface="Candara"/>
                <a:ea typeface="华文楷体" panose="02010600040101010101" pitchFamily="2" charset="-122"/>
              </a:endParaRPr>
            </a:p>
          </p:txBody>
        </p:sp>
        <p:sp>
          <p:nvSpPr>
            <p:cNvPr id="13337" name="Freeform 27">
              <a:extLst>
                <a:ext uri="{FF2B5EF4-FFF2-40B4-BE49-F238E27FC236}">
                  <a16:creationId xmlns:a16="http://schemas.microsoft.com/office/drawing/2014/main" id="{C44E0CA5-D069-4D00-8AD9-1C3412FE4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5478" y="2074040"/>
              <a:ext cx="373552" cy="1070357"/>
            </a:xfrm>
            <a:custGeom>
              <a:avLst/>
              <a:gdLst>
                <a:gd name="T0" fmla="*/ 0 w 160"/>
                <a:gd name="T1" fmla="*/ 2147483646 h 1008"/>
                <a:gd name="T2" fmla="*/ 2147483646 w 160"/>
                <a:gd name="T3" fmla="*/ 2147483646 h 1008"/>
                <a:gd name="T4" fmla="*/ 2147483646 w 160"/>
                <a:gd name="T5" fmla="*/ 2147483646 h 1008"/>
                <a:gd name="T6" fmla="*/ 0 w 160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0"/>
                <a:gd name="T13" fmla="*/ 0 h 1008"/>
                <a:gd name="T14" fmla="*/ 160 w 160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0" h="1008">
                  <a:moveTo>
                    <a:pt x="0" y="1008"/>
                  </a:moveTo>
                  <a:cubicBezTo>
                    <a:pt x="36" y="988"/>
                    <a:pt x="72" y="968"/>
                    <a:pt x="96" y="864"/>
                  </a:cubicBezTo>
                  <a:cubicBezTo>
                    <a:pt x="120" y="760"/>
                    <a:pt x="160" y="528"/>
                    <a:pt x="144" y="384"/>
                  </a:cubicBezTo>
                  <a:cubicBezTo>
                    <a:pt x="128" y="240"/>
                    <a:pt x="64" y="12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8" name="Line 35">
              <a:extLst>
                <a:ext uri="{FF2B5EF4-FFF2-40B4-BE49-F238E27FC236}">
                  <a16:creationId xmlns:a16="http://schemas.microsoft.com/office/drawing/2014/main" id="{146D9CDD-5E80-4926-862F-79328C4464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821073" y="1643822"/>
              <a:ext cx="457154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39" name="Line 43">
              <a:extLst>
                <a:ext uri="{FF2B5EF4-FFF2-40B4-BE49-F238E27FC236}">
                  <a16:creationId xmlns:a16="http://schemas.microsoft.com/office/drawing/2014/main" id="{B8651B6F-FA7F-407A-A0FF-C72C7A354A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0691" y="2715663"/>
              <a:ext cx="5040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0" name="Line 9">
              <a:extLst>
                <a:ext uri="{FF2B5EF4-FFF2-40B4-BE49-F238E27FC236}">
                  <a16:creationId xmlns:a16="http://schemas.microsoft.com/office/drawing/2014/main" id="{1157890D-C31A-4D15-98EB-22C0672866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50237" y="2430179"/>
              <a:ext cx="52889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1" name="Line 3">
              <a:extLst>
                <a:ext uri="{FF2B5EF4-FFF2-40B4-BE49-F238E27FC236}">
                  <a16:creationId xmlns:a16="http://schemas.microsoft.com/office/drawing/2014/main" id="{DD8EF674-DC95-47A3-8F53-81B5345C6A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88410" y="989468"/>
              <a:ext cx="59072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2" name="Freeform 55">
              <a:extLst>
                <a:ext uri="{FF2B5EF4-FFF2-40B4-BE49-F238E27FC236}">
                  <a16:creationId xmlns:a16="http://schemas.microsoft.com/office/drawing/2014/main" id="{1E3D3C1B-6EDA-4850-8708-B8158C944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5736" y="3416984"/>
              <a:ext cx="3428417" cy="1442354"/>
            </a:xfrm>
            <a:custGeom>
              <a:avLst/>
              <a:gdLst>
                <a:gd name="T0" fmla="*/ 2147483646 w 2912"/>
                <a:gd name="T1" fmla="*/ 0 h 1760"/>
                <a:gd name="T2" fmla="*/ 2147483646 w 2912"/>
                <a:gd name="T3" fmla="*/ 2147483646 h 1760"/>
                <a:gd name="T4" fmla="*/ 2147483646 w 2912"/>
                <a:gd name="T5" fmla="*/ 2147483646 h 1760"/>
                <a:gd name="T6" fmla="*/ 2147483646 w 2912"/>
                <a:gd name="T7" fmla="*/ 2147483646 h 1760"/>
                <a:gd name="T8" fmla="*/ 2147483646 w 2912"/>
                <a:gd name="T9" fmla="*/ 2147483646 h 1760"/>
                <a:gd name="T10" fmla="*/ 2147483646 w 2912"/>
                <a:gd name="T11" fmla="*/ 2147483646 h 1760"/>
                <a:gd name="T12" fmla="*/ 2147483646 w 2912"/>
                <a:gd name="T13" fmla="*/ 2147483646 h 1760"/>
                <a:gd name="T14" fmla="*/ 0 w 2912"/>
                <a:gd name="T15" fmla="*/ 2147483646 h 17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912"/>
                <a:gd name="T25" fmla="*/ 0 h 1760"/>
                <a:gd name="T26" fmla="*/ 2912 w 2912"/>
                <a:gd name="T27" fmla="*/ 1760 h 17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912" h="1760">
                  <a:moveTo>
                    <a:pt x="2880" y="0"/>
                  </a:moveTo>
                  <a:cubicBezTo>
                    <a:pt x="2896" y="280"/>
                    <a:pt x="2912" y="560"/>
                    <a:pt x="2832" y="816"/>
                  </a:cubicBezTo>
                  <a:cubicBezTo>
                    <a:pt x="2752" y="1072"/>
                    <a:pt x="2544" y="1384"/>
                    <a:pt x="2400" y="1536"/>
                  </a:cubicBezTo>
                  <a:cubicBezTo>
                    <a:pt x="2256" y="1688"/>
                    <a:pt x="2232" y="1696"/>
                    <a:pt x="1968" y="1728"/>
                  </a:cubicBezTo>
                  <a:cubicBezTo>
                    <a:pt x="1704" y="1760"/>
                    <a:pt x="1064" y="1752"/>
                    <a:pt x="816" y="1728"/>
                  </a:cubicBezTo>
                  <a:cubicBezTo>
                    <a:pt x="568" y="1704"/>
                    <a:pt x="592" y="1672"/>
                    <a:pt x="480" y="1584"/>
                  </a:cubicBezTo>
                  <a:cubicBezTo>
                    <a:pt x="368" y="1496"/>
                    <a:pt x="224" y="1336"/>
                    <a:pt x="144" y="1200"/>
                  </a:cubicBezTo>
                  <a:cubicBezTo>
                    <a:pt x="64" y="1064"/>
                    <a:pt x="8" y="856"/>
                    <a:pt x="0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3" name="Line 53">
              <a:extLst>
                <a:ext uri="{FF2B5EF4-FFF2-40B4-BE49-F238E27FC236}">
                  <a16:creationId xmlns:a16="http://schemas.microsoft.com/office/drawing/2014/main" id="{92B4B8BE-F6A3-4B6C-B949-ABD8EC86C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35963" y="3658209"/>
              <a:ext cx="0" cy="5717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4" name="Line 15">
              <a:extLst>
                <a:ext uri="{FF2B5EF4-FFF2-40B4-BE49-F238E27FC236}">
                  <a16:creationId xmlns:a16="http://schemas.microsoft.com/office/drawing/2014/main" id="{28161C13-85EC-4FB9-BBDC-1F4823337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26432" y="2817870"/>
              <a:ext cx="0" cy="6453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5" name="Line 6">
              <a:extLst>
                <a:ext uri="{FF2B5EF4-FFF2-40B4-BE49-F238E27FC236}">
                  <a16:creationId xmlns:a16="http://schemas.microsoft.com/office/drawing/2014/main" id="{5BC5A193-5966-4DC9-86E8-64FAB94D2F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8820" y="1709823"/>
              <a:ext cx="600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46" name="Text Box 2">
              <a:extLst>
                <a:ext uri="{FF2B5EF4-FFF2-40B4-BE49-F238E27FC236}">
                  <a16:creationId xmlns:a16="http://schemas.microsoft.com/office/drawing/2014/main" id="{095A4DF2-72CC-4668-81D2-62DD2A369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2513" y="766763"/>
              <a:ext cx="1050925" cy="2055371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lnSpc>
                  <a:spcPts val="25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None/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133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</a:p>
            <a:p>
              <a:pPr defTabSz="1219170" eaLnBrk="0" fontAlgn="base" hangingPunct="0">
                <a:lnSpc>
                  <a:spcPts val="25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None/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→</a:t>
              </a:r>
              <a:r>
                <a:rPr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· E </a:t>
              </a:r>
            </a:p>
            <a:p>
              <a:pPr defTabSz="1219170" eaLnBrk="0" fontAlgn="base" hangingPunct="0">
                <a:lnSpc>
                  <a:spcPts val="25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None/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E→ · E+T</a:t>
              </a:r>
            </a:p>
            <a:p>
              <a:pPr defTabSz="1219170" eaLnBrk="0" fontAlgn="base" hangingPunct="0">
                <a:lnSpc>
                  <a:spcPts val="25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None/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E→ · T</a:t>
              </a:r>
            </a:p>
            <a:p>
              <a:pPr defTabSz="1219170" eaLnBrk="0" fontAlgn="base" hangingPunct="0">
                <a:lnSpc>
                  <a:spcPts val="25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None/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T→ · T*F</a:t>
              </a:r>
            </a:p>
            <a:p>
              <a:pPr defTabSz="1219170" eaLnBrk="0" fontAlgn="base" hangingPunct="0">
                <a:lnSpc>
                  <a:spcPts val="25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None/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T→ · F</a:t>
              </a:r>
            </a:p>
            <a:p>
              <a:pPr defTabSz="1219170" eaLnBrk="0" fontAlgn="base" hangingPunct="0">
                <a:lnSpc>
                  <a:spcPts val="25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None/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F→ · </a:t>
              </a:r>
              <a:r>
                <a:rPr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  <a:p>
              <a:pPr defTabSz="1219170" eaLnBrk="0" fontAlgn="base" hangingPunct="0">
                <a:lnSpc>
                  <a:spcPts val="25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None/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F→ · </a:t>
              </a:r>
              <a:r>
                <a:rPr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13347" name="Text Box 4">
              <a:extLst>
                <a:ext uri="{FF2B5EF4-FFF2-40B4-BE49-F238E27FC236}">
                  <a16:creationId xmlns:a16="http://schemas.microsoft.com/office/drawing/2014/main" id="{7BEC91D5-34A5-40D4-8799-91CB602436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7785" y="642043"/>
              <a:ext cx="380962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13348" name="Text Box 5">
              <a:extLst>
                <a:ext uri="{FF2B5EF4-FFF2-40B4-BE49-F238E27FC236}">
                  <a16:creationId xmlns:a16="http://schemas.microsoft.com/office/drawing/2014/main" id="{CADB3A34-AF55-4527-ACDF-D7792DAFF9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263" y="746125"/>
              <a:ext cx="1035050" cy="732893"/>
            </a:xfrm>
            <a:prstGeom prst="rect">
              <a:avLst/>
            </a:prstGeom>
            <a:solidFill>
              <a:srgbClr val="B5CEED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None/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133" b="1" i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</a:t>
              </a:r>
            </a:p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None/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′ 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→E · </a:t>
              </a:r>
            </a:p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buNone/>
              </a:pP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E→E· +T</a:t>
              </a:r>
            </a:p>
          </p:txBody>
        </p:sp>
        <p:sp>
          <p:nvSpPr>
            <p:cNvPr id="13349" name="Text Box 7">
              <a:extLst>
                <a:ext uri="{FF2B5EF4-FFF2-40B4-BE49-F238E27FC236}">
                  <a16:creationId xmlns:a16="http://schemas.microsoft.com/office/drawing/2014/main" id="{AB34BC99-3B17-4E47-A8D6-DD582AC06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7784" y="1346387"/>
              <a:ext cx="380962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80" name="Text Box 8">
              <a:extLst>
                <a:ext uri="{FF2B5EF4-FFF2-40B4-BE49-F238E27FC236}">
                  <a16:creationId xmlns:a16="http://schemas.microsoft.com/office/drawing/2014/main" id="{EC214CC1-4E9C-426A-B955-B407D2268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263" y="1538288"/>
              <a:ext cx="1025525" cy="73289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133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E→T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133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zh-CN" sz="2133" b="1" i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T→T </a:t>
              </a:r>
              <a:r>
                <a:rPr lang="en-US" altLang="zh-CN" sz="2133" b="1" i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133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r>
                <a:rPr kumimoji="1" lang="en-US" altLang="zh-CN" sz="2133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351" name="Text Box 10">
              <a:extLst>
                <a:ext uri="{FF2B5EF4-FFF2-40B4-BE49-F238E27FC236}">
                  <a16:creationId xmlns:a16="http://schemas.microsoft.com/office/drawing/2014/main" id="{BD0794AE-0B43-4ADA-86A6-82D02CBF7B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715" y="2645320"/>
              <a:ext cx="380962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82" name="Text Box 11">
              <a:extLst>
                <a:ext uri="{FF2B5EF4-FFF2-40B4-BE49-F238E27FC236}">
                  <a16:creationId xmlns:a16="http://schemas.microsoft.com/office/drawing/2014/main" id="{B2866E52-BE2A-434A-9D08-09548E1CF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263" y="2335213"/>
              <a:ext cx="1035050" cy="51167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133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3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T→F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endParaRPr kumimoji="1" lang="en-US" altLang="zh-CN" sz="2133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3" name="Freeform 12">
              <a:extLst>
                <a:ext uri="{FF2B5EF4-FFF2-40B4-BE49-F238E27FC236}">
                  <a16:creationId xmlns:a16="http://schemas.microsoft.com/office/drawing/2014/main" id="{C23EA2B1-40D9-4B7F-ACAF-DB81B0C1C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467" y="2844070"/>
              <a:ext cx="699119" cy="577401"/>
            </a:xfrm>
            <a:custGeom>
              <a:avLst/>
              <a:gdLst>
                <a:gd name="T0" fmla="*/ 2147483646 w 736"/>
                <a:gd name="T1" fmla="*/ 0 h 768"/>
                <a:gd name="T2" fmla="*/ 2147483646 w 736"/>
                <a:gd name="T3" fmla="*/ 2147483646 h 768"/>
                <a:gd name="T4" fmla="*/ 2147483646 w 736"/>
                <a:gd name="T5" fmla="*/ 2147483646 h 768"/>
                <a:gd name="T6" fmla="*/ 2147483646 w 736"/>
                <a:gd name="T7" fmla="*/ 2147483646 h 768"/>
                <a:gd name="T8" fmla="*/ 2147483646 w 736"/>
                <a:gd name="T9" fmla="*/ 2147483646 h 7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36"/>
                <a:gd name="T16" fmla="*/ 0 h 768"/>
                <a:gd name="T17" fmla="*/ 736 w 736"/>
                <a:gd name="T18" fmla="*/ 768 h 7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36" h="768">
                  <a:moveTo>
                    <a:pt x="16" y="0"/>
                  </a:moveTo>
                  <a:cubicBezTo>
                    <a:pt x="8" y="144"/>
                    <a:pt x="0" y="288"/>
                    <a:pt x="16" y="384"/>
                  </a:cubicBezTo>
                  <a:cubicBezTo>
                    <a:pt x="32" y="480"/>
                    <a:pt x="64" y="528"/>
                    <a:pt x="112" y="576"/>
                  </a:cubicBezTo>
                  <a:cubicBezTo>
                    <a:pt x="160" y="624"/>
                    <a:pt x="200" y="640"/>
                    <a:pt x="304" y="672"/>
                  </a:cubicBezTo>
                  <a:cubicBezTo>
                    <a:pt x="408" y="704"/>
                    <a:pt x="572" y="736"/>
                    <a:pt x="736" y="76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4" name="Text Box 13">
              <a:extLst>
                <a:ext uri="{FF2B5EF4-FFF2-40B4-BE49-F238E27FC236}">
                  <a16:creationId xmlns:a16="http://schemas.microsoft.com/office/drawing/2014/main" id="{2376DF37-6E82-4368-B193-909618132F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0434" y="2774528"/>
              <a:ext cx="304769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667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85" name="Text Box 14">
              <a:extLst>
                <a:ext uri="{FF2B5EF4-FFF2-40B4-BE49-F238E27FC236}">
                  <a16:creationId xmlns:a16="http://schemas.microsoft.com/office/drawing/2014/main" id="{0C4A0F46-1209-4FC7-8CDB-155A52378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263" y="2928938"/>
              <a:ext cx="1077912" cy="183896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133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4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 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 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E+T</a:t>
              </a:r>
            </a:p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T*F</a:t>
              </a:r>
            </a:p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 defTabSz="1219170" eaLnBrk="0" fontAlgn="base" hangingPunct="0">
                <a:lnSpc>
                  <a:spcPts val="2267"/>
                </a:lnSpc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3356" name="Text Box 16">
              <a:extLst>
                <a:ext uri="{FF2B5EF4-FFF2-40B4-BE49-F238E27FC236}">
                  <a16:creationId xmlns:a16="http://schemas.microsoft.com/office/drawing/2014/main" id="{A9890893-EF06-4129-8D8F-1B127DD0AC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3246" y="2894577"/>
              <a:ext cx="533347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667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87" name="Text Box 17">
              <a:extLst>
                <a:ext uri="{FF2B5EF4-FFF2-40B4-BE49-F238E27FC236}">
                  <a16:creationId xmlns:a16="http://schemas.microsoft.com/office/drawing/2014/main" id="{52D46D47-74F1-4A8E-BEA9-42A5B17B5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988" y="3467100"/>
              <a:ext cx="800100" cy="5615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133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5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endParaRPr kumimoji="1" lang="en-US" altLang="zh-CN" sz="2133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58" name="Line 18">
              <a:extLst>
                <a:ext uri="{FF2B5EF4-FFF2-40B4-BE49-F238E27FC236}">
                  <a16:creationId xmlns:a16="http://schemas.microsoft.com/office/drawing/2014/main" id="{9E280A36-4EE4-4D7C-B88B-3BC47766C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788" y="1000675"/>
              <a:ext cx="8381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59" name="Text Box 19">
              <a:extLst>
                <a:ext uri="{FF2B5EF4-FFF2-40B4-BE49-F238E27FC236}">
                  <a16:creationId xmlns:a16="http://schemas.microsoft.com/office/drawing/2014/main" id="{F4F2E7EE-B0A7-41D9-B9DE-D8A0B09CE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1021" y="654024"/>
              <a:ext cx="380962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667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90" name="Text Box 20">
              <a:extLst>
                <a:ext uri="{FF2B5EF4-FFF2-40B4-BE49-F238E27FC236}">
                  <a16:creationId xmlns:a16="http://schemas.microsoft.com/office/drawing/2014/main" id="{4DD320E3-99CD-442D-9126-096779EE39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9450" y="714375"/>
              <a:ext cx="1200150" cy="154628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133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6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E→ E+ 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 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T*F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3361" name="Line 21">
              <a:extLst>
                <a:ext uri="{FF2B5EF4-FFF2-40B4-BE49-F238E27FC236}">
                  <a16:creationId xmlns:a16="http://schemas.microsoft.com/office/drawing/2014/main" id="{10DE0879-9394-48F0-8292-88245216D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1947" y="1886707"/>
              <a:ext cx="838116" cy="6860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2" name="Text Box 22">
              <a:extLst>
                <a:ext uri="{FF2B5EF4-FFF2-40B4-BE49-F238E27FC236}">
                  <a16:creationId xmlns:a16="http://schemas.microsoft.com/office/drawing/2014/main" id="{F40AF18F-CBA6-4A0F-B300-AFEE2AAA4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3672" y="1636944"/>
              <a:ext cx="380962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667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93" name="Text Box 23">
              <a:extLst>
                <a:ext uri="{FF2B5EF4-FFF2-40B4-BE49-F238E27FC236}">
                  <a16:creationId xmlns:a16="http://schemas.microsoft.com/office/drawing/2014/main" id="{A58AE8B8-2BE3-42E5-9938-552BD88E8D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9450" y="2413000"/>
              <a:ext cx="1050925" cy="10539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133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7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T→T* 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 </a:t>
              </a: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id</a:t>
              </a:r>
            </a:p>
          </p:txBody>
        </p:sp>
        <p:sp>
          <p:nvSpPr>
            <p:cNvPr id="13364" name="Line 24">
              <a:extLst>
                <a:ext uri="{FF2B5EF4-FFF2-40B4-BE49-F238E27FC236}">
                  <a16:creationId xmlns:a16="http://schemas.microsoft.com/office/drawing/2014/main" id="{07BABA86-BCEE-4C98-9B57-F64794667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68764" y="3858991"/>
              <a:ext cx="2280575" cy="10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5" name="Text Box 25">
              <a:extLst>
                <a:ext uri="{FF2B5EF4-FFF2-40B4-BE49-F238E27FC236}">
                  <a16:creationId xmlns:a16="http://schemas.microsoft.com/office/drawing/2014/main" id="{63B4A378-91FF-4D20-90E2-6C6180AB2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1947" y="3508556"/>
              <a:ext cx="380962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96" name="Text Box 26">
              <a:extLst>
                <a:ext uri="{FF2B5EF4-FFF2-40B4-BE49-F238E27FC236}">
                  <a16:creationId xmlns:a16="http://schemas.microsoft.com/office/drawing/2014/main" id="{3CEBDA04-36CC-461E-AB83-31E74DBCB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9800" y="3149600"/>
              <a:ext cx="1141413" cy="8077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133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8</a:t>
              </a:r>
              <a:r>
                <a:rPr kumimoji="1" lang="en-US" altLang="zh-CN" sz="2133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F→ </a:t>
              </a:r>
              <a:r>
                <a:rPr kumimoji="1" lang="en-US" altLang="zh-CN" sz="2133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133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133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133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E→E</a:t>
              </a:r>
              <a:r>
                <a:rPr lang="en-US" altLang="zh-CN" sz="2133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r>
                <a:rPr kumimoji="1" lang="en-US" altLang="zh-CN" sz="2133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+T</a:t>
              </a:r>
            </a:p>
          </p:txBody>
        </p:sp>
        <p:sp>
          <p:nvSpPr>
            <p:cNvPr id="13367" name="Text Box 28">
              <a:extLst>
                <a:ext uri="{FF2B5EF4-FFF2-40B4-BE49-F238E27FC236}">
                  <a16:creationId xmlns:a16="http://schemas.microsoft.com/office/drawing/2014/main" id="{FB396360-3C7A-4799-95F2-ABD239B65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4707" y="2749316"/>
              <a:ext cx="380962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3368" name="Freeform 29">
              <a:extLst>
                <a:ext uri="{FF2B5EF4-FFF2-40B4-BE49-F238E27FC236}">
                  <a16:creationId xmlns:a16="http://schemas.microsoft.com/office/drawing/2014/main" id="{37DB1207-1776-4117-8E88-5A25D36A6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4877" y="2578831"/>
              <a:ext cx="344253" cy="571703"/>
            </a:xfrm>
            <a:custGeom>
              <a:avLst/>
              <a:gdLst>
                <a:gd name="T0" fmla="*/ 2147483646 w 112"/>
                <a:gd name="T1" fmla="*/ 2147483646 h 480"/>
                <a:gd name="T2" fmla="*/ 2147483646 w 112"/>
                <a:gd name="T3" fmla="*/ 2147483646 h 480"/>
                <a:gd name="T4" fmla="*/ 2147483646 w 112"/>
                <a:gd name="T5" fmla="*/ 2147483646 h 480"/>
                <a:gd name="T6" fmla="*/ 2147483646 w 112"/>
                <a:gd name="T7" fmla="*/ 0 h 48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"/>
                <a:gd name="T13" fmla="*/ 0 h 480"/>
                <a:gd name="T14" fmla="*/ 112 w 112"/>
                <a:gd name="T15" fmla="*/ 480 h 48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" h="480">
                  <a:moveTo>
                    <a:pt x="112" y="480"/>
                  </a:moveTo>
                  <a:cubicBezTo>
                    <a:pt x="72" y="436"/>
                    <a:pt x="32" y="392"/>
                    <a:pt x="16" y="336"/>
                  </a:cubicBezTo>
                  <a:cubicBezTo>
                    <a:pt x="0" y="280"/>
                    <a:pt x="0" y="200"/>
                    <a:pt x="16" y="144"/>
                  </a:cubicBezTo>
                  <a:cubicBezTo>
                    <a:pt x="32" y="88"/>
                    <a:pt x="72" y="44"/>
                    <a:pt x="11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69" name="Text Box 30">
              <a:extLst>
                <a:ext uri="{FF2B5EF4-FFF2-40B4-BE49-F238E27FC236}">
                  <a16:creationId xmlns:a16="http://schemas.microsoft.com/office/drawing/2014/main" id="{D2FBB05C-7437-4996-8AC5-608F8CB524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237" y="2072561"/>
              <a:ext cx="304769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3370" name="Freeform 31">
              <a:extLst>
                <a:ext uri="{FF2B5EF4-FFF2-40B4-BE49-F238E27FC236}">
                  <a16:creationId xmlns:a16="http://schemas.microsoft.com/office/drawing/2014/main" id="{CEDC65A5-E1B9-496C-866C-32743EC7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360" y="4103560"/>
              <a:ext cx="330167" cy="571703"/>
            </a:xfrm>
            <a:custGeom>
              <a:avLst/>
              <a:gdLst>
                <a:gd name="T0" fmla="*/ 2147483646 w 208"/>
                <a:gd name="T1" fmla="*/ 2147483646 h 480"/>
                <a:gd name="T2" fmla="*/ 0 w 208"/>
                <a:gd name="T3" fmla="*/ 2147483646 h 480"/>
                <a:gd name="T4" fmla="*/ 2147483646 w 208"/>
                <a:gd name="T5" fmla="*/ 0 h 480"/>
                <a:gd name="T6" fmla="*/ 0 60000 65536"/>
                <a:gd name="T7" fmla="*/ 0 60000 65536"/>
                <a:gd name="T8" fmla="*/ 0 60000 65536"/>
                <a:gd name="T9" fmla="*/ 0 w 208"/>
                <a:gd name="T10" fmla="*/ 0 h 480"/>
                <a:gd name="T11" fmla="*/ 208 w 208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8" h="480">
                  <a:moveTo>
                    <a:pt x="192" y="480"/>
                  </a:moveTo>
                  <a:cubicBezTo>
                    <a:pt x="96" y="400"/>
                    <a:pt x="0" y="320"/>
                    <a:pt x="0" y="240"/>
                  </a:cubicBezTo>
                  <a:cubicBezTo>
                    <a:pt x="0" y="160"/>
                    <a:pt x="208" y="40"/>
                    <a:pt x="192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1" name="Text Box 32">
              <a:extLst>
                <a:ext uri="{FF2B5EF4-FFF2-40B4-BE49-F238E27FC236}">
                  <a16:creationId xmlns:a16="http://schemas.microsoft.com/office/drawing/2014/main" id="{95A43A67-C3C7-4125-9D1B-B3D89B249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21226" y="4203021"/>
              <a:ext cx="304769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667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13372" name="Line 33">
              <a:extLst>
                <a:ext uri="{FF2B5EF4-FFF2-40B4-BE49-F238E27FC236}">
                  <a16:creationId xmlns:a16="http://schemas.microsoft.com/office/drawing/2014/main" id="{B65198EB-0901-4A38-A2BD-E99CDB5B9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4102" y="3882967"/>
              <a:ext cx="7550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3" name="Text Box 34">
              <a:extLst>
                <a:ext uri="{FF2B5EF4-FFF2-40B4-BE49-F238E27FC236}">
                  <a16:creationId xmlns:a16="http://schemas.microsoft.com/office/drawing/2014/main" id="{EADAD69F-47AD-4D87-B7DA-15B465F808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0461" y="3500458"/>
              <a:ext cx="457154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667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13374" name="Text Box 36">
              <a:extLst>
                <a:ext uri="{FF2B5EF4-FFF2-40B4-BE49-F238E27FC236}">
                  <a16:creationId xmlns:a16="http://schemas.microsoft.com/office/drawing/2014/main" id="{E43A198B-5C38-46AB-8BB7-C1D06C38F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2472" y="1296638"/>
              <a:ext cx="457154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105" name="Text Box 37">
              <a:extLst>
                <a:ext uri="{FF2B5EF4-FFF2-40B4-BE49-F238E27FC236}">
                  <a16:creationId xmlns:a16="http://schemas.microsoft.com/office/drawing/2014/main" id="{5DA40767-3A00-4DB4-A048-5AC4018F3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3925" y="1333500"/>
              <a:ext cx="1019175" cy="8077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133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9</a:t>
              </a:r>
              <a:r>
                <a:rPr kumimoji="1" lang="en-US" altLang="zh-CN" sz="2133" b="1" dirty="0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E→E+T</a:t>
              </a:r>
              <a:r>
                <a:rPr lang="en-US" altLang="zh-CN" sz="2133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133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·</a:t>
              </a:r>
              <a:r>
                <a:rPr lang="en-US" altLang="zh-CN" sz="2133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kumimoji="1" lang="en-US" altLang="zh-CN" sz="2133" b="1" i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T→T</a:t>
              </a:r>
              <a:r>
                <a:rPr lang="en-US" altLang="zh-CN" sz="2133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</a:t>
              </a:r>
              <a:r>
                <a:rPr kumimoji="1" lang="en-US" altLang="zh-CN" sz="2133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*</a:t>
              </a:r>
              <a:r>
                <a:rPr kumimoji="1" lang="en-US" altLang="zh-CN" sz="2133" b="1" i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13376" name="Freeform 38">
              <a:extLst>
                <a:ext uri="{FF2B5EF4-FFF2-40B4-BE49-F238E27FC236}">
                  <a16:creationId xmlns:a16="http://schemas.microsoft.com/office/drawing/2014/main" id="{E6F45278-7F64-4AB4-B2F2-F9E66833E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1947" y="1143633"/>
              <a:ext cx="838116" cy="1543598"/>
            </a:xfrm>
            <a:custGeom>
              <a:avLst/>
              <a:gdLst>
                <a:gd name="T0" fmla="*/ 2147483646 w 528"/>
                <a:gd name="T1" fmla="*/ 0 h 1296"/>
                <a:gd name="T2" fmla="*/ 2147483646 w 528"/>
                <a:gd name="T3" fmla="*/ 2147483646 h 1296"/>
                <a:gd name="T4" fmla="*/ 2147483646 w 528"/>
                <a:gd name="T5" fmla="*/ 2147483646 h 1296"/>
                <a:gd name="T6" fmla="*/ 0 w 528"/>
                <a:gd name="T7" fmla="*/ 2147483646 h 1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296"/>
                <a:gd name="T14" fmla="*/ 528 w 528"/>
                <a:gd name="T15" fmla="*/ 1296 h 1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296">
                  <a:moveTo>
                    <a:pt x="528" y="0"/>
                  </a:moveTo>
                  <a:cubicBezTo>
                    <a:pt x="464" y="36"/>
                    <a:pt x="400" y="72"/>
                    <a:pt x="336" y="240"/>
                  </a:cubicBezTo>
                  <a:cubicBezTo>
                    <a:pt x="272" y="408"/>
                    <a:pt x="200" y="832"/>
                    <a:pt x="144" y="1008"/>
                  </a:cubicBezTo>
                  <a:cubicBezTo>
                    <a:pt x="88" y="1184"/>
                    <a:pt x="44" y="1240"/>
                    <a:pt x="0" y="12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7" name="Text Box 39">
              <a:extLst>
                <a:ext uri="{FF2B5EF4-FFF2-40B4-BE49-F238E27FC236}">
                  <a16:creationId xmlns:a16="http://schemas.microsoft.com/office/drawing/2014/main" id="{86BB4DCF-8EF9-4251-93E3-77DD1D8FAA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5604" y="1183749"/>
              <a:ext cx="457154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3378" name="Freeform 40">
              <a:extLst>
                <a:ext uri="{FF2B5EF4-FFF2-40B4-BE49-F238E27FC236}">
                  <a16:creationId xmlns:a16="http://schemas.microsoft.com/office/drawing/2014/main" id="{E1A6863F-01F7-4220-A5D5-B477CDFA5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6466" y="1643822"/>
              <a:ext cx="793597" cy="1857854"/>
            </a:xfrm>
            <a:custGeom>
              <a:avLst/>
              <a:gdLst>
                <a:gd name="T0" fmla="*/ 2147483646 w 528"/>
                <a:gd name="T1" fmla="*/ 0 h 1488"/>
                <a:gd name="T2" fmla="*/ 2147483646 w 528"/>
                <a:gd name="T3" fmla="*/ 2147483646 h 1488"/>
                <a:gd name="T4" fmla="*/ 2147483646 w 528"/>
                <a:gd name="T5" fmla="*/ 2147483646 h 1488"/>
                <a:gd name="T6" fmla="*/ 0 w 528"/>
                <a:gd name="T7" fmla="*/ 2147483646 h 14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1488"/>
                <a:gd name="T14" fmla="*/ 528 w 528"/>
                <a:gd name="T15" fmla="*/ 1488 h 14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1488">
                  <a:moveTo>
                    <a:pt x="528" y="0"/>
                  </a:moveTo>
                  <a:cubicBezTo>
                    <a:pt x="504" y="48"/>
                    <a:pt x="480" y="96"/>
                    <a:pt x="432" y="288"/>
                  </a:cubicBezTo>
                  <a:cubicBezTo>
                    <a:pt x="384" y="480"/>
                    <a:pt x="312" y="952"/>
                    <a:pt x="240" y="1152"/>
                  </a:cubicBezTo>
                  <a:cubicBezTo>
                    <a:pt x="168" y="1352"/>
                    <a:pt x="84" y="1420"/>
                    <a:pt x="0" y="148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79" name="Text Box 41">
              <a:extLst>
                <a:ext uri="{FF2B5EF4-FFF2-40B4-BE49-F238E27FC236}">
                  <a16:creationId xmlns:a16="http://schemas.microsoft.com/office/drawing/2014/main" id="{CA18193E-0183-4D06-9ED0-3F9E4E8B9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9044" y="1879441"/>
              <a:ext cx="380962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667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13380" name="Text Box 42">
              <a:extLst>
                <a:ext uri="{FF2B5EF4-FFF2-40B4-BE49-F238E27FC236}">
                  <a16:creationId xmlns:a16="http://schemas.microsoft.com/office/drawing/2014/main" id="{0E3DC659-1B59-4F19-A920-6835CCA17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8461" y="3428617"/>
              <a:ext cx="457154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667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  <p:sp>
          <p:nvSpPr>
            <p:cNvPr id="13381" name="Text Box 44">
              <a:extLst>
                <a:ext uri="{FF2B5EF4-FFF2-40B4-BE49-F238E27FC236}">
                  <a16:creationId xmlns:a16="http://schemas.microsoft.com/office/drawing/2014/main" id="{3003EC8C-3A5F-44FC-9334-F170AA182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7345" y="2347649"/>
              <a:ext cx="380962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667" b="1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</p:txBody>
        </p:sp>
        <p:sp>
          <p:nvSpPr>
            <p:cNvPr id="112" name="Text Box 45">
              <a:extLst>
                <a:ext uri="{FF2B5EF4-FFF2-40B4-BE49-F238E27FC236}">
                  <a16:creationId xmlns:a16="http://schemas.microsoft.com/office/drawing/2014/main" id="{FF87389A-9CDD-4C6A-8162-2B39ACA03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3925" y="2274888"/>
              <a:ext cx="1019175" cy="5615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133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10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T→T*F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endParaRPr kumimoji="1" lang="en-US" altLang="zh-CN" sz="2133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3" name="Text Box 46">
              <a:extLst>
                <a:ext uri="{FF2B5EF4-FFF2-40B4-BE49-F238E27FC236}">
                  <a16:creationId xmlns:a16="http://schemas.microsoft.com/office/drawing/2014/main" id="{7D4176AD-A7B7-4F79-B7E9-ABEB280377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0092" y="3402956"/>
              <a:ext cx="457154" cy="377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2667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</a:p>
          </p:txBody>
        </p:sp>
        <p:sp>
          <p:nvSpPr>
            <p:cNvPr id="13384" name="Text Box 47">
              <a:extLst>
                <a:ext uri="{FF2B5EF4-FFF2-40B4-BE49-F238E27FC236}">
                  <a16:creationId xmlns:a16="http://schemas.microsoft.com/office/drawing/2014/main" id="{4E9686DC-63D0-455C-86E1-2BFC46A8F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2689" y="3888277"/>
              <a:ext cx="380962" cy="346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115" name="Text Box 48">
              <a:extLst>
                <a:ext uri="{FF2B5EF4-FFF2-40B4-BE49-F238E27FC236}">
                  <a16:creationId xmlns:a16="http://schemas.microsoft.com/office/drawing/2014/main" id="{4282E55E-537F-4F78-AEBF-84F561840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1863" y="4230688"/>
              <a:ext cx="1000125" cy="56159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133" b="1" i="1" baseline="-25000">
                  <a:solidFill>
                    <a:srgbClr val="000000"/>
                  </a:solidFill>
                  <a:latin typeface="Times New Roman" panose="02020603050405020304" pitchFamily="18" charset="0"/>
                </a:rPr>
                <a:t>11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:</a:t>
              </a:r>
            </a:p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73E87"/>
                </a:buClr>
                <a:buSzPct val="75000"/>
                <a:defRPr/>
              </a:pP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F→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E</a:t>
              </a:r>
              <a:r>
                <a:rPr kumimoji="1" lang="en-US" altLang="zh-CN" sz="2133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)</a:t>
              </a:r>
              <a:r>
                <a:rPr lang="en-US" altLang="zh-CN" sz="2133" b="1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· </a:t>
              </a:r>
              <a:endParaRPr kumimoji="1" lang="en-US" altLang="zh-CN" sz="2133" b="1" i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86" name="Text Box 49">
              <a:extLst>
                <a:ext uri="{FF2B5EF4-FFF2-40B4-BE49-F238E27FC236}">
                  <a16:creationId xmlns:a16="http://schemas.microsoft.com/office/drawing/2014/main" id="{8A4C909B-337D-40CE-90BF-94D2897D4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2676" y="3221535"/>
              <a:ext cx="380962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3387" name="Line 50">
              <a:extLst>
                <a:ext uri="{FF2B5EF4-FFF2-40B4-BE49-F238E27FC236}">
                  <a16:creationId xmlns:a16="http://schemas.microsoft.com/office/drawing/2014/main" id="{F047A065-65F5-40CF-8574-3134A49D8D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33483" y="1929667"/>
              <a:ext cx="439826" cy="6252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88" name="Text Box 51">
              <a:extLst>
                <a:ext uri="{FF2B5EF4-FFF2-40B4-BE49-F238E27FC236}">
                  <a16:creationId xmlns:a16="http://schemas.microsoft.com/office/drawing/2014/main" id="{6827F0AC-73AF-4595-9DB1-DBF15CE77D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729" y="1702502"/>
              <a:ext cx="457154" cy="438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zh-CN" altLang="en-US" sz="3200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</a:p>
          </p:txBody>
        </p:sp>
        <p:sp>
          <p:nvSpPr>
            <p:cNvPr id="13389" name="Freeform 52">
              <a:extLst>
                <a:ext uri="{FF2B5EF4-FFF2-40B4-BE49-F238E27FC236}">
                  <a16:creationId xmlns:a16="http://schemas.microsoft.com/office/drawing/2014/main" id="{BD7A19CD-B28A-4732-A7C1-253B90BE0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956" y="1096057"/>
              <a:ext cx="1758944" cy="2286589"/>
            </a:xfrm>
            <a:custGeom>
              <a:avLst/>
              <a:gdLst>
                <a:gd name="T0" fmla="*/ 2147483646 w 1712"/>
                <a:gd name="T1" fmla="*/ 2147483646 h 2352"/>
                <a:gd name="T2" fmla="*/ 2147483646 w 1712"/>
                <a:gd name="T3" fmla="*/ 2147483646 h 2352"/>
                <a:gd name="T4" fmla="*/ 2147483646 w 1712"/>
                <a:gd name="T5" fmla="*/ 2147483646 h 2352"/>
                <a:gd name="T6" fmla="*/ 2147483646 w 1712"/>
                <a:gd name="T7" fmla="*/ 2147483646 h 2352"/>
                <a:gd name="T8" fmla="*/ 2147483646 w 1712"/>
                <a:gd name="T9" fmla="*/ 2147483646 h 2352"/>
                <a:gd name="T10" fmla="*/ 0 w 1712"/>
                <a:gd name="T11" fmla="*/ 0 h 2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12"/>
                <a:gd name="T19" fmla="*/ 0 h 2352"/>
                <a:gd name="T20" fmla="*/ 1712 w 1712"/>
                <a:gd name="T21" fmla="*/ 2352 h 23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12" h="2352">
                  <a:moveTo>
                    <a:pt x="1440" y="2352"/>
                  </a:moveTo>
                  <a:cubicBezTo>
                    <a:pt x="1516" y="2060"/>
                    <a:pt x="1592" y="1768"/>
                    <a:pt x="1632" y="1488"/>
                  </a:cubicBezTo>
                  <a:cubicBezTo>
                    <a:pt x="1672" y="1208"/>
                    <a:pt x="1712" y="888"/>
                    <a:pt x="1680" y="672"/>
                  </a:cubicBezTo>
                  <a:cubicBezTo>
                    <a:pt x="1648" y="456"/>
                    <a:pt x="1536" y="296"/>
                    <a:pt x="1440" y="192"/>
                  </a:cubicBezTo>
                  <a:cubicBezTo>
                    <a:pt x="1344" y="88"/>
                    <a:pt x="1344" y="80"/>
                    <a:pt x="1104" y="48"/>
                  </a:cubicBezTo>
                  <a:cubicBezTo>
                    <a:pt x="864" y="16"/>
                    <a:pt x="152" y="0"/>
                    <a:pt x="0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90" name="Freeform 54">
              <a:extLst>
                <a:ext uri="{FF2B5EF4-FFF2-40B4-BE49-F238E27FC236}">
                  <a16:creationId xmlns:a16="http://schemas.microsoft.com/office/drawing/2014/main" id="{04431346-A570-4751-BAA3-381FD2D70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5874" y="3475793"/>
              <a:ext cx="971377" cy="845200"/>
            </a:xfrm>
            <a:custGeom>
              <a:avLst/>
              <a:gdLst>
                <a:gd name="T0" fmla="*/ 2147483646 w 640"/>
                <a:gd name="T1" fmla="*/ 0 h 1104"/>
                <a:gd name="T2" fmla="*/ 2147483646 w 640"/>
                <a:gd name="T3" fmla="*/ 2147483646 h 1104"/>
                <a:gd name="T4" fmla="*/ 2147483646 w 640"/>
                <a:gd name="T5" fmla="*/ 2147483646 h 1104"/>
                <a:gd name="T6" fmla="*/ 0 w 640"/>
                <a:gd name="T7" fmla="*/ 2147483646 h 11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40"/>
                <a:gd name="T13" fmla="*/ 0 h 1104"/>
                <a:gd name="T14" fmla="*/ 640 w 640"/>
                <a:gd name="T15" fmla="*/ 1104 h 11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40" h="1104">
                  <a:moveTo>
                    <a:pt x="624" y="0"/>
                  </a:moveTo>
                  <a:cubicBezTo>
                    <a:pt x="632" y="144"/>
                    <a:pt x="640" y="288"/>
                    <a:pt x="624" y="384"/>
                  </a:cubicBezTo>
                  <a:cubicBezTo>
                    <a:pt x="608" y="480"/>
                    <a:pt x="632" y="456"/>
                    <a:pt x="528" y="576"/>
                  </a:cubicBezTo>
                  <a:cubicBezTo>
                    <a:pt x="424" y="696"/>
                    <a:pt x="212" y="900"/>
                    <a:pt x="0" y="1104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00">
                <a:solidFill>
                  <a:prstClr val="black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91" name="Text Box 56">
              <a:extLst>
                <a:ext uri="{FF2B5EF4-FFF2-40B4-BE49-F238E27FC236}">
                  <a16:creationId xmlns:a16="http://schemas.microsoft.com/office/drawing/2014/main" id="{07B09A62-EA42-459A-8984-71CD8F2619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1688" y="571500"/>
              <a:ext cx="457154" cy="3770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</a:defRPr>
              </a:lvl9pPr>
            </a:lstStyle>
            <a:p>
              <a:pPr defTabSz="1219170" eaLnBrk="0" fontAlgn="base" hangingPunct="0">
                <a:spcBef>
                  <a:spcPct val="50000"/>
                </a:spcBef>
                <a:spcAft>
                  <a:spcPct val="0"/>
                </a:spcAft>
                <a:buClrTx/>
                <a:buSzTx/>
                <a:buNone/>
              </a:pPr>
              <a:r>
                <a:rPr lang="en-US" altLang="zh-CN" sz="2667" b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id</a:t>
              </a: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E9604D8-39D5-45F9-A830-9A7FB3E89DB9}"/>
              </a:ext>
            </a:extLst>
          </p:cNvPr>
          <p:cNvSpPr/>
          <p:nvPr/>
        </p:nvSpPr>
        <p:spPr>
          <a:xfrm>
            <a:off x="7248512" y="155317"/>
            <a:ext cx="47836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LR(0) 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分析过程中的冲突</a:t>
            </a:r>
          </a:p>
        </p:txBody>
      </p:sp>
    </p:spTree>
    <p:extLst>
      <p:ext uri="{BB962C8B-B14F-4D97-AF65-F5344CB8AC3E}">
        <p14:creationId xmlns:p14="http://schemas.microsoft.com/office/powerpoint/2010/main" val="142592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16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16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6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6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16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16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7" grpId="0" build="p" animBg="1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144C6484-95BF-4B29-9436-29F1D876B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534" y="912285"/>
            <a:ext cx="11954933" cy="5488515"/>
          </a:xfrm>
        </p:spPr>
        <p:txBody>
          <a:bodyPr/>
          <a:lstStyle/>
          <a:p>
            <a:pPr eaLnBrk="1" hangingPunct="1">
              <a:lnSpc>
                <a:spcPts val="4667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句柄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都是相对一个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句型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而言的</a:t>
            </a:r>
          </a:p>
          <a:p>
            <a:pPr eaLnBrk="1" hangingPunct="1">
              <a:lnSpc>
                <a:spcPts val="4667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LR(0)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分析只关心构成某个成分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的各个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子成分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是否都已出现（如果都出现了就进行归约），但并没有考虑这个成分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是否是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待分析句子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中的一个成分</a:t>
            </a:r>
          </a:p>
          <a:p>
            <a:pPr lvl="1" eaLnBrk="1" hangingPunct="1">
              <a:lnSpc>
                <a:spcPts val="4667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533" b="1" dirty="0">
                <a:solidFill>
                  <a:schemeClr val="tx1"/>
                </a:solidFill>
                <a:cs typeface="Times New Roman" panose="02020603050405020304" pitchFamily="18" charset="0"/>
              </a:rPr>
              <a:t>事实上，如果</a:t>
            </a:r>
            <a:r>
              <a:rPr lang="en-US" altLang="zh-CN" sz="2533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533" b="1" dirty="0">
                <a:solidFill>
                  <a:schemeClr val="tx1"/>
                </a:solidFill>
                <a:cs typeface="Times New Roman" panose="02020603050405020304" pitchFamily="18" charset="0"/>
              </a:rPr>
              <a:t>不是待分析句子中的一个成分，那么即使把它归约出来也是徒劳，在后续分析过程中迟早会发现分析进行不下去的</a:t>
            </a:r>
            <a:endParaRPr lang="en-US" altLang="zh-CN" sz="2533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667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因此应该将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句柄的识别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放在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句型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这样一个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上下文环境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中考虑</a:t>
            </a:r>
            <a:endParaRPr lang="en-US" altLang="zh-CN" sz="28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4667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受技术上的限制，考虑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整个上下文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实现起来很困难，因此，</a:t>
            </a:r>
            <a:r>
              <a:rPr lang="en-US" altLang="zh-CN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LR(1)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分析只考虑成分</a:t>
            </a:r>
            <a:r>
              <a:rPr lang="en-US" altLang="zh-CN" sz="2800" b="1" i="1" dirty="0">
                <a:solidFill>
                  <a:schemeClr val="tx1"/>
                </a:solidFill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下文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第</a:t>
            </a:r>
            <a:r>
              <a:rPr lang="en-US" altLang="zh-CN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个</a:t>
            </a:r>
            <a:r>
              <a:rPr lang="zh-CN" altLang="en-US" sz="2800" b="1" dirty="0">
                <a:solidFill>
                  <a:schemeClr val="tx1"/>
                </a:solidFill>
                <a:cs typeface="Times New Roman" panose="02020603050405020304" pitchFamily="18" charset="0"/>
              </a:rPr>
              <a:t>（终结）</a:t>
            </a:r>
            <a:r>
              <a:rPr lang="zh-CN" altLang="en-US" sz="2800" b="1" dirty="0">
                <a:solidFill>
                  <a:srgbClr val="0000FF"/>
                </a:solidFill>
                <a:cs typeface="Times New Roman" panose="02020603050405020304" pitchFamily="18" charset="0"/>
              </a:rPr>
              <a:t>符号</a:t>
            </a:r>
          </a:p>
          <a:p>
            <a:pPr eaLnBrk="1" hangingPunct="1">
              <a:lnSpc>
                <a:spcPts val="4667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endParaRPr lang="zh-CN" altLang="en-US" sz="3333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747" name="标题 1">
            <a:extLst>
              <a:ext uri="{FF2B5EF4-FFF2-40B4-BE49-F238E27FC236}">
                <a16:creationId xmlns:a16="http://schemas.microsoft.com/office/drawing/2014/main" id="{5E5595D0-FAB6-4B20-B9FB-289D88D4A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讲（语法分析</a:t>
            </a:r>
            <a:r>
              <a:rPr lang="en-US" altLang="zh-CN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_4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）要点</a:t>
            </a:r>
          </a:p>
        </p:txBody>
      </p:sp>
    </p:spTree>
    <p:extLst>
      <p:ext uri="{BB962C8B-B14F-4D97-AF65-F5344CB8AC3E}">
        <p14:creationId xmlns:p14="http://schemas.microsoft.com/office/powerpoint/2010/main" val="292005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2">
            <a:extLst>
              <a:ext uri="{FF2B5EF4-FFF2-40B4-BE49-F238E27FC236}">
                <a16:creationId xmlns:a16="http://schemas.microsoft.com/office/drawing/2014/main" id="{144C6484-95BF-4B29-9436-29F1D876B9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534" y="912285"/>
            <a:ext cx="11954933" cy="4897967"/>
          </a:xfrm>
        </p:spPr>
        <p:txBody>
          <a:bodyPr/>
          <a:lstStyle/>
          <a:p>
            <a:pPr eaLnBrk="1" hangingPunct="1">
              <a:lnSpc>
                <a:spcPts val="4667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将一般形式为</a:t>
            </a:r>
            <a:r>
              <a:rPr lang="en-US" altLang="zh-CN" sz="3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3333" b="1" dirty="0">
                <a:solidFill>
                  <a:schemeClr val="tx1"/>
                </a:solidFill>
                <a:ea typeface="宋体" pitchFamily="2" charset="-122"/>
              </a:rPr>
              <a:t>[</a:t>
            </a:r>
            <a:r>
              <a:rPr lang="en-US" altLang="zh-CN" sz="3333" b="1" i="1" dirty="0" err="1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sz="3333" b="1" dirty="0" err="1">
                <a:solidFill>
                  <a:schemeClr val="tx1"/>
                </a:solidFill>
                <a:ea typeface="宋体" pitchFamily="2" charset="-122"/>
              </a:rPr>
              <a:t>→</a:t>
            </a:r>
            <a:r>
              <a:rPr lang="en-US" altLang="zh-CN" sz="3333" b="1" i="1" dirty="0" err="1">
                <a:solidFill>
                  <a:schemeClr val="tx1"/>
                </a:solidFill>
                <a:ea typeface="宋体" pitchFamily="2" charset="-122"/>
              </a:rPr>
              <a:t>α</a:t>
            </a:r>
            <a:r>
              <a:rPr lang="en-US" altLang="zh-CN" sz="3733" b="1" i="1" dirty="0" err="1">
                <a:solidFill>
                  <a:srgbClr val="000000"/>
                </a:solidFill>
                <a:ea typeface="宋体" pitchFamily="2" charset="-122"/>
                <a:cs typeface="Times New Roman" pitchFamily="18" charset="0"/>
              </a:rPr>
              <a:t>·</a:t>
            </a:r>
            <a:r>
              <a:rPr lang="en-US" altLang="zh-CN" sz="3333" b="1" i="1" dirty="0" err="1">
                <a:solidFill>
                  <a:schemeClr val="tx1"/>
                </a:solidFill>
                <a:ea typeface="宋体" pitchFamily="2" charset="-122"/>
              </a:rPr>
              <a:t>β</a:t>
            </a:r>
            <a:r>
              <a:rPr lang="en-US" altLang="zh-CN" sz="3333" b="1" dirty="0">
                <a:solidFill>
                  <a:schemeClr val="tx1"/>
                </a:solidFill>
                <a:ea typeface="宋体" pitchFamily="2" charset="-122"/>
              </a:rPr>
              <a:t>, a]</a:t>
            </a: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的项称为</a:t>
            </a:r>
            <a:r>
              <a:rPr lang="en-US" altLang="zh-CN" sz="3333" b="1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sz="3333" b="1" i="1" dirty="0">
                <a:solidFill>
                  <a:srgbClr val="FF0000"/>
                </a:solidFill>
                <a:ea typeface="宋体" pitchFamily="2" charset="-122"/>
              </a:rPr>
              <a:t>LR</a:t>
            </a:r>
            <a:r>
              <a:rPr lang="en-US" altLang="zh-CN" sz="3333" b="1" dirty="0">
                <a:solidFill>
                  <a:srgbClr val="FF0000"/>
                </a:solidFill>
                <a:ea typeface="宋体" pitchFamily="2" charset="-122"/>
              </a:rPr>
              <a:t>(1)</a:t>
            </a:r>
            <a:r>
              <a:rPr lang="en-US" altLang="zh-CN" sz="3333" b="1" i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3333" b="1" dirty="0">
                <a:solidFill>
                  <a:srgbClr val="FF0000"/>
                </a:solidFill>
                <a:latin typeface="+mn-ea"/>
              </a:rPr>
              <a:t>项</a:t>
            </a: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，其中</a:t>
            </a:r>
            <a:r>
              <a:rPr lang="en-US" altLang="zh-CN" sz="3333" b="1" i="1" dirty="0" err="1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sz="3333" b="1" dirty="0" err="1">
                <a:solidFill>
                  <a:schemeClr val="tx1"/>
                </a:solidFill>
                <a:ea typeface="宋体" pitchFamily="2" charset="-122"/>
              </a:rPr>
              <a:t>→</a:t>
            </a:r>
            <a:r>
              <a:rPr lang="en-US" altLang="zh-CN" sz="3333" b="1" i="1" dirty="0" err="1">
                <a:solidFill>
                  <a:schemeClr val="tx1"/>
                </a:solidFill>
                <a:ea typeface="宋体" pitchFamily="2" charset="-122"/>
              </a:rPr>
              <a:t>αβ</a:t>
            </a:r>
            <a:r>
              <a:rPr lang="en-US" altLang="zh-CN" sz="3333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是一个产生式，</a:t>
            </a:r>
            <a:r>
              <a:rPr lang="en-US" altLang="zh-CN" sz="3333" b="1" dirty="0">
                <a:solidFill>
                  <a:srgbClr val="2D83F4"/>
                </a:solidFill>
                <a:ea typeface="宋体" pitchFamily="2" charset="-122"/>
              </a:rPr>
              <a:t>a</a:t>
            </a:r>
            <a:r>
              <a:rPr lang="en-US" altLang="zh-CN" sz="3333" b="1" i="1" dirty="0">
                <a:solidFill>
                  <a:srgbClr val="2D83F4"/>
                </a:solidFill>
                <a:ea typeface="宋体" pitchFamily="2" charset="-122"/>
              </a:rPr>
              <a:t> </a:t>
            </a: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是一个</a:t>
            </a:r>
            <a:r>
              <a:rPr lang="zh-CN" altLang="en-US" sz="3333" b="1" dirty="0">
                <a:solidFill>
                  <a:srgbClr val="2D83F4"/>
                </a:solidFill>
                <a:latin typeface="+mn-ea"/>
              </a:rPr>
              <a:t>终结符</a:t>
            </a:r>
            <a:r>
              <a:rPr lang="en-US" altLang="zh-CN" sz="3333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这里将</a:t>
            </a:r>
            <a:r>
              <a:rPr lang="en-US" altLang="zh-CN" sz="3333" b="1" dirty="0">
                <a:solidFill>
                  <a:srgbClr val="2D83F4"/>
                </a:solidFill>
                <a:latin typeface="+mn-ea"/>
              </a:rPr>
              <a:t>$</a:t>
            </a: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视为一个特殊的终结符</a:t>
            </a:r>
            <a:r>
              <a:rPr lang="en-US" altLang="zh-CN" sz="3333" b="1" dirty="0">
                <a:solidFill>
                  <a:schemeClr val="tx1"/>
                </a:solidFill>
                <a:latin typeface="+mn-ea"/>
              </a:rPr>
              <a:t>)</a:t>
            </a: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它表示在当前状态下，</a:t>
            </a:r>
            <a:r>
              <a:rPr lang="en-US" altLang="zh-CN" sz="3333" b="1" i="1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 sz="3333" b="1" dirty="0">
                <a:solidFill>
                  <a:schemeClr val="tx1"/>
                </a:solidFill>
                <a:latin typeface="+mn-ea"/>
              </a:rPr>
              <a:t>后面必须紧跟的终结符，称为该项的</a:t>
            </a:r>
            <a:r>
              <a:rPr lang="zh-CN" altLang="en-US" sz="3333" b="1" dirty="0">
                <a:solidFill>
                  <a:srgbClr val="FF0000"/>
                </a:solidFill>
                <a:latin typeface="+mn-ea"/>
              </a:rPr>
              <a:t>展望符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sz="2667" b="1" i="1" dirty="0" err="1">
                <a:solidFill>
                  <a:schemeClr val="tx1"/>
                </a:solidFill>
                <a:ea typeface="宋体" pitchFamily="2" charset="-122"/>
              </a:rPr>
              <a:t>lookahead</a:t>
            </a:r>
            <a:r>
              <a:rPr lang="en-US" altLang="zh-CN" sz="2667" b="1" dirty="0">
                <a:solidFill>
                  <a:schemeClr val="tx1"/>
                </a:solidFill>
                <a:ea typeface="宋体" pitchFamily="2" charset="-122"/>
              </a:rPr>
              <a:t>)</a:t>
            </a:r>
            <a:endParaRPr lang="en-US" altLang="zh-CN" b="1" dirty="0">
              <a:solidFill>
                <a:schemeClr val="tx1"/>
              </a:solidFill>
              <a:ea typeface="宋体" pitchFamily="2" charset="-122"/>
            </a:endParaRPr>
          </a:p>
          <a:p>
            <a:pPr lvl="1" eaLnBrk="1" hangingPunct="1">
              <a:lnSpc>
                <a:spcPts val="4667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在形如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[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b="1" dirty="0" err="1">
                <a:solidFill>
                  <a:schemeClr val="tx1"/>
                </a:solidFill>
                <a:ea typeface="宋体" pitchFamily="2" charset="-122"/>
              </a:rPr>
              <a:t>→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α</a:t>
            </a:r>
            <a:r>
              <a:rPr lang="en-US" altLang="zh-CN" sz="3200" b="1" i="1" dirty="0" err="1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β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, a]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且</a:t>
            </a:r>
            <a:r>
              <a:rPr lang="en-US" altLang="zh-CN" b="1" i="1" dirty="0">
                <a:solidFill>
                  <a:srgbClr val="2D83F4"/>
                </a:solidFill>
                <a:ea typeface="宋体" pitchFamily="2" charset="-122"/>
              </a:rPr>
              <a:t>β</a:t>
            </a:r>
            <a:r>
              <a:rPr lang="en-US" altLang="zh-CN" b="1" dirty="0">
                <a:solidFill>
                  <a:srgbClr val="2D83F4"/>
                </a:solidFill>
                <a:ea typeface="宋体" pitchFamily="2" charset="-122"/>
              </a:rPr>
              <a:t> ≠ ε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的项中，展望符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zh-CN" altLang="en-US" b="1" dirty="0">
                <a:solidFill>
                  <a:srgbClr val="2D83F4"/>
                </a:solidFill>
                <a:latin typeface="+mn-ea"/>
              </a:rPr>
              <a:t>没有任何作用</a:t>
            </a:r>
            <a:endParaRPr lang="en-US" altLang="zh-CN" b="1" dirty="0">
              <a:solidFill>
                <a:srgbClr val="2D83F4"/>
              </a:solidFill>
              <a:latin typeface="+mn-ea"/>
            </a:endParaRPr>
          </a:p>
          <a:p>
            <a:pPr lvl="1" eaLnBrk="1" hangingPunct="1">
              <a:lnSpc>
                <a:spcPts val="4667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但是一个形如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[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b="1" dirty="0" err="1">
                <a:solidFill>
                  <a:schemeClr val="tx1"/>
                </a:solidFill>
                <a:ea typeface="宋体" pitchFamily="2" charset="-122"/>
              </a:rPr>
              <a:t>→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α</a:t>
            </a:r>
            <a:r>
              <a:rPr lang="en-US" altLang="zh-CN" sz="3200" b="1" i="1" dirty="0">
                <a:solidFill>
                  <a:srgbClr val="000000"/>
                </a:solidFill>
                <a:ea typeface="宋体" pitchFamily="2" charset="-122"/>
              </a:rPr>
              <a:t>·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, a]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的项在</a:t>
            </a:r>
            <a:r>
              <a:rPr lang="zh-CN" altLang="en-US" b="1" dirty="0">
                <a:solidFill>
                  <a:srgbClr val="2D83F4"/>
                </a:solidFill>
                <a:latin typeface="+mn-ea"/>
              </a:rPr>
              <a:t>只有在下一个输入符号等于</a:t>
            </a:r>
            <a:r>
              <a:rPr lang="en-US" altLang="zh-CN" b="1" dirty="0">
                <a:solidFill>
                  <a:srgbClr val="2D83F4"/>
                </a:solidFill>
                <a:ea typeface="宋体" pitchFamily="2" charset="-122"/>
              </a:rPr>
              <a:t>a</a:t>
            </a:r>
            <a:r>
              <a:rPr lang="zh-CN" altLang="en-US" b="1" dirty="0">
                <a:solidFill>
                  <a:srgbClr val="2D83F4"/>
                </a:solidFill>
                <a:latin typeface="+mn-ea"/>
              </a:rPr>
              <a:t>时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才可以按照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b="1" dirty="0" err="1">
                <a:solidFill>
                  <a:schemeClr val="tx1"/>
                </a:solidFill>
                <a:ea typeface="宋体" pitchFamily="2" charset="-122"/>
              </a:rPr>
              <a:t>→</a:t>
            </a:r>
            <a:r>
              <a:rPr lang="en-US" altLang="zh-CN" b="1" i="1" dirty="0" err="1">
                <a:solidFill>
                  <a:schemeClr val="tx1"/>
                </a:solidFill>
                <a:ea typeface="宋体" pitchFamily="2" charset="-122"/>
              </a:rPr>
              <a:t>α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 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进行归约</a:t>
            </a:r>
            <a:endParaRPr lang="en-US" altLang="zh-CN" b="1" dirty="0">
              <a:solidFill>
                <a:schemeClr val="tx1"/>
              </a:solidFill>
              <a:latin typeface="+mn-ea"/>
            </a:endParaRPr>
          </a:p>
          <a:p>
            <a:pPr lvl="2" eaLnBrk="1" hangingPunct="1">
              <a:lnSpc>
                <a:spcPts val="4667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</a:rPr>
              <a:t>这样的</a:t>
            </a:r>
            <a:r>
              <a:rPr lang="en-US" altLang="zh-CN" b="1" dirty="0">
                <a:solidFill>
                  <a:srgbClr val="2D83F4"/>
                </a:solidFill>
                <a:ea typeface="宋体" pitchFamily="2" charset="-122"/>
              </a:rPr>
              <a:t>a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的集合总是</a:t>
            </a:r>
            <a:r>
              <a:rPr lang="en-US" altLang="zh-CN" b="1" i="1" dirty="0">
                <a:solidFill>
                  <a:schemeClr val="tx1"/>
                </a:solidFill>
                <a:ea typeface="宋体" pitchFamily="2" charset="-122"/>
              </a:rPr>
              <a:t>FOLLOW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(</a:t>
            </a:r>
            <a:r>
              <a:rPr lang="en-US" altLang="zh-CN" b="1" i="1" dirty="0">
                <a:solidFill>
                  <a:schemeClr val="tx1"/>
                </a:solidFill>
                <a:ea typeface="宋体" pitchFamily="2" charset="-122"/>
              </a:rPr>
              <a:t>A</a:t>
            </a:r>
            <a:r>
              <a:rPr lang="en-US" altLang="zh-CN" b="1" dirty="0">
                <a:solidFill>
                  <a:schemeClr val="tx1"/>
                </a:solidFill>
                <a:ea typeface="宋体" pitchFamily="2" charset="-122"/>
              </a:rPr>
              <a:t>)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的</a:t>
            </a:r>
            <a:r>
              <a:rPr lang="zh-CN" altLang="en-US" b="1" dirty="0">
                <a:solidFill>
                  <a:srgbClr val="2D83F4"/>
                </a:solidFill>
                <a:latin typeface="+mn-ea"/>
              </a:rPr>
              <a:t>子集</a:t>
            </a:r>
            <a:r>
              <a:rPr lang="zh-CN" altLang="en-US" b="1" dirty="0">
                <a:solidFill>
                  <a:schemeClr val="tx1"/>
                </a:solidFill>
                <a:latin typeface="+mn-ea"/>
              </a:rPr>
              <a:t>，而且它通常是一个真子集</a:t>
            </a:r>
          </a:p>
        </p:txBody>
      </p:sp>
      <p:sp>
        <p:nvSpPr>
          <p:cNvPr id="31747" name="标题 1">
            <a:extLst>
              <a:ext uri="{FF2B5EF4-FFF2-40B4-BE49-F238E27FC236}">
                <a16:creationId xmlns:a16="http://schemas.microsoft.com/office/drawing/2014/main" id="{5E5595D0-FAB6-4B20-B9FB-289D88D4AD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en-US" altLang="zh-CN" sz="4000" i="1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en-US" altLang="zh-CN" sz="40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(1)</a:t>
            </a: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282534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内容占位符 2">
            <a:extLst>
              <a:ext uri="{FF2B5EF4-FFF2-40B4-BE49-F238E27FC236}">
                <a16:creationId xmlns:a16="http://schemas.microsoft.com/office/drawing/2014/main" id="{04298EE8-E1FA-4958-BA76-9237E442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1"/>
            <a:ext cx="4903519" cy="3143992"/>
          </a:xfrm>
        </p:spPr>
        <p:txBody>
          <a:bodyPr/>
          <a:lstStyle/>
          <a:p>
            <a:pPr eaLnBrk="1" hangingPunct="1">
              <a:lnSpc>
                <a:spcPts val="44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 b="1" i="1" dirty="0">
                <a:solidFill>
                  <a:srgbClr val="0000FF"/>
                </a:solidFill>
              </a:rPr>
              <a:t>if</a:t>
            </a:r>
            <a:r>
              <a:rPr lang="en-US" altLang="zh-CN" sz="2400" b="1" dirty="0">
                <a:solidFill>
                  <a:schemeClr val="tx1"/>
                </a:solidFill>
              </a:rPr>
              <a:t>  [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</a:rPr>
              <a:t>→</a:t>
            </a:r>
            <a:r>
              <a:rPr lang="en-US" altLang="zh-CN" sz="2400" b="1" i="1" dirty="0">
                <a:solidFill>
                  <a:schemeClr val="tx1"/>
                </a:solidFill>
              </a:rPr>
              <a:t>α</a:t>
            </a:r>
            <a:r>
              <a:rPr lang="en-US" altLang="zh-CN" sz="2400" b="1" dirty="0">
                <a:solidFill>
                  <a:schemeClr val="tx1"/>
                </a:solidFill>
              </a:rPr>
              <a:t>·, c]∈</a:t>
            </a:r>
            <a:r>
              <a:rPr lang="en-US" altLang="zh-CN" sz="2400" b="1" i="1" dirty="0">
                <a:solidFill>
                  <a:schemeClr val="tx1"/>
                </a:solidFill>
              </a:rPr>
              <a:t>I</a:t>
            </a:r>
            <a:r>
              <a:rPr lang="en-US" altLang="zh-CN" sz="2400" b="1" i="1" baseline="-25000" dirty="0">
                <a:solidFill>
                  <a:schemeClr val="tx1"/>
                </a:solidFill>
              </a:rPr>
              <a:t>i</a:t>
            </a:r>
            <a:r>
              <a:rPr lang="zh-CN" altLang="en-US" sz="2400" b="1" dirty="0">
                <a:solidFill>
                  <a:schemeClr val="tx1"/>
                </a:solidFill>
                <a:cs typeface="楷体_GB2312" pitchFamily="49" charset="-122"/>
              </a:rPr>
              <a:t> </a:t>
            </a:r>
            <a:endParaRPr lang="zh-CN" altLang="en-US" sz="2400" dirty="0"/>
          </a:p>
        </p:txBody>
      </p:sp>
      <p:sp>
        <p:nvSpPr>
          <p:cNvPr id="106499" name="标题 1">
            <a:extLst>
              <a:ext uri="{FF2B5EF4-FFF2-40B4-BE49-F238E27FC236}">
                <a16:creationId xmlns:a16="http://schemas.microsoft.com/office/drawing/2014/main" id="{8C5D7F7F-4D27-49B5-AAC3-219D392A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各种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LR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分析表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构造方法的不同之处在于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归约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项目的处理上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226C7259-C59B-416B-B93C-49255818D529}"/>
              </a:ext>
            </a:extLst>
          </p:cNvPr>
          <p:cNvSpPr/>
          <p:nvPr/>
        </p:nvSpPr>
        <p:spPr>
          <a:xfrm>
            <a:off x="801152" y="2177465"/>
            <a:ext cx="149225" cy="443353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0149313-05DE-4309-A684-4772E40A34A4}"/>
              </a:ext>
            </a:extLst>
          </p:cNvPr>
          <p:cNvSpPr/>
          <p:nvPr/>
        </p:nvSpPr>
        <p:spPr>
          <a:xfrm>
            <a:off x="977530" y="1986149"/>
            <a:ext cx="102848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 =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S'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</a:rPr>
              <a:t>≠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S' </a:t>
            </a:r>
            <a:endParaRPr lang="zh-CN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9A370AF-3939-47ED-B07E-A883014F122C}"/>
              </a:ext>
            </a:extLst>
          </p:cNvPr>
          <p:cNvSpPr/>
          <p:nvPr/>
        </p:nvSpPr>
        <p:spPr>
          <a:xfrm>
            <a:off x="2239067" y="1962286"/>
            <a:ext cx="276229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ACTION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dirty="0">
                <a:solidFill>
                  <a:prstClr val="black"/>
                </a:solidFill>
                <a:latin typeface="华文楷体" panose="02010600040101010101" pitchFamily="2" charset="-122"/>
              </a:rPr>
              <a:t>$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]=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acc</a:t>
            </a:r>
            <a:endParaRPr lang="zh-CN" altLang="en-US" sz="14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CE34D9A-DFC9-4159-9457-1B41308D741F}"/>
              </a:ext>
            </a:extLst>
          </p:cNvPr>
          <p:cNvSpPr/>
          <p:nvPr/>
        </p:nvSpPr>
        <p:spPr>
          <a:xfrm>
            <a:off x="3193174" y="2460414"/>
            <a:ext cx="8617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a∈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∪{</a:t>
            </a:r>
            <a:r>
              <a:rPr lang="en-US" altLang="zh-CN" sz="2400" b="1" dirty="0">
                <a:solidFill>
                  <a:srgbClr val="FF0000"/>
                </a:solidFill>
                <a:latin typeface="华文楷体" panose="02010600040101010101" pitchFamily="2" charset="-122"/>
              </a:rPr>
              <a:t>$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}         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do ACTION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, a ]=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</a:rPr>
              <a:t>是产生式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α</a:t>
            </a:r>
            <a:r>
              <a:rPr lang="zh-CN" altLang="en-US" b="1" dirty="0">
                <a:solidFill>
                  <a:prstClr val="black"/>
                </a:solidFill>
                <a:latin typeface="华文楷体" panose="02010600040101010101" pitchFamily="2" charset="-122"/>
              </a:rPr>
              <a:t>的编号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1D164579-52D7-4846-AA6F-D725623D77B6}"/>
              </a:ext>
            </a:extLst>
          </p:cNvPr>
          <p:cNvSpPr/>
          <p:nvPr/>
        </p:nvSpPr>
        <p:spPr>
          <a:xfrm>
            <a:off x="1910930" y="2558934"/>
            <a:ext cx="328137" cy="1193669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121917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AFF5C16-D79F-4DBE-8040-9E0941703614}"/>
              </a:ext>
            </a:extLst>
          </p:cNvPr>
          <p:cNvSpPr/>
          <p:nvPr/>
        </p:nvSpPr>
        <p:spPr>
          <a:xfrm>
            <a:off x="2239067" y="2399141"/>
            <a:ext cx="954107" cy="13926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LR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2D83F4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</a:rPr>
              <a:t>(0)</a:t>
            </a:r>
          </a:p>
          <a:p>
            <a:pPr>
              <a:lnSpc>
                <a:spcPts val="3500"/>
              </a:lnSpc>
            </a:pPr>
            <a:r>
              <a:rPr lang="en-US" altLang="zh-CN" sz="2000" b="1" i="1" kern="0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SLR</a:t>
            </a:r>
            <a:r>
              <a:rPr lang="en-US" altLang="zh-CN" sz="2000" b="1" kern="0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 sz="2000" b="1" i="1" kern="0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LR</a:t>
            </a:r>
            <a:r>
              <a:rPr lang="en-US" altLang="zh-CN" sz="2000" b="1" kern="0" dirty="0">
                <a:solidFill>
                  <a:srgbClr val="2D83F4"/>
                </a:solidFill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endParaRPr lang="zh-CN" altLang="en-US" sz="2000" kern="0" dirty="0">
              <a:solidFill>
                <a:sysClr val="windowText" lastClr="0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66771E6-C59A-4734-8442-89BA3AF09594}"/>
              </a:ext>
            </a:extLst>
          </p:cNvPr>
          <p:cNvSpPr/>
          <p:nvPr/>
        </p:nvSpPr>
        <p:spPr>
          <a:xfrm>
            <a:off x="3163355" y="2907067"/>
            <a:ext cx="7931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for 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a∈</a:t>
            </a:r>
            <a:r>
              <a:rPr lang="en-US" altLang="zh-CN" sz="2400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FOLLOW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do ACTION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, a ]=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D788FB3-B9CC-44C0-9A55-9C1496F18782}"/>
              </a:ext>
            </a:extLst>
          </p:cNvPr>
          <p:cNvSpPr/>
          <p:nvPr/>
        </p:nvSpPr>
        <p:spPr>
          <a:xfrm>
            <a:off x="3063834" y="3357750"/>
            <a:ext cx="62654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精准归约</a:t>
            </a:r>
            <a:r>
              <a:rPr lang="en-US" altLang="zh-CN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		       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ACTION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[ 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, c ]=</a:t>
            </a:r>
            <a:r>
              <a:rPr lang="en-US" altLang="zh-CN" sz="2400" b="1" i="1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j</a:t>
            </a:r>
            <a:endParaRPr lang="zh-CN" altLang="en-US" sz="1200" dirty="0">
              <a:solidFill>
                <a:prstClr val="black"/>
              </a:solidFill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FDC8A1C2-458A-4D18-9C6A-401DFE8896D3}"/>
              </a:ext>
            </a:extLst>
          </p:cNvPr>
          <p:cNvSpPr/>
          <p:nvPr/>
        </p:nvSpPr>
        <p:spPr>
          <a:xfrm>
            <a:off x="3163355" y="4203813"/>
            <a:ext cx="6413682" cy="902465"/>
          </a:xfrm>
          <a:prstGeom prst="wedgeRoundRectCallout">
            <a:avLst>
              <a:gd name="adj1" fmla="val -35802"/>
              <a:gd name="adj2" fmla="val -10157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分析实际上是根据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后继符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集合的不同，将原始的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LR(0)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分裂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成不同的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</a:p>
        </p:txBody>
      </p:sp>
    </p:spTree>
    <p:extLst>
      <p:ext uri="{BB962C8B-B14F-4D97-AF65-F5344CB8AC3E}">
        <p14:creationId xmlns:p14="http://schemas.microsoft.com/office/powerpoint/2010/main" val="286172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/>
      <p:bldP spid="7" grpId="0" animBg="1"/>
      <p:bldP spid="4" grpId="0"/>
      <p:bldP spid="10" grpId="0"/>
      <p:bldP spid="11" grpId="0"/>
      <p:bldP spid="15" grpId="0" animBg="1"/>
      <p:bldP spid="9" grpId="0"/>
      <p:bldP spid="20" grpId="0"/>
      <p:bldP spid="21" grpId="0"/>
      <p:bldP spid="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04454AF-343E-4835-A4A1-4069AE417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047751"/>
            <a:ext cx="11190816" cy="2473925"/>
          </a:xfrm>
        </p:spPr>
        <p:txBody>
          <a:bodyPr/>
          <a:lstStyle/>
          <a:p>
            <a:pPr marL="273050" lvl="0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消除歧义</a:t>
            </a:r>
            <a:endParaRPr lang="en-US" altLang="zh-CN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73050" lvl="0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r>
              <a:rPr lang="en-US" altLang="zh-CN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LR</a:t>
            </a:r>
            <a:r>
              <a:rPr lang="zh-CN" altLang="en-US" sz="2500" b="1" dirty="0">
                <a:solidFill>
                  <a:prstClr val="black"/>
                </a:solidFill>
                <a:cs typeface="Times New Roman" panose="02020603050405020304" pitchFamily="18" charset="0"/>
              </a:rPr>
              <a:t>文法判定</a:t>
            </a:r>
            <a:endParaRPr lang="en-US" altLang="zh-CN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273050" lvl="0" indent="-273050" eaLnBrk="1" hangingPunct="1">
              <a:lnSpc>
                <a:spcPts val="3200"/>
              </a:lnSpc>
              <a:buClrTx/>
              <a:buFont typeface="Wingdings" panose="05000000000000000000" pitchFamily="2" charset="2"/>
              <a:buChar char="Ø"/>
              <a:defRPr/>
            </a:pPr>
            <a:endParaRPr lang="en-US" altLang="zh-CN" sz="2500" b="1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小结：</a:t>
            </a:r>
            <a:r>
              <a:rPr lang="en-US" altLang="zh-CN" sz="4000" spc="400" dirty="0" err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bottom_up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步骤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4E64530-8F0B-41EB-B107-0B3F5DF596D4}"/>
              </a:ext>
            </a:extLst>
          </p:cNvPr>
          <p:cNvSpPr/>
          <p:nvPr/>
        </p:nvSpPr>
        <p:spPr>
          <a:xfrm>
            <a:off x="3116990" y="107616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无二义性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0CB6C1-76EC-4A56-BC0F-625CA88E50F6}"/>
              </a:ext>
            </a:extLst>
          </p:cNvPr>
          <p:cNvSpPr/>
          <p:nvPr/>
        </p:nvSpPr>
        <p:spPr>
          <a:xfrm>
            <a:off x="3116990" y="160310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rPr>
              <a:t>确定性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FC5DC55C-D528-4DC0-A298-BB1F59AA3534}"/>
              </a:ext>
            </a:extLst>
          </p:cNvPr>
          <p:cNvGrpSpPr/>
          <p:nvPr/>
        </p:nvGrpSpPr>
        <p:grpSpPr>
          <a:xfrm>
            <a:off x="5770605" y="1298487"/>
            <a:ext cx="5933715" cy="2473924"/>
            <a:chOff x="5770605" y="1298487"/>
            <a:chExt cx="4720281" cy="172994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9A98A02-FB7A-49F9-BC11-B296C8B15431}"/>
                </a:ext>
              </a:extLst>
            </p:cNvPr>
            <p:cNvSpPr/>
            <p:nvPr/>
          </p:nvSpPr>
          <p:spPr>
            <a:xfrm>
              <a:off x="5770605" y="1298487"/>
              <a:ext cx="4720281" cy="172994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1776C5C-02B0-43A6-9E21-415A58579BF7}"/>
                </a:ext>
              </a:extLst>
            </p:cNvPr>
            <p:cNvSpPr/>
            <p:nvPr/>
          </p:nvSpPr>
          <p:spPr>
            <a:xfrm>
              <a:off x="7422859" y="1372276"/>
              <a:ext cx="1289474" cy="365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无二义性</a:t>
              </a: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1967EBC-BA28-4422-97B8-6D0A90B6FC2B}"/>
                </a:ext>
              </a:extLst>
            </p:cNvPr>
            <p:cNvSpPr/>
            <p:nvPr/>
          </p:nvSpPr>
          <p:spPr>
            <a:xfrm>
              <a:off x="6697361" y="1833941"/>
              <a:ext cx="3260094" cy="100089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dara"/>
                <a:ea typeface="华文楷体" panose="02010600040101010101" pitchFamily="2" charset="-122"/>
                <a:cs typeface="+mn-cs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31A1F6-7693-4327-9FC8-62F4FE3895B7}"/>
                </a:ext>
              </a:extLst>
            </p:cNvPr>
            <p:cNvSpPr/>
            <p:nvPr/>
          </p:nvSpPr>
          <p:spPr>
            <a:xfrm>
              <a:off x="7422859" y="2227471"/>
              <a:ext cx="1003831" cy="365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rPr>
                <a:t>确定性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28FE3BCF-E843-4BD2-AC9E-7D1D0398D1D2}"/>
              </a:ext>
            </a:extLst>
          </p:cNvPr>
          <p:cNvSpPr/>
          <p:nvPr/>
        </p:nvSpPr>
        <p:spPr>
          <a:xfrm>
            <a:off x="9173196" y="2258816"/>
            <a:ext cx="1524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LR(0)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</a:p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9EAA78-857B-48A5-B52E-528B74BE18C6}"/>
              </a:ext>
            </a:extLst>
          </p:cNvPr>
          <p:cNvGrpSpPr/>
          <p:nvPr/>
        </p:nvGrpSpPr>
        <p:grpSpPr>
          <a:xfrm>
            <a:off x="5709645" y="3909399"/>
            <a:ext cx="5933715" cy="2765721"/>
            <a:chOff x="5709645" y="3909399"/>
            <a:chExt cx="5933715" cy="276572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BDA27C62-241F-461A-982B-EC11A4F398EF}"/>
                </a:ext>
              </a:extLst>
            </p:cNvPr>
            <p:cNvGrpSpPr/>
            <p:nvPr/>
          </p:nvGrpSpPr>
          <p:grpSpPr>
            <a:xfrm>
              <a:off x="5709645" y="3909399"/>
              <a:ext cx="5933715" cy="2765721"/>
              <a:chOff x="5770605" y="1298487"/>
              <a:chExt cx="4720281" cy="1729946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10C37AAF-7543-4FDE-9322-DF15E6359390}"/>
                  </a:ext>
                </a:extLst>
              </p:cNvPr>
              <p:cNvSpPr/>
              <p:nvPr/>
            </p:nvSpPr>
            <p:spPr>
              <a:xfrm>
                <a:off x="5770605" y="1298487"/>
                <a:ext cx="4720281" cy="172994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E598522E-60ED-490E-8A18-840736A0F64C}"/>
                  </a:ext>
                </a:extLst>
              </p:cNvPr>
              <p:cNvSpPr/>
              <p:nvPr/>
            </p:nvSpPr>
            <p:spPr>
              <a:xfrm>
                <a:off x="7422859" y="1372276"/>
                <a:ext cx="1587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LR(1)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文法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CF0590FD-66B3-4CDA-AFB9-0D32303974D4}"/>
                  </a:ext>
                </a:extLst>
              </p:cNvPr>
              <p:cNvSpPr/>
              <p:nvPr/>
            </p:nvSpPr>
            <p:spPr>
              <a:xfrm>
                <a:off x="6247679" y="1691764"/>
                <a:ext cx="3915874" cy="114307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dara"/>
                  <a:ea typeface="华文楷体" panose="02010600040101010101" pitchFamily="2" charset="-122"/>
                  <a:cs typeface="+mn-cs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F8876F70-7C64-4500-A290-636A26A59A0A}"/>
                  </a:ext>
                </a:extLst>
              </p:cNvPr>
              <p:cNvSpPr/>
              <p:nvPr/>
            </p:nvSpPr>
            <p:spPr>
              <a:xfrm>
                <a:off x="7440493" y="1765553"/>
                <a:ext cx="1399141" cy="288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SLR(1)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文法</a:t>
                </a:r>
              </a:p>
            </p:txBody>
          </p:sp>
        </p:grp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AB8FCDF0-2A0A-476D-827D-FD160E87470D}"/>
                </a:ext>
              </a:extLst>
            </p:cNvPr>
            <p:cNvSpPr/>
            <p:nvPr/>
          </p:nvSpPr>
          <p:spPr>
            <a:xfrm>
              <a:off x="7263013" y="5173403"/>
              <a:ext cx="3042592" cy="961835"/>
            </a:xfrm>
            <a:prstGeom prst="ellipse">
              <a:avLst/>
            </a:prstGeom>
            <a:solidFill>
              <a:srgbClr val="CCFF3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>
                <a:defRPr/>
              </a:pPr>
              <a:endPara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7EC26FA-F573-4CD1-9AD1-D7CAFD542BE4}"/>
                </a:ext>
              </a:extLst>
            </p:cNvPr>
            <p:cNvSpPr/>
            <p:nvPr/>
          </p:nvSpPr>
          <p:spPr>
            <a:xfrm>
              <a:off x="7894569" y="5394192"/>
              <a:ext cx="158729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LR(0)</a:t>
              </a:r>
              <a:r>
                <a:rPr lang="zh-CN" altLang="en-US" sz="2400" b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文法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25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2"/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恐慌模式错误恢复</a:t>
            </a:r>
          </a:p>
        </p:txBody>
      </p:sp>
      <p:sp>
        <p:nvSpPr>
          <p:cNvPr id="93187" name="矩形 53"/>
          <p:cNvSpPr>
            <a:spLocks noChangeArrowheads="1"/>
          </p:cNvSpPr>
          <p:nvPr/>
        </p:nvSpPr>
        <p:spPr bwMode="auto">
          <a:xfrm>
            <a:off x="579967" y="3716867"/>
            <a:ext cx="11430000" cy="2784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</a:defRPr>
            </a:lvl9pPr>
          </a:lstStyle>
          <a:p>
            <a:pPr marL="364058" indent="-364058" defTabSz="1219170" fontAlgn="base">
              <a:lnSpc>
                <a:spcPts val="4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从栈顶向下扫描，直到发现某个状态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66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，它有一个对应于某个非终结符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的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GOTO</a:t>
            </a:r>
            <a:r>
              <a:rPr lang="zh-CN" altLang="en-US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目标，可以认为从这个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zh-CN" altLang="en-US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推导出的串中包含错误</a:t>
            </a:r>
            <a:endParaRPr lang="en-US" altLang="zh-CN" sz="2667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4058" indent="-364058" defTabSz="1219170" fontAlgn="base">
              <a:lnSpc>
                <a:spcPts val="4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然后丢弃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个或多个</a:t>
            </a:r>
            <a:r>
              <a:rPr lang="zh-CN" altLang="en-US" sz="2667" b="1">
                <a:solidFill>
                  <a:srgbClr val="2D83F4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输入符号</a:t>
            </a:r>
            <a:r>
              <a:rPr lang="zh-CN" altLang="en-US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，直到发现一个可能合法地跟在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之后的符号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为止。</a:t>
            </a:r>
            <a:endParaRPr lang="en-US" altLang="zh-CN" sz="2667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64058" indent="-364058" defTabSz="1219170" fontAlgn="base">
              <a:lnSpc>
                <a:spcPts val="4000"/>
              </a:lnSpc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zh-CN" altLang="en-US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之后将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66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i+</a:t>
            </a:r>
            <a:r>
              <a:rPr lang="en-US" altLang="zh-CN" sz="2667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66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lang="en-US" altLang="zh-CN" sz="266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GOTO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667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667" b="1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压入栈中，继续进行正常的语法分析</a:t>
            </a:r>
            <a:endParaRPr lang="en-US" altLang="zh-CN" sz="2667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102784" y="1028701"/>
            <a:ext cx="9889067" cy="12331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ts val="4000"/>
              </a:lnSpc>
              <a:spcBef>
                <a:spcPct val="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73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733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373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733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73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… </a:t>
            </a:r>
            <a:r>
              <a:rPr kumimoji="1" lang="en-US" altLang="zh-CN" sz="3733" b="1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733" b="1" i="1" baseline="-25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3733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7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733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i+1</a:t>
            </a:r>
            <a:r>
              <a:rPr kumimoji="1" lang="en-US" altLang="zh-CN" sz="37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 … </a:t>
            </a:r>
            <a:r>
              <a:rPr kumimoji="1" lang="en-US" altLang="zh-CN" sz="3733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3733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endParaRPr kumimoji="1" lang="en-US" altLang="zh-CN" sz="1200" b="1" i="1" baseline="-25000" dirty="0">
              <a:solidFill>
                <a:prstClr val="black"/>
              </a:solidFill>
              <a:latin typeface="Times New Roman" panose="02020603050405020304" pitchFamily="18" charset="0"/>
            </a:endParaRPr>
          </a:p>
          <a:p>
            <a:pPr defTabSz="1219170" eaLnBrk="0" fontAlgn="base" hangingPunct="0">
              <a:lnSpc>
                <a:spcPts val="4000"/>
              </a:lnSpc>
              <a:spcBef>
                <a:spcPct val="20000"/>
              </a:spcBef>
              <a:spcAft>
                <a:spcPct val="0"/>
              </a:spcAft>
              <a:buClr>
                <a:srgbClr val="073E87"/>
              </a:buClr>
              <a:buSzPct val="75000"/>
              <a:defRPr/>
            </a:pPr>
            <a:r>
              <a:rPr kumimoji="1" lang="en-US" altLang="zh-CN" sz="3733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$</a:t>
            </a:r>
            <a:r>
              <a:rPr kumimoji="1" lang="en-US" altLang="zh-CN" sz="373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733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73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…X</a:t>
            </a:r>
            <a:r>
              <a:rPr kumimoji="1" lang="en-US" altLang="zh-CN" sz="3733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kumimoji="1" lang="en-US" altLang="zh-CN" sz="3733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733" b="1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i+1</a:t>
            </a:r>
            <a:r>
              <a:rPr kumimoji="1" lang="en-US" altLang="zh-CN" sz="3733" b="1" i="1" dirty="0">
                <a:solidFill>
                  <a:prstClr val="white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7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</a:t>
            </a:r>
            <a:r>
              <a:rPr kumimoji="1" lang="en-US" altLang="zh-CN" sz="3733" b="1" i="1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733" b="1" i="1" baseline="-25000" dirty="0" err="1">
                <a:solidFill>
                  <a:prstClr val="black"/>
                </a:solidFill>
                <a:latin typeface="Times New Roman" panose="02020603050405020304" pitchFamily="18" charset="0"/>
              </a:rPr>
              <a:t>m</a:t>
            </a:r>
            <a:r>
              <a:rPr kumimoji="1" lang="en-US" altLang="zh-CN" sz="2667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		</a:t>
            </a:r>
            <a:r>
              <a:rPr kumimoji="1" lang="en-US" altLang="zh-CN" sz="37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733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37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733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j+</a:t>
            </a:r>
            <a:r>
              <a:rPr kumimoji="1" lang="en-US" altLang="zh-CN" sz="3733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7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3733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j+k</a:t>
            </a:r>
            <a:r>
              <a:rPr kumimoji="1" lang="en-US" altLang="zh-CN" sz="37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3733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j+k+</a:t>
            </a:r>
            <a:r>
              <a:rPr kumimoji="1" lang="en-US" altLang="zh-CN" sz="3733" b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733" b="1" i="1" dirty="0">
                <a:solidFill>
                  <a:prstClr val="black"/>
                </a:solidFill>
                <a:latin typeface="Times New Roman" panose="02020603050405020304" pitchFamily="18" charset="0"/>
              </a:rPr>
              <a:t>…a</a:t>
            </a:r>
            <a:r>
              <a:rPr kumimoji="1" lang="en-US" altLang="zh-CN" sz="3733" b="1" i="1" baseline="-25000" dirty="0">
                <a:solidFill>
                  <a:prstClr val="black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3733" b="1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733" b="1" dirty="0">
                <a:solidFill>
                  <a:srgbClr val="000000"/>
                </a:solidFill>
                <a:latin typeface="华文楷体" panose="02010600040101010101" pitchFamily="2" charset="-122"/>
              </a:rPr>
              <a:t>$</a:t>
            </a:r>
            <a:endParaRPr lang="zh-CN" altLang="en-US" sz="3733" dirty="0">
              <a:solidFill>
                <a:prstClr val="black"/>
              </a:solidFill>
            </a:endParaRPr>
          </a:p>
        </p:txBody>
      </p:sp>
      <p:sp>
        <p:nvSpPr>
          <p:cNvPr id="2" name="右大括号 1"/>
          <p:cNvSpPr/>
          <p:nvPr/>
        </p:nvSpPr>
        <p:spPr>
          <a:xfrm rot="5400000">
            <a:off x="5218642" y="151343"/>
            <a:ext cx="698500" cy="5281083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black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93190" name="矩形 2"/>
          <p:cNvSpPr>
            <a:spLocks noChangeArrowheads="1"/>
          </p:cNvSpPr>
          <p:nvPr/>
        </p:nvSpPr>
        <p:spPr bwMode="auto">
          <a:xfrm>
            <a:off x="5285317" y="3018367"/>
            <a:ext cx="503664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733" b="1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49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</p:spPr>
            <p:txBody>
              <a:bodyPr/>
              <a:lstStyle/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SELECT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 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zh-CN" altLang="en-US" sz="25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：可以选用该产生式进行推导时对应的输入符号的集合</a:t>
                </a: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en-US" altLang="zh-CN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：首终结符集。</a:t>
                </a:r>
                <a:r>
                  <a:rPr lang="el-GR" altLang="zh-CN" sz="20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zh-CN" alt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能够推出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所有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终结符串中位于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串首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的那些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终结符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构成的集合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i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FOLLOW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：可以在某句型中</a:t>
                </a:r>
                <a:r>
                  <a:rPr lang="zh-CN" altLang="en-US" sz="2500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紧跟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后边的</a:t>
                </a:r>
                <a:r>
                  <a:rPr lang="zh-CN" altLang="en-US" sz="25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终结符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构成的集合</a:t>
                </a: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  <a:blipFill>
                <a:blip r:embed="rId3"/>
                <a:stretch>
                  <a:fillRect l="-817" t="-6429" b="-2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LL(1)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文法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6BA01D0-7A23-495A-BB4F-ABC2BB224589}"/>
              </a:ext>
            </a:extLst>
          </p:cNvPr>
          <p:cNvGrpSpPr>
            <a:grpSpLocks/>
          </p:cNvGrpSpPr>
          <p:nvPr/>
        </p:nvGrpSpPr>
        <p:grpSpPr bwMode="auto">
          <a:xfrm>
            <a:off x="3302465" y="1456253"/>
            <a:ext cx="1629444" cy="827575"/>
            <a:chOff x="4556791" y="-477607"/>
            <a:chExt cx="1222384" cy="6193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766C517-B73F-42BF-A622-269D2C0681EB}"/>
                    </a:ext>
                  </a:extLst>
                </p:cNvPr>
                <p:cNvSpPr/>
                <p:nvPr/>
              </p:nvSpPr>
              <p:spPr>
                <a:xfrm>
                  <a:off x="4827718" y="-157679"/>
                  <a:ext cx="951457" cy="2994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121917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FIRST</a:t>
                  </a:r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(</a:t>
                  </a:r>
                  <a14:m>
                    <m:oMath xmlns:m="http://schemas.openxmlformats.org/officeDocument/2006/math">
                      <m:r>
                        <a:rPr kumimoji="0" lang="zh-CN" altLang="en-US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楷体_GB2312"/>
                          <a:cs typeface="楷体_GB2312"/>
                        </a:rPr>
                        <m:t>𝜶</m:t>
                      </m:r>
                    </m:oMath>
                  </a14:m>
                  <a:r>
                    <a:rPr kumimoji="0" lang="en-US" altLang="zh-CN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)</a:t>
                  </a:r>
                  <a:endParaRPr kumimoji="0" lang="zh-CN" altLang="en-US" sz="3733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766C517-B73F-42BF-A622-269D2C0681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718" y="-157679"/>
                  <a:ext cx="951457" cy="299455"/>
                </a:xfrm>
                <a:prstGeom prst="rect">
                  <a:avLst/>
                </a:prstGeom>
                <a:blipFill>
                  <a:blip r:embed="rId4"/>
                  <a:stretch>
                    <a:fillRect l="-5288" t="-7576" r="-384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529C752A-6530-4480-8AFA-2AEC22E94B9A}"/>
                </a:ext>
              </a:extLst>
            </p:cNvPr>
            <p:cNvCxnSpPr>
              <a:cxnSpLocks/>
            </p:cNvCxnSpPr>
            <p:nvPr/>
          </p:nvCxnSpPr>
          <p:spPr>
            <a:xfrm>
              <a:off x="4556791" y="-477607"/>
              <a:ext cx="377660" cy="334273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494A49C1-B6D6-4CD4-8158-C2B43BD0F986}"/>
              </a:ext>
            </a:extLst>
          </p:cNvPr>
          <p:cNvGrpSpPr>
            <a:grpSpLocks/>
          </p:cNvGrpSpPr>
          <p:nvPr/>
        </p:nvGrpSpPr>
        <p:grpSpPr bwMode="auto">
          <a:xfrm>
            <a:off x="1853593" y="1475317"/>
            <a:ext cx="1685270" cy="808511"/>
            <a:chOff x="4827718" y="-463339"/>
            <a:chExt cx="1264264" cy="605115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8D89887-7A1D-43A5-B7BE-6B804F03BFA3}"/>
                </a:ext>
              </a:extLst>
            </p:cNvPr>
            <p:cNvSpPr/>
            <p:nvPr/>
          </p:nvSpPr>
          <p:spPr>
            <a:xfrm>
              <a:off x="4827718" y="-157679"/>
              <a:ext cx="1264264" cy="2994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121917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FOLLOW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(</a:t>
              </a:r>
              <a:r>
                <a: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A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/>
                  <a:cs typeface="楷体_GB2312"/>
                </a:rPr>
                <a:t>)</a:t>
              </a:r>
              <a:endParaRPr kumimoji="0" lang="zh-CN" altLang="en-US" sz="3733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FDCEA37-CB00-4A6E-9A54-520DC80743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58744" y="-463339"/>
              <a:ext cx="189993" cy="334273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9F18FC34-F44D-4D4B-9184-D47169D81DF4}"/>
              </a:ext>
            </a:extLst>
          </p:cNvPr>
          <p:cNvGrpSpPr/>
          <p:nvPr/>
        </p:nvGrpSpPr>
        <p:grpSpPr>
          <a:xfrm>
            <a:off x="2150076" y="3929449"/>
            <a:ext cx="2795938" cy="522732"/>
            <a:chOff x="2150076" y="3929449"/>
            <a:chExt cx="2795938" cy="522732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691C1EC-2217-4C9F-A252-3E02BB41E72C}"/>
                </a:ext>
              </a:extLst>
            </p:cNvPr>
            <p:cNvCxnSpPr/>
            <p:nvPr/>
          </p:nvCxnSpPr>
          <p:spPr>
            <a:xfrm>
              <a:off x="2150076" y="3929449"/>
              <a:ext cx="395416" cy="284205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328A9BB-6AD9-4EC1-BDD2-1A10C6A7F4A1}"/>
                </a:ext>
              </a:extLst>
            </p:cNvPr>
            <p:cNvSpPr/>
            <p:nvPr/>
          </p:nvSpPr>
          <p:spPr>
            <a:xfrm>
              <a:off x="2517144" y="3975127"/>
              <a:ext cx="2428870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5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计算方法见课件</a:t>
              </a:r>
              <a:endParaRPr lang="zh-CN" altLang="en-US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8F4C94-7B9D-4A9D-83B2-AD362E7049DA}"/>
                  </a:ext>
                </a:extLst>
              </p:cNvPr>
              <p:cNvSpPr/>
              <p:nvPr/>
            </p:nvSpPr>
            <p:spPr>
              <a:xfrm>
                <a:off x="768992" y="4849738"/>
                <a:ext cx="2699778" cy="4770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</a:t>
                </a:r>
                <a:r>
                  <a:rPr lang="en-US" altLang="zh-CN" sz="2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 </a:t>
                </a:r>
                <a:r>
                  <a:rPr lang="en-US" altLang="zh-CN" sz="2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zh-CN" altLang="en-US" sz="25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sz="25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5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08F4C94-7B9D-4A9D-83B2-AD362E704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92" y="4849738"/>
                <a:ext cx="2699778" cy="477054"/>
              </a:xfrm>
              <a:prstGeom prst="rect">
                <a:avLst/>
              </a:prstGeom>
              <a:blipFill>
                <a:blip r:embed="rId5"/>
                <a:stretch>
                  <a:fillRect l="-3612" t="-12821" r="-2935" b="-28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大括号 36">
            <a:extLst>
              <a:ext uri="{FF2B5EF4-FFF2-40B4-BE49-F238E27FC236}">
                <a16:creationId xmlns:a16="http://schemas.microsoft.com/office/drawing/2014/main" id="{F9C0D62D-BF27-4A6D-97A6-1F29203CCC4E}"/>
              </a:ext>
            </a:extLst>
          </p:cNvPr>
          <p:cNvSpPr/>
          <p:nvPr/>
        </p:nvSpPr>
        <p:spPr>
          <a:xfrm>
            <a:off x="3538863" y="4784536"/>
            <a:ext cx="192021" cy="67207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54BAA76-179E-44F8-9461-4C4336E40341}"/>
                  </a:ext>
                </a:extLst>
              </p:cNvPr>
              <p:cNvSpPr/>
              <p:nvPr/>
            </p:nvSpPr>
            <p:spPr>
              <a:xfrm>
                <a:off x="8125005" y="4610385"/>
                <a:ext cx="3057861" cy="4770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∈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FIRST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554BAA76-179E-44F8-9461-4C4336E40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005" y="4610385"/>
                <a:ext cx="3057861" cy="477054"/>
              </a:xfrm>
              <a:prstGeom prst="rect">
                <a:avLst/>
              </a:prstGeom>
              <a:blipFill>
                <a:blip r:embed="rId6"/>
                <a:stretch>
                  <a:fillRect l="-3194" t="-10127" b="-24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F290B15-B47B-4B8B-9D9D-47965B9D0AAD}"/>
                  </a:ext>
                </a:extLst>
              </p:cNvPr>
              <p:cNvSpPr/>
              <p:nvPr/>
            </p:nvSpPr>
            <p:spPr>
              <a:xfrm>
                <a:off x="3730884" y="4596541"/>
                <a:ext cx="1940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FIRST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zh-CN" sz="2400" b="1" i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en-US" altLang="zh-CN" sz="2400" b="1" dirty="0">
                          <a:solidFill>
                            <a:prstClr val="blac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8F290B15-B47B-4B8B-9D9D-47965B9D0A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884" y="4596541"/>
                <a:ext cx="1940868" cy="461665"/>
              </a:xfrm>
              <a:prstGeom prst="rect">
                <a:avLst/>
              </a:prstGeom>
              <a:blipFill>
                <a:blip r:embed="rId7"/>
                <a:stretch>
                  <a:fillRect l="-943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7E3324B-2FC9-4039-B021-2F87571D4042}"/>
                  </a:ext>
                </a:extLst>
              </p:cNvPr>
              <p:cNvSpPr/>
              <p:nvPr/>
            </p:nvSpPr>
            <p:spPr>
              <a:xfrm>
                <a:off x="3675354" y="5065470"/>
                <a:ext cx="44183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FIRST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-{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Times New Roman" panose="02020603050405020304" pitchFamily="18" charset="0"/>
                  </a:rPr>
                  <a:t>ε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})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FOLLOW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07E3324B-2FC9-4039-B021-2F87571D4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354" y="5065470"/>
                <a:ext cx="4418321" cy="461665"/>
              </a:xfrm>
              <a:prstGeom prst="rect">
                <a:avLst/>
              </a:prstGeom>
              <a:blipFill>
                <a:blip r:embed="rId8"/>
                <a:stretch>
                  <a:fillRect l="-2207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23CFB92-795D-4CB2-806D-09FE1A6210E2}"/>
                  </a:ext>
                </a:extLst>
              </p:cNvPr>
              <p:cNvSpPr/>
              <p:nvPr/>
            </p:nvSpPr>
            <p:spPr>
              <a:xfrm>
                <a:off x="8125005" y="5058888"/>
                <a:ext cx="2824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defTabSz="121917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</a:t>
                </a:r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ε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楷体_GB2312"/>
                      </a:rPr>
                      <m:t>∈</m:t>
                    </m:r>
                  </m:oMath>
                </a14:m>
                <a:r>
                  <a:rPr lang="en-US" altLang="zh-CN" sz="24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楷体_GB2312"/>
                    <a:cs typeface="楷体_GB231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FIRST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400" b="1" i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α</m:t>
                    </m:r>
                    <m:r>
                      <m:rPr>
                        <m:nor/>
                      </m:rPr>
                      <a:rPr lang="en-US" altLang="zh-CN" sz="2400" b="1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400" b="1" dirty="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223CFB92-795D-4CB2-806D-09FE1A621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005" y="5058888"/>
                <a:ext cx="2824784" cy="461665"/>
              </a:xfrm>
              <a:prstGeom prst="rect">
                <a:avLst/>
              </a:prstGeom>
              <a:blipFill>
                <a:blip r:embed="rId9"/>
                <a:stretch>
                  <a:fillRect l="-3456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B782870D-6A09-43E1-959A-8FF688F24D5B}"/>
              </a:ext>
            </a:extLst>
          </p:cNvPr>
          <p:cNvCxnSpPr/>
          <p:nvPr/>
        </p:nvCxnSpPr>
        <p:spPr>
          <a:xfrm>
            <a:off x="8686802" y="4747465"/>
            <a:ext cx="0" cy="2736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40328FB7-C5B0-4F72-8A46-18B9C371B561}"/>
              </a:ext>
            </a:extLst>
          </p:cNvPr>
          <p:cNvGrpSpPr>
            <a:grpSpLocks/>
          </p:cNvGrpSpPr>
          <p:nvPr/>
        </p:nvGrpSpPr>
        <p:grpSpPr bwMode="auto">
          <a:xfrm>
            <a:off x="8870810" y="1517115"/>
            <a:ext cx="2153361" cy="469363"/>
            <a:chOff x="2195736" y="2931790"/>
            <a:chExt cx="1813667" cy="352109"/>
          </a:xfrm>
        </p:grpSpPr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7721B1E7-46B6-4197-BEDD-5AD53906E04A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31790"/>
              <a:ext cx="18136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 14">
              <a:extLst>
                <a:ext uri="{FF2B5EF4-FFF2-40B4-BE49-F238E27FC236}">
                  <a16:creationId xmlns:a16="http://schemas.microsoft.com/office/drawing/2014/main" id="{429E0126-BC72-46B1-B161-0DAA56692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85" y="2937565"/>
              <a:ext cx="1451658" cy="34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终结符集合</a:t>
              </a:r>
              <a:endParaRPr lang="zh-CN" altLang="en-US" sz="2133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279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7" grpId="0" animBg="1"/>
      <p:bldP spid="38" grpId="0"/>
      <p:bldP spid="40" grpId="0"/>
      <p:bldP spid="41" grpId="0"/>
      <p:bldP spid="4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458" name="Picture 3" descr="G:\QQ截图201607142012副本.jpg">
            <a:extLst>
              <a:ext uri="{FF2B5EF4-FFF2-40B4-BE49-F238E27FC236}">
                <a16:creationId xmlns:a16="http://schemas.microsoft.com/office/drawing/2014/main" id="{51A4F108-A1C3-442D-9FB6-01B681BEB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8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6471CE2-25F1-4DAB-89FC-4F4BF5ED3866}"/>
              </a:ext>
            </a:extLst>
          </p:cNvPr>
          <p:cNvSpPr txBox="1">
            <a:spLocks noChangeArrowheads="1"/>
          </p:cNvSpPr>
          <p:nvPr/>
        </p:nvSpPr>
        <p:spPr>
          <a:xfrm>
            <a:off x="6864351" y="2286000"/>
            <a:ext cx="3937000" cy="1253067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667" b="0" i="0" u="none" strike="noStrike" kern="1200" cap="none" spc="8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结束</a:t>
            </a:r>
            <a:endParaRPr kumimoji="0" lang="en-US" altLang="zh-CN" sz="4667" b="0" i="0" u="none" strike="noStrike" kern="1200" cap="none" spc="8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48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</p:spPr>
            <p:txBody>
              <a:bodyPr/>
              <a:lstStyle/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SELECT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 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zh-CN" altLang="en-US" sz="25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𝜶</m:t>
                    </m:r>
                  </m:oMath>
                </a14:m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：可以选用该产生式进行推导时对应的输入符号的集合</a:t>
                </a: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FIRST</a:t>
                </a:r>
                <a:r>
                  <a:rPr lang="en-US" altLang="zh-CN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b="1" i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en-US" altLang="zh-CN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：首终结符集。</a:t>
                </a:r>
                <a:r>
                  <a:rPr lang="el-GR" altLang="zh-CN" sz="20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α</a:t>
                </a:r>
                <a:r>
                  <a:rPr lang="zh-CN" alt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能够推出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000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所有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终结符串中位于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串首</a:t>
                </a:r>
                <a:r>
                  <a:rPr lang="zh-CN" altLang="en-US" sz="2000" b="1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的那些</a:t>
                </a:r>
                <a:r>
                  <a:rPr lang="zh-CN" altLang="en-US" sz="20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终结符</a:t>
                </a:r>
                <a:r>
                  <a:rPr lang="zh-CN" altLang="en-US" sz="2000" b="1" dirty="0">
                    <a:solidFill>
                      <a:schemeClr val="tx1"/>
                    </a:solidFill>
                  </a:rPr>
                  <a:t>构成的集合</a:t>
                </a:r>
                <a:endParaRPr lang="en-US" altLang="zh-CN" sz="2000" b="1" dirty="0">
                  <a:solidFill>
                    <a:schemeClr val="tx1"/>
                  </a:solidFill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i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FOLLOW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en-US" altLang="zh-CN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)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：可以在某句型中</a:t>
                </a:r>
                <a:r>
                  <a:rPr lang="zh-CN" altLang="en-US" sz="2500" b="1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紧跟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500" b="1" i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A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后边的</a:t>
                </a:r>
                <a:r>
                  <a:rPr lang="zh-CN" altLang="en-US" sz="2500" b="1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终结符</a:t>
                </a:r>
                <a:r>
                  <a:rPr lang="zh-CN" altLang="en-US" sz="25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构成的集合</a:t>
                </a: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  <a:p>
                <a:pPr marL="273050" lvl="0" indent="-273050" eaLnBrk="1" hangingPunct="1">
                  <a:lnSpc>
                    <a:spcPts val="3200"/>
                  </a:lnSpc>
                  <a:buClrTx/>
                  <a:buFont typeface="Wingdings" panose="05000000000000000000" pitchFamily="2" charset="2"/>
                  <a:buChar char="Ø"/>
                  <a:defRPr/>
                </a:pPr>
                <a:endParaRPr lang="en-US" altLang="zh-CN" sz="2500" b="1" dirty="0">
                  <a:solidFill>
                    <a:prstClr val="black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C04454AF-343E-4835-A4A1-4069AE417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047751"/>
                <a:ext cx="11190816" cy="855133"/>
              </a:xfrm>
              <a:blipFill>
                <a:blip r:embed="rId3"/>
                <a:stretch>
                  <a:fillRect l="-817" t="-6429" b="-25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2">
            <a:extLst>
              <a:ext uri="{FF2B5EF4-FFF2-40B4-BE49-F238E27FC236}">
                <a16:creationId xmlns:a16="http://schemas.microsoft.com/office/drawing/2014/main" id="{D3C94D1C-4F60-4F0A-B803-E955E890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LL(1) </a:t>
            </a:r>
            <a:r>
              <a:rPr lang="zh-CN" altLang="en-US" sz="4000" spc="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文法</a:t>
            </a:r>
          </a:p>
        </p:txBody>
      </p:sp>
      <p:grpSp>
        <p:nvGrpSpPr>
          <p:cNvPr id="19460" name="组合 5">
            <a:extLst>
              <a:ext uri="{FF2B5EF4-FFF2-40B4-BE49-F238E27FC236}">
                <a16:creationId xmlns:a16="http://schemas.microsoft.com/office/drawing/2014/main" id="{70190E79-03E9-4E9F-BE5A-934E05CEA6CF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1"/>
            <a:ext cx="1007533" cy="575733"/>
            <a:chOff x="-786" y="195486"/>
            <a:chExt cx="756363" cy="432048"/>
          </a:xfrm>
        </p:grpSpPr>
        <p:sp>
          <p:nvSpPr>
            <p:cNvPr id="9" name="五边形 8">
              <a:extLst>
                <a:ext uri="{FF2B5EF4-FFF2-40B4-BE49-F238E27FC236}">
                  <a16:creationId xmlns:a16="http://schemas.microsoft.com/office/drawing/2014/main" id="{B929EFF6-FF90-4ABD-B926-3C1862D74921}"/>
                </a:ext>
              </a:extLst>
            </p:cNvPr>
            <p:cNvSpPr/>
            <p:nvPr/>
          </p:nvSpPr>
          <p:spPr>
            <a:xfrm>
              <a:off x="-786" y="195486"/>
              <a:ext cx="756363" cy="432048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19462" name="五边形 8">
              <a:extLst>
                <a:ext uri="{FF2B5EF4-FFF2-40B4-BE49-F238E27FC236}">
                  <a16:creationId xmlns:a16="http://schemas.microsoft.com/office/drawing/2014/main" id="{F1FBD653-219D-4ACA-B604-9524B08AC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786" y="197074"/>
              <a:ext cx="756363" cy="88951"/>
            </a:xfrm>
            <a:prstGeom prst="homePlate">
              <a:avLst>
                <a:gd name="adj" fmla="val 49995"/>
              </a:avLst>
            </a:prstGeom>
            <a:solidFill>
              <a:schemeClr val="bg1">
                <a:alpha val="30196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4526CD0D-D581-430B-AE97-81A6FAA3D0F2}"/>
              </a:ext>
            </a:extLst>
          </p:cNvPr>
          <p:cNvGrpSpPr>
            <a:grpSpLocks/>
          </p:cNvGrpSpPr>
          <p:nvPr/>
        </p:nvGrpSpPr>
        <p:grpSpPr bwMode="auto">
          <a:xfrm>
            <a:off x="1448761" y="1463019"/>
            <a:ext cx="2727029" cy="461664"/>
            <a:chOff x="1255569" y="2922579"/>
            <a:chExt cx="2296838" cy="346335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12D0860-6077-4E02-B137-2430DAFEC10C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31790"/>
              <a:ext cx="669276" cy="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14">
              <a:extLst>
                <a:ext uri="{FF2B5EF4-FFF2-40B4-BE49-F238E27FC236}">
                  <a16:creationId xmlns:a16="http://schemas.microsoft.com/office/drawing/2014/main" id="{1063DAA4-5B87-4246-BB3E-D85EEA164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569" y="2922579"/>
              <a:ext cx="2296838" cy="34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相对于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产生式</a:t>
              </a:r>
              <a:r>
                <a:rPr kumimoji="1" lang="zh-CN" altLang="en-US" sz="2400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而言</a:t>
              </a:r>
              <a:endParaRPr lang="zh-CN" altLang="en-US" sz="2133" dirty="0">
                <a:solidFill>
                  <a:srgbClr val="3333FF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8E52504-37B6-4C6B-BED9-327E820AEF79}"/>
              </a:ext>
            </a:extLst>
          </p:cNvPr>
          <p:cNvGrpSpPr>
            <a:grpSpLocks/>
          </p:cNvGrpSpPr>
          <p:nvPr/>
        </p:nvGrpSpPr>
        <p:grpSpPr bwMode="auto">
          <a:xfrm>
            <a:off x="1094534" y="2890617"/>
            <a:ext cx="2031325" cy="461664"/>
            <a:chOff x="1255569" y="2885499"/>
            <a:chExt cx="1710882" cy="346335"/>
          </a:xfrm>
        </p:grpSpPr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C3148EE-C5E4-41CA-B95E-257D80B0F8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95736" y="2906220"/>
              <a:ext cx="208251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14">
              <a:extLst>
                <a:ext uri="{FF2B5EF4-FFF2-40B4-BE49-F238E27FC236}">
                  <a16:creationId xmlns:a16="http://schemas.microsoft.com/office/drawing/2014/main" id="{0EBD14CA-7217-40D7-AEFE-B7A34B977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5569" y="2885499"/>
              <a:ext cx="1710882" cy="34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相对于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串</a:t>
              </a:r>
              <a:r>
                <a:rPr kumimoji="1" lang="zh-CN" altLang="en-US" sz="2400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而言</a:t>
              </a:r>
              <a:endParaRPr lang="zh-CN" altLang="en-US" sz="2133" dirty="0">
                <a:solidFill>
                  <a:srgbClr val="3333FF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ADAB97A4-5676-41C6-BBCE-05C374D65C93}"/>
              </a:ext>
            </a:extLst>
          </p:cNvPr>
          <p:cNvGrpSpPr>
            <a:grpSpLocks/>
          </p:cNvGrpSpPr>
          <p:nvPr/>
        </p:nvGrpSpPr>
        <p:grpSpPr bwMode="auto">
          <a:xfrm>
            <a:off x="1203396" y="3913384"/>
            <a:ext cx="2954655" cy="461743"/>
            <a:chOff x="922520" y="2931790"/>
            <a:chExt cx="2488555" cy="346394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5C5655C4-6F08-4973-8F99-16B085C28CF8}"/>
                </a:ext>
              </a:extLst>
            </p:cNvPr>
            <p:cNvCxnSpPr>
              <a:cxnSpLocks/>
            </p:cNvCxnSpPr>
            <p:nvPr/>
          </p:nvCxnSpPr>
          <p:spPr>
            <a:xfrm>
              <a:off x="2146572" y="2931790"/>
              <a:ext cx="257416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14">
              <a:extLst>
                <a:ext uri="{FF2B5EF4-FFF2-40B4-BE49-F238E27FC236}">
                  <a16:creationId xmlns:a16="http://schemas.microsoft.com/office/drawing/2014/main" id="{AC69DE8C-9D36-4180-91E2-62106C727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520" y="2931849"/>
              <a:ext cx="2488555" cy="346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相对于</a:t>
              </a: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非终结符</a:t>
              </a:r>
              <a:r>
                <a:rPr kumimoji="1" lang="zh-CN" altLang="en-US" sz="2400" b="1" dirty="0">
                  <a:solidFill>
                    <a:srgbClr val="3333FF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而言</a:t>
              </a:r>
              <a:endParaRPr lang="zh-CN" altLang="en-US" sz="2133" dirty="0">
                <a:solidFill>
                  <a:srgbClr val="3333FF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9DBBA71B-09A8-4303-929A-E0F3A3AB015E}"/>
              </a:ext>
            </a:extLst>
          </p:cNvPr>
          <p:cNvGrpSpPr>
            <a:grpSpLocks/>
          </p:cNvGrpSpPr>
          <p:nvPr/>
        </p:nvGrpSpPr>
        <p:grpSpPr bwMode="auto">
          <a:xfrm>
            <a:off x="8870810" y="1517115"/>
            <a:ext cx="2153361" cy="469363"/>
            <a:chOff x="2195736" y="2931790"/>
            <a:chExt cx="1813667" cy="352109"/>
          </a:xfrm>
        </p:grpSpPr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A82D8EC6-637A-452E-AA84-10DBAD3FE90A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931790"/>
              <a:ext cx="1813667" cy="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14">
              <a:extLst>
                <a:ext uri="{FF2B5EF4-FFF2-40B4-BE49-F238E27FC236}">
                  <a16:creationId xmlns:a16="http://schemas.microsoft.com/office/drawing/2014/main" id="{800F0391-60F2-4709-95B9-6CD5D1613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1085" y="2937565"/>
              <a:ext cx="1451658" cy="346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楷体_GB2312"/>
                  <a:cs typeface="楷体_GB2312"/>
                </a:defRPr>
              </a:lvl9pPr>
            </a:lstStyle>
            <a:p>
              <a:pPr defTabSz="121917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  <a:cs typeface="Times New Roman" panose="02020603050405020304" pitchFamily="18" charset="0"/>
                </a:rPr>
                <a:t>终结符集合</a:t>
              </a:r>
              <a:endParaRPr lang="zh-CN" altLang="en-US" sz="2133" dirty="0">
                <a:solidFill>
                  <a:srgbClr val="FF0000"/>
                </a:solidFill>
                <a:ea typeface="华文楷体" panose="0201060004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9" name="矩形 48">
            <a:extLst>
              <a:ext uri="{FF2B5EF4-FFF2-40B4-BE49-F238E27FC236}">
                <a16:creationId xmlns:a16="http://schemas.microsoft.com/office/drawing/2014/main" id="{30D0FFBA-6A5C-423C-8F50-80700B275BED}"/>
              </a:ext>
            </a:extLst>
          </p:cNvPr>
          <p:cNvSpPr/>
          <p:nvPr/>
        </p:nvSpPr>
        <p:spPr>
          <a:xfrm>
            <a:off x="3464604" y="2919425"/>
            <a:ext cx="142237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prstClr val="black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楷体_GB2312"/>
              </a:rPr>
              <a:t>可含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sz="2400" b="1" i="1" dirty="0">
                <a:solidFill>
                  <a:prstClr val="black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629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>
            <a:extLst>
              <a:ext uri="{FF2B5EF4-FFF2-40B4-BE49-F238E27FC236}">
                <a16:creationId xmlns:a16="http://schemas.microsoft.com/office/drawing/2014/main" id="{0892C54B-8195-4C21-A257-910477B786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1" y="952501"/>
            <a:ext cx="10191749" cy="5905500"/>
          </a:xfrm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10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文法</a:t>
            </a: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buFont typeface="Symbol" panose="05050102010706020507" pitchFamily="18" charset="2"/>
              <a:buNone/>
              <a:defRPr/>
            </a:pPr>
            <a:endParaRPr lang="en-US" altLang="zh-CN" sz="1067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buFont typeface="Symbol" panose="05050102010706020507" pitchFamily="18" charset="2"/>
              <a:buNone/>
              <a:defRPr/>
            </a:pPr>
            <a:endParaRPr lang="en-US" altLang="zh-CN" sz="1067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4667"/>
              </a:lnSpc>
              <a:defRPr/>
            </a:pPr>
            <a:endParaRPr lang="en-US" altLang="zh-CN" sz="1067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defRPr/>
            </a:pPr>
            <a:endParaRPr lang="en-US" altLang="zh-CN" sz="1067" b="1" dirty="0">
              <a:ea typeface="楷体" pitchFamily="49" charset="-122"/>
              <a:cs typeface="Times New Roman" pitchFamily="18" charset="0"/>
            </a:endParaRPr>
          </a:p>
          <a:p>
            <a:pPr eaLnBrk="1" hangingPunct="1">
              <a:lnSpc>
                <a:spcPts val="4000"/>
              </a:lnSpc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733"/>
              </a:lnSpc>
              <a:buClrTx/>
              <a:buFont typeface="Wingdings" pitchFamily="2" charset="2"/>
              <a:buChar char="Ø"/>
              <a:defRPr/>
            </a:pPr>
            <a:endParaRPr lang="en-US" altLang="zh-CN" sz="1067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lnSpc>
                <a:spcPts val="3733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什么时候使用</a:t>
            </a:r>
            <a:r>
              <a:rPr lang="en-US" altLang="zh-CN" b="1" i="1" dirty="0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产生式？</a:t>
            </a:r>
            <a:endParaRPr lang="en-US" altLang="zh-CN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lvl="1" eaLnBrk="1" hangingPunct="1">
              <a:lnSpc>
                <a:spcPts val="3467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如果当前某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非终结符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与当前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输入符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不匹配时，若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存在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2667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→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ε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，可以通过检查</a:t>
            </a:r>
            <a:r>
              <a:rPr lang="en-US" altLang="zh-CN" sz="2667" b="1" i="1" dirty="0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是否可以出现在 </a:t>
            </a:r>
            <a:r>
              <a:rPr lang="en-US" altLang="zh-CN" sz="2667" b="1" i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的后面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，来决定</a:t>
            </a:r>
            <a:r>
              <a:rPr lang="zh-CN" altLang="en-US" sz="2667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  <a:cs typeface="Times New Roman" pitchFamily="18" charset="0"/>
              </a:rPr>
              <a:t>是否使用产生式 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A</a:t>
            </a:r>
            <a:r>
              <a:rPr lang="en-US" altLang="zh-CN" sz="2667" b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→</a:t>
            </a:r>
            <a:r>
              <a:rPr lang="en-US" altLang="zh-CN" sz="2667" b="1" i="1" dirty="0" err="1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ε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（若文法中无 </a:t>
            </a:r>
            <a:r>
              <a:rPr lang="en-US" altLang="zh-CN" sz="2667" b="1" i="1" dirty="0" err="1">
                <a:solidFill>
                  <a:schemeClr val="tx1"/>
                </a:solidFill>
                <a:cs typeface="Times New Roman" pitchFamily="18" charset="0"/>
              </a:rPr>
              <a:t>A</a:t>
            </a:r>
            <a:r>
              <a:rPr lang="en-US" altLang="zh-CN" sz="2667" b="1" dirty="0" err="1">
                <a:solidFill>
                  <a:schemeClr val="tx1"/>
                </a:solidFill>
                <a:cs typeface="Times New Roman" pitchFamily="18" charset="0"/>
              </a:rPr>
              <a:t>→</a:t>
            </a:r>
            <a:r>
              <a:rPr lang="en-US" altLang="zh-CN" sz="2667" b="1" i="1" dirty="0" err="1">
                <a:solidFill>
                  <a:schemeClr val="tx1"/>
                </a:solidFill>
                <a:cs typeface="Times New Roman" pitchFamily="18" charset="0"/>
              </a:rPr>
              <a:t>ε</a:t>
            </a:r>
            <a:r>
              <a:rPr lang="zh-CN" altLang="en-US" sz="2667" b="1" dirty="0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zh-CN" altLang="en-US" sz="2667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，则应报错）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17107B6-2EB2-4518-8C02-CF3A3767C5AB}"/>
              </a:ext>
            </a:extLst>
          </p:cNvPr>
          <p:cNvSpPr/>
          <p:nvPr/>
        </p:nvSpPr>
        <p:spPr>
          <a:xfrm>
            <a:off x="5005918" y="1733551"/>
            <a:ext cx="5471583" cy="2387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39C1311-109D-472A-87EA-5EE85616FA10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>
          <a:xfrm>
            <a:off x="5005918" y="952501"/>
            <a:ext cx="5471583" cy="766233"/>
          </a:xfr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/>
          <a:lstStyle/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输入</a:t>
            </a:r>
            <a:r>
              <a:rPr lang="en-US" altLang="zh-CN" sz="2667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67" dirty="0"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en-US" altLang="zh-CN" b="1" i="1" dirty="0">
                <a:solidFill>
                  <a:schemeClr val="tx1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a d a e</a:t>
            </a:r>
          </a:p>
          <a:p>
            <a:pPr eaLnBrk="1" hangingPunct="1">
              <a:defRPr/>
            </a:pPr>
            <a:endParaRPr lang="en-US" altLang="zh-CN" dirty="0">
              <a:latin typeface="Times New Roman" pitchFamily="18" charset="0"/>
              <a:ea typeface="楷体_GB2312"/>
              <a:cs typeface="Times New Roman" pitchFamily="18" charset="0"/>
            </a:endParaRPr>
          </a:p>
          <a:p>
            <a:pPr eaLnBrk="1" hangingPunct="1">
              <a:buClrTx/>
              <a:buFont typeface="Wingdings" pitchFamily="2" charset="2"/>
              <a:buChar char="Ø"/>
              <a:defRPr/>
            </a:pPr>
            <a:r>
              <a:rPr lang="zh-CN" altLang="en-US" sz="3333" b="1" dirty="0">
                <a:solidFill>
                  <a:schemeClr val="tx1"/>
                </a:solidFill>
                <a:latin typeface="+mn-ea"/>
                <a:cs typeface="Times New Roman" pitchFamily="18" charset="0"/>
              </a:rPr>
              <a:t>推导</a:t>
            </a:r>
            <a:endParaRPr lang="en-US" altLang="zh-CN" sz="3333" b="1" dirty="0">
              <a:solidFill>
                <a:schemeClr val="tx1"/>
              </a:solidFill>
              <a:latin typeface="+mn-ea"/>
              <a:cs typeface="Times New Roman" pitchFamily="18" charset="0"/>
            </a:endParaRPr>
          </a:p>
          <a:p>
            <a:pPr eaLnBrk="1" hangingPunct="1">
              <a:defRPr/>
            </a:pPr>
            <a:endParaRPr lang="zh-CN" altLang="en-US" i="1" dirty="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B8334E-0A0D-4A16-8BE6-282DCA744FFE}"/>
              </a:ext>
            </a:extLst>
          </p:cNvPr>
          <p:cNvSpPr/>
          <p:nvPr/>
        </p:nvSpPr>
        <p:spPr>
          <a:xfrm>
            <a:off x="1123952" y="952501"/>
            <a:ext cx="3905249" cy="31559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  <p:sp>
        <p:nvSpPr>
          <p:cNvPr id="16390" name="Rectangle 2">
            <a:extLst>
              <a:ext uri="{FF2B5EF4-FFF2-40B4-BE49-F238E27FC236}">
                <a16:creationId xmlns:a16="http://schemas.microsoft.com/office/drawing/2014/main" id="{EC71911D-3C4F-4B59-8ABD-C1A2702FF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/>
            <a:r>
              <a:rPr lang="zh-CN" altLang="en-US" sz="4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</a:p>
        </p:txBody>
      </p:sp>
      <p:sp>
        <p:nvSpPr>
          <p:cNvPr id="16391" name="Line 7">
            <a:extLst>
              <a:ext uri="{FF2B5EF4-FFF2-40B4-BE49-F238E27FC236}">
                <a16:creationId xmlns:a16="http://schemas.microsoft.com/office/drawing/2014/main" id="{9388F2A2-1EFB-4716-B0C6-9CE0FD0AD0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30484" y="1477434"/>
            <a:ext cx="0" cy="21801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Line 8">
            <a:extLst>
              <a:ext uri="{FF2B5EF4-FFF2-40B4-BE49-F238E27FC236}">
                <a16:creationId xmlns:a16="http://schemas.microsoft.com/office/drawing/2014/main" id="{64807FF8-6CE7-455B-9134-663191CE80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18351" y="1477434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Line 9">
            <a:extLst>
              <a:ext uri="{FF2B5EF4-FFF2-40B4-BE49-F238E27FC236}">
                <a16:creationId xmlns:a16="http://schemas.microsoft.com/office/drawing/2014/main" id="{ADB1C27C-21F2-4C0C-83DF-1D82096027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9500" y="1477434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4" name="矩形 2">
            <a:extLst>
              <a:ext uri="{FF2B5EF4-FFF2-40B4-BE49-F238E27FC236}">
                <a16:creationId xmlns:a16="http://schemas.microsoft.com/office/drawing/2014/main" id="{4037BF03-45F4-4737-93A2-C18684926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167" y="952500"/>
            <a:ext cx="2571751" cy="3029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S → aBCD</a:t>
            </a:r>
          </a:p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bC  </a:t>
            </a:r>
          </a:p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dB </a:t>
            </a:r>
          </a:p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B →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 </a:t>
            </a:r>
          </a:p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 → c</a:t>
            </a:r>
          </a:p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C → a</a:t>
            </a:r>
          </a:p>
          <a:p>
            <a:pPr marL="457189" indent="-457189" defTabSz="1219170" fontAlgn="base">
              <a:lnSpc>
                <a:spcPts val="3333"/>
              </a:lnSpc>
              <a:spcBef>
                <a:spcPct val="0"/>
              </a:spcBef>
              <a:spcAft>
                <a:spcPct val="0"/>
              </a:spcAft>
              <a:buFont typeface="宋体" panose="02010600030101010101" pitchFamily="2" charset="-122"/>
              <a:buAutoNum type="circleNumDbPlain"/>
            </a:pPr>
            <a:r>
              <a:rPr lang="en-US" altLang="zh-CN" sz="2667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 </a:t>
            </a:r>
            <a:r>
              <a:rPr lang="en-US" altLang="zh-CN" sz="2667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rPr>
              <a:t>D → e</a:t>
            </a:r>
          </a:p>
        </p:txBody>
      </p:sp>
      <p:sp>
        <p:nvSpPr>
          <p:cNvPr id="16395" name="Rectangle 4">
            <a:extLst>
              <a:ext uri="{FF2B5EF4-FFF2-40B4-BE49-F238E27FC236}">
                <a16:creationId xmlns:a16="http://schemas.microsoft.com/office/drawing/2014/main" id="{6F61ECC5-D344-48BD-A75E-9F2F79071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1" y="1676401"/>
            <a:ext cx="2302933" cy="16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aBCD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adBCD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adCD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adaD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adae</a:t>
            </a:r>
            <a:endParaRPr lang="zh-CN" altLang="en-US" sz="2400" b="1">
              <a:solidFill>
                <a:srgbClr val="000000"/>
              </a:solidFill>
              <a:latin typeface="Times New Roman" panose="02020603050405020304" pitchFamily="18" charset="0"/>
              <a:ea typeface="楷体_GB2312"/>
              <a:cs typeface="Times New Roman" panose="02020603050405020304" pitchFamily="18" charset="0"/>
            </a:endParaRPr>
          </a:p>
        </p:txBody>
      </p:sp>
      <p:sp>
        <p:nvSpPr>
          <p:cNvPr id="16396" name="矩形 3">
            <a:extLst>
              <a:ext uri="{FF2B5EF4-FFF2-40B4-BE49-F238E27FC236}">
                <a16:creationId xmlns:a16="http://schemas.microsoft.com/office/drawing/2014/main" id="{06D3B075-5447-41EC-B702-4DFC42B39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8334" y="952501"/>
            <a:ext cx="179916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457189" indent="-457189" defTabSz="121917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</a:pPr>
            <a:r>
              <a:rPr lang="en-US" altLang="zh-CN" sz="3200" b="1" i="1">
                <a:solidFill>
                  <a:srgbClr val="000000"/>
                </a:solidFill>
                <a:latin typeface="Times New Roman" panose="02020603050405020304" pitchFamily="18" charset="0"/>
              </a:rPr>
              <a:t>a d e e</a:t>
            </a:r>
            <a:endParaRPr lang="zh-CN" altLang="en-US" sz="3200" b="1" i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7" name="Line 7">
            <a:extLst>
              <a:ext uri="{FF2B5EF4-FFF2-40B4-BE49-F238E27FC236}">
                <a16:creationId xmlns:a16="http://schemas.microsoft.com/office/drawing/2014/main" id="{19B37B16-9936-4E35-82D6-A9669223CB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911167" y="1500717"/>
            <a:ext cx="0" cy="218016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8" name="Line 8">
            <a:extLst>
              <a:ext uri="{FF2B5EF4-FFF2-40B4-BE49-F238E27FC236}">
                <a16:creationId xmlns:a16="http://schemas.microsoft.com/office/drawing/2014/main" id="{62371E99-33C3-49C9-9F50-B4CA5367B6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99033" y="1502834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399" name="Line 9">
            <a:extLst>
              <a:ext uri="{FF2B5EF4-FFF2-40B4-BE49-F238E27FC236}">
                <a16:creationId xmlns:a16="http://schemas.microsoft.com/office/drawing/2014/main" id="{1A1BB537-196A-4F7D-A4CE-CE63C26AA4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1502834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6400" name="Rectangle 4">
            <a:extLst>
              <a:ext uri="{FF2B5EF4-FFF2-40B4-BE49-F238E27FC236}">
                <a16:creationId xmlns:a16="http://schemas.microsoft.com/office/drawing/2014/main" id="{15D84528-CE27-481C-9AB7-928ABF2A8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2934" y="1676401"/>
            <a:ext cx="2135717" cy="165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defTabSz="1219170" fontAlgn="base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aBCD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adBCD</a:t>
            </a:r>
          </a:p>
          <a:p>
            <a:pPr defTabSz="1219170" eaLnBrk="0" fontAlgn="base" hangingPunct="0">
              <a:lnSpc>
                <a:spcPts val="2667"/>
              </a:lnSpc>
              <a:spcBef>
                <a:spcPct val="20000"/>
              </a:spcBef>
              <a:spcAft>
                <a:spcPct val="0"/>
              </a:spcAft>
              <a:buClr>
                <a:srgbClr val="5EAEFF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adCD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181F3D5-3D95-40AC-A280-0B3A55B30766}"/>
              </a:ext>
            </a:extLst>
          </p:cNvPr>
          <p:cNvSpPr/>
          <p:nvPr/>
        </p:nvSpPr>
        <p:spPr>
          <a:xfrm>
            <a:off x="1102784" y="4197351"/>
            <a:ext cx="5049780" cy="43858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SimSun" panose="02010600030101010101" pitchFamily="2" charset="-122"/>
              </a:defRPr>
            </a:lvl9pPr>
          </a:lstStyle>
          <a:p>
            <a:pPr defTabSz="1219170" eaLnBrk="0" fontAlgn="base" hangingPunct="0">
              <a:lnSpc>
                <a:spcPts val="2667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可以紧跟 </a:t>
            </a:r>
            <a:r>
              <a:rPr lang="en-US" altLang="zh-CN" sz="2400" b="1" i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400" b="1" dirty="0">
                <a:solidFill>
                  <a:srgbClr val="0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后面出现的终结符：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3733" b="1" i="1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402" name="Line 9">
            <a:extLst>
              <a:ext uri="{FF2B5EF4-FFF2-40B4-BE49-F238E27FC236}">
                <a16:creationId xmlns:a16="http://schemas.microsoft.com/office/drawing/2014/main" id="{1945F47D-4B73-4D71-86F4-A2ABF44C07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7951" y="1485901"/>
            <a:ext cx="0" cy="2159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00">
              <a:solidFill>
                <a:prstClr val="black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05905E-6839-4E71-BAE3-CB822B21105E}"/>
              </a:ext>
            </a:extLst>
          </p:cNvPr>
          <p:cNvSpPr/>
          <p:nvPr/>
        </p:nvSpPr>
        <p:spPr>
          <a:xfrm>
            <a:off x="4406901" y="952500"/>
            <a:ext cx="345017" cy="524933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prstClr val="white"/>
              </a:solidFill>
              <a:latin typeface="Candara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08B5F8D8-E3A5-42A8-BC0D-43B496B0C7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952500"/>
            <a:ext cx="11220451" cy="4301067"/>
          </a:xfrm>
        </p:spPr>
        <p:txBody>
          <a:bodyPr/>
          <a:lstStyle/>
          <a:p>
            <a:pPr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不断应用下列规则，直到没有新的终结符可以被加入到任何</a:t>
            </a:r>
            <a:r>
              <a:rPr lang="en-US" altLang="zh-CN" sz="3733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zh-CN" altLang="en-US" sz="3733" b="1" dirty="0">
                <a:solidFill>
                  <a:schemeClr val="tx1"/>
                </a:solidFill>
                <a:cs typeface="Times New Roman" pitchFamily="18" charset="0"/>
              </a:rPr>
              <a:t>集合中为止</a:t>
            </a:r>
            <a:endParaRPr lang="en-US" altLang="zh-CN" sz="3733" b="1" dirty="0">
              <a:solidFill>
                <a:schemeClr val="tx1"/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将</a:t>
            </a:r>
            <a:r>
              <a:rPr lang="en-US" altLang="zh-CN" sz="3200" b="1" dirty="0">
                <a:solidFill>
                  <a:schemeClr val="tx1"/>
                </a:solidFill>
                <a:cs typeface="Times New Roman" pitchFamily="18" charset="0"/>
              </a:rPr>
              <a:t>$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放入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FOLLOW</a:t>
            </a:r>
            <a:r>
              <a:rPr lang="en-US" altLang="zh-CN" sz="3200" b="1" dirty="0">
                <a:solidFill>
                  <a:schemeClr val="tx1"/>
                </a:solidFill>
                <a:cs typeface="Times New Roman" pitchFamily="18" charset="0"/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S </a:t>
            </a:r>
            <a:r>
              <a:rPr lang="en-US" altLang="zh-CN" sz="3200" b="1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中，其中</a:t>
            </a:r>
            <a:r>
              <a:rPr lang="en-US" altLang="zh-CN" sz="3200" b="1" i="1" dirty="0">
                <a:solidFill>
                  <a:schemeClr val="tx1"/>
                </a:solidFill>
                <a:cs typeface="Times New Roman" pitchFamily="18" charset="0"/>
              </a:rPr>
              <a:t>S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是开始符号，</a:t>
            </a:r>
            <a:r>
              <a:rPr lang="en-US" altLang="zh-CN" sz="3200" b="1" dirty="0">
                <a:solidFill>
                  <a:schemeClr val="tx1"/>
                </a:solidFill>
                <a:cs typeface="Times New Roman" pitchFamily="18" charset="0"/>
              </a:rPr>
              <a:t>$</a:t>
            </a: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是输入右端的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cs typeface="Times New Roman" pitchFamily="18" charset="0"/>
              </a:rPr>
              <a:t>结束标记</a:t>
            </a:r>
            <a:endParaRPr lang="en-US" altLang="zh-CN" sz="3200" b="1" dirty="0">
              <a:solidFill>
                <a:schemeClr val="tx2">
                  <a:lumMod val="60000"/>
                  <a:lumOff val="40000"/>
                </a:schemeClr>
              </a:solidFill>
              <a:cs typeface="Times New Roman" pitchFamily="18" charset="0"/>
            </a:endParaRPr>
          </a:p>
          <a:p>
            <a:pPr lvl="1"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  <a:cs typeface="Times New Roman" pitchFamily="18" charset="0"/>
              </a:rPr>
              <a:t>如果存在一个产生式</a:t>
            </a:r>
            <a:r>
              <a:rPr lang="en-US" altLang="zh-CN" sz="32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32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32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3200" b="1" dirty="0">
                <a:solidFill>
                  <a:schemeClr val="tx1"/>
                </a:solidFill>
                <a:latin typeface="楷体" pitchFamily="49" charset="-122"/>
              </a:rPr>
              <a:t>，那么</a:t>
            </a: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FIRST </a:t>
            </a:r>
            <a:r>
              <a:rPr lang="en-US" altLang="zh-CN" sz="3200" b="1" dirty="0">
                <a:solidFill>
                  <a:schemeClr val="tx1"/>
                </a:solidFill>
                <a:ea typeface="楷体_GB2312"/>
                <a:cs typeface="楷体_GB2312"/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</a:rPr>
              <a:t>中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除</a:t>
            </a:r>
            <a:r>
              <a:rPr lang="en-US" altLang="zh-CN" sz="3200" b="1" i="1" dirty="0">
                <a:solidFill>
                  <a:schemeClr val="tx2">
                    <a:lumMod val="60000"/>
                    <a:lumOff val="40000"/>
                  </a:schemeClr>
                </a:solidFill>
                <a:ea typeface="楷体_GB2312"/>
                <a:cs typeface="楷体_GB2312"/>
              </a:rPr>
              <a:t>ε</a:t>
            </a:r>
            <a:r>
              <a:rPr lang="en-US" altLang="zh-CN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zh-CN" alt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之外</a:t>
            </a:r>
            <a:r>
              <a:rPr lang="zh-CN" altLang="en-US" sz="3200" b="1" dirty="0">
                <a:solidFill>
                  <a:schemeClr val="tx1"/>
                </a:solidFill>
              </a:rPr>
              <a:t>的所有符号都在</a:t>
            </a:r>
            <a:r>
              <a:rPr lang="en-US" altLang="zh-CN" sz="3200" b="1" i="1" dirty="0">
                <a:solidFill>
                  <a:schemeClr val="tx1"/>
                </a:solidFill>
              </a:rPr>
              <a:t>FOLLOW</a:t>
            </a:r>
            <a:r>
              <a:rPr lang="en-US" altLang="zh-CN" sz="3200" b="1" dirty="0">
                <a:solidFill>
                  <a:schemeClr val="tx1"/>
                </a:solidFill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</a:rPr>
              <a:t>B 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</a:rPr>
              <a:t>中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pPr lvl="1" eaLnBrk="1" hangingPunct="1">
              <a:lnSpc>
                <a:spcPts val="4533"/>
              </a:lnSpc>
              <a:buClrTx/>
              <a:buFont typeface="Wingdings" pitchFamily="2" charset="2"/>
              <a:buChar char="Ø"/>
              <a:defRPr/>
            </a:pPr>
            <a:r>
              <a:rPr lang="zh-CN" altLang="en-US" sz="3200" b="1" dirty="0">
                <a:solidFill>
                  <a:schemeClr val="tx1"/>
                </a:solidFill>
              </a:rPr>
              <a:t>如果存在一个产生式</a:t>
            </a:r>
            <a:r>
              <a:rPr lang="en-US" altLang="zh-CN" sz="32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32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32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</a:t>
            </a:r>
            <a:r>
              <a:rPr lang="zh-CN" altLang="en-US" sz="3200" b="1" dirty="0">
                <a:solidFill>
                  <a:schemeClr val="tx1"/>
                </a:solidFill>
              </a:rPr>
              <a:t>，或存在产生式</a:t>
            </a:r>
            <a:r>
              <a:rPr lang="en-US" altLang="zh-CN" sz="3200" b="1" i="1" dirty="0" err="1">
                <a:solidFill>
                  <a:schemeClr val="tx1"/>
                </a:solidFill>
                <a:ea typeface="楷体_GB2312"/>
                <a:cs typeface="楷体_GB2312"/>
              </a:rPr>
              <a:t>A</a:t>
            </a:r>
            <a:r>
              <a:rPr lang="en-US" altLang="zh-CN" sz="3200" b="1" dirty="0" err="1">
                <a:solidFill>
                  <a:schemeClr val="tx1"/>
                </a:solidFill>
                <a:ea typeface="楷体_GB2312"/>
                <a:cs typeface="楷体_GB2312"/>
              </a:rPr>
              <a:t>→</a:t>
            </a:r>
            <a:r>
              <a:rPr lang="en-US" altLang="zh-CN" sz="3200" b="1" i="1" dirty="0" err="1">
                <a:solidFill>
                  <a:schemeClr val="tx1"/>
                </a:solidFill>
                <a:ea typeface="楷体_GB2312"/>
                <a:cs typeface="楷体_GB2312"/>
              </a:rPr>
              <a:t>αBβ</a:t>
            </a:r>
            <a:r>
              <a:rPr lang="zh-CN" altLang="en-US" sz="3200" b="1" dirty="0">
                <a:solidFill>
                  <a:schemeClr val="tx1"/>
                </a:solidFill>
              </a:rPr>
              <a:t>且</a:t>
            </a:r>
            <a:r>
              <a:rPr lang="en-US" altLang="zh-CN" sz="3200" b="1" i="1" dirty="0">
                <a:solidFill>
                  <a:schemeClr val="tx1"/>
                </a:solidFill>
              </a:rPr>
              <a:t>FIRST </a:t>
            </a:r>
            <a:r>
              <a:rPr lang="en-US" altLang="zh-CN" sz="3200" b="1" dirty="0">
                <a:solidFill>
                  <a:schemeClr val="tx1"/>
                </a:solidFill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β </a:t>
            </a:r>
            <a:r>
              <a:rPr lang="en-US" altLang="zh-CN" sz="3200" b="1" dirty="0">
                <a:solidFill>
                  <a:schemeClr val="tx1"/>
                </a:solidFill>
              </a:rPr>
              <a:t>) </a:t>
            </a:r>
            <a:r>
              <a:rPr lang="zh-CN" altLang="en-US" sz="3200" b="1" dirty="0">
                <a:solidFill>
                  <a:schemeClr val="tx1"/>
                </a:solidFill>
              </a:rPr>
              <a:t>包含</a:t>
            </a:r>
            <a:r>
              <a:rPr lang="en-US" altLang="zh-CN" sz="3200" b="1" i="1" dirty="0">
                <a:solidFill>
                  <a:schemeClr val="tx1"/>
                </a:solidFill>
                <a:ea typeface="楷体_GB2312"/>
                <a:cs typeface="楷体_GB2312"/>
              </a:rPr>
              <a:t>ε</a:t>
            </a:r>
            <a:r>
              <a:rPr lang="zh-CN" altLang="en-US" sz="3200" b="1" dirty="0">
                <a:solidFill>
                  <a:schemeClr val="tx1"/>
                </a:solidFill>
              </a:rPr>
              <a:t>，那么</a:t>
            </a:r>
            <a:r>
              <a:rPr lang="en-US" altLang="zh-CN" sz="3200" b="1" dirty="0">
                <a:solidFill>
                  <a:schemeClr val="tx1"/>
                </a:solidFill>
              </a:rPr>
              <a:t> </a:t>
            </a:r>
            <a:r>
              <a:rPr lang="en-US" altLang="zh-CN" sz="3200" b="1" i="1" dirty="0">
                <a:solidFill>
                  <a:schemeClr val="tx1"/>
                </a:solidFill>
              </a:rPr>
              <a:t>FOLLOW</a:t>
            </a:r>
            <a:r>
              <a:rPr lang="en-US" altLang="zh-CN" sz="3200" b="1" dirty="0">
                <a:solidFill>
                  <a:schemeClr val="tx1"/>
                </a:solidFill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</a:rPr>
              <a:t>A 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</a:rPr>
              <a:t>中的所有符号都在</a:t>
            </a:r>
            <a:r>
              <a:rPr lang="en-US" altLang="zh-CN" sz="3200" b="1" i="1" dirty="0">
                <a:solidFill>
                  <a:schemeClr val="tx1"/>
                </a:solidFill>
              </a:rPr>
              <a:t>FOLLOW</a:t>
            </a:r>
            <a:r>
              <a:rPr lang="en-US" altLang="zh-CN" sz="3200" b="1" dirty="0">
                <a:solidFill>
                  <a:schemeClr val="tx1"/>
                </a:solidFill>
              </a:rPr>
              <a:t>( </a:t>
            </a:r>
            <a:r>
              <a:rPr lang="en-US" altLang="zh-CN" sz="3200" b="1" i="1" dirty="0">
                <a:solidFill>
                  <a:schemeClr val="tx1"/>
                </a:solidFill>
              </a:rPr>
              <a:t>B </a:t>
            </a:r>
            <a:r>
              <a:rPr lang="en-US" altLang="zh-CN" sz="3200" b="1" dirty="0">
                <a:solidFill>
                  <a:schemeClr val="tx1"/>
                </a:solidFill>
              </a:rPr>
              <a:t>)</a:t>
            </a:r>
            <a:r>
              <a:rPr lang="zh-CN" altLang="en-US" sz="3200" b="1" dirty="0">
                <a:solidFill>
                  <a:schemeClr val="tx1"/>
                </a:solidFill>
              </a:rPr>
              <a:t>中</a:t>
            </a:r>
          </a:p>
        </p:txBody>
      </p:sp>
      <p:sp>
        <p:nvSpPr>
          <p:cNvPr id="50179" name="标题 1">
            <a:extLst>
              <a:ext uri="{FF2B5EF4-FFF2-40B4-BE49-F238E27FC236}">
                <a16:creationId xmlns:a16="http://schemas.microsoft.com/office/drawing/2014/main" id="{DF7C2685-FB81-4635-8226-20D9BA5C1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533" y="357718"/>
            <a:ext cx="10574867" cy="47836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40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FOLLOW</a:t>
            </a:r>
            <a:r>
              <a:rPr lang="en-US" altLang="zh-CN" sz="4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(</a:t>
            </a:r>
            <a:r>
              <a:rPr lang="en-US" altLang="zh-CN" sz="4000" i="1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A</a:t>
            </a:r>
            <a:r>
              <a:rPr lang="en-US" altLang="zh-CN" sz="4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)</a:t>
            </a:r>
            <a:r>
              <a:rPr lang="zh-CN" altLang="en-US" sz="4000" dirty="0">
                <a:solidFill>
                  <a:prstClr val="black"/>
                </a:solidFill>
                <a:ea typeface="微软雅黑" pitchFamily="34" charset="-122"/>
                <a:cs typeface="Times New Roman" pitchFamily="18" charset="0"/>
              </a:rPr>
              <a:t>计算方法</a:t>
            </a:r>
            <a:endParaRPr lang="zh-CN" altLang="en-US" sz="4000" i="1" spc="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4F0AECA-37B8-4717-B58A-F30567111373}"/>
              </a:ext>
            </a:extLst>
          </p:cNvPr>
          <p:cNvSpPr/>
          <p:nvPr/>
        </p:nvSpPr>
        <p:spPr>
          <a:xfrm>
            <a:off x="753762" y="4769708"/>
            <a:ext cx="11038189" cy="17305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A867B47-98D1-4050-874B-3F32CE6CED1C}"/>
              </a:ext>
            </a:extLst>
          </p:cNvPr>
          <p:cNvGrpSpPr/>
          <p:nvPr/>
        </p:nvGrpSpPr>
        <p:grpSpPr>
          <a:xfrm>
            <a:off x="4982720" y="5805673"/>
            <a:ext cx="5334922" cy="584775"/>
            <a:chOff x="4982720" y="5805673"/>
            <a:chExt cx="5334922" cy="58477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C08EB2C-687F-486D-B5D3-82F0F5898B86}"/>
                </a:ext>
              </a:extLst>
            </p:cNvPr>
            <p:cNvSpPr/>
            <p:nvPr/>
          </p:nvSpPr>
          <p:spPr>
            <a:xfrm>
              <a:off x="4982720" y="5805673"/>
              <a:ext cx="5334922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FOLLOW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 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A 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)⸦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FOLLOW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( </a:t>
              </a:r>
              <a:r>
                <a:rPr lang="en-US" altLang="zh-CN" sz="3200" b="1" i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3200" b="1" dirty="0">
                  <a:solidFill>
                    <a:prstClr val="black"/>
                  </a:solidFill>
                  <a:latin typeface="Times New Roman" panose="02020603050405020304" pitchFamily="18" charset="0"/>
                </a:rPr>
                <a:t>)</a:t>
              </a:r>
              <a:endParaRPr lang="zh-CN" altLang="en-US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9344000E-8755-43E4-9AEC-FD8E39320C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500551" y="6289582"/>
              <a:ext cx="32666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4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>
    <a:lnDef>
      <a:spPr bwMode="auto"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6287</Words>
  <Application>Microsoft Office PowerPoint</Application>
  <PresentationFormat>宽屏</PresentationFormat>
  <Paragraphs>1471</Paragraphs>
  <Slides>60</Slides>
  <Notes>56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60</vt:i4>
      </vt:variant>
    </vt:vector>
  </HeadingPairs>
  <TitlesOfParts>
    <vt:vector size="78" baseType="lpstr">
      <vt:lpstr>等线</vt:lpstr>
      <vt:lpstr>华文楷体</vt:lpstr>
      <vt:lpstr>华文楷体 (正文)</vt:lpstr>
      <vt:lpstr>楷体</vt:lpstr>
      <vt:lpstr>楷体_GB2312</vt:lpstr>
      <vt:lpstr>宋体</vt:lpstr>
      <vt:lpstr>微软雅黑</vt:lpstr>
      <vt:lpstr>Arial</vt:lpstr>
      <vt:lpstr>Calibri</vt:lpstr>
      <vt:lpstr>Cambria Math</vt:lpstr>
      <vt:lpstr>Candara</vt:lpstr>
      <vt:lpstr>Symbol</vt:lpstr>
      <vt:lpstr>Tahoma</vt:lpstr>
      <vt:lpstr>Times New Roman</vt:lpstr>
      <vt:lpstr>Wingdings</vt:lpstr>
      <vt:lpstr>4_波形</vt:lpstr>
      <vt:lpstr>3_波形</vt:lpstr>
      <vt:lpstr>1_波形</vt:lpstr>
      <vt:lpstr>PowerPoint 演示文稿</vt:lpstr>
      <vt:lpstr>第4讲（语法分析_1）要点</vt:lpstr>
      <vt:lpstr>4.1top_down</vt:lpstr>
      <vt:lpstr>LL(1) 文法</vt:lpstr>
      <vt:lpstr>LL(1) 文法</vt:lpstr>
      <vt:lpstr>LL(1) 文法</vt:lpstr>
      <vt:lpstr>LL(1) 文法</vt:lpstr>
      <vt:lpstr>例</vt:lpstr>
      <vt:lpstr>FOLLOW(A)计算方法</vt:lpstr>
      <vt:lpstr>例</vt:lpstr>
      <vt:lpstr>小结：top_down步骤</vt:lpstr>
      <vt:lpstr>第5讲（语法分析_2）要点</vt:lpstr>
      <vt:lpstr>1、递归的预测分析</vt:lpstr>
      <vt:lpstr>例</vt:lpstr>
      <vt:lpstr>例</vt:lpstr>
      <vt:lpstr>例</vt:lpstr>
      <vt:lpstr>例</vt:lpstr>
      <vt:lpstr>例</vt:lpstr>
      <vt:lpstr>例</vt:lpstr>
      <vt:lpstr>例（MOOC）</vt:lpstr>
      <vt:lpstr>例（MOOC）</vt:lpstr>
      <vt:lpstr>例（MOOC）</vt:lpstr>
      <vt:lpstr>2、非递归的预测分析</vt:lpstr>
      <vt:lpstr>2、非递归的预测分析</vt:lpstr>
      <vt:lpstr>第6讲（语法分析_3）要点</vt:lpstr>
      <vt:lpstr>移入-归约分析器的格局</vt:lpstr>
      <vt:lpstr>第6讲（语法分析_3）要点</vt:lpstr>
      <vt:lpstr>PowerPoint 演示文稿</vt:lpstr>
      <vt:lpstr>例：移入-归约冲突</vt:lpstr>
      <vt:lpstr>第6讲（语法分析_3）要点</vt:lpstr>
      <vt:lpstr>如何正确地识别句柄?——LR 分析法</vt:lpstr>
      <vt:lpstr>等价项目</vt:lpstr>
      <vt:lpstr>LR 分析器（自动机）的总体结构</vt:lpstr>
      <vt:lpstr>LR 分析表的结构</vt:lpstr>
      <vt:lpstr>如何构造给定文法的LR分析表？</vt:lpstr>
      <vt:lpstr>① LR(0) 分析</vt:lpstr>
      <vt:lpstr>例：LR(0)自动机</vt:lpstr>
      <vt:lpstr>LR(0)自动机（分析表）构造方法</vt:lpstr>
      <vt:lpstr>LR 分析表的结构</vt:lpstr>
      <vt:lpstr>LR 分析表的结构</vt:lpstr>
      <vt:lpstr>LR 分析表的结构</vt:lpstr>
      <vt:lpstr>LR 分析表的结构</vt:lpstr>
      <vt:lpstr>LR 分析表的结构</vt:lpstr>
      <vt:lpstr>LR 分析器的工作过程</vt:lpstr>
      <vt:lpstr>LR 分析器的工作过程</vt:lpstr>
      <vt:lpstr>LR 分析器的工作过程</vt:lpstr>
      <vt:lpstr>例：LR(0)自动机</vt:lpstr>
      <vt:lpstr>例：LR(0)自动机</vt:lpstr>
      <vt:lpstr>分析栈中的内容有什么特点？</vt:lpstr>
      <vt:lpstr>分析栈中的内容有什么特点？</vt:lpstr>
      <vt:lpstr>活前缀(Active Prefix)</vt:lpstr>
      <vt:lpstr>自底向上分析的关键问题——正确识别句柄</vt:lpstr>
      <vt:lpstr>LR 分析表的结构</vt:lpstr>
      <vt:lpstr>第7讲（语法分析_4）要点</vt:lpstr>
      <vt:lpstr>第7讲（语法分析_4）要点</vt:lpstr>
      <vt:lpstr>规范LR(1)项目</vt:lpstr>
      <vt:lpstr>各种LR分析表构造方法的不同之处在于归约项目的处理上</vt:lpstr>
      <vt:lpstr>小结：bottom_up步骤</vt:lpstr>
      <vt:lpstr>恐慌模式错误恢复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2020-08-11T23:09:16Z</dcterms:created>
  <dcterms:modified xsi:type="dcterms:W3CDTF">2024-05-28T11:14:35Z</dcterms:modified>
</cp:coreProperties>
</file>