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693" r:id="rId3"/>
    <p:sldMasterId id="2147483696" r:id="rId4"/>
  </p:sldMasterIdLst>
  <p:notesMasterIdLst>
    <p:notesMasterId r:id="rId83"/>
  </p:notesMasterIdLst>
  <p:sldIdLst>
    <p:sldId id="810" r:id="rId5"/>
    <p:sldId id="606" r:id="rId6"/>
    <p:sldId id="742" r:id="rId7"/>
    <p:sldId id="832" r:id="rId8"/>
    <p:sldId id="609" r:id="rId9"/>
    <p:sldId id="616" r:id="rId10"/>
    <p:sldId id="829" r:id="rId11"/>
    <p:sldId id="833" r:id="rId12"/>
    <p:sldId id="830" r:id="rId13"/>
    <p:sldId id="631" r:id="rId14"/>
    <p:sldId id="611" r:id="rId15"/>
    <p:sldId id="392" r:id="rId16"/>
    <p:sldId id="828" r:id="rId17"/>
    <p:sldId id="831" r:id="rId18"/>
    <p:sldId id="834" r:id="rId19"/>
    <p:sldId id="851" r:id="rId20"/>
    <p:sldId id="868" r:id="rId21"/>
    <p:sldId id="869" r:id="rId22"/>
    <p:sldId id="870" r:id="rId23"/>
    <p:sldId id="874" r:id="rId24"/>
    <p:sldId id="872" r:id="rId25"/>
    <p:sldId id="862" r:id="rId26"/>
    <p:sldId id="863" r:id="rId27"/>
    <p:sldId id="821" r:id="rId28"/>
    <p:sldId id="799" r:id="rId29"/>
    <p:sldId id="764" r:id="rId30"/>
    <p:sldId id="864" r:id="rId31"/>
    <p:sldId id="865" r:id="rId32"/>
    <p:sldId id="866" r:id="rId33"/>
    <p:sldId id="867" r:id="rId34"/>
    <p:sldId id="854" r:id="rId35"/>
    <p:sldId id="835" r:id="rId36"/>
    <p:sldId id="836" r:id="rId37"/>
    <p:sldId id="845" r:id="rId38"/>
    <p:sldId id="846" r:id="rId39"/>
    <p:sldId id="847" r:id="rId40"/>
    <p:sldId id="848" r:id="rId41"/>
    <p:sldId id="849" r:id="rId42"/>
    <p:sldId id="850" r:id="rId43"/>
    <p:sldId id="844" r:id="rId44"/>
    <p:sldId id="838" r:id="rId45"/>
    <p:sldId id="840" r:id="rId46"/>
    <p:sldId id="842" r:id="rId47"/>
    <p:sldId id="841" r:id="rId48"/>
    <p:sldId id="839" r:id="rId49"/>
    <p:sldId id="745" r:id="rId50"/>
    <p:sldId id="818" r:id="rId51"/>
    <p:sldId id="814" r:id="rId52"/>
    <p:sldId id="875" r:id="rId53"/>
    <p:sldId id="856" r:id="rId54"/>
    <p:sldId id="871" r:id="rId55"/>
    <p:sldId id="853" r:id="rId56"/>
    <p:sldId id="873" r:id="rId57"/>
    <p:sldId id="878" r:id="rId58"/>
    <p:sldId id="879" r:id="rId59"/>
    <p:sldId id="884" r:id="rId60"/>
    <p:sldId id="883" r:id="rId61"/>
    <p:sldId id="770" r:id="rId62"/>
    <p:sldId id="771" r:id="rId63"/>
    <p:sldId id="885" r:id="rId64"/>
    <p:sldId id="773" r:id="rId65"/>
    <p:sldId id="774" r:id="rId66"/>
    <p:sldId id="775" r:id="rId67"/>
    <p:sldId id="777" r:id="rId68"/>
    <p:sldId id="779" r:id="rId69"/>
    <p:sldId id="780" r:id="rId70"/>
    <p:sldId id="781" r:id="rId71"/>
    <p:sldId id="782" r:id="rId72"/>
    <p:sldId id="783" r:id="rId73"/>
    <p:sldId id="784" r:id="rId74"/>
    <p:sldId id="785" r:id="rId75"/>
    <p:sldId id="786" r:id="rId76"/>
    <p:sldId id="787" r:id="rId77"/>
    <p:sldId id="886" r:id="rId78"/>
    <p:sldId id="887" r:id="rId79"/>
    <p:sldId id="888" r:id="rId80"/>
    <p:sldId id="812" r:id="rId81"/>
    <p:sldId id="813" r:id="rId8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383" autoAdjust="0"/>
  </p:normalViewPr>
  <p:slideViewPr>
    <p:cSldViewPr snapToGrid="0">
      <p:cViewPr varScale="1">
        <p:scale>
          <a:sx n="45" d="100"/>
          <a:sy n="45" d="100"/>
        </p:scale>
        <p:origin x="14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85576-4A6D-465D-9214-88948257096B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CF866-13C9-458A-AB47-F918D6863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22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263E82EB-2A44-47ED-A043-7F110E4850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E87C4B5F-B13A-4E3A-91F2-84D876928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1C268FC3-2666-418E-9776-6672770106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BBD26F-54CE-4067-B825-54FB7CEC14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7706822C-7787-4B27-9DCB-31F8E98067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0" tIns="44050" rIns="88100" bIns="4405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F383F1-FDC5-4493-986B-EEFAED4A21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4D767957-FF33-4F23-8D4A-9DD10AF39E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4D42C35E-0998-429B-9D7A-10DA40DE7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E10D039F-ECDC-4C59-A76A-FB1F89188E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05C7C7-2B40-4862-B1FE-922FF449E0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50759B5-8986-4F32-A4F9-88155AE47C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FBE5C0F-B827-434F-8DCA-8649FBC4C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24CB0D60-4B15-463B-BF68-B71C698CA3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8A7994-0A38-4B61-AB5F-8AFB55C7EE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04CDDE6-9E61-4514-AD95-8F3AE283B2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1FD83555-36DA-467A-B3F9-CD9A2C2B2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>
            <a:extLst>
              <a:ext uri="{FF2B5EF4-FFF2-40B4-BE49-F238E27FC236}">
                <a16:creationId xmlns:a16="http://schemas.microsoft.com/office/drawing/2014/main" id="{10627BDB-4CC2-4988-96FD-AA39128234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备注占位符 2">
            <a:extLst>
              <a:ext uri="{FF2B5EF4-FFF2-40B4-BE49-F238E27FC236}">
                <a16:creationId xmlns:a16="http://schemas.microsoft.com/office/drawing/2014/main" id="{B9539381-8D8C-4A82-B6AA-6F6DE7F5A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48484" name="灯片编号占位符 3">
            <a:extLst>
              <a:ext uri="{FF2B5EF4-FFF2-40B4-BE49-F238E27FC236}">
                <a16:creationId xmlns:a16="http://schemas.microsoft.com/office/drawing/2014/main" id="{E38B1E4A-E801-4D54-8162-527A4B969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22" indent="-285739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2957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140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322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505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687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8871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053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508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227E9F-F6EB-4A02-A739-BFF58CE27F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pPr marL="0" marR="0" lvl="0" indent="0" algn="r" defTabSz="9508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469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CDACCF9-1316-47E5-8A7D-89D88E58D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1A9273-0585-492D-A87D-E5855730F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9698C49-B7CC-4933-B7BB-85BC2C5E5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35F9845-8DD8-46F2-870F-41FE78A25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kumimoji="1"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125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263E82EB-2A44-47ED-A043-7F110E4850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E87C4B5F-B13A-4E3A-91F2-84D876928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1C268FC3-2666-418E-9776-6672770106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BBD26F-54CE-4067-B825-54FB7CEC14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604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CDACCF9-1316-47E5-8A7D-89D88E58D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1A9273-0585-492D-A87D-E5855730F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9698C49-B7CC-4933-B7BB-85BC2C5E5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35F9845-8DD8-46F2-870F-41FE78A25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3167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CDACCF9-1316-47E5-8A7D-89D88E58D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1A9273-0585-492D-A87D-E5855730F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9698C49-B7CC-4933-B7BB-85BC2C5E5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35F9845-8DD8-46F2-870F-41FE78A25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753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874E7AC5-F0F7-4336-976A-7BB14F543E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6982C4-16A7-4874-8548-086C0905C3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02C35FBF-7F2F-4BA2-8586-19115F31B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6C43E948-E646-425B-9F21-4015B109B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0595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874E7AC5-F0F7-4336-976A-7BB14F543E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6982C4-16A7-4874-8548-086C0905C3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02C35FBF-7F2F-4BA2-8586-19115F31B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6C43E948-E646-425B-9F21-4015B109B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48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DC3D2FC3-6B22-4FFD-B8CA-EC704557C4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CC23B6-1DCA-472F-AB7A-82A7E63753D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5E98516-96A6-46DA-B52A-248045AA6E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F68EB0BE-32F3-41E3-9960-E7F70DC98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34A8454C-23DB-4923-A543-3270024D54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F8A73E-0595-4715-B95F-25121831B29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1717729B-3331-4628-B86D-FC1710CFA6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4FE1450C-3DB3-4C27-A99B-A49CB2C458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2940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874E7AC5-F0F7-4336-976A-7BB14F543E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6982C4-16A7-4874-8548-086C0905C3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02C35FBF-7F2F-4BA2-8586-19115F31B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6C43E948-E646-425B-9F21-4015B109B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655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CDACCF9-1316-47E5-8A7D-89D88E58D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1A9273-0585-492D-A87D-E5855730F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9698C49-B7CC-4933-B7BB-85BC2C5E5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35F9845-8DD8-46F2-870F-41FE78A25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4162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>
            <a:extLst>
              <a:ext uri="{FF2B5EF4-FFF2-40B4-BE49-F238E27FC236}">
                <a16:creationId xmlns:a16="http://schemas.microsoft.com/office/drawing/2014/main" id="{1B94F9D7-6E71-463F-A9EA-7C125B0BC5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备注占位符 2">
            <a:extLst>
              <a:ext uri="{FF2B5EF4-FFF2-40B4-BE49-F238E27FC236}">
                <a16:creationId xmlns:a16="http://schemas.microsoft.com/office/drawing/2014/main" id="{8F1F8C20-2D7A-4317-9D85-1DB930A08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44388" name="灯片编号占位符 3">
            <a:extLst>
              <a:ext uri="{FF2B5EF4-FFF2-40B4-BE49-F238E27FC236}">
                <a16:creationId xmlns:a16="http://schemas.microsoft.com/office/drawing/2014/main" id="{E3437D7E-D1B2-4844-86A5-8E35C7FF2A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538062-14DB-4CB9-BEBF-59133097D0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6643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F4A50255-5631-4DC0-A11D-81F3C7B556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76A90623-C9C9-46AF-97DE-BFD760BE8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398F3E57-49B5-4B8E-AEEB-4149A7072E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2B4FD7-97F1-42D3-94B7-BBDFBEDFB08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190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>
            <a:extLst>
              <a:ext uri="{FF2B5EF4-FFF2-40B4-BE49-F238E27FC236}">
                <a16:creationId xmlns:a16="http://schemas.microsoft.com/office/drawing/2014/main" id="{2BC1626A-8133-4D77-8E62-FE4729F12F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备注占位符 2">
            <a:extLst>
              <a:ext uri="{FF2B5EF4-FFF2-40B4-BE49-F238E27FC236}">
                <a16:creationId xmlns:a16="http://schemas.microsoft.com/office/drawing/2014/main" id="{6BB25692-B4E2-4D3D-81BD-BAFA03D86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1012" name="灯片编号占位符 3">
            <a:extLst>
              <a:ext uri="{FF2B5EF4-FFF2-40B4-BE49-F238E27FC236}">
                <a16:creationId xmlns:a16="http://schemas.microsoft.com/office/drawing/2014/main" id="{57A9BA4B-A0B5-4156-8ED5-100F79A89D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06D968-7FED-4529-A137-C61BCE0BA2D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834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>
            <a:extLst>
              <a:ext uri="{FF2B5EF4-FFF2-40B4-BE49-F238E27FC236}">
                <a16:creationId xmlns:a16="http://schemas.microsoft.com/office/drawing/2014/main" id="{1FFCE121-E696-4A84-BD0E-3D8A4A8113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备注占位符 2">
            <a:extLst>
              <a:ext uri="{FF2B5EF4-FFF2-40B4-BE49-F238E27FC236}">
                <a16:creationId xmlns:a16="http://schemas.microsoft.com/office/drawing/2014/main" id="{6AF15BE6-9FED-463D-9E60-413DF4CCF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73060" name="灯片编号占位符 3">
            <a:extLst>
              <a:ext uri="{FF2B5EF4-FFF2-40B4-BE49-F238E27FC236}">
                <a16:creationId xmlns:a16="http://schemas.microsoft.com/office/drawing/2014/main" id="{B6125EE8-66B1-4139-A378-38AB24D5A3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7DB680-459D-4FC7-8D64-5F5373C697A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720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908F013-A60E-44E9-8552-3CEBDC28CF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0" tIns="44050" rIns="88100" bIns="4405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76E0F-C5C0-4421-9116-552EFCD0B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E5ED994-45F2-46A1-81CA-0CC0B77D3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784187D-42F4-4E3D-B632-A72A5F229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9489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908F013-A60E-44E9-8552-3CEBDC28CF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0" tIns="44050" rIns="88100" bIns="4405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76E0F-C5C0-4421-9116-552EFCD0B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E5ED994-45F2-46A1-81CA-0CC0B77D3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784187D-42F4-4E3D-B632-A72A5F229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9532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908F013-A60E-44E9-8552-3CEBDC28CF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0" tIns="44050" rIns="88100" bIns="4405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76E0F-C5C0-4421-9116-552EFCD0B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E5ED994-45F2-46A1-81CA-0CC0B77D3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784187D-42F4-4E3D-B632-A72A5F229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1326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220548CC-6BCC-47E7-9B6C-BD6802F1D4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E823DA6C-1CF1-4455-A203-597A9D927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endParaRPr lang="en-US" altLang="zh-CN" dirty="0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153BF4AD-4039-42F2-9892-7AA5D940D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AF4210-D637-4235-ACB2-B4A0B1E757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>
            <a:extLst>
              <a:ext uri="{FF2B5EF4-FFF2-40B4-BE49-F238E27FC236}">
                <a16:creationId xmlns:a16="http://schemas.microsoft.com/office/drawing/2014/main" id="{10627BDB-4CC2-4988-96FD-AA39128234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备注占位符 2">
            <a:extLst>
              <a:ext uri="{FF2B5EF4-FFF2-40B4-BE49-F238E27FC236}">
                <a16:creationId xmlns:a16="http://schemas.microsoft.com/office/drawing/2014/main" id="{B9539381-8D8C-4A82-B6AA-6F6DE7F5A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48484" name="灯片编号占位符 3">
            <a:extLst>
              <a:ext uri="{FF2B5EF4-FFF2-40B4-BE49-F238E27FC236}">
                <a16:creationId xmlns:a16="http://schemas.microsoft.com/office/drawing/2014/main" id="{E38B1E4A-E801-4D54-8162-527A4B969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22" indent="-285739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2957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140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322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505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687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8871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053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508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227E9F-F6EB-4A02-A739-BFF58CE27F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pPr marL="0" marR="0" lvl="0" indent="0" algn="r" defTabSz="9508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4095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FBDD0BFF-23AA-4F49-8A6F-0C6BBDCB38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A136B81A-7F85-4CB8-9B0B-C4B272C8B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DFE68501-AD16-4713-A242-70A20E142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4FD564-5502-41DF-A513-2E38458D45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5191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CDACCF9-1316-47E5-8A7D-89D88E58D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1A9273-0585-492D-A87D-E5855730F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9698C49-B7CC-4933-B7BB-85BC2C5E5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35F9845-8DD8-46F2-870F-41FE78A25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96813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CDACCF9-1316-47E5-8A7D-89D88E58D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1A9273-0585-492D-A87D-E5855730F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9698C49-B7CC-4933-B7BB-85BC2C5E5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35F9845-8DD8-46F2-870F-41FE78A25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7855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CDACCF9-1316-47E5-8A7D-89D88E58D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1A9273-0585-492D-A87D-E5855730F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9698C49-B7CC-4933-B7BB-85BC2C5E5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35F9845-8DD8-46F2-870F-41FE78A25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89816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CDACCF9-1316-47E5-8A7D-89D88E58D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1A9273-0585-492D-A87D-E5855730F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9698C49-B7CC-4933-B7BB-85BC2C5E5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35F9845-8DD8-46F2-870F-41FE78A25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62888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CDACCF9-1316-47E5-8A7D-89D88E58D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1A9273-0585-492D-A87D-E5855730F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9698C49-B7CC-4933-B7BB-85BC2C5E5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35F9845-8DD8-46F2-870F-41FE78A25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9314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CDACCF9-1316-47E5-8A7D-89D88E58D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1A9273-0585-492D-A87D-E5855730F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9698C49-B7CC-4933-B7BB-85BC2C5E5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35F9845-8DD8-46F2-870F-41FE78A25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06721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CDACCF9-1316-47E5-8A7D-89D88E58D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1A9273-0585-492D-A87D-E5855730F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9698C49-B7CC-4933-B7BB-85BC2C5E5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35F9845-8DD8-46F2-870F-41FE78A25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35901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CDACCF9-1316-47E5-8A7D-89D88E58D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1A9273-0585-492D-A87D-E5855730F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9698C49-B7CC-4933-B7BB-85BC2C5E5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35F9845-8DD8-46F2-870F-41FE78A25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008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220548CC-6BCC-47E7-9B6C-BD6802F1D4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E823DA6C-1CF1-4455-A203-597A9D927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endParaRPr kumimoji="1"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153BF4AD-4039-42F2-9892-7AA5D940D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AF4210-D637-4235-ACB2-B4A0B1E757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136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CDACCF9-1316-47E5-8A7D-89D88E58D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1A9273-0585-492D-A87D-E5855730F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9698C49-B7CC-4933-B7BB-85BC2C5E5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35F9845-8DD8-46F2-870F-41FE78A25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40856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874E7AC5-F0F7-4336-976A-7BB14F543E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6982C4-16A7-4874-8548-086C0905C3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02C35FBF-7F2F-4BA2-8586-19115F31B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6C43E948-E646-425B-9F21-4015B109B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73896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908F013-A60E-44E9-8552-3CEBDC28CF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0" tIns="44050" rIns="88100" bIns="4405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76E0F-C5C0-4421-9116-552EFCD0B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E5ED994-45F2-46A1-81CA-0CC0B77D3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784187D-42F4-4E3D-B632-A72A5F229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63042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908F013-A60E-44E9-8552-3CEBDC28CF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0" tIns="44050" rIns="88100" bIns="4405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76E0F-C5C0-4421-9116-552EFCD0B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E5ED994-45F2-46A1-81CA-0CC0B77D3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784187D-42F4-4E3D-B632-A72A5F229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35895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908F013-A60E-44E9-8552-3CEBDC28CF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0" tIns="44050" rIns="88100" bIns="4405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76E0F-C5C0-4421-9116-552EFCD0B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E5ED994-45F2-46A1-81CA-0CC0B77D3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784187D-42F4-4E3D-B632-A72A5F229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86148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874E7AC5-F0F7-4336-976A-7BB14F543E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6982C4-16A7-4874-8548-086C0905C3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02C35FBF-7F2F-4BA2-8586-19115F31B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6C43E948-E646-425B-9F21-4015B109B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019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C5D5832E-DFC3-4D87-8115-42B4A39D1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EC1FD6-E4D1-4663-9CA9-C11C526AFD8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71C7DB0C-90D9-4E8C-A3B4-C4DEEB95A1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3CB279F8-7BD7-4E97-8A38-6A5824D58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72601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FBDD0BFF-23AA-4F49-8A6F-0C6BBDCB38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A136B81A-7F85-4CB8-9B0B-C4B272C8B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DFE68501-AD16-4713-A242-70A20E142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4FD564-5502-41DF-A513-2E38458D45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0400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>
            <a:extLst>
              <a:ext uri="{FF2B5EF4-FFF2-40B4-BE49-F238E27FC236}">
                <a16:creationId xmlns:a16="http://schemas.microsoft.com/office/drawing/2014/main" id="{6AA25C3A-F4D7-4332-BA98-9D628ADDA8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备注占位符 2">
            <a:extLst>
              <a:ext uri="{FF2B5EF4-FFF2-40B4-BE49-F238E27FC236}">
                <a16:creationId xmlns:a16="http://schemas.microsoft.com/office/drawing/2014/main" id="{6AE9857F-329C-4A03-AFDD-0F329FE80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44388" name="灯片编号占位符 3">
            <a:extLst>
              <a:ext uri="{FF2B5EF4-FFF2-40B4-BE49-F238E27FC236}">
                <a16:creationId xmlns:a16="http://schemas.microsoft.com/office/drawing/2014/main" id="{BCF2D4E6-A5A4-4C1D-A936-A3D6513B07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0474C3-7E4C-4B52-B947-6BB00042174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2444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>
            <a:extLst>
              <a:ext uri="{FF2B5EF4-FFF2-40B4-BE49-F238E27FC236}">
                <a16:creationId xmlns:a16="http://schemas.microsoft.com/office/drawing/2014/main" id="{10627BDB-4CC2-4988-96FD-AA39128234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备注占位符 2">
            <a:extLst>
              <a:ext uri="{FF2B5EF4-FFF2-40B4-BE49-F238E27FC236}">
                <a16:creationId xmlns:a16="http://schemas.microsoft.com/office/drawing/2014/main" id="{B9539381-8D8C-4A82-B6AA-6F6DE7F5A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48484" name="灯片编号占位符 3">
            <a:extLst>
              <a:ext uri="{FF2B5EF4-FFF2-40B4-BE49-F238E27FC236}">
                <a16:creationId xmlns:a16="http://schemas.microsoft.com/office/drawing/2014/main" id="{E38B1E4A-E801-4D54-8162-527A4B969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22" indent="-285739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2957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140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322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505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687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8871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053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508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227E9F-F6EB-4A02-A739-BFF58CE27F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pPr marL="0" marR="0" lvl="0" indent="0" algn="r" defTabSz="9508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07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8367B09-A59C-4481-9CA4-1EC9C99B12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450173-3F49-4D16-8E96-A79A12DED2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FFFAA75-CC5F-497F-A250-43955113EA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F6B5FA1-0004-45E3-8957-39914E9EE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CDACCF9-1316-47E5-8A7D-89D88E58D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1A9273-0585-492D-A87D-E5855730F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9698C49-B7CC-4933-B7BB-85BC2C5E5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35F9845-8DD8-46F2-870F-41FE78A25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96033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874E7AC5-F0F7-4336-976A-7BB14F543E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6982C4-16A7-4874-8548-086C0905C3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02C35FBF-7F2F-4BA2-8586-19115F31B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6C43E948-E646-425B-9F21-4015B109B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9714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CDACCF9-1316-47E5-8A7D-89D88E58D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1A9273-0585-492D-A87D-E5855730F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9698C49-B7CC-4933-B7BB-85BC2C5E5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35F9845-8DD8-46F2-870F-41FE78A25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2403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>
            <a:extLst>
              <a:ext uri="{FF2B5EF4-FFF2-40B4-BE49-F238E27FC236}">
                <a16:creationId xmlns:a16="http://schemas.microsoft.com/office/drawing/2014/main" id="{1B94F9D7-6E71-463F-A9EA-7C125B0BC5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备注占位符 2">
            <a:extLst>
              <a:ext uri="{FF2B5EF4-FFF2-40B4-BE49-F238E27FC236}">
                <a16:creationId xmlns:a16="http://schemas.microsoft.com/office/drawing/2014/main" id="{8F1F8C20-2D7A-4317-9D85-1DB930A08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44388" name="灯片编号占位符 3">
            <a:extLst>
              <a:ext uri="{FF2B5EF4-FFF2-40B4-BE49-F238E27FC236}">
                <a16:creationId xmlns:a16="http://schemas.microsoft.com/office/drawing/2014/main" id="{E3437D7E-D1B2-4844-86A5-8E35C7FF2A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538062-14DB-4CB9-BEBF-59133097D0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1388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CDACCF9-1316-47E5-8A7D-89D88E58D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1A9273-0585-492D-A87D-E5855730F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9698C49-B7CC-4933-B7BB-85BC2C5E5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35F9845-8DD8-46F2-870F-41FE78A25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37293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27921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36040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05A3C3-F02E-40BE-8B37-D4338499BA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3973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7CA2F08-2C14-44B5-AEB8-F078D3B0B5A7}" type="slidenum">
              <a:rPr lang="zh-CN" altLang="en-US" b="0" smtClean="0">
                <a:latin typeface="Arial" panose="020B0604020202020204" pitchFamily="34" charset="0"/>
              </a:rPr>
              <a:pPr/>
              <a:t>58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2360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3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D888C79-1B55-4C2E-9E04-3F90C5ED833A}" type="slidenum">
              <a:rPr lang="zh-CN" altLang="en-US" b="0" smtClean="0">
                <a:latin typeface="Arial" panose="020B0604020202020204" pitchFamily="34" charset="0"/>
              </a:rPr>
              <a:pPr/>
              <a:t>59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56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25796369-665F-48FB-B404-138EC1E599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4B555DDE-2EE0-4437-9DD3-B897DF1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B705EED8-844F-4A74-BD58-6922F3449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351C75-B064-435C-AC94-6B13FCF921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5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FF0BC2-A12A-44B8-9AB1-50BE3B6DEF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17626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7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8098FAE-E1FF-4187-8BCB-024E9EEE42F8}" type="slidenum">
              <a:rPr lang="zh-CN" altLang="en-US" b="0" smtClean="0">
                <a:latin typeface="Arial" panose="020B0604020202020204" pitchFamily="34" charset="0"/>
              </a:rPr>
              <a:pPr/>
              <a:t>61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606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F43528E-E36D-4AB0-A14C-2D9BFE82E6F3}" type="slidenum">
              <a:rPr lang="zh-CN" altLang="en-US" b="0" smtClean="0">
                <a:latin typeface="Arial" panose="020B0604020202020204" pitchFamily="34" charset="0"/>
              </a:rPr>
              <a:pPr/>
              <a:t>62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7834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1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2478B37-BED6-4F35-B2A5-AC026573ECD4}" type="slidenum">
              <a:rPr lang="zh-CN" altLang="en-US" b="0" smtClean="0">
                <a:latin typeface="Arial" panose="020B0604020202020204" pitchFamily="34" charset="0"/>
              </a:rPr>
              <a:pPr/>
              <a:t>63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1053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3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22F39B5-8523-4322-8512-AA625791BD53}" type="slidenum">
              <a:rPr lang="zh-CN" altLang="en-US" b="0" smtClean="0">
                <a:latin typeface="Arial" panose="020B0604020202020204" pitchFamily="34" charset="0"/>
              </a:rPr>
              <a:pPr/>
              <a:t>64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8189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80381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81653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72345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2514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lvl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0917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25796369-665F-48FB-B404-138EC1E599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4B555DDE-2EE0-4437-9DD3-B897DF1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 dirty="0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B705EED8-844F-4A74-BD58-6922F3449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351C75-B064-435C-AC94-6B13FCF921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26091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042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81158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9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99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56EEF9D-DE77-45F1-832E-826DD3188724}" type="slidenum">
              <a:rPr lang="zh-CN" altLang="en-US" b="0" smtClean="0">
                <a:latin typeface="Arial" panose="020B0604020202020204" pitchFamily="34" charset="0"/>
              </a:rPr>
              <a:pPr/>
              <a:t>72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95899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1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EFA7A23-607B-4F69-9343-E66B515E3F63}" type="slidenum">
              <a:rPr lang="zh-CN" altLang="en-US" b="0" smtClean="0">
                <a:latin typeface="Arial" panose="020B0604020202020204" pitchFamily="34" charset="0"/>
              </a:rPr>
              <a:pPr/>
              <a:t>73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2745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908F013-A60E-44E9-8552-3CEBDC28CF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0" tIns="44050" rIns="88100" bIns="4405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76E0F-C5C0-4421-9116-552EFCD0B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E5ED994-45F2-46A1-81CA-0CC0B77D3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784187D-42F4-4E3D-B632-A72A5F229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882247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908F013-A60E-44E9-8552-3CEBDC28CF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0" tIns="44050" rIns="88100" bIns="4405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76E0F-C5C0-4421-9116-552EFCD0B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E5ED994-45F2-46A1-81CA-0CC0B77D3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784187D-42F4-4E3D-B632-A72A5F229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18334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908F013-A60E-44E9-8552-3CEBDC28CF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0" tIns="44050" rIns="88100" bIns="4405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76E0F-C5C0-4421-9116-552EFCD0B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E5ED994-45F2-46A1-81CA-0CC0B77D3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784187D-42F4-4E3D-B632-A72A5F229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749120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40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140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DA9239C-5AC7-4CBD-8D9D-1FFE7288DAA0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77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76642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60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60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6021FC9-09F5-491F-BCAA-D93CE22A4890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78</a:t>
            </a:fld>
            <a:endParaRPr lang="zh-CN" alt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387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25796369-665F-48FB-B404-138EC1E599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4B555DDE-2EE0-4437-9DD3-B897DF1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B705EED8-844F-4A74-BD58-6922F3449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351C75-B064-435C-AC94-6B13FCF921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697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CDACCF9-1316-47E5-8A7D-89D88E58D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1A9273-0585-492D-A87D-E5855730F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9698C49-B7CC-4933-B7BB-85BC2C5E5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35F9845-8DD8-46F2-870F-41FE78A25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1346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2998-FB1D-4506-AA14-4F66F1A9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105A-1B90-4FF5-AAF7-1E551A52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EDAFC-7893-4A04-8CD0-D5BF008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64009E69-71E8-456A-969D-D19625B3D9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88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E719F4AA-F403-4CF8-9C0A-3754D42D58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5" name="五边形 7">
              <a:extLst>
                <a:ext uri="{FF2B5EF4-FFF2-40B4-BE49-F238E27FC236}">
                  <a16:creationId xmlns:a16="http://schemas.microsoft.com/office/drawing/2014/main" id="{D4FEEE83-F8BC-45EF-AB91-02DBB848A699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6F3BF182-5005-4210-AD59-07596771F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EA76A03-A304-420F-98CD-7F0496E6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46D6436-CA72-4401-87FB-51A29248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7702D5-FC4E-4546-9327-4FE20EC9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EA567855-7F13-4FC5-AD61-2B82F6443E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57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B125ED27-51AC-4C4D-B486-4EC1EE6295C0}"/>
              </a:ext>
            </a:extLst>
          </p:cNvPr>
          <p:cNvSpPr/>
          <p:nvPr/>
        </p:nvSpPr>
        <p:spPr>
          <a:xfrm>
            <a:off x="304801" y="228601"/>
            <a:ext cx="11595100" cy="6034617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0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55E17F4A-3907-4E35-AE03-5243F6FC85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7" y="5353051"/>
            <a:ext cx="11631083" cy="1333500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3FAC842A-5BD8-4947-AB59-051F3BEA0AD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69BB081A-8DD6-4BC7-A92E-A0DE4FA1B53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D69B1458-9CA2-41EC-AAA4-EB94FA3AD88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E343D68E-7640-47BC-90C0-A1FDF560C71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5F55E6AF-1A9A-4DFF-8A99-093A4AE6661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ABEF647-2714-431E-9EC3-9AFF3770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3CA8632-09DD-49B0-B79D-C6A4E2CE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4F11339-39A8-44BB-B5AB-538C7D51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ea typeface="楷体_GB2312" pitchFamily="49" charset="-122"/>
              </a:defRPr>
            </a:lvl1pPr>
          </a:lstStyle>
          <a:p>
            <a:fld id="{D0BD2FFA-9027-45C4-9C33-F3AA8B75C57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082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90815-3843-41C6-8764-76910BE7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24BFC-BB14-4024-8E5F-AE78250F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453DC-2962-4E93-8CBF-9EE9A458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ea typeface="楷体_GB2312" pitchFamily="49" charset="-122"/>
              </a:defRPr>
            </a:lvl1pPr>
          </a:lstStyle>
          <a:p>
            <a:fld id="{958F5F55-9F7C-4456-8800-76162EEC9D9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746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6024-CCB8-41CF-8581-216A2E7B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333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A1892-FD48-4D26-A52D-FD28A18A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333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30FEA-8A27-4027-807E-E182B51F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fld id="{3D81B626-B19A-4078-96E6-0FDC004B09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99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78CE1AA2-E28A-49AE-BBC4-5B786CA02AA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5" name="五边形 7">
              <a:extLst>
                <a:ext uri="{FF2B5EF4-FFF2-40B4-BE49-F238E27FC236}">
                  <a16:creationId xmlns:a16="http://schemas.microsoft.com/office/drawing/2014/main" id="{FE7D356D-84C3-4C9D-BCF6-F765557FA53D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A6E2B01B-D321-46D6-A3B0-E45C69848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6" y="356660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7036478-4F07-4CAD-A7DC-B0D507E9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333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61875C5-C02C-4B90-BD8C-920A19C2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333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9710F34-AB85-49AF-B7CF-4D5325C0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fld id="{BA16A77B-0C79-4F62-B802-2CA6846F180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838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72774-2BA8-4A74-8D73-01DD3951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333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3C0D6-C06D-46CA-A2C3-4CD0A6CD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333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85524-A7CC-4C8F-834A-1BA7742D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fld id="{71B909C7-D256-4B1E-B2A9-EB31D6080D6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14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50D2AFEB-6C44-4623-BE58-0895746D0C0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5" name="五边形 7">
              <a:extLst>
                <a:ext uri="{FF2B5EF4-FFF2-40B4-BE49-F238E27FC236}">
                  <a16:creationId xmlns:a16="http://schemas.microsoft.com/office/drawing/2014/main" id="{D435E91A-4A77-41F9-8489-CEB55B2029B7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91B8D57B-631B-4C9B-BD2C-5070BA63D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6" y="356660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33C223-56EE-4D80-B81E-0F40CFE8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333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267CDEA-B95E-47F0-98FE-8C828A0E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333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5A8977B-4100-4515-910E-B8CE3902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fld id="{92D523D0-8B5A-46BD-8192-CB80CCAD9AD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3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88131687-FF55-4936-99F2-970AB7A5055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1796-15B9-442E-B23A-CD2B1F502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33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611FC-74FA-46B2-8D5C-B8DAB3B7C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33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2381-7DD0-46D9-951F-A1E3C8571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33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7452B4CE-76F8-4BEB-A709-8E5F563840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Text Placeholder 2">
            <a:extLst>
              <a:ext uri="{FF2B5EF4-FFF2-40B4-BE49-F238E27FC236}">
                <a16:creationId xmlns:a16="http://schemas.microsoft.com/office/drawing/2014/main" id="{CCB6089A-D22F-40AD-8A6A-22514469DD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8349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4058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8331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40855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396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194940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81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90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9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50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2351FDB-52A6-47F2-8EB1-B29A4E7988CF}"/>
              </a:ext>
            </a:extLst>
          </p:cNvPr>
          <p:cNvSpPr/>
          <p:nvPr/>
        </p:nvSpPr>
        <p:spPr>
          <a:xfrm>
            <a:off x="304801" y="228600"/>
            <a:ext cx="11595100" cy="187325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0">
              <a:solidFill>
                <a:prstClr val="white"/>
              </a:solidFill>
            </a:endParaRPr>
          </a:p>
        </p:txBody>
      </p:sp>
      <p:grpSp>
        <p:nvGrpSpPr>
          <p:cNvPr id="3075" name="Group 15">
            <a:extLst>
              <a:ext uri="{FF2B5EF4-FFF2-40B4-BE49-F238E27FC236}">
                <a16:creationId xmlns:a16="http://schemas.microsoft.com/office/drawing/2014/main" id="{5B4A137D-DDAB-4515-8E89-77D6BD6828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8" y="1411817"/>
            <a:ext cx="11766549" cy="768349"/>
            <a:chOff x="-3905251" y="4294188"/>
            <a:chExt cx="13027839" cy="1892300"/>
          </a:xfrm>
        </p:grpSpPr>
        <p:sp>
          <p:nvSpPr>
            <p:cNvPr id="3081" name="Freeform 14">
              <a:extLst>
                <a:ext uri="{FF2B5EF4-FFF2-40B4-BE49-F238E27FC236}">
                  <a16:creationId xmlns:a16="http://schemas.microsoft.com/office/drawing/2014/main" id="{4C17A492-5FD0-40F0-A7FD-8095FF17264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082" name="Freeform 18">
              <a:extLst>
                <a:ext uri="{FF2B5EF4-FFF2-40B4-BE49-F238E27FC236}">
                  <a16:creationId xmlns:a16="http://schemas.microsoft.com/office/drawing/2014/main" id="{7944CD61-1AC7-4266-B996-0251618FE55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083" name="Freeform 22">
              <a:extLst>
                <a:ext uri="{FF2B5EF4-FFF2-40B4-BE49-F238E27FC236}">
                  <a16:creationId xmlns:a16="http://schemas.microsoft.com/office/drawing/2014/main" id="{B125311B-7919-4B2F-809E-1CD32A56E7D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084" name="Freeform 26">
              <a:extLst>
                <a:ext uri="{FF2B5EF4-FFF2-40B4-BE49-F238E27FC236}">
                  <a16:creationId xmlns:a16="http://schemas.microsoft.com/office/drawing/2014/main" id="{8747898D-58CC-4285-AC33-4740C403A51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3085" name="Freeform 10">
              <a:extLst>
                <a:ext uri="{FF2B5EF4-FFF2-40B4-BE49-F238E27FC236}">
                  <a16:creationId xmlns:a16="http://schemas.microsoft.com/office/drawing/2014/main" id="{695C15FC-359E-493E-A718-30A69554E23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3076" name="Title Placeholder 1">
            <a:extLst>
              <a:ext uri="{FF2B5EF4-FFF2-40B4-BE49-F238E27FC236}">
                <a16:creationId xmlns:a16="http://schemas.microsoft.com/office/drawing/2014/main" id="{7D01853B-98DE-45D6-BC97-C949C2C8CF6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AA75D-8DDA-4B30-AAC2-FA2542E39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333" b="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DC3EF-6ED3-4C29-A953-082DC434C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333" b="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D40C2-7C21-4579-8C4C-870FF9055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33" b="0">
                <a:solidFill>
                  <a:srgbClr val="073E87"/>
                </a:solidFill>
              </a:defRPr>
            </a:lvl1pPr>
          </a:lstStyle>
          <a:p>
            <a:fld id="{0B960199-D414-4ED4-A8D7-E5E9C2C0C62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080" name="Text Placeholder 2">
            <a:extLst>
              <a:ext uri="{FF2B5EF4-FFF2-40B4-BE49-F238E27FC236}">
                <a16:creationId xmlns:a16="http://schemas.microsoft.com/office/drawing/2014/main" id="{C225139C-F746-41B4-8870-09AD9BBC33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5252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4058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8331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40855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396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94940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81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90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9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50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C3AD041-9291-41B5-88F9-F8651909B28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74B0A-6BBF-4CB7-B171-8B20337A7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33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8718-BDF0-4988-84DD-7EBB35491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33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5EAB9-91BB-4F7E-A7EA-992E26E4F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33" b="0">
                <a:solidFill>
                  <a:srgbClr val="073E87"/>
                </a:solidFill>
              </a:defRPr>
            </a:lvl1pPr>
          </a:lstStyle>
          <a:p>
            <a:fld id="{C6CC3783-D791-4BA1-925B-8F731F15C21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23FA4CC7-6A8A-4FD8-A941-A5082577A2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548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1942" indent="-36194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6214" indent="-36194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38738" indent="-30267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1846" indent="-30267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1947285" indent="-30267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22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21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18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418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5FE759F-79EA-46DB-BF8B-4259A27D9D5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D087C-4AEF-468A-A3AC-923BCEFA6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33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D8385-21D9-4690-B830-537470E1A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33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FC13D-3421-4F2F-8825-F64DD2B86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33" b="0">
                <a:solidFill>
                  <a:srgbClr val="073E87"/>
                </a:solidFill>
              </a:defRPr>
            </a:lvl1pPr>
          </a:lstStyle>
          <a:p>
            <a:fld id="{0130A53E-9635-41C6-849F-D961D1568E7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75633D22-0515-48DC-93C3-60DC80AA12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075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1942" indent="-36194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6214" indent="-36194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38738" indent="-30267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1846" indent="-30267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1947285" indent="-30267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22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21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18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418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G:\QQ截图201607142012副本.jpg">
            <a:extLst>
              <a:ext uri="{FF2B5EF4-FFF2-40B4-BE49-F238E27FC236}">
                <a16:creationId xmlns:a16="http://schemas.microsoft.com/office/drawing/2014/main" id="{C091A942-ADBF-4F86-8F3A-1CF501D4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6FD6758A-9349-4E56-BDCC-0258E8A8AF43}"/>
              </a:ext>
            </a:extLst>
          </p:cNvPr>
          <p:cNvSpPr txBox="1">
            <a:spLocks noChangeArrowheads="1"/>
          </p:cNvSpPr>
          <p:nvPr/>
        </p:nvSpPr>
        <p:spPr>
          <a:xfrm>
            <a:off x="6000752" y="1985433"/>
            <a:ext cx="4591049" cy="1253067"/>
          </a:xfrm>
          <a:prstGeom prst="rect">
            <a:avLst/>
          </a:prstGeom>
        </p:spPr>
        <p:txBody>
          <a:bodyPr anchor="ctr"/>
          <a:lstStyle/>
          <a:p>
            <a:pPr algn="ctr" defTabSz="1219170">
              <a:spcBef>
                <a:spcPct val="0"/>
              </a:spcBef>
              <a:defRPr/>
            </a:pPr>
            <a:r>
              <a:rPr lang="zh-CN" altLang="en-US" sz="3200" spc="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第五章 </a:t>
            </a:r>
            <a:endParaRPr lang="en-US" altLang="zh-CN" sz="3200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spcBef>
                <a:spcPct val="0"/>
              </a:spcBef>
              <a:defRPr/>
            </a:pPr>
            <a:r>
              <a:rPr lang="zh-CN" altLang="en-US" sz="4667" spc="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语法制导翻译</a:t>
            </a:r>
            <a:endParaRPr lang="en-US" altLang="zh-CN" sz="4667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7607AB-3824-4E4E-843E-7B842BE05084}"/>
              </a:ext>
            </a:extLst>
          </p:cNvPr>
          <p:cNvSpPr txBox="1">
            <a:spLocks noChangeArrowheads="1"/>
          </p:cNvSpPr>
          <p:nvPr/>
        </p:nvSpPr>
        <p:spPr>
          <a:xfrm>
            <a:off x="6477000" y="3238500"/>
            <a:ext cx="4591051" cy="1253067"/>
          </a:xfrm>
          <a:prstGeom prst="rect">
            <a:avLst/>
          </a:prstGeom>
        </p:spPr>
        <p:txBody>
          <a:bodyPr anchor="ctr"/>
          <a:lstStyle/>
          <a:p>
            <a:pPr defTabSz="1219170">
              <a:spcBef>
                <a:spcPct val="0"/>
              </a:spcBef>
              <a:defRPr/>
            </a:pPr>
            <a:r>
              <a:rPr lang="en-US" altLang="zh-CN" sz="3333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667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陈鄞</a:t>
            </a:r>
            <a:endParaRPr lang="zh-CN" altLang="en-US" sz="2667" b="1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D4A03E-2ABE-499A-B0F5-DCC53E53B0AE}"/>
              </a:ext>
            </a:extLst>
          </p:cNvPr>
          <p:cNvSpPr txBox="1">
            <a:spLocks noChangeArrowheads="1"/>
          </p:cNvSpPr>
          <p:nvPr/>
        </p:nvSpPr>
        <p:spPr>
          <a:xfrm>
            <a:off x="7344833" y="1312334"/>
            <a:ext cx="4191000" cy="588433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defTabSz="1219170">
              <a:spcBef>
                <a:spcPct val="0"/>
              </a:spcBef>
              <a:defRPr/>
            </a:pPr>
            <a:r>
              <a:rPr lang="zh-CN" altLang="en-US" sz="2667" spc="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编译系统</a:t>
            </a:r>
            <a:endParaRPr lang="zh-CN" altLang="en-US" sz="1067" spc="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BE47450-9072-45F4-B0B8-380DEF98C241}"/>
              </a:ext>
            </a:extLst>
          </p:cNvPr>
          <p:cNvGrpSpPr/>
          <p:nvPr/>
        </p:nvGrpSpPr>
        <p:grpSpPr>
          <a:xfrm>
            <a:off x="2647596" y="1619600"/>
            <a:ext cx="8640960" cy="4564113"/>
            <a:chOff x="214313" y="1211263"/>
            <a:chExt cx="4598987" cy="342308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C04E3934-5B2C-4DE5-8824-CBE0C26C3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3" y="1211263"/>
              <a:ext cx="4598987" cy="340064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 defTabSz="121917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867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   </a:t>
              </a:r>
              <a:r>
                <a:rPr kumimoji="1" lang="zh-CN" altLang="en-US" sz="3200" b="1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defTabSz="121917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 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 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	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32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= F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32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121917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          	</a:t>
              </a:r>
              <a:r>
                <a:rPr kumimoji="1" lang="en-US" altLang="zh-CN" sz="32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32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32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endParaRPr kumimoji="1" lang="en-US" altLang="zh-CN" sz="32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609585" indent="-609585" defTabSz="121917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*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1" lang="en-US" altLang="zh-CN" sz="3200" b="1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3200" b="1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= 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32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3200" b="1" dirty="0">
                  <a:solidFill>
                    <a:srgbClr val="000000"/>
                  </a:solidFill>
                  <a:latin typeface="Times New Roman" pitchFamily="18" charset="0"/>
                  <a:ea typeface="宋体" panose="02010600030101010101" pitchFamily="2" charset="-122"/>
                  <a:sym typeface="Symbol" pitchFamily="18" charset="2"/>
                </a:rPr>
                <a:t> × </a:t>
              </a:r>
              <a:r>
                <a:rPr kumimoji="1" lang="en-US" altLang="zh-CN" sz="32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32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32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609585" indent="-609585" defTabSz="121917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              	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32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sz="3200" b="1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</a:t>
              </a:r>
              <a:endParaRPr kumimoji="1" lang="en-US" altLang="zh-CN" sz="32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121917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ε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	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32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32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endParaRPr kumimoji="1" lang="en-US" altLang="zh-CN" sz="32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defTabSz="1219170" fontAlgn="base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</a:t>
              </a:r>
              <a:r>
                <a:rPr kumimoji="1"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digit       	</a:t>
              </a:r>
              <a:r>
                <a:rPr kumimoji="1" lang="en-US" altLang="zh-CN" sz="32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32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lang="en-US" altLang="zh-CN" sz="3200" b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digit</a:t>
              </a:r>
              <a:r>
                <a:rPr lang="en-US" altLang="zh-CN" sz="3200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.lexval</a:t>
              </a:r>
              <a:endParaRPr kumimoji="1" lang="en-US" altLang="zh-CN" sz="32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3222" name="Line 7">
              <a:extLst>
                <a:ext uri="{FF2B5EF4-FFF2-40B4-BE49-F238E27FC236}">
                  <a16:creationId xmlns:a16="http://schemas.microsoft.com/office/drawing/2014/main" id="{4EF190B6-8DAC-4AE8-9268-2B374FC0E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75" y="1571303"/>
              <a:ext cx="4581525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3223" name="直接连接符 2">
              <a:extLst>
                <a:ext uri="{FF2B5EF4-FFF2-40B4-BE49-F238E27FC236}">
                  <a16:creationId xmlns:a16="http://schemas.microsoft.com/office/drawing/2014/main" id="{6AC42DFD-8CBB-4AE5-9F88-6A94E62C1E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2012" y="1211263"/>
              <a:ext cx="1588" cy="3423085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224" name="直接连接符 4">
              <a:extLst>
                <a:ext uri="{FF2B5EF4-FFF2-40B4-BE49-F238E27FC236}">
                  <a16:creationId xmlns:a16="http://schemas.microsoft.com/office/drawing/2014/main" id="{D5FFDDCC-6575-4023-A120-E38CA70C5C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00263" y="1211263"/>
              <a:ext cx="4745" cy="3423085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标题 2">
            <a:extLst>
              <a:ext uri="{FF2B5EF4-FFF2-40B4-BE49-F238E27FC236}">
                <a16:creationId xmlns:a16="http://schemas.microsoft.com/office/drawing/2014/main" id="{9C2ABDA0-7315-47A2-9600-6D721AF1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如何判断语义规则中定义的一个属性是综合属性还是继承属性？</a:t>
            </a:r>
            <a:endParaRPr lang="zh-CN" altLang="en-US" sz="36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" name="组合 47">
            <a:extLst>
              <a:ext uri="{FF2B5EF4-FFF2-40B4-BE49-F238E27FC236}">
                <a16:creationId xmlns:a16="http://schemas.microsoft.com/office/drawing/2014/main" id="{F5C29D44-C7C5-4B60-9741-96A0B6DC4867}"/>
              </a:ext>
            </a:extLst>
          </p:cNvPr>
          <p:cNvGrpSpPr>
            <a:grpSpLocks/>
          </p:cNvGrpSpPr>
          <p:nvPr/>
        </p:nvGrpSpPr>
        <p:grpSpPr bwMode="auto">
          <a:xfrm>
            <a:off x="2963343" y="2963298"/>
            <a:ext cx="4690533" cy="3894702"/>
            <a:chOff x="3371542" y="2780928"/>
            <a:chExt cx="3516546" cy="292072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AF5D7F1-E950-4C01-95C9-08E4D2FB6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0414" y="2780928"/>
              <a:ext cx="863268" cy="360324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zh-CN" altLang="en-US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0D28FF4-2BCC-4248-BA4C-DF3C0EA8F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0414" y="3715867"/>
              <a:ext cx="1007674" cy="360325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zh-CN" altLang="en-US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0A8E95A-1AC1-49F3-90C3-C0B9184E1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823" y="4796842"/>
              <a:ext cx="791858" cy="360324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zh-CN" altLang="en-US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79BA260-1EDC-4796-9B18-5B9CE28FF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823" y="4292070"/>
              <a:ext cx="864855" cy="360324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zh-CN" altLang="en-US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Line 5">
              <a:extLst>
                <a:ext uri="{FF2B5EF4-FFF2-40B4-BE49-F238E27FC236}">
                  <a16:creationId xmlns:a16="http://schemas.microsoft.com/office/drawing/2014/main" id="{1CC910DB-26B6-4FF6-B5CA-5D711B8C2D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3998" y="2923788"/>
              <a:ext cx="963242" cy="2538147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none" w="lg" len="lg"/>
            </a:ln>
          </p:spPr>
          <p:txBody>
            <a:bodyPr lIns="120000" tIns="62400" rIns="120000" bIns="624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4" name="Line 5">
              <a:extLst>
                <a:ext uri="{FF2B5EF4-FFF2-40B4-BE49-F238E27FC236}">
                  <a16:creationId xmlns:a16="http://schemas.microsoft.com/office/drawing/2014/main" id="{D504133A-C660-4AC5-B833-04DE0A8C1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1756" y="3901586"/>
              <a:ext cx="880723" cy="1436537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none" w="lg" len="lg"/>
            </a:ln>
          </p:spPr>
          <p:txBody>
            <a:bodyPr lIns="120000" tIns="62400" rIns="120000" bIns="624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5" name="Line 5">
              <a:extLst>
                <a:ext uri="{FF2B5EF4-FFF2-40B4-BE49-F238E27FC236}">
                  <a16:creationId xmlns:a16="http://schemas.microsoft.com/office/drawing/2014/main" id="{0ADBB8BC-1B86-4685-A9FB-1CD61EA3D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4930" y="4652394"/>
              <a:ext cx="953720" cy="685728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none" w="lg" len="lg"/>
            </a:ln>
          </p:spPr>
          <p:txBody>
            <a:bodyPr lIns="120000" tIns="62400" rIns="120000" bIns="624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6" name="Line 5">
              <a:extLst>
                <a:ext uri="{FF2B5EF4-FFF2-40B4-BE49-F238E27FC236}">
                  <a16:creationId xmlns:a16="http://schemas.microsoft.com/office/drawing/2014/main" id="{0F42D6C2-D71B-4077-A980-9010A33A10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4930" y="5227009"/>
              <a:ext cx="953720" cy="184131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none" w="lg" len="lg"/>
            </a:ln>
          </p:spPr>
          <p:txBody>
            <a:bodyPr lIns="120000" tIns="62400" rIns="120000" bIns="624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92179" name="矩形 56">
              <a:extLst>
                <a:ext uri="{FF2B5EF4-FFF2-40B4-BE49-F238E27FC236}">
                  <a16:creationId xmlns:a16="http://schemas.microsoft.com/office/drawing/2014/main" id="{3EC65BD8-3D15-4DF4-A90A-FF10A822C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542" y="5201612"/>
              <a:ext cx="1575786" cy="5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733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综合属性</a:t>
              </a:r>
              <a:endParaRPr lang="zh-CN" altLang="en-US" sz="2400">
                <a:solidFill>
                  <a:srgbClr val="2D83F4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57">
            <a:extLst>
              <a:ext uri="{FF2B5EF4-FFF2-40B4-BE49-F238E27FC236}">
                <a16:creationId xmlns:a16="http://schemas.microsoft.com/office/drawing/2014/main" id="{6482F374-002F-4A72-A3EE-41027FE08A04}"/>
              </a:ext>
            </a:extLst>
          </p:cNvPr>
          <p:cNvGrpSpPr>
            <a:grpSpLocks/>
          </p:cNvGrpSpPr>
          <p:nvPr/>
        </p:nvGrpSpPr>
        <p:grpSpPr bwMode="auto">
          <a:xfrm>
            <a:off x="6282277" y="662480"/>
            <a:ext cx="5503056" cy="3403600"/>
            <a:chOff x="5872829" y="1141583"/>
            <a:chExt cx="4127052" cy="2552806"/>
          </a:xfrm>
        </p:grpSpPr>
        <p:sp>
          <p:nvSpPr>
            <p:cNvPr id="92166" name="矩形 48">
              <a:extLst>
                <a:ext uri="{FF2B5EF4-FFF2-40B4-BE49-F238E27FC236}">
                  <a16:creationId xmlns:a16="http://schemas.microsoft.com/office/drawing/2014/main" id="{F4557DAF-B069-4F34-97E0-AF9445A94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296" y="2384375"/>
              <a:ext cx="864096" cy="360363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2167" name="矩形 49">
              <a:extLst>
                <a:ext uri="{FF2B5EF4-FFF2-40B4-BE49-F238E27FC236}">
                  <a16:creationId xmlns:a16="http://schemas.microsoft.com/office/drawing/2014/main" id="{EFAAAA56-F80B-463F-A9F4-309FD9DAE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2829" y="3334026"/>
              <a:ext cx="985792" cy="360363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2168" name="Line 5">
              <a:extLst>
                <a:ext uri="{FF2B5EF4-FFF2-40B4-BE49-F238E27FC236}">
                  <a16:creationId xmlns:a16="http://schemas.microsoft.com/office/drawing/2014/main" id="{8C8954F4-A61C-462E-A972-4CF753DB9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51798" y="1349950"/>
              <a:ext cx="1584177" cy="115855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0000" tIns="62400" rIns="120000" bIns="624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169" name="Line 5">
              <a:extLst>
                <a:ext uri="{FF2B5EF4-FFF2-40B4-BE49-F238E27FC236}">
                  <a16:creationId xmlns:a16="http://schemas.microsoft.com/office/drawing/2014/main" id="{D3959C57-B042-4554-8949-AB58341C0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58621" y="1406352"/>
              <a:ext cx="1522417" cy="20953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0000" tIns="62400" rIns="120000" bIns="624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170" name="矩形 52">
              <a:extLst>
                <a:ext uri="{FF2B5EF4-FFF2-40B4-BE49-F238E27FC236}">
                  <a16:creationId xmlns:a16="http://schemas.microsoft.com/office/drawing/2014/main" id="{1C6D1A1D-C5F7-4834-BCBD-C153D124C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3580" y="1141583"/>
              <a:ext cx="1576301" cy="5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733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继承属性</a:t>
              </a:r>
              <a:endParaRPr lang="zh-CN" altLang="en-US" sz="240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C283717-005A-4713-B115-A0DCB00BABE1}"/>
              </a:ext>
            </a:extLst>
          </p:cNvPr>
          <p:cNvSpPr/>
          <p:nvPr/>
        </p:nvSpPr>
        <p:spPr>
          <a:xfrm>
            <a:off x="1034000" y="1385022"/>
            <a:ext cx="1043876" cy="7307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4050" lvl="0" indent="-36405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/>
            </a:pPr>
            <a:r>
              <a:rPr kumimoji="1" lang="zh-CN" altLang="en-US" sz="3733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2">
            <a:extLst>
              <a:ext uri="{FF2B5EF4-FFF2-40B4-BE49-F238E27FC236}">
                <a16:creationId xmlns:a16="http://schemas.microsoft.com/office/drawing/2014/main" id="{4EAA1B10-8793-4A3F-BC3B-61E3200088F0}"/>
              </a:ext>
            </a:extLst>
          </p:cNvPr>
          <p:cNvSpPr txBox="1">
            <a:spLocks/>
          </p:cNvSpPr>
          <p:nvPr/>
        </p:nvSpPr>
        <p:spPr bwMode="auto">
          <a:xfrm>
            <a:off x="1007533" y="357718"/>
            <a:ext cx="10574867" cy="47836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1219170" eaLnBrk="1" hangingPunct="1">
              <a:defRPr/>
            </a:pPr>
            <a:r>
              <a:rPr lang="zh-CN" altLang="en-US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虚属性（例</a:t>
            </a:r>
            <a:r>
              <a:rPr lang="en-US" altLang="zh-CN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endParaRPr lang="zh-CN" altLang="en-US" i="1" dirty="0">
              <a:solidFill>
                <a:prstClr val="black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7359" name="Rectangle 2">
            <a:extLst>
              <a:ext uri="{FF2B5EF4-FFF2-40B4-BE49-F238E27FC236}">
                <a16:creationId xmlns:a16="http://schemas.microsoft.com/office/drawing/2014/main" id="{AD71A404-79DC-4F8D-B06D-B6D53A4CC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651" y="5810720"/>
            <a:ext cx="2135819" cy="5049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667">
                <a:solidFill>
                  <a:srgbClr val="FF0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sz="2667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667" i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lexval</a:t>
            </a:r>
            <a:r>
              <a:rPr kumimoji="1" lang="en-US" altLang="zh-CN" sz="2667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=3</a:t>
            </a:r>
            <a:endParaRPr kumimoji="1" lang="en-US" altLang="zh-CN" sz="2667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60" name="Rectangle 3">
            <a:extLst>
              <a:ext uri="{FF2B5EF4-FFF2-40B4-BE49-F238E27FC236}">
                <a16:creationId xmlns:a16="http://schemas.microsoft.com/office/drawing/2014/main" id="{E842DCFA-78BC-4C46-8BEE-12443A5E9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1" y="4858220"/>
            <a:ext cx="1367367" cy="5049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667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667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667" i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667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=3</a:t>
            </a:r>
            <a:endParaRPr kumimoji="1" lang="en-US" altLang="zh-CN" sz="2667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61" name="Line 4">
            <a:extLst>
              <a:ext uri="{FF2B5EF4-FFF2-40B4-BE49-F238E27FC236}">
                <a16:creationId xmlns:a16="http://schemas.microsoft.com/office/drawing/2014/main" id="{DF83A05B-B08D-4FBA-9D3C-DC85B2AD80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2867" y="5471584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362" name="Line 5">
            <a:extLst>
              <a:ext uri="{FF2B5EF4-FFF2-40B4-BE49-F238E27FC236}">
                <a16:creationId xmlns:a16="http://schemas.microsoft.com/office/drawing/2014/main" id="{74106CCA-B721-4CB1-A45B-B8C83B47A7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2867" y="4392084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363" name="Rectangle 6">
            <a:extLst>
              <a:ext uri="{FF2B5EF4-FFF2-40B4-BE49-F238E27FC236}">
                <a16:creationId xmlns:a16="http://schemas.microsoft.com/office/drawing/2014/main" id="{3883E7F0-0E12-445A-9DEE-D1375B0B8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118" y="3810469"/>
            <a:ext cx="1441449" cy="5049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667" i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667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667" i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667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=3</a:t>
            </a:r>
            <a:endParaRPr kumimoji="1" lang="en-US" altLang="zh-CN" sz="2667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64" name="Rectangle 7">
            <a:extLst>
              <a:ext uri="{FF2B5EF4-FFF2-40B4-BE49-F238E27FC236}">
                <a16:creationId xmlns:a16="http://schemas.microsoft.com/office/drawing/2014/main" id="{6B15AD61-92D9-4FF5-885A-0DF644630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401" y="4858220"/>
            <a:ext cx="2135819" cy="5049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667">
                <a:solidFill>
                  <a:srgbClr val="FF0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sz="2667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667" i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lexval</a:t>
            </a:r>
            <a:r>
              <a:rPr kumimoji="1" lang="en-US" altLang="zh-CN" sz="2667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=5</a:t>
            </a:r>
            <a:endParaRPr kumimoji="1" lang="en-US" altLang="zh-CN" sz="2667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65" name="Line 8">
            <a:extLst>
              <a:ext uri="{FF2B5EF4-FFF2-40B4-BE49-F238E27FC236}">
                <a16:creationId xmlns:a16="http://schemas.microsoft.com/office/drawing/2014/main" id="{FF9A049E-E537-405C-B15D-C32BF3C799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72033" y="4392084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366" name="Rectangle 9">
            <a:extLst>
              <a:ext uri="{FF2B5EF4-FFF2-40B4-BE49-F238E27FC236}">
                <a16:creationId xmlns:a16="http://schemas.microsoft.com/office/drawing/2014/main" id="{2563AF5C-1257-4F96-A976-DDDD8F95E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917" y="3810469"/>
            <a:ext cx="1295400" cy="5049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667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667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667" i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667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=5</a:t>
            </a:r>
            <a:endParaRPr kumimoji="1" lang="en-US" altLang="zh-CN" sz="2667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67" name="Rectangle 10">
            <a:extLst>
              <a:ext uri="{FF2B5EF4-FFF2-40B4-BE49-F238E27FC236}">
                <a16:creationId xmlns:a16="http://schemas.microsoft.com/office/drawing/2014/main" id="{65F71826-B3B4-4874-9E4A-0C2356F2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0" y="2667469"/>
            <a:ext cx="2209800" cy="5049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667" i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667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667" i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667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=15</a:t>
            </a:r>
            <a:endParaRPr kumimoji="1" lang="en-US" altLang="zh-CN" sz="2667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68" name="Line 11">
            <a:extLst>
              <a:ext uri="{FF2B5EF4-FFF2-40B4-BE49-F238E27FC236}">
                <a16:creationId xmlns:a16="http://schemas.microsoft.com/office/drawing/2014/main" id="{3E147916-402B-4F85-AB6F-5BE765A29A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5284" y="3302001"/>
            <a:ext cx="9906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369" name="Line 12">
            <a:extLst>
              <a:ext uri="{FF2B5EF4-FFF2-40B4-BE49-F238E27FC236}">
                <a16:creationId xmlns:a16="http://schemas.microsoft.com/office/drawing/2014/main" id="{97866974-B8F3-4F03-9100-643988AEA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6467" y="3310467"/>
            <a:ext cx="935567" cy="50376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370" name="Text Box 13">
            <a:extLst>
              <a:ext uri="{FF2B5EF4-FFF2-40B4-BE49-F238E27FC236}">
                <a16:creationId xmlns:a16="http://schemas.microsoft.com/office/drawing/2014/main" id="{7E159F78-D0C8-4182-8EDB-907BBE685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2534" y="3886201"/>
            <a:ext cx="359833" cy="5049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667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57371" name="Line 14">
            <a:extLst>
              <a:ext uri="{FF2B5EF4-FFF2-40B4-BE49-F238E27FC236}">
                <a16:creationId xmlns:a16="http://schemas.microsoft.com/office/drawing/2014/main" id="{887A042F-1777-4BDF-8087-EDE55436C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6467" y="3310467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372" name="Line 15">
            <a:extLst>
              <a:ext uri="{FF2B5EF4-FFF2-40B4-BE49-F238E27FC236}">
                <a16:creationId xmlns:a16="http://schemas.microsoft.com/office/drawing/2014/main" id="{D14DF373-57A4-4A7E-BF31-EC3241EBCB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8800" y="2275417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373" name="Text Box 17">
            <a:extLst>
              <a:ext uri="{FF2B5EF4-FFF2-40B4-BE49-F238E27FC236}">
                <a16:creationId xmlns:a16="http://schemas.microsoft.com/office/drawing/2014/main" id="{58A5E73B-21B8-4B54-B8F0-D8DCF5ECB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5967" y="1714501"/>
            <a:ext cx="457200" cy="5049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57374" name="Rectangle 18">
            <a:extLst>
              <a:ext uri="{FF2B5EF4-FFF2-40B4-BE49-F238E27FC236}">
                <a16:creationId xmlns:a16="http://schemas.microsoft.com/office/drawing/2014/main" id="{755E2798-CE66-42DC-9923-15A3786BD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7917" y="3810469"/>
            <a:ext cx="2159000" cy="5049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667">
                <a:solidFill>
                  <a:srgbClr val="FF0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sz="2667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667" i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lexval</a:t>
            </a:r>
            <a:r>
              <a:rPr kumimoji="1" lang="en-US" altLang="zh-CN" sz="2667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=4</a:t>
            </a:r>
            <a:endParaRPr kumimoji="1" lang="en-US" altLang="zh-CN" sz="2667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75" name="Line 19">
            <a:extLst>
              <a:ext uri="{FF2B5EF4-FFF2-40B4-BE49-F238E27FC236}">
                <a16:creationId xmlns:a16="http://schemas.microsoft.com/office/drawing/2014/main" id="{D59BA9B9-5375-4582-A4B0-89FE15E161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55300" y="3310467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376" name="Rectangle 20">
            <a:extLst>
              <a:ext uri="{FF2B5EF4-FFF2-40B4-BE49-F238E27FC236}">
                <a16:creationId xmlns:a16="http://schemas.microsoft.com/office/drawing/2014/main" id="{77432933-3603-4DD5-A8CA-3FD629D93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167" y="2667469"/>
            <a:ext cx="1562100" cy="5049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667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667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667" i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667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=4</a:t>
            </a:r>
            <a:endParaRPr kumimoji="1" lang="en-US" altLang="zh-CN" sz="2667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77" name="Rectangle 21">
            <a:extLst>
              <a:ext uri="{FF2B5EF4-FFF2-40B4-BE49-F238E27FC236}">
                <a16:creationId xmlns:a16="http://schemas.microsoft.com/office/drawing/2014/main" id="{60F90EDD-15B5-4F15-93ED-7577028CB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9567" y="1714969"/>
            <a:ext cx="1250951" cy="5049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667" i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667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667" i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667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=4</a:t>
            </a:r>
            <a:endParaRPr kumimoji="1" lang="en-US" altLang="zh-CN" sz="2667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78" name="Line 22">
            <a:extLst>
              <a:ext uri="{FF2B5EF4-FFF2-40B4-BE49-F238E27FC236}">
                <a16:creationId xmlns:a16="http://schemas.microsoft.com/office/drawing/2014/main" id="{C7FDDE33-81BE-4363-A09A-1602511136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55300" y="2159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379" name="Rectangle 23">
            <a:extLst>
              <a:ext uri="{FF2B5EF4-FFF2-40B4-BE49-F238E27FC236}">
                <a16:creationId xmlns:a16="http://schemas.microsoft.com/office/drawing/2014/main" id="{8C7A3A73-F718-412D-98CC-07E78C055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3667" y="719077"/>
            <a:ext cx="1786467" cy="5049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667" i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667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667" i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667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=19</a:t>
            </a:r>
            <a:endParaRPr kumimoji="1" lang="en-US" altLang="zh-CN" sz="2667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80" name="Line 24">
            <a:extLst>
              <a:ext uri="{FF2B5EF4-FFF2-40B4-BE49-F238E27FC236}">
                <a16:creationId xmlns:a16="http://schemas.microsoft.com/office/drawing/2014/main" id="{215CF0CC-9FC7-4148-92F3-E5B9C70D2A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6467" y="1293284"/>
            <a:ext cx="1151467" cy="44026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381" name="Line 25">
            <a:extLst>
              <a:ext uri="{FF2B5EF4-FFF2-40B4-BE49-F238E27FC236}">
                <a16:creationId xmlns:a16="http://schemas.microsoft.com/office/drawing/2014/main" id="{5C577947-C6E0-4704-97FA-135074A93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1293284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382" name="Line 26">
            <a:extLst>
              <a:ext uri="{FF2B5EF4-FFF2-40B4-BE49-F238E27FC236}">
                <a16:creationId xmlns:a16="http://schemas.microsoft.com/office/drawing/2014/main" id="{CD78E68C-206E-42B8-A1AF-5E2998204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1" y="1293284"/>
            <a:ext cx="1316567" cy="37888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383" name="Rectangle 27">
            <a:extLst>
              <a:ext uri="{FF2B5EF4-FFF2-40B4-BE49-F238E27FC236}">
                <a16:creationId xmlns:a16="http://schemas.microsoft.com/office/drawing/2014/main" id="{A1FDA039-5740-473C-90B2-05A1B37AD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667" y="-94782"/>
            <a:ext cx="1676400" cy="50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667" i="1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endParaRPr kumimoji="1" lang="en-US" altLang="zh-CN" sz="2667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84" name="Line 28">
            <a:extLst>
              <a:ext uri="{FF2B5EF4-FFF2-40B4-BE49-F238E27FC236}">
                <a16:creationId xmlns:a16="http://schemas.microsoft.com/office/drawing/2014/main" id="{FF86318B-B280-43E2-A689-6166772600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53651" y="429685"/>
            <a:ext cx="57573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385" name="Text Box 29">
            <a:extLst>
              <a:ext uri="{FF2B5EF4-FFF2-40B4-BE49-F238E27FC236}">
                <a16:creationId xmlns:a16="http://schemas.microsoft.com/office/drawing/2014/main" id="{D4D008BC-9AF0-486A-86D7-CF494757A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1351" y="717551"/>
            <a:ext cx="457200" cy="5049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57386" name="Line 30">
            <a:extLst>
              <a:ext uri="{FF2B5EF4-FFF2-40B4-BE49-F238E27FC236}">
                <a16:creationId xmlns:a16="http://schemas.microsoft.com/office/drawing/2014/main" id="{71225B30-4C6F-4F66-B949-0E68D7D8DB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1851" y="429685"/>
            <a:ext cx="43180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5535" name="Line 31">
            <a:extLst>
              <a:ext uri="{FF2B5EF4-FFF2-40B4-BE49-F238E27FC236}">
                <a16:creationId xmlns:a16="http://schemas.microsoft.com/office/drawing/2014/main" id="{67C35C65-2233-4292-8A80-CF8DDB8E87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1467" y="5471584"/>
            <a:ext cx="0" cy="38100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5536" name="Line 32">
            <a:extLst>
              <a:ext uri="{FF2B5EF4-FFF2-40B4-BE49-F238E27FC236}">
                <a16:creationId xmlns:a16="http://schemas.microsoft.com/office/drawing/2014/main" id="{94B6C317-85C8-41F8-85F1-616324E23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1467" y="4392084"/>
            <a:ext cx="0" cy="45720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5537" name="Line 33">
            <a:extLst>
              <a:ext uri="{FF2B5EF4-FFF2-40B4-BE49-F238E27FC236}">
                <a16:creationId xmlns:a16="http://schemas.microsoft.com/office/drawing/2014/main" id="{09229565-D037-40FE-9E89-C61364BF95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13851" y="4392084"/>
            <a:ext cx="0" cy="45720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5538" name="Line 34">
            <a:extLst>
              <a:ext uri="{FF2B5EF4-FFF2-40B4-BE49-F238E27FC236}">
                <a16:creationId xmlns:a16="http://schemas.microsoft.com/office/drawing/2014/main" id="{3E91B508-3AF7-4985-BCDC-328D1C45B2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4417" y="3325285"/>
            <a:ext cx="838200" cy="484716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5539" name="Line 35">
            <a:extLst>
              <a:ext uri="{FF2B5EF4-FFF2-40B4-BE49-F238E27FC236}">
                <a16:creationId xmlns:a16="http://schemas.microsoft.com/office/drawing/2014/main" id="{91C418A9-4FBD-429A-BD33-94BF18C87D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52368" y="3310467"/>
            <a:ext cx="791633" cy="433917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5540" name="Line 36">
            <a:extLst>
              <a:ext uri="{FF2B5EF4-FFF2-40B4-BE49-F238E27FC236}">
                <a16:creationId xmlns:a16="http://schemas.microsoft.com/office/drawing/2014/main" id="{46D86FAB-1BF6-4A41-943A-21DC7929F0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29084" y="2275417"/>
            <a:ext cx="0" cy="38100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5541" name="Line 37">
            <a:extLst>
              <a:ext uri="{FF2B5EF4-FFF2-40B4-BE49-F238E27FC236}">
                <a16:creationId xmlns:a16="http://schemas.microsoft.com/office/drawing/2014/main" id="{1AB35B76-07AB-4ABB-94DF-2C53807F25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01351" y="3382433"/>
            <a:ext cx="0" cy="38100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5542" name="Line 38">
            <a:extLst>
              <a:ext uri="{FF2B5EF4-FFF2-40B4-BE49-F238E27FC236}">
                <a16:creationId xmlns:a16="http://schemas.microsoft.com/office/drawing/2014/main" id="{896BBDD6-5B3B-4AEC-81CF-E2EF22FC69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01351" y="2230967"/>
            <a:ext cx="0" cy="45720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5543" name="Line 39">
            <a:extLst>
              <a:ext uri="{FF2B5EF4-FFF2-40B4-BE49-F238E27FC236}">
                <a16:creationId xmlns:a16="http://schemas.microsoft.com/office/drawing/2014/main" id="{DB392F54-2FCB-4EF8-9691-138E935DF3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92534" y="1293284"/>
            <a:ext cx="935567" cy="38100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5544" name="Line 40">
            <a:extLst>
              <a:ext uri="{FF2B5EF4-FFF2-40B4-BE49-F238E27FC236}">
                <a16:creationId xmlns:a16="http://schemas.microsoft.com/office/drawing/2014/main" id="{EBA00AD0-B4B5-439C-8CF3-27446B7247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21851" y="1223433"/>
            <a:ext cx="1153583" cy="366184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5545" name="Line 41">
            <a:extLst>
              <a:ext uri="{FF2B5EF4-FFF2-40B4-BE49-F238E27FC236}">
                <a16:creationId xmlns:a16="http://schemas.microsoft.com/office/drawing/2014/main" id="{F0652D33-23B8-43C9-A21A-8B8A61DA25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87933" y="357717"/>
            <a:ext cx="577851" cy="237067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398" name="Rectangle 16">
            <a:extLst>
              <a:ext uri="{FF2B5EF4-FFF2-40B4-BE49-F238E27FC236}">
                <a16:creationId xmlns:a16="http://schemas.microsoft.com/office/drawing/2014/main" id="{66053CB8-01BA-40AC-85FA-500099886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167" y="1714969"/>
            <a:ext cx="1748367" cy="50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667" i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667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667" i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667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=15</a:t>
            </a:r>
            <a:endParaRPr kumimoji="1" lang="en-US" altLang="zh-CN" sz="2667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9436" name="组合 5">
            <a:extLst>
              <a:ext uri="{FF2B5EF4-FFF2-40B4-BE49-F238E27FC236}">
                <a16:creationId xmlns:a16="http://schemas.microsoft.com/office/drawing/2014/main" id="{15406FC6-A116-4A72-9E70-598F8B45E90A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50" name="五边形 49">
              <a:extLst>
                <a:ext uri="{FF2B5EF4-FFF2-40B4-BE49-F238E27FC236}">
                  <a16:creationId xmlns:a16="http://schemas.microsoft.com/office/drawing/2014/main" id="{BD320801-66AC-445C-9CFF-02ED97BDF64B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59445" name="五边形 50">
              <a:extLst>
                <a:ext uri="{FF2B5EF4-FFF2-40B4-BE49-F238E27FC236}">
                  <a16:creationId xmlns:a16="http://schemas.microsoft.com/office/drawing/2014/main" id="{0FEE2A4A-3B16-4593-8E7E-E7FA65E76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D8B787BE-8BDB-4E17-9463-9D6517F46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5386918"/>
            <a:ext cx="6096000" cy="99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667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667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  <a:p>
            <a:pPr defTabSz="121917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667">
                <a:solidFill>
                  <a:srgbClr val="000000"/>
                </a:solidFill>
                <a:latin typeface="Times New Roman" panose="02020603050405020304" pitchFamily="18" charset="0"/>
              </a:rPr>
              <a:t>3*5+4n</a:t>
            </a:r>
            <a:endParaRPr kumimoji="1" lang="en-US" altLang="zh-CN" sz="2667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59438" name="组合 6">
            <a:extLst>
              <a:ext uri="{FF2B5EF4-FFF2-40B4-BE49-F238E27FC236}">
                <a16:creationId xmlns:a16="http://schemas.microsoft.com/office/drawing/2014/main" id="{4F1E3A3C-ED26-4879-B124-19B2B28F2F97}"/>
              </a:ext>
            </a:extLst>
          </p:cNvPr>
          <p:cNvGrpSpPr>
            <a:grpSpLocks/>
          </p:cNvGrpSpPr>
          <p:nvPr/>
        </p:nvGrpSpPr>
        <p:grpSpPr bwMode="auto">
          <a:xfrm>
            <a:off x="503767" y="1892301"/>
            <a:ext cx="5979584" cy="3405717"/>
            <a:chOff x="146153" y="1542256"/>
            <a:chExt cx="4485280" cy="2554545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AD409DE-0755-48B0-BFC7-8969899EBBD6}"/>
                </a:ext>
              </a:extLst>
            </p:cNvPr>
            <p:cNvSpPr/>
            <p:nvPr/>
          </p:nvSpPr>
          <p:spPr bwMode="auto">
            <a:xfrm>
              <a:off x="146153" y="1542256"/>
              <a:ext cx="4485280" cy="25321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zh-CN" altLang="en-US" sz="2667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产生式</a:t>
              </a:r>
              <a:r>
                <a:rPr lang="en-US" altLang="zh-CN" sz="2667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	</a:t>
              </a:r>
              <a:r>
                <a:rPr lang="zh-CN" altLang="en-US" sz="2667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lang="en-US" altLang="zh-CN" sz="2667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(1)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 	print(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(2)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6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	E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E</a:t>
              </a:r>
              <a:r>
                <a:rPr kumimoji="1" lang="en-US" altLang="zh-CN" sz="26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(3)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	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(4)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	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val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×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(5)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	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(6)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(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)	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(7) 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digit     	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667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667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digit</a:t>
              </a:r>
              <a:r>
                <a:rPr kumimoji="1" lang="en-US" altLang="zh-CN" sz="2667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endParaRPr kumimoji="1" lang="en-US" altLang="zh-CN" sz="2667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B92EEC5-BD4D-44FA-A81D-C423E9D70997}"/>
                </a:ext>
              </a:extLst>
            </p:cNvPr>
            <p:cNvCxnSpPr/>
            <p:nvPr/>
          </p:nvCxnSpPr>
          <p:spPr bwMode="auto">
            <a:xfrm>
              <a:off x="179495" y="1856613"/>
              <a:ext cx="4451938" cy="20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3515284D-1FA5-480F-A8CE-44652D0132D0}"/>
                </a:ext>
              </a:extLst>
            </p:cNvPr>
            <p:cNvCxnSpPr/>
            <p:nvPr/>
          </p:nvCxnSpPr>
          <p:spPr bwMode="auto">
            <a:xfrm>
              <a:off x="1979958" y="1542256"/>
              <a:ext cx="0" cy="2554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AutoShape 48">
            <a:extLst>
              <a:ext uri="{FF2B5EF4-FFF2-40B4-BE49-F238E27FC236}">
                <a16:creationId xmlns:a16="http://schemas.microsoft.com/office/drawing/2014/main" id="{542BAED4-2C1C-4C06-A5D3-506A0A165037}"/>
              </a:ext>
            </a:extLst>
          </p:cNvPr>
          <p:cNvSpPr>
            <a:spLocks/>
          </p:cNvSpPr>
          <p:nvPr/>
        </p:nvSpPr>
        <p:spPr bwMode="auto">
          <a:xfrm>
            <a:off x="4464051" y="1316567"/>
            <a:ext cx="2611967" cy="429684"/>
          </a:xfrm>
          <a:prstGeom prst="borderCallout1">
            <a:avLst>
              <a:gd name="adj1" fmla="val 111067"/>
              <a:gd name="adj2" fmla="val 48467"/>
              <a:gd name="adj3" fmla="val 296966"/>
              <a:gd name="adj4" fmla="val 1195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40" tIns="45720" rIns="91440" bIns="45720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b="1" dirty="0">
                <a:solidFill>
                  <a:prstClr val="white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副作用</a:t>
            </a:r>
            <a:r>
              <a:rPr lang="en-US" altLang="zh-CN" sz="2133" b="1" dirty="0">
                <a:solidFill>
                  <a:prstClr val="white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133" b="1" i="1" dirty="0">
                <a:solidFill>
                  <a:prstClr val="white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Side effect</a:t>
            </a:r>
            <a:r>
              <a:rPr lang="en-US" altLang="zh-CN" sz="2133" b="1" dirty="0">
                <a:solidFill>
                  <a:prstClr val="white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133" b="1" i="1" dirty="0">
              <a:solidFill>
                <a:prstClr val="white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9440" name="Text Box 45">
            <a:extLst>
              <a:ext uri="{FF2B5EF4-FFF2-40B4-BE49-F238E27FC236}">
                <a16:creationId xmlns:a16="http://schemas.microsoft.com/office/drawing/2014/main" id="{23B62624-C39E-4BC3-8929-94F898696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1" y="1316567"/>
            <a:ext cx="1691216" cy="50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667" i="1">
                <a:solidFill>
                  <a:srgbClr val="2D83F4"/>
                </a:solidFill>
                <a:latin typeface="Times New Roman" panose="02020603050405020304" pitchFamily="18" charset="0"/>
              </a:rPr>
              <a:t>SDD</a:t>
            </a:r>
            <a:r>
              <a:rPr kumimoji="1" lang="zh-CN" altLang="en-US" sz="2667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7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7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7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7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7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7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7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7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7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7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7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7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7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7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7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7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7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7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7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7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7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7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7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7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7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7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7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7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7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7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7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7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05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05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0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05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05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0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05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05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0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05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05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0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0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05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05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0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0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0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0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05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05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0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05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05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0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405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05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40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05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405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0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9" grpId="0" animBg="1"/>
      <p:bldP spid="57360" grpId="0" animBg="1"/>
      <p:bldP spid="57363" grpId="0" animBg="1"/>
      <p:bldP spid="57364" grpId="0" animBg="1"/>
      <p:bldP spid="57366" grpId="0" animBg="1"/>
      <p:bldP spid="57367" grpId="0" animBg="1"/>
      <p:bldP spid="57370" grpId="0" animBg="1"/>
      <p:bldP spid="57373" grpId="0" animBg="1"/>
      <p:bldP spid="57374" grpId="0" animBg="1"/>
      <p:bldP spid="57376" grpId="0" animBg="1"/>
      <p:bldP spid="57377" grpId="0" animBg="1"/>
      <p:bldP spid="57379" grpId="0" animBg="1"/>
      <p:bldP spid="57383" grpId="0"/>
      <p:bldP spid="57385" grpId="0" animBg="1"/>
      <p:bldP spid="57398" grpId="0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8" name="标题 2">
            <a:extLst>
              <a:ext uri="{FF2B5EF4-FFF2-40B4-BE49-F238E27FC236}">
                <a16:creationId xmlns:a16="http://schemas.microsoft.com/office/drawing/2014/main" id="{361E97C3-E89B-4743-A47B-0B977BEB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defTabSz="1219170" eaLnBrk="1" hangingPunct="1">
              <a:defRPr/>
            </a:pP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虚属性（例</a:t>
            </a:r>
            <a:r>
              <a:rPr lang="en-US" altLang="zh-CN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endParaRPr lang="zh-CN" altLang="en-US" sz="4000" i="1" dirty="0">
              <a:solidFill>
                <a:prstClr val="black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9403" name="Freeform 10">
            <a:extLst>
              <a:ext uri="{FF2B5EF4-FFF2-40B4-BE49-F238E27FC236}">
                <a16:creationId xmlns:a16="http://schemas.microsoft.com/office/drawing/2014/main" id="{1FB88593-C463-4320-92EF-4B9BD5CEAF97}"/>
              </a:ext>
            </a:extLst>
          </p:cNvPr>
          <p:cNvSpPr>
            <a:spLocks/>
          </p:cNvSpPr>
          <p:nvPr/>
        </p:nvSpPr>
        <p:spPr bwMode="auto">
          <a:xfrm rot="401358">
            <a:off x="8288867" y="1890185"/>
            <a:ext cx="1051984" cy="368300"/>
          </a:xfrm>
          <a:custGeom>
            <a:avLst/>
            <a:gdLst>
              <a:gd name="T0" fmla="*/ 0 w 680"/>
              <a:gd name="T1" fmla="*/ 2147483646 h 190"/>
              <a:gd name="T2" fmla="*/ 2147483646 w 680"/>
              <a:gd name="T3" fmla="*/ 2147483646 h 190"/>
              <a:gd name="T4" fmla="*/ 2147483646 w 680"/>
              <a:gd name="T5" fmla="*/ 2147483646 h 190"/>
              <a:gd name="T6" fmla="*/ 0 60000 65536"/>
              <a:gd name="T7" fmla="*/ 0 60000 65536"/>
              <a:gd name="T8" fmla="*/ 0 60000 65536"/>
              <a:gd name="T9" fmla="*/ 0 w 680"/>
              <a:gd name="T10" fmla="*/ 0 h 190"/>
              <a:gd name="T11" fmla="*/ 680 w 680"/>
              <a:gd name="T12" fmla="*/ 190 h 1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0" h="190">
                <a:moveTo>
                  <a:pt x="0" y="190"/>
                </a:moveTo>
                <a:cubicBezTo>
                  <a:pt x="102" y="103"/>
                  <a:pt x="204" y="16"/>
                  <a:pt x="317" y="8"/>
                </a:cubicBezTo>
                <a:cubicBezTo>
                  <a:pt x="430" y="0"/>
                  <a:pt x="620" y="121"/>
                  <a:pt x="680" y="144"/>
                </a:cubicBezTo>
              </a:path>
            </a:pathLst>
          </a:custGeom>
          <a:noFill/>
          <a:ln w="38100">
            <a:solidFill>
              <a:schemeClr val="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9404" name="Line 11">
            <a:extLst>
              <a:ext uri="{FF2B5EF4-FFF2-40B4-BE49-F238E27FC236}">
                <a16:creationId xmlns:a16="http://schemas.microsoft.com/office/drawing/2014/main" id="{3D608577-B14E-47CE-BA89-3BAF836912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48184" y="2709333"/>
            <a:ext cx="762000" cy="476251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9405" name="Line 12">
            <a:extLst>
              <a:ext uri="{FF2B5EF4-FFF2-40B4-BE49-F238E27FC236}">
                <a16:creationId xmlns:a16="http://schemas.microsoft.com/office/drawing/2014/main" id="{05871DE0-75F5-4497-AE62-4C8ABF8F0D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9933" y="3566584"/>
            <a:ext cx="719667" cy="4318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668B2B0-7CBB-4A98-AD00-DE509F8F4E53}"/>
              </a:ext>
            </a:extLst>
          </p:cNvPr>
          <p:cNvGrpSpPr>
            <a:grpSpLocks/>
          </p:cNvGrpSpPr>
          <p:nvPr/>
        </p:nvGrpSpPr>
        <p:grpSpPr bwMode="auto">
          <a:xfrm>
            <a:off x="6667500" y="1333500"/>
            <a:ext cx="5332408" cy="4176212"/>
            <a:chOff x="5000625" y="1000125"/>
            <a:chExt cx="3999306" cy="3132159"/>
          </a:xfrm>
        </p:grpSpPr>
        <p:sp>
          <p:nvSpPr>
            <p:cNvPr id="61454" name="矩形 1">
              <a:extLst>
                <a:ext uri="{FF2B5EF4-FFF2-40B4-BE49-F238E27FC236}">
                  <a16:creationId xmlns:a16="http://schemas.microsoft.com/office/drawing/2014/main" id="{8020763A-D94A-491D-8AE0-CF3C07D64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2063" y="3786035"/>
              <a:ext cx="1299875" cy="346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id</a:t>
              </a:r>
              <a:r>
                <a:rPr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400" i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lexeme=a</a:t>
              </a:r>
              <a:endParaRPr lang="zh-CN" altLang="en-US" sz="240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1455" name="矩形 12">
              <a:extLst>
                <a:ext uri="{FF2B5EF4-FFF2-40B4-BE49-F238E27FC236}">
                  <a16:creationId xmlns:a16="http://schemas.microsoft.com/office/drawing/2014/main" id="{79D796BD-EEB6-49D2-A1B6-854EC896F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5125" y="3071699"/>
              <a:ext cx="1299875" cy="346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id</a:t>
              </a:r>
              <a:r>
                <a:rPr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400" i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lexeme=b</a:t>
              </a:r>
              <a:endParaRPr lang="zh-CN" altLang="en-US" sz="240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1456" name="矩形 13">
              <a:extLst>
                <a:ext uri="{FF2B5EF4-FFF2-40B4-BE49-F238E27FC236}">
                  <a16:creationId xmlns:a16="http://schemas.microsoft.com/office/drawing/2014/main" id="{225682E8-89E3-41FF-AE34-5C067AB1C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3281" y="2357363"/>
              <a:ext cx="1286650" cy="346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id</a:t>
              </a:r>
              <a:r>
                <a:rPr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400" i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lexeme=c</a:t>
              </a:r>
              <a:endParaRPr lang="zh-CN" altLang="en-US" sz="240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1457" name="矩形 16">
              <a:extLst>
                <a:ext uri="{FF2B5EF4-FFF2-40B4-BE49-F238E27FC236}">
                  <a16:creationId xmlns:a16="http://schemas.microsoft.com/office/drawing/2014/main" id="{436EEEAF-573B-412C-88C5-49561E39C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2117" y="1000125"/>
              <a:ext cx="323646" cy="377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667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667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58" name="Line 7">
              <a:extLst>
                <a:ext uri="{FF2B5EF4-FFF2-40B4-BE49-F238E27FC236}">
                  <a16:creationId xmlns:a16="http://schemas.microsoft.com/office/drawing/2014/main" id="{A8E249D9-9680-4D78-BDFA-45F3986D0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00750" y="1305693"/>
              <a:ext cx="428624" cy="2857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9" name="Line 7">
              <a:extLst>
                <a:ext uri="{FF2B5EF4-FFF2-40B4-BE49-F238E27FC236}">
                  <a16:creationId xmlns:a16="http://schemas.microsoft.com/office/drawing/2014/main" id="{038EE50B-75C0-4444-BEDA-04B735D2F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86562" y="1305694"/>
              <a:ext cx="500063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0" name="矩形 19">
              <a:extLst>
                <a:ext uri="{FF2B5EF4-FFF2-40B4-BE49-F238E27FC236}">
                  <a16:creationId xmlns:a16="http://schemas.microsoft.com/office/drawing/2014/main" id="{41B3A04E-073D-4FD4-B0DC-E0D776F93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1591429"/>
              <a:ext cx="1275830" cy="37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667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667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inh=real</a:t>
              </a:r>
              <a:endParaRPr lang="zh-CN" altLang="en-US" sz="2667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61" name="矩形 20">
              <a:extLst>
                <a:ext uri="{FF2B5EF4-FFF2-40B4-BE49-F238E27FC236}">
                  <a16:creationId xmlns:a16="http://schemas.microsoft.com/office/drawing/2014/main" id="{2CB29A9A-923D-492A-9164-89CC3745A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625" y="1591429"/>
              <a:ext cx="1346763" cy="37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667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667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type=real</a:t>
              </a:r>
              <a:endParaRPr lang="zh-CN" altLang="en-US" sz="2667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62" name="Line 7">
              <a:extLst>
                <a:ext uri="{FF2B5EF4-FFF2-40B4-BE49-F238E27FC236}">
                  <a16:creationId xmlns:a16="http://schemas.microsoft.com/office/drawing/2014/main" id="{31350349-981C-4241-9E90-63B478E46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72125" y="2000195"/>
              <a:ext cx="0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3" name="矩形 22">
              <a:extLst>
                <a:ext uri="{FF2B5EF4-FFF2-40B4-BE49-F238E27FC236}">
                  <a16:creationId xmlns:a16="http://schemas.microsoft.com/office/drawing/2014/main" id="{963043DB-8500-4E8A-9970-83F1CEF0F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407" y="2285929"/>
              <a:ext cx="561884" cy="37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67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real</a:t>
              </a:r>
              <a:endParaRPr lang="zh-CN" altLang="en-US" sz="2667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1464" name="Line 7">
              <a:extLst>
                <a:ext uri="{FF2B5EF4-FFF2-40B4-BE49-F238E27FC236}">
                  <a16:creationId xmlns:a16="http://schemas.microsoft.com/office/drawing/2014/main" id="{A3B0D6C1-C7B4-4F0C-AA86-29D4E7762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2375" y="2000195"/>
              <a:ext cx="0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5" name="Line 7">
              <a:extLst>
                <a:ext uri="{FF2B5EF4-FFF2-40B4-BE49-F238E27FC236}">
                  <a16:creationId xmlns:a16="http://schemas.microsoft.com/office/drawing/2014/main" id="{230720F0-E132-4A55-92F5-6635349B75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572375" y="2000195"/>
              <a:ext cx="642938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6" name="Line 7">
              <a:extLst>
                <a:ext uri="{FF2B5EF4-FFF2-40B4-BE49-F238E27FC236}">
                  <a16:creationId xmlns:a16="http://schemas.microsoft.com/office/drawing/2014/main" id="{59ABA63A-16CB-4956-A435-B86B36159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29438" y="2000195"/>
              <a:ext cx="642938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7" name="矩形 26">
              <a:extLst>
                <a:ext uri="{FF2B5EF4-FFF2-40B4-BE49-F238E27FC236}">
                  <a16:creationId xmlns:a16="http://schemas.microsoft.com/office/drawing/2014/main" id="{B58B81D4-561D-4F50-BC43-D06AC4F72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3625" y="2337529"/>
              <a:ext cx="1658147" cy="37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667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667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inh=real     </a:t>
              </a:r>
              <a:r>
                <a:rPr kumimoji="1" lang="en-US" altLang="zh-CN" sz="2667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endParaRPr lang="zh-CN" altLang="en-US" sz="2667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68" name="Line 7">
              <a:extLst>
                <a:ext uri="{FF2B5EF4-FFF2-40B4-BE49-F238E27FC236}">
                  <a16:creationId xmlns:a16="http://schemas.microsoft.com/office/drawing/2014/main" id="{32137DCD-99F9-465A-8F0B-97035ECDB6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00813" y="2714531"/>
              <a:ext cx="0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9" name="Line 7">
              <a:extLst>
                <a:ext uri="{FF2B5EF4-FFF2-40B4-BE49-F238E27FC236}">
                  <a16:creationId xmlns:a16="http://schemas.microsoft.com/office/drawing/2014/main" id="{D91F08F2-FD6C-45D6-9DDC-FFDA2B621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00813" y="2714531"/>
              <a:ext cx="642938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70" name="Line 7">
              <a:extLst>
                <a:ext uri="{FF2B5EF4-FFF2-40B4-BE49-F238E27FC236}">
                  <a16:creationId xmlns:a16="http://schemas.microsoft.com/office/drawing/2014/main" id="{B448D441-CAF6-4149-90C4-A2C79BF092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57875" y="2714531"/>
              <a:ext cx="642938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71" name="矩形 33">
              <a:extLst>
                <a:ext uri="{FF2B5EF4-FFF2-40B4-BE49-F238E27FC236}">
                  <a16:creationId xmlns:a16="http://schemas.microsoft.com/office/drawing/2014/main" id="{C78238F7-3568-4B25-B7EB-1909C4706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2063" y="3051864"/>
              <a:ext cx="1658147" cy="37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667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667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inh=real     ,</a:t>
              </a:r>
              <a:endParaRPr lang="zh-CN" altLang="en-US" sz="2667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72" name="Line 7">
              <a:extLst>
                <a:ext uri="{FF2B5EF4-FFF2-40B4-BE49-F238E27FC236}">
                  <a16:creationId xmlns:a16="http://schemas.microsoft.com/office/drawing/2014/main" id="{8C2EF416-A4F6-458D-BA80-F94808F9A1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72125" y="3428867"/>
              <a:ext cx="0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47" name="Text Box 45">
            <a:extLst>
              <a:ext uri="{FF2B5EF4-FFF2-40B4-BE49-F238E27FC236}">
                <a16:creationId xmlns:a16="http://schemas.microsoft.com/office/drawing/2014/main" id="{086A669D-A634-4E71-800A-ECCB0E92D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1" y="1316567"/>
            <a:ext cx="1691216" cy="50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667" i="1">
                <a:solidFill>
                  <a:srgbClr val="2D83F4"/>
                </a:solidFill>
                <a:latin typeface="Times New Roman" panose="02020603050405020304" pitchFamily="18" charset="0"/>
              </a:rPr>
              <a:t>SDD</a:t>
            </a:r>
            <a:r>
              <a:rPr kumimoji="1" lang="zh-CN" altLang="en-US" sz="2667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pSp>
        <p:nvGrpSpPr>
          <p:cNvPr id="61448" name="组合 2">
            <a:extLst>
              <a:ext uri="{FF2B5EF4-FFF2-40B4-BE49-F238E27FC236}">
                <a16:creationId xmlns:a16="http://schemas.microsoft.com/office/drawing/2014/main" id="{F0248385-2A92-4FF3-9308-55FED576EF2D}"/>
              </a:ext>
            </a:extLst>
          </p:cNvPr>
          <p:cNvGrpSpPr>
            <a:grpSpLocks/>
          </p:cNvGrpSpPr>
          <p:nvPr/>
        </p:nvGrpSpPr>
        <p:grpSpPr bwMode="auto">
          <a:xfrm>
            <a:off x="543985" y="1960033"/>
            <a:ext cx="6098116" cy="3395867"/>
            <a:chOff x="285750" y="1211262"/>
            <a:chExt cx="4598988" cy="2547674"/>
          </a:xfrm>
        </p:grpSpPr>
        <p:sp>
          <p:nvSpPr>
            <p:cNvPr id="57346" name="Rectangle 6">
              <a:extLst>
                <a:ext uri="{FF2B5EF4-FFF2-40B4-BE49-F238E27FC236}">
                  <a16:creationId xmlns:a16="http://schemas.microsoft.com/office/drawing/2014/main" id="{7AE678AC-8B13-4D87-9693-76144CFC5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" y="1211262"/>
              <a:ext cx="4598988" cy="25476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 defTabSz="1219170" fontAlgn="base">
                <a:lnSpc>
                  <a:spcPts val="2267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6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   </a:t>
              </a:r>
              <a:r>
                <a:rPr kumimoji="1" lang="zh-CN" altLang="en-US" sz="2667" b="1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defTabSz="1219170" fontAlgn="base">
                <a:lnSpc>
                  <a:spcPts val="2267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 L	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L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</a:p>
            <a:p>
              <a:pPr defTabSz="1219170" fontAlgn="base">
                <a:lnSpc>
                  <a:spcPts val="2267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667" b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int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	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int</a:t>
              </a:r>
              <a:endParaRPr kumimoji="1"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1219170" fontAlgn="base">
                <a:lnSpc>
                  <a:spcPts val="2267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real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real</a:t>
              </a:r>
            </a:p>
            <a:p>
              <a:pPr defTabSz="1219170" fontAlgn="base">
                <a:lnSpc>
                  <a:spcPts val="2267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 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L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667" b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id   	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667" b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 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</a:p>
            <a:p>
              <a:pPr defTabSz="1219170" fontAlgn="base">
                <a:lnSpc>
                  <a:spcPts val="2267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	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addtype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(</a:t>
              </a:r>
              <a:r>
                <a:rPr kumimoji="1" lang="en-US" altLang="zh-CN" sz="2667" b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id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lexeme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)</a:t>
              </a:r>
            </a:p>
            <a:p>
              <a:pPr defTabSz="1219170" fontAlgn="base">
                <a:lnSpc>
                  <a:spcPts val="2267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(5)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id       	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addtype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(</a:t>
              </a:r>
              <a:r>
                <a:rPr kumimoji="1" lang="en-US" altLang="zh-CN" sz="2667" b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id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lexeme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61452" name="Line 7">
              <a:extLst>
                <a:ext uri="{FF2B5EF4-FFF2-40B4-BE49-F238E27FC236}">
                  <a16:creationId xmlns:a16="http://schemas.microsoft.com/office/drawing/2014/main" id="{9BABEEBD-F3A4-4B8E-A456-023E2D58A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13" y="1522413"/>
              <a:ext cx="45815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1453" name="直接连接符 4">
              <a:extLst>
                <a:ext uri="{FF2B5EF4-FFF2-40B4-BE49-F238E27FC236}">
                  <a16:creationId xmlns:a16="http://schemas.microsoft.com/office/drawing/2014/main" id="{4501875C-ACD2-44CA-AE81-D6CCE5DD57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86261" y="1211262"/>
              <a:ext cx="0" cy="25248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122DD80-AF82-4428-A444-1D99D0CC7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1" y="5386918"/>
            <a:ext cx="3170767" cy="99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667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667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  <a:p>
            <a:pPr defTabSz="121917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667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kumimoji="1" lang="en-US" altLang="zh-CN" sz="2667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667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667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667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kumimoji="1" lang="en-US" altLang="zh-CN" sz="2667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667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c</a:t>
            </a:r>
            <a:endParaRPr kumimoji="1" lang="en-US" altLang="zh-CN" sz="2667" i="1" baseline="-250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ADFFED8-A3DE-45B4-830A-985580536B64}"/>
              </a:ext>
            </a:extLst>
          </p:cNvPr>
          <p:cNvCxnSpPr/>
          <p:nvPr/>
        </p:nvCxnSpPr>
        <p:spPr>
          <a:xfrm>
            <a:off x="1107017" y="2002367"/>
            <a:ext cx="0" cy="3346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3" descr="G:\QQ截图201607142012副本.jpg">
            <a:extLst>
              <a:ext uri="{FF2B5EF4-FFF2-40B4-BE49-F238E27FC236}">
                <a16:creationId xmlns:a16="http://schemas.microsoft.com/office/drawing/2014/main" id="{51A4F108-A1C3-442D-9FB6-01B681BEB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36471CE2-25F1-4DAB-89FC-4F4BF5ED3866}"/>
              </a:ext>
            </a:extLst>
          </p:cNvPr>
          <p:cNvSpPr txBox="1">
            <a:spLocks noChangeArrowheads="1"/>
          </p:cNvSpPr>
          <p:nvPr/>
        </p:nvSpPr>
        <p:spPr>
          <a:xfrm>
            <a:off x="6864351" y="2286000"/>
            <a:ext cx="3937000" cy="1253067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667" b="0" i="0" u="none" strike="noStrike" kern="1200" cap="none" spc="8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结束</a:t>
            </a:r>
            <a:endParaRPr kumimoji="0" lang="en-US" altLang="zh-CN" sz="4667" b="0" i="0" u="none" strike="noStrike" kern="1200" cap="none" spc="8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359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7B17A5F-DA94-4921-806B-B313B3434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如何判断语义规则中定义的一个属性是综合属性还是继承属性？</a:t>
            </a:r>
            <a:endParaRPr kumimoji="1"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DC3CB37-7C5B-4AA3-BAD9-601E3DB9F331}"/>
              </a:ext>
            </a:extLst>
          </p:cNvPr>
          <p:cNvGrpSpPr/>
          <p:nvPr/>
        </p:nvGrpSpPr>
        <p:grpSpPr>
          <a:xfrm>
            <a:off x="7306622" y="4060929"/>
            <a:ext cx="4409129" cy="2717417"/>
            <a:chOff x="214313" y="1211263"/>
            <a:chExt cx="3128900" cy="271741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1B28B5DE-C4A0-4A81-B4DE-A017F977D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3" y="1211263"/>
              <a:ext cx="3128900" cy="269724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 lIns="67500" tIns="35100" rIns="67500" bIns="351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   </a:t>
              </a:r>
              <a:r>
                <a: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</a:t>
              </a: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 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 </a:t>
              </a: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</a:t>
              </a: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= F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          	</a:t>
              </a:r>
              <a:r>
                <a:rPr kumimoji="1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0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0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endPara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ts val="2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</a:t>
              </a: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*</a:t>
              </a: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1" lang="en-US" altLang="zh-CN" sz="18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18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= </a:t>
              </a: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楷体" panose="02010600040101010101" pitchFamily="2" charset="-122"/>
                  <a:cs typeface="+mn-cs"/>
                  <a:sym typeface="Symbol" pitchFamily="18" charset="2"/>
                </a:rPr>
                <a:t> × </a:t>
              </a:r>
              <a:r>
                <a:rPr kumimoji="1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ts val="2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              	</a:t>
              </a: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0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sz="18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</a:t>
              </a:r>
              <a:endPara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</a:t>
              </a: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ε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</a:t>
              </a: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	</a:t>
              </a: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0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0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endPara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</a:t>
              </a: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digit       	</a:t>
              </a:r>
              <a:r>
                <a:rPr kumimoji="1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digit</a:t>
              </a:r>
              <a:r>
                <a:rPr kumimoji="0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.lexval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0" name="Line 7">
              <a:extLst>
                <a:ext uri="{FF2B5EF4-FFF2-40B4-BE49-F238E27FC236}">
                  <a16:creationId xmlns:a16="http://schemas.microsoft.com/office/drawing/2014/main" id="{35306D6D-6BEE-403D-A838-B8BC36E54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75" y="1571302"/>
              <a:ext cx="304975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lIns="67500" tIns="35100" rIns="67500" bIns="3510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cxnSp>
          <p:nvCxnSpPr>
            <p:cNvPr id="31" name="直接连接符 2">
              <a:extLst>
                <a:ext uri="{FF2B5EF4-FFF2-40B4-BE49-F238E27FC236}">
                  <a16:creationId xmlns:a16="http://schemas.microsoft.com/office/drawing/2014/main" id="{8B2E913C-3FEB-436B-86D5-5E0C4AE9CD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1520" y="1211263"/>
              <a:ext cx="0" cy="271741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" name="直接连接符 4">
              <a:extLst>
                <a:ext uri="{FF2B5EF4-FFF2-40B4-BE49-F238E27FC236}">
                  <a16:creationId xmlns:a16="http://schemas.microsoft.com/office/drawing/2014/main" id="{7488BC26-F226-49DF-A7A0-8A1A74E40C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67469" y="1225750"/>
              <a:ext cx="0" cy="26827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207565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G:\QQ截图201607142012副本.jpg">
            <a:extLst>
              <a:ext uri="{FF2B5EF4-FFF2-40B4-BE49-F238E27FC236}">
                <a16:creationId xmlns:a16="http://schemas.microsoft.com/office/drawing/2014/main" id="{C091A942-ADBF-4F86-8F3A-1CF501D4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6FD6758A-9349-4E56-BDCC-0258E8A8AF43}"/>
              </a:ext>
            </a:extLst>
          </p:cNvPr>
          <p:cNvSpPr txBox="1">
            <a:spLocks noChangeArrowheads="1"/>
          </p:cNvSpPr>
          <p:nvPr/>
        </p:nvSpPr>
        <p:spPr>
          <a:xfrm>
            <a:off x="6000752" y="1985433"/>
            <a:ext cx="4591049" cy="1253067"/>
          </a:xfrm>
          <a:prstGeom prst="rect">
            <a:avLst/>
          </a:prstGeom>
        </p:spPr>
        <p:txBody>
          <a:bodyPr anchor="ctr"/>
          <a:lstStyle/>
          <a:p>
            <a:pPr algn="ctr" defTabSz="1219170">
              <a:spcBef>
                <a:spcPct val="0"/>
              </a:spcBef>
              <a:defRPr/>
            </a:pPr>
            <a:r>
              <a:rPr lang="zh-CN" altLang="en-US" sz="3200" spc="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第五章 </a:t>
            </a:r>
            <a:endParaRPr lang="en-US" altLang="zh-CN" sz="3200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spcBef>
                <a:spcPct val="0"/>
              </a:spcBef>
              <a:defRPr/>
            </a:pPr>
            <a:r>
              <a:rPr lang="zh-CN" altLang="en-US" sz="4667" spc="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语法制导翻译</a:t>
            </a:r>
            <a:endParaRPr lang="en-US" altLang="zh-CN" sz="4667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7607AB-3824-4E4E-843E-7B842BE05084}"/>
              </a:ext>
            </a:extLst>
          </p:cNvPr>
          <p:cNvSpPr txBox="1">
            <a:spLocks noChangeArrowheads="1"/>
          </p:cNvSpPr>
          <p:nvPr/>
        </p:nvSpPr>
        <p:spPr>
          <a:xfrm>
            <a:off x="6477000" y="3238500"/>
            <a:ext cx="4591051" cy="1253067"/>
          </a:xfrm>
          <a:prstGeom prst="rect">
            <a:avLst/>
          </a:prstGeom>
        </p:spPr>
        <p:txBody>
          <a:bodyPr anchor="ctr"/>
          <a:lstStyle/>
          <a:p>
            <a:pPr defTabSz="1219170">
              <a:spcBef>
                <a:spcPct val="0"/>
              </a:spcBef>
              <a:defRPr/>
            </a:pPr>
            <a:r>
              <a:rPr lang="en-US" altLang="zh-CN" sz="3333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667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陈鄞</a:t>
            </a:r>
            <a:endParaRPr lang="zh-CN" altLang="en-US" sz="2667" b="1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D4A03E-2ABE-499A-B0F5-DCC53E53B0AE}"/>
              </a:ext>
            </a:extLst>
          </p:cNvPr>
          <p:cNvSpPr txBox="1">
            <a:spLocks noChangeArrowheads="1"/>
          </p:cNvSpPr>
          <p:nvPr/>
        </p:nvSpPr>
        <p:spPr>
          <a:xfrm>
            <a:off x="7344833" y="1312334"/>
            <a:ext cx="4191000" cy="588433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defTabSz="1219170">
              <a:spcBef>
                <a:spcPct val="0"/>
              </a:spcBef>
              <a:defRPr/>
            </a:pPr>
            <a:r>
              <a:rPr lang="zh-CN" altLang="en-US" sz="2667" spc="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编译系统</a:t>
            </a:r>
            <a:endParaRPr lang="zh-CN" altLang="en-US" sz="1067" spc="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158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2DFB26B1-9964-4245-9E25-0B1821A64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1" y="1047751"/>
            <a:ext cx="11620500" cy="4301067"/>
          </a:xfrm>
        </p:spPr>
        <p:txBody>
          <a:bodyPr/>
          <a:lstStyle/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语义分析要解决的两个问题</a:t>
            </a:r>
            <a:endParaRPr lang="en-US" altLang="zh-CN" sz="32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1139267" lvl="2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语义信息的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表示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：</a:t>
            </a:r>
            <a:endParaRPr lang="en-US" altLang="zh-CN" sz="2934" b="1" dirty="0">
              <a:solidFill>
                <a:srgbClr val="0000FF"/>
              </a:solidFill>
              <a:cs typeface="Times New Roman" pitchFamily="18" charset="0"/>
            </a:endParaRPr>
          </a:p>
          <a:p>
            <a:pPr marL="1139267" lvl="2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语义信息的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计算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：</a:t>
            </a:r>
            <a:endParaRPr lang="en-US" altLang="zh-CN" sz="2934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en-US" altLang="zh-CN" sz="32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en-US" altLang="zh-CN" sz="32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无</a:t>
            </a:r>
            <a:r>
              <a:rPr lang="zh-CN" altLang="en-US" sz="3200" b="1" dirty="0">
                <a:solidFill>
                  <a:srgbClr val="0000FF"/>
                </a:solidFill>
                <a:cs typeface="Times New Roman" pitchFamily="18" charset="0"/>
              </a:rPr>
              <a:t>循环依赖</a:t>
            </a:r>
            <a:r>
              <a:rPr lang="en-US" altLang="zh-CN" sz="3200" b="1" dirty="0">
                <a:solidFill>
                  <a:schemeClr val="tx1"/>
                </a:solidFill>
                <a:cs typeface="Times New Roman" pitchFamily="18" charset="0"/>
              </a:rPr>
              <a:t>SDD</a:t>
            </a: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的判定</a:t>
            </a:r>
            <a:endParaRPr lang="en-US" altLang="zh-CN" sz="32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1139267" lvl="2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充分条件</a:t>
            </a:r>
            <a:endParaRPr lang="en-US" altLang="zh-CN" sz="2934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1523954" lvl="3" indent="-364050"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r>
              <a:rPr kumimoji="1" lang="en-US" altLang="zh-CN" b="1" dirty="0">
                <a:solidFill>
                  <a:prstClr val="black"/>
                </a:solidFill>
                <a:cs typeface="Times New Roman" panose="02020603050405020304" pitchFamily="18" charset="0"/>
              </a:rPr>
              <a:t>S-SDD</a:t>
            </a:r>
          </a:p>
          <a:p>
            <a:pPr marL="1523954" lvl="3" indent="-364050"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r>
              <a:rPr kumimoji="1" lang="en-US" altLang="zh-CN" b="1" dirty="0">
                <a:solidFill>
                  <a:prstClr val="black"/>
                </a:solidFill>
                <a:cs typeface="Times New Roman" panose="02020603050405020304" pitchFamily="18" charset="0"/>
              </a:rPr>
              <a:t>L-SDD</a:t>
            </a:r>
            <a:endParaRPr lang="zh-CN" altLang="en-US" sz="2934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7B17A5F-DA94-4921-806B-B313B3434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讲（语法制导翻译</a:t>
            </a:r>
            <a:r>
              <a:rPr lang="en-US" altLang="zh-CN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_2</a:t>
            </a:r>
            <a:r>
              <a:rPr lang="zh-CN" altLang="en-US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）要点</a:t>
            </a:r>
            <a:endParaRPr kumimoji="1"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CFF8D5-1CC8-4654-BC05-5C2FDAB94EAB}"/>
              </a:ext>
            </a:extLst>
          </p:cNvPr>
          <p:cNvSpPr/>
          <p:nvPr/>
        </p:nvSpPr>
        <p:spPr>
          <a:xfrm>
            <a:off x="2714448" y="3151295"/>
            <a:ext cx="5689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SDD = CFG +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语义属性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语义规则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CFCCDA-CE1E-4607-B45A-783C218C0642}"/>
              </a:ext>
            </a:extLst>
          </p:cNvPr>
          <p:cNvSpPr/>
          <p:nvPr/>
        </p:nvSpPr>
        <p:spPr>
          <a:xfrm>
            <a:off x="4184073" y="1656094"/>
            <a:ext cx="7079672" cy="54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934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语义属性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（表达式的值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val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、变量的类型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type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…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）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82C342-4833-453F-96E6-A4DDE19C451A}"/>
              </a:ext>
            </a:extLst>
          </p:cNvPr>
          <p:cNvSpPr/>
          <p:nvPr/>
        </p:nvSpPr>
        <p:spPr>
          <a:xfrm>
            <a:off x="4184073" y="2266207"/>
            <a:ext cx="1691489" cy="543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934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语义规则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DD0444-6C03-4153-A32C-1685291D707F}"/>
              </a:ext>
            </a:extLst>
          </p:cNvPr>
          <p:cNvSpPr/>
          <p:nvPr/>
        </p:nvSpPr>
        <p:spPr>
          <a:xfrm>
            <a:off x="3270349" y="4740241"/>
            <a:ext cx="757130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继承属性</a:t>
            </a:r>
            <a:r>
              <a:rPr lang="zh-CN" altLang="en-US" sz="2400" b="1" dirty="0"/>
              <a:t>不依赖</a:t>
            </a:r>
            <a:r>
              <a:rPr lang="zh-CN" altLang="en-US" sz="2400" b="1" dirty="0">
                <a:solidFill>
                  <a:srgbClr val="FF0000"/>
                </a:solidFill>
              </a:rPr>
              <a:t>右兄弟节点</a:t>
            </a:r>
            <a:r>
              <a:rPr lang="zh-CN" altLang="en-US" sz="2400" b="1" dirty="0"/>
              <a:t>的属性和</a:t>
            </a:r>
            <a:r>
              <a:rPr lang="zh-CN" altLang="en-US" sz="2400" b="1" dirty="0">
                <a:solidFill>
                  <a:srgbClr val="FF0000"/>
                </a:solidFill>
              </a:rPr>
              <a:t>父节点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综合</a:t>
            </a:r>
            <a:r>
              <a:rPr lang="zh-CN" altLang="en-US" sz="2400" b="1" dirty="0"/>
              <a:t>属性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ED503316-2CB2-4BB8-9472-2B9EA9DE8523}"/>
              </a:ext>
            </a:extLst>
          </p:cNvPr>
          <p:cNvSpPr/>
          <p:nvPr/>
        </p:nvSpPr>
        <p:spPr>
          <a:xfrm>
            <a:off x="6092656" y="6101062"/>
            <a:ext cx="98816" cy="61839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73CB7C-2851-4717-AA5F-AAF785343607}"/>
              </a:ext>
            </a:extLst>
          </p:cNvPr>
          <p:cNvSpPr/>
          <p:nvPr/>
        </p:nvSpPr>
        <p:spPr>
          <a:xfrm>
            <a:off x="6283597" y="6032951"/>
            <a:ext cx="3948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LL(1)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</a:rPr>
              <a:t>分析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+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语义翻译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1B9FB8-F697-496A-A48C-CB25F6565E91}"/>
              </a:ext>
            </a:extLst>
          </p:cNvPr>
          <p:cNvSpPr/>
          <p:nvPr/>
        </p:nvSpPr>
        <p:spPr>
          <a:xfrm>
            <a:off x="3201074" y="5430984"/>
            <a:ext cx="5370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LR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文法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	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then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LR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分析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语义翻译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DE1A3D-C9F9-4C00-8695-C641A30096A7}"/>
              </a:ext>
            </a:extLst>
          </p:cNvPr>
          <p:cNvSpPr/>
          <p:nvPr/>
        </p:nvSpPr>
        <p:spPr>
          <a:xfrm>
            <a:off x="3182557" y="6157292"/>
            <a:ext cx="1834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if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LL(1)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文法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BED473-709B-41C0-A944-A97E7845B9CB}"/>
              </a:ext>
            </a:extLst>
          </p:cNvPr>
          <p:cNvSpPr/>
          <p:nvPr/>
        </p:nvSpPr>
        <p:spPr>
          <a:xfrm>
            <a:off x="6294966" y="6414544"/>
            <a:ext cx="3948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bottom_up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分析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+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语义翻译</a:t>
            </a:r>
            <a:endParaRPr lang="zh-CN" altLang="en-US" sz="14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CA34139-4339-4723-89FD-E53A30CC759B}"/>
              </a:ext>
            </a:extLst>
          </p:cNvPr>
          <p:cNvSpPr/>
          <p:nvPr/>
        </p:nvSpPr>
        <p:spPr>
          <a:xfrm>
            <a:off x="5233974" y="6157291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then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314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7" grpId="0" animBg="1"/>
      <p:bldP spid="9" grpId="0" animBg="1"/>
      <p:bldP spid="10" grpId="0"/>
      <p:bldP spid="13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2DFB26B1-9964-4245-9E25-0B1821A64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1" y="1047751"/>
            <a:ext cx="11620500" cy="4301067"/>
          </a:xfrm>
        </p:spPr>
        <p:txBody>
          <a:bodyPr/>
          <a:lstStyle/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语法制导翻译方案（</a:t>
            </a:r>
            <a:r>
              <a:rPr lang="en-US" altLang="zh-CN" sz="3200" b="1" i="1" dirty="0">
                <a:solidFill>
                  <a:schemeClr val="tx1"/>
                </a:solidFill>
                <a:cs typeface="Times New Roman" pitchFamily="18" charset="0"/>
              </a:rPr>
              <a:t> SDT </a:t>
            </a: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）</a:t>
            </a:r>
            <a:endParaRPr lang="en-US" altLang="zh-CN" sz="3200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marL="403213" lvl="1" indent="0" eaLnBrk="1" hangingPunct="1">
              <a:lnSpc>
                <a:spcPts val="4000"/>
              </a:lnSpc>
              <a:buClr>
                <a:schemeClr val="tx1"/>
              </a:buClr>
              <a:buNone/>
              <a:defRPr/>
            </a:pP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	SDD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定义了各属性的计算</a:t>
            </a:r>
            <a:r>
              <a:rPr lang="zh-CN" altLang="en-US" sz="2800" b="1" dirty="0">
                <a:solidFill>
                  <a:srgbClr val="0000FF"/>
                </a:solidFill>
                <a:cs typeface="Times New Roman" pitchFamily="18" charset="0"/>
              </a:rPr>
              <a:t>方法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（计算</a:t>
            </a:r>
            <a:r>
              <a:rPr lang="zh-CN" altLang="en-US" sz="2800" b="1" dirty="0">
                <a:solidFill>
                  <a:srgbClr val="0000FF"/>
                </a:solidFill>
                <a:cs typeface="Times New Roman" pitchFamily="18" charset="0"/>
              </a:rPr>
              <a:t>规则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）</a:t>
            </a:r>
            <a:endParaRPr lang="en-US" altLang="zh-CN" sz="28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403213" lvl="1" indent="0" eaLnBrk="1" hangingPunct="1">
              <a:lnSpc>
                <a:spcPts val="4000"/>
              </a:lnSpc>
              <a:buClr>
                <a:schemeClr val="tx1"/>
              </a:buClr>
              <a:buNone/>
              <a:defRPr/>
            </a:pP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	SDT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进一步明确了各属性的计算</a:t>
            </a:r>
            <a:r>
              <a:rPr lang="zh-CN" altLang="en-US" sz="2800" b="1" dirty="0">
                <a:solidFill>
                  <a:srgbClr val="0000FF"/>
                </a:solidFill>
                <a:cs typeface="Times New Roman" pitchFamily="18" charset="0"/>
              </a:rPr>
              <a:t>时机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（计算</a:t>
            </a:r>
            <a:r>
              <a:rPr lang="zh-CN" altLang="en-US" sz="2800" b="1" dirty="0">
                <a:solidFill>
                  <a:srgbClr val="0000FF"/>
                </a:solidFill>
                <a:cs typeface="Times New Roman" pitchFamily="18" charset="0"/>
              </a:rPr>
              <a:t>顺序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）</a:t>
            </a:r>
            <a:endParaRPr lang="en-US" altLang="zh-CN" sz="28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7B17A5F-DA94-4921-806B-B313B3434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讲（语法制导翻译</a:t>
            </a:r>
            <a:r>
              <a:rPr lang="en-US" altLang="zh-CN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_2</a:t>
            </a:r>
            <a:r>
              <a:rPr lang="zh-CN" altLang="en-US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）要点</a:t>
            </a:r>
            <a:endParaRPr kumimoji="1"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6F85C5-A368-48E2-82CF-49908BCFD557}"/>
              </a:ext>
            </a:extLst>
          </p:cNvPr>
          <p:cNvSpPr/>
          <p:nvPr/>
        </p:nvSpPr>
        <p:spPr>
          <a:xfrm>
            <a:off x="6096000" y="1047751"/>
            <a:ext cx="295625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SDD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具体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实施方案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081CDB-3A02-44AE-9CC5-399AE0090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4713" y="4164239"/>
            <a:ext cx="6520294" cy="1451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→ *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.inh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.inh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kumimoji="0" lang="el-GR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F41EF59-58D9-4B54-8232-70A1290A151F}"/>
              </a:ext>
            </a:extLst>
          </p:cNvPr>
          <p:cNvGrpSpPr/>
          <p:nvPr/>
        </p:nvGrpSpPr>
        <p:grpSpPr>
          <a:xfrm>
            <a:off x="304507" y="3411286"/>
            <a:ext cx="4890950" cy="3241015"/>
            <a:chOff x="214315" y="1211263"/>
            <a:chExt cx="2603115" cy="243076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A16724-AE35-4FC2-AAFD-1315FA3EA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5" y="1211263"/>
              <a:ext cx="2603115" cy="243076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 lIns="90000" tIns="46800" rIns="90000" bIns="46800">
              <a:spAutoFit/>
            </a:bodyPr>
            <a:lstStyle/>
            <a:p>
              <a:pPr marL="0" marR="0" lvl="0" indent="0" algn="l" defTabSz="1219170" rtl="0" eaLnBrk="1" fontAlgn="base" latinLnBrk="0" hangingPunct="1">
                <a:lnSpc>
                  <a:spcPts val="2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</a:t>
              </a: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marL="0" marR="0" lvl="0" indent="0" algn="l" defTabSz="1219170" rtl="0" eaLnBrk="1" fontAlgn="base" latinLnBrk="0" hangingPunct="1">
                <a:lnSpc>
                  <a:spcPts val="2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 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= </a:t>
              </a:r>
              <a:r>
                <a:rPr kumimoji="1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2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             </a:t>
              </a:r>
              <a:r>
                <a:rPr kumimoji="1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endPara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609585" marR="0" lvl="0" indent="-609585" algn="l" defTabSz="1219170" rtl="0" eaLnBrk="1" fontAlgn="base" latinLnBrk="0" hangingPunct="1">
                <a:lnSpc>
                  <a:spcPts val="2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*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1" lang="en-US" altLang="zh-CN" sz="20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0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= 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  <a:sym typeface="Symbol" pitchFamily="18" charset="2"/>
                </a:rPr>
                <a:t> × </a:t>
              </a:r>
              <a:r>
                <a:rPr kumimoji="1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609585" marR="0" lvl="0" indent="-609585" algn="l" defTabSz="1219170" rtl="0" eaLnBrk="1" fontAlgn="base" latinLnBrk="0" hangingPunct="1">
                <a:lnSpc>
                  <a:spcPts val="2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                 </a:t>
              </a:r>
              <a:r>
                <a:rPr kumimoji="1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sz="20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</a:t>
              </a:r>
              <a:endPara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2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ε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</a:t>
              </a:r>
              <a:r>
                <a:rPr kumimoji="1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endPara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2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digit          </a:t>
              </a:r>
              <a:r>
                <a:rPr kumimoji="1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digit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.lexval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7329533C-BB3A-439F-A35D-136A197BA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75" y="1519346"/>
              <a:ext cx="2585654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F3C4E89E-10BE-4ECE-8F49-DAD4978449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2544" y="1211263"/>
              <a:ext cx="0" cy="243076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" name="直接连接符 4">
              <a:extLst>
                <a:ext uri="{FF2B5EF4-FFF2-40B4-BE49-F238E27FC236}">
                  <a16:creationId xmlns:a16="http://schemas.microsoft.com/office/drawing/2014/main" id="{575390E4-5E9C-41A4-A441-568ACB3FD8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76742" y="1211263"/>
              <a:ext cx="0" cy="243076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6028D3A-E8ED-4A74-981C-86B827ACBCDE}"/>
              </a:ext>
            </a:extLst>
          </p:cNvPr>
          <p:cNvSpPr/>
          <p:nvPr/>
        </p:nvSpPr>
        <p:spPr>
          <a:xfrm>
            <a:off x="1899772" y="2975933"/>
            <a:ext cx="801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SDD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DCF0E6-E77A-4F52-A42A-D1504B44B89E}"/>
              </a:ext>
            </a:extLst>
          </p:cNvPr>
          <p:cNvSpPr/>
          <p:nvPr/>
        </p:nvSpPr>
        <p:spPr>
          <a:xfrm>
            <a:off x="8054692" y="3702574"/>
            <a:ext cx="801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SDT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590778-D010-45C7-AB27-C8BB2316E42D}"/>
              </a:ext>
            </a:extLst>
          </p:cNvPr>
          <p:cNvSpPr/>
          <p:nvPr/>
        </p:nvSpPr>
        <p:spPr>
          <a:xfrm>
            <a:off x="7747717" y="173613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怎么算？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7AC808-235A-4A02-984F-68F36D413990}"/>
              </a:ext>
            </a:extLst>
          </p:cNvPr>
          <p:cNvSpPr/>
          <p:nvPr/>
        </p:nvSpPr>
        <p:spPr>
          <a:xfrm>
            <a:off x="8864313" y="2300288"/>
            <a:ext cx="2920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怎么算？</a:t>
            </a:r>
            <a:r>
              <a:rPr lang="en-US" altLang="zh-CN" sz="2400" b="1" dirty="0">
                <a:solidFill>
                  <a:srgbClr val="FF0000"/>
                </a:solidFill>
              </a:rPr>
              <a:t>+ </a:t>
            </a:r>
            <a:r>
              <a:rPr lang="zh-CN" altLang="en-US" sz="2400" b="1" dirty="0">
                <a:solidFill>
                  <a:srgbClr val="FF0000"/>
                </a:solidFill>
              </a:rPr>
              <a:t>何时算？</a:t>
            </a:r>
          </a:p>
        </p:txBody>
      </p:sp>
      <p:sp>
        <p:nvSpPr>
          <p:cNvPr id="11" name="标注: 弯曲线形(无边框) 10">
            <a:extLst>
              <a:ext uri="{FF2B5EF4-FFF2-40B4-BE49-F238E27FC236}">
                <a16:creationId xmlns:a16="http://schemas.microsoft.com/office/drawing/2014/main" id="{F8027AE9-A0E5-4362-AFB3-542E814D1296}"/>
              </a:ext>
            </a:extLst>
          </p:cNvPr>
          <p:cNvSpPr/>
          <p:nvPr/>
        </p:nvSpPr>
        <p:spPr>
          <a:xfrm>
            <a:off x="8916693" y="3038309"/>
            <a:ext cx="2665707" cy="56178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2870"/>
              <a:gd name="adj6" fmla="val -31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无循环依赖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SDT</a:t>
            </a:r>
          </a:p>
        </p:txBody>
      </p:sp>
    </p:spTree>
    <p:extLst>
      <p:ext uri="{BB962C8B-B14F-4D97-AF65-F5344CB8AC3E}">
        <p14:creationId xmlns:p14="http://schemas.microsoft.com/office/powerpoint/2010/main" val="120561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6" grpId="0"/>
      <p:bldP spid="19" grpId="0"/>
      <p:bldP spid="3" grpId="0"/>
      <p:bldP spid="14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2CB2503B-F555-4885-BF61-F54C6285E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941917"/>
            <a:ext cx="666961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5EAE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998DB7B0-78AC-4039-9FAC-3D9CFB31B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1" y="1047751"/>
            <a:ext cx="11620499" cy="499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6000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891" marR="0" lvl="0" indent="-342891" algn="l" defTabSz="1219170" rtl="0" eaLnBrk="1" fontAlgn="base" latinLnBrk="0" hangingPunct="1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3733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综合属性</a:t>
            </a:r>
            <a:r>
              <a:rPr kumimoji="1" lang="zh-CN" altLang="en-US" sz="3733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的计算时机</a:t>
            </a:r>
            <a:endParaRPr kumimoji="1" lang="en-US" altLang="zh-CN" sz="3733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85791" lvl="1" indent="-342891" defTabSz="121917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</a:t>
            </a:r>
            <a:r>
              <a:rPr kumimoji="1"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子节点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分析完</a:t>
            </a:r>
            <a:endParaRPr kumimoji="1"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85791" lvl="1" indent="-342891" defTabSz="121917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语义动作置于</a:t>
            </a:r>
            <a:r>
              <a:rPr kumimoji="1"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产生式末尾</a:t>
            </a:r>
            <a:endParaRPr kumimoji="1" lang="en-US" altLang="zh-CN" sz="3733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23F105-67CF-401E-B2F4-2A571BA95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S-SDD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SDT </a:t>
            </a:r>
            <a:endParaRPr kumimoji="1" lang="zh-CN" altLang="en-US" sz="4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9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2CB2503B-F555-4885-BF61-F54C6285E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941917"/>
            <a:ext cx="666961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5EAE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998DB7B0-78AC-4039-9FAC-3D9CFB31B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1" y="1047751"/>
            <a:ext cx="1142721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6000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891" marR="0" lvl="0" indent="-342891" algn="l" defTabSz="1219170" rtl="0" eaLnBrk="1" fontAlgn="base" latinLnBrk="0" hangingPunct="1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3733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继承属性</a:t>
            </a:r>
            <a:r>
              <a:rPr kumimoji="1" lang="zh-CN" altLang="en-US" sz="3733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的计算时机</a:t>
            </a:r>
            <a:endParaRPr kumimoji="1" lang="en-US" altLang="zh-CN" sz="3733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85791" lvl="1" indent="-342891" defTabSz="121917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3733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即将分析</a:t>
            </a:r>
            <a:r>
              <a:rPr kumimoji="1" lang="en-US" altLang="zh-CN" sz="3733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3733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之前</a:t>
            </a:r>
            <a:endParaRPr kumimoji="1" lang="en-US" altLang="zh-CN" sz="3733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85791" lvl="1" indent="-342891" defTabSz="121917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3733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语义动作置于</a:t>
            </a:r>
            <a:r>
              <a:rPr kumimoji="1" lang="zh-CN" altLang="en-US" sz="3733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紧靠在</a:t>
            </a:r>
            <a:r>
              <a:rPr kumimoji="1" lang="en-US" altLang="zh-CN" sz="3733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3733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的本次出现之前</a:t>
            </a:r>
            <a:r>
              <a:rPr kumimoji="1" lang="zh-CN" altLang="en-US" sz="3733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的位置上</a:t>
            </a:r>
            <a:endParaRPr kumimoji="1" lang="en-US" altLang="zh-CN" sz="3733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891" marR="0" lvl="0" indent="-342891" algn="l" defTabSz="1219170" rtl="0" eaLnBrk="1" fontAlgn="base" latinLnBrk="0" hangingPunct="1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3733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综合属性</a:t>
            </a:r>
            <a:r>
              <a:rPr kumimoji="1" lang="zh-CN" altLang="en-US" sz="3733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的计算时机</a:t>
            </a:r>
            <a:endParaRPr kumimoji="1" lang="en-US" altLang="zh-CN" sz="3733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85791" lvl="1" indent="-342891" defTabSz="121917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3733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所有子节点分析完毕</a:t>
            </a:r>
            <a:endParaRPr kumimoji="1" lang="en-US" altLang="zh-CN" sz="3733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85791" lvl="1" indent="-342891" defTabSz="121917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3733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语义动作置于</a:t>
            </a:r>
            <a:r>
              <a:rPr kumimoji="1" lang="zh-CN" altLang="en-US" sz="3733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产生式末尾</a:t>
            </a:r>
            <a:endParaRPr kumimoji="1" lang="en-US" altLang="zh-CN" sz="3733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23F105-67CF-401E-B2F4-2A571BA95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L-SDD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SDT </a:t>
            </a:r>
            <a:endParaRPr kumimoji="1" lang="zh-CN" altLang="en-US" sz="4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2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E3952C9B-CFE8-4D79-899C-2512921E35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2" y="1210733"/>
            <a:ext cx="7903633" cy="4301067"/>
          </a:xfrm>
        </p:spPr>
        <p:txBody>
          <a:bodyPr/>
          <a:lstStyle/>
          <a:p>
            <a:pPr marL="364050" indent="-364050" eaLnBrk="1" hangingPunct="1">
              <a:lnSpc>
                <a:spcPts val="5067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4000" b="1" dirty="0">
                <a:solidFill>
                  <a:srgbClr val="0000FF"/>
                </a:solidFill>
                <a:latin typeface="+mn-ea"/>
              </a:rPr>
              <a:t>语义翻译</a:t>
            </a:r>
            <a:r>
              <a:rPr lang="zh-CN" altLang="en-US" sz="4000" b="1" dirty="0">
                <a:solidFill>
                  <a:schemeClr val="tx1"/>
                </a:solidFill>
                <a:latin typeface="+mn-ea"/>
              </a:rPr>
              <a:t>和</a:t>
            </a:r>
            <a:r>
              <a:rPr lang="zh-CN" altLang="en-US" sz="4000" b="1" dirty="0">
                <a:solidFill>
                  <a:srgbClr val="0000FF"/>
                </a:solidFill>
                <a:latin typeface="+mn-ea"/>
              </a:rPr>
              <a:t>语法制导翻译</a:t>
            </a:r>
          </a:p>
          <a:p>
            <a:pPr marL="768311" lvl="1" indent="-364050" eaLnBrk="1" hangingPunct="1">
              <a:lnSpc>
                <a:spcPts val="5067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733" b="1" dirty="0">
                <a:solidFill>
                  <a:schemeClr val="tx1"/>
                </a:solidFill>
                <a:latin typeface="+mn-ea"/>
              </a:rPr>
              <a:t>词法分析</a:t>
            </a:r>
            <a:endParaRPr lang="en-US" altLang="zh-CN" sz="3733" b="1" dirty="0">
              <a:solidFill>
                <a:schemeClr val="tx1"/>
              </a:solidFill>
              <a:latin typeface="+mn-ea"/>
            </a:endParaRPr>
          </a:p>
          <a:p>
            <a:pPr marL="768311" lvl="1" indent="-364050" eaLnBrk="1" hangingPunct="1">
              <a:lnSpc>
                <a:spcPts val="5067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733" b="1" dirty="0">
                <a:solidFill>
                  <a:schemeClr val="tx1"/>
                </a:solidFill>
                <a:latin typeface="+mn-ea"/>
              </a:rPr>
              <a:t>语法分析</a:t>
            </a:r>
            <a:endParaRPr lang="en-US" altLang="zh-CN" sz="3733" b="1" dirty="0">
              <a:solidFill>
                <a:schemeClr val="tx1"/>
              </a:solidFill>
              <a:latin typeface="+mn-ea"/>
            </a:endParaRPr>
          </a:p>
          <a:p>
            <a:pPr marL="768311" lvl="1" indent="-364050" eaLnBrk="1" hangingPunct="1">
              <a:lnSpc>
                <a:spcPts val="5067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733" b="1" dirty="0">
                <a:solidFill>
                  <a:schemeClr val="tx1"/>
                </a:solidFill>
                <a:latin typeface="+mn-ea"/>
              </a:rPr>
              <a:t>语义分析</a:t>
            </a:r>
            <a:endParaRPr lang="en-US" altLang="zh-CN" sz="3733" b="1" dirty="0">
              <a:solidFill>
                <a:schemeClr val="tx1"/>
              </a:solidFill>
              <a:latin typeface="+mn-ea"/>
            </a:endParaRPr>
          </a:p>
          <a:p>
            <a:pPr marL="768311" lvl="1" indent="-364050" eaLnBrk="1" hangingPunct="1">
              <a:lnSpc>
                <a:spcPts val="5067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733" b="1" dirty="0">
                <a:solidFill>
                  <a:schemeClr val="tx1"/>
                </a:solidFill>
                <a:latin typeface="+mn-ea"/>
              </a:rPr>
              <a:t>中间代码生成</a:t>
            </a:r>
            <a:endParaRPr lang="en-US" altLang="zh-CN" sz="3733" b="1" dirty="0">
              <a:solidFill>
                <a:schemeClr val="tx1"/>
              </a:solidFill>
              <a:latin typeface="+mn-ea"/>
            </a:endParaRPr>
          </a:p>
          <a:p>
            <a:pPr marL="768311" lvl="1" indent="-364050" eaLnBrk="1" hangingPunct="1">
              <a:lnSpc>
                <a:spcPts val="5067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733" b="1" dirty="0">
                <a:solidFill>
                  <a:schemeClr val="tx1"/>
                </a:solidFill>
                <a:latin typeface="+mn-ea"/>
              </a:rPr>
              <a:t>代码优化</a:t>
            </a:r>
            <a:endParaRPr lang="en-US" altLang="zh-CN" sz="3733" b="1" dirty="0">
              <a:solidFill>
                <a:schemeClr val="tx1"/>
              </a:solidFill>
              <a:latin typeface="+mn-ea"/>
            </a:endParaRPr>
          </a:p>
          <a:p>
            <a:pPr marL="768311" lvl="1" indent="-364050" eaLnBrk="1" hangingPunct="1">
              <a:lnSpc>
                <a:spcPts val="5067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733" b="1" dirty="0">
                <a:solidFill>
                  <a:schemeClr val="tx1"/>
                </a:solidFill>
                <a:latin typeface="+mn-ea"/>
              </a:rPr>
              <a:t>目标代码生成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EEE7A4E-1B1F-4B01-BE09-516B47102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4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4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讲（语法制导翻译</a:t>
            </a:r>
            <a:r>
              <a:rPr lang="en-US" altLang="zh-CN" sz="4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_1</a:t>
            </a:r>
            <a:r>
              <a:rPr lang="zh-CN" altLang="en-US" sz="4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）要点</a:t>
            </a:r>
          </a:p>
        </p:txBody>
      </p:sp>
      <p:grpSp>
        <p:nvGrpSpPr>
          <p:cNvPr id="2" name="组合 2">
            <a:extLst>
              <a:ext uri="{FF2B5EF4-FFF2-40B4-BE49-F238E27FC236}">
                <a16:creationId xmlns:a16="http://schemas.microsoft.com/office/drawing/2014/main" id="{6B113A38-4851-436E-8F67-9F0DD65C8517}"/>
              </a:ext>
            </a:extLst>
          </p:cNvPr>
          <p:cNvGrpSpPr>
            <a:grpSpLocks/>
          </p:cNvGrpSpPr>
          <p:nvPr/>
        </p:nvGrpSpPr>
        <p:grpSpPr bwMode="auto">
          <a:xfrm>
            <a:off x="4176185" y="3685117"/>
            <a:ext cx="2857500" cy="1056216"/>
            <a:chOff x="3131840" y="2570932"/>
            <a:chExt cx="2142802" cy="792162"/>
          </a:xfrm>
        </p:grpSpPr>
        <p:sp>
          <p:nvSpPr>
            <p:cNvPr id="32777" name="Rectangle 10">
              <a:extLst>
                <a:ext uri="{FF2B5EF4-FFF2-40B4-BE49-F238E27FC236}">
                  <a16:creationId xmlns:a16="http://schemas.microsoft.com/office/drawing/2014/main" id="{B0F94BE1-9279-4FE9-9A48-1D240137A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148" y="2778894"/>
              <a:ext cx="1782494" cy="3762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45720" rIns="91440" bIns="4572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333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语义翻译</a:t>
              </a:r>
            </a:p>
          </p:txBody>
        </p:sp>
        <p:sp>
          <p:nvSpPr>
            <p:cNvPr id="32778" name="右大括号 10">
              <a:extLst>
                <a:ext uri="{FF2B5EF4-FFF2-40B4-BE49-F238E27FC236}">
                  <a16:creationId xmlns:a16="http://schemas.microsoft.com/office/drawing/2014/main" id="{F2FDC5A7-FAB6-4C37-90B3-E1BFAFAE2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1840" y="2570932"/>
              <a:ext cx="241264" cy="792162"/>
            </a:xfrm>
            <a:prstGeom prst="rightBrace">
              <a:avLst>
                <a:gd name="adj1" fmla="val 8344"/>
                <a:gd name="adj2" fmla="val 50000"/>
              </a:avLst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zh-CN" altLang="en-US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4">
            <a:extLst>
              <a:ext uri="{FF2B5EF4-FFF2-40B4-BE49-F238E27FC236}">
                <a16:creationId xmlns:a16="http://schemas.microsoft.com/office/drawing/2014/main" id="{29067AE4-6B0A-4683-9DD5-D9ECDCD66575}"/>
              </a:ext>
            </a:extLst>
          </p:cNvPr>
          <p:cNvGrpSpPr>
            <a:grpSpLocks/>
          </p:cNvGrpSpPr>
          <p:nvPr/>
        </p:nvGrpSpPr>
        <p:grpSpPr bwMode="auto">
          <a:xfrm>
            <a:off x="6479118" y="3014133"/>
            <a:ext cx="2891367" cy="1727200"/>
            <a:chOff x="4859040" y="2067694"/>
            <a:chExt cx="2168823" cy="1295400"/>
          </a:xfrm>
        </p:grpSpPr>
        <p:sp>
          <p:nvSpPr>
            <p:cNvPr id="32775" name="Rectangle 10">
              <a:extLst>
                <a:ext uri="{FF2B5EF4-FFF2-40B4-BE49-F238E27FC236}">
                  <a16:creationId xmlns:a16="http://schemas.microsoft.com/office/drawing/2014/main" id="{08BE13B5-C7E4-42D4-A85B-19CECB3A3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4855" y="2504257"/>
              <a:ext cx="1783008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45720" rIns="91440" bIns="4572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333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语法制导翻译</a:t>
              </a:r>
              <a:r>
                <a:rPr lang="en-US" altLang="zh-CN" sz="1600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en-US" altLang="zh-CN" sz="1600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Syntax-Directed Translation)</a:t>
              </a:r>
              <a:endParaRPr lang="zh-CN" altLang="en-US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776" name="右大括号 11">
              <a:extLst>
                <a:ext uri="{FF2B5EF4-FFF2-40B4-BE49-F238E27FC236}">
                  <a16:creationId xmlns:a16="http://schemas.microsoft.com/office/drawing/2014/main" id="{E4FF7452-D8EA-401D-B651-C5990C7DB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9040" y="2067694"/>
              <a:ext cx="241333" cy="1295400"/>
            </a:xfrm>
            <a:prstGeom prst="rightBrace">
              <a:avLst>
                <a:gd name="adj1" fmla="val 8326"/>
                <a:gd name="adj2" fmla="val 50000"/>
              </a:avLst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zh-CN" altLang="en-US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EC70A45-C1BC-4C63-87A6-1D6D9EFD20BA}"/>
              </a:ext>
            </a:extLst>
          </p:cNvPr>
          <p:cNvSpPr/>
          <p:nvPr/>
        </p:nvSpPr>
        <p:spPr>
          <a:xfrm>
            <a:off x="4612218" y="5365751"/>
            <a:ext cx="7040033" cy="9131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语法制导翻译使用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CFG</a:t>
            </a:r>
            <a:r>
              <a:rPr lang="zh-CN" altLang="en-US" sz="2667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来引导对语言的翻译，</a:t>
            </a:r>
            <a:endParaRPr lang="en-US" altLang="zh-CN" sz="2667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是一种</a:t>
            </a:r>
            <a:r>
              <a:rPr lang="zh-CN" altLang="en-US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面向文法</a:t>
            </a:r>
            <a:r>
              <a:rPr lang="zh-CN" altLang="en-US" sz="2667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的翻译技术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5D1C4CD-492E-460C-8AF3-C471A85A7E11}"/>
              </a:ext>
            </a:extLst>
          </p:cNvPr>
          <p:cNvGrpSpPr>
            <a:grpSpLocks/>
          </p:cNvGrpSpPr>
          <p:nvPr/>
        </p:nvGrpSpPr>
        <p:grpSpPr bwMode="auto">
          <a:xfrm>
            <a:off x="7002547" y="4213228"/>
            <a:ext cx="833885" cy="485494"/>
            <a:chOff x="2184367" y="2919689"/>
            <a:chExt cx="702337" cy="364211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06B912D-1FC0-4F3A-9915-E90C40718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36" y="2919689"/>
              <a:ext cx="59651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3AD1EE07-E132-4CC2-B9D2-45FE42C1A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367" y="2937565"/>
              <a:ext cx="702337" cy="346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CFG</a:t>
              </a:r>
              <a:endParaRPr lang="zh-CN" altLang="en-US" sz="2133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CE88F59D-F0F0-46FA-9771-577783EA079E}"/>
              </a:ext>
            </a:extLst>
          </p:cNvPr>
          <p:cNvSpPr/>
          <p:nvPr/>
        </p:nvSpPr>
        <p:spPr>
          <a:xfrm>
            <a:off x="1249680" y="3596217"/>
            <a:ext cx="2060788" cy="5016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>
            <a:extLst>
              <a:ext uri="{FF2B5EF4-FFF2-40B4-BE49-F238E27FC236}">
                <a16:creationId xmlns:a16="http://schemas.microsoft.com/office/drawing/2014/main" id="{4A48BC4B-97B8-4E70-9DB8-F9815DF53B9F}"/>
              </a:ext>
            </a:extLst>
          </p:cNvPr>
          <p:cNvGrpSpPr>
            <a:grpSpLocks/>
          </p:cNvGrpSpPr>
          <p:nvPr/>
        </p:nvGrpSpPr>
        <p:grpSpPr bwMode="auto">
          <a:xfrm>
            <a:off x="2734734" y="761981"/>
            <a:ext cx="6286500" cy="3482429"/>
            <a:chOff x="214282" y="1210931"/>
            <a:chExt cx="4715291" cy="261215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FB605D3F-1623-414E-8923-09064E938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282" y="1210931"/>
              <a:ext cx="4715291" cy="261215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 defTabSz="1219170" fontAlgn="base">
                <a:lnSpc>
                  <a:spcPts val="24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       </a:t>
              </a:r>
              <a:r>
                <a:rPr kumimoji="1" lang="zh-CN" altLang="en-US" sz="2667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产生式         语义规则</a:t>
              </a:r>
            </a:p>
            <a:p>
              <a:pPr defTabSz="1219170" fontAlgn="base">
                <a:lnSpc>
                  <a:spcPts val="24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(1)</a:t>
              </a:r>
              <a:r>
                <a:rPr kumimoji="1" lang="zh-CN" altLang="en-US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F T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= 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endParaRPr kumimoji="1"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defTabSz="1219170" fontAlgn="base">
                <a:lnSpc>
                  <a:spcPts val="24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   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                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syn</a:t>
              </a:r>
              <a:endParaRPr kumimoji="1"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defTabSz="1219170" fontAlgn="base">
                <a:lnSpc>
                  <a:spcPts val="24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(2)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*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F T</a:t>
              </a:r>
              <a:r>
                <a:rPr kumimoji="1" lang="en-US" altLang="zh-CN" sz="2667" b="1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667" b="1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inh =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inh</a:t>
              </a:r>
              <a:r>
                <a:rPr kumimoji="1" lang="en-US" altLang="zh-CN" sz="2667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× 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F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.val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</a:t>
              </a:r>
            </a:p>
            <a:p>
              <a:pPr defTabSz="1219170" fontAlgn="base">
                <a:lnSpc>
                  <a:spcPts val="24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                           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syn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=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sz="2667" b="1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.syn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              </a:t>
              </a:r>
              <a:endParaRPr kumimoji="1"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defTabSz="1219170" fontAlgn="base">
                <a:lnSpc>
                  <a:spcPts val="24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(3)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T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 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ε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       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syn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=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inh</a:t>
              </a:r>
              <a:endParaRPr kumimoji="1"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  <a:p>
              <a:pPr defTabSz="1219170" fontAlgn="base">
                <a:lnSpc>
                  <a:spcPts val="24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(4)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F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 digit        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F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.val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= </a:t>
              </a:r>
              <a:r>
                <a:rPr lang="en-US" altLang="zh-CN" sz="2667" b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digit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.lexval</a:t>
              </a:r>
              <a:endParaRPr kumimoji="1"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43376" name="Line 7">
              <a:extLst>
                <a:ext uri="{FF2B5EF4-FFF2-40B4-BE49-F238E27FC236}">
                  <a16:creationId xmlns:a16="http://schemas.microsoft.com/office/drawing/2014/main" id="{A135CB9E-316C-4779-A3DD-2B96963AC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03" y="1522401"/>
              <a:ext cx="45819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43377" name="直接连接符 2">
              <a:extLst>
                <a:ext uri="{FF2B5EF4-FFF2-40B4-BE49-F238E27FC236}">
                  <a16:creationId xmlns:a16="http://schemas.microsoft.com/office/drawing/2014/main" id="{A7D6CE45-7D4C-4EB8-96F2-1F77C795FC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398" y="1210931"/>
              <a:ext cx="0" cy="2572065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378" name="直接连接符 4">
              <a:extLst>
                <a:ext uri="{FF2B5EF4-FFF2-40B4-BE49-F238E27FC236}">
                  <a16:creationId xmlns:a16="http://schemas.microsoft.com/office/drawing/2014/main" id="{E328FE32-C729-45D9-A802-414FF4AD56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66686" y="1210931"/>
              <a:ext cx="0" cy="261177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D64A1E3-B36A-4A92-ACD6-25A244DEEC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7051" y="762000"/>
            <a:ext cx="2256367" cy="430106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endParaRPr lang="zh-CN" altLang="en-US" sz="4000" b="1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333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L-SDD</a:t>
            </a:r>
          </a:p>
          <a:p>
            <a:pPr lvl="1" eaLnBrk="1" hangingPunct="1">
              <a:lnSpc>
                <a:spcPct val="110000"/>
              </a:lnSpc>
            </a:pPr>
            <a:endParaRPr lang="en-US" altLang="zh-CN" sz="40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40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40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333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947BC883-8F32-4C01-A3D9-8FC5DCA92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kumimoji="1" lang="zh-CN" altLang="en-US" sz="4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329" name="Freeform 9">
            <a:extLst>
              <a:ext uri="{FF2B5EF4-FFF2-40B4-BE49-F238E27FC236}">
                <a16:creationId xmlns:a16="http://schemas.microsoft.com/office/drawing/2014/main" id="{24FD927E-FBC2-4036-B961-F776033EEE33}"/>
              </a:ext>
            </a:extLst>
          </p:cNvPr>
          <p:cNvSpPr>
            <a:spLocks/>
          </p:cNvSpPr>
          <p:nvPr/>
        </p:nvSpPr>
        <p:spPr bwMode="auto">
          <a:xfrm>
            <a:off x="4734985" y="1490134"/>
            <a:ext cx="571500" cy="510117"/>
          </a:xfrm>
          <a:custGeom>
            <a:avLst/>
            <a:gdLst>
              <a:gd name="T0" fmla="*/ 2147483646 w 454"/>
              <a:gd name="T1" fmla="*/ 2147483646 h 159"/>
              <a:gd name="T2" fmla="*/ 2147483646 w 454"/>
              <a:gd name="T3" fmla="*/ 2147483646 h 159"/>
              <a:gd name="T4" fmla="*/ 0 w 454"/>
              <a:gd name="T5" fmla="*/ 0 h 159"/>
              <a:gd name="T6" fmla="*/ 0 60000 65536"/>
              <a:gd name="T7" fmla="*/ 0 60000 65536"/>
              <a:gd name="T8" fmla="*/ 0 60000 65536"/>
              <a:gd name="T9" fmla="*/ 0 w 454"/>
              <a:gd name="T10" fmla="*/ 0 h 159"/>
              <a:gd name="T11" fmla="*/ 454 w 454"/>
              <a:gd name="T12" fmla="*/ 159 h 1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" h="159">
                <a:moveTo>
                  <a:pt x="454" y="136"/>
                </a:moveTo>
                <a:cubicBezTo>
                  <a:pt x="446" y="147"/>
                  <a:pt x="439" y="159"/>
                  <a:pt x="363" y="136"/>
                </a:cubicBezTo>
                <a:cubicBezTo>
                  <a:pt x="287" y="113"/>
                  <a:pt x="143" y="56"/>
                  <a:pt x="0" y="0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30" name="Freeform 10">
            <a:extLst>
              <a:ext uri="{FF2B5EF4-FFF2-40B4-BE49-F238E27FC236}">
                <a16:creationId xmlns:a16="http://schemas.microsoft.com/office/drawing/2014/main" id="{2EA1FF10-5CE6-4AE4-8023-F1FDC446CCA8}"/>
              </a:ext>
            </a:extLst>
          </p:cNvPr>
          <p:cNvSpPr>
            <a:spLocks/>
          </p:cNvSpPr>
          <p:nvPr/>
        </p:nvSpPr>
        <p:spPr bwMode="auto">
          <a:xfrm>
            <a:off x="4734985" y="2182284"/>
            <a:ext cx="622300" cy="294216"/>
          </a:xfrm>
          <a:custGeom>
            <a:avLst/>
            <a:gdLst>
              <a:gd name="T0" fmla="*/ 2147483646 w 453"/>
              <a:gd name="T1" fmla="*/ 2147483646 h 219"/>
              <a:gd name="T2" fmla="*/ 2147483646 w 453"/>
              <a:gd name="T3" fmla="*/ 2147483646 h 219"/>
              <a:gd name="T4" fmla="*/ 2147483646 w 453"/>
              <a:gd name="T5" fmla="*/ 2147483646 h 219"/>
              <a:gd name="T6" fmla="*/ 2147483646 w 453"/>
              <a:gd name="T7" fmla="*/ 2147483646 h 219"/>
              <a:gd name="T8" fmla="*/ 0 w 453"/>
              <a:gd name="T9" fmla="*/ 2147483646 h 2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3"/>
              <a:gd name="T16" fmla="*/ 0 h 219"/>
              <a:gd name="T17" fmla="*/ 453 w 453"/>
              <a:gd name="T18" fmla="*/ 219 h 2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3" h="219">
                <a:moveTo>
                  <a:pt x="453" y="196"/>
                </a:moveTo>
                <a:cubicBezTo>
                  <a:pt x="366" y="207"/>
                  <a:pt x="280" y="219"/>
                  <a:pt x="227" y="196"/>
                </a:cubicBezTo>
                <a:cubicBezTo>
                  <a:pt x="174" y="173"/>
                  <a:pt x="166" y="90"/>
                  <a:pt x="136" y="60"/>
                </a:cubicBezTo>
                <a:cubicBezTo>
                  <a:pt x="106" y="30"/>
                  <a:pt x="68" y="0"/>
                  <a:pt x="45" y="15"/>
                </a:cubicBezTo>
                <a:cubicBezTo>
                  <a:pt x="22" y="30"/>
                  <a:pt x="11" y="90"/>
                  <a:pt x="0" y="151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31" name="Freeform 11">
            <a:extLst>
              <a:ext uri="{FF2B5EF4-FFF2-40B4-BE49-F238E27FC236}">
                <a16:creationId xmlns:a16="http://schemas.microsoft.com/office/drawing/2014/main" id="{A3B99E14-3DBA-44E2-A203-858B1C8118A2}"/>
              </a:ext>
            </a:extLst>
          </p:cNvPr>
          <p:cNvSpPr>
            <a:spLocks/>
          </p:cNvSpPr>
          <p:nvPr/>
        </p:nvSpPr>
        <p:spPr bwMode="auto">
          <a:xfrm>
            <a:off x="5092700" y="2645834"/>
            <a:ext cx="431800" cy="285751"/>
          </a:xfrm>
          <a:custGeom>
            <a:avLst/>
            <a:gdLst>
              <a:gd name="T0" fmla="*/ 2147483646 w 272"/>
              <a:gd name="T1" fmla="*/ 2147483646 h 106"/>
              <a:gd name="T2" fmla="*/ 2147483646 w 272"/>
              <a:gd name="T3" fmla="*/ 2147483646 h 106"/>
              <a:gd name="T4" fmla="*/ 0 w 272"/>
              <a:gd name="T5" fmla="*/ 0 h 106"/>
              <a:gd name="T6" fmla="*/ 0 60000 65536"/>
              <a:gd name="T7" fmla="*/ 0 60000 65536"/>
              <a:gd name="T8" fmla="*/ 0 60000 65536"/>
              <a:gd name="T9" fmla="*/ 0 w 272"/>
              <a:gd name="T10" fmla="*/ 0 h 106"/>
              <a:gd name="T11" fmla="*/ 272 w 272"/>
              <a:gd name="T12" fmla="*/ 106 h 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106">
                <a:moveTo>
                  <a:pt x="272" y="91"/>
                </a:moveTo>
                <a:cubicBezTo>
                  <a:pt x="204" y="98"/>
                  <a:pt x="136" y="106"/>
                  <a:pt x="91" y="91"/>
                </a:cubicBezTo>
                <a:cubicBezTo>
                  <a:pt x="46" y="76"/>
                  <a:pt x="23" y="38"/>
                  <a:pt x="0" y="0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32" name="Freeform 12">
            <a:extLst>
              <a:ext uri="{FF2B5EF4-FFF2-40B4-BE49-F238E27FC236}">
                <a16:creationId xmlns:a16="http://schemas.microsoft.com/office/drawing/2014/main" id="{18EB5321-1274-4E70-B2B5-549C7CAE4501}"/>
              </a:ext>
            </a:extLst>
          </p:cNvPr>
          <p:cNvSpPr>
            <a:spLocks/>
          </p:cNvSpPr>
          <p:nvPr/>
        </p:nvSpPr>
        <p:spPr bwMode="auto">
          <a:xfrm>
            <a:off x="4404785" y="3337984"/>
            <a:ext cx="952500" cy="143933"/>
          </a:xfrm>
          <a:custGeom>
            <a:avLst/>
            <a:gdLst>
              <a:gd name="T0" fmla="*/ 2147483646 w 499"/>
              <a:gd name="T1" fmla="*/ 2147483646 h 90"/>
              <a:gd name="T2" fmla="*/ 2147483646 w 499"/>
              <a:gd name="T3" fmla="*/ 0 h 90"/>
              <a:gd name="T4" fmla="*/ 0 w 499"/>
              <a:gd name="T5" fmla="*/ 2147483646 h 90"/>
              <a:gd name="T6" fmla="*/ 0 60000 65536"/>
              <a:gd name="T7" fmla="*/ 0 60000 65536"/>
              <a:gd name="T8" fmla="*/ 0 60000 65536"/>
              <a:gd name="T9" fmla="*/ 0 w 499"/>
              <a:gd name="T10" fmla="*/ 0 h 90"/>
              <a:gd name="T11" fmla="*/ 499 w 499"/>
              <a:gd name="T12" fmla="*/ 90 h 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" h="90">
                <a:moveTo>
                  <a:pt x="499" y="90"/>
                </a:moveTo>
                <a:cubicBezTo>
                  <a:pt x="381" y="45"/>
                  <a:pt x="264" y="0"/>
                  <a:pt x="181" y="0"/>
                </a:cubicBezTo>
                <a:cubicBezTo>
                  <a:pt x="98" y="0"/>
                  <a:pt x="49" y="45"/>
                  <a:pt x="0" y="90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33" name="Freeform 13">
            <a:extLst>
              <a:ext uri="{FF2B5EF4-FFF2-40B4-BE49-F238E27FC236}">
                <a16:creationId xmlns:a16="http://schemas.microsoft.com/office/drawing/2014/main" id="{8FC83AFF-BE47-4503-BF4B-670BF0AC879E}"/>
              </a:ext>
            </a:extLst>
          </p:cNvPr>
          <p:cNvSpPr>
            <a:spLocks/>
          </p:cNvSpPr>
          <p:nvPr/>
        </p:nvSpPr>
        <p:spPr bwMode="auto">
          <a:xfrm>
            <a:off x="4804834" y="3947585"/>
            <a:ext cx="575733" cy="71967"/>
          </a:xfrm>
          <a:custGeom>
            <a:avLst/>
            <a:gdLst>
              <a:gd name="T0" fmla="*/ 2147483646 w 363"/>
              <a:gd name="T1" fmla="*/ 2147483646 h 45"/>
              <a:gd name="T2" fmla="*/ 2147483646 w 363"/>
              <a:gd name="T3" fmla="*/ 0 h 45"/>
              <a:gd name="T4" fmla="*/ 0 w 363"/>
              <a:gd name="T5" fmla="*/ 2147483646 h 45"/>
              <a:gd name="T6" fmla="*/ 0 60000 65536"/>
              <a:gd name="T7" fmla="*/ 0 60000 65536"/>
              <a:gd name="T8" fmla="*/ 0 60000 65536"/>
              <a:gd name="T9" fmla="*/ 0 w 363"/>
              <a:gd name="T10" fmla="*/ 0 h 45"/>
              <a:gd name="T11" fmla="*/ 363 w 363"/>
              <a:gd name="T12" fmla="*/ 45 h 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45">
                <a:moveTo>
                  <a:pt x="363" y="45"/>
                </a:moveTo>
                <a:cubicBezTo>
                  <a:pt x="302" y="22"/>
                  <a:pt x="242" y="0"/>
                  <a:pt x="182" y="0"/>
                </a:cubicBezTo>
                <a:cubicBezTo>
                  <a:pt x="122" y="0"/>
                  <a:pt x="61" y="22"/>
                  <a:pt x="0" y="45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28" name="Freeform 8">
            <a:extLst>
              <a:ext uri="{FF2B5EF4-FFF2-40B4-BE49-F238E27FC236}">
                <a16:creationId xmlns:a16="http://schemas.microsoft.com/office/drawing/2014/main" id="{F0C78BB4-C8A5-4C4A-8FDF-C20225B31B55}"/>
              </a:ext>
            </a:extLst>
          </p:cNvPr>
          <p:cNvSpPr>
            <a:spLocks/>
          </p:cNvSpPr>
          <p:nvPr/>
        </p:nvSpPr>
        <p:spPr bwMode="auto">
          <a:xfrm>
            <a:off x="4353985" y="1094318"/>
            <a:ext cx="952500" cy="334433"/>
          </a:xfrm>
          <a:custGeom>
            <a:avLst/>
            <a:gdLst>
              <a:gd name="T0" fmla="*/ 2147483646 w 544"/>
              <a:gd name="T1" fmla="*/ 2147483646 h 211"/>
              <a:gd name="T2" fmla="*/ 2147483646 w 544"/>
              <a:gd name="T3" fmla="*/ 2147483646 h 211"/>
              <a:gd name="T4" fmla="*/ 2147483646 w 544"/>
              <a:gd name="T5" fmla="*/ 0 h 211"/>
              <a:gd name="T6" fmla="*/ 0 w 544"/>
              <a:gd name="T7" fmla="*/ 2147483646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544"/>
              <a:gd name="T13" fmla="*/ 0 h 211"/>
              <a:gd name="T14" fmla="*/ 544 w 544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4" h="211">
                <a:moveTo>
                  <a:pt x="544" y="181"/>
                </a:moveTo>
                <a:cubicBezTo>
                  <a:pt x="483" y="196"/>
                  <a:pt x="423" y="211"/>
                  <a:pt x="363" y="181"/>
                </a:cubicBezTo>
                <a:cubicBezTo>
                  <a:pt x="303" y="151"/>
                  <a:pt x="241" y="0"/>
                  <a:pt x="181" y="0"/>
                </a:cubicBezTo>
                <a:cubicBezTo>
                  <a:pt x="121" y="0"/>
                  <a:pt x="60" y="90"/>
                  <a:pt x="0" y="181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91C8D64-66AC-4665-A760-CA149F0EF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52" y="4504268"/>
            <a:ext cx="8858249" cy="21124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457189" indent="-457189" defTabSz="1219170" fontAlgn="base">
              <a:spcAft>
                <a:spcPct val="0"/>
              </a:spcAft>
              <a:buClr>
                <a:srgbClr val="5EAEFF"/>
              </a:buClr>
              <a:buSzPct val="60000"/>
              <a:buNone/>
              <a:defRPr/>
            </a:pP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667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.inh</a:t>
            </a:r>
            <a:r>
              <a:rPr lang="en-US" altLang="zh-CN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b="1" i="1" dirty="0">
                <a:solidFill>
                  <a:srgbClr val="073E87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T.val 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667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667" b="1" dirty="0">
              <a:solidFill>
                <a:srgbClr val="2D83F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457189" indent="-457189" defTabSz="1219170" fontAlgn="base">
              <a:spcAft>
                <a:spcPct val="0"/>
              </a:spcAft>
              <a:buClr>
                <a:srgbClr val="5EAEFF"/>
              </a:buClr>
              <a:buSzPct val="60000"/>
              <a:buNone/>
              <a:defRPr/>
            </a:pP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 *</a:t>
            </a:r>
            <a:r>
              <a:rPr lang="zh-CN" altLang="en-US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lang="zh-CN" altLang="en-US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667" b="1" i="1" baseline="-25000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 </a:t>
            </a:r>
            <a:r>
              <a:rPr lang="zh-CN" altLang="en-US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</a:t>
            </a:r>
            <a:r>
              <a:rPr lang="zh-CN" altLang="en-US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667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b="1" i="1" dirty="0">
                <a:solidFill>
                  <a:srgbClr val="073E87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lang="zh-CN" altLang="en-US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667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lang="en-US" altLang="zh-CN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667" b="1" i="1" baseline="-25000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667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457189" indent="-457189" defTabSz="1219170" fontAlgn="base">
              <a:spcAft>
                <a:spcPct val="0"/>
              </a:spcAft>
              <a:buClr>
                <a:srgbClr val="5EAEFF"/>
              </a:buClr>
              <a:buSzPct val="60000"/>
              <a:buNone/>
              <a:defRPr/>
            </a:pP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667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lang="en-US" altLang="zh-CN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667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inh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457189" indent="-457189" defTabSz="1219170" fontAlgn="base">
              <a:spcAft>
                <a:spcPct val="0"/>
              </a:spcAft>
              <a:buClr>
                <a:srgbClr val="5EAEFF"/>
              </a:buClr>
              <a:buSzPct val="60000"/>
              <a:buNone/>
              <a:defRPr/>
            </a:pP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667" b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2667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667" b="1" dirty="0">
              <a:solidFill>
                <a:srgbClr val="2D83F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240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2CB2503B-F555-4885-BF61-F54C6285E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941917"/>
            <a:ext cx="666961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5EAE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998DB7B0-78AC-4039-9FAC-3D9CFB31B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1" y="1047751"/>
            <a:ext cx="11620499" cy="499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6000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0" indent="0" defTabSz="121917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kumimoji="1" lang="en-US" altLang="zh-CN" sz="3733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S-SDD</a:t>
            </a:r>
            <a:r>
              <a:rPr kumimoji="1" lang="zh-CN" altLang="en-US" sz="3733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3733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733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3733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kumimoji="1" lang="zh-CN" altLang="en-US" sz="3733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  </a:t>
            </a:r>
            <a:r>
              <a:rPr kumimoji="1" lang="en-US" altLang="zh-CN" sz="3733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then </a:t>
            </a:r>
            <a:r>
              <a:rPr kumimoji="1" lang="en-US" altLang="zh-CN" sz="3733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kumimoji="1" lang="zh-CN" altLang="en-US" sz="3733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  <a:r>
              <a:rPr kumimoji="1" lang="en-US" altLang="zh-CN" sz="3733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3733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语义翻译</a:t>
            </a:r>
          </a:p>
          <a:p>
            <a:pPr marL="0" lvl="0" indent="0" defTabSz="121917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kumimoji="1" lang="en-US" altLang="zh-CN" sz="3733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3733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kumimoji="1" lang="zh-CN" altLang="en-US" sz="3733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 </a:t>
            </a:r>
            <a:r>
              <a:rPr kumimoji="1" lang="en-US" altLang="zh-CN" sz="3733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3733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S-SDD   </a:t>
            </a:r>
            <a:r>
              <a:rPr kumimoji="1" lang="en-US" altLang="zh-CN" sz="3733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then</a:t>
            </a:r>
            <a:r>
              <a:rPr kumimoji="1" lang="en-US" altLang="zh-CN" sz="3733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733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kumimoji="1" lang="zh-CN" altLang="en-US" sz="3733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  <a:r>
              <a:rPr kumimoji="1" lang="en-US" altLang="zh-CN" sz="3733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3733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语义翻译</a:t>
            </a:r>
            <a:endParaRPr kumimoji="1" lang="en-US" altLang="zh-CN" sz="3733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891" marR="0" lvl="0" indent="-342891" algn="l" defTabSz="1219170" rtl="0" eaLnBrk="1" fontAlgn="base" latinLnBrk="0" hangingPunct="1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37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语法分析器的扩展</a:t>
            </a:r>
            <a:endParaRPr kumimoji="1" lang="en-US" altLang="zh-CN" sz="3733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85791" marR="0" lvl="1" indent="-342891" algn="l" defTabSz="1219170" rtl="0" eaLnBrk="1" fontAlgn="base" latinLnBrk="0" hangingPunct="1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为每个栈记录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增加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属性值字段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，存放文法符号的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综合属性值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85791" marR="0" lvl="1" indent="-342891" algn="l" defTabSz="1219170" rtl="0" eaLnBrk="1" fontAlgn="base" latinLnBrk="0" hangingPunct="1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在每次</a:t>
            </a:r>
            <a:r>
              <a:rPr kumimoji="1"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归约</a:t>
            </a:r>
            <a:r>
              <a:rPr kumimoji="1"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kumimoji="1"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kumimoji="1"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计算综合属性值的</a:t>
            </a:r>
            <a:r>
              <a:rPr kumimoji="1"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语义子程序</a:t>
            </a:r>
            <a:endParaRPr kumimoji="1" lang="en-US" altLang="zh-CN" sz="3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85791" marR="0" lvl="1" indent="-342891" algn="l" defTabSz="1219170" rtl="0" eaLnBrk="1" fontAlgn="base" latinLnBrk="0" hangingPunct="1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23F105-67CF-401E-B2F4-2A571BA95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S-SDD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的自底向上翻译</a:t>
            </a:r>
            <a:endParaRPr kumimoji="1" lang="zh-CN" altLang="en-US" sz="4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0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7B17A5F-DA94-4921-806B-B313B3434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L-SDD</a:t>
            </a:r>
            <a:r>
              <a:rPr kumimoji="1"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的自顶向下翻译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1A68341-2F71-46AA-BCD1-440545920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307" y="1181619"/>
            <a:ext cx="6719991" cy="15714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 *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kumimoji="0" lang="el-GR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7">
            <a:extLst>
              <a:ext uri="{FF2B5EF4-FFF2-40B4-BE49-F238E27FC236}">
                <a16:creationId xmlns:a16="http://schemas.microsoft.com/office/drawing/2014/main" id="{5C4010D4-7254-4E1C-8E5E-3E510103D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7731" y="1093771"/>
            <a:ext cx="2849033" cy="198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输入</a:t>
            </a:r>
            <a:r>
              <a:rPr kumimoji="1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3   *   5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* digit </a:t>
            </a:r>
            <a:endParaRPr kumimoji="1" lang="en-US" altLang="zh-CN" sz="2667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667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0" name="Line 41">
            <a:extLst>
              <a:ext uri="{FF2B5EF4-FFF2-40B4-BE49-F238E27FC236}">
                <a16:creationId xmlns:a16="http://schemas.microsoft.com/office/drawing/2014/main" id="{43D1CC22-97D7-42A1-83BC-22D347EE96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3830" y="2717255"/>
            <a:ext cx="0" cy="359833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Line 41">
            <a:extLst>
              <a:ext uri="{FF2B5EF4-FFF2-40B4-BE49-F238E27FC236}">
                <a16:creationId xmlns:a16="http://schemas.microsoft.com/office/drawing/2014/main" id="{3BE02F46-C5E1-4F66-B7C5-2ED58014C2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56946" y="2725721"/>
            <a:ext cx="0" cy="359833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6BFE5506-FEE5-4489-8215-2F07098EE7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37430" y="2725721"/>
            <a:ext cx="0" cy="359833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Line 41">
            <a:extLst>
              <a:ext uri="{FF2B5EF4-FFF2-40B4-BE49-F238E27FC236}">
                <a16:creationId xmlns:a16="http://schemas.microsoft.com/office/drawing/2014/main" id="{96ECE452-6718-4A32-A6C4-ED9131294C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08413" y="2725721"/>
            <a:ext cx="0" cy="359833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7B86900-6759-4E24-B25C-0994CE12BA12}"/>
              </a:ext>
            </a:extLst>
          </p:cNvPr>
          <p:cNvGrpSpPr/>
          <p:nvPr/>
        </p:nvGrpSpPr>
        <p:grpSpPr>
          <a:xfrm>
            <a:off x="2815779" y="4322788"/>
            <a:ext cx="3170124" cy="1290506"/>
            <a:chOff x="2815779" y="4502903"/>
            <a:chExt cx="3170124" cy="1290506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02438127-2992-43D0-9679-39FFAE0E1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5779" y="4502903"/>
              <a:ext cx="779678" cy="1290506"/>
              <a:chOff x="5811182" y="2030902"/>
              <a:chExt cx="584468" cy="967607"/>
            </a:xfrm>
          </p:grpSpPr>
          <p:sp>
            <p:nvSpPr>
              <p:cNvPr id="82" name="Rectangle 2">
                <a:extLst>
                  <a:ext uri="{FF2B5EF4-FFF2-40B4-BE49-F238E27FC236}">
                    <a16:creationId xmlns:a16="http://schemas.microsoft.com/office/drawing/2014/main" id="{CB29C8DE-1F74-4651-B55E-61D5A9E6A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1182" y="2373802"/>
                <a:ext cx="584468" cy="6247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digit</a:t>
                </a:r>
              </a:p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(3)</a:t>
                </a:r>
              </a:p>
            </p:txBody>
          </p:sp>
          <p:sp>
            <p:nvSpPr>
              <p:cNvPr id="83" name="Line 5">
                <a:extLst>
                  <a:ext uri="{FF2B5EF4-FFF2-40B4-BE49-F238E27FC236}">
                    <a16:creationId xmlns:a16="http://schemas.microsoft.com/office/drawing/2014/main" id="{ADD55C8F-402E-444D-8A9D-C521D992F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03416" y="2030902"/>
                <a:ext cx="0" cy="3429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5BAA484-D02E-4447-A618-625755112702}"/>
                </a:ext>
              </a:extLst>
            </p:cNvPr>
            <p:cNvSpPr/>
            <p:nvPr/>
          </p:nvSpPr>
          <p:spPr>
            <a:xfrm>
              <a:off x="3495541" y="5014934"/>
              <a:ext cx="24903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{ 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= </a:t>
              </a: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digit.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6" name="Line 5">
              <a:extLst>
                <a:ext uri="{FF2B5EF4-FFF2-40B4-BE49-F238E27FC236}">
                  <a16:creationId xmlns:a16="http://schemas.microsoft.com/office/drawing/2014/main" id="{7A0673DA-CE82-4B5A-AC8C-C5B013185D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05617" y="4502903"/>
              <a:ext cx="1423710" cy="540664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B7AEA7E-2A0F-4268-8499-8FD4FB4B92E2}"/>
              </a:ext>
            </a:extLst>
          </p:cNvPr>
          <p:cNvGrpSpPr/>
          <p:nvPr/>
        </p:nvGrpSpPr>
        <p:grpSpPr>
          <a:xfrm>
            <a:off x="3050008" y="2843649"/>
            <a:ext cx="7069381" cy="1497650"/>
            <a:chOff x="3050008" y="2843649"/>
            <a:chExt cx="7069381" cy="1497650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F0546C33-A848-4F85-BF69-3A7B56BDC5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0008" y="2843649"/>
              <a:ext cx="4603560" cy="1497650"/>
              <a:chOff x="3853075" y="810393"/>
              <a:chExt cx="3453528" cy="1124157"/>
            </a:xfrm>
          </p:grpSpPr>
          <p:sp>
            <p:nvSpPr>
              <p:cNvPr id="58" name="Rectangle 6">
                <a:extLst>
                  <a:ext uri="{FF2B5EF4-FFF2-40B4-BE49-F238E27FC236}">
                    <a16:creationId xmlns:a16="http://schemas.microsoft.com/office/drawing/2014/main" id="{5B74229C-B767-432E-A00C-C1A042C85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3075" y="1586381"/>
                <a:ext cx="271077" cy="3481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Rectangle 9">
                <a:extLst>
                  <a:ext uri="{FF2B5EF4-FFF2-40B4-BE49-F238E27FC236}">
                    <a16:creationId xmlns:a16="http://schemas.microsoft.com/office/drawing/2014/main" id="{08DEB0FC-34D7-40A5-957C-D8DA89742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8578" y="1569881"/>
                <a:ext cx="378025" cy="3481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T’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Rectangle 10">
                <a:extLst>
                  <a:ext uri="{FF2B5EF4-FFF2-40B4-BE49-F238E27FC236}">
                    <a16:creationId xmlns:a16="http://schemas.microsoft.com/office/drawing/2014/main" id="{A0E46BB9-8936-4FFC-955D-8B44E9684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107" y="810393"/>
                <a:ext cx="417513" cy="3481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Line 11">
                <a:extLst>
                  <a:ext uri="{FF2B5EF4-FFF2-40B4-BE49-F238E27FC236}">
                    <a16:creationId xmlns:a16="http://schemas.microsoft.com/office/drawing/2014/main" id="{B1E52BCE-E9D2-47C8-8365-C0C04DE8D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9264" y="1172486"/>
                <a:ext cx="1381600" cy="3999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0000" tIns="46800" rIns="90000" bIns="46800" anchor="ctr">
                <a:spAutoFit/>
              </a:bodyPr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Line 12">
                <a:extLst>
                  <a:ext uri="{FF2B5EF4-FFF2-40B4-BE49-F238E27FC236}">
                    <a16:creationId xmlns:a16="http://schemas.microsoft.com/office/drawing/2014/main" id="{834F89FD-A4FA-4886-AAF7-714E61B97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8709" y="1192035"/>
                <a:ext cx="1797357" cy="3854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0000" tIns="46800" rIns="90000" bIns="46800" anchor="ctr">
                <a:spAutoFit/>
              </a:bodyPr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06FBAF8-5682-4D6C-8460-46348AB962CA}"/>
                </a:ext>
              </a:extLst>
            </p:cNvPr>
            <p:cNvSpPr/>
            <p:nvPr/>
          </p:nvSpPr>
          <p:spPr>
            <a:xfrm>
              <a:off x="4415303" y="3873459"/>
              <a:ext cx="201747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{ 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rPr>
                <a:t>′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.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inh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FA5DEDB-ED96-40DE-85F4-D2485BE22908}"/>
                </a:ext>
              </a:extLst>
            </p:cNvPr>
            <p:cNvSpPr/>
            <p:nvPr/>
          </p:nvSpPr>
          <p:spPr>
            <a:xfrm>
              <a:off x="8170907" y="3891676"/>
              <a:ext cx="19484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189" marR="0" lvl="0" indent="-457189" algn="l" defTabSz="121917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{ 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rPr>
                <a:t>′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95" name="Line 5">
              <a:extLst>
                <a:ext uri="{FF2B5EF4-FFF2-40B4-BE49-F238E27FC236}">
                  <a16:creationId xmlns:a16="http://schemas.microsoft.com/office/drawing/2014/main" id="{6F9EE327-30C2-487B-9AC1-BF5F8187E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1217" y="3398142"/>
              <a:ext cx="0" cy="457329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Line 5">
              <a:extLst>
                <a:ext uri="{FF2B5EF4-FFF2-40B4-BE49-F238E27FC236}">
                  <a16:creationId xmlns:a16="http://schemas.microsoft.com/office/drawing/2014/main" id="{A0FD43BD-349F-41F4-A2C7-85499A7A53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96837" y="3356488"/>
              <a:ext cx="3583810" cy="535188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3321BF8-8A2E-45FF-A9A9-778A46BF79F4}"/>
              </a:ext>
            </a:extLst>
          </p:cNvPr>
          <p:cNvGrpSpPr/>
          <p:nvPr/>
        </p:nvGrpSpPr>
        <p:grpSpPr>
          <a:xfrm>
            <a:off x="6261508" y="5295447"/>
            <a:ext cx="3386120" cy="1387737"/>
            <a:chOff x="6136813" y="5433997"/>
            <a:chExt cx="3386120" cy="1387737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4D83FF74-1D6A-4BC1-99EE-131797C54F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6813" y="5486849"/>
              <a:ext cx="779678" cy="1334885"/>
              <a:chOff x="7384879" y="2859782"/>
              <a:chExt cx="584842" cy="1000981"/>
            </a:xfrm>
          </p:grpSpPr>
          <p:sp>
            <p:nvSpPr>
              <p:cNvPr id="87" name="Rectangle 7">
                <a:extLst>
                  <a:ext uri="{FF2B5EF4-FFF2-40B4-BE49-F238E27FC236}">
                    <a16:creationId xmlns:a16="http://schemas.microsoft.com/office/drawing/2014/main" id="{E5BCB908-69C3-4A24-A6B0-623227A44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4879" y="3235994"/>
                <a:ext cx="584842" cy="6247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digit</a:t>
                </a:r>
              </a:p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(5)</a:t>
                </a:r>
              </a:p>
            </p:txBody>
          </p:sp>
          <p:sp>
            <p:nvSpPr>
              <p:cNvPr id="88" name="Line 5">
                <a:extLst>
                  <a:ext uri="{FF2B5EF4-FFF2-40B4-BE49-F238E27FC236}">
                    <a16:creationId xmlns:a16="http://schemas.microsoft.com/office/drawing/2014/main" id="{DDCF48A5-4031-455D-90E1-AF0530BB1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64313" y="2859782"/>
                <a:ext cx="0" cy="3429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D47FA737-1A19-45EA-BA2C-7E434992E0B3}"/>
                </a:ext>
              </a:extLst>
            </p:cNvPr>
            <p:cNvSpPr/>
            <p:nvPr/>
          </p:nvSpPr>
          <p:spPr>
            <a:xfrm>
              <a:off x="7032571" y="6065989"/>
              <a:ext cx="24903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{ 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= </a:t>
              </a: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digit.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9" name="Line 5">
              <a:extLst>
                <a:ext uri="{FF2B5EF4-FFF2-40B4-BE49-F238E27FC236}">
                  <a16:creationId xmlns:a16="http://schemas.microsoft.com/office/drawing/2014/main" id="{518DAF12-CF4C-48DB-AAD7-DCF31AE69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32493" y="5433997"/>
              <a:ext cx="1237651" cy="510135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82A8BA0-3487-4CE6-BF64-F9000FC5968D}"/>
              </a:ext>
            </a:extLst>
          </p:cNvPr>
          <p:cNvGrpSpPr/>
          <p:nvPr/>
        </p:nvGrpSpPr>
        <p:grpSpPr>
          <a:xfrm>
            <a:off x="9479854" y="5368863"/>
            <a:ext cx="2420286" cy="968256"/>
            <a:chOff x="9355159" y="5507413"/>
            <a:chExt cx="2420286" cy="968256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2760981E-397A-478B-901E-6E676E6CCB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55159" y="5573793"/>
              <a:ext cx="296876" cy="901876"/>
              <a:chOff x="8658440" y="2859782"/>
              <a:chExt cx="222451" cy="675311"/>
            </a:xfrm>
          </p:grpSpPr>
          <p:sp>
            <p:nvSpPr>
              <p:cNvPr id="71" name="Line 5">
                <a:extLst>
                  <a:ext uri="{FF2B5EF4-FFF2-40B4-BE49-F238E27FC236}">
                    <a16:creationId xmlns:a16="http://schemas.microsoft.com/office/drawing/2014/main" id="{F3BCDD6E-8966-406F-A928-D41063DF8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20472" y="2859782"/>
                <a:ext cx="0" cy="3429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矩形 3">
                <a:extLst>
                  <a:ext uri="{FF2B5EF4-FFF2-40B4-BE49-F238E27FC236}">
                    <a16:creationId xmlns:a16="http://schemas.microsoft.com/office/drawing/2014/main" id="{148694A9-331D-4146-B606-E6574E551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8440" y="3220181"/>
                <a:ext cx="222451" cy="314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altLang="zh-CN" sz="2133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ε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86FB861A-1E8B-4F9A-98DB-C385B2CA7BF7}"/>
                </a:ext>
              </a:extLst>
            </p:cNvPr>
            <p:cNvSpPr/>
            <p:nvPr/>
          </p:nvSpPr>
          <p:spPr>
            <a:xfrm>
              <a:off x="9675190" y="6055105"/>
              <a:ext cx="21002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{ </a:t>
              </a:r>
              <a:r>
                <a: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T΄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.syn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rPr>
                <a:t>′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inh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}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0" name="Line 5">
              <a:extLst>
                <a:ext uri="{FF2B5EF4-FFF2-40B4-BE49-F238E27FC236}">
                  <a16:creationId xmlns:a16="http://schemas.microsoft.com/office/drawing/2014/main" id="{8C85A36E-1B16-47F9-BC78-88EAB37E89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522933" y="5507413"/>
              <a:ext cx="1091556" cy="558576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48DDF68-C3FF-46C0-97B9-344052369003}"/>
              </a:ext>
            </a:extLst>
          </p:cNvPr>
          <p:cNvGrpSpPr/>
          <p:nvPr/>
        </p:nvGrpSpPr>
        <p:grpSpPr>
          <a:xfrm>
            <a:off x="6039196" y="4307166"/>
            <a:ext cx="6062263" cy="1061697"/>
            <a:chOff x="5914501" y="4445716"/>
            <a:chExt cx="6062263" cy="1061697"/>
          </a:xfrm>
        </p:grpSpPr>
        <p:grpSp>
          <p:nvGrpSpPr>
            <p:cNvPr id="63" name="组合 124933">
              <a:extLst>
                <a:ext uri="{FF2B5EF4-FFF2-40B4-BE49-F238E27FC236}">
                  <a16:creationId xmlns:a16="http://schemas.microsoft.com/office/drawing/2014/main" id="{CEEB4F22-33E7-44F7-94D9-0A52FFD200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4501" y="4445717"/>
              <a:ext cx="4078794" cy="1061696"/>
              <a:chOff x="7193292" y="2013704"/>
              <a:chExt cx="1929563" cy="794906"/>
            </a:xfrm>
          </p:grpSpPr>
          <p:sp>
            <p:nvSpPr>
              <p:cNvPr id="64" name="Line 8">
                <a:extLst>
                  <a:ext uri="{FF2B5EF4-FFF2-40B4-BE49-F238E27FC236}">
                    <a16:creationId xmlns:a16="http://schemas.microsoft.com/office/drawing/2014/main" id="{13F63143-155A-4B0D-9467-084987CC34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40792" y="2030902"/>
                <a:ext cx="262473" cy="45032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Text Box 13">
                <a:extLst>
                  <a:ext uri="{FF2B5EF4-FFF2-40B4-BE49-F238E27FC236}">
                    <a16:creationId xmlns:a16="http://schemas.microsoft.com/office/drawing/2014/main" id="{B895F04F-59FF-4739-9564-B6F650B7CF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3292" y="2461322"/>
                <a:ext cx="269875" cy="347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917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*</a:t>
                </a:r>
              </a:p>
            </p:txBody>
          </p:sp>
          <p:sp>
            <p:nvSpPr>
              <p:cNvPr id="66" name="Line 11">
                <a:extLst>
                  <a:ext uri="{FF2B5EF4-FFF2-40B4-BE49-F238E27FC236}">
                    <a16:creationId xmlns:a16="http://schemas.microsoft.com/office/drawing/2014/main" id="{901EE7E6-3A3D-407C-825D-4216AA57F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99098" y="2013704"/>
                <a:ext cx="522562" cy="41553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0000" tIns="46800" rIns="90000" bIns="46800" anchor="ctr">
                <a:spAutoFit/>
              </a:bodyPr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Rectangle 6">
                <a:extLst>
                  <a:ext uri="{FF2B5EF4-FFF2-40B4-BE49-F238E27FC236}">
                    <a16:creationId xmlns:a16="http://schemas.microsoft.com/office/drawing/2014/main" id="{A2846178-9065-4B04-9827-65D213B35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9099" y="2431251"/>
                <a:ext cx="314446" cy="347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Rectangle 9">
                <a:extLst>
                  <a:ext uri="{FF2B5EF4-FFF2-40B4-BE49-F238E27FC236}">
                    <a16:creationId xmlns:a16="http://schemas.microsoft.com/office/drawing/2014/main" id="{71EAD7B6-F29C-4869-A10D-4436D97C4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9697" y="2431251"/>
                <a:ext cx="363158" cy="347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T’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Line 12">
                <a:extLst>
                  <a:ext uri="{FF2B5EF4-FFF2-40B4-BE49-F238E27FC236}">
                    <a16:creationId xmlns:a16="http://schemas.microsoft.com/office/drawing/2014/main" id="{75355E9A-A68C-45AA-856F-61FF2A2E46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03265" y="2016342"/>
                <a:ext cx="1097075" cy="4648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0000" tIns="46800" rIns="90000" bIns="46800" anchor="ctr">
                <a:spAutoFit/>
              </a:bodyPr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042AEB66-C5C3-4538-8978-5E8B2EC3E6C0}"/>
                </a:ext>
              </a:extLst>
            </p:cNvPr>
            <p:cNvSpPr/>
            <p:nvPr/>
          </p:nvSpPr>
          <p:spPr>
            <a:xfrm>
              <a:off x="6665455" y="5023003"/>
              <a:ext cx="30097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 </a:t>
              </a:r>
              <a:r>
                <a: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zh-CN" altLang="en-US" sz="20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rPr>
                <a:t>′</a:t>
              </a:r>
              <a:r>
                <a: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.inh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 </a:t>
              </a:r>
              <a:r>
                <a: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rPr>
                <a:t>′</a:t>
              </a:r>
              <a:r>
                <a: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.inh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8" name="Line 5">
              <a:extLst>
                <a:ext uri="{FF2B5EF4-FFF2-40B4-BE49-F238E27FC236}">
                  <a16:creationId xmlns:a16="http://schemas.microsoft.com/office/drawing/2014/main" id="{1139DFB7-0075-4E63-AD84-FB5969731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42772" y="4445716"/>
              <a:ext cx="625808" cy="574593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AB74840-19BB-4024-8C36-7676D2E79652}"/>
                </a:ext>
              </a:extLst>
            </p:cNvPr>
            <p:cNvSpPr/>
            <p:nvPr/>
          </p:nvSpPr>
          <p:spPr>
            <a:xfrm>
              <a:off x="9855671" y="5002002"/>
              <a:ext cx="21210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189" marR="0" lvl="0" indent="-457189" algn="l" defTabSz="121917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T΄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.syn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 </a:t>
              </a:r>
              <a:r>
                <a: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zh-CN" altLang="en-US" sz="20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rPr>
                <a:t>′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.syn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}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03" name="Line 5">
              <a:extLst>
                <a:ext uri="{FF2B5EF4-FFF2-40B4-BE49-F238E27FC236}">
                  <a16:creationId xmlns:a16="http://schemas.microsoft.com/office/drawing/2014/main" id="{496FDCB7-749E-451E-B5E7-E39D45528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81655" y="4451610"/>
              <a:ext cx="3583810" cy="535188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4" name="矩形 56">
            <a:extLst>
              <a:ext uri="{FF2B5EF4-FFF2-40B4-BE49-F238E27FC236}">
                <a16:creationId xmlns:a16="http://schemas.microsoft.com/office/drawing/2014/main" id="{C921A017-119F-4848-BA4C-E4FB27D1C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632" y="3947263"/>
            <a:ext cx="772969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inh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=3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矩形 56">
            <a:extLst>
              <a:ext uri="{FF2B5EF4-FFF2-40B4-BE49-F238E27FC236}">
                <a16:creationId xmlns:a16="http://schemas.microsoft.com/office/drawing/2014/main" id="{248EF625-03F8-4D5F-9001-6165665BE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390" y="5041349"/>
            <a:ext cx="73289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val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=5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矩形 56">
            <a:extLst>
              <a:ext uri="{FF2B5EF4-FFF2-40B4-BE49-F238E27FC236}">
                <a16:creationId xmlns:a16="http://schemas.microsoft.com/office/drawing/2014/main" id="{7984418E-DC79-420A-8AAD-A53FAFFA1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173" y="5084508"/>
            <a:ext cx="89319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inh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=15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" name="矩形 56">
            <a:extLst>
              <a:ext uri="{FF2B5EF4-FFF2-40B4-BE49-F238E27FC236}">
                <a16:creationId xmlns:a16="http://schemas.microsoft.com/office/drawing/2014/main" id="{8529353B-0F00-4064-8489-D947CE937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178" y="5072863"/>
            <a:ext cx="89319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syn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=15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" name="矩形 56">
            <a:extLst>
              <a:ext uri="{FF2B5EF4-FFF2-40B4-BE49-F238E27FC236}">
                <a16:creationId xmlns:a16="http://schemas.microsoft.com/office/drawing/2014/main" id="{3A0E4EB3-964E-4044-89C6-8642DCC36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2650" y="3992032"/>
            <a:ext cx="89319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syn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=15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" name="矩形 56">
            <a:extLst>
              <a:ext uri="{FF2B5EF4-FFF2-40B4-BE49-F238E27FC236}">
                <a16:creationId xmlns:a16="http://schemas.microsoft.com/office/drawing/2014/main" id="{7B98F45E-22FA-4B33-9272-1C160A8C8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563" y="2993763"/>
            <a:ext cx="853119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val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=15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矩形 56">
            <a:extLst>
              <a:ext uri="{FF2B5EF4-FFF2-40B4-BE49-F238E27FC236}">
                <a16:creationId xmlns:a16="http://schemas.microsoft.com/office/drawing/2014/main" id="{1E30C04E-2D66-4780-A3B1-7F360FE68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680" y="4031616"/>
            <a:ext cx="732893" cy="37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val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=3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1A70B76-B025-4163-BE34-F4FB5EE246C3}"/>
              </a:ext>
            </a:extLst>
          </p:cNvPr>
          <p:cNvSpPr/>
          <p:nvPr/>
        </p:nvSpPr>
        <p:spPr>
          <a:xfrm>
            <a:off x="7542477" y="244536"/>
            <a:ext cx="4262705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733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LL(1)</a:t>
            </a:r>
            <a:r>
              <a:rPr kumimoji="1" lang="zh-CN" altLang="en-US" sz="3733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 </a:t>
            </a:r>
            <a:r>
              <a:rPr kumimoji="1" lang="en-US" altLang="zh-CN" sz="3733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3733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L-SDD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34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9" grpId="0"/>
      <p:bldP spid="50" grpId="0" animBg="1"/>
      <p:bldP spid="51" grpId="0" animBg="1"/>
      <p:bldP spid="55" grpId="0" animBg="1"/>
      <p:bldP spid="56" grpId="0" animBg="1"/>
      <p:bldP spid="104" grpId="0"/>
      <p:bldP spid="105" grpId="0"/>
      <p:bldP spid="106" grpId="0"/>
      <p:bldP spid="107" grpId="0"/>
      <p:bldP spid="108" grpId="0"/>
      <p:bldP spid="109" grpId="0"/>
      <p:bldP spid="73" grpId="0"/>
      <p:bldP spid="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BAABFFBD-C79B-438F-A02C-21EF4CE72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467" y="213784"/>
            <a:ext cx="7793567" cy="146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200">
              <a:solidFill>
                <a:srgbClr val="5EAE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CD04A6-C3F9-45D6-91C2-5DD8A074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L-SDD</a:t>
            </a:r>
            <a:r>
              <a:rPr kumimoji="1"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的自顶向下翻译</a:t>
            </a:r>
            <a:endParaRPr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76A5EB93-20D2-4B3C-926A-57DF2D98CD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917" y="1350433"/>
            <a:ext cx="10767483" cy="2559051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4000" b="1" dirty="0">
                <a:solidFill>
                  <a:srgbClr val="0000FF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预测分析</a:t>
            </a:r>
            <a:r>
              <a:rPr lang="zh-CN" altLang="en-US" sz="40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的同时实现</a:t>
            </a:r>
            <a:r>
              <a:rPr lang="zh-CN" altLang="en-US" sz="4000" b="1" dirty="0">
                <a:solidFill>
                  <a:srgbClr val="0000FF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语义翻译</a:t>
            </a:r>
            <a:endParaRPr lang="en-US" altLang="zh-CN" sz="4000" b="1" dirty="0">
              <a:solidFill>
                <a:srgbClr val="0000FF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733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3733" b="1" dirty="0">
                <a:solidFill>
                  <a:srgbClr val="0000FF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非递归的</a:t>
            </a:r>
            <a:r>
              <a:rPr lang="zh-CN" altLang="en-US" sz="3733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预测分析过程中进行翻译</a:t>
            </a:r>
          </a:p>
          <a:p>
            <a:pPr lvl="1"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733" b="1" dirty="0">
                <a:solidFill>
                  <a:schemeClr val="tx1"/>
                </a:solidFill>
                <a:cs typeface="Times New Roman" panose="02020603050405020304" pitchFamily="18" charset="0"/>
              </a:rPr>
              <a:t>在</a:t>
            </a:r>
            <a:r>
              <a:rPr lang="zh-CN" altLang="en-US" sz="3733" b="1" dirty="0">
                <a:solidFill>
                  <a:srgbClr val="0000FF"/>
                </a:solidFill>
                <a:cs typeface="Times New Roman" panose="02020603050405020304" pitchFamily="18" charset="0"/>
              </a:rPr>
              <a:t>递归的</a:t>
            </a:r>
            <a:r>
              <a:rPr lang="zh-CN" altLang="en-US" sz="3733" b="1" dirty="0">
                <a:solidFill>
                  <a:schemeClr val="tx1"/>
                </a:solidFill>
                <a:cs typeface="Times New Roman" panose="02020603050405020304" pitchFamily="18" charset="0"/>
              </a:rPr>
              <a:t>预测分析过程中进行翻译</a:t>
            </a:r>
          </a:p>
          <a:p>
            <a:pPr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endParaRPr lang="zh-CN" altLang="en-US" sz="4000" b="1" dirty="0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71214F-3947-492B-9C88-31CB8619CC0E}"/>
              </a:ext>
            </a:extLst>
          </p:cNvPr>
          <p:cNvSpPr/>
          <p:nvPr/>
        </p:nvSpPr>
        <p:spPr>
          <a:xfrm>
            <a:off x="7542477" y="244536"/>
            <a:ext cx="4262705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733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LL(1)</a:t>
            </a:r>
            <a:r>
              <a:rPr kumimoji="1" lang="zh-CN" altLang="en-US" sz="3733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 </a:t>
            </a:r>
            <a:r>
              <a:rPr kumimoji="1" lang="en-US" altLang="zh-CN" sz="3733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3733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L-SDD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4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353E224-3C7A-43B7-B432-80184FB9F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467" y="213784"/>
            <a:ext cx="7793567" cy="146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200">
              <a:solidFill>
                <a:srgbClr val="5EAE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EE32718-AEE5-46D5-A4EF-0B382F8F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4" y="357718"/>
            <a:ext cx="11040533" cy="478367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</a:t>
            </a:r>
            <a:r>
              <a:rPr kumimoji="1" lang="zh-CN" altLang="en-US" sz="4000" spc="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非递归</a:t>
            </a:r>
            <a:r>
              <a:rPr kumimoji="1"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4000" spc="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预测分析</a:t>
            </a:r>
            <a:r>
              <a:rPr kumimoji="1"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过程中进行翻译</a:t>
            </a:r>
            <a:endParaRPr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21F26A7-54EB-4229-B9BE-9269B4C432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917" y="1350433"/>
            <a:ext cx="6144683" cy="939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扩展语法分析栈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D95F1689-CF72-4869-963D-D242C067B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818" y="2658534"/>
            <a:ext cx="1104900" cy="5990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20" rIns="0" bIns="45720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A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1BB195F-D98E-431B-A1A2-9A7406F1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6618" y="2675467"/>
            <a:ext cx="1079500" cy="5757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20" rIns="0" bIns="4572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action</a:t>
            </a: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6AB57967-C8B6-4CA5-8A1C-D5B01AFA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485" y="2673352"/>
            <a:ext cx="1079500" cy="5778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20" rIns="0" bIns="45720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Asyn</a:t>
            </a:r>
            <a:endParaRPr lang="en-US" altLang="zh-CN" sz="2400" b="1" i="1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680" name="Rectangle 10">
            <a:extLst>
              <a:ext uri="{FF2B5EF4-FFF2-40B4-BE49-F238E27FC236}">
                <a16:creationId xmlns:a16="http://schemas.microsoft.com/office/drawing/2014/main" id="{9E585077-E178-4563-9311-CAB5A6F84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2686051"/>
            <a:ext cx="1871133" cy="1030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20" rIns="0" bIns="4572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Symbol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67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Value</a:t>
            </a: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C8545B8E-9B0C-4C9F-8430-F259ED9B3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818" y="3213100"/>
            <a:ext cx="1094316" cy="577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20" rIns="0" bIns="45720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i="1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id="{0B9D80E4-1F3C-48F9-BB2F-CA874EAD9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318" y="3213100"/>
            <a:ext cx="1079500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20" rIns="0" bIns="45720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F7993173-51D1-4357-82F2-F5B99AC19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133" y="3213100"/>
            <a:ext cx="1085851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20" rIns="0" bIns="45720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CC77B91-1899-4C66-8F38-69C0FDA9FCCC}"/>
              </a:ext>
            </a:extLst>
          </p:cNvPr>
          <p:cNvCxnSpPr/>
          <p:nvPr/>
        </p:nvCxnSpPr>
        <p:spPr>
          <a:xfrm>
            <a:off x="1968501" y="2660651"/>
            <a:ext cx="42904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13A272D-9439-40CF-8F1E-2DCB77170C27}"/>
              </a:ext>
            </a:extLst>
          </p:cNvPr>
          <p:cNvCxnSpPr/>
          <p:nvPr/>
        </p:nvCxnSpPr>
        <p:spPr>
          <a:xfrm>
            <a:off x="1968500" y="3236384"/>
            <a:ext cx="1018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87544F1-144B-41F5-B538-5EABBB26E628}"/>
              </a:ext>
            </a:extLst>
          </p:cNvPr>
          <p:cNvCxnSpPr/>
          <p:nvPr/>
        </p:nvCxnSpPr>
        <p:spPr>
          <a:xfrm>
            <a:off x="1968501" y="3812117"/>
            <a:ext cx="42904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8D3439A-CDEB-495C-8095-B30A0F559086}"/>
              </a:ext>
            </a:extLst>
          </p:cNvPr>
          <p:cNvCxnSpPr/>
          <p:nvPr/>
        </p:nvCxnSpPr>
        <p:spPr>
          <a:xfrm>
            <a:off x="6252633" y="2631018"/>
            <a:ext cx="0" cy="1198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utoShape 16">
            <a:extLst>
              <a:ext uri="{FF2B5EF4-FFF2-40B4-BE49-F238E27FC236}">
                <a16:creationId xmlns:a16="http://schemas.microsoft.com/office/drawing/2014/main" id="{79015502-B398-4FDA-8EAE-3DBA7E8A39A1}"/>
              </a:ext>
            </a:extLst>
          </p:cNvPr>
          <p:cNvSpPr>
            <a:spLocks/>
          </p:cNvSpPr>
          <p:nvPr/>
        </p:nvSpPr>
        <p:spPr bwMode="auto">
          <a:xfrm>
            <a:off x="6527800" y="3981451"/>
            <a:ext cx="2161117" cy="433916"/>
          </a:xfrm>
          <a:prstGeom prst="borderCallout2">
            <a:avLst>
              <a:gd name="adj1" fmla="val 26375"/>
              <a:gd name="adj2" fmla="val -3528"/>
              <a:gd name="adj3" fmla="val 26375"/>
              <a:gd name="adj4" fmla="val -20940"/>
              <a:gd name="adj5" fmla="val -104441"/>
              <a:gd name="adj6" fmla="val -36438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667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的综合属性</a:t>
            </a:r>
          </a:p>
        </p:txBody>
      </p:sp>
      <p:sp>
        <p:nvSpPr>
          <p:cNvPr id="27" name="AutoShape 15">
            <a:extLst>
              <a:ext uri="{FF2B5EF4-FFF2-40B4-BE49-F238E27FC236}">
                <a16:creationId xmlns:a16="http://schemas.microsoft.com/office/drawing/2014/main" id="{E8B28D3D-2ED4-496D-8887-D319DCF0D25E}"/>
              </a:ext>
            </a:extLst>
          </p:cNvPr>
          <p:cNvSpPr>
            <a:spLocks/>
          </p:cNvSpPr>
          <p:nvPr/>
        </p:nvSpPr>
        <p:spPr bwMode="auto">
          <a:xfrm>
            <a:off x="5759451" y="4567767"/>
            <a:ext cx="2161116" cy="433917"/>
          </a:xfrm>
          <a:prstGeom prst="borderCallout2">
            <a:avLst>
              <a:gd name="adj1" fmla="val 26375"/>
              <a:gd name="adj2" fmla="val -3528"/>
              <a:gd name="adj3" fmla="val 26375"/>
              <a:gd name="adj4" fmla="val -21602"/>
              <a:gd name="adj5" fmla="val -220175"/>
              <a:gd name="adj6" fmla="val -51768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667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的继承属性</a:t>
            </a:r>
          </a:p>
        </p:txBody>
      </p:sp>
      <p:sp>
        <p:nvSpPr>
          <p:cNvPr id="17" name="AutoShape 14">
            <a:extLst>
              <a:ext uri="{FF2B5EF4-FFF2-40B4-BE49-F238E27FC236}">
                <a16:creationId xmlns:a16="http://schemas.microsoft.com/office/drawing/2014/main" id="{7DEDC370-4B68-4948-A7E3-0E7A578B7783}"/>
              </a:ext>
            </a:extLst>
          </p:cNvPr>
          <p:cNvSpPr>
            <a:spLocks/>
          </p:cNvSpPr>
          <p:nvPr/>
        </p:nvSpPr>
        <p:spPr bwMode="auto">
          <a:xfrm>
            <a:off x="5242985" y="5179485"/>
            <a:ext cx="5846233" cy="554567"/>
          </a:xfrm>
          <a:prstGeom prst="borderCallout2">
            <a:avLst>
              <a:gd name="adj1" fmla="val 18750"/>
              <a:gd name="adj2" fmla="val -3528"/>
              <a:gd name="adj3" fmla="val 20555"/>
              <a:gd name="adj4" fmla="val -14279"/>
              <a:gd name="adj5" fmla="val -280145"/>
              <a:gd name="adj6" fmla="val -2887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指向将被执行的</a:t>
            </a:r>
            <a:r>
              <a:rPr lang="zh-CN" altLang="en-US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语义动作代码</a:t>
            </a:r>
            <a:r>
              <a:rPr lang="zh-CN" altLang="en-US" sz="2667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的指针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4933ED-B2D5-4951-B1C1-3877E3000A9E}"/>
              </a:ext>
            </a:extLst>
          </p:cNvPr>
          <p:cNvSpPr/>
          <p:nvPr/>
        </p:nvSpPr>
        <p:spPr>
          <a:xfrm>
            <a:off x="6572250" y="1026637"/>
            <a:ext cx="52866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）增加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属性值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）字段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）将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继承属性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综合属性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存放在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不同的记录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）增加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动作记录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用来存放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语义动作代码的指针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）不光是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动作记录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，其实分析栈中的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每一个记录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都对应着一段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执行代码</a:t>
            </a:r>
          </a:p>
        </p:txBody>
      </p:sp>
    </p:spTree>
    <p:extLst>
      <p:ext uri="{BB962C8B-B14F-4D97-AF65-F5344CB8AC3E}">
        <p14:creationId xmlns:p14="http://schemas.microsoft.com/office/powerpoint/2010/main" val="37140524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05195C-52B5-41EC-8A0C-74C95927E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2284" y="357718"/>
            <a:ext cx="10945283" cy="478367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733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分析栈中的每一个记录都对应着一段执行代码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8A0F8A69-3689-4710-9359-A88FBEE68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17" y="1411817"/>
            <a:ext cx="1104688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marL="271463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407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61942" indent="-361942" defTabSz="121917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3733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综合记录</a:t>
            </a:r>
            <a:r>
              <a:rPr kumimoji="1" lang="zh-CN" altLang="en-US" sz="3733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出栈</a:t>
            </a:r>
            <a:r>
              <a:rPr kumimoji="1" lang="zh-CN" altLang="en-US" sz="3733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时，要将</a:t>
            </a:r>
            <a:r>
              <a:rPr kumimoji="1" lang="zh-CN" altLang="en-US" sz="3733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综合属性值</a:t>
            </a:r>
            <a:r>
              <a:rPr kumimoji="1" lang="zh-CN" altLang="en-US" sz="3733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复制给后面特定的语义动作</a:t>
            </a:r>
          </a:p>
          <a:p>
            <a:pPr marL="361942" indent="-361942" defTabSz="121917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3733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变量展开时（即变量本身的记录</a:t>
            </a:r>
            <a:r>
              <a:rPr kumimoji="1" lang="zh-CN" altLang="en-US" sz="3733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出栈</a:t>
            </a:r>
            <a:r>
              <a:rPr kumimoji="1" lang="zh-CN" altLang="en-US" sz="3733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时），如果其含有继承属性，则要将</a:t>
            </a:r>
            <a:r>
              <a:rPr kumimoji="1" lang="zh-CN" altLang="en-US" sz="3733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继承属性值</a:t>
            </a:r>
            <a:r>
              <a:rPr kumimoji="1" lang="zh-CN" altLang="en-US" sz="3733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复制给后面特定的语义动作</a:t>
            </a:r>
          </a:p>
          <a:p>
            <a:pPr marL="361942" indent="-361942" defTabSz="121917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endParaRPr kumimoji="1" lang="zh-CN" altLang="en-US" sz="3733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61942" indent="-361942" defTabSz="121917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endParaRPr kumimoji="1" lang="zh-CN" altLang="en-US" sz="3733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138738" lvl="2" indent="-302676" defTabSz="1219170" fontAlgn="base"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</a:pPr>
            <a:endParaRPr kumimoji="1" lang="zh-CN" altLang="en-US" sz="3733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486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5">
            <a:extLst>
              <a:ext uri="{FF2B5EF4-FFF2-40B4-BE49-F238E27FC236}">
                <a16:creationId xmlns:a16="http://schemas.microsoft.com/office/drawing/2014/main" id="{1D026942-CB74-4B19-AB74-DB20CD1A88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36134" y="2349500"/>
            <a:ext cx="7600951" cy="747184"/>
          </a:xfrm>
        </p:spPr>
        <p:txBody>
          <a:bodyPr/>
          <a:lstStyle/>
          <a:p>
            <a:pPr marL="363530" indent="-363530"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1) </a:t>
            </a:r>
            <a:r>
              <a:rPr lang="en-US" altLang="zh-CN" sz="24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zh-CN" altLang="en-US" sz="24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 → </a:t>
            </a:r>
            <a:r>
              <a:rPr lang="en-US" altLang="zh-CN" sz="24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F </a:t>
            </a:r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{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a</a:t>
            </a:r>
            <a:r>
              <a:rPr lang="en-US" altLang="zh-CN" sz="24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altLang="zh-CN" sz="24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T</a:t>
            </a:r>
            <a:r>
              <a:rPr lang="en-US" altLang="zh-CN" sz="24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4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.inh</a:t>
            </a:r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=</a:t>
            </a:r>
            <a:r>
              <a:rPr lang="en-US" altLang="zh-CN" sz="24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F.val</a:t>
            </a:r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} </a:t>
            </a:r>
            <a:r>
              <a:rPr lang="en-US" altLang="zh-CN" sz="24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T</a:t>
            </a:r>
            <a:r>
              <a:rPr lang="en-US" altLang="zh-CN" sz="24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4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{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a</a:t>
            </a:r>
            <a:r>
              <a:rPr lang="en-US" altLang="zh-CN" sz="24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altLang="zh-CN" sz="24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T.val</a:t>
            </a:r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=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T</a:t>
            </a:r>
            <a:r>
              <a:rPr lang="en-US" altLang="zh-CN" sz="2400" b="1" i="1" dirty="0" err="1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.syn</a:t>
            </a:r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}</a:t>
            </a:r>
            <a:endParaRPr lang="zh-CN" altLang="en-US" sz="24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  <a:sym typeface="Arial" pitchFamily="34" charset="0"/>
            </a:endParaRPr>
          </a:p>
        </p:txBody>
      </p:sp>
      <p:graphicFrame>
        <p:nvGraphicFramePr>
          <p:cNvPr id="196675" name="Group 67">
            <a:extLst>
              <a:ext uri="{FF2B5EF4-FFF2-40B4-BE49-F238E27FC236}">
                <a16:creationId xmlns:a16="http://schemas.microsoft.com/office/drawing/2014/main" id="{C0065DCA-78D7-405B-9E3E-55E72282FF7A}"/>
              </a:ext>
            </a:extLst>
          </p:cNvPr>
          <p:cNvGraphicFramePr>
            <a:graphicFrameLocks noGrp="1"/>
          </p:cNvGraphicFramePr>
          <p:nvPr/>
        </p:nvGraphicFramePr>
        <p:xfrm>
          <a:off x="1238252" y="2827867"/>
          <a:ext cx="10001249" cy="3932765"/>
        </p:xfrm>
        <a:graphic>
          <a:graphicData uri="http://schemas.openxmlformats.org/drawingml/2006/table">
            <a:tbl>
              <a:tblPr/>
              <a:tblGrid>
                <a:gridCol w="120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7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符号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属性</a:t>
                      </a:r>
                    </a:p>
                  </a:txBody>
                  <a:tcPr marT="45736" marB="4573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执行代码</a:t>
                      </a:r>
                    </a:p>
                  </a:txBody>
                  <a:tcPr marT="45736" marB="4573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36" marB="45736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36" marB="4573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45736" marB="4573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Fsyn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36" marB="45736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val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36" marB="4573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top-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1]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Fval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= stack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val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；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top=top-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1;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36" marB="4573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36" marB="45736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Fval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36" marB="4573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top-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1]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inh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= stack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Fval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；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top=top-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1;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36" marB="4573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9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′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36" marB="45736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inh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36" marB="4573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根据当前输入符号选择产生式进行推导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若选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2):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stack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top+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3]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400" b="1" i="1" dirty="0" err="1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′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Times New Roman" pitchFamily="18" charset="0"/>
                        </a:rPr>
                        <a:t>inh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].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inh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;  top=top+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若选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3):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400" b="1" i="1" dirty="0" err="1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′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Times New Roman" pitchFamily="18" charset="0"/>
                        </a:rPr>
                        <a:t>inh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inh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</a:p>
                  </a:txBody>
                  <a:tcPr marT="45736" marB="4573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400" b="1" i="1" dirty="0" err="1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′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Times New Roman" pitchFamily="18" charset="0"/>
                        </a:rPr>
                        <a:t>syn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36" marB="45736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syn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36" marB="4573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top-1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400" b="1" i="1" dirty="0" err="1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′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Times New Roman" pitchFamily="18" charset="0"/>
                        </a:rPr>
                        <a:t>syn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Times New Roman" pitchFamily="18" charset="0"/>
                        </a:rPr>
                        <a:t> =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Times New Roman" pitchFamily="18" charset="0"/>
                        </a:rPr>
                        <a:t>syn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；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top=top-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1;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  <a:sym typeface="Times New Roman" pitchFamily="18" charset="0"/>
                      </a:endParaRPr>
                    </a:p>
                  </a:txBody>
                  <a:tcPr marT="45736" marB="4573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36" marB="45736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400" b="1" i="1" dirty="0" err="1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′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Times New Roman" pitchFamily="18" charset="0"/>
                        </a:rPr>
                        <a:t>syn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36" marB="4573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top-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1].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= stack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400" b="1" i="1" dirty="0" err="1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′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Times New Roman" pitchFamily="18" charset="0"/>
                        </a:rPr>
                        <a:t>syn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；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top=top-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1;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  <a:sym typeface="Times New Roman" pitchFamily="18" charset="0"/>
                      </a:endParaRPr>
                    </a:p>
                  </a:txBody>
                  <a:tcPr marT="45736" marB="4573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2067" name="组合 5">
            <a:extLst>
              <a:ext uri="{FF2B5EF4-FFF2-40B4-BE49-F238E27FC236}">
                <a16:creationId xmlns:a16="http://schemas.microsoft.com/office/drawing/2014/main" id="{63D37BA6-A2FC-4DA3-8606-61C4604C80F3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9FE7B587-EEE8-4D73-A67E-52D1D4733BF6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72076" name="五边形 8">
              <a:extLst>
                <a:ext uri="{FF2B5EF4-FFF2-40B4-BE49-F238E27FC236}">
                  <a16:creationId xmlns:a16="http://schemas.microsoft.com/office/drawing/2014/main" id="{03F676EA-CEBB-4690-80AB-4ACDD9BD5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6DE719-938E-4A8D-9E38-BB3CB5C4DCAC}"/>
              </a:ext>
            </a:extLst>
          </p:cNvPr>
          <p:cNvCxnSpPr/>
          <p:nvPr/>
        </p:nvCxnSpPr>
        <p:spPr>
          <a:xfrm rot="5400000">
            <a:off x="9287934" y="4806951"/>
            <a:ext cx="3905249" cy="21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DEC51F0-D579-40BD-969B-4B29C5B32D30}"/>
              </a:ext>
            </a:extLst>
          </p:cNvPr>
          <p:cNvCxnSpPr/>
          <p:nvPr/>
        </p:nvCxnSpPr>
        <p:spPr>
          <a:xfrm rot="5400000">
            <a:off x="-713315" y="4806951"/>
            <a:ext cx="3905249" cy="21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070" name="组合 3">
            <a:extLst>
              <a:ext uri="{FF2B5EF4-FFF2-40B4-BE49-F238E27FC236}">
                <a16:creationId xmlns:a16="http://schemas.microsoft.com/office/drawing/2014/main" id="{1A08EC8D-84B1-4E82-BB8D-1CBD210F63DB}"/>
              </a:ext>
            </a:extLst>
          </p:cNvPr>
          <p:cNvGrpSpPr>
            <a:grpSpLocks/>
          </p:cNvGrpSpPr>
          <p:nvPr/>
        </p:nvGrpSpPr>
        <p:grpSpPr bwMode="auto">
          <a:xfrm>
            <a:off x="2832100" y="-8466"/>
            <a:ext cx="6883400" cy="2341033"/>
            <a:chOff x="4211960" y="-46273"/>
            <a:chExt cx="5163301" cy="1753927"/>
          </a:xfrm>
        </p:grpSpPr>
        <p:sp>
          <p:nvSpPr>
            <p:cNvPr id="12" name="矩形 7">
              <a:extLst>
                <a:ext uri="{FF2B5EF4-FFF2-40B4-BE49-F238E27FC236}">
                  <a16:creationId xmlns:a16="http://schemas.microsoft.com/office/drawing/2014/main" id="{B0A68A21-A633-4A12-A01F-1F4150B32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960" y="26675"/>
              <a:ext cx="4896562" cy="16809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zh-CN" altLang="en-US" sz="1867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2073" name="Rectangle 3">
              <a:extLst>
                <a:ext uri="{FF2B5EF4-FFF2-40B4-BE49-F238E27FC236}">
                  <a16:creationId xmlns:a16="http://schemas.microsoft.com/office/drawing/2014/main" id="{2BF23462-05A7-41CF-B104-6A99A2969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7199" y="132073"/>
              <a:ext cx="3041401" cy="151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457189" indent="-457189" defTabSz="1219170" fontAlgn="base"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</a:pPr>
              <a:r>
                <a:rPr lang="en-US" altLang="zh-CN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133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133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133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lang="en-US" altLang="zh-CN" sz="2133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133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133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133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133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marL="457189" indent="-457189" defTabSz="1219170" fontAlgn="base"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</a:pPr>
              <a:r>
                <a:rPr lang="en-US" altLang="zh-CN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133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133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133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133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133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133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133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133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133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marL="457189" indent="-457189" defTabSz="1219170" fontAlgn="base"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</a:pPr>
              <a:r>
                <a:rPr lang="en-US" altLang="zh-CN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133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133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133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marL="457189" indent="-457189" defTabSz="1219170" fontAlgn="base"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</a:pPr>
              <a:r>
                <a:rPr lang="en-US" altLang="zh-CN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133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133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133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133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074" name="Rectangle 3">
              <a:extLst>
                <a:ext uri="{FF2B5EF4-FFF2-40B4-BE49-F238E27FC236}">
                  <a16:creationId xmlns:a16="http://schemas.microsoft.com/office/drawing/2014/main" id="{166A1811-46A0-473C-8D61-1EEEF142A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2902" y="-46273"/>
              <a:ext cx="2802359" cy="1718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457189" indent="-457189" defTabSz="1219170" fontAlgn="base">
                <a:lnSpc>
                  <a:spcPts val="2533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</a:pPr>
              <a:r>
                <a:rPr lang="en-US" altLang="zh-CN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133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marL="457189" indent="-457189" defTabSz="1219170" fontAlgn="base">
                <a:lnSpc>
                  <a:spcPts val="2533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</a:pPr>
              <a:r>
                <a:rPr lang="en-US" altLang="zh-CN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133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13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189" indent="-457189" defTabSz="1219170" fontAlgn="base">
                <a:lnSpc>
                  <a:spcPts val="2533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</a:pPr>
              <a:r>
                <a:rPr lang="en-US" altLang="zh-CN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133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133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13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189" indent="-457189" defTabSz="1219170" fontAlgn="base">
                <a:lnSpc>
                  <a:spcPts val="2533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</a:pPr>
              <a:r>
                <a:rPr lang="en-US" altLang="zh-CN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133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133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133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13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189" indent="-457189" defTabSz="1219170" fontAlgn="base">
                <a:lnSpc>
                  <a:spcPts val="2533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</a:pPr>
              <a:r>
                <a:rPr lang="en-US" altLang="zh-CN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133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133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13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189" indent="-457189" defTabSz="1219170" fontAlgn="base">
                <a:lnSpc>
                  <a:spcPts val="2533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</a:pPr>
              <a:r>
                <a:rPr lang="en-US" altLang="zh-CN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133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133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133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133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13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标题 2">
            <a:extLst>
              <a:ext uri="{FF2B5EF4-FFF2-40B4-BE49-F238E27FC236}">
                <a16:creationId xmlns:a16="http://schemas.microsoft.com/office/drawing/2014/main" id="{3E53CC74-EC80-4B5F-9A2F-13B0AB01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4" y="357718"/>
            <a:ext cx="1564217" cy="478367"/>
          </a:xfrm>
        </p:spPr>
        <p:txBody>
          <a:bodyPr/>
          <a:lstStyle/>
          <a:p>
            <a:pPr>
              <a:defRPr/>
            </a:pPr>
            <a:r>
              <a:rPr kumimoji="1"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5300" dirty="0"/>
          </a:p>
        </p:txBody>
      </p:sp>
    </p:spTree>
    <p:extLst>
      <p:ext uri="{BB962C8B-B14F-4D97-AF65-F5344CB8AC3E}">
        <p14:creationId xmlns:p14="http://schemas.microsoft.com/office/powerpoint/2010/main" val="57939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171BCD15-69EC-4E39-A511-70E4859ACBEE}"/>
              </a:ext>
            </a:extLst>
          </p:cNvPr>
          <p:cNvGrpSpPr/>
          <p:nvPr/>
        </p:nvGrpSpPr>
        <p:grpSpPr>
          <a:xfrm>
            <a:off x="1007533" y="1936169"/>
            <a:ext cx="5853359" cy="4130042"/>
            <a:chOff x="214313" y="1211263"/>
            <a:chExt cx="3115339" cy="309753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B59C9629-EE46-468D-81ED-C63353340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3" y="1211263"/>
              <a:ext cx="3115339" cy="30975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 lIns="90000" tIns="46800" rIns="90000" bIns="46800">
              <a:spAutoFit/>
            </a:bodyPr>
            <a:lstStyle/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= 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          	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609585" marR="0" lvl="0" indent="-609585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*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=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  <a:sym typeface="Symbol" pitchFamily="18" charset="2"/>
                </a:rPr>
                <a:t> × 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609585" marR="0" lvl="0" indent="-609585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              	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ε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	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digit       	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0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digit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.lexval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5" name="Line 7">
              <a:extLst>
                <a:ext uri="{FF2B5EF4-FFF2-40B4-BE49-F238E27FC236}">
                  <a16:creationId xmlns:a16="http://schemas.microsoft.com/office/drawing/2014/main" id="{5DFB60E1-65CA-4EAF-A63E-FCF35311B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75" y="1571302"/>
              <a:ext cx="308838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6" name="直接连接符 2">
              <a:extLst>
                <a:ext uri="{FF2B5EF4-FFF2-40B4-BE49-F238E27FC236}">
                  <a16:creationId xmlns:a16="http://schemas.microsoft.com/office/drawing/2014/main" id="{6702CD3E-C63D-465E-8DF0-B44FC4F7CA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9414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7" name="直接连接符 4">
              <a:extLst>
                <a:ext uri="{FF2B5EF4-FFF2-40B4-BE49-F238E27FC236}">
                  <a16:creationId xmlns:a16="http://schemas.microsoft.com/office/drawing/2014/main" id="{37E3C8B2-F9AE-45E2-B998-7D8DB5C30F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68463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标题 2">
            <a:extLst>
              <a:ext uri="{FF2B5EF4-FFF2-40B4-BE49-F238E27FC236}">
                <a16:creationId xmlns:a16="http://schemas.microsoft.com/office/drawing/2014/main" id="{3FF693A4-BBB2-4A08-8953-9D972B66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L-SDD</a:t>
            </a: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的设计思路分析</a:t>
            </a:r>
            <a:endParaRPr lang="zh-CN" altLang="en-US" sz="40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29C481-3298-4662-93C8-2000175A4088}"/>
              </a:ext>
            </a:extLst>
          </p:cNvPr>
          <p:cNvSpPr/>
          <p:nvPr/>
        </p:nvSpPr>
        <p:spPr>
          <a:xfrm>
            <a:off x="1007533" y="1259083"/>
            <a:ext cx="2315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例：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L-SDD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B60362-D8F8-4BC1-A191-911D89EDF5EB}"/>
              </a:ext>
            </a:extLst>
          </p:cNvPr>
          <p:cNvSpPr/>
          <p:nvPr/>
        </p:nvSpPr>
        <p:spPr>
          <a:xfrm>
            <a:off x="7273252" y="1146224"/>
            <a:ext cx="465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语义翻译的主要任务：计算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的值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FCC84E-AE23-4933-8465-FE5EA55C4244}"/>
              </a:ext>
            </a:extLst>
          </p:cNvPr>
          <p:cNvSpPr/>
          <p:nvPr/>
        </p:nvSpPr>
        <p:spPr>
          <a:xfrm>
            <a:off x="3365720" y="3177741"/>
            <a:ext cx="915334" cy="4798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CB51852-FC69-4399-ADF4-B04E54F50D08}"/>
              </a:ext>
            </a:extLst>
          </p:cNvPr>
          <p:cNvSpPr/>
          <p:nvPr/>
        </p:nvSpPr>
        <p:spPr>
          <a:xfrm>
            <a:off x="3373158" y="5585729"/>
            <a:ext cx="915334" cy="4443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A5CA63B-BCAF-49DA-BC92-D5B1D3D14B83}"/>
              </a:ext>
            </a:extLst>
          </p:cNvPr>
          <p:cNvCxnSpPr>
            <a:cxnSpLocks/>
          </p:cNvCxnSpPr>
          <p:nvPr/>
        </p:nvCxnSpPr>
        <p:spPr>
          <a:xfrm>
            <a:off x="4404939" y="6002335"/>
            <a:ext cx="15802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C3B31C0-1A40-49B4-9B82-21C2FC098D82}"/>
              </a:ext>
            </a:extLst>
          </p:cNvPr>
          <p:cNvSpPr/>
          <p:nvPr/>
        </p:nvSpPr>
        <p:spPr>
          <a:xfrm>
            <a:off x="3823387" y="1065965"/>
            <a:ext cx="205094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→ T * F | F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→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</a:t>
            </a:r>
          </a:p>
        </p:txBody>
      </p:sp>
    </p:spTree>
    <p:extLst>
      <p:ext uri="{BB962C8B-B14F-4D97-AF65-F5344CB8AC3E}">
        <p14:creationId xmlns:p14="http://schemas.microsoft.com/office/powerpoint/2010/main" val="31489640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animBg="1"/>
      <p:bldP spid="16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BF52A44-B6A5-48AB-8741-443E8A983565}"/>
              </a:ext>
            </a:extLst>
          </p:cNvPr>
          <p:cNvGrpSpPr/>
          <p:nvPr/>
        </p:nvGrpSpPr>
        <p:grpSpPr>
          <a:xfrm>
            <a:off x="1007533" y="1936169"/>
            <a:ext cx="5853359" cy="4130042"/>
            <a:chOff x="214313" y="1211263"/>
            <a:chExt cx="3115339" cy="309753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F128B45C-005C-4080-851E-94C1BA488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3" y="1211263"/>
              <a:ext cx="3115339" cy="30975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 lIns="90000" tIns="46800" rIns="90000" bIns="46800">
              <a:spAutoFit/>
            </a:bodyPr>
            <a:lstStyle/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= 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          	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609585" marR="0" lvl="0" indent="-609585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*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=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  <a:sym typeface="Symbol" pitchFamily="18" charset="2"/>
                </a:rPr>
                <a:t> × 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609585" marR="0" lvl="0" indent="-609585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              	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ε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	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digit       	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0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digit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.lexval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3222" name="Line 7">
              <a:extLst>
                <a:ext uri="{FF2B5EF4-FFF2-40B4-BE49-F238E27FC236}">
                  <a16:creationId xmlns:a16="http://schemas.microsoft.com/office/drawing/2014/main" id="{1C9EBDB4-8223-40F5-B8BD-C3761E854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75" y="1571302"/>
              <a:ext cx="308838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93223" name="直接连接符 2">
              <a:extLst>
                <a:ext uri="{FF2B5EF4-FFF2-40B4-BE49-F238E27FC236}">
                  <a16:creationId xmlns:a16="http://schemas.microsoft.com/office/drawing/2014/main" id="{A8A68F3C-1B0A-40FB-819F-A225732077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9414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224" name="直接连接符 4">
              <a:extLst>
                <a:ext uri="{FF2B5EF4-FFF2-40B4-BE49-F238E27FC236}">
                  <a16:creationId xmlns:a16="http://schemas.microsoft.com/office/drawing/2014/main" id="{2FC828A8-D69F-41B0-A0EB-8BB5196EE3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68463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标题 2">
            <a:extLst>
              <a:ext uri="{FF2B5EF4-FFF2-40B4-BE49-F238E27FC236}">
                <a16:creationId xmlns:a16="http://schemas.microsoft.com/office/drawing/2014/main" id="{3FF693A4-BBB2-4A08-8953-9D972B66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L-SDD</a:t>
            </a: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的设计思路分析</a:t>
            </a:r>
            <a:endParaRPr lang="zh-CN" altLang="en-US" sz="40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29C481-3298-4662-93C8-2000175A4088}"/>
              </a:ext>
            </a:extLst>
          </p:cNvPr>
          <p:cNvSpPr/>
          <p:nvPr/>
        </p:nvSpPr>
        <p:spPr>
          <a:xfrm>
            <a:off x="1007533" y="1259083"/>
            <a:ext cx="2315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例：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L-SDD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B60362-D8F8-4BC1-A191-911D89EDF5EB}"/>
              </a:ext>
            </a:extLst>
          </p:cNvPr>
          <p:cNvSpPr/>
          <p:nvPr/>
        </p:nvSpPr>
        <p:spPr>
          <a:xfrm>
            <a:off x="7273252" y="1146224"/>
            <a:ext cx="465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语义翻译的主要任务：计算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的值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094796-D2FA-442D-8E18-2B5E3DC79BB1}"/>
              </a:ext>
            </a:extLst>
          </p:cNvPr>
          <p:cNvSpPr/>
          <p:nvPr/>
        </p:nvSpPr>
        <p:spPr>
          <a:xfrm>
            <a:off x="3420896" y="3794842"/>
            <a:ext cx="1106529" cy="41922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8AC3CDC-CB82-459F-BD10-EADD73C6FBC2}"/>
              </a:ext>
            </a:extLst>
          </p:cNvPr>
          <p:cNvCxnSpPr>
            <a:cxnSpLocks/>
          </p:cNvCxnSpPr>
          <p:nvPr/>
        </p:nvCxnSpPr>
        <p:spPr>
          <a:xfrm>
            <a:off x="3560790" y="2964919"/>
            <a:ext cx="19948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2F5D94C-8696-487D-93D4-7A48EB118A2D}"/>
              </a:ext>
            </a:extLst>
          </p:cNvPr>
          <p:cNvCxnSpPr>
            <a:cxnSpLocks/>
          </p:cNvCxnSpPr>
          <p:nvPr/>
        </p:nvCxnSpPr>
        <p:spPr>
          <a:xfrm>
            <a:off x="4710545" y="4214075"/>
            <a:ext cx="1953491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BC012DD-E658-4B2F-ADFA-9F44AF54F564}"/>
              </a:ext>
            </a:extLst>
          </p:cNvPr>
          <p:cNvGrpSpPr>
            <a:grpSpLocks/>
          </p:cNvGrpSpPr>
          <p:nvPr/>
        </p:nvGrpSpPr>
        <p:grpSpPr bwMode="auto">
          <a:xfrm>
            <a:off x="7131512" y="2000276"/>
            <a:ext cx="1995396" cy="1428739"/>
            <a:chOff x="6579764" y="876403"/>
            <a:chExt cx="1496919" cy="1072428"/>
          </a:xfrm>
        </p:grpSpPr>
        <p:sp>
          <p:nvSpPr>
            <p:cNvPr id="142" name="Rectangle 6">
              <a:extLst>
                <a:ext uri="{FF2B5EF4-FFF2-40B4-BE49-F238E27FC236}">
                  <a16:creationId xmlns:a16="http://schemas.microsoft.com/office/drawing/2014/main" id="{33FD68EF-1A6B-4B5E-B1CB-C30282D53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764" y="1568198"/>
              <a:ext cx="271077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" name="Rectangle 9">
              <a:extLst>
                <a:ext uri="{FF2B5EF4-FFF2-40B4-BE49-F238E27FC236}">
                  <a16:creationId xmlns:a16="http://schemas.microsoft.com/office/drawing/2014/main" id="{2EA6F2D1-D06A-42C7-A78F-FE6D44654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8658" y="1600662"/>
              <a:ext cx="378025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" name="Rectangle 10">
              <a:extLst>
                <a:ext uri="{FF2B5EF4-FFF2-40B4-BE49-F238E27FC236}">
                  <a16:creationId xmlns:a16="http://schemas.microsoft.com/office/drawing/2014/main" id="{92516044-5B68-4BC9-9E14-39C14F4A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8832" y="876403"/>
              <a:ext cx="417513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" name="Line 11">
              <a:extLst>
                <a:ext uri="{FF2B5EF4-FFF2-40B4-BE49-F238E27FC236}">
                  <a16:creationId xmlns:a16="http://schemas.microsoft.com/office/drawing/2014/main" id="{B434C872-D812-4710-B582-DF537DF0E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9246" y="1213340"/>
              <a:ext cx="448342" cy="3841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6" name="Line 12">
              <a:extLst>
                <a:ext uri="{FF2B5EF4-FFF2-40B4-BE49-F238E27FC236}">
                  <a16:creationId xmlns:a16="http://schemas.microsoft.com/office/drawing/2014/main" id="{B07CAB17-4508-452C-98F2-D9CFF3280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5526" y="1219689"/>
              <a:ext cx="701675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0" name="组合 124933">
            <a:extLst>
              <a:ext uri="{FF2B5EF4-FFF2-40B4-BE49-F238E27FC236}">
                <a16:creationId xmlns:a16="http://schemas.microsoft.com/office/drawing/2014/main" id="{0FD1ACF2-F448-484E-9095-319D4A3E0D97}"/>
              </a:ext>
            </a:extLst>
          </p:cNvPr>
          <p:cNvGrpSpPr>
            <a:grpSpLocks/>
          </p:cNvGrpSpPr>
          <p:nvPr/>
        </p:nvGrpSpPr>
        <p:grpSpPr bwMode="auto">
          <a:xfrm>
            <a:off x="7676798" y="3503699"/>
            <a:ext cx="2453218" cy="1060981"/>
            <a:chOff x="6938648" y="2013704"/>
            <a:chExt cx="1840912" cy="794371"/>
          </a:xfrm>
        </p:grpSpPr>
        <p:sp>
          <p:nvSpPr>
            <p:cNvPr id="151" name="Line 8">
              <a:extLst>
                <a:ext uri="{FF2B5EF4-FFF2-40B4-BE49-F238E27FC236}">
                  <a16:creationId xmlns:a16="http://schemas.microsoft.com/office/drawing/2014/main" id="{DAF3C569-3DC8-4239-BF96-AF9970DBB7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03264" y="2030901"/>
              <a:ext cx="0" cy="435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" name="Text Box 13">
              <a:extLst>
                <a:ext uri="{FF2B5EF4-FFF2-40B4-BE49-F238E27FC236}">
                  <a16:creationId xmlns:a16="http://schemas.microsoft.com/office/drawing/2014/main" id="{E420DA0E-01A8-4C50-9911-6D1653B6B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53" name="Line 11">
              <a:extLst>
                <a:ext uri="{FF2B5EF4-FFF2-40B4-BE49-F238E27FC236}">
                  <a16:creationId xmlns:a16="http://schemas.microsoft.com/office/drawing/2014/main" id="{802E0EF1-E10C-4859-A668-7C2D4DFF9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" name="Line 12">
              <a:extLst>
                <a:ext uri="{FF2B5EF4-FFF2-40B4-BE49-F238E27FC236}">
                  <a16:creationId xmlns:a16="http://schemas.microsoft.com/office/drawing/2014/main" id="{5E025F0D-6B1D-45F5-BC73-91774BA45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6" y="2016342"/>
              <a:ext cx="763033" cy="429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" name="Rectangle 6">
              <a:extLst>
                <a:ext uri="{FF2B5EF4-FFF2-40B4-BE49-F238E27FC236}">
                  <a16:creationId xmlns:a16="http://schemas.microsoft.com/office/drawing/2014/main" id="{505827CE-96AF-4D32-BC11-2D909D7E5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277" y="2460787"/>
              <a:ext cx="314446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" name="Rectangle 9">
              <a:extLst>
                <a:ext uri="{FF2B5EF4-FFF2-40B4-BE49-F238E27FC236}">
                  <a16:creationId xmlns:a16="http://schemas.microsoft.com/office/drawing/2014/main" id="{8BC6D26A-9E7B-497B-B620-5C8437385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402" y="2451869"/>
              <a:ext cx="363158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7" name="组合 124933">
            <a:extLst>
              <a:ext uri="{FF2B5EF4-FFF2-40B4-BE49-F238E27FC236}">
                <a16:creationId xmlns:a16="http://schemas.microsoft.com/office/drawing/2014/main" id="{C6B060B0-5A8B-4EE4-B355-453350507B67}"/>
              </a:ext>
            </a:extLst>
          </p:cNvPr>
          <p:cNvGrpSpPr>
            <a:grpSpLocks/>
          </p:cNvGrpSpPr>
          <p:nvPr/>
        </p:nvGrpSpPr>
        <p:grpSpPr bwMode="auto">
          <a:xfrm>
            <a:off x="8784462" y="4552769"/>
            <a:ext cx="2453218" cy="1060981"/>
            <a:chOff x="6938648" y="2013704"/>
            <a:chExt cx="1840912" cy="794371"/>
          </a:xfrm>
        </p:grpSpPr>
        <p:sp>
          <p:nvSpPr>
            <p:cNvPr id="158" name="Line 8">
              <a:extLst>
                <a:ext uri="{FF2B5EF4-FFF2-40B4-BE49-F238E27FC236}">
                  <a16:creationId xmlns:a16="http://schemas.microsoft.com/office/drawing/2014/main" id="{21443A9F-0911-4AE3-9ECD-03A80FC08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03264" y="2030901"/>
              <a:ext cx="0" cy="435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9" name="Text Box 13">
              <a:extLst>
                <a:ext uri="{FF2B5EF4-FFF2-40B4-BE49-F238E27FC236}">
                  <a16:creationId xmlns:a16="http://schemas.microsoft.com/office/drawing/2014/main" id="{2AB96130-2C18-4679-8A47-7CFC9938F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60" name="Line 11">
              <a:extLst>
                <a:ext uri="{FF2B5EF4-FFF2-40B4-BE49-F238E27FC236}">
                  <a16:creationId xmlns:a16="http://schemas.microsoft.com/office/drawing/2014/main" id="{1C8DA08A-07E8-45D5-9AF4-62E5D5EC33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1" name="Line 12">
              <a:extLst>
                <a:ext uri="{FF2B5EF4-FFF2-40B4-BE49-F238E27FC236}">
                  <a16:creationId xmlns:a16="http://schemas.microsoft.com/office/drawing/2014/main" id="{E72C1436-7193-4AA5-BA27-A4F94E24C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6" y="2016342"/>
              <a:ext cx="763033" cy="429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2" name="Rectangle 6">
              <a:extLst>
                <a:ext uri="{FF2B5EF4-FFF2-40B4-BE49-F238E27FC236}">
                  <a16:creationId xmlns:a16="http://schemas.microsoft.com/office/drawing/2014/main" id="{E71E5414-4E74-43E1-8AD1-B2A26DDB3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277" y="2460787"/>
              <a:ext cx="314446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" name="Rectangle 9">
              <a:extLst>
                <a:ext uri="{FF2B5EF4-FFF2-40B4-BE49-F238E27FC236}">
                  <a16:creationId xmlns:a16="http://schemas.microsoft.com/office/drawing/2014/main" id="{58D72577-F051-4737-A66B-E383E8DE3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402" y="2451869"/>
              <a:ext cx="363158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4" name="矩形 58">
            <a:extLst>
              <a:ext uri="{FF2B5EF4-FFF2-40B4-BE49-F238E27FC236}">
                <a16:creationId xmlns:a16="http://schemas.microsoft.com/office/drawing/2014/main" id="{C5817CA1-126B-422C-A3BC-CD35F9E40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181" y="3086694"/>
            <a:ext cx="516488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67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inh</a:t>
            </a:r>
            <a:endParaRPr kumimoji="1" lang="en-US" altLang="zh-CN" sz="1867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" name="矩形 58">
            <a:extLst>
              <a:ext uri="{FF2B5EF4-FFF2-40B4-BE49-F238E27FC236}">
                <a16:creationId xmlns:a16="http://schemas.microsoft.com/office/drawing/2014/main" id="{76FA15DF-4FB4-4101-AB86-35FF3E0E3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7385" y="4193314"/>
            <a:ext cx="516488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67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inh</a:t>
            </a:r>
            <a:endParaRPr kumimoji="1" lang="en-US" altLang="zh-CN" sz="1867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6" name="矩形 58">
            <a:extLst>
              <a:ext uri="{FF2B5EF4-FFF2-40B4-BE49-F238E27FC236}">
                <a16:creationId xmlns:a16="http://schemas.microsoft.com/office/drawing/2014/main" id="{E9BC98AB-6FA0-4848-BD22-BA553C1DE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2817" y="5245553"/>
            <a:ext cx="516488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67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inh</a:t>
            </a:r>
            <a:endParaRPr kumimoji="1" lang="en-US" altLang="zh-CN" sz="1867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9958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4" grpId="0"/>
      <p:bldP spid="165" grpId="0"/>
      <p:bldP spid="16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2BC35A5D-2569-459A-ACCB-C0FF3B95FF85}"/>
              </a:ext>
            </a:extLst>
          </p:cNvPr>
          <p:cNvGrpSpPr/>
          <p:nvPr/>
        </p:nvGrpSpPr>
        <p:grpSpPr>
          <a:xfrm>
            <a:off x="1007533" y="1936169"/>
            <a:ext cx="5853359" cy="4130042"/>
            <a:chOff x="214313" y="1211263"/>
            <a:chExt cx="3115339" cy="309753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96045C98-F7CB-4B98-8C0E-1A0C0BA0C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3" y="1211263"/>
              <a:ext cx="3115339" cy="30975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 lIns="90000" tIns="46800" rIns="90000" bIns="46800">
              <a:spAutoFit/>
            </a:bodyPr>
            <a:lstStyle/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= 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          	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609585" marR="0" lvl="0" indent="-609585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*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=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  <a:sym typeface="Symbol" pitchFamily="18" charset="2"/>
                </a:rPr>
                <a:t> × 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609585" marR="0" lvl="0" indent="-609585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              	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ε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	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digit       	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0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digit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.lexval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EFDD5E92-908B-4EF3-87C0-685B49001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75" y="1571302"/>
              <a:ext cx="308838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5" name="直接连接符 2">
              <a:extLst>
                <a:ext uri="{FF2B5EF4-FFF2-40B4-BE49-F238E27FC236}">
                  <a16:creationId xmlns:a16="http://schemas.microsoft.com/office/drawing/2014/main" id="{E7A0AAB9-93DC-4285-A6EC-60DF6DFC2E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9414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直接连接符 4">
              <a:extLst>
                <a:ext uri="{FF2B5EF4-FFF2-40B4-BE49-F238E27FC236}">
                  <a16:creationId xmlns:a16="http://schemas.microsoft.com/office/drawing/2014/main" id="{1676A259-FB60-4440-9577-BD08BBD280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68463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标题 2">
            <a:extLst>
              <a:ext uri="{FF2B5EF4-FFF2-40B4-BE49-F238E27FC236}">
                <a16:creationId xmlns:a16="http://schemas.microsoft.com/office/drawing/2014/main" id="{3FF693A4-BBB2-4A08-8953-9D972B66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L-SDD</a:t>
            </a: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的设计思路分析</a:t>
            </a:r>
            <a:endParaRPr lang="zh-CN" altLang="en-US" sz="40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29C481-3298-4662-93C8-2000175A4088}"/>
              </a:ext>
            </a:extLst>
          </p:cNvPr>
          <p:cNvSpPr/>
          <p:nvPr/>
        </p:nvSpPr>
        <p:spPr>
          <a:xfrm>
            <a:off x="1007533" y="1259083"/>
            <a:ext cx="2315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例：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L-SDD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B60362-D8F8-4BC1-A191-911D89EDF5EB}"/>
              </a:ext>
            </a:extLst>
          </p:cNvPr>
          <p:cNvSpPr/>
          <p:nvPr/>
        </p:nvSpPr>
        <p:spPr>
          <a:xfrm>
            <a:off x="7273252" y="1146224"/>
            <a:ext cx="465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语义翻译的主要任务：计算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的值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FCC84E-AE23-4933-8465-FE5EA55C4244}"/>
              </a:ext>
            </a:extLst>
          </p:cNvPr>
          <p:cNvSpPr/>
          <p:nvPr/>
        </p:nvSpPr>
        <p:spPr>
          <a:xfrm>
            <a:off x="3382624" y="4991417"/>
            <a:ext cx="1074698" cy="4710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D0E5B13-DEB0-45B3-AE52-202E114345F8}"/>
              </a:ext>
            </a:extLst>
          </p:cNvPr>
          <p:cNvCxnSpPr>
            <a:cxnSpLocks/>
          </p:cNvCxnSpPr>
          <p:nvPr/>
        </p:nvCxnSpPr>
        <p:spPr>
          <a:xfrm>
            <a:off x="3491518" y="4794462"/>
            <a:ext cx="206415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C0D2B5E-DDC7-40C8-9476-C258CAC92A20}"/>
              </a:ext>
            </a:extLst>
          </p:cNvPr>
          <p:cNvCxnSpPr>
            <a:cxnSpLocks/>
          </p:cNvCxnSpPr>
          <p:nvPr/>
        </p:nvCxnSpPr>
        <p:spPr>
          <a:xfrm>
            <a:off x="3491518" y="3588816"/>
            <a:ext cx="196717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24ABEB1-F60B-48A3-BD65-32520DA3C2EA}"/>
              </a:ext>
            </a:extLst>
          </p:cNvPr>
          <p:cNvCxnSpPr>
            <a:cxnSpLocks/>
          </p:cNvCxnSpPr>
          <p:nvPr/>
        </p:nvCxnSpPr>
        <p:spPr>
          <a:xfrm>
            <a:off x="4574191" y="5438568"/>
            <a:ext cx="8845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9AB237D9-99DA-4FC9-92ED-8F9B32CBD58F}"/>
              </a:ext>
            </a:extLst>
          </p:cNvPr>
          <p:cNvGrpSpPr>
            <a:grpSpLocks/>
          </p:cNvGrpSpPr>
          <p:nvPr/>
        </p:nvGrpSpPr>
        <p:grpSpPr bwMode="auto">
          <a:xfrm>
            <a:off x="7131512" y="2000276"/>
            <a:ext cx="1995396" cy="1428739"/>
            <a:chOff x="6579764" y="876403"/>
            <a:chExt cx="1496919" cy="1072428"/>
          </a:xfrm>
        </p:grpSpPr>
        <p:sp>
          <p:nvSpPr>
            <p:cNvPr id="123" name="Rectangle 6">
              <a:extLst>
                <a:ext uri="{FF2B5EF4-FFF2-40B4-BE49-F238E27FC236}">
                  <a16:creationId xmlns:a16="http://schemas.microsoft.com/office/drawing/2014/main" id="{A8147515-D87F-4565-BE1B-C7E6A191E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764" y="1568198"/>
              <a:ext cx="271077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" name="Rectangle 9">
              <a:extLst>
                <a:ext uri="{FF2B5EF4-FFF2-40B4-BE49-F238E27FC236}">
                  <a16:creationId xmlns:a16="http://schemas.microsoft.com/office/drawing/2014/main" id="{39D6B6A1-7378-4DAB-90A9-AD689162D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8658" y="1600662"/>
              <a:ext cx="378025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" name="Rectangle 10">
              <a:extLst>
                <a:ext uri="{FF2B5EF4-FFF2-40B4-BE49-F238E27FC236}">
                  <a16:creationId xmlns:a16="http://schemas.microsoft.com/office/drawing/2014/main" id="{4211022D-DFE3-4C89-ACCE-09174CF28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8832" y="876403"/>
              <a:ext cx="417513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FE984316-4DD7-48F3-87E4-A02BFFD73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9246" y="1213340"/>
              <a:ext cx="448342" cy="3841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1431C6A2-C9FC-48C6-AD4A-5AC2EA2A7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5526" y="1219689"/>
              <a:ext cx="701675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06573CA7-3723-48CF-ACE4-95777F58E609}"/>
              </a:ext>
            </a:extLst>
          </p:cNvPr>
          <p:cNvGrpSpPr>
            <a:grpSpLocks/>
          </p:cNvGrpSpPr>
          <p:nvPr/>
        </p:nvGrpSpPr>
        <p:grpSpPr bwMode="auto">
          <a:xfrm>
            <a:off x="10760867" y="5601839"/>
            <a:ext cx="296876" cy="901876"/>
            <a:chOff x="8658440" y="2859782"/>
            <a:chExt cx="222451" cy="675311"/>
          </a:xfrm>
        </p:grpSpPr>
        <p:sp>
          <p:nvSpPr>
            <p:cNvPr id="129" name="Line 5">
              <a:extLst>
                <a:ext uri="{FF2B5EF4-FFF2-40B4-BE49-F238E27FC236}">
                  <a16:creationId xmlns:a16="http://schemas.microsoft.com/office/drawing/2014/main" id="{AD188A67-CD10-46C6-B0B8-A9F7272F9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20472" y="285978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" name="矩形 3">
              <a:extLst>
                <a:ext uri="{FF2B5EF4-FFF2-40B4-BE49-F238E27FC236}">
                  <a16:creationId xmlns:a16="http://schemas.microsoft.com/office/drawing/2014/main" id="{B11E85CD-29F4-410B-95DE-24DF6C5C2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440" y="3220181"/>
              <a:ext cx="222451" cy="314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l-GR" altLang="zh-CN" sz="2133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1" name="组合 124933">
            <a:extLst>
              <a:ext uri="{FF2B5EF4-FFF2-40B4-BE49-F238E27FC236}">
                <a16:creationId xmlns:a16="http://schemas.microsoft.com/office/drawing/2014/main" id="{080F5298-5859-4EC8-8EE2-04668E066B53}"/>
              </a:ext>
            </a:extLst>
          </p:cNvPr>
          <p:cNvGrpSpPr>
            <a:grpSpLocks/>
          </p:cNvGrpSpPr>
          <p:nvPr/>
        </p:nvGrpSpPr>
        <p:grpSpPr bwMode="auto">
          <a:xfrm>
            <a:off x="7676798" y="3503699"/>
            <a:ext cx="2453218" cy="1060981"/>
            <a:chOff x="6938648" y="2013704"/>
            <a:chExt cx="1840912" cy="794371"/>
          </a:xfrm>
        </p:grpSpPr>
        <p:sp>
          <p:nvSpPr>
            <p:cNvPr id="132" name="Line 8">
              <a:extLst>
                <a:ext uri="{FF2B5EF4-FFF2-40B4-BE49-F238E27FC236}">
                  <a16:creationId xmlns:a16="http://schemas.microsoft.com/office/drawing/2014/main" id="{5D394CB3-AFE4-49DA-AE7B-F4978AD18E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03264" y="2030901"/>
              <a:ext cx="0" cy="435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" name="Text Box 13">
              <a:extLst>
                <a:ext uri="{FF2B5EF4-FFF2-40B4-BE49-F238E27FC236}">
                  <a16:creationId xmlns:a16="http://schemas.microsoft.com/office/drawing/2014/main" id="{945784BD-8334-4E6B-8674-982FEED2F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34" name="Line 11">
              <a:extLst>
                <a:ext uri="{FF2B5EF4-FFF2-40B4-BE49-F238E27FC236}">
                  <a16:creationId xmlns:a16="http://schemas.microsoft.com/office/drawing/2014/main" id="{A8402887-2A23-404E-B769-FFC710D254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" name="Line 12">
              <a:extLst>
                <a:ext uri="{FF2B5EF4-FFF2-40B4-BE49-F238E27FC236}">
                  <a16:creationId xmlns:a16="http://schemas.microsoft.com/office/drawing/2014/main" id="{A9B48EBA-782B-47DC-9EAF-31C230364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6" y="2016342"/>
              <a:ext cx="763033" cy="429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" name="Rectangle 6">
              <a:extLst>
                <a:ext uri="{FF2B5EF4-FFF2-40B4-BE49-F238E27FC236}">
                  <a16:creationId xmlns:a16="http://schemas.microsoft.com/office/drawing/2014/main" id="{B824C939-EBDB-4548-A8B1-AAB23D3AB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277" y="2460787"/>
              <a:ext cx="314446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7" name="Rectangle 9">
              <a:extLst>
                <a:ext uri="{FF2B5EF4-FFF2-40B4-BE49-F238E27FC236}">
                  <a16:creationId xmlns:a16="http://schemas.microsoft.com/office/drawing/2014/main" id="{888B1062-FBB2-4EBC-BC31-4E28C8AD2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402" y="2451869"/>
              <a:ext cx="363158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8" name="组合 124933">
            <a:extLst>
              <a:ext uri="{FF2B5EF4-FFF2-40B4-BE49-F238E27FC236}">
                <a16:creationId xmlns:a16="http://schemas.microsoft.com/office/drawing/2014/main" id="{78CFC762-347C-4AC4-8014-1CA8F84FB02E}"/>
              </a:ext>
            </a:extLst>
          </p:cNvPr>
          <p:cNvGrpSpPr>
            <a:grpSpLocks/>
          </p:cNvGrpSpPr>
          <p:nvPr/>
        </p:nvGrpSpPr>
        <p:grpSpPr bwMode="auto">
          <a:xfrm>
            <a:off x="8784462" y="4552769"/>
            <a:ext cx="2453218" cy="1060981"/>
            <a:chOff x="6938648" y="2013704"/>
            <a:chExt cx="1840912" cy="794371"/>
          </a:xfrm>
        </p:grpSpPr>
        <p:sp>
          <p:nvSpPr>
            <p:cNvPr id="139" name="Line 8">
              <a:extLst>
                <a:ext uri="{FF2B5EF4-FFF2-40B4-BE49-F238E27FC236}">
                  <a16:creationId xmlns:a16="http://schemas.microsoft.com/office/drawing/2014/main" id="{C18ACEB5-2A37-4327-AAB5-DF6471570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03264" y="2030901"/>
              <a:ext cx="0" cy="435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" name="Text Box 13">
              <a:extLst>
                <a:ext uri="{FF2B5EF4-FFF2-40B4-BE49-F238E27FC236}">
                  <a16:creationId xmlns:a16="http://schemas.microsoft.com/office/drawing/2014/main" id="{363EA685-D465-4014-A494-04CBF6670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41" name="Line 11">
              <a:extLst>
                <a:ext uri="{FF2B5EF4-FFF2-40B4-BE49-F238E27FC236}">
                  <a16:creationId xmlns:a16="http://schemas.microsoft.com/office/drawing/2014/main" id="{DC72BEED-2384-4B82-A2FE-8C3AD73D8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2" name="Line 12">
              <a:extLst>
                <a:ext uri="{FF2B5EF4-FFF2-40B4-BE49-F238E27FC236}">
                  <a16:creationId xmlns:a16="http://schemas.microsoft.com/office/drawing/2014/main" id="{AA1D6CF8-E370-4CDC-A7D0-ED5A7F965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6" y="2016342"/>
              <a:ext cx="763033" cy="429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" name="Rectangle 6">
              <a:extLst>
                <a:ext uri="{FF2B5EF4-FFF2-40B4-BE49-F238E27FC236}">
                  <a16:creationId xmlns:a16="http://schemas.microsoft.com/office/drawing/2014/main" id="{2B93AE2D-D579-48F5-A613-C8C833A1D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277" y="2460787"/>
              <a:ext cx="314446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" name="Rectangle 9">
              <a:extLst>
                <a:ext uri="{FF2B5EF4-FFF2-40B4-BE49-F238E27FC236}">
                  <a16:creationId xmlns:a16="http://schemas.microsoft.com/office/drawing/2014/main" id="{56EED4EE-C7B0-4DFE-A524-77F1A9653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402" y="2451869"/>
              <a:ext cx="363158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5" name="矩形 58">
            <a:extLst>
              <a:ext uri="{FF2B5EF4-FFF2-40B4-BE49-F238E27FC236}">
                <a16:creationId xmlns:a16="http://schemas.microsoft.com/office/drawing/2014/main" id="{1851DED5-9E34-4593-8400-E1CC77780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181" y="3086694"/>
            <a:ext cx="516488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67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inh</a:t>
            </a:r>
            <a:endParaRPr kumimoji="1" lang="en-US" altLang="zh-CN" sz="1867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6" name="矩形 58">
            <a:extLst>
              <a:ext uri="{FF2B5EF4-FFF2-40B4-BE49-F238E27FC236}">
                <a16:creationId xmlns:a16="http://schemas.microsoft.com/office/drawing/2014/main" id="{4B612B1B-03EF-4FEC-9607-A8EE16533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7385" y="4193314"/>
            <a:ext cx="516488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67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inh</a:t>
            </a:r>
            <a:endParaRPr kumimoji="1" lang="en-US" altLang="zh-CN" sz="1867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7" name="矩形 58">
            <a:extLst>
              <a:ext uri="{FF2B5EF4-FFF2-40B4-BE49-F238E27FC236}">
                <a16:creationId xmlns:a16="http://schemas.microsoft.com/office/drawing/2014/main" id="{1F8E9968-F6B5-4C89-9753-F48E3D858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2817" y="5245553"/>
            <a:ext cx="516488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67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inh</a:t>
            </a:r>
            <a:endParaRPr kumimoji="1" lang="en-US" altLang="zh-CN" sz="1867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B2CEA2-6937-49E3-8A25-AE371D4BFC63}"/>
              </a:ext>
            </a:extLst>
          </p:cNvPr>
          <p:cNvSpPr/>
          <p:nvPr/>
        </p:nvSpPr>
        <p:spPr>
          <a:xfrm>
            <a:off x="11011976" y="5245301"/>
            <a:ext cx="5164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867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syn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CABF5370-9C70-4235-9BFE-03BE7525D378}"/>
              </a:ext>
            </a:extLst>
          </p:cNvPr>
          <p:cNvSpPr/>
          <p:nvPr/>
        </p:nvSpPr>
        <p:spPr>
          <a:xfrm>
            <a:off x="9977364" y="4191467"/>
            <a:ext cx="5164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867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syn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061A1F0-A887-4AD6-84A7-6F706D7C8D8F}"/>
              </a:ext>
            </a:extLst>
          </p:cNvPr>
          <p:cNvSpPr/>
          <p:nvPr/>
        </p:nvSpPr>
        <p:spPr>
          <a:xfrm>
            <a:off x="8902785" y="3085492"/>
            <a:ext cx="5164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867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syn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51" name="任意多边形 124943">
            <a:extLst>
              <a:ext uri="{FF2B5EF4-FFF2-40B4-BE49-F238E27FC236}">
                <a16:creationId xmlns:a16="http://schemas.microsoft.com/office/drawing/2014/main" id="{F80A4327-30FD-4175-A50A-0DF1CD53B14B}"/>
              </a:ext>
            </a:extLst>
          </p:cNvPr>
          <p:cNvSpPr/>
          <p:nvPr/>
        </p:nvSpPr>
        <p:spPr bwMode="auto">
          <a:xfrm>
            <a:off x="10636245" y="5564719"/>
            <a:ext cx="658281" cy="182033"/>
          </a:xfrm>
          <a:custGeom>
            <a:avLst/>
            <a:gdLst>
              <a:gd name="connsiteX0" fmla="*/ 0 w 493986"/>
              <a:gd name="connsiteY0" fmla="*/ 0 h 136709"/>
              <a:gd name="connsiteX1" fmla="*/ 220717 w 493986"/>
              <a:gd name="connsiteY1" fmla="*/ 136634 h 136709"/>
              <a:gd name="connsiteX2" fmla="*/ 483476 w 493986"/>
              <a:gd name="connsiteY2" fmla="*/ 21021 h 136709"/>
              <a:gd name="connsiteX3" fmla="*/ 483476 w 493986"/>
              <a:gd name="connsiteY3" fmla="*/ 21021 h 136709"/>
              <a:gd name="connsiteX4" fmla="*/ 493986 w 493986"/>
              <a:gd name="connsiteY4" fmla="*/ 10510 h 13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986" h="136709">
                <a:moveTo>
                  <a:pt x="0" y="0"/>
                </a:moveTo>
                <a:cubicBezTo>
                  <a:pt x="70069" y="66565"/>
                  <a:pt x="140138" y="133131"/>
                  <a:pt x="220717" y="136634"/>
                </a:cubicBezTo>
                <a:cubicBezTo>
                  <a:pt x="301296" y="140137"/>
                  <a:pt x="483476" y="21021"/>
                  <a:pt x="483476" y="21021"/>
                </a:cubicBezTo>
                <a:lnTo>
                  <a:pt x="483476" y="21021"/>
                </a:lnTo>
                <a:lnTo>
                  <a:pt x="493986" y="10510"/>
                </a:ln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52" name="Line 35">
            <a:extLst>
              <a:ext uri="{FF2B5EF4-FFF2-40B4-BE49-F238E27FC236}">
                <a16:creationId xmlns:a16="http://schemas.microsoft.com/office/drawing/2014/main" id="{9B9868D6-45EE-43B2-AAD5-55D2C2F302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55692" y="4608242"/>
            <a:ext cx="892548" cy="515264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33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" name="Line 35">
            <a:extLst>
              <a:ext uri="{FF2B5EF4-FFF2-40B4-BE49-F238E27FC236}">
                <a16:creationId xmlns:a16="http://schemas.microsoft.com/office/drawing/2014/main" id="{93F74071-F17C-41AB-80D1-ED6F7C5209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50754" y="3527521"/>
            <a:ext cx="892548" cy="515264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33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4" name="Line 35">
            <a:extLst>
              <a:ext uri="{FF2B5EF4-FFF2-40B4-BE49-F238E27FC236}">
                <a16:creationId xmlns:a16="http://schemas.microsoft.com/office/drawing/2014/main" id="{C360C381-B631-4A01-89A7-E17664BADB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09454" y="2510338"/>
            <a:ext cx="646190" cy="35367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33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62302A-18A7-4FF9-BC0C-722CF1781BF3}"/>
              </a:ext>
            </a:extLst>
          </p:cNvPr>
          <p:cNvSpPr/>
          <p:nvPr/>
        </p:nvSpPr>
        <p:spPr>
          <a:xfrm>
            <a:off x="7922461" y="2130682"/>
            <a:ext cx="476412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867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val</a:t>
            </a:r>
            <a:endParaRPr lang="zh-CN" altLang="en-US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30C99E7A-FA0F-4D5A-95BC-EC611DC0901C}"/>
              </a:ext>
            </a:extLst>
          </p:cNvPr>
          <p:cNvSpPr/>
          <p:nvPr/>
        </p:nvSpPr>
        <p:spPr>
          <a:xfrm>
            <a:off x="10426689" y="5300654"/>
            <a:ext cx="419034" cy="2925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0951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/>
      <p:bldP spid="149" grpId="0"/>
      <p:bldP spid="150" grpId="0"/>
      <p:bldP spid="151" grpId="0" animBg="1"/>
      <p:bldP spid="152" grpId="0" animBg="1"/>
      <p:bldP spid="153" grpId="0" animBg="1"/>
      <p:bldP spid="154" grpId="0" animBg="1"/>
      <p:bldP spid="9" grpId="0"/>
      <p:bldP spid="1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2">
            <a:extLst>
              <a:ext uri="{FF2B5EF4-FFF2-40B4-BE49-F238E27FC236}">
                <a16:creationId xmlns:a16="http://schemas.microsoft.com/office/drawing/2014/main" id="{56222685-F27F-4B12-ADFE-D79431505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语义分析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要解决的问题</a:t>
            </a:r>
            <a:endParaRPr lang="zh-CN" altLang="en-US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FB14FA-F4A6-428A-9BD5-4EFE6BEA6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1" y="1143000"/>
            <a:ext cx="10670116" cy="116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00063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61942" indent="-361942" defTabSz="1219170" fontAlgn="base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如何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zh-CN" altLang="en-US" sz="2800" dirty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语义信息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sz="2800" dirty="0">
              <a:solidFill>
                <a:srgbClr val="000000"/>
              </a:solidFill>
              <a:latin typeface="华文楷体" panose="0201060004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61942" indent="-361942" defTabSz="1219170" fontAlgn="base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如何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zh-CN" altLang="en-US" sz="2800" dirty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语义信息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（语义属性）？</a:t>
            </a:r>
            <a:endParaRPr lang="en-US" altLang="zh-CN" sz="2800" dirty="0">
              <a:solidFill>
                <a:srgbClr val="000000"/>
              </a:solidFill>
              <a:latin typeface="华文楷体" panose="0201060004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FF0D68-79B6-4D10-B25D-CE976A72C261}"/>
              </a:ext>
            </a:extLst>
          </p:cNvPr>
          <p:cNvSpPr/>
          <p:nvPr/>
        </p:nvSpPr>
        <p:spPr>
          <a:xfrm>
            <a:off x="6621244" y="1143000"/>
            <a:ext cx="55931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文法符号（语法信息）→语义属性</a:t>
            </a:r>
            <a:endParaRPr lang="zh-CN" altLang="en-US" sz="1600" b="1" dirty="0">
              <a:solidFill>
                <a:srgbClr val="0000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A80429-7B35-480C-AD62-DF5999899161}"/>
              </a:ext>
            </a:extLst>
          </p:cNvPr>
          <p:cNvSpPr/>
          <p:nvPr/>
        </p:nvSpPr>
        <p:spPr>
          <a:xfrm>
            <a:off x="6621244" y="1775349"/>
            <a:ext cx="52325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产生式（语法规则）→语义规则</a:t>
            </a:r>
            <a:endParaRPr lang="zh-CN" altLang="en-US" sz="1600" b="1" dirty="0">
              <a:solidFill>
                <a:srgbClr val="0000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F3549F-2233-4A9C-B87F-81EDCCDA5072}"/>
              </a:ext>
            </a:extLst>
          </p:cNvPr>
          <p:cNvSpPr/>
          <p:nvPr/>
        </p:nvSpPr>
        <p:spPr>
          <a:xfrm flipH="1">
            <a:off x="10122485" y="1437226"/>
            <a:ext cx="2069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设置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D2F27E-A17F-42D1-9012-EE9CFB79E91A}"/>
              </a:ext>
            </a:extLst>
          </p:cNvPr>
          <p:cNvSpPr/>
          <p:nvPr/>
        </p:nvSpPr>
        <p:spPr>
          <a:xfrm flipH="1">
            <a:off x="9774928" y="2080991"/>
            <a:ext cx="2069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关联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3A21ED0-138B-4C37-A16B-A28C712E2C88}"/>
              </a:ext>
            </a:extLst>
          </p:cNvPr>
          <p:cNvSpPr/>
          <p:nvPr/>
        </p:nvSpPr>
        <p:spPr>
          <a:xfrm>
            <a:off x="6446520" y="836085"/>
            <a:ext cx="3810000" cy="172423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77DACDA-4DB9-43D5-879D-52A63F97F2F4}"/>
              </a:ext>
            </a:extLst>
          </p:cNvPr>
          <p:cNvSpPr/>
          <p:nvPr/>
        </p:nvSpPr>
        <p:spPr>
          <a:xfrm>
            <a:off x="6096000" y="357719"/>
            <a:ext cx="6073676" cy="235500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6764EC-E976-49B1-B293-23FA0CE7D3A0}"/>
              </a:ext>
            </a:extLst>
          </p:cNvPr>
          <p:cNvSpPr/>
          <p:nvPr/>
        </p:nvSpPr>
        <p:spPr>
          <a:xfrm>
            <a:off x="7778869" y="772261"/>
            <a:ext cx="922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endParaRPr lang="zh-CN" altLang="en-US" sz="2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4F8CC4-FB18-489F-AF00-754224AB4966}"/>
              </a:ext>
            </a:extLst>
          </p:cNvPr>
          <p:cNvSpPr/>
          <p:nvPr/>
        </p:nvSpPr>
        <p:spPr>
          <a:xfrm>
            <a:off x="8680630" y="312865"/>
            <a:ext cx="904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SDD</a:t>
            </a:r>
            <a:endParaRPr lang="zh-CN" altLang="en-US" sz="2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7FDA02-3F95-4808-ACEF-4A3D3772E2C7}"/>
              </a:ext>
            </a:extLst>
          </p:cNvPr>
          <p:cNvSpPr/>
          <p:nvPr/>
        </p:nvSpPr>
        <p:spPr>
          <a:xfrm>
            <a:off x="4137527" y="3198450"/>
            <a:ext cx="3653193" cy="5199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是对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的扩展</a:t>
            </a:r>
          </a:p>
        </p:txBody>
      </p:sp>
      <p:grpSp>
        <p:nvGrpSpPr>
          <p:cNvPr id="14" name="组合 3">
            <a:extLst>
              <a:ext uri="{FF2B5EF4-FFF2-40B4-BE49-F238E27FC236}">
                <a16:creationId xmlns:a16="http://schemas.microsoft.com/office/drawing/2014/main" id="{F981AC62-155A-401A-BD4C-4119A7BD05A2}"/>
              </a:ext>
            </a:extLst>
          </p:cNvPr>
          <p:cNvGrpSpPr/>
          <p:nvPr/>
        </p:nvGrpSpPr>
        <p:grpSpPr>
          <a:xfrm>
            <a:off x="3260480" y="3909054"/>
            <a:ext cx="5407289" cy="2831544"/>
            <a:chOff x="3359696" y="3284984"/>
            <a:chExt cx="4055467" cy="212365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B51F436-D23F-4926-8624-F09C6665C092}"/>
                </a:ext>
              </a:extLst>
            </p:cNvPr>
            <p:cNvSpPr/>
            <p:nvPr/>
          </p:nvSpPr>
          <p:spPr>
            <a:xfrm>
              <a:off x="3359696" y="3284984"/>
              <a:ext cx="4055467" cy="210057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defTabSz="1219170" fontAlgn="base">
                <a:lnSpc>
                  <a:spcPts val="28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zh-CN" altLang="en-US" sz="32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altLang="en-US" sz="24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产生式</a:t>
              </a:r>
              <a:r>
                <a:rPr lang="en-US" altLang="zh-CN" sz="24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</a:t>
              </a:r>
              <a:r>
                <a:rPr lang="zh-CN" altLang="en-US" sz="24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defTabSz="1219170" fontAlgn="base">
                <a:lnSpc>
                  <a:spcPts val="28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→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L</a:t>
              </a:r>
              <a:r>
                <a:rPr lang="en-US" altLang="zh-CN" sz="24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	</a:t>
              </a:r>
              <a:r>
                <a:rPr lang="en-US" altLang="zh-CN" sz="24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	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L . 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inh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=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T . type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 </a:t>
              </a:r>
              <a:endPara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  <a:p>
              <a:pPr defTabSz="1219170" fontAlgn="base">
                <a:lnSpc>
                  <a:spcPts val="28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T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→ </a:t>
              </a:r>
              <a:r>
                <a:rPr lang="en-US" altLang="zh-CN" sz="2400" b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int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		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T . type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= 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int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</a:p>
            <a:p>
              <a:pPr defTabSz="1219170" fontAlgn="base">
                <a:lnSpc>
                  <a:spcPts val="28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T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→ real 	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T . type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=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real </a:t>
              </a:r>
            </a:p>
            <a:p>
              <a:pPr defTabSz="1219170" fontAlgn="base">
                <a:lnSpc>
                  <a:spcPts val="28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L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→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L</a:t>
              </a:r>
              <a:r>
                <a:rPr lang="en-US" altLang="zh-CN" sz="2400" b="1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 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, id 	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L</a:t>
              </a:r>
              <a:r>
                <a:rPr lang="en-US" altLang="zh-CN" sz="2400" b="1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. 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inh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=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L . 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inh</a:t>
              </a:r>
              <a:endPara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  <a:p>
              <a:pPr defTabSz="1219170" fontAlgn="base">
                <a:lnSpc>
                  <a:spcPts val="28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         …		            …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D057407-E58A-4AB6-B4FB-B9057C060547}"/>
                </a:ext>
              </a:extLst>
            </p:cNvPr>
            <p:cNvCxnSpPr/>
            <p:nvPr/>
          </p:nvCxnSpPr>
          <p:spPr>
            <a:xfrm>
              <a:off x="3359696" y="3648444"/>
              <a:ext cx="405546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2512863-BDDA-4697-9DDA-E4A93F97FB2F}"/>
                </a:ext>
              </a:extLst>
            </p:cNvPr>
            <p:cNvCxnSpPr/>
            <p:nvPr/>
          </p:nvCxnSpPr>
          <p:spPr>
            <a:xfrm>
              <a:off x="5054289" y="3284984"/>
              <a:ext cx="0" cy="21236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  <p:bldP spid="7" grpId="0" animBg="1"/>
      <p:bldP spid="10" grpId="0" animBg="1"/>
      <p:bldP spid="9" grpId="0"/>
      <p:bldP spid="12" grpId="0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3" descr="G:\QQ截图201607142012副本.jpg">
            <a:extLst>
              <a:ext uri="{FF2B5EF4-FFF2-40B4-BE49-F238E27FC236}">
                <a16:creationId xmlns:a16="http://schemas.microsoft.com/office/drawing/2014/main" id="{51A4F108-A1C3-442D-9FB6-01B681BEB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36471CE2-25F1-4DAB-89FC-4F4BF5ED3866}"/>
              </a:ext>
            </a:extLst>
          </p:cNvPr>
          <p:cNvSpPr txBox="1">
            <a:spLocks noChangeArrowheads="1"/>
          </p:cNvSpPr>
          <p:nvPr/>
        </p:nvSpPr>
        <p:spPr>
          <a:xfrm>
            <a:off x="6864351" y="2286000"/>
            <a:ext cx="3937000" cy="1253067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667" b="0" i="0" u="none" strike="noStrike" kern="1200" cap="none" spc="8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结束</a:t>
            </a:r>
            <a:endParaRPr kumimoji="0" lang="en-US" altLang="zh-CN" sz="4667" b="0" i="0" u="none" strike="noStrike" kern="1200" cap="none" spc="8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487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DDE7EE7-886A-41EC-9E1E-366E417E2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467" y="213784"/>
            <a:ext cx="7793567" cy="146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5EAE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8BD614-AB78-4BB2-98CB-5607BCA4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L-SDD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的自顶向下翻译</a:t>
            </a:r>
            <a:endParaRPr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39C6265-2295-43D4-8EAC-86D1A5AE2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33" y="1964267"/>
            <a:ext cx="7105651" cy="16573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133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kumimoji="0" lang="en-US" altLang="zh-CN" sz="2133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133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kumimoji="0" lang="en-US" altLang="zh-CN" sz="2133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133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kumimoji="0" lang="en-US" altLang="zh-CN" sz="2133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kumimoji="0" lang="en-US" altLang="zh-CN" sz="2133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133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kumimoji="0" lang="en-US" altLang="zh-CN" sz="2133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133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kumimoji="0" lang="en-US" altLang="zh-CN" sz="2133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kumimoji="0" lang="en-US" altLang="zh-CN" sz="2133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133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133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133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kumimoji="0" lang="zh-CN" altLang="en-US" sz="2133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kumimoji="0" lang="en-US" altLang="zh-CN" sz="2133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133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 *</a:t>
            </a:r>
            <a:r>
              <a:rPr kumimoji="0" lang="zh-CN" altLang="en-US" sz="2133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133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133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133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133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 </a:t>
            </a: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133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133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133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</a:t>
            </a: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kumimoji="0" lang="zh-CN" altLang="en-US" sz="2133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kumimoji="0" lang="zh-CN" altLang="en-US" sz="2133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133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133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133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133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133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133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133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133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133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133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133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 </a:t>
            </a:r>
            <a:r>
              <a:rPr kumimoji="0" lang="zh-CN" altLang="en-US" sz="2133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133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133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kumimoji="0" lang="el-GR" altLang="zh-CN" sz="2133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kumimoji="0" lang="en-US" altLang="zh-CN" sz="2133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zh-CN" altLang="en-US" sz="2133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133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133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133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133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133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133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133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inh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kumimoji="0" lang="en-US" altLang="zh-CN" sz="2133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133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kumimoji="0" lang="en-US" altLang="zh-CN" sz="2133" b="1" i="0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kumimoji="0" lang="en-US" altLang="zh-CN" sz="2133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kumimoji="0" lang="zh-CN" altLang="en-US" sz="2133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9" name="Text Box 45">
            <a:extLst>
              <a:ext uri="{FF2B5EF4-FFF2-40B4-BE49-F238E27FC236}">
                <a16:creationId xmlns:a16="http://schemas.microsoft.com/office/drawing/2014/main" id="{BEB46E62-F644-46BE-BE17-897521AFE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1" y="1316567"/>
            <a:ext cx="1691216" cy="50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67" b="1" i="1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SDT</a:t>
            </a:r>
            <a:r>
              <a:rPr kumimoji="1" lang="zh-CN" altLang="en-US" sz="2667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</p:txBody>
      </p:sp>
      <p:sp>
        <p:nvSpPr>
          <p:cNvPr id="26630" name="矩形 7">
            <a:extLst>
              <a:ext uri="{FF2B5EF4-FFF2-40B4-BE49-F238E27FC236}">
                <a16:creationId xmlns:a16="http://schemas.microsoft.com/office/drawing/2014/main" id="{507B3877-352C-4FA9-95C4-19E19EE7E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185" y="3909484"/>
            <a:ext cx="2849033" cy="198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输入</a:t>
            </a:r>
            <a:r>
              <a:rPr kumimoji="1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3   *   5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* digit </a:t>
            </a:r>
            <a:endParaRPr kumimoji="1" lang="en-US" altLang="zh-CN" sz="2667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667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B1C13797-070C-4313-AD9A-DD4F98D2999C}"/>
              </a:ext>
            </a:extLst>
          </p:cNvPr>
          <p:cNvGrpSpPr>
            <a:grpSpLocks/>
          </p:cNvGrpSpPr>
          <p:nvPr/>
        </p:nvGrpSpPr>
        <p:grpSpPr bwMode="auto">
          <a:xfrm>
            <a:off x="7107767" y="2759943"/>
            <a:ext cx="2872317" cy="1636564"/>
            <a:chOff x="5921910" y="720403"/>
            <a:chExt cx="2154773" cy="1228428"/>
          </a:xfrm>
        </p:grpSpPr>
        <p:sp>
          <p:nvSpPr>
            <p:cNvPr id="26676" name="Rectangle 6">
              <a:extLst>
                <a:ext uri="{FF2B5EF4-FFF2-40B4-BE49-F238E27FC236}">
                  <a16:creationId xmlns:a16="http://schemas.microsoft.com/office/drawing/2014/main" id="{88301F46-60EF-46EB-910C-ED0F94FBF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910" y="1593269"/>
              <a:ext cx="271077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77" name="Rectangle 9">
              <a:extLst>
                <a:ext uri="{FF2B5EF4-FFF2-40B4-BE49-F238E27FC236}">
                  <a16:creationId xmlns:a16="http://schemas.microsoft.com/office/drawing/2014/main" id="{FEEDD428-E2D6-4957-8962-C34BF2F7C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8658" y="1600662"/>
              <a:ext cx="378025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T’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78" name="Rectangle 10">
              <a:extLst>
                <a:ext uri="{FF2B5EF4-FFF2-40B4-BE49-F238E27FC236}">
                  <a16:creationId xmlns:a16="http://schemas.microsoft.com/office/drawing/2014/main" id="{D65972F2-2754-4A3E-9305-D477FF70E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8832" y="720403"/>
              <a:ext cx="417513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79" name="Line 11">
              <a:extLst>
                <a:ext uri="{FF2B5EF4-FFF2-40B4-BE49-F238E27FC236}">
                  <a16:creationId xmlns:a16="http://schemas.microsoft.com/office/drawing/2014/main" id="{9C2B5CBB-BA81-4B05-A128-E6E21AA6A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10013" y="1213340"/>
              <a:ext cx="987576" cy="3956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80" name="Line 12">
              <a:extLst>
                <a:ext uri="{FF2B5EF4-FFF2-40B4-BE49-F238E27FC236}">
                  <a16:creationId xmlns:a16="http://schemas.microsoft.com/office/drawing/2014/main" id="{2B0CD104-F558-4EBA-8BAB-497556C1F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5526" y="1219689"/>
              <a:ext cx="701675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24933">
            <a:extLst>
              <a:ext uri="{FF2B5EF4-FFF2-40B4-BE49-F238E27FC236}">
                <a16:creationId xmlns:a16="http://schemas.microsoft.com/office/drawing/2014/main" id="{FCF9F09E-5673-4B43-A549-141D07D066FD}"/>
              </a:ext>
            </a:extLst>
          </p:cNvPr>
          <p:cNvGrpSpPr>
            <a:grpSpLocks/>
          </p:cNvGrpSpPr>
          <p:nvPr/>
        </p:nvGrpSpPr>
        <p:grpSpPr bwMode="auto">
          <a:xfrm>
            <a:off x="8464552" y="4483099"/>
            <a:ext cx="2787649" cy="1049070"/>
            <a:chOff x="6938648" y="2013704"/>
            <a:chExt cx="2091871" cy="785453"/>
          </a:xfrm>
        </p:grpSpPr>
        <p:sp>
          <p:nvSpPr>
            <p:cNvPr id="26670" name="Line 8">
              <a:extLst>
                <a:ext uri="{FF2B5EF4-FFF2-40B4-BE49-F238E27FC236}">
                  <a16:creationId xmlns:a16="http://schemas.microsoft.com/office/drawing/2014/main" id="{9D44ADFF-756E-4518-9E53-45579F6533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0792" y="2030902"/>
              <a:ext cx="262473" cy="450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71" name="Text Box 13">
              <a:extLst>
                <a:ext uri="{FF2B5EF4-FFF2-40B4-BE49-F238E27FC236}">
                  <a16:creationId xmlns:a16="http://schemas.microsoft.com/office/drawing/2014/main" id="{35462FB1-57FC-4727-A2B2-B1C27D4E6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</a:p>
          </p:txBody>
        </p:sp>
        <p:sp>
          <p:nvSpPr>
            <p:cNvPr id="26672" name="Line 11">
              <a:extLst>
                <a:ext uri="{FF2B5EF4-FFF2-40B4-BE49-F238E27FC236}">
                  <a16:creationId xmlns:a16="http://schemas.microsoft.com/office/drawing/2014/main" id="{F484516E-7588-4040-B7C6-D9FA1BE01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73" name="Line 12">
              <a:extLst>
                <a:ext uri="{FF2B5EF4-FFF2-40B4-BE49-F238E27FC236}">
                  <a16:creationId xmlns:a16="http://schemas.microsoft.com/office/drawing/2014/main" id="{850A3CDC-DD5D-469A-AFE2-B32BC8019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5" y="2016342"/>
              <a:ext cx="801183" cy="4355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74" name="Rectangle 6">
              <a:extLst>
                <a:ext uri="{FF2B5EF4-FFF2-40B4-BE49-F238E27FC236}">
                  <a16:creationId xmlns:a16="http://schemas.microsoft.com/office/drawing/2014/main" id="{700C52B6-4467-42B8-9456-E4B1B96E6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9099" y="2431251"/>
              <a:ext cx="314446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75" name="Rectangle 9">
              <a:extLst>
                <a:ext uri="{FF2B5EF4-FFF2-40B4-BE49-F238E27FC236}">
                  <a16:creationId xmlns:a16="http://schemas.microsoft.com/office/drawing/2014/main" id="{145E7F1B-0EF3-4538-BC4A-C15BBF853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7361" y="2440188"/>
              <a:ext cx="363158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T’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4938" name="组合 124937">
            <a:extLst>
              <a:ext uri="{FF2B5EF4-FFF2-40B4-BE49-F238E27FC236}">
                <a16:creationId xmlns:a16="http://schemas.microsoft.com/office/drawing/2014/main" id="{C276B0A4-53A2-45D9-98BF-16C7AB704393}"/>
              </a:ext>
            </a:extLst>
          </p:cNvPr>
          <p:cNvGrpSpPr>
            <a:grpSpLocks/>
          </p:cNvGrpSpPr>
          <p:nvPr/>
        </p:nvGrpSpPr>
        <p:grpSpPr bwMode="auto">
          <a:xfrm>
            <a:off x="10756920" y="5611286"/>
            <a:ext cx="296876" cy="901876"/>
            <a:chOff x="8658440" y="2859782"/>
            <a:chExt cx="222451" cy="675311"/>
          </a:xfrm>
        </p:grpSpPr>
        <p:sp>
          <p:nvSpPr>
            <p:cNvPr id="26668" name="Line 5">
              <a:extLst>
                <a:ext uri="{FF2B5EF4-FFF2-40B4-BE49-F238E27FC236}">
                  <a16:creationId xmlns:a16="http://schemas.microsoft.com/office/drawing/2014/main" id="{F226728C-9CAF-4980-9B74-6DE13568E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20472" y="285978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69" name="矩形 3">
              <a:extLst>
                <a:ext uri="{FF2B5EF4-FFF2-40B4-BE49-F238E27FC236}">
                  <a16:creationId xmlns:a16="http://schemas.microsoft.com/office/drawing/2014/main" id="{DB51E39C-3F5D-4562-B228-A397681C0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440" y="3220181"/>
              <a:ext cx="222451" cy="314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133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4931" name="组合 124930">
            <a:extLst>
              <a:ext uri="{FF2B5EF4-FFF2-40B4-BE49-F238E27FC236}">
                <a16:creationId xmlns:a16="http://schemas.microsoft.com/office/drawing/2014/main" id="{B720EAED-5E8F-4520-ADCB-F3C7DCCC1545}"/>
              </a:ext>
            </a:extLst>
          </p:cNvPr>
          <p:cNvGrpSpPr>
            <a:grpSpLocks/>
          </p:cNvGrpSpPr>
          <p:nvPr/>
        </p:nvGrpSpPr>
        <p:grpSpPr bwMode="auto">
          <a:xfrm>
            <a:off x="7285572" y="3987800"/>
            <a:ext cx="732893" cy="975784"/>
            <a:chOff x="6054749" y="1641620"/>
            <a:chExt cx="549428" cy="732182"/>
          </a:xfrm>
        </p:grpSpPr>
        <p:sp>
          <p:nvSpPr>
            <p:cNvPr id="38" name="Line 32">
              <a:extLst>
                <a:ext uri="{FF2B5EF4-FFF2-40B4-BE49-F238E27FC236}">
                  <a16:creationId xmlns:a16="http://schemas.microsoft.com/office/drawing/2014/main" id="{2F8A183E-F4B1-4C34-8B19-2DE8AAFF9B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5315" y="2030741"/>
              <a:ext cx="0" cy="343061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3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67" name="矩形 56">
              <a:extLst>
                <a:ext uri="{FF2B5EF4-FFF2-40B4-BE49-F238E27FC236}">
                  <a16:creationId xmlns:a16="http://schemas.microsoft.com/office/drawing/2014/main" id="{DE1FF4F9-F6BF-4227-B745-A6A4ABB1D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749" y="1641620"/>
              <a:ext cx="549428" cy="284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67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val</a:t>
              </a:r>
              <a:r>
                <a:rPr kumimoji="1" lang="en-US" altLang="zh-CN" sz="1867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=3</a:t>
              </a:r>
              <a:endPara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4929" name="组合 124928">
            <a:extLst>
              <a:ext uri="{FF2B5EF4-FFF2-40B4-BE49-F238E27FC236}">
                <a16:creationId xmlns:a16="http://schemas.microsoft.com/office/drawing/2014/main" id="{89FE7171-9A12-4727-A2BE-977877C660A6}"/>
              </a:ext>
            </a:extLst>
          </p:cNvPr>
          <p:cNvGrpSpPr>
            <a:grpSpLocks/>
          </p:cNvGrpSpPr>
          <p:nvPr/>
        </p:nvGrpSpPr>
        <p:grpSpPr bwMode="auto">
          <a:xfrm>
            <a:off x="6927848" y="4506383"/>
            <a:ext cx="1588882" cy="1057137"/>
            <a:chOff x="5787041" y="2030902"/>
            <a:chExt cx="1191070" cy="792629"/>
          </a:xfrm>
        </p:grpSpPr>
        <p:sp>
          <p:nvSpPr>
            <p:cNvPr id="26663" name="Rectangle 2">
              <a:extLst>
                <a:ext uri="{FF2B5EF4-FFF2-40B4-BE49-F238E27FC236}">
                  <a16:creationId xmlns:a16="http://schemas.microsoft.com/office/drawing/2014/main" id="{73E85814-3417-4009-8A86-C1BD480B5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7041" y="2409316"/>
              <a:ext cx="584468" cy="347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digit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64" name="Line 5">
              <a:extLst>
                <a:ext uri="{FF2B5EF4-FFF2-40B4-BE49-F238E27FC236}">
                  <a16:creationId xmlns:a16="http://schemas.microsoft.com/office/drawing/2014/main" id="{B2206954-AE7D-43EB-95C7-36BCFF42EF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03416" y="203090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65" name="矩形 57">
              <a:extLst>
                <a:ext uri="{FF2B5EF4-FFF2-40B4-BE49-F238E27FC236}">
                  <a16:creationId xmlns:a16="http://schemas.microsoft.com/office/drawing/2014/main" id="{786ECF1E-8C23-4873-B9D3-00186D13A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0013" y="2538869"/>
              <a:ext cx="768098" cy="284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67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lexval</a:t>
              </a:r>
              <a:r>
                <a:rPr kumimoji="1" lang="en-US" altLang="zh-CN" sz="1867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=3</a:t>
              </a:r>
              <a:endParaRPr kumimoji="0" lang="zh-CN" altLang="en-US" sz="1867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4936" name="组合 124935">
            <a:extLst>
              <a:ext uri="{FF2B5EF4-FFF2-40B4-BE49-F238E27FC236}">
                <a16:creationId xmlns:a16="http://schemas.microsoft.com/office/drawing/2014/main" id="{A74DDDB0-B58A-4B56-B665-CF2A6397B7FB}"/>
              </a:ext>
            </a:extLst>
          </p:cNvPr>
          <p:cNvGrpSpPr>
            <a:grpSpLocks/>
          </p:cNvGrpSpPr>
          <p:nvPr/>
        </p:nvGrpSpPr>
        <p:grpSpPr bwMode="auto">
          <a:xfrm>
            <a:off x="9177613" y="5194300"/>
            <a:ext cx="732893" cy="874184"/>
            <a:chOff x="7474212" y="2546238"/>
            <a:chExt cx="549428" cy="656444"/>
          </a:xfrm>
        </p:grpSpPr>
        <p:sp>
          <p:nvSpPr>
            <p:cNvPr id="55" name="Line 32">
              <a:extLst>
                <a:ext uri="{FF2B5EF4-FFF2-40B4-BE49-F238E27FC236}">
                  <a16:creationId xmlns:a16="http://schemas.microsoft.com/office/drawing/2014/main" id="{F88BC9D9-B92C-4DB4-A89C-759066B37C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36200" y="2859360"/>
              <a:ext cx="0" cy="343322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3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62" name="矩形 59">
              <a:extLst>
                <a:ext uri="{FF2B5EF4-FFF2-40B4-BE49-F238E27FC236}">
                  <a16:creationId xmlns:a16="http://schemas.microsoft.com/office/drawing/2014/main" id="{6BEB7082-80EC-4D11-B412-DF1F65E15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4212" y="2546238"/>
              <a:ext cx="549428" cy="285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67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val</a:t>
              </a:r>
              <a:r>
                <a:rPr kumimoji="1" lang="en-US" altLang="zh-CN" sz="1867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=5</a:t>
              </a:r>
              <a:endPara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4937" name="组合 124936">
            <a:extLst>
              <a:ext uri="{FF2B5EF4-FFF2-40B4-BE49-F238E27FC236}">
                <a16:creationId xmlns:a16="http://schemas.microsoft.com/office/drawing/2014/main" id="{9573FD8E-2BC0-4C8C-8424-5364FA244A4C}"/>
              </a:ext>
            </a:extLst>
          </p:cNvPr>
          <p:cNvGrpSpPr>
            <a:grpSpLocks/>
          </p:cNvGrpSpPr>
          <p:nvPr/>
        </p:nvGrpSpPr>
        <p:grpSpPr bwMode="auto">
          <a:xfrm>
            <a:off x="9359904" y="4417484"/>
            <a:ext cx="1648298" cy="1163085"/>
            <a:chOff x="7610180" y="1964437"/>
            <a:chExt cx="1236283" cy="872309"/>
          </a:xfrm>
        </p:grpSpPr>
        <p:sp>
          <p:nvSpPr>
            <p:cNvPr id="39" name="Line 33">
              <a:extLst>
                <a:ext uri="{FF2B5EF4-FFF2-40B4-BE49-F238E27FC236}">
                  <a16:creationId xmlns:a16="http://schemas.microsoft.com/office/drawing/2014/main" id="{4242474D-A674-48BE-BC56-198BC9C35D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11837" y="2697858"/>
              <a:ext cx="293701" cy="1587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3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Line 34">
              <a:extLst>
                <a:ext uri="{FF2B5EF4-FFF2-40B4-BE49-F238E27FC236}">
                  <a16:creationId xmlns:a16="http://schemas.microsoft.com/office/drawing/2014/main" id="{C0E8A559-CAFA-44D4-8EF8-4797E8BF0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0180" y="1964437"/>
              <a:ext cx="790613" cy="623884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3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60" name="矩形 60">
              <a:extLst>
                <a:ext uri="{FF2B5EF4-FFF2-40B4-BE49-F238E27FC236}">
                  <a16:creationId xmlns:a16="http://schemas.microsoft.com/office/drawing/2014/main" id="{F3E0C2EF-0954-429F-8B85-06F29A04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6536" y="2552005"/>
              <a:ext cx="669927" cy="284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67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inh</a:t>
              </a:r>
              <a:r>
                <a:rPr kumimoji="1" lang="en-US" altLang="zh-CN" sz="1867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=15</a:t>
              </a:r>
              <a:endPara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4935" name="组合 124934">
            <a:extLst>
              <a:ext uri="{FF2B5EF4-FFF2-40B4-BE49-F238E27FC236}">
                <a16:creationId xmlns:a16="http://schemas.microsoft.com/office/drawing/2014/main" id="{46905BF0-72BC-4F75-B5B4-3351F0A7DEF5}"/>
              </a:ext>
            </a:extLst>
          </p:cNvPr>
          <p:cNvGrpSpPr>
            <a:grpSpLocks/>
          </p:cNvGrpSpPr>
          <p:nvPr/>
        </p:nvGrpSpPr>
        <p:grpSpPr bwMode="auto">
          <a:xfrm>
            <a:off x="8752415" y="5611285"/>
            <a:ext cx="1568411" cy="980979"/>
            <a:chOff x="7361617" y="2859782"/>
            <a:chExt cx="1176476" cy="735600"/>
          </a:xfrm>
        </p:grpSpPr>
        <p:sp>
          <p:nvSpPr>
            <p:cNvPr id="26655" name="Rectangle 7">
              <a:extLst>
                <a:ext uri="{FF2B5EF4-FFF2-40B4-BE49-F238E27FC236}">
                  <a16:creationId xmlns:a16="http://schemas.microsoft.com/office/drawing/2014/main" id="{DA121B5B-83DC-4222-9B6A-3108D0735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617" y="3166708"/>
              <a:ext cx="584842" cy="347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digit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6" name="Line 5">
              <a:extLst>
                <a:ext uri="{FF2B5EF4-FFF2-40B4-BE49-F238E27FC236}">
                  <a16:creationId xmlns:a16="http://schemas.microsoft.com/office/drawing/2014/main" id="{8AF0478A-15FC-447C-B5FF-30F3BA5496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64313" y="285978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7" name="矩形 61">
              <a:extLst>
                <a:ext uri="{FF2B5EF4-FFF2-40B4-BE49-F238E27FC236}">
                  <a16:creationId xmlns:a16="http://schemas.microsoft.com/office/drawing/2014/main" id="{D74EBDBA-68E2-4D1B-AEAB-F50F99CA7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504" y="3310692"/>
              <a:ext cx="768589" cy="284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67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lexval</a:t>
              </a:r>
              <a:r>
                <a:rPr kumimoji="1" lang="en-US" altLang="zh-CN" sz="1867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=5</a:t>
              </a:r>
              <a:endParaRPr kumimoji="1" lang="en-US" altLang="zh-CN" sz="1867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组合 124932">
            <a:extLst>
              <a:ext uri="{FF2B5EF4-FFF2-40B4-BE49-F238E27FC236}">
                <a16:creationId xmlns:a16="http://schemas.microsoft.com/office/drawing/2014/main" id="{D5154D58-F5C9-4FE4-84E0-DF1BC0E24B04}"/>
              </a:ext>
            </a:extLst>
          </p:cNvPr>
          <p:cNvGrpSpPr>
            <a:grpSpLocks/>
          </p:cNvGrpSpPr>
          <p:nvPr/>
        </p:nvGrpSpPr>
        <p:grpSpPr bwMode="auto">
          <a:xfrm>
            <a:off x="7977718" y="3922185"/>
            <a:ext cx="1658572" cy="485932"/>
            <a:chOff x="6574591" y="1592407"/>
            <a:chExt cx="1243880" cy="364608"/>
          </a:xfrm>
        </p:grpSpPr>
        <p:sp>
          <p:nvSpPr>
            <p:cNvPr id="26653" name="矩形 58">
              <a:extLst>
                <a:ext uri="{FF2B5EF4-FFF2-40B4-BE49-F238E27FC236}">
                  <a16:creationId xmlns:a16="http://schemas.microsoft.com/office/drawing/2014/main" id="{232EC552-2EA0-4CE4-B022-92562D41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8768" y="1672149"/>
              <a:ext cx="579703" cy="284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67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inh</a:t>
              </a:r>
              <a:r>
                <a:rPr kumimoji="1" lang="en-US" altLang="zh-CN" sz="1867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=3</a:t>
              </a:r>
              <a:endPara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60">
              <a:extLst>
                <a:ext uri="{FF2B5EF4-FFF2-40B4-BE49-F238E27FC236}">
                  <a16:creationId xmlns:a16="http://schemas.microsoft.com/office/drawing/2014/main" id="{495569B9-CE32-495E-AB18-030B32C59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4591" y="1592407"/>
              <a:ext cx="922301" cy="115938"/>
            </a:xfrm>
            <a:custGeom>
              <a:avLst/>
              <a:gdLst>
                <a:gd name="T0" fmla="*/ 0 w 453"/>
                <a:gd name="T1" fmla="*/ 2147483646 h 136"/>
                <a:gd name="T2" fmla="*/ 2147483646 w 453"/>
                <a:gd name="T3" fmla="*/ 0 h 136"/>
                <a:gd name="T4" fmla="*/ 2147483646 w 453"/>
                <a:gd name="T5" fmla="*/ 2147483646 h 136"/>
                <a:gd name="T6" fmla="*/ 0 60000 65536"/>
                <a:gd name="T7" fmla="*/ 0 60000 65536"/>
                <a:gd name="T8" fmla="*/ 0 60000 65536"/>
                <a:gd name="T9" fmla="*/ 0 w 453"/>
                <a:gd name="T10" fmla="*/ 0 h 136"/>
                <a:gd name="T11" fmla="*/ 453 w 453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3" h="136">
                  <a:moveTo>
                    <a:pt x="0" y="136"/>
                  </a:moveTo>
                  <a:cubicBezTo>
                    <a:pt x="53" y="68"/>
                    <a:pt x="106" y="0"/>
                    <a:pt x="181" y="0"/>
                  </a:cubicBezTo>
                  <a:cubicBezTo>
                    <a:pt x="256" y="0"/>
                    <a:pt x="354" y="68"/>
                    <a:pt x="453" y="136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med" len="med"/>
            </a:ln>
          </p:spPr>
          <p:txBody>
            <a:bodyPr lIns="91440" tIns="45720" rIns="91440" bIns="45720"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4940" name="组合 124939">
            <a:extLst>
              <a:ext uri="{FF2B5EF4-FFF2-40B4-BE49-F238E27FC236}">
                <a16:creationId xmlns:a16="http://schemas.microsoft.com/office/drawing/2014/main" id="{4422658F-7A08-4F7A-9448-8EA5234975A0}"/>
              </a:ext>
            </a:extLst>
          </p:cNvPr>
          <p:cNvGrpSpPr>
            <a:grpSpLocks/>
          </p:cNvGrpSpPr>
          <p:nvPr/>
        </p:nvGrpSpPr>
        <p:grpSpPr bwMode="auto">
          <a:xfrm>
            <a:off x="9786911" y="4025901"/>
            <a:ext cx="1674838" cy="1200151"/>
            <a:chOff x="6643748" y="3019772"/>
            <a:chExt cx="1256435" cy="899021"/>
          </a:xfrm>
        </p:grpSpPr>
        <p:sp>
          <p:nvSpPr>
            <p:cNvPr id="41" name="Line 35">
              <a:extLst>
                <a:ext uri="{FF2B5EF4-FFF2-40B4-BE49-F238E27FC236}">
                  <a16:creationId xmlns:a16="http://schemas.microsoft.com/office/drawing/2014/main" id="{1720D72D-E905-4798-92E3-788151814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80870" y="3327373"/>
              <a:ext cx="719313" cy="59142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3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2" name="矩形 79">
              <a:extLst>
                <a:ext uri="{FF2B5EF4-FFF2-40B4-BE49-F238E27FC236}">
                  <a16:creationId xmlns:a16="http://schemas.microsoft.com/office/drawing/2014/main" id="{A605459A-B8D7-4F54-865A-4381C54F3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748" y="3019772"/>
              <a:ext cx="670058" cy="284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67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syn</a:t>
              </a:r>
              <a:r>
                <a:rPr kumimoji="1" lang="en-US" altLang="zh-CN" sz="1867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=15</a:t>
              </a:r>
              <a:endParaRPr kumimoji="1" lang="en-US" altLang="zh-CN" sz="1867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4941" name="组合 124940">
            <a:extLst>
              <a:ext uri="{FF2B5EF4-FFF2-40B4-BE49-F238E27FC236}">
                <a16:creationId xmlns:a16="http://schemas.microsoft.com/office/drawing/2014/main" id="{82C201DA-0D51-449B-8F4E-62DBD308BE23}"/>
              </a:ext>
            </a:extLst>
          </p:cNvPr>
          <p:cNvGrpSpPr>
            <a:grpSpLocks/>
          </p:cNvGrpSpPr>
          <p:nvPr/>
        </p:nvGrpSpPr>
        <p:grpSpPr bwMode="auto">
          <a:xfrm>
            <a:off x="8809568" y="2823633"/>
            <a:ext cx="1437217" cy="1331384"/>
            <a:chOff x="5910540" y="2117977"/>
            <a:chExt cx="1078256" cy="998667"/>
          </a:xfrm>
        </p:grpSpPr>
        <p:sp>
          <p:nvSpPr>
            <p:cNvPr id="26649" name="矩形 4">
              <a:extLst>
                <a:ext uri="{FF2B5EF4-FFF2-40B4-BE49-F238E27FC236}">
                  <a16:creationId xmlns:a16="http://schemas.microsoft.com/office/drawing/2014/main" id="{E0E3F783-E6F1-410F-B59C-929FE3639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0540" y="2117977"/>
              <a:ext cx="640043" cy="284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67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val</a:t>
              </a:r>
              <a:r>
                <a:rPr kumimoji="1" lang="en-US" altLang="zh-CN" sz="1867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=15</a:t>
              </a:r>
              <a:endPara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Line 35">
              <a:extLst>
                <a:ext uri="{FF2B5EF4-FFF2-40B4-BE49-F238E27FC236}">
                  <a16:creationId xmlns:a16="http://schemas.microsoft.com/office/drawing/2014/main" id="{7B90B8D3-0194-4186-94B6-8424CA658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4666" y="2473623"/>
              <a:ext cx="724130" cy="643021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3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4945" name="组合 124944">
            <a:extLst>
              <a:ext uri="{FF2B5EF4-FFF2-40B4-BE49-F238E27FC236}">
                <a16:creationId xmlns:a16="http://schemas.microsoft.com/office/drawing/2014/main" id="{452A229F-DEFC-4162-A46F-7DD9BEDAF781}"/>
              </a:ext>
            </a:extLst>
          </p:cNvPr>
          <p:cNvGrpSpPr>
            <a:grpSpLocks/>
          </p:cNvGrpSpPr>
          <p:nvPr/>
        </p:nvGrpSpPr>
        <p:grpSpPr bwMode="auto">
          <a:xfrm>
            <a:off x="10636245" y="5156201"/>
            <a:ext cx="1380631" cy="590551"/>
            <a:chOff x="7977352" y="3867894"/>
            <a:chExt cx="1035750" cy="441422"/>
          </a:xfrm>
        </p:grpSpPr>
        <p:sp>
          <p:nvSpPr>
            <p:cNvPr id="26647" name="矩形 76">
              <a:extLst>
                <a:ext uri="{FF2B5EF4-FFF2-40B4-BE49-F238E27FC236}">
                  <a16:creationId xmlns:a16="http://schemas.microsoft.com/office/drawing/2014/main" id="{012843CB-3383-42A1-B8B0-7E0D6A87B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3028" y="3867894"/>
              <a:ext cx="670074" cy="283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67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syn</a:t>
              </a:r>
              <a:r>
                <a:rPr kumimoji="1" lang="en-US" altLang="zh-CN" sz="1867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=15</a:t>
              </a:r>
              <a:endPara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944" name="任意多边形 124943">
              <a:extLst>
                <a:ext uri="{FF2B5EF4-FFF2-40B4-BE49-F238E27FC236}">
                  <a16:creationId xmlns:a16="http://schemas.microsoft.com/office/drawing/2014/main" id="{142DBE36-E8DF-4934-B537-BAD03B466B43}"/>
                </a:ext>
              </a:extLst>
            </p:cNvPr>
            <p:cNvSpPr/>
            <p:nvPr/>
          </p:nvSpPr>
          <p:spPr>
            <a:xfrm>
              <a:off x="7977352" y="4173251"/>
              <a:ext cx="493843" cy="136065"/>
            </a:xfrm>
            <a:custGeom>
              <a:avLst/>
              <a:gdLst>
                <a:gd name="connsiteX0" fmla="*/ 0 w 493986"/>
                <a:gd name="connsiteY0" fmla="*/ 0 h 136709"/>
                <a:gd name="connsiteX1" fmla="*/ 220717 w 493986"/>
                <a:gd name="connsiteY1" fmla="*/ 136634 h 136709"/>
                <a:gd name="connsiteX2" fmla="*/ 483476 w 493986"/>
                <a:gd name="connsiteY2" fmla="*/ 21021 h 136709"/>
                <a:gd name="connsiteX3" fmla="*/ 483476 w 493986"/>
                <a:gd name="connsiteY3" fmla="*/ 21021 h 136709"/>
                <a:gd name="connsiteX4" fmla="*/ 493986 w 493986"/>
                <a:gd name="connsiteY4" fmla="*/ 10510 h 13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986" h="136709">
                  <a:moveTo>
                    <a:pt x="0" y="0"/>
                  </a:moveTo>
                  <a:cubicBezTo>
                    <a:pt x="70069" y="66565"/>
                    <a:pt x="140138" y="133131"/>
                    <a:pt x="220717" y="136634"/>
                  </a:cubicBezTo>
                  <a:cubicBezTo>
                    <a:pt x="301296" y="140137"/>
                    <a:pt x="483476" y="21021"/>
                    <a:pt x="483476" y="21021"/>
                  </a:cubicBezTo>
                  <a:lnTo>
                    <a:pt x="483476" y="21021"/>
                  </a:lnTo>
                  <a:lnTo>
                    <a:pt x="493986" y="10510"/>
                  </a:ln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53" name="Line 41">
            <a:extLst>
              <a:ext uri="{FF2B5EF4-FFF2-40B4-BE49-F238E27FC236}">
                <a16:creationId xmlns:a16="http://schemas.microsoft.com/office/drawing/2014/main" id="{F0F4D60A-9FC5-4110-B816-1CAD714F68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284" y="5532968"/>
            <a:ext cx="0" cy="359833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Line 41">
            <a:extLst>
              <a:ext uri="{FF2B5EF4-FFF2-40B4-BE49-F238E27FC236}">
                <a16:creationId xmlns:a16="http://schemas.microsoft.com/office/drawing/2014/main" id="{EE9CF9CB-7B43-418C-B5D0-EEF6A6E9C0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5541434"/>
            <a:ext cx="0" cy="359833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Line 41">
            <a:extLst>
              <a:ext uri="{FF2B5EF4-FFF2-40B4-BE49-F238E27FC236}">
                <a16:creationId xmlns:a16="http://schemas.microsoft.com/office/drawing/2014/main" id="{6D9D85DC-DAB6-4C49-B372-483836CA16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5884" y="5541434"/>
            <a:ext cx="0" cy="359833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Line 41">
            <a:extLst>
              <a:ext uri="{FF2B5EF4-FFF2-40B4-BE49-F238E27FC236}">
                <a16:creationId xmlns:a16="http://schemas.microsoft.com/office/drawing/2014/main" id="{FFB3636C-6B03-4887-B8B7-6CCEA902AB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6867" y="5541434"/>
            <a:ext cx="0" cy="359833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4954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4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4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  <p:bldP spid="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2DFB26B1-9964-4245-9E25-0B1821A64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1" y="1047751"/>
            <a:ext cx="11620500" cy="4301067"/>
          </a:xfrm>
        </p:spPr>
        <p:txBody>
          <a:bodyPr/>
          <a:lstStyle/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语法制导翻译方案（</a:t>
            </a:r>
            <a:r>
              <a:rPr lang="en-US" altLang="zh-CN" sz="3200" b="1" i="1" dirty="0">
                <a:solidFill>
                  <a:schemeClr val="tx1"/>
                </a:solidFill>
                <a:cs typeface="Times New Roman" pitchFamily="18" charset="0"/>
              </a:rPr>
              <a:t> SDT </a:t>
            </a: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）</a:t>
            </a:r>
            <a:endParaRPr lang="en-US" altLang="zh-CN" sz="3200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marL="403213" lvl="1" indent="0" eaLnBrk="1" hangingPunct="1">
              <a:lnSpc>
                <a:spcPts val="4000"/>
              </a:lnSpc>
              <a:buClr>
                <a:schemeClr val="tx1"/>
              </a:buClr>
              <a:buNone/>
              <a:defRPr/>
            </a:pP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	SDD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定义了各属性的计算</a:t>
            </a:r>
            <a:r>
              <a:rPr lang="zh-CN" altLang="en-US" sz="2800" b="1" dirty="0">
                <a:solidFill>
                  <a:srgbClr val="0000FF"/>
                </a:solidFill>
                <a:cs typeface="Times New Roman" pitchFamily="18" charset="0"/>
              </a:rPr>
              <a:t>方法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（计算</a:t>
            </a:r>
            <a:r>
              <a:rPr lang="zh-CN" altLang="en-US" sz="2800" b="1" dirty="0">
                <a:solidFill>
                  <a:srgbClr val="0000FF"/>
                </a:solidFill>
                <a:cs typeface="Times New Roman" pitchFamily="18" charset="0"/>
              </a:rPr>
              <a:t>规则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）</a:t>
            </a:r>
            <a:endParaRPr lang="en-US" altLang="zh-CN" sz="28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403213" lvl="1" indent="0" eaLnBrk="1" hangingPunct="1">
              <a:lnSpc>
                <a:spcPts val="4000"/>
              </a:lnSpc>
              <a:buClr>
                <a:schemeClr val="tx1"/>
              </a:buClr>
              <a:buNone/>
              <a:defRPr/>
            </a:pP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	SDT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明确了各属性的计算</a:t>
            </a:r>
            <a:r>
              <a:rPr lang="zh-CN" altLang="en-US" sz="2800" b="1" dirty="0">
                <a:solidFill>
                  <a:srgbClr val="0000FF"/>
                </a:solidFill>
                <a:cs typeface="Times New Roman" pitchFamily="18" charset="0"/>
              </a:rPr>
              <a:t>时机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（计算</a:t>
            </a:r>
            <a:r>
              <a:rPr lang="zh-CN" altLang="en-US" sz="2800" b="1" dirty="0">
                <a:solidFill>
                  <a:srgbClr val="0000FF"/>
                </a:solidFill>
                <a:cs typeface="Times New Roman" pitchFamily="18" charset="0"/>
              </a:rPr>
              <a:t>顺序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）</a:t>
            </a:r>
            <a:endParaRPr lang="en-US" altLang="zh-CN" sz="28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7B17A5F-DA94-4921-806B-B313B3434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讲（语法制导翻译</a:t>
            </a:r>
            <a:r>
              <a:rPr lang="en-US" altLang="zh-CN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_2</a:t>
            </a:r>
            <a:r>
              <a:rPr lang="zh-CN" altLang="en-US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）要点</a:t>
            </a:r>
            <a:endParaRPr kumimoji="1"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6F85C5-A368-48E2-82CF-49908BCFD557}"/>
              </a:ext>
            </a:extLst>
          </p:cNvPr>
          <p:cNvSpPr/>
          <p:nvPr/>
        </p:nvSpPr>
        <p:spPr>
          <a:xfrm>
            <a:off x="6096000" y="1047751"/>
            <a:ext cx="295625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SDD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的具体实施方案</a:t>
            </a:r>
            <a:endParaRPr lang="zh-CN" altLang="en-US" sz="1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081CDB-3A02-44AE-9CC5-399AE0090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4713" y="3822063"/>
            <a:ext cx="6520294" cy="1451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b="1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2000" b="1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b="1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b="1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000" b="1" dirty="0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="1" i="1" baseline="-25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T΄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="1" i="1" baseline="-25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T΄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b="1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000" b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2000" b="1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 b="1" dirty="0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F41EF59-58D9-4B54-8232-70A1290A151F}"/>
              </a:ext>
            </a:extLst>
          </p:cNvPr>
          <p:cNvGrpSpPr/>
          <p:nvPr/>
        </p:nvGrpSpPr>
        <p:grpSpPr>
          <a:xfrm>
            <a:off x="304507" y="3411286"/>
            <a:ext cx="4890950" cy="3241015"/>
            <a:chOff x="214315" y="1211263"/>
            <a:chExt cx="2603115" cy="243076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A16724-AE35-4FC2-AAFD-1315FA3EA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5" y="1211263"/>
              <a:ext cx="2603115" cy="243076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 lIns="90000" tIns="46800" rIns="90000" bIns="46800">
              <a:spAutoFit/>
            </a:bodyPr>
            <a:lstStyle/>
            <a:p>
              <a:pPr marL="0" marR="0" lvl="0" indent="0" algn="l" defTabSz="1219170" rtl="0" eaLnBrk="1" fontAlgn="base" latinLnBrk="0" hangingPunct="1">
                <a:lnSpc>
                  <a:spcPts val="2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</a:t>
              </a: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marL="0" marR="0" lvl="0" indent="0" algn="l" defTabSz="1219170" rtl="0" eaLnBrk="1" fontAlgn="base" latinLnBrk="0" hangingPunct="1">
                <a:lnSpc>
                  <a:spcPts val="2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 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= </a:t>
              </a:r>
              <a:r>
                <a:rPr kumimoji="1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2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             </a:t>
              </a:r>
              <a:r>
                <a:rPr kumimoji="1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endPara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609585" marR="0" lvl="0" indent="-609585" algn="l" defTabSz="1219170" rtl="0" eaLnBrk="1" fontAlgn="base" latinLnBrk="0" hangingPunct="1">
                <a:lnSpc>
                  <a:spcPts val="2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*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1" lang="en-US" altLang="zh-CN" sz="20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0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= 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  <a:sym typeface="Symbol" pitchFamily="18" charset="2"/>
                </a:rPr>
                <a:t> × </a:t>
              </a:r>
              <a:r>
                <a:rPr kumimoji="1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609585" marR="0" lvl="0" indent="-609585" algn="l" defTabSz="1219170" rtl="0" eaLnBrk="1" fontAlgn="base" latinLnBrk="0" hangingPunct="1">
                <a:lnSpc>
                  <a:spcPts val="2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                 </a:t>
              </a:r>
              <a:r>
                <a:rPr kumimoji="1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sz="20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</a:t>
              </a:r>
              <a:endPara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2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ε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</a:t>
              </a:r>
              <a:r>
                <a:rPr kumimoji="1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endPara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2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</a:t>
              </a: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digit          </a:t>
              </a:r>
              <a:r>
                <a:rPr kumimoji="1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digit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.lexval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7329533C-BB3A-439F-A35D-136A197BA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75" y="1519346"/>
              <a:ext cx="2585654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F3C4E89E-10BE-4ECE-8F49-DAD4978449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2544" y="1211263"/>
              <a:ext cx="0" cy="243076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" name="直接连接符 4">
              <a:extLst>
                <a:ext uri="{FF2B5EF4-FFF2-40B4-BE49-F238E27FC236}">
                  <a16:creationId xmlns:a16="http://schemas.microsoft.com/office/drawing/2014/main" id="{575390E4-5E9C-41A4-A441-568ACB3FD8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76742" y="1211263"/>
              <a:ext cx="0" cy="243076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6028D3A-E8ED-4A74-981C-86B827ACBCDE}"/>
              </a:ext>
            </a:extLst>
          </p:cNvPr>
          <p:cNvSpPr/>
          <p:nvPr/>
        </p:nvSpPr>
        <p:spPr>
          <a:xfrm>
            <a:off x="1899772" y="2975933"/>
            <a:ext cx="801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SDD</a:t>
            </a:r>
            <a:endParaRPr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DCF0E6-E77A-4F52-A42A-D1504B44B89E}"/>
              </a:ext>
            </a:extLst>
          </p:cNvPr>
          <p:cNvSpPr/>
          <p:nvPr/>
        </p:nvSpPr>
        <p:spPr>
          <a:xfrm>
            <a:off x="8054692" y="3360398"/>
            <a:ext cx="801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SDT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606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6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2DFB26B1-9964-4245-9E25-0B1821A64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1" y="1047752"/>
            <a:ext cx="11620500" cy="1861703"/>
          </a:xfrm>
        </p:spPr>
        <p:txBody>
          <a:bodyPr/>
          <a:lstStyle/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通用方法</a:t>
            </a:r>
            <a:endParaRPr lang="en-US" altLang="zh-CN" sz="32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1139267" lvl="2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首先建立一棵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语法分析树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，然后按照从左到右的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深度优先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顺序来执行这些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动作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，也就是说在一个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前序遍历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过程中执行</a:t>
            </a:r>
            <a:endParaRPr lang="en-US" altLang="zh-CN" sz="2934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7B17A5F-DA94-4921-806B-B313B3434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SDT</a:t>
            </a:r>
            <a:r>
              <a:rPr lang="zh-CN" altLang="en-US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的实现方法</a:t>
            </a:r>
            <a:endParaRPr kumimoji="1"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1A68341-2F71-46AA-BCD1-440545920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360" y="132684"/>
            <a:ext cx="6719991" cy="15714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 *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kumimoji="0" lang="el-GR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7">
            <a:extLst>
              <a:ext uri="{FF2B5EF4-FFF2-40B4-BE49-F238E27FC236}">
                <a16:creationId xmlns:a16="http://schemas.microsoft.com/office/drawing/2014/main" id="{77924812-D949-48BA-9002-4B8B8C227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1" y="4756609"/>
            <a:ext cx="2849033" cy="198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输入</a:t>
            </a:r>
            <a:r>
              <a:rPr kumimoji="1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3   *   5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* digit </a:t>
            </a:r>
            <a:endParaRPr kumimoji="1" lang="en-US" altLang="zh-CN" sz="2667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667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114F0BA-5439-4963-807B-64545B8027A7}"/>
              </a:ext>
            </a:extLst>
          </p:cNvPr>
          <p:cNvGrpSpPr>
            <a:grpSpLocks/>
          </p:cNvGrpSpPr>
          <p:nvPr/>
        </p:nvGrpSpPr>
        <p:grpSpPr bwMode="auto">
          <a:xfrm>
            <a:off x="3050008" y="2843649"/>
            <a:ext cx="4603560" cy="1497650"/>
            <a:chOff x="3853075" y="810393"/>
            <a:chExt cx="3453528" cy="1124157"/>
          </a:xfrm>
        </p:grpSpPr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86C738E7-0C6E-4F7C-83C5-5E2C34595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075" y="1586381"/>
              <a:ext cx="271077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F0740B2D-5ABD-466F-A0E6-17C9A80EF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8578" y="1569881"/>
              <a:ext cx="378025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T’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53E10D79-0F20-4C18-8650-A78686F47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107" y="810393"/>
              <a:ext cx="417513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87A27C41-914D-4B9A-9B7D-433AD6FBB7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9264" y="1172486"/>
              <a:ext cx="1381600" cy="3999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CB27928E-1E8A-498B-AE9D-8CCBF45B7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8709" y="1192035"/>
              <a:ext cx="1797357" cy="3854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" name="组合 124933">
            <a:extLst>
              <a:ext uri="{FF2B5EF4-FFF2-40B4-BE49-F238E27FC236}">
                <a16:creationId xmlns:a16="http://schemas.microsoft.com/office/drawing/2014/main" id="{C987E98D-3898-4D56-AAA1-BF361293CB52}"/>
              </a:ext>
            </a:extLst>
          </p:cNvPr>
          <p:cNvGrpSpPr>
            <a:grpSpLocks/>
          </p:cNvGrpSpPr>
          <p:nvPr/>
        </p:nvGrpSpPr>
        <p:grpSpPr bwMode="auto">
          <a:xfrm>
            <a:off x="5914501" y="4445717"/>
            <a:ext cx="4078794" cy="1061696"/>
            <a:chOff x="7193292" y="2013704"/>
            <a:chExt cx="1929563" cy="794906"/>
          </a:xfrm>
        </p:grpSpPr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769042D8-75A4-4D1E-87D0-92D0487DCE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0792" y="2030902"/>
              <a:ext cx="262473" cy="450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Text Box 13">
              <a:extLst>
                <a:ext uri="{FF2B5EF4-FFF2-40B4-BE49-F238E27FC236}">
                  <a16:creationId xmlns:a16="http://schemas.microsoft.com/office/drawing/2014/main" id="{25AA22B6-F143-4394-B0C7-68706BC57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3292" y="2461322"/>
              <a:ext cx="269875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</a:p>
          </p:txBody>
        </p:sp>
        <p:sp>
          <p:nvSpPr>
            <p:cNvPr id="31" name="Line 11">
              <a:extLst>
                <a:ext uri="{FF2B5EF4-FFF2-40B4-BE49-F238E27FC236}">
                  <a16:creationId xmlns:a16="http://schemas.microsoft.com/office/drawing/2014/main" id="{55C4C488-407D-463E-9CE4-1C1DC6CF6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9098" y="2013704"/>
              <a:ext cx="522562" cy="4155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id="{588DBCF3-8D0C-4583-88DF-0AEE494EC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9099" y="2431251"/>
              <a:ext cx="314446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5DBD9EBC-5EDA-410F-AC0E-F4BE3362D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9697" y="2431251"/>
              <a:ext cx="363158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T’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:a16="http://schemas.microsoft.com/office/drawing/2014/main" id="{CA7E7E12-3212-47EB-AABE-12C1E2187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5" y="2016342"/>
              <a:ext cx="1097075" cy="4648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9404285-1C12-4308-A279-E04202685F5F}"/>
              </a:ext>
            </a:extLst>
          </p:cNvPr>
          <p:cNvGrpSpPr>
            <a:grpSpLocks/>
          </p:cNvGrpSpPr>
          <p:nvPr/>
        </p:nvGrpSpPr>
        <p:grpSpPr bwMode="auto">
          <a:xfrm>
            <a:off x="9355159" y="5573793"/>
            <a:ext cx="296876" cy="901876"/>
            <a:chOff x="8658440" y="2859782"/>
            <a:chExt cx="222451" cy="675311"/>
          </a:xfrm>
        </p:grpSpPr>
        <p:sp>
          <p:nvSpPr>
            <p:cNvPr id="36" name="Line 5">
              <a:extLst>
                <a:ext uri="{FF2B5EF4-FFF2-40B4-BE49-F238E27FC236}">
                  <a16:creationId xmlns:a16="http://schemas.microsoft.com/office/drawing/2014/main" id="{8E5D0A80-B93F-479E-A15F-942508025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20472" y="285978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矩形 3">
              <a:extLst>
                <a:ext uri="{FF2B5EF4-FFF2-40B4-BE49-F238E27FC236}">
                  <a16:creationId xmlns:a16="http://schemas.microsoft.com/office/drawing/2014/main" id="{45E6BD9B-3664-4C51-B7FA-BCAEEA94E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440" y="3220181"/>
              <a:ext cx="222451" cy="314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133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" name="矩形 56">
            <a:extLst>
              <a:ext uri="{FF2B5EF4-FFF2-40B4-BE49-F238E27FC236}">
                <a16:creationId xmlns:a16="http://schemas.microsoft.com/office/drawing/2014/main" id="{16B02699-238B-4D70-B370-9A88DF06D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680" y="4114746"/>
            <a:ext cx="732893" cy="37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val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=3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67498A6-9BE6-4957-BF74-59D078D6F677}"/>
              </a:ext>
            </a:extLst>
          </p:cNvPr>
          <p:cNvGrpSpPr>
            <a:grpSpLocks/>
          </p:cNvGrpSpPr>
          <p:nvPr/>
        </p:nvGrpSpPr>
        <p:grpSpPr bwMode="auto">
          <a:xfrm>
            <a:off x="2815779" y="4502903"/>
            <a:ext cx="779678" cy="1290506"/>
            <a:chOff x="5811182" y="2030902"/>
            <a:chExt cx="584468" cy="967607"/>
          </a:xfrm>
        </p:grpSpPr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F3D1C0B1-500B-4108-BED2-EE04E9E4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182" y="2373802"/>
              <a:ext cx="584468" cy="624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digit</a:t>
              </a:r>
            </a:p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(3)</a:t>
              </a:r>
            </a:p>
          </p:txBody>
        </p:sp>
        <p:sp>
          <p:nvSpPr>
            <p:cNvPr id="43" name="Line 5">
              <a:extLst>
                <a:ext uri="{FF2B5EF4-FFF2-40B4-BE49-F238E27FC236}">
                  <a16:creationId xmlns:a16="http://schemas.microsoft.com/office/drawing/2014/main" id="{B6D916F7-5062-4576-A4CD-F7A0487B4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03416" y="203090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27A1DBD-1164-4229-9D34-B15423EBFA86}"/>
              </a:ext>
            </a:extLst>
          </p:cNvPr>
          <p:cNvGrpSpPr>
            <a:grpSpLocks/>
          </p:cNvGrpSpPr>
          <p:nvPr/>
        </p:nvGrpSpPr>
        <p:grpSpPr bwMode="auto">
          <a:xfrm>
            <a:off x="6136813" y="5486849"/>
            <a:ext cx="779678" cy="1334885"/>
            <a:chOff x="7384879" y="2859782"/>
            <a:chExt cx="584842" cy="1000981"/>
          </a:xfrm>
        </p:grpSpPr>
        <p:sp>
          <p:nvSpPr>
            <p:cNvPr id="53" name="Rectangle 7">
              <a:extLst>
                <a:ext uri="{FF2B5EF4-FFF2-40B4-BE49-F238E27FC236}">
                  <a16:creationId xmlns:a16="http://schemas.microsoft.com/office/drawing/2014/main" id="{655D5F61-E656-4B08-9E18-1ADC4FA0E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4879" y="3235994"/>
              <a:ext cx="584842" cy="624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digit</a:t>
              </a:r>
            </a:p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(5)</a:t>
              </a:r>
            </a:p>
          </p:txBody>
        </p:sp>
        <p:sp>
          <p:nvSpPr>
            <p:cNvPr id="54" name="Line 5">
              <a:extLst>
                <a:ext uri="{FF2B5EF4-FFF2-40B4-BE49-F238E27FC236}">
                  <a16:creationId xmlns:a16="http://schemas.microsoft.com/office/drawing/2014/main" id="{B5E9E43D-9CF5-4816-9D4E-0B577BF44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64313" y="285978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A6DEA27-2984-4CBD-B134-9C7C1AFB2DD9}"/>
              </a:ext>
            </a:extLst>
          </p:cNvPr>
          <p:cNvSpPr/>
          <p:nvPr/>
        </p:nvSpPr>
        <p:spPr>
          <a:xfrm>
            <a:off x="7032571" y="6065989"/>
            <a:ext cx="2490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000" b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2000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0406B1-D6F3-41A5-90AF-1E3404BCEFDC}"/>
              </a:ext>
            </a:extLst>
          </p:cNvPr>
          <p:cNvSpPr/>
          <p:nvPr/>
        </p:nvSpPr>
        <p:spPr>
          <a:xfrm>
            <a:off x="9675190" y="6055105"/>
            <a:ext cx="2100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.syn 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inh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9B4699-2F7A-4771-B148-1C65D8C96225}"/>
              </a:ext>
            </a:extLst>
          </p:cNvPr>
          <p:cNvSpPr/>
          <p:nvPr/>
        </p:nvSpPr>
        <p:spPr>
          <a:xfrm>
            <a:off x="6665455" y="5023003"/>
            <a:ext cx="3009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i="1" baseline="-25000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 </a:t>
            </a:r>
            <a:r>
              <a:rPr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</a:t>
            </a:r>
            <a:r>
              <a:rPr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B2F774-194E-4726-89E5-716BF3C48B60}"/>
              </a:ext>
            </a:extLst>
          </p:cNvPr>
          <p:cNvSpPr/>
          <p:nvPr/>
        </p:nvSpPr>
        <p:spPr>
          <a:xfrm>
            <a:off x="4415303" y="3873459"/>
            <a:ext cx="2017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sz="1600" dirty="0"/>
          </a:p>
        </p:txBody>
      </p:sp>
      <p:sp>
        <p:nvSpPr>
          <p:cNvPr id="37888" name="矩形 37887">
            <a:extLst>
              <a:ext uri="{FF2B5EF4-FFF2-40B4-BE49-F238E27FC236}">
                <a16:creationId xmlns:a16="http://schemas.microsoft.com/office/drawing/2014/main" id="{890B9FA2-EE87-4B24-8A90-81C2BA75F4BA}"/>
              </a:ext>
            </a:extLst>
          </p:cNvPr>
          <p:cNvSpPr/>
          <p:nvPr/>
        </p:nvSpPr>
        <p:spPr>
          <a:xfrm>
            <a:off x="8170907" y="3891676"/>
            <a:ext cx="1948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lvl="0" indent="-457189" defTabSz="1219170" fontAlgn="base"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2000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000" b="1" dirty="0">
              <a:solidFill>
                <a:srgbClr val="2D83F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6DF4C1D-377E-40FA-A384-97B47EAF4CB8}"/>
              </a:ext>
            </a:extLst>
          </p:cNvPr>
          <p:cNvSpPr/>
          <p:nvPr/>
        </p:nvSpPr>
        <p:spPr>
          <a:xfrm>
            <a:off x="3495541" y="5014934"/>
            <a:ext cx="2490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000" b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2000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600" dirty="0"/>
          </a:p>
        </p:txBody>
      </p:sp>
      <p:sp>
        <p:nvSpPr>
          <p:cNvPr id="76" name="Line 5">
            <a:extLst>
              <a:ext uri="{FF2B5EF4-FFF2-40B4-BE49-F238E27FC236}">
                <a16:creationId xmlns:a16="http://schemas.microsoft.com/office/drawing/2014/main" id="{429AF9E1-3F36-4110-9CDA-4A0B848EDE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1217" y="3398142"/>
            <a:ext cx="0" cy="457329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Line 5">
            <a:extLst>
              <a:ext uri="{FF2B5EF4-FFF2-40B4-BE49-F238E27FC236}">
                <a16:creationId xmlns:a16="http://schemas.microsoft.com/office/drawing/2014/main" id="{909F4052-17A8-4ACF-BD77-F6D5A46F5B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5617" y="4502903"/>
            <a:ext cx="1423710" cy="540664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Line 5">
            <a:extLst>
              <a:ext uri="{FF2B5EF4-FFF2-40B4-BE49-F238E27FC236}">
                <a16:creationId xmlns:a16="http://schemas.microsoft.com/office/drawing/2014/main" id="{86B9D8C2-7ECC-4649-A8CE-9F8DC7091F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96837" y="3356488"/>
            <a:ext cx="3583810" cy="535188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Line 5">
            <a:extLst>
              <a:ext uri="{FF2B5EF4-FFF2-40B4-BE49-F238E27FC236}">
                <a16:creationId xmlns:a16="http://schemas.microsoft.com/office/drawing/2014/main" id="{C892E852-170E-4FE9-80D0-5EA1906A40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42772" y="4445716"/>
            <a:ext cx="625808" cy="574593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Line 5">
            <a:extLst>
              <a:ext uri="{FF2B5EF4-FFF2-40B4-BE49-F238E27FC236}">
                <a16:creationId xmlns:a16="http://schemas.microsoft.com/office/drawing/2014/main" id="{F0601F4D-13DD-48AA-B7FC-C6BA56D6C3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2493" y="5433997"/>
            <a:ext cx="1237651" cy="51013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Line 5">
            <a:extLst>
              <a:ext uri="{FF2B5EF4-FFF2-40B4-BE49-F238E27FC236}">
                <a16:creationId xmlns:a16="http://schemas.microsoft.com/office/drawing/2014/main" id="{6232E445-722B-4D00-B527-74BE2D760C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22933" y="5507413"/>
            <a:ext cx="1091556" cy="558576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7890" name="直接箭头连接符 37889">
            <a:extLst>
              <a:ext uri="{FF2B5EF4-FFF2-40B4-BE49-F238E27FC236}">
                <a16:creationId xmlns:a16="http://schemas.microsoft.com/office/drawing/2014/main" id="{8A455B10-95DC-4067-A5C0-2123753472C9}"/>
              </a:ext>
            </a:extLst>
          </p:cNvPr>
          <p:cNvCxnSpPr/>
          <p:nvPr/>
        </p:nvCxnSpPr>
        <p:spPr>
          <a:xfrm flipV="1">
            <a:off x="4045527" y="5433997"/>
            <a:ext cx="369776" cy="359412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Line 5">
            <a:extLst>
              <a:ext uri="{FF2B5EF4-FFF2-40B4-BE49-F238E27FC236}">
                <a16:creationId xmlns:a16="http://schemas.microsoft.com/office/drawing/2014/main" id="{E1CB58A3-8A58-46F5-AA0C-7934CD8E79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81655" y="4451610"/>
            <a:ext cx="3583810" cy="535188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1B56417-EA29-4DD4-8530-3BB8D5D4B284}"/>
              </a:ext>
            </a:extLst>
          </p:cNvPr>
          <p:cNvSpPr/>
          <p:nvPr/>
        </p:nvSpPr>
        <p:spPr>
          <a:xfrm>
            <a:off x="9855671" y="5002002"/>
            <a:ext cx="2121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lvl="0" indent="-457189" defTabSz="1219170" fontAlgn="base"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.syn 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i="1" baseline="-25000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.syn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89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40" grpId="0"/>
      <p:bldP spid="2" grpId="0"/>
      <p:bldP spid="7" grpId="0"/>
      <p:bldP spid="8" grpId="0"/>
      <p:bldP spid="10" grpId="0"/>
      <p:bldP spid="37888" grpId="0"/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5" grpId="0" animBg="1"/>
      <p:bldP spid="8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2DFB26B1-9964-4245-9E25-0B1821A64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1" y="1047752"/>
            <a:ext cx="11620500" cy="1861703"/>
          </a:xfrm>
        </p:spPr>
        <p:txBody>
          <a:bodyPr/>
          <a:lstStyle/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通用方法</a:t>
            </a:r>
            <a:endParaRPr lang="en-US" altLang="zh-CN" sz="32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1139267" lvl="2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首先建立一棵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语法分析树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，然后按照从左到右的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深度优先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顺序来执行这些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动作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，也就是说在一个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前序遍历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过程中执行</a:t>
            </a:r>
            <a:endParaRPr lang="en-US" altLang="zh-CN" sz="2934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7B17A5F-DA94-4921-806B-B313B3434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SDT</a:t>
            </a:r>
            <a:r>
              <a:rPr lang="zh-CN" altLang="en-US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的实现方法</a:t>
            </a:r>
            <a:endParaRPr kumimoji="1"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1A68341-2F71-46AA-BCD1-440545920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360" y="132684"/>
            <a:ext cx="6719991" cy="15714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 *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kumimoji="0" lang="el-GR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7">
            <a:extLst>
              <a:ext uri="{FF2B5EF4-FFF2-40B4-BE49-F238E27FC236}">
                <a16:creationId xmlns:a16="http://schemas.microsoft.com/office/drawing/2014/main" id="{77924812-D949-48BA-9002-4B8B8C227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1" y="4756609"/>
            <a:ext cx="2849033" cy="198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输入</a:t>
            </a:r>
            <a:r>
              <a:rPr kumimoji="1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3   *   5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* digit </a:t>
            </a:r>
            <a:endParaRPr kumimoji="1" lang="en-US" altLang="zh-CN" sz="2667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667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114F0BA-5439-4963-807B-64545B8027A7}"/>
              </a:ext>
            </a:extLst>
          </p:cNvPr>
          <p:cNvGrpSpPr>
            <a:grpSpLocks/>
          </p:cNvGrpSpPr>
          <p:nvPr/>
        </p:nvGrpSpPr>
        <p:grpSpPr bwMode="auto">
          <a:xfrm>
            <a:off x="3050008" y="2843649"/>
            <a:ext cx="4603560" cy="1497650"/>
            <a:chOff x="3853075" y="810393"/>
            <a:chExt cx="3453528" cy="1124157"/>
          </a:xfrm>
        </p:grpSpPr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86C738E7-0C6E-4F7C-83C5-5E2C34595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075" y="1586381"/>
              <a:ext cx="271077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F0740B2D-5ABD-466F-A0E6-17C9A80EF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8578" y="1569881"/>
              <a:ext cx="378025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T’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53E10D79-0F20-4C18-8650-A78686F47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107" y="810393"/>
              <a:ext cx="417513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87A27C41-914D-4B9A-9B7D-433AD6FBB7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9264" y="1172486"/>
              <a:ext cx="1381600" cy="3999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CB27928E-1E8A-498B-AE9D-8CCBF45B7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8709" y="1192035"/>
              <a:ext cx="1797357" cy="3854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" name="组合 124933">
            <a:extLst>
              <a:ext uri="{FF2B5EF4-FFF2-40B4-BE49-F238E27FC236}">
                <a16:creationId xmlns:a16="http://schemas.microsoft.com/office/drawing/2014/main" id="{C987E98D-3898-4D56-AAA1-BF361293CB52}"/>
              </a:ext>
            </a:extLst>
          </p:cNvPr>
          <p:cNvGrpSpPr>
            <a:grpSpLocks/>
          </p:cNvGrpSpPr>
          <p:nvPr/>
        </p:nvGrpSpPr>
        <p:grpSpPr bwMode="auto">
          <a:xfrm>
            <a:off x="5914501" y="4445717"/>
            <a:ext cx="4078794" cy="1061696"/>
            <a:chOff x="7193292" y="2013704"/>
            <a:chExt cx="1929563" cy="794906"/>
          </a:xfrm>
        </p:grpSpPr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769042D8-75A4-4D1E-87D0-92D0487DCE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0792" y="2030902"/>
              <a:ext cx="262473" cy="450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Text Box 13">
              <a:extLst>
                <a:ext uri="{FF2B5EF4-FFF2-40B4-BE49-F238E27FC236}">
                  <a16:creationId xmlns:a16="http://schemas.microsoft.com/office/drawing/2014/main" id="{25AA22B6-F143-4394-B0C7-68706BC57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3292" y="2461322"/>
              <a:ext cx="269875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</a:p>
          </p:txBody>
        </p:sp>
        <p:sp>
          <p:nvSpPr>
            <p:cNvPr id="31" name="Line 11">
              <a:extLst>
                <a:ext uri="{FF2B5EF4-FFF2-40B4-BE49-F238E27FC236}">
                  <a16:creationId xmlns:a16="http://schemas.microsoft.com/office/drawing/2014/main" id="{55C4C488-407D-463E-9CE4-1C1DC6CF6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9098" y="2013704"/>
              <a:ext cx="522562" cy="4155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id="{588DBCF3-8D0C-4583-88DF-0AEE494EC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9099" y="2431251"/>
              <a:ext cx="314446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5DBD9EBC-5EDA-410F-AC0E-F4BE3362D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9697" y="2431251"/>
              <a:ext cx="363158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T’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:a16="http://schemas.microsoft.com/office/drawing/2014/main" id="{CA7E7E12-3212-47EB-AABE-12C1E2187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5" y="2016342"/>
              <a:ext cx="1097075" cy="4648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9404285-1C12-4308-A279-E04202685F5F}"/>
              </a:ext>
            </a:extLst>
          </p:cNvPr>
          <p:cNvGrpSpPr>
            <a:grpSpLocks/>
          </p:cNvGrpSpPr>
          <p:nvPr/>
        </p:nvGrpSpPr>
        <p:grpSpPr bwMode="auto">
          <a:xfrm>
            <a:off x="9355159" y="5573793"/>
            <a:ext cx="296876" cy="901876"/>
            <a:chOff x="8658440" y="2859782"/>
            <a:chExt cx="222451" cy="675311"/>
          </a:xfrm>
        </p:grpSpPr>
        <p:sp>
          <p:nvSpPr>
            <p:cNvPr id="36" name="Line 5">
              <a:extLst>
                <a:ext uri="{FF2B5EF4-FFF2-40B4-BE49-F238E27FC236}">
                  <a16:creationId xmlns:a16="http://schemas.microsoft.com/office/drawing/2014/main" id="{8E5D0A80-B93F-479E-A15F-942508025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20472" y="285978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矩形 3">
              <a:extLst>
                <a:ext uri="{FF2B5EF4-FFF2-40B4-BE49-F238E27FC236}">
                  <a16:creationId xmlns:a16="http://schemas.microsoft.com/office/drawing/2014/main" id="{45E6BD9B-3664-4C51-B7FA-BCAEEA94E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440" y="3220181"/>
              <a:ext cx="222451" cy="314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133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" name="矩形 56">
            <a:extLst>
              <a:ext uri="{FF2B5EF4-FFF2-40B4-BE49-F238E27FC236}">
                <a16:creationId xmlns:a16="http://schemas.microsoft.com/office/drawing/2014/main" id="{16B02699-238B-4D70-B370-9A88DF06D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680" y="4114746"/>
            <a:ext cx="732893" cy="37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val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=3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67498A6-9BE6-4957-BF74-59D078D6F677}"/>
              </a:ext>
            </a:extLst>
          </p:cNvPr>
          <p:cNvGrpSpPr>
            <a:grpSpLocks/>
          </p:cNvGrpSpPr>
          <p:nvPr/>
        </p:nvGrpSpPr>
        <p:grpSpPr bwMode="auto">
          <a:xfrm>
            <a:off x="2815779" y="4502903"/>
            <a:ext cx="779678" cy="1290506"/>
            <a:chOff x="5811182" y="2030902"/>
            <a:chExt cx="584468" cy="967607"/>
          </a:xfrm>
        </p:grpSpPr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F3D1C0B1-500B-4108-BED2-EE04E9E4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182" y="2373802"/>
              <a:ext cx="584468" cy="624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digit</a:t>
              </a:r>
            </a:p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(3)</a:t>
              </a:r>
            </a:p>
          </p:txBody>
        </p:sp>
        <p:sp>
          <p:nvSpPr>
            <p:cNvPr id="43" name="Line 5">
              <a:extLst>
                <a:ext uri="{FF2B5EF4-FFF2-40B4-BE49-F238E27FC236}">
                  <a16:creationId xmlns:a16="http://schemas.microsoft.com/office/drawing/2014/main" id="{B6D916F7-5062-4576-A4CD-F7A0487B4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03416" y="203090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27A1DBD-1164-4229-9D34-B15423EBFA86}"/>
              </a:ext>
            </a:extLst>
          </p:cNvPr>
          <p:cNvGrpSpPr>
            <a:grpSpLocks/>
          </p:cNvGrpSpPr>
          <p:nvPr/>
        </p:nvGrpSpPr>
        <p:grpSpPr bwMode="auto">
          <a:xfrm>
            <a:off x="6136813" y="5486849"/>
            <a:ext cx="779678" cy="1334885"/>
            <a:chOff x="7384879" y="2859782"/>
            <a:chExt cx="584842" cy="1000981"/>
          </a:xfrm>
        </p:grpSpPr>
        <p:sp>
          <p:nvSpPr>
            <p:cNvPr id="53" name="Rectangle 7">
              <a:extLst>
                <a:ext uri="{FF2B5EF4-FFF2-40B4-BE49-F238E27FC236}">
                  <a16:creationId xmlns:a16="http://schemas.microsoft.com/office/drawing/2014/main" id="{655D5F61-E656-4B08-9E18-1ADC4FA0E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4879" y="3235994"/>
              <a:ext cx="584842" cy="624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digit</a:t>
              </a:r>
            </a:p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(5)</a:t>
              </a:r>
            </a:p>
          </p:txBody>
        </p:sp>
        <p:sp>
          <p:nvSpPr>
            <p:cNvPr id="54" name="Line 5">
              <a:extLst>
                <a:ext uri="{FF2B5EF4-FFF2-40B4-BE49-F238E27FC236}">
                  <a16:creationId xmlns:a16="http://schemas.microsoft.com/office/drawing/2014/main" id="{B5E9E43D-9CF5-4816-9D4E-0B577BF44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64313" y="285978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A6DEA27-2984-4CBD-B134-9C7C1AFB2DD9}"/>
              </a:ext>
            </a:extLst>
          </p:cNvPr>
          <p:cNvSpPr/>
          <p:nvPr/>
        </p:nvSpPr>
        <p:spPr>
          <a:xfrm>
            <a:off x="7032571" y="6065989"/>
            <a:ext cx="2490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0406B1-D6F3-41A5-90AF-1E3404BCEFDC}"/>
              </a:ext>
            </a:extLst>
          </p:cNvPr>
          <p:cNvSpPr/>
          <p:nvPr/>
        </p:nvSpPr>
        <p:spPr>
          <a:xfrm>
            <a:off x="9675190" y="6055105"/>
            <a:ext cx="2100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.syn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9B4699-2F7A-4771-B148-1C65D8C96225}"/>
              </a:ext>
            </a:extLst>
          </p:cNvPr>
          <p:cNvSpPr/>
          <p:nvPr/>
        </p:nvSpPr>
        <p:spPr>
          <a:xfrm>
            <a:off x="6665455" y="5023003"/>
            <a:ext cx="3009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B2F774-194E-4726-89E5-716BF3C48B60}"/>
              </a:ext>
            </a:extLst>
          </p:cNvPr>
          <p:cNvSpPr/>
          <p:nvPr/>
        </p:nvSpPr>
        <p:spPr>
          <a:xfrm>
            <a:off x="4415303" y="3873459"/>
            <a:ext cx="2017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7888" name="矩形 37887">
            <a:extLst>
              <a:ext uri="{FF2B5EF4-FFF2-40B4-BE49-F238E27FC236}">
                <a16:creationId xmlns:a16="http://schemas.microsoft.com/office/drawing/2014/main" id="{890B9FA2-EE87-4B24-8A90-81C2BA75F4BA}"/>
              </a:ext>
            </a:extLst>
          </p:cNvPr>
          <p:cNvSpPr/>
          <p:nvPr/>
        </p:nvSpPr>
        <p:spPr>
          <a:xfrm>
            <a:off x="8170907" y="3891676"/>
            <a:ext cx="1948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6DF4C1D-377E-40FA-A384-97B47EAF4CB8}"/>
              </a:ext>
            </a:extLst>
          </p:cNvPr>
          <p:cNvSpPr/>
          <p:nvPr/>
        </p:nvSpPr>
        <p:spPr>
          <a:xfrm>
            <a:off x="3495541" y="5014934"/>
            <a:ext cx="2490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6" name="Line 5">
            <a:extLst>
              <a:ext uri="{FF2B5EF4-FFF2-40B4-BE49-F238E27FC236}">
                <a16:creationId xmlns:a16="http://schemas.microsoft.com/office/drawing/2014/main" id="{429AF9E1-3F36-4110-9CDA-4A0B848EDE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1217" y="3398142"/>
            <a:ext cx="0" cy="457329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Line 5">
            <a:extLst>
              <a:ext uri="{FF2B5EF4-FFF2-40B4-BE49-F238E27FC236}">
                <a16:creationId xmlns:a16="http://schemas.microsoft.com/office/drawing/2014/main" id="{909F4052-17A8-4ACF-BD77-F6D5A46F5B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5617" y="4502903"/>
            <a:ext cx="1423710" cy="540664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Line 5">
            <a:extLst>
              <a:ext uri="{FF2B5EF4-FFF2-40B4-BE49-F238E27FC236}">
                <a16:creationId xmlns:a16="http://schemas.microsoft.com/office/drawing/2014/main" id="{86B9D8C2-7ECC-4649-A8CE-9F8DC7091F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96837" y="3356488"/>
            <a:ext cx="3583810" cy="535188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Line 5">
            <a:extLst>
              <a:ext uri="{FF2B5EF4-FFF2-40B4-BE49-F238E27FC236}">
                <a16:creationId xmlns:a16="http://schemas.microsoft.com/office/drawing/2014/main" id="{C892E852-170E-4FE9-80D0-5EA1906A40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42772" y="4445716"/>
            <a:ext cx="625808" cy="574593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Line 5">
            <a:extLst>
              <a:ext uri="{FF2B5EF4-FFF2-40B4-BE49-F238E27FC236}">
                <a16:creationId xmlns:a16="http://schemas.microsoft.com/office/drawing/2014/main" id="{F0601F4D-13DD-48AA-B7FC-C6BA56D6C3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2493" y="5433997"/>
            <a:ext cx="1237651" cy="51013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Line 5">
            <a:extLst>
              <a:ext uri="{FF2B5EF4-FFF2-40B4-BE49-F238E27FC236}">
                <a16:creationId xmlns:a16="http://schemas.microsoft.com/office/drawing/2014/main" id="{6232E445-722B-4D00-B527-74BE2D760C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22933" y="5507413"/>
            <a:ext cx="1091556" cy="558576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7890" name="直接箭头连接符 37889">
            <a:extLst>
              <a:ext uri="{FF2B5EF4-FFF2-40B4-BE49-F238E27FC236}">
                <a16:creationId xmlns:a16="http://schemas.microsoft.com/office/drawing/2014/main" id="{8A455B10-95DC-4067-A5C0-2123753472C9}"/>
              </a:ext>
            </a:extLst>
          </p:cNvPr>
          <p:cNvCxnSpPr/>
          <p:nvPr/>
        </p:nvCxnSpPr>
        <p:spPr>
          <a:xfrm flipV="1">
            <a:off x="4959173" y="4281395"/>
            <a:ext cx="369776" cy="359412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Line 5">
            <a:extLst>
              <a:ext uri="{FF2B5EF4-FFF2-40B4-BE49-F238E27FC236}">
                <a16:creationId xmlns:a16="http://schemas.microsoft.com/office/drawing/2014/main" id="{E1CB58A3-8A58-46F5-AA0C-7934CD8E79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81655" y="4451610"/>
            <a:ext cx="3583810" cy="535188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56">
            <a:extLst>
              <a:ext uri="{FF2B5EF4-FFF2-40B4-BE49-F238E27FC236}">
                <a16:creationId xmlns:a16="http://schemas.microsoft.com/office/drawing/2014/main" id="{CFA74744-B2D9-4B80-B1F4-28EAD880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632" y="3947263"/>
            <a:ext cx="772969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67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inh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=3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932E3C2-3CA3-4A12-B068-C75F356F9BB0}"/>
              </a:ext>
            </a:extLst>
          </p:cNvPr>
          <p:cNvSpPr/>
          <p:nvPr/>
        </p:nvSpPr>
        <p:spPr>
          <a:xfrm>
            <a:off x="9855671" y="5002002"/>
            <a:ext cx="2121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lvl="0" indent="-457189" defTabSz="1219170" fontAlgn="base"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.syn 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i="1" baseline="-25000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.syn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6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2DFB26B1-9964-4245-9E25-0B1821A64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1" y="1047752"/>
            <a:ext cx="11620500" cy="1861703"/>
          </a:xfrm>
        </p:spPr>
        <p:txBody>
          <a:bodyPr/>
          <a:lstStyle/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通用方法</a:t>
            </a:r>
            <a:endParaRPr lang="en-US" altLang="zh-CN" sz="32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1139267" lvl="2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首先建立一棵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语法分析树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，然后按照从左到右的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深度优先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顺序来执行这些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动作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，也就是说在一个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前序遍历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过程中执行</a:t>
            </a:r>
            <a:endParaRPr lang="en-US" altLang="zh-CN" sz="2934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7B17A5F-DA94-4921-806B-B313B3434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SDT</a:t>
            </a:r>
            <a:r>
              <a:rPr lang="zh-CN" altLang="en-US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的实现方法</a:t>
            </a:r>
            <a:endParaRPr kumimoji="1"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1A68341-2F71-46AA-BCD1-440545920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360" y="132684"/>
            <a:ext cx="6719991" cy="15714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 *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kumimoji="0" lang="el-GR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7">
            <a:extLst>
              <a:ext uri="{FF2B5EF4-FFF2-40B4-BE49-F238E27FC236}">
                <a16:creationId xmlns:a16="http://schemas.microsoft.com/office/drawing/2014/main" id="{77924812-D949-48BA-9002-4B8B8C227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1" y="4756609"/>
            <a:ext cx="2849033" cy="198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输入</a:t>
            </a:r>
            <a:r>
              <a:rPr kumimoji="1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3   *   5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* digit </a:t>
            </a:r>
            <a:endParaRPr kumimoji="1" lang="en-US" altLang="zh-CN" sz="2667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667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114F0BA-5439-4963-807B-64545B8027A7}"/>
              </a:ext>
            </a:extLst>
          </p:cNvPr>
          <p:cNvGrpSpPr>
            <a:grpSpLocks/>
          </p:cNvGrpSpPr>
          <p:nvPr/>
        </p:nvGrpSpPr>
        <p:grpSpPr bwMode="auto">
          <a:xfrm>
            <a:off x="3050008" y="2843649"/>
            <a:ext cx="4603560" cy="1497650"/>
            <a:chOff x="3853075" y="810393"/>
            <a:chExt cx="3453528" cy="1124157"/>
          </a:xfrm>
        </p:grpSpPr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86C738E7-0C6E-4F7C-83C5-5E2C34595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075" y="1586381"/>
              <a:ext cx="271077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F0740B2D-5ABD-466F-A0E6-17C9A80EF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8578" y="1569881"/>
              <a:ext cx="378025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T’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53E10D79-0F20-4C18-8650-A78686F47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107" y="810393"/>
              <a:ext cx="417513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87A27C41-914D-4B9A-9B7D-433AD6FBB7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9264" y="1172486"/>
              <a:ext cx="1381600" cy="3999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CB27928E-1E8A-498B-AE9D-8CCBF45B7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8709" y="1192035"/>
              <a:ext cx="1797357" cy="3854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" name="组合 124933">
            <a:extLst>
              <a:ext uri="{FF2B5EF4-FFF2-40B4-BE49-F238E27FC236}">
                <a16:creationId xmlns:a16="http://schemas.microsoft.com/office/drawing/2014/main" id="{C987E98D-3898-4D56-AAA1-BF361293CB52}"/>
              </a:ext>
            </a:extLst>
          </p:cNvPr>
          <p:cNvGrpSpPr>
            <a:grpSpLocks/>
          </p:cNvGrpSpPr>
          <p:nvPr/>
        </p:nvGrpSpPr>
        <p:grpSpPr bwMode="auto">
          <a:xfrm>
            <a:off x="5914501" y="4445717"/>
            <a:ext cx="4078794" cy="1061696"/>
            <a:chOff x="7193292" y="2013704"/>
            <a:chExt cx="1929563" cy="794906"/>
          </a:xfrm>
        </p:grpSpPr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769042D8-75A4-4D1E-87D0-92D0487DCE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0792" y="2030902"/>
              <a:ext cx="262473" cy="450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Text Box 13">
              <a:extLst>
                <a:ext uri="{FF2B5EF4-FFF2-40B4-BE49-F238E27FC236}">
                  <a16:creationId xmlns:a16="http://schemas.microsoft.com/office/drawing/2014/main" id="{25AA22B6-F143-4394-B0C7-68706BC57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3292" y="2461322"/>
              <a:ext cx="269875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</a:p>
          </p:txBody>
        </p:sp>
        <p:sp>
          <p:nvSpPr>
            <p:cNvPr id="31" name="Line 11">
              <a:extLst>
                <a:ext uri="{FF2B5EF4-FFF2-40B4-BE49-F238E27FC236}">
                  <a16:creationId xmlns:a16="http://schemas.microsoft.com/office/drawing/2014/main" id="{55C4C488-407D-463E-9CE4-1C1DC6CF6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9098" y="2013704"/>
              <a:ext cx="522562" cy="4155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id="{588DBCF3-8D0C-4583-88DF-0AEE494EC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9099" y="2431251"/>
              <a:ext cx="314446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5DBD9EBC-5EDA-410F-AC0E-F4BE3362D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9697" y="2431251"/>
              <a:ext cx="363158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T’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:a16="http://schemas.microsoft.com/office/drawing/2014/main" id="{CA7E7E12-3212-47EB-AABE-12C1E2187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5" y="2016342"/>
              <a:ext cx="1097075" cy="4648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9404285-1C12-4308-A279-E04202685F5F}"/>
              </a:ext>
            </a:extLst>
          </p:cNvPr>
          <p:cNvGrpSpPr>
            <a:grpSpLocks/>
          </p:cNvGrpSpPr>
          <p:nvPr/>
        </p:nvGrpSpPr>
        <p:grpSpPr bwMode="auto">
          <a:xfrm>
            <a:off x="9355159" y="5573793"/>
            <a:ext cx="296876" cy="901876"/>
            <a:chOff x="8658440" y="2859782"/>
            <a:chExt cx="222451" cy="675311"/>
          </a:xfrm>
        </p:grpSpPr>
        <p:sp>
          <p:nvSpPr>
            <p:cNvPr id="36" name="Line 5">
              <a:extLst>
                <a:ext uri="{FF2B5EF4-FFF2-40B4-BE49-F238E27FC236}">
                  <a16:creationId xmlns:a16="http://schemas.microsoft.com/office/drawing/2014/main" id="{8E5D0A80-B93F-479E-A15F-942508025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20472" y="285978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矩形 3">
              <a:extLst>
                <a:ext uri="{FF2B5EF4-FFF2-40B4-BE49-F238E27FC236}">
                  <a16:creationId xmlns:a16="http://schemas.microsoft.com/office/drawing/2014/main" id="{45E6BD9B-3664-4C51-B7FA-BCAEEA94E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440" y="3220181"/>
              <a:ext cx="222451" cy="314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133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" name="矩形 56">
            <a:extLst>
              <a:ext uri="{FF2B5EF4-FFF2-40B4-BE49-F238E27FC236}">
                <a16:creationId xmlns:a16="http://schemas.microsoft.com/office/drawing/2014/main" id="{16B02699-238B-4D70-B370-9A88DF06D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680" y="4114746"/>
            <a:ext cx="732893" cy="37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val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=3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67498A6-9BE6-4957-BF74-59D078D6F677}"/>
              </a:ext>
            </a:extLst>
          </p:cNvPr>
          <p:cNvGrpSpPr>
            <a:grpSpLocks/>
          </p:cNvGrpSpPr>
          <p:nvPr/>
        </p:nvGrpSpPr>
        <p:grpSpPr bwMode="auto">
          <a:xfrm>
            <a:off x="2815779" y="4502903"/>
            <a:ext cx="779678" cy="1290506"/>
            <a:chOff x="5811182" y="2030902"/>
            <a:chExt cx="584468" cy="967607"/>
          </a:xfrm>
        </p:grpSpPr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F3D1C0B1-500B-4108-BED2-EE04E9E4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182" y="2373802"/>
              <a:ext cx="584468" cy="624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digit</a:t>
              </a:r>
            </a:p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(3)</a:t>
              </a:r>
            </a:p>
          </p:txBody>
        </p:sp>
        <p:sp>
          <p:nvSpPr>
            <p:cNvPr id="43" name="Line 5">
              <a:extLst>
                <a:ext uri="{FF2B5EF4-FFF2-40B4-BE49-F238E27FC236}">
                  <a16:creationId xmlns:a16="http://schemas.microsoft.com/office/drawing/2014/main" id="{B6D916F7-5062-4576-A4CD-F7A0487B4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03416" y="203090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27A1DBD-1164-4229-9D34-B15423EBFA86}"/>
              </a:ext>
            </a:extLst>
          </p:cNvPr>
          <p:cNvGrpSpPr>
            <a:grpSpLocks/>
          </p:cNvGrpSpPr>
          <p:nvPr/>
        </p:nvGrpSpPr>
        <p:grpSpPr bwMode="auto">
          <a:xfrm>
            <a:off x="6136813" y="5486849"/>
            <a:ext cx="779678" cy="1334885"/>
            <a:chOff x="7384879" y="2859782"/>
            <a:chExt cx="584842" cy="1000981"/>
          </a:xfrm>
        </p:grpSpPr>
        <p:sp>
          <p:nvSpPr>
            <p:cNvPr id="53" name="Rectangle 7">
              <a:extLst>
                <a:ext uri="{FF2B5EF4-FFF2-40B4-BE49-F238E27FC236}">
                  <a16:creationId xmlns:a16="http://schemas.microsoft.com/office/drawing/2014/main" id="{655D5F61-E656-4B08-9E18-1ADC4FA0E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4879" y="3235994"/>
              <a:ext cx="584842" cy="624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digit</a:t>
              </a:r>
            </a:p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(5)</a:t>
              </a:r>
            </a:p>
          </p:txBody>
        </p:sp>
        <p:sp>
          <p:nvSpPr>
            <p:cNvPr id="54" name="Line 5">
              <a:extLst>
                <a:ext uri="{FF2B5EF4-FFF2-40B4-BE49-F238E27FC236}">
                  <a16:creationId xmlns:a16="http://schemas.microsoft.com/office/drawing/2014/main" id="{B5E9E43D-9CF5-4816-9D4E-0B577BF44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64313" y="285978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A6DEA27-2984-4CBD-B134-9C7C1AFB2DD9}"/>
              </a:ext>
            </a:extLst>
          </p:cNvPr>
          <p:cNvSpPr/>
          <p:nvPr/>
        </p:nvSpPr>
        <p:spPr>
          <a:xfrm>
            <a:off x="7032571" y="6065989"/>
            <a:ext cx="2490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0406B1-D6F3-41A5-90AF-1E3404BCEFDC}"/>
              </a:ext>
            </a:extLst>
          </p:cNvPr>
          <p:cNvSpPr/>
          <p:nvPr/>
        </p:nvSpPr>
        <p:spPr>
          <a:xfrm>
            <a:off x="9675190" y="6055105"/>
            <a:ext cx="2100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.syn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9B4699-2F7A-4771-B148-1C65D8C96225}"/>
              </a:ext>
            </a:extLst>
          </p:cNvPr>
          <p:cNvSpPr/>
          <p:nvPr/>
        </p:nvSpPr>
        <p:spPr>
          <a:xfrm>
            <a:off x="6665455" y="5023003"/>
            <a:ext cx="3009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B2F774-194E-4726-89E5-716BF3C48B60}"/>
              </a:ext>
            </a:extLst>
          </p:cNvPr>
          <p:cNvSpPr/>
          <p:nvPr/>
        </p:nvSpPr>
        <p:spPr>
          <a:xfrm>
            <a:off x="4415303" y="3873459"/>
            <a:ext cx="2017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7888" name="矩形 37887">
            <a:extLst>
              <a:ext uri="{FF2B5EF4-FFF2-40B4-BE49-F238E27FC236}">
                <a16:creationId xmlns:a16="http://schemas.microsoft.com/office/drawing/2014/main" id="{890B9FA2-EE87-4B24-8A90-81C2BA75F4BA}"/>
              </a:ext>
            </a:extLst>
          </p:cNvPr>
          <p:cNvSpPr/>
          <p:nvPr/>
        </p:nvSpPr>
        <p:spPr>
          <a:xfrm>
            <a:off x="8170907" y="3891676"/>
            <a:ext cx="1948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6DF4C1D-377E-40FA-A384-97B47EAF4CB8}"/>
              </a:ext>
            </a:extLst>
          </p:cNvPr>
          <p:cNvSpPr/>
          <p:nvPr/>
        </p:nvSpPr>
        <p:spPr>
          <a:xfrm>
            <a:off x="3495541" y="5014934"/>
            <a:ext cx="2490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6" name="Line 5">
            <a:extLst>
              <a:ext uri="{FF2B5EF4-FFF2-40B4-BE49-F238E27FC236}">
                <a16:creationId xmlns:a16="http://schemas.microsoft.com/office/drawing/2014/main" id="{429AF9E1-3F36-4110-9CDA-4A0B848EDE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1217" y="3398142"/>
            <a:ext cx="0" cy="457329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Line 5">
            <a:extLst>
              <a:ext uri="{FF2B5EF4-FFF2-40B4-BE49-F238E27FC236}">
                <a16:creationId xmlns:a16="http://schemas.microsoft.com/office/drawing/2014/main" id="{909F4052-17A8-4ACF-BD77-F6D5A46F5B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5617" y="4502903"/>
            <a:ext cx="1423710" cy="540664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Line 5">
            <a:extLst>
              <a:ext uri="{FF2B5EF4-FFF2-40B4-BE49-F238E27FC236}">
                <a16:creationId xmlns:a16="http://schemas.microsoft.com/office/drawing/2014/main" id="{86B9D8C2-7ECC-4649-A8CE-9F8DC7091F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96837" y="3356488"/>
            <a:ext cx="3583810" cy="535188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Line 5">
            <a:extLst>
              <a:ext uri="{FF2B5EF4-FFF2-40B4-BE49-F238E27FC236}">
                <a16:creationId xmlns:a16="http://schemas.microsoft.com/office/drawing/2014/main" id="{C892E852-170E-4FE9-80D0-5EA1906A40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42772" y="4445716"/>
            <a:ext cx="625808" cy="574593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Line 5">
            <a:extLst>
              <a:ext uri="{FF2B5EF4-FFF2-40B4-BE49-F238E27FC236}">
                <a16:creationId xmlns:a16="http://schemas.microsoft.com/office/drawing/2014/main" id="{F0601F4D-13DD-48AA-B7FC-C6BA56D6C3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2493" y="5433997"/>
            <a:ext cx="1237651" cy="51013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Line 5">
            <a:extLst>
              <a:ext uri="{FF2B5EF4-FFF2-40B4-BE49-F238E27FC236}">
                <a16:creationId xmlns:a16="http://schemas.microsoft.com/office/drawing/2014/main" id="{6232E445-722B-4D00-B527-74BE2D760C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22933" y="5507413"/>
            <a:ext cx="1091556" cy="558576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7890" name="直接箭头连接符 37889">
            <a:extLst>
              <a:ext uri="{FF2B5EF4-FFF2-40B4-BE49-F238E27FC236}">
                <a16:creationId xmlns:a16="http://schemas.microsoft.com/office/drawing/2014/main" id="{8A455B10-95DC-4067-A5C0-2123753472C9}"/>
              </a:ext>
            </a:extLst>
          </p:cNvPr>
          <p:cNvCxnSpPr/>
          <p:nvPr/>
        </p:nvCxnSpPr>
        <p:spPr>
          <a:xfrm flipV="1">
            <a:off x="7468680" y="6473711"/>
            <a:ext cx="369776" cy="359412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Line 5">
            <a:extLst>
              <a:ext uri="{FF2B5EF4-FFF2-40B4-BE49-F238E27FC236}">
                <a16:creationId xmlns:a16="http://schemas.microsoft.com/office/drawing/2014/main" id="{E1CB58A3-8A58-46F5-AA0C-7934CD8E79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81655" y="4451610"/>
            <a:ext cx="3583810" cy="535188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56">
            <a:extLst>
              <a:ext uri="{FF2B5EF4-FFF2-40B4-BE49-F238E27FC236}">
                <a16:creationId xmlns:a16="http://schemas.microsoft.com/office/drawing/2014/main" id="{CFA74744-B2D9-4B80-B1F4-28EAD880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632" y="3947263"/>
            <a:ext cx="772969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inh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=3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56">
            <a:extLst>
              <a:ext uri="{FF2B5EF4-FFF2-40B4-BE49-F238E27FC236}">
                <a16:creationId xmlns:a16="http://schemas.microsoft.com/office/drawing/2014/main" id="{E8B7BF26-CD8C-407F-A211-6EEAB1FB4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695" y="5179899"/>
            <a:ext cx="73289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val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=5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9D1E0A-674B-4E39-91B0-A6E3C0F1E17F}"/>
              </a:ext>
            </a:extLst>
          </p:cNvPr>
          <p:cNvSpPr/>
          <p:nvPr/>
        </p:nvSpPr>
        <p:spPr>
          <a:xfrm>
            <a:off x="9855671" y="5002002"/>
            <a:ext cx="2121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lvl="0" indent="-457189" defTabSz="1219170" fontAlgn="base"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.syn 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i="1" baseline="-25000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.syn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5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2DFB26B1-9964-4245-9E25-0B1821A64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1" y="1047752"/>
            <a:ext cx="11620500" cy="1861703"/>
          </a:xfrm>
        </p:spPr>
        <p:txBody>
          <a:bodyPr/>
          <a:lstStyle/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通用方法</a:t>
            </a:r>
            <a:endParaRPr lang="en-US" altLang="zh-CN" sz="32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1139267" lvl="2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首先建立一棵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语法分析树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，然后按照从左到右的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深度优先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顺序来执行这些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动作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，也就是说在一个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前序遍历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过程中执行</a:t>
            </a:r>
            <a:endParaRPr lang="en-US" altLang="zh-CN" sz="2934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7B17A5F-DA94-4921-806B-B313B3434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SDT</a:t>
            </a:r>
            <a:r>
              <a:rPr lang="zh-CN" altLang="en-US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的实现方法</a:t>
            </a:r>
            <a:endParaRPr kumimoji="1"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1A68341-2F71-46AA-BCD1-440545920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360" y="132684"/>
            <a:ext cx="6719991" cy="15714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 *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kumimoji="0" lang="el-GR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7">
            <a:extLst>
              <a:ext uri="{FF2B5EF4-FFF2-40B4-BE49-F238E27FC236}">
                <a16:creationId xmlns:a16="http://schemas.microsoft.com/office/drawing/2014/main" id="{77924812-D949-48BA-9002-4B8B8C227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1" y="4756609"/>
            <a:ext cx="2849033" cy="198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输入</a:t>
            </a:r>
            <a:r>
              <a:rPr kumimoji="1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3   *   5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* digit </a:t>
            </a:r>
            <a:endParaRPr kumimoji="1" lang="en-US" altLang="zh-CN" sz="2667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667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114F0BA-5439-4963-807B-64545B8027A7}"/>
              </a:ext>
            </a:extLst>
          </p:cNvPr>
          <p:cNvGrpSpPr>
            <a:grpSpLocks/>
          </p:cNvGrpSpPr>
          <p:nvPr/>
        </p:nvGrpSpPr>
        <p:grpSpPr bwMode="auto">
          <a:xfrm>
            <a:off x="3050008" y="2843649"/>
            <a:ext cx="4603560" cy="1497650"/>
            <a:chOff x="3853075" y="810393"/>
            <a:chExt cx="3453528" cy="1124157"/>
          </a:xfrm>
        </p:grpSpPr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86C738E7-0C6E-4F7C-83C5-5E2C34595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075" y="1586381"/>
              <a:ext cx="271077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F0740B2D-5ABD-466F-A0E6-17C9A80EF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8578" y="1569881"/>
              <a:ext cx="378025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T’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53E10D79-0F20-4C18-8650-A78686F47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107" y="810393"/>
              <a:ext cx="417513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87A27C41-914D-4B9A-9B7D-433AD6FBB7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9264" y="1172486"/>
              <a:ext cx="1381600" cy="3999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CB27928E-1E8A-498B-AE9D-8CCBF45B7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8709" y="1192035"/>
              <a:ext cx="1797357" cy="3854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" name="组合 124933">
            <a:extLst>
              <a:ext uri="{FF2B5EF4-FFF2-40B4-BE49-F238E27FC236}">
                <a16:creationId xmlns:a16="http://schemas.microsoft.com/office/drawing/2014/main" id="{C987E98D-3898-4D56-AAA1-BF361293CB52}"/>
              </a:ext>
            </a:extLst>
          </p:cNvPr>
          <p:cNvGrpSpPr>
            <a:grpSpLocks/>
          </p:cNvGrpSpPr>
          <p:nvPr/>
        </p:nvGrpSpPr>
        <p:grpSpPr bwMode="auto">
          <a:xfrm>
            <a:off x="5914501" y="4445717"/>
            <a:ext cx="4078794" cy="1061696"/>
            <a:chOff x="7193292" y="2013704"/>
            <a:chExt cx="1929563" cy="794906"/>
          </a:xfrm>
        </p:grpSpPr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769042D8-75A4-4D1E-87D0-92D0487DCE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0792" y="2030902"/>
              <a:ext cx="262473" cy="450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Text Box 13">
              <a:extLst>
                <a:ext uri="{FF2B5EF4-FFF2-40B4-BE49-F238E27FC236}">
                  <a16:creationId xmlns:a16="http://schemas.microsoft.com/office/drawing/2014/main" id="{25AA22B6-F143-4394-B0C7-68706BC57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3292" y="2461322"/>
              <a:ext cx="269875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</a:p>
          </p:txBody>
        </p:sp>
        <p:sp>
          <p:nvSpPr>
            <p:cNvPr id="31" name="Line 11">
              <a:extLst>
                <a:ext uri="{FF2B5EF4-FFF2-40B4-BE49-F238E27FC236}">
                  <a16:creationId xmlns:a16="http://schemas.microsoft.com/office/drawing/2014/main" id="{55C4C488-407D-463E-9CE4-1C1DC6CF6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9098" y="2013704"/>
              <a:ext cx="522562" cy="4155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id="{588DBCF3-8D0C-4583-88DF-0AEE494EC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9099" y="2431251"/>
              <a:ext cx="314446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5DBD9EBC-5EDA-410F-AC0E-F4BE3362D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9697" y="2431251"/>
              <a:ext cx="363158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T’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:a16="http://schemas.microsoft.com/office/drawing/2014/main" id="{CA7E7E12-3212-47EB-AABE-12C1E2187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5" y="2016342"/>
              <a:ext cx="1097075" cy="4648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9404285-1C12-4308-A279-E04202685F5F}"/>
              </a:ext>
            </a:extLst>
          </p:cNvPr>
          <p:cNvGrpSpPr>
            <a:grpSpLocks/>
          </p:cNvGrpSpPr>
          <p:nvPr/>
        </p:nvGrpSpPr>
        <p:grpSpPr bwMode="auto">
          <a:xfrm>
            <a:off x="9355159" y="5573793"/>
            <a:ext cx="296876" cy="901876"/>
            <a:chOff x="8658440" y="2859782"/>
            <a:chExt cx="222451" cy="675311"/>
          </a:xfrm>
        </p:grpSpPr>
        <p:sp>
          <p:nvSpPr>
            <p:cNvPr id="36" name="Line 5">
              <a:extLst>
                <a:ext uri="{FF2B5EF4-FFF2-40B4-BE49-F238E27FC236}">
                  <a16:creationId xmlns:a16="http://schemas.microsoft.com/office/drawing/2014/main" id="{8E5D0A80-B93F-479E-A15F-942508025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20472" y="285978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矩形 3">
              <a:extLst>
                <a:ext uri="{FF2B5EF4-FFF2-40B4-BE49-F238E27FC236}">
                  <a16:creationId xmlns:a16="http://schemas.microsoft.com/office/drawing/2014/main" id="{45E6BD9B-3664-4C51-B7FA-BCAEEA94E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440" y="3220181"/>
              <a:ext cx="222451" cy="314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133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" name="矩形 56">
            <a:extLst>
              <a:ext uri="{FF2B5EF4-FFF2-40B4-BE49-F238E27FC236}">
                <a16:creationId xmlns:a16="http://schemas.microsoft.com/office/drawing/2014/main" id="{16B02699-238B-4D70-B370-9A88DF06D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680" y="4114746"/>
            <a:ext cx="732893" cy="37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val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=3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67498A6-9BE6-4957-BF74-59D078D6F677}"/>
              </a:ext>
            </a:extLst>
          </p:cNvPr>
          <p:cNvGrpSpPr>
            <a:grpSpLocks/>
          </p:cNvGrpSpPr>
          <p:nvPr/>
        </p:nvGrpSpPr>
        <p:grpSpPr bwMode="auto">
          <a:xfrm>
            <a:off x="2815779" y="4502903"/>
            <a:ext cx="779678" cy="1290506"/>
            <a:chOff x="5811182" y="2030902"/>
            <a:chExt cx="584468" cy="967607"/>
          </a:xfrm>
        </p:grpSpPr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F3D1C0B1-500B-4108-BED2-EE04E9E4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182" y="2373802"/>
              <a:ext cx="584468" cy="624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digit</a:t>
              </a:r>
            </a:p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(3)</a:t>
              </a:r>
            </a:p>
          </p:txBody>
        </p:sp>
        <p:sp>
          <p:nvSpPr>
            <p:cNvPr id="43" name="Line 5">
              <a:extLst>
                <a:ext uri="{FF2B5EF4-FFF2-40B4-BE49-F238E27FC236}">
                  <a16:creationId xmlns:a16="http://schemas.microsoft.com/office/drawing/2014/main" id="{B6D916F7-5062-4576-A4CD-F7A0487B4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03416" y="203090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27A1DBD-1164-4229-9D34-B15423EBFA86}"/>
              </a:ext>
            </a:extLst>
          </p:cNvPr>
          <p:cNvGrpSpPr>
            <a:grpSpLocks/>
          </p:cNvGrpSpPr>
          <p:nvPr/>
        </p:nvGrpSpPr>
        <p:grpSpPr bwMode="auto">
          <a:xfrm>
            <a:off x="6136813" y="5486849"/>
            <a:ext cx="779678" cy="1334885"/>
            <a:chOff x="7384879" y="2859782"/>
            <a:chExt cx="584842" cy="1000981"/>
          </a:xfrm>
        </p:grpSpPr>
        <p:sp>
          <p:nvSpPr>
            <p:cNvPr id="53" name="Rectangle 7">
              <a:extLst>
                <a:ext uri="{FF2B5EF4-FFF2-40B4-BE49-F238E27FC236}">
                  <a16:creationId xmlns:a16="http://schemas.microsoft.com/office/drawing/2014/main" id="{655D5F61-E656-4B08-9E18-1ADC4FA0E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4879" y="3235994"/>
              <a:ext cx="584842" cy="624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digit</a:t>
              </a:r>
            </a:p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(5)</a:t>
              </a:r>
            </a:p>
          </p:txBody>
        </p:sp>
        <p:sp>
          <p:nvSpPr>
            <p:cNvPr id="54" name="Line 5">
              <a:extLst>
                <a:ext uri="{FF2B5EF4-FFF2-40B4-BE49-F238E27FC236}">
                  <a16:creationId xmlns:a16="http://schemas.microsoft.com/office/drawing/2014/main" id="{B5E9E43D-9CF5-4816-9D4E-0B577BF44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64313" y="285978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A6DEA27-2984-4CBD-B134-9C7C1AFB2DD9}"/>
              </a:ext>
            </a:extLst>
          </p:cNvPr>
          <p:cNvSpPr/>
          <p:nvPr/>
        </p:nvSpPr>
        <p:spPr>
          <a:xfrm>
            <a:off x="7032571" y="6065989"/>
            <a:ext cx="2490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0406B1-D6F3-41A5-90AF-1E3404BCEFDC}"/>
              </a:ext>
            </a:extLst>
          </p:cNvPr>
          <p:cNvSpPr/>
          <p:nvPr/>
        </p:nvSpPr>
        <p:spPr>
          <a:xfrm>
            <a:off x="9675190" y="6055105"/>
            <a:ext cx="2100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.syn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9B4699-2F7A-4771-B148-1C65D8C96225}"/>
              </a:ext>
            </a:extLst>
          </p:cNvPr>
          <p:cNvSpPr/>
          <p:nvPr/>
        </p:nvSpPr>
        <p:spPr>
          <a:xfrm>
            <a:off x="6665455" y="5023003"/>
            <a:ext cx="3009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B2F774-194E-4726-89E5-716BF3C48B60}"/>
              </a:ext>
            </a:extLst>
          </p:cNvPr>
          <p:cNvSpPr/>
          <p:nvPr/>
        </p:nvSpPr>
        <p:spPr>
          <a:xfrm>
            <a:off x="4415303" y="3873459"/>
            <a:ext cx="2017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7888" name="矩形 37887">
            <a:extLst>
              <a:ext uri="{FF2B5EF4-FFF2-40B4-BE49-F238E27FC236}">
                <a16:creationId xmlns:a16="http://schemas.microsoft.com/office/drawing/2014/main" id="{890B9FA2-EE87-4B24-8A90-81C2BA75F4BA}"/>
              </a:ext>
            </a:extLst>
          </p:cNvPr>
          <p:cNvSpPr/>
          <p:nvPr/>
        </p:nvSpPr>
        <p:spPr>
          <a:xfrm>
            <a:off x="8170907" y="3891676"/>
            <a:ext cx="1948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6DF4C1D-377E-40FA-A384-97B47EAF4CB8}"/>
              </a:ext>
            </a:extLst>
          </p:cNvPr>
          <p:cNvSpPr/>
          <p:nvPr/>
        </p:nvSpPr>
        <p:spPr>
          <a:xfrm>
            <a:off x="3495541" y="5014934"/>
            <a:ext cx="2490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6" name="Line 5">
            <a:extLst>
              <a:ext uri="{FF2B5EF4-FFF2-40B4-BE49-F238E27FC236}">
                <a16:creationId xmlns:a16="http://schemas.microsoft.com/office/drawing/2014/main" id="{429AF9E1-3F36-4110-9CDA-4A0B848EDE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1217" y="3398142"/>
            <a:ext cx="0" cy="457329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Line 5">
            <a:extLst>
              <a:ext uri="{FF2B5EF4-FFF2-40B4-BE49-F238E27FC236}">
                <a16:creationId xmlns:a16="http://schemas.microsoft.com/office/drawing/2014/main" id="{909F4052-17A8-4ACF-BD77-F6D5A46F5B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5617" y="4502903"/>
            <a:ext cx="1423710" cy="540664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Line 5">
            <a:extLst>
              <a:ext uri="{FF2B5EF4-FFF2-40B4-BE49-F238E27FC236}">
                <a16:creationId xmlns:a16="http://schemas.microsoft.com/office/drawing/2014/main" id="{86B9D8C2-7ECC-4649-A8CE-9F8DC7091F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96837" y="3356488"/>
            <a:ext cx="3583810" cy="535188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Line 5">
            <a:extLst>
              <a:ext uri="{FF2B5EF4-FFF2-40B4-BE49-F238E27FC236}">
                <a16:creationId xmlns:a16="http://schemas.microsoft.com/office/drawing/2014/main" id="{C892E852-170E-4FE9-80D0-5EA1906A40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42772" y="4445716"/>
            <a:ext cx="625808" cy="574593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Line 5">
            <a:extLst>
              <a:ext uri="{FF2B5EF4-FFF2-40B4-BE49-F238E27FC236}">
                <a16:creationId xmlns:a16="http://schemas.microsoft.com/office/drawing/2014/main" id="{F0601F4D-13DD-48AA-B7FC-C6BA56D6C3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2493" y="5433997"/>
            <a:ext cx="1237651" cy="51013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Line 5">
            <a:extLst>
              <a:ext uri="{FF2B5EF4-FFF2-40B4-BE49-F238E27FC236}">
                <a16:creationId xmlns:a16="http://schemas.microsoft.com/office/drawing/2014/main" id="{6232E445-722B-4D00-B527-74BE2D760C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22933" y="5507413"/>
            <a:ext cx="1091556" cy="558576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7890" name="直接箭头连接符 37889">
            <a:extLst>
              <a:ext uri="{FF2B5EF4-FFF2-40B4-BE49-F238E27FC236}">
                <a16:creationId xmlns:a16="http://schemas.microsoft.com/office/drawing/2014/main" id="{8A455B10-95DC-4067-A5C0-2123753472C9}"/>
              </a:ext>
            </a:extLst>
          </p:cNvPr>
          <p:cNvCxnSpPr/>
          <p:nvPr/>
        </p:nvCxnSpPr>
        <p:spPr>
          <a:xfrm flipV="1">
            <a:off x="7653568" y="5405832"/>
            <a:ext cx="369776" cy="359412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Line 5">
            <a:extLst>
              <a:ext uri="{FF2B5EF4-FFF2-40B4-BE49-F238E27FC236}">
                <a16:creationId xmlns:a16="http://schemas.microsoft.com/office/drawing/2014/main" id="{E1CB58A3-8A58-46F5-AA0C-7934CD8E79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81655" y="4451610"/>
            <a:ext cx="3583810" cy="535188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56">
            <a:extLst>
              <a:ext uri="{FF2B5EF4-FFF2-40B4-BE49-F238E27FC236}">
                <a16:creationId xmlns:a16="http://schemas.microsoft.com/office/drawing/2014/main" id="{CFA74744-B2D9-4B80-B1F4-28EAD880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632" y="3947263"/>
            <a:ext cx="772969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inh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=3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56">
            <a:extLst>
              <a:ext uri="{FF2B5EF4-FFF2-40B4-BE49-F238E27FC236}">
                <a16:creationId xmlns:a16="http://schemas.microsoft.com/office/drawing/2014/main" id="{E8B7BF26-CD8C-407F-A211-6EEAB1FB4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695" y="5179899"/>
            <a:ext cx="73289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val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=5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56">
            <a:extLst>
              <a:ext uri="{FF2B5EF4-FFF2-40B4-BE49-F238E27FC236}">
                <a16:creationId xmlns:a16="http://schemas.microsoft.com/office/drawing/2014/main" id="{0EB6DBB9-F3F8-43D7-BAFC-AEF6BE337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6478" y="5223058"/>
            <a:ext cx="89319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inh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</a:t>
            </a:r>
            <a:r>
              <a:rPr kumimoji="1" lang="en-US" altLang="zh-CN" sz="1867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15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7F260DE-E7E3-4CF6-9CE0-F10A0A3B8AA5}"/>
              </a:ext>
            </a:extLst>
          </p:cNvPr>
          <p:cNvSpPr/>
          <p:nvPr/>
        </p:nvSpPr>
        <p:spPr>
          <a:xfrm>
            <a:off x="9855671" y="5002002"/>
            <a:ext cx="2121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lvl="0" indent="-457189" defTabSz="1219170" fontAlgn="base"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.syn 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i="1" baseline="-25000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.syn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77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2DFB26B1-9964-4245-9E25-0B1821A64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1" y="1047752"/>
            <a:ext cx="11620500" cy="1861703"/>
          </a:xfrm>
        </p:spPr>
        <p:txBody>
          <a:bodyPr/>
          <a:lstStyle/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通用方法</a:t>
            </a:r>
            <a:endParaRPr lang="en-US" altLang="zh-CN" sz="32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1139267" lvl="2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首先建立一棵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语法分析树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，然后按照从左到右的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深度优先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顺序来执行这些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动作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，也就是说在一个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前序遍历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过程中执行</a:t>
            </a:r>
            <a:endParaRPr lang="en-US" altLang="zh-CN" sz="2934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7B17A5F-DA94-4921-806B-B313B3434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SDT</a:t>
            </a:r>
            <a:r>
              <a:rPr lang="zh-CN" altLang="en-US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的实现方法</a:t>
            </a:r>
            <a:endParaRPr kumimoji="1"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1A68341-2F71-46AA-BCD1-440545920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360" y="132684"/>
            <a:ext cx="6719991" cy="15714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 *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kumimoji="0" lang="el-GR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7">
            <a:extLst>
              <a:ext uri="{FF2B5EF4-FFF2-40B4-BE49-F238E27FC236}">
                <a16:creationId xmlns:a16="http://schemas.microsoft.com/office/drawing/2014/main" id="{77924812-D949-48BA-9002-4B8B8C227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1" y="4756609"/>
            <a:ext cx="2849033" cy="198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输入</a:t>
            </a:r>
            <a:r>
              <a:rPr kumimoji="1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3   *   5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* digit </a:t>
            </a:r>
            <a:endParaRPr kumimoji="1" lang="en-US" altLang="zh-CN" sz="2667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667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114F0BA-5439-4963-807B-64545B8027A7}"/>
              </a:ext>
            </a:extLst>
          </p:cNvPr>
          <p:cNvGrpSpPr>
            <a:grpSpLocks/>
          </p:cNvGrpSpPr>
          <p:nvPr/>
        </p:nvGrpSpPr>
        <p:grpSpPr bwMode="auto">
          <a:xfrm>
            <a:off x="3050008" y="2843649"/>
            <a:ext cx="4603560" cy="1497650"/>
            <a:chOff x="3853075" y="810393"/>
            <a:chExt cx="3453528" cy="1124157"/>
          </a:xfrm>
        </p:grpSpPr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86C738E7-0C6E-4F7C-83C5-5E2C34595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075" y="1586381"/>
              <a:ext cx="271077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F0740B2D-5ABD-466F-A0E6-17C9A80EF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8578" y="1569881"/>
              <a:ext cx="378025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T’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53E10D79-0F20-4C18-8650-A78686F47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107" y="810393"/>
              <a:ext cx="417513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87A27C41-914D-4B9A-9B7D-433AD6FBB7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9264" y="1172486"/>
              <a:ext cx="1381600" cy="3999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CB27928E-1E8A-498B-AE9D-8CCBF45B7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8709" y="1192035"/>
              <a:ext cx="1797357" cy="3854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" name="组合 124933">
            <a:extLst>
              <a:ext uri="{FF2B5EF4-FFF2-40B4-BE49-F238E27FC236}">
                <a16:creationId xmlns:a16="http://schemas.microsoft.com/office/drawing/2014/main" id="{C987E98D-3898-4D56-AAA1-BF361293CB52}"/>
              </a:ext>
            </a:extLst>
          </p:cNvPr>
          <p:cNvGrpSpPr>
            <a:grpSpLocks/>
          </p:cNvGrpSpPr>
          <p:nvPr/>
        </p:nvGrpSpPr>
        <p:grpSpPr bwMode="auto">
          <a:xfrm>
            <a:off x="5914501" y="4445717"/>
            <a:ext cx="4078794" cy="1061696"/>
            <a:chOff x="7193292" y="2013704"/>
            <a:chExt cx="1929563" cy="794906"/>
          </a:xfrm>
        </p:grpSpPr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769042D8-75A4-4D1E-87D0-92D0487DCE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0792" y="2030902"/>
              <a:ext cx="262473" cy="450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Text Box 13">
              <a:extLst>
                <a:ext uri="{FF2B5EF4-FFF2-40B4-BE49-F238E27FC236}">
                  <a16:creationId xmlns:a16="http://schemas.microsoft.com/office/drawing/2014/main" id="{25AA22B6-F143-4394-B0C7-68706BC57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3292" y="2461322"/>
              <a:ext cx="269875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</a:p>
          </p:txBody>
        </p:sp>
        <p:sp>
          <p:nvSpPr>
            <p:cNvPr id="31" name="Line 11">
              <a:extLst>
                <a:ext uri="{FF2B5EF4-FFF2-40B4-BE49-F238E27FC236}">
                  <a16:creationId xmlns:a16="http://schemas.microsoft.com/office/drawing/2014/main" id="{55C4C488-407D-463E-9CE4-1C1DC6CF6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9098" y="2013704"/>
              <a:ext cx="522562" cy="4155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id="{588DBCF3-8D0C-4583-88DF-0AEE494EC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9099" y="2431251"/>
              <a:ext cx="314446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5DBD9EBC-5EDA-410F-AC0E-F4BE3362D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9697" y="2431251"/>
              <a:ext cx="363158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T’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:a16="http://schemas.microsoft.com/office/drawing/2014/main" id="{CA7E7E12-3212-47EB-AABE-12C1E2187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5" y="2016342"/>
              <a:ext cx="1097075" cy="4648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9404285-1C12-4308-A279-E04202685F5F}"/>
              </a:ext>
            </a:extLst>
          </p:cNvPr>
          <p:cNvGrpSpPr>
            <a:grpSpLocks/>
          </p:cNvGrpSpPr>
          <p:nvPr/>
        </p:nvGrpSpPr>
        <p:grpSpPr bwMode="auto">
          <a:xfrm>
            <a:off x="9355159" y="5573793"/>
            <a:ext cx="296876" cy="901876"/>
            <a:chOff x="8658440" y="2859782"/>
            <a:chExt cx="222451" cy="675311"/>
          </a:xfrm>
        </p:grpSpPr>
        <p:sp>
          <p:nvSpPr>
            <p:cNvPr id="36" name="Line 5">
              <a:extLst>
                <a:ext uri="{FF2B5EF4-FFF2-40B4-BE49-F238E27FC236}">
                  <a16:creationId xmlns:a16="http://schemas.microsoft.com/office/drawing/2014/main" id="{8E5D0A80-B93F-479E-A15F-942508025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20472" y="285978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矩形 3">
              <a:extLst>
                <a:ext uri="{FF2B5EF4-FFF2-40B4-BE49-F238E27FC236}">
                  <a16:creationId xmlns:a16="http://schemas.microsoft.com/office/drawing/2014/main" id="{45E6BD9B-3664-4C51-B7FA-BCAEEA94E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440" y="3220181"/>
              <a:ext cx="222451" cy="314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133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" name="矩形 56">
            <a:extLst>
              <a:ext uri="{FF2B5EF4-FFF2-40B4-BE49-F238E27FC236}">
                <a16:creationId xmlns:a16="http://schemas.microsoft.com/office/drawing/2014/main" id="{16B02699-238B-4D70-B370-9A88DF06D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680" y="4114746"/>
            <a:ext cx="732893" cy="37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val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=3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67498A6-9BE6-4957-BF74-59D078D6F677}"/>
              </a:ext>
            </a:extLst>
          </p:cNvPr>
          <p:cNvGrpSpPr>
            <a:grpSpLocks/>
          </p:cNvGrpSpPr>
          <p:nvPr/>
        </p:nvGrpSpPr>
        <p:grpSpPr bwMode="auto">
          <a:xfrm>
            <a:off x="2815779" y="4502903"/>
            <a:ext cx="779678" cy="1290506"/>
            <a:chOff x="5811182" y="2030902"/>
            <a:chExt cx="584468" cy="967607"/>
          </a:xfrm>
        </p:grpSpPr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F3D1C0B1-500B-4108-BED2-EE04E9E4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182" y="2373802"/>
              <a:ext cx="584468" cy="624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digit</a:t>
              </a:r>
            </a:p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(3)</a:t>
              </a:r>
            </a:p>
          </p:txBody>
        </p:sp>
        <p:sp>
          <p:nvSpPr>
            <p:cNvPr id="43" name="Line 5">
              <a:extLst>
                <a:ext uri="{FF2B5EF4-FFF2-40B4-BE49-F238E27FC236}">
                  <a16:creationId xmlns:a16="http://schemas.microsoft.com/office/drawing/2014/main" id="{B6D916F7-5062-4576-A4CD-F7A0487B4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03416" y="203090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27A1DBD-1164-4229-9D34-B15423EBFA86}"/>
              </a:ext>
            </a:extLst>
          </p:cNvPr>
          <p:cNvGrpSpPr>
            <a:grpSpLocks/>
          </p:cNvGrpSpPr>
          <p:nvPr/>
        </p:nvGrpSpPr>
        <p:grpSpPr bwMode="auto">
          <a:xfrm>
            <a:off x="6136813" y="5486849"/>
            <a:ext cx="779678" cy="1334885"/>
            <a:chOff x="7384879" y="2859782"/>
            <a:chExt cx="584842" cy="1000981"/>
          </a:xfrm>
        </p:grpSpPr>
        <p:sp>
          <p:nvSpPr>
            <p:cNvPr id="53" name="Rectangle 7">
              <a:extLst>
                <a:ext uri="{FF2B5EF4-FFF2-40B4-BE49-F238E27FC236}">
                  <a16:creationId xmlns:a16="http://schemas.microsoft.com/office/drawing/2014/main" id="{655D5F61-E656-4B08-9E18-1ADC4FA0E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4879" y="3235994"/>
              <a:ext cx="584842" cy="624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digit</a:t>
              </a:r>
            </a:p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(5)</a:t>
              </a:r>
            </a:p>
          </p:txBody>
        </p:sp>
        <p:sp>
          <p:nvSpPr>
            <p:cNvPr id="54" name="Line 5">
              <a:extLst>
                <a:ext uri="{FF2B5EF4-FFF2-40B4-BE49-F238E27FC236}">
                  <a16:creationId xmlns:a16="http://schemas.microsoft.com/office/drawing/2014/main" id="{B5E9E43D-9CF5-4816-9D4E-0B577BF44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64313" y="285978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A6DEA27-2984-4CBD-B134-9C7C1AFB2DD9}"/>
              </a:ext>
            </a:extLst>
          </p:cNvPr>
          <p:cNvSpPr/>
          <p:nvPr/>
        </p:nvSpPr>
        <p:spPr>
          <a:xfrm>
            <a:off x="7032571" y="6065989"/>
            <a:ext cx="2490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0406B1-D6F3-41A5-90AF-1E3404BCEFDC}"/>
              </a:ext>
            </a:extLst>
          </p:cNvPr>
          <p:cNvSpPr/>
          <p:nvPr/>
        </p:nvSpPr>
        <p:spPr>
          <a:xfrm>
            <a:off x="9675190" y="6055105"/>
            <a:ext cx="2100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.syn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9B4699-2F7A-4771-B148-1C65D8C96225}"/>
              </a:ext>
            </a:extLst>
          </p:cNvPr>
          <p:cNvSpPr/>
          <p:nvPr/>
        </p:nvSpPr>
        <p:spPr>
          <a:xfrm>
            <a:off x="6665455" y="5023003"/>
            <a:ext cx="3009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B2F774-194E-4726-89E5-716BF3C48B60}"/>
              </a:ext>
            </a:extLst>
          </p:cNvPr>
          <p:cNvSpPr/>
          <p:nvPr/>
        </p:nvSpPr>
        <p:spPr>
          <a:xfrm>
            <a:off x="4415303" y="3873459"/>
            <a:ext cx="2017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7888" name="矩形 37887">
            <a:extLst>
              <a:ext uri="{FF2B5EF4-FFF2-40B4-BE49-F238E27FC236}">
                <a16:creationId xmlns:a16="http://schemas.microsoft.com/office/drawing/2014/main" id="{890B9FA2-EE87-4B24-8A90-81C2BA75F4BA}"/>
              </a:ext>
            </a:extLst>
          </p:cNvPr>
          <p:cNvSpPr/>
          <p:nvPr/>
        </p:nvSpPr>
        <p:spPr>
          <a:xfrm>
            <a:off x="8170907" y="3891676"/>
            <a:ext cx="1948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6DF4C1D-377E-40FA-A384-97B47EAF4CB8}"/>
              </a:ext>
            </a:extLst>
          </p:cNvPr>
          <p:cNvSpPr/>
          <p:nvPr/>
        </p:nvSpPr>
        <p:spPr>
          <a:xfrm>
            <a:off x="3495541" y="5014934"/>
            <a:ext cx="2490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6" name="Line 5">
            <a:extLst>
              <a:ext uri="{FF2B5EF4-FFF2-40B4-BE49-F238E27FC236}">
                <a16:creationId xmlns:a16="http://schemas.microsoft.com/office/drawing/2014/main" id="{429AF9E1-3F36-4110-9CDA-4A0B848EDE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1217" y="3398142"/>
            <a:ext cx="0" cy="457329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Line 5">
            <a:extLst>
              <a:ext uri="{FF2B5EF4-FFF2-40B4-BE49-F238E27FC236}">
                <a16:creationId xmlns:a16="http://schemas.microsoft.com/office/drawing/2014/main" id="{909F4052-17A8-4ACF-BD77-F6D5A46F5B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5617" y="4502903"/>
            <a:ext cx="1423710" cy="540664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Line 5">
            <a:extLst>
              <a:ext uri="{FF2B5EF4-FFF2-40B4-BE49-F238E27FC236}">
                <a16:creationId xmlns:a16="http://schemas.microsoft.com/office/drawing/2014/main" id="{86B9D8C2-7ECC-4649-A8CE-9F8DC7091F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96837" y="3356488"/>
            <a:ext cx="3583810" cy="535188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Line 5">
            <a:extLst>
              <a:ext uri="{FF2B5EF4-FFF2-40B4-BE49-F238E27FC236}">
                <a16:creationId xmlns:a16="http://schemas.microsoft.com/office/drawing/2014/main" id="{C892E852-170E-4FE9-80D0-5EA1906A40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42772" y="4445716"/>
            <a:ext cx="625808" cy="574593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Line 5">
            <a:extLst>
              <a:ext uri="{FF2B5EF4-FFF2-40B4-BE49-F238E27FC236}">
                <a16:creationId xmlns:a16="http://schemas.microsoft.com/office/drawing/2014/main" id="{F0601F4D-13DD-48AA-B7FC-C6BA56D6C3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2493" y="5433997"/>
            <a:ext cx="1237651" cy="51013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Line 5">
            <a:extLst>
              <a:ext uri="{FF2B5EF4-FFF2-40B4-BE49-F238E27FC236}">
                <a16:creationId xmlns:a16="http://schemas.microsoft.com/office/drawing/2014/main" id="{6232E445-722B-4D00-B527-74BE2D760C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22933" y="5507413"/>
            <a:ext cx="1091556" cy="558576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7890" name="直接箭头连接符 37889">
            <a:extLst>
              <a:ext uri="{FF2B5EF4-FFF2-40B4-BE49-F238E27FC236}">
                <a16:creationId xmlns:a16="http://schemas.microsoft.com/office/drawing/2014/main" id="{8A455B10-95DC-4067-A5C0-2123753472C9}"/>
              </a:ext>
            </a:extLst>
          </p:cNvPr>
          <p:cNvCxnSpPr/>
          <p:nvPr/>
        </p:nvCxnSpPr>
        <p:spPr>
          <a:xfrm flipV="1">
            <a:off x="10429601" y="6433975"/>
            <a:ext cx="369776" cy="359412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Line 5">
            <a:extLst>
              <a:ext uri="{FF2B5EF4-FFF2-40B4-BE49-F238E27FC236}">
                <a16:creationId xmlns:a16="http://schemas.microsoft.com/office/drawing/2014/main" id="{E1CB58A3-8A58-46F5-AA0C-7934CD8E79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81655" y="4451610"/>
            <a:ext cx="3583810" cy="535188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56">
            <a:extLst>
              <a:ext uri="{FF2B5EF4-FFF2-40B4-BE49-F238E27FC236}">
                <a16:creationId xmlns:a16="http://schemas.microsoft.com/office/drawing/2014/main" id="{CFA74744-B2D9-4B80-B1F4-28EAD880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632" y="3947263"/>
            <a:ext cx="772969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inh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=3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56">
            <a:extLst>
              <a:ext uri="{FF2B5EF4-FFF2-40B4-BE49-F238E27FC236}">
                <a16:creationId xmlns:a16="http://schemas.microsoft.com/office/drawing/2014/main" id="{E8B7BF26-CD8C-407F-A211-6EEAB1FB4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695" y="5179899"/>
            <a:ext cx="73289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val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=5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56">
            <a:extLst>
              <a:ext uri="{FF2B5EF4-FFF2-40B4-BE49-F238E27FC236}">
                <a16:creationId xmlns:a16="http://schemas.microsoft.com/office/drawing/2014/main" id="{0EB6DBB9-F3F8-43D7-BAFC-AEF6BE337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6478" y="5223058"/>
            <a:ext cx="89319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inh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=15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56">
            <a:extLst>
              <a:ext uri="{FF2B5EF4-FFF2-40B4-BE49-F238E27FC236}">
                <a16:creationId xmlns:a16="http://schemas.microsoft.com/office/drawing/2014/main" id="{2ECF8756-75CB-42DB-8FC5-462B11551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0483" y="5211413"/>
            <a:ext cx="89319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syn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=15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7CD0829-642B-4FF4-A420-6B882D704374}"/>
              </a:ext>
            </a:extLst>
          </p:cNvPr>
          <p:cNvSpPr/>
          <p:nvPr/>
        </p:nvSpPr>
        <p:spPr>
          <a:xfrm>
            <a:off x="9855671" y="5002002"/>
            <a:ext cx="2121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lvl="0" indent="-457189" defTabSz="1219170" fontAlgn="base"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.syn 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i="1" baseline="-25000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.syn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69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2DFB26B1-9964-4245-9E25-0B1821A64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1" y="1047752"/>
            <a:ext cx="11620500" cy="1861703"/>
          </a:xfrm>
        </p:spPr>
        <p:txBody>
          <a:bodyPr/>
          <a:lstStyle/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通用方法</a:t>
            </a:r>
            <a:endParaRPr lang="en-US" altLang="zh-CN" sz="32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1139267" lvl="2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首先建立一棵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语法分析树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，然后按照从左到右的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深度优先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顺序来执行这些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动作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，也就是说在一个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前序遍历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过程中执行</a:t>
            </a:r>
            <a:endParaRPr lang="en-US" altLang="zh-CN" sz="2934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7B17A5F-DA94-4921-806B-B313B3434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SDT</a:t>
            </a:r>
            <a:r>
              <a:rPr lang="zh-CN" altLang="en-US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的实现方法</a:t>
            </a:r>
            <a:endParaRPr kumimoji="1"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1A68341-2F71-46AA-BCD1-440545920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360" y="132684"/>
            <a:ext cx="6719991" cy="15714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 *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kumimoji="0" lang="el-GR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7">
            <a:extLst>
              <a:ext uri="{FF2B5EF4-FFF2-40B4-BE49-F238E27FC236}">
                <a16:creationId xmlns:a16="http://schemas.microsoft.com/office/drawing/2014/main" id="{77924812-D949-48BA-9002-4B8B8C227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1" y="4756609"/>
            <a:ext cx="2849033" cy="198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输入</a:t>
            </a:r>
            <a:r>
              <a:rPr kumimoji="1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3   *   5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* digit </a:t>
            </a:r>
            <a:endParaRPr kumimoji="1" lang="en-US" altLang="zh-CN" sz="2667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667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114F0BA-5439-4963-807B-64545B8027A7}"/>
              </a:ext>
            </a:extLst>
          </p:cNvPr>
          <p:cNvGrpSpPr>
            <a:grpSpLocks/>
          </p:cNvGrpSpPr>
          <p:nvPr/>
        </p:nvGrpSpPr>
        <p:grpSpPr bwMode="auto">
          <a:xfrm>
            <a:off x="3050008" y="2843649"/>
            <a:ext cx="4603560" cy="1497650"/>
            <a:chOff x="3853075" y="810393"/>
            <a:chExt cx="3453528" cy="1124157"/>
          </a:xfrm>
        </p:grpSpPr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86C738E7-0C6E-4F7C-83C5-5E2C34595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075" y="1586381"/>
              <a:ext cx="271077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F0740B2D-5ABD-466F-A0E6-17C9A80EF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8578" y="1569881"/>
              <a:ext cx="378025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T’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53E10D79-0F20-4C18-8650-A78686F47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107" y="810393"/>
              <a:ext cx="417513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87A27C41-914D-4B9A-9B7D-433AD6FBB7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9264" y="1172486"/>
              <a:ext cx="1381600" cy="3999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CB27928E-1E8A-498B-AE9D-8CCBF45B7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8709" y="1192035"/>
              <a:ext cx="1797357" cy="3854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" name="组合 124933">
            <a:extLst>
              <a:ext uri="{FF2B5EF4-FFF2-40B4-BE49-F238E27FC236}">
                <a16:creationId xmlns:a16="http://schemas.microsoft.com/office/drawing/2014/main" id="{C987E98D-3898-4D56-AAA1-BF361293CB52}"/>
              </a:ext>
            </a:extLst>
          </p:cNvPr>
          <p:cNvGrpSpPr>
            <a:grpSpLocks/>
          </p:cNvGrpSpPr>
          <p:nvPr/>
        </p:nvGrpSpPr>
        <p:grpSpPr bwMode="auto">
          <a:xfrm>
            <a:off x="5914501" y="4445717"/>
            <a:ext cx="4078794" cy="1061696"/>
            <a:chOff x="7193292" y="2013704"/>
            <a:chExt cx="1929563" cy="794906"/>
          </a:xfrm>
        </p:grpSpPr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769042D8-75A4-4D1E-87D0-92D0487DCE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0792" y="2030902"/>
              <a:ext cx="262473" cy="450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Text Box 13">
              <a:extLst>
                <a:ext uri="{FF2B5EF4-FFF2-40B4-BE49-F238E27FC236}">
                  <a16:creationId xmlns:a16="http://schemas.microsoft.com/office/drawing/2014/main" id="{25AA22B6-F143-4394-B0C7-68706BC57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3292" y="2461322"/>
              <a:ext cx="269875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</a:p>
          </p:txBody>
        </p:sp>
        <p:sp>
          <p:nvSpPr>
            <p:cNvPr id="31" name="Line 11">
              <a:extLst>
                <a:ext uri="{FF2B5EF4-FFF2-40B4-BE49-F238E27FC236}">
                  <a16:creationId xmlns:a16="http://schemas.microsoft.com/office/drawing/2014/main" id="{55C4C488-407D-463E-9CE4-1C1DC6CF6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9098" y="2013704"/>
              <a:ext cx="522562" cy="4155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id="{588DBCF3-8D0C-4583-88DF-0AEE494EC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9099" y="2431251"/>
              <a:ext cx="314446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5DBD9EBC-5EDA-410F-AC0E-F4BE3362D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9697" y="2431251"/>
              <a:ext cx="363158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T’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:a16="http://schemas.microsoft.com/office/drawing/2014/main" id="{CA7E7E12-3212-47EB-AABE-12C1E2187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5" y="2016342"/>
              <a:ext cx="1097075" cy="4648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9404285-1C12-4308-A279-E04202685F5F}"/>
              </a:ext>
            </a:extLst>
          </p:cNvPr>
          <p:cNvGrpSpPr>
            <a:grpSpLocks/>
          </p:cNvGrpSpPr>
          <p:nvPr/>
        </p:nvGrpSpPr>
        <p:grpSpPr bwMode="auto">
          <a:xfrm>
            <a:off x="9355159" y="5573793"/>
            <a:ext cx="296876" cy="901876"/>
            <a:chOff x="8658440" y="2859782"/>
            <a:chExt cx="222451" cy="675311"/>
          </a:xfrm>
        </p:grpSpPr>
        <p:sp>
          <p:nvSpPr>
            <p:cNvPr id="36" name="Line 5">
              <a:extLst>
                <a:ext uri="{FF2B5EF4-FFF2-40B4-BE49-F238E27FC236}">
                  <a16:creationId xmlns:a16="http://schemas.microsoft.com/office/drawing/2014/main" id="{8E5D0A80-B93F-479E-A15F-942508025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20472" y="285978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矩形 3">
              <a:extLst>
                <a:ext uri="{FF2B5EF4-FFF2-40B4-BE49-F238E27FC236}">
                  <a16:creationId xmlns:a16="http://schemas.microsoft.com/office/drawing/2014/main" id="{45E6BD9B-3664-4C51-B7FA-BCAEEA94E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440" y="3220181"/>
              <a:ext cx="222451" cy="314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133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" name="矩形 56">
            <a:extLst>
              <a:ext uri="{FF2B5EF4-FFF2-40B4-BE49-F238E27FC236}">
                <a16:creationId xmlns:a16="http://schemas.microsoft.com/office/drawing/2014/main" id="{16B02699-238B-4D70-B370-9A88DF06D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680" y="4114746"/>
            <a:ext cx="732893" cy="37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val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=3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67498A6-9BE6-4957-BF74-59D078D6F677}"/>
              </a:ext>
            </a:extLst>
          </p:cNvPr>
          <p:cNvGrpSpPr>
            <a:grpSpLocks/>
          </p:cNvGrpSpPr>
          <p:nvPr/>
        </p:nvGrpSpPr>
        <p:grpSpPr bwMode="auto">
          <a:xfrm>
            <a:off x="2815779" y="4502903"/>
            <a:ext cx="779678" cy="1290506"/>
            <a:chOff x="5811182" y="2030902"/>
            <a:chExt cx="584468" cy="967607"/>
          </a:xfrm>
        </p:grpSpPr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F3D1C0B1-500B-4108-BED2-EE04E9E4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182" y="2373802"/>
              <a:ext cx="584468" cy="624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digit</a:t>
              </a:r>
            </a:p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(3)</a:t>
              </a:r>
            </a:p>
          </p:txBody>
        </p:sp>
        <p:sp>
          <p:nvSpPr>
            <p:cNvPr id="43" name="Line 5">
              <a:extLst>
                <a:ext uri="{FF2B5EF4-FFF2-40B4-BE49-F238E27FC236}">
                  <a16:creationId xmlns:a16="http://schemas.microsoft.com/office/drawing/2014/main" id="{B6D916F7-5062-4576-A4CD-F7A0487B4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03416" y="203090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27A1DBD-1164-4229-9D34-B15423EBFA86}"/>
              </a:ext>
            </a:extLst>
          </p:cNvPr>
          <p:cNvGrpSpPr>
            <a:grpSpLocks/>
          </p:cNvGrpSpPr>
          <p:nvPr/>
        </p:nvGrpSpPr>
        <p:grpSpPr bwMode="auto">
          <a:xfrm>
            <a:off x="6136813" y="5486849"/>
            <a:ext cx="779678" cy="1334885"/>
            <a:chOff x="7384879" y="2859782"/>
            <a:chExt cx="584842" cy="1000981"/>
          </a:xfrm>
        </p:grpSpPr>
        <p:sp>
          <p:nvSpPr>
            <p:cNvPr id="53" name="Rectangle 7">
              <a:extLst>
                <a:ext uri="{FF2B5EF4-FFF2-40B4-BE49-F238E27FC236}">
                  <a16:creationId xmlns:a16="http://schemas.microsoft.com/office/drawing/2014/main" id="{655D5F61-E656-4B08-9E18-1ADC4FA0E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4879" y="3235994"/>
              <a:ext cx="584842" cy="624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digit</a:t>
              </a:r>
            </a:p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(5)</a:t>
              </a:r>
            </a:p>
          </p:txBody>
        </p:sp>
        <p:sp>
          <p:nvSpPr>
            <p:cNvPr id="54" name="Line 5">
              <a:extLst>
                <a:ext uri="{FF2B5EF4-FFF2-40B4-BE49-F238E27FC236}">
                  <a16:creationId xmlns:a16="http://schemas.microsoft.com/office/drawing/2014/main" id="{B5E9E43D-9CF5-4816-9D4E-0B577BF44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64313" y="285978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A6DEA27-2984-4CBD-B134-9C7C1AFB2DD9}"/>
              </a:ext>
            </a:extLst>
          </p:cNvPr>
          <p:cNvSpPr/>
          <p:nvPr/>
        </p:nvSpPr>
        <p:spPr>
          <a:xfrm>
            <a:off x="7032571" y="6065989"/>
            <a:ext cx="2490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0406B1-D6F3-41A5-90AF-1E3404BCEFDC}"/>
              </a:ext>
            </a:extLst>
          </p:cNvPr>
          <p:cNvSpPr/>
          <p:nvPr/>
        </p:nvSpPr>
        <p:spPr>
          <a:xfrm>
            <a:off x="9675190" y="6055105"/>
            <a:ext cx="2100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.syn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9B4699-2F7A-4771-B148-1C65D8C96225}"/>
              </a:ext>
            </a:extLst>
          </p:cNvPr>
          <p:cNvSpPr/>
          <p:nvPr/>
        </p:nvSpPr>
        <p:spPr>
          <a:xfrm>
            <a:off x="6665455" y="5023003"/>
            <a:ext cx="3009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B2F774-194E-4726-89E5-716BF3C48B60}"/>
              </a:ext>
            </a:extLst>
          </p:cNvPr>
          <p:cNvSpPr/>
          <p:nvPr/>
        </p:nvSpPr>
        <p:spPr>
          <a:xfrm>
            <a:off x="4415303" y="3873459"/>
            <a:ext cx="2017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7888" name="矩形 37887">
            <a:extLst>
              <a:ext uri="{FF2B5EF4-FFF2-40B4-BE49-F238E27FC236}">
                <a16:creationId xmlns:a16="http://schemas.microsoft.com/office/drawing/2014/main" id="{890B9FA2-EE87-4B24-8A90-81C2BA75F4BA}"/>
              </a:ext>
            </a:extLst>
          </p:cNvPr>
          <p:cNvSpPr/>
          <p:nvPr/>
        </p:nvSpPr>
        <p:spPr>
          <a:xfrm>
            <a:off x="8170907" y="3891676"/>
            <a:ext cx="1948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6DF4C1D-377E-40FA-A384-97B47EAF4CB8}"/>
              </a:ext>
            </a:extLst>
          </p:cNvPr>
          <p:cNvSpPr/>
          <p:nvPr/>
        </p:nvSpPr>
        <p:spPr>
          <a:xfrm>
            <a:off x="3495541" y="5014934"/>
            <a:ext cx="2490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6" name="Line 5">
            <a:extLst>
              <a:ext uri="{FF2B5EF4-FFF2-40B4-BE49-F238E27FC236}">
                <a16:creationId xmlns:a16="http://schemas.microsoft.com/office/drawing/2014/main" id="{429AF9E1-3F36-4110-9CDA-4A0B848EDE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1217" y="3398142"/>
            <a:ext cx="0" cy="457329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Line 5">
            <a:extLst>
              <a:ext uri="{FF2B5EF4-FFF2-40B4-BE49-F238E27FC236}">
                <a16:creationId xmlns:a16="http://schemas.microsoft.com/office/drawing/2014/main" id="{909F4052-17A8-4ACF-BD77-F6D5A46F5B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5617" y="4502903"/>
            <a:ext cx="1423710" cy="540664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Line 5">
            <a:extLst>
              <a:ext uri="{FF2B5EF4-FFF2-40B4-BE49-F238E27FC236}">
                <a16:creationId xmlns:a16="http://schemas.microsoft.com/office/drawing/2014/main" id="{86B9D8C2-7ECC-4649-A8CE-9F8DC7091F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96837" y="3356488"/>
            <a:ext cx="3583810" cy="535188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Line 5">
            <a:extLst>
              <a:ext uri="{FF2B5EF4-FFF2-40B4-BE49-F238E27FC236}">
                <a16:creationId xmlns:a16="http://schemas.microsoft.com/office/drawing/2014/main" id="{C892E852-170E-4FE9-80D0-5EA1906A40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42772" y="4445716"/>
            <a:ext cx="625808" cy="574593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Line 5">
            <a:extLst>
              <a:ext uri="{FF2B5EF4-FFF2-40B4-BE49-F238E27FC236}">
                <a16:creationId xmlns:a16="http://schemas.microsoft.com/office/drawing/2014/main" id="{F0601F4D-13DD-48AA-B7FC-C6BA56D6C3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2493" y="5433997"/>
            <a:ext cx="1237651" cy="51013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Line 5">
            <a:extLst>
              <a:ext uri="{FF2B5EF4-FFF2-40B4-BE49-F238E27FC236}">
                <a16:creationId xmlns:a16="http://schemas.microsoft.com/office/drawing/2014/main" id="{6232E445-722B-4D00-B527-74BE2D760C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22933" y="5507413"/>
            <a:ext cx="1091556" cy="558576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7890" name="直接箭头连接符 37889">
            <a:extLst>
              <a:ext uri="{FF2B5EF4-FFF2-40B4-BE49-F238E27FC236}">
                <a16:creationId xmlns:a16="http://schemas.microsoft.com/office/drawing/2014/main" id="{8A455B10-95DC-4067-A5C0-2123753472C9}"/>
              </a:ext>
            </a:extLst>
          </p:cNvPr>
          <p:cNvCxnSpPr/>
          <p:nvPr/>
        </p:nvCxnSpPr>
        <p:spPr>
          <a:xfrm flipV="1">
            <a:off x="10651908" y="5411363"/>
            <a:ext cx="369776" cy="359412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99AC97F7-9F41-45F3-8E95-534EC7BD20CE}"/>
              </a:ext>
            </a:extLst>
          </p:cNvPr>
          <p:cNvSpPr/>
          <p:nvPr/>
        </p:nvSpPr>
        <p:spPr>
          <a:xfrm>
            <a:off x="9855671" y="5002002"/>
            <a:ext cx="2121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lvl="0" indent="-457189" defTabSz="1219170" fontAlgn="base"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.syn 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i="1" baseline="-25000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.syn</a:t>
            </a:r>
            <a:r>
              <a:rPr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5" name="Line 5">
            <a:extLst>
              <a:ext uri="{FF2B5EF4-FFF2-40B4-BE49-F238E27FC236}">
                <a16:creationId xmlns:a16="http://schemas.microsoft.com/office/drawing/2014/main" id="{E1CB58A3-8A58-46F5-AA0C-7934CD8E79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81655" y="4451610"/>
            <a:ext cx="3583810" cy="535188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56">
            <a:extLst>
              <a:ext uri="{FF2B5EF4-FFF2-40B4-BE49-F238E27FC236}">
                <a16:creationId xmlns:a16="http://schemas.microsoft.com/office/drawing/2014/main" id="{CFA74744-B2D9-4B80-B1F4-28EAD880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632" y="3947263"/>
            <a:ext cx="772969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inh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=3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56">
            <a:extLst>
              <a:ext uri="{FF2B5EF4-FFF2-40B4-BE49-F238E27FC236}">
                <a16:creationId xmlns:a16="http://schemas.microsoft.com/office/drawing/2014/main" id="{E8B7BF26-CD8C-407F-A211-6EEAB1FB4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695" y="5179899"/>
            <a:ext cx="73289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val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=5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56">
            <a:extLst>
              <a:ext uri="{FF2B5EF4-FFF2-40B4-BE49-F238E27FC236}">
                <a16:creationId xmlns:a16="http://schemas.microsoft.com/office/drawing/2014/main" id="{0EB6DBB9-F3F8-43D7-BAFC-AEF6BE337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6478" y="5223058"/>
            <a:ext cx="89319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inh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=15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56">
            <a:extLst>
              <a:ext uri="{FF2B5EF4-FFF2-40B4-BE49-F238E27FC236}">
                <a16:creationId xmlns:a16="http://schemas.microsoft.com/office/drawing/2014/main" id="{2ECF8756-75CB-42DB-8FC5-462B11551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0483" y="5211413"/>
            <a:ext cx="89319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syn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=15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56">
            <a:extLst>
              <a:ext uri="{FF2B5EF4-FFF2-40B4-BE49-F238E27FC236}">
                <a16:creationId xmlns:a16="http://schemas.microsoft.com/office/drawing/2014/main" id="{8B658F38-6952-4CD8-BC88-49306F12E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2650" y="3992032"/>
            <a:ext cx="89319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syn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=15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40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2DFB26B1-9964-4245-9E25-0B1821A64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1" y="1047752"/>
            <a:ext cx="11620500" cy="1861703"/>
          </a:xfrm>
        </p:spPr>
        <p:txBody>
          <a:bodyPr/>
          <a:lstStyle/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通用方法</a:t>
            </a:r>
            <a:endParaRPr lang="en-US" altLang="zh-CN" sz="32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1139267" lvl="2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首先建立一棵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语法分析树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，然后按照从左到右的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深度优先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顺序来执行这些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动作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，也就是说在一个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前序遍历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过程中执行</a:t>
            </a:r>
            <a:endParaRPr lang="en-US" altLang="zh-CN" sz="2934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7B17A5F-DA94-4921-806B-B313B3434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SDT</a:t>
            </a:r>
            <a:r>
              <a:rPr lang="zh-CN" altLang="en-US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的实现方法</a:t>
            </a:r>
            <a:endParaRPr kumimoji="1"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D44260-1699-4E6B-950D-EFB3DA6612EB}"/>
              </a:ext>
            </a:extLst>
          </p:cNvPr>
          <p:cNvSpPr/>
          <p:nvPr/>
        </p:nvSpPr>
        <p:spPr>
          <a:xfrm>
            <a:off x="2815779" y="1078372"/>
            <a:ext cx="80021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两趟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1A68341-2F71-46AA-BCD1-440545920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360" y="132684"/>
            <a:ext cx="6719991" cy="15714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 *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kumimoji="0" lang="el-GR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7">
            <a:extLst>
              <a:ext uri="{FF2B5EF4-FFF2-40B4-BE49-F238E27FC236}">
                <a16:creationId xmlns:a16="http://schemas.microsoft.com/office/drawing/2014/main" id="{77924812-D949-48BA-9002-4B8B8C227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1" y="4756609"/>
            <a:ext cx="2849033" cy="198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输入</a:t>
            </a:r>
            <a:r>
              <a:rPr kumimoji="1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3   *   5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* digit </a:t>
            </a:r>
            <a:endParaRPr kumimoji="1" lang="en-US" altLang="zh-CN" sz="2667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667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114F0BA-5439-4963-807B-64545B8027A7}"/>
              </a:ext>
            </a:extLst>
          </p:cNvPr>
          <p:cNvGrpSpPr>
            <a:grpSpLocks/>
          </p:cNvGrpSpPr>
          <p:nvPr/>
        </p:nvGrpSpPr>
        <p:grpSpPr bwMode="auto">
          <a:xfrm>
            <a:off x="3050008" y="2843649"/>
            <a:ext cx="4603560" cy="1497650"/>
            <a:chOff x="3853075" y="810393"/>
            <a:chExt cx="3453528" cy="1124157"/>
          </a:xfrm>
        </p:grpSpPr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86C738E7-0C6E-4F7C-83C5-5E2C34595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075" y="1586381"/>
              <a:ext cx="271077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F0740B2D-5ABD-466F-A0E6-17C9A80EF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8578" y="1569881"/>
              <a:ext cx="378025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T’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53E10D79-0F20-4C18-8650-A78686F47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107" y="810393"/>
              <a:ext cx="417513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87A27C41-914D-4B9A-9B7D-433AD6FBB7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9264" y="1172486"/>
              <a:ext cx="1381600" cy="3999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CB27928E-1E8A-498B-AE9D-8CCBF45B7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8709" y="1192035"/>
              <a:ext cx="1797357" cy="3854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" name="组合 124933">
            <a:extLst>
              <a:ext uri="{FF2B5EF4-FFF2-40B4-BE49-F238E27FC236}">
                <a16:creationId xmlns:a16="http://schemas.microsoft.com/office/drawing/2014/main" id="{C987E98D-3898-4D56-AAA1-BF361293CB52}"/>
              </a:ext>
            </a:extLst>
          </p:cNvPr>
          <p:cNvGrpSpPr>
            <a:grpSpLocks/>
          </p:cNvGrpSpPr>
          <p:nvPr/>
        </p:nvGrpSpPr>
        <p:grpSpPr bwMode="auto">
          <a:xfrm>
            <a:off x="5914501" y="4445717"/>
            <a:ext cx="4078794" cy="1061696"/>
            <a:chOff x="7193292" y="2013704"/>
            <a:chExt cx="1929563" cy="794906"/>
          </a:xfrm>
        </p:grpSpPr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769042D8-75A4-4D1E-87D0-92D0487DCE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0792" y="2030902"/>
              <a:ext cx="262473" cy="450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Text Box 13">
              <a:extLst>
                <a:ext uri="{FF2B5EF4-FFF2-40B4-BE49-F238E27FC236}">
                  <a16:creationId xmlns:a16="http://schemas.microsoft.com/office/drawing/2014/main" id="{25AA22B6-F143-4394-B0C7-68706BC57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3292" y="2461322"/>
              <a:ext cx="269875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</a:p>
          </p:txBody>
        </p:sp>
        <p:sp>
          <p:nvSpPr>
            <p:cNvPr id="31" name="Line 11">
              <a:extLst>
                <a:ext uri="{FF2B5EF4-FFF2-40B4-BE49-F238E27FC236}">
                  <a16:creationId xmlns:a16="http://schemas.microsoft.com/office/drawing/2014/main" id="{55C4C488-407D-463E-9CE4-1C1DC6CF6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9098" y="2013704"/>
              <a:ext cx="522562" cy="4155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id="{588DBCF3-8D0C-4583-88DF-0AEE494EC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9099" y="2431251"/>
              <a:ext cx="314446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5DBD9EBC-5EDA-410F-AC0E-F4BE3362D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9697" y="2431251"/>
              <a:ext cx="363158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T’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:a16="http://schemas.microsoft.com/office/drawing/2014/main" id="{CA7E7E12-3212-47EB-AABE-12C1E2187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5" y="2016342"/>
              <a:ext cx="1097075" cy="4648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9404285-1C12-4308-A279-E04202685F5F}"/>
              </a:ext>
            </a:extLst>
          </p:cNvPr>
          <p:cNvGrpSpPr>
            <a:grpSpLocks/>
          </p:cNvGrpSpPr>
          <p:nvPr/>
        </p:nvGrpSpPr>
        <p:grpSpPr bwMode="auto">
          <a:xfrm>
            <a:off x="9355159" y="5573793"/>
            <a:ext cx="296876" cy="901876"/>
            <a:chOff x="8658440" y="2859782"/>
            <a:chExt cx="222451" cy="675311"/>
          </a:xfrm>
        </p:grpSpPr>
        <p:sp>
          <p:nvSpPr>
            <p:cNvPr id="36" name="Line 5">
              <a:extLst>
                <a:ext uri="{FF2B5EF4-FFF2-40B4-BE49-F238E27FC236}">
                  <a16:creationId xmlns:a16="http://schemas.microsoft.com/office/drawing/2014/main" id="{8E5D0A80-B93F-479E-A15F-942508025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20472" y="285978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矩形 3">
              <a:extLst>
                <a:ext uri="{FF2B5EF4-FFF2-40B4-BE49-F238E27FC236}">
                  <a16:creationId xmlns:a16="http://schemas.microsoft.com/office/drawing/2014/main" id="{45E6BD9B-3664-4C51-B7FA-BCAEEA94E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440" y="3220181"/>
              <a:ext cx="222451" cy="314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133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" name="矩形 56">
            <a:extLst>
              <a:ext uri="{FF2B5EF4-FFF2-40B4-BE49-F238E27FC236}">
                <a16:creationId xmlns:a16="http://schemas.microsoft.com/office/drawing/2014/main" id="{16B02699-238B-4D70-B370-9A88DF06D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680" y="4114746"/>
            <a:ext cx="732893" cy="37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val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=3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67498A6-9BE6-4957-BF74-59D078D6F677}"/>
              </a:ext>
            </a:extLst>
          </p:cNvPr>
          <p:cNvGrpSpPr>
            <a:grpSpLocks/>
          </p:cNvGrpSpPr>
          <p:nvPr/>
        </p:nvGrpSpPr>
        <p:grpSpPr bwMode="auto">
          <a:xfrm>
            <a:off x="2815779" y="4502903"/>
            <a:ext cx="779678" cy="1290506"/>
            <a:chOff x="5811182" y="2030902"/>
            <a:chExt cx="584468" cy="967607"/>
          </a:xfrm>
        </p:grpSpPr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F3D1C0B1-500B-4108-BED2-EE04E9E4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182" y="2373802"/>
              <a:ext cx="584468" cy="624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digit</a:t>
              </a:r>
            </a:p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(3)</a:t>
              </a:r>
            </a:p>
          </p:txBody>
        </p:sp>
        <p:sp>
          <p:nvSpPr>
            <p:cNvPr id="43" name="Line 5">
              <a:extLst>
                <a:ext uri="{FF2B5EF4-FFF2-40B4-BE49-F238E27FC236}">
                  <a16:creationId xmlns:a16="http://schemas.microsoft.com/office/drawing/2014/main" id="{B6D916F7-5062-4576-A4CD-F7A0487B4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03416" y="203090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27A1DBD-1164-4229-9D34-B15423EBFA86}"/>
              </a:ext>
            </a:extLst>
          </p:cNvPr>
          <p:cNvGrpSpPr>
            <a:grpSpLocks/>
          </p:cNvGrpSpPr>
          <p:nvPr/>
        </p:nvGrpSpPr>
        <p:grpSpPr bwMode="auto">
          <a:xfrm>
            <a:off x="6136813" y="5486849"/>
            <a:ext cx="779678" cy="1334885"/>
            <a:chOff x="7384879" y="2859782"/>
            <a:chExt cx="584842" cy="1000981"/>
          </a:xfrm>
        </p:grpSpPr>
        <p:sp>
          <p:nvSpPr>
            <p:cNvPr id="53" name="Rectangle 7">
              <a:extLst>
                <a:ext uri="{FF2B5EF4-FFF2-40B4-BE49-F238E27FC236}">
                  <a16:creationId xmlns:a16="http://schemas.microsoft.com/office/drawing/2014/main" id="{655D5F61-E656-4B08-9E18-1ADC4FA0E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4879" y="3235994"/>
              <a:ext cx="584842" cy="624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digit</a:t>
              </a:r>
            </a:p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(5)</a:t>
              </a:r>
            </a:p>
          </p:txBody>
        </p:sp>
        <p:sp>
          <p:nvSpPr>
            <p:cNvPr id="54" name="Line 5">
              <a:extLst>
                <a:ext uri="{FF2B5EF4-FFF2-40B4-BE49-F238E27FC236}">
                  <a16:creationId xmlns:a16="http://schemas.microsoft.com/office/drawing/2014/main" id="{B5E9E43D-9CF5-4816-9D4E-0B577BF44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64313" y="285978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A6DEA27-2984-4CBD-B134-9C7C1AFB2DD9}"/>
              </a:ext>
            </a:extLst>
          </p:cNvPr>
          <p:cNvSpPr/>
          <p:nvPr/>
        </p:nvSpPr>
        <p:spPr>
          <a:xfrm>
            <a:off x="7032571" y="6065989"/>
            <a:ext cx="2490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0406B1-D6F3-41A5-90AF-1E3404BCEFDC}"/>
              </a:ext>
            </a:extLst>
          </p:cNvPr>
          <p:cNvSpPr/>
          <p:nvPr/>
        </p:nvSpPr>
        <p:spPr>
          <a:xfrm>
            <a:off x="9675190" y="6055105"/>
            <a:ext cx="2100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.syn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9B4699-2F7A-4771-B148-1C65D8C96225}"/>
              </a:ext>
            </a:extLst>
          </p:cNvPr>
          <p:cNvSpPr/>
          <p:nvPr/>
        </p:nvSpPr>
        <p:spPr>
          <a:xfrm>
            <a:off x="6665455" y="5023003"/>
            <a:ext cx="3009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B2F774-194E-4726-89E5-716BF3C48B60}"/>
              </a:ext>
            </a:extLst>
          </p:cNvPr>
          <p:cNvSpPr/>
          <p:nvPr/>
        </p:nvSpPr>
        <p:spPr>
          <a:xfrm>
            <a:off x="4415303" y="3873459"/>
            <a:ext cx="2017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7888" name="矩形 37887">
            <a:extLst>
              <a:ext uri="{FF2B5EF4-FFF2-40B4-BE49-F238E27FC236}">
                <a16:creationId xmlns:a16="http://schemas.microsoft.com/office/drawing/2014/main" id="{890B9FA2-EE87-4B24-8A90-81C2BA75F4BA}"/>
              </a:ext>
            </a:extLst>
          </p:cNvPr>
          <p:cNvSpPr/>
          <p:nvPr/>
        </p:nvSpPr>
        <p:spPr>
          <a:xfrm>
            <a:off x="8170907" y="3891676"/>
            <a:ext cx="1948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6DF4C1D-377E-40FA-A384-97B47EAF4CB8}"/>
              </a:ext>
            </a:extLst>
          </p:cNvPr>
          <p:cNvSpPr/>
          <p:nvPr/>
        </p:nvSpPr>
        <p:spPr>
          <a:xfrm>
            <a:off x="3495541" y="5014934"/>
            <a:ext cx="2490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6" name="Line 5">
            <a:extLst>
              <a:ext uri="{FF2B5EF4-FFF2-40B4-BE49-F238E27FC236}">
                <a16:creationId xmlns:a16="http://schemas.microsoft.com/office/drawing/2014/main" id="{429AF9E1-3F36-4110-9CDA-4A0B848EDE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1217" y="3398142"/>
            <a:ext cx="0" cy="457329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Line 5">
            <a:extLst>
              <a:ext uri="{FF2B5EF4-FFF2-40B4-BE49-F238E27FC236}">
                <a16:creationId xmlns:a16="http://schemas.microsoft.com/office/drawing/2014/main" id="{909F4052-17A8-4ACF-BD77-F6D5A46F5B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5617" y="4502903"/>
            <a:ext cx="1423710" cy="540664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Line 5">
            <a:extLst>
              <a:ext uri="{FF2B5EF4-FFF2-40B4-BE49-F238E27FC236}">
                <a16:creationId xmlns:a16="http://schemas.microsoft.com/office/drawing/2014/main" id="{86B9D8C2-7ECC-4649-A8CE-9F8DC7091F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96837" y="3356488"/>
            <a:ext cx="3583810" cy="535188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Line 5">
            <a:extLst>
              <a:ext uri="{FF2B5EF4-FFF2-40B4-BE49-F238E27FC236}">
                <a16:creationId xmlns:a16="http://schemas.microsoft.com/office/drawing/2014/main" id="{C892E852-170E-4FE9-80D0-5EA1906A40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42772" y="4445716"/>
            <a:ext cx="625808" cy="574593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Line 5">
            <a:extLst>
              <a:ext uri="{FF2B5EF4-FFF2-40B4-BE49-F238E27FC236}">
                <a16:creationId xmlns:a16="http://schemas.microsoft.com/office/drawing/2014/main" id="{F0601F4D-13DD-48AA-B7FC-C6BA56D6C3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2493" y="5433997"/>
            <a:ext cx="1237651" cy="51013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Line 5">
            <a:extLst>
              <a:ext uri="{FF2B5EF4-FFF2-40B4-BE49-F238E27FC236}">
                <a16:creationId xmlns:a16="http://schemas.microsoft.com/office/drawing/2014/main" id="{6232E445-722B-4D00-B527-74BE2D760C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22933" y="5507413"/>
            <a:ext cx="1091556" cy="558576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7890" name="直接箭头连接符 37889">
            <a:extLst>
              <a:ext uri="{FF2B5EF4-FFF2-40B4-BE49-F238E27FC236}">
                <a16:creationId xmlns:a16="http://schemas.microsoft.com/office/drawing/2014/main" id="{8A455B10-95DC-4067-A5C0-2123753472C9}"/>
              </a:ext>
            </a:extLst>
          </p:cNvPr>
          <p:cNvCxnSpPr/>
          <p:nvPr/>
        </p:nvCxnSpPr>
        <p:spPr>
          <a:xfrm flipV="1">
            <a:off x="8892731" y="4302765"/>
            <a:ext cx="369776" cy="359412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99AC97F7-9F41-45F3-8E95-534EC7BD20CE}"/>
              </a:ext>
            </a:extLst>
          </p:cNvPr>
          <p:cNvSpPr/>
          <p:nvPr/>
        </p:nvSpPr>
        <p:spPr>
          <a:xfrm>
            <a:off x="9855671" y="5002002"/>
            <a:ext cx="2121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.syn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5" name="Line 5">
            <a:extLst>
              <a:ext uri="{FF2B5EF4-FFF2-40B4-BE49-F238E27FC236}">
                <a16:creationId xmlns:a16="http://schemas.microsoft.com/office/drawing/2014/main" id="{E1CB58A3-8A58-46F5-AA0C-7934CD8E79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81655" y="4451610"/>
            <a:ext cx="3583810" cy="535188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56">
            <a:extLst>
              <a:ext uri="{FF2B5EF4-FFF2-40B4-BE49-F238E27FC236}">
                <a16:creationId xmlns:a16="http://schemas.microsoft.com/office/drawing/2014/main" id="{CFA74744-B2D9-4B80-B1F4-28EAD880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632" y="3947263"/>
            <a:ext cx="772969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inh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=3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56">
            <a:extLst>
              <a:ext uri="{FF2B5EF4-FFF2-40B4-BE49-F238E27FC236}">
                <a16:creationId xmlns:a16="http://schemas.microsoft.com/office/drawing/2014/main" id="{E8B7BF26-CD8C-407F-A211-6EEAB1FB4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695" y="5179899"/>
            <a:ext cx="73289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val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=5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56">
            <a:extLst>
              <a:ext uri="{FF2B5EF4-FFF2-40B4-BE49-F238E27FC236}">
                <a16:creationId xmlns:a16="http://schemas.microsoft.com/office/drawing/2014/main" id="{0EB6DBB9-F3F8-43D7-BAFC-AEF6BE337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6478" y="5223058"/>
            <a:ext cx="89319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inh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=15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56">
            <a:extLst>
              <a:ext uri="{FF2B5EF4-FFF2-40B4-BE49-F238E27FC236}">
                <a16:creationId xmlns:a16="http://schemas.microsoft.com/office/drawing/2014/main" id="{2ECF8756-75CB-42DB-8FC5-462B11551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0483" y="5211413"/>
            <a:ext cx="89319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syn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=15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56">
            <a:extLst>
              <a:ext uri="{FF2B5EF4-FFF2-40B4-BE49-F238E27FC236}">
                <a16:creationId xmlns:a16="http://schemas.microsoft.com/office/drawing/2014/main" id="{8B658F38-6952-4CD8-BC88-49306F12E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2650" y="3992032"/>
            <a:ext cx="89319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syn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=15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56">
            <a:extLst>
              <a:ext uri="{FF2B5EF4-FFF2-40B4-BE49-F238E27FC236}">
                <a16:creationId xmlns:a16="http://schemas.microsoft.com/office/drawing/2014/main" id="{D80CF9EC-E3D9-4567-A8CC-B6E0C67D3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563" y="2993763"/>
            <a:ext cx="853119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val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=15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28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2">
            <a:extLst>
              <a:ext uri="{FF2B5EF4-FFF2-40B4-BE49-F238E27FC236}">
                <a16:creationId xmlns:a16="http://schemas.microsoft.com/office/drawing/2014/main" id="{56222685-F27F-4B12-ADFE-D79431505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语义分析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要解决的问题</a:t>
            </a:r>
            <a:endParaRPr lang="zh-CN" altLang="en-US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FB14FA-F4A6-428A-9BD5-4EFE6BEA6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1" y="1143000"/>
            <a:ext cx="10670116" cy="116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00063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61942" marR="0" lvl="0" indent="-361942" algn="l" defTabSz="121917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如何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语义信息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61942" marR="0" lvl="0" indent="-361942" algn="l" defTabSz="121917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如何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语义信息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（语义属性）？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FF0D68-79B6-4D10-B25D-CE976A72C261}"/>
              </a:ext>
            </a:extLst>
          </p:cNvPr>
          <p:cNvSpPr/>
          <p:nvPr/>
        </p:nvSpPr>
        <p:spPr>
          <a:xfrm>
            <a:off x="6621244" y="1143000"/>
            <a:ext cx="55931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文法符号（语法信息）→语义属性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A80429-7B35-480C-AD62-DF5999899161}"/>
              </a:ext>
            </a:extLst>
          </p:cNvPr>
          <p:cNvSpPr/>
          <p:nvPr/>
        </p:nvSpPr>
        <p:spPr>
          <a:xfrm>
            <a:off x="6621244" y="1775349"/>
            <a:ext cx="52325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产生式（语法规则）→语义规则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F3549F-2233-4A9C-B87F-81EDCCDA5072}"/>
              </a:ext>
            </a:extLst>
          </p:cNvPr>
          <p:cNvSpPr/>
          <p:nvPr/>
        </p:nvSpPr>
        <p:spPr>
          <a:xfrm flipH="1">
            <a:off x="10122485" y="1437226"/>
            <a:ext cx="2069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设置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D2F27E-A17F-42D1-9012-EE9CFB79E91A}"/>
              </a:ext>
            </a:extLst>
          </p:cNvPr>
          <p:cNvSpPr/>
          <p:nvPr/>
        </p:nvSpPr>
        <p:spPr>
          <a:xfrm flipH="1">
            <a:off x="9774928" y="2080991"/>
            <a:ext cx="2069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关联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3A21ED0-138B-4C37-A16B-A28C712E2C88}"/>
              </a:ext>
            </a:extLst>
          </p:cNvPr>
          <p:cNvSpPr/>
          <p:nvPr/>
        </p:nvSpPr>
        <p:spPr>
          <a:xfrm>
            <a:off x="6446520" y="836085"/>
            <a:ext cx="3810000" cy="172423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77DACDA-4DB9-43D5-879D-52A63F97F2F4}"/>
              </a:ext>
            </a:extLst>
          </p:cNvPr>
          <p:cNvSpPr/>
          <p:nvPr/>
        </p:nvSpPr>
        <p:spPr>
          <a:xfrm>
            <a:off x="6096000" y="357719"/>
            <a:ext cx="6073676" cy="235500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6764EC-E976-49B1-B293-23FA0CE7D3A0}"/>
              </a:ext>
            </a:extLst>
          </p:cNvPr>
          <p:cNvSpPr/>
          <p:nvPr/>
        </p:nvSpPr>
        <p:spPr>
          <a:xfrm>
            <a:off x="7778869" y="772261"/>
            <a:ext cx="922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CFG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4F8CC4-FB18-489F-AF00-754224AB4966}"/>
              </a:ext>
            </a:extLst>
          </p:cNvPr>
          <p:cNvSpPr/>
          <p:nvPr/>
        </p:nvSpPr>
        <p:spPr>
          <a:xfrm>
            <a:off x="8680630" y="312865"/>
            <a:ext cx="904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SDD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7FDA02-3F95-4808-ACEF-4A3D3772E2C7}"/>
              </a:ext>
            </a:extLst>
          </p:cNvPr>
          <p:cNvSpPr/>
          <p:nvPr/>
        </p:nvSpPr>
        <p:spPr>
          <a:xfrm>
            <a:off x="4137527" y="3198450"/>
            <a:ext cx="3653193" cy="5199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SDD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是对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CFG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的扩展</a:t>
            </a:r>
          </a:p>
        </p:txBody>
      </p:sp>
      <p:grpSp>
        <p:nvGrpSpPr>
          <p:cNvPr id="14" name="组合 3">
            <a:extLst>
              <a:ext uri="{FF2B5EF4-FFF2-40B4-BE49-F238E27FC236}">
                <a16:creationId xmlns:a16="http://schemas.microsoft.com/office/drawing/2014/main" id="{F981AC62-155A-401A-BD4C-4119A7BD05A2}"/>
              </a:ext>
            </a:extLst>
          </p:cNvPr>
          <p:cNvGrpSpPr/>
          <p:nvPr/>
        </p:nvGrpSpPr>
        <p:grpSpPr>
          <a:xfrm>
            <a:off x="3260480" y="3909054"/>
            <a:ext cx="5407289" cy="2831544"/>
            <a:chOff x="3359696" y="3284984"/>
            <a:chExt cx="4055467" cy="212365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B51F436-D23F-4926-8624-F09C6665C092}"/>
                </a:ext>
              </a:extLst>
            </p:cNvPr>
            <p:cNvSpPr/>
            <p:nvPr/>
          </p:nvSpPr>
          <p:spPr>
            <a:xfrm>
              <a:off x="3359696" y="3284984"/>
              <a:ext cx="4055467" cy="210057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marL="0" marR="0" lvl="0" indent="0" algn="l" defTabSz="1219170" rtl="0" eaLnBrk="1" fontAlgn="base" latinLnBrk="0" hangingPunct="1">
                <a:lnSpc>
                  <a:spcPts val="28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产生式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28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→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L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	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	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L . 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inh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 =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T . type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  </a:t>
              </a:r>
              <a:endPara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28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T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 → </a:t>
              </a:r>
              <a:r>
                <a:rPr kumimoji="0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int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 		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T . type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 = 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int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</a:p>
            <a:p>
              <a:pPr marL="0" marR="0" lvl="0" indent="0" algn="l" defTabSz="1219170" rtl="0" eaLnBrk="1" fontAlgn="base" latinLnBrk="0" hangingPunct="1">
                <a:lnSpc>
                  <a:spcPts val="28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T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 → real 	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T . type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 =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real </a:t>
              </a:r>
            </a:p>
            <a:p>
              <a:pPr marL="0" marR="0" lvl="0" indent="0" algn="l" defTabSz="1219170" rtl="0" eaLnBrk="1" fontAlgn="base" latinLnBrk="0" hangingPunct="1">
                <a:lnSpc>
                  <a:spcPts val="28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L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 →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L</a:t>
              </a:r>
              <a:r>
                <a:rPr kumimoji="0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1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, id 	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L</a:t>
              </a:r>
              <a:r>
                <a:rPr kumimoji="0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1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. 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inh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 =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L . 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inh</a:t>
              </a:r>
              <a:endPara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28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          …		            …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D057407-E58A-4AB6-B4FB-B9057C060547}"/>
                </a:ext>
              </a:extLst>
            </p:cNvPr>
            <p:cNvCxnSpPr/>
            <p:nvPr/>
          </p:nvCxnSpPr>
          <p:spPr>
            <a:xfrm>
              <a:off x="3359696" y="3648444"/>
              <a:ext cx="405546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2512863-BDDA-4697-9DDA-E4A93F97FB2F}"/>
                </a:ext>
              </a:extLst>
            </p:cNvPr>
            <p:cNvCxnSpPr/>
            <p:nvPr/>
          </p:nvCxnSpPr>
          <p:spPr>
            <a:xfrm>
              <a:off x="5054289" y="3284984"/>
              <a:ext cx="0" cy="21236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FE6D26AE-181C-4564-AF9C-5D46E6D9B7E7}"/>
              </a:ext>
            </a:extLst>
          </p:cNvPr>
          <p:cNvSpPr/>
          <p:nvPr/>
        </p:nvSpPr>
        <p:spPr>
          <a:xfrm>
            <a:off x="10655511" y="1141727"/>
            <a:ext cx="1514165" cy="47836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30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2DFB26B1-9964-4245-9E25-0B1821A64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1" y="1047752"/>
            <a:ext cx="11620500" cy="2399206"/>
          </a:xfrm>
        </p:spPr>
        <p:txBody>
          <a:bodyPr/>
          <a:lstStyle/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通用方法</a:t>
            </a:r>
            <a:endParaRPr lang="en-US" altLang="zh-CN" sz="32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1139267" lvl="2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首先建立一棵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语法分析树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，然后按照从左到右的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深度优先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顺序来执行这些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动作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，也就是说在一个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前序遍历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过程中执行</a:t>
            </a:r>
            <a:endParaRPr lang="en-US" altLang="zh-CN" sz="2934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某些</a:t>
            </a:r>
            <a:r>
              <a:rPr lang="en-US" altLang="zh-CN" sz="3200" b="1" dirty="0">
                <a:solidFill>
                  <a:schemeClr val="tx1"/>
                </a:solidFill>
                <a:cs typeface="Times New Roman" pitchFamily="18" charset="0"/>
              </a:rPr>
              <a:t>SDT</a:t>
            </a: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可以在</a:t>
            </a:r>
            <a:r>
              <a:rPr lang="zh-CN" altLang="en-US" sz="3200" b="1" dirty="0">
                <a:solidFill>
                  <a:srgbClr val="0000FF"/>
                </a:solidFill>
                <a:cs typeface="Times New Roman" pitchFamily="18" charset="0"/>
              </a:rPr>
              <a:t>语法分析过程中</a:t>
            </a: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实现</a:t>
            </a:r>
            <a:endParaRPr lang="en-US" altLang="zh-CN" sz="32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7B17A5F-DA94-4921-806B-B313B3434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SDT</a:t>
            </a:r>
            <a:r>
              <a:rPr lang="zh-CN" altLang="en-US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的实现方法</a:t>
            </a:r>
            <a:endParaRPr kumimoji="1"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1BE971F9-9813-4076-A327-F060C2074372}"/>
              </a:ext>
            </a:extLst>
          </p:cNvPr>
          <p:cNvSpPr/>
          <p:nvPr/>
        </p:nvSpPr>
        <p:spPr>
          <a:xfrm>
            <a:off x="6057073" y="4523750"/>
            <a:ext cx="111729" cy="87087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4844EC-A37C-4C81-81B8-4B2C3DD7F3FA}"/>
              </a:ext>
            </a:extLst>
          </p:cNvPr>
          <p:cNvSpPr/>
          <p:nvPr/>
        </p:nvSpPr>
        <p:spPr>
          <a:xfrm>
            <a:off x="6168802" y="4272305"/>
            <a:ext cx="2813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预测分析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1D0FFF-DE1C-421B-8847-4475EFDC2AFB}"/>
              </a:ext>
            </a:extLst>
          </p:cNvPr>
          <p:cNvSpPr/>
          <p:nvPr/>
        </p:nvSpPr>
        <p:spPr>
          <a:xfrm>
            <a:off x="8159069" y="3969753"/>
            <a:ext cx="13388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递归的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AB5FF8-2242-4C05-BD8B-F570CFE0A9EE}"/>
              </a:ext>
            </a:extLst>
          </p:cNvPr>
          <p:cNvSpPr/>
          <p:nvPr/>
        </p:nvSpPr>
        <p:spPr>
          <a:xfrm>
            <a:off x="8125714" y="4665389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非递归的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37701CA6-E7E2-4413-829B-9F12F1A9A9C5}"/>
              </a:ext>
            </a:extLst>
          </p:cNvPr>
          <p:cNvSpPr/>
          <p:nvPr/>
        </p:nvSpPr>
        <p:spPr>
          <a:xfrm>
            <a:off x="8032224" y="4247786"/>
            <a:ext cx="142216" cy="80104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5A75C552-D087-4311-B85A-660377E28642}"/>
              </a:ext>
            </a:extLst>
          </p:cNvPr>
          <p:cNvSpPr/>
          <p:nvPr/>
        </p:nvSpPr>
        <p:spPr>
          <a:xfrm>
            <a:off x="1027815" y="3544840"/>
            <a:ext cx="145447" cy="114162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BFF44C-477C-4C25-9B2C-01E442F44AB1}"/>
              </a:ext>
            </a:extLst>
          </p:cNvPr>
          <p:cNvSpPr/>
          <p:nvPr/>
        </p:nvSpPr>
        <p:spPr>
          <a:xfrm>
            <a:off x="1266024" y="3407929"/>
            <a:ext cx="1293944" cy="1446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4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S-SDD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934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4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L-SDD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96300C-153F-441A-A6EA-A7A9F8A02B87}"/>
              </a:ext>
            </a:extLst>
          </p:cNvPr>
          <p:cNvSpPr/>
          <p:nvPr/>
        </p:nvSpPr>
        <p:spPr>
          <a:xfrm>
            <a:off x="2931510" y="3425886"/>
            <a:ext cx="4398961" cy="543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4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if</a:t>
            </a:r>
            <a:r>
              <a:rPr kumimoji="0" lang="en-US" altLang="zh-CN" sz="293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LR</a:t>
            </a:r>
            <a:r>
              <a:rPr kumimoji="0" lang="zh-CN" altLang="en-US" sz="293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文法</a:t>
            </a:r>
            <a:r>
              <a:rPr kumimoji="0" lang="en-US" altLang="zh-CN" sz="293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	   </a:t>
            </a:r>
            <a:r>
              <a:rPr kumimoji="0" lang="en-US" altLang="zh-CN" sz="2934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then</a:t>
            </a:r>
            <a:r>
              <a:rPr kumimoji="0" lang="en-US" altLang="zh-CN" sz="293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LR</a:t>
            </a:r>
            <a:r>
              <a:rPr kumimoji="0" lang="zh-CN" altLang="en-US" sz="293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79D204-5994-430D-B7D9-28FD8AEB2C15}"/>
              </a:ext>
            </a:extLst>
          </p:cNvPr>
          <p:cNvSpPr/>
          <p:nvPr/>
        </p:nvSpPr>
        <p:spPr>
          <a:xfrm>
            <a:off x="2931510" y="4287816"/>
            <a:ext cx="2202847" cy="543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4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if </a:t>
            </a:r>
            <a:r>
              <a:rPr kumimoji="0" lang="en-US" altLang="zh-CN" sz="293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LL(1)</a:t>
            </a:r>
            <a:r>
              <a:rPr kumimoji="0" lang="zh-CN" altLang="en-US" sz="293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文法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0D54B8-DB15-425A-80D1-A0ACF514624F}"/>
              </a:ext>
            </a:extLst>
          </p:cNvPr>
          <p:cNvSpPr/>
          <p:nvPr/>
        </p:nvSpPr>
        <p:spPr>
          <a:xfrm>
            <a:off x="6247284" y="5001381"/>
            <a:ext cx="17758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LR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20033B-339E-4978-B87D-9BA191492DFF}"/>
              </a:ext>
            </a:extLst>
          </p:cNvPr>
          <p:cNvSpPr/>
          <p:nvPr/>
        </p:nvSpPr>
        <p:spPr>
          <a:xfrm>
            <a:off x="5057699" y="4288709"/>
            <a:ext cx="896399" cy="543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4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then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D44260-1699-4E6B-950D-EFB3DA6612EB}"/>
              </a:ext>
            </a:extLst>
          </p:cNvPr>
          <p:cNvSpPr/>
          <p:nvPr/>
        </p:nvSpPr>
        <p:spPr>
          <a:xfrm>
            <a:off x="2815779" y="1078372"/>
            <a:ext cx="80021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两趟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F0326A-F1DB-448F-9480-C28D2B0840C0}"/>
              </a:ext>
            </a:extLst>
          </p:cNvPr>
          <p:cNvSpPr/>
          <p:nvPr/>
        </p:nvSpPr>
        <p:spPr>
          <a:xfrm>
            <a:off x="7623071" y="2815765"/>
            <a:ext cx="80021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一趟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89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1" grpId="0"/>
      <p:bldP spid="12" grpId="0" animBg="1"/>
      <p:bldP spid="13" grpId="0" animBg="1"/>
      <p:bldP spid="3" grpId="0"/>
      <p:bldP spid="4" grpId="0"/>
      <p:bldP spid="14" grpId="0"/>
      <p:bldP spid="15" grpId="0"/>
      <p:bldP spid="16" grpId="0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2CB2503B-F555-4885-BF61-F54C6285E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941917"/>
            <a:ext cx="666961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4400">
              <a:solidFill>
                <a:srgbClr val="5EAE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998DB7B0-78AC-4039-9FAC-3D9CFB31B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1" y="1047751"/>
            <a:ext cx="11620499" cy="499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6000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891" indent="-342891" defTabSz="121917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3733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3733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S-SDD</a:t>
            </a:r>
            <a:r>
              <a:rPr kumimoji="1" lang="zh-CN" altLang="en-US" sz="3733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转换为</a:t>
            </a:r>
            <a:r>
              <a:rPr kumimoji="1" lang="en-US" altLang="zh-CN" sz="3733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SDT</a:t>
            </a:r>
          </a:p>
          <a:p>
            <a:pPr marL="685791" lvl="1" indent="-342891" defTabSz="121917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综合属性的计算时机</a:t>
            </a:r>
            <a:endParaRPr kumimoji="1"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28716" lvl="2" indent="-342891" defTabSz="121917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所有子节点分析完，归约时计算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28716" lvl="2" indent="-342891" defTabSz="121917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语义动作置于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产生式末尾</a:t>
            </a:r>
            <a:endParaRPr kumimoji="1" lang="en-US" altLang="zh-CN" sz="28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891" indent="-342891" defTabSz="121917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3733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语法分析器的扩展</a:t>
            </a:r>
            <a:endParaRPr kumimoji="1" lang="en-US" altLang="zh-CN" sz="3733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85791" lvl="1" indent="-342891" defTabSz="121917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为每个栈记录</a:t>
            </a:r>
            <a:r>
              <a:rPr kumimoji="1"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增加属性值字段</a:t>
            </a:r>
            <a:r>
              <a:rPr kumimoji="1"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，存放文法符号的综合属性值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23F105-67CF-401E-B2F4-2A571BA95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S-SDD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SDT 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实现</a:t>
            </a:r>
            <a:endParaRPr kumimoji="1" lang="zh-CN" altLang="en-US" sz="4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84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171BCD15-69EC-4E39-A511-70E4859ACBEE}"/>
              </a:ext>
            </a:extLst>
          </p:cNvPr>
          <p:cNvGrpSpPr/>
          <p:nvPr/>
        </p:nvGrpSpPr>
        <p:grpSpPr>
          <a:xfrm>
            <a:off x="1007533" y="1936169"/>
            <a:ext cx="5853359" cy="4130042"/>
            <a:chOff x="214313" y="1211263"/>
            <a:chExt cx="3115339" cy="309753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B59C9629-EE46-468D-81ED-C63353340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3" y="1211263"/>
              <a:ext cx="3115339" cy="30975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 lIns="90000" tIns="46800" rIns="90000" bIns="46800">
              <a:spAutoFit/>
            </a:bodyPr>
            <a:lstStyle/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 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= 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          	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609585" marR="0" lvl="0" indent="-609585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*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=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  <a:sym typeface="Symbol" pitchFamily="18" charset="2"/>
                </a:rPr>
                <a:t> × 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609585" marR="0" lvl="0" indent="-609585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              	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ε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	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digit       	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0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digit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.lexval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5" name="Line 7">
              <a:extLst>
                <a:ext uri="{FF2B5EF4-FFF2-40B4-BE49-F238E27FC236}">
                  <a16:creationId xmlns:a16="http://schemas.microsoft.com/office/drawing/2014/main" id="{5DFB60E1-65CA-4EAF-A63E-FCF35311B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75" y="1571302"/>
              <a:ext cx="308838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6" name="直接连接符 2">
              <a:extLst>
                <a:ext uri="{FF2B5EF4-FFF2-40B4-BE49-F238E27FC236}">
                  <a16:creationId xmlns:a16="http://schemas.microsoft.com/office/drawing/2014/main" id="{6702CD3E-C63D-465E-8DF0-B44FC4F7CA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9414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7" name="直接连接符 4">
              <a:extLst>
                <a:ext uri="{FF2B5EF4-FFF2-40B4-BE49-F238E27FC236}">
                  <a16:creationId xmlns:a16="http://schemas.microsoft.com/office/drawing/2014/main" id="{37E3C8B2-F9AE-45E2-B998-7D8DB5C30F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68463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标题 2">
            <a:extLst>
              <a:ext uri="{FF2B5EF4-FFF2-40B4-BE49-F238E27FC236}">
                <a16:creationId xmlns:a16="http://schemas.microsoft.com/office/drawing/2014/main" id="{3FF693A4-BBB2-4A08-8953-9D972B66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L-SDD</a:t>
            </a: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SDT </a:t>
            </a: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实现</a:t>
            </a:r>
            <a:endParaRPr lang="zh-CN" altLang="en-US" sz="40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29C481-3298-4662-93C8-2000175A4088}"/>
              </a:ext>
            </a:extLst>
          </p:cNvPr>
          <p:cNvSpPr/>
          <p:nvPr/>
        </p:nvSpPr>
        <p:spPr>
          <a:xfrm>
            <a:off x="1007533" y="1259083"/>
            <a:ext cx="2315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例：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L-SDD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B60362-D8F8-4BC1-A191-911D89EDF5EB}"/>
              </a:ext>
            </a:extLst>
          </p:cNvPr>
          <p:cNvSpPr/>
          <p:nvPr/>
        </p:nvSpPr>
        <p:spPr>
          <a:xfrm>
            <a:off x="7273252" y="1146224"/>
            <a:ext cx="465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语义翻译的主要任务：计算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的值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FCC84E-AE23-4933-8465-FE5EA55C4244}"/>
              </a:ext>
            </a:extLst>
          </p:cNvPr>
          <p:cNvSpPr/>
          <p:nvPr/>
        </p:nvSpPr>
        <p:spPr>
          <a:xfrm>
            <a:off x="3365720" y="3177741"/>
            <a:ext cx="915334" cy="4798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CB51852-FC69-4399-ADF4-B04E54F50D08}"/>
              </a:ext>
            </a:extLst>
          </p:cNvPr>
          <p:cNvSpPr/>
          <p:nvPr/>
        </p:nvSpPr>
        <p:spPr>
          <a:xfrm>
            <a:off x="3373158" y="5585729"/>
            <a:ext cx="915334" cy="4443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A5CA63B-BCAF-49DA-BC92-D5B1D3D14B83}"/>
              </a:ext>
            </a:extLst>
          </p:cNvPr>
          <p:cNvCxnSpPr>
            <a:cxnSpLocks/>
          </p:cNvCxnSpPr>
          <p:nvPr/>
        </p:nvCxnSpPr>
        <p:spPr>
          <a:xfrm>
            <a:off x="4404939" y="6002335"/>
            <a:ext cx="15802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C3B31C0-1A40-49B4-9B82-21C2FC098D82}"/>
              </a:ext>
            </a:extLst>
          </p:cNvPr>
          <p:cNvSpPr/>
          <p:nvPr/>
        </p:nvSpPr>
        <p:spPr>
          <a:xfrm>
            <a:off x="3823387" y="1065965"/>
            <a:ext cx="205094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→ T * F | F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→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</a:t>
            </a:r>
          </a:p>
        </p:txBody>
      </p:sp>
    </p:spTree>
    <p:extLst>
      <p:ext uri="{BB962C8B-B14F-4D97-AF65-F5344CB8AC3E}">
        <p14:creationId xmlns:p14="http://schemas.microsoft.com/office/powerpoint/2010/main" val="26505014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7" grpId="0" animBg="1"/>
      <p:bldP spid="16" grpId="0" animBg="1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BF52A44-B6A5-48AB-8741-443E8A983565}"/>
              </a:ext>
            </a:extLst>
          </p:cNvPr>
          <p:cNvGrpSpPr/>
          <p:nvPr/>
        </p:nvGrpSpPr>
        <p:grpSpPr>
          <a:xfrm>
            <a:off x="1007533" y="1936169"/>
            <a:ext cx="5853359" cy="4130042"/>
            <a:chOff x="214313" y="1211263"/>
            <a:chExt cx="3115339" cy="309753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F128B45C-005C-4080-851E-94C1BA488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3" y="1211263"/>
              <a:ext cx="3115339" cy="30975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 lIns="90000" tIns="46800" rIns="90000" bIns="46800">
              <a:spAutoFit/>
            </a:bodyPr>
            <a:lstStyle/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 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= 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          	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609585" marR="0" lvl="0" indent="-609585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*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=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  <a:sym typeface="Symbol" pitchFamily="18" charset="2"/>
                </a:rPr>
                <a:t> × 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609585" marR="0" lvl="0" indent="-609585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              	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ε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	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digit       	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0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digit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.lexval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3222" name="Line 7">
              <a:extLst>
                <a:ext uri="{FF2B5EF4-FFF2-40B4-BE49-F238E27FC236}">
                  <a16:creationId xmlns:a16="http://schemas.microsoft.com/office/drawing/2014/main" id="{1C9EBDB4-8223-40F5-B8BD-C3761E854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75" y="1571302"/>
              <a:ext cx="308838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93223" name="直接连接符 2">
              <a:extLst>
                <a:ext uri="{FF2B5EF4-FFF2-40B4-BE49-F238E27FC236}">
                  <a16:creationId xmlns:a16="http://schemas.microsoft.com/office/drawing/2014/main" id="{A8A68F3C-1B0A-40FB-819F-A225732077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9414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224" name="直接连接符 4">
              <a:extLst>
                <a:ext uri="{FF2B5EF4-FFF2-40B4-BE49-F238E27FC236}">
                  <a16:creationId xmlns:a16="http://schemas.microsoft.com/office/drawing/2014/main" id="{2FC828A8-D69F-41B0-A0EB-8BB5196EE3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68463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标题 2">
            <a:extLst>
              <a:ext uri="{FF2B5EF4-FFF2-40B4-BE49-F238E27FC236}">
                <a16:creationId xmlns:a16="http://schemas.microsoft.com/office/drawing/2014/main" id="{3FF693A4-BBB2-4A08-8953-9D972B66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L-SDD</a:t>
            </a: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SDT </a:t>
            </a: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实现</a:t>
            </a:r>
            <a:endParaRPr lang="zh-CN" altLang="en-US" sz="40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29C481-3298-4662-93C8-2000175A4088}"/>
              </a:ext>
            </a:extLst>
          </p:cNvPr>
          <p:cNvSpPr/>
          <p:nvPr/>
        </p:nvSpPr>
        <p:spPr>
          <a:xfrm>
            <a:off x="1007533" y="1259083"/>
            <a:ext cx="2315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例：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L-SDD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B60362-D8F8-4BC1-A191-911D89EDF5EB}"/>
              </a:ext>
            </a:extLst>
          </p:cNvPr>
          <p:cNvSpPr/>
          <p:nvPr/>
        </p:nvSpPr>
        <p:spPr>
          <a:xfrm>
            <a:off x="7273252" y="1146224"/>
            <a:ext cx="465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语义翻译的主要任务：计算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的值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094796-D2FA-442D-8E18-2B5E3DC79BB1}"/>
              </a:ext>
            </a:extLst>
          </p:cNvPr>
          <p:cNvSpPr/>
          <p:nvPr/>
        </p:nvSpPr>
        <p:spPr>
          <a:xfrm>
            <a:off x="3420896" y="3794842"/>
            <a:ext cx="1106529" cy="41922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8AC3CDC-CB82-459F-BD10-EADD73C6FBC2}"/>
              </a:ext>
            </a:extLst>
          </p:cNvPr>
          <p:cNvCxnSpPr>
            <a:cxnSpLocks/>
          </p:cNvCxnSpPr>
          <p:nvPr/>
        </p:nvCxnSpPr>
        <p:spPr>
          <a:xfrm>
            <a:off x="3560790" y="2964919"/>
            <a:ext cx="19948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2F5D94C-8696-487D-93D4-7A48EB118A2D}"/>
              </a:ext>
            </a:extLst>
          </p:cNvPr>
          <p:cNvCxnSpPr>
            <a:cxnSpLocks/>
          </p:cNvCxnSpPr>
          <p:nvPr/>
        </p:nvCxnSpPr>
        <p:spPr>
          <a:xfrm>
            <a:off x="4710545" y="4214075"/>
            <a:ext cx="1953491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BC012DD-E658-4B2F-ADFA-9F44AF54F564}"/>
              </a:ext>
            </a:extLst>
          </p:cNvPr>
          <p:cNvGrpSpPr>
            <a:grpSpLocks/>
          </p:cNvGrpSpPr>
          <p:nvPr/>
        </p:nvGrpSpPr>
        <p:grpSpPr bwMode="auto">
          <a:xfrm>
            <a:off x="7131512" y="2000276"/>
            <a:ext cx="1995396" cy="1428739"/>
            <a:chOff x="6579764" y="876403"/>
            <a:chExt cx="1496919" cy="1072428"/>
          </a:xfrm>
        </p:grpSpPr>
        <p:sp>
          <p:nvSpPr>
            <p:cNvPr id="142" name="Rectangle 6">
              <a:extLst>
                <a:ext uri="{FF2B5EF4-FFF2-40B4-BE49-F238E27FC236}">
                  <a16:creationId xmlns:a16="http://schemas.microsoft.com/office/drawing/2014/main" id="{33FD68EF-1A6B-4B5E-B1CB-C30282D53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764" y="1568198"/>
              <a:ext cx="271077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" name="Rectangle 9">
              <a:extLst>
                <a:ext uri="{FF2B5EF4-FFF2-40B4-BE49-F238E27FC236}">
                  <a16:creationId xmlns:a16="http://schemas.microsoft.com/office/drawing/2014/main" id="{2EA6F2D1-D06A-42C7-A78F-FE6D44654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8658" y="1600662"/>
              <a:ext cx="378025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" name="Rectangle 10">
              <a:extLst>
                <a:ext uri="{FF2B5EF4-FFF2-40B4-BE49-F238E27FC236}">
                  <a16:creationId xmlns:a16="http://schemas.microsoft.com/office/drawing/2014/main" id="{92516044-5B68-4BC9-9E14-39C14F4A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8832" y="876403"/>
              <a:ext cx="417513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" name="Line 11">
              <a:extLst>
                <a:ext uri="{FF2B5EF4-FFF2-40B4-BE49-F238E27FC236}">
                  <a16:creationId xmlns:a16="http://schemas.microsoft.com/office/drawing/2014/main" id="{B434C872-D812-4710-B582-DF537DF0E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9246" y="1213340"/>
              <a:ext cx="448342" cy="3841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6" name="Line 12">
              <a:extLst>
                <a:ext uri="{FF2B5EF4-FFF2-40B4-BE49-F238E27FC236}">
                  <a16:creationId xmlns:a16="http://schemas.microsoft.com/office/drawing/2014/main" id="{B07CAB17-4508-452C-98F2-D9CFF3280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5526" y="1219689"/>
              <a:ext cx="701675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0" name="组合 124933">
            <a:extLst>
              <a:ext uri="{FF2B5EF4-FFF2-40B4-BE49-F238E27FC236}">
                <a16:creationId xmlns:a16="http://schemas.microsoft.com/office/drawing/2014/main" id="{0FD1ACF2-F448-484E-9095-319D4A3E0D97}"/>
              </a:ext>
            </a:extLst>
          </p:cNvPr>
          <p:cNvGrpSpPr>
            <a:grpSpLocks/>
          </p:cNvGrpSpPr>
          <p:nvPr/>
        </p:nvGrpSpPr>
        <p:grpSpPr bwMode="auto">
          <a:xfrm>
            <a:off x="7676798" y="3503699"/>
            <a:ext cx="2453218" cy="1060981"/>
            <a:chOff x="6938648" y="2013704"/>
            <a:chExt cx="1840912" cy="794371"/>
          </a:xfrm>
        </p:grpSpPr>
        <p:sp>
          <p:nvSpPr>
            <p:cNvPr id="151" name="Line 8">
              <a:extLst>
                <a:ext uri="{FF2B5EF4-FFF2-40B4-BE49-F238E27FC236}">
                  <a16:creationId xmlns:a16="http://schemas.microsoft.com/office/drawing/2014/main" id="{DAF3C569-3DC8-4239-BF96-AF9970DBB7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03264" y="2030901"/>
              <a:ext cx="0" cy="435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" name="Text Box 13">
              <a:extLst>
                <a:ext uri="{FF2B5EF4-FFF2-40B4-BE49-F238E27FC236}">
                  <a16:creationId xmlns:a16="http://schemas.microsoft.com/office/drawing/2014/main" id="{E420DA0E-01A8-4C50-9911-6D1653B6B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53" name="Line 11">
              <a:extLst>
                <a:ext uri="{FF2B5EF4-FFF2-40B4-BE49-F238E27FC236}">
                  <a16:creationId xmlns:a16="http://schemas.microsoft.com/office/drawing/2014/main" id="{802E0EF1-E10C-4859-A668-7C2D4DFF9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" name="Line 12">
              <a:extLst>
                <a:ext uri="{FF2B5EF4-FFF2-40B4-BE49-F238E27FC236}">
                  <a16:creationId xmlns:a16="http://schemas.microsoft.com/office/drawing/2014/main" id="{5E025F0D-6B1D-45F5-BC73-91774BA45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6" y="2016342"/>
              <a:ext cx="763033" cy="429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" name="Rectangle 6">
              <a:extLst>
                <a:ext uri="{FF2B5EF4-FFF2-40B4-BE49-F238E27FC236}">
                  <a16:creationId xmlns:a16="http://schemas.microsoft.com/office/drawing/2014/main" id="{505827CE-96AF-4D32-BC11-2D909D7E5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277" y="2460787"/>
              <a:ext cx="314446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" name="Rectangle 9">
              <a:extLst>
                <a:ext uri="{FF2B5EF4-FFF2-40B4-BE49-F238E27FC236}">
                  <a16:creationId xmlns:a16="http://schemas.microsoft.com/office/drawing/2014/main" id="{8BC6D26A-9E7B-497B-B620-5C8437385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402" y="2451869"/>
              <a:ext cx="363158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7" name="组合 124933">
            <a:extLst>
              <a:ext uri="{FF2B5EF4-FFF2-40B4-BE49-F238E27FC236}">
                <a16:creationId xmlns:a16="http://schemas.microsoft.com/office/drawing/2014/main" id="{C6B060B0-5A8B-4EE4-B355-453350507B67}"/>
              </a:ext>
            </a:extLst>
          </p:cNvPr>
          <p:cNvGrpSpPr>
            <a:grpSpLocks/>
          </p:cNvGrpSpPr>
          <p:nvPr/>
        </p:nvGrpSpPr>
        <p:grpSpPr bwMode="auto">
          <a:xfrm>
            <a:off x="8784462" y="4552769"/>
            <a:ext cx="2453218" cy="1060981"/>
            <a:chOff x="6938648" y="2013704"/>
            <a:chExt cx="1840912" cy="794371"/>
          </a:xfrm>
        </p:grpSpPr>
        <p:sp>
          <p:nvSpPr>
            <p:cNvPr id="158" name="Line 8">
              <a:extLst>
                <a:ext uri="{FF2B5EF4-FFF2-40B4-BE49-F238E27FC236}">
                  <a16:creationId xmlns:a16="http://schemas.microsoft.com/office/drawing/2014/main" id="{21443A9F-0911-4AE3-9ECD-03A80FC08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03264" y="2030901"/>
              <a:ext cx="0" cy="435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9" name="Text Box 13">
              <a:extLst>
                <a:ext uri="{FF2B5EF4-FFF2-40B4-BE49-F238E27FC236}">
                  <a16:creationId xmlns:a16="http://schemas.microsoft.com/office/drawing/2014/main" id="{2AB96130-2C18-4679-8A47-7CFC9938F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60" name="Line 11">
              <a:extLst>
                <a:ext uri="{FF2B5EF4-FFF2-40B4-BE49-F238E27FC236}">
                  <a16:creationId xmlns:a16="http://schemas.microsoft.com/office/drawing/2014/main" id="{1C8DA08A-07E8-45D5-9AF4-62E5D5EC33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1" name="Line 12">
              <a:extLst>
                <a:ext uri="{FF2B5EF4-FFF2-40B4-BE49-F238E27FC236}">
                  <a16:creationId xmlns:a16="http://schemas.microsoft.com/office/drawing/2014/main" id="{E72C1436-7193-4AA5-BA27-A4F94E24C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6" y="2016342"/>
              <a:ext cx="763033" cy="429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2" name="Rectangle 6">
              <a:extLst>
                <a:ext uri="{FF2B5EF4-FFF2-40B4-BE49-F238E27FC236}">
                  <a16:creationId xmlns:a16="http://schemas.microsoft.com/office/drawing/2014/main" id="{E71E5414-4E74-43E1-8AD1-B2A26DDB3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277" y="2460787"/>
              <a:ext cx="314446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" name="Rectangle 9">
              <a:extLst>
                <a:ext uri="{FF2B5EF4-FFF2-40B4-BE49-F238E27FC236}">
                  <a16:creationId xmlns:a16="http://schemas.microsoft.com/office/drawing/2014/main" id="{58D72577-F051-4737-A66B-E383E8DE3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402" y="2451869"/>
              <a:ext cx="363158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4" name="矩形 58">
            <a:extLst>
              <a:ext uri="{FF2B5EF4-FFF2-40B4-BE49-F238E27FC236}">
                <a16:creationId xmlns:a16="http://schemas.microsoft.com/office/drawing/2014/main" id="{C5817CA1-126B-422C-A3BC-CD35F9E40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181" y="3086694"/>
            <a:ext cx="516488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67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inh</a:t>
            </a:r>
            <a:endParaRPr kumimoji="1" lang="en-US" altLang="zh-CN" sz="1867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" name="矩形 58">
            <a:extLst>
              <a:ext uri="{FF2B5EF4-FFF2-40B4-BE49-F238E27FC236}">
                <a16:creationId xmlns:a16="http://schemas.microsoft.com/office/drawing/2014/main" id="{76FA15DF-4FB4-4101-AB86-35FF3E0E3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7385" y="4193314"/>
            <a:ext cx="516488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67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inh</a:t>
            </a:r>
            <a:endParaRPr kumimoji="1" lang="en-US" altLang="zh-CN" sz="1867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6" name="矩形 58">
            <a:extLst>
              <a:ext uri="{FF2B5EF4-FFF2-40B4-BE49-F238E27FC236}">
                <a16:creationId xmlns:a16="http://schemas.microsoft.com/office/drawing/2014/main" id="{E9BC98AB-6FA0-4848-BD22-BA553C1DE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2817" y="5245553"/>
            <a:ext cx="516488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67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inh</a:t>
            </a:r>
            <a:endParaRPr kumimoji="1" lang="en-US" altLang="zh-CN" sz="1867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2191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4" grpId="0"/>
      <p:bldP spid="165" grpId="0"/>
      <p:bldP spid="16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2BC35A5D-2569-459A-ACCB-C0FF3B95FF85}"/>
              </a:ext>
            </a:extLst>
          </p:cNvPr>
          <p:cNvGrpSpPr/>
          <p:nvPr/>
        </p:nvGrpSpPr>
        <p:grpSpPr>
          <a:xfrm>
            <a:off x="1007533" y="1936169"/>
            <a:ext cx="5853359" cy="4130042"/>
            <a:chOff x="214313" y="1211263"/>
            <a:chExt cx="3115339" cy="309753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96045C98-F7CB-4B98-8C0E-1A0C0BA0C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3" y="1211263"/>
              <a:ext cx="3115339" cy="30975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 lIns="90000" tIns="46800" rIns="90000" bIns="46800">
              <a:spAutoFit/>
            </a:bodyPr>
            <a:lstStyle/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 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= 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          	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609585" marR="0" lvl="0" indent="-609585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*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=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  <a:sym typeface="Symbol" pitchFamily="18" charset="2"/>
                </a:rPr>
                <a:t> × 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609585" marR="0" lvl="0" indent="-609585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              	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ε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	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0" marR="0" lvl="0" indent="0" algn="l" defTabSz="1219170" rtl="0" eaLnBrk="1" fontAlgn="base" latinLnBrk="0" hangingPunct="1">
                <a:lnSpc>
                  <a:spcPts val="3333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digit       	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0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digit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.lexval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EFDD5E92-908B-4EF3-87C0-685B49001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75" y="1571302"/>
              <a:ext cx="308838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5" name="直接连接符 2">
              <a:extLst>
                <a:ext uri="{FF2B5EF4-FFF2-40B4-BE49-F238E27FC236}">
                  <a16:creationId xmlns:a16="http://schemas.microsoft.com/office/drawing/2014/main" id="{E7A0AAB9-93DC-4285-A6EC-60DF6DFC2E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9414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直接连接符 4">
              <a:extLst>
                <a:ext uri="{FF2B5EF4-FFF2-40B4-BE49-F238E27FC236}">
                  <a16:creationId xmlns:a16="http://schemas.microsoft.com/office/drawing/2014/main" id="{1676A259-FB60-4440-9577-BD08BBD280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68463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标题 2">
            <a:extLst>
              <a:ext uri="{FF2B5EF4-FFF2-40B4-BE49-F238E27FC236}">
                <a16:creationId xmlns:a16="http://schemas.microsoft.com/office/drawing/2014/main" id="{3FF693A4-BBB2-4A08-8953-9D972B66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L-SDD</a:t>
            </a: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SDT </a:t>
            </a: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实现</a:t>
            </a:r>
            <a:endParaRPr lang="zh-CN" altLang="en-US" sz="40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29C481-3298-4662-93C8-2000175A4088}"/>
              </a:ext>
            </a:extLst>
          </p:cNvPr>
          <p:cNvSpPr/>
          <p:nvPr/>
        </p:nvSpPr>
        <p:spPr>
          <a:xfrm>
            <a:off x="1007533" y="1259083"/>
            <a:ext cx="2315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例：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L-SDD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B60362-D8F8-4BC1-A191-911D89EDF5EB}"/>
              </a:ext>
            </a:extLst>
          </p:cNvPr>
          <p:cNvSpPr/>
          <p:nvPr/>
        </p:nvSpPr>
        <p:spPr>
          <a:xfrm>
            <a:off x="7273252" y="1146224"/>
            <a:ext cx="465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语义翻译的主要任务：计算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的值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FCC84E-AE23-4933-8465-FE5EA55C4244}"/>
              </a:ext>
            </a:extLst>
          </p:cNvPr>
          <p:cNvSpPr/>
          <p:nvPr/>
        </p:nvSpPr>
        <p:spPr>
          <a:xfrm>
            <a:off x="3382624" y="4991417"/>
            <a:ext cx="1074698" cy="4710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D0E5B13-DEB0-45B3-AE52-202E114345F8}"/>
              </a:ext>
            </a:extLst>
          </p:cNvPr>
          <p:cNvCxnSpPr>
            <a:cxnSpLocks/>
          </p:cNvCxnSpPr>
          <p:nvPr/>
        </p:nvCxnSpPr>
        <p:spPr>
          <a:xfrm>
            <a:off x="3491518" y="4794462"/>
            <a:ext cx="206415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C0D2B5E-DDC7-40C8-9476-C258CAC92A20}"/>
              </a:ext>
            </a:extLst>
          </p:cNvPr>
          <p:cNvCxnSpPr>
            <a:cxnSpLocks/>
          </p:cNvCxnSpPr>
          <p:nvPr/>
        </p:nvCxnSpPr>
        <p:spPr>
          <a:xfrm>
            <a:off x="3491518" y="3588816"/>
            <a:ext cx="196717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24ABEB1-F60B-48A3-BD65-32520DA3C2EA}"/>
              </a:ext>
            </a:extLst>
          </p:cNvPr>
          <p:cNvCxnSpPr>
            <a:cxnSpLocks/>
          </p:cNvCxnSpPr>
          <p:nvPr/>
        </p:nvCxnSpPr>
        <p:spPr>
          <a:xfrm>
            <a:off x="4574191" y="5438568"/>
            <a:ext cx="8845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9AB237D9-99DA-4FC9-92ED-8F9B32CBD58F}"/>
              </a:ext>
            </a:extLst>
          </p:cNvPr>
          <p:cNvGrpSpPr>
            <a:grpSpLocks/>
          </p:cNvGrpSpPr>
          <p:nvPr/>
        </p:nvGrpSpPr>
        <p:grpSpPr bwMode="auto">
          <a:xfrm>
            <a:off x="7131512" y="2000276"/>
            <a:ext cx="1995396" cy="1428739"/>
            <a:chOff x="6579764" y="876403"/>
            <a:chExt cx="1496919" cy="1072428"/>
          </a:xfrm>
        </p:grpSpPr>
        <p:sp>
          <p:nvSpPr>
            <p:cNvPr id="123" name="Rectangle 6">
              <a:extLst>
                <a:ext uri="{FF2B5EF4-FFF2-40B4-BE49-F238E27FC236}">
                  <a16:creationId xmlns:a16="http://schemas.microsoft.com/office/drawing/2014/main" id="{A8147515-D87F-4565-BE1B-C7E6A191E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764" y="1568198"/>
              <a:ext cx="271077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" name="Rectangle 9">
              <a:extLst>
                <a:ext uri="{FF2B5EF4-FFF2-40B4-BE49-F238E27FC236}">
                  <a16:creationId xmlns:a16="http://schemas.microsoft.com/office/drawing/2014/main" id="{39D6B6A1-7378-4DAB-90A9-AD689162D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8658" y="1600662"/>
              <a:ext cx="378025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" name="Rectangle 10">
              <a:extLst>
                <a:ext uri="{FF2B5EF4-FFF2-40B4-BE49-F238E27FC236}">
                  <a16:creationId xmlns:a16="http://schemas.microsoft.com/office/drawing/2014/main" id="{4211022D-DFE3-4C89-ACCE-09174CF28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8832" y="876403"/>
              <a:ext cx="417513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FE984316-4DD7-48F3-87E4-A02BFFD73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9246" y="1213340"/>
              <a:ext cx="448342" cy="3841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1431C6A2-C9FC-48C6-AD4A-5AC2EA2A7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5526" y="1219689"/>
              <a:ext cx="701675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06573CA7-3723-48CF-ACE4-95777F58E609}"/>
              </a:ext>
            </a:extLst>
          </p:cNvPr>
          <p:cNvGrpSpPr>
            <a:grpSpLocks/>
          </p:cNvGrpSpPr>
          <p:nvPr/>
        </p:nvGrpSpPr>
        <p:grpSpPr bwMode="auto">
          <a:xfrm>
            <a:off x="10760867" y="5601839"/>
            <a:ext cx="296876" cy="901876"/>
            <a:chOff x="8658440" y="2859782"/>
            <a:chExt cx="222451" cy="675311"/>
          </a:xfrm>
        </p:grpSpPr>
        <p:sp>
          <p:nvSpPr>
            <p:cNvPr id="129" name="Line 5">
              <a:extLst>
                <a:ext uri="{FF2B5EF4-FFF2-40B4-BE49-F238E27FC236}">
                  <a16:creationId xmlns:a16="http://schemas.microsoft.com/office/drawing/2014/main" id="{AD188A67-CD10-46C6-B0B8-A9F7272F9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20472" y="285978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" name="矩形 3">
              <a:extLst>
                <a:ext uri="{FF2B5EF4-FFF2-40B4-BE49-F238E27FC236}">
                  <a16:creationId xmlns:a16="http://schemas.microsoft.com/office/drawing/2014/main" id="{B11E85CD-29F4-410B-95DE-24DF6C5C2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440" y="3220181"/>
              <a:ext cx="222451" cy="314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l-GR" altLang="zh-CN" sz="2133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1" name="组合 124933">
            <a:extLst>
              <a:ext uri="{FF2B5EF4-FFF2-40B4-BE49-F238E27FC236}">
                <a16:creationId xmlns:a16="http://schemas.microsoft.com/office/drawing/2014/main" id="{080F5298-5859-4EC8-8EE2-04668E066B53}"/>
              </a:ext>
            </a:extLst>
          </p:cNvPr>
          <p:cNvGrpSpPr>
            <a:grpSpLocks/>
          </p:cNvGrpSpPr>
          <p:nvPr/>
        </p:nvGrpSpPr>
        <p:grpSpPr bwMode="auto">
          <a:xfrm>
            <a:off x="7676798" y="3503699"/>
            <a:ext cx="2453218" cy="1060981"/>
            <a:chOff x="6938648" y="2013704"/>
            <a:chExt cx="1840912" cy="794371"/>
          </a:xfrm>
        </p:grpSpPr>
        <p:sp>
          <p:nvSpPr>
            <p:cNvPr id="132" name="Line 8">
              <a:extLst>
                <a:ext uri="{FF2B5EF4-FFF2-40B4-BE49-F238E27FC236}">
                  <a16:creationId xmlns:a16="http://schemas.microsoft.com/office/drawing/2014/main" id="{5D394CB3-AFE4-49DA-AE7B-F4978AD18E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03264" y="2030901"/>
              <a:ext cx="0" cy="435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" name="Text Box 13">
              <a:extLst>
                <a:ext uri="{FF2B5EF4-FFF2-40B4-BE49-F238E27FC236}">
                  <a16:creationId xmlns:a16="http://schemas.microsoft.com/office/drawing/2014/main" id="{945784BD-8334-4E6B-8674-982FEED2F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34" name="Line 11">
              <a:extLst>
                <a:ext uri="{FF2B5EF4-FFF2-40B4-BE49-F238E27FC236}">
                  <a16:creationId xmlns:a16="http://schemas.microsoft.com/office/drawing/2014/main" id="{A8402887-2A23-404E-B769-FFC710D254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" name="Line 12">
              <a:extLst>
                <a:ext uri="{FF2B5EF4-FFF2-40B4-BE49-F238E27FC236}">
                  <a16:creationId xmlns:a16="http://schemas.microsoft.com/office/drawing/2014/main" id="{A9B48EBA-782B-47DC-9EAF-31C230364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6" y="2016342"/>
              <a:ext cx="763033" cy="429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" name="Rectangle 6">
              <a:extLst>
                <a:ext uri="{FF2B5EF4-FFF2-40B4-BE49-F238E27FC236}">
                  <a16:creationId xmlns:a16="http://schemas.microsoft.com/office/drawing/2014/main" id="{B824C939-EBDB-4548-A8B1-AAB23D3AB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277" y="2460787"/>
              <a:ext cx="314446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7" name="Rectangle 9">
              <a:extLst>
                <a:ext uri="{FF2B5EF4-FFF2-40B4-BE49-F238E27FC236}">
                  <a16:creationId xmlns:a16="http://schemas.microsoft.com/office/drawing/2014/main" id="{888B1062-FBB2-4EBC-BC31-4E28C8AD2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402" y="2451869"/>
              <a:ext cx="363158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8" name="组合 124933">
            <a:extLst>
              <a:ext uri="{FF2B5EF4-FFF2-40B4-BE49-F238E27FC236}">
                <a16:creationId xmlns:a16="http://schemas.microsoft.com/office/drawing/2014/main" id="{78CFC762-347C-4AC4-8014-1CA8F84FB02E}"/>
              </a:ext>
            </a:extLst>
          </p:cNvPr>
          <p:cNvGrpSpPr>
            <a:grpSpLocks/>
          </p:cNvGrpSpPr>
          <p:nvPr/>
        </p:nvGrpSpPr>
        <p:grpSpPr bwMode="auto">
          <a:xfrm>
            <a:off x="8784462" y="4552769"/>
            <a:ext cx="2453218" cy="1060981"/>
            <a:chOff x="6938648" y="2013704"/>
            <a:chExt cx="1840912" cy="794371"/>
          </a:xfrm>
        </p:grpSpPr>
        <p:sp>
          <p:nvSpPr>
            <p:cNvPr id="139" name="Line 8">
              <a:extLst>
                <a:ext uri="{FF2B5EF4-FFF2-40B4-BE49-F238E27FC236}">
                  <a16:creationId xmlns:a16="http://schemas.microsoft.com/office/drawing/2014/main" id="{C18ACEB5-2A37-4327-AAB5-DF6471570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03264" y="2030901"/>
              <a:ext cx="0" cy="435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" name="Text Box 13">
              <a:extLst>
                <a:ext uri="{FF2B5EF4-FFF2-40B4-BE49-F238E27FC236}">
                  <a16:creationId xmlns:a16="http://schemas.microsoft.com/office/drawing/2014/main" id="{363EA685-D465-4014-A494-04CBF6670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41" name="Line 11">
              <a:extLst>
                <a:ext uri="{FF2B5EF4-FFF2-40B4-BE49-F238E27FC236}">
                  <a16:creationId xmlns:a16="http://schemas.microsoft.com/office/drawing/2014/main" id="{DC72BEED-2384-4B82-A2FE-8C3AD73D8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2" name="Line 12">
              <a:extLst>
                <a:ext uri="{FF2B5EF4-FFF2-40B4-BE49-F238E27FC236}">
                  <a16:creationId xmlns:a16="http://schemas.microsoft.com/office/drawing/2014/main" id="{AA1D6CF8-E370-4CDC-A7D0-ED5A7F965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6" y="2016342"/>
              <a:ext cx="763033" cy="429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" name="Rectangle 6">
              <a:extLst>
                <a:ext uri="{FF2B5EF4-FFF2-40B4-BE49-F238E27FC236}">
                  <a16:creationId xmlns:a16="http://schemas.microsoft.com/office/drawing/2014/main" id="{2B93AE2D-D579-48F5-A613-C8C833A1D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277" y="2460787"/>
              <a:ext cx="314446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" name="Rectangle 9">
              <a:extLst>
                <a:ext uri="{FF2B5EF4-FFF2-40B4-BE49-F238E27FC236}">
                  <a16:creationId xmlns:a16="http://schemas.microsoft.com/office/drawing/2014/main" id="{56EED4EE-C7B0-4DFE-A524-77F1A9653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402" y="2451869"/>
              <a:ext cx="363158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5" name="矩形 58">
            <a:extLst>
              <a:ext uri="{FF2B5EF4-FFF2-40B4-BE49-F238E27FC236}">
                <a16:creationId xmlns:a16="http://schemas.microsoft.com/office/drawing/2014/main" id="{1851DED5-9E34-4593-8400-E1CC77780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181" y="3086694"/>
            <a:ext cx="516488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67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inh</a:t>
            </a:r>
            <a:endParaRPr kumimoji="1" lang="en-US" altLang="zh-CN" sz="1867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6" name="矩形 58">
            <a:extLst>
              <a:ext uri="{FF2B5EF4-FFF2-40B4-BE49-F238E27FC236}">
                <a16:creationId xmlns:a16="http://schemas.microsoft.com/office/drawing/2014/main" id="{4B612B1B-03EF-4FEC-9607-A8EE16533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7385" y="4193314"/>
            <a:ext cx="516488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67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inh</a:t>
            </a:r>
            <a:endParaRPr kumimoji="1" lang="en-US" altLang="zh-CN" sz="1867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7" name="矩形 58">
            <a:extLst>
              <a:ext uri="{FF2B5EF4-FFF2-40B4-BE49-F238E27FC236}">
                <a16:creationId xmlns:a16="http://schemas.microsoft.com/office/drawing/2014/main" id="{1F8E9968-F6B5-4C89-9753-F48E3D858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2817" y="5245553"/>
            <a:ext cx="516488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67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inh</a:t>
            </a:r>
            <a:endParaRPr kumimoji="1" lang="en-US" altLang="zh-CN" sz="1867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B2CEA2-6937-49E3-8A25-AE371D4BFC63}"/>
              </a:ext>
            </a:extLst>
          </p:cNvPr>
          <p:cNvSpPr/>
          <p:nvPr/>
        </p:nvSpPr>
        <p:spPr>
          <a:xfrm>
            <a:off x="11011976" y="5245301"/>
            <a:ext cx="5164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867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syn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CABF5370-9C70-4235-9BFE-03BE7525D378}"/>
              </a:ext>
            </a:extLst>
          </p:cNvPr>
          <p:cNvSpPr/>
          <p:nvPr/>
        </p:nvSpPr>
        <p:spPr>
          <a:xfrm>
            <a:off x="9977364" y="4191467"/>
            <a:ext cx="5164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867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syn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061A1F0-A887-4AD6-84A7-6F706D7C8D8F}"/>
              </a:ext>
            </a:extLst>
          </p:cNvPr>
          <p:cNvSpPr/>
          <p:nvPr/>
        </p:nvSpPr>
        <p:spPr>
          <a:xfrm>
            <a:off x="8902785" y="3085492"/>
            <a:ext cx="5164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867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syn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51" name="任意多边形 124943">
            <a:extLst>
              <a:ext uri="{FF2B5EF4-FFF2-40B4-BE49-F238E27FC236}">
                <a16:creationId xmlns:a16="http://schemas.microsoft.com/office/drawing/2014/main" id="{F80A4327-30FD-4175-A50A-0DF1CD53B14B}"/>
              </a:ext>
            </a:extLst>
          </p:cNvPr>
          <p:cNvSpPr/>
          <p:nvPr/>
        </p:nvSpPr>
        <p:spPr bwMode="auto">
          <a:xfrm>
            <a:off x="10636245" y="5564719"/>
            <a:ext cx="658281" cy="182033"/>
          </a:xfrm>
          <a:custGeom>
            <a:avLst/>
            <a:gdLst>
              <a:gd name="connsiteX0" fmla="*/ 0 w 493986"/>
              <a:gd name="connsiteY0" fmla="*/ 0 h 136709"/>
              <a:gd name="connsiteX1" fmla="*/ 220717 w 493986"/>
              <a:gd name="connsiteY1" fmla="*/ 136634 h 136709"/>
              <a:gd name="connsiteX2" fmla="*/ 483476 w 493986"/>
              <a:gd name="connsiteY2" fmla="*/ 21021 h 136709"/>
              <a:gd name="connsiteX3" fmla="*/ 483476 w 493986"/>
              <a:gd name="connsiteY3" fmla="*/ 21021 h 136709"/>
              <a:gd name="connsiteX4" fmla="*/ 493986 w 493986"/>
              <a:gd name="connsiteY4" fmla="*/ 10510 h 13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986" h="136709">
                <a:moveTo>
                  <a:pt x="0" y="0"/>
                </a:moveTo>
                <a:cubicBezTo>
                  <a:pt x="70069" y="66565"/>
                  <a:pt x="140138" y="133131"/>
                  <a:pt x="220717" y="136634"/>
                </a:cubicBezTo>
                <a:cubicBezTo>
                  <a:pt x="301296" y="140137"/>
                  <a:pt x="483476" y="21021"/>
                  <a:pt x="483476" y="21021"/>
                </a:cubicBezTo>
                <a:lnTo>
                  <a:pt x="483476" y="21021"/>
                </a:lnTo>
                <a:lnTo>
                  <a:pt x="493986" y="10510"/>
                </a:ln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52" name="Line 35">
            <a:extLst>
              <a:ext uri="{FF2B5EF4-FFF2-40B4-BE49-F238E27FC236}">
                <a16:creationId xmlns:a16="http://schemas.microsoft.com/office/drawing/2014/main" id="{9B9868D6-45EE-43B2-AAD5-55D2C2F302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55692" y="4608242"/>
            <a:ext cx="892548" cy="515264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33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" name="Line 35">
            <a:extLst>
              <a:ext uri="{FF2B5EF4-FFF2-40B4-BE49-F238E27FC236}">
                <a16:creationId xmlns:a16="http://schemas.microsoft.com/office/drawing/2014/main" id="{93F74071-F17C-41AB-80D1-ED6F7C5209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50754" y="3527521"/>
            <a:ext cx="892548" cy="515264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33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4" name="Line 35">
            <a:extLst>
              <a:ext uri="{FF2B5EF4-FFF2-40B4-BE49-F238E27FC236}">
                <a16:creationId xmlns:a16="http://schemas.microsoft.com/office/drawing/2014/main" id="{C360C381-B631-4A01-89A7-E17664BADB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09454" y="2510338"/>
            <a:ext cx="646190" cy="35367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33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62302A-18A7-4FF9-BC0C-722CF1781BF3}"/>
              </a:ext>
            </a:extLst>
          </p:cNvPr>
          <p:cNvSpPr/>
          <p:nvPr/>
        </p:nvSpPr>
        <p:spPr>
          <a:xfrm>
            <a:off x="7922461" y="2130682"/>
            <a:ext cx="476412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867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val</a:t>
            </a:r>
            <a:endParaRPr lang="zh-CN" altLang="en-US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30C99E7A-FA0F-4D5A-95BC-EC611DC0901C}"/>
              </a:ext>
            </a:extLst>
          </p:cNvPr>
          <p:cNvSpPr/>
          <p:nvPr/>
        </p:nvSpPr>
        <p:spPr>
          <a:xfrm>
            <a:off x="10426689" y="5300654"/>
            <a:ext cx="419034" cy="2925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9979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/>
      <p:bldP spid="149" grpId="0"/>
      <p:bldP spid="150" grpId="0"/>
      <p:bldP spid="151" grpId="0" animBg="1"/>
      <p:bldP spid="152" grpId="0" animBg="1"/>
      <p:bldP spid="153" grpId="0" animBg="1"/>
      <p:bldP spid="154" grpId="0" animBg="1"/>
      <p:bldP spid="9" grpId="0"/>
      <p:bldP spid="15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2CB2503B-F555-4885-BF61-F54C6285E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941917"/>
            <a:ext cx="666961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5EAE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998DB7B0-78AC-4039-9FAC-3D9CFB31B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1" y="1047751"/>
            <a:ext cx="1142721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6000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891" marR="0" lvl="0" indent="-342891" algn="l" defTabSz="1219170" rtl="0" eaLnBrk="1" fontAlgn="base" latinLnBrk="0" hangingPunct="1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37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3733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L-SDD</a:t>
            </a:r>
            <a:r>
              <a:rPr kumimoji="1" lang="zh-CN" altLang="en-US" sz="37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转换为</a:t>
            </a:r>
            <a:r>
              <a:rPr kumimoji="1" lang="en-US" altLang="zh-CN" sz="3733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SDT</a:t>
            </a:r>
          </a:p>
          <a:p>
            <a:pPr marL="685791" marR="0" lvl="1" indent="-342891" algn="l" defTabSz="1219170" rtl="0" eaLnBrk="1" fontAlgn="base" latinLnBrk="0" hangingPunct="1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继承属性的计算时机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28716" lvl="2" indent="-342891" defTabSz="121917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之前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28716" marR="0" lvl="2" indent="-342891" algn="l" defTabSz="1219170" rtl="0" eaLnBrk="1" fontAlgn="base" latinLnBrk="0" hangingPunct="1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语义动作置于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紧靠在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的本次出现之前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的位置上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85791" marR="0" lvl="1" indent="-342891" algn="l" defTabSz="1219170" rtl="0" eaLnBrk="1" fontAlgn="base" latinLnBrk="0" hangingPunct="1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综合属性的计算时机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28716" lvl="2" indent="-342891" defTabSz="121917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所有子节点分析完毕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时计算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28716" lvl="2" indent="-342891" defTabSz="121917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语义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动作置于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产生式末尾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23F105-67CF-401E-B2F4-2A571BA95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L-SDD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SDT 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实现</a:t>
            </a:r>
            <a:endParaRPr kumimoji="1" lang="zh-CN" altLang="en-US" sz="4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0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>
            <a:extLst>
              <a:ext uri="{FF2B5EF4-FFF2-40B4-BE49-F238E27FC236}">
                <a16:creationId xmlns:a16="http://schemas.microsoft.com/office/drawing/2014/main" id="{374A4D84-E709-4837-8036-B1CBE8DEFBE4}"/>
              </a:ext>
            </a:extLst>
          </p:cNvPr>
          <p:cNvGrpSpPr>
            <a:grpSpLocks/>
          </p:cNvGrpSpPr>
          <p:nvPr/>
        </p:nvGrpSpPr>
        <p:grpSpPr bwMode="auto">
          <a:xfrm>
            <a:off x="2734734" y="761981"/>
            <a:ext cx="6286500" cy="3482429"/>
            <a:chOff x="214282" y="1210931"/>
            <a:chExt cx="4715291" cy="261215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208745B7-E928-45A4-8EC5-1A2883371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282" y="1210931"/>
              <a:ext cx="4715291" cy="261215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 defTabSz="1219170" fontAlgn="base">
                <a:lnSpc>
                  <a:spcPts val="24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       </a:t>
              </a:r>
              <a:r>
                <a:rPr kumimoji="1" lang="zh-CN" altLang="en-US" sz="2667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产生式         语义规则</a:t>
              </a:r>
            </a:p>
            <a:p>
              <a:pPr defTabSz="1219170" fontAlgn="base">
                <a:lnSpc>
                  <a:spcPts val="24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(1)</a:t>
              </a:r>
              <a:r>
                <a:rPr kumimoji="1" lang="zh-CN" altLang="en-US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F T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= 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endParaRPr kumimoji="1"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defTabSz="1219170" fontAlgn="base">
                <a:lnSpc>
                  <a:spcPts val="24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   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                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.syn</a:t>
              </a:r>
              <a:endParaRPr kumimoji="1"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defTabSz="1219170" fontAlgn="base">
                <a:lnSpc>
                  <a:spcPts val="24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(2)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*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F T</a:t>
              </a:r>
              <a:r>
                <a:rPr kumimoji="1" lang="en-US" altLang="zh-CN" sz="2667" b="1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667" b="1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inh =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inh</a:t>
              </a:r>
              <a:r>
                <a:rPr kumimoji="1" lang="en-US" altLang="zh-CN" sz="2667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× 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F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.val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</a:t>
              </a:r>
            </a:p>
            <a:p>
              <a:pPr defTabSz="1219170" fontAlgn="base">
                <a:lnSpc>
                  <a:spcPts val="24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                           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syn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=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sz="2667" b="1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.syn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              </a:t>
              </a:r>
              <a:endParaRPr kumimoji="1"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defTabSz="1219170" fontAlgn="base">
                <a:lnSpc>
                  <a:spcPts val="24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(3)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T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 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ε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       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syn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=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inh</a:t>
              </a:r>
              <a:endParaRPr kumimoji="1"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  <a:p>
              <a:pPr defTabSz="1219170" fontAlgn="base">
                <a:lnSpc>
                  <a:spcPts val="24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(4)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F</a:t>
              </a:r>
              <a:r>
                <a:rPr kumimoji="1" lang="en-US" altLang="zh-CN" sz="2667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 digit        </a:t>
              </a:r>
              <a:r>
                <a:rPr kumimoji="1"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F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.val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= </a:t>
              </a:r>
              <a:r>
                <a:rPr lang="en-US" altLang="zh-CN" sz="2667" b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digit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.lexval</a:t>
              </a:r>
              <a:endParaRPr kumimoji="1"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43376" name="Line 7">
              <a:extLst>
                <a:ext uri="{FF2B5EF4-FFF2-40B4-BE49-F238E27FC236}">
                  <a16:creationId xmlns:a16="http://schemas.microsoft.com/office/drawing/2014/main" id="{7641B2F2-3EE7-43E0-881A-389C98D76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03" y="1522401"/>
              <a:ext cx="45819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43377" name="直接连接符 2">
              <a:extLst>
                <a:ext uri="{FF2B5EF4-FFF2-40B4-BE49-F238E27FC236}">
                  <a16:creationId xmlns:a16="http://schemas.microsoft.com/office/drawing/2014/main" id="{313D746A-C0B0-4A95-807B-9AAE36D49A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398" y="1210931"/>
              <a:ext cx="0" cy="2572065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378" name="直接连接符 4">
              <a:extLst>
                <a:ext uri="{FF2B5EF4-FFF2-40B4-BE49-F238E27FC236}">
                  <a16:creationId xmlns:a16="http://schemas.microsoft.com/office/drawing/2014/main" id="{FC371A19-EADD-4114-ABB9-76B7EE69F6D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66686" y="1210931"/>
              <a:ext cx="0" cy="261177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CB49ABC-CBE2-40A8-AF95-C9424A9D41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7051" y="762000"/>
            <a:ext cx="2256367" cy="430106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endParaRPr lang="zh-CN" altLang="en-US" sz="4000" b="1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333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L-SDD</a:t>
            </a:r>
          </a:p>
          <a:p>
            <a:pPr lvl="1" eaLnBrk="1" hangingPunct="1">
              <a:lnSpc>
                <a:spcPct val="110000"/>
              </a:lnSpc>
            </a:pPr>
            <a:endParaRPr lang="en-US" altLang="zh-CN" sz="40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40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40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333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E57127CB-8031-4306-BB22-4C615AFF7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kumimoji="1" lang="zh-CN" altLang="en-US" sz="4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329" name="Freeform 9">
            <a:extLst>
              <a:ext uri="{FF2B5EF4-FFF2-40B4-BE49-F238E27FC236}">
                <a16:creationId xmlns:a16="http://schemas.microsoft.com/office/drawing/2014/main" id="{7C6BA6A2-DF82-4290-99D2-2ECB85C244AC}"/>
              </a:ext>
            </a:extLst>
          </p:cNvPr>
          <p:cNvSpPr>
            <a:spLocks/>
          </p:cNvSpPr>
          <p:nvPr/>
        </p:nvSpPr>
        <p:spPr bwMode="auto">
          <a:xfrm>
            <a:off x="4734985" y="1490134"/>
            <a:ext cx="571500" cy="510117"/>
          </a:xfrm>
          <a:custGeom>
            <a:avLst/>
            <a:gdLst>
              <a:gd name="T0" fmla="*/ 2147483646 w 454"/>
              <a:gd name="T1" fmla="*/ 2147483646 h 159"/>
              <a:gd name="T2" fmla="*/ 2147483646 w 454"/>
              <a:gd name="T3" fmla="*/ 2147483646 h 159"/>
              <a:gd name="T4" fmla="*/ 0 w 454"/>
              <a:gd name="T5" fmla="*/ 0 h 159"/>
              <a:gd name="T6" fmla="*/ 0 60000 65536"/>
              <a:gd name="T7" fmla="*/ 0 60000 65536"/>
              <a:gd name="T8" fmla="*/ 0 60000 65536"/>
              <a:gd name="T9" fmla="*/ 0 w 454"/>
              <a:gd name="T10" fmla="*/ 0 h 159"/>
              <a:gd name="T11" fmla="*/ 454 w 454"/>
              <a:gd name="T12" fmla="*/ 159 h 1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" h="159">
                <a:moveTo>
                  <a:pt x="454" y="136"/>
                </a:moveTo>
                <a:cubicBezTo>
                  <a:pt x="446" y="147"/>
                  <a:pt x="439" y="159"/>
                  <a:pt x="363" y="136"/>
                </a:cubicBezTo>
                <a:cubicBezTo>
                  <a:pt x="287" y="113"/>
                  <a:pt x="143" y="56"/>
                  <a:pt x="0" y="0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30" name="Freeform 10">
            <a:extLst>
              <a:ext uri="{FF2B5EF4-FFF2-40B4-BE49-F238E27FC236}">
                <a16:creationId xmlns:a16="http://schemas.microsoft.com/office/drawing/2014/main" id="{EAAD3918-F188-49A1-B0BA-04847A7C5ECD}"/>
              </a:ext>
            </a:extLst>
          </p:cNvPr>
          <p:cNvSpPr>
            <a:spLocks/>
          </p:cNvSpPr>
          <p:nvPr/>
        </p:nvSpPr>
        <p:spPr bwMode="auto">
          <a:xfrm>
            <a:off x="4734985" y="2182284"/>
            <a:ext cx="622300" cy="294216"/>
          </a:xfrm>
          <a:custGeom>
            <a:avLst/>
            <a:gdLst>
              <a:gd name="T0" fmla="*/ 2147483646 w 453"/>
              <a:gd name="T1" fmla="*/ 2147483646 h 219"/>
              <a:gd name="T2" fmla="*/ 2147483646 w 453"/>
              <a:gd name="T3" fmla="*/ 2147483646 h 219"/>
              <a:gd name="T4" fmla="*/ 2147483646 w 453"/>
              <a:gd name="T5" fmla="*/ 2147483646 h 219"/>
              <a:gd name="T6" fmla="*/ 2147483646 w 453"/>
              <a:gd name="T7" fmla="*/ 2147483646 h 219"/>
              <a:gd name="T8" fmla="*/ 0 w 453"/>
              <a:gd name="T9" fmla="*/ 2147483646 h 2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3"/>
              <a:gd name="T16" fmla="*/ 0 h 219"/>
              <a:gd name="T17" fmla="*/ 453 w 453"/>
              <a:gd name="T18" fmla="*/ 219 h 2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3" h="219">
                <a:moveTo>
                  <a:pt x="453" y="196"/>
                </a:moveTo>
                <a:cubicBezTo>
                  <a:pt x="366" y="207"/>
                  <a:pt x="280" y="219"/>
                  <a:pt x="227" y="196"/>
                </a:cubicBezTo>
                <a:cubicBezTo>
                  <a:pt x="174" y="173"/>
                  <a:pt x="166" y="90"/>
                  <a:pt x="136" y="60"/>
                </a:cubicBezTo>
                <a:cubicBezTo>
                  <a:pt x="106" y="30"/>
                  <a:pt x="68" y="0"/>
                  <a:pt x="45" y="15"/>
                </a:cubicBezTo>
                <a:cubicBezTo>
                  <a:pt x="22" y="30"/>
                  <a:pt x="11" y="90"/>
                  <a:pt x="0" y="151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31" name="Freeform 11">
            <a:extLst>
              <a:ext uri="{FF2B5EF4-FFF2-40B4-BE49-F238E27FC236}">
                <a16:creationId xmlns:a16="http://schemas.microsoft.com/office/drawing/2014/main" id="{C6039B9B-72C2-4F1E-A390-F93AB7F72C79}"/>
              </a:ext>
            </a:extLst>
          </p:cNvPr>
          <p:cNvSpPr>
            <a:spLocks/>
          </p:cNvSpPr>
          <p:nvPr/>
        </p:nvSpPr>
        <p:spPr bwMode="auto">
          <a:xfrm>
            <a:off x="5092700" y="2645834"/>
            <a:ext cx="431800" cy="285751"/>
          </a:xfrm>
          <a:custGeom>
            <a:avLst/>
            <a:gdLst>
              <a:gd name="T0" fmla="*/ 2147483646 w 272"/>
              <a:gd name="T1" fmla="*/ 2147483646 h 106"/>
              <a:gd name="T2" fmla="*/ 2147483646 w 272"/>
              <a:gd name="T3" fmla="*/ 2147483646 h 106"/>
              <a:gd name="T4" fmla="*/ 0 w 272"/>
              <a:gd name="T5" fmla="*/ 0 h 106"/>
              <a:gd name="T6" fmla="*/ 0 60000 65536"/>
              <a:gd name="T7" fmla="*/ 0 60000 65536"/>
              <a:gd name="T8" fmla="*/ 0 60000 65536"/>
              <a:gd name="T9" fmla="*/ 0 w 272"/>
              <a:gd name="T10" fmla="*/ 0 h 106"/>
              <a:gd name="T11" fmla="*/ 272 w 272"/>
              <a:gd name="T12" fmla="*/ 106 h 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106">
                <a:moveTo>
                  <a:pt x="272" y="91"/>
                </a:moveTo>
                <a:cubicBezTo>
                  <a:pt x="204" y="98"/>
                  <a:pt x="136" y="106"/>
                  <a:pt x="91" y="91"/>
                </a:cubicBezTo>
                <a:cubicBezTo>
                  <a:pt x="46" y="76"/>
                  <a:pt x="23" y="38"/>
                  <a:pt x="0" y="0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32" name="Freeform 12">
            <a:extLst>
              <a:ext uri="{FF2B5EF4-FFF2-40B4-BE49-F238E27FC236}">
                <a16:creationId xmlns:a16="http://schemas.microsoft.com/office/drawing/2014/main" id="{042F3B12-E154-4B2D-92D0-76506D69F450}"/>
              </a:ext>
            </a:extLst>
          </p:cNvPr>
          <p:cNvSpPr>
            <a:spLocks/>
          </p:cNvSpPr>
          <p:nvPr/>
        </p:nvSpPr>
        <p:spPr bwMode="auto">
          <a:xfrm>
            <a:off x="4404785" y="3337984"/>
            <a:ext cx="952500" cy="143933"/>
          </a:xfrm>
          <a:custGeom>
            <a:avLst/>
            <a:gdLst>
              <a:gd name="T0" fmla="*/ 2147483646 w 499"/>
              <a:gd name="T1" fmla="*/ 2147483646 h 90"/>
              <a:gd name="T2" fmla="*/ 2147483646 w 499"/>
              <a:gd name="T3" fmla="*/ 0 h 90"/>
              <a:gd name="T4" fmla="*/ 0 w 499"/>
              <a:gd name="T5" fmla="*/ 2147483646 h 90"/>
              <a:gd name="T6" fmla="*/ 0 60000 65536"/>
              <a:gd name="T7" fmla="*/ 0 60000 65536"/>
              <a:gd name="T8" fmla="*/ 0 60000 65536"/>
              <a:gd name="T9" fmla="*/ 0 w 499"/>
              <a:gd name="T10" fmla="*/ 0 h 90"/>
              <a:gd name="T11" fmla="*/ 499 w 499"/>
              <a:gd name="T12" fmla="*/ 90 h 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" h="90">
                <a:moveTo>
                  <a:pt x="499" y="90"/>
                </a:moveTo>
                <a:cubicBezTo>
                  <a:pt x="381" y="45"/>
                  <a:pt x="264" y="0"/>
                  <a:pt x="181" y="0"/>
                </a:cubicBezTo>
                <a:cubicBezTo>
                  <a:pt x="98" y="0"/>
                  <a:pt x="49" y="45"/>
                  <a:pt x="0" y="90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33" name="Freeform 13">
            <a:extLst>
              <a:ext uri="{FF2B5EF4-FFF2-40B4-BE49-F238E27FC236}">
                <a16:creationId xmlns:a16="http://schemas.microsoft.com/office/drawing/2014/main" id="{8B63DF91-CCCD-489A-81B8-C248BC28ABA4}"/>
              </a:ext>
            </a:extLst>
          </p:cNvPr>
          <p:cNvSpPr>
            <a:spLocks/>
          </p:cNvSpPr>
          <p:nvPr/>
        </p:nvSpPr>
        <p:spPr bwMode="auto">
          <a:xfrm>
            <a:off x="4804834" y="3947585"/>
            <a:ext cx="575733" cy="71967"/>
          </a:xfrm>
          <a:custGeom>
            <a:avLst/>
            <a:gdLst>
              <a:gd name="T0" fmla="*/ 2147483646 w 363"/>
              <a:gd name="T1" fmla="*/ 2147483646 h 45"/>
              <a:gd name="T2" fmla="*/ 2147483646 w 363"/>
              <a:gd name="T3" fmla="*/ 0 h 45"/>
              <a:gd name="T4" fmla="*/ 0 w 363"/>
              <a:gd name="T5" fmla="*/ 2147483646 h 45"/>
              <a:gd name="T6" fmla="*/ 0 60000 65536"/>
              <a:gd name="T7" fmla="*/ 0 60000 65536"/>
              <a:gd name="T8" fmla="*/ 0 60000 65536"/>
              <a:gd name="T9" fmla="*/ 0 w 363"/>
              <a:gd name="T10" fmla="*/ 0 h 45"/>
              <a:gd name="T11" fmla="*/ 363 w 363"/>
              <a:gd name="T12" fmla="*/ 45 h 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45">
                <a:moveTo>
                  <a:pt x="363" y="45"/>
                </a:moveTo>
                <a:cubicBezTo>
                  <a:pt x="302" y="22"/>
                  <a:pt x="242" y="0"/>
                  <a:pt x="182" y="0"/>
                </a:cubicBezTo>
                <a:cubicBezTo>
                  <a:pt x="122" y="0"/>
                  <a:pt x="61" y="22"/>
                  <a:pt x="0" y="45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28" name="Freeform 8">
            <a:extLst>
              <a:ext uri="{FF2B5EF4-FFF2-40B4-BE49-F238E27FC236}">
                <a16:creationId xmlns:a16="http://schemas.microsoft.com/office/drawing/2014/main" id="{CCEDEFF5-4E90-48DC-8A53-1548CAE6041B}"/>
              </a:ext>
            </a:extLst>
          </p:cNvPr>
          <p:cNvSpPr>
            <a:spLocks/>
          </p:cNvSpPr>
          <p:nvPr/>
        </p:nvSpPr>
        <p:spPr bwMode="auto">
          <a:xfrm>
            <a:off x="4353985" y="1094318"/>
            <a:ext cx="952500" cy="334433"/>
          </a:xfrm>
          <a:custGeom>
            <a:avLst/>
            <a:gdLst>
              <a:gd name="T0" fmla="*/ 2147483646 w 544"/>
              <a:gd name="T1" fmla="*/ 2147483646 h 211"/>
              <a:gd name="T2" fmla="*/ 2147483646 w 544"/>
              <a:gd name="T3" fmla="*/ 2147483646 h 211"/>
              <a:gd name="T4" fmla="*/ 2147483646 w 544"/>
              <a:gd name="T5" fmla="*/ 0 h 211"/>
              <a:gd name="T6" fmla="*/ 0 w 544"/>
              <a:gd name="T7" fmla="*/ 2147483646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544"/>
              <a:gd name="T13" fmla="*/ 0 h 211"/>
              <a:gd name="T14" fmla="*/ 544 w 544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4" h="211">
                <a:moveTo>
                  <a:pt x="544" y="181"/>
                </a:moveTo>
                <a:cubicBezTo>
                  <a:pt x="483" y="196"/>
                  <a:pt x="423" y="211"/>
                  <a:pt x="363" y="181"/>
                </a:cubicBezTo>
                <a:cubicBezTo>
                  <a:pt x="303" y="151"/>
                  <a:pt x="241" y="0"/>
                  <a:pt x="181" y="0"/>
                </a:cubicBezTo>
                <a:cubicBezTo>
                  <a:pt x="121" y="0"/>
                  <a:pt x="60" y="90"/>
                  <a:pt x="0" y="181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5DB3CDB-F6AC-43EF-BDF0-46DC8910E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52" y="4504268"/>
            <a:ext cx="8858249" cy="21124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457189" indent="-457189" defTabSz="1219170" fontAlgn="base">
              <a:spcAft>
                <a:spcPct val="0"/>
              </a:spcAft>
              <a:buClr>
                <a:srgbClr val="5EAEFF"/>
              </a:buClr>
              <a:buSzPct val="60000"/>
              <a:buNone/>
              <a:defRPr/>
            </a:pP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667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667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b="1" i="1" dirty="0">
                <a:solidFill>
                  <a:srgbClr val="073E87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2667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667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667" b="1" dirty="0">
              <a:solidFill>
                <a:srgbClr val="2D83F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457189" indent="-457189" defTabSz="1219170" fontAlgn="base">
              <a:spcAft>
                <a:spcPct val="0"/>
              </a:spcAft>
              <a:buClr>
                <a:srgbClr val="5EAEFF"/>
              </a:buClr>
              <a:buSzPct val="60000"/>
              <a:buNone/>
              <a:defRPr/>
            </a:pP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 *</a:t>
            </a:r>
            <a:r>
              <a:rPr lang="zh-CN" altLang="en-US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lang="zh-CN" altLang="en-US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667" b="1" i="1" baseline="-25000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 </a:t>
            </a:r>
            <a:r>
              <a:rPr lang="zh-CN" altLang="en-US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</a:t>
            </a:r>
            <a:r>
              <a:rPr lang="zh-CN" altLang="en-US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667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b="1" i="1" dirty="0">
                <a:solidFill>
                  <a:srgbClr val="073E87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lang="zh-CN" altLang="en-US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667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lang="en-US" altLang="zh-CN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667" b="1" i="1" baseline="-25000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667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457189" indent="-457189" defTabSz="1219170" fontAlgn="base">
              <a:spcAft>
                <a:spcPct val="0"/>
              </a:spcAft>
              <a:buClr>
                <a:srgbClr val="5EAEFF"/>
              </a:buClr>
              <a:buSzPct val="60000"/>
              <a:buNone/>
              <a:defRPr/>
            </a:pP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667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lang="en-US" altLang="zh-CN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667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inh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457189" indent="-457189" defTabSz="1219170" fontAlgn="base">
              <a:spcAft>
                <a:spcPct val="0"/>
              </a:spcAft>
              <a:buClr>
                <a:srgbClr val="5EAEFF"/>
              </a:buClr>
              <a:buSzPct val="60000"/>
              <a:buNone/>
              <a:defRPr/>
            </a:pP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667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667" b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2667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667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667" b="1" dirty="0">
              <a:solidFill>
                <a:srgbClr val="2D83F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955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DDE7EE7-886A-41EC-9E1E-366E417E2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467" y="213784"/>
            <a:ext cx="7793567" cy="146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200">
              <a:solidFill>
                <a:srgbClr val="5EAE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8BD614-AB78-4BB2-98CB-5607BCA4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L-SDD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SDT 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实现</a:t>
            </a:r>
            <a:endParaRPr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39C6265-2295-43D4-8EAC-86D1A5AE2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33" y="1964267"/>
            <a:ext cx="7105651" cy="16573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457189" indent="-457189" defTabSz="1219170" fontAlgn="base">
              <a:spcAft>
                <a:spcPct val="0"/>
              </a:spcAft>
              <a:buClr>
                <a:srgbClr val="5EAEFF"/>
              </a:buClr>
              <a:buSzPct val="60000"/>
              <a:buNone/>
              <a:defRPr/>
            </a:pPr>
            <a:r>
              <a:rPr lang="en-US" altLang="zh-CN" sz="21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21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21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1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1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133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133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133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133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133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133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133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133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133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1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133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1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133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2133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133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133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133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133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133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2133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133" b="1" dirty="0">
              <a:solidFill>
                <a:srgbClr val="2D83F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457189" indent="-457189" defTabSz="1219170" fontAlgn="base">
              <a:spcAft>
                <a:spcPct val="0"/>
              </a:spcAft>
              <a:buClr>
                <a:srgbClr val="5EAEFF"/>
              </a:buClr>
              <a:buSzPct val="60000"/>
              <a:buNone/>
              <a:defRPr/>
            </a:pPr>
            <a:r>
              <a:rPr lang="en-US" altLang="zh-CN" sz="21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en-US" altLang="zh-CN" sz="21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133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1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1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 *</a:t>
            </a:r>
            <a:r>
              <a:rPr lang="zh-CN" altLang="en-US" sz="21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1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133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lang="zh-CN" altLang="en-US" sz="2133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133" b="1" i="1" baseline="-25000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133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133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 </a:t>
            </a:r>
            <a:r>
              <a:rPr lang="zh-CN" altLang="en-US" sz="2133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133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133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133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</a:t>
            </a:r>
            <a:r>
              <a:rPr lang="zh-CN" altLang="en-US" sz="2133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133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133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1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133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133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1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33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lang="zh-CN" altLang="en-US" sz="2133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lang="en-US" altLang="zh-CN" sz="2133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133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lang="en-US" altLang="zh-CN" sz="2133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33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133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133" b="1" i="1" baseline="-25000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133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133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133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lang="en-US" altLang="zh-CN" sz="2133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457189" indent="-457189" defTabSz="1219170" fontAlgn="base">
              <a:spcAft>
                <a:spcPct val="0"/>
              </a:spcAft>
              <a:buClr>
                <a:srgbClr val="5EAEFF"/>
              </a:buClr>
              <a:buSzPct val="60000"/>
              <a:buNone/>
              <a:defRPr/>
            </a:pPr>
            <a:r>
              <a:rPr lang="en-US" altLang="zh-CN" sz="21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21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133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1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1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1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1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133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133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lang="en-US" altLang="zh-CN" sz="2133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133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lang="en-US" altLang="zh-CN" sz="2133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33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133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133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133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133" b="1" i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133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inh</a:t>
            </a:r>
            <a:r>
              <a:rPr lang="en-US" altLang="zh-CN" sz="2133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457189" indent="-457189" defTabSz="1219170" fontAlgn="base">
              <a:spcAft>
                <a:spcPct val="0"/>
              </a:spcAft>
              <a:buClr>
                <a:srgbClr val="5EAEFF"/>
              </a:buClr>
              <a:buSzPct val="60000"/>
              <a:buNone/>
              <a:defRPr/>
            </a:pPr>
            <a:r>
              <a:rPr lang="en-US" altLang="zh-CN" sz="21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1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1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21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lang="en-US" altLang="zh-CN" sz="2133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133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133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133" b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2133" b="1" i="1" dirty="0" err="1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133" b="1" dirty="0">
                <a:solidFill>
                  <a:srgbClr val="2D83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133" b="1" dirty="0">
              <a:solidFill>
                <a:srgbClr val="2D83F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9" name="Text Box 45">
            <a:extLst>
              <a:ext uri="{FF2B5EF4-FFF2-40B4-BE49-F238E27FC236}">
                <a16:creationId xmlns:a16="http://schemas.microsoft.com/office/drawing/2014/main" id="{BEB46E62-F644-46BE-BE17-897521AFE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1" y="1316567"/>
            <a:ext cx="1691216" cy="50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667" i="1">
                <a:solidFill>
                  <a:srgbClr val="2D83F4"/>
                </a:solidFill>
                <a:latin typeface="Times New Roman" panose="02020603050405020304" pitchFamily="18" charset="0"/>
              </a:rPr>
              <a:t>SDT</a:t>
            </a:r>
            <a:r>
              <a:rPr kumimoji="1" lang="zh-CN" altLang="en-US" sz="2667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26630" name="矩形 7">
            <a:extLst>
              <a:ext uri="{FF2B5EF4-FFF2-40B4-BE49-F238E27FC236}">
                <a16:creationId xmlns:a16="http://schemas.microsoft.com/office/drawing/2014/main" id="{507B3877-352C-4FA9-95C4-19E19EE7E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185" y="3909484"/>
            <a:ext cx="2849033" cy="198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667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667" dirty="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  <a:p>
            <a:pPr defTabSz="121917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</a:rPr>
              <a:t>    3   *   5</a:t>
            </a:r>
          </a:p>
          <a:p>
            <a:pPr defTabSz="121917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6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* digit </a:t>
            </a:r>
            <a:endParaRPr kumimoji="1" lang="en-US" altLang="zh-CN" sz="2667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1219170" fontAlgn="base">
              <a:spcBef>
                <a:spcPct val="20000"/>
              </a:spcBef>
              <a:spcAft>
                <a:spcPct val="0"/>
              </a:spcAft>
            </a:pPr>
            <a:endParaRPr kumimoji="1" lang="en-US" altLang="zh-CN" sz="2667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B1C13797-070C-4313-AD9A-DD4F98D2999C}"/>
              </a:ext>
            </a:extLst>
          </p:cNvPr>
          <p:cNvGrpSpPr>
            <a:grpSpLocks/>
          </p:cNvGrpSpPr>
          <p:nvPr/>
        </p:nvGrpSpPr>
        <p:grpSpPr bwMode="auto">
          <a:xfrm>
            <a:off x="7107767" y="2759943"/>
            <a:ext cx="2872317" cy="1636564"/>
            <a:chOff x="5921910" y="720403"/>
            <a:chExt cx="2154773" cy="1228428"/>
          </a:xfrm>
        </p:grpSpPr>
        <p:sp>
          <p:nvSpPr>
            <p:cNvPr id="26676" name="Rectangle 6">
              <a:extLst>
                <a:ext uri="{FF2B5EF4-FFF2-40B4-BE49-F238E27FC236}">
                  <a16:creationId xmlns:a16="http://schemas.microsoft.com/office/drawing/2014/main" id="{88301F46-60EF-46EB-910C-ED0F94FBF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910" y="1593269"/>
              <a:ext cx="271077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77" name="Rectangle 9">
              <a:extLst>
                <a:ext uri="{FF2B5EF4-FFF2-40B4-BE49-F238E27FC236}">
                  <a16:creationId xmlns:a16="http://schemas.microsoft.com/office/drawing/2014/main" id="{FEEDD428-E2D6-4957-8962-C34BF2F7C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8658" y="1600662"/>
              <a:ext cx="378025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78" name="Rectangle 10">
              <a:extLst>
                <a:ext uri="{FF2B5EF4-FFF2-40B4-BE49-F238E27FC236}">
                  <a16:creationId xmlns:a16="http://schemas.microsoft.com/office/drawing/2014/main" id="{D65972F2-2754-4A3E-9305-D477FF70E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8832" y="720403"/>
              <a:ext cx="417513" cy="3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79" name="Line 11">
              <a:extLst>
                <a:ext uri="{FF2B5EF4-FFF2-40B4-BE49-F238E27FC236}">
                  <a16:creationId xmlns:a16="http://schemas.microsoft.com/office/drawing/2014/main" id="{9C2B5CBB-BA81-4B05-A128-E6E21AA6A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10013" y="1213340"/>
              <a:ext cx="987576" cy="3956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80" name="Line 12">
              <a:extLst>
                <a:ext uri="{FF2B5EF4-FFF2-40B4-BE49-F238E27FC236}">
                  <a16:creationId xmlns:a16="http://schemas.microsoft.com/office/drawing/2014/main" id="{2B0CD104-F558-4EBA-8BAB-497556C1F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5526" y="1219689"/>
              <a:ext cx="701675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24933">
            <a:extLst>
              <a:ext uri="{FF2B5EF4-FFF2-40B4-BE49-F238E27FC236}">
                <a16:creationId xmlns:a16="http://schemas.microsoft.com/office/drawing/2014/main" id="{FCF9F09E-5673-4B43-A549-141D07D066FD}"/>
              </a:ext>
            </a:extLst>
          </p:cNvPr>
          <p:cNvGrpSpPr>
            <a:grpSpLocks/>
          </p:cNvGrpSpPr>
          <p:nvPr/>
        </p:nvGrpSpPr>
        <p:grpSpPr bwMode="auto">
          <a:xfrm>
            <a:off x="8464552" y="4483099"/>
            <a:ext cx="2787649" cy="1049070"/>
            <a:chOff x="6938648" y="2013704"/>
            <a:chExt cx="2091871" cy="785453"/>
          </a:xfrm>
        </p:grpSpPr>
        <p:sp>
          <p:nvSpPr>
            <p:cNvPr id="26670" name="Line 8">
              <a:extLst>
                <a:ext uri="{FF2B5EF4-FFF2-40B4-BE49-F238E27FC236}">
                  <a16:creationId xmlns:a16="http://schemas.microsoft.com/office/drawing/2014/main" id="{9D44ADFF-756E-4518-9E53-45579F6533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0792" y="2030902"/>
              <a:ext cx="262473" cy="450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71" name="Text Box 13">
              <a:extLst>
                <a:ext uri="{FF2B5EF4-FFF2-40B4-BE49-F238E27FC236}">
                  <a16:creationId xmlns:a16="http://schemas.microsoft.com/office/drawing/2014/main" id="{35462FB1-57FC-4727-A2B2-B1C27D4E6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6672" name="Line 11">
              <a:extLst>
                <a:ext uri="{FF2B5EF4-FFF2-40B4-BE49-F238E27FC236}">
                  <a16:creationId xmlns:a16="http://schemas.microsoft.com/office/drawing/2014/main" id="{F484516E-7588-4040-B7C6-D9FA1BE01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73" name="Line 12">
              <a:extLst>
                <a:ext uri="{FF2B5EF4-FFF2-40B4-BE49-F238E27FC236}">
                  <a16:creationId xmlns:a16="http://schemas.microsoft.com/office/drawing/2014/main" id="{850A3CDC-DD5D-469A-AFE2-B32BC8019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5" y="2016342"/>
              <a:ext cx="801183" cy="4355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74" name="Rectangle 6">
              <a:extLst>
                <a:ext uri="{FF2B5EF4-FFF2-40B4-BE49-F238E27FC236}">
                  <a16:creationId xmlns:a16="http://schemas.microsoft.com/office/drawing/2014/main" id="{700C52B6-4467-42B8-9456-E4B1B96E6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9099" y="2431251"/>
              <a:ext cx="314446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75" name="Rectangle 9">
              <a:extLst>
                <a:ext uri="{FF2B5EF4-FFF2-40B4-BE49-F238E27FC236}">
                  <a16:creationId xmlns:a16="http://schemas.microsoft.com/office/drawing/2014/main" id="{145E7F1B-0EF3-4538-BC4A-C15BBF853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7361" y="2440188"/>
              <a:ext cx="363158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4938" name="组合 124937">
            <a:extLst>
              <a:ext uri="{FF2B5EF4-FFF2-40B4-BE49-F238E27FC236}">
                <a16:creationId xmlns:a16="http://schemas.microsoft.com/office/drawing/2014/main" id="{C276B0A4-53A2-45D9-98BF-16C7AB704393}"/>
              </a:ext>
            </a:extLst>
          </p:cNvPr>
          <p:cNvGrpSpPr>
            <a:grpSpLocks/>
          </p:cNvGrpSpPr>
          <p:nvPr/>
        </p:nvGrpSpPr>
        <p:grpSpPr bwMode="auto">
          <a:xfrm>
            <a:off x="10756920" y="5611286"/>
            <a:ext cx="296876" cy="901876"/>
            <a:chOff x="8658440" y="2859782"/>
            <a:chExt cx="222451" cy="675311"/>
          </a:xfrm>
        </p:grpSpPr>
        <p:sp>
          <p:nvSpPr>
            <p:cNvPr id="26668" name="Line 5">
              <a:extLst>
                <a:ext uri="{FF2B5EF4-FFF2-40B4-BE49-F238E27FC236}">
                  <a16:creationId xmlns:a16="http://schemas.microsoft.com/office/drawing/2014/main" id="{F226728C-9CAF-4980-9B74-6DE13568E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20472" y="285978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9" name="矩形 3">
              <a:extLst>
                <a:ext uri="{FF2B5EF4-FFF2-40B4-BE49-F238E27FC236}">
                  <a16:creationId xmlns:a16="http://schemas.microsoft.com/office/drawing/2014/main" id="{DB51E39C-3F5D-4562-B228-A397681C0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440" y="3220181"/>
              <a:ext cx="222451" cy="314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l-GR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sz="2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931" name="组合 124930">
            <a:extLst>
              <a:ext uri="{FF2B5EF4-FFF2-40B4-BE49-F238E27FC236}">
                <a16:creationId xmlns:a16="http://schemas.microsoft.com/office/drawing/2014/main" id="{B720EAED-5E8F-4520-ADCB-F3C7DCCC1545}"/>
              </a:ext>
            </a:extLst>
          </p:cNvPr>
          <p:cNvGrpSpPr>
            <a:grpSpLocks/>
          </p:cNvGrpSpPr>
          <p:nvPr/>
        </p:nvGrpSpPr>
        <p:grpSpPr bwMode="auto">
          <a:xfrm>
            <a:off x="7285572" y="3987800"/>
            <a:ext cx="732893" cy="975784"/>
            <a:chOff x="6054749" y="1641620"/>
            <a:chExt cx="549428" cy="732182"/>
          </a:xfrm>
        </p:grpSpPr>
        <p:sp>
          <p:nvSpPr>
            <p:cNvPr id="38" name="Line 32">
              <a:extLst>
                <a:ext uri="{FF2B5EF4-FFF2-40B4-BE49-F238E27FC236}">
                  <a16:creationId xmlns:a16="http://schemas.microsoft.com/office/drawing/2014/main" id="{2F8A183E-F4B1-4C34-8B19-2DE8AAFF9B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5315" y="2030741"/>
              <a:ext cx="0" cy="343061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33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7" name="矩形 56">
              <a:extLst>
                <a:ext uri="{FF2B5EF4-FFF2-40B4-BE49-F238E27FC236}">
                  <a16:creationId xmlns:a16="http://schemas.microsoft.com/office/drawing/2014/main" id="{DE1FF4F9-F6BF-4227-B745-A6A4ABB1D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749" y="1641620"/>
              <a:ext cx="549428" cy="284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67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val</a:t>
              </a:r>
              <a:r>
                <a:rPr kumimoji="1" lang="en-US" altLang="zh-CN" sz="1867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=3</a:t>
              </a:r>
              <a:endParaRPr lang="zh-CN" altLang="en-US" sz="1867" b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929" name="组合 124928">
            <a:extLst>
              <a:ext uri="{FF2B5EF4-FFF2-40B4-BE49-F238E27FC236}">
                <a16:creationId xmlns:a16="http://schemas.microsoft.com/office/drawing/2014/main" id="{89FE7171-9A12-4727-A2BE-977877C660A6}"/>
              </a:ext>
            </a:extLst>
          </p:cNvPr>
          <p:cNvGrpSpPr>
            <a:grpSpLocks/>
          </p:cNvGrpSpPr>
          <p:nvPr/>
        </p:nvGrpSpPr>
        <p:grpSpPr bwMode="auto">
          <a:xfrm>
            <a:off x="6927848" y="4506383"/>
            <a:ext cx="1588882" cy="1057137"/>
            <a:chOff x="5787041" y="2030902"/>
            <a:chExt cx="1191070" cy="792629"/>
          </a:xfrm>
        </p:grpSpPr>
        <p:sp>
          <p:nvSpPr>
            <p:cNvPr id="26663" name="Rectangle 2">
              <a:extLst>
                <a:ext uri="{FF2B5EF4-FFF2-40B4-BE49-F238E27FC236}">
                  <a16:creationId xmlns:a16="http://schemas.microsoft.com/office/drawing/2014/main" id="{73E85814-3417-4009-8A86-C1BD480B5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7041" y="2409316"/>
              <a:ext cx="584468" cy="347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digit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64" name="Line 5">
              <a:extLst>
                <a:ext uri="{FF2B5EF4-FFF2-40B4-BE49-F238E27FC236}">
                  <a16:creationId xmlns:a16="http://schemas.microsoft.com/office/drawing/2014/main" id="{B2206954-AE7D-43EB-95C7-36BCFF42EF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03416" y="203090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5" name="矩形 57">
              <a:extLst>
                <a:ext uri="{FF2B5EF4-FFF2-40B4-BE49-F238E27FC236}">
                  <a16:creationId xmlns:a16="http://schemas.microsoft.com/office/drawing/2014/main" id="{786ECF1E-8C23-4873-B9D3-00186D13A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0013" y="2538869"/>
              <a:ext cx="768098" cy="284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67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lexval</a:t>
              </a:r>
              <a:r>
                <a:rPr kumimoji="1" lang="en-US" altLang="zh-CN" sz="1867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=3</a:t>
              </a:r>
              <a:endParaRPr lang="zh-CN" altLang="en-US" sz="1867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936" name="组合 124935">
            <a:extLst>
              <a:ext uri="{FF2B5EF4-FFF2-40B4-BE49-F238E27FC236}">
                <a16:creationId xmlns:a16="http://schemas.microsoft.com/office/drawing/2014/main" id="{A74DDDB0-B58A-4B56-B665-CF2A6397B7FB}"/>
              </a:ext>
            </a:extLst>
          </p:cNvPr>
          <p:cNvGrpSpPr>
            <a:grpSpLocks/>
          </p:cNvGrpSpPr>
          <p:nvPr/>
        </p:nvGrpSpPr>
        <p:grpSpPr bwMode="auto">
          <a:xfrm>
            <a:off x="9177613" y="5194300"/>
            <a:ext cx="732893" cy="874184"/>
            <a:chOff x="7474212" y="2546238"/>
            <a:chExt cx="549428" cy="656444"/>
          </a:xfrm>
        </p:grpSpPr>
        <p:sp>
          <p:nvSpPr>
            <p:cNvPr id="55" name="Line 32">
              <a:extLst>
                <a:ext uri="{FF2B5EF4-FFF2-40B4-BE49-F238E27FC236}">
                  <a16:creationId xmlns:a16="http://schemas.microsoft.com/office/drawing/2014/main" id="{F88BC9D9-B92C-4DB4-A89C-759066B37C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36200" y="2859360"/>
              <a:ext cx="0" cy="343322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33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2" name="矩形 59">
              <a:extLst>
                <a:ext uri="{FF2B5EF4-FFF2-40B4-BE49-F238E27FC236}">
                  <a16:creationId xmlns:a16="http://schemas.microsoft.com/office/drawing/2014/main" id="{6BEB7082-80EC-4D11-B412-DF1F65E15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4212" y="2546238"/>
              <a:ext cx="549428" cy="285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67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val</a:t>
              </a:r>
              <a:r>
                <a:rPr kumimoji="1" lang="en-US" altLang="zh-CN" sz="1867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=5</a:t>
              </a:r>
              <a:endParaRPr kumimoji="1" lang="en-US" altLang="zh-CN" sz="18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937" name="组合 124936">
            <a:extLst>
              <a:ext uri="{FF2B5EF4-FFF2-40B4-BE49-F238E27FC236}">
                <a16:creationId xmlns:a16="http://schemas.microsoft.com/office/drawing/2014/main" id="{9573FD8E-2BC0-4C8C-8424-5364FA244A4C}"/>
              </a:ext>
            </a:extLst>
          </p:cNvPr>
          <p:cNvGrpSpPr>
            <a:grpSpLocks/>
          </p:cNvGrpSpPr>
          <p:nvPr/>
        </p:nvGrpSpPr>
        <p:grpSpPr bwMode="auto">
          <a:xfrm>
            <a:off x="9359904" y="4417484"/>
            <a:ext cx="1648298" cy="1163085"/>
            <a:chOff x="7610180" y="1964437"/>
            <a:chExt cx="1236283" cy="872309"/>
          </a:xfrm>
        </p:grpSpPr>
        <p:sp>
          <p:nvSpPr>
            <p:cNvPr id="39" name="Line 33">
              <a:extLst>
                <a:ext uri="{FF2B5EF4-FFF2-40B4-BE49-F238E27FC236}">
                  <a16:creationId xmlns:a16="http://schemas.microsoft.com/office/drawing/2014/main" id="{4242474D-A674-48BE-BC56-198BC9C35D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11837" y="2697858"/>
              <a:ext cx="293701" cy="1587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33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Line 34">
              <a:extLst>
                <a:ext uri="{FF2B5EF4-FFF2-40B4-BE49-F238E27FC236}">
                  <a16:creationId xmlns:a16="http://schemas.microsoft.com/office/drawing/2014/main" id="{C0E8A559-CAFA-44D4-8EF8-4797E8BF0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0180" y="1964437"/>
              <a:ext cx="790613" cy="623884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33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0" name="矩形 60">
              <a:extLst>
                <a:ext uri="{FF2B5EF4-FFF2-40B4-BE49-F238E27FC236}">
                  <a16:creationId xmlns:a16="http://schemas.microsoft.com/office/drawing/2014/main" id="{F3E0C2EF-0954-429F-8B85-06F29A04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6536" y="2552005"/>
              <a:ext cx="669927" cy="284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67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inh</a:t>
              </a:r>
              <a:r>
                <a:rPr kumimoji="1" lang="en-US" altLang="zh-CN" sz="1867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=15</a:t>
              </a:r>
              <a:endParaRPr kumimoji="1" lang="en-US" altLang="zh-CN" sz="18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935" name="组合 124934">
            <a:extLst>
              <a:ext uri="{FF2B5EF4-FFF2-40B4-BE49-F238E27FC236}">
                <a16:creationId xmlns:a16="http://schemas.microsoft.com/office/drawing/2014/main" id="{46905BF0-72BC-4F75-B5B4-3351F0A7DEF5}"/>
              </a:ext>
            </a:extLst>
          </p:cNvPr>
          <p:cNvGrpSpPr>
            <a:grpSpLocks/>
          </p:cNvGrpSpPr>
          <p:nvPr/>
        </p:nvGrpSpPr>
        <p:grpSpPr bwMode="auto">
          <a:xfrm>
            <a:off x="8752415" y="5611285"/>
            <a:ext cx="1568411" cy="980979"/>
            <a:chOff x="7361617" y="2859782"/>
            <a:chExt cx="1176476" cy="735600"/>
          </a:xfrm>
        </p:grpSpPr>
        <p:sp>
          <p:nvSpPr>
            <p:cNvPr id="26655" name="Rectangle 7">
              <a:extLst>
                <a:ext uri="{FF2B5EF4-FFF2-40B4-BE49-F238E27FC236}">
                  <a16:creationId xmlns:a16="http://schemas.microsoft.com/office/drawing/2014/main" id="{DA121B5B-83DC-4222-9B6A-3108D0735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617" y="3166708"/>
              <a:ext cx="584842" cy="347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digit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6" name="Line 5">
              <a:extLst>
                <a:ext uri="{FF2B5EF4-FFF2-40B4-BE49-F238E27FC236}">
                  <a16:creationId xmlns:a16="http://schemas.microsoft.com/office/drawing/2014/main" id="{8AF0478A-15FC-447C-B5FF-30F3BA5496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64313" y="285978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7" name="矩形 61">
              <a:extLst>
                <a:ext uri="{FF2B5EF4-FFF2-40B4-BE49-F238E27FC236}">
                  <a16:creationId xmlns:a16="http://schemas.microsoft.com/office/drawing/2014/main" id="{D74EBDBA-68E2-4D1B-AEAB-F50F99CA7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504" y="3310692"/>
              <a:ext cx="768589" cy="284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67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lexval</a:t>
              </a:r>
              <a:r>
                <a:rPr kumimoji="1" lang="en-US" altLang="zh-CN" sz="1867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=5</a:t>
              </a:r>
              <a:endParaRPr kumimoji="1" lang="en-US" altLang="zh-CN" sz="1867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124932">
            <a:extLst>
              <a:ext uri="{FF2B5EF4-FFF2-40B4-BE49-F238E27FC236}">
                <a16:creationId xmlns:a16="http://schemas.microsoft.com/office/drawing/2014/main" id="{D5154D58-F5C9-4FE4-84E0-DF1BC0E24B04}"/>
              </a:ext>
            </a:extLst>
          </p:cNvPr>
          <p:cNvGrpSpPr>
            <a:grpSpLocks/>
          </p:cNvGrpSpPr>
          <p:nvPr/>
        </p:nvGrpSpPr>
        <p:grpSpPr bwMode="auto">
          <a:xfrm>
            <a:off x="7977718" y="3922185"/>
            <a:ext cx="1658572" cy="485932"/>
            <a:chOff x="6574591" y="1592407"/>
            <a:chExt cx="1243880" cy="364608"/>
          </a:xfrm>
        </p:grpSpPr>
        <p:sp>
          <p:nvSpPr>
            <p:cNvPr id="26653" name="矩形 58">
              <a:extLst>
                <a:ext uri="{FF2B5EF4-FFF2-40B4-BE49-F238E27FC236}">
                  <a16:creationId xmlns:a16="http://schemas.microsoft.com/office/drawing/2014/main" id="{232EC552-2EA0-4CE4-B022-92562D41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8768" y="1672149"/>
              <a:ext cx="579703" cy="284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67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inh</a:t>
              </a:r>
              <a:r>
                <a:rPr kumimoji="1" lang="en-US" altLang="zh-CN" sz="1867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=3</a:t>
              </a:r>
              <a:endParaRPr kumimoji="1" lang="en-US" altLang="zh-CN" sz="18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Freeform 60">
              <a:extLst>
                <a:ext uri="{FF2B5EF4-FFF2-40B4-BE49-F238E27FC236}">
                  <a16:creationId xmlns:a16="http://schemas.microsoft.com/office/drawing/2014/main" id="{495569B9-CE32-495E-AB18-030B32C59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4591" y="1592407"/>
              <a:ext cx="922301" cy="115938"/>
            </a:xfrm>
            <a:custGeom>
              <a:avLst/>
              <a:gdLst>
                <a:gd name="T0" fmla="*/ 0 w 453"/>
                <a:gd name="T1" fmla="*/ 2147483646 h 136"/>
                <a:gd name="T2" fmla="*/ 2147483646 w 453"/>
                <a:gd name="T3" fmla="*/ 0 h 136"/>
                <a:gd name="T4" fmla="*/ 2147483646 w 453"/>
                <a:gd name="T5" fmla="*/ 2147483646 h 136"/>
                <a:gd name="T6" fmla="*/ 0 60000 65536"/>
                <a:gd name="T7" fmla="*/ 0 60000 65536"/>
                <a:gd name="T8" fmla="*/ 0 60000 65536"/>
                <a:gd name="T9" fmla="*/ 0 w 453"/>
                <a:gd name="T10" fmla="*/ 0 h 136"/>
                <a:gd name="T11" fmla="*/ 453 w 453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3" h="136">
                  <a:moveTo>
                    <a:pt x="0" y="136"/>
                  </a:moveTo>
                  <a:cubicBezTo>
                    <a:pt x="53" y="68"/>
                    <a:pt x="106" y="0"/>
                    <a:pt x="181" y="0"/>
                  </a:cubicBezTo>
                  <a:cubicBezTo>
                    <a:pt x="256" y="0"/>
                    <a:pt x="354" y="68"/>
                    <a:pt x="453" y="136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med" len="med"/>
            </a:ln>
          </p:spPr>
          <p:txBody>
            <a:bodyPr lIns="91440" tIns="45720" rIns="91440" bIns="45720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940" name="组合 124939">
            <a:extLst>
              <a:ext uri="{FF2B5EF4-FFF2-40B4-BE49-F238E27FC236}">
                <a16:creationId xmlns:a16="http://schemas.microsoft.com/office/drawing/2014/main" id="{4422658F-7A08-4F7A-9448-8EA5234975A0}"/>
              </a:ext>
            </a:extLst>
          </p:cNvPr>
          <p:cNvGrpSpPr>
            <a:grpSpLocks/>
          </p:cNvGrpSpPr>
          <p:nvPr/>
        </p:nvGrpSpPr>
        <p:grpSpPr bwMode="auto">
          <a:xfrm>
            <a:off x="9786911" y="4025901"/>
            <a:ext cx="1674838" cy="1200151"/>
            <a:chOff x="6643748" y="3019772"/>
            <a:chExt cx="1256435" cy="899021"/>
          </a:xfrm>
        </p:grpSpPr>
        <p:sp>
          <p:nvSpPr>
            <p:cNvPr id="41" name="Line 35">
              <a:extLst>
                <a:ext uri="{FF2B5EF4-FFF2-40B4-BE49-F238E27FC236}">
                  <a16:creationId xmlns:a16="http://schemas.microsoft.com/office/drawing/2014/main" id="{1720D72D-E905-4798-92E3-788151814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80870" y="3327373"/>
              <a:ext cx="719313" cy="59142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33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2" name="矩形 79">
              <a:extLst>
                <a:ext uri="{FF2B5EF4-FFF2-40B4-BE49-F238E27FC236}">
                  <a16:creationId xmlns:a16="http://schemas.microsoft.com/office/drawing/2014/main" id="{A605459A-B8D7-4F54-865A-4381C54F3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748" y="3019772"/>
              <a:ext cx="670058" cy="284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67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syn</a:t>
              </a:r>
              <a:r>
                <a:rPr kumimoji="1" lang="en-US" altLang="zh-CN" sz="1867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=15</a:t>
              </a:r>
              <a:endParaRPr kumimoji="1" lang="en-US" altLang="zh-CN" sz="1867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941" name="组合 124940">
            <a:extLst>
              <a:ext uri="{FF2B5EF4-FFF2-40B4-BE49-F238E27FC236}">
                <a16:creationId xmlns:a16="http://schemas.microsoft.com/office/drawing/2014/main" id="{82C201DA-0D51-449B-8F4E-62DBD308BE23}"/>
              </a:ext>
            </a:extLst>
          </p:cNvPr>
          <p:cNvGrpSpPr>
            <a:grpSpLocks/>
          </p:cNvGrpSpPr>
          <p:nvPr/>
        </p:nvGrpSpPr>
        <p:grpSpPr bwMode="auto">
          <a:xfrm>
            <a:off x="8809568" y="2823633"/>
            <a:ext cx="1437217" cy="1331384"/>
            <a:chOff x="5910540" y="2117977"/>
            <a:chExt cx="1078256" cy="998667"/>
          </a:xfrm>
        </p:grpSpPr>
        <p:sp>
          <p:nvSpPr>
            <p:cNvPr id="26649" name="矩形 4">
              <a:extLst>
                <a:ext uri="{FF2B5EF4-FFF2-40B4-BE49-F238E27FC236}">
                  <a16:creationId xmlns:a16="http://schemas.microsoft.com/office/drawing/2014/main" id="{E0E3F783-E6F1-410F-B59C-929FE3639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0540" y="2117977"/>
              <a:ext cx="640043" cy="284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67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val</a:t>
              </a:r>
              <a:r>
                <a:rPr kumimoji="1" lang="en-US" altLang="zh-CN" sz="1867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=15</a:t>
              </a:r>
              <a:endParaRPr lang="zh-CN" altLang="en-US" sz="1867" b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Line 35">
              <a:extLst>
                <a:ext uri="{FF2B5EF4-FFF2-40B4-BE49-F238E27FC236}">
                  <a16:creationId xmlns:a16="http://schemas.microsoft.com/office/drawing/2014/main" id="{7B90B8D3-0194-4186-94B6-8424CA658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4666" y="2473623"/>
              <a:ext cx="724130" cy="643021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33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945" name="组合 124944">
            <a:extLst>
              <a:ext uri="{FF2B5EF4-FFF2-40B4-BE49-F238E27FC236}">
                <a16:creationId xmlns:a16="http://schemas.microsoft.com/office/drawing/2014/main" id="{452A229F-DEFC-4162-A46F-7DD9BEDAF781}"/>
              </a:ext>
            </a:extLst>
          </p:cNvPr>
          <p:cNvGrpSpPr>
            <a:grpSpLocks/>
          </p:cNvGrpSpPr>
          <p:nvPr/>
        </p:nvGrpSpPr>
        <p:grpSpPr bwMode="auto">
          <a:xfrm>
            <a:off x="10636245" y="5156201"/>
            <a:ext cx="1380631" cy="590551"/>
            <a:chOff x="7977352" y="3867894"/>
            <a:chExt cx="1035750" cy="441422"/>
          </a:xfrm>
        </p:grpSpPr>
        <p:sp>
          <p:nvSpPr>
            <p:cNvPr id="26647" name="矩形 76">
              <a:extLst>
                <a:ext uri="{FF2B5EF4-FFF2-40B4-BE49-F238E27FC236}">
                  <a16:creationId xmlns:a16="http://schemas.microsoft.com/office/drawing/2014/main" id="{012843CB-3383-42A1-B8B0-7E0D6A87B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3028" y="3867894"/>
              <a:ext cx="670074" cy="283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67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syn</a:t>
              </a:r>
              <a:r>
                <a:rPr kumimoji="1" lang="en-US" altLang="zh-CN" sz="1867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=15</a:t>
              </a:r>
              <a:endParaRPr kumimoji="1" lang="en-US" altLang="zh-CN" sz="1867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944" name="任意多边形 124943">
              <a:extLst>
                <a:ext uri="{FF2B5EF4-FFF2-40B4-BE49-F238E27FC236}">
                  <a16:creationId xmlns:a16="http://schemas.microsoft.com/office/drawing/2014/main" id="{142DBE36-E8DF-4934-B537-BAD03B466B43}"/>
                </a:ext>
              </a:extLst>
            </p:cNvPr>
            <p:cNvSpPr/>
            <p:nvPr/>
          </p:nvSpPr>
          <p:spPr>
            <a:xfrm>
              <a:off x="7977352" y="4173251"/>
              <a:ext cx="493843" cy="136065"/>
            </a:xfrm>
            <a:custGeom>
              <a:avLst/>
              <a:gdLst>
                <a:gd name="connsiteX0" fmla="*/ 0 w 493986"/>
                <a:gd name="connsiteY0" fmla="*/ 0 h 136709"/>
                <a:gd name="connsiteX1" fmla="*/ 220717 w 493986"/>
                <a:gd name="connsiteY1" fmla="*/ 136634 h 136709"/>
                <a:gd name="connsiteX2" fmla="*/ 483476 w 493986"/>
                <a:gd name="connsiteY2" fmla="*/ 21021 h 136709"/>
                <a:gd name="connsiteX3" fmla="*/ 483476 w 493986"/>
                <a:gd name="connsiteY3" fmla="*/ 21021 h 136709"/>
                <a:gd name="connsiteX4" fmla="*/ 493986 w 493986"/>
                <a:gd name="connsiteY4" fmla="*/ 10510 h 13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986" h="136709">
                  <a:moveTo>
                    <a:pt x="0" y="0"/>
                  </a:moveTo>
                  <a:cubicBezTo>
                    <a:pt x="70069" y="66565"/>
                    <a:pt x="140138" y="133131"/>
                    <a:pt x="220717" y="136634"/>
                  </a:cubicBezTo>
                  <a:cubicBezTo>
                    <a:pt x="301296" y="140137"/>
                    <a:pt x="483476" y="21021"/>
                    <a:pt x="483476" y="21021"/>
                  </a:cubicBezTo>
                  <a:lnTo>
                    <a:pt x="483476" y="21021"/>
                  </a:lnTo>
                  <a:lnTo>
                    <a:pt x="493986" y="10510"/>
                  </a:ln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white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</p:grpSp>
      <p:sp>
        <p:nvSpPr>
          <p:cNvPr id="53" name="Line 41">
            <a:extLst>
              <a:ext uri="{FF2B5EF4-FFF2-40B4-BE49-F238E27FC236}">
                <a16:creationId xmlns:a16="http://schemas.microsoft.com/office/drawing/2014/main" id="{F0F4D60A-9FC5-4110-B816-1CAD714F68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284" y="5532968"/>
            <a:ext cx="0" cy="359833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Line 41">
            <a:extLst>
              <a:ext uri="{FF2B5EF4-FFF2-40B4-BE49-F238E27FC236}">
                <a16:creationId xmlns:a16="http://schemas.microsoft.com/office/drawing/2014/main" id="{EE9CF9CB-7B43-418C-B5D0-EEF6A6E9C0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5541434"/>
            <a:ext cx="0" cy="359833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Line 41">
            <a:extLst>
              <a:ext uri="{FF2B5EF4-FFF2-40B4-BE49-F238E27FC236}">
                <a16:creationId xmlns:a16="http://schemas.microsoft.com/office/drawing/2014/main" id="{6D9D85DC-DAB6-4C49-B372-483836CA16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5884" y="5541434"/>
            <a:ext cx="0" cy="359833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Line 41">
            <a:extLst>
              <a:ext uri="{FF2B5EF4-FFF2-40B4-BE49-F238E27FC236}">
                <a16:creationId xmlns:a16="http://schemas.microsoft.com/office/drawing/2014/main" id="{FFB3636C-6B03-4887-B8B7-6CCEA902AB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6867" y="5541434"/>
            <a:ext cx="0" cy="359833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8835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4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4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  <p:bldP spid="5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ADED182C-79EE-4CBB-9EAC-5D2A765DD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467" y="213784"/>
            <a:ext cx="7793567" cy="146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200">
              <a:solidFill>
                <a:srgbClr val="5EAE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C66212-C8F9-4D94-9FB1-BFEE7A7D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L-SDD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SDT 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实现</a:t>
            </a:r>
            <a:endParaRPr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AB62F349-E4D7-4A7F-9BED-BE45426D65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917" y="1350433"/>
            <a:ext cx="10767483" cy="2559051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kumimoji="1" lang="zh-CN" altLang="en-US" sz="4000" b="1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4000" b="1" i="1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L-SDD</a:t>
            </a:r>
            <a:r>
              <a:rPr kumimoji="1" lang="zh-CN" altLang="en-US" sz="4000" b="1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转换为</a:t>
            </a:r>
            <a:r>
              <a:rPr kumimoji="1" lang="en-US" altLang="zh-CN" sz="4000" b="1" i="1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SDT</a:t>
            </a:r>
          </a:p>
          <a:p>
            <a:pPr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语法分析器的扩展</a:t>
            </a:r>
          </a:p>
          <a:p>
            <a:pPr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endParaRPr lang="zh-CN" altLang="en-US" sz="4000" b="1" dirty="0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5B1F5317-0A3A-4CE4-B172-A2368CFF2229}"/>
              </a:ext>
            </a:extLst>
          </p:cNvPr>
          <p:cNvSpPr/>
          <p:nvPr/>
        </p:nvSpPr>
        <p:spPr>
          <a:xfrm>
            <a:off x="1597307" y="3653813"/>
            <a:ext cx="111729" cy="87087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636DB3-4507-4D7A-AF53-A5F8E794B79E}"/>
              </a:ext>
            </a:extLst>
          </p:cNvPr>
          <p:cNvSpPr/>
          <p:nvPr/>
        </p:nvSpPr>
        <p:spPr>
          <a:xfrm>
            <a:off x="1709036" y="3402368"/>
            <a:ext cx="2813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预测分析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F212ED-7BE8-4B65-9856-E16C32B07BAC}"/>
              </a:ext>
            </a:extLst>
          </p:cNvPr>
          <p:cNvSpPr/>
          <p:nvPr/>
        </p:nvSpPr>
        <p:spPr>
          <a:xfrm>
            <a:off x="1787518" y="4131444"/>
            <a:ext cx="17758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LR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604C1585-D19E-40AB-BA4E-17C2D5C4E235}"/>
              </a:ext>
            </a:extLst>
          </p:cNvPr>
          <p:cNvSpPr/>
          <p:nvPr/>
        </p:nvSpPr>
        <p:spPr>
          <a:xfrm>
            <a:off x="3641897" y="3226830"/>
            <a:ext cx="111729" cy="87087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3F13E5-8FEB-430D-A42F-DBA087317C7B}"/>
              </a:ext>
            </a:extLst>
          </p:cNvPr>
          <p:cNvSpPr/>
          <p:nvPr/>
        </p:nvSpPr>
        <p:spPr>
          <a:xfrm>
            <a:off x="3753626" y="2975385"/>
            <a:ext cx="2813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递归的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A3CD2C-6858-4DD8-8411-3C87974941DA}"/>
              </a:ext>
            </a:extLst>
          </p:cNvPr>
          <p:cNvSpPr/>
          <p:nvPr/>
        </p:nvSpPr>
        <p:spPr>
          <a:xfrm>
            <a:off x="3832108" y="3704461"/>
            <a:ext cx="25582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非递归的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18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3" descr="G:\QQ截图201607142012副本.jpg">
            <a:extLst>
              <a:ext uri="{FF2B5EF4-FFF2-40B4-BE49-F238E27FC236}">
                <a16:creationId xmlns:a16="http://schemas.microsoft.com/office/drawing/2014/main" id="{51A4F108-A1C3-442D-9FB6-01B681BEB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36471CE2-25F1-4DAB-89FC-4F4BF5ED3866}"/>
              </a:ext>
            </a:extLst>
          </p:cNvPr>
          <p:cNvSpPr txBox="1">
            <a:spLocks noChangeArrowheads="1"/>
          </p:cNvSpPr>
          <p:nvPr/>
        </p:nvSpPr>
        <p:spPr>
          <a:xfrm>
            <a:off x="6864351" y="2286000"/>
            <a:ext cx="3937000" cy="1253067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667" b="0" i="0" u="none" strike="noStrike" kern="1200" cap="none" spc="8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结束</a:t>
            </a:r>
            <a:endParaRPr kumimoji="0" lang="en-US" altLang="zh-CN" sz="4667" b="0" i="0" u="none" strike="noStrike" kern="1200" cap="none" spc="8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3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1" name="Rectangle 3">
            <a:extLst>
              <a:ext uri="{FF2B5EF4-FFF2-40B4-BE49-F238E27FC236}">
                <a16:creationId xmlns:a16="http://schemas.microsoft.com/office/drawing/2014/main" id="{09A80D72-DB7D-48DA-8065-E8504398AD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2491" y="1028574"/>
            <a:ext cx="11267017" cy="5357284"/>
          </a:xfrm>
        </p:spPr>
        <p:txBody>
          <a:bodyPr/>
          <a:lstStyle/>
          <a:p>
            <a:pPr marL="364050" indent="-364050"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3733" b="1" dirty="0">
                <a:solidFill>
                  <a:schemeClr val="tx1"/>
                </a:solidFill>
                <a:cs typeface="Times New Roman" panose="02020603050405020304" pitchFamily="18" charset="0"/>
              </a:rPr>
              <a:t>综合属性</a:t>
            </a:r>
            <a:endParaRPr kumimoji="1"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64050" indent="-364050"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endParaRPr kumimoji="1" lang="en-US" altLang="zh-CN" sz="37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64050" indent="-364050"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endParaRPr kumimoji="1" lang="en-US" altLang="zh-CN" sz="37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64050" indent="-364050"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3733" b="1" dirty="0">
                <a:solidFill>
                  <a:schemeClr val="tx1"/>
                </a:solidFill>
                <a:cs typeface="Times New Roman" panose="02020603050405020304" pitchFamily="18" charset="0"/>
              </a:rPr>
              <a:t>继承属性</a:t>
            </a:r>
            <a:endParaRPr kumimoji="1"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450D8A9-1514-4BAB-A8AC-0E24CF67F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语义属性</a:t>
            </a:r>
            <a:endParaRPr kumimoji="1" lang="zh-CN" altLang="en-US" sz="4000" i="1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9E0D80B2-02C1-4E1C-9C9E-BD880317D971}"/>
              </a:ext>
            </a:extLst>
          </p:cNvPr>
          <p:cNvSpPr/>
          <p:nvPr/>
        </p:nvSpPr>
        <p:spPr>
          <a:xfrm>
            <a:off x="2942250" y="1220580"/>
            <a:ext cx="404026" cy="161405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FEFE0B-7A1E-4150-A036-A08141A9F3D0}"/>
              </a:ext>
            </a:extLst>
          </p:cNvPr>
          <p:cNvSpPr/>
          <p:nvPr/>
        </p:nvSpPr>
        <p:spPr>
          <a:xfrm>
            <a:off x="3346277" y="1000729"/>
            <a:ext cx="10202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32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b="1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b="1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F3953AD-A9A5-4BB3-8444-B1A060AB634A}"/>
              </a:ext>
            </a:extLst>
          </p:cNvPr>
          <p:cNvGrpSpPr/>
          <p:nvPr/>
        </p:nvGrpSpPr>
        <p:grpSpPr>
          <a:xfrm>
            <a:off x="4138611" y="1000295"/>
            <a:ext cx="3914775" cy="1499809"/>
            <a:chOff x="5014913" y="1775968"/>
            <a:chExt cx="3914775" cy="1499809"/>
          </a:xfrm>
        </p:grpSpPr>
        <p:sp>
          <p:nvSpPr>
            <p:cNvPr id="7" name="Line 39">
              <a:extLst>
                <a:ext uri="{FF2B5EF4-FFF2-40B4-BE49-F238E27FC236}">
                  <a16:creationId xmlns:a16="http://schemas.microsoft.com/office/drawing/2014/main" id="{3716F3DF-5F67-48CB-A7E3-6A26D19443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99917" y="2452052"/>
              <a:ext cx="1223968" cy="452437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40">
              <a:extLst>
                <a:ext uri="{FF2B5EF4-FFF2-40B4-BE49-F238E27FC236}">
                  <a16:creationId xmlns:a16="http://schemas.microsoft.com/office/drawing/2014/main" id="{1A17061D-89DC-43E3-881C-7524CE6A6F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52304" y="2456511"/>
              <a:ext cx="1300169" cy="42227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D1B9FD9E-23F9-40CF-B7BB-159C64ED3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5138" y="2657476"/>
              <a:ext cx="457200" cy="525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dirty="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1" name="Rectangle 21">
              <a:extLst>
                <a:ext uri="{FF2B5EF4-FFF2-40B4-BE49-F238E27FC236}">
                  <a16:creationId xmlns:a16="http://schemas.microsoft.com/office/drawing/2014/main" id="{F633F16E-366E-4FB1-802C-856800CF4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8738" y="2704339"/>
              <a:ext cx="1250950" cy="525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800" i="1" dirty="0" err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i="1" baseline="-25000" dirty="0" err="1">
                  <a:latin typeface="Times New Roman" panose="02020603050405020304" pitchFamily="18" charset="0"/>
                </a:rPr>
                <a:t>n</a:t>
              </a:r>
              <a:r>
                <a:rPr lang="en-US" altLang="zh-CN" sz="28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800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45C48819-ECEA-4FD3-B3E5-40AEADDE6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901" y="1775968"/>
              <a:ext cx="13462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i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800" i="1" dirty="0" err="1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24">
              <a:extLst>
                <a:ext uri="{FF2B5EF4-FFF2-40B4-BE49-F238E27FC236}">
                  <a16:creationId xmlns:a16="http://schemas.microsoft.com/office/drawing/2014/main" id="{D389FBD8-D1F7-49A8-B174-3AF3DBCC3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4907" y="2305050"/>
              <a:ext cx="1150938" cy="439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Line 26">
              <a:extLst>
                <a:ext uri="{FF2B5EF4-FFF2-40B4-BE49-F238E27FC236}">
                  <a16:creationId xmlns:a16="http://schemas.microsoft.com/office/drawing/2014/main" id="{79C634AE-949F-4CA6-A0FB-7D99D4A08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59601" y="2305050"/>
              <a:ext cx="1316037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F8745033-2C19-4BA0-9F14-4CBE56017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913" y="2750376"/>
              <a:ext cx="1417638" cy="525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i="1" dirty="0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i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8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8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3D3C026C-61BC-4E37-90C6-87DCDDB4F2FE}"/>
              </a:ext>
            </a:extLst>
          </p:cNvPr>
          <p:cNvSpPr/>
          <p:nvPr/>
        </p:nvSpPr>
        <p:spPr>
          <a:xfrm>
            <a:off x="4271533" y="2574377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itchFamily="18" charset="0"/>
              </a:rPr>
              <a:t>词法值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C907E61-6D5A-4517-AD8C-CDA2AE1B08B7}"/>
              </a:ext>
            </a:extLst>
          </p:cNvPr>
          <p:cNvSpPr/>
          <p:nvPr/>
        </p:nvSpPr>
        <p:spPr>
          <a:xfrm>
            <a:off x="5930658" y="2611565"/>
            <a:ext cx="3886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token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：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&lt;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种别码，属性值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&gt;</a:t>
            </a:r>
            <a:endParaRPr lang="zh-CN" altLang="en-US" sz="2400" dirty="0">
              <a:solidFill>
                <a:prstClr val="black"/>
              </a:solidFill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FA1746C-8B4E-4E8F-9A08-34098E5C02C1}"/>
              </a:ext>
            </a:extLst>
          </p:cNvPr>
          <p:cNvGrpSpPr>
            <a:grpSpLocks/>
          </p:cNvGrpSpPr>
          <p:nvPr/>
        </p:nvGrpSpPr>
        <p:grpSpPr bwMode="auto">
          <a:xfrm>
            <a:off x="8447484" y="3062834"/>
            <a:ext cx="1107996" cy="530807"/>
            <a:chOff x="2132913" y="2919689"/>
            <a:chExt cx="933206" cy="398204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423526F-EE1C-4EEA-9E05-C088E08DD9AE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2919689"/>
              <a:ext cx="83187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D97ECE44-EFA5-4D54-A6A2-9FDBAA283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913" y="2971558"/>
              <a:ext cx="933206" cy="346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词法值</a:t>
              </a:r>
            </a:p>
          </p:txBody>
        </p:sp>
      </p:grp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BB116875-C0EE-4880-8FF6-25C1FB294431}"/>
              </a:ext>
            </a:extLst>
          </p:cNvPr>
          <p:cNvSpPr/>
          <p:nvPr/>
        </p:nvSpPr>
        <p:spPr>
          <a:xfrm>
            <a:off x="2942250" y="3841860"/>
            <a:ext cx="404026" cy="161405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40CE41B-FB17-4A2E-A7A0-A09373EEE8D5}"/>
              </a:ext>
            </a:extLst>
          </p:cNvPr>
          <p:cNvSpPr/>
          <p:nvPr/>
        </p:nvSpPr>
        <p:spPr>
          <a:xfrm>
            <a:off x="3346277" y="3622009"/>
            <a:ext cx="6850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b="1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b="1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482E93D-B3C4-489B-9301-62D77B26A4AA}"/>
              </a:ext>
            </a:extLst>
          </p:cNvPr>
          <p:cNvGrpSpPr/>
          <p:nvPr/>
        </p:nvGrpSpPr>
        <p:grpSpPr>
          <a:xfrm>
            <a:off x="4153851" y="3530135"/>
            <a:ext cx="3914775" cy="1499809"/>
            <a:chOff x="5014913" y="1775968"/>
            <a:chExt cx="3914775" cy="1499809"/>
          </a:xfrm>
        </p:grpSpPr>
        <p:sp>
          <p:nvSpPr>
            <p:cNvPr id="50" name="Text Box 17">
              <a:extLst>
                <a:ext uri="{FF2B5EF4-FFF2-40B4-BE49-F238E27FC236}">
                  <a16:creationId xmlns:a16="http://schemas.microsoft.com/office/drawing/2014/main" id="{70AF519F-4D13-4ECD-9452-CA8DA257F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2039" y="2733676"/>
              <a:ext cx="958800" cy="525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800" i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800" i="1" dirty="0" err="1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21">
              <a:extLst>
                <a:ext uri="{FF2B5EF4-FFF2-40B4-BE49-F238E27FC236}">
                  <a16:creationId xmlns:a16="http://schemas.microsoft.com/office/drawing/2014/main" id="{FE53D232-703C-4087-BD5E-D6A55A869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8738" y="2704339"/>
              <a:ext cx="1250950" cy="525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800" i="1" dirty="0" err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i="1" baseline="-25000" dirty="0" err="1">
                  <a:latin typeface="Times New Roman" panose="02020603050405020304" pitchFamily="18" charset="0"/>
                </a:rPr>
                <a:t>n</a:t>
              </a:r>
              <a:r>
                <a:rPr lang="en-US" altLang="zh-CN" sz="28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800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23">
              <a:extLst>
                <a:ext uri="{FF2B5EF4-FFF2-40B4-BE49-F238E27FC236}">
                  <a16:creationId xmlns:a16="http://schemas.microsoft.com/office/drawing/2014/main" id="{101D8694-85D0-421C-919F-4ED7A7D76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901" y="1775968"/>
              <a:ext cx="13462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i="1" dirty="0" err="1">
                  <a:latin typeface="Times New Roman" panose="02020603050405020304" pitchFamily="18" charset="0"/>
                </a:rPr>
                <a:t>B</a:t>
              </a:r>
              <a:r>
                <a:rPr lang="en-US" altLang="zh-CN" sz="28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800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53" name="Line 24">
              <a:extLst>
                <a:ext uri="{FF2B5EF4-FFF2-40B4-BE49-F238E27FC236}">
                  <a16:creationId xmlns:a16="http://schemas.microsoft.com/office/drawing/2014/main" id="{F59F9031-FB39-4BEA-B743-5F57ACCB5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4907" y="2305050"/>
              <a:ext cx="1150938" cy="439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4" name="Line 26">
              <a:extLst>
                <a:ext uri="{FF2B5EF4-FFF2-40B4-BE49-F238E27FC236}">
                  <a16:creationId xmlns:a16="http://schemas.microsoft.com/office/drawing/2014/main" id="{6CA995F2-97D6-4402-9BE8-AB422BD8C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8281" y="2302452"/>
              <a:ext cx="1316037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Rectangle 16">
              <a:extLst>
                <a:ext uri="{FF2B5EF4-FFF2-40B4-BE49-F238E27FC236}">
                  <a16:creationId xmlns:a16="http://schemas.microsoft.com/office/drawing/2014/main" id="{E36CC27D-B49D-4BAC-8E65-7C261FEFB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913" y="2750376"/>
              <a:ext cx="1417638" cy="525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i="1" dirty="0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i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8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48" name="Line 39">
              <a:extLst>
                <a:ext uri="{FF2B5EF4-FFF2-40B4-BE49-F238E27FC236}">
                  <a16:creationId xmlns:a16="http://schemas.microsoft.com/office/drawing/2014/main" id="{B1A07F63-F154-4D1C-811B-F8311E571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1665" y="2848832"/>
              <a:ext cx="8004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Line 40">
              <a:extLst>
                <a:ext uri="{FF2B5EF4-FFF2-40B4-BE49-F238E27FC236}">
                  <a16:creationId xmlns:a16="http://schemas.microsoft.com/office/drawing/2014/main" id="{5E3E3F26-6725-4ECF-8648-BC70824CD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90390" y="2827377"/>
              <a:ext cx="107078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40">
              <a:extLst>
                <a:ext uri="{FF2B5EF4-FFF2-40B4-BE49-F238E27FC236}">
                  <a16:creationId xmlns:a16="http://schemas.microsoft.com/office/drawing/2014/main" id="{F442BD58-9100-412B-B220-2DE008708B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29769" y="2377762"/>
              <a:ext cx="0" cy="49973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6659DF7A-0DD7-4E7E-92E8-8F3DBF6DBCDB}"/>
              </a:ext>
            </a:extLst>
          </p:cNvPr>
          <p:cNvSpPr/>
          <p:nvPr/>
        </p:nvSpPr>
        <p:spPr>
          <a:xfrm>
            <a:off x="4242450" y="510203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itchFamily="18" charset="0"/>
              </a:rPr>
              <a:t>无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4833C35-1EF6-4CDE-9AE2-6E8D227041AF}"/>
              </a:ext>
            </a:extLst>
          </p:cNvPr>
          <p:cNvSpPr/>
          <p:nvPr/>
        </p:nvSpPr>
        <p:spPr bwMode="auto">
          <a:xfrm>
            <a:off x="7860121" y="166114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语法分析关注</a:t>
            </a:r>
            <a:endParaRPr lang="zh-CN" altLang="en-US" sz="3733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50D2075-F87D-4D43-B9C8-2BDFB570B036}"/>
              </a:ext>
            </a:extLst>
          </p:cNvPr>
          <p:cNvCxnSpPr>
            <a:cxnSpLocks/>
          </p:cNvCxnSpPr>
          <p:nvPr/>
        </p:nvCxnSpPr>
        <p:spPr bwMode="auto">
          <a:xfrm flipV="1">
            <a:off x="8175549" y="2114676"/>
            <a:ext cx="284237" cy="531880"/>
          </a:xfrm>
          <a:prstGeom prst="line">
            <a:avLst/>
          </a:prstGeom>
          <a:ln w="25400">
            <a:solidFill>
              <a:srgbClr val="0000FF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29B9F34-BD9A-41D2-B128-B334EB0435AD}"/>
              </a:ext>
            </a:extLst>
          </p:cNvPr>
          <p:cNvSpPr/>
          <p:nvPr/>
        </p:nvSpPr>
        <p:spPr bwMode="auto">
          <a:xfrm>
            <a:off x="8744041" y="198118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语义分析关注</a:t>
            </a:r>
            <a:endParaRPr lang="zh-CN" altLang="en-US" sz="3733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C2F1906-8890-41F7-A572-5BCDF38836BE}"/>
              </a:ext>
            </a:extLst>
          </p:cNvPr>
          <p:cNvCxnSpPr>
            <a:cxnSpLocks/>
          </p:cNvCxnSpPr>
          <p:nvPr/>
        </p:nvCxnSpPr>
        <p:spPr bwMode="auto">
          <a:xfrm flipV="1">
            <a:off x="9249750" y="2434716"/>
            <a:ext cx="93956" cy="277819"/>
          </a:xfrm>
          <a:prstGeom prst="line">
            <a:avLst/>
          </a:prstGeom>
          <a:ln w="25400">
            <a:solidFill>
              <a:srgbClr val="0000FF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3" grpId="0"/>
      <p:bldP spid="19" grpId="0"/>
      <p:bldP spid="24" grpId="0" animBg="1"/>
      <p:bldP spid="25" grpId="0"/>
      <p:bldP spid="57" grpId="0"/>
      <p:bldP spid="33" grpId="0"/>
      <p:bldP spid="3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7B17A5F-DA94-4921-806B-B313B3434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L-SDD</a:t>
            </a:r>
            <a:r>
              <a:rPr lang="zh-CN" altLang="en-US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的自顶向下翻译</a:t>
            </a:r>
            <a:endParaRPr kumimoji="1"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1A68341-2F71-46AA-BCD1-440545920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307" y="1181619"/>
            <a:ext cx="6719991" cy="15714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 *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.inh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kumimoji="0" lang="el-GR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′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7">
            <a:extLst>
              <a:ext uri="{FF2B5EF4-FFF2-40B4-BE49-F238E27FC236}">
                <a16:creationId xmlns:a16="http://schemas.microsoft.com/office/drawing/2014/main" id="{5C4010D4-7254-4E1C-8E5E-3E510103D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7731" y="1093771"/>
            <a:ext cx="2849033" cy="198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输入</a:t>
            </a:r>
            <a:r>
              <a:rPr kumimoji="1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3   *   5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 * digit </a:t>
            </a:r>
            <a:endParaRPr kumimoji="1" lang="en-US" altLang="zh-CN" sz="2667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667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0" name="Line 41">
            <a:extLst>
              <a:ext uri="{FF2B5EF4-FFF2-40B4-BE49-F238E27FC236}">
                <a16:creationId xmlns:a16="http://schemas.microsoft.com/office/drawing/2014/main" id="{43D1CC22-97D7-42A1-83BC-22D347EE96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3830" y="2717255"/>
            <a:ext cx="0" cy="359833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Line 41">
            <a:extLst>
              <a:ext uri="{FF2B5EF4-FFF2-40B4-BE49-F238E27FC236}">
                <a16:creationId xmlns:a16="http://schemas.microsoft.com/office/drawing/2014/main" id="{3BE02F46-C5E1-4F66-B7C5-2ED58014C2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56946" y="2725721"/>
            <a:ext cx="0" cy="359833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6BFE5506-FEE5-4489-8215-2F07098EE7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37430" y="2725721"/>
            <a:ext cx="0" cy="359833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Line 41">
            <a:extLst>
              <a:ext uri="{FF2B5EF4-FFF2-40B4-BE49-F238E27FC236}">
                <a16:creationId xmlns:a16="http://schemas.microsoft.com/office/drawing/2014/main" id="{96ECE452-6718-4A32-A6C4-ED9131294C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08413" y="2725721"/>
            <a:ext cx="0" cy="359833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7B86900-6759-4E24-B25C-0994CE12BA12}"/>
              </a:ext>
            </a:extLst>
          </p:cNvPr>
          <p:cNvGrpSpPr/>
          <p:nvPr/>
        </p:nvGrpSpPr>
        <p:grpSpPr>
          <a:xfrm>
            <a:off x="2815779" y="4322788"/>
            <a:ext cx="3170124" cy="1290506"/>
            <a:chOff x="2815779" y="4502903"/>
            <a:chExt cx="3170124" cy="1290506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02438127-2992-43D0-9679-39FFAE0E1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5779" y="4502903"/>
              <a:ext cx="779678" cy="1290506"/>
              <a:chOff x="5811182" y="2030902"/>
              <a:chExt cx="584468" cy="967607"/>
            </a:xfrm>
          </p:grpSpPr>
          <p:sp>
            <p:nvSpPr>
              <p:cNvPr id="82" name="Rectangle 2">
                <a:extLst>
                  <a:ext uri="{FF2B5EF4-FFF2-40B4-BE49-F238E27FC236}">
                    <a16:creationId xmlns:a16="http://schemas.microsoft.com/office/drawing/2014/main" id="{CB29C8DE-1F74-4651-B55E-61D5A9E6A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1182" y="2373802"/>
                <a:ext cx="584468" cy="6247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digit</a:t>
                </a:r>
              </a:p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(3)</a:t>
                </a:r>
              </a:p>
            </p:txBody>
          </p:sp>
          <p:sp>
            <p:nvSpPr>
              <p:cNvPr id="83" name="Line 5">
                <a:extLst>
                  <a:ext uri="{FF2B5EF4-FFF2-40B4-BE49-F238E27FC236}">
                    <a16:creationId xmlns:a16="http://schemas.microsoft.com/office/drawing/2014/main" id="{ADD55C8F-402E-444D-8A9D-C521D992F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03416" y="2030902"/>
                <a:ext cx="0" cy="3429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5BAA484-D02E-4447-A618-625755112702}"/>
                </a:ext>
              </a:extLst>
            </p:cNvPr>
            <p:cNvSpPr/>
            <p:nvPr/>
          </p:nvSpPr>
          <p:spPr>
            <a:xfrm>
              <a:off x="3495541" y="5014934"/>
              <a:ext cx="24903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{ 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= </a:t>
              </a: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digit.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6" name="Line 5">
              <a:extLst>
                <a:ext uri="{FF2B5EF4-FFF2-40B4-BE49-F238E27FC236}">
                  <a16:creationId xmlns:a16="http://schemas.microsoft.com/office/drawing/2014/main" id="{7A0673DA-CE82-4B5A-AC8C-C5B013185D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05617" y="4502903"/>
              <a:ext cx="1423710" cy="540664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B7AEA7E-2A0F-4268-8499-8FD4FB4B92E2}"/>
              </a:ext>
            </a:extLst>
          </p:cNvPr>
          <p:cNvGrpSpPr/>
          <p:nvPr/>
        </p:nvGrpSpPr>
        <p:grpSpPr>
          <a:xfrm>
            <a:off x="3050008" y="2843649"/>
            <a:ext cx="7069381" cy="1497650"/>
            <a:chOff x="3050008" y="2843649"/>
            <a:chExt cx="7069381" cy="1497650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F0546C33-A848-4F85-BF69-3A7B56BDC5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0008" y="2843649"/>
              <a:ext cx="4603560" cy="1497650"/>
              <a:chOff x="3853075" y="810393"/>
              <a:chExt cx="3453528" cy="1124157"/>
            </a:xfrm>
          </p:grpSpPr>
          <p:sp>
            <p:nvSpPr>
              <p:cNvPr id="58" name="Rectangle 6">
                <a:extLst>
                  <a:ext uri="{FF2B5EF4-FFF2-40B4-BE49-F238E27FC236}">
                    <a16:creationId xmlns:a16="http://schemas.microsoft.com/office/drawing/2014/main" id="{5B74229C-B767-432E-A00C-C1A042C85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3075" y="1586381"/>
                <a:ext cx="271077" cy="3481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Rectangle 9">
                <a:extLst>
                  <a:ext uri="{FF2B5EF4-FFF2-40B4-BE49-F238E27FC236}">
                    <a16:creationId xmlns:a16="http://schemas.microsoft.com/office/drawing/2014/main" id="{08DEB0FC-34D7-40A5-957C-D8DA89742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8578" y="1569881"/>
                <a:ext cx="378025" cy="3481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T’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Rectangle 10">
                <a:extLst>
                  <a:ext uri="{FF2B5EF4-FFF2-40B4-BE49-F238E27FC236}">
                    <a16:creationId xmlns:a16="http://schemas.microsoft.com/office/drawing/2014/main" id="{A0E46BB9-8936-4FFC-955D-8B44E9684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107" y="810393"/>
                <a:ext cx="417513" cy="3481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Line 11">
                <a:extLst>
                  <a:ext uri="{FF2B5EF4-FFF2-40B4-BE49-F238E27FC236}">
                    <a16:creationId xmlns:a16="http://schemas.microsoft.com/office/drawing/2014/main" id="{B1E52BCE-E9D2-47C8-8365-C0C04DE8D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9264" y="1172486"/>
                <a:ext cx="1381600" cy="3999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0000" tIns="46800" rIns="90000" bIns="46800" anchor="ctr">
                <a:spAutoFit/>
              </a:bodyPr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Line 12">
                <a:extLst>
                  <a:ext uri="{FF2B5EF4-FFF2-40B4-BE49-F238E27FC236}">
                    <a16:creationId xmlns:a16="http://schemas.microsoft.com/office/drawing/2014/main" id="{834F89FD-A4FA-4886-AAF7-714E61B97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8709" y="1192035"/>
                <a:ext cx="1797357" cy="3854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0000" tIns="46800" rIns="90000" bIns="46800" anchor="ctr">
                <a:spAutoFit/>
              </a:bodyPr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06FBAF8-5682-4D6C-8460-46348AB962CA}"/>
                </a:ext>
              </a:extLst>
            </p:cNvPr>
            <p:cNvSpPr/>
            <p:nvPr/>
          </p:nvSpPr>
          <p:spPr>
            <a:xfrm>
              <a:off x="4415303" y="3873459"/>
              <a:ext cx="201747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{ 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rPr>
                <a:t>′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.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inh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FA5DEDB-ED96-40DE-85F4-D2485BE22908}"/>
                </a:ext>
              </a:extLst>
            </p:cNvPr>
            <p:cNvSpPr/>
            <p:nvPr/>
          </p:nvSpPr>
          <p:spPr>
            <a:xfrm>
              <a:off x="8170907" y="3891676"/>
              <a:ext cx="19484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189" marR="0" lvl="0" indent="-457189" algn="l" defTabSz="121917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{ 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rPr>
                <a:t>′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95" name="Line 5">
              <a:extLst>
                <a:ext uri="{FF2B5EF4-FFF2-40B4-BE49-F238E27FC236}">
                  <a16:creationId xmlns:a16="http://schemas.microsoft.com/office/drawing/2014/main" id="{6F9EE327-30C2-487B-9AC1-BF5F8187E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1217" y="3398142"/>
              <a:ext cx="0" cy="457329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Line 5">
              <a:extLst>
                <a:ext uri="{FF2B5EF4-FFF2-40B4-BE49-F238E27FC236}">
                  <a16:creationId xmlns:a16="http://schemas.microsoft.com/office/drawing/2014/main" id="{A0FD43BD-349F-41F4-A2C7-85499A7A53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96837" y="3356488"/>
              <a:ext cx="3583810" cy="535188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3321BF8-8A2E-45FF-A9A9-778A46BF79F4}"/>
              </a:ext>
            </a:extLst>
          </p:cNvPr>
          <p:cNvGrpSpPr/>
          <p:nvPr/>
        </p:nvGrpSpPr>
        <p:grpSpPr>
          <a:xfrm>
            <a:off x="6261508" y="5295447"/>
            <a:ext cx="3386120" cy="1387737"/>
            <a:chOff x="6136813" y="5433997"/>
            <a:chExt cx="3386120" cy="1387737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4D83FF74-1D6A-4BC1-99EE-131797C54F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6813" y="5486849"/>
              <a:ext cx="779678" cy="1334885"/>
              <a:chOff x="7384879" y="2859782"/>
              <a:chExt cx="584842" cy="1000981"/>
            </a:xfrm>
          </p:grpSpPr>
          <p:sp>
            <p:nvSpPr>
              <p:cNvPr id="87" name="Rectangle 7">
                <a:extLst>
                  <a:ext uri="{FF2B5EF4-FFF2-40B4-BE49-F238E27FC236}">
                    <a16:creationId xmlns:a16="http://schemas.microsoft.com/office/drawing/2014/main" id="{E5BCB908-69C3-4A24-A6B0-623227A44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4879" y="3235994"/>
                <a:ext cx="584842" cy="6247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digit</a:t>
                </a:r>
              </a:p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(5)</a:t>
                </a:r>
              </a:p>
            </p:txBody>
          </p:sp>
          <p:sp>
            <p:nvSpPr>
              <p:cNvPr id="88" name="Line 5">
                <a:extLst>
                  <a:ext uri="{FF2B5EF4-FFF2-40B4-BE49-F238E27FC236}">
                    <a16:creationId xmlns:a16="http://schemas.microsoft.com/office/drawing/2014/main" id="{DDCF48A5-4031-455D-90E1-AF0530BB1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64313" y="2859782"/>
                <a:ext cx="0" cy="3429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D47FA737-1A19-45EA-BA2C-7E434992E0B3}"/>
                </a:ext>
              </a:extLst>
            </p:cNvPr>
            <p:cNvSpPr/>
            <p:nvPr/>
          </p:nvSpPr>
          <p:spPr>
            <a:xfrm>
              <a:off x="7032571" y="6065989"/>
              <a:ext cx="24903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{ 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= </a:t>
              </a: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digit.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9" name="Line 5">
              <a:extLst>
                <a:ext uri="{FF2B5EF4-FFF2-40B4-BE49-F238E27FC236}">
                  <a16:creationId xmlns:a16="http://schemas.microsoft.com/office/drawing/2014/main" id="{518DAF12-CF4C-48DB-AAD7-DCF31AE69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32493" y="5433997"/>
              <a:ext cx="1237651" cy="510135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82A8BA0-3487-4CE6-BF64-F9000FC5968D}"/>
              </a:ext>
            </a:extLst>
          </p:cNvPr>
          <p:cNvGrpSpPr/>
          <p:nvPr/>
        </p:nvGrpSpPr>
        <p:grpSpPr>
          <a:xfrm>
            <a:off x="9479854" y="5368863"/>
            <a:ext cx="2420286" cy="968256"/>
            <a:chOff x="9355159" y="5507413"/>
            <a:chExt cx="2420286" cy="968256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2760981E-397A-478B-901E-6E676E6CCB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55159" y="5573793"/>
              <a:ext cx="296876" cy="901876"/>
              <a:chOff x="8658440" y="2859782"/>
              <a:chExt cx="222451" cy="675311"/>
            </a:xfrm>
          </p:grpSpPr>
          <p:sp>
            <p:nvSpPr>
              <p:cNvPr id="71" name="Line 5">
                <a:extLst>
                  <a:ext uri="{FF2B5EF4-FFF2-40B4-BE49-F238E27FC236}">
                    <a16:creationId xmlns:a16="http://schemas.microsoft.com/office/drawing/2014/main" id="{F3BCDD6E-8966-406F-A928-D41063DF8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20472" y="2859782"/>
                <a:ext cx="0" cy="3429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矩形 3">
                <a:extLst>
                  <a:ext uri="{FF2B5EF4-FFF2-40B4-BE49-F238E27FC236}">
                    <a16:creationId xmlns:a16="http://schemas.microsoft.com/office/drawing/2014/main" id="{148694A9-331D-4146-B606-E6574E551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8440" y="3220181"/>
                <a:ext cx="222451" cy="314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altLang="zh-CN" sz="2133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ε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86FB861A-1E8B-4F9A-98DB-C385B2CA7BF7}"/>
                </a:ext>
              </a:extLst>
            </p:cNvPr>
            <p:cNvSpPr/>
            <p:nvPr/>
          </p:nvSpPr>
          <p:spPr>
            <a:xfrm>
              <a:off x="9675190" y="6055105"/>
              <a:ext cx="21002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{ </a:t>
              </a:r>
              <a:r>
                <a: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T΄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.syn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rPr>
                <a:t>′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kumimoji="0" lang="en-US" altLang="zh-CN" sz="20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inh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}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0" name="Line 5">
              <a:extLst>
                <a:ext uri="{FF2B5EF4-FFF2-40B4-BE49-F238E27FC236}">
                  <a16:creationId xmlns:a16="http://schemas.microsoft.com/office/drawing/2014/main" id="{8C85A36E-1B16-47F9-BC78-88EAB37E89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522933" y="5507413"/>
              <a:ext cx="1091556" cy="558576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48DDF68-C3FF-46C0-97B9-344052369003}"/>
              </a:ext>
            </a:extLst>
          </p:cNvPr>
          <p:cNvGrpSpPr/>
          <p:nvPr/>
        </p:nvGrpSpPr>
        <p:grpSpPr>
          <a:xfrm>
            <a:off x="6039196" y="4307166"/>
            <a:ext cx="6062263" cy="1061697"/>
            <a:chOff x="5914501" y="4445716"/>
            <a:chExt cx="6062263" cy="1061697"/>
          </a:xfrm>
        </p:grpSpPr>
        <p:grpSp>
          <p:nvGrpSpPr>
            <p:cNvPr id="63" name="组合 124933">
              <a:extLst>
                <a:ext uri="{FF2B5EF4-FFF2-40B4-BE49-F238E27FC236}">
                  <a16:creationId xmlns:a16="http://schemas.microsoft.com/office/drawing/2014/main" id="{CEEB4F22-33E7-44F7-94D9-0A52FFD200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4501" y="4445717"/>
              <a:ext cx="4078794" cy="1061696"/>
              <a:chOff x="7193292" y="2013704"/>
              <a:chExt cx="1929563" cy="794906"/>
            </a:xfrm>
          </p:grpSpPr>
          <p:sp>
            <p:nvSpPr>
              <p:cNvPr id="64" name="Line 8">
                <a:extLst>
                  <a:ext uri="{FF2B5EF4-FFF2-40B4-BE49-F238E27FC236}">
                    <a16:creationId xmlns:a16="http://schemas.microsoft.com/office/drawing/2014/main" id="{13F63143-155A-4B0D-9467-084987CC34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40792" y="2030902"/>
                <a:ext cx="262473" cy="45032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Text Box 13">
                <a:extLst>
                  <a:ext uri="{FF2B5EF4-FFF2-40B4-BE49-F238E27FC236}">
                    <a16:creationId xmlns:a16="http://schemas.microsoft.com/office/drawing/2014/main" id="{B895F04F-59FF-4739-9564-B6F650B7CF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3292" y="2461322"/>
                <a:ext cx="269875" cy="347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917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*</a:t>
                </a:r>
              </a:p>
            </p:txBody>
          </p:sp>
          <p:sp>
            <p:nvSpPr>
              <p:cNvPr id="66" name="Line 11">
                <a:extLst>
                  <a:ext uri="{FF2B5EF4-FFF2-40B4-BE49-F238E27FC236}">
                    <a16:creationId xmlns:a16="http://schemas.microsoft.com/office/drawing/2014/main" id="{901EE7E6-3A3D-407C-825D-4216AA57F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99098" y="2013704"/>
                <a:ext cx="522562" cy="41553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0000" tIns="46800" rIns="90000" bIns="46800" anchor="ctr">
                <a:spAutoFit/>
              </a:bodyPr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Rectangle 6">
                <a:extLst>
                  <a:ext uri="{FF2B5EF4-FFF2-40B4-BE49-F238E27FC236}">
                    <a16:creationId xmlns:a16="http://schemas.microsoft.com/office/drawing/2014/main" id="{A2846178-9065-4B04-9827-65D213B35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9099" y="2431251"/>
                <a:ext cx="314446" cy="347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Rectangle 9">
                <a:extLst>
                  <a:ext uri="{FF2B5EF4-FFF2-40B4-BE49-F238E27FC236}">
                    <a16:creationId xmlns:a16="http://schemas.microsoft.com/office/drawing/2014/main" id="{71EAD7B6-F29C-4869-A10D-4436D97C4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9697" y="2431251"/>
                <a:ext cx="363158" cy="347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121917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T’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Line 12">
                <a:extLst>
                  <a:ext uri="{FF2B5EF4-FFF2-40B4-BE49-F238E27FC236}">
                    <a16:creationId xmlns:a16="http://schemas.microsoft.com/office/drawing/2014/main" id="{75355E9A-A68C-45AA-856F-61FF2A2E46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03265" y="2016342"/>
                <a:ext cx="1097075" cy="4648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0000" tIns="46800" rIns="90000" bIns="46800" anchor="ctr">
                <a:spAutoFit/>
              </a:bodyPr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042AEB66-C5C3-4538-8978-5E8B2EC3E6C0}"/>
                </a:ext>
              </a:extLst>
            </p:cNvPr>
            <p:cNvSpPr/>
            <p:nvPr/>
          </p:nvSpPr>
          <p:spPr>
            <a:xfrm>
              <a:off x="6665455" y="5023003"/>
              <a:ext cx="30097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 </a:t>
              </a:r>
              <a:r>
                <a: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zh-CN" altLang="en-US" sz="20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rPr>
                <a:t>′</a:t>
              </a:r>
              <a:r>
                <a: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.inh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 </a:t>
              </a:r>
              <a:r>
                <a: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rPr>
                <a:t>′</a:t>
              </a:r>
              <a:r>
                <a: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.inh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8" name="Line 5">
              <a:extLst>
                <a:ext uri="{FF2B5EF4-FFF2-40B4-BE49-F238E27FC236}">
                  <a16:creationId xmlns:a16="http://schemas.microsoft.com/office/drawing/2014/main" id="{1139DFB7-0075-4E63-AD84-FB5969731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42772" y="4445716"/>
              <a:ext cx="625808" cy="574593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AB74840-19BB-4024-8C36-7676D2E79652}"/>
                </a:ext>
              </a:extLst>
            </p:cNvPr>
            <p:cNvSpPr/>
            <p:nvPr/>
          </p:nvSpPr>
          <p:spPr>
            <a:xfrm>
              <a:off x="9855671" y="5002002"/>
              <a:ext cx="21210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189" marR="0" lvl="0" indent="-457189" algn="l" defTabSz="121917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T΄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.syn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 </a:t>
              </a:r>
              <a:r>
                <a: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zh-CN" altLang="en-US" sz="20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rPr>
                <a:t>′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.syn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83F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}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03" name="Line 5">
              <a:extLst>
                <a:ext uri="{FF2B5EF4-FFF2-40B4-BE49-F238E27FC236}">
                  <a16:creationId xmlns:a16="http://schemas.microsoft.com/office/drawing/2014/main" id="{496FDCB7-749E-451E-B5E7-E39D45528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81655" y="4451610"/>
              <a:ext cx="3583810" cy="535188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4" name="矩形 56">
            <a:extLst>
              <a:ext uri="{FF2B5EF4-FFF2-40B4-BE49-F238E27FC236}">
                <a16:creationId xmlns:a16="http://schemas.microsoft.com/office/drawing/2014/main" id="{C921A017-119F-4848-BA4C-E4FB27D1C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632" y="3947263"/>
            <a:ext cx="772969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inh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=3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矩形 56">
            <a:extLst>
              <a:ext uri="{FF2B5EF4-FFF2-40B4-BE49-F238E27FC236}">
                <a16:creationId xmlns:a16="http://schemas.microsoft.com/office/drawing/2014/main" id="{248EF625-03F8-4D5F-9001-6165665BE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390" y="5041349"/>
            <a:ext cx="73289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val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=5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矩形 56">
            <a:extLst>
              <a:ext uri="{FF2B5EF4-FFF2-40B4-BE49-F238E27FC236}">
                <a16:creationId xmlns:a16="http://schemas.microsoft.com/office/drawing/2014/main" id="{7984418E-DC79-420A-8AAD-A53FAFFA1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173" y="5084508"/>
            <a:ext cx="89319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inh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=15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" name="矩形 56">
            <a:extLst>
              <a:ext uri="{FF2B5EF4-FFF2-40B4-BE49-F238E27FC236}">
                <a16:creationId xmlns:a16="http://schemas.microsoft.com/office/drawing/2014/main" id="{8529353B-0F00-4064-8489-D947CE937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178" y="5072863"/>
            <a:ext cx="89319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syn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=15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" name="矩形 56">
            <a:extLst>
              <a:ext uri="{FF2B5EF4-FFF2-40B4-BE49-F238E27FC236}">
                <a16:creationId xmlns:a16="http://schemas.microsoft.com/office/drawing/2014/main" id="{3A0E4EB3-964E-4044-89C6-8642DCC36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2650" y="3992032"/>
            <a:ext cx="89319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syn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=15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" name="矩形 56">
            <a:extLst>
              <a:ext uri="{FF2B5EF4-FFF2-40B4-BE49-F238E27FC236}">
                <a16:creationId xmlns:a16="http://schemas.microsoft.com/office/drawing/2014/main" id="{7B98F45E-22FA-4B33-9272-1C160A8C8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563" y="2993763"/>
            <a:ext cx="853119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val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=15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矩形 56">
            <a:extLst>
              <a:ext uri="{FF2B5EF4-FFF2-40B4-BE49-F238E27FC236}">
                <a16:creationId xmlns:a16="http://schemas.microsoft.com/office/drawing/2014/main" id="{1E30C04E-2D66-4780-A3B1-7F360FE68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680" y="4031616"/>
            <a:ext cx="732893" cy="37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val</a:t>
            </a:r>
            <a:r>
              <a:rPr kumimoji="1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=3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7B6C87A-038C-4097-B39D-7857B6F7A0A2}"/>
              </a:ext>
            </a:extLst>
          </p:cNvPr>
          <p:cNvCxnSpPr/>
          <p:nvPr/>
        </p:nvCxnSpPr>
        <p:spPr>
          <a:xfrm flipV="1">
            <a:off x="4045527" y="5253882"/>
            <a:ext cx="369776" cy="359412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38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9" grpId="0"/>
      <p:bldP spid="50" grpId="0" animBg="1"/>
      <p:bldP spid="104" grpId="0"/>
      <p:bldP spid="105" grpId="0"/>
      <p:bldP spid="106" grpId="0"/>
      <p:bldP spid="107" grpId="0"/>
      <p:bldP spid="108" grpId="0"/>
      <p:bldP spid="109" grpId="0"/>
      <p:bldP spid="7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2CB2503B-F555-4885-BF61-F54C6285E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941917"/>
            <a:ext cx="666961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5EAE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998DB7B0-78AC-4039-9FAC-3D9CFB31B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1" y="1047751"/>
            <a:ext cx="11620499" cy="499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6000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891" marR="0" lvl="0" indent="-342891" algn="l" defTabSz="1219170" rtl="0" eaLnBrk="1" fontAlgn="base" latinLnBrk="0" hangingPunct="1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37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3733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S-SDD</a:t>
            </a:r>
            <a:r>
              <a:rPr kumimoji="1" lang="zh-CN" altLang="en-US" sz="37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转换为</a:t>
            </a:r>
            <a:r>
              <a:rPr kumimoji="1" lang="en-US" altLang="zh-CN" sz="3733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SDT</a:t>
            </a:r>
          </a:p>
          <a:p>
            <a:pPr marL="685791" marR="0" lvl="1" indent="-342891" algn="l" defTabSz="1219170" rtl="0" eaLnBrk="1" fontAlgn="base" latinLnBrk="0" hangingPunct="1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综合属性的计算时机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28716" marR="0" lvl="2" indent="-342891" algn="l" defTabSz="1219170" rtl="0" eaLnBrk="1" fontAlgn="base" latinLnBrk="0" hangingPunct="1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所有子节点分析完，归约时计算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28716" marR="0" lvl="2" indent="-342891" algn="l" defTabSz="1219170" rtl="0" eaLnBrk="1" fontAlgn="base" latinLnBrk="0" hangingPunct="1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语义动作置于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产生式末尾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891" marR="0" lvl="0" indent="-342891" algn="l" defTabSz="1219170" rtl="0" eaLnBrk="1" fontAlgn="base" latinLnBrk="0" hangingPunct="1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37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语法分析器的扩展</a:t>
            </a:r>
            <a:endParaRPr kumimoji="1" lang="en-US" altLang="zh-CN" sz="3733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85791" marR="0" lvl="1" indent="-342891" algn="l" defTabSz="1219170" rtl="0" eaLnBrk="1" fontAlgn="base" latinLnBrk="0" hangingPunct="1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为每个栈记录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增加属性值字段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，存放文法符号的综合属性值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23F105-67CF-401E-B2F4-2A571BA95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S-SDD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SDT </a:t>
            </a:r>
            <a:endParaRPr kumimoji="1" lang="zh-CN" altLang="en-US" sz="4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20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7B17A5F-DA94-4921-806B-B313B3434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在语法分析的同时实现语义翻译</a:t>
            </a:r>
            <a:endParaRPr kumimoji="1"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1BE971F9-9813-4076-A327-F060C2074372}"/>
              </a:ext>
            </a:extLst>
          </p:cNvPr>
          <p:cNvSpPr/>
          <p:nvPr/>
        </p:nvSpPr>
        <p:spPr>
          <a:xfrm>
            <a:off x="6036791" y="2930477"/>
            <a:ext cx="111729" cy="87087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4844EC-A37C-4C81-81B8-4B2C3DD7F3FA}"/>
              </a:ext>
            </a:extLst>
          </p:cNvPr>
          <p:cNvSpPr/>
          <p:nvPr/>
        </p:nvSpPr>
        <p:spPr>
          <a:xfrm>
            <a:off x="6148520" y="2679032"/>
            <a:ext cx="2813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934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LL(1)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分析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5A75C552-D087-4311-B85A-660377E28642}"/>
              </a:ext>
            </a:extLst>
          </p:cNvPr>
          <p:cNvSpPr/>
          <p:nvPr/>
        </p:nvSpPr>
        <p:spPr>
          <a:xfrm>
            <a:off x="1007533" y="1951567"/>
            <a:ext cx="145447" cy="114162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BFF44C-477C-4C25-9B2C-01E442F44AB1}"/>
              </a:ext>
            </a:extLst>
          </p:cNvPr>
          <p:cNvSpPr/>
          <p:nvPr/>
        </p:nvSpPr>
        <p:spPr>
          <a:xfrm>
            <a:off x="1245742" y="1814656"/>
            <a:ext cx="1293944" cy="1446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4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S-SDD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934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4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L-SDD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96300C-153F-441A-A6EA-A7A9F8A02B87}"/>
              </a:ext>
            </a:extLst>
          </p:cNvPr>
          <p:cNvSpPr/>
          <p:nvPr/>
        </p:nvSpPr>
        <p:spPr>
          <a:xfrm>
            <a:off x="2911228" y="1832613"/>
            <a:ext cx="4398961" cy="543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4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if</a:t>
            </a:r>
            <a:r>
              <a:rPr kumimoji="0" lang="en-US" altLang="zh-CN" sz="293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LR</a:t>
            </a:r>
            <a:r>
              <a:rPr kumimoji="0" lang="zh-CN" altLang="en-US" sz="293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文法</a:t>
            </a:r>
            <a:r>
              <a:rPr kumimoji="0" lang="en-US" altLang="zh-CN" sz="293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	   </a:t>
            </a:r>
            <a:r>
              <a:rPr kumimoji="0" lang="en-US" altLang="zh-CN" sz="2934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then</a:t>
            </a:r>
            <a:r>
              <a:rPr kumimoji="0" lang="en-US" altLang="zh-CN" sz="293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LR</a:t>
            </a:r>
            <a:r>
              <a:rPr kumimoji="0" lang="zh-CN" altLang="en-US" sz="293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79D204-5994-430D-B7D9-28FD8AEB2C15}"/>
              </a:ext>
            </a:extLst>
          </p:cNvPr>
          <p:cNvSpPr/>
          <p:nvPr/>
        </p:nvSpPr>
        <p:spPr>
          <a:xfrm>
            <a:off x="2911228" y="2694543"/>
            <a:ext cx="2202847" cy="543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4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if </a:t>
            </a:r>
            <a:r>
              <a:rPr kumimoji="0" lang="en-US" altLang="zh-CN" sz="293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LL(1)</a:t>
            </a:r>
            <a:r>
              <a:rPr kumimoji="0" lang="zh-CN" altLang="en-US" sz="293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文法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0D54B8-DB15-425A-80D1-A0ACF514624F}"/>
              </a:ext>
            </a:extLst>
          </p:cNvPr>
          <p:cNvSpPr/>
          <p:nvPr/>
        </p:nvSpPr>
        <p:spPr>
          <a:xfrm>
            <a:off x="6227002" y="3408108"/>
            <a:ext cx="17758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LR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20033B-339E-4978-B87D-9BA191492DFF}"/>
              </a:ext>
            </a:extLst>
          </p:cNvPr>
          <p:cNvSpPr/>
          <p:nvPr/>
        </p:nvSpPr>
        <p:spPr>
          <a:xfrm>
            <a:off x="5037417" y="2695436"/>
            <a:ext cx="896399" cy="543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4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then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25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3" grpId="0" animBg="1"/>
      <p:bldP spid="3" grpId="0"/>
      <p:bldP spid="4" grpId="0"/>
      <p:bldP spid="14" grpId="0"/>
      <p:bldP spid="15" grpId="0"/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BAABFFBD-C79B-438F-A02C-21EF4CE72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467" y="213784"/>
            <a:ext cx="7793567" cy="146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5EAE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CD04A6-C3F9-45D6-91C2-5DD8A074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L-SDD</a:t>
            </a:r>
            <a:r>
              <a:rPr kumimoji="1"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的自顶向下翻译</a:t>
            </a:r>
            <a:endParaRPr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76A5EB93-20D2-4B3C-926A-57DF2D98CD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917" y="1350433"/>
            <a:ext cx="10767483" cy="2559051"/>
          </a:xfrm>
        </p:spPr>
        <p:txBody>
          <a:bodyPr/>
          <a:lstStyle/>
          <a:p>
            <a:pPr marL="0" lvl="0" indent="0" defTabSz="1219170" eaLnBrk="1" hangingPunct="1">
              <a:lnSpc>
                <a:spcPts val="5333"/>
              </a:lnSpc>
              <a:buClrTx/>
              <a:buNone/>
            </a:pPr>
            <a:r>
              <a:rPr kumimoji="1" lang="en-US" altLang="zh-CN" sz="3733" b="1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LL(1)</a:t>
            </a:r>
            <a:r>
              <a:rPr kumimoji="1" lang="zh-CN" altLang="en-US" sz="3733" b="1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文法 </a:t>
            </a:r>
            <a:r>
              <a:rPr kumimoji="1" lang="en-US" altLang="zh-CN" sz="3733" b="1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3733" b="1" i="1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L-SDD</a:t>
            </a:r>
            <a:endParaRPr lang="en-US" altLang="zh-CN" sz="4000" b="1" dirty="0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在非递归的预测分析过程中进行翻译</a:t>
            </a:r>
          </a:p>
          <a:p>
            <a:pPr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chemeClr val="tx1"/>
                </a:solidFill>
                <a:cs typeface="Times New Roman" panose="02020603050405020304" pitchFamily="18" charset="0"/>
              </a:rPr>
              <a:t>在递归的预测分析过程中进行翻译</a:t>
            </a:r>
          </a:p>
          <a:p>
            <a:pPr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endParaRPr lang="zh-CN" altLang="en-US" sz="4000" b="1" dirty="0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20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2DFB26B1-9964-4245-9E25-0B1821A64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1" y="1508787"/>
            <a:ext cx="11620500" cy="4301067"/>
          </a:xfrm>
        </p:spPr>
        <p:txBody>
          <a:bodyPr/>
          <a:lstStyle/>
          <a:p>
            <a:pPr marL="766723" lvl="1" indent="-363522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SDD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定义了各属性的计算</a:t>
            </a:r>
            <a:r>
              <a:rPr lang="zh-CN" altLang="en-US" sz="2800" b="1" dirty="0">
                <a:solidFill>
                  <a:srgbClr val="0000FF"/>
                </a:solidFill>
                <a:cs typeface="Times New Roman" pitchFamily="18" charset="0"/>
              </a:rPr>
              <a:t>方法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（计算</a:t>
            </a:r>
            <a:r>
              <a:rPr lang="zh-CN" altLang="en-US" sz="2800" b="1" dirty="0">
                <a:solidFill>
                  <a:srgbClr val="0000FF"/>
                </a:solidFill>
                <a:cs typeface="Times New Roman" pitchFamily="18" charset="0"/>
              </a:rPr>
              <a:t>规则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）</a:t>
            </a:r>
            <a:endParaRPr lang="en-US" altLang="zh-CN" sz="28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766723" lvl="1" indent="-363522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SDT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进一步明确了各属性的计算</a:t>
            </a:r>
            <a:r>
              <a:rPr lang="zh-CN" altLang="en-US" sz="2800" b="1" dirty="0">
                <a:solidFill>
                  <a:srgbClr val="0000FF"/>
                </a:solidFill>
                <a:cs typeface="Times New Roman" pitchFamily="18" charset="0"/>
              </a:rPr>
              <a:t>时机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（计算</a:t>
            </a:r>
            <a:r>
              <a:rPr lang="zh-CN" altLang="en-US" sz="2800" b="1" dirty="0">
                <a:solidFill>
                  <a:srgbClr val="0000FF"/>
                </a:solidFill>
                <a:cs typeface="Times New Roman" pitchFamily="18" charset="0"/>
              </a:rPr>
              <a:t>顺序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）</a:t>
            </a:r>
            <a:endParaRPr lang="en-US" altLang="zh-CN" sz="28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766723" lvl="1" indent="-363522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en-US" altLang="zh-CN" sz="3200" b="1" dirty="0">
              <a:solidFill>
                <a:schemeClr val="tx1"/>
              </a:solidFill>
            </a:endParaRPr>
          </a:p>
          <a:p>
            <a:pPr marL="766723" lvl="1" indent="-363522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en-US" altLang="zh-CN" sz="3200" b="1" dirty="0">
              <a:solidFill>
                <a:schemeClr val="tx1"/>
              </a:solidFill>
            </a:endParaRPr>
          </a:p>
          <a:p>
            <a:pPr marL="766723" lvl="1" indent="-363522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</a:rPr>
              <a:t>两类重要</a:t>
            </a:r>
            <a:r>
              <a:rPr lang="en-US" altLang="zh-CN" sz="3200" b="1" dirty="0">
                <a:solidFill>
                  <a:schemeClr val="tx1"/>
                </a:solidFill>
              </a:rPr>
              <a:t>SDD</a:t>
            </a:r>
            <a:r>
              <a:rPr lang="zh-CN" altLang="en-US" sz="3200" b="1" dirty="0">
                <a:solidFill>
                  <a:schemeClr val="tx1"/>
                </a:solidFill>
              </a:rPr>
              <a:t>的</a:t>
            </a:r>
            <a:r>
              <a:rPr lang="en-US" altLang="zh-CN" sz="3200" b="1" dirty="0">
                <a:solidFill>
                  <a:schemeClr val="tx1"/>
                </a:solidFill>
              </a:rPr>
              <a:t>SDT</a:t>
            </a:r>
            <a:r>
              <a:rPr lang="zh-CN" altLang="en-US" sz="3200" b="1" dirty="0">
                <a:solidFill>
                  <a:schemeClr val="tx1"/>
                </a:solidFill>
              </a:rPr>
              <a:t>实现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 marL="1138729" lvl="2" indent="-361942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933" b="1" dirty="0">
                <a:solidFill>
                  <a:prstClr val="black"/>
                </a:solidFill>
                <a:cs typeface="Times New Roman" panose="02020603050405020304" pitchFamily="18" charset="0"/>
              </a:rPr>
              <a:t>基本文法可以使用</a:t>
            </a:r>
            <a:r>
              <a:rPr lang="en-US" altLang="zh-CN" sz="2933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LR</a:t>
            </a:r>
            <a:r>
              <a:rPr lang="zh-CN" altLang="en-US" sz="2933" b="1" dirty="0">
                <a:solidFill>
                  <a:prstClr val="black"/>
                </a:solidFill>
                <a:cs typeface="Times New Roman" panose="02020603050405020304" pitchFamily="18" charset="0"/>
              </a:rPr>
              <a:t>分析技术，且</a:t>
            </a:r>
            <a:r>
              <a:rPr lang="en-US" altLang="zh-CN" sz="2933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933" b="1" dirty="0">
                <a:solidFill>
                  <a:prstClr val="black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933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933" b="1" dirty="0">
                <a:solidFill>
                  <a:prstClr val="black"/>
                </a:solidFill>
                <a:cs typeface="Times New Roman" panose="02020603050405020304" pitchFamily="18" charset="0"/>
              </a:rPr>
              <a:t>属性的</a:t>
            </a:r>
          </a:p>
          <a:p>
            <a:pPr marL="1138729" lvl="2" indent="-361942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933" b="1" dirty="0">
                <a:solidFill>
                  <a:prstClr val="black"/>
                </a:solidFill>
                <a:cs typeface="Times New Roman" panose="02020603050405020304" pitchFamily="18" charset="0"/>
              </a:rPr>
              <a:t>基本文法可以使用</a:t>
            </a:r>
            <a:r>
              <a:rPr lang="en-US" altLang="zh-CN" sz="2933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LL</a:t>
            </a:r>
            <a:r>
              <a:rPr lang="zh-CN" altLang="en-US" sz="2933" b="1" dirty="0">
                <a:solidFill>
                  <a:prstClr val="black"/>
                </a:solidFill>
                <a:cs typeface="Times New Roman" panose="02020603050405020304" pitchFamily="18" charset="0"/>
              </a:rPr>
              <a:t>分析技术，且</a:t>
            </a:r>
            <a:r>
              <a:rPr lang="en-US" altLang="zh-CN" sz="2933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933" b="1" dirty="0">
                <a:solidFill>
                  <a:prstClr val="black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933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L</a:t>
            </a:r>
            <a:r>
              <a:rPr lang="zh-CN" altLang="en-US" sz="2933" b="1" dirty="0">
                <a:solidFill>
                  <a:prstClr val="black"/>
                </a:solidFill>
                <a:cs typeface="Times New Roman" panose="02020603050405020304" pitchFamily="18" charset="0"/>
              </a:rPr>
              <a:t>属性的</a:t>
            </a:r>
            <a:endParaRPr lang="en-US" altLang="zh-CN" sz="3467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766723" lvl="1" indent="-363522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en-US" altLang="zh-CN" sz="3200" b="1" dirty="0">
              <a:solidFill>
                <a:schemeClr val="tx1"/>
              </a:solidFill>
            </a:endParaRPr>
          </a:p>
          <a:p>
            <a:pPr marL="766723" lvl="1" indent="-363522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en-US" altLang="zh-CN" sz="3200" b="1" dirty="0">
              <a:solidFill>
                <a:schemeClr val="tx1"/>
              </a:solidFill>
            </a:endParaRPr>
          </a:p>
          <a:p>
            <a:pPr marL="766723" lvl="1" indent="-363522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7B17A5F-DA94-4921-806B-B313B3434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9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上一讲内容回顾</a:t>
            </a:r>
            <a:endParaRPr kumimoji="1"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590778-D010-45C7-AB27-C8BB2316E42D}"/>
              </a:ext>
            </a:extLst>
          </p:cNvPr>
          <p:cNvSpPr/>
          <p:nvPr/>
        </p:nvSpPr>
        <p:spPr>
          <a:xfrm>
            <a:off x="8664860" y="154270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Candara"/>
                <a:ea typeface="华文楷体" panose="02010600040101010101" pitchFamily="2" charset="-122"/>
              </a:rPr>
              <a:t>怎么算？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7AC808-235A-4A02-984F-68F36D413990}"/>
              </a:ext>
            </a:extLst>
          </p:cNvPr>
          <p:cNvSpPr/>
          <p:nvPr/>
        </p:nvSpPr>
        <p:spPr>
          <a:xfrm>
            <a:off x="8662034" y="2166963"/>
            <a:ext cx="2920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Candara"/>
                <a:ea typeface="华文楷体" panose="02010600040101010101" pitchFamily="2" charset="-122"/>
              </a:rPr>
              <a:t>怎么算？</a:t>
            </a:r>
            <a:r>
              <a:rPr lang="en-US" altLang="zh-CN" sz="2400" b="1" dirty="0">
                <a:solidFill>
                  <a:srgbClr val="FF0000"/>
                </a:solidFill>
                <a:latin typeface="Candara"/>
                <a:ea typeface="华文楷体" panose="02010600040101010101" pitchFamily="2" charset="-122"/>
              </a:rPr>
              <a:t>+ </a:t>
            </a:r>
            <a:r>
              <a:rPr lang="zh-CN" altLang="en-US" sz="2400" b="1" dirty="0">
                <a:solidFill>
                  <a:srgbClr val="FF0000"/>
                </a:solidFill>
                <a:latin typeface="Candara"/>
                <a:ea typeface="华文楷体" panose="02010600040101010101" pitchFamily="2" charset="-122"/>
              </a:rPr>
              <a:t>何时算？</a:t>
            </a:r>
          </a:p>
        </p:txBody>
      </p:sp>
      <p:sp>
        <p:nvSpPr>
          <p:cNvPr id="11" name="标注: 弯曲线形(无边框) 10">
            <a:extLst>
              <a:ext uri="{FF2B5EF4-FFF2-40B4-BE49-F238E27FC236}">
                <a16:creationId xmlns:a16="http://schemas.microsoft.com/office/drawing/2014/main" id="{F8027AE9-A0E5-4362-AFB3-542E814D1296}"/>
              </a:ext>
            </a:extLst>
          </p:cNvPr>
          <p:cNvSpPr/>
          <p:nvPr/>
        </p:nvSpPr>
        <p:spPr>
          <a:xfrm>
            <a:off x="8856516" y="2995166"/>
            <a:ext cx="2665707" cy="56178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2870"/>
              <a:gd name="adj6" fmla="val -31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zh-CN" altLang="en-US" b="1" dirty="0">
                <a:solidFill>
                  <a:prstClr val="whit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无循环依赖</a:t>
            </a:r>
            <a:r>
              <a:rPr lang="en-US" altLang="zh-CN" b="1" dirty="0">
                <a:solidFill>
                  <a:prstClr val="whit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SDD</a:t>
            </a:r>
            <a:r>
              <a:rPr lang="zh-CN" altLang="en-US" b="1" dirty="0">
                <a:solidFill>
                  <a:prstClr val="whit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solidFill>
                  <a:prstClr val="whit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SDT</a:t>
            </a:r>
          </a:p>
        </p:txBody>
      </p:sp>
    </p:spTree>
    <p:extLst>
      <p:ext uri="{BB962C8B-B14F-4D97-AF65-F5344CB8AC3E}">
        <p14:creationId xmlns:p14="http://schemas.microsoft.com/office/powerpoint/2010/main" val="382044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29683" y="1278467"/>
            <a:ext cx="11762317" cy="4301067"/>
          </a:xfrm>
        </p:spPr>
        <p:txBody>
          <a:bodyPr/>
          <a:lstStyle/>
          <a:p>
            <a:pPr>
              <a:lnSpc>
                <a:spcPts val="5067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3467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SDT</a:t>
            </a:r>
            <a:r>
              <a:rPr lang="zh-CN" altLang="en-US" sz="3467" b="1" dirty="0">
                <a:solidFill>
                  <a:prstClr val="black"/>
                </a:solidFill>
                <a:cs typeface="Times New Roman" panose="02020603050405020304" pitchFamily="18" charset="0"/>
              </a:rPr>
              <a:t>构造</a:t>
            </a:r>
            <a:endParaRPr lang="en-US" altLang="zh-CN" sz="3467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5067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>
                <a:solidFill>
                  <a:prstClr val="black"/>
                </a:solidFill>
                <a:cs typeface="Times New Roman" panose="02020603050405020304" pitchFamily="18" charset="0"/>
              </a:rPr>
              <a:t>将每个语义动作都放在</a:t>
            </a:r>
            <a:r>
              <a:rPr lang="zh-CN" altLang="en-US" sz="3200" b="1" dirty="0">
                <a:solidFill>
                  <a:srgbClr val="0000FF"/>
                </a:solidFill>
                <a:cs typeface="Times New Roman" panose="02020603050405020304" pitchFamily="18" charset="0"/>
              </a:rPr>
              <a:t>产生式的最后</a:t>
            </a:r>
            <a:endParaRPr lang="en-US" altLang="zh-CN" sz="32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>
              <a:lnSpc>
                <a:spcPts val="5067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3467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SDT</a:t>
            </a:r>
            <a:r>
              <a:rPr lang="zh-CN" altLang="en-US" sz="3467" b="1" dirty="0">
                <a:solidFill>
                  <a:prstClr val="black"/>
                </a:solidFill>
                <a:cs typeface="Times New Roman" panose="02020603050405020304" pitchFamily="18" charset="0"/>
              </a:rPr>
              <a:t>实现（语法分析器的扩展）</a:t>
            </a:r>
            <a:endParaRPr lang="en-US" altLang="zh-CN" sz="3467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5067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>
                <a:solidFill>
                  <a:prstClr val="black"/>
                </a:solidFill>
                <a:cs typeface="Times New Roman" panose="02020603050405020304" pitchFamily="18" charset="0"/>
              </a:rPr>
              <a:t>增加</a:t>
            </a:r>
            <a:r>
              <a:rPr lang="zh-CN" altLang="en-US" sz="3200" b="1" dirty="0">
                <a:solidFill>
                  <a:srgbClr val="0000FF"/>
                </a:solidFill>
                <a:cs typeface="Times New Roman" panose="02020603050405020304" pitchFamily="18" charset="0"/>
              </a:rPr>
              <a:t>属性值字段</a:t>
            </a:r>
            <a:endParaRPr lang="en-US" altLang="zh-CN" sz="3467" b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endParaRPr kumimoji="1" lang="en-US" altLang="zh-CN" sz="6667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1184467" cy="530924"/>
          </a:xfrm>
        </p:spPr>
        <p:txBody>
          <a:bodyPr/>
          <a:lstStyle/>
          <a:p>
            <a:pPr eaLnBrk="1" hangingPunct="1"/>
            <a:r>
              <a:rPr kumimoji="1" lang="zh-CN" altLang="en-US" sz="37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基本文法可以使用</a:t>
            </a:r>
            <a:r>
              <a:rPr kumimoji="1" lang="en-US" altLang="zh-CN" sz="37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LR</a:t>
            </a:r>
            <a:r>
              <a:rPr kumimoji="1" lang="zh-CN" altLang="en-US" sz="37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分析技术，且</a:t>
            </a:r>
            <a:r>
              <a:rPr kumimoji="1" lang="en-US" altLang="zh-CN" sz="37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SDD</a:t>
            </a:r>
            <a:r>
              <a:rPr kumimoji="1" lang="zh-CN" altLang="en-US" sz="37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sz="37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37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属性的</a:t>
            </a:r>
            <a:endParaRPr kumimoji="1" lang="zh-CN" altLang="en-US" sz="4000" i="1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B9018B2B-54AD-4585-825D-9C475684D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456616"/>
              </p:ext>
            </p:extLst>
          </p:nvPr>
        </p:nvGraphicFramePr>
        <p:xfrm>
          <a:off x="2393506" y="4427024"/>
          <a:ext cx="6966857" cy="128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49">
                  <a:extLst>
                    <a:ext uri="{9D8B030D-6E8A-4147-A177-3AD203B41FA5}">
                      <a16:colId xmlns:a16="http://schemas.microsoft.com/office/drawing/2014/main" val="2028845823"/>
                    </a:ext>
                  </a:extLst>
                </a:gridCol>
                <a:gridCol w="935837">
                  <a:extLst>
                    <a:ext uri="{9D8B030D-6E8A-4147-A177-3AD203B41FA5}">
                      <a16:colId xmlns:a16="http://schemas.microsoft.com/office/drawing/2014/main" val="17514212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925155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134581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324383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3092887"/>
                    </a:ext>
                  </a:extLst>
                </a:gridCol>
              </a:tblGrid>
              <a:tr h="4267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value</a:t>
                      </a:r>
                      <a:endParaRPr kumimoji="1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1936" marR="121936" marT="60973" marB="609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1936" marR="121936" marT="60973" marB="609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1936" marR="121936" marT="60973" marB="609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X.x</a:t>
                      </a:r>
                      <a:endParaRPr kumimoji="1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1936" marR="121936" marT="60973" marB="609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Y.y</a:t>
                      </a:r>
                      <a:endParaRPr kumimoji="1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1936" marR="121936" marT="60973" marB="609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Z.z</a:t>
                      </a:r>
                      <a:endParaRPr kumimoji="1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1936" marR="121936" marT="60973" marB="609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85546"/>
                  </a:ext>
                </a:extLst>
              </a:tr>
              <a:tr h="4267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symbo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1936" marR="121936" marT="60973" marB="609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 marL="121936" marR="121936" marT="60973" marB="609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1936" marR="121936" marT="60973" marB="609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1936" marR="121936" marT="60973" marB="609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1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1936" marR="121936" marT="60973" marB="609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1936" marR="121936" marT="60973" marB="609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244112"/>
                  </a:ext>
                </a:extLst>
              </a:tr>
              <a:tr h="4267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state</a:t>
                      </a:r>
                      <a:endParaRPr kumimoji="1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1936" marR="121936" marT="60973" marB="609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21936" marR="121936" marT="60973" marB="609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1936" marR="121936" marT="60973" marB="609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1936" marR="121936" marT="60973" marB="609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1936" marR="121936" marT="60973" marB="609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1936" marR="121936" marT="60973" marB="609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906671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D2C966D1-3AF6-45D9-BE4B-C1E3CEFEA5C0}"/>
              </a:ext>
            </a:extLst>
          </p:cNvPr>
          <p:cNvGrpSpPr/>
          <p:nvPr/>
        </p:nvGrpSpPr>
        <p:grpSpPr>
          <a:xfrm>
            <a:off x="8477458" y="5823253"/>
            <a:ext cx="654117" cy="743320"/>
            <a:chOff x="3706221" y="963397"/>
            <a:chExt cx="654117" cy="74331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7E3734B-805A-42F5-A976-5F0149A2A014}"/>
                </a:ext>
              </a:extLst>
            </p:cNvPr>
            <p:cNvSpPr txBox="1"/>
            <p:nvPr/>
          </p:nvSpPr>
          <p:spPr>
            <a:xfrm>
              <a:off x="3706221" y="1306607"/>
              <a:ext cx="654117" cy="400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377"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top</a:t>
              </a:r>
              <a:endParaRPr lang="zh-CN" altLang="en-US" sz="1400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EB85BF8-6FF1-4A14-9296-DE454DA3B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1535" y="963397"/>
              <a:ext cx="0" cy="3842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894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29683" y="1278467"/>
            <a:ext cx="11762317" cy="4301067"/>
          </a:xfrm>
        </p:spPr>
        <p:txBody>
          <a:bodyPr/>
          <a:lstStyle/>
          <a:p>
            <a:pPr>
              <a:lnSpc>
                <a:spcPts val="5067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3467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SDT</a:t>
            </a:r>
            <a:r>
              <a:rPr lang="zh-CN" altLang="en-US" sz="3467" b="1" dirty="0">
                <a:solidFill>
                  <a:prstClr val="black"/>
                </a:solidFill>
                <a:cs typeface="Times New Roman" panose="02020603050405020304" pitchFamily="18" charset="0"/>
              </a:rPr>
              <a:t>构造</a:t>
            </a:r>
            <a:endParaRPr lang="en-US" altLang="zh-CN" sz="3467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>
                <a:solidFill>
                  <a:prstClr val="black"/>
                </a:solidFill>
                <a:cs typeface="Times New Roman" panose="02020603050405020304" pitchFamily="18" charset="0"/>
              </a:rPr>
              <a:t>将计算一个产生式左部符号的</a:t>
            </a:r>
            <a:r>
              <a:rPr lang="zh-CN" altLang="en-US" sz="3200" b="1" dirty="0">
                <a:solidFill>
                  <a:srgbClr val="0000FF"/>
                </a:solidFill>
                <a:cs typeface="Times New Roman" panose="02020603050405020304" pitchFamily="18" charset="0"/>
              </a:rPr>
              <a:t>综合属性</a:t>
            </a:r>
            <a:r>
              <a:rPr lang="zh-CN" altLang="en-US" sz="3200" b="1" dirty="0">
                <a:solidFill>
                  <a:prstClr val="black"/>
                </a:solidFill>
                <a:cs typeface="Times New Roman" panose="02020603050405020304" pitchFamily="18" charset="0"/>
              </a:rPr>
              <a:t>的动作放置在这个产生式</a:t>
            </a:r>
            <a:r>
              <a:rPr lang="zh-CN" altLang="en-US" sz="3200" b="1" dirty="0">
                <a:solidFill>
                  <a:srgbClr val="0000FF"/>
                </a:solidFill>
                <a:cs typeface="Times New Roman" panose="02020603050405020304" pitchFamily="18" charset="0"/>
              </a:rPr>
              <a:t>右部的最右端</a:t>
            </a:r>
          </a:p>
          <a:p>
            <a:pPr lvl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>
                <a:solidFill>
                  <a:prstClr val="black"/>
                </a:solidFill>
                <a:cs typeface="Times New Roman" panose="02020603050405020304" pitchFamily="18" charset="0"/>
              </a:rPr>
              <a:t>将计算某个非终结符号</a:t>
            </a:r>
            <a:r>
              <a:rPr lang="en-US" altLang="zh-CN" sz="3200" b="1" dirty="0">
                <a:solidFill>
                  <a:prstClr val="black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solidFill>
                  <a:prstClr val="black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3200" b="1" dirty="0">
                <a:solidFill>
                  <a:srgbClr val="0000FF"/>
                </a:solidFill>
                <a:cs typeface="Times New Roman" panose="02020603050405020304" pitchFamily="18" charset="0"/>
              </a:rPr>
              <a:t>继承属性</a:t>
            </a:r>
            <a:r>
              <a:rPr lang="zh-CN" altLang="en-US" sz="3200" b="1" dirty="0">
                <a:solidFill>
                  <a:prstClr val="black"/>
                </a:solidFill>
                <a:cs typeface="Times New Roman" panose="02020603050405020304" pitchFamily="18" charset="0"/>
              </a:rPr>
              <a:t>的动作插入到产生式右部中</a:t>
            </a:r>
            <a:r>
              <a:rPr lang="zh-CN" altLang="en-US" sz="3200" b="1" dirty="0">
                <a:solidFill>
                  <a:srgbClr val="0000FF"/>
                </a:solidFill>
                <a:cs typeface="Times New Roman" panose="02020603050405020304" pitchFamily="18" charset="0"/>
              </a:rPr>
              <a:t>紧靠在</a:t>
            </a:r>
            <a:r>
              <a:rPr lang="en-US" altLang="zh-CN" sz="3200" b="1" dirty="0">
                <a:solidFill>
                  <a:srgbClr val="0000FF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solidFill>
                  <a:srgbClr val="0000FF"/>
                </a:solidFill>
                <a:cs typeface="Times New Roman" panose="02020603050405020304" pitchFamily="18" charset="0"/>
              </a:rPr>
              <a:t>的本次出现之前的位置上</a:t>
            </a:r>
          </a:p>
          <a:p>
            <a:pPr>
              <a:lnSpc>
                <a:spcPts val="5067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3467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SDT</a:t>
            </a:r>
            <a:r>
              <a:rPr lang="zh-CN" altLang="en-US" sz="3467" b="1" dirty="0">
                <a:solidFill>
                  <a:prstClr val="black"/>
                </a:solidFill>
                <a:cs typeface="Times New Roman" panose="02020603050405020304" pitchFamily="18" charset="0"/>
              </a:rPr>
              <a:t>实现（语法分析器的扩展）</a:t>
            </a:r>
            <a:endParaRPr lang="en-US" altLang="zh-CN" sz="3467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>
                <a:solidFill>
                  <a:prstClr val="black"/>
                </a:solidFill>
                <a:cs typeface="Times New Roman" panose="02020603050405020304" pitchFamily="18" charset="0"/>
              </a:rPr>
              <a:t>增加</a:t>
            </a:r>
            <a:r>
              <a:rPr lang="zh-CN" altLang="en-US" sz="3200" b="1" dirty="0">
                <a:solidFill>
                  <a:srgbClr val="0000FF"/>
                </a:solidFill>
                <a:cs typeface="Times New Roman" panose="02020603050405020304" pitchFamily="18" charset="0"/>
              </a:rPr>
              <a:t>属性值字段</a:t>
            </a:r>
          </a:p>
          <a:p>
            <a:pPr lvl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>
                <a:solidFill>
                  <a:prstClr val="black"/>
                </a:solidFill>
                <a:cs typeface="Times New Roman" panose="02020603050405020304" pitchFamily="18" charset="0"/>
              </a:rPr>
              <a:t>增加</a:t>
            </a:r>
            <a:r>
              <a:rPr lang="zh-CN" altLang="en-US" sz="3200" b="1" dirty="0">
                <a:solidFill>
                  <a:srgbClr val="0000FF"/>
                </a:solidFill>
                <a:cs typeface="Times New Roman" panose="02020603050405020304" pitchFamily="18" charset="0"/>
              </a:rPr>
              <a:t>综合记录</a:t>
            </a:r>
            <a:endParaRPr lang="en-US" altLang="zh-CN" sz="32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>
                <a:solidFill>
                  <a:prstClr val="black"/>
                </a:solidFill>
                <a:cs typeface="Times New Roman" panose="02020603050405020304" pitchFamily="18" charset="0"/>
              </a:rPr>
              <a:t>增加</a:t>
            </a:r>
            <a:r>
              <a:rPr lang="zh-CN" altLang="en-US" sz="3200" b="1" dirty="0">
                <a:solidFill>
                  <a:srgbClr val="0000FF"/>
                </a:solidFill>
                <a:cs typeface="Times New Roman" panose="02020603050405020304" pitchFamily="18" charset="0"/>
              </a:rPr>
              <a:t>动作记录</a:t>
            </a:r>
            <a:endParaRPr lang="en-US" altLang="zh-CN" sz="32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endParaRPr kumimoji="1" lang="en-US" altLang="zh-CN" sz="6667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1184467" cy="530924"/>
          </a:xfrm>
        </p:spPr>
        <p:txBody>
          <a:bodyPr/>
          <a:lstStyle/>
          <a:p>
            <a:pPr eaLnBrk="1" hangingPunct="1"/>
            <a:r>
              <a:rPr kumimoji="1" lang="zh-CN" altLang="en-US" sz="37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基本文法可以使用</a:t>
            </a:r>
            <a:r>
              <a:rPr kumimoji="1" lang="en-US" altLang="zh-CN" sz="37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LL</a:t>
            </a:r>
            <a:r>
              <a:rPr kumimoji="1" lang="zh-CN" altLang="en-US" sz="37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分析技术，且</a:t>
            </a:r>
            <a:r>
              <a:rPr kumimoji="1" lang="en-US" altLang="zh-CN" sz="37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SDD</a:t>
            </a:r>
            <a:r>
              <a:rPr kumimoji="1" lang="zh-CN" altLang="en-US" sz="37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sz="37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37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属性的</a:t>
            </a:r>
            <a:endParaRPr kumimoji="1" lang="zh-CN" altLang="en-US" sz="4000" i="1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46C6F60-13CB-41A0-9A54-7ACA7A7BD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7131" y="5234814"/>
            <a:ext cx="1104900" cy="5990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20" rIns="0" bIns="45720" anchor="ctr"/>
          <a:lstStyle/>
          <a:p>
            <a:pPr eaLnBrk="1" hangingPunct="1">
              <a:defRPr/>
            </a:pPr>
            <a:r>
              <a:rPr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A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CBF5F13-175C-4F8C-B724-4A0CAFD15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931" y="5251747"/>
            <a:ext cx="1079500" cy="5757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20" rIns="0" bIns="45720" anchor="ctr"/>
          <a:lstStyle/>
          <a:p>
            <a:pPr algn="ctr" eaLnBrk="1" hangingPunct="1"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action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9E804C7A-4794-4D28-918F-2BA34623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798" y="5249632"/>
            <a:ext cx="1079500" cy="5778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20" rIns="0" bIns="45720" anchor="ctr"/>
          <a:lstStyle/>
          <a:p>
            <a:pPr eaLnBrk="1" hangingPunct="1">
              <a:defRPr/>
            </a:pPr>
            <a:r>
              <a:rPr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400" i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Asyn</a:t>
            </a:r>
            <a:endParaRPr lang="en-US" altLang="zh-CN" sz="2400" i="1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93ED17-B6DC-4498-B655-4F19BE4E0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5613" y="5262331"/>
            <a:ext cx="1246387" cy="1030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20" rIns="0" bIns="4572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Symbol</a:t>
            </a:r>
          </a:p>
          <a:p>
            <a:pPr eaLnBrk="1" hangingPunct="1"/>
            <a:r>
              <a:rPr lang="en-US" altLang="zh-CN" sz="1067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Value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6BE9DD4-EA08-45B0-AE52-AB1A5E820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7131" y="5789380"/>
            <a:ext cx="1094316" cy="577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20" rIns="0" bIns="45720" anchor="ctr"/>
          <a:lstStyle/>
          <a:p>
            <a:pPr eaLnBrk="1" hangingPunct="1">
              <a:defRPr/>
            </a:pPr>
            <a:endParaRPr lang="en-US" altLang="zh-CN" sz="2400" i="1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0752340F-2716-45FB-BA16-6CC4B2E68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7631" y="5789380"/>
            <a:ext cx="1079500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20" rIns="0" bIns="45720" anchor="ctr"/>
          <a:lstStyle/>
          <a:p>
            <a:pPr eaLnBrk="1" hangingPunct="1">
              <a:defRPr/>
            </a:pPr>
            <a:endParaRPr lang="en-US" altLang="zh-CN" sz="240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EE3128D5-8698-45D4-8F41-8EEC78E16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1447" y="5789380"/>
            <a:ext cx="1085851" cy="575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20" rIns="0" bIns="45720" anchor="ctr"/>
          <a:lstStyle/>
          <a:p>
            <a:pPr eaLnBrk="1" hangingPunct="1">
              <a:defRPr/>
            </a:pPr>
            <a:r>
              <a:rPr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5D0C256-2EAA-45C6-A42F-C55141B85EB5}"/>
              </a:ext>
            </a:extLst>
          </p:cNvPr>
          <p:cNvCxnSpPr/>
          <p:nvPr/>
        </p:nvCxnSpPr>
        <p:spPr>
          <a:xfrm>
            <a:off x="6576814" y="5236931"/>
            <a:ext cx="42904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85D70A3-FB88-4611-B139-3A9FC49FAB22}"/>
              </a:ext>
            </a:extLst>
          </p:cNvPr>
          <p:cNvCxnSpPr/>
          <p:nvPr/>
        </p:nvCxnSpPr>
        <p:spPr>
          <a:xfrm>
            <a:off x="6576814" y="5812664"/>
            <a:ext cx="1018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FFEB3AD-1442-4B43-9E0F-088D8716AE79}"/>
              </a:ext>
            </a:extLst>
          </p:cNvPr>
          <p:cNvCxnSpPr/>
          <p:nvPr/>
        </p:nvCxnSpPr>
        <p:spPr>
          <a:xfrm>
            <a:off x="6576814" y="6388397"/>
            <a:ext cx="42904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95FD6DA-E86A-4562-8C75-82C2D780802F}"/>
              </a:ext>
            </a:extLst>
          </p:cNvPr>
          <p:cNvCxnSpPr/>
          <p:nvPr/>
        </p:nvCxnSpPr>
        <p:spPr>
          <a:xfrm>
            <a:off x="10860947" y="5207298"/>
            <a:ext cx="0" cy="1198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82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2667001" y="941917"/>
            <a:ext cx="666961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400">
              <a:solidFill>
                <a:srgbClr val="5EAE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571501" y="1047751"/>
            <a:ext cx="1114001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6000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891" indent="-342891" defTabSz="121917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3733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如果一个</a:t>
            </a:r>
            <a:r>
              <a:rPr kumimoji="1" lang="en-US" altLang="zh-CN" sz="3733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3733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3733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SDD</a:t>
            </a:r>
            <a:r>
              <a:rPr kumimoji="1" lang="zh-CN" altLang="en-US" sz="3733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的基本文法可以使用</a:t>
            </a:r>
            <a:r>
              <a:rPr kumimoji="1" lang="en-US" altLang="zh-CN" sz="3733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</a:t>
            </a:r>
            <a:r>
              <a:rPr kumimoji="1" lang="zh-CN" altLang="en-US" sz="3733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分析技术，那么它的</a:t>
            </a:r>
            <a:r>
              <a:rPr kumimoji="1" lang="en-US" altLang="zh-CN" sz="3733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SDT</a:t>
            </a:r>
            <a:r>
              <a:rPr kumimoji="1" lang="zh-CN" altLang="en-US" sz="3733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可以在</a:t>
            </a:r>
            <a:r>
              <a:rPr kumimoji="1" lang="en-US" altLang="zh-CN" sz="3733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</a:t>
            </a:r>
            <a:r>
              <a:rPr kumimoji="1" lang="zh-CN" altLang="en-US" sz="3733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sz="3733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kumimoji="1" lang="zh-CN" altLang="en-US" sz="3733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语法分析过程中实现</a:t>
            </a:r>
            <a:endParaRPr kumimoji="1" lang="en-US" altLang="zh-CN" sz="3733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080" lvl="1" indent="-342891" defTabSz="121917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3733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在非递归的预测分析过程中进行语义翻译</a:t>
            </a:r>
          </a:p>
          <a:p>
            <a:pPr marL="800080" lvl="1" indent="-342891" defTabSz="121917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3733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在递归的预测分析过程中进行语义翻译</a:t>
            </a:r>
          </a:p>
          <a:p>
            <a:pPr marL="800080" lvl="1" indent="-342891" defTabSz="121917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3733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3733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kumimoji="1" lang="zh-CN" altLang="en-US" sz="3733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分析过程中进行语义翻译</a:t>
            </a:r>
          </a:p>
          <a:p>
            <a:pPr marL="342891" indent="-342891" defTabSz="1219170" fontAlgn="base">
              <a:lnSpc>
                <a:spcPts val="5333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endParaRPr kumimoji="1" lang="zh-CN" altLang="en-US" sz="3733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i="1" dirty="0">
                <a:solidFill>
                  <a:schemeClr val="tx1"/>
                </a:solidFill>
                <a:cs typeface="Times New Roman" panose="02020603050405020304" pitchFamily="18" charset="0"/>
              </a:rPr>
              <a:t>L-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属性定义的</a:t>
            </a:r>
            <a:r>
              <a:rPr lang="en-US" altLang="zh-CN" sz="4000" i="1" dirty="0">
                <a:solidFill>
                  <a:schemeClr val="tx1"/>
                </a:solidFill>
                <a:cs typeface="Times New Roman" panose="02020603050405020304" pitchFamily="18" charset="0"/>
              </a:rPr>
              <a:t>SDT 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实现</a:t>
            </a:r>
            <a:endParaRPr kumimoji="1" lang="zh-CN" altLang="en-US" sz="4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5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432801" y="482600"/>
            <a:ext cx="4000500" cy="6335184"/>
          </a:xfrm>
        </p:spPr>
        <p:txBody>
          <a:bodyPr/>
          <a:lstStyle/>
          <a:p>
            <a:pPr marL="363530" indent="-363530" eaLnBrk="1" hangingPunct="1">
              <a:buNone/>
              <a:defRPr/>
            </a:pPr>
            <a:r>
              <a:rPr lang="zh-CN" altLang="en-US" sz="2133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133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133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syn</a:t>
            </a:r>
            <a:r>
              <a:rPr lang="en-US" altLang="zh-CN" sz="2133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133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133" b="1" i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zh-CN" altLang="en-US" sz="2133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r>
              <a:rPr lang="en-US" altLang="zh-CN" sz="2133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(</a:t>
            </a:r>
            <a:r>
              <a:rPr lang="en-US" altLang="zh-CN" sz="2133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token, </a:t>
            </a:r>
            <a:r>
              <a:rPr lang="zh-CN" altLang="en-US" sz="2133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133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133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inh</a:t>
            </a:r>
            <a:r>
              <a:rPr lang="en-US" altLang="zh-CN" sz="2133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)</a:t>
            </a:r>
          </a:p>
          <a:p>
            <a:pPr marL="363530" indent="-363530" eaLnBrk="1" hangingPunct="1">
              <a:buNone/>
              <a:defRPr/>
            </a:pPr>
            <a:r>
              <a:rPr lang="en-US" altLang="zh-CN" sz="2133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{</a:t>
            </a:r>
            <a:r>
              <a:rPr lang="en-US" altLang="zh-CN" sz="2133" b="1" dirty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r>
              <a:rPr lang="en-US" altLang="zh-CN" sz="2133" b="1" i="1" dirty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r>
              <a:rPr lang="en-US" altLang="zh-CN" sz="2133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D</a:t>
            </a:r>
            <a:r>
              <a:rPr lang="en-US" altLang="zh-CN" sz="2133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: </a:t>
            </a:r>
            <a:r>
              <a:rPr lang="en-US" altLang="zh-CN" sz="2133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Fval</a:t>
            </a:r>
            <a:r>
              <a:rPr lang="en-US" altLang="zh-CN" sz="2133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, </a:t>
            </a:r>
            <a:r>
              <a:rPr lang="zh-CN" altLang="en-US" sz="2133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133" b="1" baseline="-250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33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133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inh</a:t>
            </a:r>
            <a:r>
              <a:rPr lang="en-US" altLang="zh-CN" sz="2133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133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133" b="1" baseline="-250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33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133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syn</a:t>
            </a:r>
            <a:r>
              <a:rPr lang="zh-CN" altLang="en-US" sz="2133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marL="363530" indent="-363530" eaLnBrk="1" hangingPunct="1">
              <a:buNone/>
              <a:defRPr/>
            </a:pPr>
            <a:r>
              <a:rPr lang="en-US" altLang="zh-CN" sz="2133" b="1" i="1" dirty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    </a:t>
            </a:r>
            <a:r>
              <a:rPr lang="en-US" altLang="zh-CN" sz="2133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if token=“*”  then</a:t>
            </a:r>
          </a:p>
          <a:p>
            <a:pPr marL="363530" indent="-363530" eaLnBrk="1" hangingPunct="1">
              <a:buNone/>
              <a:defRPr/>
            </a:pPr>
            <a:r>
              <a:rPr lang="en-US" altLang="zh-CN" sz="2133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    </a:t>
            </a:r>
            <a:r>
              <a:rPr lang="en-US" altLang="zh-CN" sz="2133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{ </a:t>
            </a:r>
            <a:r>
              <a:rPr lang="en-US" altLang="zh-CN" sz="2133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r>
              <a:rPr lang="en-US" altLang="zh-CN" sz="2133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Getnext</a:t>
            </a:r>
            <a:r>
              <a:rPr lang="en-US" altLang="zh-CN" sz="2133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(</a:t>
            </a:r>
            <a:r>
              <a:rPr lang="en-US" altLang="zh-CN" sz="2133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token</a:t>
            </a:r>
            <a:r>
              <a:rPr lang="en-US" altLang="zh-CN" sz="2133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)</a:t>
            </a:r>
            <a:r>
              <a:rPr lang="zh-CN" altLang="en-US" sz="2133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；</a:t>
            </a:r>
          </a:p>
          <a:p>
            <a:pPr marL="363530" indent="-363530" eaLnBrk="1" hangingPunct="1">
              <a:buNone/>
              <a:defRPr/>
            </a:pPr>
            <a:r>
              <a:rPr lang="en-US" altLang="zh-CN" sz="2133" b="1" i="1" dirty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	  </a:t>
            </a:r>
            <a:r>
              <a:rPr lang="en-US" altLang="zh-CN" sz="2133" b="1" i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r>
              <a:rPr lang="en-US" altLang="zh-CN" sz="2133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Fval</a:t>
            </a:r>
            <a:r>
              <a:rPr lang="en-US" altLang="zh-CN" sz="2133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=</a:t>
            </a:r>
            <a:r>
              <a:rPr lang="en-US" altLang="zh-CN" sz="2133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F</a:t>
            </a:r>
            <a:r>
              <a:rPr lang="en-US" altLang="zh-CN" sz="2133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(</a:t>
            </a:r>
            <a:r>
              <a:rPr lang="en-US" altLang="zh-CN" sz="2133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token</a:t>
            </a:r>
            <a:r>
              <a:rPr lang="en-US" altLang="zh-CN" sz="2133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)</a:t>
            </a:r>
            <a:r>
              <a:rPr lang="zh-CN" altLang="en-US" sz="2133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；</a:t>
            </a:r>
          </a:p>
          <a:p>
            <a:pPr marL="363530" indent="-363530" eaLnBrk="1" hangingPunct="1">
              <a:buNone/>
              <a:defRPr/>
            </a:pPr>
            <a:r>
              <a:rPr lang="en-US" altLang="zh-CN" sz="2133" b="1" i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	   </a:t>
            </a:r>
            <a:r>
              <a:rPr lang="en-US" altLang="zh-CN" sz="2133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133" b="1" baseline="-250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33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133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inh</a:t>
            </a:r>
            <a:r>
              <a:rPr lang="en-US" altLang="zh-CN" sz="2133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zh-CN" altLang="en-US" sz="2133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133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133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inh×Fval</a:t>
            </a:r>
            <a:r>
              <a:rPr lang="zh-CN" altLang="en-US" sz="2133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133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63530" indent="-363530" eaLnBrk="1" hangingPunct="1">
              <a:buNone/>
              <a:defRPr/>
            </a:pPr>
            <a:r>
              <a:rPr lang="en-US" altLang="zh-CN" sz="2133" b="1" i="1" dirty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altLang="zh-CN" sz="2133" b="1" i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33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133" b="1" baseline="-250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33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133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syn</a:t>
            </a:r>
            <a:r>
              <a:rPr lang="en-US" altLang="zh-CN" sz="2133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133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133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33" b="1" i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133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133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token, </a:t>
            </a:r>
            <a:r>
              <a:rPr lang="en-US" altLang="zh-CN" sz="2133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133" b="1" baseline="-250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33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133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inh</a:t>
            </a:r>
            <a:r>
              <a:rPr lang="en-US" altLang="zh-CN" sz="2133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133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marL="363530" indent="-363530" eaLnBrk="1" hangingPunct="1">
              <a:buNone/>
              <a:defRPr/>
            </a:pPr>
            <a:r>
              <a:rPr lang="en-US" altLang="zh-CN" sz="2133" b="1" i="1" dirty="0"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zh-CN" altLang="en-US" sz="2133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T΄</a:t>
            </a:r>
            <a:r>
              <a:rPr lang="en-US" altLang="zh-CN" sz="2133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syn</a:t>
            </a:r>
            <a:r>
              <a:rPr lang="en-US" altLang="zh-CN" sz="2133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=</a:t>
            </a:r>
            <a:r>
              <a:rPr lang="en-US" altLang="zh-CN" sz="2133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133" b="1" baseline="-250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33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133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syn</a:t>
            </a:r>
            <a:r>
              <a:rPr lang="zh-CN" altLang="en-US" sz="2133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marL="363530" indent="-363530" eaLnBrk="1" hangingPunct="1">
              <a:buNone/>
              <a:defRPr/>
            </a:pPr>
            <a:r>
              <a:rPr lang="en-US" altLang="zh-CN" sz="2133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	   return </a:t>
            </a:r>
            <a:r>
              <a:rPr lang="zh-CN" altLang="en-US" sz="2133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133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133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syn</a:t>
            </a:r>
            <a:r>
              <a:rPr lang="zh-CN" altLang="en-US" sz="2133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；</a:t>
            </a:r>
          </a:p>
          <a:p>
            <a:pPr marL="363530" indent="-363530" eaLnBrk="1" hangingPunct="1">
              <a:buNone/>
              <a:defRPr/>
            </a:pPr>
            <a:r>
              <a:rPr lang="en-US" altLang="zh-CN" sz="2133" b="1" dirty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     </a:t>
            </a:r>
            <a:r>
              <a:rPr lang="en-US" altLang="zh-CN" sz="2133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}</a:t>
            </a:r>
          </a:p>
          <a:p>
            <a:pPr marL="363530" indent="-363530" eaLnBrk="1" hangingPunct="1">
              <a:buNone/>
              <a:defRPr/>
            </a:pPr>
            <a:r>
              <a:rPr lang="en-US" altLang="zh-CN" sz="2133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133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else if token=</a:t>
            </a:r>
            <a:r>
              <a:rPr lang="el-GR" altLang="zh-CN" sz="2133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r>
              <a:rPr lang="en-US" altLang="zh-CN" sz="2133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“ </a:t>
            </a:r>
            <a:r>
              <a:rPr lang="en-US" altLang="zh-CN" sz="2133" b="1" dirty="0">
                <a:solidFill>
                  <a:schemeClr val="tx1"/>
                </a:solidFill>
                <a:latin typeface="+mn-ea"/>
                <a:cs typeface="Times New Roman" pitchFamily="18" charset="0"/>
                <a:sym typeface="Arial" pitchFamily="34" charset="0"/>
              </a:rPr>
              <a:t>$</a:t>
            </a:r>
            <a:r>
              <a:rPr lang="en-US" altLang="zh-CN" sz="2133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”</a:t>
            </a:r>
            <a:r>
              <a:rPr lang="zh-CN" altLang="en-US" sz="2133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r>
              <a:rPr lang="en-US" altLang="zh-CN" sz="2133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then</a:t>
            </a:r>
          </a:p>
          <a:p>
            <a:pPr marL="363530" indent="-363530" eaLnBrk="1" hangingPunct="1">
              <a:buNone/>
              <a:defRPr/>
            </a:pPr>
            <a:r>
              <a:rPr lang="en-US" altLang="zh-CN" sz="2133" b="1" i="1" dirty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     </a:t>
            </a:r>
            <a:r>
              <a:rPr lang="en-US" altLang="zh-CN" sz="2133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{ </a:t>
            </a:r>
            <a:r>
              <a:rPr lang="en-US" altLang="zh-CN" sz="2133" b="1" i="1" dirty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r>
              <a:rPr lang="zh-CN" altLang="en-US" sz="2133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133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133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syn</a:t>
            </a:r>
            <a:r>
              <a:rPr lang="en-US" altLang="zh-CN" sz="2133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= </a:t>
            </a:r>
            <a:r>
              <a:rPr lang="zh-CN" altLang="en-US" sz="2133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133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133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inh</a:t>
            </a:r>
            <a:r>
              <a:rPr lang="zh-CN" altLang="en-US" sz="2133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；</a:t>
            </a:r>
          </a:p>
          <a:p>
            <a:pPr marL="363530" indent="-363530" eaLnBrk="1" hangingPunct="1">
              <a:buNone/>
              <a:defRPr/>
            </a:pPr>
            <a:r>
              <a:rPr lang="en-US" altLang="zh-CN" sz="2133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	   return </a:t>
            </a:r>
            <a:r>
              <a:rPr lang="zh-CN" altLang="en-US" sz="2133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133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133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syn</a:t>
            </a:r>
            <a:r>
              <a:rPr lang="zh-CN" altLang="en-US" sz="2133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；</a:t>
            </a:r>
          </a:p>
          <a:p>
            <a:pPr marL="363530" indent="-363530" eaLnBrk="1" hangingPunct="1">
              <a:buNone/>
              <a:defRPr/>
            </a:pPr>
            <a:r>
              <a:rPr lang="en-US" altLang="zh-CN" sz="2133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     }</a:t>
            </a:r>
          </a:p>
          <a:p>
            <a:pPr marL="363530" indent="-363530" eaLnBrk="1" hangingPunct="1">
              <a:buNone/>
              <a:defRPr/>
            </a:pPr>
            <a:r>
              <a:rPr lang="en-US" altLang="zh-CN" sz="2133" b="1" i="1" dirty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     </a:t>
            </a:r>
            <a:r>
              <a:rPr lang="en-US" altLang="zh-CN" sz="2133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else Error</a:t>
            </a:r>
            <a:r>
              <a:rPr lang="zh-CN" altLang="en-US" sz="2133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；</a:t>
            </a:r>
          </a:p>
          <a:p>
            <a:pPr marL="363530" indent="-363530" eaLnBrk="1" hangingPunct="1">
              <a:buNone/>
              <a:defRPr/>
            </a:pPr>
            <a:r>
              <a:rPr lang="en-US" altLang="zh-CN" sz="2133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}</a:t>
            </a:r>
            <a:endParaRPr lang="zh-CN" altLang="en-US" sz="2133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</p:txBody>
      </p:sp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2252134" y="2722033"/>
            <a:ext cx="6887633" cy="4018697"/>
            <a:chOff x="1365250" y="2041946"/>
            <a:chExt cx="5165725" cy="3013602"/>
          </a:xfrm>
        </p:grpSpPr>
        <p:sp>
          <p:nvSpPr>
            <p:cNvPr id="180239" name="Line 7"/>
            <p:cNvSpPr>
              <a:spLocks noChangeShapeType="1"/>
            </p:cNvSpPr>
            <p:nvPr/>
          </p:nvSpPr>
          <p:spPr bwMode="auto">
            <a:xfrm flipV="1">
              <a:off x="5892801" y="2041946"/>
              <a:ext cx="611263" cy="239035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180240" name="Line 8"/>
            <p:cNvSpPr>
              <a:spLocks noChangeShapeType="1"/>
            </p:cNvSpPr>
            <p:nvPr/>
          </p:nvSpPr>
          <p:spPr bwMode="auto">
            <a:xfrm flipV="1">
              <a:off x="5892800" y="2646848"/>
              <a:ext cx="638175" cy="178545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180241" name="Line 9"/>
            <p:cNvSpPr>
              <a:spLocks noChangeShapeType="1"/>
            </p:cNvSpPr>
            <p:nvPr/>
          </p:nvSpPr>
          <p:spPr bwMode="auto">
            <a:xfrm flipV="1">
              <a:off x="5892800" y="3827463"/>
              <a:ext cx="638175" cy="60483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655371" name="Rectangle 11"/>
            <p:cNvSpPr>
              <a:spLocks noChangeArrowheads="1"/>
            </p:cNvSpPr>
            <p:nvPr/>
          </p:nvSpPr>
          <p:spPr bwMode="auto">
            <a:xfrm>
              <a:off x="1365250" y="4432387"/>
              <a:ext cx="4635500" cy="62316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40" tIns="45720" rIns="91440" bIns="45720">
              <a:spAutoFit/>
            </a:bodyPr>
            <a:lstStyle/>
            <a:p>
              <a:pPr eaLnBrk="1" hangingPunct="1">
                <a:spcBef>
                  <a:spcPct val="30000"/>
                </a:spcBef>
                <a:defRPr/>
              </a:pPr>
              <a:r>
                <a:rPr lang="zh-CN" altLang="en-US" sz="2400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对于每个动作，将其代码复制到语法分析器，并把对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属性</a:t>
              </a:r>
              <a:r>
                <a:rPr lang="zh-CN" altLang="en-US" sz="2400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的引用改为对相应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变量</a:t>
              </a:r>
              <a:r>
                <a:rPr lang="zh-CN" altLang="en-US" sz="2400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的引用</a:t>
              </a:r>
            </a:p>
          </p:txBody>
        </p:sp>
      </p:grpSp>
      <p:grpSp>
        <p:nvGrpSpPr>
          <p:cNvPr id="180228" name="组合 5"/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12" name="五边形 11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0238" name="五边形 12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94570" name="Rectangle 3"/>
          <p:cNvSpPr txBox="1">
            <a:spLocks noChangeArrowheads="1"/>
          </p:cNvSpPr>
          <p:nvPr/>
        </p:nvSpPr>
        <p:spPr bwMode="auto">
          <a:xfrm>
            <a:off x="131234" y="1873251"/>
            <a:ext cx="6057900" cy="403648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SzPct val="100000"/>
              <a:defRPr/>
            </a:pPr>
            <a:r>
              <a:rPr lang="en-US" altLang="zh-CN" sz="2667" i="1" dirty="0">
                <a:latin typeface="Times New Roman" panose="02020603050405020304" pitchFamily="18" charset="0"/>
              </a:rPr>
              <a:t>SDT</a:t>
            </a:r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{ 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667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667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667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{ </a:t>
            </a:r>
            <a:r>
              <a:rPr lang="en-US" altLang="zh-CN" sz="2667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667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zh-CN" altLang="en-US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67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67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667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  <a:r>
              <a:rPr lang="zh-CN" altLang="en-US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67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667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667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2667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zh-CN" altLang="en-US" sz="2000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2284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933" spc="4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5.4.2 </a:t>
            </a:r>
            <a:r>
              <a:rPr kumimoji="1" lang="zh-CN" altLang="en-US" sz="2933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在递归的预测分析过程中进行翻译</a:t>
            </a:r>
          </a:p>
        </p:txBody>
      </p:sp>
      <p:grpSp>
        <p:nvGrpSpPr>
          <p:cNvPr id="6" name="组合 3"/>
          <p:cNvGrpSpPr>
            <a:grpSpLocks/>
          </p:cNvGrpSpPr>
          <p:nvPr/>
        </p:nvGrpSpPr>
        <p:grpSpPr bwMode="auto">
          <a:xfrm>
            <a:off x="2252134" y="836084"/>
            <a:ext cx="6275917" cy="1488195"/>
            <a:chOff x="1365250" y="626585"/>
            <a:chExt cx="4706696" cy="1116907"/>
          </a:xfrm>
        </p:grpSpPr>
        <p:sp>
          <p:nvSpPr>
            <p:cNvPr id="2" name="矩形 1"/>
            <p:cNvSpPr/>
            <p:nvPr/>
          </p:nvSpPr>
          <p:spPr>
            <a:xfrm>
              <a:off x="1365250" y="842632"/>
              <a:ext cx="4043155" cy="9008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为每个非终结符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构造一个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函数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的每个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继承属性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对应该函数的一个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形参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，函数的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返回值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是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综合属性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值</a:t>
              </a:r>
              <a:endParaRPr kumimoji="1" lang="zh-CN" altLang="en-US" sz="24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80236" name="Line 7"/>
            <p:cNvSpPr>
              <a:spLocks noChangeShapeType="1"/>
            </p:cNvSpPr>
            <p:nvPr/>
          </p:nvSpPr>
          <p:spPr bwMode="auto">
            <a:xfrm flipV="1">
              <a:off x="5408408" y="626585"/>
              <a:ext cx="663538" cy="53369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</p:grpSp>
      <p:grpSp>
        <p:nvGrpSpPr>
          <p:cNvPr id="7" name="组合 4"/>
          <p:cNvGrpSpPr>
            <a:grpSpLocks/>
          </p:cNvGrpSpPr>
          <p:nvPr/>
        </p:nvGrpSpPr>
        <p:grpSpPr bwMode="auto">
          <a:xfrm>
            <a:off x="4902201" y="1246718"/>
            <a:ext cx="3833284" cy="2491496"/>
            <a:chOff x="3352713" y="934862"/>
            <a:chExt cx="2874680" cy="1869467"/>
          </a:xfrm>
        </p:grpSpPr>
        <p:sp>
          <p:nvSpPr>
            <p:cNvPr id="3" name="矩形 2"/>
            <p:cNvSpPr/>
            <p:nvPr/>
          </p:nvSpPr>
          <p:spPr>
            <a:xfrm>
              <a:off x="3352713" y="1903675"/>
              <a:ext cx="2874680" cy="9006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对出现在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产生式右部中的每个文法符号的每个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属性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都设置一个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局部变量</a:t>
              </a:r>
            </a:p>
          </p:txBody>
        </p:sp>
        <p:sp>
          <p:nvSpPr>
            <p:cNvPr id="180234" name="Line 7"/>
            <p:cNvSpPr>
              <a:spLocks noChangeShapeType="1"/>
            </p:cNvSpPr>
            <p:nvPr/>
          </p:nvSpPr>
          <p:spPr bwMode="auto">
            <a:xfrm flipV="1">
              <a:off x="5724129" y="934862"/>
              <a:ext cx="503264" cy="96923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59330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4" grpId="0" build="p"/>
      <p:bldP spid="19457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8" name="Rectangle 4"/>
          <p:cNvSpPr>
            <a:spLocks noGrp="1" noChangeArrowheads="1"/>
          </p:cNvSpPr>
          <p:nvPr>
            <p:ph idx="1"/>
          </p:nvPr>
        </p:nvSpPr>
        <p:spPr>
          <a:xfrm>
            <a:off x="6671734" y="1432984"/>
            <a:ext cx="5185833" cy="4917016"/>
          </a:xfrm>
          <a:ln w="12700"/>
        </p:spPr>
        <p:txBody>
          <a:bodyPr/>
          <a:lstStyle/>
          <a:p>
            <a:pPr marL="363530" indent="-363530" eaLnBrk="1" hangingPunct="1">
              <a:buNone/>
              <a:defRPr/>
            </a:pPr>
            <a:r>
              <a:rPr lang="en-US" altLang="zh-CN" sz="2667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Tval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T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(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token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)</a:t>
            </a:r>
          </a:p>
          <a:p>
            <a:pPr marL="363530" indent="-363530" eaLnBrk="1" hangingPunct="1"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{</a:t>
            </a:r>
          </a:p>
          <a:p>
            <a:pPr marL="363530" indent="-363530" eaLnBrk="1" hangingPunct="1">
              <a:buNone/>
              <a:defRPr/>
            </a:pPr>
            <a:r>
              <a:rPr lang="en-US" altLang="zh-CN" sz="2667" b="1" i="1" dirty="0">
                <a:cs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D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：</a:t>
            </a:r>
            <a:r>
              <a:rPr lang="en-US" altLang="zh-CN" sz="2667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Fval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, </a:t>
            </a:r>
            <a:r>
              <a:rPr lang="zh-CN" altLang="en-US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T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667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inh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, </a:t>
            </a:r>
            <a:r>
              <a:rPr lang="zh-CN" altLang="en-US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T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667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syn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；</a:t>
            </a:r>
          </a:p>
          <a:p>
            <a:pPr marL="363530" indent="-363530" eaLnBrk="1" hangingPunct="1">
              <a:buNone/>
              <a:defRPr/>
            </a:pPr>
            <a:endParaRPr lang="en-US" altLang="zh-CN" sz="1067" b="1" i="1" dirty="0">
              <a:solidFill>
                <a:schemeClr val="hlink"/>
              </a:solidFill>
              <a:cs typeface="Times New Roman" pitchFamily="18" charset="0"/>
              <a:sym typeface="Times New Roman" pitchFamily="18" charset="0"/>
            </a:endParaRPr>
          </a:p>
          <a:p>
            <a:pPr marL="363530" indent="-363530" eaLnBrk="1" hangingPunct="1">
              <a:buNone/>
              <a:defRPr/>
            </a:pPr>
            <a:r>
              <a:rPr lang="en-US" altLang="zh-CN" sz="2667" b="1" i="1" dirty="0">
                <a:solidFill>
                  <a:schemeClr val="hlink"/>
                </a:solidFill>
                <a:cs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  <a:sym typeface="Arial" pitchFamily="34" charset="0"/>
              </a:rPr>
              <a:t>if token </a:t>
            </a:r>
            <a:r>
              <a:rPr lang="en-US" altLang="zh-CN" sz="2667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Arial" pitchFamily="34" charset="0"/>
              </a:rPr>
              <a:t>≠ 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  <a:sym typeface="Arial" pitchFamily="34" charset="0"/>
              </a:rPr>
              <a:t>“digit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  <a:sym typeface="Arial" pitchFamily="34" charset="0"/>
              </a:rPr>
              <a:t>”  then Error;</a:t>
            </a:r>
          </a:p>
          <a:p>
            <a:pPr marL="363530" indent="-363530" eaLnBrk="1" hangingPunct="1">
              <a:buNone/>
              <a:defRPr/>
            </a:pP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2667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Fval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 = 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F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(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token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);</a:t>
            </a:r>
          </a:p>
          <a:p>
            <a:pPr marL="363530" indent="-363530" eaLnBrk="1" hangingPunct="1">
              <a:buNone/>
              <a:defRPr/>
            </a:pPr>
            <a:r>
              <a:rPr lang="en-US" altLang="zh-CN" sz="2667" b="1" i="1" dirty="0">
                <a:solidFill>
                  <a:srgbClr val="FF0000"/>
                </a:solidFill>
                <a:cs typeface="Times New Roman" pitchFamily="18" charset="0"/>
                <a:sym typeface="Times New Roman" pitchFamily="18" charset="0"/>
              </a:rPr>
              <a:t>	</a:t>
            </a:r>
            <a:r>
              <a:rPr lang="zh-CN" altLang="en-US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T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667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inh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= </a:t>
            </a:r>
            <a:r>
              <a:rPr lang="en-US" altLang="zh-CN" sz="2667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Fval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；</a:t>
            </a:r>
            <a:endParaRPr lang="en-US" altLang="zh-CN" sz="1067" b="1" dirty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  <a:p>
            <a:pPr marL="363530" indent="-363530" eaLnBrk="1" hangingPunct="1">
              <a:buNone/>
              <a:defRPr/>
            </a:pPr>
            <a:r>
              <a:rPr lang="en-US" altLang="zh-CN" sz="2667" b="1" i="1" dirty="0">
                <a:cs typeface="Times New Roman" pitchFamily="18" charset="0"/>
              </a:rPr>
              <a:t>	</a:t>
            </a:r>
            <a:r>
              <a:rPr lang="zh-CN" altLang="en-US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T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667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syn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=</a:t>
            </a:r>
            <a:r>
              <a:rPr lang="zh-CN" altLang="en-US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</a:t>
            </a:r>
            <a:r>
              <a:rPr lang="zh-CN" altLang="en-US" sz="2667" b="1" i="1" dirty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lang="zh-CN" altLang="en-US" sz="2667" b="1" baseline="-25000" dirty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en-US" altLang="zh-CN" sz="2667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 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</a:rPr>
              <a:t>token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,</a:t>
            </a:r>
            <a:r>
              <a:rPr lang="zh-CN" altLang="en-US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T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667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inh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</a:rPr>
              <a:t>);</a:t>
            </a:r>
          </a:p>
          <a:p>
            <a:pPr marL="363530" indent="-363530" eaLnBrk="1" hangingPunct="1">
              <a:buNone/>
              <a:defRPr/>
            </a:pPr>
            <a:r>
              <a:rPr lang="en-US" altLang="zh-CN" sz="2667" b="1" i="1" dirty="0">
                <a:cs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2667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Tval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 =</a:t>
            </a:r>
            <a:r>
              <a:rPr lang="zh-CN" altLang="en-US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T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667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syn</a:t>
            </a:r>
            <a:r>
              <a:rPr lang="en-US" altLang="zh-CN" sz="2667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;</a:t>
            </a:r>
          </a:p>
          <a:p>
            <a:pPr marL="363530" indent="-363530" eaLnBrk="1" hangingPunct="1">
              <a:buNone/>
              <a:defRPr/>
            </a:pPr>
            <a:endParaRPr lang="en-US" altLang="zh-CN" sz="1067" b="1" i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  <a:sym typeface="Times New Roman" pitchFamily="18" charset="0"/>
            </a:endParaRPr>
          </a:p>
          <a:p>
            <a:pPr marL="363530" indent="-363530" eaLnBrk="1" hangingPunct="1">
              <a:buNone/>
              <a:defRPr/>
            </a:pP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	return </a:t>
            </a:r>
            <a:r>
              <a:rPr lang="en-US" altLang="zh-CN" sz="2667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Tval</a:t>
            </a:r>
            <a:r>
              <a:rPr lang="en-US" altLang="zh-CN" sz="2667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;</a:t>
            </a:r>
          </a:p>
          <a:p>
            <a:pPr marL="363530" indent="-363530" eaLnBrk="1" hangingPunct="1"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}</a:t>
            </a:r>
            <a:endParaRPr lang="zh-CN" altLang="en-US" sz="2667" b="1" dirty="0">
              <a:solidFill>
                <a:schemeClr val="tx1"/>
              </a:solidFill>
              <a:cs typeface="Times New Roman" pitchFamily="18" charset="0"/>
              <a:sym typeface="Times New Roman" pitchFamily="18" charset="0"/>
            </a:endParaRPr>
          </a:p>
        </p:txBody>
      </p:sp>
      <p:grpSp>
        <p:nvGrpSpPr>
          <p:cNvPr id="182275" name="组合 5"/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7" name="五边形 6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2279" name="五边形 7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96612" name="Rectangle 3"/>
          <p:cNvSpPr txBox="1">
            <a:spLocks noChangeArrowheads="1"/>
          </p:cNvSpPr>
          <p:nvPr/>
        </p:nvSpPr>
        <p:spPr bwMode="auto">
          <a:xfrm>
            <a:off x="131234" y="1873251"/>
            <a:ext cx="6057900" cy="403648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SzPct val="100000"/>
              <a:defRPr/>
            </a:pPr>
            <a:r>
              <a:rPr lang="en-US" altLang="zh-CN" sz="2667" i="1" dirty="0">
                <a:latin typeface="Times New Roman" panose="02020603050405020304" pitchFamily="18" charset="0"/>
              </a:rPr>
              <a:t>SDT</a:t>
            </a:r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{ 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667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{ </a:t>
            </a:r>
            <a:r>
              <a:rPr lang="en-US" altLang="zh-CN" sz="2667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667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6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6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6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667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667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2667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zh-CN" altLang="en-US" sz="2000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2284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933" spc="4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5.4.2 </a:t>
            </a:r>
            <a:r>
              <a:rPr kumimoji="1" lang="zh-CN" altLang="en-US" sz="2933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在递归的预测分析过程中进行翻译</a:t>
            </a:r>
          </a:p>
        </p:txBody>
      </p:sp>
    </p:spTree>
    <p:extLst>
      <p:ext uri="{BB962C8B-B14F-4D97-AF65-F5344CB8AC3E}">
        <p14:creationId xmlns:p14="http://schemas.microsoft.com/office/powerpoint/2010/main" val="397076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 uiExpand="1" build="p"/>
      <p:bldP spid="656388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0B86397D-4F64-467A-8E0C-0C143374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>
              <a:defRPr/>
            </a:pPr>
            <a:r>
              <a:rPr lang="en-US" altLang="zh-CN" sz="4000" i="1" spc="4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SDD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属性的求值顺序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8A9FCA8F-5E2F-4D29-B5E1-EDC19E5DF26C}"/>
              </a:ext>
            </a:extLst>
          </p:cNvPr>
          <p:cNvSpPr/>
          <p:nvPr/>
        </p:nvSpPr>
        <p:spPr>
          <a:xfrm>
            <a:off x="805520" y="1525380"/>
            <a:ext cx="503434" cy="161786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428F9B4-5A04-4495-927F-88557D45E09F}"/>
              </a:ext>
            </a:extLst>
          </p:cNvPr>
          <p:cNvSpPr/>
          <p:nvPr/>
        </p:nvSpPr>
        <p:spPr>
          <a:xfrm>
            <a:off x="1209546" y="1323556"/>
            <a:ext cx="281381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不含继承属性</a:t>
            </a:r>
            <a:r>
              <a:rPr lang="zh-CN" altLang="en-US" sz="2400" b="1" dirty="0"/>
              <a:t>（只有综合属性）</a:t>
            </a:r>
            <a:r>
              <a:rPr lang="zh-CN" altLang="en-US" sz="3200" b="1" dirty="0"/>
              <a:t>：</a:t>
            </a:r>
            <a:endParaRPr lang="en-US" altLang="zh-CN" sz="3200" b="1" dirty="0"/>
          </a:p>
          <a:p>
            <a:endParaRPr lang="zh-CN" altLang="en-US" sz="3200" b="1" dirty="0"/>
          </a:p>
          <a:p>
            <a:r>
              <a:rPr lang="zh-CN" altLang="en-US" sz="3200" b="1" dirty="0"/>
              <a:t>包含继承属性：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8FB23B3-41E8-42A4-81E1-1C1FD121AB1F}"/>
                  </a:ext>
                </a:extLst>
              </p:cNvPr>
              <p:cNvSpPr/>
              <p:nvPr/>
            </p:nvSpPr>
            <p:spPr>
              <a:xfrm>
                <a:off x="4211464" y="1323556"/>
                <a:ext cx="3086101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∀</m:t>
                    </m:r>
                  </m:oMath>
                </a14:m>
                <a:r>
                  <a:rPr lang="en-US" altLang="zh-CN" sz="3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en-US" altLang="zh-CN" sz="3000" b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bottom_up</a:t>
                </a:r>
                <a:r>
                  <a:rPr lang="zh-CN" altLang="en-US" sz="3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顺序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8FB23B3-41E8-42A4-81E1-1C1FD121A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464" y="1323556"/>
                <a:ext cx="3086101" cy="553998"/>
              </a:xfrm>
              <a:prstGeom prst="rect">
                <a:avLst/>
              </a:prstGeom>
              <a:blipFill>
                <a:blip r:embed="rId3"/>
                <a:stretch>
                  <a:fillRect t="-16484" r="-4150" b="-32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A810A731-A33F-4C93-9888-15C586F7F4B1}"/>
              </a:ext>
            </a:extLst>
          </p:cNvPr>
          <p:cNvSpPr/>
          <p:nvPr/>
        </p:nvSpPr>
        <p:spPr>
          <a:xfrm>
            <a:off x="4178109" y="2799134"/>
            <a:ext cx="441659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不保证存在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itchFamily="18" charset="0"/>
              </a:rPr>
              <a:t>一个拓扑顺序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FA79CB6-2D64-44E6-B1B3-B37D2926A83D}"/>
              </a:ext>
            </a:extLst>
          </p:cNvPr>
          <p:cNvGrpSpPr/>
          <p:nvPr/>
        </p:nvGrpSpPr>
        <p:grpSpPr>
          <a:xfrm>
            <a:off x="7872411" y="2395916"/>
            <a:ext cx="3914775" cy="1503277"/>
            <a:chOff x="7872411" y="1929191"/>
            <a:chExt cx="3914775" cy="150327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1E4E188-3C89-4723-8AAB-2236494010BB}"/>
                </a:ext>
              </a:extLst>
            </p:cNvPr>
            <p:cNvGrpSpPr/>
            <p:nvPr/>
          </p:nvGrpSpPr>
          <p:grpSpPr>
            <a:xfrm>
              <a:off x="7872411" y="1929191"/>
              <a:ext cx="3914775" cy="1503277"/>
              <a:chOff x="7872411" y="1929191"/>
              <a:chExt cx="3914775" cy="1503277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C598AB8A-87B4-4AA4-B395-D10550307620}"/>
                  </a:ext>
                </a:extLst>
              </p:cNvPr>
              <p:cNvGrpSpPr/>
              <p:nvPr/>
            </p:nvGrpSpPr>
            <p:grpSpPr>
              <a:xfrm>
                <a:off x="7872411" y="1929191"/>
                <a:ext cx="3914775" cy="1499809"/>
                <a:chOff x="7872411" y="1929191"/>
                <a:chExt cx="3914775" cy="1499809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300D9E23-573D-4DD4-8006-D758F8232ED5}"/>
                    </a:ext>
                  </a:extLst>
                </p:cNvPr>
                <p:cNvGrpSpPr/>
                <p:nvPr/>
              </p:nvGrpSpPr>
              <p:grpSpPr>
                <a:xfrm>
                  <a:off x="7872411" y="1929191"/>
                  <a:ext cx="3914775" cy="1499809"/>
                  <a:chOff x="5014913" y="1775968"/>
                  <a:chExt cx="3914775" cy="1499809"/>
                </a:xfrm>
              </p:grpSpPr>
              <p:sp>
                <p:nvSpPr>
                  <p:cNvPr id="9" name="Text Box 17">
                    <a:extLst>
                      <a:ext uri="{FF2B5EF4-FFF2-40B4-BE49-F238E27FC236}">
                        <a16:creationId xmlns:a16="http://schemas.microsoft.com/office/drawing/2014/main" id="{99D00F85-955B-44A3-B1D7-1A4D7B64EC8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22039" y="2733676"/>
                    <a:ext cx="958800" cy="52540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wrap="square" lIns="90000" tIns="46800" rIns="90000" bIns="46800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kumimoji="1" lang="en-US" altLang="zh-CN" sz="2800" i="1" dirty="0" err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</a:rPr>
                      <a:t>A</a:t>
                    </a:r>
                    <a:r>
                      <a:rPr lang="en-US" altLang="zh-CN" sz="2800" dirty="0" err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a:t>.</a:t>
                    </a:r>
                    <a:r>
                      <a:rPr kumimoji="1" lang="en-US" altLang="zh-CN" sz="2800" i="1" dirty="0" err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val</a:t>
                    </a:r>
                    <a:endParaRPr kumimoji="1" lang="en-US" altLang="zh-CN" sz="28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" name="Rectangle 21">
                    <a:extLst>
                      <a:ext uri="{FF2B5EF4-FFF2-40B4-BE49-F238E27FC236}">
                        <a16:creationId xmlns:a16="http://schemas.microsoft.com/office/drawing/2014/main" id="{A25DD6BC-4D06-44A1-9883-A751651665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78738" y="2704339"/>
                    <a:ext cx="1250950" cy="52540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kumimoji="1" lang="en-US" altLang="zh-CN" sz="2800" i="1" dirty="0" err="1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rPr>
                      <a:t>X</a:t>
                    </a:r>
                    <a:r>
                      <a:rPr kumimoji="1" lang="en-US" altLang="zh-CN" sz="2800" i="1" baseline="-25000" dirty="0" err="1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rPr>
                      <a:t>n</a:t>
                    </a:r>
                    <a:r>
                      <a:rPr lang="en-US" altLang="zh-CN" sz="2800" dirty="0" err="1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a:t>.</a:t>
                    </a:r>
                    <a:r>
                      <a:rPr kumimoji="1" lang="en-US" altLang="zh-CN" sz="2800" i="1" dirty="0" err="1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val</a:t>
                    </a:r>
                    <a:endParaRPr kumimoji="1" lang="en-US" altLang="zh-CN" sz="2800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" name="Rectangle 23">
                    <a:extLst>
                      <a:ext uri="{FF2B5EF4-FFF2-40B4-BE49-F238E27FC236}">
                        <a16:creationId xmlns:a16="http://schemas.microsoft.com/office/drawing/2014/main" id="{50592C34-ED07-4319-A698-C32DA17F4C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1901" y="1775968"/>
                    <a:ext cx="1346200" cy="5254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sz="2800" i="1" dirty="0" err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B</a:t>
                    </a:r>
                    <a:r>
                      <a:rPr lang="en-US" altLang="zh-CN" sz="2800" dirty="0" err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a:t>.</a:t>
                    </a:r>
                    <a:r>
                      <a:rPr kumimoji="1" lang="en-US" altLang="zh-CN" sz="2800" i="1" dirty="0" err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val</a:t>
                    </a:r>
                    <a:endParaRPr kumimoji="1" lang="en-US" altLang="zh-CN" sz="28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" name="Line 24">
                    <a:extLst>
                      <a:ext uri="{FF2B5EF4-FFF2-40B4-BE49-F238E27FC236}">
                        <a16:creationId xmlns:a16="http://schemas.microsoft.com/office/drawing/2014/main" id="{FF8B2BD3-5226-4EC6-B832-FAA5D28B78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794907" y="2305050"/>
                    <a:ext cx="1150938" cy="43973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13" name="Line 26">
                    <a:extLst>
                      <a:ext uri="{FF2B5EF4-FFF2-40B4-BE49-F238E27FC236}">
                        <a16:creationId xmlns:a16="http://schemas.microsoft.com/office/drawing/2014/main" id="{9BD1EF46-9D98-4E9C-A893-E455D683C3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968281" y="2302452"/>
                    <a:ext cx="1316037" cy="37782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" name="Rectangle 16">
                    <a:extLst>
                      <a:ext uri="{FF2B5EF4-FFF2-40B4-BE49-F238E27FC236}">
                        <a16:creationId xmlns:a16="http://schemas.microsoft.com/office/drawing/2014/main" id="{194AAD52-8ECE-4164-9874-2347711D4C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14913" y="2750376"/>
                    <a:ext cx="1417638" cy="52540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sz="280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rPr>
                      <a:t>X</a:t>
                    </a:r>
                    <a:r>
                      <a:rPr kumimoji="1" lang="en-US" altLang="zh-CN" sz="2800" i="1" baseline="-25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rPr>
                      <a:t>1</a:t>
                    </a:r>
                    <a:r>
                      <a:rPr lang="en-US" altLang="zh-CN" sz="2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a:t>.</a:t>
                    </a:r>
                    <a:r>
                      <a:rPr kumimoji="1" lang="en-US" altLang="zh-CN" sz="280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val</a:t>
                    </a:r>
                    <a:endParaRPr kumimoji="1" lang="en-US" altLang="zh-CN" sz="2800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Line 39">
                    <a:extLst>
                      <a:ext uri="{FF2B5EF4-FFF2-40B4-BE49-F238E27FC236}">
                        <a16:creationId xmlns:a16="http://schemas.microsoft.com/office/drawing/2014/main" id="{AB79BE50-CB51-43BA-A1E0-DF5A603C65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11665" y="2848832"/>
                    <a:ext cx="80047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prstDash val="lgDash"/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squar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Line 40">
                    <a:extLst>
                      <a:ext uri="{FF2B5EF4-FFF2-40B4-BE49-F238E27FC236}">
                        <a16:creationId xmlns:a16="http://schemas.microsoft.com/office/drawing/2014/main" id="{7162DB58-1267-459E-8F86-6F85B866C0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190389" y="2808271"/>
                    <a:ext cx="95879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prstDash val="lgDash"/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square" lIns="90000" tIns="46800" rIns="90000" bIns="46800" anchor="ctr">
                    <a:spAutoFit/>
                  </a:bodyPr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17" name="Line 40">
                    <a:extLst>
                      <a:ext uri="{FF2B5EF4-FFF2-40B4-BE49-F238E27FC236}">
                        <a16:creationId xmlns:a16="http://schemas.microsoft.com/office/drawing/2014/main" id="{E8840872-48B8-4A69-B668-70EF447B43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29769" y="2377762"/>
                    <a:ext cx="0" cy="499738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prstDash val="lgDash"/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squar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" name="Line 39">
                  <a:extLst>
                    <a:ext uri="{FF2B5EF4-FFF2-40B4-BE49-F238E27FC236}">
                      <a16:creationId xmlns:a16="http://schemas.microsoft.com/office/drawing/2014/main" id="{8D0DE575-137C-4C5E-8CAF-C8EF62CBC5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763882" y="2607281"/>
                  <a:ext cx="962947" cy="34412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prstDash val="lgDash"/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squar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Line 39">
                  <a:extLst>
                    <a:ext uri="{FF2B5EF4-FFF2-40B4-BE49-F238E27FC236}">
                      <a16:creationId xmlns:a16="http://schemas.microsoft.com/office/drawing/2014/main" id="{180BDAB5-066E-4AEC-8D13-6B288787D7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9952484" y="2601692"/>
                  <a:ext cx="930562" cy="250281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prstDash val="lgDash"/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squar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Line 39">
                  <a:extLst>
                    <a:ext uri="{FF2B5EF4-FFF2-40B4-BE49-F238E27FC236}">
                      <a16:creationId xmlns:a16="http://schemas.microsoft.com/office/drawing/2014/main" id="{37EDC6E6-B700-4443-B9BD-7920390F53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9920209" y="2583995"/>
                  <a:ext cx="0" cy="37749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prstDash val="lgDash"/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squar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" name="Line 39">
                <a:extLst>
                  <a:ext uri="{FF2B5EF4-FFF2-40B4-BE49-F238E27FC236}">
                    <a16:creationId xmlns:a16="http://schemas.microsoft.com/office/drawing/2014/main" id="{FC4808FD-FC8E-4FAE-9635-76932C062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36000" y="3382963"/>
                <a:ext cx="800472" cy="0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  <a:prstDash val="lgDash"/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40">
                <a:extLst>
                  <a:ext uri="{FF2B5EF4-FFF2-40B4-BE49-F238E27FC236}">
                    <a16:creationId xmlns:a16="http://schemas.microsoft.com/office/drawing/2014/main" id="{FE25C4BA-3F8E-476C-9713-B66B6B2C4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732561" y="3432468"/>
                <a:ext cx="837073" cy="0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  <a:prstDash val="lgDash"/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0000" tIns="46800" rIns="90000" bIns="46800" anchor="ctr">
                <a:sp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24" name="Line 40">
              <a:extLst>
                <a:ext uri="{FF2B5EF4-FFF2-40B4-BE49-F238E27FC236}">
                  <a16:creationId xmlns:a16="http://schemas.microsoft.com/office/drawing/2014/main" id="{4BECF5B7-AB4F-4623-8B2D-9256192E1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02272" y="2442706"/>
              <a:ext cx="958799" cy="381478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5" name="Line 40">
              <a:extLst>
                <a:ext uri="{FF2B5EF4-FFF2-40B4-BE49-F238E27FC236}">
                  <a16:creationId xmlns:a16="http://schemas.microsoft.com/office/drawing/2014/main" id="{E990F156-01C9-4E4C-AD85-03890690D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11072" y="2441059"/>
              <a:ext cx="1250947" cy="369351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0" name="Rectangle 4"/>
          <p:cNvSpPr>
            <a:spLocks noGrp="1" noChangeArrowheads="1"/>
          </p:cNvSpPr>
          <p:nvPr>
            <p:ph idx="1"/>
          </p:nvPr>
        </p:nvSpPr>
        <p:spPr>
          <a:xfrm>
            <a:off x="6582834" y="1915585"/>
            <a:ext cx="5609167" cy="2942167"/>
          </a:xfrm>
          <a:solidFill>
            <a:schemeClr val="bg1"/>
          </a:solidFill>
          <a:ln w="12700"/>
        </p:spPr>
        <p:txBody>
          <a:bodyPr/>
          <a:lstStyle/>
          <a:p>
            <a:pPr marL="363530" indent="-363530" eaLnBrk="1" hangingPunct="1">
              <a:buNone/>
              <a:defRPr/>
            </a:pP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Fval 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F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(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token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)</a:t>
            </a:r>
          </a:p>
          <a:p>
            <a:pPr marL="363530" indent="-363530" eaLnBrk="1" hangingPunct="1">
              <a:buClr>
                <a:srgbClr val="31B6FD"/>
              </a:buClr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{	</a:t>
            </a:r>
          </a:p>
          <a:p>
            <a:pPr marL="363530" indent="-363530" eaLnBrk="1" hangingPunct="1">
              <a:buClr>
                <a:srgbClr val="31B6FD"/>
              </a:buClr>
              <a:buNone/>
              <a:defRPr/>
            </a:pP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itchFamily="18" charset="0"/>
                <a:sym typeface="Times New Roman" pitchFamily="18" charset="0"/>
              </a:rPr>
              <a:t>D</a:t>
            </a:r>
            <a:r>
              <a:rPr lang="zh-CN" altLang="en-US" sz="2667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itchFamily="18" charset="0"/>
                <a:sym typeface="Times New Roman" pitchFamily="18" charset="0"/>
              </a:rPr>
              <a:t>：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cs typeface="Times New Roman" pitchFamily="18" charset="0"/>
                <a:sym typeface="Times New Roman" pitchFamily="18" charset="0"/>
              </a:rPr>
              <a:t>digitlexval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667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itchFamily="18" charset="0"/>
                <a:sym typeface="Times New Roman" pitchFamily="18" charset="0"/>
              </a:rPr>
              <a:t>；</a:t>
            </a:r>
            <a:endParaRPr lang="en-US" altLang="zh-CN" sz="2667" b="1" dirty="0">
              <a:solidFill>
                <a:schemeClr val="tx1"/>
              </a:solidFill>
              <a:cs typeface="Times New Roman" pitchFamily="18" charset="0"/>
              <a:sym typeface="Times New Roman" pitchFamily="18" charset="0"/>
            </a:endParaRPr>
          </a:p>
          <a:p>
            <a:pPr marL="363530" indent="-363530" eaLnBrk="1" hangingPunct="1">
              <a:buNone/>
              <a:defRPr/>
            </a:pP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	if  token 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</a:rPr>
              <a:t>≠  “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</a:rPr>
              <a:t>digit”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</a:rPr>
              <a:t>  then  Error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；</a:t>
            </a:r>
            <a:endParaRPr lang="en-US" altLang="zh-CN" sz="2667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363530" indent="-363530" eaLnBrk="1" hangingPunct="1">
              <a:buNone/>
              <a:defRPr/>
            </a:pP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Fval=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cs typeface="Times New Roman" pitchFamily="18" charset="0"/>
                <a:sym typeface="Times New Roman" pitchFamily="18" charset="0"/>
              </a:rPr>
              <a:t>digitlexval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；</a:t>
            </a:r>
          </a:p>
          <a:p>
            <a:pPr marL="363530" indent="-363530" eaLnBrk="1" hangingPunct="1">
              <a:buNone/>
              <a:defRPr/>
            </a:pP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altLang="zh-CN" sz="2667" b="1" i="1" dirty="0" err="1">
                <a:solidFill>
                  <a:schemeClr val="tx1"/>
                </a:solidFill>
                <a:cs typeface="Times New Roman" pitchFamily="18" charset="0"/>
              </a:rPr>
              <a:t>Getnext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</a:rPr>
              <a:t>token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</a:rPr>
              <a:t>);</a:t>
            </a:r>
            <a:endParaRPr lang="zh-CN" altLang="en-US" sz="2667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363530" indent="-363530" eaLnBrk="1" hangingPunct="1">
              <a:buNone/>
              <a:defRPr/>
            </a:pP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	 return Fval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；</a:t>
            </a:r>
          </a:p>
          <a:p>
            <a:pPr marL="363530" indent="-363530" eaLnBrk="1" hangingPunct="1"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}</a:t>
            </a:r>
          </a:p>
        </p:txBody>
      </p:sp>
      <p:grpSp>
        <p:nvGrpSpPr>
          <p:cNvPr id="184323" name="组合 5"/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7" name="五边形 6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4327" name="五边形 7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98660" name="Rectangle 3"/>
          <p:cNvSpPr txBox="1">
            <a:spLocks noChangeArrowheads="1"/>
          </p:cNvSpPr>
          <p:nvPr/>
        </p:nvSpPr>
        <p:spPr bwMode="auto">
          <a:xfrm>
            <a:off x="131234" y="1873251"/>
            <a:ext cx="6057900" cy="403648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891" indent="-342891" defTabSz="1219170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endParaRPr lang="en-US" altLang="zh-CN" sz="32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891" indent="-342891" defTabSz="1219170" fontAlgn="base"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</a:rPr>
              <a:t>SDT</a:t>
            </a:r>
            <a:r>
              <a:rPr lang="zh-CN" altLang="en-US" sz="26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891" indent="-342891" defTabSz="121917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6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6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6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6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{ 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667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667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667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6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 marL="342891" indent="-342891" defTabSz="121917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6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{ </a:t>
            </a:r>
            <a:r>
              <a:rPr lang="en-US" altLang="zh-CN" sz="2667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6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26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667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891" indent="-342891" defTabSz="121917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6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6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6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zh-CN" altLang="en-US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67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6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6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6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67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667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1" indent="-342891" defTabSz="121917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6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  <a:r>
              <a:rPr lang="zh-CN" altLang="en-US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67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6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2891" indent="-342891" defTabSz="121917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6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6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26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2891" indent="-342891" defTabSz="121917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667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667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667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</a:t>
            </a:r>
            <a:r>
              <a:rPr lang="zh-CN" altLang="en-US" sz="2667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2667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667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667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667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2667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667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667" dirty="0">
              <a:solidFill>
                <a:srgbClr val="073E87">
                  <a:lumMod val="60000"/>
                  <a:lumOff val="4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1" indent="-342891" defTabSz="1219170" fontAlgn="base"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2284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933" spc="4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5.4.2 </a:t>
            </a:r>
            <a:r>
              <a:rPr kumimoji="1" lang="zh-CN" altLang="en-US" sz="2933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在递归的预测分析过程中进行翻译</a:t>
            </a:r>
          </a:p>
        </p:txBody>
      </p:sp>
    </p:spTree>
    <p:extLst>
      <p:ext uri="{BB962C8B-B14F-4D97-AF65-F5344CB8AC3E}">
        <p14:creationId xmlns:p14="http://schemas.microsoft.com/office/powerpoint/2010/main" val="314312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5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5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5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6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5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65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5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65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65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5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65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65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5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5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5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5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65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65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5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65434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65434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543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0" grpId="0" uiExpand="1" build="p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370" name="组合 5"/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7" name="五边形 6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6375" name="五边形 7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86371" name="Rectangle 3"/>
          <p:cNvSpPr txBox="1">
            <a:spLocks noChangeArrowheads="1"/>
          </p:cNvSpPr>
          <p:nvPr/>
        </p:nvSpPr>
        <p:spPr bwMode="auto">
          <a:xfrm>
            <a:off x="131234" y="1873251"/>
            <a:ext cx="6057900" cy="403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SzPct val="100000"/>
            </a:pPr>
            <a:r>
              <a:rPr lang="en-US" altLang="zh-CN" sz="2667" i="1">
                <a:latin typeface="Times New Roman" panose="02020603050405020304" pitchFamily="18" charset="0"/>
              </a:rPr>
              <a:t>SDT</a:t>
            </a:r>
            <a:r>
              <a:rPr lang="zh-CN" altLang="en-US" sz="2667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667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667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67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667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667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667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{ </a:t>
            </a:r>
            <a:r>
              <a:rPr lang="en-US" altLang="zh-CN" sz="2667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667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667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.inh </a:t>
            </a:r>
            <a:r>
              <a:rPr lang="en-US" altLang="zh-CN" sz="2667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667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667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667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667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667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667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{ </a:t>
            </a:r>
            <a:r>
              <a:rPr lang="en-US" altLang="zh-CN" sz="2667" i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 </a:t>
            </a:r>
            <a:r>
              <a:rPr lang="en-US" altLang="zh-CN" sz="2667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667" i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667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2667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667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667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667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667"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667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667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zh-CN" altLang="en-US" sz="2667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67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67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 i="1"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667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667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 i="1"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667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667" i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667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667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67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67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667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667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  <a:r>
              <a:rPr lang="zh-CN" altLang="en-US" sz="2667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>
                <a:latin typeface="Times New Roman" panose="02020603050405020304" pitchFamily="18" charset="0"/>
                <a:cs typeface="Times New Roman" panose="02020603050405020304" pitchFamily="18" charset="0"/>
              </a:rPr>
              <a:t>.syn </a:t>
            </a:r>
            <a:r>
              <a:rPr lang="en-US" altLang="zh-CN" sz="2667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667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67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67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>
                <a:latin typeface="Times New Roman" panose="02020603050405020304" pitchFamily="18" charset="0"/>
                <a:cs typeface="Times New Roman" panose="02020603050405020304" pitchFamily="18" charset="0"/>
              </a:rPr>
              <a:t>.syn</a:t>
            </a:r>
            <a:r>
              <a:rPr lang="en-US" altLang="zh-CN" sz="2667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667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667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67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667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667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667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>
                <a:latin typeface="Times New Roman" panose="02020603050405020304" pitchFamily="18" charset="0"/>
                <a:cs typeface="Times New Roman" panose="02020603050405020304" pitchFamily="18" charset="0"/>
              </a:rPr>
              <a:t>.syn </a:t>
            </a:r>
            <a:r>
              <a:rPr lang="en-US" altLang="zh-CN" sz="2667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667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67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2667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667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667" i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667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</a:t>
            </a:r>
            <a:r>
              <a:rPr lang="zh-CN" altLang="en-US" sz="2667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2667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667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667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digit.</a:t>
            </a:r>
            <a:r>
              <a:rPr lang="en-US" altLang="zh-CN" sz="2667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667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667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000"/>
          </a:p>
        </p:txBody>
      </p:sp>
      <p:sp>
        <p:nvSpPr>
          <p:cNvPr id="10" name="Rectangle 6"/>
          <p:cNvSpPr>
            <a:spLocks noGrp="1" noChangeArrowheads="1"/>
          </p:cNvSpPr>
          <p:nvPr>
            <p:ph idx="1"/>
          </p:nvPr>
        </p:nvSpPr>
        <p:spPr>
          <a:xfrm>
            <a:off x="6855885" y="1413934"/>
            <a:ext cx="4288367" cy="4396317"/>
          </a:xfrm>
          <a:ln w="12700"/>
        </p:spPr>
        <p:txBody>
          <a:bodyPr/>
          <a:lstStyle/>
          <a:p>
            <a:pPr marL="363530" indent="-363530" eaLnBrk="1" hangingPunct="1">
              <a:buNone/>
              <a:defRPr/>
            </a:pPr>
            <a:r>
              <a:rPr lang="en-US" altLang="zh-CN" sz="2667" b="1" i="1" dirty="0" err="1">
                <a:solidFill>
                  <a:schemeClr val="tx1"/>
                </a:solidFill>
                <a:cs typeface="Times New Roman" pitchFamily="18" charset="0"/>
              </a:rPr>
              <a:t>Desent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</a:rPr>
              <a:t>()</a:t>
            </a:r>
          </a:p>
          <a:p>
            <a:pPr marL="363530" indent="-363530" eaLnBrk="1" hangingPunct="1"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</a:rPr>
              <a:t>{</a:t>
            </a:r>
          </a:p>
          <a:p>
            <a:pPr marL="766743" lvl="1" indent="-363530" eaLnBrk="1" hangingPunct="1">
              <a:buNone/>
              <a:defRPr/>
            </a:pP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D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：</a:t>
            </a:r>
            <a:r>
              <a:rPr lang="en-US" altLang="zh-CN" sz="2667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Tval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；</a:t>
            </a:r>
          </a:p>
          <a:p>
            <a:pPr marL="766743" lvl="1" indent="-363530" eaLnBrk="1" hangingPunct="1">
              <a:buNone/>
              <a:defRPr/>
            </a:pPr>
            <a:r>
              <a:rPr lang="en-US" altLang="zh-CN" sz="2667" b="1" i="1" dirty="0" err="1">
                <a:solidFill>
                  <a:schemeClr val="tx1"/>
                </a:solidFill>
                <a:cs typeface="Times New Roman" pitchFamily="18" charset="0"/>
              </a:rPr>
              <a:t>Getnext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</a:rPr>
              <a:t>token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；</a:t>
            </a:r>
          </a:p>
          <a:p>
            <a:pPr marL="766743" lvl="1" indent="-363530" eaLnBrk="1" hangingPunct="1">
              <a:buNone/>
              <a:defRPr/>
            </a:pPr>
            <a:r>
              <a:rPr lang="en-US" altLang="zh-CN" sz="2667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Tval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= 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</a:rPr>
              <a:t>token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；</a:t>
            </a:r>
          </a:p>
          <a:p>
            <a:pPr marL="766743" lvl="1" indent="-363530" eaLnBrk="1" hangingPunct="1">
              <a:buNone/>
              <a:defRPr/>
            </a:pP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</a:rPr>
              <a:t>if token ≠ “</a:t>
            </a:r>
            <a:r>
              <a:rPr lang="en-US" altLang="zh-CN" sz="2667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</a:rPr>
              <a:t>” then Error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；</a:t>
            </a:r>
          </a:p>
          <a:p>
            <a:pPr marL="766743" lvl="1" indent="-363530" eaLnBrk="1" hangingPunct="1">
              <a:buNone/>
              <a:defRPr/>
            </a:pP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return 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；</a:t>
            </a:r>
          </a:p>
          <a:p>
            <a:pPr marL="363530" indent="-363530" eaLnBrk="1" hangingPunct="1"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</a:rPr>
              <a:t>}</a:t>
            </a:r>
            <a:endParaRPr lang="zh-CN" altLang="en-US" sz="2667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363530" indent="-363530" eaLnBrk="1" hangingPunct="1">
              <a:defRPr/>
            </a:pP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12284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933" spc="4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5.4.2 </a:t>
            </a:r>
            <a:r>
              <a:rPr kumimoji="1" lang="zh-CN" altLang="en-US" sz="2933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在递归的预测分析过程中进行翻译</a:t>
            </a:r>
          </a:p>
        </p:txBody>
      </p:sp>
    </p:spTree>
    <p:extLst>
      <p:ext uri="{BB962C8B-B14F-4D97-AF65-F5344CB8AC3E}">
        <p14:creationId xmlns:p14="http://schemas.microsoft.com/office/powerpoint/2010/main" val="36604558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3"/>
          <p:cNvSpPr>
            <a:spLocks noGrp="1" noChangeArrowheads="1"/>
          </p:cNvSpPr>
          <p:nvPr>
            <p:ph idx="1"/>
          </p:nvPr>
        </p:nvSpPr>
        <p:spPr>
          <a:xfrm>
            <a:off x="535517" y="1411817"/>
            <a:ext cx="11046883" cy="4301067"/>
          </a:xfrm>
        </p:spPr>
        <p:txBody>
          <a:bodyPr/>
          <a:lstStyle/>
          <a:p>
            <a:pPr marL="363530" indent="-363530"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3733" b="1" dirty="0">
                <a:solidFill>
                  <a:schemeClr val="tx1"/>
                </a:solidFill>
                <a:cs typeface="Times New Roman" pitchFamily="18" charset="0"/>
              </a:rPr>
              <a:t>为每个</a:t>
            </a:r>
            <a:r>
              <a:rPr kumimoji="1" lang="zh-CN" altLang="en-US" sz="3733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非终结符</a:t>
            </a:r>
            <a:r>
              <a:rPr kumimoji="1" lang="en-US" altLang="zh-CN" sz="3733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kumimoji="1" lang="zh-CN" altLang="en-US" sz="3733" b="1" dirty="0">
                <a:solidFill>
                  <a:schemeClr val="tx1"/>
                </a:solidFill>
                <a:cs typeface="Times New Roman" pitchFamily="18" charset="0"/>
              </a:rPr>
              <a:t>构造一个</a:t>
            </a:r>
            <a:r>
              <a:rPr kumimoji="1" lang="zh-CN" altLang="en-US" sz="3733" b="1" dirty="0">
                <a:solidFill>
                  <a:srgbClr val="FF0000"/>
                </a:solidFill>
                <a:cs typeface="Times New Roman" pitchFamily="18" charset="0"/>
              </a:rPr>
              <a:t>函数</a:t>
            </a:r>
            <a:r>
              <a:rPr kumimoji="1" lang="zh-CN" altLang="en-US" sz="3733" b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kumimoji="1" lang="en-US" altLang="zh-CN" sz="3733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kumimoji="1" lang="zh-CN" altLang="en-US" sz="3733" b="1" dirty="0">
                <a:solidFill>
                  <a:schemeClr val="tx1"/>
                </a:solidFill>
                <a:cs typeface="Times New Roman" pitchFamily="18" charset="0"/>
              </a:rPr>
              <a:t>的每个</a:t>
            </a:r>
            <a:r>
              <a:rPr kumimoji="1" lang="zh-CN" altLang="en-US" sz="3733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继承属性</a:t>
            </a:r>
            <a:r>
              <a:rPr kumimoji="1" lang="zh-CN" altLang="en-US" sz="3733" b="1" dirty="0">
                <a:solidFill>
                  <a:schemeClr val="tx1"/>
                </a:solidFill>
                <a:cs typeface="Times New Roman" pitchFamily="18" charset="0"/>
              </a:rPr>
              <a:t>对应该函数的一个</a:t>
            </a:r>
            <a:r>
              <a:rPr kumimoji="1" lang="zh-CN" altLang="en-US" sz="3733" b="1" dirty="0">
                <a:solidFill>
                  <a:srgbClr val="FF0000"/>
                </a:solidFill>
                <a:cs typeface="Times New Roman" pitchFamily="18" charset="0"/>
              </a:rPr>
              <a:t>形参</a:t>
            </a:r>
            <a:r>
              <a:rPr kumimoji="1" lang="zh-CN" altLang="en-US" sz="3733" b="1" dirty="0">
                <a:solidFill>
                  <a:schemeClr val="tx1"/>
                </a:solidFill>
                <a:cs typeface="Times New Roman" pitchFamily="18" charset="0"/>
              </a:rPr>
              <a:t>，函数的</a:t>
            </a:r>
            <a:r>
              <a:rPr kumimoji="1" lang="zh-CN" altLang="en-US" sz="3733" b="1" dirty="0">
                <a:solidFill>
                  <a:srgbClr val="FF0000"/>
                </a:solidFill>
                <a:cs typeface="Times New Roman" pitchFamily="18" charset="0"/>
              </a:rPr>
              <a:t>返回值</a:t>
            </a:r>
            <a:r>
              <a:rPr kumimoji="1" lang="zh-CN" altLang="en-US" sz="3733" b="1" dirty="0">
                <a:solidFill>
                  <a:schemeClr val="tx1"/>
                </a:solidFill>
                <a:cs typeface="Times New Roman" pitchFamily="18" charset="0"/>
              </a:rPr>
              <a:t>是</a:t>
            </a:r>
            <a:r>
              <a:rPr kumimoji="1" lang="en-US" altLang="zh-CN" sz="3733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kumimoji="1" lang="zh-CN" altLang="en-US" sz="3733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kumimoji="1" lang="zh-CN" altLang="en-US" sz="3733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综合属性</a:t>
            </a:r>
            <a:r>
              <a:rPr kumimoji="1" lang="zh-CN" altLang="en-US" sz="3733" b="1" dirty="0">
                <a:solidFill>
                  <a:schemeClr val="tx1"/>
                </a:solidFill>
                <a:cs typeface="Times New Roman" pitchFamily="18" charset="0"/>
              </a:rPr>
              <a:t>值。对出现在</a:t>
            </a:r>
            <a:r>
              <a:rPr kumimoji="1" lang="en-US" altLang="zh-CN" sz="3733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kumimoji="1" lang="zh-CN" altLang="en-US" sz="3733" b="1" dirty="0">
                <a:solidFill>
                  <a:schemeClr val="tx1"/>
                </a:solidFill>
                <a:cs typeface="Times New Roman" pitchFamily="18" charset="0"/>
              </a:rPr>
              <a:t>产生式中的每个文法符号的每个</a:t>
            </a:r>
            <a:r>
              <a:rPr kumimoji="1" lang="zh-CN" altLang="en-US" sz="3733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属性</a:t>
            </a:r>
            <a:r>
              <a:rPr kumimoji="1" lang="zh-CN" altLang="en-US" sz="3733" b="1" dirty="0">
                <a:solidFill>
                  <a:schemeClr val="tx1"/>
                </a:solidFill>
                <a:cs typeface="Times New Roman" pitchFamily="18" charset="0"/>
              </a:rPr>
              <a:t>都设置一个</a:t>
            </a:r>
            <a:r>
              <a:rPr kumimoji="1" lang="zh-CN" altLang="en-US" sz="3733" b="1" dirty="0">
                <a:solidFill>
                  <a:srgbClr val="FF0000"/>
                </a:solidFill>
                <a:cs typeface="Times New Roman" pitchFamily="18" charset="0"/>
              </a:rPr>
              <a:t>局部变量</a:t>
            </a:r>
          </a:p>
          <a:p>
            <a:pPr marL="363530" indent="-363530"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3733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zh-CN" altLang="en-US" sz="3733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非终结符</a:t>
            </a:r>
            <a:r>
              <a:rPr kumimoji="1" lang="en-US" altLang="zh-CN" sz="3733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kumimoji="1" lang="zh-CN" altLang="en-US" sz="3733" b="1" dirty="0">
                <a:solidFill>
                  <a:schemeClr val="tx1"/>
                </a:solidFill>
                <a:cs typeface="Times New Roman" pitchFamily="18" charset="0"/>
              </a:rPr>
              <a:t>的代码根据当前的输入决定使用哪个产生式</a:t>
            </a:r>
          </a:p>
          <a:p>
            <a:pPr marL="1139797" lvl="2" indent="-303206" eaLnBrk="1" hangingPunct="1">
              <a:buNone/>
              <a:defRPr/>
            </a:pPr>
            <a:endParaRPr kumimoji="1" lang="zh-CN" altLang="en-US" sz="3733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630618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内容占位符 2"/>
          <p:cNvSpPr>
            <a:spLocks noGrp="1"/>
          </p:cNvSpPr>
          <p:nvPr>
            <p:ph idx="1"/>
          </p:nvPr>
        </p:nvSpPr>
        <p:spPr>
          <a:xfrm>
            <a:off x="573617" y="952500"/>
            <a:ext cx="11046883" cy="4301067"/>
          </a:xfrm>
        </p:spPr>
        <p:txBody>
          <a:bodyPr/>
          <a:lstStyle/>
          <a:p>
            <a:pPr>
              <a:lnSpc>
                <a:spcPts val="4667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333" b="1" dirty="0">
                <a:solidFill>
                  <a:schemeClr val="tx1"/>
                </a:solidFill>
                <a:latin typeface="楷体" panose="02010609060101010101" pitchFamily="49" charset="-122"/>
              </a:rPr>
              <a:t>与每个产生式有关的代码执行如下动作：从左到右考虑产生式右部的</a:t>
            </a:r>
            <a:r>
              <a:rPr lang="zh-CN" altLang="en-US" sz="3333" b="1" dirty="0">
                <a:solidFill>
                  <a:srgbClr val="0000FF"/>
                </a:solidFill>
                <a:latin typeface="楷体" panose="02010609060101010101" pitchFamily="49" charset="-122"/>
              </a:rPr>
              <a:t>词法单元</a:t>
            </a:r>
            <a:r>
              <a:rPr lang="zh-CN" altLang="en-US" sz="3333" b="1" dirty="0">
                <a:solidFill>
                  <a:schemeClr val="tx1"/>
                </a:solidFill>
                <a:latin typeface="楷体" panose="02010609060101010101" pitchFamily="49" charset="-122"/>
              </a:rPr>
              <a:t>、</a:t>
            </a:r>
            <a:r>
              <a:rPr lang="zh-CN" altLang="en-US" sz="3333" b="1" dirty="0">
                <a:solidFill>
                  <a:srgbClr val="0000FF"/>
                </a:solidFill>
                <a:latin typeface="楷体" panose="02010609060101010101" pitchFamily="49" charset="-122"/>
              </a:rPr>
              <a:t>非终结符</a:t>
            </a:r>
            <a:r>
              <a:rPr lang="zh-CN" altLang="en-US" sz="3333" b="1" dirty="0">
                <a:solidFill>
                  <a:schemeClr val="tx1"/>
                </a:solidFill>
                <a:latin typeface="楷体" panose="02010609060101010101" pitchFamily="49" charset="-122"/>
              </a:rPr>
              <a:t>及</a:t>
            </a:r>
            <a:r>
              <a:rPr lang="zh-CN" altLang="en-US" sz="3333" b="1" dirty="0">
                <a:solidFill>
                  <a:srgbClr val="0000FF"/>
                </a:solidFill>
                <a:latin typeface="楷体" panose="02010609060101010101" pitchFamily="49" charset="-122"/>
              </a:rPr>
              <a:t>语义动作</a:t>
            </a:r>
            <a:r>
              <a:rPr lang="en-US" altLang="zh-CN" sz="3333" b="1" dirty="0">
                <a:solidFill>
                  <a:srgbClr val="0000FF"/>
                </a:solidFill>
                <a:latin typeface="楷体" panose="02010609060101010101" pitchFamily="49" charset="-122"/>
              </a:rPr>
              <a:t>   </a:t>
            </a:r>
          </a:p>
          <a:p>
            <a:pPr lvl="1">
              <a:lnSpc>
                <a:spcPts val="4667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对于带有综合属性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词法单元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，把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的值保存在局部变量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X.x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中；然后产生一个匹配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的调用，并继续输入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4667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对于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非终结符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，产生一个右部带有函数调用的赋值语句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 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:= 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kumimoji="1"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 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 …, 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k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kumimoji="1"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，其中</a:t>
            </a:r>
            <a:r>
              <a:rPr kumimoji="1" lang="zh-CN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， 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 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kumimoji="1"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 …, 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k</a:t>
            </a:r>
            <a:r>
              <a:rPr kumimoji="1"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是代表</a:t>
            </a:r>
            <a:r>
              <a:rPr kumimoji="1" lang="zh-CN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zh-CN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kumimoji="1" lang="zh-CN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继承</a:t>
            </a:r>
            <a:r>
              <a:rPr kumimoji="1"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属性</a:t>
            </a:r>
            <a:r>
              <a:rPr kumimoji="1"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的变量，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kumimoji="1" lang="zh-CN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kumimoji="1"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代表</a:t>
            </a:r>
            <a:r>
              <a:rPr kumimoji="1" lang="zh-CN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zh-CN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kumimoji="1"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综合属性</a:t>
            </a:r>
            <a:r>
              <a:rPr kumimoji="1"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的变量</a:t>
            </a:r>
            <a:endParaRPr kumimoji="1"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4667"/>
              </a:lnSpc>
              <a:buClrTx/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对于每个</a:t>
            </a:r>
            <a:r>
              <a:rPr kumimoji="1"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语义动作</a:t>
            </a:r>
            <a:r>
              <a:rPr kumimoji="1"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，将其代码复制到语法分析器，并把对属性的引用改为对相应变量的引用</a:t>
            </a:r>
          </a:p>
          <a:p>
            <a:pPr>
              <a:lnSpc>
                <a:spcPts val="4667"/>
              </a:lnSpc>
            </a:pPr>
            <a:endParaRPr lang="zh-CN" altLang="en-US" sz="3333" b="1" dirty="0">
              <a:solidFill>
                <a:schemeClr val="tx1"/>
              </a:solidFill>
            </a:endParaRPr>
          </a:p>
        </p:txBody>
      </p:sp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>
              <a:defRPr/>
            </a:pPr>
            <a:r>
              <a:rPr kumimoji="1"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kumimoji="1" lang="zh-CN" altLang="en-US" sz="4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（续）</a:t>
            </a:r>
            <a:endParaRPr lang="zh-CN" altLang="en-US" sz="4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9421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200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anchor="ctr"/>
          <a:lstStyle/>
          <a:p>
            <a:pPr algn="ctr">
              <a:defRPr/>
            </a:pPr>
            <a:endParaRPr lang="zh-CN" altLang="en-US" sz="2133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92515" name="矩形 7"/>
          <p:cNvSpPr>
            <a:spLocks noChangeArrowheads="1"/>
          </p:cNvSpPr>
          <p:nvPr/>
        </p:nvSpPr>
        <p:spPr bwMode="auto">
          <a:xfrm>
            <a:off x="6000752" y="1809752"/>
            <a:ext cx="5810249" cy="339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5333"/>
              </a:lnSpc>
            </a:pPr>
            <a:r>
              <a:rPr lang="en-US" altLang="zh-CN" sz="2533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5.1 </a:t>
            </a:r>
            <a:r>
              <a:rPr lang="zh-CN" altLang="en-US" sz="2533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语法制导定义</a:t>
            </a:r>
            <a:r>
              <a:rPr lang="en-US" altLang="zh-CN" sz="2533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SDD</a:t>
            </a:r>
          </a:p>
          <a:p>
            <a:pPr>
              <a:lnSpc>
                <a:spcPts val="5333"/>
              </a:lnSpc>
            </a:pPr>
            <a:r>
              <a:rPr lang="en-US" altLang="zh-CN" sz="2533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5.2 S-</a:t>
            </a:r>
            <a:r>
              <a:rPr lang="zh-CN" altLang="en-US" sz="2533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属性定义与</a:t>
            </a:r>
            <a:r>
              <a:rPr lang="en-US" altLang="zh-CN" sz="2533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L-</a:t>
            </a:r>
            <a:r>
              <a:rPr lang="zh-CN" altLang="en-US" sz="2533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</a:t>
            </a:r>
          </a:p>
          <a:p>
            <a:pPr>
              <a:lnSpc>
                <a:spcPts val="5333"/>
              </a:lnSpc>
            </a:pPr>
            <a:r>
              <a:rPr lang="en-US" altLang="zh-CN" sz="2533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5.3 </a:t>
            </a:r>
            <a:r>
              <a:rPr lang="zh-CN" altLang="en-US" sz="2533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语法制导翻译方案</a:t>
            </a:r>
            <a:r>
              <a:rPr lang="en-US" altLang="zh-CN" sz="2533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SDT</a:t>
            </a:r>
          </a:p>
          <a:p>
            <a:pPr>
              <a:lnSpc>
                <a:spcPts val="5333"/>
              </a:lnSpc>
            </a:pPr>
            <a:r>
              <a:rPr lang="en-US" altLang="zh-CN" sz="2533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5.4 L-</a:t>
            </a:r>
            <a:r>
              <a:rPr lang="zh-CN" altLang="en-US" sz="2533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属性定义的自顶向下翻译</a:t>
            </a:r>
          </a:p>
          <a:p>
            <a:pPr>
              <a:lnSpc>
                <a:spcPts val="5333"/>
              </a:lnSpc>
            </a:pPr>
            <a:r>
              <a:rPr lang="en-US" altLang="zh-CN" sz="2533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5.5 L-</a:t>
            </a:r>
            <a:r>
              <a:rPr lang="zh-CN" altLang="en-US" sz="2533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属性定义的自底向上翻译 </a:t>
            </a:r>
          </a:p>
        </p:txBody>
      </p:sp>
      <p:pic>
        <p:nvPicPr>
          <p:cNvPr id="192516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8466" y="0"/>
            <a:ext cx="5727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5524501" y="476251"/>
            <a:ext cx="2571751" cy="10477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anchor="ctr"/>
          <a:lstStyle/>
          <a:p>
            <a:pPr algn="ctr">
              <a:defRPr/>
            </a:pPr>
            <a:r>
              <a:rPr lang="zh-CN" altLang="en-US" sz="5333" spc="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2133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7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5.5</a:t>
            </a:r>
            <a:r>
              <a:rPr lang="en-US" altLang="zh-CN" sz="4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L</a:t>
            </a:r>
            <a:r>
              <a:rPr lang="en-US" altLang="zh-CN" sz="4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属性定义的自底向上翻译 </a:t>
            </a:r>
            <a:endParaRPr lang="zh-CN" altLang="en-US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1" y="1143001"/>
            <a:ext cx="10841567" cy="2055284"/>
          </a:xfrm>
        </p:spPr>
        <p:txBody>
          <a:bodyPr/>
          <a:lstStyle/>
          <a:p>
            <a:pPr>
              <a:lnSpc>
                <a:spcPts val="5333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4267" b="1" dirty="0">
                <a:solidFill>
                  <a:schemeClr val="tx1"/>
                </a:solidFill>
                <a:latin typeface="楷体" panose="02010609060101010101" pitchFamily="49" charset="-122"/>
              </a:rPr>
              <a:t>给定一个以</a:t>
            </a:r>
            <a:r>
              <a:rPr lang="en-US" altLang="zh-CN" sz="4267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LL</a:t>
            </a:r>
            <a:r>
              <a:rPr lang="zh-CN" altLang="en-US" sz="4267" b="1" dirty="0">
                <a:solidFill>
                  <a:schemeClr val="tx1"/>
                </a:solidFill>
                <a:latin typeface="楷体" panose="02010609060101010101" pitchFamily="49" charset="-122"/>
              </a:rPr>
              <a:t>文法为基础的</a:t>
            </a:r>
            <a:r>
              <a:rPr lang="en-US" altLang="zh-CN" sz="4267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L-SDD</a:t>
            </a:r>
            <a:r>
              <a:rPr lang="zh-CN" altLang="en-US" sz="4267" b="1" dirty="0">
                <a:solidFill>
                  <a:schemeClr val="tx1"/>
                </a:solidFill>
                <a:latin typeface="楷体" panose="02010609060101010101" pitchFamily="49" charset="-122"/>
              </a:rPr>
              <a:t>，可以</a:t>
            </a:r>
            <a:r>
              <a:rPr lang="zh-CN" altLang="en-US" sz="4267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</a:rPr>
              <a:t>修改</a:t>
            </a:r>
            <a:r>
              <a:rPr lang="zh-CN" altLang="en-US" sz="4267" b="1" dirty="0">
                <a:solidFill>
                  <a:schemeClr val="tx1"/>
                </a:solidFill>
                <a:latin typeface="楷体" panose="02010609060101010101" pitchFamily="49" charset="-122"/>
              </a:rPr>
              <a:t>这个</a:t>
            </a:r>
            <a:r>
              <a:rPr lang="zh-CN" altLang="en-US" sz="4267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</a:rPr>
              <a:t>文法</a:t>
            </a:r>
            <a:r>
              <a:rPr lang="zh-CN" altLang="en-US" sz="4267" b="1" dirty="0">
                <a:solidFill>
                  <a:schemeClr val="tx1"/>
                </a:solidFill>
                <a:latin typeface="楷体" panose="02010609060101010101" pitchFamily="49" charset="-122"/>
              </a:rPr>
              <a:t>，并在</a:t>
            </a:r>
            <a:r>
              <a:rPr lang="en-US" altLang="zh-CN" sz="4267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LR</a:t>
            </a:r>
            <a:r>
              <a:rPr lang="zh-CN" altLang="en-US" sz="4267" b="1" dirty="0">
                <a:solidFill>
                  <a:schemeClr val="tx1"/>
                </a:solidFill>
                <a:latin typeface="楷体" panose="02010609060101010101" pitchFamily="49" charset="-122"/>
              </a:rPr>
              <a:t>语法分析过程中计算这个新文法之上的</a:t>
            </a:r>
            <a:r>
              <a:rPr lang="en-US" altLang="zh-CN" sz="4267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endParaRPr lang="zh-CN" altLang="en-US" sz="4267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8794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</a:p>
        </p:txBody>
      </p:sp>
      <p:sp>
        <p:nvSpPr>
          <p:cNvPr id="175107" name="Rectangle 3"/>
          <p:cNvSpPr txBox="1">
            <a:spLocks noChangeArrowheads="1"/>
          </p:cNvSpPr>
          <p:nvPr/>
        </p:nvSpPr>
        <p:spPr bwMode="auto">
          <a:xfrm>
            <a:off x="2404534" y="654051"/>
            <a:ext cx="8667751" cy="19642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667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{ </a:t>
            </a:r>
            <a:r>
              <a:rPr lang="en-US" altLang="zh-CN" sz="2667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667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67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6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6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sz="2667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digit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.</a:t>
            </a:r>
            <a:r>
              <a:rPr lang="en-US" altLang="zh-CN" sz="2667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429001" y="3238500"/>
            <a:ext cx="5143500" cy="3524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40" tIns="45720" rIns="91440" bIns="4572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2667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667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667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667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67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6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6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</a:p>
          <a:p>
            <a:pPr eaLnBrk="1" hangingPunct="1">
              <a:defRPr/>
            </a:pP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	</a:t>
            </a:r>
          </a:p>
          <a:p>
            <a:pPr eaLnBrk="1" hangingPunct="1">
              <a:defRPr/>
            </a:pPr>
            <a:r>
              <a:rPr lang="en-US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</a:p>
          <a:p>
            <a:pPr eaLnBrk="1" hangingPunct="1">
              <a:defRPr/>
            </a:pPr>
            <a:r>
              <a:rPr lang="en-US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67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sz="2667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667" dirty="0">
                <a:latin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sz="2667" i="1" dirty="0">
                <a:latin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667" dirty="0">
                <a:latin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667" i="1" dirty="0">
                <a:latin typeface="Times New Roman" panose="02020603050405020304" pitchFamily="18" charset="0"/>
              </a:rPr>
              <a:t>T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 dirty="0">
                <a:latin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latin typeface="Times New Roman" panose="02020603050405020304" pitchFamily="18" charset="0"/>
              </a:rPr>
              <a:t>syn</a:t>
            </a:r>
            <a:r>
              <a:rPr lang="en-US" altLang="zh-CN" sz="2667" dirty="0">
                <a:latin typeface="Times New Roman" panose="02020603050405020304" pitchFamily="18" charset="0"/>
              </a:rPr>
              <a:t>=</a:t>
            </a:r>
            <a:r>
              <a:rPr lang="zh-CN" altLang="en-US" sz="2667" dirty="0">
                <a:latin typeface="Times New Roman" panose="02020603050405020304" pitchFamily="18" charset="0"/>
              </a:rPr>
              <a:t> </a:t>
            </a:r>
            <a:r>
              <a:rPr lang="zh-CN" altLang="en-US" sz="2667" i="1" dirty="0">
                <a:latin typeface="Times New Roman" panose="02020603050405020304" pitchFamily="18" charset="0"/>
              </a:rPr>
              <a:t>T</a:t>
            </a:r>
            <a:r>
              <a:rPr lang="en-US" altLang="zh-CN" sz="2667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667" i="1" dirty="0">
                <a:latin typeface="Times New Roman" panose="02020603050405020304" pitchFamily="18" charset="0"/>
              </a:rPr>
              <a:t>.</a:t>
            </a:r>
            <a:r>
              <a:rPr lang="en-US" altLang="zh-CN" sz="2667" i="1" dirty="0" err="1">
                <a:latin typeface="Times New Roman" panose="02020603050405020304" pitchFamily="18" charset="0"/>
              </a:rPr>
              <a:t>inh</a:t>
            </a:r>
            <a:r>
              <a:rPr lang="en-US" altLang="zh-CN" sz="2667" dirty="0">
                <a:latin typeface="Times New Roman" panose="02020603050405020304" pitchFamily="18" charset="0"/>
              </a:rPr>
              <a:t> }</a:t>
            </a:r>
          </a:p>
          <a:p>
            <a:pPr eaLnBrk="1" hangingPunct="1">
              <a:defRPr/>
            </a:pPr>
            <a:r>
              <a:rPr lang="en-US" altLang="zh-CN" sz="2667" dirty="0">
                <a:latin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667" i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667" i="1" dirty="0"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667" dirty="0">
                <a:latin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2667" dirty="0">
                <a:latin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2667" i="1" dirty="0"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dirty="0">
                <a:latin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667" i="1" dirty="0" err="1">
                <a:latin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667" dirty="0">
                <a:latin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667" dirty="0" err="1">
                <a:latin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2667" i="1" dirty="0" err="1">
                <a:latin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sz="2667" dirty="0">
                <a:latin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667" dirty="0">
              <a:latin typeface="Times New Roman" panose="02020603050405020304" pitchFamily="18" charset="0"/>
            </a:endParaRPr>
          </a:p>
        </p:txBody>
      </p:sp>
      <p:sp>
        <p:nvSpPr>
          <p:cNvPr id="180247" name="AutoShape 23"/>
          <p:cNvSpPr>
            <a:spLocks noChangeArrowheads="1"/>
          </p:cNvSpPr>
          <p:nvPr/>
        </p:nvSpPr>
        <p:spPr bwMode="auto">
          <a:xfrm>
            <a:off x="5863167" y="2800352"/>
            <a:ext cx="431800" cy="283633"/>
          </a:xfrm>
          <a:prstGeom prst="downArrow">
            <a:avLst>
              <a:gd name="adj1" fmla="val 50000"/>
              <a:gd name="adj2" fmla="val 58097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lIns="91440" tIns="45720" rIns="91440" bIns="45720" anchor="ctr"/>
          <a:lstStyle/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80249" name="Rectangle 25"/>
          <p:cNvSpPr>
            <a:spLocks noChangeArrowheads="1"/>
          </p:cNvSpPr>
          <p:nvPr/>
        </p:nvSpPr>
        <p:spPr bwMode="auto">
          <a:xfrm>
            <a:off x="360893" y="3660707"/>
            <a:ext cx="2481770" cy="8105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eaLnBrk="1" hangingPunct="1">
              <a:defRPr/>
            </a:pPr>
            <a:r>
              <a:rPr lang="zh-CN" altLang="en-US" sz="2667" dirty="0">
                <a:latin typeface="楷体" pitchFamily="49" charset="-122"/>
                <a:ea typeface="楷体" pitchFamily="49" charset="-122"/>
                <a:cs typeface="楷体_GB2312" pitchFamily="49" charset="-122"/>
              </a:rPr>
              <a:t>标记非终结符</a:t>
            </a:r>
            <a:endParaRPr lang="en-US" altLang="zh-CN" sz="2667" dirty="0">
              <a:latin typeface="Times New Roman" pitchFamily="18" charset="0"/>
              <a:ea typeface="楷体" pitchFamily="49" charset="-122"/>
              <a:cs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楷体_GB2312" pitchFamily="49" charset="-122"/>
              </a:rPr>
              <a:t>(</a:t>
            </a:r>
            <a:r>
              <a:rPr lang="en-US" altLang="zh-CN" sz="2000" i="1" dirty="0">
                <a:latin typeface="Times New Roman" pitchFamily="18" charset="0"/>
                <a:ea typeface="楷体" pitchFamily="49" charset="-122"/>
                <a:cs typeface="楷体_GB2312" pitchFamily="49" charset="-122"/>
              </a:rPr>
              <a:t>Marker </a:t>
            </a:r>
            <a:r>
              <a:rPr lang="en-US" altLang="zh-CN" sz="2000" i="1" dirty="0" err="1">
                <a:latin typeface="Times New Roman" pitchFamily="18" charset="0"/>
                <a:ea typeface="楷体" pitchFamily="49" charset="-122"/>
                <a:cs typeface="楷体_GB2312" pitchFamily="49" charset="-122"/>
              </a:rPr>
              <a:t>Nonterminal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楷体_GB2312" pitchFamily="49" charset="-122"/>
              </a:rPr>
              <a:t>)</a:t>
            </a:r>
            <a:endParaRPr lang="zh-CN" altLang="en-US" sz="2000" dirty="0">
              <a:ea typeface="楷体" pitchFamily="49" charset="-122"/>
              <a:cs typeface="楷体_GB2312" pitchFamily="49" charset="-122"/>
            </a:endParaRPr>
          </a:p>
        </p:txBody>
      </p:sp>
      <p:sp>
        <p:nvSpPr>
          <p:cNvPr id="180250" name="Line 26"/>
          <p:cNvSpPr>
            <a:spLocks noChangeShapeType="1"/>
          </p:cNvSpPr>
          <p:nvPr/>
        </p:nvSpPr>
        <p:spPr bwMode="auto">
          <a:xfrm flipV="1">
            <a:off x="3043767" y="3621022"/>
            <a:ext cx="1804095" cy="46784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3045884" y="4090389"/>
            <a:ext cx="2090009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" name="云形标注 2"/>
          <p:cNvSpPr>
            <a:spLocks noChangeArrowheads="1"/>
          </p:cNvSpPr>
          <p:nvPr/>
        </p:nvSpPr>
        <p:spPr bwMode="auto">
          <a:xfrm>
            <a:off x="8784167" y="4476751"/>
            <a:ext cx="3143251" cy="2095500"/>
          </a:xfrm>
          <a:prstGeom prst="cloudCallout">
            <a:avLst>
              <a:gd name="adj1" fmla="val -78618"/>
              <a:gd name="adj2" fmla="val -12390"/>
            </a:avLst>
          </a:prstGeom>
          <a:solidFill>
            <a:schemeClr val="tx2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2667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访问未出现在该产生式中的符号的属性？</a:t>
            </a:r>
          </a:p>
        </p:txBody>
      </p:sp>
      <p:sp>
        <p:nvSpPr>
          <p:cNvPr id="4" name="矩形 3"/>
          <p:cNvSpPr/>
          <p:nvPr/>
        </p:nvSpPr>
        <p:spPr>
          <a:xfrm>
            <a:off x="8955618" y="2961217"/>
            <a:ext cx="254211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lvl="1">
              <a:spcBef>
                <a:spcPct val="30000"/>
              </a:spcBef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修改后的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SDT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，所有语义动作都位于产生式末尾</a:t>
            </a:r>
            <a:endParaRPr lang="en-US" altLang="zh-CN" sz="24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822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0247" grpId="0" animBg="1"/>
      <p:bldP spid="180249" grpId="0" animBg="1"/>
      <p:bldP spid="180250" grpId="0" animBg="1"/>
      <p:bldP spid="180251" grpId="0" animBg="1"/>
      <p:bldP spid="3" grpId="0" animBg="1"/>
      <p:bldP spid="4" grpId="0" build="allAtOnce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200" name="Rectangle 56"/>
          <p:cNvSpPr>
            <a:spLocks noChangeArrowheads="1"/>
          </p:cNvSpPr>
          <p:nvPr/>
        </p:nvSpPr>
        <p:spPr bwMode="auto">
          <a:xfrm>
            <a:off x="7416800" y="3534834"/>
            <a:ext cx="2328333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</a:rPr>
              <a:t>输入：</a:t>
            </a:r>
            <a:r>
              <a:rPr kumimoji="1"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 * 5</a:t>
            </a:r>
            <a:endParaRPr kumimoji="1"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2328" name="Line 56"/>
          <p:cNvSpPr>
            <a:spLocks noChangeShapeType="1"/>
          </p:cNvSpPr>
          <p:nvPr/>
        </p:nvSpPr>
        <p:spPr bwMode="auto">
          <a:xfrm flipV="1">
            <a:off x="8904817" y="3966633"/>
            <a:ext cx="0" cy="289984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2329" name="Line 57"/>
          <p:cNvSpPr>
            <a:spLocks noChangeShapeType="1"/>
          </p:cNvSpPr>
          <p:nvPr/>
        </p:nvSpPr>
        <p:spPr bwMode="auto">
          <a:xfrm flipV="1">
            <a:off x="8606367" y="3966633"/>
            <a:ext cx="0" cy="289984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19141" name="标题 1"/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>
              <a:defRPr/>
            </a:pP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dirty="0"/>
          </a:p>
        </p:txBody>
      </p:sp>
      <p:grpSp>
        <p:nvGrpSpPr>
          <p:cNvPr id="198662" name="组合 11"/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13" name="五边形 12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98704" name="五边形 13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6527801" y="5141384"/>
            <a:ext cx="359833" cy="361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$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887634" y="5141385"/>
            <a:ext cx="361951" cy="359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6887634" y="5501218"/>
            <a:ext cx="361951" cy="4412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zh-CN" altLang="en-US" sz="2267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6527801" y="4798485"/>
            <a:ext cx="359833" cy="359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6887634" y="4796368"/>
            <a:ext cx="361951" cy="359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8668" name="矩形 34"/>
          <p:cNvSpPr>
            <a:spLocks noChangeArrowheads="1"/>
          </p:cNvSpPr>
          <p:nvPr/>
        </p:nvSpPr>
        <p:spPr bwMode="auto">
          <a:xfrm>
            <a:off x="40218" y="5524501"/>
            <a:ext cx="1707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8669" name="组合 80"/>
          <p:cNvGrpSpPr>
            <a:grpSpLocks/>
          </p:cNvGrpSpPr>
          <p:nvPr/>
        </p:nvGrpSpPr>
        <p:grpSpPr bwMode="auto">
          <a:xfrm>
            <a:off x="69851" y="1699684"/>
            <a:ext cx="6119283" cy="4986004"/>
            <a:chOff x="3431846" y="1052514"/>
            <a:chExt cx="6118556" cy="4985117"/>
          </a:xfrm>
        </p:grpSpPr>
        <p:sp>
          <p:nvSpPr>
            <p:cNvPr id="82" name="Text Box 2"/>
            <p:cNvSpPr txBox="1">
              <a:spLocks noChangeArrowheads="1"/>
            </p:cNvSpPr>
            <p:nvPr/>
          </p:nvSpPr>
          <p:spPr bwMode="auto">
            <a:xfrm>
              <a:off x="3575762" y="1412283"/>
              <a:ext cx="1439162" cy="11490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· FMT</a:t>
              </a:r>
              <a:r>
                <a:rPr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867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867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3" name="Text Box 3"/>
            <p:cNvSpPr txBox="1">
              <a:spLocks noChangeArrowheads="1"/>
            </p:cNvSpPr>
            <p:nvPr/>
          </p:nvSpPr>
          <p:spPr bwMode="auto">
            <a:xfrm>
              <a:off x="5520747" y="1052514"/>
              <a:ext cx="1223288" cy="6668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→T ·</a:t>
              </a:r>
            </a:p>
          </p:txBody>
        </p:sp>
        <p:sp>
          <p:nvSpPr>
            <p:cNvPr id="198673" name="Line 4"/>
            <p:cNvSpPr>
              <a:spLocks noChangeShapeType="1"/>
            </p:cNvSpPr>
            <p:nvPr/>
          </p:nvSpPr>
          <p:spPr bwMode="auto">
            <a:xfrm flipV="1">
              <a:off x="5016500" y="1557339"/>
              <a:ext cx="503238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5" name="Text Box 5"/>
            <p:cNvSpPr txBox="1">
              <a:spLocks noChangeArrowheads="1"/>
            </p:cNvSpPr>
            <p:nvPr/>
          </p:nvSpPr>
          <p:spPr bwMode="auto">
            <a:xfrm>
              <a:off x="5520747" y="1844006"/>
              <a:ext cx="1655037" cy="954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 · MT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M→ ·</a:t>
              </a:r>
              <a:r>
                <a:rPr kumimoji="1" lang="en-US" altLang="zh-CN" sz="1867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198675" name="Line 6"/>
            <p:cNvSpPr>
              <a:spLocks noChangeShapeType="1"/>
            </p:cNvSpPr>
            <p:nvPr/>
          </p:nvSpPr>
          <p:spPr bwMode="auto">
            <a:xfrm>
              <a:off x="5011738" y="2370138"/>
              <a:ext cx="483093" cy="115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98676" name="Text Box 7"/>
            <p:cNvSpPr txBox="1">
              <a:spLocks noChangeArrowheads="1"/>
            </p:cNvSpPr>
            <p:nvPr/>
          </p:nvSpPr>
          <p:spPr bwMode="auto">
            <a:xfrm>
              <a:off x="5084795" y="1987180"/>
              <a:ext cx="503238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8" name="Text Box 8"/>
            <p:cNvSpPr txBox="1">
              <a:spLocks noChangeArrowheads="1"/>
            </p:cNvSpPr>
            <p:nvPr/>
          </p:nvSpPr>
          <p:spPr bwMode="auto">
            <a:xfrm>
              <a:off x="3431846" y="3573015"/>
              <a:ext cx="1513236" cy="6668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1867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kumimoji="1" lang="zh-CN" altLang="en-US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198678" name="Line 9"/>
            <p:cNvSpPr>
              <a:spLocks noChangeShapeType="1"/>
            </p:cNvSpPr>
            <p:nvPr/>
          </p:nvSpPr>
          <p:spPr bwMode="auto">
            <a:xfrm>
              <a:off x="4367213" y="2651125"/>
              <a:ext cx="0" cy="922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0" name="Text Box 11"/>
            <p:cNvSpPr txBox="1">
              <a:spLocks noChangeArrowheads="1"/>
            </p:cNvSpPr>
            <p:nvPr/>
          </p:nvSpPr>
          <p:spPr bwMode="auto">
            <a:xfrm>
              <a:off x="5017040" y="3996273"/>
              <a:ext cx="1824350" cy="954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 · NT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N→ ·       </a:t>
              </a:r>
              <a:r>
                <a:rPr kumimoji="1" lang="zh-CN" altLang="en-US" sz="1867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91" name="Text Box 12"/>
            <p:cNvSpPr txBox="1">
              <a:spLocks noChangeArrowheads="1"/>
            </p:cNvSpPr>
            <p:nvPr/>
          </p:nvSpPr>
          <p:spPr bwMode="auto">
            <a:xfrm>
              <a:off x="7825524" y="4796230"/>
              <a:ext cx="1724878" cy="12414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 · 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867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198681" name="Text Box 13"/>
            <p:cNvSpPr txBox="1">
              <a:spLocks noChangeArrowheads="1"/>
            </p:cNvSpPr>
            <p:nvPr/>
          </p:nvSpPr>
          <p:spPr bwMode="auto">
            <a:xfrm>
              <a:off x="7318376" y="5226991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198682" name="Text Box 15"/>
            <p:cNvSpPr txBox="1">
              <a:spLocks noChangeArrowheads="1"/>
            </p:cNvSpPr>
            <p:nvPr/>
          </p:nvSpPr>
          <p:spPr bwMode="auto">
            <a:xfrm>
              <a:off x="3792538" y="2852739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94" name="Text Box 17"/>
            <p:cNvSpPr txBox="1">
              <a:spLocks noChangeArrowheads="1"/>
            </p:cNvSpPr>
            <p:nvPr/>
          </p:nvSpPr>
          <p:spPr bwMode="auto">
            <a:xfrm>
              <a:off x="7594834" y="1473655"/>
              <a:ext cx="1767207" cy="12414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 · 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867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198684" name="Line 18"/>
            <p:cNvSpPr>
              <a:spLocks noChangeShapeType="1"/>
            </p:cNvSpPr>
            <p:nvPr/>
          </p:nvSpPr>
          <p:spPr bwMode="auto">
            <a:xfrm flipV="1">
              <a:off x="7201264" y="2060600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98685" name="Text Box 19"/>
            <p:cNvSpPr txBox="1">
              <a:spLocks noChangeArrowheads="1"/>
            </p:cNvSpPr>
            <p:nvPr/>
          </p:nvSpPr>
          <p:spPr bwMode="auto">
            <a:xfrm>
              <a:off x="7162038" y="1628799"/>
              <a:ext cx="457200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97" name="Text Box 20"/>
            <p:cNvSpPr txBox="1">
              <a:spLocks noChangeArrowheads="1"/>
            </p:cNvSpPr>
            <p:nvPr/>
          </p:nvSpPr>
          <p:spPr bwMode="auto">
            <a:xfrm>
              <a:off x="7391658" y="3346572"/>
              <a:ext cx="1801070" cy="954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867" i="1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867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98687" name="Line 21"/>
            <p:cNvSpPr>
              <a:spLocks noChangeShapeType="1"/>
            </p:cNvSpPr>
            <p:nvPr/>
          </p:nvSpPr>
          <p:spPr bwMode="auto">
            <a:xfrm rot="10800000">
              <a:off x="4943476" y="3789041"/>
              <a:ext cx="2447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98688" name="Text Box 22"/>
            <p:cNvSpPr txBox="1">
              <a:spLocks noChangeArrowheads="1"/>
            </p:cNvSpPr>
            <p:nvPr/>
          </p:nvSpPr>
          <p:spPr bwMode="auto">
            <a:xfrm>
              <a:off x="6888164" y="3356993"/>
              <a:ext cx="457200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0" name="Text Box 23"/>
            <p:cNvSpPr txBox="1">
              <a:spLocks noChangeArrowheads="1"/>
            </p:cNvSpPr>
            <p:nvPr/>
          </p:nvSpPr>
          <p:spPr bwMode="auto">
            <a:xfrm>
              <a:off x="5027623" y="5342233"/>
              <a:ext cx="2031759" cy="6668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867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8690" name="Line 24"/>
            <p:cNvSpPr>
              <a:spLocks noChangeShapeType="1"/>
            </p:cNvSpPr>
            <p:nvPr/>
          </p:nvSpPr>
          <p:spPr bwMode="auto">
            <a:xfrm rot="10800000">
              <a:off x="6743700" y="4293095"/>
              <a:ext cx="64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98691" name="Text Box 25"/>
            <p:cNvSpPr txBox="1">
              <a:spLocks noChangeArrowheads="1"/>
            </p:cNvSpPr>
            <p:nvPr/>
          </p:nvSpPr>
          <p:spPr bwMode="auto">
            <a:xfrm>
              <a:off x="6888164" y="3861049"/>
              <a:ext cx="381000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03" name="Text Box 26"/>
            <p:cNvSpPr txBox="1">
              <a:spLocks noChangeArrowheads="1"/>
            </p:cNvSpPr>
            <p:nvPr/>
          </p:nvSpPr>
          <p:spPr bwMode="auto">
            <a:xfrm>
              <a:off x="5010692" y="2925430"/>
              <a:ext cx="1805302" cy="6668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867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8693" name="Line 27"/>
            <p:cNvSpPr>
              <a:spLocks noChangeShapeType="1"/>
            </p:cNvSpPr>
            <p:nvPr/>
          </p:nvSpPr>
          <p:spPr bwMode="auto">
            <a:xfrm>
              <a:off x="8112125" y="2769666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98694" name="Line 29"/>
            <p:cNvSpPr>
              <a:spLocks noChangeShapeType="1"/>
            </p:cNvSpPr>
            <p:nvPr/>
          </p:nvSpPr>
          <p:spPr bwMode="auto">
            <a:xfrm flipH="1">
              <a:off x="6815138" y="2543218"/>
              <a:ext cx="792493" cy="723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98695" name="Text Box 30"/>
            <p:cNvSpPr txBox="1">
              <a:spLocks noChangeArrowheads="1"/>
            </p:cNvSpPr>
            <p:nvPr/>
          </p:nvSpPr>
          <p:spPr bwMode="auto">
            <a:xfrm>
              <a:off x="6959599" y="2997200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198696" name="Text Box 32"/>
            <p:cNvSpPr txBox="1">
              <a:spLocks noChangeArrowheads="1"/>
            </p:cNvSpPr>
            <p:nvPr/>
          </p:nvSpPr>
          <p:spPr bwMode="auto">
            <a:xfrm>
              <a:off x="8328025" y="4292500"/>
              <a:ext cx="457200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98697" name="Text Box 35"/>
            <p:cNvSpPr txBox="1">
              <a:spLocks noChangeArrowheads="1"/>
            </p:cNvSpPr>
            <p:nvPr/>
          </p:nvSpPr>
          <p:spPr bwMode="auto">
            <a:xfrm>
              <a:off x="5087939" y="1066801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98698" name="Line 38"/>
            <p:cNvSpPr>
              <a:spLocks noChangeShapeType="1"/>
            </p:cNvSpPr>
            <p:nvPr/>
          </p:nvSpPr>
          <p:spPr bwMode="auto">
            <a:xfrm>
              <a:off x="6743700" y="4869482"/>
              <a:ext cx="1079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98699" name="Text Box 39"/>
            <p:cNvSpPr txBox="1">
              <a:spLocks noChangeArrowheads="1"/>
            </p:cNvSpPr>
            <p:nvPr/>
          </p:nvSpPr>
          <p:spPr bwMode="auto">
            <a:xfrm>
              <a:off x="6888164" y="4509120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98700" name="Text Box 43"/>
            <p:cNvSpPr txBox="1">
              <a:spLocks noChangeArrowheads="1"/>
            </p:cNvSpPr>
            <p:nvPr/>
          </p:nvSpPr>
          <p:spPr bwMode="auto">
            <a:xfrm>
              <a:off x="8183563" y="2842690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98701" name="Line 27"/>
            <p:cNvSpPr>
              <a:spLocks noChangeShapeType="1"/>
            </p:cNvSpPr>
            <p:nvPr/>
          </p:nvSpPr>
          <p:spPr bwMode="auto">
            <a:xfrm flipH="1">
              <a:off x="7059587" y="5661000"/>
              <a:ext cx="765203" cy="2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98702" name="Line 27"/>
            <p:cNvSpPr>
              <a:spLocks noChangeShapeType="1"/>
            </p:cNvSpPr>
            <p:nvPr/>
          </p:nvSpPr>
          <p:spPr bwMode="auto">
            <a:xfrm flipH="1" flipV="1">
              <a:off x="8183563" y="4365103"/>
              <a:ext cx="0" cy="384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6441017" y="158752"/>
            <a:ext cx="5179483" cy="32702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48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6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6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2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2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2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2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200" grpId="0"/>
      <p:bldP spid="182328" grpId="0" animBg="1"/>
      <p:bldP spid="182329" grpId="0" animBg="1"/>
      <p:bldP spid="16" grpId="0" animBg="1"/>
      <p:bldP spid="17" grpId="0" animBg="1"/>
      <p:bldP spid="17" grpId="1" animBg="1"/>
      <p:bldP spid="18" grpId="0" animBg="1"/>
      <p:bldP spid="29" grpId="0" animBg="1"/>
      <p:bldP spid="30" grpId="0" animBg="1"/>
      <p:bldP spid="30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Line 56"/>
          <p:cNvSpPr>
            <a:spLocks noChangeShapeType="1"/>
          </p:cNvSpPr>
          <p:nvPr/>
        </p:nvSpPr>
        <p:spPr bwMode="auto">
          <a:xfrm flipV="1">
            <a:off x="8904817" y="3966633"/>
            <a:ext cx="0" cy="289984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00707" name="Line 57"/>
          <p:cNvSpPr>
            <a:spLocks noChangeShapeType="1"/>
          </p:cNvSpPr>
          <p:nvPr/>
        </p:nvSpPr>
        <p:spPr bwMode="auto">
          <a:xfrm flipV="1">
            <a:off x="8606367" y="3966633"/>
            <a:ext cx="0" cy="289984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21188" name="标题 1"/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>
              <a:defRPr/>
            </a:pP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dirty="0"/>
          </a:p>
        </p:txBody>
      </p:sp>
      <p:grpSp>
        <p:nvGrpSpPr>
          <p:cNvPr id="200709" name="组合 11"/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13" name="五边形 12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200762" name="五边形 13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6527801" y="5141384"/>
            <a:ext cx="359833" cy="361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887634" y="5141385"/>
            <a:ext cx="361951" cy="359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6887634" y="5501218"/>
            <a:ext cx="361951" cy="4412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zh-CN" altLang="en-US" sz="2267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6527801" y="4798485"/>
            <a:ext cx="359833" cy="359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6887634" y="4796368"/>
            <a:ext cx="361951" cy="359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7249584" y="5111751"/>
            <a:ext cx="1295400" cy="4529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7249584" y="5518151"/>
            <a:ext cx="1295400" cy="4412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267" i="1" dirty="0" err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133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267" i="1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267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=3</a:t>
            </a:r>
            <a:endParaRPr lang="zh-CN" altLang="en-US" sz="2267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7249584" y="4798485"/>
            <a:ext cx="1295400" cy="342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8544985" y="5156201"/>
            <a:ext cx="359833" cy="359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8544985" y="4798485"/>
            <a:ext cx="359833" cy="359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8" name="Line 56"/>
          <p:cNvSpPr>
            <a:spLocks noChangeShapeType="1"/>
          </p:cNvSpPr>
          <p:nvPr/>
        </p:nvSpPr>
        <p:spPr bwMode="auto">
          <a:xfrm flipV="1">
            <a:off x="9192684" y="3972984"/>
            <a:ext cx="0" cy="28786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8904818" y="5141384"/>
            <a:ext cx="359833" cy="361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8904818" y="5501218"/>
            <a:ext cx="359833" cy="4412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zh-CN" altLang="en-US" sz="2267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8904818" y="4798485"/>
            <a:ext cx="359833" cy="359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" name="Line 56"/>
          <p:cNvSpPr>
            <a:spLocks noChangeShapeType="1"/>
          </p:cNvSpPr>
          <p:nvPr/>
        </p:nvSpPr>
        <p:spPr bwMode="auto">
          <a:xfrm flipV="1">
            <a:off x="9408584" y="3972985"/>
            <a:ext cx="0" cy="28998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00725" name="矩形 34"/>
          <p:cNvSpPr>
            <a:spLocks noChangeArrowheads="1"/>
          </p:cNvSpPr>
          <p:nvPr/>
        </p:nvSpPr>
        <p:spPr bwMode="auto">
          <a:xfrm>
            <a:off x="40218" y="5524501"/>
            <a:ext cx="1707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Rectangle 56"/>
          <p:cNvSpPr>
            <a:spLocks noChangeArrowheads="1"/>
          </p:cNvSpPr>
          <p:nvPr/>
        </p:nvSpPr>
        <p:spPr bwMode="auto">
          <a:xfrm>
            <a:off x="7416800" y="3534834"/>
            <a:ext cx="2328333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</a:rPr>
              <a:t>输入：</a:t>
            </a:r>
            <a:r>
              <a:rPr kumimoji="1"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 * 5</a:t>
            </a:r>
            <a:endParaRPr kumimoji="1"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0727" name="组合 80"/>
          <p:cNvGrpSpPr>
            <a:grpSpLocks/>
          </p:cNvGrpSpPr>
          <p:nvPr/>
        </p:nvGrpSpPr>
        <p:grpSpPr bwMode="auto">
          <a:xfrm>
            <a:off x="69851" y="1699684"/>
            <a:ext cx="6119283" cy="4986004"/>
            <a:chOff x="3431846" y="1052514"/>
            <a:chExt cx="6118556" cy="4985117"/>
          </a:xfrm>
        </p:grpSpPr>
        <p:sp>
          <p:nvSpPr>
            <p:cNvPr id="172" name="Text Box 2"/>
            <p:cNvSpPr txBox="1">
              <a:spLocks noChangeArrowheads="1"/>
            </p:cNvSpPr>
            <p:nvPr/>
          </p:nvSpPr>
          <p:spPr bwMode="auto">
            <a:xfrm>
              <a:off x="3575762" y="1412283"/>
              <a:ext cx="1439162" cy="11490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· FMT</a:t>
              </a:r>
              <a:r>
                <a:rPr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867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867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73" name="Text Box 3"/>
            <p:cNvSpPr txBox="1">
              <a:spLocks noChangeArrowheads="1"/>
            </p:cNvSpPr>
            <p:nvPr/>
          </p:nvSpPr>
          <p:spPr bwMode="auto">
            <a:xfrm>
              <a:off x="5520747" y="1052514"/>
              <a:ext cx="1223288" cy="6668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→T ·</a:t>
              </a:r>
            </a:p>
          </p:txBody>
        </p:sp>
        <p:sp>
          <p:nvSpPr>
            <p:cNvPr id="200731" name="Line 4"/>
            <p:cNvSpPr>
              <a:spLocks noChangeShapeType="1"/>
            </p:cNvSpPr>
            <p:nvPr/>
          </p:nvSpPr>
          <p:spPr bwMode="auto">
            <a:xfrm flipV="1">
              <a:off x="5016500" y="1557339"/>
              <a:ext cx="503238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5" name="Text Box 5"/>
            <p:cNvSpPr txBox="1">
              <a:spLocks noChangeArrowheads="1"/>
            </p:cNvSpPr>
            <p:nvPr/>
          </p:nvSpPr>
          <p:spPr bwMode="auto">
            <a:xfrm>
              <a:off x="5520747" y="1844006"/>
              <a:ext cx="1655037" cy="954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 · MT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M→ ·</a:t>
              </a:r>
              <a:r>
                <a:rPr kumimoji="1" lang="en-US" altLang="zh-CN" sz="1867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200733" name="Line 6"/>
            <p:cNvSpPr>
              <a:spLocks noChangeShapeType="1"/>
            </p:cNvSpPr>
            <p:nvPr/>
          </p:nvSpPr>
          <p:spPr bwMode="auto">
            <a:xfrm>
              <a:off x="5011738" y="2370138"/>
              <a:ext cx="483093" cy="115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0734" name="Text Box 7"/>
            <p:cNvSpPr txBox="1">
              <a:spLocks noChangeArrowheads="1"/>
            </p:cNvSpPr>
            <p:nvPr/>
          </p:nvSpPr>
          <p:spPr bwMode="auto">
            <a:xfrm>
              <a:off x="5084795" y="1987180"/>
              <a:ext cx="503238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78" name="Text Box 8"/>
            <p:cNvSpPr txBox="1">
              <a:spLocks noChangeArrowheads="1"/>
            </p:cNvSpPr>
            <p:nvPr/>
          </p:nvSpPr>
          <p:spPr bwMode="auto">
            <a:xfrm>
              <a:off x="3431846" y="3573015"/>
              <a:ext cx="1513236" cy="6668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1867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kumimoji="1" lang="zh-CN" altLang="en-US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200736" name="Line 9"/>
            <p:cNvSpPr>
              <a:spLocks noChangeShapeType="1"/>
            </p:cNvSpPr>
            <p:nvPr/>
          </p:nvSpPr>
          <p:spPr bwMode="auto">
            <a:xfrm>
              <a:off x="4367213" y="2651125"/>
              <a:ext cx="0" cy="922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80" name="Text Box 11"/>
            <p:cNvSpPr txBox="1">
              <a:spLocks noChangeArrowheads="1"/>
            </p:cNvSpPr>
            <p:nvPr/>
          </p:nvSpPr>
          <p:spPr bwMode="auto">
            <a:xfrm>
              <a:off x="5017040" y="3996273"/>
              <a:ext cx="1824350" cy="954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 · NT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N→ ·       </a:t>
              </a:r>
              <a:r>
                <a:rPr kumimoji="1" lang="zh-CN" altLang="en-US" sz="1867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181" name="Text Box 12"/>
            <p:cNvSpPr txBox="1">
              <a:spLocks noChangeArrowheads="1"/>
            </p:cNvSpPr>
            <p:nvPr/>
          </p:nvSpPr>
          <p:spPr bwMode="auto">
            <a:xfrm>
              <a:off x="7825524" y="4796230"/>
              <a:ext cx="1724878" cy="12414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 · 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867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200739" name="Text Box 13"/>
            <p:cNvSpPr txBox="1">
              <a:spLocks noChangeArrowheads="1"/>
            </p:cNvSpPr>
            <p:nvPr/>
          </p:nvSpPr>
          <p:spPr bwMode="auto">
            <a:xfrm>
              <a:off x="7318376" y="5226991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200740" name="Text Box 15"/>
            <p:cNvSpPr txBox="1">
              <a:spLocks noChangeArrowheads="1"/>
            </p:cNvSpPr>
            <p:nvPr/>
          </p:nvSpPr>
          <p:spPr bwMode="auto">
            <a:xfrm>
              <a:off x="3792538" y="2852739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4" name="Text Box 17"/>
            <p:cNvSpPr txBox="1">
              <a:spLocks noChangeArrowheads="1"/>
            </p:cNvSpPr>
            <p:nvPr/>
          </p:nvSpPr>
          <p:spPr bwMode="auto">
            <a:xfrm>
              <a:off x="7594834" y="1473655"/>
              <a:ext cx="1767207" cy="12414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 · 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867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200742" name="Line 18"/>
            <p:cNvSpPr>
              <a:spLocks noChangeShapeType="1"/>
            </p:cNvSpPr>
            <p:nvPr/>
          </p:nvSpPr>
          <p:spPr bwMode="auto">
            <a:xfrm flipV="1">
              <a:off x="7201264" y="2060600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0743" name="Text Box 19"/>
            <p:cNvSpPr txBox="1">
              <a:spLocks noChangeArrowheads="1"/>
            </p:cNvSpPr>
            <p:nvPr/>
          </p:nvSpPr>
          <p:spPr bwMode="auto">
            <a:xfrm>
              <a:off x="7162038" y="1628799"/>
              <a:ext cx="457200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87" name="Text Box 20"/>
            <p:cNvSpPr txBox="1">
              <a:spLocks noChangeArrowheads="1"/>
            </p:cNvSpPr>
            <p:nvPr/>
          </p:nvSpPr>
          <p:spPr bwMode="auto">
            <a:xfrm>
              <a:off x="7391658" y="3346572"/>
              <a:ext cx="1801070" cy="954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867" i="1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867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00745" name="Line 21"/>
            <p:cNvSpPr>
              <a:spLocks noChangeShapeType="1"/>
            </p:cNvSpPr>
            <p:nvPr/>
          </p:nvSpPr>
          <p:spPr bwMode="auto">
            <a:xfrm rot="10800000">
              <a:off x="4943476" y="3789041"/>
              <a:ext cx="2447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0746" name="Text Box 22"/>
            <p:cNvSpPr txBox="1">
              <a:spLocks noChangeArrowheads="1"/>
            </p:cNvSpPr>
            <p:nvPr/>
          </p:nvSpPr>
          <p:spPr bwMode="auto">
            <a:xfrm>
              <a:off x="6888164" y="3356993"/>
              <a:ext cx="457200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90" name="Text Box 23"/>
            <p:cNvSpPr txBox="1">
              <a:spLocks noChangeArrowheads="1"/>
            </p:cNvSpPr>
            <p:nvPr/>
          </p:nvSpPr>
          <p:spPr bwMode="auto">
            <a:xfrm>
              <a:off x="5027623" y="5342233"/>
              <a:ext cx="2031759" cy="6668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867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0748" name="Line 24"/>
            <p:cNvSpPr>
              <a:spLocks noChangeShapeType="1"/>
            </p:cNvSpPr>
            <p:nvPr/>
          </p:nvSpPr>
          <p:spPr bwMode="auto">
            <a:xfrm rot="10800000">
              <a:off x="6743700" y="4293095"/>
              <a:ext cx="64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0749" name="Text Box 25"/>
            <p:cNvSpPr txBox="1">
              <a:spLocks noChangeArrowheads="1"/>
            </p:cNvSpPr>
            <p:nvPr/>
          </p:nvSpPr>
          <p:spPr bwMode="auto">
            <a:xfrm>
              <a:off x="6888164" y="3861049"/>
              <a:ext cx="381000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93" name="Text Box 26"/>
            <p:cNvSpPr txBox="1">
              <a:spLocks noChangeArrowheads="1"/>
            </p:cNvSpPr>
            <p:nvPr/>
          </p:nvSpPr>
          <p:spPr bwMode="auto">
            <a:xfrm>
              <a:off x="5010692" y="2925430"/>
              <a:ext cx="1805302" cy="6668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867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0751" name="Line 27"/>
            <p:cNvSpPr>
              <a:spLocks noChangeShapeType="1"/>
            </p:cNvSpPr>
            <p:nvPr/>
          </p:nvSpPr>
          <p:spPr bwMode="auto">
            <a:xfrm>
              <a:off x="8112125" y="2769666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0752" name="Line 29"/>
            <p:cNvSpPr>
              <a:spLocks noChangeShapeType="1"/>
            </p:cNvSpPr>
            <p:nvPr/>
          </p:nvSpPr>
          <p:spPr bwMode="auto">
            <a:xfrm flipH="1">
              <a:off x="6815138" y="2543218"/>
              <a:ext cx="792493" cy="723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0753" name="Text Box 30"/>
            <p:cNvSpPr txBox="1">
              <a:spLocks noChangeArrowheads="1"/>
            </p:cNvSpPr>
            <p:nvPr/>
          </p:nvSpPr>
          <p:spPr bwMode="auto">
            <a:xfrm>
              <a:off x="6959599" y="2997200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200754" name="Text Box 32"/>
            <p:cNvSpPr txBox="1">
              <a:spLocks noChangeArrowheads="1"/>
            </p:cNvSpPr>
            <p:nvPr/>
          </p:nvSpPr>
          <p:spPr bwMode="auto">
            <a:xfrm>
              <a:off x="8328025" y="4292500"/>
              <a:ext cx="457200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0755" name="Text Box 35"/>
            <p:cNvSpPr txBox="1">
              <a:spLocks noChangeArrowheads="1"/>
            </p:cNvSpPr>
            <p:nvPr/>
          </p:nvSpPr>
          <p:spPr bwMode="auto">
            <a:xfrm>
              <a:off x="5087939" y="1066801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00756" name="Line 38"/>
            <p:cNvSpPr>
              <a:spLocks noChangeShapeType="1"/>
            </p:cNvSpPr>
            <p:nvPr/>
          </p:nvSpPr>
          <p:spPr bwMode="auto">
            <a:xfrm>
              <a:off x="6743700" y="4869482"/>
              <a:ext cx="1079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0757" name="Text Box 39"/>
            <p:cNvSpPr txBox="1">
              <a:spLocks noChangeArrowheads="1"/>
            </p:cNvSpPr>
            <p:nvPr/>
          </p:nvSpPr>
          <p:spPr bwMode="auto">
            <a:xfrm>
              <a:off x="6888164" y="4509120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00758" name="Text Box 43"/>
            <p:cNvSpPr txBox="1">
              <a:spLocks noChangeArrowheads="1"/>
            </p:cNvSpPr>
            <p:nvPr/>
          </p:nvSpPr>
          <p:spPr bwMode="auto">
            <a:xfrm>
              <a:off x="8183563" y="2842690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0759" name="Line 27"/>
            <p:cNvSpPr>
              <a:spLocks noChangeShapeType="1"/>
            </p:cNvSpPr>
            <p:nvPr/>
          </p:nvSpPr>
          <p:spPr bwMode="auto">
            <a:xfrm flipH="1">
              <a:off x="7059587" y="5661000"/>
              <a:ext cx="765203" cy="2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0760" name="Line 27"/>
            <p:cNvSpPr>
              <a:spLocks noChangeShapeType="1"/>
            </p:cNvSpPr>
            <p:nvPr/>
          </p:nvSpPr>
          <p:spPr bwMode="auto">
            <a:xfrm flipH="1" flipV="1">
              <a:off x="8183563" y="4365103"/>
              <a:ext cx="0" cy="384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6441017" y="158752"/>
            <a:ext cx="5179483" cy="32702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56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31" grpId="0" animBg="1"/>
      <p:bldP spid="31" grpId="1" animBg="1"/>
      <p:bldP spid="32" grpId="0" animBg="1"/>
      <p:bldP spid="33" grpId="0" animBg="1"/>
      <p:bldP spid="33" grpId="1" animBg="1"/>
      <p:bldP spid="3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Line 56"/>
          <p:cNvSpPr>
            <a:spLocks noChangeShapeType="1"/>
          </p:cNvSpPr>
          <p:nvPr/>
        </p:nvSpPr>
        <p:spPr bwMode="auto">
          <a:xfrm flipV="1">
            <a:off x="8904817" y="3966633"/>
            <a:ext cx="0" cy="289984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02755" name="Line 57"/>
          <p:cNvSpPr>
            <a:spLocks noChangeShapeType="1"/>
          </p:cNvSpPr>
          <p:nvPr/>
        </p:nvSpPr>
        <p:spPr bwMode="auto">
          <a:xfrm flipV="1">
            <a:off x="8606367" y="3966633"/>
            <a:ext cx="0" cy="289984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23236" name="标题 1"/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>
              <a:defRPr/>
            </a:pP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dirty="0"/>
          </a:p>
        </p:txBody>
      </p:sp>
      <p:grpSp>
        <p:nvGrpSpPr>
          <p:cNvPr id="202757" name="组合 11"/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13" name="五边形 12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202816" name="五边形 13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6527801" y="5141384"/>
            <a:ext cx="359833" cy="361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887634" y="5141385"/>
            <a:ext cx="361951" cy="359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6887634" y="5501218"/>
            <a:ext cx="361951" cy="4412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zh-CN" altLang="en-US" sz="2267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6527801" y="4798485"/>
            <a:ext cx="359833" cy="359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6887634" y="4796368"/>
            <a:ext cx="361951" cy="359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7249584" y="5111751"/>
            <a:ext cx="1295400" cy="4529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7249584" y="5518151"/>
            <a:ext cx="1295400" cy="4412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267" i="1" dirty="0" err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133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267" i="1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267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=3</a:t>
            </a:r>
            <a:endParaRPr lang="zh-CN" altLang="en-US" sz="2267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7249584" y="4798485"/>
            <a:ext cx="1295400" cy="342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8544985" y="5156201"/>
            <a:ext cx="359833" cy="359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8544985" y="4798485"/>
            <a:ext cx="359833" cy="359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02768" name="Line 56"/>
          <p:cNvSpPr>
            <a:spLocks noChangeShapeType="1"/>
          </p:cNvSpPr>
          <p:nvPr/>
        </p:nvSpPr>
        <p:spPr bwMode="auto">
          <a:xfrm flipV="1">
            <a:off x="9192684" y="3972984"/>
            <a:ext cx="0" cy="28786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8904818" y="5141384"/>
            <a:ext cx="359833" cy="361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8904818" y="5501218"/>
            <a:ext cx="359833" cy="4412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zh-CN" altLang="en-US" sz="2267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8904818" y="4798485"/>
            <a:ext cx="359833" cy="359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02772" name="Line 56"/>
          <p:cNvSpPr>
            <a:spLocks noChangeShapeType="1"/>
          </p:cNvSpPr>
          <p:nvPr/>
        </p:nvSpPr>
        <p:spPr bwMode="auto">
          <a:xfrm flipV="1">
            <a:off x="9408584" y="3972985"/>
            <a:ext cx="0" cy="28998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9264652" y="5143500"/>
            <a:ext cx="1593849" cy="3746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9264652" y="5524500"/>
            <a:ext cx="1593849" cy="4412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267" i="1" dirty="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267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1</a:t>
            </a:r>
            <a:r>
              <a:rPr lang="en-US" altLang="zh-CN" sz="2133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267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267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=15</a:t>
            </a:r>
            <a:endParaRPr lang="zh-CN" altLang="en-US" sz="2267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9264651" y="4798485"/>
            <a:ext cx="1511300" cy="359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10778067" y="5158318"/>
            <a:ext cx="1295400" cy="359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267" i="1" dirty="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133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endParaRPr lang="en-US" altLang="zh-CN" sz="2133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0778067" y="5522384"/>
            <a:ext cx="1295400" cy="4412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267" i="1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2267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=15</a:t>
            </a:r>
            <a:endParaRPr lang="zh-CN" altLang="en-US" sz="2267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10775951" y="4798485"/>
            <a:ext cx="1295400" cy="359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9</a:t>
            </a:r>
            <a:endParaRPr lang="en-US" altLang="zh-CN" sz="2267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02779" name="矩形 40"/>
          <p:cNvSpPr>
            <a:spLocks noChangeArrowheads="1"/>
          </p:cNvSpPr>
          <p:nvPr/>
        </p:nvSpPr>
        <p:spPr bwMode="auto">
          <a:xfrm>
            <a:off x="40218" y="5524501"/>
            <a:ext cx="1707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Rectangle 56"/>
          <p:cNvSpPr>
            <a:spLocks noChangeArrowheads="1"/>
          </p:cNvSpPr>
          <p:nvPr/>
        </p:nvSpPr>
        <p:spPr bwMode="auto">
          <a:xfrm>
            <a:off x="7416800" y="3534834"/>
            <a:ext cx="2328333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</a:rPr>
              <a:t>输入：</a:t>
            </a:r>
            <a:r>
              <a:rPr kumimoji="1"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 * 5</a:t>
            </a:r>
            <a:endParaRPr kumimoji="1"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2781" name="组合 80"/>
          <p:cNvGrpSpPr>
            <a:grpSpLocks/>
          </p:cNvGrpSpPr>
          <p:nvPr/>
        </p:nvGrpSpPr>
        <p:grpSpPr bwMode="auto">
          <a:xfrm>
            <a:off x="69851" y="1699684"/>
            <a:ext cx="6119283" cy="4986004"/>
            <a:chOff x="3431846" y="1052514"/>
            <a:chExt cx="6118556" cy="4985117"/>
          </a:xfrm>
        </p:grpSpPr>
        <p:sp>
          <p:nvSpPr>
            <p:cNvPr id="168" name="Text Box 2"/>
            <p:cNvSpPr txBox="1">
              <a:spLocks noChangeArrowheads="1"/>
            </p:cNvSpPr>
            <p:nvPr/>
          </p:nvSpPr>
          <p:spPr bwMode="auto">
            <a:xfrm>
              <a:off x="3575762" y="1412283"/>
              <a:ext cx="1439162" cy="11490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· FMT</a:t>
              </a:r>
              <a:r>
                <a:rPr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867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867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69" name="Text Box 3"/>
            <p:cNvSpPr txBox="1">
              <a:spLocks noChangeArrowheads="1"/>
            </p:cNvSpPr>
            <p:nvPr/>
          </p:nvSpPr>
          <p:spPr bwMode="auto">
            <a:xfrm>
              <a:off x="5520747" y="1052514"/>
              <a:ext cx="1223288" cy="6668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→T ·</a:t>
              </a:r>
            </a:p>
          </p:txBody>
        </p:sp>
        <p:sp>
          <p:nvSpPr>
            <p:cNvPr id="202785" name="Line 4"/>
            <p:cNvSpPr>
              <a:spLocks noChangeShapeType="1"/>
            </p:cNvSpPr>
            <p:nvPr/>
          </p:nvSpPr>
          <p:spPr bwMode="auto">
            <a:xfrm flipV="1">
              <a:off x="5016500" y="1557339"/>
              <a:ext cx="503238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1" name="Text Box 5"/>
            <p:cNvSpPr txBox="1">
              <a:spLocks noChangeArrowheads="1"/>
            </p:cNvSpPr>
            <p:nvPr/>
          </p:nvSpPr>
          <p:spPr bwMode="auto">
            <a:xfrm>
              <a:off x="5520747" y="1844006"/>
              <a:ext cx="1655037" cy="954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 · MT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M→ ·</a:t>
              </a:r>
              <a:r>
                <a:rPr kumimoji="1" lang="en-US" altLang="zh-CN" sz="1867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202787" name="Line 6"/>
            <p:cNvSpPr>
              <a:spLocks noChangeShapeType="1"/>
            </p:cNvSpPr>
            <p:nvPr/>
          </p:nvSpPr>
          <p:spPr bwMode="auto">
            <a:xfrm>
              <a:off x="5011738" y="2370138"/>
              <a:ext cx="483093" cy="115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2788" name="Text Box 7"/>
            <p:cNvSpPr txBox="1">
              <a:spLocks noChangeArrowheads="1"/>
            </p:cNvSpPr>
            <p:nvPr/>
          </p:nvSpPr>
          <p:spPr bwMode="auto">
            <a:xfrm>
              <a:off x="5084795" y="1987180"/>
              <a:ext cx="503238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74" name="Text Box 8"/>
            <p:cNvSpPr txBox="1">
              <a:spLocks noChangeArrowheads="1"/>
            </p:cNvSpPr>
            <p:nvPr/>
          </p:nvSpPr>
          <p:spPr bwMode="auto">
            <a:xfrm>
              <a:off x="3431846" y="3573015"/>
              <a:ext cx="1513236" cy="6668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1867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kumimoji="1" lang="zh-CN" altLang="en-US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202790" name="Line 9"/>
            <p:cNvSpPr>
              <a:spLocks noChangeShapeType="1"/>
            </p:cNvSpPr>
            <p:nvPr/>
          </p:nvSpPr>
          <p:spPr bwMode="auto">
            <a:xfrm>
              <a:off x="4367213" y="2651125"/>
              <a:ext cx="0" cy="922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6" name="Text Box 11"/>
            <p:cNvSpPr txBox="1">
              <a:spLocks noChangeArrowheads="1"/>
            </p:cNvSpPr>
            <p:nvPr/>
          </p:nvSpPr>
          <p:spPr bwMode="auto">
            <a:xfrm>
              <a:off x="5017040" y="3996273"/>
              <a:ext cx="1824350" cy="954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 · NT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N→ ·       </a:t>
              </a:r>
              <a:r>
                <a:rPr kumimoji="1" lang="zh-CN" altLang="en-US" sz="1867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177" name="Text Box 12"/>
            <p:cNvSpPr txBox="1">
              <a:spLocks noChangeArrowheads="1"/>
            </p:cNvSpPr>
            <p:nvPr/>
          </p:nvSpPr>
          <p:spPr bwMode="auto">
            <a:xfrm>
              <a:off x="7825524" y="4796230"/>
              <a:ext cx="1724878" cy="12414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 · 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867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202793" name="Text Box 13"/>
            <p:cNvSpPr txBox="1">
              <a:spLocks noChangeArrowheads="1"/>
            </p:cNvSpPr>
            <p:nvPr/>
          </p:nvSpPr>
          <p:spPr bwMode="auto">
            <a:xfrm>
              <a:off x="7318376" y="5226991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202794" name="Text Box 15"/>
            <p:cNvSpPr txBox="1">
              <a:spLocks noChangeArrowheads="1"/>
            </p:cNvSpPr>
            <p:nvPr/>
          </p:nvSpPr>
          <p:spPr bwMode="auto">
            <a:xfrm>
              <a:off x="3792538" y="2852739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0" name="Text Box 17"/>
            <p:cNvSpPr txBox="1">
              <a:spLocks noChangeArrowheads="1"/>
            </p:cNvSpPr>
            <p:nvPr/>
          </p:nvSpPr>
          <p:spPr bwMode="auto">
            <a:xfrm>
              <a:off x="7594834" y="1473655"/>
              <a:ext cx="1767207" cy="12414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 · 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867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202796" name="Line 18"/>
            <p:cNvSpPr>
              <a:spLocks noChangeShapeType="1"/>
            </p:cNvSpPr>
            <p:nvPr/>
          </p:nvSpPr>
          <p:spPr bwMode="auto">
            <a:xfrm flipV="1">
              <a:off x="7201264" y="2060600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2797" name="Text Box 19"/>
            <p:cNvSpPr txBox="1">
              <a:spLocks noChangeArrowheads="1"/>
            </p:cNvSpPr>
            <p:nvPr/>
          </p:nvSpPr>
          <p:spPr bwMode="auto">
            <a:xfrm>
              <a:off x="7162038" y="1628799"/>
              <a:ext cx="457200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83" name="Text Box 20"/>
            <p:cNvSpPr txBox="1">
              <a:spLocks noChangeArrowheads="1"/>
            </p:cNvSpPr>
            <p:nvPr/>
          </p:nvSpPr>
          <p:spPr bwMode="auto">
            <a:xfrm>
              <a:off x="7391658" y="3346572"/>
              <a:ext cx="1801070" cy="954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867" i="1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867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02799" name="Line 21"/>
            <p:cNvSpPr>
              <a:spLocks noChangeShapeType="1"/>
            </p:cNvSpPr>
            <p:nvPr/>
          </p:nvSpPr>
          <p:spPr bwMode="auto">
            <a:xfrm rot="10800000">
              <a:off x="4943476" y="3789041"/>
              <a:ext cx="2447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2800" name="Text Box 22"/>
            <p:cNvSpPr txBox="1">
              <a:spLocks noChangeArrowheads="1"/>
            </p:cNvSpPr>
            <p:nvPr/>
          </p:nvSpPr>
          <p:spPr bwMode="auto">
            <a:xfrm>
              <a:off x="6888164" y="3356993"/>
              <a:ext cx="457200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6" name="Text Box 23"/>
            <p:cNvSpPr txBox="1">
              <a:spLocks noChangeArrowheads="1"/>
            </p:cNvSpPr>
            <p:nvPr/>
          </p:nvSpPr>
          <p:spPr bwMode="auto">
            <a:xfrm>
              <a:off x="5027623" y="5342233"/>
              <a:ext cx="2031759" cy="6668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867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2802" name="Line 24"/>
            <p:cNvSpPr>
              <a:spLocks noChangeShapeType="1"/>
            </p:cNvSpPr>
            <p:nvPr/>
          </p:nvSpPr>
          <p:spPr bwMode="auto">
            <a:xfrm rot="10800000">
              <a:off x="6743700" y="4293095"/>
              <a:ext cx="64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2803" name="Text Box 25"/>
            <p:cNvSpPr txBox="1">
              <a:spLocks noChangeArrowheads="1"/>
            </p:cNvSpPr>
            <p:nvPr/>
          </p:nvSpPr>
          <p:spPr bwMode="auto">
            <a:xfrm>
              <a:off x="6888164" y="3861049"/>
              <a:ext cx="381000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89" name="Text Box 26"/>
            <p:cNvSpPr txBox="1">
              <a:spLocks noChangeArrowheads="1"/>
            </p:cNvSpPr>
            <p:nvPr/>
          </p:nvSpPr>
          <p:spPr bwMode="auto">
            <a:xfrm>
              <a:off x="5010692" y="2925430"/>
              <a:ext cx="1805302" cy="6668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867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2805" name="Line 27"/>
            <p:cNvSpPr>
              <a:spLocks noChangeShapeType="1"/>
            </p:cNvSpPr>
            <p:nvPr/>
          </p:nvSpPr>
          <p:spPr bwMode="auto">
            <a:xfrm>
              <a:off x="8112125" y="2769666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2806" name="Line 29"/>
            <p:cNvSpPr>
              <a:spLocks noChangeShapeType="1"/>
            </p:cNvSpPr>
            <p:nvPr/>
          </p:nvSpPr>
          <p:spPr bwMode="auto">
            <a:xfrm flipH="1">
              <a:off x="6815138" y="2543218"/>
              <a:ext cx="792493" cy="723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2807" name="Text Box 30"/>
            <p:cNvSpPr txBox="1">
              <a:spLocks noChangeArrowheads="1"/>
            </p:cNvSpPr>
            <p:nvPr/>
          </p:nvSpPr>
          <p:spPr bwMode="auto">
            <a:xfrm>
              <a:off x="6959599" y="2997200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202808" name="Text Box 32"/>
            <p:cNvSpPr txBox="1">
              <a:spLocks noChangeArrowheads="1"/>
            </p:cNvSpPr>
            <p:nvPr/>
          </p:nvSpPr>
          <p:spPr bwMode="auto">
            <a:xfrm>
              <a:off x="8328025" y="4292500"/>
              <a:ext cx="457200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2809" name="Text Box 35"/>
            <p:cNvSpPr txBox="1">
              <a:spLocks noChangeArrowheads="1"/>
            </p:cNvSpPr>
            <p:nvPr/>
          </p:nvSpPr>
          <p:spPr bwMode="auto">
            <a:xfrm>
              <a:off x="5087939" y="1066801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02810" name="Line 38"/>
            <p:cNvSpPr>
              <a:spLocks noChangeShapeType="1"/>
            </p:cNvSpPr>
            <p:nvPr/>
          </p:nvSpPr>
          <p:spPr bwMode="auto">
            <a:xfrm>
              <a:off x="6743700" y="4869482"/>
              <a:ext cx="1079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2811" name="Text Box 39"/>
            <p:cNvSpPr txBox="1">
              <a:spLocks noChangeArrowheads="1"/>
            </p:cNvSpPr>
            <p:nvPr/>
          </p:nvSpPr>
          <p:spPr bwMode="auto">
            <a:xfrm>
              <a:off x="6888164" y="4509120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02812" name="Text Box 43"/>
            <p:cNvSpPr txBox="1">
              <a:spLocks noChangeArrowheads="1"/>
            </p:cNvSpPr>
            <p:nvPr/>
          </p:nvSpPr>
          <p:spPr bwMode="auto">
            <a:xfrm>
              <a:off x="8183563" y="2842690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2813" name="Line 27"/>
            <p:cNvSpPr>
              <a:spLocks noChangeShapeType="1"/>
            </p:cNvSpPr>
            <p:nvPr/>
          </p:nvSpPr>
          <p:spPr bwMode="auto">
            <a:xfrm flipH="1">
              <a:off x="7059587" y="5661000"/>
              <a:ext cx="765203" cy="2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2814" name="Line 27"/>
            <p:cNvSpPr>
              <a:spLocks noChangeShapeType="1"/>
            </p:cNvSpPr>
            <p:nvPr/>
          </p:nvSpPr>
          <p:spPr bwMode="auto">
            <a:xfrm flipH="1" flipV="1">
              <a:off x="8183563" y="4365103"/>
              <a:ext cx="0" cy="384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6441017" y="158752"/>
            <a:ext cx="5179483" cy="32702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7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1" grpId="0" animBg="1"/>
      <p:bldP spid="31" grpId="1" animBg="1"/>
      <p:bldP spid="32" grpId="0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0B86397D-4F64-467A-8E0C-0C143374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>
              <a:defRPr/>
            </a:pPr>
            <a:r>
              <a:rPr lang="zh-CN" altLang="en-US" sz="4000" spc="4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循环依赖</a:t>
            </a:r>
            <a:r>
              <a:rPr lang="en-US" altLang="zh-CN" sz="4000" i="1" spc="4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SDD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的判定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16FB33F-5F9D-4278-B126-4BF203434053}"/>
              </a:ext>
            </a:extLst>
          </p:cNvPr>
          <p:cNvGrpSpPr/>
          <p:nvPr/>
        </p:nvGrpSpPr>
        <p:grpSpPr>
          <a:xfrm>
            <a:off x="2524485" y="3707216"/>
            <a:ext cx="4720281" cy="1729946"/>
            <a:chOff x="5770605" y="1298487"/>
            <a:chExt cx="4720281" cy="1729946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3AD1942-0086-406E-B9F6-AA54EA12EE78}"/>
                </a:ext>
              </a:extLst>
            </p:cNvPr>
            <p:cNvSpPr/>
            <p:nvPr/>
          </p:nvSpPr>
          <p:spPr>
            <a:xfrm>
              <a:off x="5770605" y="1298487"/>
              <a:ext cx="4720281" cy="17299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C325399-36D5-4193-9EBB-9B2F9D766BB2}"/>
                </a:ext>
              </a:extLst>
            </p:cNvPr>
            <p:cNvSpPr/>
            <p:nvPr/>
          </p:nvSpPr>
          <p:spPr>
            <a:xfrm>
              <a:off x="6697361" y="1432592"/>
              <a:ext cx="314767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latin typeface="华文楷体" panose="02010600040101010101" pitchFamily="2" charset="-122"/>
                </a:rPr>
                <a:t>无循环依赖的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SDD</a:t>
              </a:r>
              <a:endParaRPr kumimoji="0" lang="zh-CN" alt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599DB9B-C500-472C-A3D4-D8DCBDEA7A88}"/>
                </a:ext>
              </a:extLst>
            </p:cNvPr>
            <p:cNvSpPr/>
            <p:nvPr/>
          </p:nvSpPr>
          <p:spPr>
            <a:xfrm>
              <a:off x="6697361" y="1985984"/>
              <a:ext cx="2928551" cy="848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8D76E1F-C7B5-4DE0-8A83-576D9B76026F}"/>
                </a:ext>
              </a:extLst>
            </p:cNvPr>
            <p:cNvSpPr/>
            <p:nvPr/>
          </p:nvSpPr>
          <p:spPr>
            <a:xfrm>
              <a:off x="7452756" y="2003841"/>
              <a:ext cx="109196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S-SDD</a:t>
              </a:r>
            </a:p>
            <a:p>
              <a:pPr>
                <a:defRPr/>
              </a:pP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L-SDD</a:t>
              </a:r>
              <a:endParaRPr lang="zh-CN" altLang="en-US" sz="24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30" name="Rectangle 3">
            <a:extLst>
              <a:ext uri="{FF2B5EF4-FFF2-40B4-BE49-F238E27FC236}">
                <a16:creationId xmlns:a16="http://schemas.microsoft.com/office/drawing/2014/main" id="{89779154-6949-4FB2-80E0-2F4DA1728C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2491" y="1028574"/>
            <a:ext cx="11267017" cy="2233761"/>
          </a:xfrm>
        </p:spPr>
        <p:txBody>
          <a:bodyPr/>
          <a:lstStyle/>
          <a:p>
            <a:pPr marL="364050" indent="-364050"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3733" b="1" dirty="0">
                <a:solidFill>
                  <a:schemeClr val="tx1"/>
                </a:solidFill>
                <a:cs typeface="Times New Roman" panose="02020603050405020304" pitchFamily="18" charset="0"/>
              </a:rPr>
              <a:t>很难（计算角度）</a:t>
            </a:r>
          </a:p>
          <a:p>
            <a:pPr marL="364050" indent="-364050"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但能给出一组</a:t>
            </a:r>
            <a:r>
              <a:rPr kumimoji="1"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充分条件</a:t>
            </a:r>
            <a:r>
              <a:rPr kumimoji="1"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，满足这组充分条件的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kumimoji="1"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是无循环依赖的</a:t>
            </a:r>
          </a:p>
        </p:txBody>
      </p:sp>
    </p:spTree>
    <p:extLst>
      <p:ext uri="{BB962C8B-B14F-4D97-AF65-F5344CB8AC3E}">
        <p14:creationId xmlns:p14="http://schemas.microsoft.com/office/powerpoint/2010/main" val="355743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Line 56"/>
          <p:cNvSpPr>
            <a:spLocks noChangeShapeType="1"/>
          </p:cNvSpPr>
          <p:nvPr/>
        </p:nvSpPr>
        <p:spPr bwMode="auto">
          <a:xfrm flipV="1">
            <a:off x="8904817" y="3966633"/>
            <a:ext cx="0" cy="289984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04803" name="Line 57"/>
          <p:cNvSpPr>
            <a:spLocks noChangeShapeType="1"/>
          </p:cNvSpPr>
          <p:nvPr/>
        </p:nvSpPr>
        <p:spPr bwMode="auto">
          <a:xfrm flipV="1">
            <a:off x="8606367" y="3966633"/>
            <a:ext cx="0" cy="289984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25284" name="标题 1"/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>
              <a:defRPr/>
            </a:pP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dirty="0"/>
          </a:p>
        </p:txBody>
      </p:sp>
      <p:grpSp>
        <p:nvGrpSpPr>
          <p:cNvPr id="204805" name="组合 11"/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13" name="五边形 12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204856" name="五边形 13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6527801" y="5141384"/>
            <a:ext cx="359833" cy="361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887634" y="5141385"/>
            <a:ext cx="361951" cy="359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6887634" y="5501218"/>
            <a:ext cx="361951" cy="4412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zh-CN" altLang="en-US" sz="2267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6527801" y="4798485"/>
            <a:ext cx="359833" cy="359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6887634" y="4796368"/>
            <a:ext cx="361951" cy="359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7249584" y="5111751"/>
            <a:ext cx="1295400" cy="4529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7249584" y="5518151"/>
            <a:ext cx="1295400" cy="4412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267" i="1" dirty="0" err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133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267" i="1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267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=3</a:t>
            </a:r>
            <a:endParaRPr lang="zh-CN" altLang="en-US" sz="2267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7249584" y="4798485"/>
            <a:ext cx="1295400" cy="342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04814" name="Line 56"/>
          <p:cNvSpPr>
            <a:spLocks noChangeShapeType="1"/>
          </p:cNvSpPr>
          <p:nvPr/>
        </p:nvSpPr>
        <p:spPr bwMode="auto">
          <a:xfrm flipV="1">
            <a:off x="9192684" y="3972984"/>
            <a:ext cx="0" cy="28786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04815" name="Line 56"/>
          <p:cNvSpPr>
            <a:spLocks noChangeShapeType="1"/>
          </p:cNvSpPr>
          <p:nvPr/>
        </p:nvSpPr>
        <p:spPr bwMode="auto">
          <a:xfrm flipV="1">
            <a:off x="9408584" y="3972985"/>
            <a:ext cx="0" cy="28998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1" name="Rectangle 32"/>
          <p:cNvSpPr>
            <a:spLocks noChangeArrowheads="1"/>
          </p:cNvSpPr>
          <p:nvPr/>
        </p:nvSpPr>
        <p:spPr bwMode="auto">
          <a:xfrm>
            <a:off x="8544985" y="5158318"/>
            <a:ext cx="1223433" cy="359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267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133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endParaRPr lang="en-US" altLang="zh-CN" sz="2133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8544985" y="5516033"/>
            <a:ext cx="1223433" cy="4412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267" i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=15</a:t>
            </a:r>
            <a:endParaRPr lang="zh-CN" altLang="en-US" sz="2267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8544985" y="4798485"/>
            <a:ext cx="1223433" cy="359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67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04819" name="矩形 43"/>
          <p:cNvSpPr>
            <a:spLocks noChangeArrowheads="1"/>
          </p:cNvSpPr>
          <p:nvPr/>
        </p:nvSpPr>
        <p:spPr bwMode="auto">
          <a:xfrm>
            <a:off x="40218" y="5524501"/>
            <a:ext cx="1707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7416800" y="3534834"/>
            <a:ext cx="2328333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</a:rPr>
              <a:t>输入：</a:t>
            </a:r>
            <a:r>
              <a:rPr kumimoji="1"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 * 5</a:t>
            </a:r>
            <a:endParaRPr kumimoji="1"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4821" name="组合 80"/>
          <p:cNvGrpSpPr>
            <a:grpSpLocks/>
          </p:cNvGrpSpPr>
          <p:nvPr/>
        </p:nvGrpSpPr>
        <p:grpSpPr bwMode="auto">
          <a:xfrm>
            <a:off x="69851" y="1699684"/>
            <a:ext cx="6119283" cy="4986004"/>
            <a:chOff x="3431846" y="1052514"/>
            <a:chExt cx="6118556" cy="4985117"/>
          </a:xfrm>
        </p:grpSpPr>
        <p:sp>
          <p:nvSpPr>
            <p:cNvPr id="170" name="Text Box 2"/>
            <p:cNvSpPr txBox="1">
              <a:spLocks noChangeArrowheads="1"/>
            </p:cNvSpPr>
            <p:nvPr/>
          </p:nvSpPr>
          <p:spPr bwMode="auto">
            <a:xfrm>
              <a:off x="3575762" y="1412283"/>
              <a:ext cx="1439162" cy="11490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· FMT</a:t>
              </a:r>
              <a:r>
                <a:rPr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867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867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71" name="Text Box 3"/>
            <p:cNvSpPr txBox="1">
              <a:spLocks noChangeArrowheads="1"/>
            </p:cNvSpPr>
            <p:nvPr/>
          </p:nvSpPr>
          <p:spPr bwMode="auto">
            <a:xfrm>
              <a:off x="5520747" y="1052514"/>
              <a:ext cx="1223288" cy="6668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→T ·</a:t>
              </a:r>
            </a:p>
          </p:txBody>
        </p:sp>
        <p:sp>
          <p:nvSpPr>
            <p:cNvPr id="204825" name="Line 4"/>
            <p:cNvSpPr>
              <a:spLocks noChangeShapeType="1"/>
            </p:cNvSpPr>
            <p:nvPr/>
          </p:nvSpPr>
          <p:spPr bwMode="auto">
            <a:xfrm flipV="1">
              <a:off x="5016500" y="1557339"/>
              <a:ext cx="503238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3" name="Text Box 5"/>
            <p:cNvSpPr txBox="1">
              <a:spLocks noChangeArrowheads="1"/>
            </p:cNvSpPr>
            <p:nvPr/>
          </p:nvSpPr>
          <p:spPr bwMode="auto">
            <a:xfrm>
              <a:off x="5520747" y="1844006"/>
              <a:ext cx="1655037" cy="954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 · MT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M→ ·</a:t>
              </a:r>
              <a:r>
                <a:rPr kumimoji="1" lang="en-US" altLang="zh-CN" sz="1867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204827" name="Line 6"/>
            <p:cNvSpPr>
              <a:spLocks noChangeShapeType="1"/>
            </p:cNvSpPr>
            <p:nvPr/>
          </p:nvSpPr>
          <p:spPr bwMode="auto">
            <a:xfrm>
              <a:off x="5011738" y="2370138"/>
              <a:ext cx="483093" cy="115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4828" name="Text Box 7"/>
            <p:cNvSpPr txBox="1">
              <a:spLocks noChangeArrowheads="1"/>
            </p:cNvSpPr>
            <p:nvPr/>
          </p:nvSpPr>
          <p:spPr bwMode="auto">
            <a:xfrm>
              <a:off x="5084795" y="1987180"/>
              <a:ext cx="503238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76" name="Text Box 8"/>
            <p:cNvSpPr txBox="1">
              <a:spLocks noChangeArrowheads="1"/>
            </p:cNvSpPr>
            <p:nvPr/>
          </p:nvSpPr>
          <p:spPr bwMode="auto">
            <a:xfrm>
              <a:off x="3431846" y="3573015"/>
              <a:ext cx="1513236" cy="6668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1867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kumimoji="1" lang="zh-CN" altLang="en-US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204830" name="Line 9"/>
            <p:cNvSpPr>
              <a:spLocks noChangeShapeType="1"/>
            </p:cNvSpPr>
            <p:nvPr/>
          </p:nvSpPr>
          <p:spPr bwMode="auto">
            <a:xfrm>
              <a:off x="4367213" y="2651125"/>
              <a:ext cx="0" cy="922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8" name="Text Box 11"/>
            <p:cNvSpPr txBox="1">
              <a:spLocks noChangeArrowheads="1"/>
            </p:cNvSpPr>
            <p:nvPr/>
          </p:nvSpPr>
          <p:spPr bwMode="auto">
            <a:xfrm>
              <a:off x="5017040" y="3996273"/>
              <a:ext cx="1824350" cy="954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 · NT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N→ ·       </a:t>
              </a:r>
              <a:r>
                <a:rPr kumimoji="1" lang="zh-CN" altLang="en-US" sz="1867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179" name="Text Box 12"/>
            <p:cNvSpPr txBox="1">
              <a:spLocks noChangeArrowheads="1"/>
            </p:cNvSpPr>
            <p:nvPr/>
          </p:nvSpPr>
          <p:spPr bwMode="auto">
            <a:xfrm>
              <a:off x="7825524" y="4796230"/>
              <a:ext cx="1724878" cy="12414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 · 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867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204833" name="Text Box 13"/>
            <p:cNvSpPr txBox="1">
              <a:spLocks noChangeArrowheads="1"/>
            </p:cNvSpPr>
            <p:nvPr/>
          </p:nvSpPr>
          <p:spPr bwMode="auto">
            <a:xfrm>
              <a:off x="7318376" y="5226991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204834" name="Text Box 15"/>
            <p:cNvSpPr txBox="1">
              <a:spLocks noChangeArrowheads="1"/>
            </p:cNvSpPr>
            <p:nvPr/>
          </p:nvSpPr>
          <p:spPr bwMode="auto">
            <a:xfrm>
              <a:off x="3792538" y="2852739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2" name="Text Box 17"/>
            <p:cNvSpPr txBox="1">
              <a:spLocks noChangeArrowheads="1"/>
            </p:cNvSpPr>
            <p:nvPr/>
          </p:nvSpPr>
          <p:spPr bwMode="auto">
            <a:xfrm>
              <a:off x="7594834" y="1473655"/>
              <a:ext cx="1767207" cy="12414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 · 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867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204836" name="Line 18"/>
            <p:cNvSpPr>
              <a:spLocks noChangeShapeType="1"/>
            </p:cNvSpPr>
            <p:nvPr/>
          </p:nvSpPr>
          <p:spPr bwMode="auto">
            <a:xfrm flipV="1">
              <a:off x="7201264" y="2060600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4837" name="Text Box 19"/>
            <p:cNvSpPr txBox="1">
              <a:spLocks noChangeArrowheads="1"/>
            </p:cNvSpPr>
            <p:nvPr/>
          </p:nvSpPr>
          <p:spPr bwMode="auto">
            <a:xfrm>
              <a:off x="7162038" y="1628799"/>
              <a:ext cx="457200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85" name="Text Box 20"/>
            <p:cNvSpPr txBox="1">
              <a:spLocks noChangeArrowheads="1"/>
            </p:cNvSpPr>
            <p:nvPr/>
          </p:nvSpPr>
          <p:spPr bwMode="auto">
            <a:xfrm>
              <a:off x="7391658" y="3346572"/>
              <a:ext cx="1801070" cy="954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867" i="1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867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04839" name="Line 21"/>
            <p:cNvSpPr>
              <a:spLocks noChangeShapeType="1"/>
            </p:cNvSpPr>
            <p:nvPr/>
          </p:nvSpPr>
          <p:spPr bwMode="auto">
            <a:xfrm rot="10800000">
              <a:off x="4943476" y="3789041"/>
              <a:ext cx="2447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4840" name="Text Box 22"/>
            <p:cNvSpPr txBox="1">
              <a:spLocks noChangeArrowheads="1"/>
            </p:cNvSpPr>
            <p:nvPr/>
          </p:nvSpPr>
          <p:spPr bwMode="auto">
            <a:xfrm>
              <a:off x="6888164" y="3356993"/>
              <a:ext cx="457200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8" name="Text Box 23"/>
            <p:cNvSpPr txBox="1">
              <a:spLocks noChangeArrowheads="1"/>
            </p:cNvSpPr>
            <p:nvPr/>
          </p:nvSpPr>
          <p:spPr bwMode="auto">
            <a:xfrm>
              <a:off x="5027623" y="5342233"/>
              <a:ext cx="2031759" cy="6668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867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42" name="Line 24"/>
            <p:cNvSpPr>
              <a:spLocks noChangeShapeType="1"/>
            </p:cNvSpPr>
            <p:nvPr/>
          </p:nvSpPr>
          <p:spPr bwMode="auto">
            <a:xfrm rot="10800000">
              <a:off x="6743700" y="4293095"/>
              <a:ext cx="64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4843" name="Text Box 25"/>
            <p:cNvSpPr txBox="1">
              <a:spLocks noChangeArrowheads="1"/>
            </p:cNvSpPr>
            <p:nvPr/>
          </p:nvSpPr>
          <p:spPr bwMode="auto">
            <a:xfrm>
              <a:off x="6888164" y="3861049"/>
              <a:ext cx="381000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91" name="Text Box 26"/>
            <p:cNvSpPr txBox="1">
              <a:spLocks noChangeArrowheads="1"/>
            </p:cNvSpPr>
            <p:nvPr/>
          </p:nvSpPr>
          <p:spPr bwMode="auto">
            <a:xfrm>
              <a:off x="5010692" y="2925430"/>
              <a:ext cx="1805302" cy="6668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867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45" name="Line 27"/>
            <p:cNvSpPr>
              <a:spLocks noChangeShapeType="1"/>
            </p:cNvSpPr>
            <p:nvPr/>
          </p:nvSpPr>
          <p:spPr bwMode="auto">
            <a:xfrm>
              <a:off x="8112125" y="2769666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4846" name="Line 29"/>
            <p:cNvSpPr>
              <a:spLocks noChangeShapeType="1"/>
            </p:cNvSpPr>
            <p:nvPr/>
          </p:nvSpPr>
          <p:spPr bwMode="auto">
            <a:xfrm flipH="1">
              <a:off x="6815138" y="2543218"/>
              <a:ext cx="792493" cy="723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4847" name="Text Box 30"/>
            <p:cNvSpPr txBox="1">
              <a:spLocks noChangeArrowheads="1"/>
            </p:cNvSpPr>
            <p:nvPr/>
          </p:nvSpPr>
          <p:spPr bwMode="auto">
            <a:xfrm>
              <a:off x="6959599" y="2997200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204848" name="Text Box 32"/>
            <p:cNvSpPr txBox="1">
              <a:spLocks noChangeArrowheads="1"/>
            </p:cNvSpPr>
            <p:nvPr/>
          </p:nvSpPr>
          <p:spPr bwMode="auto">
            <a:xfrm>
              <a:off x="8328025" y="4292500"/>
              <a:ext cx="457200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4849" name="Text Box 35"/>
            <p:cNvSpPr txBox="1">
              <a:spLocks noChangeArrowheads="1"/>
            </p:cNvSpPr>
            <p:nvPr/>
          </p:nvSpPr>
          <p:spPr bwMode="auto">
            <a:xfrm>
              <a:off x="5087939" y="1066801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04850" name="Line 38"/>
            <p:cNvSpPr>
              <a:spLocks noChangeShapeType="1"/>
            </p:cNvSpPr>
            <p:nvPr/>
          </p:nvSpPr>
          <p:spPr bwMode="auto">
            <a:xfrm>
              <a:off x="6743700" y="4869482"/>
              <a:ext cx="1079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4851" name="Text Box 39"/>
            <p:cNvSpPr txBox="1">
              <a:spLocks noChangeArrowheads="1"/>
            </p:cNvSpPr>
            <p:nvPr/>
          </p:nvSpPr>
          <p:spPr bwMode="auto">
            <a:xfrm>
              <a:off x="6888164" y="4509120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04852" name="Text Box 43"/>
            <p:cNvSpPr txBox="1">
              <a:spLocks noChangeArrowheads="1"/>
            </p:cNvSpPr>
            <p:nvPr/>
          </p:nvSpPr>
          <p:spPr bwMode="auto">
            <a:xfrm>
              <a:off x="8183563" y="2842690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4853" name="Line 27"/>
            <p:cNvSpPr>
              <a:spLocks noChangeShapeType="1"/>
            </p:cNvSpPr>
            <p:nvPr/>
          </p:nvSpPr>
          <p:spPr bwMode="auto">
            <a:xfrm flipH="1">
              <a:off x="7059587" y="5661000"/>
              <a:ext cx="765203" cy="2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4854" name="Line 27"/>
            <p:cNvSpPr>
              <a:spLocks noChangeShapeType="1"/>
            </p:cNvSpPr>
            <p:nvPr/>
          </p:nvSpPr>
          <p:spPr bwMode="auto">
            <a:xfrm flipH="1" flipV="1">
              <a:off x="8183563" y="4365103"/>
              <a:ext cx="0" cy="384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6441017" y="158752"/>
            <a:ext cx="5179483" cy="32702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77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0" grpId="0" animBg="1"/>
      <p:bldP spid="20" grpId="0" animBg="1"/>
      <p:bldP spid="21" grpId="0" animBg="1"/>
      <p:bldP spid="22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Line 56"/>
          <p:cNvSpPr>
            <a:spLocks noChangeShapeType="1"/>
          </p:cNvSpPr>
          <p:nvPr/>
        </p:nvSpPr>
        <p:spPr bwMode="auto">
          <a:xfrm flipV="1">
            <a:off x="8904817" y="3966633"/>
            <a:ext cx="0" cy="289984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06851" name="Line 57"/>
          <p:cNvSpPr>
            <a:spLocks noChangeShapeType="1"/>
          </p:cNvSpPr>
          <p:nvPr/>
        </p:nvSpPr>
        <p:spPr bwMode="auto">
          <a:xfrm flipV="1">
            <a:off x="8606367" y="3966633"/>
            <a:ext cx="0" cy="289984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27332" name="标题 1"/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>
              <a:defRPr/>
            </a:pP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dirty="0"/>
          </a:p>
        </p:txBody>
      </p:sp>
      <p:grpSp>
        <p:nvGrpSpPr>
          <p:cNvPr id="206853" name="组合 11"/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13" name="五边形 12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206898" name="五边形 13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6527801" y="5141384"/>
            <a:ext cx="359833" cy="361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6527801" y="4798485"/>
            <a:ext cx="359833" cy="359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06856" name="Line 56"/>
          <p:cNvSpPr>
            <a:spLocks noChangeShapeType="1"/>
          </p:cNvSpPr>
          <p:nvPr/>
        </p:nvSpPr>
        <p:spPr bwMode="auto">
          <a:xfrm flipV="1">
            <a:off x="9192684" y="3972984"/>
            <a:ext cx="0" cy="28786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06857" name="Line 56"/>
          <p:cNvSpPr>
            <a:spLocks noChangeShapeType="1"/>
          </p:cNvSpPr>
          <p:nvPr/>
        </p:nvSpPr>
        <p:spPr bwMode="auto">
          <a:xfrm flipV="1">
            <a:off x="9408584" y="3972985"/>
            <a:ext cx="0" cy="28998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887633" y="5094817"/>
            <a:ext cx="1153584" cy="455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6887633" y="5518151"/>
            <a:ext cx="1153584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val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6887633" y="4798485"/>
            <a:ext cx="1153584" cy="342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6861" name="矩形 34"/>
          <p:cNvSpPr>
            <a:spLocks noChangeArrowheads="1"/>
          </p:cNvSpPr>
          <p:nvPr/>
        </p:nvSpPr>
        <p:spPr bwMode="auto">
          <a:xfrm>
            <a:off x="40218" y="5524501"/>
            <a:ext cx="1707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Rectangle 56"/>
          <p:cNvSpPr>
            <a:spLocks noChangeArrowheads="1"/>
          </p:cNvSpPr>
          <p:nvPr/>
        </p:nvSpPr>
        <p:spPr bwMode="auto">
          <a:xfrm>
            <a:off x="7416800" y="3534834"/>
            <a:ext cx="2328333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</a:rPr>
              <a:t>输入：</a:t>
            </a:r>
            <a:r>
              <a:rPr kumimoji="1"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 * 5</a:t>
            </a:r>
            <a:endParaRPr kumimoji="1"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6863" name="组合 80"/>
          <p:cNvGrpSpPr>
            <a:grpSpLocks/>
          </p:cNvGrpSpPr>
          <p:nvPr/>
        </p:nvGrpSpPr>
        <p:grpSpPr bwMode="auto">
          <a:xfrm>
            <a:off x="69851" y="1699684"/>
            <a:ext cx="6119283" cy="4986004"/>
            <a:chOff x="3431846" y="1052514"/>
            <a:chExt cx="6118556" cy="4985117"/>
          </a:xfrm>
        </p:grpSpPr>
        <p:sp>
          <p:nvSpPr>
            <p:cNvPr id="164" name="Text Box 2"/>
            <p:cNvSpPr txBox="1">
              <a:spLocks noChangeArrowheads="1"/>
            </p:cNvSpPr>
            <p:nvPr/>
          </p:nvSpPr>
          <p:spPr bwMode="auto">
            <a:xfrm>
              <a:off x="3575762" y="1412283"/>
              <a:ext cx="1439162" cy="11490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· FMT</a:t>
              </a:r>
              <a:r>
                <a:rPr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867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867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65" name="Text Box 3"/>
            <p:cNvSpPr txBox="1">
              <a:spLocks noChangeArrowheads="1"/>
            </p:cNvSpPr>
            <p:nvPr/>
          </p:nvSpPr>
          <p:spPr bwMode="auto">
            <a:xfrm>
              <a:off x="5520747" y="1052514"/>
              <a:ext cx="1223288" cy="6668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→T ·</a:t>
              </a:r>
            </a:p>
          </p:txBody>
        </p:sp>
        <p:sp>
          <p:nvSpPr>
            <p:cNvPr id="206867" name="Line 4"/>
            <p:cNvSpPr>
              <a:spLocks noChangeShapeType="1"/>
            </p:cNvSpPr>
            <p:nvPr/>
          </p:nvSpPr>
          <p:spPr bwMode="auto">
            <a:xfrm flipV="1">
              <a:off x="5016500" y="1557339"/>
              <a:ext cx="503238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7" name="Text Box 5"/>
            <p:cNvSpPr txBox="1">
              <a:spLocks noChangeArrowheads="1"/>
            </p:cNvSpPr>
            <p:nvPr/>
          </p:nvSpPr>
          <p:spPr bwMode="auto">
            <a:xfrm>
              <a:off x="5520747" y="1844006"/>
              <a:ext cx="1655037" cy="954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 · MT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M→ ·</a:t>
              </a:r>
              <a:r>
                <a:rPr kumimoji="1" lang="en-US" altLang="zh-CN" sz="1867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206869" name="Line 6"/>
            <p:cNvSpPr>
              <a:spLocks noChangeShapeType="1"/>
            </p:cNvSpPr>
            <p:nvPr/>
          </p:nvSpPr>
          <p:spPr bwMode="auto">
            <a:xfrm>
              <a:off x="5011738" y="2370138"/>
              <a:ext cx="483093" cy="115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870" name="Text Box 7"/>
            <p:cNvSpPr txBox="1">
              <a:spLocks noChangeArrowheads="1"/>
            </p:cNvSpPr>
            <p:nvPr/>
          </p:nvSpPr>
          <p:spPr bwMode="auto">
            <a:xfrm>
              <a:off x="5084795" y="1987180"/>
              <a:ext cx="503238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70" name="Text Box 8"/>
            <p:cNvSpPr txBox="1">
              <a:spLocks noChangeArrowheads="1"/>
            </p:cNvSpPr>
            <p:nvPr/>
          </p:nvSpPr>
          <p:spPr bwMode="auto">
            <a:xfrm>
              <a:off x="3431846" y="3573015"/>
              <a:ext cx="1513236" cy="6668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1867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kumimoji="1" lang="zh-CN" altLang="en-US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206872" name="Line 9"/>
            <p:cNvSpPr>
              <a:spLocks noChangeShapeType="1"/>
            </p:cNvSpPr>
            <p:nvPr/>
          </p:nvSpPr>
          <p:spPr bwMode="auto">
            <a:xfrm>
              <a:off x="4367213" y="2651125"/>
              <a:ext cx="0" cy="922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2" name="Text Box 11"/>
            <p:cNvSpPr txBox="1">
              <a:spLocks noChangeArrowheads="1"/>
            </p:cNvSpPr>
            <p:nvPr/>
          </p:nvSpPr>
          <p:spPr bwMode="auto">
            <a:xfrm>
              <a:off x="5017040" y="3996273"/>
              <a:ext cx="1824350" cy="954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 · NT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N→ ·       </a:t>
              </a:r>
              <a:r>
                <a:rPr kumimoji="1" lang="zh-CN" altLang="en-US" sz="1867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173" name="Text Box 12"/>
            <p:cNvSpPr txBox="1">
              <a:spLocks noChangeArrowheads="1"/>
            </p:cNvSpPr>
            <p:nvPr/>
          </p:nvSpPr>
          <p:spPr bwMode="auto">
            <a:xfrm>
              <a:off x="7825524" y="4796230"/>
              <a:ext cx="1724878" cy="12414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 · 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867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206875" name="Text Box 13"/>
            <p:cNvSpPr txBox="1">
              <a:spLocks noChangeArrowheads="1"/>
            </p:cNvSpPr>
            <p:nvPr/>
          </p:nvSpPr>
          <p:spPr bwMode="auto">
            <a:xfrm>
              <a:off x="7318376" y="5226991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206876" name="Text Box 15"/>
            <p:cNvSpPr txBox="1">
              <a:spLocks noChangeArrowheads="1"/>
            </p:cNvSpPr>
            <p:nvPr/>
          </p:nvSpPr>
          <p:spPr bwMode="auto">
            <a:xfrm>
              <a:off x="3792538" y="2852739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76" name="Text Box 17"/>
            <p:cNvSpPr txBox="1">
              <a:spLocks noChangeArrowheads="1"/>
            </p:cNvSpPr>
            <p:nvPr/>
          </p:nvSpPr>
          <p:spPr bwMode="auto">
            <a:xfrm>
              <a:off x="7594834" y="1473655"/>
              <a:ext cx="1767207" cy="12414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 · 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867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206878" name="Line 18"/>
            <p:cNvSpPr>
              <a:spLocks noChangeShapeType="1"/>
            </p:cNvSpPr>
            <p:nvPr/>
          </p:nvSpPr>
          <p:spPr bwMode="auto">
            <a:xfrm flipV="1">
              <a:off x="7201264" y="2060600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879" name="Text Box 19"/>
            <p:cNvSpPr txBox="1">
              <a:spLocks noChangeArrowheads="1"/>
            </p:cNvSpPr>
            <p:nvPr/>
          </p:nvSpPr>
          <p:spPr bwMode="auto">
            <a:xfrm>
              <a:off x="7162038" y="1628799"/>
              <a:ext cx="457200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79" name="Text Box 20"/>
            <p:cNvSpPr txBox="1">
              <a:spLocks noChangeArrowheads="1"/>
            </p:cNvSpPr>
            <p:nvPr/>
          </p:nvSpPr>
          <p:spPr bwMode="auto">
            <a:xfrm>
              <a:off x="7391658" y="3346572"/>
              <a:ext cx="1801070" cy="954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867" i="1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867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06881" name="Line 21"/>
            <p:cNvSpPr>
              <a:spLocks noChangeShapeType="1"/>
            </p:cNvSpPr>
            <p:nvPr/>
          </p:nvSpPr>
          <p:spPr bwMode="auto">
            <a:xfrm rot="10800000">
              <a:off x="4943476" y="3789041"/>
              <a:ext cx="2447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882" name="Text Box 22"/>
            <p:cNvSpPr txBox="1">
              <a:spLocks noChangeArrowheads="1"/>
            </p:cNvSpPr>
            <p:nvPr/>
          </p:nvSpPr>
          <p:spPr bwMode="auto">
            <a:xfrm>
              <a:off x="6888164" y="3356993"/>
              <a:ext cx="457200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2" name="Text Box 23"/>
            <p:cNvSpPr txBox="1">
              <a:spLocks noChangeArrowheads="1"/>
            </p:cNvSpPr>
            <p:nvPr/>
          </p:nvSpPr>
          <p:spPr bwMode="auto">
            <a:xfrm>
              <a:off x="5027623" y="5342233"/>
              <a:ext cx="2031759" cy="6668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867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884" name="Line 24"/>
            <p:cNvSpPr>
              <a:spLocks noChangeShapeType="1"/>
            </p:cNvSpPr>
            <p:nvPr/>
          </p:nvSpPr>
          <p:spPr bwMode="auto">
            <a:xfrm rot="10800000">
              <a:off x="6743700" y="4293095"/>
              <a:ext cx="64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885" name="Text Box 25"/>
            <p:cNvSpPr txBox="1">
              <a:spLocks noChangeArrowheads="1"/>
            </p:cNvSpPr>
            <p:nvPr/>
          </p:nvSpPr>
          <p:spPr bwMode="auto">
            <a:xfrm>
              <a:off x="6888164" y="3861049"/>
              <a:ext cx="381000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85" name="Text Box 26"/>
            <p:cNvSpPr txBox="1">
              <a:spLocks noChangeArrowheads="1"/>
            </p:cNvSpPr>
            <p:nvPr/>
          </p:nvSpPr>
          <p:spPr bwMode="auto">
            <a:xfrm>
              <a:off x="5010692" y="2925430"/>
              <a:ext cx="1805302" cy="6668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867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T→FMT</a:t>
              </a:r>
              <a:r>
                <a:rPr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867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867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867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887" name="Line 27"/>
            <p:cNvSpPr>
              <a:spLocks noChangeShapeType="1"/>
            </p:cNvSpPr>
            <p:nvPr/>
          </p:nvSpPr>
          <p:spPr bwMode="auto">
            <a:xfrm>
              <a:off x="8112125" y="2769666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888" name="Line 29"/>
            <p:cNvSpPr>
              <a:spLocks noChangeShapeType="1"/>
            </p:cNvSpPr>
            <p:nvPr/>
          </p:nvSpPr>
          <p:spPr bwMode="auto">
            <a:xfrm flipH="1">
              <a:off x="6815138" y="2543218"/>
              <a:ext cx="792493" cy="723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889" name="Text Box 30"/>
            <p:cNvSpPr txBox="1">
              <a:spLocks noChangeArrowheads="1"/>
            </p:cNvSpPr>
            <p:nvPr/>
          </p:nvSpPr>
          <p:spPr bwMode="auto">
            <a:xfrm>
              <a:off x="6959599" y="2997200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206890" name="Text Box 32"/>
            <p:cNvSpPr txBox="1">
              <a:spLocks noChangeArrowheads="1"/>
            </p:cNvSpPr>
            <p:nvPr/>
          </p:nvSpPr>
          <p:spPr bwMode="auto">
            <a:xfrm>
              <a:off x="8328025" y="4292500"/>
              <a:ext cx="457200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6891" name="Text Box 35"/>
            <p:cNvSpPr txBox="1">
              <a:spLocks noChangeArrowheads="1"/>
            </p:cNvSpPr>
            <p:nvPr/>
          </p:nvSpPr>
          <p:spPr bwMode="auto">
            <a:xfrm>
              <a:off x="5087939" y="1066801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06892" name="Line 38"/>
            <p:cNvSpPr>
              <a:spLocks noChangeShapeType="1"/>
            </p:cNvSpPr>
            <p:nvPr/>
          </p:nvSpPr>
          <p:spPr bwMode="auto">
            <a:xfrm>
              <a:off x="6743700" y="4869482"/>
              <a:ext cx="1079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893" name="Text Box 39"/>
            <p:cNvSpPr txBox="1">
              <a:spLocks noChangeArrowheads="1"/>
            </p:cNvSpPr>
            <p:nvPr/>
          </p:nvSpPr>
          <p:spPr bwMode="auto">
            <a:xfrm>
              <a:off x="6888164" y="4509120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06894" name="Text Box 43"/>
            <p:cNvSpPr txBox="1">
              <a:spLocks noChangeArrowheads="1"/>
            </p:cNvSpPr>
            <p:nvPr/>
          </p:nvSpPr>
          <p:spPr bwMode="auto">
            <a:xfrm>
              <a:off x="8183563" y="2842690"/>
              <a:ext cx="533401" cy="3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1867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6895" name="Line 27"/>
            <p:cNvSpPr>
              <a:spLocks noChangeShapeType="1"/>
            </p:cNvSpPr>
            <p:nvPr/>
          </p:nvSpPr>
          <p:spPr bwMode="auto">
            <a:xfrm flipH="1">
              <a:off x="7059587" y="5661000"/>
              <a:ext cx="765203" cy="2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896" name="Line 27"/>
            <p:cNvSpPr>
              <a:spLocks noChangeShapeType="1"/>
            </p:cNvSpPr>
            <p:nvPr/>
          </p:nvSpPr>
          <p:spPr bwMode="auto">
            <a:xfrm flipH="1" flipV="1">
              <a:off x="8183563" y="4365103"/>
              <a:ext cx="0" cy="384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6441017" y="158752"/>
            <a:ext cx="5179483" cy="32702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1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3"/>
          <p:cNvSpPr>
            <a:spLocks noGrp="1" noChangeArrowheads="1"/>
          </p:cNvSpPr>
          <p:nvPr>
            <p:ph idx="1"/>
          </p:nvPr>
        </p:nvSpPr>
        <p:spPr>
          <a:xfrm>
            <a:off x="285751" y="3420534"/>
            <a:ext cx="11887200" cy="3532717"/>
          </a:xfrm>
        </p:spPr>
        <p:txBody>
          <a:bodyPr/>
          <a:lstStyle/>
          <a:p>
            <a:pPr marL="609585" indent="-609585" eaLnBrk="1" hangingPunct="1">
              <a:lnSpc>
                <a:spcPts val="3733"/>
              </a:lnSpc>
              <a:buClr>
                <a:srgbClr val="3333CC"/>
              </a:buClr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cs typeface="Times New Roman" panose="02020603050405020304" pitchFamily="18" charset="0"/>
              </a:rPr>
              <a:t>1) 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2667" b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667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667" b="1" dirty="0">
                <a:solidFill>
                  <a:srgbClr val="2D83F4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{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stack</a:t>
            </a:r>
            <a:r>
              <a:rPr lang="en-US" altLang="zh-CN" sz="2667" b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top-</a:t>
            </a:r>
            <a:r>
              <a:rPr lang="en-US" altLang="zh-CN" sz="2667" b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2]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667" b="1" i="1" dirty="0" err="1">
                <a:solidFill>
                  <a:srgbClr val="2D83F4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val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= stack</a:t>
            </a:r>
            <a:r>
              <a:rPr lang="en-US" altLang="zh-CN" sz="2667" b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top</a:t>
            </a:r>
            <a:r>
              <a:rPr lang="en-US" altLang="zh-CN" sz="2667" b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667" b="1" i="1" dirty="0" err="1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syn</a:t>
            </a:r>
            <a:r>
              <a:rPr lang="en-US" altLang="zh-CN" sz="2667" b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 top = top-</a:t>
            </a:r>
            <a:r>
              <a:rPr lang="en-US" altLang="zh-CN" sz="2667" b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2;</a:t>
            </a:r>
            <a:r>
              <a:rPr lang="en-US" altLang="zh-CN" sz="2667" b="1" dirty="0">
                <a:solidFill>
                  <a:srgbClr val="2D83F4"/>
                </a:solidFill>
                <a:sym typeface="Times New Roman" panose="02020603050405020304" pitchFamily="18" charset="0"/>
              </a:rPr>
              <a:t>}</a:t>
            </a:r>
          </a:p>
          <a:p>
            <a:pPr marL="609585" indent="-609585" eaLnBrk="1" hangingPunct="1">
              <a:lnSpc>
                <a:spcPts val="3733"/>
              </a:lnSpc>
              <a:buClr>
                <a:srgbClr val="3333CC"/>
              </a:buClr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sym typeface="Times New Roman" panose="02020603050405020304" pitchFamily="18" charset="0"/>
              </a:rPr>
              <a:t>     </a:t>
            </a:r>
            <a:r>
              <a:rPr lang="en-US" altLang="zh-CN" sz="2667" b="1" i="1" dirty="0">
                <a:solidFill>
                  <a:schemeClr val="tx1"/>
                </a:solidFill>
              </a:rPr>
              <a:t>M</a:t>
            </a:r>
            <a:r>
              <a:rPr lang="en-US" altLang="zh-CN" sz="2667" b="1" dirty="0">
                <a:solidFill>
                  <a:schemeClr val="tx1"/>
                </a:solidFill>
                <a:sym typeface="Arial" panose="020B0604020202020204" pitchFamily="34" charset="0"/>
              </a:rPr>
              <a:t>→ </a:t>
            </a:r>
            <a:r>
              <a:rPr lang="el-GR" altLang="zh-CN" sz="2667" b="1" i="1" dirty="0">
                <a:solidFill>
                  <a:schemeClr val="tx1"/>
                </a:solidFill>
                <a:sym typeface="Arial" panose="020B0604020202020204" pitchFamily="34" charset="0"/>
              </a:rPr>
              <a:t>ε</a:t>
            </a:r>
            <a:r>
              <a:rPr lang="el-GR" altLang="zh-CN" sz="2667" b="1" dirty="0">
                <a:solidFill>
                  <a:schemeClr val="tx1"/>
                </a:solidFill>
                <a:sym typeface="Arial" panose="020B0604020202020204" pitchFamily="34" charset="0"/>
              </a:rPr>
              <a:t> </a:t>
            </a:r>
            <a:r>
              <a:rPr lang="en-US" altLang="zh-CN" sz="2667" b="1" dirty="0">
                <a:solidFill>
                  <a:srgbClr val="2D83F4"/>
                </a:solidFill>
                <a:sym typeface="Arial" panose="020B0604020202020204" pitchFamily="34" charset="0"/>
              </a:rPr>
              <a:t>{</a:t>
            </a:r>
            <a:r>
              <a:rPr lang="en-US" altLang="zh-CN" sz="2667" b="1" i="1" dirty="0">
                <a:solidFill>
                  <a:srgbClr val="2D83F4"/>
                </a:solidFill>
              </a:rPr>
              <a:t>stack</a:t>
            </a:r>
            <a:r>
              <a:rPr lang="en-US" altLang="zh-CN" sz="2667" b="1" dirty="0">
                <a:solidFill>
                  <a:srgbClr val="2D83F4"/>
                </a:solidFill>
              </a:rPr>
              <a:t>[</a:t>
            </a:r>
            <a:r>
              <a:rPr lang="en-US" altLang="zh-CN" sz="2667" b="1" i="1" dirty="0">
                <a:solidFill>
                  <a:srgbClr val="2D83F4"/>
                </a:solidFill>
              </a:rPr>
              <a:t>top+</a:t>
            </a:r>
            <a:r>
              <a:rPr lang="en-US" altLang="zh-CN" sz="2667" b="1" dirty="0">
                <a:solidFill>
                  <a:srgbClr val="2D83F4"/>
                </a:solidFill>
              </a:rPr>
              <a:t>1</a:t>
            </a:r>
            <a:r>
              <a:rPr lang="en-US" altLang="zh-CN" sz="2667" b="1" dirty="0">
                <a:solidFill>
                  <a:srgbClr val="2D83F4"/>
                </a:solidFill>
                <a:ea typeface="楷体_GB2312" pitchFamily="49" charset="-122"/>
              </a:rPr>
              <a:t>]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667" b="1" i="1" dirty="0" err="1">
                <a:solidFill>
                  <a:srgbClr val="2D83F4"/>
                </a:solidFill>
                <a:sym typeface="Arial" panose="020B0604020202020204" pitchFamily="34" charset="0"/>
              </a:rPr>
              <a:t>T</a:t>
            </a:r>
            <a:r>
              <a:rPr lang="en-US" altLang="zh-CN" sz="2667" i="1" dirty="0" err="1">
                <a:solidFill>
                  <a:srgbClr val="2D83F4"/>
                </a:solidFill>
                <a:ea typeface="楷体" panose="02010609060101010101" pitchFamily="49" charset="-122"/>
              </a:rPr>
              <a:t>′</a:t>
            </a:r>
            <a:r>
              <a:rPr lang="en-US" altLang="zh-CN" sz="2667" b="1" i="1" dirty="0" err="1">
                <a:solidFill>
                  <a:srgbClr val="2D83F4"/>
                </a:solidFill>
                <a:sym typeface="Times New Roman" panose="02020603050405020304" pitchFamily="18" charset="0"/>
              </a:rPr>
              <a:t>inh</a:t>
            </a:r>
            <a:r>
              <a:rPr lang="en-US" altLang="zh-CN" sz="2667" b="1" i="1" dirty="0">
                <a:solidFill>
                  <a:srgbClr val="2D83F4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667" b="1" i="1" dirty="0">
                <a:solidFill>
                  <a:srgbClr val="2D83F4"/>
                </a:solidFill>
              </a:rPr>
              <a:t>= stack</a:t>
            </a:r>
            <a:r>
              <a:rPr lang="en-US" altLang="zh-CN" sz="2667" b="1" dirty="0">
                <a:solidFill>
                  <a:srgbClr val="2D83F4"/>
                </a:solidFill>
              </a:rPr>
              <a:t>[</a:t>
            </a:r>
            <a:r>
              <a:rPr lang="en-US" altLang="zh-CN" sz="2667" b="1" i="1" dirty="0">
                <a:solidFill>
                  <a:srgbClr val="2D83F4"/>
                </a:solidFill>
              </a:rPr>
              <a:t>top</a:t>
            </a:r>
            <a:r>
              <a:rPr lang="en-US" altLang="zh-CN" sz="2667" b="1" dirty="0">
                <a:solidFill>
                  <a:srgbClr val="2D83F4"/>
                </a:solidFill>
              </a:rPr>
              <a:t>]</a:t>
            </a:r>
            <a:r>
              <a:rPr lang="en-US" altLang="zh-CN" sz="2667" b="1" i="1" dirty="0">
                <a:solidFill>
                  <a:srgbClr val="2D83F4"/>
                </a:solidFill>
              </a:rPr>
              <a:t>.</a:t>
            </a:r>
            <a:r>
              <a:rPr lang="en-US" altLang="zh-CN" sz="2667" b="1" i="1" dirty="0" err="1">
                <a:solidFill>
                  <a:srgbClr val="2D83F4"/>
                </a:solidFill>
              </a:rPr>
              <a:t>val</a:t>
            </a:r>
            <a:r>
              <a:rPr lang="en-US" altLang="zh-CN" sz="2667" b="1" dirty="0">
                <a:solidFill>
                  <a:srgbClr val="2D83F4"/>
                </a:solidFill>
              </a:rPr>
              <a:t>;</a:t>
            </a:r>
            <a:r>
              <a:rPr lang="en-US" altLang="zh-CN" sz="2667" b="1" i="1" dirty="0">
                <a:solidFill>
                  <a:srgbClr val="2D83F4"/>
                </a:solidFill>
              </a:rPr>
              <a:t> top = top+</a:t>
            </a:r>
            <a:r>
              <a:rPr lang="en-US" altLang="zh-CN" sz="2667" b="1" dirty="0">
                <a:solidFill>
                  <a:srgbClr val="2D83F4"/>
                </a:solidFill>
              </a:rPr>
              <a:t>1;</a:t>
            </a:r>
            <a:r>
              <a:rPr lang="en-US" altLang="zh-CN" sz="2667" b="1" dirty="0">
                <a:solidFill>
                  <a:srgbClr val="2D83F4"/>
                </a:solidFill>
                <a:sym typeface="Times New Roman" panose="02020603050405020304" pitchFamily="18" charset="0"/>
              </a:rPr>
              <a:t>} 	</a:t>
            </a:r>
          </a:p>
          <a:p>
            <a:pPr marL="609585" indent="-609585" eaLnBrk="1" hangingPunct="1">
              <a:lnSpc>
                <a:spcPts val="3733"/>
              </a:lnSpc>
              <a:buClr>
                <a:srgbClr val="3333CC"/>
              </a:buClr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</a:rPr>
              <a:t>2) </a:t>
            </a:r>
            <a:r>
              <a:rPr lang="en-US" altLang="zh-CN" sz="2667" b="1" i="1" dirty="0">
                <a:solidFill>
                  <a:schemeClr val="tx1"/>
                </a:solidFill>
              </a:rPr>
              <a:t>T</a:t>
            </a:r>
            <a:r>
              <a:rPr lang="en-US" altLang="zh-CN" sz="2667" i="1" dirty="0">
                <a:solidFill>
                  <a:schemeClr val="tx1"/>
                </a:solidFill>
                <a:ea typeface="楷体" panose="02010609060101010101" pitchFamily="49" charset="-122"/>
              </a:rPr>
              <a:t>′</a:t>
            </a:r>
            <a:r>
              <a:rPr lang="en-US" altLang="zh-CN" sz="2667" b="1" dirty="0">
                <a:solidFill>
                  <a:schemeClr val="tx1"/>
                </a:solidFill>
              </a:rPr>
              <a:t>→*</a:t>
            </a:r>
            <a:r>
              <a:rPr lang="zh-CN" altLang="en-US" sz="2667" b="1" i="1" dirty="0">
                <a:solidFill>
                  <a:schemeClr val="tx1"/>
                </a:solidFill>
              </a:rPr>
              <a:t>F </a:t>
            </a:r>
            <a:r>
              <a:rPr lang="en-US" altLang="zh-CN" sz="2667" b="1" i="1" dirty="0">
                <a:solidFill>
                  <a:schemeClr val="tx1"/>
                </a:solidFill>
              </a:rPr>
              <a:t>N</a:t>
            </a:r>
            <a:r>
              <a:rPr lang="en-US" altLang="zh-CN" sz="2667" b="1" i="1" dirty="0">
                <a:solidFill>
                  <a:schemeClr val="tx1"/>
                </a:solidFill>
                <a:sym typeface="Arial" panose="020B0604020202020204" pitchFamily="34" charset="0"/>
              </a:rPr>
              <a:t> </a:t>
            </a:r>
            <a:r>
              <a:rPr lang="zh-CN" altLang="en-US" sz="2667" b="1" i="1" dirty="0">
                <a:solidFill>
                  <a:schemeClr val="tx1"/>
                </a:solidFill>
              </a:rPr>
              <a:t>T</a:t>
            </a:r>
            <a:r>
              <a:rPr lang="zh-CN" altLang="en-US" sz="2667" b="1" baseline="-25000" dirty="0">
                <a:solidFill>
                  <a:schemeClr val="tx1"/>
                </a:solidFill>
              </a:rPr>
              <a:t>1</a:t>
            </a:r>
            <a:r>
              <a:rPr lang="en-US" altLang="zh-CN" sz="2667" i="1" dirty="0">
                <a:solidFill>
                  <a:schemeClr val="tx1"/>
                </a:solidFill>
                <a:ea typeface="楷体" panose="02010609060101010101" pitchFamily="49" charset="-122"/>
              </a:rPr>
              <a:t>′</a:t>
            </a:r>
            <a:r>
              <a:rPr lang="zh-CN" altLang="en-US" sz="2667" b="1" dirty="0">
                <a:solidFill>
                  <a:schemeClr val="tx1"/>
                </a:solidFill>
              </a:rPr>
              <a:t> </a:t>
            </a:r>
            <a:r>
              <a:rPr lang="en-US" altLang="zh-CN" sz="2667" b="1" dirty="0">
                <a:solidFill>
                  <a:srgbClr val="2D83F4"/>
                </a:solidFill>
              </a:rPr>
              <a:t>{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</a:rPr>
              <a:t>stack</a:t>
            </a:r>
            <a:r>
              <a:rPr lang="en-US" altLang="zh-CN" sz="2667" b="1" dirty="0">
                <a:solidFill>
                  <a:srgbClr val="2D83F4"/>
                </a:solidFill>
                <a:ea typeface="楷体_GB2312" pitchFamily="49" charset="-122"/>
              </a:rPr>
              <a:t>[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</a:rPr>
              <a:t>top-</a:t>
            </a:r>
            <a:r>
              <a:rPr lang="en-US" altLang="zh-CN" sz="2667" b="1" dirty="0">
                <a:solidFill>
                  <a:srgbClr val="2D83F4"/>
                </a:solidFill>
                <a:ea typeface="楷体_GB2312" pitchFamily="49" charset="-122"/>
              </a:rPr>
              <a:t>3]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667" b="1" i="1" dirty="0" err="1">
                <a:solidFill>
                  <a:srgbClr val="2D83F4"/>
                </a:solidFill>
                <a:sym typeface="Arial" panose="020B0604020202020204" pitchFamily="34" charset="0"/>
              </a:rPr>
              <a:t>syn</a:t>
            </a:r>
            <a:r>
              <a:rPr lang="en-US" altLang="zh-CN" sz="2667" b="1" i="1" dirty="0">
                <a:solidFill>
                  <a:srgbClr val="2D83F4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667" b="1" i="1" dirty="0">
                <a:solidFill>
                  <a:srgbClr val="2D83F4"/>
                </a:solidFill>
              </a:rPr>
              <a:t>= stack</a:t>
            </a:r>
            <a:r>
              <a:rPr lang="en-US" altLang="zh-CN" sz="2667" b="1" dirty="0">
                <a:solidFill>
                  <a:srgbClr val="2D83F4"/>
                </a:solidFill>
              </a:rPr>
              <a:t>[</a:t>
            </a:r>
            <a:r>
              <a:rPr lang="en-US" altLang="zh-CN" sz="2667" b="1" i="1" dirty="0">
                <a:solidFill>
                  <a:srgbClr val="2D83F4"/>
                </a:solidFill>
              </a:rPr>
              <a:t>top</a:t>
            </a:r>
            <a:r>
              <a:rPr lang="en-US" altLang="zh-CN" sz="2667" b="1" dirty="0">
                <a:solidFill>
                  <a:srgbClr val="2D83F4"/>
                </a:solidFill>
              </a:rPr>
              <a:t>]</a:t>
            </a:r>
            <a:r>
              <a:rPr lang="en-US" altLang="zh-CN" sz="2667" b="1" i="1" dirty="0">
                <a:solidFill>
                  <a:srgbClr val="2D83F4"/>
                </a:solidFill>
              </a:rPr>
              <a:t>.</a:t>
            </a:r>
            <a:r>
              <a:rPr lang="en-US" altLang="zh-CN" sz="2667" b="1" i="1" dirty="0" err="1">
                <a:solidFill>
                  <a:srgbClr val="2D83F4"/>
                </a:solidFill>
              </a:rPr>
              <a:t>syn</a:t>
            </a:r>
            <a:r>
              <a:rPr lang="en-US" altLang="zh-CN" sz="2667" b="1" dirty="0">
                <a:solidFill>
                  <a:srgbClr val="2D83F4"/>
                </a:solidFill>
              </a:rPr>
              <a:t>;</a:t>
            </a:r>
            <a:r>
              <a:rPr lang="en-US" altLang="zh-CN" sz="2667" b="1" i="1" dirty="0">
                <a:solidFill>
                  <a:srgbClr val="2D83F4"/>
                </a:solidFill>
              </a:rPr>
              <a:t> top = top-</a:t>
            </a:r>
            <a:r>
              <a:rPr lang="en-US" altLang="zh-CN" sz="2667" b="1" dirty="0">
                <a:solidFill>
                  <a:srgbClr val="2D83F4"/>
                </a:solidFill>
              </a:rPr>
              <a:t>3;}</a:t>
            </a:r>
          </a:p>
          <a:p>
            <a:pPr lvl="1">
              <a:lnSpc>
                <a:spcPts val="3733"/>
              </a:lnSpc>
              <a:buNone/>
              <a:defRPr/>
            </a:pPr>
            <a:r>
              <a:rPr lang="en-US" altLang="zh-CN" sz="2667" b="1" i="1" dirty="0">
                <a:solidFill>
                  <a:schemeClr val="tx1"/>
                </a:solidFill>
              </a:rPr>
              <a:t>N</a:t>
            </a:r>
            <a:r>
              <a:rPr lang="zh-CN" altLang="en-US" sz="2667" b="1" dirty="0">
                <a:solidFill>
                  <a:schemeClr val="tx1"/>
                </a:solidFill>
              </a:rPr>
              <a:t> </a:t>
            </a:r>
            <a:r>
              <a:rPr lang="en-US" altLang="zh-CN" sz="2667" b="1" dirty="0">
                <a:solidFill>
                  <a:schemeClr val="tx1"/>
                </a:solidFill>
                <a:sym typeface="Arial" panose="020B0604020202020204" pitchFamily="34" charset="0"/>
              </a:rPr>
              <a:t>→ </a:t>
            </a:r>
            <a:r>
              <a:rPr lang="el-GR" altLang="zh-CN" sz="2667" b="1" i="1" dirty="0">
                <a:solidFill>
                  <a:schemeClr val="tx1"/>
                </a:solidFill>
                <a:sym typeface="Arial" panose="020B0604020202020204" pitchFamily="34" charset="0"/>
              </a:rPr>
              <a:t>ε</a:t>
            </a:r>
            <a:r>
              <a:rPr lang="el-GR" altLang="zh-CN" sz="2667" b="1" dirty="0">
                <a:solidFill>
                  <a:schemeClr val="tx1"/>
                </a:solidFill>
                <a:sym typeface="Arial" panose="020B0604020202020204" pitchFamily="34" charset="0"/>
              </a:rPr>
              <a:t> </a:t>
            </a:r>
            <a:r>
              <a:rPr lang="en-US" altLang="zh-CN" sz="2667" b="1" dirty="0">
                <a:solidFill>
                  <a:srgbClr val="2D83F4"/>
                </a:solidFill>
                <a:sym typeface="Arial" panose="020B0604020202020204" pitchFamily="34" charset="0"/>
              </a:rPr>
              <a:t>{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</a:rPr>
              <a:t>stack</a:t>
            </a:r>
            <a:r>
              <a:rPr lang="en-US" altLang="zh-CN" sz="2667" b="1" dirty="0">
                <a:solidFill>
                  <a:srgbClr val="2D83F4"/>
                </a:solidFill>
                <a:ea typeface="楷体_GB2312" pitchFamily="49" charset="-122"/>
              </a:rPr>
              <a:t>[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</a:rPr>
              <a:t>top+</a:t>
            </a:r>
            <a:r>
              <a:rPr lang="en-US" altLang="zh-CN" sz="2667" b="1" dirty="0">
                <a:solidFill>
                  <a:srgbClr val="2D83F4"/>
                </a:solidFill>
                <a:ea typeface="楷体_GB2312" pitchFamily="49" charset="-122"/>
              </a:rPr>
              <a:t>1]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667" b="1" i="1" dirty="0" err="1">
                <a:solidFill>
                  <a:srgbClr val="2D83F4"/>
                </a:solidFill>
                <a:sym typeface="Arial" panose="020B0604020202020204" pitchFamily="34" charset="0"/>
              </a:rPr>
              <a:t>T</a:t>
            </a:r>
            <a:r>
              <a:rPr lang="en-US" altLang="zh-CN" sz="2667" i="1" dirty="0" err="1">
                <a:solidFill>
                  <a:srgbClr val="2D83F4"/>
                </a:solidFill>
                <a:ea typeface="楷体" panose="02010609060101010101" pitchFamily="49" charset="-122"/>
              </a:rPr>
              <a:t>′</a:t>
            </a:r>
            <a:r>
              <a:rPr lang="en-US" altLang="zh-CN" sz="2667" b="1" i="1" dirty="0" err="1">
                <a:solidFill>
                  <a:srgbClr val="2D83F4"/>
                </a:solidFill>
                <a:sym typeface="Times New Roman" panose="02020603050405020304" pitchFamily="18" charset="0"/>
              </a:rPr>
              <a:t>inh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</a:rPr>
              <a:t>= stack</a:t>
            </a:r>
            <a:r>
              <a:rPr lang="en-US" altLang="zh-CN" sz="2667" b="1" dirty="0">
                <a:solidFill>
                  <a:srgbClr val="2D83F4"/>
                </a:solidFill>
                <a:ea typeface="楷体_GB2312" pitchFamily="49" charset="-122"/>
              </a:rPr>
              <a:t>[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</a:rPr>
              <a:t>top-</a:t>
            </a:r>
            <a:r>
              <a:rPr lang="en-US" altLang="zh-CN" sz="2667" b="1" dirty="0">
                <a:solidFill>
                  <a:srgbClr val="2D83F4"/>
                </a:solidFill>
                <a:ea typeface="楷体_GB2312" pitchFamily="49" charset="-122"/>
              </a:rPr>
              <a:t>2]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667" b="1" i="1" dirty="0" err="1">
                <a:solidFill>
                  <a:srgbClr val="2D83F4"/>
                </a:solidFill>
                <a:sym typeface="Arial" panose="020B0604020202020204" pitchFamily="34" charset="0"/>
              </a:rPr>
              <a:t>T</a:t>
            </a:r>
            <a:r>
              <a:rPr lang="en-US" altLang="zh-CN" sz="2667" b="1" i="1" dirty="0" err="1">
                <a:solidFill>
                  <a:srgbClr val="2D83F4"/>
                </a:solidFill>
                <a:sym typeface="Times New Roman" panose="02020603050405020304" pitchFamily="18" charset="0"/>
              </a:rPr>
              <a:t>΄inh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667" b="1" dirty="0">
                <a:solidFill>
                  <a:srgbClr val="2D83F4"/>
                </a:solidFill>
                <a:sym typeface="Times New Roman" panose="02020603050405020304" pitchFamily="18" charset="0"/>
              </a:rPr>
              <a:t>×</a:t>
            </a:r>
            <a:r>
              <a:rPr lang="en-US" altLang="zh-CN" sz="2667" b="1" i="1" dirty="0">
                <a:solidFill>
                  <a:srgbClr val="2D83F4"/>
                </a:solidFill>
                <a:sym typeface="Times New Roman" panose="02020603050405020304" pitchFamily="18" charset="0"/>
              </a:rPr>
              <a:t> stack</a:t>
            </a:r>
            <a:r>
              <a:rPr lang="en-US" altLang="zh-CN" sz="2667" b="1" dirty="0">
                <a:solidFill>
                  <a:srgbClr val="2D83F4"/>
                </a:solidFill>
                <a:ea typeface="楷体_GB2312" pitchFamily="49" charset="-122"/>
              </a:rPr>
              <a:t>[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</a:rPr>
              <a:t>top</a:t>
            </a:r>
            <a:r>
              <a:rPr lang="en-US" altLang="zh-CN" sz="2667" b="1" dirty="0">
                <a:solidFill>
                  <a:srgbClr val="2D83F4"/>
                </a:solidFill>
                <a:ea typeface="楷体_GB2312" pitchFamily="49" charset="-122"/>
              </a:rPr>
              <a:t>]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667" b="1" i="1" dirty="0" err="1">
                <a:solidFill>
                  <a:srgbClr val="2D83F4"/>
                </a:solidFill>
                <a:ea typeface="楷体_GB2312" pitchFamily="49" charset="-122"/>
              </a:rPr>
              <a:t>val</a:t>
            </a:r>
            <a:r>
              <a:rPr lang="en-US" altLang="zh-CN" sz="2667" b="1" dirty="0">
                <a:solidFill>
                  <a:srgbClr val="2D83F4"/>
                </a:solidFill>
                <a:ea typeface="楷体_GB2312" pitchFamily="49" charset="-122"/>
              </a:rPr>
              <a:t>; 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</a:rPr>
              <a:t>top = top+</a:t>
            </a:r>
            <a:r>
              <a:rPr lang="en-US" altLang="zh-CN" sz="2667" b="1" dirty="0">
                <a:solidFill>
                  <a:srgbClr val="2D83F4"/>
                </a:solidFill>
                <a:ea typeface="楷体_GB2312" pitchFamily="49" charset="-122"/>
              </a:rPr>
              <a:t>1;</a:t>
            </a:r>
            <a:r>
              <a:rPr lang="en-US" altLang="zh-CN" sz="2667" b="1" dirty="0">
                <a:solidFill>
                  <a:srgbClr val="2D83F4"/>
                </a:solidFill>
                <a:sym typeface="Times New Roman" panose="02020603050405020304" pitchFamily="18" charset="0"/>
              </a:rPr>
              <a:t>} </a:t>
            </a:r>
            <a:endParaRPr lang="zh-CN" altLang="en-US" sz="2667" b="1" dirty="0">
              <a:solidFill>
                <a:srgbClr val="2D83F4"/>
              </a:solidFill>
              <a:sym typeface="Times New Roman" panose="02020603050405020304" pitchFamily="18" charset="0"/>
            </a:endParaRPr>
          </a:p>
          <a:p>
            <a:pPr marL="609585" lvl="1" indent="-609585" eaLnBrk="1" hangingPunct="1">
              <a:lnSpc>
                <a:spcPts val="3733"/>
              </a:lnSpc>
              <a:buClr>
                <a:srgbClr val="3333CC"/>
              </a:buClr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</a:rPr>
              <a:t>3) </a:t>
            </a:r>
            <a:r>
              <a:rPr lang="zh-CN" altLang="en-US" sz="2667" b="1" i="1" dirty="0">
                <a:solidFill>
                  <a:schemeClr val="tx1"/>
                </a:solidFill>
              </a:rPr>
              <a:t>T</a:t>
            </a:r>
            <a:r>
              <a:rPr lang="en-US" altLang="zh-CN" sz="2667" b="1" i="1" dirty="0">
                <a:solidFill>
                  <a:schemeClr val="tx1"/>
                </a:solidFill>
              </a:rPr>
              <a:t>′</a:t>
            </a:r>
            <a:r>
              <a:rPr lang="zh-CN" altLang="en-US" sz="2667" b="1" dirty="0">
                <a:solidFill>
                  <a:schemeClr val="tx1"/>
                </a:solidFill>
                <a:sym typeface="Arial" panose="020B0604020202020204" pitchFamily="34" charset="0"/>
              </a:rPr>
              <a:t>→</a:t>
            </a:r>
            <a:r>
              <a:rPr lang="el-GR" altLang="zh-CN" sz="2667" b="1" dirty="0">
                <a:solidFill>
                  <a:schemeClr val="tx1"/>
                </a:solidFill>
                <a:sym typeface="Arial" panose="020B0604020202020204" pitchFamily="34" charset="0"/>
              </a:rPr>
              <a:t>ε</a:t>
            </a:r>
            <a:r>
              <a:rPr lang="en-US" altLang="zh-CN" sz="2667" b="1" dirty="0">
                <a:solidFill>
                  <a:schemeClr val="tx1"/>
                </a:solidFill>
                <a:sym typeface="Arial" panose="020B0604020202020204" pitchFamily="34" charset="0"/>
              </a:rPr>
              <a:t> </a:t>
            </a:r>
            <a:r>
              <a:rPr lang="en-US" altLang="zh-CN" sz="2667" b="1" dirty="0">
                <a:solidFill>
                  <a:schemeClr val="tx2">
                    <a:lumMod val="60000"/>
                    <a:lumOff val="40000"/>
                  </a:schemeClr>
                </a:solidFill>
                <a:sym typeface="Arial" panose="020B0604020202020204" pitchFamily="34" charset="0"/>
              </a:rPr>
              <a:t>{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stack</a:t>
            </a:r>
            <a:r>
              <a:rPr lang="en-US" altLang="zh-CN" sz="2667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</a:t>
            </a:r>
            <a:r>
              <a:rPr lang="en-US" altLang="zh-CN" sz="2667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+1].</a:t>
            </a:r>
            <a:r>
              <a:rPr lang="en-US" altLang="zh-CN" sz="2667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syn</a:t>
            </a:r>
            <a:r>
              <a:rPr lang="en-US" altLang="zh-CN" sz="2667" b="1" dirty="0">
                <a:solidFill>
                  <a:schemeClr val="tx2">
                    <a:lumMod val="60000"/>
                    <a:lumOff val="40000"/>
                  </a:schemeClr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667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stack</a:t>
            </a:r>
            <a:r>
              <a:rPr lang="en-US" altLang="zh-CN" sz="2667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</a:t>
            </a:r>
            <a:r>
              <a:rPr lang="en-US" altLang="zh-CN" sz="2667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].</a:t>
            </a:r>
            <a:r>
              <a:rPr lang="en-US" altLang="zh-CN" sz="2667" b="1" i="1" dirty="0" err="1">
                <a:solidFill>
                  <a:schemeClr val="tx2">
                    <a:lumMod val="60000"/>
                    <a:lumOff val="40000"/>
                  </a:schemeClr>
                </a:solidFill>
                <a:sym typeface="Arial" panose="020B0604020202020204" pitchFamily="34" charset="0"/>
              </a:rPr>
              <a:t>T</a:t>
            </a:r>
            <a:r>
              <a:rPr lang="en-US" altLang="zh-CN" sz="2667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′</a:t>
            </a:r>
            <a:r>
              <a:rPr lang="en-US" altLang="zh-CN" sz="2667" b="1" i="1" dirty="0" err="1">
                <a:solidFill>
                  <a:schemeClr val="tx2">
                    <a:lumMod val="60000"/>
                    <a:lumOff val="40000"/>
                  </a:schemeClr>
                </a:solidFill>
                <a:sym typeface="Times New Roman" panose="02020603050405020304" pitchFamily="18" charset="0"/>
              </a:rPr>
              <a:t>inh</a:t>
            </a:r>
            <a:r>
              <a:rPr lang="en-US" altLang="zh-CN" sz="2667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 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</a:t>
            </a:r>
            <a:r>
              <a:rPr lang="en-US" altLang="zh-CN" sz="2667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</a:t>
            </a:r>
            <a:r>
              <a:rPr lang="en-US" altLang="zh-CN" sz="2667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+1;}</a:t>
            </a:r>
          </a:p>
          <a:p>
            <a:pPr marL="609585" indent="-609585">
              <a:lnSpc>
                <a:spcPts val="3733"/>
              </a:lnSpc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sym typeface="Times New Roman" panose="02020603050405020304" pitchFamily="18" charset="0"/>
              </a:rPr>
              <a:t>4) </a:t>
            </a:r>
            <a:r>
              <a:rPr lang="en-US" altLang="zh-CN" sz="2667" b="1" i="1" dirty="0">
                <a:solidFill>
                  <a:schemeClr val="tx1"/>
                </a:solidFill>
                <a:sym typeface="Times New Roman" panose="02020603050405020304" pitchFamily="18" charset="0"/>
              </a:rPr>
              <a:t>F</a:t>
            </a:r>
            <a:r>
              <a:rPr lang="zh-CN" altLang="en-US" sz="2667" b="1" i="1" dirty="0">
                <a:solidFill>
                  <a:schemeClr val="tx1"/>
                </a:solidFill>
                <a:sym typeface="Arial" panose="020B0604020202020204" pitchFamily="34" charset="0"/>
              </a:rPr>
              <a:t> </a:t>
            </a:r>
            <a:r>
              <a:rPr lang="zh-CN" altLang="en-US" sz="2667" b="1" dirty="0">
                <a:solidFill>
                  <a:schemeClr val="tx1"/>
                </a:solidFill>
                <a:sym typeface="Arial" panose="020B0604020202020204" pitchFamily="34" charset="0"/>
              </a:rPr>
              <a:t>→</a:t>
            </a:r>
            <a:r>
              <a:rPr lang="en-US" altLang="zh-CN" sz="2667" b="1" dirty="0">
                <a:solidFill>
                  <a:schemeClr val="tx1"/>
                </a:solidFill>
                <a:sym typeface="Arial" panose="020B0604020202020204" pitchFamily="34" charset="0"/>
              </a:rPr>
              <a:t>digit </a:t>
            </a:r>
            <a:r>
              <a:rPr lang="en-US" altLang="zh-CN" sz="2667" b="1" dirty="0">
                <a:solidFill>
                  <a:srgbClr val="2D83F4"/>
                </a:solidFill>
                <a:sym typeface="Arial" panose="020B0604020202020204" pitchFamily="34" charset="0"/>
              </a:rPr>
              <a:t>{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</a:rPr>
              <a:t>stack</a:t>
            </a:r>
            <a:r>
              <a:rPr lang="en-US" altLang="zh-CN" sz="2667" b="1" dirty="0">
                <a:solidFill>
                  <a:srgbClr val="2D83F4"/>
                </a:solidFill>
                <a:ea typeface="楷体_GB2312" pitchFamily="49" charset="-122"/>
              </a:rPr>
              <a:t>[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</a:rPr>
              <a:t>top</a:t>
            </a:r>
            <a:r>
              <a:rPr lang="en-US" altLang="zh-CN" sz="2667" b="1" dirty="0">
                <a:solidFill>
                  <a:srgbClr val="2D83F4"/>
                </a:solidFill>
                <a:ea typeface="楷体_GB2312" pitchFamily="49" charset="-122"/>
              </a:rPr>
              <a:t>]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667" b="1" i="1" dirty="0" err="1">
                <a:solidFill>
                  <a:srgbClr val="2D83F4"/>
                </a:solidFill>
                <a:ea typeface="楷体_GB2312" pitchFamily="49" charset="-122"/>
              </a:rPr>
              <a:t>val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</a:rPr>
              <a:t>= stack</a:t>
            </a:r>
            <a:r>
              <a:rPr lang="en-US" altLang="zh-CN" sz="2667" b="1" dirty="0">
                <a:solidFill>
                  <a:srgbClr val="2D83F4"/>
                </a:solidFill>
                <a:ea typeface="楷体_GB2312" pitchFamily="49" charset="-122"/>
              </a:rPr>
              <a:t>[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</a:rPr>
              <a:t>top</a:t>
            </a:r>
            <a:r>
              <a:rPr lang="en-US" altLang="zh-CN" sz="2667" b="1" dirty="0">
                <a:solidFill>
                  <a:srgbClr val="2D83F4"/>
                </a:solidFill>
                <a:ea typeface="楷体_GB2312" pitchFamily="49" charset="-122"/>
              </a:rPr>
              <a:t>]</a:t>
            </a:r>
            <a:r>
              <a:rPr lang="en-US" altLang="zh-CN" sz="2667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667" b="1" i="1" dirty="0" err="1">
                <a:solidFill>
                  <a:srgbClr val="2D83F4"/>
                </a:solidFill>
                <a:sym typeface="Arial" panose="020B0604020202020204" pitchFamily="34" charset="0"/>
              </a:rPr>
              <a:t>lexval</a:t>
            </a:r>
            <a:r>
              <a:rPr lang="en-US" altLang="zh-CN" sz="2667" b="1" dirty="0">
                <a:solidFill>
                  <a:srgbClr val="2D83F4"/>
                </a:solidFill>
                <a:ea typeface="楷体_GB2312" pitchFamily="49" charset="-122"/>
              </a:rPr>
              <a:t>;</a:t>
            </a:r>
            <a:r>
              <a:rPr lang="en-US" altLang="zh-CN" sz="2667" b="1" dirty="0">
                <a:solidFill>
                  <a:srgbClr val="2D83F4"/>
                </a:solidFill>
              </a:rPr>
              <a:t>}</a:t>
            </a:r>
            <a:endParaRPr lang="zh-CN" altLang="en-US" sz="2667" b="1" dirty="0">
              <a:solidFill>
                <a:srgbClr val="2D83F4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550334"/>
            <a:ext cx="10574867" cy="478367"/>
          </a:xfrm>
        </p:spPr>
        <p:txBody>
          <a:bodyPr/>
          <a:lstStyle/>
          <a:p>
            <a:pPr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将语义动作改写为</a:t>
            </a:r>
            <a:b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</a:b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可执行的栈操作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441017" y="158752"/>
            <a:ext cx="5179483" cy="32702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854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285751" y="842433"/>
            <a:ext cx="11620500" cy="4301067"/>
          </a:xfrm>
        </p:spPr>
        <p:txBody>
          <a:bodyPr/>
          <a:lstStyle/>
          <a:p>
            <a:pPr marL="0" indent="0">
              <a:lnSpc>
                <a:spcPts val="3600"/>
              </a:lnSpc>
              <a:buNone/>
              <a:defRPr/>
            </a:pPr>
            <a:r>
              <a:rPr lang="zh-CN" altLang="en-US" sz="2933" b="1" dirty="0">
                <a:solidFill>
                  <a:schemeClr val="tx1"/>
                </a:solidFill>
                <a:cs typeface="Times New Roman" pitchFamily="18" charset="0"/>
              </a:rPr>
              <a:t>给定一个以</a:t>
            </a:r>
            <a:r>
              <a:rPr lang="en-US" altLang="zh-CN" sz="2933" b="1" i="1" dirty="0">
                <a:solidFill>
                  <a:schemeClr val="tx1"/>
                </a:solidFill>
                <a:cs typeface="Times New Roman" pitchFamily="18" charset="0"/>
              </a:rPr>
              <a:t>LL</a:t>
            </a:r>
            <a:r>
              <a:rPr lang="zh-CN" altLang="en-US" sz="2933" b="1" dirty="0">
                <a:solidFill>
                  <a:schemeClr val="tx1"/>
                </a:solidFill>
                <a:cs typeface="Times New Roman" pitchFamily="18" charset="0"/>
              </a:rPr>
              <a:t>文法为基础的</a:t>
            </a:r>
            <a:r>
              <a:rPr lang="en-US" altLang="zh-CN" sz="2933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en-US" altLang="zh-CN" sz="2933" b="1" dirty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lang="zh-CN" altLang="en-US" sz="2933" b="1" dirty="0">
                <a:solidFill>
                  <a:schemeClr val="tx1"/>
                </a:solidFill>
                <a:cs typeface="Times New Roman" pitchFamily="18" charset="0"/>
              </a:rPr>
              <a:t>属性定义，可以修改这个文法，并在</a:t>
            </a:r>
            <a:r>
              <a:rPr lang="en-US" altLang="zh-CN" sz="2933" b="1" i="1" dirty="0">
                <a:solidFill>
                  <a:schemeClr val="tx1"/>
                </a:solidFill>
                <a:cs typeface="Times New Roman" pitchFamily="18" charset="0"/>
              </a:rPr>
              <a:t>LR</a:t>
            </a:r>
            <a:r>
              <a:rPr lang="zh-CN" altLang="en-US" sz="2933" b="1" dirty="0">
                <a:solidFill>
                  <a:schemeClr val="tx1"/>
                </a:solidFill>
                <a:cs typeface="Times New Roman" pitchFamily="18" charset="0"/>
              </a:rPr>
              <a:t>语法分析过程中计算这个新文法之上的</a:t>
            </a:r>
            <a:r>
              <a:rPr lang="en-US" altLang="zh-CN" sz="2933" b="1" i="1" dirty="0">
                <a:solidFill>
                  <a:schemeClr val="tx1"/>
                </a:solidFill>
                <a:cs typeface="Times New Roman" pitchFamily="18" charset="0"/>
              </a:rPr>
              <a:t>SDD</a:t>
            </a:r>
          </a:p>
          <a:p>
            <a:pPr marL="364050" indent="-364050">
              <a:lnSpc>
                <a:spcPts val="36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首先构造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</a:rPr>
              <a:t>SDT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，在各个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非终结符之前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放置语义动作来计算它的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继承属性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并在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产生式后端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放置语义动作计算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综合属性</a:t>
            </a:r>
            <a:endParaRPr lang="en-US" altLang="zh-CN" sz="2667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marL="364050" indent="-364050">
              <a:lnSpc>
                <a:spcPts val="36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对每个内嵌的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语义动作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，向文法中引入一个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标记非终结符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来替换它。每个这样的位置都有一个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不同的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标记，并且对于任意一个标记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M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都有一个产生式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M</a:t>
            </a:r>
            <a:r>
              <a:rPr lang="en-US" altLang="zh-CN" sz="2667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Arial" charset="0"/>
              </a:rPr>
              <a:t>→</a:t>
            </a:r>
            <a:r>
              <a:rPr lang="el-GR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Arial" charset="0"/>
              </a:rPr>
              <a:t>ε</a:t>
            </a:r>
            <a:endParaRPr lang="en-US" altLang="zh-CN" sz="2667" b="1" i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marL="364050" indent="-364050">
              <a:lnSpc>
                <a:spcPts val="36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如果标记非终结符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</a:rPr>
              <a:t>M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在某个产生式</a:t>
            </a:r>
            <a:r>
              <a:rPr lang="el-GR" altLang="zh-CN" sz="2667" b="1" i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A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→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α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{a}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β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中替换了语义动作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a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，对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a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进行修改得到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</a:rPr>
              <a:t>a' 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，并且将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</a:rPr>
              <a:t>a'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关联到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</a:rPr>
              <a:t>M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→</a:t>
            </a:r>
            <a:r>
              <a:rPr lang="el-GR" altLang="zh-CN" sz="2667" b="1" i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ε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上。动作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</a:rPr>
              <a:t>a'</a:t>
            </a:r>
          </a:p>
          <a:p>
            <a:pPr marL="768311" lvl="1" indent="-364050">
              <a:lnSpc>
                <a:spcPts val="36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</a:rPr>
              <a:t>(a) 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将动作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需要的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或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α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中符号的任何属性作为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</a:rPr>
              <a:t>M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继承属性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进行复制</a:t>
            </a:r>
            <a:endParaRPr lang="en-US" altLang="zh-CN" sz="2667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768311" lvl="1" indent="-364050">
              <a:lnSpc>
                <a:spcPts val="36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</a:rPr>
              <a:t>(b) 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按照</a:t>
            </a:r>
            <a:r>
              <a:rPr lang="en-US" altLang="zh-CN" sz="2667" b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中的方法计算各个属性，但是将计算得到的这些属性作为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</a:rPr>
              <a:t>M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综合属性</a:t>
            </a:r>
            <a:endParaRPr lang="en-US" altLang="zh-CN" sz="2667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560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171BCD15-69EC-4E39-A511-70E4859ACBEE}"/>
              </a:ext>
            </a:extLst>
          </p:cNvPr>
          <p:cNvGrpSpPr/>
          <p:nvPr/>
        </p:nvGrpSpPr>
        <p:grpSpPr>
          <a:xfrm>
            <a:off x="1007534" y="1936170"/>
            <a:ext cx="5853359" cy="4130042"/>
            <a:chOff x="214313" y="1211263"/>
            <a:chExt cx="3115339" cy="309753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B59C9629-EE46-468D-81ED-C63353340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3" y="1211263"/>
              <a:ext cx="3115339" cy="30975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 lIns="90000" tIns="46800" rIns="90000" bIns="46800">
              <a:spAutoFit/>
            </a:bodyPr>
            <a:lstStyle/>
            <a:p>
              <a:pPr defTabSz="1219140">
                <a:lnSpc>
                  <a:spcPts val="3333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</a:t>
              </a:r>
              <a:r>
                <a:rPr kumimoji="1" lang="zh-CN" altLang="en-US" sz="24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defTabSz="1219140">
                <a:lnSpc>
                  <a:spcPts val="3333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= 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1219140">
                <a:lnSpc>
                  <a:spcPts val="3333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          	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endParaRPr kumimoji="1"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609570" indent="-609570" defTabSz="1219140">
                <a:lnSpc>
                  <a:spcPts val="3333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1" lang="en-US" altLang="zh-CN" sz="2400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400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=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 × 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609570" indent="-609570" defTabSz="1219140">
                <a:lnSpc>
                  <a:spcPts val="3333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              	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sz="2400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</a:t>
              </a:r>
              <a:endParaRPr kumimoji="1"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1219140">
                <a:lnSpc>
                  <a:spcPts val="3333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ε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	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endParaRPr kumimoji="1"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defTabSz="1219140">
                <a:lnSpc>
                  <a:spcPts val="3333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digit       	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lang="en-US" altLang="zh-CN" sz="2400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digit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.lexval</a:t>
              </a:r>
              <a:endParaRPr kumimoji="1" lang="en-US" altLang="zh-CN" sz="24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5" name="Line 7">
              <a:extLst>
                <a:ext uri="{FF2B5EF4-FFF2-40B4-BE49-F238E27FC236}">
                  <a16:creationId xmlns:a16="http://schemas.microsoft.com/office/drawing/2014/main" id="{5DFB60E1-65CA-4EAF-A63E-FCF35311B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75" y="1571302"/>
              <a:ext cx="308838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defTabSz="1219140">
                <a:defRPr/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cxnSp>
          <p:nvCxnSpPr>
            <p:cNvPr id="76" name="直接连接符 2">
              <a:extLst>
                <a:ext uri="{FF2B5EF4-FFF2-40B4-BE49-F238E27FC236}">
                  <a16:creationId xmlns:a16="http://schemas.microsoft.com/office/drawing/2014/main" id="{6702CD3E-C63D-465E-8DF0-B44FC4F7CA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9414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7" name="直接连接符 4">
              <a:extLst>
                <a:ext uri="{FF2B5EF4-FFF2-40B4-BE49-F238E27FC236}">
                  <a16:creationId xmlns:a16="http://schemas.microsoft.com/office/drawing/2014/main" id="{37E3C8B2-F9AE-45E2-B998-7D8DB5C30F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68463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标题 2">
            <a:extLst>
              <a:ext uri="{FF2B5EF4-FFF2-40B4-BE49-F238E27FC236}">
                <a16:creationId xmlns:a16="http://schemas.microsoft.com/office/drawing/2014/main" id="{3FF693A4-BBB2-4A08-8953-9D972B66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9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L-SDD</a:t>
            </a: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的设计思路分析</a:t>
            </a:r>
            <a:endParaRPr lang="zh-CN" altLang="en-US" sz="40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29C481-3298-4662-93C8-2000175A4088}"/>
              </a:ext>
            </a:extLst>
          </p:cNvPr>
          <p:cNvSpPr/>
          <p:nvPr/>
        </p:nvSpPr>
        <p:spPr>
          <a:xfrm>
            <a:off x="1007534" y="1259085"/>
            <a:ext cx="2270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zh-CN" altLang="en-US" sz="32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例：</a:t>
            </a:r>
            <a:r>
              <a:rPr lang="en-US" altLang="zh-CN" sz="32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L-SDD</a:t>
            </a:r>
            <a:endParaRPr lang="zh-CN" altLang="en-US" sz="320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B60362-D8F8-4BC1-A191-911D89EDF5EB}"/>
              </a:ext>
            </a:extLst>
          </p:cNvPr>
          <p:cNvSpPr/>
          <p:nvPr/>
        </p:nvSpPr>
        <p:spPr>
          <a:xfrm>
            <a:off x="7273252" y="1146225"/>
            <a:ext cx="4665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zh-CN" altLang="en-US" sz="2400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rPr>
              <a:t>语义翻译的主要任务：计算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rPr>
              <a:t>的值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FCC84E-AE23-4933-8465-FE5EA55C4244}"/>
              </a:ext>
            </a:extLst>
          </p:cNvPr>
          <p:cNvSpPr/>
          <p:nvPr/>
        </p:nvSpPr>
        <p:spPr>
          <a:xfrm>
            <a:off x="3365721" y="3177742"/>
            <a:ext cx="915335" cy="4798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40"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CB51852-FC69-4399-ADF4-B04E54F50D08}"/>
              </a:ext>
            </a:extLst>
          </p:cNvPr>
          <p:cNvSpPr/>
          <p:nvPr/>
        </p:nvSpPr>
        <p:spPr>
          <a:xfrm>
            <a:off x="3373158" y="5585729"/>
            <a:ext cx="915335" cy="4443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40"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A5CA63B-BCAF-49DA-BC92-D5B1D3D14B83}"/>
              </a:ext>
            </a:extLst>
          </p:cNvPr>
          <p:cNvCxnSpPr>
            <a:cxnSpLocks/>
          </p:cNvCxnSpPr>
          <p:nvPr/>
        </p:nvCxnSpPr>
        <p:spPr>
          <a:xfrm>
            <a:off x="4404941" y="6002335"/>
            <a:ext cx="15802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C3B31C0-1A40-49B4-9B82-21C2FC098D82}"/>
              </a:ext>
            </a:extLst>
          </p:cNvPr>
          <p:cNvSpPr/>
          <p:nvPr/>
        </p:nvSpPr>
        <p:spPr>
          <a:xfrm>
            <a:off x="3823387" y="1065966"/>
            <a:ext cx="205094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914377"/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→ T * F | F</a:t>
            </a:r>
          </a:p>
          <a:p>
            <a:pPr defTabSz="914377"/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→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digit</a:t>
            </a:r>
          </a:p>
        </p:txBody>
      </p:sp>
    </p:spTree>
    <p:extLst>
      <p:ext uri="{BB962C8B-B14F-4D97-AF65-F5344CB8AC3E}">
        <p14:creationId xmlns:p14="http://schemas.microsoft.com/office/powerpoint/2010/main" val="38284448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animBg="1"/>
      <p:bldP spid="16" grpId="0" animBg="1"/>
      <p:bldP spid="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BF52A44-B6A5-48AB-8741-443E8A983565}"/>
              </a:ext>
            </a:extLst>
          </p:cNvPr>
          <p:cNvGrpSpPr/>
          <p:nvPr/>
        </p:nvGrpSpPr>
        <p:grpSpPr>
          <a:xfrm>
            <a:off x="1007534" y="1936170"/>
            <a:ext cx="5853359" cy="4130042"/>
            <a:chOff x="214313" y="1211263"/>
            <a:chExt cx="3115339" cy="309753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F128B45C-005C-4080-851E-94C1BA488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3" y="1211263"/>
              <a:ext cx="3115339" cy="30975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 lIns="90000" tIns="46800" rIns="90000" bIns="46800">
              <a:spAutoFit/>
            </a:bodyPr>
            <a:lstStyle/>
            <a:p>
              <a:pPr defTabSz="1219140">
                <a:lnSpc>
                  <a:spcPts val="3333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</a:t>
              </a:r>
              <a:r>
                <a:rPr kumimoji="1" lang="zh-CN" altLang="en-US" sz="24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defTabSz="1219140">
                <a:lnSpc>
                  <a:spcPts val="3333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= 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1219140">
                <a:lnSpc>
                  <a:spcPts val="3333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          	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endParaRPr kumimoji="1"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609570" indent="-609570" defTabSz="1219140">
                <a:lnSpc>
                  <a:spcPts val="3333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1" lang="en-US" altLang="zh-CN" sz="2400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400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=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 × 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609570" indent="-609570" defTabSz="1219140">
                <a:lnSpc>
                  <a:spcPts val="3333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              	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sz="2400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</a:t>
              </a:r>
              <a:endParaRPr kumimoji="1"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1219140">
                <a:lnSpc>
                  <a:spcPts val="3333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ε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	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endParaRPr kumimoji="1"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defTabSz="1219140">
                <a:lnSpc>
                  <a:spcPts val="3333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digit       	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lang="en-US" altLang="zh-CN" sz="2400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digit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.lexval</a:t>
              </a:r>
              <a:endParaRPr kumimoji="1" lang="en-US" altLang="zh-CN" sz="24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3222" name="Line 7">
              <a:extLst>
                <a:ext uri="{FF2B5EF4-FFF2-40B4-BE49-F238E27FC236}">
                  <a16:creationId xmlns:a16="http://schemas.microsoft.com/office/drawing/2014/main" id="{1C9EBDB4-8223-40F5-B8BD-C3761E854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75" y="1571302"/>
              <a:ext cx="308838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defTabSz="1219140">
                <a:defRPr/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cxnSp>
          <p:nvCxnSpPr>
            <p:cNvPr id="93223" name="直接连接符 2">
              <a:extLst>
                <a:ext uri="{FF2B5EF4-FFF2-40B4-BE49-F238E27FC236}">
                  <a16:creationId xmlns:a16="http://schemas.microsoft.com/office/drawing/2014/main" id="{A8A68F3C-1B0A-40FB-819F-A225732077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9414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224" name="直接连接符 4">
              <a:extLst>
                <a:ext uri="{FF2B5EF4-FFF2-40B4-BE49-F238E27FC236}">
                  <a16:creationId xmlns:a16="http://schemas.microsoft.com/office/drawing/2014/main" id="{2FC828A8-D69F-41B0-A0EB-8BB5196EE3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68463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标题 2">
            <a:extLst>
              <a:ext uri="{FF2B5EF4-FFF2-40B4-BE49-F238E27FC236}">
                <a16:creationId xmlns:a16="http://schemas.microsoft.com/office/drawing/2014/main" id="{3FF693A4-BBB2-4A08-8953-9D972B66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9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L-SDD</a:t>
            </a: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的设计思路分析</a:t>
            </a:r>
            <a:endParaRPr lang="zh-CN" altLang="en-US" sz="40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29C481-3298-4662-93C8-2000175A4088}"/>
              </a:ext>
            </a:extLst>
          </p:cNvPr>
          <p:cNvSpPr/>
          <p:nvPr/>
        </p:nvSpPr>
        <p:spPr>
          <a:xfrm>
            <a:off x="1007534" y="1259085"/>
            <a:ext cx="2270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zh-CN" altLang="en-US" sz="32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例：</a:t>
            </a:r>
            <a:r>
              <a:rPr lang="en-US" altLang="zh-CN" sz="32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L-SDD</a:t>
            </a:r>
            <a:endParaRPr lang="zh-CN" altLang="en-US" sz="320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B60362-D8F8-4BC1-A191-911D89EDF5EB}"/>
              </a:ext>
            </a:extLst>
          </p:cNvPr>
          <p:cNvSpPr/>
          <p:nvPr/>
        </p:nvSpPr>
        <p:spPr>
          <a:xfrm>
            <a:off x="7273252" y="1146225"/>
            <a:ext cx="4665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zh-CN" altLang="en-US" sz="2400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rPr>
              <a:t>语义翻译的主要任务：计算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rPr>
              <a:t>的值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094796-D2FA-442D-8E18-2B5E3DC79BB1}"/>
              </a:ext>
            </a:extLst>
          </p:cNvPr>
          <p:cNvSpPr/>
          <p:nvPr/>
        </p:nvSpPr>
        <p:spPr>
          <a:xfrm>
            <a:off x="3420897" y="3794843"/>
            <a:ext cx="1106529" cy="41922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40"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8AC3CDC-CB82-459F-BD10-EADD73C6FBC2}"/>
              </a:ext>
            </a:extLst>
          </p:cNvPr>
          <p:cNvCxnSpPr>
            <a:cxnSpLocks/>
          </p:cNvCxnSpPr>
          <p:nvPr/>
        </p:nvCxnSpPr>
        <p:spPr>
          <a:xfrm>
            <a:off x="3560791" y="2964919"/>
            <a:ext cx="19948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2F5D94C-8696-487D-93D4-7A48EB118A2D}"/>
              </a:ext>
            </a:extLst>
          </p:cNvPr>
          <p:cNvCxnSpPr>
            <a:cxnSpLocks/>
          </p:cNvCxnSpPr>
          <p:nvPr/>
        </p:nvCxnSpPr>
        <p:spPr>
          <a:xfrm>
            <a:off x="4710545" y="4214075"/>
            <a:ext cx="1953491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BC012DD-E658-4B2F-ADFA-9F44AF54F564}"/>
              </a:ext>
            </a:extLst>
          </p:cNvPr>
          <p:cNvGrpSpPr>
            <a:grpSpLocks/>
          </p:cNvGrpSpPr>
          <p:nvPr/>
        </p:nvGrpSpPr>
        <p:grpSpPr bwMode="auto">
          <a:xfrm>
            <a:off x="7131513" y="2000277"/>
            <a:ext cx="1995396" cy="1428743"/>
            <a:chOff x="6579764" y="876403"/>
            <a:chExt cx="1496919" cy="1072430"/>
          </a:xfrm>
        </p:grpSpPr>
        <p:sp>
          <p:nvSpPr>
            <p:cNvPr id="142" name="Rectangle 6">
              <a:extLst>
                <a:ext uri="{FF2B5EF4-FFF2-40B4-BE49-F238E27FC236}">
                  <a16:creationId xmlns:a16="http://schemas.microsoft.com/office/drawing/2014/main" id="{33FD68EF-1A6B-4B5E-B1CB-C30282D53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764" y="1568201"/>
              <a:ext cx="271077" cy="3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/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" name="Rectangle 9">
              <a:extLst>
                <a:ext uri="{FF2B5EF4-FFF2-40B4-BE49-F238E27FC236}">
                  <a16:creationId xmlns:a16="http://schemas.microsoft.com/office/drawing/2014/main" id="{2EA6F2D1-D06A-42C7-A78F-FE6D44654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8658" y="1600665"/>
              <a:ext cx="378025" cy="3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/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" name="Rectangle 10">
              <a:extLst>
                <a:ext uri="{FF2B5EF4-FFF2-40B4-BE49-F238E27FC236}">
                  <a16:creationId xmlns:a16="http://schemas.microsoft.com/office/drawing/2014/main" id="{92516044-5B68-4BC9-9E14-39C14F4A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8832" y="876403"/>
              <a:ext cx="417513" cy="3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/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" name="Line 11">
              <a:extLst>
                <a:ext uri="{FF2B5EF4-FFF2-40B4-BE49-F238E27FC236}">
                  <a16:creationId xmlns:a16="http://schemas.microsoft.com/office/drawing/2014/main" id="{B434C872-D812-4710-B582-DF537DF0E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9246" y="1213340"/>
              <a:ext cx="448342" cy="3841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40"/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46" name="Line 12">
              <a:extLst>
                <a:ext uri="{FF2B5EF4-FFF2-40B4-BE49-F238E27FC236}">
                  <a16:creationId xmlns:a16="http://schemas.microsoft.com/office/drawing/2014/main" id="{B07CAB17-4508-452C-98F2-D9CFF3280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5526" y="1219689"/>
              <a:ext cx="701675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40"/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150" name="组合 124933">
            <a:extLst>
              <a:ext uri="{FF2B5EF4-FFF2-40B4-BE49-F238E27FC236}">
                <a16:creationId xmlns:a16="http://schemas.microsoft.com/office/drawing/2014/main" id="{0FD1ACF2-F448-484E-9095-319D4A3E0D97}"/>
              </a:ext>
            </a:extLst>
          </p:cNvPr>
          <p:cNvGrpSpPr>
            <a:grpSpLocks/>
          </p:cNvGrpSpPr>
          <p:nvPr/>
        </p:nvGrpSpPr>
        <p:grpSpPr bwMode="auto">
          <a:xfrm>
            <a:off x="7676797" y="3503699"/>
            <a:ext cx="2453219" cy="1060983"/>
            <a:chOff x="6938648" y="2013704"/>
            <a:chExt cx="1840912" cy="794372"/>
          </a:xfrm>
        </p:grpSpPr>
        <p:sp>
          <p:nvSpPr>
            <p:cNvPr id="151" name="Line 8">
              <a:extLst>
                <a:ext uri="{FF2B5EF4-FFF2-40B4-BE49-F238E27FC236}">
                  <a16:creationId xmlns:a16="http://schemas.microsoft.com/office/drawing/2014/main" id="{DAF3C569-3DC8-4239-BF96-AF9970DBB7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03264" y="2030901"/>
              <a:ext cx="0" cy="435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40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2" name="Text Box 13">
              <a:extLst>
                <a:ext uri="{FF2B5EF4-FFF2-40B4-BE49-F238E27FC236}">
                  <a16:creationId xmlns:a16="http://schemas.microsoft.com/office/drawing/2014/main" id="{E420DA0E-01A8-4C50-9911-6D1653B6B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40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53" name="Line 11">
              <a:extLst>
                <a:ext uri="{FF2B5EF4-FFF2-40B4-BE49-F238E27FC236}">
                  <a16:creationId xmlns:a16="http://schemas.microsoft.com/office/drawing/2014/main" id="{802E0EF1-E10C-4859-A668-7C2D4DFF9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40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4" name="Line 12">
              <a:extLst>
                <a:ext uri="{FF2B5EF4-FFF2-40B4-BE49-F238E27FC236}">
                  <a16:creationId xmlns:a16="http://schemas.microsoft.com/office/drawing/2014/main" id="{5E025F0D-6B1D-45F5-BC73-91774BA45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6" y="2016342"/>
              <a:ext cx="763033" cy="429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40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5" name="Rectangle 6">
              <a:extLst>
                <a:ext uri="{FF2B5EF4-FFF2-40B4-BE49-F238E27FC236}">
                  <a16:creationId xmlns:a16="http://schemas.microsoft.com/office/drawing/2014/main" id="{505827CE-96AF-4D32-BC11-2D909D7E5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277" y="2460788"/>
              <a:ext cx="314446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/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" name="Rectangle 9">
              <a:extLst>
                <a:ext uri="{FF2B5EF4-FFF2-40B4-BE49-F238E27FC236}">
                  <a16:creationId xmlns:a16="http://schemas.microsoft.com/office/drawing/2014/main" id="{8BC6D26A-9E7B-497B-B620-5C8437385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402" y="2451869"/>
              <a:ext cx="363158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/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7" name="组合 124933">
            <a:extLst>
              <a:ext uri="{FF2B5EF4-FFF2-40B4-BE49-F238E27FC236}">
                <a16:creationId xmlns:a16="http://schemas.microsoft.com/office/drawing/2014/main" id="{C6B060B0-5A8B-4EE4-B355-453350507B67}"/>
              </a:ext>
            </a:extLst>
          </p:cNvPr>
          <p:cNvGrpSpPr>
            <a:grpSpLocks/>
          </p:cNvGrpSpPr>
          <p:nvPr/>
        </p:nvGrpSpPr>
        <p:grpSpPr bwMode="auto">
          <a:xfrm>
            <a:off x="8784461" y="4552770"/>
            <a:ext cx="2453219" cy="1060983"/>
            <a:chOff x="6938648" y="2013704"/>
            <a:chExt cx="1840912" cy="794372"/>
          </a:xfrm>
        </p:grpSpPr>
        <p:sp>
          <p:nvSpPr>
            <p:cNvPr id="158" name="Line 8">
              <a:extLst>
                <a:ext uri="{FF2B5EF4-FFF2-40B4-BE49-F238E27FC236}">
                  <a16:creationId xmlns:a16="http://schemas.microsoft.com/office/drawing/2014/main" id="{21443A9F-0911-4AE3-9ECD-03A80FC08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03264" y="2030901"/>
              <a:ext cx="0" cy="435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40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9" name="Text Box 13">
              <a:extLst>
                <a:ext uri="{FF2B5EF4-FFF2-40B4-BE49-F238E27FC236}">
                  <a16:creationId xmlns:a16="http://schemas.microsoft.com/office/drawing/2014/main" id="{2AB96130-2C18-4679-8A47-7CFC9938F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40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60" name="Line 11">
              <a:extLst>
                <a:ext uri="{FF2B5EF4-FFF2-40B4-BE49-F238E27FC236}">
                  <a16:creationId xmlns:a16="http://schemas.microsoft.com/office/drawing/2014/main" id="{1C8DA08A-07E8-45D5-9AF4-62E5D5EC33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40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61" name="Line 12">
              <a:extLst>
                <a:ext uri="{FF2B5EF4-FFF2-40B4-BE49-F238E27FC236}">
                  <a16:creationId xmlns:a16="http://schemas.microsoft.com/office/drawing/2014/main" id="{E72C1436-7193-4AA5-BA27-A4F94E24C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6" y="2016342"/>
              <a:ext cx="763033" cy="429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40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62" name="Rectangle 6">
              <a:extLst>
                <a:ext uri="{FF2B5EF4-FFF2-40B4-BE49-F238E27FC236}">
                  <a16:creationId xmlns:a16="http://schemas.microsoft.com/office/drawing/2014/main" id="{E71E5414-4E74-43E1-8AD1-B2A26DDB3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277" y="2460788"/>
              <a:ext cx="314446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/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" name="Rectangle 9">
              <a:extLst>
                <a:ext uri="{FF2B5EF4-FFF2-40B4-BE49-F238E27FC236}">
                  <a16:creationId xmlns:a16="http://schemas.microsoft.com/office/drawing/2014/main" id="{58D72577-F051-4737-A66B-E383E8DE3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402" y="2451869"/>
              <a:ext cx="363158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/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4" name="矩形 58">
            <a:extLst>
              <a:ext uri="{FF2B5EF4-FFF2-40B4-BE49-F238E27FC236}">
                <a16:creationId xmlns:a16="http://schemas.microsoft.com/office/drawing/2014/main" id="{C5817CA1-126B-422C-A3BC-CD35F9E40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006" y="3086695"/>
            <a:ext cx="490839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40"/>
            <a:r>
              <a:rPr kumimoji="1" lang="en-US" altLang="zh-CN" sz="1867" i="1" dirty="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inh</a:t>
            </a:r>
            <a:endParaRPr kumimoji="1" lang="en-US" altLang="zh-CN" sz="1867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" name="矩形 58">
            <a:extLst>
              <a:ext uri="{FF2B5EF4-FFF2-40B4-BE49-F238E27FC236}">
                <a16:creationId xmlns:a16="http://schemas.microsoft.com/office/drawing/2014/main" id="{76FA15DF-4FB4-4101-AB86-35FF3E0E3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0210" y="4193315"/>
            <a:ext cx="490839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40"/>
            <a:r>
              <a:rPr kumimoji="1" lang="en-US" altLang="zh-CN" sz="1867" i="1" dirty="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inh</a:t>
            </a:r>
            <a:endParaRPr kumimoji="1" lang="en-US" altLang="zh-CN" sz="1867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" name="矩形 58">
            <a:extLst>
              <a:ext uri="{FF2B5EF4-FFF2-40B4-BE49-F238E27FC236}">
                <a16:creationId xmlns:a16="http://schemas.microsoft.com/office/drawing/2014/main" id="{E9BC98AB-6FA0-4848-BD22-BA553C1DE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5642" y="5245553"/>
            <a:ext cx="490839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40"/>
            <a:r>
              <a:rPr kumimoji="1" lang="en-US" altLang="zh-CN" sz="1867" i="1" dirty="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inh</a:t>
            </a:r>
            <a:endParaRPr kumimoji="1" lang="en-US" altLang="zh-CN" sz="1867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5481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4" grpId="0"/>
      <p:bldP spid="165" grpId="0"/>
      <p:bldP spid="16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2BC35A5D-2569-459A-ACCB-C0FF3B95FF85}"/>
              </a:ext>
            </a:extLst>
          </p:cNvPr>
          <p:cNvGrpSpPr/>
          <p:nvPr/>
        </p:nvGrpSpPr>
        <p:grpSpPr>
          <a:xfrm>
            <a:off x="1007534" y="1936170"/>
            <a:ext cx="5853359" cy="4130042"/>
            <a:chOff x="214313" y="1211263"/>
            <a:chExt cx="3115339" cy="309753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96045C98-F7CB-4B98-8C0E-1A0C0BA0C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3" y="1211263"/>
              <a:ext cx="3115339" cy="30975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 lIns="90000" tIns="46800" rIns="90000" bIns="46800">
              <a:spAutoFit/>
            </a:bodyPr>
            <a:lstStyle/>
            <a:p>
              <a:pPr defTabSz="1219140">
                <a:lnSpc>
                  <a:spcPts val="3333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</a:t>
              </a:r>
              <a:r>
                <a:rPr kumimoji="1" lang="zh-CN" altLang="en-US" sz="24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defTabSz="1219140">
                <a:lnSpc>
                  <a:spcPts val="3333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= 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1219140">
                <a:lnSpc>
                  <a:spcPts val="3333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          	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endParaRPr kumimoji="1"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609570" indent="-609570" defTabSz="1219140">
                <a:lnSpc>
                  <a:spcPts val="3333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1" lang="en-US" altLang="zh-CN" sz="2400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400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=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 × 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609570" indent="-609570" defTabSz="1219140">
                <a:lnSpc>
                  <a:spcPts val="3333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              	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sz="2400" i="1" baseline="-250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</a:t>
              </a:r>
              <a:endParaRPr kumimoji="1"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defTabSz="1219140">
                <a:lnSpc>
                  <a:spcPts val="3333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ε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	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endParaRPr kumimoji="1" lang="en-US" altLang="zh-CN" sz="2400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defTabSz="1219140">
                <a:lnSpc>
                  <a:spcPts val="3333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digit       	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lang="en-US" altLang="zh-CN" sz="2400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lang="en-US" altLang="zh-CN" sz="2400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digit</a:t>
              </a:r>
              <a:r>
                <a:rPr lang="en-US" altLang="zh-CN" sz="2400" i="1" dirty="0" err="1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.lexval</a:t>
              </a:r>
              <a:endParaRPr kumimoji="1" lang="en-US" altLang="zh-CN" sz="24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EFDD5E92-908B-4EF3-87C0-685B49001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75" y="1571302"/>
              <a:ext cx="308838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defTabSz="1219140">
                <a:defRPr/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cxnSp>
          <p:nvCxnSpPr>
            <p:cNvPr id="25" name="直接连接符 2">
              <a:extLst>
                <a:ext uri="{FF2B5EF4-FFF2-40B4-BE49-F238E27FC236}">
                  <a16:creationId xmlns:a16="http://schemas.microsoft.com/office/drawing/2014/main" id="{E7A0AAB9-93DC-4285-A6EC-60DF6DFC2E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9414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直接连接符 4">
              <a:extLst>
                <a:ext uri="{FF2B5EF4-FFF2-40B4-BE49-F238E27FC236}">
                  <a16:creationId xmlns:a16="http://schemas.microsoft.com/office/drawing/2014/main" id="{1676A259-FB60-4440-9577-BD08BBD280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68463" y="1211263"/>
              <a:ext cx="0" cy="309753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标题 2">
            <a:extLst>
              <a:ext uri="{FF2B5EF4-FFF2-40B4-BE49-F238E27FC236}">
                <a16:creationId xmlns:a16="http://schemas.microsoft.com/office/drawing/2014/main" id="{3FF693A4-BBB2-4A08-8953-9D972B66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9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L-SDD</a:t>
            </a: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的设计思路分析</a:t>
            </a:r>
            <a:endParaRPr lang="zh-CN" altLang="en-US" sz="40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29C481-3298-4662-93C8-2000175A4088}"/>
              </a:ext>
            </a:extLst>
          </p:cNvPr>
          <p:cNvSpPr/>
          <p:nvPr/>
        </p:nvSpPr>
        <p:spPr>
          <a:xfrm>
            <a:off x="1007534" y="1259085"/>
            <a:ext cx="2270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zh-CN" altLang="en-US" sz="32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例：</a:t>
            </a:r>
            <a:r>
              <a:rPr lang="en-US" altLang="zh-CN" sz="32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L-SDD</a:t>
            </a:r>
            <a:endParaRPr lang="zh-CN" altLang="en-US" sz="320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B60362-D8F8-4BC1-A191-911D89EDF5EB}"/>
              </a:ext>
            </a:extLst>
          </p:cNvPr>
          <p:cNvSpPr/>
          <p:nvPr/>
        </p:nvSpPr>
        <p:spPr>
          <a:xfrm>
            <a:off x="7273252" y="1146225"/>
            <a:ext cx="4665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zh-CN" altLang="en-US" sz="2400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rPr>
              <a:t>语义翻译的主要任务：计算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rPr>
              <a:t>的值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FCC84E-AE23-4933-8465-FE5EA55C4244}"/>
              </a:ext>
            </a:extLst>
          </p:cNvPr>
          <p:cNvSpPr/>
          <p:nvPr/>
        </p:nvSpPr>
        <p:spPr>
          <a:xfrm>
            <a:off x="3382624" y="4991417"/>
            <a:ext cx="1074699" cy="4710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40"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D0E5B13-DEB0-45B3-AE52-202E114345F8}"/>
              </a:ext>
            </a:extLst>
          </p:cNvPr>
          <p:cNvCxnSpPr>
            <a:cxnSpLocks/>
          </p:cNvCxnSpPr>
          <p:nvPr/>
        </p:nvCxnSpPr>
        <p:spPr>
          <a:xfrm>
            <a:off x="3491519" y="4794463"/>
            <a:ext cx="206415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C0D2B5E-DDC7-40C8-9476-C258CAC92A20}"/>
              </a:ext>
            </a:extLst>
          </p:cNvPr>
          <p:cNvCxnSpPr>
            <a:cxnSpLocks/>
          </p:cNvCxnSpPr>
          <p:nvPr/>
        </p:nvCxnSpPr>
        <p:spPr>
          <a:xfrm>
            <a:off x="3491519" y="3588816"/>
            <a:ext cx="196717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24ABEB1-F60B-48A3-BD65-32520DA3C2EA}"/>
              </a:ext>
            </a:extLst>
          </p:cNvPr>
          <p:cNvCxnSpPr>
            <a:cxnSpLocks/>
          </p:cNvCxnSpPr>
          <p:nvPr/>
        </p:nvCxnSpPr>
        <p:spPr>
          <a:xfrm>
            <a:off x="4574191" y="5438568"/>
            <a:ext cx="8845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9AB237D9-99DA-4FC9-92ED-8F9B32CBD58F}"/>
              </a:ext>
            </a:extLst>
          </p:cNvPr>
          <p:cNvGrpSpPr>
            <a:grpSpLocks/>
          </p:cNvGrpSpPr>
          <p:nvPr/>
        </p:nvGrpSpPr>
        <p:grpSpPr bwMode="auto">
          <a:xfrm>
            <a:off x="7131513" y="2000277"/>
            <a:ext cx="1995396" cy="1428743"/>
            <a:chOff x="6579764" y="876403"/>
            <a:chExt cx="1496919" cy="1072430"/>
          </a:xfrm>
        </p:grpSpPr>
        <p:sp>
          <p:nvSpPr>
            <p:cNvPr id="123" name="Rectangle 6">
              <a:extLst>
                <a:ext uri="{FF2B5EF4-FFF2-40B4-BE49-F238E27FC236}">
                  <a16:creationId xmlns:a16="http://schemas.microsoft.com/office/drawing/2014/main" id="{A8147515-D87F-4565-BE1B-C7E6A191E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764" y="1568201"/>
              <a:ext cx="271077" cy="3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/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" name="Rectangle 9">
              <a:extLst>
                <a:ext uri="{FF2B5EF4-FFF2-40B4-BE49-F238E27FC236}">
                  <a16:creationId xmlns:a16="http://schemas.microsoft.com/office/drawing/2014/main" id="{39D6B6A1-7378-4DAB-90A9-AD689162D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8658" y="1600665"/>
              <a:ext cx="378025" cy="3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/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" name="Rectangle 10">
              <a:extLst>
                <a:ext uri="{FF2B5EF4-FFF2-40B4-BE49-F238E27FC236}">
                  <a16:creationId xmlns:a16="http://schemas.microsoft.com/office/drawing/2014/main" id="{4211022D-DFE3-4C89-ACCE-09174CF28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8832" y="876403"/>
              <a:ext cx="417513" cy="348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/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FE984316-4DD7-48F3-87E4-A02BFFD73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9246" y="1213340"/>
              <a:ext cx="448342" cy="3841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40"/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1431C6A2-C9FC-48C6-AD4A-5AC2EA2A7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5526" y="1219689"/>
              <a:ext cx="701675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40"/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06573CA7-3723-48CF-ACE4-95777F58E609}"/>
              </a:ext>
            </a:extLst>
          </p:cNvPr>
          <p:cNvGrpSpPr>
            <a:grpSpLocks/>
          </p:cNvGrpSpPr>
          <p:nvPr/>
        </p:nvGrpSpPr>
        <p:grpSpPr bwMode="auto">
          <a:xfrm>
            <a:off x="10760831" y="5601840"/>
            <a:ext cx="292067" cy="901877"/>
            <a:chOff x="8658440" y="2859782"/>
            <a:chExt cx="218848" cy="675311"/>
          </a:xfrm>
        </p:grpSpPr>
        <p:sp>
          <p:nvSpPr>
            <p:cNvPr id="129" name="Line 5">
              <a:extLst>
                <a:ext uri="{FF2B5EF4-FFF2-40B4-BE49-F238E27FC236}">
                  <a16:creationId xmlns:a16="http://schemas.microsoft.com/office/drawing/2014/main" id="{AD188A67-CD10-46C6-B0B8-A9F7272F9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20472" y="285978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defTabSz="1219140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30" name="矩形 3">
              <a:extLst>
                <a:ext uri="{FF2B5EF4-FFF2-40B4-BE49-F238E27FC236}">
                  <a16:creationId xmlns:a16="http://schemas.microsoft.com/office/drawing/2014/main" id="{B11E85CD-29F4-410B-95DE-24DF6C5C2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440" y="3220181"/>
              <a:ext cx="218848" cy="314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1219140"/>
              <a:r>
                <a:rPr lang="el-GR" altLang="zh-CN" sz="2133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组合 124933">
            <a:extLst>
              <a:ext uri="{FF2B5EF4-FFF2-40B4-BE49-F238E27FC236}">
                <a16:creationId xmlns:a16="http://schemas.microsoft.com/office/drawing/2014/main" id="{080F5298-5859-4EC8-8EE2-04668E066B53}"/>
              </a:ext>
            </a:extLst>
          </p:cNvPr>
          <p:cNvGrpSpPr>
            <a:grpSpLocks/>
          </p:cNvGrpSpPr>
          <p:nvPr/>
        </p:nvGrpSpPr>
        <p:grpSpPr bwMode="auto">
          <a:xfrm>
            <a:off x="7676797" y="3503699"/>
            <a:ext cx="2453219" cy="1060983"/>
            <a:chOff x="6938648" y="2013704"/>
            <a:chExt cx="1840912" cy="794372"/>
          </a:xfrm>
        </p:grpSpPr>
        <p:sp>
          <p:nvSpPr>
            <p:cNvPr id="132" name="Line 8">
              <a:extLst>
                <a:ext uri="{FF2B5EF4-FFF2-40B4-BE49-F238E27FC236}">
                  <a16:creationId xmlns:a16="http://schemas.microsoft.com/office/drawing/2014/main" id="{5D394CB3-AFE4-49DA-AE7B-F4978AD18E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03264" y="2030901"/>
              <a:ext cx="0" cy="435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40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33" name="Text Box 13">
              <a:extLst>
                <a:ext uri="{FF2B5EF4-FFF2-40B4-BE49-F238E27FC236}">
                  <a16:creationId xmlns:a16="http://schemas.microsoft.com/office/drawing/2014/main" id="{945784BD-8334-4E6B-8674-982FEED2F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40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34" name="Line 11">
              <a:extLst>
                <a:ext uri="{FF2B5EF4-FFF2-40B4-BE49-F238E27FC236}">
                  <a16:creationId xmlns:a16="http://schemas.microsoft.com/office/drawing/2014/main" id="{A8402887-2A23-404E-B769-FFC710D254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40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35" name="Line 12">
              <a:extLst>
                <a:ext uri="{FF2B5EF4-FFF2-40B4-BE49-F238E27FC236}">
                  <a16:creationId xmlns:a16="http://schemas.microsoft.com/office/drawing/2014/main" id="{A9B48EBA-782B-47DC-9EAF-31C230364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6" y="2016342"/>
              <a:ext cx="763033" cy="429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40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36" name="Rectangle 6">
              <a:extLst>
                <a:ext uri="{FF2B5EF4-FFF2-40B4-BE49-F238E27FC236}">
                  <a16:creationId xmlns:a16="http://schemas.microsoft.com/office/drawing/2014/main" id="{B824C939-EBDB-4548-A8B1-AAB23D3AB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277" y="2460788"/>
              <a:ext cx="314446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/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7" name="Rectangle 9">
              <a:extLst>
                <a:ext uri="{FF2B5EF4-FFF2-40B4-BE49-F238E27FC236}">
                  <a16:creationId xmlns:a16="http://schemas.microsoft.com/office/drawing/2014/main" id="{888B1062-FBB2-4EBC-BC31-4E28C8AD2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402" y="2451869"/>
              <a:ext cx="363158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/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8" name="组合 124933">
            <a:extLst>
              <a:ext uri="{FF2B5EF4-FFF2-40B4-BE49-F238E27FC236}">
                <a16:creationId xmlns:a16="http://schemas.microsoft.com/office/drawing/2014/main" id="{78CFC762-347C-4AC4-8014-1CA8F84FB02E}"/>
              </a:ext>
            </a:extLst>
          </p:cNvPr>
          <p:cNvGrpSpPr>
            <a:grpSpLocks/>
          </p:cNvGrpSpPr>
          <p:nvPr/>
        </p:nvGrpSpPr>
        <p:grpSpPr bwMode="auto">
          <a:xfrm>
            <a:off x="8784461" y="4552770"/>
            <a:ext cx="2453219" cy="1060983"/>
            <a:chOff x="6938648" y="2013704"/>
            <a:chExt cx="1840912" cy="794372"/>
          </a:xfrm>
        </p:grpSpPr>
        <p:sp>
          <p:nvSpPr>
            <p:cNvPr id="139" name="Line 8">
              <a:extLst>
                <a:ext uri="{FF2B5EF4-FFF2-40B4-BE49-F238E27FC236}">
                  <a16:creationId xmlns:a16="http://schemas.microsoft.com/office/drawing/2014/main" id="{C18ACEB5-2A37-4327-AAB5-DF6471570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03264" y="2030901"/>
              <a:ext cx="0" cy="435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40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0" name="Text Box 13">
              <a:extLst>
                <a:ext uri="{FF2B5EF4-FFF2-40B4-BE49-F238E27FC236}">
                  <a16:creationId xmlns:a16="http://schemas.microsoft.com/office/drawing/2014/main" id="{363EA685-D465-4014-A494-04CBF6670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40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41" name="Line 11">
              <a:extLst>
                <a:ext uri="{FF2B5EF4-FFF2-40B4-BE49-F238E27FC236}">
                  <a16:creationId xmlns:a16="http://schemas.microsoft.com/office/drawing/2014/main" id="{DC72BEED-2384-4B82-A2FE-8C3AD73D8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1219140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2" name="Line 12">
              <a:extLst>
                <a:ext uri="{FF2B5EF4-FFF2-40B4-BE49-F238E27FC236}">
                  <a16:creationId xmlns:a16="http://schemas.microsoft.com/office/drawing/2014/main" id="{AA1D6CF8-E370-4CDC-A7D0-ED5A7F965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6" y="2016342"/>
              <a:ext cx="763033" cy="429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40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3" name="Rectangle 6">
              <a:extLst>
                <a:ext uri="{FF2B5EF4-FFF2-40B4-BE49-F238E27FC236}">
                  <a16:creationId xmlns:a16="http://schemas.microsoft.com/office/drawing/2014/main" id="{2B93AE2D-D579-48F5-A613-C8C833A1D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277" y="2460788"/>
              <a:ext cx="314446" cy="3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/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" name="Rectangle 9">
              <a:extLst>
                <a:ext uri="{FF2B5EF4-FFF2-40B4-BE49-F238E27FC236}">
                  <a16:creationId xmlns:a16="http://schemas.microsoft.com/office/drawing/2014/main" id="{56EED4EE-C7B0-4DFE-A524-77F1A9653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402" y="2451869"/>
              <a:ext cx="363158" cy="34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40"/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5" name="矩形 58">
            <a:extLst>
              <a:ext uri="{FF2B5EF4-FFF2-40B4-BE49-F238E27FC236}">
                <a16:creationId xmlns:a16="http://schemas.microsoft.com/office/drawing/2014/main" id="{1851DED5-9E34-4593-8400-E1CC77780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006" y="3086695"/>
            <a:ext cx="490839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40"/>
            <a:r>
              <a:rPr kumimoji="1" lang="en-US" altLang="zh-CN" sz="1867" i="1" dirty="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inh</a:t>
            </a:r>
            <a:endParaRPr kumimoji="1" lang="en-US" altLang="zh-CN" sz="1867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6" name="矩形 58">
            <a:extLst>
              <a:ext uri="{FF2B5EF4-FFF2-40B4-BE49-F238E27FC236}">
                <a16:creationId xmlns:a16="http://schemas.microsoft.com/office/drawing/2014/main" id="{4B612B1B-03EF-4FEC-9607-A8EE16533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0210" y="4193315"/>
            <a:ext cx="490839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40"/>
            <a:r>
              <a:rPr kumimoji="1" lang="en-US" altLang="zh-CN" sz="1867" i="1" dirty="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inh</a:t>
            </a:r>
            <a:endParaRPr kumimoji="1" lang="en-US" altLang="zh-CN" sz="1867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7" name="矩形 58">
            <a:extLst>
              <a:ext uri="{FF2B5EF4-FFF2-40B4-BE49-F238E27FC236}">
                <a16:creationId xmlns:a16="http://schemas.microsoft.com/office/drawing/2014/main" id="{1F8E9968-F6B5-4C89-9753-F48E3D858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5642" y="5245553"/>
            <a:ext cx="490839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40"/>
            <a:r>
              <a:rPr kumimoji="1" lang="en-US" altLang="zh-CN" sz="1867" i="1" dirty="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inh</a:t>
            </a:r>
            <a:endParaRPr kumimoji="1" lang="en-US" altLang="zh-CN" sz="1867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B2CEA2-6937-49E3-8A25-AE371D4BFC63}"/>
              </a:ext>
            </a:extLst>
          </p:cNvPr>
          <p:cNvSpPr/>
          <p:nvPr/>
        </p:nvSpPr>
        <p:spPr>
          <a:xfrm>
            <a:off x="11011976" y="5245301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kumimoji="1" lang="en-US" altLang="zh-CN" sz="1867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syn</a:t>
            </a:r>
            <a:endParaRPr lang="zh-CN" altLang="en-US" dirty="0">
              <a:solidFill>
                <a:srgbClr val="0000FF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CABF5370-9C70-4235-9BFE-03BE7525D378}"/>
              </a:ext>
            </a:extLst>
          </p:cNvPr>
          <p:cNvSpPr/>
          <p:nvPr/>
        </p:nvSpPr>
        <p:spPr>
          <a:xfrm>
            <a:off x="9977364" y="4191468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kumimoji="1" lang="en-US" altLang="zh-CN" sz="1867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syn</a:t>
            </a:r>
            <a:endParaRPr lang="zh-CN" altLang="en-US" dirty="0">
              <a:solidFill>
                <a:srgbClr val="0000FF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061A1F0-A887-4AD6-84A7-6F706D7C8D8F}"/>
              </a:ext>
            </a:extLst>
          </p:cNvPr>
          <p:cNvSpPr/>
          <p:nvPr/>
        </p:nvSpPr>
        <p:spPr>
          <a:xfrm>
            <a:off x="8902785" y="3085492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kumimoji="1" lang="en-US" altLang="zh-CN" sz="1867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syn</a:t>
            </a:r>
            <a:endParaRPr lang="zh-CN" altLang="en-US" dirty="0">
              <a:solidFill>
                <a:srgbClr val="0000FF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51" name="任意多边形 124943">
            <a:extLst>
              <a:ext uri="{FF2B5EF4-FFF2-40B4-BE49-F238E27FC236}">
                <a16:creationId xmlns:a16="http://schemas.microsoft.com/office/drawing/2014/main" id="{F80A4327-30FD-4175-A50A-0DF1CD53B14B}"/>
              </a:ext>
            </a:extLst>
          </p:cNvPr>
          <p:cNvSpPr/>
          <p:nvPr/>
        </p:nvSpPr>
        <p:spPr bwMode="auto">
          <a:xfrm>
            <a:off x="10636246" y="5564721"/>
            <a:ext cx="658281" cy="182033"/>
          </a:xfrm>
          <a:custGeom>
            <a:avLst/>
            <a:gdLst>
              <a:gd name="connsiteX0" fmla="*/ 0 w 493986"/>
              <a:gd name="connsiteY0" fmla="*/ 0 h 136709"/>
              <a:gd name="connsiteX1" fmla="*/ 220717 w 493986"/>
              <a:gd name="connsiteY1" fmla="*/ 136634 h 136709"/>
              <a:gd name="connsiteX2" fmla="*/ 483476 w 493986"/>
              <a:gd name="connsiteY2" fmla="*/ 21021 h 136709"/>
              <a:gd name="connsiteX3" fmla="*/ 483476 w 493986"/>
              <a:gd name="connsiteY3" fmla="*/ 21021 h 136709"/>
              <a:gd name="connsiteX4" fmla="*/ 493986 w 493986"/>
              <a:gd name="connsiteY4" fmla="*/ 10510 h 13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986" h="136709">
                <a:moveTo>
                  <a:pt x="0" y="0"/>
                </a:moveTo>
                <a:cubicBezTo>
                  <a:pt x="70069" y="66565"/>
                  <a:pt x="140138" y="133131"/>
                  <a:pt x="220717" y="136634"/>
                </a:cubicBezTo>
                <a:cubicBezTo>
                  <a:pt x="301296" y="140137"/>
                  <a:pt x="483476" y="21021"/>
                  <a:pt x="483476" y="21021"/>
                </a:cubicBezTo>
                <a:lnTo>
                  <a:pt x="483476" y="21021"/>
                </a:lnTo>
                <a:lnTo>
                  <a:pt x="493986" y="10510"/>
                </a:ln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40"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52" name="Line 35">
            <a:extLst>
              <a:ext uri="{FF2B5EF4-FFF2-40B4-BE49-F238E27FC236}">
                <a16:creationId xmlns:a16="http://schemas.microsoft.com/office/drawing/2014/main" id="{9B9868D6-45EE-43B2-AAD5-55D2C2F302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55693" y="4608243"/>
            <a:ext cx="892548" cy="515264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defTabSz="1219140">
              <a:defRPr/>
            </a:pPr>
            <a:endParaRPr lang="zh-CN" altLang="en-US" sz="2133">
              <a:solidFill>
                <a:prstClr val="black"/>
              </a:solidFill>
            </a:endParaRPr>
          </a:p>
        </p:txBody>
      </p:sp>
      <p:sp>
        <p:nvSpPr>
          <p:cNvPr id="153" name="Line 35">
            <a:extLst>
              <a:ext uri="{FF2B5EF4-FFF2-40B4-BE49-F238E27FC236}">
                <a16:creationId xmlns:a16="http://schemas.microsoft.com/office/drawing/2014/main" id="{93F74071-F17C-41AB-80D1-ED6F7C5209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50755" y="3527521"/>
            <a:ext cx="892548" cy="515264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defTabSz="1219140">
              <a:defRPr/>
            </a:pPr>
            <a:endParaRPr lang="zh-CN" altLang="en-US" sz="2133">
              <a:solidFill>
                <a:prstClr val="black"/>
              </a:solidFill>
            </a:endParaRPr>
          </a:p>
        </p:txBody>
      </p:sp>
      <p:sp>
        <p:nvSpPr>
          <p:cNvPr id="154" name="Line 35">
            <a:extLst>
              <a:ext uri="{FF2B5EF4-FFF2-40B4-BE49-F238E27FC236}">
                <a16:creationId xmlns:a16="http://schemas.microsoft.com/office/drawing/2014/main" id="{C360C381-B631-4A01-89A7-E17664BADB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09454" y="2510338"/>
            <a:ext cx="646191" cy="353671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square" lIns="90000" tIns="46800" rIns="90000" bIns="46800" anchor="ctr">
            <a:spAutoFit/>
          </a:bodyPr>
          <a:lstStyle/>
          <a:p>
            <a:pPr defTabSz="1219140">
              <a:defRPr/>
            </a:pPr>
            <a:endParaRPr lang="zh-CN" altLang="en-US" sz="2133">
              <a:solidFill>
                <a:prstClr val="black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62302A-18A7-4FF9-BC0C-722CF1781BF3}"/>
              </a:ext>
            </a:extLst>
          </p:cNvPr>
          <p:cNvSpPr/>
          <p:nvPr/>
        </p:nvSpPr>
        <p:spPr>
          <a:xfrm>
            <a:off x="7922461" y="2130683"/>
            <a:ext cx="476412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kumimoji="1" lang="en-US" altLang="zh-CN" sz="1867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endParaRPr lang="zh-CN" altLang="en-US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30C99E7A-FA0F-4D5A-95BC-EC611DC0901C}"/>
              </a:ext>
            </a:extLst>
          </p:cNvPr>
          <p:cNvSpPr/>
          <p:nvPr/>
        </p:nvSpPr>
        <p:spPr>
          <a:xfrm>
            <a:off x="10426689" y="5300653"/>
            <a:ext cx="419035" cy="2925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40"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01466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/>
      <p:bldP spid="149" grpId="0"/>
      <p:bldP spid="150" grpId="0"/>
      <p:bldP spid="151" grpId="0" animBg="1"/>
      <p:bldP spid="152" grpId="0" animBg="1"/>
      <p:bldP spid="153" grpId="0" animBg="1"/>
      <p:bldP spid="154" grpId="0" animBg="1"/>
      <p:bldP spid="9" grpId="0"/>
      <p:bldP spid="15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476251" y="1123951"/>
            <a:ext cx="11334749" cy="3744383"/>
          </a:xfrm>
        </p:spPr>
        <p:txBody>
          <a:bodyPr/>
          <a:lstStyle/>
          <a:p>
            <a:pPr eaLnBrk="1" hangingPunct="1">
              <a:lnSpc>
                <a:spcPts val="36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语法制导定义</a:t>
            </a:r>
          </a:p>
          <a:p>
            <a:pPr eaLnBrk="1" hangingPunct="1">
              <a:lnSpc>
                <a:spcPts val="36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S-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属性定义与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L-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属性定义</a:t>
            </a:r>
          </a:p>
          <a:p>
            <a:pPr eaLnBrk="1" hangingPunct="1">
              <a:lnSpc>
                <a:spcPts val="36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语法制导翻译方案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SDT</a:t>
            </a:r>
          </a:p>
          <a:p>
            <a:pPr eaLnBrk="1" hangingPunct="1">
              <a:lnSpc>
                <a:spcPts val="36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L-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属性定义的自顶向下翻译</a:t>
            </a:r>
          </a:p>
          <a:p>
            <a:pPr lvl="1" eaLnBrk="1" hangingPunct="1">
              <a:lnSpc>
                <a:spcPts val="36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在非递归的预测分析过程中进行翻译</a:t>
            </a:r>
          </a:p>
          <a:p>
            <a:pPr lvl="1" eaLnBrk="1" hangingPunct="1">
              <a:lnSpc>
                <a:spcPts val="36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在递归的预测分析过程中进行翻译</a:t>
            </a:r>
          </a:p>
          <a:p>
            <a:pPr eaLnBrk="1" hangingPunct="1">
              <a:lnSpc>
                <a:spcPts val="36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L-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属性定义的自底向上翻译 </a:t>
            </a:r>
          </a:p>
        </p:txBody>
      </p:sp>
      <p:sp>
        <p:nvSpPr>
          <p:cNvPr id="62468" name="标题 1"/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本章小结</a:t>
            </a:r>
          </a:p>
        </p:txBody>
      </p:sp>
      <p:grpSp>
        <p:nvGrpSpPr>
          <p:cNvPr id="212996" name="组合 44"/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2998" name="五边形 46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6384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2" name="Picture 3" descr="G:\QQ截图201607142012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64351" y="2286000"/>
            <a:ext cx="3937000" cy="125306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zh-CN" altLang="en-US" sz="4667" spc="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endParaRPr lang="en-US" altLang="zh-CN" sz="4667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48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0B86397D-4F64-467A-8E0C-0C143374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>
              <a:defRPr/>
            </a:pPr>
            <a:r>
              <a:rPr lang="zh-CN" altLang="en-US" sz="4000" spc="4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循环依赖</a:t>
            </a:r>
            <a:r>
              <a:rPr lang="en-US" altLang="zh-CN" sz="4000" i="1" spc="4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SDD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的判定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16FB33F-5F9D-4278-B126-4BF203434053}"/>
              </a:ext>
            </a:extLst>
          </p:cNvPr>
          <p:cNvGrpSpPr/>
          <p:nvPr/>
        </p:nvGrpSpPr>
        <p:grpSpPr>
          <a:xfrm>
            <a:off x="2524485" y="3707216"/>
            <a:ext cx="4720281" cy="1729946"/>
            <a:chOff x="5770605" y="1298487"/>
            <a:chExt cx="4720281" cy="1729946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3AD1942-0086-406E-B9F6-AA54EA12EE78}"/>
                </a:ext>
              </a:extLst>
            </p:cNvPr>
            <p:cNvSpPr/>
            <p:nvPr/>
          </p:nvSpPr>
          <p:spPr>
            <a:xfrm>
              <a:off x="5770605" y="1298487"/>
              <a:ext cx="4720281" cy="17299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C325399-36D5-4193-9EBB-9B2F9D766BB2}"/>
                </a:ext>
              </a:extLst>
            </p:cNvPr>
            <p:cNvSpPr/>
            <p:nvPr/>
          </p:nvSpPr>
          <p:spPr>
            <a:xfrm>
              <a:off x="6697361" y="1432592"/>
              <a:ext cx="314767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rPr>
                <a:t>无循环依赖的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SDD</a:t>
              </a:r>
              <a:endPara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599DB9B-C500-472C-A3D4-D8DCBDEA7A88}"/>
                </a:ext>
              </a:extLst>
            </p:cNvPr>
            <p:cNvSpPr/>
            <p:nvPr/>
          </p:nvSpPr>
          <p:spPr>
            <a:xfrm>
              <a:off x="6697361" y="1985984"/>
              <a:ext cx="2928551" cy="848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8D76E1F-C7B5-4DE0-8A83-576D9B76026F}"/>
                </a:ext>
              </a:extLst>
            </p:cNvPr>
            <p:cNvSpPr/>
            <p:nvPr/>
          </p:nvSpPr>
          <p:spPr>
            <a:xfrm>
              <a:off x="7452756" y="2003841"/>
              <a:ext cx="109196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S-SDD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L-SDD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30" name="Rectangle 3">
            <a:extLst>
              <a:ext uri="{FF2B5EF4-FFF2-40B4-BE49-F238E27FC236}">
                <a16:creationId xmlns:a16="http://schemas.microsoft.com/office/drawing/2014/main" id="{89779154-6949-4FB2-80E0-2F4DA1728C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2491" y="1028574"/>
            <a:ext cx="11267017" cy="2233761"/>
          </a:xfrm>
        </p:spPr>
        <p:txBody>
          <a:bodyPr/>
          <a:lstStyle/>
          <a:p>
            <a:pPr marL="364050" indent="-364050"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3733" b="1" dirty="0">
                <a:solidFill>
                  <a:schemeClr val="tx1"/>
                </a:solidFill>
                <a:cs typeface="Times New Roman" panose="02020603050405020304" pitchFamily="18" charset="0"/>
              </a:rPr>
              <a:t>很难（计算角度）</a:t>
            </a:r>
          </a:p>
          <a:p>
            <a:pPr marL="364050" indent="-364050"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但能给出一组</a:t>
            </a:r>
            <a:r>
              <a:rPr kumimoji="1"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充分条件</a:t>
            </a:r>
            <a:r>
              <a:rPr kumimoji="1"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，满足这组充分条件的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kumimoji="1"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是无循环依赖的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12E6B33-A34A-45FB-88C3-4E3673F15181}"/>
              </a:ext>
            </a:extLst>
          </p:cNvPr>
          <p:cNvGrpSpPr/>
          <p:nvPr/>
        </p:nvGrpSpPr>
        <p:grpSpPr>
          <a:xfrm>
            <a:off x="7135187" y="4964453"/>
            <a:ext cx="4720281" cy="1729946"/>
            <a:chOff x="5770605" y="1298487"/>
            <a:chExt cx="4720281" cy="172994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1E33972-CDAD-431D-97F1-AEC96D793EBA}"/>
                </a:ext>
              </a:extLst>
            </p:cNvPr>
            <p:cNvSpPr/>
            <p:nvPr/>
          </p:nvSpPr>
          <p:spPr>
            <a:xfrm>
              <a:off x="5770605" y="1298487"/>
              <a:ext cx="4720281" cy="17299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E76EB70-4B43-4137-9DA9-39D9C7C21F99}"/>
                </a:ext>
              </a:extLst>
            </p:cNvPr>
            <p:cNvSpPr/>
            <p:nvPr/>
          </p:nvSpPr>
          <p:spPr>
            <a:xfrm>
              <a:off x="7422859" y="1372276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无二义性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92CAB33-11C4-4210-B001-ABF26E1BA5C3}"/>
                </a:ext>
              </a:extLst>
            </p:cNvPr>
            <p:cNvSpPr/>
            <p:nvPr/>
          </p:nvSpPr>
          <p:spPr>
            <a:xfrm>
              <a:off x="6697361" y="1985984"/>
              <a:ext cx="2928551" cy="848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36F7B3A-F59C-4A7D-9003-6E0BF5486D04}"/>
                </a:ext>
              </a:extLst>
            </p:cNvPr>
            <p:cNvSpPr/>
            <p:nvPr/>
          </p:nvSpPr>
          <p:spPr>
            <a:xfrm>
              <a:off x="7422859" y="2227471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确定性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44B207E-3E74-4BC9-AF4C-451319719C5C}"/>
              </a:ext>
            </a:extLst>
          </p:cNvPr>
          <p:cNvSpPr/>
          <p:nvPr/>
        </p:nvSpPr>
        <p:spPr>
          <a:xfrm>
            <a:off x="9858935" y="5573696"/>
            <a:ext cx="152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LL(1)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文法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LR(0)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文法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SLR(1)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文法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文法</a:t>
            </a:r>
          </a:p>
        </p:txBody>
      </p:sp>
    </p:spTree>
    <p:extLst>
      <p:ext uri="{BB962C8B-B14F-4D97-AF65-F5344CB8AC3E}">
        <p14:creationId xmlns:p14="http://schemas.microsoft.com/office/powerpoint/2010/main" val="15336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2DFB26B1-9964-4245-9E25-0B1821A64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1" y="1047751"/>
            <a:ext cx="11620500" cy="4301067"/>
          </a:xfrm>
        </p:spPr>
        <p:txBody>
          <a:bodyPr/>
          <a:lstStyle/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3200" b="1" i="1" dirty="0">
                <a:solidFill>
                  <a:schemeClr val="tx1"/>
                </a:solidFill>
                <a:cs typeface="Times New Roman" pitchFamily="18" charset="0"/>
              </a:rPr>
              <a:t>S-SDD</a:t>
            </a: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：仅仅使用</a:t>
            </a:r>
            <a:r>
              <a:rPr lang="zh-CN" altLang="en-US" sz="3200" b="1" dirty="0">
                <a:solidFill>
                  <a:srgbClr val="0000FF"/>
                </a:solidFill>
                <a:cs typeface="Times New Roman" pitchFamily="18" charset="0"/>
              </a:rPr>
              <a:t>综合</a:t>
            </a: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属性的</a:t>
            </a:r>
            <a:r>
              <a:rPr lang="en-US" altLang="zh-CN" sz="3200" b="1" i="1" dirty="0">
                <a:solidFill>
                  <a:schemeClr val="tx1"/>
                </a:solidFill>
                <a:cs typeface="Times New Roman" pitchFamily="18" charset="0"/>
              </a:rPr>
              <a:t>SDD</a:t>
            </a:r>
          </a:p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3200" b="1" i="1" dirty="0">
                <a:solidFill>
                  <a:schemeClr val="tx1"/>
                </a:solidFill>
                <a:cs typeface="Times New Roman" pitchFamily="18" charset="0"/>
              </a:rPr>
              <a:t>L-SDD</a:t>
            </a: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：</a:t>
            </a:r>
            <a:endParaRPr lang="zh-CN" altLang="en-US" sz="3200" b="1" dirty="0">
              <a:solidFill>
                <a:schemeClr val="tx1"/>
              </a:solidFill>
            </a:endParaRPr>
          </a:p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7B17A5F-DA94-4921-806B-B313B3434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i="1" spc="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000" i="1" spc="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SDD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4000" i="1" spc="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000" i="1" spc="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SDD</a:t>
            </a:r>
            <a:endParaRPr kumimoji="1"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047737E8-C6DB-42E0-AD79-15BBCB75AA02}"/>
              </a:ext>
            </a:extLst>
          </p:cNvPr>
          <p:cNvSpPr/>
          <p:nvPr/>
        </p:nvSpPr>
        <p:spPr>
          <a:xfrm>
            <a:off x="1007533" y="2500741"/>
            <a:ext cx="404026" cy="114162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EA2CB0-9A56-4798-B409-5D9278183F4A}"/>
              </a:ext>
            </a:extLst>
          </p:cNvPr>
          <p:cNvSpPr/>
          <p:nvPr/>
        </p:nvSpPr>
        <p:spPr>
          <a:xfrm>
            <a:off x="1411559" y="2298916"/>
            <a:ext cx="28138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综合属性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继承属性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836167-D4F5-427F-A2DA-F74ABBEA654F}"/>
              </a:ext>
            </a:extLst>
          </p:cNvPr>
          <p:cNvSpPr/>
          <p:nvPr/>
        </p:nvSpPr>
        <p:spPr>
          <a:xfrm>
            <a:off x="4413477" y="2298916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子节点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的属性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F7DAEFC-03C4-497E-8CE2-78020D4E52A7}"/>
              </a:ext>
            </a:extLst>
          </p:cNvPr>
          <p:cNvCxnSpPr>
            <a:cxnSpLocks/>
          </p:cNvCxnSpPr>
          <p:nvPr/>
        </p:nvCxnSpPr>
        <p:spPr>
          <a:xfrm flipH="1">
            <a:off x="3410436" y="2606395"/>
            <a:ext cx="96968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3F56EAE-2448-4187-852E-17E56BA6EA44}"/>
              </a:ext>
            </a:extLst>
          </p:cNvPr>
          <p:cNvSpPr/>
          <p:nvPr/>
        </p:nvSpPr>
        <p:spPr>
          <a:xfrm>
            <a:off x="4704197" y="2951765"/>
            <a:ext cx="3262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父节点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的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继承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属性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8A31B0B-42BE-49EC-8008-11429ED5F8CE}"/>
              </a:ext>
            </a:extLst>
          </p:cNvPr>
          <p:cNvCxnSpPr>
            <a:cxnSpLocks/>
          </p:cNvCxnSpPr>
          <p:nvPr/>
        </p:nvCxnSpPr>
        <p:spPr>
          <a:xfrm flipH="1">
            <a:off x="3347035" y="3607563"/>
            <a:ext cx="96968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BA3B9802-8872-468A-8BBB-A95FFD4066F1}"/>
              </a:ext>
            </a:extLst>
          </p:cNvPr>
          <p:cNvSpPr/>
          <p:nvPr/>
        </p:nvSpPr>
        <p:spPr>
          <a:xfrm>
            <a:off x="4670842" y="3647401"/>
            <a:ext cx="3262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左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兄弟节点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的属性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5DC6B667-5E9B-4436-A844-0A856E0AACC6}"/>
              </a:ext>
            </a:extLst>
          </p:cNvPr>
          <p:cNvSpPr/>
          <p:nvPr/>
        </p:nvSpPr>
        <p:spPr>
          <a:xfrm>
            <a:off x="4423556" y="3204245"/>
            <a:ext cx="404026" cy="80104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42CC80C1-F4C5-48CB-8949-BBD915032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292" y="2627509"/>
            <a:ext cx="2315634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inh</a:t>
            </a:r>
            <a:r>
              <a:rPr lang="en-US" altLang="zh-CN" sz="36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36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syn</a:t>
            </a:r>
            <a:endParaRPr kumimoji="1" lang="en-US" altLang="zh-CN" sz="3600" i="1" baseline="-25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42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20" grpId="0"/>
      <p:bldP spid="23" grpId="0"/>
      <p:bldP spid="26" grpId="0" animBg="1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lnDef>
      <a:spPr bwMode="auto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7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10181</Words>
  <Application>Microsoft Office PowerPoint</Application>
  <PresentationFormat>宽屏</PresentationFormat>
  <Paragraphs>1512</Paragraphs>
  <Slides>78</Slides>
  <Notes>78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78</vt:i4>
      </vt:variant>
    </vt:vector>
  </HeadingPairs>
  <TitlesOfParts>
    <vt:vector size="96" baseType="lpstr">
      <vt:lpstr>等线</vt:lpstr>
      <vt:lpstr>华文楷体</vt:lpstr>
      <vt:lpstr>楷体</vt:lpstr>
      <vt:lpstr>楷体_GB2312</vt:lpstr>
      <vt:lpstr>宋体</vt:lpstr>
      <vt:lpstr>微软雅黑</vt:lpstr>
      <vt:lpstr>Arial</vt:lpstr>
      <vt:lpstr>Calibri</vt:lpstr>
      <vt:lpstr>Cambria Math</vt:lpstr>
      <vt:lpstr>Candara</vt:lpstr>
      <vt:lpstr>Symbol</vt:lpstr>
      <vt:lpstr>Tahoma</vt:lpstr>
      <vt:lpstr>Times New Roman</vt:lpstr>
      <vt:lpstr>Wingdings</vt:lpstr>
      <vt:lpstr>1_波形</vt:lpstr>
      <vt:lpstr>7_波形</vt:lpstr>
      <vt:lpstr>2_波形</vt:lpstr>
      <vt:lpstr>3_波形</vt:lpstr>
      <vt:lpstr>PowerPoint 演示文稿</vt:lpstr>
      <vt:lpstr>第8讲（语法制导翻译_1）要点</vt:lpstr>
      <vt:lpstr>语义分析要解决的问题</vt:lpstr>
      <vt:lpstr>语义分析要解决的问题</vt:lpstr>
      <vt:lpstr>语义属性</vt:lpstr>
      <vt:lpstr>SDD属性的求值顺序</vt:lpstr>
      <vt:lpstr>循环依赖SDD的判定</vt:lpstr>
      <vt:lpstr>循环依赖SDD的判定</vt:lpstr>
      <vt:lpstr>S-SDD与L-SDD</vt:lpstr>
      <vt:lpstr>如何判断语义规则中定义的一个属性是综合属性还是继承属性？</vt:lpstr>
      <vt:lpstr>PowerPoint 演示文稿</vt:lpstr>
      <vt:lpstr>虚属性（例2）</vt:lpstr>
      <vt:lpstr>PowerPoint 演示文稿</vt:lpstr>
      <vt:lpstr>如何判断语义规则中定义的一个属性是综合属性还是继承属性？</vt:lpstr>
      <vt:lpstr>PowerPoint 演示文稿</vt:lpstr>
      <vt:lpstr>第9讲（语法制导翻译_2）要点</vt:lpstr>
      <vt:lpstr>第9讲（语法制导翻译_2）要点</vt:lpstr>
      <vt:lpstr>S-SDD的SDT </vt:lpstr>
      <vt:lpstr>L-SDD的SDT </vt:lpstr>
      <vt:lpstr>例</vt:lpstr>
      <vt:lpstr>S-SDD的自底向上翻译</vt:lpstr>
      <vt:lpstr>L-SDD的自顶向下翻译</vt:lpstr>
      <vt:lpstr>L-SDD的自顶向下翻译</vt:lpstr>
      <vt:lpstr>在非递归的预测分析过程中进行翻译</vt:lpstr>
      <vt:lpstr>分析栈中的每一个记录都对应着一段执行代码</vt:lpstr>
      <vt:lpstr>例</vt:lpstr>
      <vt:lpstr>L-SDD的设计思路分析</vt:lpstr>
      <vt:lpstr>L-SDD的设计思路分析</vt:lpstr>
      <vt:lpstr>L-SDD的设计思路分析</vt:lpstr>
      <vt:lpstr>PowerPoint 演示文稿</vt:lpstr>
      <vt:lpstr>L-SDD的自顶向下翻译</vt:lpstr>
      <vt:lpstr>第9讲（语法制导翻译_2）要点</vt:lpstr>
      <vt:lpstr>SDT的实现方法</vt:lpstr>
      <vt:lpstr>SDT的实现方法</vt:lpstr>
      <vt:lpstr>SDT的实现方法</vt:lpstr>
      <vt:lpstr>SDT的实现方法</vt:lpstr>
      <vt:lpstr>SDT的实现方法</vt:lpstr>
      <vt:lpstr>SDT的实现方法</vt:lpstr>
      <vt:lpstr>SDT的实现方法</vt:lpstr>
      <vt:lpstr>SDT的实现方法</vt:lpstr>
      <vt:lpstr>S-SDD的SDT 实现</vt:lpstr>
      <vt:lpstr>L-SDD的SDT 实现</vt:lpstr>
      <vt:lpstr>L-SDD的SDT 实现</vt:lpstr>
      <vt:lpstr>L-SDD的SDT 实现</vt:lpstr>
      <vt:lpstr>L-SDD的SDT 实现</vt:lpstr>
      <vt:lpstr>例</vt:lpstr>
      <vt:lpstr>L-SDD的SDT 实现</vt:lpstr>
      <vt:lpstr>L-SDD的SDT 实现</vt:lpstr>
      <vt:lpstr>PowerPoint 演示文稿</vt:lpstr>
      <vt:lpstr>L-SDD的自顶向下翻译</vt:lpstr>
      <vt:lpstr>S-SDD的SDT </vt:lpstr>
      <vt:lpstr>在语法分析的同时实现语义翻译</vt:lpstr>
      <vt:lpstr>L-SDD的自顶向下翻译</vt:lpstr>
      <vt:lpstr>上一讲内容回顾</vt:lpstr>
      <vt:lpstr>基本文法可以使用LR分析技术，且SDD是S属性的</vt:lpstr>
      <vt:lpstr>基本文法可以使用LL分析技术，且SDD是L属性的</vt:lpstr>
      <vt:lpstr>L-属性定义的SDT 实现</vt:lpstr>
      <vt:lpstr>5.4.2 在递归的预测分析过程中进行翻译</vt:lpstr>
      <vt:lpstr>5.4.2 在递归的预测分析过程中进行翻译</vt:lpstr>
      <vt:lpstr>5.4.2 在递归的预测分析过程中进行翻译</vt:lpstr>
      <vt:lpstr>5.4.2 在递归的预测分析过程中进行翻译</vt:lpstr>
      <vt:lpstr>算法</vt:lpstr>
      <vt:lpstr>算法（续）</vt:lpstr>
      <vt:lpstr>PowerPoint 演示文稿</vt:lpstr>
      <vt:lpstr>5.5 L-属性定义的自底向上翻译 </vt:lpstr>
      <vt:lpstr>例</vt:lpstr>
      <vt:lpstr>例</vt:lpstr>
      <vt:lpstr>例</vt:lpstr>
      <vt:lpstr>例</vt:lpstr>
      <vt:lpstr>例</vt:lpstr>
      <vt:lpstr>例</vt:lpstr>
      <vt:lpstr>将语义动作改写为 可执行的栈操作</vt:lpstr>
      <vt:lpstr>PowerPoint 演示文稿</vt:lpstr>
      <vt:lpstr>L-SDD的设计思路分析</vt:lpstr>
      <vt:lpstr>L-SDD的设计思路分析</vt:lpstr>
      <vt:lpstr>L-SDD的设计思路分析</vt:lpstr>
      <vt:lpstr>本章小结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预测分析表</dc:title>
  <dc:creator>tanyulei@hit.edu.cn</dc:creator>
  <cp:lastModifiedBy>SYSTEM</cp:lastModifiedBy>
  <cp:revision>104</cp:revision>
  <dcterms:created xsi:type="dcterms:W3CDTF">2020-03-04T02:23:49Z</dcterms:created>
  <dcterms:modified xsi:type="dcterms:W3CDTF">2024-05-28T10:18:53Z</dcterms:modified>
</cp:coreProperties>
</file>