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84" r:id="rId3"/>
  </p:sldMasterIdLst>
  <p:notesMasterIdLst>
    <p:notesMasterId r:id="rId12"/>
  </p:notesMasterIdLst>
  <p:sldIdLst>
    <p:sldId id="460" r:id="rId4"/>
    <p:sldId id="792" r:id="rId5"/>
    <p:sldId id="793" r:id="rId6"/>
    <p:sldId id="794" r:id="rId7"/>
    <p:sldId id="795" r:id="rId8"/>
    <p:sldId id="929" r:id="rId9"/>
    <p:sldId id="987" r:id="rId10"/>
    <p:sldId id="950" r:id="rId11"/>
  </p:sldIdLst>
  <p:sldSz cx="9906000" cy="7218363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buFont typeface="Arial" panose="020B0604020202020204" pitchFamily="34" charset="0"/>
      <a:defRPr sz="24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Font typeface="Arial" panose="020B0604020202020204" pitchFamily="34" charset="0"/>
      <a:defRPr sz="24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Font typeface="Arial" panose="020B0604020202020204" pitchFamily="34" charset="0"/>
      <a:defRPr sz="24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Font typeface="Arial" panose="020B0604020202020204" pitchFamily="34" charset="0"/>
      <a:defRPr sz="24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Font typeface="Arial" panose="020B0604020202020204" pitchFamily="34" charset="0"/>
      <a:defRPr sz="24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3399"/>
    <a:srgbClr val="9900FF"/>
    <a:srgbClr val="CC00CC"/>
    <a:srgbClr val="6600FF"/>
    <a:srgbClr val="005580"/>
    <a:srgbClr val="FF3399"/>
    <a:srgbClr val="00FF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56" y="96"/>
      </p:cViewPr>
      <p:guideLst>
        <p:guide orient="horz" pos="227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t" anchorCtr="0" compatLnSpc="1"/>
          <a:lstStyle>
            <a:lvl1pPr algn="l" defTabSz="946150"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4475" y="0"/>
            <a:ext cx="30384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t" anchorCtr="0" compatLnSpc="1"/>
          <a:lstStyle>
            <a:lvl1pPr algn="r" defTabSz="946150"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98525" y="773113"/>
            <a:ext cx="5302250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894263"/>
            <a:ext cx="5221287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04388"/>
            <a:ext cx="30384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b" anchorCtr="0" compatLnSpc="1"/>
          <a:lstStyle>
            <a:lvl1pPr algn="l" defTabSz="946150"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4475" y="9704388"/>
            <a:ext cx="30384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b" anchorCtr="0" compatLnSpc="1"/>
          <a:lstStyle>
            <a:lvl1pPr algn="r" defTabSz="946150"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1A310BF-B41F-4667-9E43-34F56E9EF543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243138"/>
            <a:ext cx="8420100" cy="15462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090988"/>
            <a:ext cx="6934200" cy="1844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9338" y="180975"/>
            <a:ext cx="2306637" cy="6596063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425" y="180975"/>
            <a:ext cx="6767513" cy="6596063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243138"/>
            <a:ext cx="8420100" cy="15462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090988"/>
            <a:ext cx="6934200" cy="1844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4F178-EFD6-427B-A961-7FBECA6BB446}" type="datetime2">
              <a:rPr lang="zh-CN" altLang="en-US"/>
              <a:t>2023年5月8日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5EB7D-8748-4EA4-B9BB-55F6306AF70B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017F7-01E7-4111-BA42-BD122176BF3E}" type="datetime2">
              <a:rPr lang="zh-CN" altLang="en-US"/>
              <a:t>2023年5月8日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52E36-603F-4058-B651-5E05466E574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638675"/>
            <a:ext cx="8420100" cy="14335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3059113"/>
            <a:ext cx="8420100" cy="1579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BBE8C-CE0D-44AF-8540-824334A217A0}" type="datetime2">
              <a:rPr lang="zh-CN" altLang="en-US"/>
              <a:t>2023年5月8日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59394-D6BC-460E-979F-F0F8A137495B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82700"/>
            <a:ext cx="4381500" cy="516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82700"/>
            <a:ext cx="4381500" cy="516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2EA17-1B74-4120-93A3-661EFE091D1B}" type="datetime2">
              <a:rPr lang="zh-CN" altLang="en-US"/>
              <a:t>2023年5月8日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39C6F-BE61-4884-B917-24BDCF24A16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8925"/>
            <a:ext cx="8915400" cy="1203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16075"/>
            <a:ext cx="4376738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289175"/>
            <a:ext cx="4376738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616075"/>
            <a:ext cx="43783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289175"/>
            <a:ext cx="4378325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E8884-BAF0-429F-A554-D899724E0657}" type="datetime2">
              <a:rPr lang="zh-CN" altLang="en-US"/>
              <a:t>2023年5月8日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A0E4C-9D46-4093-80D4-A8F86F94BE17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B8820-1A0C-4B76-BB22-A2DF145A93F1}" type="datetime2">
              <a:rPr lang="zh-CN" altLang="en-US"/>
              <a:t>2023年5月8日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C1F54-9C35-45AB-A576-E5BB687EC20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7D161-8505-47A2-9E79-2A76E0FD0E9C}" type="datetime2">
              <a:rPr lang="zh-CN" altLang="en-US"/>
              <a:t>2023年5月8日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0EA94-F71D-44A9-945F-8D208F3A401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7338"/>
            <a:ext cx="3259138" cy="1223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87338"/>
            <a:ext cx="5537200" cy="61610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511300"/>
            <a:ext cx="3259138" cy="493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19A47-37CC-428F-AADE-AE03E714D38D}" type="datetime2">
              <a:rPr lang="zh-CN" altLang="en-US"/>
              <a:t>2023年5月8日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BA38E-DE26-4035-AA99-35FDC050EAB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3013"/>
            <a:ext cx="5943600" cy="596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44525"/>
            <a:ext cx="594360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649913"/>
            <a:ext cx="5943600" cy="8461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B3272-AD4B-453E-9700-B146BE85FADE}" type="datetime2">
              <a:rPr lang="zh-CN" altLang="en-US"/>
              <a:t>2023年5月8日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AE5D2-AD9B-46D3-962E-7925AF51CA2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D847C-A9F0-4F1A-8E02-DB98022E5B7B}" type="datetime2">
              <a:rPr lang="zh-CN" altLang="en-US"/>
              <a:t>2023年5月8日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51885-0D60-46BF-A0AE-CC73E4BEE333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91413" y="49213"/>
            <a:ext cx="2332037" cy="639921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49213"/>
            <a:ext cx="6843713" cy="639921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D9CBE-2DDA-4351-AD63-952E0B65B66B}" type="datetime2">
              <a:rPr lang="zh-CN" altLang="en-US"/>
              <a:t>2023年5月8日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C50D9-37A3-48CB-BC6C-3272F0F9919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243138"/>
            <a:ext cx="8420100" cy="15462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090988"/>
            <a:ext cx="6934200" cy="1844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C56BA-0E43-4A6A-B4C1-EA46BCEB8262}" type="datetime2">
              <a:rPr lang="zh-CN" altLang="en-US"/>
              <a:t>2023年5月8日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DADDB-387A-4798-91DE-1A59F7BBD49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AE05A-AE2D-4696-AAC9-0E69C5B5268E}" type="datetime2">
              <a:rPr lang="zh-CN" altLang="en-US"/>
              <a:t>2023年5月8日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914E1-0D36-47B6-9C69-75FF720E3EF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638675"/>
            <a:ext cx="8420100" cy="14335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3059113"/>
            <a:ext cx="8420100" cy="1579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08434-2685-4437-9144-8FDCF57BBE23}" type="datetime2">
              <a:rPr lang="zh-CN" altLang="en-US"/>
              <a:t>2023年5月8日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275FC-7C14-4393-AFDE-54A063E3615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82700"/>
            <a:ext cx="4381500" cy="516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82700"/>
            <a:ext cx="4381500" cy="516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214DB-A44A-453A-95AC-8A9D3E358A59}" type="datetime2">
              <a:rPr lang="zh-CN" altLang="en-US"/>
              <a:t>2023年5月8日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6E1F2-09EC-4F93-B3A8-D029B7C596C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8925"/>
            <a:ext cx="8915400" cy="1203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16075"/>
            <a:ext cx="4376738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289175"/>
            <a:ext cx="4376738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616075"/>
            <a:ext cx="43783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289175"/>
            <a:ext cx="4378325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DF724-A7A3-4D5B-B9E3-E53055B7AA4F}" type="datetime2">
              <a:rPr lang="zh-CN" altLang="en-US"/>
              <a:t>2023年5月8日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4DB0F-65AE-463A-B7C9-1D798357C3EB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415A2-9BC5-4D9D-B0BD-69227C78C709}" type="datetime2">
              <a:rPr lang="zh-CN" altLang="en-US"/>
              <a:t>2023年5月8日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30CC2-060B-47B1-8072-0A1C6D20708C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4EA38-E4AA-4BB6-8A61-CCB2D6A67C50}" type="datetime2">
              <a:rPr lang="zh-CN" altLang="en-US"/>
              <a:t>2023年5月8日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EF9FE-E4A3-4D69-BA43-83F76B38FE77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638675"/>
            <a:ext cx="8420100" cy="14335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3059113"/>
            <a:ext cx="8420100" cy="1579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  <p:transition spd="med"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7338"/>
            <a:ext cx="3259138" cy="1223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87338"/>
            <a:ext cx="5537200" cy="61610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511300"/>
            <a:ext cx="3259138" cy="493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1EB21-C0AF-460E-89F4-962B091360C8}" type="datetime2">
              <a:rPr lang="zh-CN" altLang="en-US"/>
              <a:t>2023年5月8日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FF235-92AA-4881-ABED-7EFAD6B97ED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3013"/>
            <a:ext cx="5943600" cy="596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44525"/>
            <a:ext cx="594360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649913"/>
            <a:ext cx="5943600" cy="8461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37142-EDF7-4323-BC2C-F3FF13DFCEB2}" type="datetime2">
              <a:rPr lang="zh-CN" altLang="en-US"/>
              <a:t>2023年5月8日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0C7C1-3402-493E-8B08-AFE022FFE71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EE8C8-03EB-4701-9A4C-001C9AE0D13C}" type="datetime2">
              <a:rPr lang="zh-CN" altLang="en-US"/>
              <a:t>2023年5月8日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6144A-53E7-4E9A-98B5-A89DC29BA54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91413" y="49213"/>
            <a:ext cx="2332037" cy="639921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49213"/>
            <a:ext cx="6843713" cy="639921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8ADF1-DF84-4CA3-B8D3-C58229CD3A53}" type="datetime2">
              <a:rPr lang="zh-CN" altLang="en-US"/>
              <a:t>2023年5月8日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2CC55-538C-4165-8B64-A09F01A30B1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950" y="1160463"/>
            <a:ext cx="45323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3663" y="1160463"/>
            <a:ext cx="4532312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8925"/>
            <a:ext cx="8915400" cy="1203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16075"/>
            <a:ext cx="4376738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289175"/>
            <a:ext cx="4376738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616075"/>
            <a:ext cx="43783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289175"/>
            <a:ext cx="4378325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7338"/>
            <a:ext cx="3259138" cy="1223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87338"/>
            <a:ext cx="5537200" cy="61610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511300"/>
            <a:ext cx="3259138" cy="493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3013"/>
            <a:ext cx="5943600" cy="596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44525"/>
            <a:ext cx="594360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649913"/>
            <a:ext cx="5943600" cy="8461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425" y="180975"/>
            <a:ext cx="8650288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146" tIns="44073" rIns="88146" bIns="44073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160463"/>
            <a:ext cx="921702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146" tIns="44073" rIns="88146" bIns="44073" numCol="1" anchor="t" anchorCtr="0" compatLnSpc="1"/>
          <a:lstStyle/>
          <a:p>
            <a:pPr lvl="0"/>
            <a:r>
              <a:rPr lang="en-US" altLang="zh-CN"/>
              <a:t> Click to edit Master text styles</a:t>
            </a:r>
          </a:p>
          <a:p>
            <a:pPr lvl="1"/>
            <a:r>
              <a:rPr lang="en-US" altLang="zh-CN"/>
              <a:t> Second level</a:t>
            </a:r>
          </a:p>
          <a:p>
            <a:pPr lvl="2"/>
            <a:r>
              <a:rPr lang="en-US" altLang="zh-CN"/>
              <a:t> Third level</a:t>
            </a:r>
          </a:p>
          <a:p>
            <a:pPr lvl="3"/>
            <a:r>
              <a:rPr lang="en-US" altLang="zh-CN"/>
              <a:t> Fourth level</a:t>
            </a:r>
          </a:p>
          <a:p>
            <a:pPr lvl="4"/>
            <a:r>
              <a:rPr lang="en-US" altLang="zh-CN"/>
              <a:t> Fifth level</a:t>
            </a:r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auto">
          <a:xfrm>
            <a:off x="0" y="-22225"/>
            <a:ext cx="9906000" cy="623888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003366"/>
              </a:buClr>
            </a:pPr>
            <a:endParaRPr lang="zh-CN" altLang="en-US" sz="1200">
              <a:latin typeface="Arial" panose="020B0604020202020204" pitchFamily="34" charset="0"/>
            </a:endParaRP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auto">
          <a:xfrm>
            <a:off x="3175" y="6594475"/>
            <a:ext cx="9906000" cy="628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336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881380" eaLnBrk="0" hangingPunct="0">
              <a:lnSpc>
                <a:spcPct val="180000"/>
              </a:lnSpc>
              <a:spcBef>
                <a:spcPct val="50000"/>
              </a:spcBef>
              <a:buSzPct val="125000"/>
              <a:buFont typeface="Wingdings" panose="05000000000000000000" pitchFamily="2" charset="2"/>
              <a:buNone/>
              <a:defRPr/>
            </a:pPr>
            <a:endParaRPr lang="zh-CN" altLang="en-US" sz="15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30" name="Line 22"/>
          <p:cNvSpPr>
            <a:spLocks noChangeShapeType="1"/>
          </p:cNvSpPr>
          <p:nvPr/>
        </p:nvSpPr>
        <p:spPr bwMode="auto">
          <a:xfrm>
            <a:off x="330200" y="180975"/>
            <a:ext cx="0" cy="1628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23"/>
          <p:cNvSpPr>
            <a:spLocks noChangeShapeType="1"/>
          </p:cNvSpPr>
          <p:nvPr/>
        </p:nvSpPr>
        <p:spPr bwMode="auto">
          <a:xfrm>
            <a:off x="333375" y="1017588"/>
            <a:ext cx="9553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Text Box 30"/>
          <p:cNvSpPr txBox="1">
            <a:spLocks noChangeArrowheads="1"/>
          </p:cNvSpPr>
          <p:nvPr/>
        </p:nvSpPr>
        <p:spPr bwMode="auto">
          <a:xfrm>
            <a:off x="9345613" y="6788150"/>
            <a:ext cx="2746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146" tIns="44073" rIns="88146" bIns="44073">
            <a:spAutoFit/>
          </a:bodyPr>
          <a:lstStyle>
            <a:lvl1pPr defTabSz="881380" eaLnBrk="0" hangingPunct="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881380" eaLnBrk="0" hangingPunct="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881380" eaLnBrk="0" hangingPunct="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881380" eaLnBrk="0" hangingPunct="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881380" eaLnBrk="0" hangingPunct="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defTabSz="8813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defTabSz="8813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defTabSz="8813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defTabSz="8813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003366"/>
              </a:buClr>
              <a:defRPr/>
            </a:pPr>
            <a:fld id="{75B78A54-CF3B-454E-A258-6AA121723965}" type="slidenum">
              <a:rPr 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3" name="Text Box 41"/>
          <p:cNvSpPr txBox="1">
            <a:spLocks noChangeArrowheads="1"/>
          </p:cNvSpPr>
          <p:nvPr/>
        </p:nvSpPr>
        <p:spPr bwMode="auto">
          <a:xfrm>
            <a:off x="-196850" y="6650038"/>
            <a:ext cx="1897063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81380" eaLnBrk="0" hangingPunct="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881380" eaLnBrk="0" hangingPunct="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881380" eaLnBrk="0" hangingPunct="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881380" eaLnBrk="0" hangingPunct="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881380" eaLnBrk="0" hangingPunct="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defTabSz="8813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defTabSz="8813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defTabSz="8813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defTabSz="8813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80000"/>
              </a:lnSpc>
              <a:spcBef>
                <a:spcPct val="50000"/>
              </a:spcBef>
              <a:buSzPct val="125000"/>
              <a:buFont typeface="Wingdings" panose="05000000000000000000" pitchFamily="2" charset="2"/>
              <a:buNone/>
              <a:defRPr/>
            </a:pPr>
            <a:fld id="{43136712-8E76-44C5-802C-27DFBF06D3BB}" type="datetime1">
              <a:rPr 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  <a:ea typeface="楷体_GB2312" pitchFamily="49" charset="-122"/>
              </a:rPr>
              <a:t>5/8/2023</a:t>
            </a:fld>
            <a:endParaRPr lang="en-US" sz="1400">
              <a:effectLst>
                <a:outerShdw blurRad="38100" dist="38100" dir="2700000" algn="tl">
                  <a:srgbClr val="C0C0C0"/>
                </a:outerShdw>
              </a:effectLst>
              <a:latin typeface="Bookman Old Style" panose="02050604050505020204" pitchFamily="18" charset="0"/>
              <a:ea typeface="楷体_GB2312" pitchFamily="49" charset="-122"/>
            </a:endParaRPr>
          </a:p>
        </p:txBody>
      </p:sp>
      <p:pic>
        <p:nvPicPr>
          <p:cNvPr id="1034" name="Picture 4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6050"/>
            <a:ext cx="2157413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350" y="9525"/>
            <a:ext cx="11525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random/>
  </p:transition>
  <p:txStyles>
    <p:titleStyle>
      <a:lvl1pPr algn="l" defTabSz="88138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+mj-cs"/>
        </a:defRPr>
      </a:lvl1pPr>
      <a:lvl2pPr algn="l" defTabSz="88138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defTabSz="88138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defTabSz="88138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defTabSz="88138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defTabSz="88138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defTabSz="88138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defTabSz="88138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defTabSz="88138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30200" indent="-330200" algn="l" defTabSz="881380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u"/>
        <a:defRPr sz="3000" b="1">
          <a:solidFill>
            <a:srgbClr val="0000FF"/>
          </a:solidFill>
          <a:latin typeface="+mn-lt"/>
          <a:ea typeface="+mn-ea"/>
          <a:cs typeface="+mn-cs"/>
        </a:defRPr>
      </a:lvl1pPr>
      <a:lvl2pPr marL="716280" indent="-274955" algn="l" defTabSz="881380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Ø"/>
        <a:defRPr sz="2600" b="1">
          <a:solidFill>
            <a:schemeClr val="tx1"/>
          </a:solidFill>
          <a:latin typeface="+mn-lt"/>
          <a:ea typeface="+mj-ea"/>
        </a:defRPr>
      </a:lvl2pPr>
      <a:lvl3pPr marL="1101725" indent="-220980" algn="l" defTabSz="881380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ü"/>
        <a:defRPr sz="2200" b="1">
          <a:solidFill>
            <a:schemeClr val="tx1"/>
          </a:solidFill>
          <a:latin typeface="+mn-lt"/>
          <a:ea typeface="+mj-ea"/>
        </a:defRPr>
      </a:lvl3pPr>
      <a:lvl4pPr marL="1541780" indent="-220980" algn="l" defTabSz="881380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+mj-ea"/>
        </a:defRPr>
      </a:lvl4pPr>
      <a:lvl5pPr marL="1984375" indent="-224155" algn="l" defTabSz="881380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5pPr>
      <a:lvl6pPr marL="2441575" indent="-224155" algn="l" defTabSz="881380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6pPr>
      <a:lvl7pPr marL="2898775" indent="-224155" algn="l" defTabSz="881380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7pPr>
      <a:lvl8pPr marL="3355975" indent="-224155" algn="l" defTabSz="881380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8pPr>
      <a:lvl9pPr marL="3813175" indent="-224155" algn="l" defTabSz="881380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49213"/>
            <a:ext cx="8915400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82700"/>
            <a:ext cx="8915400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573838"/>
            <a:ext cx="23114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/>
          <a:lstStyle>
            <a:lvl1pPr algn="l" defTabSz="977900">
              <a:defRPr sz="1500">
                <a:latin typeface="+mn-lt"/>
              </a:defRPr>
            </a:lvl1pPr>
          </a:lstStyle>
          <a:p>
            <a:pPr>
              <a:defRPr/>
            </a:pPr>
            <a:fld id="{7F896DCB-A45D-42D5-A698-D65FBF25281F}" type="datetime2">
              <a:rPr lang="zh-CN" altLang="en-US"/>
              <a:t>2023年5月8日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73838"/>
            <a:ext cx="31369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/>
          <a:lstStyle>
            <a:lvl1pPr defTabSz="977900">
              <a:defRPr sz="15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73838"/>
            <a:ext cx="23114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/>
          <a:lstStyle>
            <a:lvl1pPr algn="r" defTabSz="977900">
              <a:defRPr sz="1500">
                <a:latin typeface="+mn-lt"/>
              </a:defRPr>
            </a:lvl1pPr>
          </a:lstStyle>
          <a:p>
            <a:pPr>
              <a:defRPr/>
            </a:pPr>
            <a:fld id="{922F1BA7-9C53-4EDA-ADBB-8BB557A2A013}" type="slidenum">
              <a:rPr lang="zh-CN" altLang="en-US"/>
              <a:t>‹#›</a:t>
            </a:fld>
            <a:endParaRPr lang="en-US"/>
          </a:p>
        </p:txBody>
      </p:sp>
      <p:sp>
        <p:nvSpPr>
          <p:cNvPr id="2055" name="Rectangle 7"/>
          <p:cNvSpPr>
            <a:spLocks noChangeArrowheads="1"/>
          </p:cNvSpPr>
          <p:nvPr userDrawn="1"/>
        </p:nvSpPr>
        <p:spPr bwMode="auto">
          <a:xfrm>
            <a:off x="306388" y="193675"/>
            <a:ext cx="474662" cy="5000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/>
          <a:p>
            <a:pPr defTabSz="977900"/>
            <a:endParaRPr lang="zh-CN" altLang="en-US" sz="2600">
              <a:latin typeface="Tahoma" panose="020B0604030504040204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 userDrawn="1"/>
        </p:nvSpPr>
        <p:spPr bwMode="auto">
          <a:xfrm>
            <a:off x="439738" y="638175"/>
            <a:ext cx="458787" cy="5000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/>
          <a:p>
            <a:pPr defTabSz="977900"/>
            <a:endParaRPr lang="zh-CN" altLang="en-US" sz="2600">
              <a:latin typeface="Tahoma" panose="020B0604030504040204" pitchFamily="3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 userDrawn="1"/>
        </p:nvSpPr>
        <p:spPr bwMode="auto">
          <a:xfrm>
            <a:off x="-3175" y="561975"/>
            <a:ext cx="601663" cy="4445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/>
          <a:p>
            <a:pPr defTabSz="977900"/>
            <a:endParaRPr lang="zh-CN" altLang="en-US" sz="2600">
              <a:latin typeface="Tahoma" panose="020B0604030504040204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 userDrawn="1"/>
        </p:nvSpPr>
        <p:spPr bwMode="auto">
          <a:xfrm>
            <a:off x="679450" y="160338"/>
            <a:ext cx="34925" cy="110807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/>
          <a:p>
            <a:pPr defTabSz="977900"/>
            <a:endParaRPr lang="zh-CN" altLang="en-US" sz="2600">
              <a:solidFill>
                <a:srgbClr val="FF3300"/>
              </a:solidFill>
              <a:latin typeface="Tahoma" panose="020B0604030504040204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 userDrawn="1"/>
        </p:nvSpPr>
        <p:spPr bwMode="auto">
          <a:xfrm>
            <a:off x="333375" y="992188"/>
            <a:ext cx="8912225" cy="33337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rgbClr val="868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/>
          <a:p>
            <a:pPr defTabSz="977900"/>
            <a:endParaRPr lang="zh-CN" altLang="en-US" sz="260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+mj-lt"/>
          <a:ea typeface="+mj-ea"/>
          <a:cs typeface="+mj-cs"/>
        </a:defRPr>
      </a:lvl1pPr>
      <a:lvl2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67030" indent="-367030" algn="l" defTabSz="977900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00FF"/>
          </a:solidFill>
          <a:latin typeface="+mn-lt"/>
          <a:ea typeface="+mn-ea"/>
          <a:cs typeface="+mn-cs"/>
        </a:defRPr>
      </a:lvl1pPr>
      <a:lvl2pPr marL="795655" indent="-306705" algn="l" defTabSz="97790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+mn-ea"/>
        </a:defRPr>
      </a:lvl2pPr>
      <a:lvl3pPr marL="1222375" indent="-244475" algn="l" defTabSz="977900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</a:defRPr>
      </a:lvl3pPr>
      <a:lvl4pPr marL="1713230" indent="-244475" algn="l" defTabSz="977900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4pPr>
      <a:lvl5pPr marL="2202180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5pPr>
      <a:lvl6pPr marL="2659380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6pPr>
      <a:lvl7pPr marL="3116580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7pPr>
      <a:lvl8pPr marL="3573780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8pPr>
      <a:lvl9pPr marL="4030980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801688"/>
            <a:ext cx="2846388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7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561975"/>
            <a:ext cx="12493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49213"/>
            <a:ext cx="8915400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82700"/>
            <a:ext cx="8915400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573838"/>
            <a:ext cx="23114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/>
          <a:lstStyle>
            <a:lvl1pPr algn="l" defTabSz="977900">
              <a:defRPr sz="1500">
                <a:latin typeface="+mn-lt"/>
              </a:defRPr>
            </a:lvl1pPr>
          </a:lstStyle>
          <a:p>
            <a:pPr>
              <a:defRPr/>
            </a:pPr>
            <a:fld id="{62B91DD5-FBD2-4DAE-83CA-2E4591243607}" type="datetime2">
              <a:rPr lang="zh-CN" altLang="en-US"/>
              <a:t>2023年5月8日</a:t>
            </a:fld>
            <a:endParaRPr lang="en-US"/>
          </a:p>
        </p:txBody>
      </p:sp>
      <p:sp>
        <p:nvSpPr>
          <p:cNvPr id="410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73838"/>
            <a:ext cx="31369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/>
          <a:lstStyle>
            <a:lvl1pPr defTabSz="977900">
              <a:defRPr sz="150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</a:p>
        </p:txBody>
      </p:sp>
      <p:sp>
        <p:nvSpPr>
          <p:cNvPr id="410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73838"/>
            <a:ext cx="23114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/>
          <a:lstStyle>
            <a:lvl1pPr algn="r" defTabSz="977900">
              <a:defRPr sz="1500">
                <a:latin typeface="+mn-lt"/>
              </a:defRPr>
            </a:lvl1pPr>
          </a:lstStyle>
          <a:p>
            <a:pPr>
              <a:defRPr/>
            </a:pPr>
            <a:fld id="{14CFCB41-231F-484F-B166-D5DA48A8A1FF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+mj-lt"/>
          <a:ea typeface="+mj-ea"/>
          <a:cs typeface="+mj-cs"/>
        </a:defRPr>
      </a:lvl1pPr>
      <a:lvl2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67030" indent="-367030" algn="l" defTabSz="977900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00FF"/>
          </a:solidFill>
          <a:latin typeface="+mn-lt"/>
          <a:ea typeface="+mn-ea"/>
          <a:cs typeface="+mn-cs"/>
        </a:defRPr>
      </a:lvl1pPr>
      <a:lvl2pPr marL="795655" indent="-306705" algn="l" defTabSz="97790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+mn-ea"/>
        </a:defRPr>
      </a:lvl2pPr>
      <a:lvl3pPr marL="1222375" indent="-244475" algn="l" defTabSz="977900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</a:defRPr>
      </a:lvl3pPr>
      <a:lvl4pPr marL="1713230" indent="-244475" algn="l" defTabSz="977900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4pPr>
      <a:lvl5pPr marL="2202180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5pPr>
      <a:lvl6pPr marL="2659380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6pPr>
      <a:lvl7pPr marL="3116580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7pPr>
      <a:lvl8pPr marL="3573780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8pPr>
      <a:lvl9pPr marL="4030980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850" tIns="48925" rIns="97850" bIns="48925"/>
          <a:lstStyle/>
          <a:p>
            <a:r>
              <a:rPr lang="zh-CN" altLang="en-US" sz="2400" dirty="0">
                <a:latin typeface="隶书" panose="02010509060101010101" pitchFamily="1" charset="-122"/>
              </a:rPr>
              <a:t>优化基础</a:t>
            </a:r>
            <a:endParaRPr lang="zh-CN" altLang="en-US" dirty="0">
              <a:latin typeface="隶书" panose="02010509060101010101" pitchFamily="1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850" tIns="48925" rIns="97850" bIns="48925"/>
          <a:lstStyle/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/>
              <a:t>刘绍辉</a:t>
            </a:r>
          </a:p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/>
              <a:t>计算机科学与技术学院 哈尔滨工业大学</a:t>
            </a:r>
          </a:p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/>
              <a:t>shliu@hit.edu.cn</a:t>
            </a:r>
          </a:p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/>
              <a:t>20</a:t>
            </a:r>
            <a:r>
              <a:rPr lang="en-US" sz="2600" dirty="0"/>
              <a:t>23</a:t>
            </a:r>
            <a:r>
              <a:rPr lang="zh-CN" altLang="en-US" sz="2600" dirty="0"/>
              <a:t>年春季</a:t>
            </a:r>
          </a:p>
        </p:txBody>
      </p:sp>
    </p:spTree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优化基础：经典极值问题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例：对边长为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dirty="0"/>
                  <a:t>的正方形铁板，在四个角处剪去相等的正方形以制成无盖水槽，问如何剪法使水槽的容积最大？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半径为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的实心金属球融化后，铸成一个实心圆柱体，问圆柱体取什么尺寸才能使它的表面积最小？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27" r="-1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712640" y="2097013"/>
                <a:ext cx="8352928" cy="2736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令正方形边长为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则水槽容积：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CN" b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pPr algn="l"/>
                <a:r>
                  <a:rPr lang="zh-CN" altLang="en-US" dirty="0"/>
                  <a:t>显然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dirty="0"/>
                  <a:t>，判别其是否为极大值点</a:t>
                </a:r>
                <a:r>
                  <a:rPr lang="en-US" altLang="zh-CN" dirty="0"/>
                  <a:t>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den>
                          </m:f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40" y="2097013"/>
                <a:ext cx="8352928" cy="2736134"/>
              </a:xfrm>
              <a:prstGeom prst="rect">
                <a:avLst/>
              </a:prstGeom>
              <a:blipFill>
                <a:blip r:embed="rId3"/>
                <a:stretch>
                  <a:fillRect l="-1168" t="-2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353047" y="5405252"/>
                <a:ext cx="8352928" cy="1371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令铸成的圆柱体底面半径为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高为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则问题描述为：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𝒓𝒉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𝝅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满足：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𝝅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47" y="5405252"/>
                <a:ext cx="8352928" cy="1371786"/>
              </a:xfrm>
              <a:prstGeom prst="rect">
                <a:avLst/>
              </a:prstGeom>
              <a:blipFill rotWithShape="1">
                <a:blip r:embed="rId4"/>
                <a:stretch>
                  <a:fillRect t="-4889"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优化基础：经典极值问题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𝒓𝒉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Subject to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𝝅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采用</a:t>
                </a:r>
                <a:r>
                  <a:rPr lang="en-US" altLang="zh-CN" dirty="0"/>
                  <a:t>Lagrange</a:t>
                </a:r>
                <a:r>
                  <a:rPr lang="zh-CN" altLang="en-US" dirty="0"/>
                  <a:t>乘子法求解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𝒓𝒉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𝝅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𝝀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分别对三个变量求偏导数，并令其为</a:t>
                </a:r>
                <a:r>
                  <a:rPr lang="en-US" altLang="zh-CN" dirty="0"/>
                  <a:t>0: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den>
                                </m:f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𝒓𝒉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den>
                                </m:f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𝝏𝝀</m:t>
                                    </m:r>
                                  </m:den>
                                </m:f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g>
                                  <m:e>
                                    <m:f>
                                      <m:f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num>
                                      <m:den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den>
                                    </m:f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ad>
                                  <m:ra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g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den>
                                    </m:f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87" r="-1124" b="-7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优化基础：</a:t>
            </a:r>
            <a:r>
              <a:rPr lang="en-US" altLang="zh-CN" dirty="0"/>
              <a:t> </a:t>
            </a:r>
            <a:r>
              <a:rPr lang="zh-CN" altLang="en-US" dirty="0"/>
              <a:t>经典极值问题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由此得到经典优化中的两种典型问题及其求解方法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第一，无约束极值问题</a:t>
            </a:r>
            <a:endParaRPr lang="en-US" altLang="zh-CN" dirty="0"/>
          </a:p>
          <a:p>
            <a:r>
              <a:rPr lang="zh-CN" altLang="en-US" dirty="0"/>
              <a:t>第二，具有约束的极值问题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Object 7"/>
          <p:cNvGraphicFramePr/>
          <p:nvPr/>
        </p:nvGraphicFramePr>
        <p:xfrm>
          <a:off x="3656856" y="2310234"/>
          <a:ext cx="19431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6" r:id="rId3" imgW="610235" imgH="279400" progId="Equation.DSMT4">
                  <p:embed/>
                </p:oleObj>
              </mc:Choice>
              <mc:Fallback>
                <p:oleObj r:id="rId3" imgW="610235" imgH="2794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856" y="2310234"/>
                        <a:ext cx="1943100" cy="5762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/>
          <p:nvPr/>
        </p:nvGraphicFramePr>
        <p:xfrm>
          <a:off x="3656856" y="2961109"/>
          <a:ext cx="19431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7" r:id="rId5" imgW="635000" imgH="419100" progId="Equation.DSMT4">
                  <p:embed/>
                </p:oleObj>
              </mc:Choice>
              <mc:Fallback>
                <p:oleObj r:id="rId5" imgW="635000" imgH="419100" progId="Equation.DSMT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856" y="2961109"/>
                        <a:ext cx="1943100" cy="8620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优化基础：</a:t>
            </a:r>
            <a:r>
              <a:rPr lang="en-US" altLang="zh-CN" sz="3200" dirty="0"/>
              <a:t> </a:t>
            </a:r>
            <a:r>
              <a:rPr lang="zh-CN" altLang="en-US" sz="3200" dirty="0"/>
              <a:t>计算机学科中典型的最优化问题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深度学习</a:t>
                </a:r>
                <a:r>
                  <a:rPr lang="en-US" altLang="zh-CN" sz="2400" dirty="0"/>
                  <a:t>-Deep learning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2000" dirty="0"/>
                  <a:t>个样本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b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/>
                  <a:t>为特征向量，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/>
                  <a:t>为类别独热向量，期望训练映射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sz="2000" dirty="0"/>
                  <a:t>为映射函数参数，若用全连接神经网络表示：</a:t>
                </a:r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⋯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𝒎𝒊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m:rPr>
                            <m:lit/>
                          </m:r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lit/>
                              </m:r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en-US" sz="2000" dirty="0"/>
                  <a:t>推广：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𝒎𝒊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sub>
                    </m:sSub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en-US" sz="2000" dirty="0"/>
                  <a:t>随机梯度下降算法（</a:t>
                </a:r>
                <a:r>
                  <a:rPr lang="en-US" altLang="zh-CN" sz="2000" dirty="0"/>
                  <a:t>SGD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pPr lvl="2"/>
                <a:r>
                  <a:rPr lang="zh-CN" altLang="en-US" sz="1800" dirty="0"/>
                  <a:t>最小化目标函数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18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The empirical risk</a:t>
                </a:r>
              </a:p>
              <a:p>
                <a:pPr lvl="2"/>
                <a:r>
                  <a:rPr lang="zh-CN" altLang="en-US" sz="1800" dirty="0"/>
                  <a:t>经典梯度下降</a:t>
                </a:r>
                <a:r>
                  <a:rPr lang="en-US" altLang="zh-CN" sz="1800" dirty="0"/>
                  <a:t>: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altLang="zh-CN" sz="1800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altLang="zh-CN" sz="1800" dirty="0"/>
                  <a:t>: </a:t>
                </a:r>
                <a:r>
                  <a:rPr lang="zh-CN" altLang="en-US" sz="1800" dirty="0"/>
                  <a:t>步长，学习率</a:t>
                </a:r>
                <a:endParaRPr lang="en-US" altLang="zh-CN" sz="1800" dirty="0"/>
              </a:p>
              <a:p>
                <a:pPr lvl="2"/>
                <a:r>
                  <a:rPr lang="zh-CN" altLang="en-US" sz="1800" dirty="0"/>
                  <a:t>大样本情况下如何处理梯度计算问题？</a:t>
                </a:r>
                <a:endParaRPr lang="en-US" altLang="zh-CN" sz="1800" dirty="0"/>
              </a:p>
              <a:p>
                <a:r>
                  <a:rPr lang="zh-CN" altLang="en-US" sz="2400" dirty="0"/>
                  <a:t>多核任务调度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如何高效的把任务分配到各个核上运行</a:t>
                </a:r>
                <a:endParaRPr lang="en-US" altLang="zh-CN" sz="2000" dirty="0"/>
              </a:p>
              <a:p>
                <a:r>
                  <a:rPr lang="zh-CN" altLang="en-US" sz="2400"/>
                  <a:t>计算机</a:t>
                </a:r>
                <a:r>
                  <a:rPr lang="zh-CN" altLang="en-US" sz="2400" dirty="0"/>
                  <a:t>的各个学科都与最优化问题密切相关！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193" b="-1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最速下降与上升方向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多元函数的导数与极值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多元函数的一阶导数</a:t>
                </a:r>
                <a:r>
                  <a:rPr lang="en-US" altLang="zh-CN" sz="2000" dirty="0"/>
                  <a:t>-</a:t>
                </a:r>
                <a:r>
                  <a:rPr lang="zh-CN" altLang="en-US" sz="2000" dirty="0"/>
                  <a:t>梯度</a:t>
                </a:r>
                <a:r>
                  <a:rPr lang="en-US" altLang="zh-CN" sz="2000" dirty="0"/>
                  <a:t>(Gradient):</a:t>
                </a:r>
                <a:r>
                  <a:rPr lang="zh-CN" altLang="en-US" sz="2000" dirty="0"/>
                  <a:t>向量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微分与梯度的关系：函数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/>
                      </a:rPr>
                      <m:t>𝒇</m:t>
                    </m:r>
                    <m:r>
                      <a:rPr lang="en-US" altLang="zh-CN" sz="2000" b="1" i="1" smtClean="0">
                        <a:latin typeface="Cambria Math"/>
                      </a:rPr>
                      <m:t>(</m:t>
                    </m:r>
                    <m:r>
                      <a:rPr lang="en-US" altLang="zh-CN" sz="2000" b="1" i="1" smtClean="0">
                        <a:latin typeface="Cambria Math"/>
                      </a:rPr>
                      <m:t>𝒙</m:t>
                    </m:r>
                    <m:r>
                      <a:rPr lang="en-US" altLang="zh-CN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000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000" dirty="0"/>
                  <a:t>处可微，则该点梯度也存在，并且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/>
                      </a:rPr>
                      <m:t>𝒅𝒇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latin typeface="Cambria Math"/>
                      </a:rPr>
                      <m:t>=</m:t>
                    </m:r>
                    <m:r>
                      <a:rPr lang="en-US" altLang="zh-CN" sz="2000" b="1" i="1" smtClean="0">
                        <a:latin typeface="Cambria Math"/>
                      </a:rPr>
                      <m:t>𝜵</m:t>
                    </m:r>
                    <m:r>
                      <a:rPr lang="en-US" altLang="zh-CN" sz="2000" b="1" i="1" smtClean="0">
                        <a:latin typeface="Cambria Math"/>
                      </a:rPr>
                      <m:t>𝒇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altLang="zh-CN" sz="2000" b="1" i="1" smtClean="0">
                        <a:latin typeface="Cambria Math"/>
                      </a:rPr>
                      <m:t>𝜟</m:t>
                    </m:r>
                    <m:r>
                      <a:rPr lang="en-US" altLang="zh-CN" sz="2000" b="1" i="1" smtClean="0">
                        <a:latin typeface="Cambria Math"/>
                      </a:rPr>
                      <m:t>𝒙</m:t>
                    </m:r>
                  </m:oMath>
                </a14:m>
                <a:endParaRPr lang="en-US" altLang="zh-CN" sz="2000" b="1" dirty="0"/>
              </a:p>
              <a:p>
                <a:pPr lvl="1"/>
                <a:r>
                  <a:rPr lang="zh-CN" altLang="en-US" sz="20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/>
                      </a:rPr>
                      <m:t>𝒖</m:t>
                    </m:r>
                    <m:r>
                      <a:rPr lang="en-US" altLang="zh-CN" sz="2000" b="1" i="1" smtClean="0">
                        <a:latin typeface="Cambria Math"/>
                      </a:rPr>
                      <m:t>=</m:t>
                    </m:r>
                    <m:r>
                      <a:rPr lang="en-US" altLang="zh-CN" sz="2000" b="1" i="1" smtClean="0">
                        <a:latin typeface="Cambria Math"/>
                      </a:rPr>
                      <m:t>𝒇</m:t>
                    </m:r>
                    <m:r>
                      <a:rPr lang="en-US" altLang="zh-CN" sz="2000" b="1" i="1" smtClean="0">
                        <a:latin typeface="Cambria Math"/>
                      </a:rPr>
                      <m:t>(</m:t>
                    </m:r>
                    <m:r>
                      <a:rPr lang="en-US" altLang="zh-CN" sz="2000" b="1" i="1" smtClean="0">
                        <a:latin typeface="Cambria Math"/>
                      </a:rPr>
                      <m:t>𝒙</m:t>
                    </m:r>
                    <m:r>
                      <a:rPr lang="en-US" altLang="zh-CN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000" dirty="0"/>
                  <a:t>是二元函数，则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/>
                      </a:rPr>
                      <m:t>𝒇</m:t>
                    </m:r>
                  </m:oMath>
                </a14:m>
                <a:r>
                  <a:rPr lang="zh-CN" altLang="en-US" sz="2000" dirty="0"/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000" dirty="0"/>
                  <a:t>处的梯度的几何意义是：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/>
                      </a:rPr>
                      <m:t>𝜵</m:t>
                    </m:r>
                    <m:r>
                      <a:rPr lang="en-US" altLang="zh-CN" sz="20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/>
                  <a:t>是过点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0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/>
                      </a:rPr>
                      <m:t>𝒇</m:t>
                    </m:r>
                    <m:r>
                      <a:rPr lang="en-US" altLang="zh-CN" sz="2000" b="1" i="1" dirty="0" smtClean="0">
                        <a:latin typeface="Cambria Math"/>
                      </a:rPr>
                      <m:t>(</m:t>
                    </m:r>
                    <m:r>
                      <a:rPr lang="en-US" altLang="zh-CN" sz="2000" b="1" i="1" dirty="0" smtClean="0">
                        <a:latin typeface="Cambria Math"/>
                      </a:rPr>
                      <m:t>𝒙</m:t>
                    </m:r>
                    <m:r>
                      <a:rPr lang="en-US" altLang="zh-CN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000" dirty="0"/>
                  <a:t>等值线在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000" dirty="0"/>
                  <a:t>点处的法向量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𝒖</m:t>
                    </m:r>
                    <m:r>
                      <a:rPr lang="en-US" altLang="zh-CN" sz="2000" i="1">
                        <a:latin typeface="Cambria Math"/>
                      </a:rPr>
                      <m:t>=</m:t>
                    </m:r>
                    <m:r>
                      <a:rPr lang="en-US" altLang="zh-CN" sz="2000" i="1">
                        <a:latin typeface="Cambria Math"/>
                      </a:rPr>
                      <m:t>𝒇</m:t>
                    </m:r>
                    <m:r>
                      <a:rPr lang="en-US" altLang="zh-CN" sz="2000" i="1">
                        <a:latin typeface="Cambria Math"/>
                      </a:rPr>
                      <m:t>(</m:t>
                    </m:r>
                    <m:r>
                      <a:rPr lang="en-US" altLang="zh-CN" sz="2000" i="1">
                        <a:latin typeface="Cambria Math"/>
                      </a:rPr>
                      <m:t>𝒙</m:t>
                    </m:r>
                    <m:r>
                      <a:rPr lang="en-US" altLang="zh-CN" sz="2000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000" dirty="0"/>
                  <a:t>是三元函数，则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𝒇</m:t>
                    </m:r>
                  </m:oMath>
                </a14:m>
                <a:r>
                  <a:rPr lang="zh-CN" altLang="en-US" sz="2000" dirty="0"/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000" dirty="0"/>
                  <a:t>处的梯度的几何意义是：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𝜵</m:t>
                    </m:r>
                    <m:r>
                      <a:rPr lang="en-US" altLang="zh-CN" sz="2000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/>
                  <a:t>是过点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0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</a:rPr>
                      <m:t>𝒇</m:t>
                    </m:r>
                    <m:r>
                      <a:rPr lang="en-US" altLang="zh-CN" sz="2000" i="1" dirty="0">
                        <a:latin typeface="Cambria Math"/>
                      </a:rPr>
                      <m:t>(</m:t>
                    </m:r>
                    <m:r>
                      <a:rPr lang="en-US" altLang="zh-CN" sz="2000" i="1" dirty="0">
                        <a:latin typeface="Cambria Math"/>
                      </a:rPr>
                      <m:t>𝒙</m:t>
                    </m:r>
                    <m:r>
                      <a:rPr lang="en-US" altLang="zh-CN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000" dirty="0"/>
                  <a:t>等值面在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000" dirty="0"/>
                  <a:t>点处的法向量</a:t>
                </a:r>
                <a:endParaRPr lang="en-US" altLang="zh-CN" sz="2000" dirty="0"/>
              </a:p>
              <a:p>
                <a:pPr lvl="1"/>
                <a:endParaRPr lang="zh-CN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l="-926" t="-1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208584" y="4545285"/>
            <a:ext cx="3096344" cy="1800200"/>
            <a:chOff x="1064568" y="4905325"/>
            <a:chExt cx="3096344" cy="1800200"/>
          </a:xfrm>
        </p:grpSpPr>
        <p:cxnSp>
          <p:nvCxnSpPr>
            <p:cNvPr id="5" name="Straight Arrow Connector 4"/>
            <p:cNvCxnSpPr/>
            <p:nvPr/>
          </p:nvCxnSpPr>
          <p:spPr bwMode="auto">
            <a:xfrm>
              <a:off x="1064568" y="6417493"/>
              <a:ext cx="252028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1424608" y="4905325"/>
              <a:ext cx="0" cy="1800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Freeform 8"/>
            <p:cNvSpPr/>
            <p:nvPr/>
          </p:nvSpPr>
          <p:spPr bwMode="auto">
            <a:xfrm>
              <a:off x="2028978" y="5565148"/>
              <a:ext cx="505995" cy="530225"/>
            </a:xfrm>
            <a:custGeom>
              <a:avLst/>
              <a:gdLst>
                <a:gd name="connsiteX0" fmla="*/ 88580 w 505995"/>
                <a:gd name="connsiteY0" fmla="*/ 41568 h 530225"/>
                <a:gd name="connsiteX1" fmla="*/ 4359 w 505995"/>
                <a:gd name="connsiteY1" fmla="*/ 258136 h 530225"/>
                <a:gd name="connsiteX2" fmla="*/ 232959 w 505995"/>
                <a:gd name="connsiteY2" fmla="*/ 522831 h 530225"/>
                <a:gd name="connsiteX3" fmla="*/ 389369 w 505995"/>
                <a:gd name="connsiteY3" fmla="*/ 426578 h 530225"/>
                <a:gd name="connsiteX4" fmla="*/ 497654 w 505995"/>
                <a:gd name="connsiteY4" fmla="*/ 113757 h 530225"/>
                <a:gd name="connsiteX5" fmla="*/ 160769 w 505995"/>
                <a:gd name="connsiteY5" fmla="*/ 5473 h 530225"/>
                <a:gd name="connsiteX6" fmla="*/ 88580 w 505995"/>
                <a:gd name="connsiteY6" fmla="*/ 41568 h 53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5995" h="530225">
                  <a:moveTo>
                    <a:pt x="88580" y="41568"/>
                  </a:moveTo>
                  <a:cubicBezTo>
                    <a:pt x="62512" y="83679"/>
                    <a:pt x="-19704" y="177926"/>
                    <a:pt x="4359" y="258136"/>
                  </a:cubicBezTo>
                  <a:cubicBezTo>
                    <a:pt x="28422" y="338347"/>
                    <a:pt x="168791" y="494757"/>
                    <a:pt x="232959" y="522831"/>
                  </a:cubicBezTo>
                  <a:cubicBezTo>
                    <a:pt x="297127" y="550905"/>
                    <a:pt x="345253" y="494757"/>
                    <a:pt x="389369" y="426578"/>
                  </a:cubicBezTo>
                  <a:cubicBezTo>
                    <a:pt x="433485" y="358399"/>
                    <a:pt x="535754" y="183941"/>
                    <a:pt x="497654" y="113757"/>
                  </a:cubicBezTo>
                  <a:cubicBezTo>
                    <a:pt x="459554" y="43573"/>
                    <a:pt x="230953" y="17504"/>
                    <a:pt x="160769" y="5473"/>
                  </a:cubicBezTo>
                  <a:cubicBezTo>
                    <a:pt x="90585" y="-6558"/>
                    <a:pt x="114648" y="-543"/>
                    <a:pt x="88580" y="41568"/>
                  </a:cubicBez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1630176" y="5274653"/>
              <a:ext cx="1389064" cy="1061544"/>
            </a:xfrm>
            <a:custGeom>
              <a:avLst/>
              <a:gdLst>
                <a:gd name="connsiteX0" fmla="*/ 288758 w 1389064"/>
                <a:gd name="connsiteY0" fmla="*/ 130918 h 1061544"/>
                <a:gd name="connsiteX1" fmla="*/ 0 w 1389064"/>
                <a:gd name="connsiteY1" fmla="*/ 539992 h 1061544"/>
                <a:gd name="connsiteX2" fmla="*/ 288758 w 1389064"/>
                <a:gd name="connsiteY2" fmla="*/ 961097 h 1061544"/>
                <a:gd name="connsiteX3" fmla="*/ 1215189 w 1389064"/>
                <a:gd name="connsiteY3" fmla="*/ 1033287 h 1061544"/>
                <a:gd name="connsiteX4" fmla="*/ 1383631 w 1389064"/>
                <a:gd name="connsiteY4" fmla="*/ 576087 h 1061544"/>
                <a:gd name="connsiteX5" fmla="*/ 1130968 w 1389064"/>
                <a:gd name="connsiteY5" fmla="*/ 46697 h 1061544"/>
                <a:gd name="connsiteX6" fmla="*/ 481263 w 1389064"/>
                <a:gd name="connsiteY6" fmla="*/ 34666 h 1061544"/>
                <a:gd name="connsiteX7" fmla="*/ 288758 w 1389064"/>
                <a:gd name="connsiteY7" fmla="*/ 130918 h 106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9064" h="1061544">
                  <a:moveTo>
                    <a:pt x="288758" y="130918"/>
                  </a:moveTo>
                  <a:cubicBezTo>
                    <a:pt x="208548" y="215139"/>
                    <a:pt x="0" y="401629"/>
                    <a:pt x="0" y="539992"/>
                  </a:cubicBezTo>
                  <a:cubicBezTo>
                    <a:pt x="0" y="678355"/>
                    <a:pt x="86226" y="878881"/>
                    <a:pt x="288758" y="961097"/>
                  </a:cubicBezTo>
                  <a:cubicBezTo>
                    <a:pt x="491290" y="1043313"/>
                    <a:pt x="1032710" y="1097455"/>
                    <a:pt x="1215189" y="1033287"/>
                  </a:cubicBezTo>
                  <a:cubicBezTo>
                    <a:pt x="1397668" y="969119"/>
                    <a:pt x="1397668" y="740519"/>
                    <a:pt x="1383631" y="576087"/>
                  </a:cubicBezTo>
                  <a:cubicBezTo>
                    <a:pt x="1369594" y="411655"/>
                    <a:pt x="1281363" y="136934"/>
                    <a:pt x="1130968" y="46697"/>
                  </a:cubicBezTo>
                  <a:cubicBezTo>
                    <a:pt x="980573" y="-43540"/>
                    <a:pt x="625642" y="22634"/>
                    <a:pt x="481263" y="34666"/>
                  </a:cubicBezTo>
                  <a:cubicBezTo>
                    <a:pt x="336884" y="46698"/>
                    <a:pt x="368968" y="46697"/>
                    <a:pt x="288758" y="130918"/>
                  </a:cubicBez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1784648" y="4905325"/>
              <a:ext cx="1656184" cy="165618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V="1">
              <a:off x="2534973" y="5193357"/>
              <a:ext cx="545819" cy="4587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807882" y="5565148"/>
                  <a:ext cx="13530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zh-CN" altLang="en-US" b="1" i="1" smtClean="0">
                            <a:latin typeface="Cambria Math"/>
                          </a:rPr>
                          <m:t>的</m:t>
                        </m:r>
                        <m:r>
                          <a:rPr lang="zh-CN" altLang="en-US" i="1">
                            <a:latin typeface="Cambria Math"/>
                          </a:rPr>
                          <m:t>等值线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882" y="5565148"/>
                  <a:ext cx="135303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3784" r="-22523" b="-2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328375" y="4908353"/>
                  <a:ext cx="17667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梯度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𝜵</m:t>
                      </m:r>
                      <m:r>
                        <a:rPr lang="en-US" altLang="zh-CN" b="1" i="1" smtClean="0">
                          <a:latin typeface="Cambria Math"/>
                        </a:rPr>
                        <m:t>𝒇</m:t>
                      </m:r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)</m:t>
                      </m:r>
                    </m:oMath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373" y="4908353"/>
                  <a:ext cx="1766767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5172" t="-14474" r="-2759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18" name="TextBox 17"/>
          <p:cNvSpPr txBox="1"/>
          <p:nvPr/>
        </p:nvSpPr>
        <p:spPr>
          <a:xfrm>
            <a:off x="1599971" y="6675909"/>
            <a:ext cx="5873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梯度方向表明函数值在该方向上增加最快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5385407" y="3825205"/>
            <a:ext cx="4371830" cy="3006309"/>
            <a:chOff x="1548" y="2110"/>
            <a:chExt cx="2827" cy="1944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59" y="2110"/>
              <a:ext cx="2736" cy="192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559" y="2145"/>
              <a:ext cx="41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1719" y="3822"/>
              <a:ext cx="2125" cy="62"/>
            </a:xfrm>
            <a:custGeom>
              <a:avLst/>
              <a:gdLst>
                <a:gd name="T0" fmla="*/ 8 w 3081"/>
                <a:gd name="T1" fmla="*/ 34 h 85"/>
                <a:gd name="T2" fmla="*/ 2985 w 3081"/>
                <a:gd name="T3" fmla="*/ 35 h 85"/>
                <a:gd name="T4" fmla="*/ 2993 w 3081"/>
                <a:gd name="T5" fmla="*/ 43 h 85"/>
                <a:gd name="T6" fmla="*/ 2985 w 3081"/>
                <a:gd name="T7" fmla="*/ 51 h 85"/>
                <a:gd name="T8" fmla="*/ 8 w 3081"/>
                <a:gd name="T9" fmla="*/ 50 h 85"/>
                <a:gd name="T10" fmla="*/ 0 w 3081"/>
                <a:gd name="T11" fmla="*/ 42 h 85"/>
                <a:gd name="T12" fmla="*/ 8 w 3081"/>
                <a:gd name="T13" fmla="*/ 34 h 85"/>
                <a:gd name="T14" fmla="*/ 2868 w 3081"/>
                <a:gd name="T15" fmla="*/ 0 h 85"/>
                <a:gd name="T16" fmla="*/ 3081 w 3081"/>
                <a:gd name="T17" fmla="*/ 43 h 85"/>
                <a:gd name="T18" fmla="*/ 2868 w 3081"/>
                <a:gd name="T19" fmla="*/ 85 h 85"/>
                <a:gd name="T20" fmla="*/ 2868 w 3081"/>
                <a:gd name="T2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81" h="85">
                  <a:moveTo>
                    <a:pt x="8" y="34"/>
                  </a:moveTo>
                  <a:lnTo>
                    <a:pt x="2985" y="35"/>
                  </a:lnTo>
                  <a:cubicBezTo>
                    <a:pt x="2989" y="35"/>
                    <a:pt x="2993" y="38"/>
                    <a:pt x="2993" y="43"/>
                  </a:cubicBezTo>
                  <a:cubicBezTo>
                    <a:pt x="2993" y="47"/>
                    <a:pt x="2989" y="51"/>
                    <a:pt x="2985" y="51"/>
                  </a:cubicBezTo>
                  <a:lnTo>
                    <a:pt x="8" y="50"/>
                  </a:lnTo>
                  <a:cubicBezTo>
                    <a:pt x="4" y="50"/>
                    <a:pt x="0" y="46"/>
                    <a:pt x="0" y="42"/>
                  </a:cubicBezTo>
                  <a:cubicBezTo>
                    <a:pt x="0" y="37"/>
                    <a:pt x="4" y="34"/>
                    <a:pt x="8" y="34"/>
                  </a:cubicBezTo>
                  <a:close/>
                  <a:moveTo>
                    <a:pt x="2868" y="0"/>
                  </a:moveTo>
                  <a:lnTo>
                    <a:pt x="3081" y="43"/>
                  </a:lnTo>
                  <a:lnTo>
                    <a:pt x="2868" y="85"/>
                  </a:lnTo>
                  <a:lnTo>
                    <a:pt x="2868" y="0"/>
                  </a:lnTo>
                  <a:close/>
                </a:path>
              </a:pathLst>
            </a:custGeom>
            <a:solidFill>
              <a:srgbClr val="000000"/>
            </a:solidFill>
            <a:ln w="11" cap="flat">
              <a:solidFill>
                <a:srgbClr val="000000"/>
              </a:solidFill>
              <a:prstDash val="solid"/>
              <a:beve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1695" y="2158"/>
              <a:ext cx="59" cy="1700"/>
            </a:xfrm>
            <a:custGeom>
              <a:avLst/>
              <a:gdLst>
                <a:gd name="T0" fmla="*/ 35 w 86"/>
                <a:gd name="T1" fmla="*/ 2330 h 2338"/>
                <a:gd name="T2" fmla="*/ 35 w 86"/>
                <a:gd name="T3" fmla="*/ 96 h 2338"/>
                <a:gd name="T4" fmla="*/ 43 w 86"/>
                <a:gd name="T5" fmla="*/ 88 h 2338"/>
                <a:gd name="T6" fmla="*/ 51 w 86"/>
                <a:gd name="T7" fmla="*/ 96 h 2338"/>
                <a:gd name="T8" fmla="*/ 51 w 86"/>
                <a:gd name="T9" fmla="*/ 2330 h 2338"/>
                <a:gd name="T10" fmla="*/ 43 w 86"/>
                <a:gd name="T11" fmla="*/ 2338 h 2338"/>
                <a:gd name="T12" fmla="*/ 35 w 86"/>
                <a:gd name="T13" fmla="*/ 2330 h 2338"/>
                <a:gd name="T14" fmla="*/ 0 w 86"/>
                <a:gd name="T15" fmla="*/ 213 h 2338"/>
                <a:gd name="T16" fmla="*/ 43 w 86"/>
                <a:gd name="T17" fmla="*/ 0 h 2338"/>
                <a:gd name="T18" fmla="*/ 86 w 86"/>
                <a:gd name="T19" fmla="*/ 213 h 2338"/>
                <a:gd name="T20" fmla="*/ 0 w 86"/>
                <a:gd name="T21" fmla="*/ 213 h 2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2338">
                  <a:moveTo>
                    <a:pt x="35" y="2330"/>
                  </a:moveTo>
                  <a:lnTo>
                    <a:pt x="35" y="96"/>
                  </a:lnTo>
                  <a:cubicBezTo>
                    <a:pt x="35" y="92"/>
                    <a:pt x="39" y="88"/>
                    <a:pt x="43" y="88"/>
                  </a:cubicBezTo>
                  <a:cubicBezTo>
                    <a:pt x="47" y="88"/>
                    <a:pt x="51" y="92"/>
                    <a:pt x="51" y="96"/>
                  </a:cubicBezTo>
                  <a:lnTo>
                    <a:pt x="51" y="2330"/>
                  </a:lnTo>
                  <a:cubicBezTo>
                    <a:pt x="51" y="2334"/>
                    <a:pt x="47" y="2338"/>
                    <a:pt x="43" y="2338"/>
                  </a:cubicBezTo>
                  <a:cubicBezTo>
                    <a:pt x="39" y="2338"/>
                    <a:pt x="35" y="2334"/>
                    <a:pt x="35" y="2330"/>
                  </a:cubicBezTo>
                  <a:close/>
                  <a:moveTo>
                    <a:pt x="0" y="213"/>
                  </a:moveTo>
                  <a:lnTo>
                    <a:pt x="43" y="0"/>
                  </a:lnTo>
                  <a:lnTo>
                    <a:pt x="86" y="213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000000"/>
            </a:solidFill>
            <a:ln w="11" cap="flat">
              <a:solidFill>
                <a:srgbClr val="000000"/>
              </a:solidFill>
              <a:prstDash val="solid"/>
              <a:beve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1570" y="3844"/>
              <a:ext cx="12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O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1680" y="3844"/>
              <a:ext cx="41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1548" y="2145"/>
              <a:ext cx="74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1614" y="2226"/>
              <a:ext cx="5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2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1669" y="2226"/>
              <a:ext cx="2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3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1548" y="2378"/>
              <a:ext cx="41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3622" y="3844"/>
              <a:ext cx="74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3689" y="3925"/>
              <a:ext cx="5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3744" y="3925"/>
              <a:ext cx="2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3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30" name="Group 26"/>
            <p:cNvGrpSpPr/>
            <p:nvPr/>
          </p:nvGrpSpPr>
          <p:grpSpPr bwMode="auto">
            <a:xfrm>
              <a:off x="2135" y="2230"/>
              <a:ext cx="1243" cy="1306"/>
              <a:chOff x="2135" y="2230"/>
              <a:chExt cx="1243" cy="1306"/>
            </a:xfrm>
          </p:grpSpPr>
          <p:grpSp>
            <p:nvGrpSpPr>
              <p:cNvPr id="62" name="Group 20"/>
              <p:cNvGrpSpPr/>
              <p:nvPr/>
            </p:nvGrpSpPr>
            <p:grpSpPr bwMode="auto">
              <a:xfrm>
                <a:off x="2261" y="2230"/>
                <a:ext cx="890" cy="1306"/>
                <a:chOff x="2261" y="2230"/>
                <a:chExt cx="890" cy="1306"/>
              </a:xfrm>
            </p:grpSpPr>
            <p:sp>
              <p:nvSpPr>
                <p:cNvPr id="68" name="Freeform 17"/>
                <p:cNvSpPr>
                  <a:spLocks noEditPoints="1"/>
                </p:cNvSpPr>
                <p:nvPr/>
              </p:nvSpPr>
              <p:spPr bwMode="auto">
                <a:xfrm>
                  <a:off x="2329" y="2463"/>
                  <a:ext cx="579" cy="965"/>
                </a:xfrm>
                <a:custGeom>
                  <a:avLst/>
                  <a:gdLst>
                    <a:gd name="T0" fmla="*/ 118 w 839"/>
                    <a:gd name="T1" fmla="*/ 34 h 1327"/>
                    <a:gd name="T2" fmla="*/ 113 w 839"/>
                    <a:gd name="T3" fmla="*/ 50 h 1327"/>
                    <a:gd name="T4" fmla="*/ 1 w 839"/>
                    <a:gd name="T5" fmla="*/ 6 h 1327"/>
                    <a:gd name="T6" fmla="*/ 177 w 839"/>
                    <a:gd name="T7" fmla="*/ 60 h 1327"/>
                    <a:gd name="T8" fmla="*/ 278 w 839"/>
                    <a:gd name="T9" fmla="*/ 110 h 1327"/>
                    <a:gd name="T10" fmla="*/ 271 w 839"/>
                    <a:gd name="T11" fmla="*/ 124 h 1327"/>
                    <a:gd name="T12" fmla="*/ 171 w 839"/>
                    <a:gd name="T13" fmla="*/ 74 h 1327"/>
                    <a:gd name="T14" fmla="*/ 177 w 839"/>
                    <a:gd name="T15" fmla="*/ 60 h 1327"/>
                    <a:gd name="T16" fmla="*/ 406 w 839"/>
                    <a:gd name="T17" fmla="*/ 193 h 1327"/>
                    <a:gd name="T18" fmla="*/ 426 w 839"/>
                    <a:gd name="T19" fmla="*/ 220 h 1327"/>
                    <a:gd name="T20" fmla="*/ 397 w 839"/>
                    <a:gd name="T21" fmla="*/ 206 h 1327"/>
                    <a:gd name="T22" fmla="*/ 323 w 839"/>
                    <a:gd name="T23" fmla="*/ 145 h 1327"/>
                    <a:gd name="T24" fmla="*/ 474 w 839"/>
                    <a:gd name="T25" fmla="*/ 250 h 1327"/>
                    <a:gd name="T26" fmla="*/ 554 w 839"/>
                    <a:gd name="T27" fmla="*/ 330 h 1327"/>
                    <a:gd name="T28" fmla="*/ 543 w 839"/>
                    <a:gd name="T29" fmla="*/ 341 h 1327"/>
                    <a:gd name="T30" fmla="*/ 464 w 839"/>
                    <a:gd name="T31" fmla="*/ 262 h 1327"/>
                    <a:gd name="T32" fmla="*/ 474 w 839"/>
                    <a:gd name="T33" fmla="*/ 250 h 1327"/>
                    <a:gd name="T34" fmla="*/ 630 w 839"/>
                    <a:gd name="T35" fmla="*/ 422 h 1327"/>
                    <a:gd name="T36" fmla="*/ 659 w 839"/>
                    <a:gd name="T37" fmla="*/ 482 h 1327"/>
                    <a:gd name="T38" fmla="*/ 617 w 839"/>
                    <a:gd name="T39" fmla="*/ 432 h 1327"/>
                    <a:gd name="T40" fmla="*/ 584 w 839"/>
                    <a:gd name="T41" fmla="*/ 378 h 1327"/>
                    <a:gd name="T42" fmla="*/ 696 w 839"/>
                    <a:gd name="T43" fmla="*/ 526 h 1327"/>
                    <a:gd name="T44" fmla="*/ 746 w 839"/>
                    <a:gd name="T45" fmla="*/ 626 h 1327"/>
                    <a:gd name="T46" fmla="*/ 731 w 839"/>
                    <a:gd name="T47" fmla="*/ 632 h 1327"/>
                    <a:gd name="T48" fmla="*/ 682 w 839"/>
                    <a:gd name="T49" fmla="*/ 533 h 1327"/>
                    <a:gd name="T50" fmla="*/ 696 w 839"/>
                    <a:gd name="T51" fmla="*/ 526 h 1327"/>
                    <a:gd name="T52" fmla="*/ 778 w 839"/>
                    <a:gd name="T53" fmla="*/ 704 h 1327"/>
                    <a:gd name="T54" fmla="*/ 799 w 839"/>
                    <a:gd name="T55" fmla="*/ 803 h 1327"/>
                    <a:gd name="T56" fmla="*/ 763 w 839"/>
                    <a:gd name="T57" fmla="*/ 710 h 1327"/>
                    <a:gd name="T58" fmla="*/ 760 w 839"/>
                    <a:gd name="T59" fmla="*/ 681 h 1327"/>
                    <a:gd name="T60" fmla="*/ 818 w 839"/>
                    <a:gd name="T61" fmla="*/ 856 h 1327"/>
                    <a:gd name="T62" fmla="*/ 835 w 839"/>
                    <a:gd name="T63" fmla="*/ 968 h 1327"/>
                    <a:gd name="T64" fmla="*/ 819 w 839"/>
                    <a:gd name="T65" fmla="*/ 969 h 1327"/>
                    <a:gd name="T66" fmla="*/ 803 w 839"/>
                    <a:gd name="T67" fmla="*/ 859 h 1327"/>
                    <a:gd name="T68" fmla="*/ 818 w 839"/>
                    <a:gd name="T69" fmla="*/ 856 h 1327"/>
                    <a:gd name="T70" fmla="*/ 839 w 839"/>
                    <a:gd name="T71" fmla="*/ 1129 h 1327"/>
                    <a:gd name="T72" fmla="*/ 829 w 839"/>
                    <a:gd name="T73" fmla="*/ 1152 h 1327"/>
                    <a:gd name="T74" fmla="*/ 823 w 839"/>
                    <a:gd name="T75" fmla="*/ 1129 h 1327"/>
                    <a:gd name="T76" fmla="*/ 831 w 839"/>
                    <a:gd name="T77" fmla="*/ 1024 h 1327"/>
                    <a:gd name="T78" fmla="*/ 832 w 839"/>
                    <a:gd name="T79" fmla="*/ 1209 h 1327"/>
                    <a:gd name="T80" fmla="*/ 812 w 839"/>
                    <a:gd name="T81" fmla="*/ 1320 h 1327"/>
                    <a:gd name="T82" fmla="*/ 796 w 839"/>
                    <a:gd name="T83" fmla="*/ 1316 h 1327"/>
                    <a:gd name="T84" fmla="*/ 816 w 839"/>
                    <a:gd name="T85" fmla="*/ 1207 h 1327"/>
                    <a:gd name="T86" fmla="*/ 832 w 839"/>
                    <a:gd name="T87" fmla="*/ 1209 h 1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39" h="1327">
                      <a:moveTo>
                        <a:pt x="11" y="1"/>
                      </a:moveTo>
                      <a:lnTo>
                        <a:pt x="118" y="34"/>
                      </a:lnTo>
                      <a:cubicBezTo>
                        <a:pt x="122" y="36"/>
                        <a:pt x="124" y="40"/>
                        <a:pt x="123" y="45"/>
                      </a:cubicBezTo>
                      <a:cubicBezTo>
                        <a:pt x="122" y="49"/>
                        <a:pt x="117" y="51"/>
                        <a:pt x="113" y="50"/>
                      </a:cubicBezTo>
                      <a:lnTo>
                        <a:pt x="6" y="16"/>
                      </a:lnTo>
                      <a:cubicBezTo>
                        <a:pt x="2" y="15"/>
                        <a:pt x="0" y="10"/>
                        <a:pt x="1" y="6"/>
                      </a:cubicBezTo>
                      <a:cubicBezTo>
                        <a:pt x="2" y="2"/>
                        <a:pt x="7" y="0"/>
                        <a:pt x="11" y="1"/>
                      </a:cubicBezTo>
                      <a:close/>
                      <a:moveTo>
                        <a:pt x="177" y="60"/>
                      </a:moveTo>
                      <a:lnTo>
                        <a:pt x="221" y="78"/>
                      </a:lnTo>
                      <a:lnTo>
                        <a:pt x="278" y="110"/>
                      </a:lnTo>
                      <a:cubicBezTo>
                        <a:pt x="282" y="112"/>
                        <a:pt x="284" y="117"/>
                        <a:pt x="281" y="121"/>
                      </a:cubicBezTo>
                      <a:cubicBezTo>
                        <a:pt x="279" y="125"/>
                        <a:pt x="274" y="126"/>
                        <a:pt x="271" y="124"/>
                      </a:cubicBezTo>
                      <a:lnTo>
                        <a:pt x="214" y="93"/>
                      </a:lnTo>
                      <a:lnTo>
                        <a:pt x="171" y="74"/>
                      </a:lnTo>
                      <a:cubicBezTo>
                        <a:pt x="167" y="73"/>
                        <a:pt x="165" y="68"/>
                        <a:pt x="167" y="64"/>
                      </a:cubicBezTo>
                      <a:cubicBezTo>
                        <a:pt x="169" y="60"/>
                        <a:pt x="173" y="58"/>
                        <a:pt x="177" y="60"/>
                      </a:cubicBezTo>
                      <a:close/>
                      <a:moveTo>
                        <a:pt x="334" y="143"/>
                      </a:moveTo>
                      <a:lnTo>
                        <a:pt x="406" y="193"/>
                      </a:lnTo>
                      <a:lnTo>
                        <a:pt x="425" y="209"/>
                      </a:lnTo>
                      <a:cubicBezTo>
                        <a:pt x="429" y="212"/>
                        <a:pt x="429" y="217"/>
                        <a:pt x="426" y="220"/>
                      </a:cubicBezTo>
                      <a:cubicBezTo>
                        <a:pt x="423" y="224"/>
                        <a:pt x="418" y="224"/>
                        <a:pt x="415" y="221"/>
                      </a:cubicBezTo>
                      <a:lnTo>
                        <a:pt x="397" y="206"/>
                      </a:lnTo>
                      <a:lnTo>
                        <a:pt x="325" y="156"/>
                      </a:lnTo>
                      <a:cubicBezTo>
                        <a:pt x="321" y="154"/>
                        <a:pt x="320" y="149"/>
                        <a:pt x="323" y="145"/>
                      </a:cubicBezTo>
                      <a:cubicBezTo>
                        <a:pt x="325" y="141"/>
                        <a:pt x="330" y="140"/>
                        <a:pt x="334" y="143"/>
                      </a:cubicBezTo>
                      <a:close/>
                      <a:moveTo>
                        <a:pt x="474" y="250"/>
                      </a:moveTo>
                      <a:lnTo>
                        <a:pt x="489" y="262"/>
                      </a:lnTo>
                      <a:lnTo>
                        <a:pt x="554" y="330"/>
                      </a:lnTo>
                      <a:cubicBezTo>
                        <a:pt x="557" y="333"/>
                        <a:pt x="557" y="338"/>
                        <a:pt x="554" y="341"/>
                      </a:cubicBezTo>
                      <a:cubicBezTo>
                        <a:pt x="551" y="344"/>
                        <a:pt x="546" y="344"/>
                        <a:pt x="543" y="341"/>
                      </a:cubicBezTo>
                      <a:lnTo>
                        <a:pt x="478" y="275"/>
                      </a:lnTo>
                      <a:lnTo>
                        <a:pt x="464" y="262"/>
                      </a:lnTo>
                      <a:cubicBezTo>
                        <a:pt x="460" y="260"/>
                        <a:pt x="460" y="255"/>
                        <a:pt x="463" y="251"/>
                      </a:cubicBezTo>
                      <a:cubicBezTo>
                        <a:pt x="466" y="248"/>
                        <a:pt x="471" y="247"/>
                        <a:pt x="474" y="250"/>
                      </a:cubicBezTo>
                      <a:close/>
                      <a:moveTo>
                        <a:pt x="595" y="379"/>
                      </a:moveTo>
                      <a:lnTo>
                        <a:pt x="630" y="422"/>
                      </a:lnTo>
                      <a:lnTo>
                        <a:pt x="662" y="471"/>
                      </a:lnTo>
                      <a:cubicBezTo>
                        <a:pt x="664" y="474"/>
                        <a:pt x="663" y="479"/>
                        <a:pt x="659" y="482"/>
                      </a:cubicBezTo>
                      <a:cubicBezTo>
                        <a:pt x="656" y="484"/>
                        <a:pt x="651" y="483"/>
                        <a:pt x="648" y="479"/>
                      </a:cubicBezTo>
                      <a:lnTo>
                        <a:pt x="617" y="432"/>
                      </a:lnTo>
                      <a:lnTo>
                        <a:pt x="583" y="389"/>
                      </a:lnTo>
                      <a:cubicBezTo>
                        <a:pt x="580" y="386"/>
                        <a:pt x="581" y="381"/>
                        <a:pt x="584" y="378"/>
                      </a:cubicBezTo>
                      <a:cubicBezTo>
                        <a:pt x="588" y="375"/>
                        <a:pt x="593" y="376"/>
                        <a:pt x="595" y="379"/>
                      </a:cubicBezTo>
                      <a:close/>
                      <a:moveTo>
                        <a:pt x="696" y="526"/>
                      </a:moveTo>
                      <a:lnTo>
                        <a:pt x="738" y="606"/>
                      </a:lnTo>
                      <a:lnTo>
                        <a:pt x="746" y="626"/>
                      </a:lnTo>
                      <a:cubicBezTo>
                        <a:pt x="748" y="631"/>
                        <a:pt x="746" y="635"/>
                        <a:pt x="742" y="637"/>
                      </a:cubicBezTo>
                      <a:cubicBezTo>
                        <a:pt x="738" y="639"/>
                        <a:pt x="733" y="637"/>
                        <a:pt x="731" y="632"/>
                      </a:cubicBezTo>
                      <a:lnTo>
                        <a:pt x="723" y="613"/>
                      </a:lnTo>
                      <a:lnTo>
                        <a:pt x="682" y="533"/>
                      </a:lnTo>
                      <a:cubicBezTo>
                        <a:pt x="680" y="529"/>
                        <a:pt x="681" y="524"/>
                        <a:pt x="685" y="522"/>
                      </a:cubicBezTo>
                      <a:cubicBezTo>
                        <a:pt x="689" y="520"/>
                        <a:pt x="694" y="522"/>
                        <a:pt x="696" y="526"/>
                      </a:cubicBezTo>
                      <a:close/>
                      <a:moveTo>
                        <a:pt x="770" y="686"/>
                      </a:moveTo>
                      <a:lnTo>
                        <a:pt x="778" y="704"/>
                      </a:lnTo>
                      <a:lnTo>
                        <a:pt x="804" y="793"/>
                      </a:lnTo>
                      <a:cubicBezTo>
                        <a:pt x="806" y="797"/>
                        <a:pt x="803" y="802"/>
                        <a:pt x="799" y="803"/>
                      </a:cubicBezTo>
                      <a:cubicBezTo>
                        <a:pt x="795" y="804"/>
                        <a:pt x="790" y="802"/>
                        <a:pt x="789" y="798"/>
                      </a:cubicBezTo>
                      <a:lnTo>
                        <a:pt x="763" y="710"/>
                      </a:lnTo>
                      <a:lnTo>
                        <a:pt x="755" y="692"/>
                      </a:lnTo>
                      <a:cubicBezTo>
                        <a:pt x="754" y="688"/>
                        <a:pt x="756" y="683"/>
                        <a:pt x="760" y="681"/>
                      </a:cubicBezTo>
                      <a:cubicBezTo>
                        <a:pt x="764" y="680"/>
                        <a:pt x="769" y="682"/>
                        <a:pt x="770" y="686"/>
                      </a:cubicBezTo>
                      <a:close/>
                      <a:moveTo>
                        <a:pt x="818" y="856"/>
                      </a:moveTo>
                      <a:lnTo>
                        <a:pt x="829" y="912"/>
                      </a:lnTo>
                      <a:lnTo>
                        <a:pt x="835" y="968"/>
                      </a:lnTo>
                      <a:cubicBezTo>
                        <a:pt x="835" y="972"/>
                        <a:pt x="832" y="976"/>
                        <a:pt x="827" y="976"/>
                      </a:cubicBezTo>
                      <a:cubicBezTo>
                        <a:pt x="823" y="977"/>
                        <a:pt x="819" y="974"/>
                        <a:pt x="819" y="969"/>
                      </a:cubicBezTo>
                      <a:lnTo>
                        <a:pt x="814" y="915"/>
                      </a:lnTo>
                      <a:lnTo>
                        <a:pt x="803" y="859"/>
                      </a:lnTo>
                      <a:cubicBezTo>
                        <a:pt x="802" y="855"/>
                        <a:pt x="804" y="851"/>
                        <a:pt x="809" y="850"/>
                      </a:cubicBezTo>
                      <a:cubicBezTo>
                        <a:pt x="813" y="849"/>
                        <a:pt x="817" y="852"/>
                        <a:pt x="818" y="856"/>
                      </a:cubicBezTo>
                      <a:close/>
                      <a:moveTo>
                        <a:pt x="839" y="1032"/>
                      </a:moveTo>
                      <a:lnTo>
                        <a:pt x="839" y="1129"/>
                      </a:lnTo>
                      <a:lnTo>
                        <a:pt x="838" y="1145"/>
                      </a:lnTo>
                      <a:cubicBezTo>
                        <a:pt x="838" y="1149"/>
                        <a:pt x="834" y="1153"/>
                        <a:pt x="829" y="1152"/>
                      </a:cubicBezTo>
                      <a:cubicBezTo>
                        <a:pt x="825" y="1152"/>
                        <a:pt x="822" y="1148"/>
                        <a:pt x="822" y="1143"/>
                      </a:cubicBezTo>
                      <a:lnTo>
                        <a:pt x="823" y="1129"/>
                      </a:lnTo>
                      <a:lnTo>
                        <a:pt x="823" y="1032"/>
                      </a:lnTo>
                      <a:cubicBezTo>
                        <a:pt x="823" y="1028"/>
                        <a:pt x="827" y="1024"/>
                        <a:pt x="831" y="1024"/>
                      </a:cubicBezTo>
                      <a:cubicBezTo>
                        <a:pt x="836" y="1024"/>
                        <a:pt x="839" y="1028"/>
                        <a:pt x="839" y="1032"/>
                      </a:cubicBezTo>
                      <a:close/>
                      <a:moveTo>
                        <a:pt x="832" y="1209"/>
                      </a:moveTo>
                      <a:lnTo>
                        <a:pt x="828" y="1241"/>
                      </a:lnTo>
                      <a:lnTo>
                        <a:pt x="812" y="1320"/>
                      </a:lnTo>
                      <a:cubicBezTo>
                        <a:pt x="811" y="1324"/>
                        <a:pt x="807" y="1327"/>
                        <a:pt x="803" y="1326"/>
                      </a:cubicBezTo>
                      <a:cubicBezTo>
                        <a:pt x="798" y="1325"/>
                        <a:pt x="796" y="1321"/>
                        <a:pt x="796" y="1316"/>
                      </a:cubicBezTo>
                      <a:lnTo>
                        <a:pt x="813" y="1240"/>
                      </a:lnTo>
                      <a:lnTo>
                        <a:pt x="816" y="1207"/>
                      </a:lnTo>
                      <a:cubicBezTo>
                        <a:pt x="816" y="1203"/>
                        <a:pt x="820" y="1200"/>
                        <a:pt x="824" y="1200"/>
                      </a:cubicBezTo>
                      <a:cubicBezTo>
                        <a:pt x="829" y="1200"/>
                        <a:pt x="832" y="1204"/>
                        <a:pt x="832" y="120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" cap="flat">
                  <a:solidFill>
                    <a:srgbClr val="000000"/>
                  </a:solidFill>
                  <a:prstDash val="solid"/>
                  <a:beve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18"/>
                <p:cNvSpPr>
                  <a:spLocks noEditPoints="1"/>
                </p:cNvSpPr>
                <p:nvPr/>
              </p:nvSpPr>
              <p:spPr bwMode="auto">
                <a:xfrm>
                  <a:off x="2387" y="2230"/>
                  <a:ext cx="764" cy="1306"/>
                </a:xfrm>
                <a:custGeom>
                  <a:avLst/>
                  <a:gdLst>
                    <a:gd name="T0" fmla="*/ 118 w 1108"/>
                    <a:gd name="T1" fmla="*/ 34 h 1796"/>
                    <a:gd name="T2" fmla="*/ 113 w 1108"/>
                    <a:gd name="T3" fmla="*/ 50 h 1796"/>
                    <a:gd name="T4" fmla="*/ 1 w 1108"/>
                    <a:gd name="T5" fmla="*/ 6 h 1796"/>
                    <a:gd name="T6" fmla="*/ 179 w 1108"/>
                    <a:gd name="T7" fmla="*/ 56 h 1796"/>
                    <a:gd name="T8" fmla="*/ 286 w 1108"/>
                    <a:gd name="T9" fmla="*/ 111 h 1796"/>
                    <a:gd name="T10" fmla="*/ 172 w 1108"/>
                    <a:gd name="T11" fmla="*/ 71 h 1796"/>
                    <a:gd name="T12" fmla="*/ 179 w 1108"/>
                    <a:gd name="T13" fmla="*/ 56 h 1796"/>
                    <a:gd name="T14" fmla="*/ 416 w 1108"/>
                    <a:gd name="T15" fmla="*/ 173 h 1796"/>
                    <a:gd name="T16" fmla="*/ 438 w 1108"/>
                    <a:gd name="T17" fmla="*/ 199 h 1796"/>
                    <a:gd name="T18" fmla="*/ 409 w 1108"/>
                    <a:gd name="T19" fmla="*/ 187 h 1796"/>
                    <a:gd name="T20" fmla="*/ 328 w 1108"/>
                    <a:gd name="T21" fmla="*/ 134 h 1796"/>
                    <a:gd name="T22" fmla="*/ 489 w 1108"/>
                    <a:gd name="T23" fmla="*/ 224 h 1796"/>
                    <a:gd name="T24" fmla="*/ 578 w 1108"/>
                    <a:gd name="T25" fmla="*/ 293 h 1796"/>
                    <a:gd name="T26" fmla="*/ 568 w 1108"/>
                    <a:gd name="T27" fmla="*/ 305 h 1796"/>
                    <a:gd name="T28" fmla="*/ 479 w 1108"/>
                    <a:gd name="T29" fmla="*/ 237 h 1796"/>
                    <a:gd name="T30" fmla="*/ 489 w 1108"/>
                    <a:gd name="T31" fmla="*/ 224 h 1796"/>
                    <a:gd name="T32" fmla="*/ 643 w 1108"/>
                    <a:gd name="T33" fmla="*/ 347 h 1796"/>
                    <a:gd name="T34" fmla="*/ 707 w 1108"/>
                    <a:gd name="T35" fmla="*/ 425 h 1796"/>
                    <a:gd name="T36" fmla="*/ 632 w 1108"/>
                    <a:gd name="T37" fmla="*/ 360 h 1796"/>
                    <a:gd name="T38" fmla="*/ 616 w 1108"/>
                    <a:gd name="T39" fmla="*/ 335 h 1796"/>
                    <a:gd name="T40" fmla="*/ 751 w 1108"/>
                    <a:gd name="T41" fmla="*/ 461 h 1796"/>
                    <a:gd name="T42" fmla="*/ 820 w 1108"/>
                    <a:gd name="T43" fmla="*/ 560 h 1796"/>
                    <a:gd name="T44" fmla="*/ 738 w 1108"/>
                    <a:gd name="T45" fmla="*/ 471 h 1796"/>
                    <a:gd name="T46" fmla="*/ 751 w 1108"/>
                    <a:gd name="T47" fmla="*/ 461 h 1796"/>
                    <a:gd name="T48" fmla="*/ 907 w 1108"/>
                    <a:gd name="T49" fmla="*/ 677 h 1796"/>
                    <a:gd name="T50" fmla="*/ 914 w 1108"/>
                    <a:gd name="T51" fmla="*/ 708 h 1796"/>
                    <a:gd name="T52" fmla="*/ 894 w 1108"/>
                    <a:gd name="T53" fmla="*/ 686 h 1796"/>
                    <a:gd name="T54" fmla="*/ 846 w 1108"/>
                    <a:gd name="T55" fmla="*/ 599 h 1796"/>
                    <a:gd name="T56" fmla="*/ 947 w 1108"/>
                    <a:gd name="T57" fmla="*/ 754 h 1796"/>
                    <a:gd name="T58" fmla="*/ 995 w 1108"/>
                    <a:gd name="T59" fmla="*/ 856 h 1796"/>
                    <a:gd name="T60" fmla="*/ 980 w 1108"/>
                    <a:gd name="T61" fmla="*/ 862 h 1796"/>
                    <a:gd name="T62" fmla="*/ 933 w 1108"/>
                    <a:gd name="T63" fmla="*/ 761 h 1796"/>
                    <a:gd name="T64" fmla="*/ 947 w 1108"/>
                    <a:gd name="T65" fmla="*/ 754 h 1796"/>
                    <a:gd name="T66" fmla="*/ 1026 w 1108"/>
                    <a:gd name="T67" fmla="*/ 932 h 1796"/>
                    <a:gd name="T68" fmla="*/ 1047 w 1108"/>
                    <a:gd name="T69" fmla="*/ 1033 h 1796"/>
                    <a:gd name="T70" fmla="*/ 1011 w 1108"/>
                    <a:gd name="T71" fmla="*/ 938 h 1796"/>
                    <a:gd name="T72" fmla="*/ 1008 w 1108"/>
                    <a:gd name="T73" fmla="*/ 911 h 1796"/>
                    <a:gd name="T74" fmla="*/ 1070 w 1108"/>
                    <a:gd name="T75" fmla="*/ 1085 h 1796"/>
                    <a:gd name="T76" fmla="*/ 1086 w 1108"/>
                    <a:gd name="T77" fmla="*/ 1204 h 1796"/>
                    <a:gd name="T78" fmla="*/ 1054 w 1108"/>
                    <a:gd name="T79" fmla="*/ 1088 h 1796"/>
                    <a:gd name="T80" fmla="*/ 1070 w 1108"/>
                    <a:gd name="T81" fmla="*/ 1085 h 1796"/>
                    <a:gd name="T82" fmla="*/ 1108 w 1108"/>
                    <a:gd name="T83" fmla="*/ 1350 h 1796"/>
                    <a:gd name="T84" fmla="*/ 1100 w 1108"/>
                    <a:gd name="T85" fmla="*/ 1379 h 1796"/>
                    <a:gd name="T86" fmla="*/ 1093 w 1108"/>
                    <a:gd name="T87" fmla="*/ 1351 h 1796"/>
                    <a:gd name="T88" fmla="*/ 1091 w 1108"/>
                    <a:gd name="T89" fmla="*/ 1252 h 1796"/>
                    <a:gd name="T90" fmla="*/ 1108 w 1108"/>
                    <a:gd name="T91" fmla="*/ 1435 h 1796"/>
                    <a:gd name="T92" fmla="*/ 1102 w 1108"/>
                    <a:gd name="T93" fmla="*/ 1548 h 1796"/>
                    <a:gd name="T94" fmla="*/ 1086 w 1108"/>
                    <a:gd name="T95" fmla="*/ 1546 h 1796"/>
                    <a:gd name="T96" fmla="*/ 1092 w 1108"/>
                    <a:gd name="T97" fmla="*/ 1435 h 1796"/>
                    <a:gd name="T98" fmla="*/ 1108 w 1108"/>
                    <a:gd name="T99" fmla="*/ 1435 h 1796"/>
                    <a:gd name="T100" fmla="*/ 1092 w 1108"/>
                    <a:gd name="T101" fmla="*/ 1642 h 1796"/>
                    <a:gd name="T102" fmla="*/ 1067 w 1108"/>
                    <a:gd name="T103" fmla="*/ 1729 h 1796"/>
                    <a:gd name="T104" fmla="*/ 1077 w 1108"/>
                    <a:gd name="T105" fmla="*/ 1641 h 1796"/>
                    <a:gd name="T106" fmla="*/ 1088 w 1108"/>
                    <a:gd name="T107" fmla="*/ 1603 h 1796"/>
                    <a:gd name="T108" fmla="*/ 1063 w 1108"/>
                    <a:gd name="T109" fmla="*/ 1785 h 1796"/>
                    <a:gd name="T110" fmla="*/ 1053 w 1108"/>
                    <a:gd name="T111" fmla="*/ 1795 h 1796"/>
                    <a:gd name="T112" fmla="*/ 1047 w 1108"/>
                    <a:gd name="T113" fmla="*/ 1782 h 1796"/>
                    <a:gd name="T114" fmla="*/ 1063 w 1108"/>
                    <a:gd name="T115" fmla="*/ 1785 h 17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108" h="1796">
                      <a:moveTo>
                        <a:pt x="11" y="1"/>
                      </a:moveTo>
                      <a:lnTo>
                        <a:pt x="118" y="34"/>
                      </a:lnTo>
                      <a:cubicBezTo>
                        <a:pt x="122" y="36"/>
                        <a:pt x="124" y="40"/>
                        <a:pt x="123" y="44"/>
                      </a:cubicBezTo>
                      <a:cubicBezTo>
                        <a:pt x="122" y="49"/>
                        <a:pt x="117" y="51"/>
                        <a:pt x="113" y="50"/>
                      </a:cubicBezTo>
                      <a:lnTo>
                        <a:pt x="6" y="16"/>
                      </a:lnTo>
                      <a:cubicBezTo>
                        <a:pt x="2" y="15"/>
                        <a:pt x="0" y="10"/>
                        <a:pt x="1" y="6"/>
                      </a:cubicBezTo>
                      <a:cubicBezTo>
                        <a:pt x="2" y="2"/>
                        <a:pt x="7" y="0"/>
                        <a:pt x="11" y="1"/>
                      </a:cubicBezTo>
                      <a:close/>
                      <a:moveTo>
                        <a:pt x="179" y="56"/>
                      </a:moveTo>
                      <a:lnTo>
                        <a:pt x="282" y="100"/>
                      </a:lnTo>
                      <a:cubicBezTo>
                        <a:pt x="286" y="102"/>
                        <a:pt x="288" y="107"/>
                        <a:pt x="286" y="111"/>
                      </a:cubicBezTo>
                      <a:cubicBezTo>
                        <a:pt x="284" y="115"/>
                        <a:pt x="279" y="117"/>
                        <a:pt x="275" y="115"/>
                      </a:cubicBezTo>
                      <a:lnTo>
                        <a:pt x="172" y="71"/>
                      </a:lnTo>
                      <a:cubicBezTo>
                        <a:pt x="168" y="69"/>
                        <a:pt x="166" y="65"/>
                        <a:pt x="168" y="61"/>
                      </a:cubicBezTo>
                      <a:cubicBezTo>
                        <a:pt x="170" y="56"/>
                        <a:pt x="175" y="55"/>
                        <a:pt x="179" y="56"/>
                      </a:cubicBezTo>
                      <a:close/>
                      <a:moveTo>
                        <a:pt x="339" y="131"/>
                      </a:moveTo>
                      <a:lnTo>
                        <a:pt x="416" y="173"/>
                      </a:lnTo>
                      <a:lnTo>
                        <a:pt x="436" y="187"/>
                      </a:lnTo>
                      <a:cubicBezTo>
                        <a:pt x="440" y="190"/>
                        <a:pt x="441" y="195"/>
                        <a:pt x="438" y="199"/>
                      </a:cubicBezTo>
                      <a:cubicBezTo>
                        <a:pt x="436" y="202"/>
                        <a:pt x="431" y="203"/>
                        <a:pt x="427" y="200"/>
                      </a:cubicBezTo>
                      <a:lnTo>
                        <a:pt x="409" y="187"/>
                      </a:lnTo>
                      <a:lnTo>
                        <a:pt x="331" y="145"/>
                      </a:lnTo>
                      <a:cubicBezTo>
                        <a:pt x="327" y="143"/>
                        <a:pt x="326" y="138"/>
                        <a:pt x="328" y="134"/>
                      </a:cubicBezTo>
                      <a:cubicBezTo>
                        <a:pt x="330" y="130"/>
                        <a:pt x="335" y="129"/>
                        <a:pt x="339" y="131"/>
                      </a:cubicBezTo>
                      <a:close/>
                      <a:moveTo>
                        <a:pt x="489" y="224"/>
                      </a:moveTo>
                      <a:lnTo>
                        <a:pt x="534" y="256"/>
                      </a:lnTo>
                      <a:lnTo>
                        <a:pt x="578" y="293"/>
                      </a:lnTo>
                      <a:cubicBezTo>
                        <a:pt x="581" y="296"/>
                        <a:pt x="582" y="301"/>
                        <a:pt x="579" y="304"/>
                      </a:cubicBezTo>
                      <a:cubicBezTo>
                        <a:pt x="576" y="307"/>
                        <a:pt x="571" y="308"/>
                        <a:pt x="568" y="305"/>
                      </a:cubicBezTo>
                      <a:lnTo>
                        <a:pt x="525" y="269"/>
                      </a:lnTo>
                      <a:lnTo>
                        <a:pt x="479" y="237"/>
                      </a:lnTo>
                      <a:cubicBezTo>
                        <a:pt x="476" y="235"/>
                        <a:pt x="475" y="230"/>
                        <a:pt x="478" y="226"/>
                      </a:cubicBezTo>
                      <a:cubicBezTo>
                        <a:pt x="480" y="222"/>
                        <a:pt x="485" y="222"/>
                        <a:pt x="489" y="224"/>
                      </a:cubicBezTo>
                      <a:close/>
                      <a:moveTo>
                        <a:pt x="627" y="334"/>
                      </a:moveTo>
                      <a:lnTo>
                        <a:pt x="643" y="347"/>
                      </a:lnTo>
                      <a:lnTo>
                        <a:pt x="707" y="413"/>
                      </a:lnTo>
                      <a:cubicBezTo>
                        <a:pt x="710" y="417"/>
                        <a:pt x="710" y="422"/>
                        <a:pt x="707" y="425"/>
                      </a:cubicBezTo>
                      <a:cubicBezTo>
                        <a:pt x="703" y="428"/>
                        <a:pt x="698" y="428"/>
                        <a:pt x="695" y="425"/>
                      </a:cubicBezTo>
                      <a:lnTo>
                        <a:pt x="632" y="360"/>
                      </a:lnTo>
                      <a:lnTo>
                        <a:pt x="617" y="346"/>
                      </a:lnTo>
                      <a:cubicBezTo>
                        <a:pt x="613" y="343"/>
                        <a:pt x="613" y="338"/>
                        <a:pt x="616" y="335"/>
                      </a:cubicBezTo>
                      <a:cubicBezTo>
                        <a:pt x="618" y="332"/>
                        <a:pt x="623" y="331"/>
                        <a:pt x="627" y="334"/>
                      </a:cubicBezTo>
                      <a:close/>
                      <a:moveTo>
                        <a:pt x="751" y="461"/>
                      </a:moveTo>
                      <a:lnTo>
                        <a:pt x="821" y="548"/>
                      </a:lnTo>
                      <a:cubicBezTo>
                        <a:pt x="824" y="552"/>
                        <a:pt x="823" y="557"/>
                        <a:pt x="820" y="560"/>
                      </a:cubicBezTo>
                      <a:cubicBezTo>
                        <a:pt x="816" y="562"/>
                        <a:pt x="811" y="562"/>
                        <a:pt x="808" y="558"/>
                      </a:cubicBezTo>
                      <a:lnTo>
                        <a:pt x="738" y="471"/>
                      </a:lnTo>
                      <a:cubicBezTo>
                        <a:pt x="736" y="467"/>
                        <a:pt x="736" y="462"/>
                        <a:pt x="740" y="460"/>
                      </a:cubicBezTo>
                      <a:cubicBezTo>
                        <a:pt x="743" y="457"/>
                        <a:pt x="748" y="457"/>
                        <a:pt x="751" y="461"/>
                      </a:cubicBezTo>
                      <a:close/>
                      <a:moveTo>
                        <a:pt x="858" y="602"/>
                      </a:moveTo>
                      <a:lnTo>
                        <a:pt x="907" y="677"/>
                      </a:lnTo>
                      <a:lnTo>
                        <a:pt x="918" y="697"/>
                      </a:lnTo>
                      <a:cubicBezTo>
                        <a:pt x="920" y="701"/>
                        <a:pt x="918" y="706"/>
                        <a:pt x="914" y="708"/>
                      </a:cubicBezTo>
                      <a:cubicBezTo>
                        <a:pt x="910" y="710"/>
                        <a:pt x="906" y="708"/>
                        <a:pt x="903" y="704"/>
                      </a:cubicBezTo>
                      <a:lnTo>
                        <a:pt x="894" y="686"/>
                      </a:lnTo>
                      <a:lnTo>
                        <a:pt x="844" y="610"/>
                      </a:lnTo>
                      <a:cubicBezTo>
                        <a:pt x="842" y="607"/>
                        <a:pt x="843" y="602"/>
                        <a:pt x="846" y="599"/>
                      </a:cubicBezTo>
                      <a:cubicBezTo>
                        <a:pt x="850" y="597"/>
                        <a:pt x="855" y="598"/>
                        <a:pt x="858" y="602"/>
                      </a:cubicBezTo>
                      <a:close/>
                      <a:moveTo>
                        <a:pt x="947" y="754"/>
                      </a:moveTo>
                      <a:lnTo>
                        <a:pt x="973" y="802"/>
                      </a:lnTo>
                      <a:lnTo>
                        <a:pt x="995" y="856"/>
                      </a:lnTo>
                      <a:cubicBezTo>
                        <a:pt x="996" y="860"/>
                        <a:pt x="994" y="865"/>
                        <a:pt x="990" y="866"/>
                      </a:cubicBezTo>
                      <a:cubicBezTo>
                        <a:pt x="986" y="868"/>
                        <a:pt x="982" y="866"/>
                        <a:pt x="980" y="862"/>
                      </a:cubicBezTo>
                      <a:lnTo>
                        <a:pt x="958" y="809"/>
                      </a:lnTo>
                      <a:lnTo>
                        <a:pt x="933" y="761"/>
                      </a:lnTo>
                      <a:cubicBezTo>
                        <a:pt x="931" y="757"/>
                        <a:pt x="933" y="752"/>
                        <a:pt x="937" y="750"/>
                      </a:cubicBezTo>
                      <a:cubicBezTo>
                        <a:pt x="940" y="748"/>
                        <a:pt x="945" y="750"/>
                        <a:pt x="947" y="754"/>
                      </a:cubicBezTo>
                      <a:close/>
                      <a:moveTo>
                        <a:pt x="1019" y="915"/>
                      </a:moveTo>
                      <a:lnTo>
                        <a:pt x="1026" y="932"/>
                      </a:lnTo>
                      <a:lnTo>
                        <a:pt x="1053" y="1023"/>
                      </a:lnTo>
                      <a:cubicBezTo>
                        <a:pt x="1054" y="1027"/>
                        <a:pt x="1052" y="1031"/>
                        <a:pt x="1047" y="1033"/>
                      </a:cubicBezTo>
                      <a:cubicBezTo>
                        <a:pt x="1043" y="1034"/>
                        <a:pt x="1039" y="1031"/>
                        <a:pt x="1037" y="1027"/>
                      </a:cubicBezTo>
                      <a:lnTo>
                        <a:pt x="1011" y="938"/>
                      </a:lnTo>
                      <a:lnTo>
                        <a:pt x="1004" y="921"/>
                      </a:lnTo>
                      <a:cubicBezTo>
                        <a:pt x="1002" y="917"/>
                        <a:pt x="1004" y="912"/>
                        <a:pt x="1008" y="911"/>
                      </a:cubicBezTo>
                      <a:cubicBezTo>
                        <a:pt x="1012" y="909"/>
                        <a:pt x="1017" y="911"/>
                        <a:pt x="1019" y="915"/>
                      </a:cubicBezTo>
                      <a:close/>
                      <a:moveTo>
                        <a:pt x="1070" y="1085"/>
                      </a:moveTo>
                      <a:lnTo>
                        <a:pt x="1092" y="1195"/>
                      </a:lnTo>
                      <a:cubicBezTo>
                        <a:pt x="1093" y="1199"/>
                        <a:pt x="1090" y="1203"/>
                        <a:pt x="1086" y="1204"/>
                      </a:cubicBezTo>
                      <a:cubicBezTo>
                        <a:pt x="1081" y="1205"/>
                        <a:pt x="1077" y="1202"/>
                        <a:pt x="1076" y="1198"/>
                      </a:cubicBezTo>
                      <a:lnTo>
                        <a:pt x="1054" y="1088"/>
                      </a:lnTo>
                      <a:cubicBezTo>
                        <a:pt x="1053" y="1084"/>
                        <a:pt x="1056" y="1080"/>
                        <a:pt x="1060" y="1079"/>
                      </a:cubicBezTo>
                      <a:cubicBezTo>
                        <a:pt x="1065" y="1078"/>
                        <a:pt x="1069" y="1081"/>
                        <a:pt x="1070" y="1085"/>
                      </a:cubicBezTo>
                      <a:close/>
                      <a:moveTo>
                        <a:pt x="1099" y="1259"/>
                      </a:moveTo>
                      <a:lnTo>
                        <a:pt x="1108" y="1350"/>
                      </a:lnTo>
                      <a:lnTo>
                        <a:pt x="1108" y="1371"/>
                      </a:lnTo>
                      <a:cubicBezTo>
                        <a:pt x="1108" y="1376"/>
                        <a:pt x="1105" y="1379"/>
                        <a:pt x="1100" y="1379"/>
                      </a:cubicBezTo>
                      <a:cubicBezTo>
                        <a:pt x="1096" y="1379"/>
                        <a:pt x="1092" y="1376"/>
                        <a:pt x="1092" y="1371"/>
                      </a:cubicBezTo>
                      <a:lnTo>
                        <a:pt x="1093" y="1351"/>
                      </a:lnTo>
                      <a:lnTo>
                        <a:pt x="1084" y="1261"/>
                      </a:lnTo>
                      <a:cubicBezTo>
                        <a:pt x="1083" y="1256"/>
                        <a:pt x="1086" y="1252"/>
                        <a:pt x="1091" y="1252"/>
                      </a:cubicBezTo>
                      <a:cubicBezTo>
                        <a:pt x="1095" y="1251"/>
                        <a:pt x="1099" y="1255"/>
                        <a:pt x="1099" y="1259"/>
                      </a:cubicBezTo>
                      <a:close/>
                      <a:moveTo>
                        <a:pt x="1108" y="1435"/>
                      </a:moveTo>
                      <a:lnTo>
                        <a:pt x="1107" y="1496"/>
                      </a:lnTo>
                      <a:lnTo>
                        <a:pt x="1102" y="1548"/>
                      </a:lnTo>
                      <a:cubicBezTo>
                        <a:pt x="1102" y="1552"/>
                        <a:pt x="1098" y="1556"/>
                        <a:pt x="1093" y="1555"/>
                      </a:cubicBezTo>
                      <a:cubicBezTo>
                        <a:pt x="1089" y="1555"/>
                        <a:pt x="1086" y="1551"/>
                        <a:pt x="1086" y="1546"/>
                      </a:cubicBezTo>
                      <a:lnTo>
                        <a:pt x="1091" y="1495"/>
                      </a:lnTo>
                      <a:lnTo>
                        <a:pt x="1092" y="1435"/>
                      </a:lnTo>
                      <a:cubicBezTo>
                        <a:pt x="1092" y="1431"/>
                        <a:pt x="1096" y="1427"/>
                        <a:pt x="1100" y="1427"/>
                      </a:cubicBezTo>
                      <a:cubicBezTo>
                        <a:pt x="1104" y="1427"/>
                        <a:pt x="1108" y="1431"/>
                        <a:pt x="1108" y="1435"/>
                      </a:cubicBezTo>
                      <a:close/>
                      <a:moveTo>
                        <a:pt x="1096" y="1612"/>
                      </a:moveTo>
                      <a:lnTo>
                        <a:pt x="1092" y="1642"/>
                      </a:lnTo>
                      <a:lnTo>
                        <a:pt x="1076" y="1723"/>
                      </a:lnTo>
                      <a:cubicBezTo>
                        <a:pt x="1075" y="1727"/>
                        <a:pt x="1071" y="1730"/>
                        <a:pt x="1067" y="1729"/>
                      </a:cubicBezTo>
                      <a:cubicBezTo>
                        <a:pt x="1062" y="1728"/>
                        <a:pt x="1059" y="1724"/>
                        <a:pt x="1060" y="1719"/>
                      </a:cubicBezTo>
                      <a:lnTo>
                        <a:pt x="1077" y="1641"/>
                      </a:lnTo>
                      <a:lnTo>
                        <a:pt x="1080" y="1610"/>
                      </a:lnTo>
                      <a:cubicBezTo>
                        <a:pt x="1080" y="1606"/>
                        <a:pt x="1084" y="1602"/>
                        <a:pt x="1088" y="1603"/>
                      </a:cubicBezTo>
                      <a:cubicBezTo>
                        <a:pt x="1093" y="1603"/>
                        <a:pt x="1096" y="1607"/>
                        <a:pt x="1096" y="1612"/>
                      </a:cubicBezTo>
                      <a:close/>
                      <a:moveTo>
                        <a:pt x="1063" y="1785"/>
                      </a:moveTo>
                      <a:lnTo>
                        <a:pt x="1062" y="1789"/>
                      </a:lnTo>
                      <a:cubicBezTo>
                        <a:pt x="1061" y="1793"/>
                        <a:pt x="1057" y="1796"/>
                        <a:pt x="1053" y="1795"/>
                      </a:cubicBezTo>
                      <a:cubicBezTo>
                        <a:pt x="1049" y="1794"/>
                        <a:pt x="1046" y="1790"/>
                        <a:pt x="1047" y="1786"/>
                      </a:cubicBezTo>
                      <a:lnTo>
                        <a:pt x="1047" y="1782"/>
                      </a:lnTo>
                      <a:cubicBezTo>
                        <a:pt x="1048" y="1778"/>
                        <a:pt x="1053" y="1775"/>
                        <a:pt x="1057" y="1776"/>
                      </a:cubicBezTo>
                      <a:cubicBezTo>
                        <a:pt x="1061" y="1777"/>
                        <a:pt x="1064" y="1781"/>
                        <a:pt x="1063" y="17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" cap="flat">
                  <a:solidFill>
                    <a:srgbClr val="000000"/>
                  </a:solidFill>
                  <a:prstDash val="solid"/>
                  <a:beve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Freeform 19"/>
                <p:cNvSpPr>
                  <a:spLocks noEditPoints="1"/>
                </p:cNvSpPr>
                <p:nvPr/>
              </p:nvSpPr>
              <p:spPr bwMode="auto">
                <a:xfrm>
                  <a:off x="2261" y="2742"/>
                  <a:ext cx="368" cy="625"/>
                </a:xfrm>
                <a:custGeom>
                  <a:avLst/>
                  <a:gdLst>
                    <a:gd name="T0" fmla="*/ 78 w 533"/>
                    <a:gd name="T1" fmla="*/ 22 h 859"/>
                    <a:gd name="T2" fmla="*/ 121 w 533"/>
                    <a:gd name="T3" fmla="*/ 49 h 859"/>
                    <a:gd name="T4" fmla="*/ 73 w 533"/>
                    <a:gd name="T5" fmla="*/ 37 h 859"/>
                    <a:gd name="T6" fmla="*/ 1 w 533"/>
                    <a:gd name="T7" fmla="*/ 6 h 859"/>
                    <a:gd name="T8" fmla="*/ 174 w 533"/>
                    <a:gd name="T9" fmla="*/ 69 h 859"/>
                    <a:gd name="T10" fmla="*/ 261 w 533"/>
                    <a:gd name="T11" fmla="*/ 123 h 859"/>
                    <a:gd name="T12" fmla="*/ 270 w 533"/>
                    <a:gd name="T13" fmla="*/ 142 h 859"/>
                    <a:gd name="T14" fmla="*/ 250 w 533"/>
                    <a:gd name="T15" fmla="*/ 134 h 859"/>
                    <a:gd name="T16" fmla="*/ 166 w 533"/>
                    <a:gd name="T17" fmla="*/ 83 h 859"/>
                    <a:gd name="T18" fmla="*/ 174 w 533"/>
                    <a:gd name="T19" fmla="*/ 69 h 859"/>
                    <a:gd name="T20" fmla="*/ 358 w 533"/>
                    <a:gd name="T21" fmla="*/ 214 h 859"/>
                    <a:gd name="T22" fmla="*/ 391 w 533"/>
                    <a:gd name="T23" fmla="*/ 259 h 859"/>
                    <a:gd name="T24" fmla="*/ 378 w 533"/>
                    <a:gd name="T25" fmla="*/ 269 h 859"/>
                    <a:gd name="T26" fmla="*/ 347 w 533"/>
                    <a:gd name="T27" fmla="*/ 225 h 859"/>
                    <a:gd name="T28" fmla="*/ 305 w 533"/>
                    <a:gd name="T29" fmla="*/ 175 h 859"/>
                    <a:gd name="T30" fmla="*/ 429 w 533"/>
                    <a:gd name="T31" fmla="*/ 311 h 859"/>
                    <a:gd name="T32" fmla="*/ 438 w 533"/>
                    <a:gd name="T33" fmla="*/ 324 h 859"/>
                    <a:gd name="T34" fmla="*/ 475 w 533"/>
                    <a:gd name="T35" fmla="*/ 423 h 859"/>
                    <a:gd name="T36" fmla="*/ 423 w 533"/>
                    <a:gd name="T37" fmla="*/ 331 h 859"/>
                    <a:gd name="T38" fmla="*/ 416 w 533"/>
                    <a:gd name="T39" fmla="*/ 321 h 859"/>
                    <a:gd name="T40" fmla="*/ 429 w 533"/>
                    <a:gd name="T41" fmla="*/ 311 h 859"/>
                    <a:gd name="T42" fmla="*/ 513 w 533"/>
                    <a:gd name="T43" fmla="*/ 509 h 859"/>
                    <a:gd name="T44" fmla="*/ 527 w 533"/>
                    <a:gd name="T45" fmla="*/ 584 h 859"/>
                    <a:gd name="T46" fmla="*/ 511 w 533"/>
                    <a:gd name="T47" fmla="*/ 585 h 859"/>
                    <a:gd name="T48" fmla="*/ 498 w 533"/>
                    <a:gd name="T49" fmla="*/ 514 h 859"/>
                    <a:gd name="T50" fmla="*/ 493 w 533"/>
                    <a:gd name="T51" fmla="*/ 468 h 859"/>
                    <a:gd name="T52" fmla="*/ 533 w 533"/>
                    <a:gd name="T53" fmla="*/ 648 h 859"/>
                    <a:gd name="T54" fmla="*/ 528 w 533"/>
                    <a:gd name="T55" fmla="*/ 761 h 859"/>
                    <a:gd name="T56" fmla="*/ 512 w 533"/>
                    <a:gd name="T57" fmla="*/ 759 h 859"/>
                    <a:gd name="T58" fmla="*/ 517 w 533"/>
                    <a:gd name="T59" fmla="*/ 648 h 859"/>
                    <a:gd name="T60" fmla="*/ 533 w 533"/>
                    <a:gd name="T61" fmla="*/ 648 h 859"/>
                    <a:gd name="T62" fmla="*/ 511 w 533"/>
                    <a:gd name="T63" fmla="*/ 852 h 859"/>
                    <a:gd name="T64" fmla="*/ 496 w 533"/>
                    <a:gd name="T65" fmla="*/ 849 h 859"/>
                    <a:gd name="T66" fmla="*/ 511 w 533"/>
                    <a:gd name="T67" fmla="*/ 815 h 8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33" h="859">
                      <a:moveTo>
                        <a:pt x="11" y="1"/>
                      </a:moveTo>
                      <a:lnTo>
                        <a:pt x="78" y="22"/>
                      </a:lnTo>
                      <a:lnTo>
                        <a:pt x="117" y="39"/>
                      </a:lnTo>
                      <a:cubicBezTo>
                        <a:pt x="121" y="41"/>
                        <a:pt x="123" y="45"/>
                        <a:pt x="121" y="49"/>
                      </a:cubicBezTo>
                      <a:cubicBezTo>
                        <a:pt x="119" y="53"/>
                        <a:pt x="115" y="55"/>
                        <a:pt x="111" y="54"/>
                      </a:cubicBezTo>
                      <a:lnTo>
                        <a:pt x="73" y="37"/>
                      </a:lnTo>
                      <a:lnTo>
                        <a:pt x="6" y="16"/>
                      </a:lnTo>
                      <a:cubicBezTo>
                        <a:pt x="2" y="15"/>
                        <a:pt x="0" y="10"/>
                        <a:pt x="1" y="6"/>
                      </a:cubicBezTo>
                      <a:cubicBezTo>
                        <a:pt x="2" y="2"/>
                        <a:pt x="7" y="0"/>
                        <a:pt x="11" y="1"/>
                      </a:cubicBezTo>
                      <a:close/>
                      <a:moveTo>
                        <a:pt x="174" y="69"/>
                      </a:moveTo>
                      <a:lnTo>
                        <a:pt x="260" y="122"/>
                      </a:lnTo>
                      <a:cubicBezTo>
                        <a:pt x="260" y="122"/>
                        <a:pt x="261" y="122"/>
                        <a:pt x="261" y="123"/>
                      </a:cubicBezTo>
                      <a:lnTo>
                        <a:pt x="270" y="131"/>
                      </a:lnTo>
                      <a:cubicBezTo>
                        <a:pt x="273" y="134"/>
                        <a:pt x="273" y="139"/>
                        <a:pt x="270" y="142"/>
                      </a:cubicBezTo>
                      <a:cubicBezTo>
                        <a:pt x="267" y="145"/>
                        <a:pt x="262" y="145"/>
                        <a:pt x="259" y="142"/>
                      </a:cubicBezTo>
                      <a:lnTo>
                        <a:pt x="250" y="134"/>
                      </a:lnTo>
                      <a:lnTo>
                        <a:pt x="251" y="135"/>
                      </a:lnTo>
                      <a:lnTo>
                        <a:pt x="166" y="83"/>
                      </a:lnTo>
                      <a:cubicBezTo>
                        <a:pt x="162" y="81"/>
                        <a:pt x="161" y="76"/>
                        <a:pt x="163" y="72"/>
                      </a:cubicBezTo>
                      <a:cubicBezTo>
                        <a:pt x="166" y="68"/>
                        <a:pt x="171" y="67"/>
                        <a:pt x="174" y="69"/>
                      </a:cubicBezTo>
                      <a:close/>
                      <a:moveTo>
                        <a:pt x="316" y="175"/>
                      </a:moveTo>
                      <a:lnTo>
                        <a:pt x="358" y="214"/>
                      </a:lnTo>
                      <a:cubicBezTo>
                        <a:pt x="358" y="214"/>
                        <a:pt x="359" y="214"/>
                        <a:pt x="359" y="215"/>
                      </a:cubicBezTo>
                      <a:lnTo>
                        <a:pt x="391" y="259"/>
                      </a:lnTo>
                      <a:cubicBezTo>
                        <a:pt x="394" y="263"/>
                        <a:pt x="393" y="268"/>
                        <a:pt x="389" y="270"/>
                      </a:cubicBezTo>
                      <a:cubicBezTo>
                        <a:pt x="386" y="273"/>
                        <a:pt x="381" y="272"/>
                        <a:pt x="378" y="269"/>
                      </a:cubicBezTo>
                      <a:lnTo>
                        <a:pt x="346" y="224"/>
                      </a:lnTo>
                      <a:lnTo>
                        <a:pt x="347" y="225"/>
                      </a:lnTo>
                      <a:lnTo>
                        <a:pt x="305" y="186"/>
                      </a:lnTo>
                      <a:cubicBezTo>
                        <a:pt x="302" y="183"/>
                        <a:pt x="302" y="178"/>
                        <a:pt x="305" y="175"/>
                      </a:cubicBezTo>
                      <a:cubicBezTo>
                        <a:pt x="308" y="172"/>
                        <a:pt x="313" y="172"/>
                        <a:pt x="316" y="175"/>
                      </a:cubicBezTo>
                      <a:close/>
                      <a:moveTo>
                        <a:pt x="429" y="311"/>
                      </a:moveTo>
                      <a:lnTo>
                        <a:pt x="437" y="323"/>
                      </a:lnTo>
                      <a:cubicBezTo>
                        <a:pt x="437" y="323"/>
                        <a:pt x="438" y="324"/>
                        <a:pt x="438" y="324"/>
                      </a:cubicBezTo>
                      <a:lnTo>
                        <a:pt x="479" y="413"/>
                      </a:lnTo>
                      <a:cubicBezTo>
                        <a:pt x="481" y="417"/>
                        <a:pt x="479" y="421"/>
                        <a:pt x="475" y="423"/>
                      </a:cubicBezTo>
                      <a:cubicBezTo>
                        <a:pt x="471" y="425"/>
                        <a:pt x="466" y="423"/>
                        <a:pt x="465" y="419"/>
                      </a:cubicBezTo>
                      <a:lnTo>
                        <a:pt x="423" y="331"/>
                      </a:lnTo>
                      <a:lnTo>
                        <a:pt x="424" y="332"/>
                      </a:lnTo>
                      <a:lnTo>
                        <a:pt x="416" y="321"/>
                      </a:lnTo>
                      <a:cubicBezTo>
                        <a:pt x="413" y="317"/>
                        <a:pt x="414" y="312"/>
                        <a:pt x="417" y="309"/>
                      </a:cubicBezTo>
                      <a:cubicBezTo>
                        <a:pt x="421" y="307"/>
                        <a:pt x="426" y="308"/>
                        <a:pt x="429" y="311"/>
                      </a:cubicBezTo>
                      <a:close/>
                      <a:moveTo>
                        <a:pt x="502" y="473"/>
                      </a:moveTo>
                      <a:lnTo>
                        <a:pt x="513" y="509"/>
                      </a:lnTo>
                      <a:lnTo>
                        <a:pt x="526" y="575"/>
                      </a:lnTo>
                      <a:lnTo>
                        <a:pt x="527" y="584"/>
                      </a:lnTo>
                      <a:cubicBezTo>
                        <a:pt x="528" y="588"/>
                        <a:pt x="525" y="592"/>
                        <a:pt x="520" y="593"/>
                      </a:cubicBezTo>
                      <a:cubicBezTo>
                        <a:pt x="516" y="593"/>
                        <a:pt x="512" y="590"/>
                        <a:pt x="511" y="585"/>
                      </a:cubicBezTo>
                      <a:lnTo>
                        <a:pt x="511" y="578"/>
                      </a:lnTo>
                      <a:lnTo>
                        <a:pt x="498" y="514"/>
                      </a:lnTo>
                      <a:lnTo>
                        <a:pt x="487" y="478"/>
                      </a:lnTo>
                      <a:cubicBezTo>
                        <a:pt x="486" y="474"/>
                        <a:pt x="488" y="469"/>
                        <a:pt x="493" y="468"/>
                      </a:cubicBezTo>
                      <a:cubicBezTo>
                        <a:pt x="497" y="467"/>
                        <a:pt x="501" y="469"/>
                        <a:pt x="502" y="473"/>
                      </a:cubicBezTo>
                      <a:close/>
                      <a:moveTo>
                        <a:pt x="533" y="648"/>
                      </a:moveTo>
                      <a:lnTo>
                        <a:pt x="532" y="713"/>
                      </a:lnTo>
                      <a:lnTo>
                        <a:pt x="528" y="761"/>
                      </a:lnTo>
                      <a:cubicBezTo>
                        <a:pt x="527" y="765"/>
                        <a:pt x="523" y="768"/>
                        <a:pt x="519" y="768"/>
                      </a:cubicBezTo>
                      <a:cubicBezTo>
                        <a:pt x="514" y="768"/>
                        <a:pt x="511" y="764"/>
                        <a:pt x="512" y="759"/>
                      </a:cubicBezTo>
                      <a:lnTo>
                        <a:pt x="516" y="712"/>
                      </a:lnTo>
                      <a:lnTo>
                        <a:pt x="517" y="648"/>
                      </a:lnTo>
                      <a:cubicBezTo>
                        <a:pt x="517" y="644"/>
                        <a:pt x="521" y="640"/>
                        <a:pt x="526" y="640"/>
                      </a:cubicBezTo>
                      <a:cubicBezTo>
                        <a:pt x="530" y="640"/>
                        <a:pt x="533" y="644"/>
                        <a:pt x="533" y="648"/>
                      </a:cubicBezTo>
                      <a:close/>
                      <a:moveTo>
                        <a:pt x="517" y="825"/>
                      </a:moveTo>
                      <a:lnTo>
                        <a:pt x="511" y="852"/>
                      </a:lnTo>
                      <a:cubicBezTo>
                        <a:pt x="510" y="856"/>
                        <a:pt x="506" y="859"/>
                        <a:pt x="502" y="858"/>
                      </a:cubicBezTo>
                      <a:cubicBezTo>
                        <a:pt x="498" y="857"/>
                        <a:pt x="495" y="853"/>
                        <a:pt x="496" y="849"/>
                      </a:cubicBezTo>
                      <a:lnTo>
                        <a:pt x="501" y="822"/>
                      </a:lnTo>
                      <a:cubicBezTo>
                        <a:pt x="502" y="817"/>
                        <a:pt x="506" y="814"/>
                        <a:pt x="511" y="815"/>
                      </a:cubicBezTo>
                      <a:cubicBezTo>
                        <a:pt x="515" y="816"/>
                        <a:pt x="518" y="820"/>
                        <a:pt x="517" y="82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" cap="flat">
                  <a:solidFill>
                    <a:srgbClr val="000000"/>
                  </a:solidFill>
                  <a:prstDash val="solid"/>
                  <a:beve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Group 23"/>
              <p:cNvGrpSpPr/>
              <p:nvPr/>
            </p:nvGrpSpPr>
            <p:grpSpPr bwMode="auto">
              <a:xfrm>
                <a:off x="2718" y="2728"/>
                <a:ext cx="59" cy="62"/>
                <a:chOff x="2718" y="2728"/>
                <a:chExt cx="59" cy="62"/>
              </a:xfrm>
            </p:grpSpPr>
            <p:sp>
              <p:nvSpPr>
                <p:cNvPr id="66" name="Freeform 21"/>
                <p:cNvSpPr/>
                <p:nvPr/>
              </p:nvSpPr>
              <p:spPr bwMode="auto">
                <a:xfrm>
                  <a:off x="2718" y="2728"/>
                  <a:ext cx="59" cy="62"/>
                </a:xfrm>
                <a:custGeom>
                  <a:avLst/>
                  <a:gdLst>
                    <a:gd name="T0" fmla="*/ 52 w 85"/>
                    <a:gd name="T1" fmla="*/ 6 h 85"/>
                    <a:gd name="T2" fmla="*/ 6 w 85"/>
                    <a:gd name="T3" fmla="*/ 33 h 85"/>
                    <a:gd name="T4" fmla="*/ 33 w 85"/>
                    <a:gd name="T5" fmla="*/ 80 h 85"/>
                    <a:gd name="T6" fmla="*/ 80 w 85"/>
                    <a:gd name="T7" fmla="*/ 52 h 85"/>
                    <a:gd name="T8" fmla="*/ 52 w 85"/>
                    <a:gd name="T9" fmla="*/ 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85">
                      <a:moveTo>
                        <a:pt x="52" y="6"/>
                      </a:moveTo>
                      <a:cubicBezTo>
                        <a:pt x="32" y="0"/>
                        <a:pt x="11" y="13"/>
                        <a:pt x="6" y="33"/>
                      </a:cubicBezTo>
                      <a:cubicBezTo>
                        <a:pt x="0" y="54"/>
                        <a:pt x="12" y="75"/>
                        <a:pt x="33" y="80"/>
                      </a:cubicBezTo>
                      <a:cubicBezTo>
                        <a:pt x="54" y="85"/>
                        <a:pt x="75" y="73"/>
                        <a:pt x="80" y="52"/>
                      </a:cubicBezTo>
                      <a:cubicBezTo>
                        <a:pt x="85" y="32"/>
                        <a:pt x="73" y="11"/>
                        <a:pt x="52" y="6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22"/>
                <p:cNvSpPr/>
                <p:nvPr/>
              </p:nvSpPr>
              <p:spPr bwMode="auto">
                <a:xfrm>
                  <a:off x="2718" y="2728"/>
                  <a:ext cx="59" cy="62"/>
                </a:xfrm>
                <a:custGeom>
                  <a:avLst/>
                  <a:gdLst>
                    <a:gd name="T0" fmla="*/ 36 w 59"/>
                    <a:gd name="T1" fmla="*/ 5 h 62"/>
                    <a:gd name="T2" fmla="*/ 4 w 59"/>
                    <a:gd name="T3" fmla="*/ 24 h 62"/>
                    <a:gd name="T4" fmla="*/ 23 w 59"/>
                    <a:gd name="T5" fmla="*/ 58 h 62"/>
                    <a:gd name="T6" fmla="*/ 55 w 59"/>
                    <a:gd name="T7" fmla="*/ 38 h 62"/>
                    <a:gd name="T8" fmla="*/ 36 w 59"/>
                    <a:gd name="T9" fmla="*/ 5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62">
                      <a:moveTo>
                        <a:pt x="36" y="5"/>
                      </a:moveTo>
                      <a:cubicBezTo>
                        <a:pt x="22" y="0"/>
                        <a:pt x="8" y="10"/>
                        <a:pt x="4" y="24"/>
                      </a:cubicBezTo>
                      <a:cubicBezTo>
                        <a:pt x="0" y="39"/>
                        <a:pt x="9" y="55"/>
                        <a:pt x="23" y="58"/>
                      </a:cubicBezTo>
                      <a:cubicBezTo>
                        <a:pt x="37" y="62"/>
                        <a:pt x="52" y="53"/>
                        <a:pt x="55" y="38"/>
                      </a:cubicBezTo>
                      <a:cubicBezTo>
                        <a:pt x="59" y="23"/>
                        <a:pt x="51" y="8"/>
                        <a:pt x="36" y="5"/>
                      </a:cubicBezTo>
                    </a:path>
                  </a:pathLst>
                </a:custGeom>
                <a:noFill/>
                <a:ln w="11" cap="rnd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64" name="Freeform 24"/>
              <p:cNvSpPr>
                <a:spLocks noEditPoints="1"/>
              </p:cNvSpPr>
              <p:nvPr/>
            </p:nvSpPr>
            <p:spPr bwMode="auto">
              <a:xfrm>
                <a:off x="2135" y="2307"/>
                <a:ext cx="1243" cy="902"/>
              </a:xfrm>
              <a:custGeom>
                <a:avLst/>
                <a:gdLst>
                  <a:gd name="T0" fmla="*/ 75 w 1803"/>
                  <a:gd name="T1" fmla="*/ 1179 h 1240"/>
                  <a:gd name="T2" fmla="*/ 1719 w 1803"/>
                  <a:gd name="T3" fmla="*/ 47 h 1240"/>
                  <a:gd name="T4" fmla="*/ 1730 w 1803"/>
                  <a:gd name="T5" fmla="*/ 49 h 1240"/>
                  <a:gd name="T6" fmla="*/ 1728 w 1803"/>
                  <a:gd name="T7" fmla="*/ 61 h 1240"/>
                  <a:gd name="T8" fmla="*/ 84 w 1803"/>
                  <a:gd name="T9" fmla="*/ 1192 h 1240"/>
                  <a:gd name="T10" fmla="*/ 72 w 1803"/>
                  <a:gd name="T11" fmla="*/ 1190 h 1240"/>
                  <a:gd name="T12" fmla="*/ 75 w 1803"/>
                  <a:gd name="T13" fmla="*/ 1179 h 1240"/>
                  <a:gd name="T14" fmla="*/ 200 w 1803"/>
                  <a:gd name="T15" fmla="*/ 1154 h 1240"/>
                  <a:gd name="T16" fmla="*/ 0 w 1803"/>
                  <a:gd name="T17" fmla="*/ 1240 h 1240"/>
                  <a:gd name="T18" fmla="*/ 152 w 1803"/>
                  <a:gd name="T19" fmla="*/ 1084 h 1240"/>
                  <a:gd name="T20" fmla="*/ 200 w 1803"/>
                  <a:gd name="T21" fmla="*/ 1154 h 1240"/>
                  <a:gd name="T22" fmla="*/ 1603 w 1803"/>
                  <a:gd name="T23" fmla="*/ 85 h 1240"/>
                  <a:gd name="T24" fmla="*/ 1803 w 1803"/>
                  <a:gd name="T25" fmla="*/ 0 h 1240"/>
                  <a:gd name="T26" fmla="*/ 1651 w 1803"/>
                  <a:gd name="T27" fmla="*/ 156 h 1240"/>
                  <a:gd name="T28" fmla="*/ 1603 w 1803"/>
                  <a:gd name="T29" fmla="*/ 85 h 1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03" h="1240">
                    <a:moveTo>
                      <a:pt x="75" y="1179"/>
                    </a:moveTo>
                    <a:lnTo>
                      <a:pt x="1719" y="47"/>
                    </a:lnTo>
                    <a:cubicBezTo>
                      <a:pt x="1723" y="45"/>
                      <a:pt x="1728" y="46"/>
                      <a:pt x="1730" y="49"/>
                    </a:cubicBezTo>
                    <a:cubicBezTo>
                      <a:pt x="1733" y="53"/>
                      <a:pt x="1732" y="58"/>
                      <a:pt x="1728" y="61"/>
                    </a:cubicBezTo>
                    <a:lnTo>
                      <a:pt x="84" y="1192"/>
                    </a:lnTo>
                    <a:cubicBezTo>
                      <a:pt x="80" y="1194"/>
                      <a:pt x="75" y="1193"/>
                      <a:pt x="72" y="1190"/>
                    </a:cubicBezTo>
                    <a:cubicBezTo>
                      <a:pt x="70" y="1186"/>
                      <a:pt x="71" y="1181"/>
                      <a:pt x="75" y="1179"/>
                    </a:cubicBezTo>
                    <a:close/>
                    <a:moveTo>
                      <a:pt x="200" y="1154"/>
                    </a:moveTo>
                    <a:lnTo>
                      <a:pt x="0" y="1240"/>
                    </a:lnTo>
                    <a:lnTo>
                      <a:pt x="152" y="1084"/>
                    </a:lnTo>
                    <a:lnTo>
                      <a:pt x="200" y="1154"/>
                    </a:lnTo>
                    <a:close/>
                    <a:moveTo>
                      <a:pt x="1603" y="85"/>
                    </a:moveTo>
                    <a:lnTo>
                      <a:pt x="1803" y="0"/>
                    </a:lnTo>
                    <a:lnTo>
                      <a:pt x="1651" y="156"/>
                    </a:lnTo>
                    <a:lnTo>
                      <a:pt x="1603" y="85"/>
                    </a:lnTo>
                    <a:close/>
                  </a:path>
                </a:pathLst>
              </a:custGeom>
              <a:solidFill>
                <a:srgbClr val="000000"/>
              </a:solidFill>
              <a:ln w="11" cap="flat">
                <a:solidFill>
                  <a:srgbClr val="000000"/>
                </a:solidFill>
                <a:prstDash val="solid"/>
                <a:beve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25"/>
              <p:cNvSpPr>
                <a:spLocks noEditPoints="1"/>
              </p:cNvSpPr>
              <p:nvPr/>
            </p:nvSpPr>
            <p:spPr bwMode="auto">
              <a:xfrm>
                <a:off x="2540" y="2421"/>
                <a:ext cx="672" cy="1083"/>
              </a:xfrm>
              <a:custGeom>
                <a:avLst/>
                <a:gdLst>
                  <a:gd name="T0" fmla="*/ 16 w 974"/>
                  <a:gd name="T1" fmla="*/ 5 h 1490"/>
                  <a:gd name="T2" fmla="*/ 928 w 974"/>
                  <a:gd name="T3" fmla="*/ 1405 h 1490"/>
                  <a:gd name="T4" fmla="*/ 926 w 974"/>
                  <a:gd name="T5" fmla="*/ 1416 h 1490"/>
                  <a:gd name="T6" fmla="*/ 915 w 974"/>
                  <a:gd name="T7" fmla="*/ 1414 h 1490"/>
                  <a:gd name="T8" fmla="*/ 3 w 974"/>
                  <a:gd name="T9" fmla="*/ 14 h 1490"/>
                  <a:gd name="T10" fmla="*/ 5 w 974"/>
                  <a:gd name="T11" fmla="*/ 3 h 1490"/>
                  <a:gd name="T12" fmla="*/ 16 w 974"/>
                  <a:gd name="T13" fmla="*/ 5 h 1490"/>
                  <a:gd name="T14" fmla="*/ 893 w 974"/>
                  <a:gd name="T15" fmla="*/ 1288 h 1490"/>
                  <a:gd name="T16" fmla="*/ 974 w 974"/>
                  <a:gd name="T17" fmla="*/ 1490 h 1490"/>
                  <a:gd name="T18" fmla="*/ 822 w 974"/>
                  <a:gd name="T19" fmla="*/ 1334 h 1490"/>
                  <a:gd name="T20" fmla="*/ 893 w 974"/>
                  <a:gd name="T21" fmla="*/ 1288 h 1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4" h="1490">
                    <a:moveTo>
                      <a:pt x="16" y="5"/>
                    </a:moveTo>
                    <a:lnTo>
                      <a:pt x="928" y="1405"/>
                    </a:lnTo>
                    <a:cubicBezTo>
                      <a:pt x="931" y="1409"/>
                      <a:pt x="930" y="1413"/>
                      <a:pt x="926" y="1416"/>
                    </a:cubicBezTo>
                    <a:cubicBezTo>
                      <a:pt x="922" y="1418"/>
                      <a:pt x="917" y="1417"/>
                      <a:pt x="915" y="1414"/>
                    </a:cubicBezTo>
                    <a:lnTo>
                      <a:pt x="3" y="14"/>
                    </a:lnTo>
                    <a:cubicBezTo>
                      <a:pt x="0" y="10"/>
                      <a:pt x="1" y="5"/>
                      <a:pt x="5" y="3"/>
                    </a:cubicBezTo>
                    <a:cubicBezTo>
                      <a:pt x="9" y="0"/>
                      <a:pt x="14" y="1"/>
                      <a:pt x="16" y="5"/>
                    </a:cubicBezTo>
                    <a:close/>
                    <a:moveTo>
                      <a:pt x="893" y="1288"/>
                    </a:moveTo>
                    <a:lnTo>
                      <a:pt x="974" y="1490"/>
                    </a:lnTo>
                    <a:lnTo>
                      <a:pt x="822" y="1334"/>
                    </a:lnTo>
                    <a:lnTo>
                      <a:pt x="893" y="1288"/>
                    </a:lnTo>
                    <a:close/>
                  </a:path>
                </a:pathLst>
              </a:custGeom>
              <a:solidFill>
                <a:srgbClr val="000000"/>
              </a:solidFill>
              <a:ln w="11" cap="flat">
                <a:solidFill>
                  <a:srgbClr val="000000"/>
                </a:solidFill>
                <a:prstDash val="solid"/>
                <a:beve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2684" y="2529"/>
              <a:ext cx="74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2751" y="2610"/>
              <a:ext cx="5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2806" y="2610"/>
              <a:ext cx="2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3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3181" y="3449"/>
              <a:ext cx="119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变化率为零的方向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4240" y="3507"/>
              <a:ext cx="25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1802" y="3239"/>
              <a:ext cx="89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最速下降方向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2596" y="3297"/>
              <a:ext cx="25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8" name="Freeform 34"/>
            <p:cNvSpPr>
              <a:spLocks noEditPoints="1"/>
            </p:cNvSpPr>
            <p:nvPr/>
          </p:nvSpPr>
          <p:spPr bwMode="auto">
            <a:xfrm>
              <a:off x="2650" y="2747"/>
              <a:ext cx="105" cy="751"/>
            </a:xfrm>
            <a:custGeom>
              <a:avLst/>
              <a:gdLst>
                <a:gd name="T0" fmla="*/ 152 w 152"/>
                <a:gd name="T1" fmla="*/ 9 h 1033"/>
                <a:gd name="T2" fmla="*/ 36 w 152"/>
                <a:gd name="T3" fmla="*/ 939 h 1033"/>
                <a:gd name="T4" fmla="*/ 27 w 152"/>
                <a:gd name="T5" fmla="*/ 946 h 1033"/>
                <a:gd name="T6" fmla="*/ 20 w 152"/>
                <a:gd name="T7" fmla="*/ 937 h 1033"/>
                <a:gd name="T8" fmla="*/ 136 w 152"/>
                <a:gd name="T9" fmla="*/ 7 h 1033"/>
                <a:gd name="T10" fmla="*/ 145 w 152"/>
                <a:gd name="T11" fmla="*/ 0 h 1033"/>
                <a:gd name="T12" fmla="*/ 152 w 152"/>
                <a:gd name="T13" fmla="*/ 9 h 1033"/>
                <a:gd name="T14" fmla="*/ 85 w 152"/>
                <a:gd name="T15" fmla="*/ 827 h 1033"/>
                <a:gd name="T16" fmla="*/ 16 w 152"/>
                <a:gd name="T17" fmla="*/ 1033 h 1033"/>
                <a:gd name="T18" fmla="*/ 0 w 152"/>
                <a:gd name="T19" fmla="*/ 816 h 1033"/>
                <a:gd name="T20" fmla="*/ 85 w 152"/>
                <a:gd name="T21" fmla="*/ 827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033">
                  <a:moveTo>
                    <a:pt x="152" y="9"/>
                  </a:moveTo>
                  <a:lnTo>
                    <a:pt x="36" y="939"/>
                  </a:lnTo>
                  <a:cubicBezTo>
                    <a:pt x="35" y="943"/>
                    <a:pt x="31" y="946"/>
                    <a:pt x="27" y="946"/>
                  </a:cubicBezTo>
                  <a:cubicBezTo>
                    <a:pt x="22" y="945"/>
                    <a:pt x="19" y="941"/>
                    <a:pt x="20" y="937"/>
                  </a:cubicBezTo>
                  <a:lnTo>
                    <a:pt x="136" y="7"/>
                  </a:lnTo>
                  <a:cubicBezTo>
                    <a:pt x="136" y="3"/>
                    <a:pt x="140" y="0"/>
                    <a:pt x="145" y="0"/>
                  </a:cubicBezTo>
                  <a:cubicBezTo>
                    <a:pt x="149" y="1"/>
                    <a:pt x="152" y="5"/>
                    <a:pt x="152" y="9"/>
                  </a:cubicBezTo>
                  <a:close/>
                  <a:moveTo>
                    <a:pt x="85" y="827"/>
                  </a:moveTo>
                  <a:lnTo>
                    <a:pt x="16" y="1033"/>
                  </a:lnTo>
                  <a:lnTo>
                    <a:pt x="0" y="816"/>
                  </a:lnTo>
                  <a:lnTo>
                    <a:pt x="85" y="827"/>
                  </a:lnTo>
                  <a:close/>
                </a:path>
              </a:pathLst>
            </a:custGeom>
            <a:solidFill>
              <a:srgbClr val="000000"/>
            </a:solidFill>
            <a:ln w="11" cap="flat">
              <a:solidFill>
                <a:srgbClr val="000000"/>
              </a:solidFill>
              <a:prstDash val="solid"/>
              <a:beve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2398" y="3518"/>
              <a:ext cx="59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下降方向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2927" y="3577"/>
              <a:ext cx="25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1" name="Freeform 37"/>
            <p:cNvSpPr>
              <a:spLocks noEditPoints="1"/>
            </p:cNvSpPr>
            <p:nvPr/>
          </p:nvSpPr>
          <p:spPr bwMode="auto">
            <a:xfrm>
              <a:off x="2743" y="2746"/>
              <a:ext cx="641" cy="152"/>
            </a:xfrm>
            <a:custGeom>
              <a:avLst/>
              <a:gdLst>
                <a:gd name="T0" fmla="*/ 10 w 930"/>
                <a:gd name="T1" fmla="*/ 1 h 208"/>
                <a:gd name="T2" fmla="*/ 838 w 930"/>
                <a:gd name="T3" fmla="*/ 180 h 208"/>
                <a:gd name="T4" fmla="*/ 844 w 930"/>
                <a:gd name="T5" fmla="*/ 189 h 208"/>
                <a:gd name="T6" fmla="*/ 835 w 930"/>
                <a:gd name="T7" fmla="*/ 195 h 208"/>
                <a:gd name="T8" fmla="*/ 7 w 930"/>
                <a:gd name="T9" fmla="*/ 17 h 208"/>
                <a:gd name="T10" fmla="*/ 1 w 930"/>
                <a:gd name="T11" fmla="*/ 8 h 208"/>
                <a:gd name="T12" fmla="*/ 10 w 930"/>
                <a:gd name="T13" fmla="*/ 1 h 208"/>
                <a:gd name="T14" fmla="*/ 731 w 930"/>
                <a:gd name="T15" fmla="*/ 121 h 208"/>
                <a:gd name="T16" fmla="*/ 930 w 930"/>
                <a:gd name="T17" fmla="*/ 208 h 208"/>
                <a:gd name="T18" fmla="*/ 713 w 930"/>
                <a:gd name="T19" fmla="*/ 204 h 208"/>
                <a:gd name="T20" fmla="*/ 731 w 930"/>
                <a:gd name="T21" fmla="*/ 121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0" h="208">
                  <a:moveTo>
                    <a:pt x="10" y="1"/>
                  </a:moveTo>
                  <a:lnTo>
                    <a:pt x="838" y="180"/>
                  </a:lnTo>
                  <a:cubicBezTo>
                    <a:pt x="843" y="181"/>
                    <a:pt x="845" y="185"/>
                    <a:pt x="844" y="189"/>
                  </a:cubicBezTo>
                  <a:cubicBezTo>
                    <a:pt x="843" y="193"/>
                    <a:pt x="839" y="196"/>
                    <a:pt x="835" y="195"/>
                  </a:cubicBezTo>
                  <a:lnTo>
                    <a:pt x="7" y="17"/>
                  </a:lnTo>
                  <a:cubicBezTo>
                    <a:pt x="3" y="16"/>
                    <a:pt x="0" y="12"/>
                    <a:pt x="1" y="8"/>
                  </a:cubicBezTo>
                  <a:cubicBezTo>
                    <a:pt x="2" y="3"/>
                    <a:pt x="6" y="0"/>
                    <a:pt x="10" y="1"/>
                  </a:cubicBezTo>
                  <a:close/>
                  <a:moveTo>
                    <a:pt x="731" y="121"/>
                  </a:moveTo>
                  <a:lnTo>
                    <a:pt x="930" y="208"/>
                  </a:lnTo>
                  <a:lnTo>
                    <a:pt x="713" y="204"/>
                  </a:lnTo>
                  <a:lnTo>
                    <a:pt x="731" y="121"/>
                  </a:lnTo>
                  <a:close/>
                </a:path>
              </a:pathLst>
            </a:custGeom>
            <a:solidFill>
              <a:srgbClr val="000000"/>
            </a:solidFill>
            <a:ln w="11" cap="flat">
              <a:solidFill>
                <a:srgbClr val="000000"/>
              </a:solidFill>
              <a:prstDash val="solid"/>
              <a:beve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3280" y="2925"/>
              <a:ext cx="29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上升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3545" y="2925"/>
              <a:ext cx="29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方向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3810" y="2983"/>
              <a:ext cx="25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3357" y="2366"/>
              <a:ext cx="29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最速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3622" y="2366"/>
              <a:ext cx="29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上升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3887" y="2366"/>
              <a:ext cx="29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方向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4152" y="2425"/>
              <a:ext cx="25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1857" y="2913"/>
              <a:ext cx="14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－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1989" y="2889"/>
              <a:ext cx="10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  <a:ea typeface="宋体" panose="02010600030101010101" pitchFamily="2" charset="-122"/>
                  <a:cs typeface="宋体" panose="02010600030101010101" pitchFamily="2" charset="-122"/>
                </a:rPr>
                <a:t>Ñ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2089" y="2901"/>
              <a:ext cx="4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f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2122" y="2901"/>
              <a:ext cx="1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(x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2221" y="2972"/>
              <a:ext cx="50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" name="Rectangle 50"/>
            <p:cNvSpPr>
              <a:spLocks noChangeArrowheads="1"/>
            </p:cNvSpPr>
            <p:nvPr/>
          </p:nvSpPr>
          <p:spPr bwMode="auto">
            <a:xfrm>
              <a:off x="2265" y="2901"/>
              <a:ext cx="5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)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2309" y="2901"/>
              <a:ext cx="3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2982" y="2145"/>
              <a:ext cx="10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  <a:ea typeface="宋体" panose="02010600030101010101" pitchFamily="2" charset="-122"/>
                  <a:cs typeface="宋体" panose="02010600030101010101" pitchFamily="2" charset="-122"/>
                </a:rPr>
                <a:t>Ñ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3082" y="2157"/>
              <a:ext cx="4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f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3115" y="2157"/>
              <a:ext cx="1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(x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3214" y="2227"/>
              <a:ext cx="50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3258" y="2157"/>
              <a:ext cx="5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)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1" name="Rectangle 57"/>
            <p:cNvSpPr>
              <a:spLocks noChangeArrowheads="1"/>
            </p:cNvSpPr>
            <p:nvPr/>
          </p:nvSpPr>
          <p:spPr bwMode="auto">
            <a:xfrm>
              <a:off x="3302" y="2157"/>
              <a:ext cx="3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CA745A5F-1B82-41AD-BE03-74BFD76933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0550" y="377506"/>
            <a:ext cx="3018610" cy="158896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52687-A26F-43DD-AD22-743EE182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Ax=b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4D7593-14FE-44CE-A37F-F50ED11AF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线性最小二乘问题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𝒎𝒊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m:rPr>
                        <m:lit/>
                      </m:rPr>
                      <a:rPr lang="en-US" altLang="zh-CN" b="1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m:rPr>
                        <m:lit/>
                      </m:rPr>
                      <a:rPr lang="en-US" altLang="zh-CN" b="1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dirty="0"/>
                  <a:t>可微且凸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其最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优解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为全局最优等价于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求解线性方程组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/>
                  <a:t>非线性最小二乘问题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𝒎𝒊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/>
                  <a:t>，非线性函数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b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dirty="0"/>
                  <a:t>。非凸问题</a:t>
                </a:r>
                <a:r>
                  <a:rPr lang="en-US" altLang="zh-CN" dirty="0"/>
                  <a:t>!</a:t>
                </a:r>
              </a:p>
              <a:p>
                <a:pPr lvl="1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为该问题的局部最优解，则满足一阶必要条件，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/>
                  <a:t>和二阶必要条件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若点满足二阶充分条件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/>
                  <a:t>，则该点为局部最优解。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4D7593-14FE-44CE-A37F-F50ED11AF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735" r="-1257" b="-7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7D2C4DA-EA33-4AD6-BE52-FCD295FCDAF9}"/>
              </a:ext>
            </a:extLst>
          </p:cNvPr>
          <p:cNvSpPr txBox="1"/>
          <p:nvPr/>
        </p:nvSpPr>
        <p:spPr>
          <a:xfrm>
            <a:off x="5124126" y="3321149"/>
            <a:ext cx="446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这个线性方程组求解并不简单，从算法上看，与求解原最优化问题一样困难</a:t>
            </a:r>
          </a:p>
        </p:txBody>
      </p:sp>
    </p:spTree>
    <p:extLst>
      <p:ext uri="{BB962C8B-B14F-4D97-AF65-F5344CB8AC3E}">
        <p14:creationId xmlns:p14="http://schemas.microsoft.com/office/powerpoint/2010/main" val="342005312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迭代求解的基本思路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最优化方法的基本结构，给定初始点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𝟎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1.</a:t>
                </a:r>
                <a:r>
                  <a:rPr lang="zh-CN" altLang="en-US" dirty="0"/>
                  <a:t>确定搜索方向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p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即依照一定的准则，构造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𝒇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𝒌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dirty="0"/>
                  <a:t>点处的下降方向作为搜索方向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2.</a:t>
                </a:r>
                <a:r>
                  <a:rPr lang="zh-CN" altLang="en-US" dirty="0"/>
                  <a:t>确定步长因子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dirty="0"/>
                  <a:t>，使目标函数值有某种意义的下降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3.</a:t>
                </a:r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d>
                      </m:sup>
                    </m:sSup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𝒑</m:t>
                        </m:r>
                      </m:e>
                      <m:sup>
                        <m:d>
                          <m:d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800" dirty="0"/>
                  <a:t>,</a:t>
                </a:r>
                <a:r>
                  <a:rPr lang="zh-CN" altLang="en-US" sz="2800" dirty="0"/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dirty="0" smtClean="0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sz="2800" b="1" i="1" dirty="0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800" b="1" i="1" dirty="0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800" dirty="0"/>
                  <a:t>满足某种终止条件，则停止迭代，得到近似最优解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sz="28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800" dirty="0"/>
                  <a:t>,</a:t>
                </a:r>
                <a:r>
                  <a:rPr lang="zh-CN" altLang="en-US" sz="2800" dirty="0"/>
                  <a:t>否则，重复以上步骤</a:t>
                </a:r>
                <a:endParaRPr lang="en-US" altLang="zh-CN" sz="2800" dirty="0"/>
              </a:p>
              <a:p>
                <a:r>
                  <a:rPr lang="zh-CN" altLang="en-US" sz="3200" dirty="0"/>
                  <a:t>将其用于求解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𝒃𝒙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3200" dirty="0"/>
                  <a:t>的极值</a:t>
                </a:r>
                <a:endParaRPr lang="en-US" altLang="zh-CN" sz="3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zh-CN" sz="2800" b="1" dirty="0"/>
              </a:p>
              <a:p>
                <a:pPr lvl="1"/>
                <a:r>
                  <a:rPr lang="zh-CN" altLang="en-US" sz="2800" dirty="0"/>
                  <a:t>然后迭代求解：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𝝀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 altLang="zh-CN" sz="2800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 t="-1193" r="-1190" b="-2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6.7|5.6|23.9|60.8|16|15.9|113.1"/>
</p:tagLst>
</file>

<file path=ppt/theme/theme1.xml><?xml version="1.0" encoding="utf-8"?>
<a:theme xmlns:a="http://schemas.openxmlformats.org/drawingml/2006/main" name="Motorola">
  <a:themeElements>
    <a:clrScheme name="Motorola 10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000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0000"/>
      </a:accent6>
      <a:hlink>
        <a:srgbClr val="CC6600"/>
      </a:hlink>
      <a:folHlink>
        <a:srgbClr val="808080"/>
      </a:folHlink>
    </a:clrScheme>
    <a:fontScheme name="Motorola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Motorol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orol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8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66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B8AA"/>
        </a:accent5>
        <a:accent6>
          <a:srgbClr val="E70000"/>
        </a:accent6>
        <a:hlink>
          <a:srgbClr val="FFCC00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9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CC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orola 10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00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900</Words>
  <Application>Microsoft Office PowerPoint</Application>
  <PresentationFormat>自定义</PresentationFormat>
  <Paragraphs>111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黑体</vt:lpstr>
      <vt:lpstr>楷体_GB2312</vt:lpstr>
      <vt:lpstr>隶书</vt:lpstr>
      <vt:lpstr>宋体</vt:lpstr>
      <vt:lpstr>Arial</vt:lpstr>
      <vt:lpstr>Bookman Old Style</vt:lpstr>
      <vt:lpstr>Cambria Math</vt:lpstr>
      <vt:lpstr>Symbol</vt:lpstr>
      <vt:lpstr>Tahoma</vt:lpstr>
      <vt:lpstr>Times New Roman</vt:lpstr>
      <vt:lpstr>Wingdings</vt:lpstr>
      <vt:lpstr>Motorola</vt:lpstr>
      <vt:lpstr>自定义设计方案</vt:lpstr>
      <vt:lpstr>1_自定义设计方案</vt:lpstr>
      <vt:lpstr>Equation.DSMT4</vt:lpstr>
      <vt:lpstr>优化基础</vt:lpstr>
      <vt:lpstr>优化基础：经典极值问题</vt:lpstr>
      <vt:lpstr>优化基础：经典极值问题</vt:lpstr>
      <vt:lpstr>优化基础： 经典极值问题</vt:lpstr>
      <vt:lpstr>优化基础： 计算机学科中典型的最优化问题</vt:lpstr>
      <vt:lpstr>最速下降与上升方向</vt:lpstr>
      <vt:lpstr>Ax=b</vt:lpstr>
      <vt:lpstr>迭代求解的基本思路</vt:lpstr>
    </vt:vector>
  </TitlesOfParts>
  <Company>Simon Fraser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人工智能数学基础-优化简介</dc:title>
  <dc:subject>优化简介</dc:subject>
  <dc:creator>刘绍辉</dc:creator>
  <cp:lastModifiedBy>刘绍辉</cp:lastModifiedBy>
  <cp:revision>1848</cp:revision>
  <cp:lastPrinted>2016-03-02T08:18:00Z</cp:lastPrinted>
  <dcterms:created xsi:type="dcterms:W3CDTF">2001-03-12T06:47:00Z</dcterms:created>
  <dcterms:modified xsi:type="dcterms:W3CDTF">2023-05-08T02:07:17Z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