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7"/>
  </p:notesMasterIdLst>
  <p:sldIdLst>
    <p:sldId id="851" r:id="rId6"/>
    <p:sldId id="925" r:id="rId7"/>
    <p:sldId id="918" r:id="rId8"/>
    <p:sldId id="919" r:id="rId9"/>
    <p:sldId id="920" r:id="rId10"/>
    <p:sldId id="921" r:id="rId11"/>
    <p:sldId id="922" r:id="rId12"/>
    <p:sldId id="923" r:id="rId13"/>
    <p:sldId id="924" r:id="rId14"/>
    <p:sldId id="927" r:id="rId15"/>
    <p:sldId id="928" r:id="rId16"/>
    <p:sldId id="929" r:id="rId17"/>
    <p:sldId id="934" r:id="rId18"/>
    <p:sldId id="930" r:id="rId19"/>
    <p:sldId id="931" r:id="rId20"/>
    <p:sldId id="932" r:id="rId21"/>
    <p:sldId id="933" r:id="rId22"/>
    <p:sldId id="935" r:id="rId23"/>
    <p:sldId id="936" r:id="rId24"/>
    <p:sldId id="937" r:id="rId25"/>
    <p:sldId id="889" r:id="rId26"/>
  </p:sldIdLst>
  <p:sldSz cx="9906000" cy="721836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1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0000FF"/>
    <a:srgbClr val="FF0000"/>
    <a:srgbClr val="003399"/>
    <a:srgbClr val="005580"/>
    <a:srgbClr val="3333CC"/>
    <a:srgbClr val="66FF3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498" y="84"/>
      </p:cViewPr>
      <p:guideLst>
        <p:guide orient="horz" pos="2208"/>
        <p:guide pos="3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/>
          <a:lstStyle>
            <a:lvl1pPr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4475" y="0"/>
            <a:ext cx="3038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/>
          <a:lstStyle>
            <a:lvl1pPr algn="r"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98525" y="773113"/>
            <a:ext cx="530225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94263"/>
            <a:ext cx="5221287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04388"/>
            <a:ext cx="30384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b" anchorCtr="0" compatLnSpc="1"/>
          <a:lstStyle>
            <a:lvl1pPr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4475" y="9704388"/>
            <a:ext cx="30384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b" anchorCtr="0" compatLnSpc="1"/>
          <a:lstStyle>
            <a:lvl1pPr algn="r"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647202-A679-49BA-90B0-A7A5429CE73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80975"/>
            <a:ext cx="8650288" cy="76358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8950" y="1160463"/>
            <a:ext cx="9217025" cy="5616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9338" y="180975"/>
            <a:ext cx="2306637" cy="6596063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180975"/>
            <a:ext cx="6767513" cy="65960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160463"/>
            <a:ext cx="45323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3663" y="1160463"/>
            <a:ext cx="4532312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80975"/>
            <a:ext cx="8650288" cy="76358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60463"/>
            <a:ext cx="9217025" cy="5616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9338" y="180975"/>
            <a:ext cx="2306637" cy="659606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180975"/>
            <a:ext cx="6767513" cy="659606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F8DE1-9FA8-484F-8634-4BE9E760C2A7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2A5A5-4EA1-4119-9635-301381889B4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F16FC-3EFE-49C9-9A24-86C817169320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52994-733A-4F0C-9648-6E437D96FF6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21FE8-B6AF-4F7C-86EA-333F3CB3AE8D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8265C-335B-489F-ADE0-C8C2F27CB3D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B2466-5C46-494D-8278-98BC87BCDEAB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5181-A5BC-430F-A406-241912BE32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D561B-EC78-4411-9F2A-6816B67105D5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E8591-2349-4190-81DA-81B765CA826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0A6AF-8EBF-4D42-95CA-8FCA263CAB9C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49146-96CC-4FCE-9CCA-85635463B2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F4310-54D9-4EB4-86CC-016DDF90574C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FB632-56FC-4FB1-97F7-9B9E8E59DA1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FFDE9-723A-44AD-9210-05428BFDE1AA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0535C-4829-493A-AFDB-65B1EF7D528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CB473-DD1E-4934-93D7-48D54B2C7799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2A07D-80E0-487F-A510-F556DF82E28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99503-B7EF-4F85-8802-D4A2C321C97F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CED91-FED5-4C79-86C9-655AA5B56A8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1413" y="49213"/>
            <a:ext cx="2332037" cy="63992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9213"/>
            <a:ext cx="6843713" cy="63992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69566-0262-44F0-A9FF-89263E7AAA6F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E3777-8FF2-450E-BAAD-6FE6B39AEBD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160463"/>
            <a:ext cx="45323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3663" y="1160463"/>
            <a:ext cx="4532312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80975"/>
            <a:ext cx="8650288" cy="76358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160463"/>
            <a:ext cx="4532313" cy="56165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3663" y="1160463"/>
            <a:ext cx="4532312" cy="56165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9338" y="180975"/>
            <a:ext cx="2306637" cy="659606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180975"/>
            <a:ext cx="6767513" cy="659606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726850"/>
            <a:ext cx="9906000" cy="4845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sz="1684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721837"/>
            <a:ext cx="8007350" cy="59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924897"/>
            <a:ext cx="4375150" cy="4732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924897"/>
            <a:ext cx="4375150" cy="4732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E50CD-2DDC-415E-92FD-30AB7AE286CA}" type="datetime1">
              <a:rPr lang="zh-CN" altLang="en-US"/>
              <a:pPr>
                <a:defRPr/>
              </a:pPr>
              <a:t>2023-05-24</a:t>
            </a:fld>
            <a:endParaRPr lang="en-US" altLang="zh-CN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11CB30-D4B6-4BDA-8A3A-E20B4ACF33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0069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BA2BF-196B-4362-BB7F-126F6BE9C001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91228-4633-44A4-9DD1-79B3F6E40FE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AC84D-50A4-43E3-9C56-C49A6D2B95DD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CAAA-9093-43D0-BE9A-51C27961FEC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D0B9A-D6F2-4C35-BC9A-CD8C292F6E4E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D1C4D-263B-410C-BB37-520AD600433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9AD3-B095-421B-97E7-E970A46C919B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305FF-7CF0-4E78-B3BD-696B1BACBD4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A0510-666B-4F4D-99E9-DE6C324D4054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EDF8C-C2D2-4F91-8F8E-B43369A20BC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81658-A5B9-47AA-A820-6A70DF73914A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7C5F9-E90B-4B4C-AC60-27A3EA0D92A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C1D30-65DA-403D-8A61-3A2A36CA794C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5EC9B-9CA1-4C74-9D2D-B28DF8140C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09539-3A39-4318-AC6D-582B130DC407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95B70-E1EF-4E74-AD3C-950B9E36057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05C2B-568E-4A7D-8020-8A256F695246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0120C-9A4D-4FEA-91A6-CC1C16D3CB6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1824E-C605-4717-B9C3-085C48769BFB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E62A3-DE46-4228-9219-127F594A31B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1413" y="49213"/>
            <a:ext cx="2332037" cy="63992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9213"/>
            <a:ext cx="6843713" cy="63992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9107-F5B9-4A66-8F05-4066A33C09BA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AC388-75B6-4587-86AC-CD6B106576E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80975"/>
            <a:ext cx="8650288" cy="76358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-26988"/>
            <a:ext cx="9906000" cy="628651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3175" y="6594475"/>
            <a:ext cx="9906000" cy="628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33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880745">
              <a:lnSpc>
                <a:spcPct val="180000"/>
              </a:lnSpc>
              <a:spcBef>
                <a:spcPct val="50000"/>
              </a:spcBef>
              <a:buSzPct val="125000"/>
              <a:buFont typeface="Wingdings" panose="05000000000000000000" pitchFamily="2" charset="2"/>
              <a:buNone/>
              <a:defRPr/>
            </a:pPr>
            <a:endParaRPr lang="zh-CN" altLang="en-US" sz="15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32" name="Text Box 30"/>
          <p:cNvSpPr txBox="1">
            <a:spLocks noChangeArrowheads="1"/>
          </p:cNvSpPr>
          <p:nvPr/>
        </p:nvSpPr>
        <p:spPr bwMode="auto">
          <a:xfrm>
            <a:off x="9345613" y="6788150"/>
            <a:ext cx="4714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46" tIns="44073" rIns="88146" bIns="44073">
            <a:spAutoFit/>
          </a:bodyPr>
          <a:lstStyle>
            <a:lvl1pPr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fld id="{6DC762B7-30F0-4C76-A67C-B68912A362D1}" type="slidenum">
              <a:rPr lang="en-US" altLang="zh-CN" sz="1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Text Box 41"/>
          <p:cNvSpPr txBox="1">
            <a:spLocks noChangeArrowheads="1"/>
          </p:cNvSpPr>
          <p:nvPr/>
        </p:nvSpPr>
        <p:spPr bwMode="auto">
          <a:xfrm>
            <a:off x="-200025" y="6650038"/>
            <a:ext cx="190023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80000"/>
              </a:lnSpc>
              <a:spcBef>
                <a:spcPct val="50000"/>
              </a:spcBef>
              <a:buSzPct val="125000"/>
              <a:buFont typeface="Wingdings" panose="05000000000000000000" pitchFamily="2" charset="2"/>
              <a:buNone/>
              <a:defRPr/>
            </a:pPr>
            <a:fld id="{464B1E70-18EB-48C6-8EC8-FB141D9375C3}" type="datetime1">
              <a:rPr lang="en-US" sz="1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ea typeface="楷体_GB2312" pitchFamily="49" charset="-122"/>
              </a:rPr>
              <a:t>5/24/2023</a:t>
            </a:fld>
            <a:endParaRPr lang="en-US" sz="1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  <a:ea typeface="楷体_GB2312" pitchFamily="49" charset="-122"/>
            </a:endParaRPr>
          </a:p>
        </p:txBody>
      </p:sp>
      <p:pic>
        <p:nvPicPr>
          <p:cNvPr id="1034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5226050"/>
            <a:ext cx="2159001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50" y="9525"/>
            <a:ext cx="11525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txStyles>
    <p:titleStyle>
      <a:lvl1pPr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30200" indent="-330200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u"/>
        <a:defRPr sz="3000" b="1">
          <a:solidFill>
            <a:srgbClr val="0000FF"/>
          </a:solidFill>
          <a:latin typeface="+mn-lt"/>
          <a:ea typeface="+mn-ea"/>
          <a:cs typeface="+mn-cs"/>
        </a:defRPr>
      </a:lvl1pPr>
      <a:lvl2pPr marL="716280" indent="-2749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sz="2600" b="1">
          <a:solidFill>
            <a:schemeClr val="tx1"/>
          </a:solidFill>
          <a:latin typeface="+mn-lt"/>
          <a:ea typeface="+mj-ea"/>
        </a:defRPr>
      </a:lvl2pPr>
      <a:lvl3pPr marL="1101725" indent="-220980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ü"/>
        <a:defRPr sz="2200" b="1">
          <a:solidFill>
            <a:schemeClr val="tx1"/>
          </a:solidFill>
          <a:latin typeface="+mn-lt"/>
          <a:ea typeface="+mj-ea"/>
        </a:defRPr>
      </a:lvl3pPr>
      <a:lvl4pPr marL="1541780" indent="-220980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j-ea"/>
        </a:defRPr>
      </a:lvl4pPr>
      <a:lvl5pPr marL="1984375" indent="-2241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5pPr>
      <a:lvl6pPr marL="2441575" indent="-2241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6pPr>
      <a:lvl7pPr marL="2898775" indent="-2241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7pPr>
      <a:lvl8pPr marL="3355975" indent="-2241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8pPr>
      <a:lvl9pPr marL="3813175" indent="-2241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25" y="180975"/>
            <a:ext cx="8650288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160463"/>
            <a:ext cx="92170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t" anchorCtr="0" compatLnSpc="1"/>
          <a:lstStyle/>
          <a:p>
            <a:pPr lvl="0"/>
            <a:r>
              <a:rPr lang="en-US" altLang="zh-CN"/>
              <a:t> Click to edit Master text styles</a:t>
            </a:r>
          </a:p>
          <a:p>
            <a:pPr lvl="1"/>
            <a:r>
              <a:rPr lang="en-US" altLang="zh-CN"/>
              <a:t> Second level</a:t>
            </a:r>
          </a:p>
          <a:p>
            <a:pPr lvl="2"/>
            <a:r>
              <a:rPr lang="en-US" altLang="zh-CN"/>
              <a:t> Third level</a:t>
            </a:r>
          </a:p>
          <a:p>
            <a:pPr lvl="3"/>
            <a:r>
              <a:rPr lang="en-US" altLang="zh-CN"/>
              <a:t> Fourth level</a:t>
            </a:r>
          </a:p>
          <a:p>
            <a:pPr lvl="4"/>
            <a:r>
              <a:rPr lang="en-US" altLang="zh-CN"/>
              <a:t> Fifth level</a:t>
            </a:r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-26988"/>
            <a:ext cx="9906000" cy="628651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3175" y="6594475"/>
            <a:ext cx="9906000" cy="628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33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880745">
              <a:lnSpc>
                <a:spcPct val="180000"/>
              </a:lnSpc>
              <a:spcBef>
                <a:spcPct val="50000"/>
              </a:spcBef>
              <a:buSzPct val="125000"/>
              <a:buFont typeface="Wingdings" panose="05000000000000000000" pitchFamily="2" charset="2"/>
              <a:buNone/>
              <a:defRPr/>
            </a:pPr>
            <a:endParaRPr lang="zh-CN" altLang="en-US" sz="15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30" name="Line 22"/>
          <p:cNvSpPr>
            <a:spLocks noChangeShapeType="1"/>
          </p:cNvSpPr>
          <p:nvPr/>
        </p:nvSpPr>
        <p:spPr bwMode="auto">
          <a:xfrm>
            <a:off x="330200" y="180975"/>
            <a:ext cx="0" cy="162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23"/>
          <p:cNvSpPr>
            <a:spLocks noChangeShapeType="1"/>
          </p:cNvSpPr>
          <p:nvPr/>
        </p:nvSpPr>
        <p:spPr bwMode="auto">
          <a:xfrm>
            <a:off x="333375" y="1017588"/>
            <a:ext cx="9553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Text Box 30"/>
          <p:cNvSpPr txBox="1">
            <a:spLocks noChangeArrowheads="1"/>
          </p:cNvSpPr>
          <p:nvPr/>
        </p:nvSpPr>
        <p:spPr bwMode="auto">
          <a:xfrm>
            <a:off x="9345613" y="6788150"/>
            <a:ext cx="4714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46" tIns="44073" rIns="88146" bIns="44073">
            <a:spAutoFit/>
          </a:bodyPr>
          <a:lstStyle>
            <a:lvl1pPr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fld id="{6DC762B7-30F0-4C76-A67C-B68912A362D1}" type="slidenum">
              <a:rPr lang="en-US" altLang="zh-CN" sz="1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Text Box 41"/>
          <p:cNvSpPr txBox="1">
            <a:spLocks noChangeArrowheads="1"/>
          </p:cNvSpPr>
          <p:nvPr/>
        </p:nvSpPr>
        <p:spPr bwMode="auto">
          <a:xfrm>
            <a:off x="-200025" y="6650038"/>
            <a:ext cx="190023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80000"/>
              </a:lnSpc>
              <a:spcBef>
                <a:spcPct val="50000"/>
              </a:spcBef>
              <a:buSzPct val="125000"/>
              <a:buFont typeface="Wingdings" panose="05000000000000000000" pitchFamily="2" charset="2"/>
              <a:buNone/>
              <a:defRPr/>
            </a:pPr>
            <a:fld id="{464B1E70-18EB-48C6-8EC8-FB141D9375C3}" type="datetime1">
              <a:rPr lang="en-US" sz="1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ea typeface="楷体_GB2312" pitchFamily="49" charset="-122"/>
              </a:rPr>
              <a:t>5/24/2023</a:t>
            </a:fld>
            <a:endParaRPr lang="en-US" sz="1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  <a:ea typeface="楷体_GB2312" pitchFamily="49" charset="-122"/>
            </a:endParaRPr>
          </a:p>
        </p:txBody>
      </p:sp>
      <p:pic>
        <p:nvPicPr>
          <p:cNvPr id="1034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5226050"/>
            <a:ext cx="2159001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50" y="9525"/>
            <a:ext cx="11525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random/>
  </p:transition>
  <p:txStyles>
    <p:titleStyle>
      <a:lvl1pPr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30200" indent="-330200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u"/>
        <a:defRPr sz="3000" b="1">
          <a:solidFill>
            <a:srgbClr val="0000FF"/>
          </a:solidFill>
          <a:latin typeface="+mn-lt"/>
          <a:ea typeface="+mn-ea"/>
          <a:cs typeface="+mn-cs"/>
        </a:defRPr>
      </a:lvl1pPr>
      <a:lvl2pPr marL="716280" indent="-2749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sz="2600" b="1">
          <a:solidFill>
            <a:schemeClr val="tx1"/>
          </a:solidFill>
          <a:latin typeface="+mn-lt"/>
          <a:ea typeface="+mj-ea"/>
        </a:defRPr>
      </a:lvl2pPr>
      <a:lvl3pPr marL="1101725" indent="-220980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ü"/>
        <a:defRPr sz="2200" b="1">
          <a:solidFill>
            <a:schemeClr val="tx1"/>
          </a:solidFill>
          <a:latin typeface="+mn-lt"/>
          <a:ea typeface="+mj-ea"/>
        </a:defRPr>
      </a:lvl3pPr>
      <a:lvl4pPr marL="1541780" indent="-220980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j-ea"/>
        </a:defRPr>
      </a:lvl4pPr>
      <a:lvl5pPr marL="1984375" indent="-2241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5pPr>
      <a:lvl6pPr marL="2441575" indent="-2241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6pPr>
      <a:lvl7pPr marL="2898775" indent="-2241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7pPr>
      <a:lvl8pPr marL="3355975" indent="-2241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8pPr>
      <a:lvl9pPr marL="3813175" indent="-2241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49213"/>
            <a:ext cx="89154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82700"/>
            <a:ext cx="8915400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/>
          <a:lstStyle>
            <a:lvl1pPr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DE7F695-1D4D-4522-BC8D-DCDBC5E85133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/>
          <a:lstStyle>
            <a:lvl1pPr algn="ct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/>
          <a:lstStyle>
            <a:lvl1pPr algn="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07B76D-E0A5-4DF2-8AF6-7EE18EDB0B4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2055" name="Rectangle 7"/>
          <p:cNvSpPr>
            <a:spLocks noChangeArrowheads="1"/>
          </p:cNvSpPr>
          <p:nvPr userDrawn="1"/>
        </p:nvSpPr>
        <p:spPr bwMode="auto">
          <a:xfrm>
            <a:off x="306388" y="193675"/>
            <a:ext cx="474662" cy="5000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 userDrawn="1"/>
        </p:nvSpPr>
        <p:spPr bwMode="auto">
          <a:xfrm>
            <a:off x="439738" y="638175"/>
            <a:ext cx="458787" cy="5000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 userDrawn="1"/>
        </p:nvSpPr>
        <p:spPr bwMode="auto">
          <a:xfrm>
            <a:off x="-6350" y="561975"/>
            <a:ext cx="604838" cy="4445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 userDrawn="1"/>
        </p:nvSpPr>
        <p:spPr bwMode="auto">
          <a:xfrm>
            <a:off x="679450" y="160338"/>
            <a:ext cx="34925" cy="110807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>
              <a:solidFill>
                <a:srgbClr val="FF3300"/>
              </a:solidFill>
              <a:latin typeface="Tahoma" panose="020B0604030504040204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 userDrawn="1"/>
        </p:nvSpPr>
        <p:spPr bwMode="auto">
          <a:xfrm>
            <a:off x="333375" y="992188"/>
            <a:ext cx="8912225" cy="33337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rgbClr val="868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67030" indent="-367030" algn="l" defTabSz="977900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00FF"/>
          </a:solidFill>
          <a:latin typeface="+mn-lt"/>
          <a:ea typeface="+mn-ea"/>
          <a:cs typeface="+mn-cs"/>
        </a:defRPr>
      </a:lvl1pPr>
      <a:lvl2pPr marL="795655" indent="-306705" algn="l" defTabSz="97790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3pPr>
      <a:lvl4pPr marL="1713230" indent="-244475" algn="l" defTabSz="977900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2021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593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1165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737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40309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ChangeArrowheads="1"/>
          </p:cNvSpPr>
          <p:nvPr/>
        </p:nvSpPr>
        <p:spPr bwMode="auto">
          <a:xfrm>
            <a:off x="0" y="-26988"/>
            <a:ext cx="9906000" cy="628651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3175" y="6594475"/>
            <a:ext cx="9906000" cy="628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33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880745">
              <a:lnSpc>
                <a:spcPct val="180000"/>
              </a:lnSpc>
              <a:spcBef>
                <a:spcPct val="50000"/>
              </a:spcBef>
              <a:buSzPct val="125000"/>
              <a:buFont typeface="Wingdings" panose="05000000000000000000" pitchFamily="2" charset="2"/>
              <a:buNone/>
              <a:defRPr/>
            </a:pPr>
            <a:endParaRPr lang="zh-CN" altLang="en-US" sz="15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076" name="Text Box 30"/>
          <p:cNvSpPr txBox="1">
            <a:spLocks noChangeArrowheads="1"/>
          </p:cNvSpPr>
          <p:nvPr/>
        </p:nvSpPr>
        <p:spPr bwMode="auto">
          <a:xfrm>
            <a:off x="9345613" y="6788150"/>
            <a:ext cx="4714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46" tIns="44073" rIns="88146" bIns="44073">
            <a:spAutoFit/>
          </a:bodyPr>
          <a:lstStyle>
            <a:lvl1pPr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fld id="{E4E1E073-D665-470D-A8D4-F8A5350E49A3}" type="slidenum">
              <a:rPr lang="en-US" altLang="zh-CN" sz="1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7" name="Text Box 41"/>
          <p:cNvSpPr txBox="1">
            <a:spLocks noChangeArrowheads="1"/>
          </p:cNvSpPr>
          <p:nvPr/>
        </p:nvSpPr>
        <p:spPr bwMode="auto">
          <a:xfrm>
            <a:off x="-200025" y="6650038"/>
            <a:ext cx="190023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880745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880745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80000"/>
              </a:lnSpc>
              <a:spcBef>
                <a:spcPct val="50000"/>
              </a:spcBef>
              <a:buSzPct val="125000"/>
              <a:buFont typeface="Wingdings" panose="05000000000000000000" pitchFamily="2" charset="2"/>
              <a:buNone/>
              <a:defRPr/>
            </a:pPr>
            <a:fld id="{F7ADF51C-31EF-4F55-BC57-18EA70044B92}" type="datetime1">
              <a:rPr lang="en-US" sz="1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ea typeface="楷体_GB2312" pitchFamily="49" charset="-122"/>
              </a:rPr>
              <a:t>5/24/2023</a:t>
            </a:fld>
            <a:endParaRPr lang="en-US" sz="1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  <a:ea typeface="楷体_GB2312" pitchFamily="49" charset="-122"/>
            </a:endParaRPr>
          </a:p>
        </p:txBody>
      </p:sp>
      <p:pic>
        <p:nvPicPr>
          <p:cNvPr id="3078" name="Picture 4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5226050"/>
            <a:ext cx="2159001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7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801688"/>
            <a:ext cx="2846388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37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561975"/>
            <a:ext cx="12493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25" y="180975"/>
            <a:ext cx="8650288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160463"/>
            <a:ext cx="92170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t" anchorCtr="0" compatLnSpc="1"/>
          <a:lstStyle/>
          <a:p>
            <a:pPr lvl="0"/>
            <a:r>
              <a:rPr lang="en-US" altLang="zh-CN"/>
              <a:t> Click to edit Master text styles</a:t>
            </a:r>
          </a:p>
          <a:p>
            <a:pPr lvl="1"/>
            <a:r>
              <a:rPr lang="en-US" altLang="zh-CN"/>
              <a:t> Second level</a:t>
            </a:r>
          </a:p>
          <a:p>
            <a:pPr lvl="2"/>
            <a:r>
              <a:rPr lang="en-US" altLang="zh-CN"/>
              <a:t> Third level</a:t>
            </a:r>
          </a:p>
          <a:p>
            <a:pPr lvl="3"/>
            <a:r>
              <a:rPr lang="en-US" altLang="zh-CN"/>
              <a:t> Fourth level</a:t>
            </a:r>
          </a:p>
          <a:p>
            <a:pPr lvl="4"/>
            <a:r>
              <a:rPr lang="en-US" altLang="zh-CN"/>
              <a:t> Fifth level</a:t>
            </a:r>
          </a:p>
        </p:txBody>
      </p:sp>
      <p:sp>
        <p:nvSpPr>
          <p:cNvPr id="308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/>
          <a:lstStyle>
            <a:lvl1pPr algn="ct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08" r:id="rId12"/>
  </p:sldLayoutIdLst>
  <p:transition spd="med">
    <p:random/>
  </p:transition>
  <p:txStyles>
    <p:titleStyle>
      <a:lvl1pPr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defTabSz="88074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30200" indent="-330200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u"/>
        <a:defRPr sz="3000" b="1">
          <a:solidFill>
            <a:srgbClr val="0000FF"/>
          </a:solidFill>
          <a:latin typeface="+mn-lt"/>
          <a:ea typeface="+mn-ea"/>
          <a:cs typeface="+mn-cs"/>
        </a:defRPr>
      </a:lvl1pPr>
      <a:lvl2pPr marL="716280" indent="-2749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sz="2600" b="1">
          <a:solidFill>
            <a:schemeClr val="tx1"/>
          </a:solidFill>
          <a:latin typeface="+mn-lt"/>
          <a:ea typeface="+mj-ea"/>
        </a:defRPr>
      </a:lvl2pPr>
      <a:lvl3pPr marL="1101725" indent="-220980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ü"/>
        <a:defRPr sz="2200" b="1">
          <a:solidFill>
            <a:schemeClr val="tx1"/>
          </a:solidFill>
          <a:latin typeface="+mn-lt"/>
          <a:ea typeface="+mj-ea"/>
        </a:defRPr>
      </a:lvl3pPr>
      <a:lvl4pPr marL="1541780" indent="-220980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j-ea"/>
        </a:defRPr>
      </a:lvl4pPr>
      <a:lvl5pPr marL="1984375" indent="-2241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5pPr>
      <a:lvl6pPr marL="2441575" indent="-2241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6pPr>
      <a:lvl7pPr marL="2898775" indent="-2241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7pPr>
      <a:lvl8pPr marL="3355975" indent="-2241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8pPr>
      <a:lvl9pPr marL="3813175" indent="-224155" algn="l" defTabSz="880745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801688"/>
            <a:ext cx="2846388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561975"/>
            <a:ext cx="12493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49213"/>
            <a:ext cx="89154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82700"/>
            <a:ext cx="8915400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/>
          <a:lstStyle>
            <a:lvl1pPr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AC243E4-9104-4955-BE0B-63BEAD712197}" type="datetime2">
              <a:rPr lang="zh-CN" altLang="en-US"/>
              <a:t>2023年5月24日</a:t>
            </a:fld>
            <a:endParaRPr lang="en-US"/>
          </a:p>
        </p:txBody>
      </p:sp>
      <p:sp>
        <p:nvSpPr>
          <p:cNvPr id="410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/>
          <a:lstStyle>
            <a:lvl1pPr algn="ct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410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/>
          <a:lstStyle>
            <a:lvl1pPr algn="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AE6297-8A05-4256-8CEE-D61D18AF30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67030" indent="-367030" algn="l" defTabSz="977900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00FF"/>
          </a:solidFill>
          <a:latin typeface="+mn-lt"/>
          <a:ea typeface="+mn-ea"/>
          <a:cs typeface="+mn-cs"/>
        </a:defRPr>
      </a:lvl1pPr>
      <a:lvl2pPr marL="795655" indent="-306705" algn="l" defTabSz="97790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3pPr>
      <a:lvl4pPr marL="1713230" indent="-244475" algn="l" defTabSz="977900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2021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593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1165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737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40309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0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2400" dirty="0">
                <a:solidFill>
                  <a:srgbClr val="CC00CC"/>
                </a:solidFill>
                <a:sym typeface="+mn-ea"/>
              </a:rPr>
              <a:t>人工智能数学基础</a:t>
            </a:r>
            <a:br>
              <a:rPr lang="zh-CN" altLang="en-US" dirty="0">
                <a:solidFill>
                  <a:srgbClr val="CC00CC"/>
                </a:solidFill>
                <a:latin typeface="隶书" panose="02010509060101010101" pitchFamily="49" charset="-122"/>
                <a:sym typeface="+mn-ea"/>
              </a:rPr>
            </a:br>
            <a:r>
              <a:rPr lang="zh-CN" altLang="en-US" dirty="0">
                <a:solidFill>
                  <a:srgbClr val="CC00CC"/>
                </a:solidFill>
                <a:latin typeface="隶书" panose="02010509060101010101" pitchFamily="49" charset="-122"/>
                <a:sym typeface="+mn-ea"/>
              </a:rPr>
              <a:t>课堂讨论</a:t>
            </a:r>
            <a:r>
              <a:rPr lang="zh-CN" altLang="en-US" dirty="0">
                <a:latin typeface="隶书" panose="02010509060101010101" pitchFamily="49" charset="-122"/>
                <a:sym typeface="+mn-ea"/>
              </a:rPr>
              <a:t> </a:t>
            </a:r>
            <a:br>
              <a:rPr lang="zh-CN" altLang="en-US" dirty="0">
                <a:latin typeface="隶书" panose="02010509060101010101" pitchFamily="49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刘绍辉</a:t>
            </a:r>
            <a:endParaRPr lang="zh-CN" altLang="en-US" dirty="0"/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计算机科学与技术学院 哈尔滨工业大学</a:t>
            </a:r>
            <a:endParaRPr lang="zh-CN" altLang="en-US" dirty="0"/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shliu@hit.edu.cn</a:t>
            </a:r>
            <a:endParaRPr lang="zh-CN" altLang="en-US" dirty="0"/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20</a:t>
            </a:r>
            <a:r>
              <a:rPr lang="en-US" altLang="zh-CN" dirty="0">
                <a:sym typeface="+mn-ea"/>
              </a:rPr>
              <a:t>23</a:t>
            </a:r>
            <a:r>
              <a:rPr lang="zh-CN" altLang="en-US" dirty="0">
                <a:sym typeface="+mn-ea"/>
              </a:rPr>
              <a:t>年春季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信息论</a:t>
            </a:r>
            <a:r>
              <a:rPr lang="en-US" altLang="zh-CN" dirty="0"/>
              <a:t>-</a:t>
            </a:r>
            <a:r>
              <a:rPr lang="zh-CN" altLang="en-US" dirty="0"/>
              <a:t>熵函数的特性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526" i="1" dirty="0">
                <a:latin typeface="Times New Roman" panose="02020603050405020304" pitchFamily="18" charset="0"/>
              </a:rPr>
              <a:t>H</a:t>
            </a:r>
            <a:r>
              <a:rPr lang="en-US" altLang="zh-CN" sz="2526" dirty="0">
                <a:latin typeface="Times New Roman" panose="02020603050405020304" pitchFamily="18" charset="0"/>
              </a:rPr>
              <a:t>(</a:t>
            </a:r>
            <a:r>
              <a:rPr lang="en-US" altLang="zh-CN" sz="2526" i="1" dirty="0">
                <a:latin typeface="Times New Roman" panose="02020603050405020304" pitchFamily="18" charset="0"/>
              </a:rPr>
              <a:t>p</a:t>
            </a:r>
            <a:r>
              <a:rPr lang="en-US" altLang="zh-CN" sz="2526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526" dirty="0">
                <a:latin typeface="Times New Roman" panose="02020603050405020304" pitchFamily="18" charset="0"/>
              </a:rPr>
              <a:t>,</a:t>
            </a:r>
            <a:r>
              <a:rPr lang="en-US" altLang="zh-CN" sz="2526" i="1" dirty="0">
                <a:latin typeface="Times New Roman" panose="02020603050405020304" pitchFamily="18" charset="0"/>
              </a:rPr>
              <a:t>p</a:t>
            </a:r>
            <a:r>
              <a:rPr lang="en-US" altLang="zh-CN" sz="2526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526" dirty="0">
                <a:latin typeface="Times New Roman" panose="02020603050405020304" pitchFamily="18" charset="0"/>
              </a:rPr>
              <a:t>,…,</a:t>
            </a:r>
            <a:r>
              <a:rPr lang="en-US" altLang="zh-CN" sz="2526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526" i="1" baseline="-25000" dirty="0" err="1">
                <a:latin typeface="Times New Roman" panose="02020603050405020304" pitchFamily="18" charset="0"/>
              </a:rPr>
              <a:t>q</a:t>
            </a:r>
            <a:r>
              <a:rPr lang="en-US" altLang="zh-CN" sz="2526" dirty="0">
                <a:latin typeface="Times New Roman" panose="02020603050405020304" pitchFamily="18" charset="0"/>
              </a:rPr>
              <a:t>)</a:t>
            </a:r>
            <a:r>
              <a:rPr lang="zh-CN" altLang="en-US" sz="2526" dirty="0">
                <a:latin typeface="Times New Roman" panose="02020603050405020304" pitchFamily="18" charset="0"/>
              </a:rPr>
              <a:t>是概率分布</a:t>
            </a:r>
            <a:r>
              <a:rPr lang="en-US" altLang="zh-CN" sz="2526" dirty="0">
                <a:latin typeface="Times New Roman" panose="02020603050405020304" pitchFamily="18" charset="0"/>
              </a:rPr>
              <a:t>(</a:t>
            </a:r>
            <a:r>
              <a:rPr lang="en-US" altLang="zh-CN" sz="2526" i="1" dirty="0">
                <a:latin typeface="Times New Roman" panose="02020603050405020304" pitchFamily="18" charset="0"/>
              </a:rPr>
              <a:t>p</a:t>
            </a:r>
            <a:r>
              <a:rPr lang="en-US" altLang="zh-CN" sz="2526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526" dirty="0">
                <a:latin typeface="Times New Roman" panose="02020603050405020304" pitchFamily="18" charset="0"/>
              </a:rPr>
              <a:t>,</a:t>
            </a:r>
            <a:r>
              <a:rPr lang="en-US" altLang="zh-CN" sz="2526" i="1" dirty="0">
                <a:latin typeface="Times New Roman" panose="02020603050405020304" pitchFamily="18" charset="0"/>
              </a:rPr>
              <a:t>p</a:t>
            </a:r>
            <a:r>
              <a:rPr lang="en-US" altLang="zh-CN" sz="2526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526" dirty="0">
                <a:latin typeface="Times New Roman" panose="02020603050405020304" pitchFamily="18" charset="0"/>
              </a:rPr>
              <a:t>,…,</a:t>
            </a:r>
            <a:r>
              <a:rPr lang="en-US" altLang="zh-CN" sz="2526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526" i="1" baseline="-25000" dirty="0" err="1">
                <a:latin typeface="Times New Roman" panose="02020603050405020304" pitchFamily="18" charset="0"/>
              </a:rPr>
              <a:t>q</a:t>
            </a:r>
            <a:r>
              <a:rPr lang="en-US" altLang="zh-CN" sz="2526" dirty="0">
                <a:latin typeface="Times New Roman" panose="02020603050405020304" pitchFamily="18" charset="0"/>
              </a:rPr>
              <a:t>)</a:t>
            </a:r>
            <a:r>
              <a:rPr lang="zh-CN" altLang="en-US" sz="2526" dirty="0">
                <a:latin typeface="Times New Roman" panose="02020603050405020304" pitchFamily="18" charset="0"/>
              </a:rPr>
              <a:t>的严格上凸函数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1474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526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526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526" dirty="0">
                <a:latin typeface="Times New Roman" panose="02020603050405020304" pitchFamily="18" charset="0"/>
              </a:rPr>
              <a:t>如果</a:t>
            </a:r>
            <a:r>
              <a:rPr lang="en-US" altLang="zh-CN" sz="2526" i="1" dirty="0">
                <a:latin typeface="Times New Roman" panose="02020603050405020304" pitchFamily="18" charset="0"/>
              </a:rPr>
              <a:t>f</a:t>
            </a:r>
            <a:r>
              <a:rPr lang="en-US" altLang="zh-CN" sz="2526" dirty="0">
                <a:latin typeface="Times New Roman" panose="02020603050405020304" pitchFamily="18" charset="0"/>
              </a:rPr>
              <a:t>[</a:t>
            </a:r>
            <a:r>
              <a:rPr lang="el-GR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526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526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+(1-</a:t>
            </a:r>
            <a:r>
              <a:rPr lang="el-GR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526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526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526" dirty="0">
                <a:latin typeface="Times New Roman" panose="02020603050405020304" pitchFamily="18" charset="0"/>
              </a:rPr>
              <a:t>] 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l-GR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526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altLang="zh-CN" sz="2526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(1-</a:t>
            </a:r>
            <a:r>
              <a:rPr lang="el-GR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526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526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0&lt;</a:t>
            </a:r>
            <a:r>
              <a:rPr lang="el-GR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&lt;1</a:t>
            </a: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，称</a:t>
            </a:r>
            <a:r>
              <a:rPr lang="en-US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2526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上凸函数</a:t>
            </a: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如果</a:t>
            </a:r>
            <a:r>
              <a:rPr lang="en-US" altLang="zh-CN" sz="2526" i="1" dirty="0">
                <a:latin typeface="Times New Roman" panose="02020603050405020304" pitchFamily="18" charset="0"/>
              </a:rPr>
              <a:t>f</a:t>
            </a:r>
            <a:r>
              <a:rPr lang="en-US" altLang="zh-CN" sz="2526" dirty="0">
                <a:latin typeface="Times New Roman" panose="02020603050405020304" pitchFamily="18" charset="0"/>
              </a:rPr>
              <a:t>[</a:t>
            </a:r>
            <a:r>
              <a:rPr lang="el-GR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526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526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+(1-</a:t>
            </a:r>
            <a:r>
              <a:rPr lang="el-GR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526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526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526" dirty="0">
                <a:latin typeface="Times New Roman" panose="02020603050405020304" pitchFamily="18" charset="0"/>
              </a:rPr>
              <a:t>] 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l-GR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526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altLang="zh-CN" sz="2526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(1-</a:t>
            </a:r>
            <a:r>
              <a:rPr lang="el-GR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526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526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 则称</a:t>
            </a:r>
            <a:r>
              <a:rPr lang="en-US" altLang="zh-CN" sz="2526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526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2526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严格上凸函数</a:t>
            </a: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1474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上凸函数的直观意义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上凸函数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下凸函数</a:t>
            </a:r>
            <a:endParaRPr lang="en-US" altLang="zh-CN" sz="2526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cap</a:t>
            </a: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函数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/cup</a:t>
            </a: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函数</a:t>
            </a:r>
            <a:endParaRPr lang="en-US" altLang="zh-CN" sz="2526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     U</a:t>
            </a: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型函数</a:t>
            </a:r>
            <a:r>
              <a:rPr lang="en-US" altLang="zh-CN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/∩</a:t>
            </a:r>
            <a:r>
              <a:rPr lang="zh-CN" altLang="en-US" sz="2526" dirty="0">
                <a:latin typeface="Times New Roman" panose="02020603050405020304" pitchFamily="18" charset="0"/>
                <a:sym typeface="Symbol" panose="05050102010706020507" pitchFamily="18" charset="2"/>
              </a:rPr>
              <a:t>型函数</a:t>
            </a:r>
            <a:endParaRPr lang="en-US" altLang="zh-CN" sz="2526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sz="2526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20164" name="Object 11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55344789"/>
              </p:ext>
            </p:extLst>
          </p:nvPr>
        </p:nvGraphicFramePr>
        <p:xfrm>
          <a:off x="4752976" y="3831580"/>
          <a:ext cx="5053012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Visio" r:id="rId3" imgW="2798978" imgH="1732178" progId="">
                  <p:embed/>
                </p:oleObj>
              </mc:Choice>
              <mc:Fallback>
                <p:oleObj name="Visio" r:id="rId3" imgW="2798978" imgH="1732178" progId="">
                  <p:embed/>
                  <p:pic>
                    <p:nvPicPr>
                      <p:cNvPr id="220164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6" y="3831580"/>
                        <a:ext cx="5053012" cy="312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947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81955" indent="-300752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526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3008" indent="-240602">
              <a:spcBef>
                <a:spcPct val="20000"/>
              </a:spcBef>
              <a:buClr>
                <a:schemeClr val="tx1"/>
              </a:buClr>
              <a:buChar char="•"/>
              <a:defRPr sz="2316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84211" indent="-240602">
              <a:spcBef>
                <a:spcPct val="20000"/>
              </a:spcBef>
              <a:buChar char="–"/>
              <a:defRPr sz="210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65414" indent="-240602">
              <a:spcBef>
                <a:spcPct val="20000"/>
              </a:spcBef>
              <a:buChar char="»"/>
              <a:defRPr sz="210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46617" indent="-24060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7820" indent="-24060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9023" indent="-24060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90226" indent="-24060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1474" dirty="0"/>
          </a:p>
        </p:txBody>
      </p:sp>
      <p:sp>
        <p:nvSpPr>
          <p:cNvPr id="220169" name="Text Box 9"/>
          <p:cNvSpPr txBox="1">
            <a:spLocks noChangeArrowheads="1"/>
          </p:cNvSpPr>
          <p:nvPr/>
        </p:nvSpPr>
        <p:spPr bwMode="auto">
          <a:xfrm>
            <a:off x="6249144" y="2523301"/>
            <a:ext cx="3312368" cy="1200329"/>
          </a:xfrm>
          <a:prstGeom prst="rect">
            <a:avLst/>
          </a:prstGeom>
          <a:noFill/>
          <a:ln w="38100" algn="ctr">
            <a:solidFill>
              <a:srgbClr val="9CEE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/>
                <a:cs typeface="楷体_GB2312"/>
              </a:rPr>
              <a:t>对于上凸函数，有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詹森（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Jenson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）不等式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E</a:t>
            </a:r>
            <a:r>
              <a:rPr lang="en-US" altLang="zh-CN" sz="240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])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</a:t>
            </a:r>
            <a:r>
              <a:rPr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 E</a:t>
            </a:r>
            <a:r>
              <a:rPr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)] </a:t>
            </a:r>
            <a:endParaRPr lang="en-US" altLang="zh-CN" sz="2400">
              <a:latin typeface="Times New Roman" panose="02020603050405020304" pitchFamily="18" charset="0"/>
              <a:ea typeface="楷体_GB2312"/>
              <a:cs typeface="楷体_GB2312"/>
              <a:sym typeface="Symbol" panose="05050102010706020507" pitchFamily="18" charset="2"/>
            </a:endParaRPr>
          </a:p>
        </p:txBody>
      </p:sp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248636"/>
              </p:ext>
            </p:extLst>
          </p:nvPr>
        </p:nvGraphicFramePr>
        <p:xfrm>
          <a:off x="6747570" y="1677239"/>
          <a:ext cx="3168352" cy="528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5" imgW="3048000" imgH="482600" progId="Equation.DSMT4">
                  <p:embed/>
                </p:oleObj>
              </mc:Choice>
              <mc:Fallback>
                <p:oleObj name="Equation" r:id="rId5" imgW="3048000" imgH="482600" progId="Equation.DSMT4">
                  <p:embed/>
                  <p:pic>
                    <p:nvPicPr>
                      <p:cNvPr id="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7570" y="1677239"/>
                        <a:ext cx="3168352" cy="528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-1116" y="6167527"/>
                <a:ext cx="49528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C00CC"/>
                    </a:solidFill>
                  </a:rPr>
                  <a:t>证明思路：设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分别是两个概率分布，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，</a:t>
                </a:r>
                <a:endParaRPr lang="en-US" altLang="zh-CN" dirty="0">
                  <a:solidFill>
                    <a:srgbClr val="CC00CC"/>
                  </a:solidFill>
                </a:endParaRPr>
              </a:p>
              <a:p>
                <a:r>
                  <a:rPr lang="zh-CN" altLang="en-US" dirty="0">
                    <a:solidFill>
                      <a:srgbClr val="CC00CC"/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6" y="6167527"/>
                <a:ext cx="4952894" cy="584775"/>
              </a:xfrm>
              <a:prstGeom prst="rect">
                <a:avLst/>
              </a:prstGeom>
              <a:blipFill>
                <a:blip r:embed="rId7"/>
                <a:stretch>
                  <a:fillRect l="-739" t="-4167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94395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2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信息论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典型的凸函数，凸函数由于具有很好的性质，在实际应用中颇为广泛</a:t>
                </a:r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6.</a:t>
                </a:r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的凸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凹</a:t>
                </a:r>
                <a:r>
                  <a:rPr lang="zh-CN" altLang="en-US" dirty="0"/>
                  <a:t>性如何？若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呢（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凸</a:t>
                </a:r>
                <a:r>
                  <a:rPr lang="zh-CN" altLang="en-US" dirty="0"/>
                  <a:t>）？</a:t>
                </a:r>
                <a:endParaRPr lang="en-US" altLang="zh-CN" dirty="0"/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7.</a:t>
                </a:r>
                <a:r>
                  <a:rPr lang="zh-CN" altLang="en-US" dirty="0"/>
                  <a:t>尝试证明：</a:t>
                </a:r>
                <a:r>
                  <a:rPr lang="en-US" altLang="zh-CN" dirty="0" err="1"/>
                  <a:t>Minkowshi</a:t>
                </a:r>
                <a:r>
                  <a:rPr lang="zh-CN" altLang="en-US" dirty="0"/>
                  <a:t>不等式：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m:rPr>
                        <m:lit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lit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lit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lit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m:rPr>
                        <m:lit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8.</a:t>
                </a:r>
                <a:r>
                  <a:rPr lang="zh-CN" altLang="en-US" dirty="0"/>
                  <a:t>证明令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sup>
                                </m:sSub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sup>
                                </m:sSub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sup>
                                </m:sSub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den>
                        </m:f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dirty="0"/>
                  <a:t>的减函数。</a:t>
                </a:r>
                <a:endParaRPr lang="en-US" altLang="zh-CN" dirty="0"/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9.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𝒍𝒏𝒙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,+∞)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(0,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∞)</m:t>
                    </m:r>
                  </m:oMath>
                </a14:m>
                <a:r>
                  <a:rPr lang="zh-CN" altLang="en-US" dirty="0"/>
                  <a:t>上的凸函数还是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凹</a:t>
                </a:r>
                <a:r>
                  <a:rPr lang="zh-CN" altLang="en-US" dirty="0"/>
                  <a:t>函数？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𝒙𝒍𝒏𝒙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&lt;+∞)</m:t>
                    </m:r>
                  </m:oMath>
                </a14:m>
                <a:r>
                  <a:rPr lang="zh-CN" altLang="en-US" dirty="0"/>
                  <a:t>呢</a:t>
                </a:r>
                <a:r>
                  <a:rPr lang="en-US" altLang="zh-CN" dirty="0"/>
                  <a:t>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凸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？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10" b="-5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631304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信息论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很多著名不等式都可以采用类似的办法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Young</a:t>
                </a:r>
                <a:r>
                  <a:rPr lang="zh-CN" altLang="en-US" dirty="0"/>
                  <a:t>不等式：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den>
                        </m:f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Holder</a:t>
                </a:r>
                <a:r>
                  <a:rPr lang="zh-CN" altLang="en-US" dirty="0"/>
                  <a:t>不等式：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则有：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sup>
                            </m:sSub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sup>
                    </m:sSubSup>
                  </m:oMath>
                </a14:m>
                <a:r>
                  <a:rPr lang="zh-CN" altLang="en-US" dirty="0"/>
                  <a:t>成正比例时等号成立。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当前仅当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时等号成立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注意化简：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736976" y="325514"/>
                <a:ext cx="4897174" cy="441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𝑙𝑛𝑥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𝑙𝑛𝑥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，等号当前仅当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时成立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976" y="325514"/>
                <a:ext cx="4897174" cy="441275"/>
              </a:xfrm>
              <a:prstGeom prst="rect">
                <a:avLst/>
              </a:prstGeom>
              <a:blipFill>
                <a:blip r:embed="rId3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90604" y="6551731"/>
            <a:ext cx="931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C00CC"/>
                </a:solidFill>
              </a:rPr>
              <a:t>这就是鉴别信息</a:t>
            </a:r>
            <a:r>
              <a:rPr lang="en-US" altLang="zh-CN" dirty="0">
                <a:solidFill>
                  <a:srgbClr val="CC00CC"/>
                </a:solidFill>
              </a:rPr>
              <a:t>(discrimination information)</a:t>
            </a:r>
            <a:r>
              <a:rPr lang="zh-CN" altLang="en-US" dirty="0">
                <a:solidFill>
                  <a:srgbClr val="CC00CC"/>
                </a:solidFill>
              </a:rPr>
              <a:t>，</a:t>
            </a:r>
            <a:r>
              <a:rPr lang="en-US" altLang="zh-CN" dirty="0" err="1">
                <a:solidFill>
                  <a:srgbClr val="CC00CC"/>
                </a:solidFill>
              </a:rPr>
              <a:t>Kullback</a:t>
            </a:r>
            <a:r>
              <a:rPr lang="zh-CN" altLang="en-US" dirty="0">
                <a:solidFill>
                  <a:srgbClr val="CC00CC"/>
                </a:solidFill>
              </a:rPr>
              <a:t>熵，交叉熵，</a:t>
            </a:r>
            <a:r>
              <a:rPr lang="zh-CN" altLang="en-US" b="1" dirty="0">
                <a:solidFill>
                  <a:srgbClr val="FF0000"/>
                </a:solidFill>
              </a:rPr>
              <a:t>相对熵</a:t>
            </a:r>
            <a:r>
              <a:rPr lang="zh-CN" altLang="en-US" dirty="0">
                <a:solidFill>
                  <a:srgbClr val="CC00CC"/>
                </a:solidFill>
              </a:rPr>
              <a:t>，方向散度，</a:t>
            </a:r>
            <a:r>
              <a:rPr lang="en-US" altLang="zh-CN" dirty="0">
                <a:solidFill>
                  <a:srgbClr val="CC00CC"/>
                </a:solidFill>
              </a:rPr>
              <a:t>K-L</a:t>
            </a:r>
            <a:r>
              <a:rPr lang="zh-CN" altLang="en-US" dirty="0">
                <a:solidFill>
                  <a:srgbClr val="CC00CC"/>
                </a:solidFill>
              </a:rPr>
              <a:t>数等</a:t>
            </a:r>
          </a:p>
        </p:txBody>
      </p:sp>
    </p:spTree>
    <p:extLst>
      <p:ext uri="{BB962C8B-B14F-4D97-AF65-F5344CB8AC3E}">
        <p14:creationId xmlns:p14="http://schemas.microsoft.com/office/powerpoint/2010/main" val="992780187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信息论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3200" dirty="0"/>
                  <a:t>对数和不等式</a:t>
                </a:r>
                <a:endParaRPr lang="en-US" altLang="zh-CN" sz="3200" dirty="0"/>
              </a:p>
              <a:p>
                <a:r>
                  <a:rPr lang="zh-CN" altLang="en-US" sz="3200" dirty="0"/>
                  <a:t>对非负数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200" dirty="0"/>
                  <a:t>以及非负数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3200" dirty="0"/>
                  <a:t>,</a:t>
                </a:r>
                <a:r>
                  <a:rPr lang="zh-CN" altLang="en-US" sz="3200" dirty="0"/>
                  <a:t>有：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32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3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3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≥(</m:t>
                        </m:r>
                        <m:nary>
                          <m:naryPr>
                            <m:chr m:val="∑"/>
                            <m:ctrlP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zh-CN" sz="3200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zh-CN" altLang="en-US" sz="3200" dirty="0"/>
                  <a:t>，等式当且仅当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常数</m:t>
                    </m:r>
                  </m:oMath>
                </a14:m>
                <a:r>
                  <a:rPr lang="zh-CN" altLang="en-US" sz="3200" dirty="0"/>
                  <a:t>成立</a:t>
                </a:r>
                <a:r>
                  <a:rPr lang="en-US" altLang="zh-CN" sz="3200" dirty="0"/>
                  <a:t>(</a:t>
                </a:r>
                <a:r>
                  <a:rPr lang="zh-CN" altLang="en-US" sz="3200" dirty="0"/>
                  <a:t>注意</a:t>
                </a:r>
                <a14:m>
                  <m:oMath xmlns:m="http://schemas.openxmlformats.org/officeDocument/2006/math"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0=0;</m:t>
                    </m:r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𝑎𝑙𝑜𝑔</m:t>
                    </m:r>
                    <m:d>
                      <m:dPr>
                        <m:ctrlPr>
                          <a:rPr lang="en-US" altLang="zh-CN" sz="3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=∞,</m:t>
                    </m:r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&gt;0;0</m:t>
                    </m:r>
                    <m:func>
                      <m:funcPr>
                        <m:ctrlPr>
                          <a:rPr lang="en-US" altLang="zh-CN" sz="32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3200" dirty="0"/>
                  <a:t>)</a:t>
                </a:r>
              </a:p>
              <a:p>
                <a:pPr lvl="1"/>
                <a:r>
                  <a:rPr lang="zh-CN" altLang="en-US" sz="2800" dirty="0"/>
                  <a:t>证明：利用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𝑥𝑙𝑜𝑔𝑥</m:t>
                    </m:r>
                    <m:r>
                      <a:rPr lang="en-US" altLang="zh-CN" sz="2800" b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800" dirty="0"/>
                  <a:t>严格凸，令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/(</m:t>
                    </m:r>
                    <m:nary>
                      <m:naryPr>
                        <m:chr m:val="∑"/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800" dirty="0"/>
                  <a:t> ,</a:t>
                </a:r>
                <a:r>
                  <a:rPr lang="zh-CN" altLang="en-US" sz="2800" dirty="0"/>
                  <a:t>则有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m:rPr>
                        <m:sty m:val="p"/>
                      </m:rPr>
                      <a:rPr lang="en-US" altLang="zh-CN" sz="2800" b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证毕！</a:t>
                </a:r>
                <a:endParaRPr lang="en-US" altLang="zh-CN" sz="2800" dirty="0"/>
              </a:p>
              <a:p>
                <a:endParaRPr lang="zh-CN" altLang="en-US" sz="4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1844" r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124539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信息论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离散随机变量下的相对熵是下凸函数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令相对熵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m:rPr>
                            <m:lit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则有：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m:rPr>
                            <m:lit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m:rPr>
                            <m:lit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m:rPr>
                        <m:lit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理解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相对熵是指为了鉴别信源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dirty="0"/>
                  <a:t>和信源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，而对随机变量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dirty="0"/>
                  <a:t>在分布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dirty="0"/>
                  <a:t>假设下进行观察所平均得到的倾向于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的信息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zh-CN" altLang="en-US" dirty="0"/>
                  <a:t>相当于先验分布，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dirty="0"/>
                  <a:t>为后验分布，观察者观察随机变量所获得的信息量</a:t>
                </a:r>
                <a:endParaRPr lang="en-US" altLang="zh-CN" dirty="0"/>
              </a:p>
              <a:p>
                <a:r>
                  <a:rPr lang="zh-CN" altLang="en-US" dirty="0"/>
                  <a:t>相对熵：是两个概率分布之间差异性的度量</a:t>
                </a:r>
                <a:endParaRPr lang="en-US" altLang="zh-CN" dirty="0"/>
              </a:p>
              <a:p>
                <a:r>
                  <a:rPr lang="zh-CN" altLang="en-US" dirty="0"/>
                  <a:t>熵：是系统无序性的度量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735" b="-3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318193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信息论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信源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/>
                  <a:t>的互信息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m:rPr>
                                <m:lit/>
                              </m:r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m:rPr>
                                    <m:lit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m:rPr>
                                    <m:lit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互信息：是两个随机变量之间统计依存性的度量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标注 4"/>
          <p:cNvSpPr/>
          <p:nvPr/>
        </p:nvSpPr>
        <p:spPr bwMode="auto">
          <a:xfrm>
            <a:off x="7981950" y="2065338"/>
            <a:ext cx="1724025" cy="1606550"/>
          </a:xfrm>
          <a:prstGeom prst="wedgeRectCallout">
            <a:avLst>
              <a:gd name="adj1" fmla="val -120783"/>
              <a:gd name="adj2" fmla="val -44926"/>
            </a:avLst>
          </a:prstGeom>
          <a:solidFill>
            <a:schemeClr val="accent5">
              <a:lumMod val="5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400" dirty="0"/>
              <a:t>完全由</a:t>
            </a:r>
            <a:endParaRPr lang="en-US" altLang="zh-CN" sz="2400" dirty="0"/>
          </a:p>
          <a:p>
            <a:pPr algn="ctr" eaLnBrk="1" hangingPunct="1">
              <a:defRPr/>
            </a:pPr>
            <a:r>
              <a:rPr lang="zh-CN" altLang="en-US" sz="2400" dirty="0"/>
              <a:t>先验概率、</a:t>
            </a:r>
            <a:endParaRPr lang="en-US" altLang="zh-CN" sz="2400" dirty="0"/>
          </a:p>
          <a:p>
            <a:pPr algn="ctr" eaLnBrk="1" hangingPunct="1">
              <a:defRPr/>
            </a:pPr>
            <a:r>
              <a:rPr lang="zh-CN" altLang="en-US" sz="2400" dirty="0"/>
              <a:t>前向转移</a:t>
            </a:r>
            <a:endParaRPr lang="en-US" altLang="zh-CN" sz="2400" dirty="0"/>
          </a:p>
          <a:p>
            <a:pPr algn="ctr" eaLnBrk="1" hangingPunct="1">
              <a:defRPr/>
            </a:pPr>
            <a:r>
              <a:rPr lang="zh-CN" altLang="en-US" sz="2400" dirty="0"/>
              <a:t>概率决定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90562" y="3753197"/>
            <a:ext cx="8813800" cy="2116137"/>
            <a:chOff x="152400" y="1916113"/>
            <a:chExt cx="8813800" cy="211613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52400" y="1916113"/>
              <a:ext cx="4446588" cy="485775"/>
            </a:xfrm>
            <a:prstGeom prst="rect">
              <a:avLst/>
            </a:prstGeom>
            <a:solidFill>
              <a:srgbClr val="CCFFCC"/>
            </a:solidFill>
            <a:ln w="285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/>
                  <a:cs typeface="楷体_GB2312"/>
                </a:rPr>
                <a:t>互信息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/>
                  <a:cs typeface="楷体_GB2312"/>
                </a:rPr>
                <a:t>(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x</a:t>
              </a:r>
              <a:r>
                <a:rPr lang="en-US" altLang="zh-CN" sz="2400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;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/>
                  <a:cs typeface="楷体_GB2312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/>
                  <a:cs typeface="楷体_GB2312"/>
                </a:rPr>
                <a:t>可正、</a:t>
              </a:r>
              <a:r>
                <a:rPr lang="zh-CN" altLang="en-US" sz="2400" dirty="0">
                  <a:solidFill>
                    <a:srgbClr val="D60093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可负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/>
                  <a:cs typeface="楷体_GB2312"/>
                </a:rPr>
                <a:t>、可为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724400" y="1916113"/>
              <a:ext cx="4241800" cy="485775"/>
            </a:xfrm>
            <a:prstGeom prst="rect">
              <a:avLst/>
            </a:prstGeom>
            <a:solidFill>
              <a:srgbClr val="CCFFCC"/>
            </a:solidFill>
            <a:ln w="285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/>
                  <a:cs typeface="楷体_GB2312"/>
                </a:rPr>
                <a:t>平均互信息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;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/>
                  <a:cs typeface="楷体_GB2312"/>
                </a:rPr>
                <a:t>可正、可为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609725" y="2765425"/>
              <a:ext cx="1533525" cy="471488"/>
            </a:xfrm>
            <a:prstGeom prst="rect">
              <a:avLst/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300">
                  <a:solidFill>
                    <a:srgbClr val="66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何时为</a:t>
              </a:r>
              <a:r>
                <a:rPr lang="en-US" altLang="zh-CN" sz="2300">
                  <a:solidFill>
                    <a:srgbClr val="66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  <a:r>
                <a:rPr lang="zh-CN" altLang="en-US" sz="2300">
                  <a:solidFill>
                    <a:srgbClr val="66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？</a:t>
              </a:r>
            </a:p>
          </p:txBody>
        </p:sp>
        <p:cxnSp>
          <p:nvCxnSpPr>
            <p:cNvPr id="10" name="AutoShape 7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2376488" y="2416175"/>
              <a:ext cx="0" cy="334963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086475" y="2736850"/>
              <a:ext cx="1533525" cy="471488"/>
            </a:xfrm>
            <a:prstGeom prst="rect">
              <a:avLst/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300">
                  <a:solidFill>
                    <a:srgbClr val="66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何时为</a:t>
              </a:r>
              <a:r>
                <a:rPr lang="en-US" altLang="zh-CN" sz="2300">
                  <a:solidFill>
                    <a:srgbClr val="66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  <a:r>
                <a:rPr lang="zh-CN" altLang="en-US" sz="2300">
                  <a:solidFill>
                    <a:srgbClr val="66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？</a:t>
              </a:r>
            </a:p>
          </p:txBody>
        </p:sp>
        <p:cxnSp>
          <p:nvCxnSpPr>
            <p:cNvPr id="12" name="AutoShape 9"/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>
              <a:off x="6845300" y="2416175"/>
              <a:ext cx="7938" cy="306388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254125" y="3560763"/>
              <a:ext cx="2251075" cy="471487"/>
            </a:xfrm>
            <a:prstGeom prst="rect">
              <a:avLst/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300" i="1">
                  <a:solidFill>
                    <a:srgbClr val="66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x</a:t>
              </a:r>
              <a:r>
                <a:rPr lang="zh-CN" altLang="en-US" sz="2300">
                  <a:solidFill>
                    <a:srgbClr val="66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和</a:t>
              </a:r>
              <a:r>
                <a:rPr lang="en-US" altLang="zh-CN" sz="2300" i="1">
                  <a:solidFill>
                    <a:srgbClr val="66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y</a:t>
              </a:r>
              <a:r>
                <a:rPr lang="zh-CN" altLang="en-US" sz="2300">
                  <a:solidFill>
                    <a:srgbClr val="66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相互独立时</a:t>
              </a:r>
            </a:p>
          </p:txBody>
        </p:sp>
        <p:cxnSp>
          <p:nvCxnSpPr>
            <p:cNvPr id="14" name="AutoShape 11"/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>
              <a:off x="2376488" y="3251200"/>
              <a:ext cx="3175" cy="295275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630863" y="3522663"/>
              <a:ext cx="2347912" cy="471487"/>
            </a:xfrm>
            <a:prstGeom prst="rect">
              <a:avLst/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300" i="1">
                  <a:solidFill>
                    <a:srgbClr val="66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X</a:t>
              </a:r>
              <a:r>
                <a:rPr lang="zh-CN" altLang="en-US" sz="2300">
                  <a:solidFill>
                    <a:srgbClr val="66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和</a:t>
              </a:r>
              <a:r>
                <a:rPr lang="en-US" altLang="zh-CN" sz="2300" i="1">
                  <a:solidFill>
                    <a:srgbClr val="66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Y</a:t>
              </a:r>
              <a:r>
                <a:rPr lang="zh-CN" altLang="en-US" sz="2300">
                  <a:solidFill>
                    <a:srgbClr val="66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相互独立时</a:t>
              </a:r>
            </a:p>
          </p:txBody>
        </p:sp>
        <p:cxnSp>
          <p:nvCxnSpPr>
            <p:cNvPr id="16" name="AutoShape 13"/>
            <p:cNvCxnSpPr>
              <a:cxnSpLocks noChangeShapeType="1"/>
              <a:stCxn id="11" idx="2"/>
            </p:cNvCxnSpPr>
            <p:nvPr/>
          </p:nvCxnSpPr>
          <p:spPr bwMode="auto">
            <a:xfrm rot="16200000" flipH="1">
              <a:off x="6723063" y="3338513"/>
              <a:ext cx="265112" cy="4762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355789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信息论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互信息的对称性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𝑿𝒀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𝑿𝒀</m:t>
                            </m:r>
                          </m:sub>
                          <m:sup/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m:rPr>
                                            <m:lit/>
                                          </m:r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𝑿𝒀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𝑿𝒀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90000"/>
                  </a:lnSpc>
                </a:pPr>
                <a:r>
                  <a:rPr lang="zh-CN" altLang="en-US" dirty="0"/>
                  <a:t>从集合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Y</a:t>
                </a:r>
                <a:r>
                  <a:rPr lang="zh-CN" altLang="en-US" dirty="0"/>
                  <a:t>中获得的关于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r>
                  <a:rPr lang="zh-CN" altLang="en-US" dirty="0"/>
                  <a:t>的信息量等于从集合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r>
                  <a:rPr lang="zh-CN" altLang="en-US" dirty="0"/>
                  <a:t>中获得的关于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Y</a:t>
                </a:r>
                <a:r>
                  <a:rPr lang="zh-CN" altLang="en-US" dirty="0"/>
                  <a:t>的信息量。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92778"/>
              </p:ext>
            </p:extLst>
          </p:nvPr>
        </p:nvGraphicFramePr>
        <p:xfrm>
          <a:off x="2648744" y="4829175"/>
          <a:ext cx="4191000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Visio" r:id="rId4" imgW="2644140" imgH="1507541" progId="">
                  <p:embed/>
                </p:oleObj>
              </mc:Choice>
              <mc:Fallback>
                <p:oleObj name="Visio" r:id="rId4" imgW="2644140" imgH="1507541" progId="">
                  <p:embed/>
                  <p:pic>
                    <p:nvPicPr>
                      <p:cNvPr id="15463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744" y="4829175"/>
                        <a:ext cx="4191000" cy="238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2579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信息论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</a:rPr>
                  <a:t>平均互信息量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是先验概率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的上凸函数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</a:rPr>
                  <a:t>当信道固定时，选择不同的信源（先验概率不同），在信道输出端接收到的每个符号的平均信息量不同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</a:rPr>
                  <a:t>对一个固定信道（转移概率确定），一定存在一个信源分布，使得信道输出端每个符号的平均信息量最大（凹函数存在最大值）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</a:rPr>
                  <a:t>平均互信息量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是转移概率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|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的下凸函数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</a:rPr>
                  <a:t>当信源固定时，选择不同的信道（转移概率不同）来传输同一信源符号，在信道输出端接收到的每个符号的平均信息量不同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</a:rPr>
                  <a:t>对一个固定信源（先验概率确定），一定存在一种最差信道分布，使得信道输出端每个符号的平均信息量最小（凸函数存在最小值）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735" r="-1190" b="-5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31688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信息论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英文</a:t>
                </a:r>
                <a:r>
                  <a:rPr lang="en-US" altLang="zh-CN" sz="2400" dirty="0"/>
                  <a:t>26</a:t>
                </a:r>
                <a:r>
                  <a:rPr lang="zh-CN" altLang="en-US" sz="2400" dirty="0"/>
                  <a:t>个字母</a:t>
                </a:r>
                <a:r>
                  <a:rPr lang="en-US" altLang="zh-CN" sz="2400" dirty="0"/>
                  <a:t>+6</a:t>
                </a:r>
                <a:r>
                  <a:rPr lang="zh-CN" altLang="en-US" sz="2400" dirty="0"/>
                  <a:t>个标点符号，假设英文文章字母出现概率一样，则每个英文字母的信息量为：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𝟑𝟐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𝒃𝒊𝒕</m:t>
                    </m:r>
                  </m:oMath>
                </a14:m>
                <a:endParaRPr lang="en-US" altLang="zh-CN" sz="2400" b="1" dirty="0"/>
              </a:p>
              <a:p>
                <a:r>
                  <a:rPr lang="zh-CN" altLang="en-US" sz="2400" dirty="0"/>
                  <a:t>汉字常用字假设为</a:t>
                </a:r>
                <a:r>
                  <a:rPr lang="en-US" altLang="zh-CN" sz="2400" dirty="0"/>
                  <a:t>4096</a:t>
                </a:r>
                <a:r>
                  <a:rPr lang="zh-CN" altLang="en-US" sz="2400" dirty="0"/>
                  <a:t>个，假设在中文文章出现的次数一样，则每个汉字的信息量为：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𝟒𝟎𝟗𝟔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𝒃𝒊𝒕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显然英文的熵要低，因此规则性更强，更容易理解；中文的熵要高，因此变化更多，更难理解。</a:t>
                </a:r>
                <a:endParaRPr lang="en-US" altLang="zh-CN" sz="2400" dirty="0"/>
              </a:p>
              <a:p>
                <a:r>
                  <a:rPr lang="zh-CN" altLang="en-US" sz="2400" dirty="0"/>
                  <a:t>描述同一件事情，信息量一样，分别用中文和英文表达，则中文比英文要短！</a:t>
                </a:r>
                <a:endParaRPr lang="en-US" altLang="zh-CN" sz="2400" dirty="0"/>
              </a:p>
              <a:p>
                <a:r>
                  <a:rPr lang="zh-CN" altLang="en-US" sz="2400" dirty="0"/>
                  <a:t>在图像中提取特征来进行分类，在视频中提取特征来进行分类时，可以通过特征对分类的信息增益来评价特征的有效性！增益越大说明特征越有效！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93" b="-3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778649"/>
      </p:ext>
    </p:extLst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16B3D-3531-4FDE-AEBF-AFF6BC5F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信息论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7B3FAB-B786-4D6E-9389-955B76ACC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交叉熵</a:t>
                </a:r>
                <a:r>
                  <a:rPr lang="en-US" altLang="zh-CN" sz="2800" dirty="0"/>
                  <a:t>(cross entropy)</a:t>
                </a:r>
                <a:r>
                  <a:rPr lang="zh-CN" altLang="en-US" sz="2800" dirty="0"/>
                  <a:t>与相对熵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在机器学习中，每个训练集都存在一个真实的概率分布，也叫真实分布，我们的机器学习算法就是要拟合出一个概率分布，这个分布越接近真实分布越好。而根据真实分布，我们能够找到一个最优策略，以最小的代价消除系统的不确定性，而这个代价大小就是信息熵，需要注意的是，熵衡量了系统的不确定性，而我们要消除这个不确定性，所要付出的</a:t>
                </a:r>
                <a:r>
                  <a:rPr lang="en-US" altLang="zh-CN" sz="2400" dirty="0"/>
                  <a:t>【</a:t>
                </a:r>
                <a:r>
                  <a:rPr lang="zh-CN" altLang="en-US" sz="2400" dirty="0"/>
                  <a:t>最小努力</a:t>
                </a:r>
                <a:r>
                  <a:rPr lang="en-US" altLang="zh-CN" sz="2400" dirty="0"/>
                  <a:t>】</a:t>
                </a:r>
                <a:r>
                  <a:rPr lang="zh-CN" altLang="en-US" sz="2400" dirty="0"/>
                  <a:t>（猜题次数、编码长度等）的大小就是信息熵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真实分布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/>
                  <a:t>预测分布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其交叉熵定义为</a:t>
                </a:r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𝑪𝑬𝑯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  <m:sup/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  <m:sup/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𝒍𝒐𝒈𝒒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000" dirty="0"/>
              </a:p>
              <a:p>
                <a:pPr lvl="2"/>
                <a:r>
                  <a:rPr lang="zh-CN" altLang="en-US" sz="2000" dirty="0"/>
                  <a:t>即，在分布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000" dirty="0"/>
                  <a:t>的概率曲线下，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zh-CN" altLang="en-US" sz="2000" dirty="0"/>
                  <a:t>携带的信息量，且这个信息量要大于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000" dirty="0"/>
                  <a:t>的熵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，这是因为，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000" dirty="0"/>
                  <a:t>为真实分布，在真实情况下，</a:t>
                </a:r>
                <a:r>
                  <a:rPr lang="en-US" altLang="zh-CN" sz="2000" i="1" dirty="0"/>
                  <a:t>P</a:t>
                </a:r>
                <a:r>
                  <a:rPr lang="zh-CN" altLang="en-US" sz="2000" dirty="0"/>
                  <a:t>是最可能发生的，即，在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下，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7B3FAB-B786-4D6E-9389-955B76ACC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0" t="-1410" r="-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9362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信号能量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问题：</a:t>
                </a:r>
                <a:r>
                  <a:rPr lang="en-US" altLang="zh-CN" dirty="0"/>
                  <a:t>PSNR</a:t>
                </a:r>
                <a:r>
                  <a:rPr lang="zh-CN" altLang="en-US" dirty="0"/>
                  <a:t>的计算公式是什么？跟信号能量和噪声能量有什么关系？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输入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/>
                  <a:t>大小的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zh-CN" altLang="en-US" dirty="0"/>
                  <a:t>比特灰度图像为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/>
                  <a:t>，输出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𝒑𝒔𝒏𝒓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𝟐𝟓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𝒊𝒋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𝒊𝒋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𝒅𝑩</m:t>
                        </m:r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分贝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注意：信号能量和噪声能量的表示！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735"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5859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47E36-4D0E-41CC-847C-81F69EC2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2263E9-584D-424D-B2E4-8F24575E2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b="0" dirty="0"/>
                  <a:t>因此，交叉熵越低越好，最低的交叉熵也就是使用了真实分布所计算出来的信息熵</a:t>
                </a:r>
                <a:r>
                  <a:rPr lang="en-US" altLang="zh-CN" sz="2000" b="0" dirty="0"/>
                  <a:t>,</a:t>
                </a:r>
                <a:r>
                  <a:rPr lang="zh-CN" altLang="en-US" sz="2000" b="0" dirty="0"/>
                  <a:t>因为此时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dirty="0"/>
                  <a:t>交叉熵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信息熵</a:t>
                </a:r>
                <a:endParaRPr lang="en-US" altLang="zh-CN" sz="2000" dirty="0"/>
              </a:p>
              <a:p>
                <a:r>
                  <a:rPr lang="zh-CN" altLang="en-US" sz="20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000" dirty="0"/>
                  <a:t>和</a:t>
                </a:r>
                <a:r>
                  <a:rPr lang="en-US" altLang="zh-CN" sz="2000" dirty="0"/>
                  <a:t>Q</a:t>
                </a:r>
                <a:r>
                  <a:rPr lang="zh-CN" altLang="en-US" sz="2000" dirty="0"/>
                  <a:t>服从二分类问题分布时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𝑪𝑬𝑯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=−∑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𝒍𝒐𝒈𝒒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𝒑𝒍𝒐𝒈𝒒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1" dirty="0"/>
              </a:p>
              <a:p>
                <a:r>
                  <a:rPr lang="zh-CN" altLang="en-US" sz="2000" dirty="0"/>
                  <a:t>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000" dirty="0"/>
                  <a:t>替换成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zh-CN" altLang="en-US" sz="2000" dirty="0"/>
                  <a:t>替换成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zh-CN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𝒚𝒍𝒐𝒈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dirty="0"/>
                  <a:t>KL</a:t>
                </a:r>
                <a:r>
                  <a:rPr lang="zh-CN" altLang="en-US" sz="2000" dirty="0"/>
                  <a:t>散度，相对熵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𝑲𝑳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𝑪𝑬𝑯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相对熵和交叉熵区别在于，交叉熵中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Q</a:t>
                </a:r>
                <a:r>
                  <a:rPr lang="zh-CN" altLang="en-US" sz="2000" dirty="0"/>
                  <a:t>是有真实分布和预测分布的说法的，相对熵没有，且交叉熵代表的是由</a:t>
                </a:r>
                <a:r>
                  <a:rPr lang="en-US" altLang="zh-CN" sz="2000" dirty="0"/>
                  <a:t>Q</a:t>
                </a:r>
                <a:r>
                  <a:rPr lang="zh-CN" altLang="en-US" sz="2000" dirty="0"/>
                  <a:t>到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的最优策略。假设我们想知道某个策略和最优策略之间的差异，我们就可以用相对熵来衡量这两者之间的差异。即，相对熵 </a:t>
                </a:r>
                <a:r>
                  <a:rPr lang="en-US" altLang="zh-CN" sz="2000" dirty="0"/>
                  <a:t>= </a:t>
                </a:r>
                <a:r>
                  <a:rPr lang="zh-CN" altLang="en-US" sz="2000" dirty="0"/>
                  <a:t>某个策略的交叉熵 </a:t>
                </a:r>
                <a:r>
                  <a:rPr lang="en-US" altLang="zh-CN" sz="2000" dirty="0"/>
                  <a:t>- </a:t>
                </a:r>
                <a:r>
                  <a:rPr lang="zh-CN" altLang="en-US" sz="2000" dirty="0"/>
                  <a:t>信息熵（根据系统真实分布计算而得的信息熵，为最优策略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2263E9-584D-424D-B2E4-8F24575E2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5" t="-542" r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5423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7112" y="3147516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谢谢！</a:t>
            </a: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信息论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sz="1800" dirty="0"/>
              </a:p>
              <a:p>
                <a:r>
                  <a:rPr lang="zh-CN" altLang="en-US" sz="1800" dirty="0"/>
                  <a:t>问题</a:t>
                </a:r>
                <a:r>
                  <a:rPr lang="en-US" altLang="zh-CN" sz="1800" dirty="0"/>
                  <a:t>1.</a:t>
                </a:r>
                <a:r>
                  <a:rPr lang="zh-CN" altLang="en-US" sz="1800" dirty="0"/>
                  <a:t>在甲袋中放入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800" dirty="0"/>
                  <a:t>个不同阻值的电阻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8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dirty="0"/>
                  <a:t>的电阻值为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sz="1800" dirty="0"/>
                  <a:t>,</a:t>
                </a:r>
                <a:r>
                  <a:rPr lang="zh-CN" altLang="en-US" sz="1800" dirty="0"/>
                  <a:t>每个电阻取出的概率相等，则事件“取出的电阻的阻值为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1800" dirty="0"/>
                  <a:t>”的信息量是多少？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𝒍𝒐𝒈𝒑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𝒍𝒐𝒈</m:t>
                    </m:r>
                    <m:f>
                      <m:f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𝒍𝒐𝒈𝒏</m:t>
                    </m:r>
                  </m:oMath>
                </a14:m>
                <a:endParaRPr lang="en-US" altLang="zh-CN" sz="1400" dirty="0"/>
              </a:p>
              <a:p>
                <a:r>
                  <a:rPr lang="zh-CN" altLang="en-US" sz="1800" dirty="0"/>
                  <a:t>问题</a:t>
                </a:r>
                <a:r>
                  <a:rPr lang="en-US" altLang="zh-CN" sz="1800" dirty="0"/>
                  <a:t>2.</a:t>
                </a:r>
                <a:r>
                  <a:rPr lang="zh-CN" altLang="en-US" sz="1800" dirty="0"/>
                  <a:t>在甲袋中放入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8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个不同阻值的电阻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8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1800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800" b="1" i="0" dirty="0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zh-CN" altLang="en-US" sz="1800" dirty="0"/>
                  <a:t>的电阻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个，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800" b="1" i="0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zh-CN" altLang="en-US" sz="1800" dirty="0"/>
                  <a:t>的电阻</a:t>
                </a:r>
                <a:r>
                  <a:rPr lang="en-US" altLang="zh-CN" sz="1800" dirty="0"/>
                  <a:t>2</a:t>
                </a:r>
                <a:r>
                  <a:rPr lang="zh-CN" altLang="en-US" sz="1800" dirty="0"/>
                  <a:t>个，</a:t>
                </a:r>
                <a:r>
                  <a:rPr lang="en-US" altLang="zh-CN" sz="1800" dirty="0"/>
                  <a:t>…,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800" b="1" i="0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zh-CN" altLang="en-US" sz="1800" dirty="0"/>
                  <a:t>的电阻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800" dirty="0"/>
                  <a:t>个，则事件“取出的电阻阻值为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1800" dirty="0"/>
                  <a:t>”的信息量是多少？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num>
                      <m:den>
                        <m:f>
                          <m:f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d>
                          <m:d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𝒍𝒐𝒈𝒑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d>
                              <m:dPr>
                                <m:ctrlP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d>
                              <m:dPr>
                                <m:ctrlP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1400" dirty="0"/>
              </a:p>
              <a:p>
                <a:r>
                  <a:rPr lang="zh-CN" altLang="en-US" sz="1800" dirty="0"/>
                  <a:t>什么是先验概率，什么是后验概率，条件信息量与后验概率先验概率有何关系？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lit/>
                          </m:r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𝒍𝒐𝒈𝒑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lit/>
                      </m:rPr>
                      <a:rPr lang="en-US" altLang="zh-CN" sz="14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/>
              </a:p>
              <a:p>
                <a:pPr lvl="1"/>
                <a:endParaRPr lang="zh-CN" altLang="en-US" sz="1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15033" y="4628256"/>
            <a:ext cx="3076575" cy="5238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出现的概率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270971" y="4628256"/>
            <a:ext cx="3017837" cy="52387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的不确定性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86433" y="5120381"/>
            <a:ext cx="3305175" cy="9540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en-US">
                <a:latin typeface="Times New Roman" panose="02020603050405020304" pitchFamily="18" charset="0"/>
              </a:rPr>
              <a:t>出现之后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出现的概率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270971" y="5120381"/>
            <a:ext cx="5143500" cy="9540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):</a:t>
            </a:r>
            <a:r>
              <a:rPr lang="zh-CN" altLang="en-US">
                <a:latin typeface="Times New Roman" panose="02020603050405020304" pitchFamily="18" charset="0"/>
              </a:rPr>
              <a:t>已知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en-US">
                <a:latin typeface="Times New Roman" panose="02020603050405020304" pitchFamily="18" charset="0"/>
              </a:rPr>
              <a:t>之后仍然保留的关于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的不确定性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04171" y="6201469"/>
            <a:ext cx="3025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Arial Narrow" panose="020B0606020202030204" pitchFamily="34" charset="0"/>
                <a:ea typeface="楷体_GB2312"/>
                <a:cs typeface="楷体_GB2312"/>
              </a:rPr>
              <a:t>衡量的都是不确定性</a:t>
            </a:r>
            <a:r>
              <a:rPr lang="en-US" altLang="zh-CN" sz="2400">
                <a:solidFill>
                  <a:srgbClr val="002060"/>
                </a:solidFill>
                <a:latin typeface="Arial Narrow" panose="020B0606020202030204" pitchFamily="34" charset="0"/>
                <a:ea typeface="楷体_GB2312"/>
                <a:cs typeface="楷体_GB2312"/>
              </a:rPr>
              <a:t>.</a:t>
            </a:r>
            <a:endParaRPr lang="zh-CN" altLang="en-US" sz="2400">
              <a:solidFill>
                <a:srgbClr val="002060"/>
              </a:solidFill>
              <a:latin typeface="Arial Narrow" panose="020B0606020202030204" pitchFamily="34" charset="0"/>
              <a:ea typeface="楷体_GB2312"/>
              <a:cs typeface="楷体_GB2312"/>
            </a:endParaRPr>
          </a:p>
        </p:txBody>
      </p:sp>
      <p:grpSp>
        <p:nvGrpSpPr>
          <p:cNvPr id="12" name="组合 16"/>
          <p:cNvGrpSpPr>
            <a:grpSpLocks/>
          </p:cNvGrpSpPr>
          <p:nvPr/>
        </p:nvGrpSpPr>
        <p:grpSpPr bwMode="auto">
          <a:xfrm>
            <a:off x="1145183" y="4142328"/>
            <a:ext cx="3279676" cy="978055"/>
            <a:chOff x="714401" y="3898750"/>
            <a:chExt cx="3278975" cy="978050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714401" y="4419600"/>
              <a:ext cx="762000" cy="457200"/>
            </a:xfrm>
            <a:prstGeom prst="ellipse">
              <a:avLst/>
            </a:prstGeom>
            <a:noFill/>
            <a:ln w="28575" algn="ctr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577604" y="3898750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CC00CC"/>
                  </a:solidFill>
                  <a:latin typeface="Arial Narrow" panose="020B0606020202030204" pitchFamily="34" charset="0"/>
                  <a:ea typeface="楷体_GB2312"/>
                  <a:cs typeface="楷体_GB2312"/>
                </a:rPr>
                <a:t>先验概率</a:t>
              </a:r>
            </a:p>
          </p:txBody>
        </p:sp>
        <p:cxnSp>
          <p:nvCxnSpPr>
            <p:cNvPr id="15" name="AutoShape 15"/>
            <p:cNvCxnSpPr>
              <a:cxnSpLocks noChangeShapeType="1"/>
              <a:stCxn id="13" idx="7"/>
              <a:endCxn id="14" idx="1"/>
            </p:cNvCxnSpPr>
            <p:nvPr/>
          </p:nvCxnSpPr>
          <p:spPr bwMode="auto">
            <a:xfrm flipV="1">
              <a:off x="1364809" y="4129583"/>
              <a:ext cx="1212795" cy="35697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6" name="组合 17"/>
          <p:cNvGrpSpPr>
            <a:grpSpLocks/>
          </p:cNvGrpSpPr>
          <p:nvPr/>
        </p:nvGrpSpPr>
        <p:grpSpPr bwMode="auto">
          <a:xfrm>
            <a:off x="475258" y="5196581"/>
            <a:ext cx="1508125" cy="1452563"/>
            <a:chOff x="44388" y="4953000"/>
            <a:chExt cx="1508213" cy="1452265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2544" y="4953000"/>
              <a:ext cx="1070057" cy="457200"/>
            </a:xfrm>
            <a:prstGeom prst="ellipse">
              <a:avLst/>
            </a:prstGeom>
            <a:noFill/>
            <a:ln w="28575" algn="ctr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4388" y="5943600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Arial Narrow" panose="020B0606020202030204" pitchFamily="34" charset="0"/>
                  <a:ea typeface="楷体_GB2312"/>
                  <a:cs typeface="楷体_GB2312"/>
                </a:rPr>
                <a:t>后验概率</a:t>
              </a:r>
            </a:p>
          </p:txBody>
        </p:sp>
        <p:cxnSp>
          <p:nvCxnSpPr>
            <p:cNvPr id="19" name="AutoShape 18"/>
            <p:cNvCxnSpPr>
              <a:cxnSpLocks noChangeShapeType="1"/>
              <a:stCxn id="17" idx="3"/>
            </p:cNvCxnSpPr>
            <p:nvPr/>
          </p:nvCxnSpPr>
          <p:spPr bwMode="auto">
            <a:xfrm rot="5400000">
              <a:off x="273394" y="5577743"/>
              <a:ext cx="600355" cy="131359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179921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信息论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1.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64</a:t>
                </a:r>
                <a:r>
                  <a:rPr lang="zh-CN" altLang="en-US" dirty="0"/>
                  <a:t>个点排列于一个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zh-CN" altLang="en-US" dirty="0"/>
                  <a:t>的棋盘中，设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表示棋子落入第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/>
                  <a:t>行；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dirty="0"/>
                  <a:t>表示棋子落入第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dirty="0"/>
                  <a:t>列，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𝒍𝒐𝒈𝒑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𝒃𝒊𝒕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𝟔𝟒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𝒍𝒐𝒈𝒑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𝒃𝒊𝒕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𝒃𝒊𝒕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互信息量的定义是什么？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lit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lit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313040" y="4761309"/>
            <a:ext cx="4953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举例：</a:t>
            </a:r>
          </a:p>
          <a:p>
            <a:pPr lvl="1"/>
            <a:r>
              <a:rPr lang="zh-CN" altLang="en-US" sz="1800" dirty="0"/>
              <a:t>张三同学今天没来上课</a:t>
            </a:r>
          </a:p>
          <a:p>
            <a:pPr lvl="1"/>
            <a:r>
              <a:rPr lang="zh-CN" altLang="en-US" sz="1800" dirty="0"/>
              <a:t>张三可能病了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为什么没来上课就会猜到生病了？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因为二者之间有关系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互信息衡量的就是这种关系的大小</a:t>
            </a:r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576762" y="51619"/>
            <a:ext cx="5329238" cy="873125"/>
            <a:chOff x="2339752" y="1916832"/>
            <a:chExt cx="5328592" cy="872724"/>
          </a:xfrm>
        </p:grpSpPr>
        <p:sp>
          <p:nvSpPr>
            <p:cNvPr id="6" name="右箭头 50"/>
            <p:cNvSpPr>
              <a:spLocks noChangeArrowheads="1"/>
            </p:cNvSpPr>
            <p:nvPr/>
          </p:nvSpPr>
          <p:spPr bwMode="auto">
            <a:xfrm>
              <a:off x="2771800" y="2156712"/>
              <a:ext cx="1455133" cy="293928"/>
            </a:xfrm>
            <a:prstGeom prst="rightArrow">
              <a:avLst>
                <a:gd name="adj1" fmla="val 50000"/>
                <a:gd name="adj2" fmla="val 49965"/>
              </a:avLst>
            </a:prstGeom>
            <a:solidFill>
              <a:srgbClr val="F2A1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7" name="圆柱形 32"/>
            <p:cNvSpPr>
              <a:spLocks noChangeArrowheads="1"/>
            </p:cNvSpPr>
            <p:nvPr/>
          </p:nvSpPr>
          <p:spPr bwMode="auto">
            <a:xfrm rot="5400000">
              <a:off x="4645603" y="1467688"/>
              <a:ext cx="686326" cy="1584613"/>
            </a:xfrm>
            <a:prstGeom prst="can">
              <a:avLst>
                <a:gd name="adj" fmla="val 2500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8" name="右箭头 37"/>
            <p:cNvSpPr>
              <a:spLocks noChangeArrowheads="1"/>
            </p:cNvSpPr>
            <p:nvPr/>
          </p:nvSpPr>
          <p:spPr bwMode="auto">
            <a:xfrm>
              <a:off x="5659179" y="2156712"/>
              <a:ext cx="1493222" cy="293928"/>
            </a:xfrm>
            <a:prstGeom prst="rightArrow">
              <a:avLst>
                <a:gd name="adj1" fmla="val 50000"/>
                <a:gd name="adj2" fmla="val 49979"/>
              </a:avLst>
            </a:prstGeom>
            <a:solidFill>
              <a:srgbClr val="F2A1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9" name="TextBox 34"/>
            <p:cNvSpPr txBox="1">
              <a:spLocks noChangeArrowheads="1"/>
            </p:cNvSpPr>
            <p:nvPr/>
          </p:nvSpPr>
          <p:spPr bwMode="auto">
            <a:xfrm>
              <a:off x="4196459" y="2069349"/>
              <a:ext cx="1340827" cy="400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0000FF"/>
                  </a:solidFill>
                  <a:latin typeface="Arial Narrow" panose="020B0606020202030204" pitchFamily="34" charset="0"/>
                </a:rPr>
                <a:t>信道</a:t>
              </a:r>
            </a:p>
          </p:txBody>
        </p: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>
              <a:off x="2339752" y="2266336"/>
              <a:ext cx="53285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                                    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978063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信息论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互信息量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互易性：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dirty="0"/>
                  <a:t>统计独立</a:t>
                </a:r>
                <a:endParaRPr lang="en-US" altLang="zh-CN" dirty="0"/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3.</a:t>
                </a:r>
                <a:r>
                  <a:rPr lang="zh-CN" altLang="en-US" dirty="0"/>
                  <a:t>互信息量可以是负的吗？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lit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m:rPr>
                                <m:lit/>
                              </m:r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i="1" dirty="0">
                  <a:latin typeface="Times New Roman" panose="02020603050405020304" pitchFamily="18" charset="0"/>
                </a:endParaRPr>
              </a:p>
              <a:p>
                <a:pPr lvl="2"/>
                <a:r>
                  <a:rPr lang="en-US" altLang="zh-CN" sz="2000" i="1" dirty="0">
                    <a:latin typeface="Times New Roman" panose="02020603050405020304" pitchFamily="18" charset="0"/>
                  </a:rPr>
                  <a:t>y</a:t>
                </a:r>
                <a:r>
                  <a:rPr lang="zh-CN" altLang="en-US" sz="2000" dirty="0"/>
                  <a:t>的出现有利于确定</a:t>
                </a:r>
                <a:r>
                  <a:rPr lang="en-US" altLang="zh-CN" sz="2000" i="1" dirty="0">
                    <a:latin typeface="Times New Roman" panose="02020603050405020304" pitchFamily="18" charset="0"/>
                  </a:rPr>
                  <a:t>x</a:t>
                </a:r>
                <a:r>
                  <a:rPr lang="zh-CN" altLang="en-US" sz="2000" dirty="0"/>
                  <a:t>的发生</a:t>
                </a:r>
                <a:r>
                  <a:rPr lang="en-US" altLang="zh-CN" sz="2000" dirty="0"/>
                  <a:t>:</a:t>
                </a:r>
                <a:r>
                  <a:rPr lang="zh-CN" altLang="en-US" sz="2400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zh-CN" altLang="en-US" sz="2400" dirty="0"/>
                  <a:t>：张三病了。</a:t>
                </a:r>
                <a:r>
                  <a:rPr lang="zh-CN" altLang="en-US" sz="2400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y</a:t>
                </a:r>
                <a:r>
                  <a:rPr lang="zh-CN" altLang="en-US" sz="2400" dirty="0"/>
                  <a:t>：张三没来上课。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lit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m:rPr>
                                <m:lit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i="1" dirty="0">
                  <a:latin typeface="Times New Roman" panose="02020603050405020304" pitchFamily="18" charset="0"/>
                </a:endParaRPr>
              </a:p>
              <a:p>
                <a:pPr lvl="2"/>
                <a:r>
                  <a:rPr lang="en-US" altLang="zh-CN" sz="2000" i="1" dirty="0">
                    <a:latin typeface="Times New Roman" panose="02020603050405020304" pitchFamily="18" charset="0"/>
                  </a:rPr>
                  <a:t>y</a:t>
                </a:r>
                <a:r>
                  <a:rPr lang="zh-CN" altLang="en-US" sz="2000" dirty="0"/>
                  <a:t>的出现有利于确定</a:t>
                </a:r>
                <a:r>
                  <a:rPr lang="en-US" altLang="zh-CN" sz="2000" i="1" dirty="0">
                    <a:latin typeface="Times New Roman" panose="02020603050405020304" pitchFamily="18" charset="0"/>
                  </a:rPr>
                  <a:t>x</a:t>
                </a:r>
                <a:r>
                  <a:rPr lang="zh-CN" altLang="en-US" sz="2000" dirty="0"/>
                  <a:t>的发生</a:t>
                </a:r>
                <a:r>
                  <a:rPr lang="en-US" altLang="zh-CN" sz="2000" dirty="0"/>
                  <a:t>:</a:t>
                </a:r>
                <a:r>
                  <a:rPr lang="zh-CN" altLang="en-US" sz="2400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zh-CN" altLang="en-US" sz="2400" dirty="0"/>
                  <a:t>：张三病了。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y</a:t>
                </a:r>
                <a:r>
                  <a:rPr lang="zh-CN" altLang="en-US" sz="2400" dirty="0"/>
                  <a:t>：张三没来上课。</a:t>
                </a:r>
                <a:endParaRPr lang="en-US" altLang="zh-CN" sz="2400" dirty="0"/>
              </a:p>
              <a:p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无论正负，互信息量的绝对值越大，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的关系越密切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注：与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3200" dirty="0"/>
                  <a:t>比较！</a:t>
                </a:r>
              </a:p>
              <a:p>
                <a:pPr lvl="2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1735" r="-926" b="-2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26284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信息论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互信息量不大于任何事件的自信息量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594294"/>
              </p:ext>
            </p:extLst>
          </p:nvPr>
        </p:nvGraphicFramePr>
        <p:xfrm>
          <a:off x="1208584" y="2385045"/>
          <a:ext cx="33035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1422400" imgH="203200" progId="Equation.DSMT4">
                  <p:embed/>
                </p:oleObj>
              </mc:Choice>
              <mc:Fallback>
                <p:oleObj name="Equation" r:id="rId4" imgW="1422400" imgH="203200" progId="Equation.DSMT4">
                  <p:embed/>
                  <p:pic>
                    <p:nvPicPr>
                      <p:cNvPr id="28672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584" y="2385045"/>
                        <a:ext cx="33035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566471"/>
              </p:ext>
            </p:extLst>
          </p:nvPr>
        </p:nvGraphicFramePr>
        <p:xfrm>
          <a:off x="1219696" y="3148633"/>
          <a:ext cx="33909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6" imgW="1459866" imgH="203112" progId="Equation.DSMT4">
                  <p:embed/>
                </p:oleObj>
              </mc:Choice>
              <mc:Fallback>
                <p:oleObj name="Equation" r:id="rId6" imgW="1459866" imgH="203112" progId="Equation.DSMT4">
                  <p:embed/>
                  <p:pic>
                    <p:nvPicPr>
                      <p:cNvPr id="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696" y="3148633"/>
                        <a:ext cx="33909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10"/>
          <p:cNvGrpSpPr>
            <a:grpSpLocks/>
          </p:cNvGrpSpPr>
          <p:nvPr/>
        </p:nvGrpSpPr>
        <p:grpSpPr bwMode="auto">
          <a:xfrm>
            <a:off x="5261471" y="2165970"/>
            <a:ext cx="2847975" cy="873125"/>
            <a:chOff x="3184506" y="1911348"/>
            <a:chExt cx="2848015" cy="872456"/>
          </a:xfrm>
        </p:grpSpPr>
        <p:sp>
          <p:nvSpPr>
            <p:cNvPr id="7" name="右箭头 50"/>
            <p:cNvSpPr>
              <a:spLocks noChangeArrowheads="1"/>
            </p:cNvSpPr>
            <p:nvPr/>
          </p:nvSpPr>
          <p:spPr bwMode="auto">
            <a:xfrm>
              <a:off x="3184506" y="2151044"/>
              <a:ext cx="909657" cy="293703"/>
            </a:xfrm>
            <a:prstGeom prst="rightArrow">
              <a:avLst>
                <a:gd name="adj1" fmla="val 50000"/>
                <a:gd name="adj2" fmla="val 49971"/>
              </a:avLst>
            </a:prstGeom>
            <a:solidFill>
              <a:srgbClr val="F2A1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8" name="圆柱形 32"/>
            <p:cNvSpPr>
              <a:spLocks noChangeArrowheads="1"/>
            </p:cNvSpPr>
            <p:nvPr/>
          </p:nvSpPr>
          <p:spPr bwMode="auto">
            <a:xfrm rot="5400000">
              <a:off x="4227513" y="1758948"/>
              <a:ext cx="685800" cy="990600"/>
            </a:xfrm>
            <a:prstGeom prst="can">
              <a:avLst>
                <a:gd name="adj" fmla="val 2499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9" name="右箭头 37"/>
            <p:cNvSpPr>
              <a:spLocks noChangeArrowheads="1"/>
            </p:cNvSpPr>
            <p:nvPr/>
          </p:nvSpPr>
          <p:spPr bwMode="auto">
            <a:xfrm>
              <a:off x="4989513" y="2151044"/>
              <a:ext cx="933468" cy="293703"/>
            </a:xfrm>
            <a:prstGeom prst="rightArrow">
              <a:avLst>
                <a:gd name="adj1" fmla="val 50000"/>
                <a:gd name="adj2" fmla="val 49984"/>
              </a:avLst>
            </a:prstGeom>
            <a:solidFill>
              <a:srgbClr val="F2A1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0" name="TextBox 34"/>
            <p:cNvSpPr txBox="1">
              <a:spLocks noChangeArrowheads="1"/>
            </p:cNvSpPr>
            <p:nvPr/>
          </p:nvSpPr>
          <p:spPr bwMode="auto">
            <a:xfrm>
              <a:off x="4075113" y="2063748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CC00CC"/>
                  </a:solidFill>
                  <a:latin typeface="Arial Narrow" panose="020B0606020202030204" pitchFamily="34" charset="0"/>
                </a:rPr>
                <a:t>信道</a:t>
              </a: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3330558" y="2260584"/>
              <a:ext cx="27019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               y</a:t>
              </a:r>
            </a:p>
          </p:txBody>
        </p:sp>
      </p:grpSp>
      <p:grpSp>
        <p:nvGrpSpPr>
          <p:cNvPr id="12" name="组合 10"/>
          <p:cNvGrpSpPr>
            <a:grpSpLocks/>
          </p:cNvGrpSpPr>
          <p:nvPr/>
        </p:nvGrpSpPr>
        <p:grpSpPr bwMode="auto">
          <a:xfrm>
            <a:off x="5251946" y="2932733"/>
            <a:ext cx="2847975" cy="873125"/>
            <a:chOff x="3184506" y="1911348"/>
            <a:chExt cx="2848015" cy="872456"/>
          </a:xfrm>
        </p:grpSpPr>
        <p:sp>
          <p:nvSpPr>
            <p:cNvPr id="13" name="右箭头 50"/>
            <p:cNvSpPr>
              <a:spLocks noChangeArrowheads="1"/>
            </p:cNvSpPr>
            <p:nvPr/>
          </p:nvSpPr>
          <p:spPr bwMode="auto">
            <a:xfrm rot="10800000">
              <a:off x="3184506" y="2151044"/>
              <a:ext cx="909657" cy="293703"/>
            </a:xfrm>
            <a:prstGeom prst="rightArrow">
              <a:avLst>
                <a:gd name="adj1" fmla="val 50000"/>
                <a:gd name="adj2" fmla="val 49971"/>
              </a:avLst>
            </a:prstGeom>
            <a:solidFill>
              <a:srgbClr val="F2A1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4" name="圆柱形 32"/>
            <p:cNvSpPr>
              <a:spLocks noChangeArrowheads="1"/>
            </p:cNvSpPr>
            <p:nvPr/>
          </p:nvSpPr>
          <p:spPr bwMode="auto">
            <a:xfrm rot="5400000">
              <a:off x="4227513" y="1758948"/>
              <a:ext cx="685800" cy="990600"/>
            </a:xfrm>
            <a:prstGeom prst="can">
              <a:avLst>
                <a:gd name="adj" fmla="val 2499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5" name="右箭头 37"/>
            <p:cNvSpPr>
              <a:spLocks noChangeArrowheads="1"/>
            </p:cNvSpPr>
            <p:nvPr/>
          </p:nvSpPr>
          <p:spPr bwMode="auto">
            <a:xfrm rot="10800000">
              <a:off x="4989513" y="2151044"/>
              <a:ext cx="933468" cy="293703"/>
            </a:xfrm>
            <a:prstGeom prst="rightArrow">
              <a:avLst>
                <a:gd name="adj1" fmla="val 50000"/>
                <a:gd name="adj2" fmla="val 49984"/>
              </a:avLst>
            </a:prstGeom>
            <a:solidFill>
              <a:srgbClr val="F2A1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6" name="TextBox 34"/>
            <p:cNvSpPr txBox="1">
              <a:spLocks noChangeArrowheads="1"/>
            </p:cNvSpPr>
            <p:nvPr/>
          </p:nvSpPr>
          <p:spPr bwMode="auto">
            <a:xfrm>
              <a:off x="4075113" y="2063748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CC00CC"/>
                  </a:solidFill>
                  <a:latin typeface="Arial Narrow" panose="020B0606020202030204" pitchFamily="34" charset="0"/>
                </a:rPr>
                <a:t>信道</a:t>
              </a:r>
            </a:p>
          </p:txBody>
        </p: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3330558" y="2260584"/>
              <a:ext cx="27019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                   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36262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信息论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问题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预先知道他的三位朋友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中必有一人某晚要到他家来，且三人来的可能性相同。但这天上午接到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的电话，说因故不能来了。这天下午，又接到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的电话说因出席重要会议不能来了。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家；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家；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家；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打电话确定不去；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打电话确定不去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758074"/>
              </p:ext>
            </p:extLst>
          </p:nvPr>
        </p:nvGraphicFramePr>
        <p:xfrm>
          <a:off x="992560" y="6201469"/>
          <a:ext cx="51435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3263900" imgH="203200" progId="Equation.DSMT4">
                  <p:embed/>
                </p:oleObj>
              </mc:Choice>
              <mc:Fallback>
                <p:oleObj name="Equation" r:id="rId3" imgW="3263900" imgH="203200" progId="Equation.DSMT4">
                  <p:embed/>
                  <p:pic>
                    <p:nvPicPr>
                      <p:cNvPr id="23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560" y="6201469"/>
                        <a:ext cx="51435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2820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信息论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解：已知条件</a:t>
            </a:r>
          </a:p>
          <a:p>
            <a:pPr>
              <a:buFont typeface="Wingdings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)=1/3,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d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)=0,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)=1/2</a:t>
            </a:r>
          </a:p>
          <a:p>
            <a:pPr>
              <a:buFont typeface="Wingdings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ef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d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ef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)=0,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ef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)=1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/>
              <a:t>求互信息量：</a:t>
            </a:r>
          </a:p>
          <a:p>
            <a:pPr>
              <a:buFont typeface="Wingdings" pitchFamily="2" charset="2"/>
              <a:buNone/>
            </a:pPr>
            <a:endParaRPr lang="en-US" altLang="zh-CN" sz="100" dirty="0"/>
          </a:p>
          <a:p>
            <a:pPr>
              <a:buFont typeface="Wingdings" pitchFamily="2" charset="2"/>
              <a:buNone/>
            </a:pPr>
            <a:r>
              <a:rPr lang="zh-CN" altLang="en-US" dirty="0"/>
              <a:t>解：</a:t>
            </a:r>
          </a:p>
          <a:p>
            <a:endParaRPr lang="en-US" altLang="zh-CN" dirty="0"/>
          </a:p>
        </p:txBody>
      </p:sp>
      <p:graphicFrame>
        <p:nvGraphicFramePr>
          <p:cNvPr id="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439720"/>
              </p:ext>
            </p:extLst>
          </p:nvPr>
        </p:nvGraphicFramePr>
        <p:xfrm>
          <a:off x="1646411" y="3483421"/>
          <a:ext cx="41354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Equation" r:id="rId3" imgW="2603500" imgH="419100" progId="Equation.DSMT4">
                  <p:embed/>
                </p:oleObj>
              </mc:Choice>
              <mc:Fallback>
                <p:oleObj name="Equation" r:id="rId3" imgW="2603500" imgH="419100" progId="Equation.DSMT4">
                  <p:embed/>
                  <p:pic>
                    <p:nvPicPr>
                      <p:cNvPr id="122884" name="Object 6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411" y="3483421"/>
                        <a:ext cx="4135438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638401"/>
              </p:ext>
            </p:extLst>
          </p:nvPr>
        </p:nvGraphicFramePr>
        <p:xfrm>
          <a:off x="1555924" y="5055046"/>
          <a:ext cx="41624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Equation" r:id="rId5" imgW="2641600" imgH="419100" progId="Equation.DSMT4">
                  <p:embed/>
                </p:oleObj>
              </mc:Choice>
              <mc:Fallback>
                <p:oleObj name="Equation" r:id="rId5" imgW="2641600" imgH="419100" progId="Equation.DSMT4">
                  <p:embed/>
                  <p:pic>
                    <p:nvPicPr>
                      <p:cNvPr id="122886" name="Object 6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24" y="5055046"/>
                        <a:ext cx="41624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95061"/>
              </p:ext>
            </p:extLst>
          </p:nvPr>
        </p:nvGraphicFramePr>
        <p:xfrm>
          <a:off x="1565449" y="4269233"/>
          <a:ext cx="32337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Equation" r:id="rId7" imgW="2019300" imgH="419100" progId="Equation.DSMT4">
                  <p:embed/>
                </p:oleObj>
              </mc:Choice>
              <mc:Fallback>
                <p:oleObj name="Equation" r:id="rId7" imgW="2019300" imgH="419100" progId="Equation.DSMT4">
                  <p:embed/>
                  <p:pic>
                    <p:nvPicPr>
                      <p:cNvPr id="287749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449" y="4269233"/>
                        <a:ext cx="323373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303828"/>
              </p:ext>
            </p:extLst>
          </p:nvPr>
        </p:nvGraphicFramePr>
        <p:xfrm>
          <a:off x="1568624" y="5769421"/>
          <a:ext cx="32924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Equation" r:id="rId9" imgW="2184400" imgH="419100" progId="Equation.DSMT4">
                  <p:embed/>
                </p:oleObj>
              </mc:Choice>
              <mc:Fallback>
                <p:oleObj name="Equation" r:id="rId9" imgW="2184400" imgH="419100" progId="Equation.DSMT4">
                  <p:embed/>
                  <p:pic>
                    <p:nvPicPr>
                      <p:cNvPr id="287751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624" y="5769421"/>
                        <a:ext cx="329247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682599"/>
              </p:ext>
            </p:extLst>
          </p:nvPr>
        </p:nvGraphicFramePr>
        <p:xfrm>
          <a:off x="6075363" y="5043363"/>
          <a:ext cx="30543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Equation" r:id="rId11" imgW="2120900" imgH="419100" progId="Equation.DSMT4">
                  <p:embed/>
                </p:oleObj>
              </mc:Choice>
              <mc:Fallback>
                <p:oleObj name="Equation" r:id="rId11" imgW="2120900" imgH="419100" progId="Equation.DSMT4">
                  <p:embed/>
                  <p:pic>
                    <p:nvPicPr>
                      <p:cNvPr id="28775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363" y="5043363"/>
                        <a:ext cx="30543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0088"/>
              </p:ext>
            </p:extLst>
          </p:nvPr>
        </p:nvGraphicFramePr>
        <p:xfrm>
          <a:off x="6013451" y="3543176"/>
          <a:ext cx="38735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Equation" r:id="rId13" imgW="2578100" imgH="419100" progId="Equation.DSMT4">
                  <p:embed/>
                </p:oleObj>
              </mc:Choice>
              <mc:Fallback>
                <p:oleObj name="Equation" r:id="rId13" imgW="2578100" imgH="419100" progId="Equation.DSMT4">
                  <p:embed/>
                  <p:pic>
                    <p:nvPicPr>
                      <p:cNvPr id="287752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1" y="3543176"/>
                        <a:ext cx="38735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8830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信息论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1"/>
              <p:cNvSpPr txBox="1"/>
              <p:nvPr/>
            </p:nvSpPr>
            <p:spPr bwMode="auto">
              <a:xfrm>
                <a:off x="479425" y="1592263"/>
                <a:ext cx="9298111" cy="141605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问题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电视屏幕上约有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个格点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每点有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个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不同的灰度等级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共能组成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个不同的画面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如果每个画面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等概率出现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平均每个画面可提供多少信息量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425" y="1592263"/>
                <a:ext cx="9298111" cy="1416050"/>
              </a:xfrm>
              <a:prstGeom prst="rect">
                <a:avLst/>
              </a:prstGeom>
              <a:blipFill>
                <a:blip r:embed="rId3"/>
                <a:stretch>
                  <a:fillRect l="-59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0028" y="3133997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t" anchorCtr="0" compatLnSpc="1"/>
          <a:lstStyle>
            <a:lvl1pPr marL="330200" indent="-330200" algn="l" defTabSz="88074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Wingdings" panose="05000000000000000000" pitchFamily="2" charset="2"/>
              <a:buChar char="u"/>
              <a:defRPr sz="3000" b="1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16280" indent="-274955" algn="l" defTabSz="88074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+mn-lt"/>
                <a:ea typeface="+mj-ea"/>
              </a:defRPr>
            </a:lvl2pPr>
            <a:lvl3pPr marL="1101725" indent="-220980" algn="l" defTabSz="88074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Wingdings" panose="05000000000000000000" pitchFamily="2" charset="2"/>
              <a:buChar char="ü"/>
              <a:defRPr sz="2200" b="1">
                <a:solidFill>
                  <a:schemeClr val="tx1"/>
                </a:solidFill>
                <a:latin typeface="+mn-lt"/>
                <a:ea typeface="+mj-ea"/>
              </a:defRPr>
            </a:lvl3pPr>
            <a:lvl4pPr marL="1541780" indent="-220980" algn="l" defTabSz="88074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4pPr>
            <a:lvl5pPr marL="1984375" indent="-224155" algn="l" defTabSz="88074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5pPr>
            <a:lvl6pPr marL="2441575" indent="-224155" algn="l" defTabSz="88074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6pPr>
            <a:lvl7pPr marL="2898775" indent="-224155" algn="l" defTabSz="88074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7pPr>
            <a:lvl8pPr marL="3355975" indent="-224155" algn="l" defTabSz="88074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8pPr>
            <a:lvl9pPr marL="3813175" indent="-224155" algn="l" defTabSz="88074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kern="0"/>
              <a:t>解：令</a:t>
            </a:r>
            <a:r>
              <a:rPr lang="en-US" altLang="zh-CN" i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kern="0"/>
              <a:t>表示画面的集合，</a:t>
            </a:r>
          </a:p>
        </p:txBody>
      </p:sp>
      <p:graphicFrame>
        <p:nvGraphicFramePr>
          <p:cNvPr id="6" name="Object 5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8440312"/>
              </p:ext>
            </p:extLst>
          </p:nvPr>
        </p:nvGraphicFramePr>
        <p:xfrm>
          <a:off x="4730403" y="3630885"/>
          <a:ext cx="34163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公式" r:id="rId4" imgW="1485255" imgH="406224" progId="Equation.3">
                  <p:embed/>
                </p:oleObj>
              </mc:Choice>
              <mc:Fallback>
                <p:oleObj name="公式" r:id="rId4" imgW="1485255" imgH="406224" progId="Equation.3">
                  <p:embed/>
                  <p:pic>
                    <p:nvPicPr>
                      <p:cNvPr id="153604" name="Object 5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403" y="3630885"/>
                        <a:ext cx="34163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74022230"/>
              </p:ext>
            </p:extLst>
          </p:nvPr>
        </p:nvGraphicFramePr>
        <p:xfrm>
          <a:off x="1149003" y="3859485"/>
          <a:ext cx="29781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公式" r:id="rId6" imgW="1294838" imgH="266584" progId="Equation.3">
                  <p:embed/>
                </p:oleObj>
              </mc:Choice>
              <mc:Fallback>
                <p:oleObj name="公式" r:id="rId6" imgW="1294838" imgH="266584" progId="Equation.3">
                  <p:embed/>
                  <p:pic>
                    <p:nvPicPr>
                      <p:cNvPr id="153605" name="Object 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003" y="3859485"/>
                        <a:ext cx="29781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8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19563745"/>
              </p:ext>
            </p:extLst>
          </p:nvPr>
        </p:nvGraphicFramePr>
        <p:xfrm>
          <a:off x="615603" y="4545285"/>
          <a:ext cx="84137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8" imgW="3289300" imgH="406400" progId="Equation.DSMT4">
                  <p:embed/>
                </p:oleObj>
              </mc:Choice>
              <mc:Fallback>
                <p:oleObj name="Equation" r:id="rId8" imgW="3289300" imgH="406400" progId="Equation.DSMT4">
                  <p:embed/>
                  <p:pic>
                    <p:nvPicPr>
                      <p:cNvPr id="153606" name="Object 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03" y="4545285"/>
                        <a:ext cx="84137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29951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Motorola">
  <a:themeElements>
    <a:clrScheme name="Motorola 10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0000"/>
      </a:accent6>
      <a:hlink>
        <a:srgbClr val="CC6600"/>
      </a:hlink>
      <a:folHlink>
        <a:srgbClr val="808080"/>
      </a:folHlink>
    </a:clrScheme>
    <a:fontScheme name="Motorola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</a:spPr>
      <a:bodyPr vert="horz" wrap="square" lIns="97850" tIns="48925" rIns="97850" bIns="48925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</a:spPr>
      <a:bodyPr vert="horz" wrap="square" lIns="97850" tIns="48925" rIns="97850" bIns="48925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Motorol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orol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8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E70000"/>
        </a:accent6>
        <a:hlink>
          <a:srgbClr val="FFCC00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9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CC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1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00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Motorola">
  <a:themeElements>
    <a:clrScheme name="Motorola 10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0000"/>
      </a:accent6>
      <a:hlink>
        <a:srgbClr val="CC6600"/>
      </a:hlink>
      <a:folHlink>
        <a:srgbClr val="808080"/>
      </a:folHlink>
    </a:clrScheme>
    <a:fontScheme name="Motorola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</a:spPr>
      <a:bodyPr vert="horz" wrap="square" lIns="97850" tIns="48925" rIns="97850" bIns="48925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</a:spPr>
      <a:bodyPr vert="horz" wrap="square" lIns="97850" tIns="48925" rIns="97850" bIns="48925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Motorol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orol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8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E70000"/>
        </a:accent6>
        <a:hlink>
          <a:srgbClr val="FFCC00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9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CC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1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00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</a:spPr>
      <a:bodyPr vert="horz" wrap="square" lIns="97850" tIns="48925" rIns="97850" bIns="48925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</a:spPr>
      <a:bodyPr vert="horz" wrap="square" lIns="97850" tIns="48925" rIns="97850" bIns="48925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otorola">
  <a:themeElements>
    <a:clrScheme name="1_Motorola 10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0000"/>
      </a:accent6>
      <a:hlink>
        <a:srgbClr val="CC6600"/>
      </a:hlink>
      <a:folHlink>
        <a:srgbClr val="808080"/>
      </a:folHlink>
    </a:clrScheme>
    <a:fontScheme name="1_Motorola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</a:spPr>
      <a:bodyPr vert="horz" wrap="square" lIns="97850" tIns="48925" rIns="97850" bIns="48925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</a:spPr>
      <a:bodyPr vert="horz" wrap="square" lIns="97850" tIns="48925" rIns="97850" bIns="48925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1_Motorol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torol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8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E70000"/>
        </a:accent6>
        <a:hlink>
          <a:srgbClr val="FFCC00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9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CC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1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00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</a:spPr>
      <a:bodyPr vert="horz" wrap="square" lIns="97850" tIns="48925" rIns="97850" bIns="48925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</a:spPr>
      <a:bodyPr vert="horz" wrap="square" lIns="97850" tIns="48925" rIns="97850" bIns="48925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2460</Words>
  <Application>Microsoft Office PowerPoint</Application>
  <PresentationFormat>自定义</PresentationFormat>
  <Paragraphs>178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黑体</vt:lpstr>
      <vt:lpstr>楷体_GB2312</vt:lpstr>
      <vt:lpstr>隶书</vt:lpstr>
      <vt:lpstr>宋体</vt:lpstr>
      <vt:lpstr>Arial</vt:lpstr>
      <vt:lpstr>Arial Narrow</vt:lpstr>
      <vt:lpstr>Bookman Old Style</vt:lpstr>
      <vt:lpstr>Cambria Math</vt:lpstr>
      <vt:lpstr>Symbol</vt:lpstr>
      <vt:lpstr>Tahoma</vt:lpstr>
      <vt:lpstr>Times New Roman</vt:lpstr>
      <vt:lpstr>Wingdings</vt:lpstr>
      <vt:lpstr>Motorola</vt:lpstr>
      <vt:lpstr>2_Motorola</vt:lpstr>
      <vt:lpstr>自定义设计方案</vt:lpstr>
      <vt:lpstr>1_Motorola</vt:lpstr>
      <vt:lpstr>1_自定义设计方案</vt:lpstr>
      <vt:lpstr>Equation</vt:lpstr>
      <vt:lpstr>公式</vt:lpstr>
      <vt:lpstr>Visio</vt:lpstr>
      <vt:lpstr>人工智能数学基础 课堂讨论  </vt:lpstr>
      <vt:lpstr>信号能量</vt:lpstr>
      <vt:lpstr>第4章 信息论</vt:lpstr>
      <vt:lpstr>第4章 信息论</vt:lpstr>
      <vt:lpstr>第4章 信息论</vt:lpstr>
      <vt:lpstr>第4章 信息论</vt:lpstr>
      <vt:lpstr>第4章 信息论</vt:lpstr>
      <vt:lpstr>第4章 信息论</vt:lpstr>
      <vt:lpstr>第4章 信息论</vt:lpstr>
      <vt:lpstr>第4章 信息论-熵函数的特性</vt:lpstr>
      <vt:lpstr>第4章 信息论</vt:lpstr>
      <vt:lpstr>第4章 信息论</vt:lpstr>
      <vt:lpstr>第4章 信息论</vt:lpstr>
      <vt:lpstr>第4章 信息论</vt:lpstr>
      <vt:lpstr>第4章 信息论</vt:lpstr>
      <vt:lpstr>第4章 信息论</vt:lpstr>
      <vt:lpstr>第4章 信息论</vt:lpstr>
      <vt:lpstr>第4章 信息论</vt:lpstr>
      <vt:lpstr>第4章 信息论</vt:lpstr>
      <vt:lpstr>PowerPoint 演示文稿</vt:lpstr>
      <vt:lpstr>PowerPoint 演示文稿</vt:lpstr>
    </vt:vector>
  </TitlesOfParts>
  <Company>Harbin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人工智能数学基础-课堂讨论-不确定度量与熵</dc:title>
  <dc:creator>刘绍辉</dc:creator>
  <cp:lastModifiedBy>刘绍辉</cp:lastModifiedBy>
  <cp:revision>2103</cp:revision>
  <cp:lastPrinted>2015-10-10T13:26:00Z</cp:lastPrinted>
  <dcterms:created xsi:type="dcterms:W3CDTF">2001-03-12T06:47:00Z</dcterms:created>
  <dcterms:modified xsi:type="dcterms:W3CDTF">2023-05-23T23:46:22Z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