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4"/>
  </p:notesMasterIdLst>
  <p:sldIdLst>
    <p:sldId id="256" r:id="rId3"/>
    <p:sldId id="432" r:id="rId4"/>
    <p:sldId id="524" r:id="rId5"/>
    <p:sldId id="531" r:id="rId6"/>
    <p:sldId id="526" r:id="rId7"/>
    <p:sldId id="527" r:id="rId8"/>
    <p:sldId id="528" r:id="rId9"/>
    <p:sldId id="529" r:id="rId10"/>
    <p:sldId id="486" r:id="rId11"/>
    <p:sldId id="509" r:id="rId12"/>
    <p:sldId id="487" r:id="rId13"/>
    <p:sldId id="488" r:id="rId14"/>
    <p:sldId id="492" r:id="rId15"/>
    <p:sldId id="489" r:id="rId16"/>
    <p:sldId id="490" r:id="rId17"/>
    <p:sldId id="491" r:id="rId18"/>
    <p:sldId id="493" r:id="rId19"/>
    <p:sldId id="494" r:id="rId20"/>
    <p:sldId id="495" r:id="rId21"/>
    <p:sldId id="496" r:id="rId22"/>
    <p:sldId id="497" r:id="rId23"/>
    <p:sldId id="498" r:id="rId24"/>
    <p:sldId id="525" r:id="rId25"/>
    <p:sldId id="530" r:id="rId26"/>
    <p:sldId id="499" r:id="rId27"/>
    <p:sldId id="500" r:id="rId28"/>
    <p:sldId id="536" r:id="rId29"/>
    <p:sldId id="522" r:id="rId30"/>
    <p:sldId id="532" r:id="rId31"/>
    <p:sldId id="535" r:id="rId32"/>
    <p:sldId id="533" r:id="rId3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99CC"/>
    <a:srgbClr val="6666FF"/>
    <a:srgbClr val="FF0000"/>
    <a:srgbClr val="0099CC"/>
    <a:srgbClr val="0099FF"/>
    <a:srgbClr val="965A1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l" defTabSz="967105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/>
          <a:lstStyle/>
          <a:p>
            <a:pPr lvl="0"/>
            <a:r>
              <a:rPr lang="hu-HU" altLang="en-US" noProof="0"/>
              <a:t>Click to edit Master text styles</a:t>
            </a:r>
          </a:p>
          <a:p>
            <a:pPr lvl="1"/>
            <a:r>
              <a:rPr lang="hu-HU" altLang="en-US" noProof="0"/>
              <a:t>Second level</a:t>
            </a:r>
          </a:p>
          <a:p>
            <a:pPr lvl="2"/>
            <a:r>
              <a:rPr lang="hu-HU" altLang="en-US" noProof="0"/>
              <a:t>Third level</a:t>
            </a:r>
          </a:p>
          <a:p>
            <a:pPr lvl="3"/>
            <a:r>
              <a:rPr lang="hu-HU" altLang="en-US" noProof="0"/>
              <a:t>Fourth level</a:t>
            </a:r>
          </a:p>
          <a:p>
            <a:pPr lvl="4"/>
            <a:r>
              <a:rPr lang="hu-HU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l" defTabSz="967105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hu-HU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C445E0-3E61-4A93-B30E-9CE9549450AA}" type="slidenum">
              <a:rPr lang="hu-HU" altLang="en-US"/>
              <a:t>‹#›</a:t>
            </a:fld>
            <a:endParaRPr lang="hu-H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445E0-3E61-4A93-B30E-9CE9549450AA}" type="slidenum">
              <a:rPr lang="hu-HU" altLang="en-US" smtClean="0"/>
              <a:t>16</a:t>
            </a:fld>
            <a:endParaRPr lang="hu-H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DB489-CC72-4D0C-9CA2-99033E48DB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581B-2F1E-4D83-9C6E-E33850AE258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FD43-E883-4E18-9A7A-292EBCBF59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D557D-35E0-4802-A4DA-FD9851B2C7C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CE31-C934-4519-ABD0-3BF9CBBA43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72E4-9B84-4DB5-916C-4B5B586CD5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5904-DD52-4036-A4FF-8C61AAC28B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C08E8-BAFC-43A3-9274-C6B8165D4F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668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292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7CB45-F976-4362-B133-F822A55117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FFA93-CED3-4278-A42F-BD15407515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9D1A4-C552-4F1E-88A0-37D6243EB4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95400"/>
            <a:ext cx="8568952" cy="515793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8184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D4C00-038A-4158-BCEE-33FB9F991B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E81F-DADD-4B67-9875-E1C5E67AB6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38F9E-FCB0-40DF-B482-D74065D25B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2D2D9-CF14-4F81-8FC6-020FA2E249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77D9E-9463-4364-AB61-D4D5CB46B66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2FFB-584E-4DA3-9D08-2AFE728882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037CF-3BB1-4ED6-AF20-FE7F31D8CE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668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29200" y="1295400"/>
            <a:ext cx="3810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38274-8F83-4E5C-B8D6-0302868698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5178C-0ED2-4EDC-BFE8-BF1F71F41F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8B3F-3BF4-4809-91A8-E17CC110A8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E610-7ADB-496D-829A-9B0000B000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E0E6-F3D1-4A09-9586-EEACBB6513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A727-2904-49B7-AD55-863F3025A59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9.png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10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22288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8" name="Rectangle 904"/>
          <p:cNvSpPr>
            <a:spLocks noChangeArrowheads="1"/>
          </p:cNvSpPr>
          <p:nvPr/>
        </p:nvSpPr>
        <p:spPr bwMode="auto">
          <a:xfrm>
            <a:off x="258763" y="0"/>
            <a:ext cx="1112837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9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90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9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0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C8738A28-A569-4A45-8BE8-128E49309B7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4" name="Rectangle 2"/>
          <p:cNvSpPr>
            <a:spLocks noChangeArrowheads="1"/>
          </p:cNvSpPr>
          <p:nvPr/>
        </p:nvSpPr>
        <p:spPr bwMode="auto">
          <a:xfrm>
            <a:off x="838200" y="736600"/>
            <a:ext cx="8305800" cy="396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4ECB2"/>
              </a:gs>
            </a:gsLst>
            <a:lin ang="0" scaled="1"/>
          </a:gradFill>
          <a:ln w="3175" cmpd="sng">
            <a:solidFill>
              <a:srgbClr val="FFCC99"/>
            </a:solidFill>
            <a:miter lim="800000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5" name="Line 1021"/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6" name="Line 1022"/>
          <p:cNvSpPr>
            <a:spLocks noChangeShapeType="1"/>
          </p:cNvSpPr>
          <p:nvPr userDrawn="1"/>
        </p:nvSpPr>
        <p:spPr bwMode="auto">
          <a:xfrm>
            <a:off x="152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37" name="Picture 14" descr="C:\Documents and Settings\Administrator\桌面\11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347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E:\vilablogo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57188"/>
            <a:ext cx="173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8"/>
        </a:buBlip>
        <a:defRPr sz="320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8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400" kern="1200">
          <a:solidFill>
            <a:srgbClr val="0099CC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 kern="1200">
          <a:solidFill>
            <a:srgbClr val="FF66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2"/>
        </a:buBlip>
        <a:defRPr sz="2000" kern="1200">
          <a:solidFill>
            <a:srgbClr val="6666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8" descr="10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522288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5"/>
          <p:cNvSpPr>
            <a:spLocks noChangeArrowheads="1"/>
          </p:cNvSpPr>
          <p:nvPr/>
        </p:nvSpPr>
        <p:spPr bwMode="auto">
          <a:xfrm>
            <a:off x="0" y="0"/>
            <a:ext cx="177641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2" name="Rectangle 904"/>
          <p:cNvSpPr>
            <a:spLocks noChangeArrowheads="1"/>
          </p:cNvSpPr>
          <p:nvPr/>
        </p:nvSpPr>
        <p:spPr bwMode="auto">
          <a:xfrm>
            <a:off x="0" y="4826000"/>
            <a:ext cx="2895600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053" name="Picture 948" descr="upc-transp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73"/>
          <a:stretch>
            <a:fillRect/>
          </a:stretch>
        </p:blipFill>
        <p:spPr bwMode="auto">
          <a:xfrm>
            <a:off x="228600" y="1893888"/>
            <a:ext cx="10668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/>
          <p:nvPr userDrawn="1"/>
        </p:nvGrpSpPr>
        <p:grpSpPr bwMode="auto">
          <a:xfrm>
            <a:off x="381000" y="441325"/>
            <a:ext cx="812800" cy="1387475"/>
            <a:chOff x="0" y="0"/>
            <a:chExt cx="512" cy="874"/>
          </a:xfrm>
        </p:grpSpPr>
        <p:grpSp>
          <p:nvGrpSpPr>
            <p:cNvPr id="2064" name="Group 7"/>
            <p:cNvGrpSpPr/>
            <p:nvPr userDrawn="1"/>
          </p:nvGrpSpPr>
          <p:grpSpPr bwMode="auto">
            <a:xfrm>
              <a:off x="-11" y="0"/>
              <a:ext cx="437" cy="715"/>
              <a:chOff x="0" y="0"/>
              <a:chExt cx="498" cy="815"/>
            </a:xfrm>
          </p:grpSpPr>
          <p:sp>
            <p:nvSpPr>
              <p:cNvPr id="2" name="Oval 9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" name="Oval 918"/>
              <p:cNvSpPr>
                <a:spLocks noChangeArrowheads="1"/>
              </p:cNvSpPr>
              <p:nvPr/>
            </p:nvSpPr>
            <p:spPr bwMode="auto">
              <a:xfrm>
                <a:off x="106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" name="Oval 919"/>
              <p:cNvSpPr>
                <a:spLocks noChangeArrowheads="1"/>
              </p:cNvSpPr>
              <p:nvPr/>
            </p:nvSpPr>
            <p:spPr bwMode="auto">
              <a:xfrm>
                <a:off x="211" y="0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Oval 920"/>
              <p:cNvSpPr>
                <a:spLocks noChangeArrowheads="1"/>
              </p:cNvSpPr>
              <p:nvPr/>
            </p:nvSpPr>
            <p:spPr bwMode="auto">
              <a:xfrm>
                <a:off x="0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Oval 921"/>
              <p:cNvSpPr>
                <a:spLocks noChangeArrowheads="1"/>
              </p:cNvSpPr>
              <p:nvPr/>
            </p:nvSpPr>
            <p:spPr bwMode="auto">
              <a:xfrm>
                <a:off x="106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Oval 922"/>
              <p:cNvSpPr>
                <a:spLocks noChangeArrowheads="1"/>
              </p:cNvSpPr>
              <p:nvPr/>
            </p:nvSpPr>
            <p:spPr bwMode="auto">
              <a:xfrm>
                <a:off x="211" y="10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Oval 923"/>
              <p:cNvSpPr>
                <a:spLocks noChangeArrowheads="1"/>
              </p:cNvSpPr>
              <p:nvPr/>
            </p:nvSpPr>
            <p:spPr bwMode="auto">
              <a:xfrm>
                <a:off x="316" y="10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Oval 924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Oval 925"/>
              <p:cNvSpPr>
                <a:spLocks noChangeArrowheads="1"/>
              </p:cNvSpPr>
              <p:nvPr/>
            </p:nvSpPr>
            <p:spPr bwMode="auto">
              <a:xfrm>
                <a:off x="106" y="211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Oval 926"/>
              <p:cNvSpPr>
                <a:spLocks noChangeArrowheads="1"/>
              </p:cNvSpPr>
              <p:nvPr/>
            </p:nvSpPr>
            <p:spPr bwMode="auto">
              <a:xfrm>
                <a:off x="211" y="211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Oval 927"/>
              <p:cNvSpPr>
                <a:spLocks noChangeArrowheads="1"/>
              </p:cNvSpPr>
              <p:nvPr/>
            </p:nvSpPr>
            <p:spPr bwMode="auto">
              <a:xfrm>
                <a:off x="316" y="211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Oval 928"/>
              <p:cNvSpPr>
                <a:spLocks noChangeArrowheads="1"/>
              </p:cNvSpPr>
              <p:nvPr/>
            </p:nvSpPr>
            <p:spPr bwMode="auto">
              <a:xfrm>
                <a:off x="422" y="211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Oval 929"/>
              <p:cNvSpPr>
                <a:spLocks noChangeArrowheads="1"/>
              </p:cNvSpPr>
              <p:nvPr/>
            </p:nvSpPr>
            <p:spPr bwMode="auto">
              <a:xfrm>
                <a:off x="0" y="31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Oval 930"/>
              <p:cNvSpPr>
                <a:spLocks noChangeArrowheads="1"/>
              </p:cNvSpPr>
              <p:nvPr/>
            </p:nvSpPr>
            <p:spPr bwMode="auto">
              <a:xfrm>
                <a:off x="106" y="31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Oval 931"/>
              <p:cNvSpPr>
                <a:spLocks noChangeArrowheads="1"/>
              </p:cNvSpPr>
              <p:nvPr/>
            </p:nvSpPr>
            <p:spPr bwMode="auto">
              <a:xfrm>
                <a:off x="211" y="316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Oval 932"/>
              <p:cNvSpPr>
                <a:spLocks noChangeArrowheads="1"/>
              </p:cNvSpPr>
              <p:nvPr/>
            </p:nvSpPr>
            <p:spPr bwMode="auto">
              <a:xfrm>
                <a:off x="316" y="316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Oval 933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Oval 934"/>
              <p:cNvSpPr>
                <a:spLocks noChangeArrowheads="1"/>
              </p:cNvSpPr>
              <p:nvPr/>
            </p:nvSpPr>
            <p:spPr bwMode="auto">
              <a:xfrm>
                <a:off x="106" y="42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Oval 935"/>
              <p:cNvSpPr>
                <a:spLocks noChangeArrowheads="1"/>
              </p:cNvSpPr>
              <p:nvPr/>
            </p:nvSpPr>
            <p:spPr bwMode="auto">
              <a:xfrm>
                <a:off x="211" y="422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Oval 936"/>
              <p:cNvSpPr>
                <a:spLocks noChangeArrowheads="1"/>
              </p:cNvSpPr>
              <p:nvPr/>
            </p:nvSpPr>
            <p:spPr bwMode="auto">
              <a:xfrm>
                <a:off x="316" y="422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Oval 937"/>
              <p:cNvSpPr>
                <a:spLocks noChangeArrowheads="1"/>
              </p:cNvSpPr>
              <p:nvPr/>
            </p:nvSpPr>
            <p:spPr bwMode="auto">
              <a:xfrm>
                <a:off x="422" y="422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Oval 938"/>
              <p:cNvSpPr>
                <a:spLocks noChangeArrowheads="1"/>
              </p:cNvSpPr>
              <p:nvPr/>
            </p:nvSpPr>
            <p:spPr bwMode="auto">
              <a:xfrm>
                <a:off x="0" y="528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Oval 939"/>
              <p:cNvSpPr>
                <a:spLocks noChangeArrowheads="1"/>
              </p:cNvSpPr>
              <p:nvPr/>
            </p:nvSpPr>
            <p:spPr bwMode="auto">
              <a:xfrm>
                <a:off x="106" y="52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Oval 940"/>
              <p:cNvSpPr>
                <a:spLocks noChangeArrowheads="1"/>
              </p:cNvSpPr>
              <p:nvPr/>
            </p:nvSpPr>
            <p:spPr bwMode="auto">
              <a:xfrm>
                <a:off x="211" y="52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Oval 941"/>
              <p:cNvSpPr>
                <a:spLocks noChangeArrowheads="1"/>
              </p:cNvSpPr>
              <p:nvPr/>
            </p:nvSpPr>
            <p:spPr bwMode="auto">
              <a:xfrm>
                <a:off x="316" y="528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Oval 942"/>
              <p:cNvSpPr>
                <a:spLocks noChangeArrowheads="1"/>
              </p:cNvSpPr>
              <p:nvPr/>
            </p:nvSpPr>
            <p:spPr bwMode="auto">
              <a:xfrm>
                <a:off x="0" y="63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Oval 943"/>
              <p:cNvSpPr>
                <a:spLocks noChangeArrowheads="1"/>
              </p:cNvSpPr>
              <p:nvPr/>
            </p:nvSpPr>
            <p:spPr bwMode="auto">
              <a:xfrm>
                <a:off x="106" y="63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Oval 944"/>
              <p:cNvSpPr>
                <a:spLocks noChangeArrowheads="1"/>
              </p:cNvSpPr>
              <p:nvPr/>
            </p:nvSpPr>
            <p:spPr bwMode="auto">
              <a:xfrm>
                <a:off x="211" y="634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Oval 945"/>
              <p:cNvSpPr>
                <a:spLocks noChangeArrowheads="1"/>
              </p:cNvSpPr>
              <p:nvPr/>
            </p:nvSpPr>
            <p:spPr bwMode="auto">
              <a:xfrm>
                <a:off x="316" y="634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Oval 946"/>
              <p:cNvSpPr>
                <a:spLocks noChangeArrowheads="1"/>
              </p:cNvSpPr>
              <p:nvPr/>
            </p:nvSpPr>
            <p:spPr bwMode="auto">
              <a:xfrm>
                <a:off x="106" y="739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Oval 947"/>
              <p:cNvSpPr>
                <a:spLocks noChangeArrowheads="1"/>
              </p:cNvSpPr>
              <p:nvPr/>
            </p:nvSpPr>
            <p:spPr bwMode="auto">
              <a:xfrm>
                <a:off x="316" y="739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87" name="Text Box 949"/>
            <p:cNvSpPr txBox="1">
              <a:spLocks noChangeArrowheads="1"/>
            </p:cNvSpPr>
            <p:nvPr userDrawn="1"/>
          </p:nvSpPr>
          <p:spPr bwMode="auto">
            <a:xfrm>
              <a:off x="0" y="720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000">
                  <a:solidFill>
                    <a:schemeClr val="tx1"/>
                  </a:solidFill>
                  <a:latin typeface="Arial Black" panose="020B0A04020102020204" pitchFamily="34" charset="0"/>
                </a:rPr>
                <a:t>BILKENT</a:t>
              </a:r>
              <a:endParaRPr lang="hu-HU" alt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88" name="Rectangle 952"/>
          <p:cNvSpPr>
            <a:spLocks noChangeArrowheads="1"/>
          </p:cNvSpPr>
          <p:nvPr userDrawn="1"/>
        </p:nvSpPr>
        <p:spPr bwMode="auto">
          <a:xfrm>
            <a:off x="4297363" y="3154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2056" name="Picture 951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62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1296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E:\mrlogo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85750"/>
            <a:ext cx="25336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0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94" name="Rectangle 90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5" name="Rectangle 9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6" name="Rectangle 90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526075DE-0DC0-4548-ABC5-70249EFDC5F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8"/>
        </a:buBlip>
        <a:defRPr sz="3200" kern="1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8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400" kern="1200">
          <a:solidFill>
            <a:srgbClr val="0099CC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sz="2000" kern="1200">
          <a:solidFill>
            <a:srgbClr val="FF66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22"/>
        </a:buBlip>
        <a:defRPr sz="2000" kern="1200">
          <a:solidFill>
            <a:srgbClr val="6666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2"/>
          <p:cNvSpPr>
            <a:spLocks noChangeShapeType="1"/>
          </p:cNvSpPr>
          <p:nvPr/>
        </p:nvSpPr>
        <p:spPr bwMode="auto">
          <a:xfrm flipV="1">
            <a:off x="1676400" y="3505200"/>
            <a:ext cx="7467600" cy="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1776413" y="2286000"/>
            <a:ext cx="7367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0099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endParaRPr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1628775"/>
            <a:ext cx="7429500" cy="1600200"/>
          </a:xfrm>
          <a:effectLst>
            <a:outerShdw dist="35921" dir="2700000" algn="ctr" rotWithShape="0">
              <a:schemeClr val="accent1"/>
            </a:outerShdw>
          </a:effectLst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PCA-RPCA</a:t>
            </a: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简介</a:t>
            </a:r>
            <a:endParaRPr lang="hu-HU" altLang="en-US" sz="36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2843213" y="3573463"/>
            <a:ext cx="3817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0099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刘绍辉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shliu@hit.edu.cn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995738" y="56356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0099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2023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春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051050" y="5132388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0099C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FF66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rgbClr val="6666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哈尔滨工业大学计算机科学与技术学院</a:t>
            </a:r>
          </a:p>
        </p:txBody>
      </p:sp>
      <p:pic>
        <p:nvPicPr>
          <p:cNvPr id="410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5888"/>
            <a:ext cx="269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</m:oMath>
                </a14:m>
                <a:r>
                  <a:rPr lang="zh-CN" altLang="en-US" dirty="0"/>
                  <a:t>会发生什么现象？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26" name="Picture 2" descr="http://static.oschina.net/uploads/space/2015/1124/131008_WTet_104742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40360"/>
            <a:ext cx="6477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计算特征值和特征向量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传统方法：解特征方程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计算方法：采用不动点定理，与马尔科夫中的概率转移矩阵类似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是一个随机矩阵，其极限向量为主特征向量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对应最大的特征值</a:t>
                </a:r>
                <a:r>
                  <a:rPr lang="en-US" altLang="zh-CN" dirty="0"/>
                  <a:t>1)</a:t>
                </a:r>
              </a:p>
              <a:p>
                <a:pPr lvl="1"/>
                <a:r>
                  <a:rPr lang="zh-CN" altLang="en-US" dirty="0"/>
                  <a:t>幂迭代</a:t>
                </a:r>
                <a:r>
                  <a:rPr lang="en-US" altLang="zh-CN" dirty="0"/>
                  <a:t>(Power iteration)</a:t>
                </a:r>
                <a:r>
                  <a:rPr lang="zh-CN" altLang="en-US" dirty="0"/>
                  <a:t>如果主特征值不为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，随着迭代次数增加，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逼近主特征值，而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则逼近主特征向量同方向的可能并不是单位向量的向量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特征值和特征向量的计算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95400"/>
                <a:ext cx="8587680" cy="52299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  <m:r>
                      <a:rPr lang="en-US" altLang="zh-CN" sz="2800" b="0" i="1" smtClean="0">
                        <a:latin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/>
                  <a:t>对称矩阵的所有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/>
                  <a:t>个特征值及特征向量对可通过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𝑂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/>
                  <a:t>运行时间精确计算出来</a:t>
                </a:r>
                <a:endParaRPr lang="en-US" altLang="zh-CN" sz="28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dirty="0" smtClean="0">
                        <a:latin typeface="Cambria Math"/>
                      </a:rPr>
                      <m:t>|</m:t>
                    </m:r>
                    <m:r>
                      <a:rPr lang="en-US" altLang="zh-CN" sz="2400" i="1">
                        <a:latin typeface="Cambria Math"/>
                      </a:rPr>
                      <m:t>𝑀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𝜆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  <m:r>
                      <m:rPr>
                        <m:lit/>
                      </m:rPr>
                      <a:rPr lang="en-US" altLang="zh-CN" sz="2400" b="0" i="1" dirty="0" smtClean="0">
                        <a:latin typeface="Cambria Math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𝑀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𝜆</m:t>
                    </m:r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  <a:ea typeface="宋体" panose="02010600030101010101" pitchFamily="2" charset="-122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  <a:ea typeface="宋体" panose="02010600030101010101" pitchFamily="2" charset="-122"/>
                                </a:rPr>
                                <m:t>6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/>
                        <a:ea typeface="宋体" panose="02010600030101010101" pitchFamily="2" charset="-122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宋体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宋体" panose="02010600030101010101" pitchFamily="2" charset="-122"/>
                      </a:rPr>
                      <m:t>=7,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宋体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宋体" panose="02010600030101010101" pitchFamily="2" charset="-122"/>
                      </a:rPr>
                      <m:t>=2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主元凝集法</a:t>
                </a:r>
                <a:r>
                  <a:rPr lang="en-US" altLang="zh-CN" dirty="0"/>
                  <a:t>(Pivotal condensation)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1≤</m:t>
                    </m:r>
                    <m:r>
                      <a:rPr lang="en-US" altLang="zh-CN" b="0" i="1" dirty="0" smtClean="0">
                        <a:latin typeface="Cambria Math"/>
                      </a:rPr>
                      <m:t>𝑟</m:t>
                    </m:r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存在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95400"/>
                <a:ext cx="8587680" cy="5229944"/>
              </a:xfrm>
              <a:blipFill rotWithShape="1">
                <a:blip r:embed="rId2"/>
                <a:stretch>
                  <a:fillRect t="-1400" r="-9865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特征值和特征向量的计算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主元凝集法</a:t>
                </a:r>
                <a:r>
                  <a:rPr lang="en-US" altLang="zh-CN" sz="2400" dirty="0"/>
                  <a:t>(Pivotal condensation)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det</m:t>
                    </m:r>
                    <m:r>
                      <a:rPr lang="en-US" altLang="zh-CN" sz="2000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CN" altLang="en-US" sz="2000" dirty="0"/>
                  <a:t>退化为单元素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𝑑𝑒𝑡𝑀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⋅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−2</m:t>
                            </m:r>
                          </m:sup>
                        </m:sSubSup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幂迭代方法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初始向量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迭代：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≔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lit/>
                          </m:rPr>
                          <a:rPr lang="en-US" altLang="zh-CN" sz="2000" i="1">
                            <a:latin typeface="Cambria Math"/>
                          </a:rPr>
                          <m:t>||</m:t>
                        </m:r>
                        <m:r>
                          <a:rPr lang="en-US" altLang="zh-CN" sz="20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sz="2000" i="1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i="1">
                        <a:latin typeface="Cambria Math"/>
                      </a:rPr>
                      <m:t>||</m:t>
                    </m:r>
                    <m:r>
                      <a:rPr lang="en-US" altLang="zh-CN" sz="2000" i="1">
                        <a:latin typeface="Cambria Math"/>
                      </a:rPr>
                      <m:t>⋅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/>
                      </a:rPr>
                      <m:t>||</m:t>
                    </m:r>
                  </m:oMath>
                </a14:m>
                <a:r>
                  <a:rPr lang="zh-CN" altLang="en-US" sz="2000" dirty="0"/>
                  <a:t>表示</a:t>
                </a:r>
                <a:r>
                  <a:rPr lang="en-US" altLang="zh-CN" sz="2000" dirty="0" err="1"/>
                  <a:t>Frobenius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范数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𝑥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则其为主特征向量的近似向量，然后代入特征方程可得特征值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特征值和特征向量的计算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_0=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.530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0.848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.286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6.148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.471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0.882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.447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0.894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𝑀𝑥</m:t>
                    </m:r>
                    <m:r>
                      <a:rPr lang="en-US" altLang="zh-CN" b="0" i="1" smtClean="0">
                        <a:latin typeface="Cambria Math"/>
                      </a:rPr>
                      <m:t>=[0.447 0.894]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.447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0.894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=6.993</a:t>
                </a:r>
              </a:p>
              <a:p>
                <a:pPr lvl="1"/>
                <a:r>
                  <a:rPr lang="zh-CN" altLang="en-US" dirty="0"/>
                  <a:t>解析解为</a:t>
                </a:r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特征值和特征向量的计算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求出第一个后，接着求第二个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幂迭代，求得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原理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的特征值为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的特征向量，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𝑀𝑥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任意一对对称矩阵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的特征值和特征向量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都必定是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的特征值和特征向量，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𝑀𝑣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⋅0=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用上述例子进行验证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91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对称矩阵的特征向量归一化后都是正交的，假设为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𝐸𝐸</m:t>
                    </m:r>
                    <m:r>
                      <a:rPr lang="en-US" altLang="zh-CN" b="0" i="1" dirty="0" smtClean="0">
                        <a:latin typeface="Cambria Math"/>
                      </a:rPr>
                      <m:t>^</m:t>
                    </m:r>
                    <m:r>
                      <a:rPr lang="en-US" altLang="zh-CN" b="0" i="1" dirty="0" smtClean="0">
                        <a:latin typeface="Cambria Math"/>
                      </a:rPr>
                      <m:t>𝑇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dirty="0" smtClean="0">
                        <a:latin typeface="Cambria Math"/>
                      </a:rPr>
                      <m:t>^</m:t>
                    </m:r>
                    <m:r>
                      <a:rPr lang="en-US" altLang="zh-CN" b="0" i="1" dirty="0" smtClean="0">
                        <a:latin typeface="Cambria Math"/>
                      </a:rPr>
                      <m:t>𝑇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i="1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宋体" panose="02010600030101010101" pitchFamily="2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𝐸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Principal-Component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PCA</a:t>
                </a:r>
              </a:p>
              <a:p>
                <a:pPr lvl="1"/>
                <a:r>
                  <a:rPr lang="zh-CN" altLang="en-US" dirty="0"/>
                  <a:t>将高维空降中的点集化为矩阵形式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，然后寻找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的特征向量，这些特征向量所形成的矩阵，可以看成高维空间中的刚性旋转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将矩阵应用到数据的时候，对应主特征向量的方向就是数据方差最大的方向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PCA</a:t>
                </a:r>
                <a:r>
                  <a:rPr lang="zh-CN" altLang="en-US" dirty="0"/>
                  <a:t>可以看作是一个数据挖掘工具，将原始数据在低维空间进行投影，从而获得原始数据在主轴上的信息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95400"/>
                <a:ext cx="8784976" cy="51579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其特征值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=58,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计算得其归一化特征向量分别为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95400"/>
                <a:ext cx="8784976" cy="5157936"/>
              </a:xfrm>
              <a:blipFill>
                <a:blip r:embed="rId2"/>
                <a:stretch>
                  <a:fillRect r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59"/>
            <a:ext cx="33337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𝑀𝐸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9374"/>
            <a:ext cx="2637789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00514"/>
            <a:ext cx="3744416" cy="240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3570535" y="5358334"/>
            <a:ext cx="864096" cy="492626"/>
          </a:xfrm>
          <a:prstGeom prst="rightArrow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维数灾难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PCA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LDA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维数缩减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𝑀𝑒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𝜆</m:t>
                    </m:r>
                    <m:r>
                      <a:rPr lang="en-US" altLang="zh-CN" sz="2400" b="0" i="1" smtClean="0">
                        <a:latin typeface="Cambria Math"/>
                      </a:rPr>
                      <m:t>𝑒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𝑒</m:t>
                    </m:r>
                    <m:r>
                      <a:rPr lang="en-US" altLang="zh-CN" sz="2400" b="0" i="1" smtClean="0">
                        <a:latin typeface="Cambria Math"/>
                      </a:rPr>
                      <m:t>𝜆</m:t>
                    </m:r>
                    <m:r>
                      <a:rPr lang="en-US" altLang="zh-CN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400" dirty="0"/>
                  <a:t>令对角矩阵对角线为特征值从大到小排列，则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/>
                      </a:rPr>
                      <m:t>𝑀𝐸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𝐸𝐿</m:t>
                    </m:r>
                  </m:oMath>
                </a14:m>
                <a:endParaRPr lang="en-US" altLang="zh-CN" sz="2400" i="1" dirty="0"/>
              </a:p>
              <a:p>
                <a:pPr lvl="1"/>
                <a:r>
                  <a:rPr lang="zh-CN" altLang="en-US" sz="2400" dirty="0"/>
                  <a:t>实际上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𝑀𝐸</m:t>
                    </m:r>
                  </m:oMath>
                </a14:m>
                <a:r>
                  <a:rPr lang="zh-CN" altLang="en-US" sz="2400" dirty="0"/>
                  <a:t>将点变换到新的坐标空间中，相应于最大特征值的轴最重要，沿该轴的点的方差也最大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2400" dirty="0"/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/>
                  <a:t>列，则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sz="2400" dirty="0"/>
                  <a:t>的一个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400" dirty="0"/>
                  <a:t>维表示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例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𝑀𝐸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/>
                                      </a:rPr>
                                      <m:t>3/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7/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  <a:p>
                <a:pPr lvl="1"/>
                <a:r>
                  <a:rPr lang="zh-CN" altLang="en-US" sz="2400" dirty="0"/>
                  <a:t>二维数据变为一维数据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7" b="-9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的关系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𝑀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i="1" dirty="0"/>
                  <a:t>，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𝑒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𝑀𝑒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显然，只要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𝑀𝑒</m:t>
                    </m:r>
                    <m:r>
                      <a:rPr lang="en-US" altLang="zh-CN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𝑀𝑒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的特征向量，而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zh-CN" altLang="en-US" dirty="0"/>
                  <a:t>既是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的特征值</a:t>
                </a:r>
                <a:endParaRPr lang="en-US" altLang="zh-CN" dirty="0"/>
              </a:p>
              <a:p>
                <a:r>
                  <a:rPr lang="zh-CN" altLang="en-US" dirty="0"/>
                  <a:t>他们之间的特征值只差为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的特征值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91" b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的特征向量为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116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altLang="zh-CN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其特征值为</a:t>
                </a:r>
                <a:r>
                  <a:rPr lang="en-US" altLang="zh-CN" sz="2400" dirty="0"/>
                  <a:t>58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为什么这么做？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假设样本为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线性降维定义投影矩阵为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不失一般性，假设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则降维后数据为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投影后方差为：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Σ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Σ</m:t>
                    </m:r>
                  </m:oMath>
                </a14:m>
                <a:r>
                  <a:rPr lang="zh-CN" altLang="en-US" dirty="0"/>
                  <a:t>为协方差矩阵，最大化这个方差，采用拉格朗日乘子法</a:t>
                </a:r>
                <a:r>
                  <a:rPr lang="en-US" altLang="zh-CN" dirty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𝑀𝑎𝑥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从而投影向量正好由协方差矩阵的特征向量组成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91" r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的一些应用实例及分析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在优化算法中的应用</a:t>
            </a:r>
            <a:endParaRPr lang="en-US" altLang="zh-CN" dirty="0"/>
          </a:p>
          <a:p>
            <a:pPr lvl="1"/>
            <a:r>
              <a:rPr lang="zh-CN" altLang="en-US" dirty="0"/>
              <a:t>秩一、秩二校正</a:t>
            </a:r>
            <a:endParaRPr lang="en-US" altLang="zh-CN" dirty="0"/>
          </a:p>
          <a:p>
            <a:r>
              <a:rPr lang="zh-CN" altLang="en-US" dirty="0"/>
              <a:t>在人脸识别中的应用</a:t>
            </a:r>
            <a:endParaRPr lang="en-US" altLang="zh-CN" dirty="0"/>
          </a:p>
          <a:p>
            <a:pPr lvl="1"/>
            <a:r>
              <a:rPr lang="zh-CN" altLang="en-US" dirty="0"/>
              <a:t>特征脸</a:t>
            </a:r>
            <a:r>
              <a:rPr lang="en-US" altLang="zh-CN" dirty="0"/>
              <a:t>-</a:t>
            </a:r>
            <a:r>
              <a:rPr lang="en-US" altLang="zh-CN" dirty="0" err="1"/>
              <a:t>pca</a:t>
            </a:r>
            <a:r>
              <a:rPr lang="zh-CN" altLang="en-US" dirty="0"/>
              <a:t>（</a:t>
            </a:r>
            <a:r>
              <a:rPr lang="en-US" altLang="zh-CN" dirty="0"/>
              <a:t>demo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https://www.cl.cam.ac.uk/research/dtg/attarchive/facedatabase.html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568952" cy="5157936"/>
              </a:xfrm>
            </p:spPr>
            <p:txBody>
              <a:bodyPr/>
              <a:lstStyle/>
              <a:p>
                <a:r>
                  <a:rPr lang="zh-CN" altLang="en-US" sz="2000" dirty="0"/>
                  <a:t>对称秩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更新和秩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更新</a:t>
                </a:r>
                <a:r>
                  <a:rPr lang="en-US" altLang="zh-CN" sz="2000" dirty="0"/>
                  <a:t>(Rand-One and Rand-Two Update)</a:t>
                </a:r>
              </a:p>
              <a:p>
                <a:pPr lvl="1"/>
                <a:r>
                  <a:rPr lang="en-US" altLang="zh-CN" sz="1800" dirty="0"/>
                  <a:t> </a:t>
                </a:r>
                <a:r>
                  <a:rPr lang="zh-CN" altLang="en-US" sz="1800" dirty="0"/>
                  <a:t>近似模型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满足插值条件</a:t>
                </a:r>
                <a:r>
                  <a:rPr lang="en-US" altLang="zh-CN" sz="1800" dirty="0"/>
                  <a:t>:</a:t>
                </a:r>
              </a:p>
              <a:p>
                <a:pPr lvl="1"/>
                <a:r>
                  <a:rPr lang="zh-CN" altLang="en-US" sz="1800" dirty="0"/>
                  <a:t>原本牛顿法必须满足二阶导数为</a:t>
                </a:r>
                <a:r>
                  <a:rPr lang="en-US" altLang="zh-CN" sz="1800" dirty="0"/>
                  <a:t>Hessian</a:t>
                </a:r>
                <a:r>
                  <a:rPr lang="zh-CN" altLang="en-US" sz="1800" dirty="0"/>
                  <a:t>矩阵，现修改为满足在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点的导数值与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相等</a:t>
                </a:r>
                <a:r>
                  <a:rPr lang="en-US" altLang="zh-CN" sz="1800" dirty="0"/>
                  <a:t>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化简即为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为梯度，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为矩阵，用于修饰梯度，例如，牛顿法为</a:t>
                </a:r>
                <a:r>
                  <a:rPr lang="en-US" altLang="zh-CN" sz="1800" dirty="0"/>
                  <a:t>Hessian</a:t>
                </a:r>
                <a:r>
                  <a:rPr lang="zh-CN" altLang="en-US" sz="1800" dirty="0"/>
                  <a:t>矩阵的逆矩阵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此时有</a:t>
                </a:r>
                <a:r>
                  <a:rPr lang="en-US" altLang="zh-CN" sz="18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为</a:t>
                </a:r>
                <a:r>
                  <a:rPr lang="en-US" altLang="zh-CN" sz="1800" dirty="0"/>
                  <a:t>Hessian</a:t>
                </a:r>
                <a:r>
                  <a:rPr lang="zh-CN" altLang="en-US" sz="1800" dirty="0"/>
                  <a:t>矩阵的近似矩阵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为了保证算法收敛，必须要求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800" dirty="0"/>
                  <a:t>能正定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则只需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sz="1800" dirty="0"/>
                  <a:t>, </a:t>
                </a:r>
                <a:r>
                  <a:rPr lang="zh-CN" altLang="en-US" sz="1800" dirty="0"/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sz="1800" dirty="0"/>
                  <a:t>，该条件为曲率条件</a:t>
                </a:r>
                <a:r>
                  <a:rPr lang="en-US" altLang="zh-CN" sz="1800" dirty="0"/>
                  <a:t>(Curvature Condition)</a:t>
                </a:r>
              </a:p>
              <a:p>
                <a:pPr lvl="1"/>
                <a:r>
                  <a:rPr lang="zh-CN" altLang="en-US" sz="1800" dirty="0"/>
                  <a:t>拟牛顿方法关键成为产生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</a:rPr>
                      <m:t>+</m:t>
                    </m:r>
                    <m:r>
                      <a:rPr lang="en-US" altLang="zh-CN" sz="1800" b="0" i="1" smtClean="0">
                        <a:latin typeface="Cambria Math"/>
                      </a:rPr>
                      <m:t>𝑣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显然向量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𝑣</m:t>
                    </m:r>
                    <m:r>
                      <a:rPr lang="en-US" altLang="zh-CN" sz="1800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zh-CN" altLang="en-US" sz="1800" dirty="0"/>
                  <a:t>导致的矩阵秩为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，且必须满足牛顿方程，可得</a:t>
                </a:r>
                <a:endParaRPr lang="en-US" altLang="zh-CN" sz="1800" dirty="0"/>
              </a:p>
              <a:p>
                <a:pPr lvl="1"/>
                <a:r>
                  <a:rPr lang="zh-CN" altLang="en-US" sz="1800" dirty="0"/>
                  <a:t>秩一校正</a:t>
                </a:r>
                <a:r>
                  <a:rPr lang="en-US" altLang="zh-CN" sz="1800" dirty="0"/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568952" cy="5157936"/>
              </a:xfrm>
              <a:blipFill rotWithShape="1">
                <a:blip r:embed="rId2"/>
                <a:stretch>
                  <a:fillRect t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64428"/>
            <a:ext cx="6084168" cy="49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47" y="1988840"/>
            <a:ext cx="5556473" cy="35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4" y="5544617"/>
            <a:ext cx="5325598" cy="105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秩一校正缺陷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不能保证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正定性</a:t>
                </a:r>
                <a:r>
                  <a:rPr lang="en-US" altLang="zh-CN" dirty="0"/>
                  <a:t>\</a:t>
                </a:r>
                <a:r>
                  <a:rPr lang="zh-CN" altLang="en-US" dirty="0"/>
                  <a:t>更新公式中分母小的时候不能保证稳定性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优势：二次终止性</a:t>
                </a:r>
                <a:r>
                  <a:rPr lang="en-US" altLang="zh-CN" dirty="0"/>
                  <a:t>\</a:t>
                </a:r>
                <a:r>
                  <a:rPr lang="zh-CN" altLang="en-US" dirty="0"/>
                  <a:t>很好的</a:t>
                </a:r>
                <a:r>
                  <a:rPr lang="en-US" altLang="zh-CN" dirty="0"/>
                  <a:t>Hessian</a:t>
                </a:r>
                <a:r>
                  <a:rPr lang="zh-CN" altLang="en-US" dirty="0"/>
                  <a:t>矩阵逼近性</a:t>
                </a:r>
                <a:endParaRPr lang="en-US" altLang="zh-CN" dirty="0"/>
              </a:p>
              <a:p>
                <a:r>
                  <a:rPr lang="en-US" altLang="zh-CN" dirty="0"/>
                  <a:t>DFP</a:t>
                </a:r>
                <a:r>
                  <a:rPr lang="zh-CN" altLang="en-US" dirty="0"/>
                  <a:t>校正（秩二校正）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𝑎𝑢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𝑏𝑣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𝑢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不是唯一的，但比较明显的选取为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DFP</a:t>
                </a:r>
                <a:r>
                  <a:rPr lang="zh-CN" altLang="en-US" dirty="0"/>
                  <a:t>方法对二次函数会产生共轭方向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91" r="-1708" b="-2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48482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5294-3183-447C-A17C-3FC13AA5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09C02-7551-4999-B0D3-E29EA215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</a:p>
          <a:p>
            <a:pPr lvl="1"/>
            <a:r>
              <a:rPr lang="en-US" altLang="zh-CN" dirty="0"/>
              <a:t>https://github.com/topics/principal-component-analysis-pca</a:t>
            </a:r>
          </a:p>
          <a:p>
            <a:r>
              <a:rPr lang="en-US" altLang="zh-CN" dirty="0"/>
              <a:t>Robust-PCA</a:t>
            </a:r>
          </a:p>
          <a:p>
            <a:pPr lvl="1"/>
            <a:r>
              <a:rPr lang="en-US" altLang="zh-CN" dirty="0"/>
              <a:t>https://github.com/dlaptev/RobustPCA </a:t>
            </a:r>
          </a:p>
          <a:p>
            <a:pPr lvl="1"/>
            <a:r>
              <a:rPr lang="en-US" altLang="zh-CN" b="1" dirty="0"/>
              <a:t>Learned Robust PCA: A Scalable Deep Unfolding Approach for High-Dimensional Outlier Detection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044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Robust-PCA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PCA</a:t>
                </a:r>
              </a:p>
              <a:p>
                <a:pPr lvl="1"/>
                <a:r>
                  <a:rPr lang="en-US" altLang="zh-CN" sz="2000" dirty="0"/>
                  <a:t>Suppose high-dimensional data sets in low intrinsic dimensionality(or a low-dimensional manifold)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lit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func>
                  </m:oMath>
                </a14:m>
                <a:r>
                  <a:rPr lang="en-US" altLang="zh-CN" sz="2000" dirty="0"/>
                  <a:t>, to seek the best rank-k estimate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Can handle small noise, but it is fragile </a:t>
                </a:r>
                <a:r>
                  <a:rPr lang="en-US" altLang="zh-CN" sz="2000" dirty="0" err="1"/>
                  <a:t>wrt</a:t>
                </a:r>
                <a:r>
                  <a:rPr lang="en-US" altLang="zh-CN" sz="2000" dirty="0"/>
                  <a:t>. Grossly corrupted observations(even one such observation)</a:t>
                </a:r>
              </a:p>
              <a:p>
                <a:r>
                  <a:rPr lang="en-US" altLang="zh-CN" sz="2400" dirty="0"/>
                  <a:t>Robust PCA</a:t>
                </a:r>
              </a:p>
              <a:p>
                <a:pPr lvl="1"/>
                <a:r>
                  <a:rPr lang="en-US" altLang="zh-CN" sz="2000" dirty="0"/>
                  <a:t>Data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low-rank,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sparse</a:t>
                </a:r>
              </a:p>
              <a:p>
                <a:pPr lvl="1"/>
                <a:r>
                  <a:rPr lang="en-US" altLang="zh-CN" sz="2000" dirty="0"/>
                  <a:t>Whist is similar to this scenario? Background modeling!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563570"/>
            <a:ext cx="2771734" cy="2310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85" y="4563570"/>
            <a:ext cx="2851558" cy="23104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观测矩阵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dirty="0"/>
                  <a:t>的表示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为小扰动矩阵，视为噪声，此时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;</a:t>
                </a:r>
                <a:r>
                  <a:rPr lang="zh-CN" altLang="en-US" dirty="0"/>
                  <a:t>若噪声较小，且为高斯分布的情况下，</a:t>
                </a:r>
                <a:r>
                  <a:rPr lang="en-US" altLang="zh-CN" dirty="0"/>
                  <a:t>PCA</a:t>
                </a:r>
                <a:r>
                  <a:rPr lang="zh-CN" altLang="en-US" dirty="0"/>
                  <a:t>使得计算沿最优性能的方向优化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为满足稀疏约束的噪声矩阵，与上述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的假设不同，可以任意，此时可形式化为：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通常情况下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分别是观测矩阵的行和列数，但这是一个</a:t>
                </a:r>
                <a:r>
                  <a:rPr lang="en-US" altLang="zh-CN" dirty="0"/>
                  <a:t>NP</a:t>
                </a:r>
                <a:r>
                  <a:rPr lang="zh-CN" altLang="en-US" dirty="0"/>
                  <a:t>难问题，不易于求解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37" r="-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828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  <a:r>
              <a:rPr lang="en-US" altLang="zh-CN" dirty="0"/>
              <a:t>Goal</a:t>
            </a:r>
          </a:p>
          <a:p>
            <a:pPr lvl="1"/>
            <a:r>
              <a:rPr lang="zh-CN" altLang="en-US" dirty="0"/>
              <a:t>将高维样本数据嵌入到低维空间中，并保留大部分的本质信息</a:t>
            </a:r>
            <a:endParaRPr lang="en-US" altLang="zh-CN" dirty="0"/>
          </a:p>
          <a:p>
            <a:pPr lvl="1"/>
            <a:r>
              <a:rPr lang="zh-CN" altLang="en-US" dirty="0"/>
              <a:t>可视化，分类，视觉，</a:t>
            </a:r>
            <a:r>
              <a:rPr lang="en-US" altLang="zh-CN" dirty="0"/>
              <a:t>NLP</a:t>
            </a:r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有监督的维数缩减：样本有类别标签</a:t>
            </a:r>
            <a:endParaRPr lang="en-US" altLang="zh-CN" dirty="0"/>
          </a:p>
          <a:p>
            <a:pPr lvl="2"/>
            <a:r>
              <a:rPr lang="zh-CN" altLang="en-US" dirty="0"/>
              <a:t>典型算法如</a:t>
            </a:r>
            <a:r>
              <a:rPr lang="en-US" altLang="zh-CN" dirty="0"/>
              <a:t>LDA</a:t>
            </a:r>
            <a:r>
              <a:rPr lang="zh-CN" altLang="en-US" dirty="0"/>
              <a:t>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无监督维数缩减：样本没有类别标签</a:t>
            </a:r>
            <a:endParaRPr lang="en-US" altLang="zh-CN" dirty="0"/>
          </a:p>
          <a:p>
            <a:pPr lvl="2"/>
            <a:r>
              <a:rPr lang="zh-CN" altLang="en-US" dirty="0"/>
              <a:t>典型算法如</a:t>
            </a:r>
            <a:r>
              <a:rPr lang="en-US" altLang="zh-CN" dirty="0"/>
              <a:t>PCA</a:t>
            </a:r>
            <a:r>
              <a:rPr lang="zh-CN" altLang="en-US" dirty="0"/>
              <a:t>（</a:t>
            </a:r>
            <a:r>
              <a:rPr lang="en-US" altLang="zh-CN" dirty="0"/>
              <a:t>Principle Component  Analysis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线性和非线性维数缩减</a:t>
            </a:r>
            <a:endParaRPr lang="en-US" altLang="zh-CN" dirty="0"/>
          </a:p>
          <a:p>
            <a:pPr lvl="2"/>
            <a:r>
              <a:rPr lang="en-US" altLang="zh-CN" dirty="0"/>
              <a:t>FDA: Fisher Discriminant Analysis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45EB2-E84D-4A41-806F-2219C51C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4CF7F-2643-4F98-B98F-183FBEE3A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一般可形式化为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m:rPr>
                        <m:lit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b="0" dirty="0"/>
                  <a:t>为稀疏度</a:t>
                </a:r>
                <a:endParaRPr lang="en-US" altLang="zh-CN" sz="2800" b="0" dirty="0"/>
              </a:p>
              <a:p>
                <a:pPr lvl="1"/>
                <a:r>
                  <a:rPr lang="zh-CN" altLang="en-US" sz="2400" b="0" dirty="0"/>
                  <a:t>但如果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zh-CN" altLang="en-US" sz="2400" b="0" dirty="0"/>
                  <a:t>也是稀疏的，解可能不唯一，反之也一样</a:t>
                </a:r>
                <a:endParaRPr lang="en-US" altLang="zh-CN" sz="2400" b="0" dirty="0"/>
              </a:p>
              <a:p>
                <a:r>
                  <a:rPr lang="zh-CN" altLang="en-US" sz="2800" b="0" dirty="0"/>
                  <a:t>确保唯一性</a:t>
                </a:r>
                <a:endParaRPr lang="en-US" altLang="zh-CN" sz="2800" b="0" dirty="0"/>
              </a:p>
              <a:p>
                <a:pPr lvl="1"/>
                <a:r>
                  <a:rPr lang="zh-CN" altLang="en-US" sz="2400" b="0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WΣ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b="0" dirty="0"/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zh-CN" altLang="en-US" sz="2400" b="0" dirty="0"/>
                  <a:t>的紧</a:t>
                </a:r>
                <a:r>
                  <a:rPr lang="en-US" altLang="zh-CN" sz="2400" b="0" dirty="0"/>
                  <a:t>SVD</a:t>
                </a:r>
                <a:r>
                  <a:rPr lang="zh-CN" altLang="en-US" sz="2400" b="0" dirty="0"/>
                  <a:t>分解，存在常数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2,∞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b="0" dirty="0"/>
                  <a:t>,</a:t>
                </a:r>
                <a:r>
                  <a:rPr lang="zh-CN" altLang="en-US" sz="2400" b="0" dirty="0"/>
                  <a:t>且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2,∞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b="0" dirty="0"/>
                  <a:t>（低秩阵不太稀疏）</a:t>
                </a:r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b="0" dirty="0"/>
                  <a:t>具有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b="0" dirty="0"/>
                  <a:t>稀疏性，每行每列最多有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b="0" dirty="0"/>
                  <a:t>个非零值（稀疏阵不太稠密）</a:t>
                </a:r>
                <a:endParaRPr lang="en-US" altLang="zh-CN" sz="2400" b="0" dirty="0"/>
              </a:p>
              <a:p>
                <a:r>
                  <a:rPr lang="zh-CN" altLang="en-US" sz="2800" b="0" dirty="0"/>
                  <a:t>最好复杂性：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nlog</m:t>
                        </m:r>
                      </m:e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b="0" dirty="0"/>
                  <a:t>，一般为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rn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4CF7F-2643-4F98-B98F-183FBEE3A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00" r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744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稀疏建模中，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范数是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范数的最佳凸松弛，而矩阵核范数是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zh-CN" altLang="en-US" dirty="0"/>
                  <a:t>函数的最佳凸松弛，因此上述</a:t>
                </a:r>
                <a:r>
                  <a:rPr lang="en-US" altLang="zh-CN" dirty="0"/>
                  <a:t>NP</a:t>
                </a:r>
                <a:r>
                  <a:rPr lang="zh-CN" altLang="en-US" dirty="0"/>
                  <a:t>问题可以转化为：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，这里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表示核范数，即矩阵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的所有奇异值的和，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zh-CN" altLang="en-US" dirty="0"/>
                  <a:t>表示矩阵的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范数。其求解方法与稀疏模型中的类似，称为</a:t>
                </a:r>
                <a:r>
                  <a:rPr lang="en-US" altLang="zh-CN" dirty="0"/>
                  <a:t>PCP</a:t>
                </a:r>
                <a:r>
                  <a:rPr lang="zh-CN" altLang="en-US" dirty="0"/>
                  <a:t>主成份追踪。现在常用增广拉格朗日方法</a:t>
                </a:r>
                <a:r>
                  <a:rPr lang="en-US" altLang="zh-CN" dirty="0"/>
                  <a:t>ALM</a:t>
                </a:r>
                <a:r>
                  <a:rPr lang="zh-CN" altLang="en-US" dirty="0"/>
                  <a:t>和交替方向法</a:t>
                </a:r>
                <a:r>
                  <a:rPr lang="en-US" altLang="zh-CN" dirty="0"/>
                  <a:t>ADM</a:t>
                </a:r>
                <a:r>
                  <a:rPr lang="zh-CN" altLang="en-US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37" r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258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35388"/>
            <a:ext cx="8568952" cy="5157936"/>
          </a:xfrm>
        </p:spPr>
        <p:txBody>
          <a:bodyPr/>
          <a:lstStyle/>
          <a:p>
            <a:r>
              <a:rPr lang="zh-CN" altLang="en-US" sz="1400" dirty="0"/>
              <a:t>主成分分析（</a:t>
            </a:r>
            <a:r>
              <a:rPr lang="en-US" altLang="zh-CN" sz="1400" dirty="0"/>
              <a:t>Principal Component </a:t>
            </a:r>
            <a:r>
              <a:rPr lang="en-US" altLang="zh-CN" sz="1400" dirty="0" err="1"/>
              <a:t>Analysis,PCA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线性判别分析（</a:t>
            </a:r>
            <a:r>
              <a:rPr lang="en-US" altLang="zh-CN" sz="1400" dirty="0"/>
              <a:t>Linear Discriminant </a:t>
            </a:r>
            <a:r>
              <a:rPr lang="en-US" altLang="zh-CN" sz="1400" dirty="0" err="1"/>
              <a:t>Analysis,LDA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等距映射（</a:t>
            </a:r>
            <a:r>
              <a:rPr lang="en-US" altLang="zh-CN" sz="1400" dirty="0" err="1"/>
              <a:t>Isomap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局部线性嵌入（</a:t>
            </a:r>
            <a:r>
              <a:rPr lang="en-US" altLang="zh-CN" sz="1400" dirty="0"/>
              <a:t>Locally Linear </a:t>
            </a:r>
            <a:r>
              <a:rPr lang="en-US" altLang="zh-CN" sz="1400" dirty="0" err="1"/>
              <a:t>Embedding,LLE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Laplacian</a:t>
            </a:r>
            <a:r>
              <a:rPr lang="en-US" altLang="zh-CN" sz="1400" dirty="0"/>
              <a:t> </a:t>
            </a:r>
            <a:r>
              <a:rPr lang="zh-CN" altLang="en-US" sz="1400" dirty="0"/>
              <a:t>特征映射（</a:t>
            </a:r>
            <a:r>
              <a:rPr lang="en-US" altLang="zh-CN" sz="1400" dirty="0" err="1"/>
              <a:t>Laplacian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Eigenmaps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局部保留投影（</a:t>
            </a:r>
            <a:r>
              <a:rPr lang="en-US" altLang="zh-CN" sz="1400" dirty="0"/>
              <a:t>Local Preserving </a:t>
            </a:r>
            <a:r>
              <a:rPr lang="en-US" altLang="zh-CN" sz="1400" dirty="0" err="1"/>
              <a:t>Projection,LPP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局部切空间排列（</a:t>
            </a:r>
            <a:r>
              <a:rPr lang="en-US" altLang="zh-CN" sz="1400" dirty="0"/>
              <a:t>Local Tangent Space </a:t>
            </a:r>
            <a:r>
              <a:rPr lang="en-US" altLang="zh-CN" sz="1400" dirty="0" err="1"/>
              <a:t>Alignment,LTSA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最大方差展开（ </a:t>
            </a:r>
            <a:r>
              <a:rPr lang="en-US" altLang="zh-CN" sz="1400" dirty="0"/>
              <a:t>Maximum Variance </a:t>
            </a:r>
            <a:r>
              <a:rPr lang="en-US" altLang="zh-CN" sz="1400" dirty="0" err="1"/>
              <a:t>Unfolding,MVU</a:t>
            </a:r>
            <a:r>
              <a:rPr lang="zh-CN" altLang="en-US" sz="1400" dirty="0"/>
              <a:t>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3506039"/>
          <a:ext cx="6096000" cy="33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算法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线性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全局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监督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时间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0.0029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LPP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0.0966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Isomap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1.7073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0.2308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Laplacian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0.1393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LTSA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0.3190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MVU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1.2065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11752" y="3645024"/>
            <a:ext cx="2232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一组三维数据（</a:t>
            </a:r>
            <a:r>
              <a:rPr lang="en-US" altLang="zh-CN" sz="1400" dirty="0">
                <a:solidFill>
                  <a:srgbClr val="FF0000"/>
                </a:solidFill>
              </a:rPr>
              <a:t>900</a:t>
            </a:r>
            <a:r>
              <a:rPr lang="zh-CN" altLang="en-US" sz="1400" dirty="0">
                <a:solidFill>
                  <a:srgbClr val="FF0000"/>
                </a:solidFill>
              </a:rPr>
              <a:t>样本）降到一维，应用八种算法的时间对比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2439035"/>
            <a:ext cx="3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http://www.cad.zju.edu.cn/home/dengcai/Data/DimensionReduction.html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1772816"/>
            <a:ext cx="341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34</a:t>
            </a:r>
            <a:r>
              <a:rPr lang="zh-CN" altLang="en-US" sz="1200" dirty="0">
                <a:solidFill>
                  <a:srgbClr val="FF0000"/>
                </a:solidFill>
              </a:rPr>
              <a:t>种降维技术的</a:t>
            </a:r>
            <a:r>
              <a:rPr lang="en-US" altLang="zh-CN" sz="1200" dirty="0" err="1">
                <a:solidFill>
                  <a:srgbClr val="FF0000"/>
                </a:solidFill>
              </a:rPr>
              <a:t>matlab</a:t>
            </a:r>
            <a:r>
              <a:rPr lang="zh-CN" altLang="en-US" sz="1200">
                <a:solidFill>
                  <a:srgbClr val="FF0000"/>
                </a:solidFill>
              </a:rPr>
              <a:t>工具箱</a:t>
            </a:r>
            <a:r>
              <a:rPr lang="en-US" altLang="zh-CN" sz="1200">
                <a:solidFill>
                  <a:srgbClr val="FF0000"/>
                </a:solidFill>
              </a:rPr>
              <a:t>https</a:t>
            </a:r>
            <a:r>
              <a:rPr lang="en-US" altLang="zh-CN" sz="1200" dirty="0">
                <a:solidFill>
                  <a:srgbClr val="FF0000"/>
                </a:solidFill>
              </a:rPr>
              <a:t>://lvdmaaten.github.io/drtoolbox/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样本空间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=1,2⋯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表示向量的维数，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表示向量的个数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这均是从总体中获得的观察值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测量值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在总体空间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zh-CN" altLang="en-US" dirty="0"/>
                  <a:t>中，均值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𝜇</m:t>
                    </m:r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样本均值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方差</a:t>
                </a:r>
                <a:r>
                  <a:rPr lang="en-US" altLang="zh-CN" dirty="0"/>
                  <a:t>(variance):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如何由样本的情况来估计总体的情况？如果研究样本空间中各维度之间的关系？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3" r="-214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假设总体空间为一组随机变量形成的空间，根据观察到的样本来对总体空间的随机变量进行研究</a:t>
                </a:r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𝜇</m:t>
                    </m:r>
                  </m:oMath>
                </a14:m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𝑣𝑎𝑟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</a:rPr>
                      <m:t>∑</m:t>
                    </m:r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b="0" dirty="0"/>
              </a:p>
              <a:p>
                <a:pPr lvl="1"/>
                <a:r>
                  <a:rPr lang="zh-CN" altLang="en-US" sz="2400" dirty="0"/>
                  <a:t>因此，样本方差的期望并不是无偏的，比总体的方差要小一些，为了达到与总体方差一样的效果，那就在样本方差前再乘上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dirty="0"/>
                  <a:t>,</a:t>
                </a:r>
                <a:r>
                  <a:rPr lang="zh-CN" altLang="en-US" sz="2400" b="0" dirty="0"/>
                  <a:t>这时候就有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/>
                  <a:t>,</a:t>
                </a:r>
                <a:r>
                  <a:rPr lang="zh-CN" altLang="en-US" sz="2400" b="0" dirty="0"/>
                  <a:t>即得到结果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2" r="-854" b="-7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r>
              <a:rPr lang="en-US" altLang="zh-CN" dirty="0"/>
              <a:t>(</a:t>
            </a:r>
            <a:r>
              <a:rPr lang="zh-CN" altLang="en-US" dirty="0"/>
              <a:t>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设样本均值，样本方差，总体均值，总体方差，如下公式</a:t>
            </a:r>
          </a:p>
        </p:txBody>
      </p:sp>
      <p:sp>
        <p:nvSpPr>
          <p:cNvPr id="4" name="AutoShape 2" descr="https://img-blog.csdn.net/201709052329557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s://img-blog.csdn.net/2017090523295570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35" y="1939305"/>
            <a:ext cx="24860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" y="3041737"/>
            <a:ext cx="3887991" cy="285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2" y="2879998"/>
            <a:ext cx="5194732" cy="319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9" descr="https://img-blog.csdn.net/2017090523535424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05" y="6137146"/>
            <a:ext cx="27146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 bwMode="auto">
          <a:xfrm>
            <a:off x="6382402" y="5733256"/>
            <a:ext cx="288032" cy="403890"/>
          </a:xfrm>
          <a:prstGeom prst="downArrow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355976" y="6399445"/>
            <a:ext cx="648072" cy="180251"/>
          </a:xfrm>
          <a:prstGeom prst="leftArrow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" y="6075442"/>
            <a:ext cx="4114428" cy="7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基本概念（注）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方差一般指一维情况，因此一般针对向量而言，向量可以看作是随机变量的各种采样值</a:t>
                </a:r>
                <a:endParaRPr lang="en-US" altLang="zh-CN" dirty="0"/>
              </a:p>
              <a:p>
                <a:r>
                  <a:rPr lang="zh-CN" altLang="en-US" dirty="0"/>
                  <a:t>协方差一般指变量与变量之间，例如一个样本，含有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维，则这两维分别可以看作是一个随机变量，对其进行采样，就得到很多二维向量，这两个二维向量之间的关系可以采用协方差进行衡量</a:t>
                </a:r>
                <a:endParaRPr lang="en-US" altLang="zh-CN" dirty="0"/>
              </a:p>
              <a:p>
                <a:r>
                  <a:rPr lang="zh-CN" altLang="en-US" dirty="0"/>
                  <a:t>如果一个样本含有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维变量，则很多样本放在一块，就可以统计这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维变量之间的相关性，从而产生协方差矩阵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zh-CN" altLang="en-US" dirty="0"/>
                  <a:t>，维数为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1" smtClean="0">
                        <a:latin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/>
                  <a:t>维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7" r="-1210"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Dimensionality Reduction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a typeface="宋体" panose="02010600030101010101" pitchFamily="2" charset="-122"/>
                  </a:rPr>
                  <a:t>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为方阵，若非零向量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𝑀𝑥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𝜆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分别为矩阵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对应的特征值和特征向量</a:t>
                </a:r>
                <a:r>
                  <a:rPr lang="en-US" altLang="zh-CN" dirty="0">
                    <a:ea typeface="宋体" panose="02010600030101010101" pitchFamily="2" charset="-122"/>
                  </a:rPr>
                  <a:t>(eigenvalue, eigenvector)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宋体" panose="02010600030101010101" pitchFamily="2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宋体" panose="02010600030101010101" pitchFamily="2" charset="-122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dirty="0" smtClean="0">
                                          <a:latin typeface="Cambria Math"/>
                                          <a:ea typeface="宋体" panose="02010600030101010101" pitchFamily="2" charset="-122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b="0" i="1" dirty="0" smtClean="0">
                        <a:latin typeface="Cambria Math"/>
                        <a:ea typeface="宋体" panose="02010600030101010101" pitchFamily="2" charset="-122"/>
                      </a:rPr>
                      <m:t>_1 =7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一般特征向量第一个值为正，并且归一化范数为</a:t>
                </a:r>
                <a:r>
                  <a:rPr lang="en-US" altLang="zh-CN" dirty="0">
                    <a:ea typeface="宋体" panose="02010600030101010101" pitchFamily="2" charset="-122"/>
                  </a:rPr>
                  <a:t>1</a:t>
                </a:r>
              </a:p>
            </p:txBody>
          </p:sp>
        </mc:Choice>
        <mc:Fallback xmlns="">
          <p:sp>
            <p:nvSpPr>
              <p:cNvPr id="717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ctus">
  <a:themeElements>
    <a:clrScheme name="1_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1_Cactu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1_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2328</Words>
  <Application>Microsoft Office PowerPoint</Application>
  <PresentationFormat>全屏显示(4:3)</PresentationFormat>
  <Paragraphs>218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Arial</vt:lpstr>
      <vt:lpstr>Arial Black</vt:lpstr>
      <vt:lpstr>Arial Narrow</vt:lpstr>
      <vt:lpstr>Cambria Math</vt:lpstr>
      <vt:lpstr>Times New Roman</vt:lpstr>
      <vt:lpstr>Cactus</vt:lpstr>
      <vt:lpstr>1_Cactus</vt:lpstr>
      <vt:lpstr>PCA-RPCA简介</vt:lpstr>
      <vt:lpstr>Outline</vt:lpstr>
      <vt:lpstr>Dimensionality Reduction</vt:lpstr>
      <vt:lpstr>Dimensionality Reduction</vt:lpstr>
      <vt:lpstr>基本概念</vt:lpstr>
      <vt:lpstr>基本概念</vt:lpstr>
      <vt:lpstr>基本概念(注)</vt:lpstr>
      <vt:lpstr>基本概念（注）</vt:lpstr>
      <vt:lpstr>Dimensionality Reduction</vt:lpstr>
      <vt:lpstr>PowerPoint 演示文稿</vt:lpstr>
      <vt:lpstr>计算特征值和特征向量</vt:lpstr>
      <vt:lpstr>特征值和特征向量的计算</vt:lpstr>
      <vt:lpstr>特征值和特征向量的计算</vt:lpstr>
      <vt:lpstr>特征值和特征向量的计算</vt:lpstr>
      <vt:lpstr>特征值和特征向量的计算</vt:lpstr>
      <vt:lpstr>矩阵的特征向量</vt:lpstr>
      <vt:lpstr>Principal-Component Analysis</vt:lpstr>
      <vt:lpstr>PCA</vt:lpstr>
      <vt:lpstr>PCA</vt:lpstr>
      <vt:lpstr>PCA</vt:lpstr>
      <vt:lpstr>PCA</vt:lpstr>
      <vt:lpstr>PCA</vt:lpstr>
      <vt:lpstr>PCA</vt:lpstr>
      <vt:lpstr>PCA的一些应用实例及分析</vt:lpstr>
      <vt:lpstr>PCA</vt:lpstr>
      <vt:lpstr>PCA</vt:lpstr>
      <vt:lpstr>PowerPoint 演示文稿</vt:lpstr>
      <vt:lpstr>Robust-PCA</vt:lpstr>
      <vt:lpstr>RPCA</vt:lpstr>
      <vt:lpstr>RPCA</vt:lpstr>
      <vt:lpstr>RPCA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计算机视觉第二讲 边缘检测 角点提取</dc:title>
  <dc:creator>Administrator</dc:creator>
  <cp:lastModifiedBy>刘绍辉</cp:lastModifiedBy>
  <cp:revision>176</cp:revision>
  <dcterms:created xsi:type="dcterms:W3CDTF">2019-11-25T11:20:15Z</dcterms:created>
  <dcterms:modified xsi:type="dcterms:W3CDTF">2023-05-13T08:25:29Z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