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256" r:id="rId2"/>
    <p:sldId id="365" r:id="rId3"/>
    <p:sldId id="366" r:id="rId4"/>
    <p:sldId id="291" r:id="rId5"/>
    <p:sldId id="293" r:id="rId6"/>
    <p:sldId id="367" r:id="rId7"/>
    <p:sldId id="294" r:id="rId8"/>
    <p:sldId id="295" r:id="rId9"/>
    <p:sldId id="296" r:id="rId10"/>
    <p:sldId id="378" r:id="rId11"/>
    <p:sldId id="374" r:id="rId12"/>
    <p:sldId id="298" r:id="rId13"/>
    <p:sldId id="299" r:id="rId14"/>
    <p:sldId id="364" r:id="rId15"/>
    <p:sldId id="368" r:id="rId16"/>
    <p:sldId id="369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5" r:id="rId28"/>
    <p:sldId id="379" r:id="rId29"/>
    <p:sldId id="316" r:id="rId30"/>
    <p:sldId id="318" r:id="rId31"/>
    <p:sldId id="319" r:id="rId32"/>
    <p:sldId id="320" r:id="rId33"/>
    <p:sldId id="321" r:id="rId34"/>
    <p:sldId id="322" r:id="rId35"/>
    <p:sldId id="371" r:id="rId36"/>
    <p:sldId id="372" r:id="rId37"/>
    <p:sldId id="323" r:id="rId38"/>
    <p:sldId id="373" r:id="rId39"/>
    <p:sldId id="325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  <p:sldId id="336" r:id="rId51"/>
    <p:sldId id="339" r:id="rId52"/>
    <p:sldId id="375" r:id="rId53"/>
    <p:sldId id="376" r:id="rId54"/>
    <p:sldId id="362" r:id="rId55"/>
    <p:sldId id="370" r:id="rId56"/>
    <p:sldId id="377" r:id="rId57"/>
    <p:sldId id="287" r:id="rId58"/>
  </p:sldIdLst>
  <p:sldSz cx="9144000" cy="6858000" type="screen4x3"/>
  <p:notesSz cx="6858000" cy="9144000"/>
  <p:custDataLst>
    <p:tags r:id="rId60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00FF"/>
    <a:srgbClr val="99FF66"/>
    <a:srgbClr val="9999FF"/>
    <a:srgbClr val="FFFFCC"/>
    <a:srgbClr val="CC6600"/>
    <a:srgbClr val="FFDFBF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1704" y="102"/>
      </p:cViewPr>
      <p:guideLst>
        <p:guide orient="horz" pos="212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10A60A4-6AB4-46B3-A2E2-CD1BEA4048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57</a:t>
            </a:fld>
            <a:endParaRPr lang="zh-CN" altLang="en-US" sz="1200" dirty="0"/>
          </a:p>
        </p:txBody>
      </p:sp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349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0">
            <a:gsLst>
              <a:gs pos="0">
                <a:srgbClr val="45A2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  <a:sym typeface="+mn-ea"/>
              </a:rPr>
              <a:t>物联网与泛在智能研究中心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rgbClr val="0066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  <a:sym typeface="+mn-ea"/>
            </a:endParaRPr>
          </a:p>
        </p:txBody>
      </p:sp>
      <p:pic>
        <p:nvPicPr>
          <p:cNvPr id="2051" name="Picture 2" descr="j0296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3388"/>
            <a:ext cx="1838325" cy="1344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31913" cy="119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382000" cy="2689225"/>
          </a:xfrm>
          <a:noFill/>
        </p:spPr>
        <p:txBody>
          <a:bodyPr/>
          <a:lstStyle>
            <a:lvl1pPr>
              <a:defRPr sz="6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419600" cy="1447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39B93-52EF-4708-AAB0-02ECE3E77D2A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126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1261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39B93-52EF-4708-AAB0-02ECE3E77D2A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39B93-52EF-4708-AAB0-02ECE3E77D2A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39B93-52EF-4708-AAB0-02ECE3E77D2A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39B93-52EF-4708-AAB0-02ECE3E77D2A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39B93-52EF-4708-AAB0-02ECE3E77D2A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39B93-52EF-4708-AAB0-02ECE3E77D2A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39B93-52EF-4708-AAB0-02ECE3E77D2A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39B93-52EF-4708-AAB0-02ECE3E77D2A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39B93-52EF-4708-AAB0-02ECE3E77D2A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39B93-52EF-4708-AAB0-02ECE3E77D2A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39B93-52EF-4708-AAB0-02ECE3E77D2A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w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029630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245225"/>
            <a:ext cx="8382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7499939-ED24-435A-8647-750322FEDB9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5839B93-52EF-4708-AAB0-02ECE3E77D2A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32" name="Picture 9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152400"/>
            <a:ext cx="1066800" cy="95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11" descr="j0296302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 flipV="1">
            <a:off x="6457950" y="1076325"/>
            <a:ext cx="2514600" cy="1031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楷体_GB231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23.png"/><Relationship Id="rId3" Type="http://schemas.openxmlformats.org/officeDocument/2006/relationships/image" Target="../media/image8.jpeg"/><Relationship Id="rId7" Type="http://schemas.openxmlformats.org/officeDocument/2006/relationships/oleObject" Target="../embeddings/oleObject5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6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5" Type="http://schemas.openxmlformats.org/officeDocument/2006/relationships/image" Target="../media/image5.emf"/><Relationship Id="rId15" Type="http://schemas.openxmlformats.org/officeDocument/2006/relationships/image" Target="../media/image25.jpeg"/><Relationship Id="rId10" Type="http://schemas.openxmlformats.org/officeDocument/2006/relationships/image" Target="../media/image11.jpeg"/><Relationship Id="rId4" Type="http://schemas.openxmlformats.org/officeDocument/2006/relationships/oleObject" Target="../embeddings/oleObject4.bin"/><Relationship Id="rId9" Type="http://schemas.openxmlformats.org/officeDocument/2006/relationships/image" Target="../media/image22.jpeg"/><Relationship Id="rId14" Type="http://schemas.openxmlformats.org/officeDocument/2006/relationships/image" Target="../media/image2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1.png"/><Relationship Id="rId5" Type="http://schemas.openxmlformats.org/officeDocument/2006/relationships/image" Target="../media/image30.wmf"/><Relationship Id="rId4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3.bin"/><Relationship Id="rId5" Type="http://schemas.openxmlformats.org/officeDocument/2006/relationships/image" Target="../media/image5.emf"/><Relationship Id="rId15" Type="http://schemas.openxmlformats.org/officeDocument/2006/relationships/image" Target="../media/image14.jpeg"/><Relationship Id="rId10" Type="http://schemas.openxmlformats.org/officeDocument/2006/relationships/image" Target="../media/image11.jpeg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png"/><Relationship Id="rId1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7950" y="1412875"/>
            <a:ext cx="9036050" cy="25527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数据库基础篇</a:t>
            </a:r>
            <a:br>
              <a:rPr kumimoji="0" lang="en-US" altLang="zh-CN" sz="5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zh-CN" alt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第一章 数据库系统概述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3997325"/>
            <a:ext cx="5219700" cy="144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主讲：程思瑶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物联网与泛在智能研究中心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6"/>
          <p:cNvSpPr>
            <a:spLocks noChangeArrowheads="1"/>
          </p:cNvSpPr>
          <p:nvPr/>
        </p:nvSpPr>
        <p:spPr bwMode="auto">
          <a:xfrm>
            <a:off x="179388" y="1887538"/>
            <a:ext cx="8763000" cy="35575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数据库管理系统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(</a:t>
            </a:r>
            <a:r>
              <a:rPr kumimoji="1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3333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DataBase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 Management System, DBMS)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管理数据库的软件系统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华文新魏" panose="02010800040101010101" pitchFamily="2" charset="-122"/>
                <a:cs typeface="楷体_GB2312"/>
                <a:sym typeface="+mn-ea"/>
              </a:rPr>
              <a:t>，包括存储管理、安全性管理、完整性管理等。 使用户能方便快速地建立、维护、检索、存取和处理数据库中的信息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333300"/>
              </a:solidFill>
              <a:effectLst/>
              <a:uLnTx/>
              <a:uFillTx/>
              <a:latin typeface="+mn-lt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数据库管理系统的系统结构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如下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)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4338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什么是数据库管理系统</a:t>
            </a:r>
            <a:r>
              <a:rPr lang="en-US" altLang="zh-CN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endParaRPr lang="zh-CN" altLang="en-US" sz="44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 descr="图片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291590"/>
            <a:ext cx="6918960" cy="51943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数据库管理系统结构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DB7CB0-6211-4A37-9C96-6510370B51A6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BC0CB8-7D8F-428B-8835-1BE11C07B9B9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11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圆角矩形标注 14"/>
          <p:cNvSpPr/>
          <p:nvPr/>
        </p:nvSpPr>
        <p:spPr>
          <a:xfrm>
            <a:off x="179510" y="3956939"/>
            <a:ext cx="1224136" cy="624189"/>
          </a:xfrm>
          <a:prstGeom prst="wedgeRoundRectCallout">
            <a:avLst>
              <a:gd name="adj1" fmla="val 155382"/>
              <a:gd name="adj2" fmla="val 72139"/>
              <a:gd name="adj3" fmla="val 16667"/>
            </a:avLst>
          </a:prstGeom>
          <a:solidFill>
            <a:srgbClr val="FFFF99"/>
          </a:solidFill>
          <a:ln>
            <a:solidFill>
              <a:schemeClr val="tx1"/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信息中心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/>
          <p:nvPr/>
        </p:nvSpPr>
        <p:spPr>
          <a:xfrm>
            <a:off x="857250" y="1527175"/>
            <a:ext cx="7858125" cy="52149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228600" indent="-228600" algn="just">
              <a:spcBef>
                <a:spcPct val="20000"/>
              </a:spcBef>
              <a:buChar char="•"/>
            </a:pPr>
            <a:r>
              <a:rPr lang="zh-CN" altLang="en-US" sz="3200" b="1" dirty="0">
                <a:solidFill>
                  <a:srgbClr val="000000"/>
                </a:solidFill>
                <a:latin typeface="华文行楷" panose="02010800040101010101" pitchFamily="2" charset="-122"/>
                <a:ea typeface="华文新魏" panose="02010800040101010101" pitchFamily="2" charset="-122"/>
              </a:rPr>
              <a:t> 有效地支持数据抽象与数据定义</a:t>
            </a:r>
            <a:endParaRPr lang="en-US" altLang="zh-CN" sz="3200" b="1" dirty="0">
              <a:solidFill>
                <a:srgbClr val="000000"/>
              </a:solidFill>
              <a:latin typeface="华文行楷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 algn="just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Symbol" panose="05050102010706020507" pitchFamily="18" charset="2"/>
              <a:buChar char=""/>
            </a:pPr>
            <a:r>
              <a:rPr lang="zh-CN" altLang="en-US" sz="2800" b="1" dirty="0">
                <a:solidFill>
                  <a:srgbClr val="0000FF"/>
                </a:solidFill>
                <a:latin typeface="华文行楷" panose="02010800040101010101" pitchFamily="2" charset="-122"/>
                <a:ea typeface="华文新魏" panose="02010800040101010101" pitchFamily="2" charset="-122"/>
              </a:rPr>
              <a:t>具有坚实的数据模型基础</a:t>
            </a:r>
            <a:endParaRPr lang="en-US" altLang="zh-CN" sz="2800" b="1" dirty="0">
              <a:solidFill>
                <a:srgbClr val="0000FF"/>
              </a:solidFill>
              <a:latin typeface="华文行楷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 algn="just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Symbol" panose="05050102010706020507" pitchFamily="18" charset="2"/>
              <a:buChar char=""/>
            </a:pPr>
            <a:r>
              <a:rPr lang="zh-CN" altLang="en-US" sz="2800" b="1" dirty="0">
                <a:solidFill>
                  <a:srgbClr val="0000FF"/>
                </a:solidFill>
                <a:latin typeface="华文行楷" panose="02010800040101010101" pitchFamily="2" charset="-122"/>
                <a:ea typeface="华文新魏" panose="02010800040101010101" pitchFamily="2" charset="-122"/>
              </a:rPr>
              <a:t>支持数据的不同视图</a:t>
            </a:r>
            <a:endParaRPr lang="en-US" altLang="zh-CN" sz="2800" b="1" dirty="0">
              <a:solidFill>
                <a:srgbClr val="0000FF"/>
              </a:solidFill>
              <a:latin typeface="华文行楷" panose="02010800040101010101" pitchFamily="2" charset="-122"/>
              <a:ea typeface="华文新魏" panose="02010800040101010101" pitchFamily="2" charset="-122"/>
            </a:endParaRPr>
          </a:p>
          <a:p>
            <a:pPr marL="228600" indent="-228600" algn="just">
              <a:spcBef>
                <a:spcPct val="20000"/>
              </a:spcBef>
              <a:buChar char="•"/>
            </a:pPr>
            <a:r>
              <a:rPr lang="zh-CN" altLang="en-US" sz="3200" b="1" dirty="0">
                <a:solidFill>
                  <a:srgbClr val="000000"/>
                </a:solidFill>
                <a:latin typeface="华文行楷" panose="02010800040101010101" pitchFamily="2" charset="-122"/>
                <a:ea typeface="华文新魏" panose="02010800040101010101" pitchFamily="2" charset="-122"/>
              </a:rPr>
              <a:t> 有效地组织存储数据</a:t>
            </a:r>
            <a:endParaRPr lang="en-US" altLang="zh-CN" sz="3200" b="1" dirty="0">
              <a:solidFill>
                <a:srgbClr val="000000"/>
              </a:solidFill>
              <a:latin typeface="华文行楷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 algn="just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Symbol" panose="05050102010706020507" pitchFamily="18" charset="2"/>
              <a:buChar char=""/>
            </a:pPr>
            <a:r>
              <a:rPr lang="zh-CN" altLang="en-US" sz="2800" b="1" dirty="0">
                <a:solidFill>
                  <a:srgbClr val="0000FF"/>
                </a:solidFill>
                <a:latin typeface="华文行楷" panose="02010800040101010101" pitchFamily="2" charset="-122"/>
                <a:ea typeface="华文新魏" panose="02010800040101010101" pitchFamily="2" charset="-122"/>
              </a:rPr>
              <a:t>提供丰富的数据存取方法</a:t>
            </a:r>
            <a:endParaRPr lang="en-US" altLang="zh-CN" sz="2800" b="1" dirty="0">
              <a:solidFill>
                <a:srgbClr val="0000FF"/>
              </a:solidFill>
              <a:latin typeface="华文行楷" panose="02010800040101010101" pitchFamily="2" charset="-122"/>
              <a:ea typeface="华文新魏" panose="02010800040101010101" pitchFamily="2" charset="-122"/>
            </a:endParaRPr>
          </a:p>
          <a:p>
            <a:pPr marL="228600" indent="-228600" algn="just">
              <a:spcBef>
                <a:spcPct val="20000"/>
              </a:spcBef>
              <a:buChar char="•"/>
            </a:pPr>
            <a:r>
              <a:rPr lang="zh-CN" altLang="en-US" sz="3200" b="1" dirty="0">
                <a:solidFill>
                  <a:srgbClr val="000000"/>
                </a:solidFill>
                <a:latin typeface="华文行楷" panose="02010800040101010101" pitchFamily="2" charset="-122"/>
                <a:ea typeface="华文新魏" panose="02010800040101010101" pitchFamily="2" charset="-122"/>
              </a:rPr>
              <a:t> 有效地处理数据查询与更新</a:t>
            </a:r>
            <a:endParaRPr lang="en-US" altLang="zh-CN" sz="3200" b="1" dirty="0">
              <a:solidFill>
                <a:srgbClr val="000000"/>
              </a:solidFill>
              <a:latin typeface="华文行楷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 algn="just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Symbol" panose="05050102010706020507" pitchFamily="18" charset="2"/>
              <a:buChar char=""/>
            </a:pPr>
            <a:r>
              <a:rPr lang="zh-CN" altLang="en-US" sz="2800" b="1" dirty="0">
                <a:solidFill>
                  <a:srgbClr val="0000FF"/>
                </a:solidFill>
                <a:latin typeface="华文行楷" panose="02010800040101010101" pitchFamily="2" charset="-122"/>
                <a:ea typeface="华文新魏" panose="02010800040101010101" pitchFamily="2" charset="-122"/>
              </a:rPr>
              <a:t>提供有效的数据操纵语言、算法</a:t>
            </a:r>
            <a:endParaRPr lang="en-US" altLang="zh-CN" sz="2800" b="1" dirty="0">
              <a:solidFill>
                <a:srgbClr val="0000FF"/>
              </a:solidFill>
              <a:latin typeface="华文行楷" panose="02010800040101010101" pitchFamily="2" charset="-122"/>
              <a:ea typeface="华文新魏" panose="02010800040101010101" pitchFamily="2" charset="-122"/>
            </a:endParaRPr>
          </a:p>
          <a:p>
            <a:pPr marL="685800" lvl="1" indent="-228600" algn="just" rtl="0" eaLnBrk="1" fontAlgn="base" hangingPunct="1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70000"/>
              <a:buFont typeface="Symbol" panose="05050102010706020507" pitchFamily="18" charset="2"/>
              <a:buChar char=""/>
            </a:pPr>
            <a:r>
              <a:rPr lang="zh-CN" altLang="en-US" sz="2800" b="1" dirty="0">
                <a:solidFill>
                  <a:srgbClr val="0000FF"/>
                </a:solidFill>
                <a:latin typeface="华文行楷" panose="02010800040101010101" pitchFamily="2" charset="-122"/>
                <a:ea typeface="华文新魏" panose="02010800040101010101" pitchFamily="2" charset="-122"/>
              </a:rPr>
              <a:t>优化地处理数据查询</a:t>
            </a:r>
            <a:endParaRPr lang="en-US" altLang="zh-CN" sz="2800" b="1" dirty="0">
              <a:solidFill>
                <a:srgbClr val="0000FF"/>
              </a:solidFill>
              <a:latin typeface="华文行楷" panose="02010800040101010101" pitchFamily="2" charset="-122"/>
              <a:ea typeface="华文新魏" panose="02010800040101010101" pitchFamily="2" charset="-122"/>
            </a:endParaRPr>
          </a:p>
          <a:p>
            <a:pPr marL="228600" indent="-228600" algn="just">
              <a:spcBef>
                <a:spcPct val="20000"/>
              </a:spcBef>
              <a:buChar char="•"/>
            </a:pPr>
            <a:r>
              <a:rPr lang="zh-CN" altLang="en-US" sz="3200" b="1" dirty="0">
                <a:solidFill>
                  <a:srgbClr val="000000"/>
                </a:solidFill>
                <a:latin typeface="华文行楷" panose="02010800040101010101" pitchFamily="2" charset="-122"/>
                <a:ea typeface="华文新魏" panose="02010800040101010101" pitchFamily="2" charset="-122"/>
              </a:rPr>
              <a:t> 支持数据独立性</a:t>
            </a:r>
            <a:endParaRPr lang="en-US" altLang="zh-CN" sz="3200" b="1" dirty="0">
              <a:solidFill>
                <a:srgbClr val="000000"/>
              </a:solidFill>
              <a:latin typeface="华文行楷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6386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数据库管理系统的功能与特点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数据库管理系统的功能与特点</a:t>
            </a:r>
            <a:endParaRPr kumimoji="0" lang="zh-CN" altLang="en-US" sz="4400" b="1" i="0" u="none" strike="noStrike" kern="1200" cap="none" spc="0" normalizeH="0" baseline="0" noProof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</p:txBody>
      </p:sp>
      <p:sp>
        <p:nvSpPr>
          <p:cNvPr id="140292" name="Rectangle 4"/>
          <p:cNvSpPr/>
          <p:nvPr/>
        </p:nvSpPr>
        <p:spPr>
          <a:xfrm>
            <a:off x="381000" y="1214438"/>
            <a:ext cx="8229600" cy="56435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控制数据冗余</a:t>
            </a:r>
            <a:r>
              <a:rPr lang="zh-CN" altLang="en-US" sz="3200" b="1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综合考虑所有用户的数据库视图，把它们集成为一个逻辑模式，数据项只存储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次或少数几次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支持数据共享</a:t>
            </a:r>
            <a:r>
              <a:rPr lang="en-US" altLang="zh-CN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/</a:t>
            </a: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并发控制</a:t>
            </a:r>
            <a:r>
              <a:rPr lang="zh-CN" altLang="en-US" sz="3200" b="1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允许多个用户或多个应用程序同时访问数据库中的相同数据，即允许数据共享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为了支持数据共享，数据库管理系统具有并发控制机制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限制非授权的存取</a:t>
            </a:r>
            <a:r>
              <a:rPr lang="zh-CN" altLang="en-US" sz="3200" b="1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为了保证数据库的安全，防止对数据库的非法存取，数据库系统具有一个安全与授权子系统</a:t>
            </a:r>
            <a:endParaRPr lang="zh-CN" altLang="en-US" sz="2800" b="1" dirty="0">
              <a:solidFill>
                <a:srgbClr val="003399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0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40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0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0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40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40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40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/>
          </p:cNvSpPr>
          <p:nvPr>
            <p:ph idx="1"/>
          </p:nvPr>
        </p:nvSpPr>
        <p:spPr>
          <a:xfrm>
            <a:off x="381000" y="1214438"/>
            <a:ext cx="8763000" cy="5500687"/>
          </a:xfrm>
        </p:spPr>
        <p:txBody>
          <a:bodyPr wrap="square" lIns="91440" tIns="45720" rIns="91440" bIns="45720" anchor="t" anchorCtr="0"/>
          <a:lstStyle/>
          <a:p>
            <a:r>
              <a:rPr lang="zh-CN" altLang="en-US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提供多种用户界面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图形界面 ，查询语言界面，程序设计语言界面</a:t>
            </a:r>
            <a:r>
              <a:rPr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r>
              <a:rPr lang="zh-CN" altLang="en-US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表示数据之间的复杂联系</a:t>
            </a:r>
            <a:r>
              <a:rPr lang="zh-CN" altLang="en-US" dirty="0">
                <a:solidFill>
                  <a:schemeClr val="bg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数据间联系的定义机制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通过数据间联系查询数据的机制 </a:t>
            </a:r>
          </a:p>
          <a:p>
            <a:r>
              <a:rPr lang="zh-CN" altLang="en-US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支持完整性约束 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数据库应用对数据语义一般都有一定的限制，称为完整性约束</a:t>
            </a:r>
          </a:p>
          <a:p>
            <a:r>
              <a:rPr lang="zh-CN" altLang="en-US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有效的数据恢复与事务处理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在系统硬件或软件发生故障时，能够保证数据库的正确性</a:t>
            </a:r>
            <a:endParaRPr lang="zh-CN" altLang="en-US" dirty="0">
              <a:solidFill>
                <a:schemeClr val="tx1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</p:spPr>
        <p:txBody>
          <a:bodyPr wrap="square" lIns="91440" tIns="45720" rIns="91440" bIns="45720" anchor="ctr" anchorCtr="0"/>
          <a:lstStyle/>
          <a:p>
            <a:pPr algn="r" eaLnBrk="1" hangingPunct="1"/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数据库管理系统的功能与特点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5"/>
          <p:cNvSpPr/>
          <p:nvPr/>
        </p:nvSpPr>
        <p:spPr>
          <a:xfrm>
            <a:off x="2484438" y="1600200"/>
            <a:ext cx="6230937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</a:t>
            </a:r>
            <a:endParaRPr lang="en-US" altLang="zh-CN" sz="3600" dirty="0">
              <a:solidFill>
                <a:srgbClr val="C0C0C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数据库管理系统及其结构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数据库系统</a:t>
            </a:r>
            <a:endParaRPr lang="en-US" altLang="zh-CN" sz="36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数据抽象与数据模型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数据库系统的发展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endParaRPr lang="zh-CN" altLang="en-US" sz="3600" b="1" dirty="0">
              <a:solidFill>
                <a:srgbClr val="C0C0C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矩形 93"/>
          <p:cNvSpPr/>
          <p:nvPr/>
        </p:nvSpPr>
        <p:spPr bwMode="auto">
          <a:xfrm>
            <a:off x="4529588" y="1571611"/>
            <a:ext cx="4429156" cy="5072095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rtDeco"/>
          </a:sp3d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endParaRPr kumimoji="1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grpSp>
        <p:nvGrpSpPr>
          <p:cNvPr id="6" name="组合 95"/>
          <p:cNvGrpSpPr/>
          <p:nvPr/>
        </p:nvGrpSpPr>
        <p:grpSpPr>
          <a:xfrm>
            <a:off x="6504105" y="4515083"/>
            <a:ext cx="2172348" cy="893191"/>
            <a:chOff x="6619227" y="4143380"/>
            <a:chExt cx="1785950" cy="928694"/>
          </a:xfrm>
          <a:solidFill>
            <a:srgbClr val="99FF66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4" name="Rectangle 86"/>
            <p:cNvSpPr>
              <a:spLocks noChangeArrowheads="1"/>
            </p:cNvSpPr>
            <p:nvPr/>
          </p:nvSpPr>
          <p:spPr bwMode="auto">
            <a:xfrm>
              <a:off x="6619227" y="4143380"/>
              <a:ext cx="1785950" cy="928694"/>
            </a:xfrm>
            <a:prstGeom prst="rect">
              <a:avLst/>
            </a:prstGeom>
            <a:grpFill/>
            <a:ln w="9525" algn="ctr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pPr marL="342900" marR="0" lvl="0" indent="-342900" algn="ctr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zh-CN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81627" y="4214818"/>
              <a:ext cx="1723549" cy="824072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8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数据库</a:t>
              </a:r>
              <a:endPara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ts val="28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管理系统</a:t>
              </a:r>
            </a:p>
          </p:txBody>
        </p:sp>
      </p:grpSp>
      <p:grpSp>
        <p:nvGrpSpPr>
          <p:cNvPr id="2" name="Group 2"/>
          <p:cNvGrpSpPr/>
          <p:nvPr/>
        </p:nvGrpSpPr>
        <p:grpSpPr bwMode="auto">
          <a:xfrm>
            <a:off x="6627366" y="5500702"/>
            <a:ext cx="1977082" cy="857256"/>
            <a:chOff x="1310" y="1704"/>
            <a:chExt cx="1844" cy="1950"/>
          </a:xfrm>
          <a:solidFill>
            <a:srgbClr val="4D4D4D"/>
          </a:solidFill>
        </p:grpSpPr>
        <p:grpSp>
          <p:nvGrpSpPr>
            <p:cNvPr id="3" name="Group 3"/>
            <p:cNvGrpSpPr/>
            <p:nvPr/>
          </p:nvGrpSpPr>
          <p:grpSpPr bwMode="auto">
            <a:xfrm>
              <a:off x="1310" y="1704"/>
              <a:ext cx="1844" cy="1950"/>
              <a:chOff x="1613" y="1938"/>
              <a:chExt cx="1553" cy="1855"/>
            </a:xfrm>
            <a:grpFill/>
          </p:grpSpPr>
          <p:grpSp>
            <p:nvGrpSpPr>
              <p:cNvPr id="4" name="Group 9"/>
              <p:cNvGrpSpPr/>
              <p:nvPr/>
            </p:nvGrpSpPr>
            <p:grpSpPr bwMode="auto">
              <a:xfrm>
                <a:off x="1613" y="1979"/>
                <a:ext cx="1339" cy="1697"/>
                <a:chOff x="4167" y="1377"/>
                <a:chExt cx="1339" cy="1697"/>
              </a:xfrm>
              <a:grpFill/>
            </p:grpSpPr>
            <p:sp>
              <p:nvSpPr>
                <p:cNvPr id="75" name="AutoShape 10"/>
                <p:cNvSpPr>
                  <a:spLocks noChangeArrowheads="1"/>
                </p:cNvSpPr>
                <p:nvPr/>
              </p:nvSpPr>
              <p:spPr bwMode="auto">
                <a:xfrm>
                  <a:off x="4168" y="1853"/>
                  <a:ext cx="454" cy="681"/>
                </a:xfrm>
                <a:prstGeom prst="can">
                  <a:avLst>
                    <a:gd name="adj" fmla="val 37500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76" name="AutoShape 11"/>
                <p:cNvSpPr>
                  <a:spLocks noChangeArrowheads="1"/>
                </p:cNvSpPr>
                <p:nvPr/>
              </p:nvSpPr>
              <p:spPr bwMode="auto">
                <a:xfrm>
                  <a:off x="4167" y="2393"/>
                  <a:ext cx="455" cy="681"/>
                </a:xfrm>
                <a:prstGeom prst="can">
                  <a:avLst>
                    <a:gd name="adj" fmla="val 37418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77" name="AutoShape 12"/>
                <p:cNvSpPr>
                  <a:spLocks noChangeArrowheads="1"/>
                </p:cNvSpPr>
                <p:nvPr/>
              </p:nvSpPr>
              <p:spPr bwMode="auto">
                <a:xfrm>
                  <a:off x="4993" y="2294"/>
                  <a:ext cx="454" cy="682"/>
                </a:xfrm>
                <a:prstGeom prst="can">
                  <a:avLst>
                    <a:gd name="adj" fmla="val 37555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78" name="AutoShape 13"/>
                <p:cNvSpPr>
                  <a:spLocks noChangeArrowheads="1"/>
                </p:cNvSpPr>
                <p:nvPr/>
              </p:nvSpPr>
              <p:spPr bwMode="auto">
                <a:xfrm>
                  <a:off x="4710" y="1785"/>
                  <a:ext cx="453" cy="681"/>
                </a:xfrm>
                <a:prstGeom prst="can">
                  <a:avLst>
                    <a:gd name="adj" fmla="val 37583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79" name="AutoShape 14"/>
                <p:cNvSpPr>
                  <a:spLocks noChangeArrowheads="1"/>
                </p:cNvSpPr>
                <p:nvPr/>
              </p:nvSpPr>
              <p:spPr bwMode="auto">
                <a:xfrm>
                  <a:off x="4331" y="1954"/>
                  <a:ext cx="455" cy="681"/>
                </a:xfrm>
                <a:prstGeom prst="can">
                  <a:avLst>
                    <a:gd name="adj" fmla="val 37418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80" name="AutoShape 15"/>
                <p:cNvSpPr>
                  <a:spLocks noChangeArrowheads="1"/>
                </p:cNvSpPr>
                <p:nvPr/>
              </p:nvSpPr>
              <p:spPr bwMode="auto">
                <a:xfrm>
                  <a:off x="5051" y="2125"/>
                  <a:ext cx="455" cy="681"/>
                </a:xfrm>
                <a:prstGeom prst="can">
                  <a:avLst>
                    <a:gd name="adj" fmla="val 37418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81" name="AutoShape 16"/>
                <p:cNvSpPr>
                  <a:spLocks noChangeArrowheads="1"/>
                </p:cNvSpPr>
                <p:nvPr/>
              </p:nvSpPr>
              <p:spPr bwMode="auto">
                <a:xfrm>
                  <a:off x="4811" y="2299"/>
                  <a:ext cx="454" cy="682"/>
                </a:xfrm>
                <a:prstGeom prst="can">
                  <a:avLst>
                    <a:gd name="adj" fmla="val 37555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82" name="AutoShape 19"/>
                <p:cNvSpPr>
                  <a:spLocks noChangeArrowheads="1"/>
                </p:cNvSpPr>
                <p:nvPr/>
              </p:nvSpPr>
              <p:spPr bwMode="auto">
                <a:xfrm>
                  <a:off x="4368" y="1377"/>
                  <a:ext cx="455" cy="681"/>
                </a:xfrm>
                <a:prstGeom prst="can">
                  <a:avLst>
                    <a:gd name="adj" fmla="val 37418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</p:grpSp>
          <p:grpSp>
            <p:nvGrpSpPr>
              <p:cNvPr id="5" name="Group 23"/>
              <p:cNvGrpSpPr/>
              <p:nvPr/>
            </p:nvGrpSpPr>
            <p:grpSpPr bwMode="auto">
              <a:xfrm>
                <a:off x="1878" y="1938"/>
                <a:ext cx="1288" cy="1855"/>
                <a:chOff x="3979" y="1654"/>
                <a:chExt cx="1288" cy="1855"/>
              </a:xfrm>
              <a:grpFill/>
            </p:grpSpPr>
            <p:sp>
              <p:nvSpPr>
                <p:cNvPr id="68" name="AutoShape 24"/>
                <p:cNvSpPr>
                  <a:spLocks noChangeArrowheads="1"/>
                </p:cNvSpPr>
                <p:nvPr/>
              </p:nvSpPr>
              <p:spPr bwMode="auto">
                <a:xfrm>
                  <a:off x="4283" y="1654"/>
                  <a:ext cx="454" cy="681"/>
                </a:xfrm>
                <a:prstGeom prst="can">
                  <a:avLst>
                    <a:gd name="adj" fmla="val 37500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69" name="AutoShape 25"/>
                <p:cNvSpPr>
                  <a:spLocks noChangeArrowheads="1"/>
                </p:cNvSpPr>
                <p:nvPr/>
              </p:nvSpPr>
              <p:spPr bwMode="auto">
                <a:xfrm>
                  <a:off x="4245" y="2711"/>
                  <a:ext cx="455" cy="681"/>
                </a:xfrm>
                <a:prstGeom prst="can">
                  <a:avLst>
                    <a:gd name="adj" fmla="val 37418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70" name="AutoShape 26"/>
                <p:cNvSpPr>
                  <a:spLocks noChangeArrowheads="1"/>
                </p:cNvSpPr>
                <p:nvPr/>
              </p:nvSpPr>
              <p:spPr bwMode="auto">
                <a:xfrm>
                  <a:off x="4813" y="2404"/>
                  <a:ext cx="454" cy="682"/>
                </a:xfrm>
                <a:prstGeom prst="can">
                  <a:avLst>
                    <a:gd name="adj" fmla="val 37555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71" name="AutoShape 27"/>
                <p:cNvSpPr>
                  <a:spLocks noChangeArrowheads="1"/>
                </p:cNvSpPr>
                <p:nvPr/>
              </p:nvSpPr>
              <p:spPr bwMode="auto">
                <a:xfrm>
                  <a:off x="4699" y="2030"/>
                  <a:ext cx="453" cy="681"/>
                </a:xfrm>
                <a:prstGeom prst="can">
                  <a:avLst>
                    <a:gd name="adj" fmla="val 37583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72" name="AutoShape 28"/>
                <p:cNvSpPr>
                  <a:spLocks noChangeArrowheads="1"/>
                </p:cNvSpPr>
                <p:nvPr/>
              </p:nvSpPr>
              <p:spPr bwMode="auto">
                <a:xfrm>
                  <a:off x="4282" y="2077"/>
                  <a:ext cx="455" cy="681"/>
                </a:xfrm>
                <a:prstGeom prst="can">
                  <a:avLst>
                    <a:gd name="adj" fmla="val 37418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73" name="AutoShape 29"/>
                <p:cNvSpPr>
                  <a:spLocks noChangeArrowheads="1"/>
                </p:cNvSpPr>
                <p:nvPr/>
              </p:nvSpPr>
              <p:spPr bwMode="auto">
                <a:xfrm>
                  <a:off x="3979" y="2828"/>
                  <a:ext cx="455" cy="681"/>
                </a:xfrm>
                <a:prstGeom prst="can">
                  <a:avLst>
                    <a:gd name="adj" fmla="val 37418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  <p:sp>
              <p:nvSpPr>
                <p:cNvPr id="74" name="AutoShape 30"/>
                <p:cNvSpPr>
                  <a:spLocks noChangeArrowheads="1"/>
                </p:cNvSpPr>
                <p:nvPr/>
              </p:nvSpPr>
              <p:spPr bwMode="auto">
                <a:xfrm>
                  <a:off x="4624" y="2664"/>
                  <a:ext cx="454" cy="682"/>
                </a:xfrm>
                <a:prstGeom prst="can">
                  <a:avLst>
                    <a:gd name="adj" fmla="val 37555"/>
                  </a:avLst>
                </a:prstGeom>
                <a:grpFill/>
                <a:ln w="9525">
                  <a:solidFill>
                    <a:schemeClr val="tx1"/>
                  </a:solidFill>
                  <a:round/>
                </a:ln>
                <a:effectLst/>
              </p:spPr>
              <p:txBody>
                <a:bodyPr wrap="none"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10000"/>
                    </a:lnSpc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50000"/>
                    <a:buFont typeface="Monotype Sorts" pitchFamily="2" charset="2"/>
                    <a:buNone/>
                    <a:defRPr/>
                  </a:pPr>
                  <a:endParaRPr kumimoji="1" lang="zh-CN" altLang="en-US" sz="3000" b="1" i="0" u="none" strike="noStrike" kern="1200" cap="none" spc="0" normalizeH="0" baseline="0" noProof="0">
                    <a:ln>
                      <a:noFill/>
                    </a:ln>
                    <a:solidFill>
                      <a:schemeClr val="bg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endParaRPr>
                </a:p>
              </p:txBody>
            </p:sp>
          </p:grpSp>
        </p:grpSp>
        <p:sp>
          <p:nvSpPr>
            <p:cNvPr id="65" name="Text Box 35"/>
            <p:cNvSpPr txBox="1">
              <a:spLocks noChangeArrowheads="1"/>
            </p:cNvSpPr>
            <p:nvPr/>
          </p:nvSpPr>
          <p:spPr bwMode="auto">
            <a:xfrm>
              <a:off x="1663" y="2192"/>
              <a:ext cx="1237" cy="1288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数据库</a:t>
              </a:r>
              <a:endParaRPr kumimoji="1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grpSp>
        <p:nvGrpSpPr>
          <p:cNvPr id="7" name="组合 98"/>
          <p:cNvGrpSpPr/>
          <p:nvPr/>
        </p:nvGrpSpPr>
        <p:grpSpPr>
          <a:xfrm>
            <a:off x="6444208" y="3593005"/>
            <a:ext cx="2214578" cy="907564"/>
            <a:chOff x="4429124" y="2714620"/>
            <a:chExt cx="1785950" cy="907564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98" name="六边形 97"/>
            <p:cNvSpPr/>
            <p:nvPr/>
          </p:nvSpPr>
          <p:spPr bwMode="auto">
            <a:xfrm>
              <a:off x="4429124" y="2714620"/>
              <a:ext cx="1785950" cy="857256"/>
            </a:xfrm>
            <a:prstGeom prst="hexagon">
              <a:avLst/>
            </a:prstGeom>
            <a:solidFill>
              <a:srgbClr val="0070C0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4727972" y="2786058"/>
              <a:ext cx="1079700" cy="836126"/>
            </a:xfrm>
            <a:prstGeom prst="rect">
              <a:avLst/>
            </a:prstGeom>
            <a:no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ts val="28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应用开</a:t>
              </a:r>
              <a:endPara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ts val="28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发工具</a:t>
              </a:r>
            </a:p>
          </p:txBody>
        </p:sp>
      </p:grpSp>
      <p:grpSp>
        <p:nvGrpSpPr>
          <p:cNvPr id="8" name="组合 102"/>
          <p:cNvGrpSpPr/>
          <p:nvPr/>
        </p:nvGrpSpPr>
        <p:grpSpPr>
          <a:xfrm>
            <a:off x="7801224" y="2643182"/>
            <a:ext cx="1057056" cy="881916"/>
            <a:chOff x="4157886" y="2857496"/>
            <a:chExt cx="1057056" cy="881916"/>
          </a:xfrm>
          <a:solidFill>
            <a:srgbClr val="FFFF99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1" name="流程图: 可选过程 100"/>
            <p:cNvSpPr/>
            <p:nvPr/>
          </p:nvSpPr>
          <p:spPr bwMode="auto">
            <a:xfrm>
              <a:off x="4157886" y="2857496"/>
              <a:ext cx="1057056" cy="881916"/>
            </a:xfrm>
            <a:prstGeom prst="flowChartAlternateProcess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214810" y="2899906"/>
              <a:ext cx="954107" cy="810478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ts val="28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应用</a:t>
              </a:r>
              <a:endPara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lnSpc>
                  <a:spcPts val="28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系统</a:t>
              </a:r>
            </a:p>
          </p:txBody>
        </p:sp>
      </p:grpSp>
      <p:grpSp>
        <p:nvGrpSpPr>
          <p:cNvPr id="9" name="组合 103"/>
          <p:cNvGrpSpPr/>
          <p:nvPr/>
        </p:nvGrpSpPr>
        <p:grpSpPr>
          <a:xfrm>
            <a:off x="6015274" y="2647550"/>
            <a:ext cx="1057056" cy="881916"/>
            <a:chOff x="4157886" y="2857496"/>
            <a:chExt cx="1057056" cy="881916"/>
          </a:xfrm>
          <a:solidFill>
            <a:srgbClr val="FFFF99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05" name="流程图: 可选过程 104"/>
            <p:cNvSpPr/>
            <p:nvPr/>
          </p:nvSpPr>
          <p:spPr bwMode="auto">
            <a:xfrm>
              <a:off x="4157886" y="2857496"/>
              <a:ext cx="1057056" cy="881916"/>
            </a:xfrm>
            <a:prstGeom prst="flowChartAlternateProcess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214810" y="2899906"/>
              <a:ext cx="954107" cy="810478"/>
            </a:xfrm>
            <a:prstGeom prst="rect">
              <a:avLst/>
            </a:prstGeom>
            <a:grpFill/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ts val="28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应用</a:t>
              </a:r>
              <a:endParaRPr kumimoji="1" lang="en-US" altLang="zh-CN" sz="3000" b="0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lnSpc>
                  <a:spcPts val="28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3000" b="0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rPr>
                <a:t>系统</a:t>
              </a:r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7145338" y="2671763"/>
            <a:ext cx="569912" cy="5635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n-US" altLang="zh-CN" sz="3000" b="1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endParaRPr lang="zh-CN" altLang="en-US" sz="3000" b="1" dirty="0">
              <a:solidFill>
                <a:schemeClr val="bg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10" name="组合 112"/>
          <p:cNvGrpSpPr/>
          <p:nvPr/>
        </p:nvGrpSpPr>
        <p:grpSpPr>
          <a:xfrm>
            <a:off x="5715000" y="1727200"/>
            <a:ext cx="1143000" cy="904875"/>
            <a:chOff x="5687176" y="1714488"/>
            <a:chExt cx="1143008" cy="773810"/>
          </a:xfrm>
        </p:grpSpPr>
        <p:pic>
          <p:nvPicPr>
            <p:cNvPr id="20489" name="Picture 2" descr="D:\Program Files\Microsoft Office\MEDIA\CAGCAT10\j0195384.wm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72198" y="1714488"/>
              <a:ext cx="757986" cy="77381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490" name="TextBox 109"/>
            <p:cNvSpPr txBox="1"/>
            <p:nvPr/>
          </p:nvSpPr>
          <p:spPr>
            <a:xfrm>
              <a:off x="5687176" y="1826381"/>
              <a:ext cx="500066" cy="58002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just">
                <a:lnSpc>
                  <a:spcPts val="2200"/>
                </a:lnSpc>
                <a:buClr>
                  <a:schemeClr val="hlink"/>
                </a:buClr>
                <a:buSzPct val="50000"/>
              </a:pPr>
              <a:r>
                <a:rPr lang="zh-CN" altLang="en-US" sz="2400" b="1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用</a:t>
              </a:r>
              <a:endParaRPr lang="en-US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  <a:p>
              <a:pPr algn="just">
                <a:lnSpc>
                  <a:spcPts val="2200"/>
                </a:lnSpc>
                <a:buClr>
                  <a:schemeClr val="hlink"/>
                </a:buClr>
                <a:buSzPct val="50000"/>
              </a:pPr>
              <a:r>
                <a:rPr lang="zh-CN" altLang="en-US" sz="2400" b="1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户</a:t>
              </a:r>
            </a:p>
          </p:txBody>
        </p:sp>
      </p:grpSp>
      <p:grpSp>
        <p:nvGrpSpPr>
          <p:cNvPr id="11" name="组合 111"/>
          <p:cNvGrpSpPr/>
          <p:nvPr/>
        </p:nvGrpSpPr>
        <p:grpSpPr>
          <a:xfrm>
            <a:off x="7643813" y="1655763"/>
            <a:ext cx="1128712" cy="969962"/>
            <a:chOff x="7586910" y="1726496"/>
            <a:chExt cx="1128494" cy="773810"/>
          </a:xfrm>
        </p:grpSpPr>
        <p:pic>
          <p:nvPicPr>
            <p:cNvPr id="20492" name="Picture 2" descr="D:\Program Files\Microsoft Office\MEDIA\CAGCAT10\j0195384.wm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57418" y="1726496"/>
              <a:ext cx="757986" cy="77381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493" name="TextBox 110"/>
            <p:cNvSpPr txBox="1"/>
            <p:nvPr/>
          </p:nvSpPr>
          <p:spPr>
            <a:xfrm>
              <a:off x="7586910" y="1830894"/>
              <a:ext cx="500066" cy="5411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algn="just">
                <a:lnSpc>
                  <a:spcPts val="2200"/>
                </a:lnSpc>
                <a:buClr>
                  <a:schemeClr val="hlink"/>
                </a:buClr>
                <a:buSzPct val="50000"/>
              </a:pPr>
              <a:r>
                <a:rPr lang="zh-CN" altLang="en-US" sz="2400" b="1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用</a:t>
              </a:r>
              <a:endParaRPr lang="en-US" altLang="zh-CN" sz="2400" b="1" dirty="0"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  <a:p>
              <a:pPr algn="just">
                <a:lnSpc>
                  <a:spcPts val="2200"/>
                </a:lnSpc>
                <a:buClr>
                  <a:schemeClr val="hlink"/>
                </a:buClr>
                <a:buSzPct val="50000"/>
              </a:pPr>
              <a:r>
                <a:rPr lang="zh-CN" altLang="en-US" sz="2400" b="1" dirty="0">
                  <a:latin typeface="华文行楷" panose="02010800040101010101" pitchFamily="2" charset="-122"/>
                  <a:ea typeface="华文行楷" panose="02010800040101010101" pitchFamily="2" charset="-122"/>
                </a:rPr>
                <a:t>户</a:t>
              </a:r>
            </a:p>
          </p:txBody>
        </p:sp>
      </p:grpSp>
      <p:sp>
        <p:nvSpPr>
          <p:cNvPr id="114" name="TextBox 113"/>
          <p:cNvSpPr txBox="1"/>
          <p:nvPr/>
        </p:nvSpPr>
        <p:spPr>
          <a:xfrm>
            <a:off x="7143750" y="1789113"/>
            <a:ext cx="569913" cy="5619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en-US" altLang="zh-CN" sz="3000" b="1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…</a:t>
            </a:r>
            <a:endParaRPr lang="zh-CN" altLang="en-US" sz="3000" b="1" dirty="0">
              <a:solidFill>
                <a:schemeClr val="bg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12" name="组合 91"/>
          <p:cNvGrpSpPr/>
          <p:nvPr/>
        </p:nvGrpSpPr>
        <p:grpSpPr>
          <a:xfrm>
            <a:off x="4478338" y="4572000"/>
            <a:ext cx="1951037" cy="1403350"/>
            <a:chOff x="4304742" y="4786322"/>
            <a:chExt cx="1951390" cy="1203703"/>
          </a:xfrm>
        </p:grpSpPr>
        <p:grpSp>
          <p:nvGrpSpPr>
            <p:cNvPr id="20496" name="组合 116"/>
            <p:cNvGrpSpPr/>
            <p:nvPr/>
          </p:nvGrpSpPr>
          <p:grpSpPr>
            <a:xfrm>
              <a:off x="4304742" y="4786322"/>
              <a:ext cx="1339070" cy="1203703"/>
              <a:chOff x="4643438" y="4857760"/>
              <a:chExt cx="1339070" cy="1203703"/>
            </a:xfrm>
          </p:grpSpPr>
          <p:pic>
            <p:nvPicPr>
              <p:cNvPr id="1528835" name="Picture 3" descr="D:\Program Files\Microsoft Office\MEDIA\CAGCAT10\j0292020.wmf"/>
              <p:cNvPicPr>
                <a:picLocks noChangeAspect="1" noChangeArrowheads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 bwMode="auto">
              <a:xfrm>
                <a:off x="4786339" y="4857760"/>
                <a:ext cx="1009832" cy="958605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sp>
            <p:nvSpPr>
              <p:cNvPr id="20498" name="TextBox 115"/>
              <p:cNvSpPr txBox="1"/>
              <p:nvPr/>
            </p:nvSpPr>
            <p:spPr>
              <a:xfrm>
                <a:off x="4643438" y="5567076"/>
                <a:ext cx="1339070" cy="49438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zh-CN" altLang="en-US" sz="30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管理员</a:t>
                </a:r>
              </a:p>
            </p:txBody>
          </p:sp>
        </p:grpSp>
        <p:cxnSp>
          <p:nvCxnSpPr>
            <p:cNvPr id="119" name="直接箭头连接符 118"/>
            <p:cNvCxnSpPr/>
            <p:nvPr/>
          </p:nvCxnSpPr>
          <p:spPr bwMode="auto">
            <a:xfrm>
              <a:off x="5643570" y="5572140"/>
              <a:ext cx="571504" cy="28575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</p:cxnSp>
        <p:cxnSp>
          <p:nvCxnSpPr>
            <p:cNvPr id="121" name="直接箭头连接符 120"/>
            <p:cNvCxnSpPr/>
            <p:nvPr/>
          </p:nvCxnSpPr>
          <p:spPr bwMode="auto">
            <a:xfrm flipV="1">
              <a:off x="5572132" y="5072074"/>
              <a:ext cx="684000" cy="288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arrow"/>
            </a:ln>
            <a:effectLst>
              <a:glow rad="139700">
                <a:schemeClr val="accent4">
                  <a:satMod val="175000"/>
                  <a:alpha val="40000"/>
                </a:schemeClr>
              </a:glow>
            </a:effectLst>
          </p:spPr>
        </p:cxnSp>
      </p:grpSp>
      <p:sp>
        <p:nvSpPr>
          <p:cNvPr id="153625" name="Rectangle 25"/>
          <p:cNvSpPr/>
          <p:nvPr/>
        </p:nvSpPr>
        <p:spPr>
          <a:xfrm>
            <a:off x="468313" y="1628775"/>
            <a:ext cx="3467100" cy="50688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数据库系统</a:t>
            </a:r>
          </a:p>
          <a:p>
            <a:pPr marL="742950" lvl="1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观点一：</a:t>
            </a:r>
          </a:p>
          <a:p>
            <a:pPr marL="1143000" lvl="2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0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</a:t>
            </a:r>
            <a:endParaRPr lang="en-US" altLang="zh-CN" sz="2000" b="1" dirty="0">
              <a:solidFill>
                <a:srgbClr val="8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0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数据库管理系统</a:t>
            </a:r>
            <a:endParaRPr lang="en-US" altLang="zh-CN" sz="2000" b="1" dirty="0">
              <a:solidFill>
                <a:srgbClr val="8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3399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观点二：</a:t>
            </a:r>
          </a:p>
          <a:p>
            <a:pPr marL="1143000" lvl="2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0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</a:t>
            </a:r>
            <a:endParaRPr lang="en-US" altLang="zh-CN" sz="2000" b="1" dirty="0">
              <a:solidFill>
                <a:srgbClr val="8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0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数据库管理系统</a:t>
            </a:r>
            <a:endParaRPr lang="en-US" altLang="zh-CN" sz="2000" b="1" dirty="0">
              <a:solidFill>
                <a:srgbClr val="8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0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数据库管理员</a:t>
            </a:r>
            <a:endParaRPr lang="en-US" altLang="zh-CN" sz="2000" b="1" dirty="0">
              <a:solidFill>
                <a:srgbClr val="8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0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应用开发工具</a:t>
            </a:r>
            <a:endParaRPr lang="en-US" altLang="zh-CN" sz="2000" b="1" dirty="0">
              <a:solidFill>
                <a:srgbClr val="8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0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应用系统</a:t>
            </a:r>
          </a:p>
          <a:p>
            <a:pPr marL="1143000" lvl="2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0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数据库系统用户</a:t>
            </a:r>
            <a:endParaRPr lang="en-US" altLang="zh-CN" sz="2000" b="1" dirty="0">
              <a:solidFill>
                <a:srgbClr val="8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1600200" lvl="3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数据库管理员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1600200" lvl="3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数据库设计员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1600200" lvl="3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应用程序员</a:t>
            </a:r>
            <a:endParaRPr lang="en-US" altLang="zh-CN" sz="1800" b="1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1600200" lvl="3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最终用户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har char="•"/>
            </a:pPr>
            <a:endParaRPr lang="zh-CN" altLang="en-US" sz="28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0502" name="Rectangle 26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ctr" eaLnBrk="0" hangingPunct="0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什么是数据库系统</a:t>
            </a:r>
            <a:r>
              <a:rPr lang="en-US" altLang="zh-CN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endParaRPr lang="zh-CN" altLang="en-US" sz="44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36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536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1536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1536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536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536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536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536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536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536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536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536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536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536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1536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36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536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1536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536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36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  <p:bldP spid="1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/>
          </p:cNvSpPr>
          <p:nvPr>
            <p:ph type="title"/>
          </p:nvPr>
        </p:nvSpPr>
        <p:spPr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</p:spPr>
        <p:txBody>
          <a:bodyPr wrap="square" lIns="91440" tIns="45720" rIns="91440" bIns="45720" anchor="ctr" anchorCtr="0"/>
          <a:lstStyle/>
          <a:p>
            <a:pPr algn="r"/>
            <a:r>
              <a:rPr lang="zh-CN" altLang="en-US" dirty="0">
                <a:solidFill>
                  <a:srgbClr val="8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 </a:t>
            </a:r>
            <a:r>
              <a:rPr lang="en-US" altLang="zh-CN" dirty="0">
                <a:solidFill>
                  <a:srgbClr val="8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vs </a:t>
            </a:r>
            <a:r>
              <a:rPr lang="zh-CN" altLang="en-US" dirty="0">
                <a:solidFill>
                  <a:srgbClr val="8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文件系统</a:t>
            </a:r>
          </a:p>
        </p:txBody>
      </p:sp>
      <p:sp>
        <p:nvSpPr>
          <p:cNvPr id="21506" name="Rectangle 3"/>
          <p:cNvSpPr>
            <a:spLocks noGrp="1"/>
          </p:cNvSpPr>
          <p:nvPr>
            <p:ph idx="1"/>
          </p:nvPr>
        </p:nvSpPr>
        <p:spPr>
          <a:xfrm>
            <a:off x="611188" y="1052513"/>
            <a:ext cx="8532812" cy="1655762"/>
          </a:xfrm>
        </p:spPr>
        <p:txBody>
          <a:bodyPr wrap="square" lIns="91440" tIns="45720" rIns="91440" bIns="45720" anchor="t" anchorCtr="0"/>
          <a:lstStyle/>
          <a:p>
            <a:pPr>
              <a:buSzPct val="65000"/>
              <a:buFont typeface="Wingdings" panose="05000000000000000000" pitchFamily="2" charset="2"/>
              <a:buChar char="l"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文件处理系统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(file-processing system)</a:t>
            </a:r>
            <a:endParaRPr lang="en-US" altLang="zh-CN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传统操作系统所支持的、</a:t>
            </a:r>
            <a:endParaRPr lang="en-US" altLang="zh-CN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数据信息永久存储在多个不同的文件中</a:t>
            </a:r>
            <a:endParaRPr lang="en-US" altLang="zh-CN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Group 4"/>
          <p:cNvGrpSpPr/>
          <p:nvPr/>
        </p:nvGrpSpPr>
        <p:grpSpPr>
          <a:xfrm>
            <a:off x="900113" y="2781300"/>
            <a:ext cx="7926387" cy="3571875"/>
            <a:chOff x="567" y="1979"/>
            <a:chExt cx="4993" cy="2250"/>
          </a:xfrm>
        </p:grpSpPr>
        <p:sp>
          <p:nvSpPr>
            <p:cNvPr id="21508" name="Rectangle 5"/>
            <p:cNvSpPr/>
            <p:nvPr/>
          </p:nvSpPr>
          <p:spPr>
            <a:xfrm>
              <a:off x="3427" y="2007"/>
              <a:ext cx="549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补贴</a:t>
              </a:r>
            </a:p>
          </p:txBody>
        </p:sp>
        <p:sp>
          <p:nvSpPr>
            <p:cNvPr id="21509" name="Rectangle 6"/>
            <p:cNvSpPr/>
            <p:nvPr/>
          </p:nvSpPr>
          <p:spPr>
            <a:xfrm>
              <a:off x="2879" y="2007"/>
              <a:ext cx="548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系别</a:t>
              </a:r>
            </a:p>
          </p:txBody>
        </p:sp>
        <p:sp>
          <p:nvSpPr>
            <p:cNvPr id="21510" name="Rectangle 7"/>
            <p:cNvSpPr/>
            <p:nvPr/>
          </p:nvSpPr>
          <p:spPr>
            <a:xfrm>
              <a:off x="2331" y="2007"/>
              <a:ext cx="548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姓名</a:t>
              </a:r>
            </a:p>
          </p:txBody>
        </p:sp>
        <p:sp>
          <p:nvSpPr>
            <p:cNvPr id="21511" name="Rectangle 8"/>
            <p:cNvSpPr/>
            <p:nvPr/>
          </p:nvSpPr>
          <p:spPr>
            <a:xfrm>
              <a:off x="1782" y="2007"/>
              <a:ext cx="549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学号</a:t>
              </a:r>
            </a:p>
          </p:txBody>
        </p:sp>
        <p:sp>
          <p:nvSpPr>
            <p:cNvPr id="21512" name="Line 9"/>
            <p:cNvSpPr/>
            <p:nvPr/>
          </p:nvSpPr>
          <p:spPr>
            <a:xfrm>
              <a:off x="1782" y="2007"/>
              <a:ext cx="2194" cy="0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13" name="Line 10"/>
            <p:cNvSpPr/>
            <p:nvPr/>
          </p:nvSpPr>
          <p:spPr>
            <a:xfrm>
              <a:off x="1782" y="2317"/>
              <a:ext cx="2194" cy="0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14" name="Line 11"/>
            <p:cNvSpPr/>
            <p:nvPr/>
          </p:nvSpPr>
          <p:spPr>
            <a:xfrm>
              <a:off x="1782" y="2007"/>
              <a:ext cx="0" cy="288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15" name="Line 12"/>
            <p:cNvSpPr/>
            <p:nvPr/>
          </p:nvSpPr>
          <p:spPr>
            <a:xfrm>
              <a:off x="2331" y="2007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16" name="Line 13"/>
            <p:cNvSpPr/>
            <p:nvPr/>
          </p:nvSpPr>
          <p:spPr>
            <a:xfrm>
              <a:off x="2879" y="2007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17" name="Line 14"/>
            <p:cNvSpPr/>
            <p:nvPr/>
          </p:nvSpPr>
          <p:spPr>
            <a:xfrm>
              <a:off x="3427" y="2007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18" name="Line 15"/>
            <p:cNvSpPr/>
            <p:nvPr/>
          </p:nvSpPr>
          <p:spPr>
            <a:xfrm>
              <a:off x="3976" y="2007"/>
              <a:ext cx="0" cy="288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19" name="Rectangle 16"/>
            <p:cNvSpPr/>
            <p:nvPr/>
          </p:nvSpPr>
          <p:spPr>
            <a:xfrm>
              <a:off x="573" y="1979"/>
              <a:ext cx="912" cy="384"/>
            </a:xfrm>
            <a:prstGeom prst="rect">
              <a:avLst/>
            </a:prstGeom>
            <a:solidFill>
              <a:srgbClr val="66FF99"/>
            </a:solidFill>
            <a:ln w="9525"/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 wrap="none" anchor="ctr" anchorCtr="0">
              <a:flatTx/>
            </a:bodyPr>
            <a:lstStyle/>
            <a:p>
              <a:pPr algn="ctr"/>
              <a:r>
                <a:rPr lang="zh-CN" altLang="en-US" sz="3200" dirty="0">
                  <a:solidFill>
                    <a:srgbClr val="A50021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财务处</a:t>
              </a:r>
            </a:p>
          </p:txBody>
        </p:sp>
        <p:sp>
          <p:nvSpPr>
            <p:cNvPr id="21520" name="Rectangle 17"/>
            <p:cNvSpPr/>
            <p:nvPr/>
          </p:nvSpPr>
          <p:spPr>
            <a:xfrm>
              <a:off x="3962" y="2638"/>
              <a:ext cx="548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住址</a:t>
              </a:r>
            </a:p>
          </p:txBody>
        </p:sp>
        <p:sp>
          <p:nvSpPr>
            <p:cNvPr id="21521" name="Rectangle 18"/>
            <p:cNvSpPr/>
            <p:nvPr/>
          </p:nvSpPr>
          <p:spPr>
            <a:xfrm>
              <a:off x="3414" y="2638"/>
              <a:ext cx="548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系别</a:t>
              </a:r>
            </a:p>
          </p:txBody>
        </p:sp>
        <p:sp>
          <p:nvSpPr>
            <p:cNvPr id="21522" name="Rectangle 19"/>
            <p:cNvSpPr/>
            <p:nvPr/>
          </p:nvSpPr>
          <p:spPr>
            <a:xfrm>
              <a:off x="2865" y="2638"/>
              <a:ext cx="549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性别</a:t>
              </a:r>
            </a:p>
          </p:txBody>
        </p:sp>
        <p:sp>
          <p:nvSpPr>
            <p:cNvPr id="21523" name="Rectangle 20"/>
            <p:cNvSpPr/>
            <p:nvPr/>
          </p:nvSpPr>
          <p:spPr>
            <a:xfrm>
              <a:off x="2317" y="2638"/>
              <a:ext cx="548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姓名</a:t>
              </a:r>
            </a:p>
          </p:txBody>
        </p:sp>
        <p:sp>
          <p:nvSpPr>
            <p:cNvPr id="21524" name="Rectangle 21"/>
            <p:cNvSpPr/>
            <p:nvPr/>
          </p:nvSpPr>
          <p:spPr>
            <a:xfrm>
              <a:off x="1768" y="2638"/>
              <a:ext cx="549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学号</a:t>
              </a:r>
            </a:p>
          </p:txBody>
        </p:sp>
        <p:sp>
          <p:nvSpPr>
            <p:cNvPr id="21525" name="Line 22"/>
            <p:cNvSpPr/>
            <p:nvPr/>
          </p:nvSpPr>
          <p:spPr>
            <a:xfrm>
              <a:off x="1764" y="2623"/>
              <a:ext cx="2742" cy="0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26" name="Line 23"/>
            <p:cNvSpPr/>
            <p:nvPr/>
          </p:nvSpPr>
          <p:spPr>
            <a:xfrm>
              <a:off x="1768" y="2926"/>
              <a:ext cx="2742" cy="0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27" name="Line 24"/>
            <p:cNvSpPr/>
            <p:nvPr/>
          </p:nvSpPr>
          <p:spPr>
            <a:xfrm>
              <a:off x="1768" y="2638"/>
              <a:ext cx="0" cy="288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28" name="Line 25"/>
            <p:cNvSpPr/>
            <p:nvPr/>
          </p:nvSpPr>
          <p:spPr>
            <a:xfrm>
              <a:off x="2317" y="2638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29" name="Line 26"/>
            <p:cNvSpPr/>
            <p:nvPr/>
          </p:nvSpPr>
          <p:spPr>
            <a:xfrm>
              <a:off x="2865" y="2638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0" name="Line 27"/>
            <p:cNvSpPr/>
            <p:nvPr/>
          </p:nvSpPr>
          <p:spPr>
            <a:xfrm>
              <a:off x="3414" y="2638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1" name="Line 28"/>
            <p:cNvSpPr/>
            <p:nvPr/>
          </p:nvSpPr>
          <p:spPr>
            <a:xfrm>
              <a:off x="3962" y="2638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2" name="Line 29"/>
            <p:cNvSpPr/>
            <p:nvPr/>
          </p:nvSpPr>
          <p:spPr>
            <a:xfrm>
              <a:off x="4510" y="2638"/>
              <a:ext cx="0" cy="288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33" name="Rectangle 30"/>
            <p:cNvSpPr/>
            <p:nvPr/>
          </p:nvSpPr>
          <p:spPr>
            <a:xfrm>
              <a:off x="567" y="2638"/>
              <a:ext cx="912" cy="384"/>
            </a:xfrm>
            <a:prstGeom prst="rect">
              <a:avLst/>
            </a:prstGeom>
            <a:solidFill>
              <a:srgbClr val="66FF99"/>
            </a:solidFill>
            <a:ln w="9525"/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 wrap="none" anchor="ctr" anchorCtr="0">
              <a:flatTx/>
            </a:bodyPr>
            <a:lstStyle/>
            <a:p>
              <a:pPr algn="ctr"/>
              <a:r>
                <a:rPr lang="zh-CN" altLang="en-US" sz="3200" dirty="0">
                  <a:solidFill>
                    <a:srgbClr val="A50021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宿管科</a:t>
              </a:r>
            </a:p>
          </p:txBody>
        </p:sp>
        <p:sp>
          <p:nvSpPr>
            <p:cNvPr id="21534" name="Rectangle 31"/>
            <p:cNvSpPr/>
            <p:nvPr/>
          </p:nvSpPr>
          <p:spPr>
            <a:xfrm>
              <a:off x="3962" y="3273"/>
              <a:ext cx="549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学位</a:t>
              </a:r>
            </a:p>
          </p:txBody>
        </p:sp>
        <p:sp>
          <p:nvSpPr>
            <p:cNvPr id="21535" name="Rectangle 32"/>
            <p:cNvSpPr/>
            <p:nvPr/>
          </p:nvSpPr>
          <p:spPr>
            <a:xfrm>
              <a:off x="3413" y="3273"/>
              <a:ext cx="549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学分</a:t>
              </a:r>
            </a:p>
          </p:txBody>
        </p:sp>
        <p:sp>
          <p:nvSpPr>
            <p:cNvPr id="21536" name="Rectangle 33"/>
            <p:cNvSpPr/>
            <p:nvPr/>
          </p:nvSpPr>
          <p:spPr>
            <a:xfrm>
              <a:off x="2865" y="3273"/>
              <a:ext cx="548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系别</a:t>
              </a:r>
            </a:p>
          </p:txBody>
        </p:sp>
        <p:sp>
          <p:nvSpPr>
            <p:cNvPr id="21537" name="Rectangle 34"/>
            <p:cNvSpPr/>
            <p:nvPr/>
          </p:nvSpPr>
          <p:spPr>
            <a:xfrm>
              <a:off x="2317" y="3273"/>
              <a:ext cx="548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姓名</a:t>
              </a:r>
            </a:p>
          </p:txBody>
        </p:sp>
        <p:sp>
          <p:nvSpPr>
            <p:cNvPr id="21538" name="Rectangle 35"/>
            <p:cNvSpPr/>
            <p:nvPr/>
          </p:nvSpPr>
          <p:spPr>
            <a:xfrm>
              <a:off x="1768" y="3273"/>
              <a:ext cx="549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学号</a:t>
              </a:r>
            </a:p>
          </p:txBody>
        </p:sp>
        <p:sp>
          <p:nvSpPr>
            <p:cNvPr id="21539" name="Line 36"/>
            <p:cNvSpPr/>
            <p:nvPr/>
          </p:nvSpPr>
          <p:spPr>
            <a:xfrm>
              <a:off x="1768" y="3273"/>
              <a:ext cx="2743" cy="0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0" name="Line 37"/>
            <p:cNvSpPr/>
            <p:nvPr/>
          </p:nvSpPr>
          <p:spPr>
            <a:xfrm>
              <a:off x="1768" y="3561"/>
              <a:ext cx="2743" cy="0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1" name="Line 38"/>
            <p:cNvSpPr/>
            <p:nvPr/>
          </p:nvSpPr>
          <p:spPr>
            <a:xfrm>
              <a:off x="1768" y="3273"/>
              <a:ext cx="0" cy="288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2" name="Line 39"/>
            <p:cNvSpPr/>
            <p:nvPr/>
          </p:nvSpPr>
          <p:spPr>
            <a:xfrm>
              <a:off x="2317" y="3273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3" name="Line 40"/>
            <p:cNvSpPr/>
            <p:nvPr/>
          </p:nvSpPr>
          <p:spPr>
            <a:xfrm>
              <a:off x="2865" y="3273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4" name="Line 41"/>
            <p:cNvSpPr/>
            <p:nvPr/>
          </p:nvSpPr>
          <p:spPr>
            <a:xfrm>
              <a:off x="3413" y="3273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5" name="Line 42"/>
            <p:cNvSpPr/>
            <p:nvPr/>
          </p:nvSpPr>
          <p:spPr>
            <a:xfrm>
              <a:off x="3962" y="3273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6" name="Line 43"/>
            <p:cNvSpPr/>
            <p:nvPr/>
          </p:nvSpPr>
          <p:spPr>
            <a:xfrm>
              <a:off x="4511" y="3273"/>
              <a:ext cx="0" cy="288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47" name="Rectangle 44"/>
            <p:cNvSpPr/>
            <p:nvPr/>
          </p:nvSpPr>
          <p:spPr>
            <a:xfrm>
              <a:off x="567" y="3273"/>
              <a:ext cx="912" cy="384"/>
            </a:xfrm>
            <a:prstGeom prst="rect">
              <a:avLst/>
            </a:prstGeom>
            <a:solidFill>
              <a:srgbClr val="66FF99"/>
            </a:solidFill>
            <a:ln w="9525"/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 wrap="none" anchor="ctr" anchorCtr="0">
              <a:flatTx/>
            </a:bodyPr>
            <a:lstStyle/>
            <a:p>
              <a:pPr algn="ctr"/>
              <a:r>
                <a:rPr lang="zh-CN" altLang="en-US" sz="3200" dirty="0">
                  <a:solidFill>
                    <a:srgbClr val="A50021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教务处</a:t>
              </a:r>
            </a:p>
          </p:txBody>
        </p:sp>
        <p:sp>
          <p:nvSpPr>
            <p:cNvPr id="21548" name="Rectangle 45"/>
            <p:cNvSpPr/>
            <p:nvPr/>
          </p:nvSpPr>
          <p:spPr>
            <a:xfrm>
              <a:off x="4462" y="3893"/>
              <a:ext cx="549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学位</a:t>
              </a:r>
            </a:p>
          </p:txBody>
        </p:sp>
        <p:sp>
          <p:nvSpPr>
            <p:cNvPr id="21549" name="Rectangle 46"/>
            <p:cNvSpPr/>
            <p:nvPr/>
          </p:nvSpPr>
          <p:spPr>
            <a:xfrm>
              <a:off x="5011" y="3893"/>
              <a:ext cx="549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籍贯</a:t>
              </a:r>
            </a:p>
          </p:txBody>
        </p:sp>
        <p:sp>
          <p:nvSpPr>
            <p:cNvPr id="21550" name="Rectangle 47"/>
            <p:cNvSpPr/>
            <p:nvPr/>
          </p:nvSpPr>
          <p:spPr>
            <a:xfrm>
              <a:off x="3913" y="3893"/>
              <a:ext cx="549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年龄</a:t>
              </a:r>
            </a:p>
          </p:txBody>
        </p:sp>
        <p:sp>
          <p:nvSpPr>
            <p:cNvPr id="21551" name="Rectangle 48"/>
            <p:cNvSpPr/>
            <p:nvPr/>
          </p:nvSpPr>
          <p:spPr>
            <a:xfrm>
              <a:off x="3365" y="3893"/>
              <a:ext cx="548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系别</a:t>
              </a:r>
            </a:p>
          </p:txBody>
        </p:sp>
        <p:sp>
          <p:nvSpPr>
            <p:cNvPr id="21552" name="Rectangle 49"/>
            <p:cNvSpPr/>
            <p:nvPr/>
          </p:nvSpPr>
          <p:spPr>
            <a:xfrm>
              <a:off x="2816" y="3893"/>
              <a:ext cx="549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性别</a:t>
              </a:r>
            </a:p>
          </p:txBody>
        </p:sp>
        <p:sp>
          <p:nvSpPr>
            <p:cNvPr id="21553" name="Rectangle 50"/>
            <p:cNvSpPr/>
            <p:nvPr/>
          </p:nvSpPr>
          <p:spPr>
            <a:xfrm>
              <a:off x="2268" y="3893"/>
              <a:ext cx="548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姓名</a:t>
              </a:r>
            </a:p>
          </p:txBody>
        </p:sp>
        <p:sp>
          <p:nvSpPr>
            <p:cNvPr id="21554" name="Rectangle 51"/>
            <p:cNvSpPr/>
            <p:nvPr/>
          </p:nvSpPr>
          <p:spPr>
            <a:xfrm>
              <a:off x="1719" y="3893"/>
              <a:ext cx="549" cy="288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 anchor="ctr" anchorCtr="1"/>
            <a:lstStyle/>
            <a:p>
              <a:pPr>
                <a:spcBef>
                  <a:spcPct val="20000"/>
                </a:spcBef>
                <a:buClr>
                  <a:srgbClr val="FF00FF"/>
                </a:buClr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学号</a:t>
              </a:r>
            </a:p>
          </p:txBody>
        </p:sp>
        <p:sp>
          <p:nvSpPr>
            <p:cNvPr id="21555" name="Line 52"/>
            <p:cNvSpPr/>
            <p:nvPr/>
          </p:nvSpPr>
          <p:spPr>
            <a:xfrm>
              <a:off x="1719" y="3893"/>
              <a:ext cx="3841" cy="0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56" name="Line 53"/>
            <p:cNvSpPr/>
            <p:nvPr/>
          </p:nvSpPr>
          <p:spPr>
            <a:xfrm>
              <a:off x="1719" y="4181"/>
              <a:ext cx="3841" cy="0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57" name="Line 54"/>
            <p:cNvSpPr/>
            <p:nvPr/>
          </p:nvSpPr>
          <p:spPr>
            <a:xfrm>
              <a:off x="1719" y="3893"/>
              <a:ext cx="0" cy="288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58" name="Line 55"/>
            <p:cNvSpPr/>
            <p:nvPr/>
          </p:nvSpPr>
          <p:spPr>
            <a:xfrm>
              <a:off x="2268" y="3893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59" name="Line 56"/>
            <p:cNvSpPr/>
            <p:nvPr/>
          </p:nvSpPr>
          <p:spPr>
            <a:xfrm>
              <a:off x="2816" y="3893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60" name="Line 57"/>
            <p:cNvSpPr/>
            <p:nvPr/>
          </p:nvSpPr>
          <p:spPr>
            <a:xfrm>
              <a:off x="3365" y="3893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61" name="Line 58"/>
            <p:cNvSpPr/>
            <p:nvPr/>
          </p:nvSpPr>
          <p:spPr>
            <a:xfrm>
              <a:off x="3913" y="3893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62" name="Line 59"/>
            <p:cNvSpPr/>
            <p:nvPr/>
          </p:nvSpPr>
          <p:spPr>
            <a:xfrm>
              <a:off x="4462" y="3893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63" name="Line 60"/>
            <p:cNvSpPr/>
            <p:nvPr/>
          </p:nvSpPr>
          <p:spPr>
            <a:xfrm>
              <a:off x="5560" y="3893"/>
              <a:ext cx="0" cy="288"/>
            </a:xfrm>
            <a:prstGeom prst="line">
              <a:avLst/>
            </a:prstGeom>
            <a:ln w="28575" cap="sq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64" name="Line 61"/>
            <p:cNvSpPr/>
            <p:nvPr/>
          </p:nvSpPr>
          <p:spPr>
            <a:xfrm>
              <a:off x="5011" y="3893"/>
              <a:ext cx="0" cy="28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565" name="Rectangle 62"/>
            <p:cNvSpPr/>
            <p:nvPr/>
          </p:nvSpPr>
          <p:spPr>
            <a:xfrm>
              <a:off x="567" y="3893"/>
              <a:ext cx="912" cy="336"/>
            </a:xfrm>
            <a:prstGeom prst="rect">
              <a:avLst/>
            </a:prstGeom>
            <a:solidFill>
              <a:srgbClr val="66FF99"/>
            </a:solidFill>
            <a:ln w="9525"/>
            <a:scene3d>
              <a:camera prst="legacyObliqueTopRight">
                <a:rot lat="0" lon="0" rev="0"/>
              </a:camera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99"/>
              </a:extrusionClr>
            </a:sp3d>
          </p:spPr>
          <p:txBody>
            <a:bodyPr wrap="none" anchor="ctr" anchorCtr="0">
              <a:flatTx/>
            </a:bodyPr>
            <a:lstStyle/>
            <a:p>
              <a:pPr algn="ctr"/>
              <a:r>
                <a:rPr lang="zh-CN" altLang="en-US" sz="3200" dirty="0">
                  <a:solidFill>
                    <a:srgbClr val="A50021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学生处</a:t>
              </a: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985125" y="2543175"/>
            <a:ext cx="863600" cy="3048000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marL="0" lvl="1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4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不同部门拥有各自独立的数据文件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971550" y="0"/>
            <a:ext cx="8153400" cy="1066800"/>
          </a:xfr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</p:spPr>
        <p:txBody>
          <a:bodyPr wrap="square" lIns="91440" tIns="45720" rIns="91440" bIns="45720" anchor="ctr" anchorCtr="0"/>
          <a:lstStyle/>
          <a:p>
            <a:pPr algn="r"/>
            <a:r>
              <a:rPr lang="zh-CN" altLang="en-US" dirty="0">
                <a:solidFill>
                  <a:srgbClr val="8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 </a:t>
            </a:r>
            <a:r>
              <a:rPr lang="en-US" altLang="zh-CN" dirty="0">
                <a:solidFill>
                  <a:srgbClr val="8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vs </a:t>
            </a:r>
            <a:r>
              <a:rPr lang="zh-CN" altLang="en-US" dirty="0">
                <a:solidFill>
                  <a:srgbClr val="8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文件系统</a:t>
            </a:r>
          </a:p>
        </p:txBody>
      </p:sp>
      <p:sp>
        <p:nvSpPr>
          <p:cNvPr id="22530" name="Rectangle 3"/>
          <p:cNvSpPr>
            <a:spLocks noGrp="1"/>
          </p:cNvSpPr>
          <p:nvPr>
            <p:ph idx="1"/>
          </p:nvPr>
        </p:nvSpPr>
        <p:spPr>
          <a:xfrm>
            <a:off x="3454400" y="1484313"/>
            <a:ext cx="2373313" cy="601662"/>
          </a:xfrm>
          <a:solidFill>
            <a:schemeClr val="bg1"/>
          </a:solidFill>
        </p:spPr>
        <p:txBody>
          <a:bodyPr wrap="square" lIns="91440" tIns="45720" rIns="91440" bIns="45720" anchor="t" anchorCtr="0"/>
          <a:lstStyle/>
          <a:p>
            <a:pPr algn="ctr">
              <a:lnSpc>
                <a:spcPct val="90000"/>
              </a:lnSpc>
              <a:buNone/>
            </a:pPr>
            <a:r>
              <a:rPr lang="zh-CN" altLang="en-US" sz="2800" dirty="0">
                <a:effectLst/>
              </a:rPr>
              <a:t>文件系统</a:t>
            </a:r>
          </a:p>
        </p:txBody>
      </p:sp>
      <p:grpSp>
        <p:nvGrpSpPr>
          <p:cNvPr id="22531" name="Group 4"/>
          <p:cNvGrpSpPr/>
          <p:nvPr/>
        </p:nvGrpSpPr>
        <p:grpSpPr>
          <a:xfrm>
            <a:off x="577850" y="1905000"/>
            <a:ext cx="8261350" cy="4765675"/>
            <a:chOff x="306" y="1056"/>
            <a:chExt cx="5204" cy="3002"/>
          </a:xfrm>
        </p:grpSpPr>
        <p:pic>
          <p:nvPicPr>
            <p:cNvPr id="22532" name="Picture 5" descr="j01963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6" y="1056"/>
              <a:ext cx="909" cy="888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33" name="Picture 6" descr="j01963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9" y="2087"/>
              <a:ext cx="909" cy="88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2534" name="Picture 7" descr="j01963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2" y="3216"/>
              <a:ext cx="861" cy="84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2535" name="AutoShape 9"/>
            <p:cNvSpPr/>
            <p:nvPr/>
          </p:nvSpPr>
          <p:spPr>
            <a:xfrm>
              <a:off x="1824" y="2352"/>
              <a:ext cx="624" cy="336"/>
            </a:xfrm>
            <a:prstGeom prst="leftRightArrow">
              <a:avLst>
                <a:gd name="adj1" fmla="val 50000"/>
                <a:gd name="adj2" fmla="val 37117"/>
              </a:avLst>
            </a:prstGeom>
            <a:gradFill rotWithShape="0">
              <a:gsLst>
                <a:gs pos="0">
                  <a:srgbClr val="5E9EFF">
                    <a:alpha val="100000"/>
                  </a:srgbClr>
                </a:gs>
                <a:gs pos="39999">
                  <a:srgbClr val="85C2FF">
                    <a:alpha val="100000"/>
                  </a:srgbClr>
                </a:gs>
                <a:gs pos="70000">
                  <a:srgbClr val="C4D6EB">
                    <a:alpha val="100000"/>
                  </a:srgbClr>
                </a:gs>
                <a:gs pos="100000">
                  <a:srgbClr val="FFEBFA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536" name="AutoShape 11"/>
            <p:cNvSpPr/>
            <p:nvPr/>
          </p:nvSpPr>
          <p:spPr>
            <a:xfrm>
              <a:off x="4807" y="1307"/>
              <a:ext cx="624" cy="528"/>
            </a:xfrm>
            <a:prstGeom prst="can">
              <a:avLst>
                <a:gd name="adj" fmla="val 35227"/>
              </a:avLst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A5002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数据1</a:t>
              </a:r>
              <a:endParaRPr lang="zh-CN" altLang="en-US" sz="2400" dirty="0">
                <a:solidFill>
                  <a:srgbClr val="A5002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537" name="AutoShape 12"/>
            <p:cNvSpPr/>
            <p:nvPr/>
          </p:nvSpPr>
          <p:spPr>
            <a:xfrm>
              <a:off x="4852" y="2256"/>
              <a:ext cx="624" cy="528"/>
            </a:xfrm>
            <a:prstGeom prst="can">
              <a:avLst>
                <a:gd name="adj" fmla="val 35227"/>
              </a:avLst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A5002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数据2</a:t>
              </a:r>
              <a:endParaRPr lang="zh-CN" altLang="en-US" sz="2400" dirty="0">
                <a:solidFill>
                  <a:srgbClr val="A5002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538" name="AutoShape 13"/>
            <p:cNvSpPr/>
            <p:nvPr/>
          </p:nvSpPr>
          <p:spPr>
            <a:xfrm>
              <a:off x="4886" y="3312"/>
              <a:ext cx="624" cy="528"/>
            </a:xfrm>
            <a:prstGeom prst="can">
              <a:avLst>
                <a:gd name="adj" fmla="val 35227"/>
              </a:avLst>
            </a:prstGeom>
            <a:solidFill>
              <a:srgbClr val="CCFFCC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A5002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数据</a:t>
              </a:r>
              <a:r>
                <a:rPr lang="en-US" altLang="zh-CN" sz="2400" dirty="0">
                  <a:solidFill>
                    <a:srgbClr val="A5002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  <a:endParaRPr lang="en-US" altLang="zh-CN" sz="2400" dirty="0">
                <a:solidFill>
                  <a:srgbClr val="A50021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2539" name="Rectangle 14"/>
            <p:cNvSpPr/>
            <p:nvPr/>
          </p:nvSpPr>
          <p:spPr>
            <a:xfrm>
              <a:off x="2501" y="2305"/>
              <a:ext cx="1429" cy="407"/>
            </a:xfrm>
            <a:prstGeom prst="rect">
              <a:avLst/>
            </a:prstGeom>
            <a:gradFill rotWithShape="0">
              <a:gsLst>
                <a:gs pos="0">
                  <a:srgbClr val="03D4A8">
                    <a:alpha val="100000"/>
                  </a:srgbClr>
                </a:gs>
                <a:gs pos="25000">
                  <a:srgbClr val="21D6E0">
                    <a:alpha val="100000"/>
                  </a:srgbClr>
                </a:gs>
                <a:gs pos="75000">
                  <a:srgbClr val="0087E6">
                    <a:alpha val="100000"/>
                  </a:srgbClr>
                </a:gs>
                <a:gs pos="100000">
                  <a:srgbClr val="005CBF">
                    <a:alpha val="10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pPr algn="ctr"/>
              <a:r>
                <a:rPr lang="zh-CN" altLang="en-US" sz="3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/>
                </a:rPr>
                <a:t>存取方式</a:t>
              </a:r>
              <a:r>
                <a:rPr lang="en-US" altLang="zh-CN" sz="36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/>
                </a:rPr>
                <a:t>2</a:t>
              </a:r>
              <a:endPara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</a:endParaRPr>
            </a:p>
          </p:txBody>
        </p:sp>
        <p:sp>
          <p:nvSpPr>
            <p:cNvPr id="22540" name="AutoShape 17"/>
            <p:cNvSpPr/>
            <p:nvPr/>
          </p:nvSpPr>
          <p:spPr>
            <a:xfrm>
              <a:off x="4081" y="2352"/>
              <a:ext cx="624" cy="336"/>
            </a:xfrm>
            <a:prstGeom prst="leftRightArrow">
              <a:avLst>
                <a:gd name="adj1" fmla="val 50000"/>
                <a:gd name="adj2" fmla="val 37117"/>
              </a:avLst>
            </a:prstGeom>
            <a:gradFill rotWithShape="0">
              <a:gsLst>
                <a:gs pos="0">
                  <a:srgbClr val="5E9EFF">
                    <a:alpha val="100000"/>
                  </a:srgbClr>
                </a:gs>
                <a:gs pos="39999">
                  <a:srgbClr val="85C2FF">
                    <a:alpha val="100000"/>
                  </a:srgbClr>
                </a:gs>
                <a:gs pos="70000">
                  <a:srgbClr val="C4D6EB">
                    <a:alpha val="100000"/>
                  </a:srgbClr>
                </a:gs>
                <a:gs pos="100000">
                  <a:srgbClr val="FFEBFA">
                    <a:alpha val="100000"/>
                  </a:srgbClr>
                </a:gs>
              </a:gsLst>
              <a:lin ang="5400000" scaled="1"/>
              <a:tileRect/>
            </a:gra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Arial" panose="020B0604020202020204" pitchFamily="34" charset="0"/>
              </a:endParaRPr>
            </a:p>
          </p:txBody>
        </p:sp>
        <p:sp>
          <p:nvSpPr>
            <p:cNvPr id="22541" name="Rectangle 18"/>
            <p:cNvSpPr/>
            <p:nvPr/>
          </p:nvSpPr>
          <p:spPr>
            <a:xfrm>
              <a:off x="306" y="1419"/>
              <a:ext cx="57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A5002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程序1</a:t>
              </a:r>
            </a:p>
          </p:txBody>
        </p:sp>
        <p:sp>
          <p:nvSpPr>
            <p:cNvPr id="22542" name="Rectangle 19"/>
            <p:cNvSpPr/>
            <p:nvPr/>
          </p:nvSpPr>
          <p:spPr>
            <a:xfrm>
              <a:off x="309" y="2448"/>
              <a:ext cx="60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A5002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程序2</a:t>
              </a:r>
            </a:p>
          </p:txBody>
        </p:sp>
        <p:sp>
          <p:nvSpPr>
            <p:cNvPr id="22543" name="Rectangle 20"/>
            <p:cNvSpPr/>
            <p:nvPr/>
          </p:nvSpPr>
          <p:spPr>
            <a:xfrm>
              <a:off x="384" y="3552"/>
              <a:ext cx="6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A5002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程序</a:t>
              </a:r>
              <a:r>
                <a:rPr lang="en-US" altLang="zh-CN" sz="2400" dirty="0">
                  <a:solidFill>
                    <a:srgbClr val="A50021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n</a:t>
              </a:r>
            </a:p>
          </p:txBody>
        </p:sp>
      </p:grpSp>
      <p:sp>
        <p:nvSpPr>
          <p:cNvPr id="22544" name="Rectangle 14"/>
          <p:cNvSpPr/>
          <p:nvPr/>
        </p:nvSpPr>
        <p:spPr>
          <a:xfrm>
            <a:off x="4129088" y="5519738"/>
            <a:ext cx="2268537" cy="646112"/>
          </a:xfrm>
          <a:prstGeom prst="rect">
            <a:avLst/>
          </a:prstGeom>
          <a:gradFill rotWithShape="0">
            <a:gsLst>
              <a:gs pos="0">
                <a:srgbClr val="03D4A8">
                  <a:alpha val="100000"/>
                </a:srgbClr>
              </a:gs>
              <a:gs pos="25000">
                <a:srgbClr val="21D6E0">
                  <a:alpha val="100000"/>
                </a:srgbClr>
              </a:gs>
              <a:gs pos="75000">
                <a:srgbClr val="0087E6">
                  <a:alpha val="100000"/>
                </a:srgbClr>
              </a:gs>
              <a:gs pos="100000">
                <a:srgbClr val="005CBF">
                  <a:alpha val="10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</a:rPr>
              <a:t>存取方式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</a:rPr>
              <a:t>3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22545" name="Rectangle 14"/>
          <p:cNvSpPr/>
          <p:nvPr/>
        </p:nvSpPr>
        <p:spPr>
          <a:xfrm>
            <a:off x="4187825" y="2347913"/>
            <a:ext cx="2268538" cy="646112"/>
          </a:xfrm>
          <a:prstGeom prst="rect">
            <a:avLst/>
          </a:prstGeom>
          <a:gradFill rotWithShape="0">
            <a:gsLst>
              <a:gs pos="0">
                <a:srgbClr val="03D4A8">
                  <a:alpha val="100000"/>
                </a:srgbClr>
              </a:gs>
              <a:gs pos="25000">
                <a:srgbClr val="21D6E0">
                  <a:alpha val="100000"/>
                </a:srgbClr>
              </a:gs>
              <a:gs pos="75000">
                <a:srgbClr val="0087E6">
                  <a:alpha val="100000"/>
                </a:srgbClr>
              </a:gs>
              <a:gs pos="100000">
                <a:srgbClr val="005CBF">
                  <a:alpha val="100000"/>
                </a:srgbClr>
              </a:gs>
            </a:gsLst>
            <a:lin ang="27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</a:rPr>
              <a:t>存取方式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/>
              </a:rPr>
              <a:t>1</a:t>
            </a:r>
            <a:endParaRPr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22546" name="AutoShape 9"/>
          <p:cNvSpPr/>
          <p:nvPr/>
        </p:nvSpPr>
        <p:spPr>
          <a:xfrm>
            <a:off x="3095625" y="2420938"/>
            <a:ext cx="990600" cy="533400"/>
          </a:xfrm>
          <a:prstGeom prst="leftRightArrow">
            <a:avLst>
              <a:gd name="adj1" fmla="val 50000"/>
              <a:gd name="adj2" fmla="val 37117"/>
            </a:avLst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547" name="AutoShape 17"/>
          <p:cNvSpPr/>
          <p:nvPr/>
        </p:nvSpPr>
        <p:spPr>
          <a:xfrm>
            <a:off x="6570663" y="2420938"/>
            <a:ext cx="990600" cy="533400"/>
          </a:xfrm>
          <a:prstGeom prst="leftRightArrow">
            <a:avLst>
              <a:gd name="adj1" fmla="val 50000"/>
              <a:gd name="adj2" fmla="val 37117"/>
            </a:avLst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548" name="AutoShape 9"/>
          <p:cNvSpPr/>
          <p:nvPr/>
        </p:nvSpPr>
        <p:spPr>
          <a:xfrm>
            <a:off x="3024188" y="5703888"/>
            <a:ext cx="990600" cy="533400"/>
          </a:xfrm>
          <a:prstGeom prst="leftRightArrow">
            <a:avLst>
              <a:gd name="adj1" fmla="val 50000"/>
              <a:gd name="adj2" fmla="val 37117"/>
            </a:avLst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2549" name="AutoShape 17"/>
          <p:cNvSpPr/>
          <p:nvPr/>
        </p:nvSpPr>
        <p:spPr>
          <a:xfrm>
            <a:off x="6696075" y="5661025"/>
            <a:ext cx="990600" cy="533400"/>
          </a:xfrm>
          <a:prstGeom prst="leftRightArrow">
            <a:avLst>
              <a:gd name="adj1" fmla="val 50000"/>
              <a:gd name="adj2" fmla="val 37117"/>
            </a:avLst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/>
          </p:cNvSpPr>
          <p:nvPr>
            <p:ph type="title"/>
          </p:nvPr>
        </p:nvSpPr>
        <p:spPr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</p:spPr>
        <p:txBody>
          <a:bodyPr wrap="square" lIns="91440" tIns="45720" rIns="91440" bIns="45720" anchor="ctr" anchorCtr="0"/>
          <a:lstStyle/>
          <a:p>
            <a:pPr algn="r"/>
            <a:r>
              <a:rPr lang="zh-CN" altLang="en-US" dirty="0">
                <a:solidFill>
                  <a:srgbClr val="8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 </a:t>
            </a:r>
            <a:r>
              <a:rPr lang="en-US" altLang="zh-CN" dirty="0">
                <a:solidFill>
                  <a:srgbClr val="8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vs </a:t>
            </a:r>
            <a:r>
              <a:rPr lang="zh-CN" altLang="en-US" dirty="0">
                <a:solidFill>
                  <a:srgbClr val="8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文件系统</a:t>
            </a:r>
          </a:p>
        </p:txBody>
      </p:sp>
      <p:sp>
        <p:nvSpPr>
          <p:cNvPr id="23554" name="Rectangle 3"/>
          <p:cNvSpPr>
            <a:spLocks noGrp="1"/>
          </p:cNvSpPr>
          <p:nvPr>
            <p:ph idx="1"/>
          </p:nvPr>
        </p:nvSpPr>
        <p:spPr>
          <a:xfrm>
            <a:off x="533400" y="1268413"/>
            <a:ext cx="8359775" cy="1974850"/>
          </a:xfrm>
          <a:solidFill>
            <a:srgbClr val="CCFFFF"/>
          </a:solidFill>
        </p:spPr>
        <p:txBody>
          <a:bodyPr wrap="square" lIns="91440" tIns="45720" rIns="91440" bIns="45720" anchor="t" anchorCtr="0"/>
          <a:lstStyle/>
          <a:p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文件系统</a:t>
            </a:r>
          </a:p>
          <a:p>
            <a:pPr lvl="1">
              <a:buFont typeface="宋体" panose="02010600030101010101" pitchFamily="2" charset="-122"/>
              <a:buChar char="–"/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数据冗余和不一致</a:t>
            </a:r>
          </a:p>
          <a:p>
            <a:pPr lvl="2"/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各数据文件之间没有有机的联系，相同信息可能在几个文件，极易导致同一数据在不同副本中不一致。</a:t>
            </a:r>
          </a:p>
        </p:txBody>
      </p:sp>
      <p:sp>
        <p:nvSpPr>
          <p:cNvPr id="144388" name="Rectangle 4"/>
          <p:cNvSpPr/>
          <p:nvPr/>
        </p:nvSpPr>
        <p:spPr>
          <a:xfrm>
            <a:off x="533400" y="2359025"/>
            <a:ext cx="8359775" cy="1871663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 anchorCtr="0"/>
          <a:lstStyle/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数据访问困难</a:t>
            </a:r>
          </a:p>
          <a:p>
            <a:pPr marL="1143000" lvl="2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传统文件处理环境不支持方便而高效的方式去获取数据，不能对变化的需求做出更快的反应。</a:t>
            </a:r>
          </a:p>
        </p:txBody>
      </p:sp>
      <p:sp>
        <p:nvSpPr>
          <p:cNvPr id="144389" name="Rectangle 5"/>
          <p:cNvSpPr/>
          <p:nvPr/>
        </p:nvSpPr>
        <p:spPr>
          <a:xfrm>
            <a:off x="533400" y="2863850"/>
            <a:ext cx="8359775" cy="1727200"/>
          </a:xfrm>
          <a:prstGeom prst="rect">
            <a:avLst/>
          </a:prstGeom>
          <a:solidFill>
            <a:srgbClr val="CCFFCC"/>
          </a:solidFill>
          <a:ln w="9525">
            <a:noFill/>
          </a:ln>
        </p:spPr>
        <p:txBody>
          <a:bodyPr anchor="t" anchorCtr="0"/>
          <a:lstStyle/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数据孤立</a:t>
            </a:r>
          </a:p>
          <a:p>
            <a:pPr marL="1143000" lvl="2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数据分散在不同文件中，这些文件又可能具有不同的格式，因此编写新的应用程序来检索适当数据是很困难的</a:t>
            </a:r>
          </a:p>
        </p:txBody>
      </p:sp>
      <p:sp>
        <p:nvSpPr>
          <p:cNvPr id="144390" name="Rectangle 6"/>
          <p:cNvSpPr/>
          <p:nvPr/>
        </p:nvSpPr>
        <p:spPr>
          <a:xfrm>
            <a:off x="512763" y="3367088"/>
            <a:ext cx="8380412" cy="2447925"/>
          </a:xfrm>
          <a:prstGeom prst="rect">
            <a:avLst/>
          </a:prstGeom>
          <a:solidFill>
            <a:srgbClr val="E9E9FF"/>
          </a:solidFill>
          <a:ln w="9525">
            <a:noFill/>
          </a:ln>
        </p:spPr>
        <p:txBody>
          <a:bodyPr anchor="t" anchorCtr="0"/>
          <a:lstStyle/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完整性问题</a:t>
            </a:r>
          </a:p>
          <a:p>
            <a:pPr marL="1143000" lvl="2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数据库所存储的数据值必须满足某些特定一致性约束</a:t>
            </a:r>
            <a:endParaRPr lang="en-US" altLang="zh-CN" sz="24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文件系统中，新的约束加入时，很难通过修改程序来体现这些新约束</a:t>
            </a:r>
            <a:endParaRPr lang="en-US" altLang="zh-CN" sz="24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当约束涉及到不同文件中的多个数据项时，问题更为复杂</a:t>
            </a:r>
            <a:endParaRPr lang="en-US" altLang="zh-CN" sz="24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endParaRPr lang="zh-CN" altLang="en-US" sz="24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44391" name="Rectangle 7"/>
          <p:cNvSpPr/>
          <p:nvPr/>
        </p:nvSpPr>
        <p:spPr>
          <a:xfrm>
            <a:off x="533400" y="3871913"/>
            <a:ext cx="8359775" cy="2101850"/>
          </a:xfrm>
          <a:prstGeom prst="rect">
            <a:avLst/>
          </a:prstGeom>
          <a:solidFill>
            <a:srgbClr val="FFDFBF"/>
          </a:solidFill>
          <a:ln w="9525">
            <a:noFill/>
          </a:ln>
        </p:spPr>
        <p:txBody>
          <a:bodyPr anchor="t" anchorCtr="0"/>
          <a:lstStyle/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原子性问题</a:t>
            </a:r>
          </a:p>
          <a:p>
            <a: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操作是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原子</a:t>
            </a:r>
            <a:r>
              <a:rPr lang="zh-CN" altLang="en-US" sz="2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的：为了保证数据库的一致性，一些操作要么全部发生、要么根本不发生，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例如：转账</a:t>
            </a:r>
            <a:endParaRPr lang="zh-CN" altLang="en-US" sz="24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在传统文件处理系统中，很难保持上述原子性。</a:t>
            </a:r>
          </a:p>
        </p:txBody>
      </p:sp>
      <p:sp>
        <p:nvSpPr>
          <p:cNvPr id="9" name="Rectangle 4"/>
          <p:cNvSpPr/>
          <p:nvPr/>
        </p:nvSpPr>
        <p:spPr>
          <a:xfrm>
            <a:off x="533400" y="4375150"/>
            <a:ext cx="8359775" cy="1968500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anchor="t" anchorCtr="0"/>
          <a:lstStyle/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并发访问异常</a:t>
            </a:r>
          </a:p>
          <a:p>
            <a:pPr marL="1143000" lvl="2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为了提高系统的总体性能及加快响应速度，许多系统需要允许多个用户同时更新数据</a:t>
            </a:r>
            <a:endParaRPr lang="en-US" altLang="zh-CN" sz="24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在文件系统中，数据可能被多个不同应用程序访问，这些程序相互间事先没有协调，管理就很难进行</a:t>
            </a:r>
          </a:p>
        </p:txBody>
      </p:sp>
      <p:sp>
        <p:nvSpPr>
          <p:cNvPr id="10" name="Rectangle 4"/>
          <p:cNvSpPr/>
          <p:nvPr/>
        </p:nvSpPr>
        <p:spPr>
          <a:xfrm>
            <a:off x="528638" y="4868863"/>
            <a:ext cx="8358187" cy="1871662"/>
          </a:xfrm>
          <a:prstGeom prst="rect">
            <a:avLst/>
          </a:prstGeom>
          <a:solidFill>
            <a:srgbClr val="99FF66"/>
          </a:solidFill>
          <a:ln w="9525">
            <a:noFill/>
          </a:ln>
        </p:spPr>
        <p:txBody>
          <a:bodyPr anchor="t" anchorCtr="0"/>
          <a:lstStyle/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3399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安全性问题</a:t>
            </a:r>
          </a:p>
          <a:p>
            <a:pPr marL="1143000" lvl="2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并非数据库系统的所有用户都可以访问所有数据</a:t>
            </a:r>
            <a:endParaRPr lang="en-US" altLang="zh-CN" sz="24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由于文件系统中应用程序总是即席地加入到文件处理系统中来，这样的安全性约束难以实现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8" grpId="0" animBg="1"/>
      <p:bldP spid="144389" grpId="0" animBg="1"/>
      <p:bldP spid="144390" grpId="0" animBg="1"/>
      <p:bldP spid="144391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/>
          </p:cNvSpPr>
          <p:nvPr>
            <p:ph type="title"/>
          </p:nvPr>
        </p:nvSpPr>
        <p:spPr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</p:spPr>
        <p:txBody>
          <a:bodyPr wrap="square" lIns="91440" tIns="45720" rIns="91440" bIns="45720" anchor="ctr" anchorCtr="0"/>
          <a:lstStyle/>
          <a:p>
            <a:r>
              <a:rPr lang="en-US" altLang="zh-CN" dirty="0">
                <a:effectLst/>
                <a:latin typeface="Times New Roman" panose="02020603050405020304" pitchFamily="18" charset="0"/>
              </a:rPr>
              <a:t>Outline</a:t>
            </a:r>
          </a:p>
        </p:txBody>
      </p:sp>
      <p:sp>
        <p:nvSpPr>
          <p:cNvPr id="6146" name="Rectangle 3"/>
          <p:cNvSpPr>
            <a:spLocks noGrp="1"/>
          </p:cNvSpPr>
          <p:nvPr>
            <p:ph idx="1"/>
          </p:nvPr>
        </p:nvSpPr>
        <p:spPr>
          <a:xfrm>
            <a:off x="2484438" y="1600200"/>
            <a:ext cx="6230937" cy="4525963"/>
          </a:xfrm>
        </p:spPr>
        <p:txBody>
          <a:bodyPr wrap="square" lIns="91440" tIns="45720" rIns="91440" bIns="45720" anchor="t" anchorCtr="0"/>
          <a:lstStyle/>
          <a:p>
            <a:r>
              <a:rPr lang="zh-CN" altLang="en-US" sz="3600" b="0" dirty="0">
                <a:solidFill>
                  <a:srgbClr val="000000"/>
                </a:solidFill>
                <a:effectLst/>
                <a:ea typeface="华文新魏" panose="02010800040101010101" pitchFamily="2" charset="-122"/>
              </a:rPr>
              <a:t>数据、数据库</a:t>
            </a:r>
          </a:p>
          <a:p>
            <a:r>
              <a:rPr lang="zh-CN" altLang="en-US" sz="3600" b="0" dirty="0">
                <a:solidFill>
                  <a:srgbClr val="000000"/>
                </a:solidFill>
                <a:effectLst/>
                <a:ea typeface="华文新魏" panose="02010800040101010101" pitchFamily="2" charset="-122"/>
              </a:rPr>
              <a:t>数据库管理系统及其结构</a:t>
            </a:r>
          </a:p>
          <a:p>
            <a:r>
              <a:rPr lang="zh-CN" altLang="en-US" sz="3600" b="0" dirty="0">
                <a:solidFill>
                  <a:srgbClr val="000000"/>
                </a:solidFill>
                <a:effectLst/>
                <a:ea typeface="华文新魏" panose="02010800040101010101" pitchFamily="2" charset="-122"/>
              </a:rPr>
              <a:t>数据库系统</a:t>
            </a:r>
            <a:endParaRPr lang="en-US" altLang="zh-CN" sz="3600" b="0" dirty="0">
              <a:solidFill>
                <a:srgbClr val="000000"/>
              </a:solidFill>
              <a:effectLst/>
              <a:ea typeface="华文新魏" panose="02010800040101010101" pitchFamily="2" charset="-122"/>
            </a:endParaRPr>
          </a:p>
          <a:p>
            <a:r>
              <a:rPr lang="zh-CN" altLang="en-US" sz="3600" b="0" dirty="0">
                <a:solidFill>
                  <a:srgbClr val="000000"/>
                </a:solidFill>
                <a:effectLst/>
                <a:ea typeface="华文新魏" panose="02010800040101010101" pitchFamily="2" charset="-122"/>
              </a:rPr>
              <a:t>数据抽象与数据模型</a:t>
            </a:r>
          </a:p>
          <a:p>
            <a:r>
              <a:rPr lang="zh-CN" altLang="en-US" sz="3600" b="0" dirty="0">
                <a:solidFill>
                  <a:srgbClr val="000000"/>
                </a:solidFill>
                <a:effectLst/>
                <a:ea typeface="华文新魏" panose="02010800040101010101" pitchFamily="2" charset="-122"/>
              </a:rPr>
              <a:t>数据库系统的发展</a:t>
            </a:r>
          </a:p>
          <a:p>
            <a:endParaRPr lang="zh-CN" altLang="en-US" sz="3600" dirty="0">
              <a:solidFill>
                <a:srgbClr val="000000"/>
              </a:solidFill>
              <a:effectLst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/>
          </p:cNvSpPr>
          <p:nvPr>
            <p:ph type="title"/>
          </p:nvPr>
        </p:nvSpPr>
        <p:spPr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</p:spPr>
        <p:txBody>
          <a:bodyPr wrap="square" lIns="91440" tIns="45720" rIns="91440" bIns="45720" anchor="ctr" anchorCtr="0"/>
          <a:lstStyle/>
          <a:p>
            <a:pPr algn="r"/>
            <a:r>
              <a:rPr lang="zh-CN" altLang="en-US" dirty="0">
                <a:solidFill>
                  <a:srgbClr val="8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 </a:t>
            </a:r>
            <a:r>
              <a:rPr lang="en-US" altLang="zh-CN" dirty="0">
                <a:solidFill>
                  <a:srgbClr val="8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vs </a:t>
            </a:r>
            <a:r>
              <a:rPr lang="zh-CN" altLang="en-US" dirty="0">
                <a:solidFill>
                  <a:srgbClr val="8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文件系统</a:t>
            </a:r>
          </a:p>
        </p:txBody>
      </p:sp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468313" y="1773238"/>
            <a:ext cx="8229600" cy="4525962"/>
          </a:xfrm>
        </p:spPr>
        <p:txBody>
          <a:bodyPr wrap="square" lIns="91440" tIns="45720" rIns="91440" bIns="45720" anchor="t" anchorCtr="0"/>
          <a:lstStyle/>
          <a:p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(DB+DBMS+……)</a:t>
            </a:r>
            <a:endParaRPr lang="zh-CN" altLang="en-US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按照某种</a:t>
            </a:r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数据模型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，将全部门的各种数据组织成一个结构化的数据集合中，整个部门的所需数据不是一盘散沙，可表示出数据之间的有机关联。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Oval 2"/>
          <p:cNvSpPr/>
          <p:nvPr/>
        </p:nvSpPr>
        <p:spPr>
          <a:xfrm>
            <a:off x="2133600" y="2976563"/>
            <a:ext cx="4800600" cy="28194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02" name="Oval 3"/>
          <p:cNvSpPr/>
          <p:nvPr/>
        </p:nvSpPr>
        <p:spPr>
          <a:xfrm>
            <a:off x="3733800" y="4119563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sz="2000" dirty="0">
                <a:solidFill>
                  <a:srgbClr val="A50021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学号</a:t>
            </a:r>
          </a:p>
        </p:txBody>
      </p:sp>
      <p:sp>
        <p:nvSpPr>
          <p:cNvPr id="25603" name="Oval 4"/>
          <p:cNvSpPr/>
          <p:nvPr/>
        </p:nvSpPr>
        <p:spPr>
          <a:xfrm>
            <a:off x="4724400" y="4119563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sz="2000" dirty="0">
                <a:solidFill>
                  <a:srgbClr val="A50021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姓名</a:t>
            </a:r>
          </a:p>
        </p:txBody>
      </p:sp>
      <p:sp>
        <p:nvSpPr>
          <p:cNvPr id="25604" name="Oval 5"/>
          <p:cNvSpPr/>
          <p:nvPr/>
        </p:nvSpPr>
        <p:spPr>
          <a:xfrm>
            <a:off x="3581400" y="5033963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sz="2000" dirty="0">
                <a:solidFill>
                  <a:srgbClr val="A50021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性别</a:t>
            </a:r>
          </a:p>
        </p:txBody>
      </p:sp>
      <p:sp>
        <p:nvSpPr>
          <p:cNvPr id="25605" name="Oval 6"/>
          <p:cNvSpPr/>
          <p:nvPr/>
        </p:nvSpPr>
        <p:spPr>
          <a:xfrm>
            <a:off x="3581400" y="3128963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sz="2000" dirty="0">
                <a:solidFill>
                  <a:srgbClr val="A50021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系别</a:t>
            </a:r>
          </a:p>
        </p:txBody>
      </p:sp>
      <p:sp>
        <p:nvSpPr>
          <p:cNvPr id="25606" name="Oval 7"/>
          <p:cNvSpPr/>
          <p:nvPr/>
        </p:nvSpPr>
        <p:spPr>
          <a:xfrm>
            <a:off x="4953000" y="3205163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sz="2000" dirty="0">
                <a:solidFill>
                  <a:srgbClr val="A50021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年龄</a:t>
            </a:r>
          </a:p>
        </p:txBody>
      </p:sp>
      <p:sp>
        <p:nvSpPr>
          <p:cNvPr id="25607" name="Oval 8"/>
          <p:cNvSpPr/>
          <p:nvPr/>
        </p:nvSpPr>
        <p:spPr>
          <a:xfrm>
            <a:off x="2590800" y="4652963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sz="2000" dirty="0">
                <a:solidFill>
                  <a:srgbClr val="A50021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住址</a:t>
            </a:r>
          </a:p>
        </p:txBody>
      </p:sp>
      <p:sp>
        <p:nvSpPr>
          <p:cNvPr id="25608" name="Oval 9"/>
          <p:cNvSpPr/>
          <p:nvPr/>
        </p:nvSpPr>
        <p:spPr>
          <a:xfrm>
            <a:off x="4953000" y="5033963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sz="2000" dirty="0">
                <a:solidFill>
                  <a:srgbClr val="A50021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籍贯</a:t>
            </a:r>
          </a:p>
        </p:txBody>
      </p:sp>
      <p:sp>
        <p:nvSpPr>
          <p:cNvPr id="25609" name="Oval 10"/>
          <p:cNvSpPr/>
          <p:nvPr/>
        </p:nvSpPr>
        <p:spPr>
          <a:xfrm>
            <a:off x="5867400" y="3662363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sz="2000" dirty="0">
                <a:solidFill>
                  <a:srgbClr val="A50021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学位</a:t>
            </a:r>
          </a:p>
        </p:txBody>
      </p:sp>
      <p:sp>
        <p:nvSpPr>
          <p:cNvPr id="25610" name="Oval 11"/>
          <p:cNvSpPr/>
          <p:nvPr/>
        </p:nvSpPr>
        <p:spPr>
          <a:xfrm>
            <a:off x="5867400" y="4652963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sz="2000" dirty="0">
                <a:solidFill>
                  <a:srgbClr val="A50021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学分</a:t>
            </a:r>
          </a:p>
        </p:txBody>
      </p:sp>
      <p:sp>
        <p:nvSpPr>
          <p:cNvPr id="25611" name="Oval 12"/>
          <p:cNvSpPr/>
          <p:nvPr/>
        </p:nvSpPr>
        <p:spPr>
          <a:xfrm>
            <a:off x="2590800" y="3586163"/>
            <a:ext cx="609600" cy="533400"/>
          </a:xfrm>
          <a:prstGeom prst="ellipse">
            <a:avLst/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r>
              <a:rPr lang="zh-CN" altLang="en-US" sz="2000" dirty="0">
                <a:solidFill>
                  <a:srgbClr val="A50021"/>
                </a:solidFill>
                <a:latin typeface="Tahoma" panose="020B0604030504040204" pitchFamily="34" charset="0"/>
                <a:ea typeface="华文新魏" panose="02010800040101010101" pitchFamily="2" charset="-122"/>
              </a:rPr>
              <a:t>补贴</a:t>
            </a:r>
          </a:p>
        </p:txBody>
      </p:sp>
      <p:sp>
        <p:nvSpPr>
          <p:cNvPr id="27661" name="Freeform 13"/>
          <p:cNvSpPr/>
          <p:nvPr/>
        </p:nvSpPr>
        <p:spPr>
          <a:xfrm>
            <a:off x="3376613" y="3074988"/>
            <a:ext cx="5233987" cy="261937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212" h="1650">
                <a:moveTo>
                  <a:pt x="2407" y="1627"/>
                </a:moveTo>
                <a:cubicBezTo>
                  <a:pt x="2366" y="1639"/>
                  <a:pt x="2322" y="1643"/>
                  <a:pt x="2280" y="1650"/>
                </a:cubicBezTo>
                <a:cubicBezTo>
                  <a:pt x="2197" y="1645"/>
                  <a:pt x="2143" y="1638"/>
                  <a:pt x="2067" y="1627"/>
                </a:cubicBezTo>
                <a:cubicBezTo>
                  <a:pt x="2029" y="1614"/>
                  <a:pt x="1993" y="1597"/>
                  <a:pt x="1957" y="1579"/>
                </a:cubicBezTo>
                <a:cubicBezTo>
                  <a:pt x="1920" y="1560"/>
                  <a:pt x="1884" y="1521"/>
                  <a:pt x="1846" y="1508"/>
                </a:cubicBezTo>
                <a:cubicBezTo>
                  <a:pt x="1741" y="1472"/>
                  <a:pt x="1673" y="1410"/>
                  <a:pt x="1594" y="1335"/>
                </a:cubicBezTo>
                <a:cubicBezTo>
                  <a:pt x="1560" y="1302"/>
                  <a:pt x="1580" y="1310"/>
                  <a:pt x="1555" y="1279"/>
                </a:cubicBezTo>
                <a:cubicBezTo>
                  <a:pt x="1502" y="1215"/>
                  <a:pt x="1472" y="1134"/>
                  <a:pt x="1413" y="1074"/>
                </a:cubicBezTo>
                <a:cubicBezTo>
                  <a:pt x="1388" y="1048"/>
                  <a:pt x="1342" y="1046"/>
                  <a:pt x="1310" y="1035"/>
                </a:cubicBezTo>
                <a:cubicBezTo>
                  <a:pt x="1161" y="1041"/>
                  <a:pt x="1023" y="1036"/>
                  <a:pt x="876" y="1027"/>
                </a:cubicBezTo>
                <a:cubicBezTo>
                  <a:pt x="732" y="1019"/>
                  <a:pt x="584" y="1024"/>
                  <a:pt x="442" y="995"/>
                </a:cubicBezTo>
                <a:cubicBezTo>
                  <a:pt x="339" y="974"/>
                  <a:pt x="248" y="938"/>
                  <a:pt x="150" y="909"/>
                </a:cubicBezTo>
                <a:cubicBezTo>
                  <a:pt x="87" y="846"/>
                  <a:pt x="168" y="922"/>
                  <a:pt x="95" y="869"/>
                </a:cubicBezTo>
                <a:cubicBezTo>
                  <a:pt x="58" y="842"/>
                  <a:pt x="31" y="793"/>
                  <a:pt x="16" y="751"/>
                </a:cubicBezTo>
                <a:cubicBezTo>
                  <a:pt x="0" y="653"/>
                  <a:pt x="6" y="713"/>
                  <a:pt x="16" y="546"/>
                </a:cubicBezTo>
                <a:cubicBezTo>
                  <a:pt x="23" y="422"/>
                  <a:pt x="38" y="280"/>
                  <a:pt x="111" y="175"/>
                </a:cubicBezTo>
                <a:cubicBezTo>
                  <a:pt x="128" y="117"/>
                  <a:pt x="187" y="58"/>
                  <a:pt x="245" y="41"/>
                </a:cubicBezTo>
                <a:cubicBezTo>
                  <a:pt x="304" y="0"/>
                  <a:pt x="346" y="20"/>
                  <a:pt x="426" y="25"/>
                </a:cubicBezTo>
                <a:cubicBezTo>
                  <a:pt x="442" y="30"/>
                  <a:pt x="458" y="36"/>
                  <a:pt x="474" y="41"/>
                </a:cubicBezTo>
                <a:cubicBezTo>
                  <a:pt x="482" y="43"/>
                  <a:pt x="489" y="46"/>
                  <a:pt x="497" y="48"/>
                </a:cubicBezTo>
                <a:cubicBezTo>
                  <a:pt x="513" y="53"/>
                  <a:pt x="545" y="64"/>
                  <a:pt x="545" y="64"/>
                </a:cubicBezTo>
                <a:cubicBezTo>
                  <a:pt x="579" y="90"/>
                  <a:pt x="620" y="109"/>
                  <a:pt x="647" y="143"/>
                </a:cubicBezTo>
                <a:cubicBezTo>
                  <a:pt x="682" y="187"/>
                  <a:pt x="703" y="240"/>
                  <a:pt x="734" y="285"/>
                </a:cubicBezTo>
                <a:cubicBezTo>
                  <a:pt x="769" y="389"/>
                  <a:pt x="830" y="467"/>
                  <a:pt x="931" y="514"/>
                </a:cubicBezTo>
                <a:cubicBezTo>
                  <a:pt x="952" y="524"/>
                  <a:pt x="971" y="539"/>
                  <a:pt x="994" y="546"/>
                </a:cubicBezTo>
                <a:cubicBezTo>
                  <a:pt x="1028" y="556"/>
                  <a:pt x="1062" y="570"/>
                  <a:pt x="1097" y="577"/>
                </a:cubicBezTo>
                <a:cubicBezTo>
                  <a:pt x="1128" y="583"/>
                  <a:pt x="1192" y="593"/>
                  <a:pt x="1192" y="593"/>
                </a:cubicBezTo>
                <a:cubicBezTo>
                  <a:pt x="1241" y="590"/>
                  <a:pt x="1295" y="598"/>
                  <a:pt x="1341" y="577"/>
                </a:cubicBezTo>
                <a:cubicBezTo>
                  <a:pt x="1363" y="567"/>
                  <a:pt x="1405" y="546"/>
                  <a:pt x="1405" y="546"/>
                </a:cubicBezTo>
                <a:cubicBezTo>
                  <a:pt x="1523" y="425"/>
                  <a:pt x="1608" y="359"/>
                  <a:pt x="1775" y="325"/>
                </a:cubicBezTo>
                <a:cubicBezTo>
                  <a:pt x="1903" y="328"/>
                  <a:pt x="2103" y="315"/>
                  <a:pt x="2249" y="348"/>
                </a:cubicBezTo>
                <a:cubicBezTo>
                  <a:pt x="2277" y="354"/>
                  <a:pt x="2276" y="360"/>
                  <a:pt x="2304" y="372"/>
                </a:cubicBezTo>
                <a:cubicBezTo>
                  <a:pt x="2373" y="402"/>
                  <a:pt x="2442" y="425"/>
                  <a:pt x="2509" y="459"/>
                </a:cubicBezTo>
                <a:cubicBezTo>
                  <a:pt x="2557" y="484"/>
                  <a:pt x="2617" y="483"/>
                  <a:pt x="2667" y="506"/>
                </a:cubicBezTo>
                <a:cubicBezTo>
                  <a:pt x="2738" y="539"/>
                  <a:pt x="2816" y="572"/>
                  <a:pt x="2880" y="617"/>
                </a:cubicBezTo>
                <a:cubicBezTo>
                  <a:pt x="2910" y="638"/>
                  <a:pt x="2954" y="684"/>
                  <a:pt x="2991" y="695"/>
                </a:cubicBezTo>
                <a:cubicBezTo>
                  <a:pt x="3035" y="726"/>
                  <a:pt x="3057" y="775"/>
                  <a:pt x="3093" y="814"/>
                </a:cubicBezTo>
                <a:cubicBezTo>
                  <a:pt x="3108" y="831"/>
                  <a:pt x="3125" y="845"/>
                  <a:pt x="3141" y="861"/>
                </a:cubicBezTo>
                <a:cubicBezTo>
                  <a:pt x="3193" y="912"/>
                  <a:pt x="3201" y="1008"/>
                  <a:pt x="3212" y="1074"/>
                </a:cubicBezTo>
                <a:cubicBezTo>
                  <a:pt x="3209" y="1174"/>
                  <a:pt x="3209" y="1274"/>
                  <a:pt x="3204" y="1374"/>
                </a:cubicBezTo>
                <a:cubicBezTo>
                  <a:pt x="3201" y="1432"/>
                  <a:pt x="3169" y="1453"/>
                  <a:pt x="3125" y="1477"/>
                </a:cubicBezTo>
                <a:cubicBezTo>
                  <a:pt x="3018" y="1536"/>
                  <a:pt x="2917" y="1553"/>
                  <a:pt x="2793" y="1563"/>
                </a:cubicBezTo>
                <a:cubicBezTo>
                  <a:pt x="2712" y="1577"/>
                  <a:pt x="2630" y="1579"/>
                  <a:pt x="2549" y="1595"/>
                </a:cubicBezTo>
                <a:cubicBezTo>
                  <a:pt x="2499" y="1605"/>
                  <a:pt x="2459" y="1627"/>
                  <a:pt x="2407" y="1627"/>
                </a:cubicBezTo>
                <a:close/>
              </a:path>
            </a:pathLst>
          </a:custGeom>
          <a:noFill/>
          <a:ln w="28575" cap="flat" cmpd="sng">
            <a:solidFill>
              <a:srgbClr val="80008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3" name="Rectangle 14"/>
          <p:cNvSpPr/>
          <p:nvPr/>
        </p:nvSpPr>
        <p:spPr>
          <a:xfrm>
            <a:off x="6934200" y="4805363"/>
            <a:ext cx="1447800" cy="609600"/>
          </a:xfrm>
          <a:prstGeom prst="rect">
            <a:avLst/>
          </a:prstGeom>
          <a:solidFill>
            <a:srgbClr val="66FF99"/>
          </a:solidFill>
          <a:ln w="9525"/>
          <a:scene3d>
            <a:camera prst="legacyObliqueTopRight">
              <a:rot lat="0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99"/>
            </a:extrusionClr>
          </a:sp3d>
        </p:spPr>
        <p:txBody>
          <a:bodyPr wrap="none" anchor="ctr" anchorCtr="0">
            <a:flatTx/>
          </a:bodyPr>
          <a:lstStyle/>
          <a:p>
            <a:pPr algn="ctr"/>
            <a:r>
              <a:rPr lang="zh-CN" altLang="en-US" sz="3200" dirty="0">
                <a:solidFill>
                  <a:srgbClr val="A5002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教务处</a:t>
            </a:r>
          </a:p>
        </p:txBody>
      </p:sp>
      <p:sp>
        <p:nvSpPr>
          <p:cNvPr id="25614" name="Rectangle 15"/>
          <p:cNvSpPr/>
          <p:nvPr/>
        </p:nvSpPr>
        <p:spPr>
          <a:xfrm>
            <a:off x="1524000" y="5872163"/>
            <a:ext cx="1447800" cy="609600"/>
          </a:xfrm>
          <a:prstGeom prst="rect">
            <a:avLst/>
          </a:prstGeom>
          <a:solidFill>
            <a:srgbClr val="66FF99"/>
          </a:solidFill>
          <a:ln w="9525"/>
          <a:scene3d>
            <a:camera prst="legacyObliqueTopRight">
              <a:rot lat="0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99"/>
            </a:extrusionClr>
          </a:sp3d>
        </p:spPr>
        <p:txBody>
          <a:bodyPr wrap="none" anchor="ctr" anchorCtr="0">
            <a:flatTx/>
          </a:bodyPr>
          <a:lstStyle/>
          <a:p>
            <a:pPr algn="ctr"/>
            <a:r>
              <a:rPr lang="zh-CN" altLang="en-US" sz="3200" dirty="0">
                <a:solidFill>
                  <a:srgbClr val="A5002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宿管科</a:t>
            </a:r>
          </a:p>
        </p:txBody>
      </p:sp>
      <p:sp>
        <p:nvSpPr>
          <p:cNvPr id="25615" name="Rectangle 16"/>
          <p:cNvSpPr/>
          <p:nvPr/>
        </p:nvSpPr>
        <p:spPr>
          <a:xfrm>
            <a:off x="5181600" y="2214563"/>
            <a:ext cx="1447800" cy="533400"/>
          </a:xfrm>
          <a:prstGeom prst="rect">
            <a:avLst/>
          </a:prstGeom>
          <a:solidFill>
            <a:srgbClr val="66FF99"/>
          </a:solidFill>
          <a:ln w="9525"/>
          <a:scene3d>
            <a:camera prst="legacyObliqueTopRight">
              <a:rot lat="0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99"/>
            </a:extrusionClr>
          </a:sp3d>
        </p:spPr>
        <p:txBody>
          <a:bodyPr wrap="none" anchor="ctr" anchorCtr="0">
            <a:flatTx/>
          </a:bodyPr>
          <a:lstStyle/>
          <a:p>
            <a:pPr algn="ctr"/>
            <a:r>
              <a:rPr lang="zh-CN" altLang="en-US" sz="3200" dirty="0">
                <a:solidFill>
                  <a:srgbClr val="A5002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学生处</a:t>
            </a:r>
          </a:p>
        </p:txBody>
      </p:sp>
      <p:sp>
        <p:nvSpPr>
          <p:cNvPr id="27665" name="Freeform 17"/>
          <p:cNvSpPr/>
          <p:nvPr/>
        </p:nvSpPr>
        <p:spPr>
          <a:xfrm>
            <a:off x="3276600" y="1524000"/>
            <a:ext cx="3721100" cy="42211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rect l="0" t="0" r="0" b="0"/>
            <a:pathLst>
              <a:path w="2344" h="2659">
                <a:moveTo>
                  <a:pt x="1680" y="8"/>
                </a:moveTo>
                <a:cubicBezTo>
                  <a:pt x="1516" y="16"/>
                  <a:pt x="1584" y="3"/>
                  <a:pt x="1475" y="31"/>
                </a:cubicBezTo>
                <a:cubicBezTo>
                  <a:pt x="1451" y="37"/>
                  <a:pt x="1428" y="47"/>
                  <a:pt x="1404" y="55"/>
                </a:cubicBezTo>
                <a:cubicBezTo>
                  <a:pt x="1396" y="58"/>
                  <a:pt x="1380" y="63"/>
                  <a:pt x="1380" y="63"/>
                </a:cubicBezTo>
                <a:cubicBezTo>
                  <a:pt x="1352" y="83"/>
                  <a:pt x="1326" y="87"/>
                  <a:pt x="1293" y="94"/>
                </a:cubicBezTo>
                <a:cubicBezTo>
                  <a:pt x="1233" y="125"/>
                  <a:pt x="1183" y="165"/>
                  <a:pt x="1136" y="213"/>
                </a:cubicBezTo>
                <a:cubicBezTo>
                  <a:pt x="1125" y="224"/>
                  <a:pt x="1109" y="255"/>
                  <a:pt x="1104" y="268"/>
                </a:cubicBezTo>
                <a:cubicBezTo>
                  <a:pt x="1098" y="283"/>
                  <a:pt x="1088" y="315"/>
                  <a:pt x="1088" y="315"/>
                </a:cubicBezTo>
                <a:cubicBezTo>
                  <a:pt x="1093" y="405"/>
                  <a:pt x="1090" y="433"/>
                  <a:pt x="1104" y="505"/>
                </a:cubicBezTo>
                <a:cubicBezTo>
                  <a:pt x="1118" y="575"/>
                  <a:pt x="1150" y="641"/>
                  <a:pt x="1167" y="710"/>
                </a:cubicBezTo>
                <a:cubicBezTo>
                  <a:pt x="1162" y="764"/>
                  <a:pt x="1165" y="847"/>
                  <a:pt x="1136" y="899"/>
                </a:cubicBezTo>
                <a:cubicBezTo>
                  <a:pt x="1109" y="947"/>
                  <a:pt x="1074" y="1000"/>
                  <a:pt x="1041" y="1041"/>
                </a:cubicBezTo>
                <a:cubicBezTo>
                  <a:pt x="1010" y="1080"/>
                  <a:pt x="1014" y="1102"/>
                  <a:pt x="962" y="1120"/>
                </a:cubicBezTo>
                <a:cubicBezTo>
                  <a:pt x="907" y="1139"/>
                  <a:pt x="854" y="1152"/>
                  <a:pt x="796" y="1160"/>
                </a:cubicBezTo>
                <a:cubicBezTo>
                  <a:pt x="761" y="1148"/>
                  <a:pt x="733" y="1117"/>
                  <a:pt x="702" y="1096"/>
                </a:cubicBezTo>
                <a:cubicBezTo>
                  <a:pt x="643" y="1056"/>
                  <a:pt x="580" y="1009"/>
                  <a:pt x="512" y="986"/>
                </a:cubicBezTo>
                <a:cubicBezTo>
                  <a:pt x="452" y="944"/>
                  <a:pt x="431" y="964"/>
                  <a:pt x="339" y="970"/>
                </a:cubicBezTo>
                <a:cubicBezTo>
                  <a:pt x="274" y="981"/>
                  <a:pt x="307" y="973"/>
                  <a:pt x="244" y="994"/>
                </a:cubicBezTo>
                <a:cubicBezTo>
                  <a:pt x="236" y="997"/>
                  <a:pt x="220" y="1002"/>
                  <a:pt x="220" y="1002"/>
                </a:cubicBezTo>
                <a:cubicBezTo>
                  <a:pt x="185" y="1027"/>
                  <a:pt x="137" y="1026"/>
                  <a:pt x="102" y="1049"/>
                </a:cubicBezTo>
                <a:cubicBezTo>
                  <a:pt x="47" y="1086"/>
                  <a:pt x="71" y="1071"/>
                  <a:pt x="31" y="1096"/>
                </a:cubicBezTo>
                <a:cubicBezTo>
                  <a:pt x="25" y="1113"/>
                  <a:pt x="9" y="1126"/>
                  <a:pt x="7" y="1144"/>
                </a:cubicBezTo>
                <a:cubicBezTo>
                  <a:pt x="0" y="1222"/>
                  <a:pt x="44" y="1337"/>
                  <a:pt x="110" y="1381"/>
                </a:cubicBezTo>
                <a:cubicBezTo>
                  <a:pt x="148" y="1436"/>
                  <a:pt x="222" y="1447"/>
                  <a:pt x="276" y="1483"/>
                </a:cubicBezTo>
                <a:cubicBezTo>
                  <a:pt x="286" y="1499"/>
                  <a:pt x="305" y="1511"/>
                  <a:pt x="307" y="1530"/>
                </a:cubicBezTo>
                <a:cubicBezTo>
                  <a:pt x="313" y="1577"/>
                  <a:pt x="277" y="1609"/>
                  <a:pt x="252" y="1641"/>
                </a:cubicBezTo>
                <a:cubicBezTo>
                  <a:pt x="220" y="1682"/>
                  <a:pt x="195" y="1723"/>
                  <a:pt x="157" y="1759"/>
                </a:cubicBezTo>
                <a:cubicBezTo>
                  <a:pt x="148" y="1786"/>
                  <a:pt x="134" y="1806"/>
                  <a:pt x="118" y="1830"/>
                </a:cubicBezTo>
                <a:cubicBezTo>
                  <a:pt x="105" y="1869"/>
                  <a:pt x="94" y="1901"/>
                  <a:pt x="86" y="1941"/>
                </a:cubicBezTo>
                <a:cubicBezTo>
                  <a:pt x="71" y="2114"/>
                  <a:pt x="76" y="2003"/>
                  <a:pt x="94" y="2272"/>
                </a:cubicBezTo>
                <a:cubicBezTo>
                  <a:pt x="100" y="2355"/>
                  <a:pt x="100" y="2409"/>
                  <a:pt x="126" y="2485"/>
                </a:cubicBezTo>
                <a:cubicBezTo>
                  <a:pt x="135" y="2510"/>
                  <a:pt x="169" y="2532"/>
                  <a:pt x="189" y="2548"/>
                </a:cubicBezTo>
                <a:cubicBezTo>
                  <a:pt x="296" y="2633"/>
                  <a:pt x="460" y="2638"/>
                  <a:pt x="591" y="2651"/>
                </a:cubicBezTo>
                <a:cubicBezTo>
                  <a:pt x="623" y="2654"/>
                  <a:pt x="654" y="2656"/>
                  <a:pt x="686" y="2659"/>
                </a:cubicBezTo>
                <a:cubicBezTo>
                  <a:pt x="887" y="2655"/>
                  <a:pt x="1087" y="2655"/>
                  <a:pt x="1286" y="2627"/>
                </a:cubicBezTo>
                <a:cubicBezTo>
                  <a:pt x="1313" y="2618"/>
                  <a:pt x="1354" y="2609"/>
                  <a:pt x="1380" y="2596"/>
                </a:cubicBezTo>
                <a:cubicBezTo>
                  <a:pt x="1407" y="2582"/>
                  <a:pt x="1430" y="2566"/>
                  <a:pt x="1459" y="2556"/>
                </a:cubicBezTo>
                <a:cubicBezTo>
                  <a:pt x="1474" y="2534"/>
                  <a:pt x="1511" y="2477"/>
                  <a:pt x="1530" y="2462"/>
                </a:cubicBezTo>
                <a:cubicBezTo>
                  <a:pt x="1590" y="2414"/>
                  <a:pt x="1708" y="2425"/>
                  <a:pt x="1767" y="2422"/>
                </a:cubicBezTo>
                <a:cubicBezTo>
                  <a:pt x="1827" y="2412"/>
                  <a:pt x="1882" y="2404"/>
                  <a:pt x="1933" y="2367"/>
                </a:cubicBezTo>
                <a:cubicBezTo>
                  <a:pt x="1944" y="2359"/>
                  <a:pt x="1954" y="2352"/>
                  <a:pt x="1964" y="2343"/>
                </a:cubicBezTo>
                <a:cubicBezTo>
                  <a:pt x="1981" y="2328"/>
                  <a:pt x="2012" y="2296"/>
                  <a:pt x="2012" y="2296"/>
                </a:cubicBezTo>
                <a:cubicBezTo>
                  <a:pt x="2033" y="2252"/>
                  <a:pt x="2067" y="2216"/>
                  <a:pt x="2083" y="2170"/>
                </a:cubicBezTo>
                <a:cubicBezTo>
                  <a:pt x="2078" y="2035"/>
                  <a:pt x="2066" y="1916"/>
                  <a:pt x="2059" y="1783"/>
                </a:cubicBezTo>
                <a:cubicBezTo>
                  <a:pt x="2052" y="1651"/>
                  <a:pt x="2043" y="1543"/>
                  <a:pt x="2004" y="1420"/>
                </a:cubicBezTo>
                <a:cubicBezTo>
                  <a:pt x="1987" y="1368"/>
                  <a:pt x="1947" y="1323"/>
                  <a:pt x="1917" y="1278"/>
                </a:cubicBezTo>
                <a:cubicBezTo>
                  <a:pt x="1922" y="1233"/>
                  <a:pt x="1913" y="1206"/>
                  <a:pt x="1940" y="1175"/>
                </a:cubicBezTo>
                <a:cubicBezTo>
                  <a:pt x="1955" y="1158"/>
                  <a:pt x="1972" y="1144"/>
                  <a:pt x="1988" y="1128"/>
                </a:cubicBezTo>
                <a:cubicBezTo>
                  <a:pt x="2002" y="1115"/>
                  <a:pt x="2035" y="1096"/>
                  <a:pt x="2035" y="1096"/>
                </a:cubicBezTo>
                <a:cubicBezTo>
                  <a:pt x="2083" y="1026"/>
                  <a:pt x="2016" y="1118"/>
                  <a:pt x="2075" y="1057"/>
                </a:cubicBezTo>
                <a:cubicBezTo>
                  <a:pt x="2124" y="1007"/>
                  <a:pt x="2053" y="1056"/>
                  <a:pt x="2114" y="1018"/>
                </a:cubicBezTo>
                <a:cubicBezTo>
                  <a:pt x="2136" y="986"/>
                  <a:pt x="2169" y="953"/>
                  <a:pt x="2201" y="931"/>
                </a:cubicBezTo>
                <a:cubicBezTo>
                  <a:pt x="2230" y="886"/>
                  <a:pt x="2258" y="841"/>
                  <a:pt x="2288" y="797"/>
                </a:cubicBezTo>
                <a:cubicBezTo>
                  <a:pt x="2297" y="771"/>
                  <a:pt x="2303" y="744"/>
                  <a:pt x="2311" y="718"/>
                </a:cubicBezTo>
                <a:cubicBezTo>
                  <a:pt x="2316" y="702"/>
                  <a:pt x="2327" y="670"/>
                  <a:pt x="2327" y="670"/>
                </a:cubicBezTo>
                <a:cubicBezTo>
                  <a:pt x="2338" y="569"/>
                  <a:pt x="2344" y="463"/>
                  <a:pt x="2319" y="363"/>
                </a:cubicBezTo>
                <a:cubicBezTo>
                  <a:pt x="2274" y="184"/>
                  <a:pt x="2118" y="59"/>
                  <a:pt x="1940" y="39"/>
                </a:cubicBezTo>
                <a:cubicBezTo>
                  <a:pt x="1917" y="33"/>
                  <a:pt x="1812" y="0"/>
                  <a:pt x="1791" y="0"/>
                </a:cubicBezTo>
                <a:cubicBezTo>
                  <a:pt x="1754" y="0"/>
                  <a:pt x="1717" y="5"/>
                  <a:pt x="1680" y="8"/>
                </a:cubicBezTo>
                <a:close/>
              </a:path>
            </a:pathLst>
          </a:custGeom>
          <a:noFill/>
          <a:ln w="28575" cap="flat" cmpd="sng">
            <a:solidFill>
              <a:srgbClr val="3366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7" name="Rectangle 18"/>
          <p:cNvSpPr/>
          <p:nvPr/>
        </p:nvSpPr>
        <p:spPr>
          <a:xfrm>
            <a:off x="685800" y="2976563"/>
            <a:ext cx="1447800" cy="609600"/>
          </a:xfrm>
          <a:prstGeom prst="rect">
            <a:avLst/>
          </a:prstGeom>
          <a:solidFill>
            <a:srgbClr val="66FF99"/>
          </a:solidFill>
          <a:ln w="9525"/>
          <a:scene3d>
            <a:camera prst="legacyObliqueTopRight">
              <a:rot lat="0" lon="0" rev="0"/>
            </a:camera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66FF99"/>
            </a:extrusionClr>
          </a:sp3d>
        </p:spPr>
        <p:txBody>
          <a:bodyPr wrap="none" anchor="ctr" anchorCtr="0">
            <a:flatTx/>
          </a:bodyPr>
          <a:lstStyle/>
          <a:p>
            <a:pPr algn="ctr"/>
            <a:r>
              <a:rPr lang="zh-CN" altLang="en-US" sz="3200" dirty="0">
                <a:solidFill>
                  <a:srgbClr val="A50021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财务处</a:t>
            </a:r>
          </a:p>
        </p:txBody>
      </p:sp>
      <p:sp>
        <p:nvSpPr>
          <p:cNvPr id="27667" name="Freeform 19"/>
          <p:cNvSpPr/>
          <p:nvPr/>
        </p:nvSpPr>
        <p:spPr>
          <a:xfrm>
            <a:off x="488950" y="2132013"/>
            <a:ext cx="5118100" cy="2747962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3224" h="1731">
                <a:moveTo>
                  <a:pt x="28" y="556"/>
                </a:moveTo>
                <a:cubicBezTo>
                  <a:pt x="0" y="638"/>
                  <a:pt x="16" y="581"/>
                  <a:pt x="28" y="769"/>
                </a:cubicBezTo>
                <a:cubicBezTo>
                  <a:pt x="31" y="812"/>
                  <a:pt x="35" y="881"/>
                  <a:pt x="60" y="919"/>
                </a:cubicBezTo>
                <a:cubicBezTo>
                  <a:pt x="109" y="994"/>
                  <a:pt x="252" y="1001"/>
                  <a:pt x="328" y="1005"/>
                </a:cubicBezTo>
                <a:cubicBezTo>
                  <a:pt x="394" y="1009"/>
                  <a:pt x="459" y="1010"/>
                  <a:pt x="525" y="1013"/>
                </a:cubicBezTo>
                <a:cubicBezTo>
                  <a:pt x="572" y="1015"/>
                  <a:pt x="620" y="1017"/>
                  <a:pt x="667" y="1021"/>
                </a:cubicBezTo>
                <a:cubicBezTo>
                  <a:pt x="776" y="1029"/>
                  <a:pt x="894" y="1043"/>
                  <a:pt x="999" y="1076"/>
                </a:cubicBezTo>
                <a:cubicBezTo>
                  <a:pt x="1060" y="1095"/>
                  <a:pt x="1117" y="1133"/>
                  <a:pt x="1180" y="1147"/>
                </a:cubicBezTo>
                <a:cubicBezTo>
                  <a:pt x="1213" y="1170"/>
                  <a:pt x="1243" y="1182"/>
                  <a:pt x="1275" y="1203"/>
                </a:cubicBezTo>
                <a:cubicBezTo>
                  <a:pt x="1308" y="1254"/>
                  <a:pt x="1269" y="1204"/>
                  <a:pt x="1314" y="1234"/>
                </a:cubicBezTo>
                <a:cubicBezTo>
                  <a:pt x="1339" y="1251"/>
                  <a:pt x="1356" y="1276"/>
                  <a:pt x="1385" y="1289"/>
                </a:cubicBezTo>
                <a:cubicBezTo>
                  <a:pt x="1400" y="1296"/>
                  <a:pt x="1417" y="1298"/>
                  <a:pt x="1432" y="1305"/>
                </a:cubicBezTo>
                <a:cubicBezTo>
                  <a:pt x="1443" y="1310"/>
                  <a:pt x="1454" y="1315"/>
                  <a:pt x="1464" y="1321"/>
                </a:cubicBezTo>
                <a:cubicBezTo>
                  <a:pt x="1472" y="1326"/>
                  <a:pt x="1479" y="1333"/>
                  <a:pt x="1488" y="1337"/>
                </a:cubicBezTo>
                <a:cubicBezTo>
                  <a:pt x="1530" y="1359"/>
                  <a:pt x="1598" y="1372"/>
                  <a:pt x="1646" y="1384"/>
                </a:cubicBezTo>
                <a:cubicBezTo>
                  <a:pt x="1689" y="1414"/>
                  <a:pt x="1741" y="1419"/>
                  <a:pt x="1788" y="1439"/>
                </a:cubicBezTo>
                <a:cubicBezTo>
                  <a:pt x="1871" y="1474"/>
                  <a:pt x="1776" y="1441"/>
                  <a:pt x="1843" y="1463"/>
                </a:cubicBezTo>
                <a:cubicBezTo>
                  <a:pt x="1889" y="1495"/>
                  <a:pt x="1841" y="1466"/>
                  <a:pt x="1898" y="1487"/>
                </a:cubicBezTo>
                <a:cubicBezTo>
                  <a:pt x="1909" y="1491"/>
                  <a:pt x="1920" y="1497"/>
                  <a:pt x="1930" y="1503"/>
                </a:cubicBezTo>
                <a:cubicBezTo>
                  <a:pt x="1938" y="1507"/>
                  <a:pt x="1945" y="1514"/>
                  <a:pt x="1953" y="1518"/>
                </a:cubicBezTo>
                <a:cubicBezTo>
                  <a:pt x="1968" y="1525"/>
                  <a:pt x="2001" y="1534"/>
                  <a:pt x="2001" y="1534"/>
                </a:cubicBezTo>
                <a:cubicBezTo>
                  <a:pt x="2048" y="1567"/>
                  <a:pt x="2117" y="1606"/>
                  <a:pt x="2174" y="1621"/>
                </a:cubicBezTo>
                <a:cubicBezTo>
                  <a:pt x="2220" y="1652"/>
                  <a:pt x="2278" y="1656"/>
                  <a:pt x="2332" y="1668"/>
                </a:cubicBezTo>
                <a:cubicBezTo>
                  <a:pt x="2492" y="1703"/>
                  <a:pt x="2658" y="1716"/>
                  <a:pt x="2821" y="1731"/>
                </a:cubicBezTo>
                <a:cubicBezTo>
                  <a:pt x="2977" y="1725"/>
                  <a:pt x="2990" y="1730"/>
                  <a:pt x="3097" y="1708"/>
                </a:cubicBezTo>
                <a:cubicBezTo>
                  <a:pt x="3137" y="1681"/>
                  <a:pt x="3178" y="1650"/>
                  <a:pt x="3200" y="1605"/>
                </a:cubicBezTo>
                <a:cubicBezTo>
                  <a:pt x="3212" y="1581"/>
                  <a:pt x="3216" y="1551"/>
                  <a:pt x="3224" y="1526"/>
                </a:cubicBezTo>
                <a:cubicBezTo>
                  <a:pt x="3216" y="1468"/>
                  <a:pt x="3201" y="1403"/>
                  <a:pt x="3168" y="1353"/>
                </a:cubicBezTo>
                <a:cubicBezTo>
                  <a:pt x="3149" y="1324"/>
                  <a:pt x="3119" y="1300"/>
                  <a:pt x="3097" y="1274"/>
                </a:cubicBezTo>
                <a:cubicBezTo>
                  <a:pt x="3062" y="1232"/>
                  <a:pt x="3105" y="1265"/>
                  <a:pt x="3058" y="1234"/>
                </a:cubicBezTo>
                <a:cubicBezTo>
                  <a:pt x="3040" y="1208"/>
                  <a:pt x="3021" y="1189"/>
                  <a:pt x="2995" y="1171"/>
                </a:cubicBezTo>
                <a:cubicBezTo>
                  <a:pt x="2955" y="1111"/>
                  <a:pt x="2828" y="1034"/>
                  <a:pt x="2766" y="990"/>
                </a:cubicBezTo>
                <a:cubicBezTo>
                  <a:pt x="2739" y="970"/>
                  <a:pt x="2732" y="945"/>
                  <a:pt x="2703" y="927"/>
                </a:cubicBezTo>
                <a:cubicBezTo>
                  <a:pt x="2615" y="810"/>
                  <a:pt x="2537" y="699"/>
                  <a:pt x="2419" y="611"/>
                </a:cubicBezTo>
                <a:cubicBezTo>
                  <a:pt x="2381" y="583"/>
                  <a:pt x="2345" y="547"/>
                  <a:pt x="2300" y="532"/>
                </a:cubicBezTo>
                <a:cubicBezTo>
                  <a:pt x="2235" y="482"/>
                  <a:pt x="2158" y="446"/>
                  <a:pt x="2087" y="406"/>
                </a:cubicBezTo>
                <a:cubicBezTo>
                  <a:pt x="2021" y="369"/>
                  <a:pt x="2094" y="393"/>
                  <a:pt x="2016" y="358"/>
                </a:cubicBezTo>
                <a:cubicBezTo>
                  <a:pt x="2001" y="351"/>
                  <a:pt x="1969" y="343"/>
                  <a:pt x="1969" y="343"/>
                </a:cubicBezTo>
                <a:cubicBezTo>
                  <a:pt x="1876" y="273"/>
                  <a:pt x="1736" y="242"/>
                  <a:pt x="1630" y="193"/>
                </a:cubicBezTo>
                <a:cubicBezTo>
                  <a:pt x="1609" y="183"/>
                  <a:pt x="1587" y="174"/>
                  <a:pt x="1567" y="161"/>
                </a:cubicBezTo>
                <a:cubicBezTo>
                  <a:pt x="1559" y="156"/>
                  <a:pt x="1552" y="149"/>
                  <a:pt x="1543" y="145"/>
                </a:cubicBezTo>
                <a:cubicBezTo>
                  <a:pt x="1506" y="127"/>
                  <a:pt x="1463" y="120"/>
                  <a:pt x="1425" y="106"/>
                </a:cubicBezTo>
                <a:cubicBezTo>
                  <a:pt x="1346" y="77"/>
                  <a:pt x="1270" y="52"/>
                  <a:pt x="1188" y="35"/>
                </a:cubicBezTo>
                <a:cubicBezTo>
                  <a:pt x="1079" y="13"/>
                  <a:pt x="958" y="15"/>
                  <a:pt x="849" y="11"/>
                </a:cubicBezTo>
                <a:cubicBezTo>
                  <a:pt x="560" y="17"/>
                  <a:pt x="557" y="0"/>
                  <a:pt x="383" y="35"/>
                </a:cubicBezTo>
                <a:cubicBezTo>
                  <a:pt x="349" y="58"/>
                  <a:pt x="322" y="84"/>
                  <a:pt x="288" y="106"/>
                </a:cubicBezTo>
                <a:cubicBezTo>
                  <a:pt x="256" y="158"/>
                  <a:pt x="194" y="179"/>
                  <a:pt x="154" y="224"/>
                </a:cubicBezTo>
                <a:cubicBezTo>
                  <a:pt x="84" y="302"/>
                  <a:pt x="29" y="431"/>
                  <a:pt x="4" y="532"/>
                </a:cubicBezTo>
                <a:cubicBezTo>
                  <a:pt x="7" y="545"/>
                  <a:pt x="5" y="560"/>
                  <a:pt x="12" y="571"/>
                </a:cubicBezTo>
                <a:cubicBezTo>
                  <a:pt x="17" y="579"/>
                  <a:pt x="29" y="594"/>
                  <a:pt x="36" y="587"/>
                </a:cubicBezTo>
                <a:cubicBezTo>
                  <a:pt x="44" y="580"/>
                  <a:pt x="31" y="566"/>
                  <a:pt x="28" y="556"/>
                </a:cubicBezTo>
                <a:close/>
              </a:path>
            </a:pathLst>
          </a:custGeom>
          <a:noFill/>
          <a:ln w="28575" cap="flat" cmpd="sng">
            <a:solidFill>
              <a:srgbClr val="808000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668" name="Freeform 20"/>
          <p:cNvSpPr/>
          <p:nvPr/>
        </p:nvSpPr>
        <p:spPr>
          <a:xfrm>
            <a:off x="1109663" y="3025775"/>
            <a:ext cx="4371975" cy="37687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2147483646"/>
              </a:cxn>
            </a:cxnLst>
            <a:rect l="0" t="0" r="0" b="0"/>
            <a:pathLst>
              <a:path w="2754" h="2374">
                <a:moveTo>
                  <a:pt x="142" y="1720"/>
                </a:moveTo>
                <a:cubicBezTo>
                  <a:pt x="178" y="1668"/>
                  <a:pt x="132" y="1730"/>
                  <a:pt x="197" y="1665"/>
                </a:cubicBezTo>
                <a:cubicBezTo>
                  <a:pt x="253" y="1609"/>
                  <a:pt x="299" y="1554"/>
                  <a:pt x="363" y="1507"/>
                </a:cubicBezTo>
                <a:cubicBezTo>
                  <a:pt x="386" y="1490"/>
                  <a:pt x="414" y="1480"/>
                  <a:pt x="434" y="1460"/>
                </a:cubicBezTo>
                <a:cubicBezTo>
                  <a:pt x="487" y="1407"/>
                  <a:pt x="542" y="1358"/>
                  <a:pt x="599" y="1310"/>
                </a:cubicBezTo>
                <a:cubicBezTo>
                  <a:pt x="646" y="1270"/>
                  <a:pt x="660" y="1210"/>
                  <a:pt x="702" y="1168"/>
                </a:cubicBezTo>
                <a:cubicBezTo>
                  <a:pt x="753" y="1117"/>
                  <a:pt x="823" y="1087"/>
                  <a:pt x="891" y="1066"/>
                </a:cubicBezTo>
                <a:cubicBezTo>
                  <a:pt x="962" y="1019"/>
                  <a:pt x="1057" y="1012"/>
                  <a:pt x="1128" y="963"/>
                </a:cubicBezTo>
                <a:cubicBezTo>
                  <a:pt x="1151" y="947"/>
                  <a:pt x="1178" y="935"/>
                  <a:pt x="1199" y="916"/>
                </a:cubicBezTo>
                <a:cubicBezTo>
                  <a:pt x="1233" y="886"/>
                  <a:pt x="1257" y="854"/>
                  <a:pt x="1294" y="829"/>
                </a:cubicBezTo>
                <a:cubicBezTo>
                  <a:pt x="1339" y="766"/>
                  <a:pt x="1321" y="793"/>
                  <a:pt x="1349" y="750"/>
                </a:cubicBezTo>
                <a:cubicBezTo>
                  <a:pt x="1350" y="749"/>
                  <a:pt x="1369" y="691"/>
                  <a:pt x="1373" y="679"/>
                </a:cubicBezTo>
                <a:cubicBezTo>
                  <a:pt x="1393" y="619"/>
                  <a:pt x="1407" y="559"/>
                  <a:pt x="1420" y="497"/>
                </a:cubicBezTo>
                <a:cubicBezTo>
                  <a:pt x="1440" y="398"/>
                  <a:pt x="1447" y="276"/>
                  <a:pt x="1507" y="190"/>
                </a:cubicBezTo>
                <a:cubicBezTo>
                  <a:pt x="1531" y="118"/>
                  <a:pt x="1595" y="76"/>
                  <a:pt x="1665" y="56"/>
                </a:cubicBezTo>
                <a:cubicBezTo>
                  <a:pt x="1710" y="25"/>
                  <a:pt x="1770" y="13"/>
                  <a:pt x="1822" y="0"/>
                </a:cubicBezTo>
                <a:cubicBezTo>
                  <a:pt x="1917" y="12"/>
                  <a:pt x="1907" y="24"/>
                  <a:pt x="1980" y="71"/>
                </a:cubicBezTo>
                <a:cubicBezTo>
                  <a:pt x="1991" y="87"/>
                  <a:pt x="2001" y="103"/>
                  <a:pt x="2012" y="119"/>
                </a:cubicBezTo>
                <a:cubicBezTo>
                  <a:pt x="2017" y="127"/>
                  <a:pt x="2028" y="142"/>
                  <a:pt x="2028" y="142"/>
                </a:cubicBezTo>
                <a:cubicBezTo>
                  <a:pt x="2048" y="210"/>
                  <a:pt x="2060" y="277"/>
                  <a:pt x="2067" y="348"/>
                </a:cubicBezTo>
                <a:cubicBezTo>
                  <a:pt x="2068" y="362"/>
                  <a:pt x="2071" y="438"/>
                  <a:pt x="2083" y="466"/>
                </a:cubicBezTo>
                <a:cubicBezTo>
                  <a:pt x="2096" y="497"/>
                  <a:pt x="2098" y="485"/>
                  <a:pt x="2122" y="505"/>
                </a:cubicBezTo>
                <a:cubicBezTo>
                  <a:pt x="2195" y="566"/>
                  <a:pt x="2294" y="570"/>
                  <a:pt x="2383" y="600"/>
                </a:cubicBezTo>
                <a:cubicBezTo>
                  <a:pt x="2423" y="628"/>
                  <a:pt x="2474" y="639"/>
                  <a:pt x="2517" y="663"/>
                </a:cubicBezTo>
                <a:cubicBezTo>
                  <a:pt x="2597" y="707"/>
                  <a:pt x="2532" y="687"/>
                  <a:pt x="2596" y="703"/>
                </a:cubicBezTo>
                <a:cubicBezTo>
                  <a:pt x="2634" y="728"/>
                  <a:pt x="2676" y="741"/>
                  <a:pt x="2714" y="766"/>
                </a:cubicBezTo>
                <a:cubicBezTo>
                  <a:pt x="2754" y="824"/>
                  <a:pt x="2743" y="794"/>
                  <a:pt x="2753" y="853"/>
                </a:cubicBezTo>
                <a:cubicBezTo>
                  <a:pt x="2749" y="909"/>
                  <a:pt x="2752" y="998"/>
                  <a:pt x="2714" y="1050"/>
                </a:cubicBezTo>
                <a:cubicBezTo>
                  <a:pt x="2665" y="1118"/>
                  <a:pt x="2589" y="1165"/>
                  <a:pt x="2517" y="1208"/>
                </a:cubicBezTo>
                <a:cubicBezTo>
                  <a:pt x="2481" y="1229"/>
                  <a:pt x="2438" y="1272"/>
                  <a:pt x="2398" y="1286"/>
                </a:cubicBezTo>
                <a:cubicBezTo>
                  <a:pt x="2323" y="1312"/>
                  <a:pt x="2255" y="1354"/>
                  <a:pt x="2177" y="1373"/>
                </a:cubicBezTo>
                <a:cubicBezTo>
                  <a:pt x="2169" y="1378"/>
                  <a:pt x="2163" y="1385"/>
                  <a:pt x="2154" y="1389"/>
                </a:cubicBezTo>
                <a:cubicBezTo>
                  <a:pt x="2139" y="1396"/>
                  <a:pt x="2106" y="1405"/>
                  <a:pt x="2106" y="1405"/>
                </a:cubicBezTo>
                <a:cubicBezTo>
                  <a:pt x="2083" y="1421"/>
                  <a:pt x="2055" y="1426"/>
                  <a:pt x="2035" y="1444"/>
                </a:cubicBezTo>
                <a:cubicBezTo>
                  <a:pt x="1992" y="1482"/>
                  <a:pt x="1972" y="1515"/>
                  <a:pt x="1941" y="1563"/>
                </a:cubicBezTo>
                <a:cubicBezTo>
                  <a:pt x="1923" y="1591"/>
                  <a:pt x="1894" y="1610"/>
                  <a:pt x="1870" y="1634"/>
                </a:cubicBezTo>
                <a:cubicBezTo>
                  <a:pt x="1830" y="1674"/>
                  <a:pt x="1781" y="1698"/>
                  <a:pt x="1736" y="1728"/>
                </a:cubicBezTo>
                <a:cubicBezTo>
                  <a:pt x="1692" y="1757"/>
                  <a:pt x="1673" y="1788"/>
                  <a:pt x="1633" y="1815"/>
                </a:cubicBezTo>
                <a:cubicBezTo>
                  <a:pt x="1593" y="1875"/>
                  <a:pt x="1497" y="1972"/>
                  <a:pt x="1436" y="2012"/>
                </a:cubicBezTo>
                <a:cubicBezTo>
                  <a:pt x="1395" y="2074"/>
                  <a:pt x="1336" y="2153"/>
                  <a:pt x="1262" y="2178"/>
                </a:cubicBezTo>
                <a:cubicBezTo>
                  <a:pt x="1230" y="2200"/>
                  <a:pt x="1204" y="2220"/>
                  <a:pt x="1168" y="2233"/>
                </a:cubicBezTo>
                <a:cubicBezTo>
                  <a:pt x="1085" y="2295"/>
                  <a:pt x="985" y="2321"/>
                  <a:pt x="883" y="2336"/>
                </a:cubicBezTo>
                <a:cubicBezTo>
                  <a:pt x="774" y="2374"/>
                  <a:pt x="428" y="2351"/>
                  <a:pt x="284" y="2265"/>
                </a:cubicBezTo>
                <a:cubicBezTo>
                  <a:pt x="212" y="2222"/>
                  <a:pt x="163" y="2153"/>
                  <a:pt x="94" y="2107"/>
                </a:cubicBezTo>
                <a:cubicBezTo>
                  <a:pt x="76" y="2077"/>
                  <a:pt x="56" y="2053"/>
                  <a:pt x="31" y="2028"/>
                </a:cubicBezTo>
                <a:cubicBezTo>
                  <a:pt x="0" y="1938"/>
                  <a:pt x="39" y="1852"/>
                  <a:pt x="87" y="1776"/>
                </a:cubicBezTo>
                <a:cubicBezTo>
                  <a:pt x="112" y="1736"/>
                  <a:pt x="94" y="1757"/>
                  <a:pt x="150" y="1720"/>
                </a:cubicBezTo>
                <a:cubicBezTo>
                  <a:pt x="157" y="1716"/>
                  <a:pt x="181" y="1713"/>
                  <a:pt x="173" y="1713"/>
                </a:cubicBezTo>
                <a:cubicBezTo>
                  <a:pt x="162" y="1713"/>
                  <a:pt x="152" y="1718"/>
                  <a:pt x="142" y="1720"/>
                </a:cubicBezTo>
                <a:close/>
              </a:path>
            </a:pathLst>
          </a:custGeom>
          <a:noFill/>
          <a:ln w="28575" cap="flat" cmpd="sng">
            <a:solidFill>
              <a:srgbClr val="FF00FF"/>
            </a:solidFill>
            <a:prstDash val="dash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>
          <a:xfrm>
            <a:off x="3059113" y="882650"/>
            <a:ext cx="2373313" cy="6016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+mn-ea"/>
              </a:rPr>
              <a:t>数据库系统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 descr="j01963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925" y="2879725"/>
            <a:ext cx="1412875" cy="1233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6" name="Picture 3" descr="j01963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488" y="3357563"/>
            <a:ext cx="1333500" cy="1166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7" name="Picture 4" descr="j01963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8" y="3394075"/>
            <a:ext cx="1331912" cy="1166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8" name="AutoShape 5"/>
          <p:cNvSpPr/>
          <p:nvPr/>
        </p:nvSpPr>
        <p:spPr>
          <a:xfrm>
            <a:off x="3644900" y="4711700"/>
            <a:ext cx="2301875" cy="1597025"/>
          </a:xfrm>
          <a:prstGeom prst="can">
            <a:avLst>
              <a:gd name="adj" fmla="val 28995"/>
            </a:avLst>
          </a:prstGeom>
          <a:solidFill>
            <a:srgbClr val="66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629" name="AutoShape 6"/>
          <p:cNvSpPr/>
          <p:nvPr/>
        </p:nvSpPr>
        <p:spPr>
          <a:xfrm>
            <a:off x="3779838" y="5229225"/>
            <a:ext cx="941387" cy="547688"/>
          </a:xfrm>
          <a:prstGeom prst="can">
            <a:avLst>
              <a:gd name="adj" fmla="val 35227"/>
            </a:avLst>
          </a:prstGeom>
          <a:gradFill rotWithShape="0">
            <a:gsLst>
              <a:gs pos="0">
                <a:srgbClr val="000082"/>
              </a:gs>
              <a:gs pos="100000">
                <a:srgbClr val="FF8200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数据1</a:t>
            </a:r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26630" name="Rectangle 7"/>
          <p:cNvSpPr/>
          <p:nvPr/>
        </p:nvSpPr>
        <p:spPr>
          <a:xfrm>
            <a:off x="3824288" y="4656138"/>
            <a:ext cx="1962150" cy="5794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/>
            <a:r>
              <a:rPr lang="zh-CN" altLang="en-US" sz="3200" dirty="0">
                <a:latin typeface="Times New Roman" panose="02020603050405020304" pitchFamily="18" charset="0"/>
                <a:ea typeface="华文隶书" panose="02010800040101010101" pitchFamily="2" charset="-122"/>
              </a:rPr>
              <a:t>统一存取</a:t>
            </a:r>
          </a:p>
        </p:txBody>
      </p:sp>
      <p:sp>
        <p:nvSpPr>
          <p:cNvPr id="26631" name="AutoShape 8"/>
          <p:cNvSpPr/>
          <p:nvPr/>
        </p:nvSpPr>
        <p:spPr>
          <a:xfrm rot="1800000">
            <a:off x="2678113" y="4246563"/>
            <a:ext cx="1263650" cy="398462"/>
          </a:xfrm>
          <a:prstGeom prst="leftRightArrow">
            <a:avLst>
              <a:gd name="adj1" fmla="val 50000"/>
              <a:gd name="adj2" fmla="val 63382"/>
            </a:avLst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632" name="AutoShape 9"/>
          <p:cNvSpPr/>
          <p:nvPr/>
        </p:nvSpPr>
        <p:spPr>
          <a:xfrm>
            <a:off x="4832350" y="5243513"/>
            <a:ext cx="963613" cy="561975"/>
          </a:xfrm>
          <a:prstGeom prst="can">
            <a:avLst>
              <a:gd name="adj" fmla="val 35227"/>
            </a:avLst>
          </a:prstGeom>
          <a:gradFill rotWithShape="0">
            <a:gsLst>
              <a:gs pos="0">
                <a:srgbClr val="000082"/>
              </a:gs>
              <a:gs pos="100000">
                <a:srgbClr val="FF8200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数据2</a:t>
            </a:r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26633" name="AutoShape 10"/>
          <p:cNvSpPr/>
          <p:nvPr/>
        </p:nvSpPr>
        <p:spPr>
          <a:xfrm>
            <a:off x="4460875" y="5656263"/>
            <a:ext cx="831850" cy="509587"/>
          </a:xfrm>
          <a:prstGeom prst="can">
            <a:avLst>
              <a:gd name="adj" fmla="val 35227"/>
            </a:avLst>
          </a:prstGeom>
          <a:gradFill rotWithShape="0">
            <a:gsLst>
              <a:gs pos="0">
                <a:srgbClr val="000082"/>
              </a:gs>
              <a:gs pos="100000">
                <a:srgbClr val="FF8200"/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  <a:r>
              <a:rPr lang="en-US" altLang="zh-CN" sz="2400" dirty="0"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  <a:endParaRPr lang="en-US" altLang="zh-CN" sz="2400" dirty="0">
              <a:latin typeface="Tahoma" panose="020B0604030504040204" pitchFamily="34" charset="0"/>
            </a:endParaRPr>
          </a:p>
        </p:txBody>
      </p:sp>
      <p:sp>
        <p:nvSpPr>
          <p:cNvPr id="26634" name="AutoShape 11"/>
          <p:cNvSpPr/>
          <p:nvPr/>
        </p:nvSpPr>
        <p:spPr>
          <a:xfrm>
            <a:off x="4684713" y="4179888"/>
            <a:ext cx="446087" cy="465137"/>
          </a:xfrm>
          <a:prstGeom prst="upDownArrow">
            <a:avLst>
              <a:gd name="adj1" fmla="val 50000"/>
              <a:gd name="adj2" fmla="val 20839"/>
            </a:avLst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vert="eaVert" wrap="none" anchor="ctr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635" name="Rectangle 12"/>
          <p:cNvSpPr/>
          <p:nvPr/>
        </p:nvSpPr>
        <p:spPr>
          <a:xfrm>
            <a:off x="3506788" y="3116263"/>
            <a:ext cx="9667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程序2</a:t>
            </a:r>
          </a:p>
        </p:txBody>
      </p:sp>
      <p:sp>
        <p:nvSpPr>
          <p:cNvPr id="26636" name="AutoShape 13"/>
          <p:cNvSpPr/>
          <p:nvPr/>
        </p:nvSpPr>
        <p:spPr>
          <a:xfrm rot="-1800000">
            <a:off x="5575300" y="4246563"/>
            <a:ext cx="1263650" cy="398462"/>
          </a:xfrm>
          <a:prstGeom prst="leftRightArrow">
            <a:avLst>
              <a:gd name="adj1" fmla="val 50000"/>
              <a:gd name="adj2" fmla="val 63382"/>
            </a:avLst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6637" name="Rectangle 14"/>
          <p:cNvSpPr/>
          <p:nvPr/>
        </p:nvSpPr>
        <p:spPr>
          <a:xfrm>
            <a:off x="1006475" y="36195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程序1</a:t>
            </a:r>
          </a:p>
        </p:txBody>
      </p:sp>
      <p:sp>
        <p:nvSpPr>
          <p:cNvPr id="26638" name="Rectangle 15"/>
          <p:cNvSpPr/>
          <p:nvPr/>
        </p:nvSpPr>
        <p:spPr>
          <a:xfrm>
            <a:off x="6372225" y="3573463"/>
            <a:ext cx="9652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程序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n</a:t>
            </a:r>
          </a:p>
        </p:txBody>
      </p:sp>
      <p:sp>
        <p:nvSpPr>
          <p:cNvPr id="26639" name="Text Box 16"/>
          <p:cNvSpPr txBox="1"/>
          <p:nvPr/>
        </p:nvSpPr>
        <p:spPr>
          <a:xfrm>
            <a:off x="1258888" y="1916113"/>
            <a:ext cx="7423150" cy="549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3000" dirty="0">
                <a:solidFill>
                  <a:srgbClr val="A5002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信息完整、功能通用（数据字典、元数据）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3422650" y="882650"/>
            <a:ext cx="2373313" cy="601663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342900" marR="0" lvl="0" indent="-34290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楷体_GB2312"/>
                <a:sym typeface="+mn-ea"/>
              </a:rPr>
              <a:t>数据库系统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/>
          </p:cNvSpPr>
          <p:nvPr>
            <p:ph type="title"/>
          </p:nvPr>
        </p:nvSpPr>
        <p:spPr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</p:spPr>
        <p:txBody>
          <a:bodyPr wrap="square" lIns="91440" tIns="45720" rIns="91440" bIns="45720" anchor="ctr" anchorCtr="0"/>
          <a:lstStyle/>
          <a:p>
            <a:pPr algn="l"/>
            <a:r>
              <a:rPr lang="zh-CN" altLang="en-US" sz="5400" dirty="0">
                <a:effectLst/>
                <a:ea typeface="华文行楷" panose="02010800040101010101" pitchFamily="2" charset="-122"/>
              </a:rPr>
              <a:t>示例</a:t>
            </a:r>
          </a:p>
        </p:txBody>
      </p:sp>
      <p:sp>
        <p:nvSpPr>
          <p:cNvPr id="27650" name="Rectangle 3"/>
          <p:cNvSpPr>
            <a:spLocks noGrp="1"/>
          </p:cNvSpPr>
          <p:nvPr>
            <p:ph idx="1"/>
          </p:nvPr>
        </p:nvSpPr>
        <p:spPr>
          <a:xfrm>
            <a:off x="457200" y="2133600"/>
            <a:ext cx="8686800" cy="4465638"/>
          </a:xfrm>
          <a:solidFill>
            <a:srgbClr val="E9E9FF"/>
          </a:solidFill>
        </p:spPr>
        <p:txBody>
          <a:bodyPr wrap="square" lIns="91440" tIns="45720" rIns="91440" bIns="45720" anchor="t" anchorCtr="0"/>
          <a:lstStyle/>
          <a:p>
            <a:pPr>
              <a:lnSpc>
                <a:spcPct val="90000"/>
              </a:lnSpc>
              <a:spcAft>
                <a:spcPct val="10000"/>
              </a:spcAft>
              <a:buNone/>
            </a:pP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供应商</a:t>
            </a:r>
            <a:r>
              <a:rPr lang="en-US" altLang="zh-CN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(SNO, SNAME, STATUS, CITY):</a:t>
            </a: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表示供应商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属性依次为供应商号，供应商名，供应商状态值，供应商所在城市</a:t>
            </a:r>
          </a:p>
          <a:p>
            <a:pPr>
              <a:lnSpc>
                <a:spcPct val="90000"/>
              </a:lnSpc>
              <a:spcAft>
                <a:spcPct val="10000"/>
              </a:spcAft>
              <a:buNone/>
            </a:pP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零件</a:t>
            </a:r>
            <a:r>
              <a:rPr lang="en-US" altLang="zh-CN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(PNO, PNAME, COLOR, WEIGHT, CITY): </a:t>
            </a: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表示零件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属性依次为零件号，零件名，零件颜色，零件重量，零件存放的城市</a:t>
            </a:r>
            <a:endParaRPr lang="en-US" altLang="zh-CN" sz="240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spcAft>
                <a:spcPct val="10000"/>
              </a:spcAft>
              <a:buNone/>
            </a:pP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工程</a:t>
            </a:r>
            <a:r>
              <a:rPr lang="en-US" altLang="zh-CN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(JNO, JNAME,CITY):</a:t>
            </a: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表示工程</a:t>
            </a:r>
          </a:p>
          <a:p>
            <a:pPr lvl="1">
              <a:lnSpc>
                <a:spcPct val="90000"/>
              </a:lnSpc>
              <a:spcAft>
                <a:spcPct val="10000"/>
              </a:spcAft>
              <a:buNone/>
            </a:pP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属性依次为工程号，工程名，工程所在城市</a:t>
            </a:r>
            <a:endParaRPr lang="en-US" altLang="zh-CN" sz="240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spcAft>
                <a:spcPct val="10000"/>
              </a:spcAft>
              <a:buNone/>
            </a:pP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供应关系</a:t>
            </a:r>
            <a:r>
              <a:rPr lang="en-US" altLang="zh-CN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(SNO, PNO, JNO, QTY): </a:t>
            </a: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表示供货关系</a:t>
            </a:r>
          </a:p>
          <a:p>
            <a:pPr lvl="1">
              <a:lnSpc>
                <a:spcPct val="90000"/>
              </a:lnSpc>
              <a:spcAft>
                <a:spcPct val="10000"/>
              </a:spcAft>
              <a:buNone/>
            </a:pP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属性依次为供应商号，零件号，工程号，供货数量</a:t>
            </a:r>
            <a:endParaRPr lang="en-US" altLang="zh-CN" sz="240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  <a:spcBef>
                <a:spcPct val="40000"/>
              </a:spcBef>
              <a:spcAft>
                <a:spcPct val="10000"/>
              </a:spcAft>
              <a:buNone/>
            </a:pP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查询</a:t>
            </a:r>
            <a:r>
              <a:rPr lang="en-US" altLang="zh-CN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供应红色零件给北京的工程的供应商名字</a:t>
            </a:r>
            <a:r>
              <a:rPr lang="en-US" altLang="zh-CN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</a:p>
        </p:txBody>
      </p:sp>
      <p:grpSp>
        <p:nvGrpSpPr>
          <p:cNvPr id="27651" name="Group 4"/>
          <p:cNvGrpSpPr/>
          <p:nvPr/>
        </p:nvGrpSpPr>
        <p:grpSpPr>
          <a:xfrm>
            <a:off x="3790950" y="404813"/>
            <a:ext cx="4937125" cy="1527175"/>
            <a:chOff x="2388" y="255"/>
            <a:chExt cx="3110" cy="962"/>
          </a:xfrm>
        </p:grpSpPr>
        <p:sp>
          <p:nvSpPr>
            <p:cNvPr id="27652" name="Text Box 5"/>
            <p:cNvSpPr txBox="1"/>
            <p:nvPr/>
          </p:nvSpPr>
          <p:spPr>
            <a:xfrm>
              <a:off x="2388" y="323"/>
              <a:ext cx="792" cy="327"/>
            </a:xfrm>
            <a:prstGeom prst="rect">
              <a:avLst/>
            </a:prstGeom>
            <a:solidFill>
              <a:srgbClr val="FFFFCC"/>
            </a:solidFill>
            <a:ln w="12700">
              <a:noFill/>
            </a:ln>
          </p:spPr>
          <p:txBody>
            <a:bodyPr wrap="none" anchor="ctr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供应商</a:t>
              </a:r>
              <a:endPara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7653" name="Text Box 6"/>
            <p:cNvSpPr txBox="1"/>
            <p:nvPr/>
          </p:nvSpPr>
          <p:spPr>
            <a:xfrm>
              <a:off x="4929" y="313"/>
              <a:ext cx="569" cy="330"/>
            </a:xfrm>
            <a:prstGeom prst="rect">
              <a:avLst/>
            </a:prstGeom>
            <a:solidFill>
              <a:srgbClr val="FFFFCC"/>
            </a:solidFill>
            <a:ln w="12700">
              <a:noFill/>
            </a:ln>
          </p:spPr>
          <p:txBody>
            <a:bodyPr wrap="none" anchor="ctr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工程</a:t>
              </a:r>
            </a:p>
          </p:txBody>
        </p:sp>
        <p:sp>
          <p:nvSpPr>
            <p:cNvPr id="27654" name="Text Box 7"/>
            <p:cNvSpPr txBox="1"/>
            <p:nvPr/>
          </p:nvSpPr>
          <p:spPr>
            <a:xfrm>
              <a:off x="3797" y="890"/>
              <a:ext cx="566" cy="327"/>
            </a:xfrm>
            <a:prstGeom prst="rect">
              <a:avLst/>
            </a:prstGeom>
            <a:solidFill>
              <a:srgbClr val="FFFFCC"/>
            </a:solidFill>
            <a:ln w="12700">
              <a:noFill/>
            </a:ln>
          </p:spPr>
          <p:txBody>
            <a:bodyPr wrap="none" anchor="ctr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华文新魏" panose="02010800040101010101" pitchFamily="2" charset="-122"/>
                  <a:ea typeface="华文新魏" panose="02010800040101010101" pitchFamily="2" charset="-122"/>
                </a:rPr>
                <a:t>零件</a:t>
              </a:r>
              <a:endParaRPr lang="zh-CN" altLang="en-US" sz="4400" dirty="0"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27655" name="AutoShape 8" descr="Large confetti"/>
            <p:cNvSpPr/>
            <p:nvPr/>
          </p:nvSpPr>
          <p:spPr>
            <a:xfrm>
              <a:off x="3606" y="255"/>
              <a:ext cx="922" cy="422"/>
            </a:xfrm>
            <a:prstGeom prst="diamond">
              <a:avLst/>
            </a:prstGeom>
            <a:solidFill>
              <a:schemeClr val="accent1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lstStyle/>
            <a:p>
              <a:pPr algn="ctr"/>
              <a:r>
                <a:rPr lang="zh-CN" altLang="en-US" sz="30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供应</a:t>
              </a:r>
            </a:p>
          </p:txBody>
        </p:sp>
        <p:sp>
          <p:nvSpPr>
            <p:cNvPr id="27656" name="Line 9"/>
            <p:cNvSpPr/>
            <p:nvPr/>
          </p:nvSpPr>
          <p:spPr>
            <a:xfrm>
              <a:off x="4086" y="673"/>
              <a:ext cx="0" cy="21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7657" name="Line 10"/>
            <p:cNvSpPr/>
            <p:nvPr/>
          </p:nvSpPr>
          <p:spPr>
            <a:xfrm>
              <a:off x="4528" y="466"/>
              <a:ext cx="401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27658" name="Line 11"/>
            <p:cNvSpPr/>
            <p:nvPr/>
          </p:nvSpPr>
          <p:spPr>
            <a:xfrm>
              <a:off x="3205" y="468"/>
              <a:ext cx="401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/>
          </p:cNvSpPr>
          <p:nvPr>
            <p:ph type="title"/>
          </p:nvPr>
        </p:nvSpPr>
        <p:spPr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</p:spPr>
        <p:txBody>
          <a:bodyPr wrap="square" lIns="91440" tIns="45720" rIns="91440" bIns="45720" anchor="ctr" anchorCtr="0"/>
          <a:lstStyle/>
          <a:p>
            <a:r>
              <a:rPr lang="zh-CN" altLang="en-US" sz="5400" dirty="0">
                <a:effectLst/>
                <a:ea typeface="华文行楷" panose="02010800040101010101" pitchFamily="2" charset="-122"/>
              </a:rPr>
              <a:t>示例——基于文件系统</a:t>
            </a:r>
          </a:p>
        </p:txBody>
      </p:sp>
      <p:sp>
        <p:nvSpPr>
          <p:cNvPr id="28674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 anchorCtr="0"/>
          <a:lstStyle/>
          <a:p>
            <a:r>
              <a:rPr lang="zh-CN" altLang="en-US" dirty="0">
                <a:solidFill>
                  <a:srgbClr val="000000"/>
                </a:solidFill>
                <a:effectLst/>
                <a:ea typeface="华文新魏" panose="02010800040101010101" pitchFamily="2" charset="-122"/>
              </a:rPr>
              <a:t>分别组织几个文件，存储各类对象的记录</a:t>
            </a:r>
          </a:p>
        </p:txBody>
      </p:sp>
      <p:grpSp>
        <p:nvGrpSpPr>
          <p:cNvPr id="28675" name="Group 4"/>
          <p:cNvGrpSpPr/>
          <p:nvPr/>
        </p:nvGrpSpPr>
        <p:grpSpPr>
          <a:xfrm>
            <a:off x="34925" y="2205038"/>
            <a:ext cx="7265988" cy="4464050"/>
            <a:chOff x="521" y="1389"/>
            <a:chExt cx="4577" cy="2812"/>
          </a:xfrm>
        </p:grpSpPr>
        <p:sp>
          <p:nvSpPr>
            <p:cNvPr id="28676" name="Rectangle 5"/>
            <p:cNvSpPr/>
            <p:nvPr/>
          </p:nvSpPr>
          <p:spPr>
            <a:xfrm>
              <a:off x="1148" y="1389"/>
              <a:ext cx="3512" cy="294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CreateFile(</a:t>
              </a:r>
              <a:r>
                <a:rPr lang="zh-CN" altLang="en-US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供应商</a:t>
              </a:r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, </a:t>
              </a:r>
              <a:r>
                <a:rPr lang="zh-CN" altLang="en-US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零件</a:t>
              </a:r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, </a:t>
              </a:r>
              <a:r>
                <a:rPr lang="zh-CN" altLang="en-US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工程</a:t>
              </a:r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, </a:t>
              </a:r>
              <a:r>
                <a:rPr lang="zh-CN" altLang="en-US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供应关系</a:t>
              </a:r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</p:txBody>
        </p:sp>
        <p:sp>
          <p:nvSpPr>
            <p:cNvPr id="28677" name="Rectangle 6"/>
            <p:cNvSpPr/>
            <p:nvPr/>
          </p:nvSpPr>
          <p:spPr>
            <a:xfrm>
              <a:off x="3248" y="2025"/>
              <a:ext cx="1850" cy="524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ScanFile(</a:t>
              </a:r>
              <a:r>
                <a:rPr lang="zh-CN" altLang="en-US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零件</a:t>
              </a:r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  <a:p>
              <a:pPr algn="ctr"/>
              <a:r>
                <a:rPr lang="zh-CN" altLang="en-US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找到红色零件的号码</a:t>
              </a:r>
            </a:p>
          </p:txBody>
        </p:sp>
        <p:sp>
          <p:nvSpPr>
            <p:cNvPr id="28678" name="Rectangle 7"/>
            <p:cNvSpPr/>
            <p:nvPr/>
          </p:nvSpPr>
          <p:spPr>
            <a:xfrm>
              <a:off x="521" y="2024"/>
              <a:ext cx="2042" cy="524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ScanFile(</a:t>
              </a:r>
              <a:r>
                <a:rPr lang="zh-CN" altLang="en-US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工程</a:t>
              </a:r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  <a:p>
              <a:pPr algn="ctr"/>
              <a:r>
                <a:rPr lang="zh-CN" altLang="en-US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找到北京的工程的号码</a:t>
              </a:r>
            </a:p>
          </p:txBody>
        </p:sp>
        <p:sp>
          <p:nvSpPr>
            <p:cNvPr id="28679" name="Rectangle 8"/>
            <p:cNvSpPr/>
            <p:nvPr/>
          </p:nvSpPr>
          <p:spPr>
            <a:xfrm>
              <a:off x="1638" y="2850"/>
              <a:ext cx="2440" cy="524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ScanFile(</a:t>
              </a:r>
              <a:r>
                <a:rPr lang="zh-CN" altLang="en-US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供应关系）</a:t>
              </a:r>
            </a:p>
            <a:p>
              <a:pPr algn="ctr"/>
              <a:r>
                <a:rPr lang="zh-CN" altLang="en-US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找到对应以上两号码的</a:t>
              </a:r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SNO</a:t>
              </a:r>
            </a:p>
          </p:txBody>
        </p:sp>
        <p:sp>
          <p:nvSpPr>
            <p:cNvPr id="28680" name="Rectangle 9"/>
            <p:cNvSpPr/>
            <p:nvPr/>
          </p:nvSpPr>
          <p:spPr>
            <a:xfrm>
              <a:off x="1446" y="3677"/>
              <a:ext cx="2824" cy="524"/>
            </a:xfrm>
            <a:prstGeom prst="rect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ScanFile(</a:t>
              </a:r>
              <a:r>
                <a:rPr lang="zh-CN" altLang="en-US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供应商</a:t>
              </a:r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)</a:t>
              </a:r>
            </a:p>
            <a:p>
              <a:pPr algn="ctr"/>
              <a:r>
                <a:rPr lang="zh-CN" altLang="en-US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找到对应以上</a:t>
              </a:r>
              <a:r>
                <a:rPr lang="en-US" altLang="zh-CN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SNO</a:t>
              </a:r>
              <a:r>
                <a:rPr lang="zh-CN" altLang="en-US" sz="2400" dirty="0">
                  <a:solidFill>
                    <a:srgbClr val="00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的供应商姓名</a:t>
              </a:r>
            </a:p>
          </p:txBody>
        </p:sp>
        <p:cxnSp>
          <p:nvCxnSpPr>
            <p:cNvPr id="28681" name="AutoShape 10"/>
            <p:cNvCxnSpPr>
              <a:stCxn id="28676" idx="2"/>
              <a:endCxn id="28678" idx="0"/>
            </p:cNvCxnSpPr>
            <p:nvPr/>
          </p:nvCxnSpPr>
          <p:spPr>
            <a:xfrm flipH="1">
              <a:off x="1542" y="1683"/>
              <a:ext cx="1361" cy="341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28682" name="AutoShape 11"/>
            <p:cNvCxnSpPr>
              <a:stCxn id="28676" idx="2"/>
              <a:endCxn id="28677" idx="0"/>
            </p:cNvCxnSpPr>
            <p:nvPr/>
          </p:nvCxnSpPr>
          <p:spPr>
            <a:xfrm>
              <a:off x="2903" y="1683"/>
              <a:ext cx="1270" cy="34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28683" name="AutoShape 12"/>
            <p:cNvCxnSpPr>
              <a:stCxn id="28678" idx="2"/>
              <a:endCxn id="28679" idx="0"/>
            </p:cNvCxnSpPr>
            <p:nvPr/>
          </p:nvCxnSpPr>
          <p:spPr>
            <a:xfrm>
              <a:off x="1542" y="2548"/>
              <a:ext cx="1316" cy="30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cxnSp>
        <p:cxnSp>
          <p:nvCxnSpPr>
            <p:cNvPr id="28684" name="AutoShape 13"/>
            <p:cNvCxnSpPr>
              <a:stCxn id="28677" idx="2"/>
              <a:endCxn id="28679" idx="0"/>
            </p:cNvCxnSpPr>
            <p:nvPr/>
          </p:nvCxnSpPr>
          <p:spPr>
            <a:xfrm flipH="1">
              <a:off x="2858" y="2549"/>
              <a:ext cx="1315" cy="301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28685" name="AutoShape 14"/>
            <p:cNvCxnSpPr>
              <a:stCxn id="28679" idx="2"/>
              <a:endCxn id="28680" idx="0"/>
            </p:cNvCxnSpPr>
            <p:nvPr/>
          </p:nvCxnSpPr>
          <p:spPr>
            <a:xfrm>
              <a:off x="2858" y="3374"/>
              <a:ext cx="0" cy="30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</p:grpSp>
      <p:sp>
        <p:nvSpPr>
          <p:cNvPr id="28686" name="Text Box 15"/>
          <p:cNvSpPr txBox="1"/>
          <p:nvPr/>
        </p:nvSpPr>
        <p:spPr>
          <a:xfrm>
            <a:off x="6372225" y="4508500"/>
            <a:ext cx="2519363" cy="1754188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40000"/>
              </a:spcBef>
              <a:spcAft>
                <a:spcPct val="10000"/>
              </a:spcAft>
              <a:buSzPct val="60000"/>
            </a:pPr>
            <a:r>
              <a:rPr lang="zh-CN" altLang="en-US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查询</a:t>
            </a:r>
            <a:r>
              <a:rPr lang="en-US" altLang="zh-CN" sz="30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  <a:r>
              <a:rPr lang="zh-CN" altLang="en-US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供应红色零件给北京的工程的供应商名字</a:t>
            </a:r>
            <a:r>
              <a:rPr lang="en-US" altLang="zh-CN" sz="30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?</a:t>
            </a:r>
            <a:endParaRPr lang="zh-CN" altLang="en-US" sz="30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/>
          </p:cNvSpPr>
          <p:nvPr>
            <p:ph type="title"/>
          </p:nvPr>
        </p:nvSpPr>
        <p:spPr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</p:spPr>
        <p:txBody>
          <a:bodyPr wrap="square" lIns="91440" tIns="45720" rIns="91440" bIns="45720" anchor="ctr" anchorCtr="0"/>
          <a:lstStyle/>
          <a:p>
            <a:r>
              <a:rPr lang="zh-CN" altLang="en-US" sz="5400" dirty="0">
                <a:effectLst/>
                <a:ea typeface="华文行楷" panose="02010800040101010101" pitchFamily="2" charset="-122"/>
              </a:rPr>
              <a:t>示例——基于</a:t>
            </a:r>
            <a:r>
              <a:rPr lang="zh-CN" altLang="en-US" sz="5400" dirty="0">
                <a:effectLst/>
                <a:latin typeface="隶书" panose="02010509060101010101" pitchFamily="49" charset="-122"/>
                <a:ea typeface="华文行楷" panose="02010800040101010101" pitchFamily="2" charset="-122"/>
              </a:rPr>
              <a:t>数据库系统</a:t>
            </a: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468313" y="1628775"/>
            <a:ext cx="8675687" cy="4943475"/>
          </a:xfrm>
        </p:spPr>
        <p:txBody>
          <a:bodyPr wrap="square" lIns="91440" tIns="45720" rIns="91440" bIns="45720" anchor="t" anchorCtr="0"/>
          <a:lstStyle/>
          <a:p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数据统一按表结构存放</a:t>
            </a:r>
          </a:p>
          <a:p>
            <a:pPr lvl="1"/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设表为供应商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，零件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P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，工程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J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以及供应关系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SPJ</a:t>
            </a:r>
          </a:p>
          <a:p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查询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: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只需提交查询要求</a:t>
            </a:r>
            <a:r>
              <a:rPr lang="en-US" altLang="zh-CN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由系统完成查询过程</a:t>
            </a:r>
          </a:p>
          <a:p>
            <a:pPr lvl="1">
              <a:buNone/>
            </a:pPr>
            <a:r>
              <a:rPr lang="en-US" altLang="zh-CN" b="0" dirty="0">
                <a:effectLst/>
                <a:ea typeface="华文新魏" panose="02010800040101010101" pitchFamily="2" charset="-122"/>
              </a:rPr>
              <a:t>SELECT   SNAME</a:t>
            </a:r>
          </a:p>
          <a:p>
            <a:pPr lvl="1">
              <a:buNone/>
            </a:pPr>
            <a:r>
              <a:rPr lang="en-US" altLang="zh-CN" b="0" dirty="0">
                <a:effectLst/>
                <a:ea typeface="华文新魏" panose="02010800040101010101" pitchFamily="2" charset="-122"/>
              </a:rPr>
              <a:t>FROM   S, P, J, SPJ</a:t>
            </a:r>
          </a:p>
          <a:p>
            <a:pPr>
              <a:buNone/>
            </a:pPr>
            <a:r>
              <a:rPr lang="en-US" altLang="zh-CN" sz="2800" b="0" dirty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     WHERE  SPJ.SNO = S.SNO AND SPJ.PNO = P.PNO</a:t>
            </a:r>
          </a:p>
          <a:p>
            <a:pPr>
              <a:buNone/>
            </a:pPr>
            <a:r>
              <a:rPr lang="en-US" altLang="zh-CN" sz="2800" b="0" dirty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 		    AND  SPJ.JNO = J.JNO </a:t>
            </a:r>
          </a:p>
          <a:p>
            <a:pPr>
              <a:buNone/>
            </a:pPr>
            <a:r>
              <a:rPr lang="en-US" altLang="zh-CN" sz="2800" b="0" dirty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              AND  J.CITY = “BEIJING”</a:t>
            </a:r>
          </a:p>
          <a:p>
            <a:pPr>
              <a:buNone/>
            </a:pPr>
            <a:r>
              <a:rPr lang="en-US" altLang="zh-CN" sz="2800" b="0" dirty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              AND   P.COLOR = “RED” </a:t>
            </a:r>
            <a:endParaRPr lang="zh-CN" altLang="en-US" sz="2800" dirty="0">
              <a:solidFill>
                <a:srgbClr val="0000FF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2" name="七角星 1"/>
          <p:cNvSpPr/>
          <p:nvPr/>
        </p:nvSpPr>
        <p:spPr>
          <a:xfrm>
            <a:off x="6588125" y="5157788"/>
            <a:ext cx="2447925" cy="1584325"/>
          </a:xfrm>
          <a:prstGeom prst="star7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声明性的、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非过程的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  <a:sym typeface="+mn-ea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+mn-ea"/>
              </a:rPr>
              <a:t>语言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23847" y="1341438"/>
            <a:ext cx="5305428" cy="4881562"/>
            <a:chOff x="395535" y="1628800"/>
            <a:chExt cx="5305243" cy="4882294"/>
          </a:xfrm>
        </p:grpSpPr>
        <p:sp>
          <p:nvSpPr>
            <p:cNvPr id="36" name="圆角矩形 35"/>
            <p:cNvSpPr/>
            <p:nvPr/>
          </p:nvSpPr>
          <p:spPr bwMode="auto">
            <a:xfrm>
              <a:off x="395535" y="1628800"/>
              <a:ext cx="5305243" cy="4882294"/>
            </a:xfrm>
            <a:prstGeom prst="roundRect">
              <a:avLst/>
            </a:prstGeom>
            <a:solidFill>
              <a:srgbClr val="FFFF99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perspectiveContrastingRightFacing"/>
              <a:lightRig rig="threePt" dir="t"/>
            </a:scene3d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9553" y="2063141"/>
              <a:ext cx="5040560" cy="3886139"/>
            </a:xfrm>
            <a:prstGeom prst="rect">
              <a:avLst/>
            </a:prstGeom>
            <a:solidFill>
              <a:srgbClr val="FFFF99"/>
            </a:solidFill>
            <a:scene3d>
              <a:camera prst="perspectiveContrastingRightFacing"/>
              <a:lightRig rig="threePt" dir="t"/>
            </a:scene3d>
          </p:spPr>
          <p:txBody>
            <a:bodyPr>
              <a:spAutoFit/>
            </a:bodyPr>
            <a:lstStyle/>
            <a:p>
              <a:pPr marR="0" algn="ctr" defTabSz="914400" eaLnBrk="1" fontAlgn="base" hangingPunct="1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3600" b="1" strike="noStrike" kern="1200" cap="none" spc="0" normalizeH="0" baseline="0" noProof="0" dirty="0"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文件系统</a:t>
              </a:r>
              <a:endParaRPr kumimoji="1" lang="en-US" altLang="zh-CN" sz="3600" b="1" strike="noStrike" kern="1200" cap="none" spc="0" normalizeH="0" baseline="0" noProof="0" dirty="0"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R="0" algn="just" defTabSz="914400" eaLnBrk="1" fontAlgn="base" hangingPunct="1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n"/>
                <a:defRPr/>
              </a:pPr>
              <a:r>
                <a:rPr kumimoji="1" lang="en-US" altLang="zh-CN" sz="3000" b="1" strike="noStrike" kern="1200" cap="none" spc="0" normalizeH="0" baseline="0" noProof="0" dirty="0">
                  <a:solidFill>
                    <a:schemeClr val="bg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 </a:t>
              </a:r>
              <a:r>
                <a:rPr kumimoji="1" lang="zh-CN" altLang="en-US" sz="3200" b="1" strike="noStrike" kern="120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数据冗余、不一致</a:t>
              </a:r>
              <a:endParaRPr kumimoji="1" lang="en-US" altLang="zh-CN" sz="3200" b="1" strike="noStrike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R="0" algn="just" defTabSz="914400" eaLnBrk="1" fontAlgn="base" hangingPunct="1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n"/>
                <a:defRPr/>
              </a:pPr>
              <a:r>
                <a:rPr kumimoji="1" lang="en-US" altLang="zh-CN" sz="3200" b="1" strike="noStrike" kern="120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 </a:t>
              </a:r>
              <a:r>
                <a:rPr kumimoji="1" lang="zh-CN" altLang="en-US" sz="3200" b="1" strike="noStrike" kern="120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访问困难、独立性差</a:t>
              </a:r>
              <a:endParaRPr kumimoji="1" lang="en-US" altLang="zh-CN" sz="3200" b="1" strike="noStrike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R="0" algn="just" defTabSz="914400" eaLnBrk="1" fontAlgn="base" hangingPunct="1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n"/>
                <a:defRPr/>
              </a:pPr>
              <a:r>
                <a:rPr kumimoji="1" lang="en-US" altLang="zh-CN" sz="3200" b="1" strike="noStrike" kern="120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 </a:t>
              </a:r>
              <a:r>
                <a:rPr kumimoji="1" lang="zh-CN" altLang="en-US" sz="3200" b="1" strike="noStrike" kern="120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存在完整性、原子性问题</a:t>
              </a:r>
              <a:endParaRPr kumimoji="1" lang="en-US" altLang="zh-CN" sz="3200" b="1" strike="noStrike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R="0" algn="just" defTabSz="914400" eaLnBrk="1" fontAlgn="base" hangingPunct="1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n"/>
                <a:defRPr/>
              </a:pPr>
              <a:r>
                <a:rPr kumimoji="1" lang="en-US" altLang="zh-CN" sz="3200" b="1" strike="noStrike" kern="120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 </a:t>
              </a:r>
              <a:r>
                <a:rPr kumimoji="1" lang="zh-CN" altLang="en-US" sz="3200" b="1" strike="noStrike" kern="120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并发访问异常</a:t>
              </a:r>
              <a:endParaRPr kumimoji="1" lang="en-US" altLang="zh-CN" sz="3200" b="1" strike="noStrike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R="0" algn="just" defTabSz="914400" eaLnBrk="1" fontAlgn="base" hangingPunct="1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n"/>
                <a:defRPr/>
              </a:pPr>
              <a:r>
                <a:rPr kumimoji="1" lang="en-US" altLang="zh-CN" sz="3200" b="1" strike="noStrike" kern="120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 </a:t>
              </a:r>
              <a:r>
                <a:rPr kumimoji="1" lang="zh-CN" altLang="en-US" sz="3200" b="1" strike="noStrike" kern="1200" cap="none" spc="0" normalizeH="0" baseline="0" noProof="0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存在安全性问题</a:t>
              </a:r>
            </a:p>
          </p:txBody>
        </p:sp>
      </p:grpSp>
      <p:grpSp>
        <p:nvGrpSpPr>
          <p:cNvPr id="3" name="组合 40"/>
          <p:cNvGrpSpPr/>
          <p:nvPr/>
        </p:nvGrpSpPr>
        <p:grpSpPr>
          <a:xfrm>
            <a:off x="4139952" y="1340768"/>
            <a:ext cx="4320480" cy="5040560"/>
            <a:chOff x="-351681" y="1869388"/>
            <a:chExt cx="3500462" cy="4643470"/>
          </a:xfrm>
          <a:solidFill>
            <a:schemeClr val="accent2">
              <a:lumMod val="40000"/>
              <a:lumOff val="60000"/>
            </a:schemeClr>
          </a:solidFill>
          <a:scene3d>
            <a:camera prst="perspectiveHeroicExtremeLeftFacing"/>
            <a:lightRig rig="threePt" dir="t"/>
          </a:scene3d>
        </p:grpSpPr>
        <p:sp>
          <p:nvSpPr>
            <p:cNvPr id="42" name="圆角矩形 41"/>
            <p:cNvSpPr/>
            <p:nvPr/>
          </p:nvSpPr>
          <p:spPr bwMode="auto">
            <a:xfrm>
              <a:off x="-351681" y="1869388"/>
              <a:ext cx="3500462" cy="4643470"/>
            </a:xfrm>
            <a:prstGeom prst="roundRect">
              <a:avLst/>
            </a:prstGeom>
            <a:grp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6706" y="2134729"/>
              <a:ext cx="2832531" cy="400109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r>
                <a:rPr kumimoji="1" lang="zh-CN" altLang="en-US" sz="3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数据库系统</a:t>
              </a:r>
              <a:endParaRPr kumimoji="1" lang="en-US" altLang="zh-CN" sz="3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n"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 </a:t>
              </a: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支持数据共享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n"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 控制数据冗余</a:t>
              </a: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n"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 数据完整一致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n"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 数据独立性高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n"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 支持复杂结构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n"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 三种数据抽象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Wingdings" panose="05000000000000000000" pitchFamily="2" charset="2"/>
                <a:buChar char="n"/>
                <a:defRPr/>
              </a:pPr>
              <a:r>
                <a:rPr kumimoji="1" lang="zh-CN" alt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 正确安全可靠</a:t>
              </a:r>
              <a:endPara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</p:grpSp>
      <p:sp>
        <p:nvSpPr>
          <p:cNvPr id="30723" name="Rectangle 5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ctr" eaLnBrk="0" hangingPunct="0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 </a:t>
            </a:r>
            <a:r>
              <a:rPr lang="en-US" altLang="zh-CN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vs </a:t>
            </a:r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文件系统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5"/>
          <p:cNvSpPr/>
          <p:nvPr/>
        </p:nvSpPr>
        <p:spPr>
          <a:xfrm>
            <a:off x="2484438" y="1600200"/>
            <a:ext cx="6230937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</a:t>
            </a:r>
            <a:endParaRPr lang="en-US" altLang="zh-CN" sz="3600" dirty="0">
              <a:solidFill>
                <a:srgbClr val="C0C0C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数据库管理系统及其结构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数据库系统</a:t>
            </a:r>
            <a:endParaRPr lang="en-US" altLang="zh-CN" sz="3600" dirty="0">
              <a:solidFill>
                <a:srgbClr val="C0C0C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数据抽象与数据模型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数据库系统的发展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endParaRPr lang="zh-CN" altLang="en-US" sz="3600" b="1" dirty="0">
              <a:solidFill>
                <a:srgbClr val="C0C0C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49"/>
          <p:cNvSpPr/>
          <p:nvPr/>
        </p:nvSpPr>
        <p:spPr>
          <a:xfrm>
            <a:off x="5580063" y="0"/>
            <a:ext cx="3563937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数据抽象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68313" y="1125538"/>
            <a:ext cx="8229600" cy="45243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数据抽象的作用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对于用户系统地隐藏关于数据存储和维护的某些细节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屏蔽复杂性，简化用户与系统的交互</a:t>
            </a:r>
          </a:p>
        </p:txBody>
      </p:sp>
      <p:pic>
        <p:nvPicPr>
          <p:cNvPr id="5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88" y="3213100"/>
            <a:ext cx="7402512" cy="32035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3389313" y="6516688"/>
            <a:ext cx="2262187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b="1" dirty="0">
                <a:latin typeface="Arial" panose="020B0604020202020204" pitchFamily="34" charset="0"/>
              </a:rPr>
              <a:t>数据抽象的三个层次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41"/>
          <p:cNvGrpSpPr/>
          <p:nvPr/>
        </p:nvGrpSpPr>
        <p:grpSpPr>
          <a:xfrm>
            <a:off x="5357813" y="1214438"/>
            <a:ext cx="3714750" cy="5000625"/>
            <a:chOff x="5357901" y="1214239"/>
            <a:chExt cx="3713942" cy="5001527"/>
          </a:xfrm>
        </p:grpSpPr>
        <p:sp>
          <p:nvSpPr>
            <p:cNvPr id="6" name="圆角矩形 5"/>
            <p:cNvSpPr/>
            <p:nvPr/>
          </p:nvSpPr>
          <p:spPr bwMode="auto">
            <a:xfrm>
              <a:off x="5357901" y="1214239"/>
              <a:ext cx="3713942" cy="500152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41" name="TextBox 5"/>
            <p:cNvSpPr txBox="1"/>
            <p:nvPr/>
          </p:nvSpPr>
          <p:spPr bwMode="auto">
            <a:xfrm>
              <a:off x="6288369" y="1566426"/>
              <a:ext cx="1723177" cy="576668"/>
            </a:xfrm>
            <a:prstGeom prst="rect">
              <a:avLst/>
            </a:prstGeom>
            <a:solidFill>
              <a:srgbClr val="FFDFB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marR="0" algn="just" defTabSz="9144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defRPr/>
              </a:pPr>
              <a:r>
                <a:rPr kumimoji="1" lang="zh-CN" altLang="en-US" sz="3000" b="1" kern="1200" cap="none" spc="0" normalizeH="0" baseline="0" noProof="0" dirty="0"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  <a:sym typeface="+mn-ea"/>
                </a:rPr>
                <a:t>现实世界</a:t>
              </a:r>
            </a:p>
          </p:txBody>
        </p:sp>
        <p:grpSp>
          <p:nvGrpSpPr>
            <p:cNvPr id="33796" name="组合 15"/>
            <p:cNvGrpSpPr/>
            <p:nvPr/>
          </p:nvGrpSpPr>
          <p:grpSpPr>
            <a:xfrm>
              <a:off x="5580102" y="2505640"/>
              <a:ext cx="3023727" cy="1209368"/>
              <a:chOff x="5283305" y="2653538"/>
              <a:chExt cx="3024381" cy="1209158"/>
            </a:xfrm>
          </p:grpSpPr>
          <p:sp>
            <p:nvSpPr>
              <p:cNvPr id="35" name="矩形 7"/>
              <p:cNvSpPr/>
              <p:nvPr/>
            </p:nvSpPr>
            <p:spPr bwMode="auto">
              <a:xfrm>
                <a:off x="5283305" y="2742516"/>
                <a:ext cx="3024381" cy="107157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/>
              <a:lstStyle/>
              <a:p>
                <a:pPr marL="342900" marR="0" lvl="0" indent="-34290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33798" name="TextBox 8"/>
              <p:cNvSpPr txBox="1"/>
              <p:nvPr/>
            </p:nvSpPr>
            <p:spPr>
              <a:xfrm>
                <a:off x="5354743" y="2829221"/>
                <a:ext cx="1262061" cy="479428"/>
              </a:xfrm>
              <a:prstGeom prst="rect">
                <a:avLst/>
              </a:prstGeom>
              <a:solidFill>
                <a:srgbClr val="CC66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 anchorCtr="0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子模式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1</a:t>
                </a:r>
                <a:endPara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33799" name="TextBox 36"/>
              <p:cNvSpPr txBox="1"/>
              <p:nvPr/>
            </p:nvSpPr>
            <p:spPr>
              <a:xfrm>
                <a:off x="7012091" y="2829221"/>
                <a:ext cx="1279523" cy="479428"/>
              </a:xfrm>
              <a:prstGeom prst="rect">
                <a:avLst/>
              </a:prstGeom>
              <a:solidFill>
                <a:srgbClr val="CC66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 anchorCtr="0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子模式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k</a:t>
                </a:r>
                <a:endPara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33800" name="TextBox 37"/>
              <p:cNvSpPr txBox="1"/>
              <p:nvPr/>
            </p:nvSpPr>
            <p:spPr>
              <a:xfrm>
                <a:off x="6507489" y="2653538"/>
                <a:ext cx="569387" cy="5633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en-US" altLang="zh-CN" sz="30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…</a:t>
                </a:r>
                <a:endParaRPr lang="zh-CN" altLang="en-US" sz="3000" b="1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33801" name="TextBox 11"/>
              <p:cNvSpPr txBox="1"/>
              <p:nvPr/>
            </p:nvSpPr>
            <p:spPr>
              <a:xfrm>
                <a:off x="6186047" y="3286124"/>
                <a:ext cx="1338826" cy="57657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zh-CN" altLang="en-US" sz="3000" b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视图层</a:t>
                </a:r>
              </a:p>
            </p:txBody>
          </p:sp>
        </p:grpSp>
        <p:sp>
          <p:nvSpPr>
            <p:cNvPr id="10" name="下箭头 9"/>
            <p:cNvSpPr/>
            <p:nvPr/>
          </p:nvSpPr>
          <p:spPr bwMode="auto">
            <a:xfrm>
              <a:off x="7011716" y="2214544"/>
              <a:ext cx="214265" cy="500152"/>
            </a:xfrm>
            <a:prstGeom prst="downArrow">
              <a:avLst/>
            </a:prstGeom>
            <a:solidFill>
              <a:schemeClr val="bg2">
                <a:lumMod val="50000"/>
                <a:lumOff val="5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grpSp>
          <p:nvGrpSpPr>
            <p:cNvPr id="33803" name="组合 34"/>
            <p:cNvGrpSpPr/>
            <p:nvPr/>
          </p:nvGrpSpPr>
          <p:grpSpPr>
            <a:xfrm>
              <a:off x="6983740" y="2357445"/>
              <a:ext cx="1305195" cy="142901"/>
              <a:chOff x="6687244" y="2500306"/>
              <a:chExt cx="1305477" cy="142876"/>
            </a:xfrm>
          </p:grpSpPr>
          <p:sp>
            <p:nvSpPr>
              <p:cNvPr id="33804" name="椭圆 28"/>
              <p:cNvSpPr/>
              <p:nvPr/>
            </p:nvSpPr>
            <p:spPr>
              <a:xfrm>
                <a:off x="6686917" y="2500299"/>
                <a:ext cx="285812" cy="142850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marL="342900" indent="-342900"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en-US" altLang="zh-CN" sz="30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                                                                    </a:t>
                </a:r>
                <a:endParaRPr lang="zh-CN" altLang="en-US" sz="30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cxnSp>
            <p:nvCxnSpPr>
              <p:cNvPr id="33805" name="直接连接符 29"/>
              <p:cNvCxnSpPr/>
              <p:nvPr/>
            </p:nvCxnSpPr>
            <p:spPr>
              <a:xfrm flipV="1">
                <a:off x="6975904" y="2571724"/>
                <a:ext cx="101780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3806" name="TextBox 15"/>
            <p:cNvSpPr txBox="1"/>
            <p:nvPr/>
          </p:nvSpPr>
          <p:spPr>
            <a:xfrm>
              <a:off x="8129070" y="2071643"/>
              <a:ext cx="793611" cy="6763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just">
                <a:lnSpc>
                  <a:spcPts val="2300"/>
                </a:lnSpc>
                <a:buClr>
                  <a:schemeClr val="hlink"/>
                </a:buClr>
                <a:buSzPct val="50000"/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视图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algn="just">
                <a:lnSpc>
                  <a:spcPts val="2300"/>
                </a:lnSpc>
                <a:buClr>
                  <a:schemeClr val="hlink"/>
                </a:buClr>
                <a:buSzPct val="50000"/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抽象</a:t>
              </a:r>
            </a:p>
          </p:txBody>
        </p:sp>
      </p:grpSp>
      <p:grpSp>
        <p:nvGrpSpPr>
          <p:cNvPr id="5" name="组合 19"/>
          <p:cNvGrpSpPr/>
          <p:nvPr/>
        </p:nvGrpSpPr>
        <p:grpSpPr>
          <a:xfrm>
            <a:off x="6083300" y="4143375"/>
            <a:ext cx="2071688" cy="642938"/>
            <a:chOff x="5786446" y="4214818"/>
            <a:chExt cx="2071702" cy="642942"/>
          </a:xfrm>
        </p:grpSpPr>
        <p:sp>
          <p:nvSpPr>
            <p:cNvPr id="33" name="矩形 16"/>
            <p:cNvSpPr/>
            <p:nvPr/>
          </p:nvSpPr>
          <p:spPr bwMode="auto">
            <a:xfrm>
              <a:off x="5786446" y="4214818"/>
              <a:ext cx="2071702" cy="64294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33809" name="TextBox 33"/>
            <p:cNvSpPr txBox="1"/>
            <p:nvPr/>
          </p:nvSpPr>
          <p:spPr>
            <a:xfrm>
              <a:off x="5929315" y="4252164"/>
              <a:ext cx="1723561" cy="5765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r>
                <a:rPr lang="zh-CN" altLang="en-US" sz="30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逻辑模式</a:t>
              </a:r>
            </a:p>
          </p:txBody>
        </p:sp>
      </p:grpSp>
      <p:grpSp>
        <p:nvGrpSpPr>
          <p:cNvPr id="7" name="组合 20"/>
          <p:cNvGrpSpPr/>
          <p:nvPr/>
        </p:nvGrpSpPr>
        <p:grpSpPr>
          <a:xfrm>
            <a:off x="6083300" y="5286375"/>
            <a:ext cx="2071688" cy="642938"/>
            <a:chOff x="5786446" y="4214818"/>
            <a:chExt cx="2071702" cy="642942"/>
          </a:xfrm>
        </p:grpSpPr>
        <p:sp>
          <p:nvSpPr>
            <p:cNvPr id="31" name="矩形 30"/>
            <p:cNvSpPr/>
            <p:nvPr/>
          </p:nvSpPr>
          <p:spPr bwMode="auto">
            <a:xfrm>
              <a:off x="5786446" y="4214818"/>
              <a:ext cx="2071702" cy="64294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33812" name="TextBox 31"/>
            <p:cNvSpPr txBox="1"/>
            <p:nvPr/>
          </p:nvSpPr>
          <p:spPr>
            <a:xfrm>
              <a:off x="5951270" y="4252164"/>
              <a:ext cx="1723561" cy="5765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r>
                <a:rPr lang="zh-CN" altLang="en-US" sz="30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物理模式</a:t>
              </a:r>
            </a:p>
          </p:txBody>
        </p:sp>
      </p:grpSp>
      <p:sp>
        <p:nvSpPr>
          <p:cNvPr id="13" name="下箭头 12"/>
          <p:cNvSpPr/>
          <p:nvPr/>
        </p:nvSpPr>
        <p:spPr bwMode="auto">
          <a:xfrm>
            <a:off x="7011988" y="3643313"/>
            <a:ext cx="214313" cy="500063"/>
          </a:xfrm>
          <a:prstGeom prst="downArrow">
            <a:avLst/>
          </a:prstGeom>
          <a:solidFill>
            <a:schemeClr val="bg2">
              <a:lumMod val="50000"/>
              <a:lumOff val="5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endParaRPr kumimoji="1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4" name="下箭头 13"/>
          <p:cNvSpPr/>
          <p:nvPr/>
        </p:nvSpPr>
        <p:spPr bwMode="auto">
          <a:xfrm>
            <a:off x="7011988" y="4786313"/>
            <a:ext cx="214313" cy="500063"/>
          </a:xfrm>
          <a:prstGeom prst="downArrow">
            <a:avLst/>
          </a:prstGeom>
          <a:solidFill>
            <a:schemeClr val="bg2">
              <a:lumMod val="50000"/>
              <a:lumOff val="5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endParaRPr kumimoji="1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grpSp>
        <p:nvGrpSpPr>
          <p:cNvPr id="8" name="组合 35"/>
          <p:cNvGrpSpPr/>
          <p:nvPr/>
        </p:nvGrpSpPr>
        <p:grpSpPr>
          <a:xfrm>
            <a:off x="6983413" y="3843338"/>
            <a:ext cx="1289050" cy="142875"/>
            <a:chOff x="6687244" y="2500306"/>
            <a:chExt cx="1288367" cy="142876"/>
          </a:xfrm>
        </p:grpSpPr>
        <p:sp>
          <p:nvSpPr>
            <p:cNvPr id="33816" name="椭圆 26"/>
            <p:cNvSpPr/>
            <p:nvPr/>
          </p:nvSpPr>
          <p:spPr>
            <a:xfrm>
              <a:off x="6686917" y="2500258"/>
              <a:ext cx="285812" cy="14285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marL="342900" indent="-342900"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endParaRPr lang="zh-CN" altLang="en-US" sz="300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cxnSp>
          <p:nvCxnSpPr>
            <p:cNvPr id="33817" name="直接连接符 27"/>
            <p:cNvCxnSpPr/>
            <p:nvPr/>
          </p:nvCxnSpPr>
          <p:spPr>
            <a:xfrm>
              <a:off x="6944147" y="2571683"/>
              <a:ext cx="1032098" cy="1428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</p:cxnSp>
      </p:grpSp>
      <p:sp>
        <p:nvSpPr>
          <p:cNvPr id="157736" name="TextBox 17"/>
          <p:cNvSpPr txBox="1"/>
          <p:nvPr/>
        </p:nvSpPr>
        <p:spPr>
          <a:xfrm>
            <a:off x="8126413" y="3644900"/>
            <a:ext cx="800100" cy="6905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just">
              <a:lnSpc>
                <a:spcPts val="2300"/>
              </a:lnSpc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逻辑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just">
              <a:lnSpc>
                <a:spcPts val="2300"/>
              </a:lnSpc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抽象</a:t>
            </a:r>
          </a:p>
        </p:txBody>
      </p:sp>
      <p:sp>
        <p:nvSpPr>
          <p:cNvPr id="157737" name="TextBox 18"/>
          <p:cNvSpPr txBox="1"/>
          <p:nvPr/>
        </p:nvSpPr>
        <p:spPr>
          <a:xfrm>
            <a:off x="8115300" y="4786313"/>
            <a:ext cx="793750" cy="676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just">
              <a:lnSpc>
                <a:spcPts val="2300"/>
              </a:lnSpc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物理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just">
              <a:lnSpc>
                <a:spcPts val="2300"/>
              </a:lnSpc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抽象</a:t>
            </a:r>
          </a:p>
        </p:txBody>
      </p:sp>
      <p:grpSp>
        <p:nvGrpSpPr>
          <p:cNvPr id="9" name="组合 40"/>
          <p:cNvGrpSpPr/>
          <p:nvPr/>
        </p:nvGrpSpPr>
        <p:grpSpPr>
          <a:xfrm>
            <a:off x="6983413" y="4972050"/>
            <a:ext cx="1360487" cy="142875"/>
            <a:chOff x="6687244" y="2500306"/>
            <a:chExt cx="1359805" cy="142876"/>
          </a:xfrm>
        </p:grpSpPr>
        <p:sp>
          <p:nvSpPr>
            <p:cNvPr id="33821" name="椭圆 24"/>
            <p:cNvSpPr/>
            <p:nvPr/>
          </p:nvSpPr>
          <p:spPr>
            <a:xfrm>
              <a:off x="6686917" y="2500280"/>
              <a:ext cx="285812" cy="14285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marL="342900" indent="-342900"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endParaRPr lang="zh-CN" altLang="en-US" sz="300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cxnSp>
          <p:nvCxnSpPr>
            <p:cNvPr id="33822" name="直接连接符 25"/>
            <p:cNvCxnSpPr/>
            <p:nvPr/>
          </p:nvCxnSpPr>
          <p:spPr>
            <a:xfrm>
              <a:off x="6944148" y="2571706"/>
              <a:ext cx="1103551" cy="2857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</p:cxnSp>
      </p:grpSp>
      <p:sp>
        <p:nvSpPr>
          <p:cNvPr id="33823" name="Rectangle 49"/>
          <p:cNvSpPr/>
          <p:nvPr/>
        </p:nvSpPr>
        <p:spPr>
          <a:xfrm>
            <a:off x="5580063" y="0"/>
            <a:ext cx="3563937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数据抽象</a:t>
            </a:r>
          </a:p>
        </p:txBody>
      </p:sp>
      <p:sp>
        <p:nvSpPr>
          <p:cNvPr id="157746" name="Rectangle 50"/>
          <p:cNvSpPr/>
          <p:nvPr/>
        </p:nvSpPr>
        <p:spPr>
          <a:xfrm>
            <a:off x="111125" y="260350"/>
            <a:ext cx="5113338" cy="6597650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视图抽象</a:t>
            </a: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最高层次抽象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把现实世界信息</a:t>
            </a:r>
            <a:r>
              <a:rPr lang="zh-CN" altLang="en-US" sz="2400" b="1" dirty="0">
                <a:solidFill>
                  <a:srgbClr val="CC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按不同用户观点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抽象为多个逻辑数据结构，每个逻辑结构称为一个视图，</a:t>
            </a: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每个视图称之为了数据库的一个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子模式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逻辑抽象</a:t>
            </a: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综合所有视图，把所有用户关心的现实世界抽象为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逻辑模式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描述数据库存储什么数据及这些数据间存在的关系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物理抽象</a:t>
            </a: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最低层抽象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把逻辑模式抽象成为数据库的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物理模式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描述数据实际上是怎样存储的</a:t>
            </a:r>
            <a:endParaRPr lang="zh-CN" altLang="en-US" sz="2400" b="1" dirty="0">
              <a:solidFill>
                <a:srgbClr val="003399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57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7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77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57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77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7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577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7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774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57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7736" grpId="0"/>
      <p:bldP spid="1577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4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ctr" eaLnBrk="0" hangingPunct="0"/>
            <a:r>
              <a:rPr lang="en-US" altLang="zh-CN" sz="4400" b="1" dirty="0">
                <a:solidFill>
                  <a:srgbClr val="A24200"/>
                </a:solidFill>
                <a:latin typeface="Times New Roman" panose="02020603050405020304" pitchFamily="18" charset="0"/>
                <a:ea typeface="楷体_GB2312"/>
              </a:rPr>
              <a:t>Outline</a:t>
            </a:r>
          </a:p>
        </p:txBody>
      </p:sp>
      <p:sp>
        <p:nvSpPr>
          <p:cNvPr id="7170" name="Rectangle 5"/>
          <p:cNvSpPr/>
          <p:nvPr/>
        </p:nvSpPr>
        <p:spPr>
          <a:xfrm>
            <a:off x="2484438" y="1600200"/>
            <a:ext cx="6230937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数据、数据库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数据库管理系统及其结构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数据库系统</a:t>
            </a:r>
            <a:endParaRPr lang="en-US" altLang="zh-CN" sz="3600" dirty="0">
              <a:solidFill>
                <a:srgbClr val="C0C0C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数据抽象与数据模型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数据库系统的发展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endParaRPr lang="zh-CN" altLang="en-US" sz="3600" b="1" dirty="0">
              <a:solidFill>
                <a:srgbClr val="C0C0C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93" name="Rectangle 49"/>
          <p:cNvSpPr>
            <a:spLocks noChangeArrowheads="1"/>
          </p:cNvSpPr>
          <p:nvPr/>
        </p:nvSpPr>
        <p:spPr bwMode="auto">
          <a:xfrm>
            <a:off x="77788" y="1341438"/>
            <a:ext cx="5286375" cy="5400675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物理数据独立性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由物理模式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逻辑模式映射实现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数据库物理模式发生改变时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仅需修改物理模式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/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逻辑模式映射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数据的逻辑结构不变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应用程序可以不变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逻辑数据独立性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由逻辑模式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/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视图子模式映射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实现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当逻辑模式发生改变时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仅需修改逻辑模式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/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视图子模式映射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数据库的视图子模式不变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应用程序可以不变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</p:txBody>
      </p:sp>
      <p:sp>
        <p:nvSpPr>
          <p:cNvPr id="34818" name="Rectangle 50"/>
          <p:cNvSpPr/>
          <p:nvPr/>
        </p:nvSpPr>
        <p:spPr>
          <a:xfrm>
            <a:off x="4572000" y="0"/>
            <a:ext cx="45720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数据独立性</a:t>
            </a:r>
          </a:p>
        </p:txBody>
      </p:sp>
      <p:grpSp>
        <p:nvGrpSpPr>
          <p:cNvPr id="34819" name="组合 40"/>
          <p:cNvGrpSpPr/>
          <p:nvPr/>
        </p:nvGrpSpPr>
        <p:grpSpPr>
          <a:xfrm>
            <a:off x="5357813" y="1427163"/>
            <a:ext cx="3714750" cy="5002212"/>
            <a:chOff x="5357901" y="1214239"/>
            <a:chExt cx="3713942" cy="5001527"/>
          </a:xfrm>
        </p:grpSpPr>
        <p:sp>
          <p:nvSpPr>
            <p:cNvPr id="44" name="圆角矩形 43"/>
            <p:cNvSpPr/>
            <p:nvPr/>
          </p:nvSpPr>
          <p:spPr bwMode="auto">
            <a:xfrm>
              <a:off x="5357901" y="1214239"/>
              <a:ext cx="3713942" cy="500152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45" name="TextBox 5"/>
            <p:cNvSpPr txBox="1"/>
            <p:nvPr/>
          </p:nvSpPr>
          <p:spPr bwMode="auto">
            <a:xfrm>
              <a:off x="6288369" y="1566426"/>
              <a:ext cx="1723177" cy="576668"/>
            </a:xfrm>
            <a:prstGeom prst="rect">
              <a:avLst/>
            </a:prstGeom>
            <a:solidFill>
              <a:srgbClr val="FFDFB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marR="0" algn="just" defTabSz="9144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defRPr/>
              </a:pPr>
              <a:r>
                <a:rPr kumimoji="1" lang="zh-CN" altLang="en-US" sz="3000" b="1" kern="1200" cap="none" spc="0" normalizeH="0" baseline="0" noProof="0" dirty="0"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  <a:sym typeface="+mn-ea"/>
                </a:rPr>
                <a:t>现实世界</a:t>
              </a:r>
            </a:p>
          </p:txBody>
        </p:sp>
        <p:grpSp>
          <p:nvGrpSpPr>
            <p:cNvPr id="34822" name="组合 15"/>
            <p:cNvGrpSpPr/>
            <p:nvPr/>
          </p:nvGrpSpPr>
          <p:grpSpPr>
            <a:xfrm>
              <a:off x="5652144" y="2566733"/>
              <a:ext cx="3023678" cy="1148092"/>
              <a:chOff x="5355361" y="2714620"/>
              <a:chExt cx="3024331" cy="1147893"/>
            </a:xfrm>
          </p:grpSpPr>
          <p:sp>
            <p:nvSpPr>
              <p:cNvPr id="52" name="矩形 7"/>
              <p:cNvSpPr/>
              <p:nvPr/>
            </p:nvSpPr>
            <p:spPr bwMode="auto">
              <a:xfrm>
                <a:off x="5355361" y="2742516"/>
                <a:ext cx="3024331" cy="107157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/>
              <a:lstStyle/>
              <a:p>
                <a:pPr marL="342900" marR="0" lvl="0" indent="-34290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34824" name="TextBox 8"/>
              <p:cNvSpPr txBox="1"/>
              <p:nvPr/>
            </p:nvSpPr>
            <p:spPr>
              <a:xfrm>
                <a:off x="5389666" y="2828756"/>
                <a:ext cx="1260473" cy="479276"/>
              </a:xfrm>
              <a:prstGeom prst="rect">
                <a:avLst/>
              </a:prstGeom>
              <a:solidFill>
                <a:srgbClr val="CC66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 anchorCtr="0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子模式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1</a:t>
                </a:r>
                <a:endPara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34825" name="TextBox 54"/>
              <p:cNvSpPr txBox="1"/>
              <p:nvPr/>
            </p:nvSpPr>
            <p:spPr>
              <a:xfrm>
                <a:off x="7027963" y="2828756"/>
                <a:ext cx="1279523" cy="479276"/>
              </a:xfrm>
              <a:prstGeom prst="rect">
                <a:avLst/>
              </a:prstGeom>
              <a:solidFill>
                <a:srgbClr val="CC66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 anchorCtr="0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子模式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k</a:t>
                </a:r>
                <a:endPara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34826" name="TextBox 37"/>
              <p:cNvSpPr txBox="1"/>
              <p:nvPr/>
            </p:nvSpPr>
            <p:spPr>
              <a:xfrm>
                <a:off x="6558882" y="2714620"/>
                <a:ext cx="569387" cy="5633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en-US" altLang="zh-CN" sz="30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…</a:t>
                </a:r>
                <a:endParaRPr lang="zh-CN" altLang="en-US" sz="3000" b="1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34827" name="TextBox 11"/>
              <p:cNvSpPr txBox="1"/>
              <p:nvPr/>
            </p:nvSpPr>
            <p:spPr>
              <a:xfrm>
                <a:off x="6186047" y="3286124"/>
                <a:ext cx="1338826" cy="5763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zh-CN" altLang="en-US" sz="3000" b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视图层</a:t>
                </a:r>
              </a:p>
            </p:txBody>
          </p:sp>
        </p:grpSp>
        <p:sp>
          <p:nvSpPr>
            <p:cNvPr id="47" name="下箭头 46"/>
            <p:cNvSpPr/>
            <p:nvPr/>
          </p:nvSpPr>
          <p:spPr bwMode="auto">
            <a:xfrm>
              <a:off x="7011716" y="2214227"/>
              <a:ext cx="214265" cy="499994"/>
            </a:xfrm>
            <a:prstGeom prst="downArrow">
              <a:avLst/>
            </a:prstGeom>
            <a:solidFill>
              <a:schemeClr val="bg2">
                <a:lumMod val="50000"/>
                <a:lumOff val="5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grpSp>
          <p:nvGrpSpPr>
            <p:cNvPr id="34829" name="组合 34"/>
            <p:cNvGrpSpPr/>
            <p:nvPr/>
          </p:nvGrpSpPr>
          <p:grpSpPr>
            <a:xfrm>
              <a:off x="6983409" y="2357438"/>
              <a:ext cx="1306511" cy="142875"/>
              <a:chOff x="6686917" y="2500299"/>
              <a:chExt cx="1306794" cy="142850"/>
            </a:xfrm>
          </p:grpSpPr>
          <p:sp>
            <p:nvSpPr>
              <p:cNvPr id="34830" name="椭圆 49"/>
              <p:cNvSpPr/>
              <p:nvPr/>
            </p:nvSpPr>
            <p:spPr>
              <a:xfrm>
                <a:off x="6686917" y="2500299"/>
                <a:ext cx="285812" cy="142850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marL="342900" indent="-342900"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en-US" altLang="zh-CN" sz="30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                                                                    </a:t>
                </a:r>
                <a:endParaRPr lang="zh-CN" altLang="en-US" sz="30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cxnSp>
            <p:nvCxnSpPr>
              <p:cNvPr id="34831" name="直接连接符 50"/>
              <p:cNvCxnSpPr/>
              <p:nvPr/>
            </p:nvCxnSpPr>
            <p:spPr>
              <a:xfrm flipV="1">
                <a:off x="6975904" y="2571724"/>
                <a:ext cx="101780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4832" name="TextBox 15"/>
            <p:cNvSpPr txBox="1"/>
            <p:nvPr/>
          </p:nvSpPr>
          <p:spPr>
            <a:xfrm>
              <a:off x="8129070" y="2071643"/>
              <a:ext cx="793611" cy="6763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just">
                <a:lnSpc>
                  <a:spcPts val="2300"/>
                </a:lnSpc>
                <a:buClr>
                  <a:schemeClr val="hlink"/>
                </a:buClr>
                <a:buSzPct val="50000"/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视图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algn="just">
                <a:lnSpc>
                  <a:spcPts val="2300"/>
                </a:lnSpc>
                <a:buClr>
                  <a:schemeClr val="hlink"/>
                </a:buClr>
                <a:buSzPct val="50000"/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抽象</a:t>
              </a:r>
            </a:p>
          </p:txBody>
        </p:sp>
      </p:grpSp>
      <p:grpSp>
        <p:nvGrpSpPr>
          <p:cNvPr id="34833" name="组合 19"/>
          <p:cNvGrpSpPr/>
          <p:nvPr/>
        </p:nvGrpSpPr>
        <p:grpSpPr>
          <a:xfrm>
            <a:off x="6083300" y="4357688"/>
            <a:ext cx="2071688" cy="642937"/>
            <a:chOff x="5786446" y="4214818"/>
            <a:chExt cx="2071702" cy="642942"/>
          </a:xfrm>
        </p:grpSpPr>
        <p:sp>
          <p:nvSpPr>
            <p:cNvPr id="59" name="矩形 16"/>
            <p:cNvSpPr/>
            <p:nvPr/>
          </p:nvSpPr>
          <p:spPr bwMode="auto">
            <a:xfrm>
              <a:off x="5786446" y="4214818"/>
              <a:ext cx="2071702" cy="64294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34835" name="TextBox 33"/>
            <p:cNvSpPr txBox="1"/>
            <p:nvPr/>
          </p:nvSpPr>
          <p:spPr>
            <a:xfrm>
              <a:off x="5929315" y="4252164"/>
              <a:ext cx="1723561" cy="5765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r>
                <a:rPr lang="zh-CN" altLang="en-US" sz="30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逻辑模式</a:t>
              </a:r>
            </a:p>
          </p:txBody>
        </p:sp>
      </p:grpSp>
      <p:grpSp>
        <p:nvGrpSpPr>
          <p:cNvPr id="34836" name="组合 20"/>
          <p:cNvGrpSpPr/>
          <p:nvPr/>
        </p:nvGrpSpPr>
        <p:grpSpPr>
          <a:xfrm>
            <a:off x="6083300" y="5500688"/>
            <a:ext cx="2071688" cy="642937"/>
            <a:chOff x="5786446" y="4214818"/>
            <a:chExt cx="2071702" cy="642942"/>
          </a:xfrm>
        </p:grpSpPr>
        <p:sp>
          <p:nvSpPr>
            <p:cNvPr id="62" name="矩形 61"/>
            <p:cNvSpPr/>
            <p:nvPr/>
          </p:nvSpPr>
          <p:spPr bwMode="auto">
            <a:xfrm>
              <a:off x="5786446" y="4214818"/>
              <a:ext cx="2071702" cy="64294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34838" name="TextBox 31"/>
            <p:cNvSpPr txBox="1"/>
            <p:nvPr/>
          </p:nvSpPr>
          <p:spPr>
            <a:xfrm>
              <a:off x="5951270" y="4252164"/>
              <a:ext cx="1723561" cy="5765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r>
                <a:rPr lang="zh-CN" altLang="en-US" sz="30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物理模式</a:t>
              </a:r>
            </a:p>
          </p:txBody>
        </p:sp>
      </p:grpSp>
      <p:sp>
        <p:nvSpPr>
          <p:cNvPr id="64" name="下箭头 63"/>
          <p:cNvSpPr/>
          <p:nvPr/>
        </p:nvSpPr>
        <p:spPr bwMode="auto">
          <a:xfrm>
            <a:off x="7011988" y="3857625"/>
            <a:ext cx="214313" cy="500063"/>
          </a:xfrm>
          <a:prstGeom prst="downArrow">
            <a:avLst/>
          </a:prstGeom>
          <a:solidFill>
            <a:schemeClr val="bg2">
              <a:lumMod val="50000"/>
              <a:lumOff val="5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endParaRPr kumimoji="1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5" name="下箭头 64"/>
          <p:cNvSpPr/>
          <p:nvPr/>
        </p:nvSpPr>
        <p:spPr bwMode="auto">
          <a:xfrm>
            <a:off x="7011988" y="5000625"/>
            <a:ext cx="214313" cy="500063"/>
          </a:xfrm>
          <a:prstGeom prst="downArrow">
            <a:avLst/>
          </a:prstGeom>
          <a:solidFill>
            <a:schemeClr val="bg2">
              <a:lumMod val="50000"/>
              <a:lumOff val="5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endParaRPr kumimoji="1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grpSp>
        <p:nvGrpSpPr>
          <p:cNvPr id="34841" name="组合 35"/>
          <p:cNvGrpSpPr/>
          <p:nvPr/>
        </p:nvGrpSpPr>
        <p:grpSpPr>
          <a:xfrm>
            <a:off x="6983413" y="4057650"/>
            <a:ext cx="1289050" cy="142875"/>
            <a:chOff x="6687244" y="2500306"/>
            <a:chExt cx="1288367" cy="142876"/>
          </a:xfrm>
        </p:grpSpPr>
        <p:sp>
          <p:nvSpPr>
            <p:cNvPr id="34842" name="椭圆 66"/>
            <p:cNvSpPr/>
            <p:nvPr/>
          </p:nvSpPr>
          <p:spPr>
            <a:xfrm>
              <a:off x="6686917" y="2500258"/>
              <a:ext cx="285812" cy="14285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marL="342900" indent="-342900"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endParaRPr lang="zh-CN" altLang="en-US" sz="300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cxnSp>
          <p:nvCxnSpPr>
            <p:cNvPr id="34843" name="直接连接符 67"/>
            <p:cNvCxnSpPr/>
            <p:nvPr/>
          </p:nvCxnSpPr>
          <p:spPr>
            <a:xfrm>
              <a:off x="6944147" y="2571683"/>
              <a:ext cx="1032098" cy="1428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</p:cxnSp>
      </p:grpSp>
      <p:sp>
        <p:nvSpPr>
          <p:cNvPr id="34844" name="TextBox 17"/>
          <p:cNvSpPr txBox="1"/>
          <p:nvPr/>
        </p:nvSpPr>
        <p:spPr>
          <a:xfrm>
            <a:off x="8126413" y="3859213"/>
            <a:ext cx="800100" cy="6905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just">
              <a:lnSpc>
                <a:spcPts val="2300"/>
              </a:lnSpc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逻辑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just">
              <a:lnSpc>
                <a:spcPts val="2300"/>
              </a:lnSpc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抽象</a:t>
            </a:r>
          </a:p>
        </p:txBody>
      </p:sp>
      <p:sp>
        <p:nvSpPr>
          <p:cNvPr id="34845" name="TextBox 18"/>
          <p:cNvSpPr txBox="1"/>
          <p:nvPr/>
        </p:nvSpPr>
        <p:spPr>
          <a:xfrm>
            <a:off x="8115300" y="5000625"/>
            <a:ext cx="793750" cy="676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just">
              <a:lnSpc>
                <a:spcPts val="2300"/>
              </a:lnSpc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物理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just">
              <a:lnSpc>
                <a:spcPts val="2300"/>
              </a:lnSpc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抽象</a:t>
            </a:r>
          </a:p>
        </p:txBody>
      </p:sp>
      <p:grpSp>
        <p:nvGrpSpPr>
          <p:cNvPr id="34846" name="组合 40"/>
          <p:cNvGrpSpPr/>
          <p:nvPr/>
        </p:nvGrpSpPr>
        <p:grpSpPr>
          <a:xfrm>
            <a:off x="6983413" y="5186363"/>
            <a:ext cx="1360487" cy="142875"/>
            <a:chOff x="6687244" y="2500306"/>
            <a:chExt cx="1359805" cy="142876"/>
          </a:xfrm>
        </p:grpSpPr>
        <p:sp>
          <p:nvSpPr>
            <p:cNvPr id="34847" name="椭圆 71"/>
            <p:cNvSpPr/>
            <p:nvPr/>
          </p:nvSpPr>
          <p:spPr>
            <a:xfrm>
              <a:off x="6686917" y="2500280"/>
              <a:ext cx="285812" cy="14285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marL="342900" indent="-342900"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endParaRPr lang="zh-CN" altLang="en-US" sz="300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cxnSp>
          <p:nvCxnSpPr>
            <p:cNvPr id="34848" name="直接连接符 72"/>
            <p:cNvCxnSpPr/>
            <p:nvPr/>
          </p:nvCxnSpPr>
          <p:spPr>
            <a:xfrm>
              <a:off x="6944148" y="2571706"/>
              <a:ext cx="1103551" cy="2857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TextBox 20"/>
          <p:cNvSpPr txBox="1"/>
          <p:nvPr/>
        </p:nvSpPr>
        <p:spPr>
          <a:xfrm>
            <a:off x="5508625" y="3859213"/>
            <a:ext cx="954088" cy="498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映射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endParaRPr lang="zh-CN" altLang="en-US" sz="2400" b="1" dirty="0">
              <a:solidFill>
                <a:srgbClr val="8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5" name="TextBox 21"/>
          <p:cNvSpPr txBox="1"/>
          <p:nvPr/>
        </p:nvSpPr>
        <p:spPr>
          <a:xfrm>
            <a:off x="5486400" y="5002213"/>
            <a:ext cx="954088" cy="498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映射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endParaRPr lang="zh-CN" altLang="en-US" sz="2400" b="1" dirty="0">
              <a:solidFill>
                <a:srgbClr val="8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6" name="上下箭头 22"/>
          <p:cNvSpPr/>
          <p:nvPr/>
        </p:nvSpPr>
        <p:spPr>
          <a:xfrm>
            <a:off x="6511925" y="3857625"/>
            <a:ext cx="142875" cy="500063"/>
          </a:xfrm>
          <a:prstGeom prst="upDownArrow">
            <a:avLst>
              <a:gd name="adj1" fmla="val 50000"/>
              <a:gd name="adj2" fmla="val 49939"/>
            </a:avLst>
          </a:prstGeom>
          <a:solidFill>
            <a:srgbClr val="8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</a:pPr>
            <a:endParaRPr lang="zh-CN" altLang="en-US" sz="3000" b="1" dirty="0">
              <a:solidFill>
                <a:schemeClr val="bg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7" name="上下箭头 23"/>
          <p:cNvSpPr/>
          <p:nvPr/>
        </p:nvSpPr>
        <p:spPr>
          <a:xfrm>
            <a:off x="6511925" y="5000625"/>
            <a:ext cx="142875" cy="500063"/>
          </a:xfrm>
          <a:prstGeom prst="upDownArrow">
            <a:avLst>
              <a:gd name="adj1" fmla="val 50000"/>
              <a:gd name="adj2" fmla="val 49939"/>
            </a:avLst>
          </a:prstGeom>
          <a:solidFill>
            <a:srgbClr val="80000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</a:pPr>
            <a:endParaRPr lang="zh-CN" altLang="en-US" sz="3000" b="1" dirty="0">
              <a:solidFill>
                <a:schemeClr val="bg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9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9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9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9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9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9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597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97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597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97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597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97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97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97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97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97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597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597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97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97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597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597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597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75" grpId="0"/>
      <p:bldP spid="76" grpId="0" animBg="1"/>
      <p:bldP spid="7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1" name="Group 31"/>
          <p:cNvGrpSpPr/>
          <p:nvPr/>
        </p:nvGrpSpPr>
        <p:grpSpPr>
          <a:xfrm>
            <a:off x="5462588" y="1409700"/>
            <a:ext cx="3538537" cy="5734050"/>
            <a:chOff x="214" y="482"/>
            <a:chExt cx="2264" cy="3731"/>
          </a:xfrm>
        </p:grpSpPr>
        <p:grpSp>
          <p:nvGrpSpPr>
            <p:cNvPr id="35842" name="Group 6"/>
            <p:cNvGrpSpPr/>
            <p:nvPr/>
          </p:nvGrpSpPr>
          <p:grpSpPr>
            <a:xfrm>
              <a:off x="1165" y="2850"/>
              <a:ext cx="1313" cy="1363"/>
              <a:chOff x="-120" y="1584"/>
              <a:chExt cx="1238" cy="1307"/>
            </a:xfrm>
          </p:grpSpPr>
          <p:grpSp>
            <p:nvGrpSpPr>
              <p:cNvPr id="35843" name="Group 7"/>
              <p:cNvGrpSpPr/>
              <p:nvPr/>
            </p:nvGrpSpPr>
            <p:grpSpPr>
              <a:xfrm>
                <a:off x="1" y="2844"/>
                <a:ext cx="33" cy="47"/>
                <a:chOff x="1434" y="1888"/>
                <a:chExt cx="3759" cy="1814"/>
              </a:xfrm>
            </p:grpSpPr>
            <p:pic>
              <p:nvPicPr>
                <p:cNvPr id="35844" name="Picture 8" descr="mica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434" y="2734"/>
                  <a:ext cx="346" cy="30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35845" name="Picture 9" descr="mica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021" y="3407"/>
                  <a:ext cx="358" cy="29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35846" name="Picture 10" descr="mica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834" y="3105"/>
                  <a:ext cx="359" cy="2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35847" name="Picture 11" descr="mica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97" y="1888"/>
                  <a:ext cx="358" cy="29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35848" name="Picture 12" descr="mica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111" y="2326"/>
                  <a:ext cx="359" cy="2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  <p:pic>
              <p:nvPicPr>
                <p:cNvPr id="35849" name="Picture 13" descr="mica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73" y="2726"/>
                  <a:ext cx="359" cy="29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</p:pic>
          </p:grpSp>
          <p:graphicFrame>
            <p:nvGraphicFramePr>
              <p:cNvPr id="35850" name="Object 1"/>
              <p:cNvGraphicFramePr>
                <a:graphicFrameLocks noChangeAspect="1"/>
              </p:cNvGraphicFramePr>
              <p:nvPr/>
            </p:nvGraphicFramePr>
            <p:xfrm>
              <a:off x="-120" y="1584"/>
              <a:ext cx="1238" cy="10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0" r:id="rId4" imgW="4400550" imgH="2581275" progId="Visio.Drawing.11">
                      <p:embed/>
                    </p:oleObj>
                  </mc:Choice>
                  <mc:Fallback>
                    <p:oleObj r:id="rId4" imgW="4400550" imgH="2581275" progId="Visio.Drawing.11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-120" y="1584"/>
                            <a:ext cx="1238" cy="10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851" name="Text Box 15"/>
              <p:cNvSpPr txBox="1"/>
              <p:nvPr/>
            </p:nvSpPr>
            <p:spPr>
              <a:xfrm>
                <a:off x="53" y="2260"/>
                <a:ext cx="912" cy="27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lIns="91434" tIns="45717" rIns="91434" bIns="45717" anchor="t" anchorCtr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Garamond" panose="02020404030301010803" pitchFamily="18" charset="0"/>
                  </a:rPr>
                  <a:t>DBMS</a:t>
                </a:r>
              </a:p>
            </p:txBody>
          </p:sp>
          <p:pic>
            <p:nvPicPr>
              <p:cNvPr id="35852" name="Picture 16" descr="j0404347[1]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" y="1671"/>
                <a:ext cx="818" cy="632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35853" name="Group 18"/>
            <p:cNvGrpSpPr/>
            <p:nvPr/>
          </p:nvGrpSpPr>
          <p:grpSpPr>
            <a:xfrm>
              <a:off x="571" y="482"/>
              <a:ext cx="1874" cy="1395"/>
              <a:chOff x="1783" y="1450"/>
              <a:chExt cx="2404" cy="1695"/>
            </a:xfrm>
          </p:grpSpPr>
          <p:graphicFrame>
            <p:nvGraphicFramePr>
              <p:cNvPr id="35854" name="Object 2"/>
              <p:cNvGraphicFramePr>
                <a:graphicFrameLocks noChangeAspect="1"/>
              </p:cNvGraphicFramePr>
              <p:nvPr/>
            </p:nvGraphicFramePr>
            <p:xfrm>
              <a:off x="1783" y="1450"/>
              <a:ext cx="2404" cy="16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1" r:id="rId7" imgW="4400550" imgH="2581275" progId="Visio.Drawing.11">
                      <p:embed/>
                    </p:oleObj>
                  </mc:Choice>
                  <mc:Fallback>
                    <p:oleObj r:id="rId7" imgW="4400550" imgH="2581275" progId="Visio.Drawing.11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783" y="1450"/>
                            <a:ext cx="2404" cy="169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35855" name="Picture 20" descr="Picture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17" y="1739"/>
                <a:ext cx="582" cy="52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5856" name="Picture 21" descr="淮河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30" y="1739"/>
                <a:ext cx="621" cy="54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aphicFrame>
            <p:nvGraphicFramePr>
              <p:cNvPr id="35857" name="Object 3"/>
              <p:cNvGraphicFramePr>
                <a:graphicFrameLocks noChangeAspect="1"/>
              </p:cNvGraphicFramePr>
              <p:nvPr/>
            </p:nvGraphicFramePr>
            <p:xfrm>
              <a:off x="2603" y="2306"/>
              <a:ext cx="771" cy="5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2" r:id="rId11" imgW="4049395" imgH="2943860" progId="Visio.Drawing.11">
                      <p:embed/>
                    </p:oleObj>
                  </mc:Choice>
                  <mc:Fallback>
                    <p:oleObj r:id="rId11" imgW="4049395" imgH="2943860" progId="Visio.Drawing.11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603" y="2306"/>
                            <a:ext cx="771" cy="5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35858" name="Picture 23" descr="HabitatSensingNode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65" y="2315"/>
                <a:ext cx="591" cy="518"/>
              </a:xfrm>
              <a:prstGeom prst="rect">
                <a:avLst/>
              </a:prstGeom>
              <a:noFill/>
              <a:ln w="12700">
                <a:noFill/>
              </a:ln>
            </p:spPr>
          </p:pic>
          <p:pic>
            <p:nvPicPr>
              <p:cNvPr id="35859" name="Picture 24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662" y="1735"/>
                <a:ext cx="645" cy="53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35860" name="Picture 25" descr="GGB"/>
              <p:cNvPicPr>
                <a:picLocks noChangeAspect="1"/>
              </p:cNvPicPr>
              <p:nvPr/>
            </p:nvPicPr>
            <p:blipFill>
              <a:blip r:embed="rId15"/>
              <a:srcRect t="5269"/>
              <a:stretch>
                <a:fillRect/>
              </a:stretch>
            </p:blipFill>
            <p:spPr>
              <a:xfrm>
                <a:off x="2017" y="2306"/>
                <a:ext cx="584" cy="529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35861" name="Group 26"/>
            <p:cNvGrpSpPr/>
            <p:nvPr/>
          </p:nvGrpSpPr>
          <p:grpSpPr>
            <a:xfrm>
              <a:off x="214" y="1960"/>
              <a:ext cx="1088" cy="1361"/>
              <a:chOff x="2754" y="1842"/>
              <a:chExt cx="1088" cy="1361"/>
            </a:xfrm>
          </p:grpSpPr>
          <p:pic>
            <p:nvPicPr>
              <p:cNvPr id="35862" name="Picture 27" descr="PE07677_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754" y="1842"/>
                <a:ext cx="1088" cy="1361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sp>
            <p:nvSpPr>
              <p:cNvPr id="35863" name="AutoShape 28"/>
              <p:cNvSpPr/>
              <p:nvPr/>
            </p:nvSpPr>
            <p:spPr>
              <a:xfrm>
                <a:off x="2926" y="2433"/>
                <a:ext cx="453" cy="453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pPr marL="342900" indent="-342900" algn="ctr">
                  <a:lnSpc>
                    <a:spcPct val="70000"/>
                  </a:lnSpc>
                  <a:buClr>
                    <a:schemeClr val="hlink"/>
                  </a:buClr>
                  <a:buSzPct val="50000"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认识</a:t>
                </a:r>
              </a:p>
              <a:p>
                <a:pPr marL="342900" indent="-342900" algn="ctr">
                  <a:lnSpc>
                    <a:spcPct val="70000"/>
                  </a:lnSpc>
                  <a:buClr>
                    <a:schemeClr val="hlink"/>
                  </a:buClr>
                  <a:buSzPct val="50000"/>
                </a:pPr>
                <a:r>
                  <a:rPr lang="zh-CN" altLang="en-US" sz="2400" b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抽象</a:t>
                </a:r>
              </a:p>
            </p:txBody>
          </p:sp>
        </p:grpSp>
        <p:sp>
          <p:nvSpPr>
            <p:cNvPr id="35864" name="Line 29"/>
            <p:cNvSpPr/>
            <p:nvPr/>
          </p:nvSpPr>
          <p:spPr>
            <a:xfrm flipH="1">
              <a:off x="1257" y="1687"/>
              <a:ext cx="411" cy="334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35865" name="Line 30"/>
            <p:cNvSpPr/>
            <p:nvPr/>
          </p:nvSpPr>
          <p:spPr>
            <a:xfrm>
              <a:off x="845" y="2878"/>
              <a:ext cx="766" cy="347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35866" name="Text Box 32"/>
          <p:cNvSpPr txBox="1"/>
          <p:nvPr/>
        </p:nvSpPr>
        <p:spPr>
          <a:xfrm>
            <a:off x="7380288" y="3643313"/>
            <a:ext cx="1658937" cy="1101725"/>
          </a:xfrm>
          <a:prstGeom prst="rect">
            <a:avLst/>
          </a:prstGeom>
          <a:solidFill>
            <a:srgbClr val="00FFFF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pPr marL="342900" indent="-342900" algn="just">
              <a:lnSpc>
                <a:spcPct val="95000"/>
              </a:lnSpc>
              <a:buClr>
                <a:schemeClr val="hlink"/>
              </a:buClr>
              <a:buSzPct val="50000"/>
            </a:pPr>
            <a:r>
              <a:rPr lang="zh-CN" altLang="en-US" sz="23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视图子模式</a:t>
            </a:r>
            <a:endParaRPr lang="en-US" altLang="zh-CN" sz="23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algn="just">
              <a:lnSpc>
                <a:spcPct val="95000"/>
              </a:lnSpc>
              <a:buClr>
                <a:schemeClr val="hlink"/>
              </a:buClr>
              <a:buSzPct val="50000"/>
            </a:pPr>
            <a:r>
              <a:rPr lang="zh-CN" altLang="en-US" sz="23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逻辑模式</a:t>
            </a:r>
            <a:endParaRPr lang="en-US" altLang="zh-CN" sz="23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algn="just">
              <a:lnSpc>
                <a:spcPct val="95000"/>
              </a:lnSpc>
              <a:buClr>
                <a:schemeClr val="hlink"/>
              </a:buClr>
              <a:buSzPct val="50000"/>
            </a:pPr>
            <a:r>
              <a:rPr lang="zh-CN" altLang="en-US" sz="23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物理模式</a:t>
            </a:r>
            <a:endParaRPr lang="en-US" altLang="zh-CN" sz="23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5867" name="Line 30"/>
          <p:cNvSpPr/>
          <p:nvPr/>
        </p:nvSpPr>
        <p:spPr>
          <a:xfrm flipV="1">
            <a:off x="6357938" y="4286250"/>
            <a:ext cx="1071562" cy="425450"/>
          </a:xfrm>
          <a:prstGeom prst="line">
            <a:avLst/>
          </a:prstGeom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60799" name="Rectangle 31"/>
          <p:cNvSpPr>
            <a:spLocks noChangeArrowheads="1"/>
          </p:cNvSpPr>
          <p:nvPr/>
        </p:nvSpPr>
        <p:spPr bwMode="auto">
          <a:xfrm>
            <a:off x="3563938" y="0"/>
            <a:ext cx="5580063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数据模型</a:t>
            </a:r>
          </a:p>
        </p:txBody>
      </p:sp>
      <p:sp>
        <p:nvSpPr>
          <p:cNvPr id="160800" name="Rectangle 32"/>
          <p:cNvSpPr/>
          <p:nvPr/>
        </p:nvSpPr>
        <p:spPr>
          <a:xfrm>
            <a:off x="179388" y="908050"/>
            <a:ext cx="5113337" cy="5846763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buChar char="•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是实现数据抽象的工具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描述现实世界对象数据</a:t>
            </a:r>
            <a:endParaRPr lang="en-US" altLang="zh-CN" sz="24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描述现实世界对象的联系</a:t>
            </a:r>
            <a:endParaRPr lang="en-US" altLang="zh-CN" sz="24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描述数据的完整性约束</a:t>
            </a:r>
            <a:endParaRPr lang="en-US" altLang="zh-CN" sz="24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描述数据操作集合</a:t>
            </a:r>
            <a:endParaRPr lang="en-US" altLang="zh-CN" sz="24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buChar char="•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是数据库系统关键</a:t>
            </a:r>
            <a:r>
              <a:rPr lang="en-US" altLang="zh-CN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决定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数据库结构</a:t>
            </a:r>
            <a:endParaRPr lang="en-US" altLang="zh-CN" sz="24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数据库的设计方法</a:t>
            </a:r>
            <a:endParaRPr lang="en-US" altLang="zh-CN" sz="24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数据库管理系统设计实现</a:t>
            </a:r>
            <a:endParaRPr lang="en-US" altLang="zh-CN" sz="24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数据定义语言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(DDL)</a:t>
            </a: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和操纵语言(</a:t>
            </a:r>
            <a:r>
              <a:rPr lang="en-US" altLang="zh-CN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DML)</a:t>
            </a:r>
          </a:p>
          <a:p>
            <a:pPr marL="342900" indent="-342900" eaLnBrk="0" hangingPunct="0">
              <a:buChar char="•"/>
            </a:pPr>
            <a:r>
              <a:rPr lang="zh-CN" altLang="en-US" sz="28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数据模型的必要条件</a:t>
            </a:r>
            <a:endParaRPr lang="en-US" altLang="zh-CN" sz="28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真实地模拟现实世界</a:t>
            </a:r>
            <a:endParaRPr lang="en-US" altLang="zh-CN" sz="24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容易为用户所理解</a:t>
            </a:r>
            <a:endParaRPr lang="en-US" altLang="zh-CN" sz="24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便于在计算机上实现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08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08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08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08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08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08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08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08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08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08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608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08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08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/>
          <p:nvPr/>
        </p:nvSpPr>
        <p:spPr>
          <a:xfrm>
            <a:off x="928688" y="1341438"/>
            <a:ext cx="7715250" cy="55165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buChar char="•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数据结构 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描述现实世界对象的信息结构</a:t>
            </a:r>
            <a:endParaRPr lang="en-US" altLang="zh-CN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对象的每个属性的数据类型、长度等</a:t>
            </a:r>
            <a:endParaRPr lang="en-US" altLang="zh-CN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描述对象之间联系的信息结构</a:t>
            </a:r>
          </a:p>
          <a:p>
            <a:pPr marL="342900" indent="-342900" eaLnBrk="0" hangingPunct="0">
              <a:buChar char="•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数据操作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数据定义操作</a:t>
            </a:r>
            <a:endParaRPr lang="en-US" altLang="zh-CN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数据查询、更新操作</a:t>
            </a:r>
          </a:p>
          <a:p>
            <a:pPr marL="342900" indent="-342900" eaLnBrk="0" hangingPunct="0">
              <a:buChar char="•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数据的完整性约束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完整性规则的集合</a:t>
            </a: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规定了数据必须遵守的语义约束条件</a:t>
            </a:r>
          </a:p>
        </p:txBody>
      </p:sp>
      <p:sp>
        <p:nvSpPr>
          <p:cNvPr id="161796" name="Rectangle 4"/>
          <p:cNvSpPr>
            <a:spLocks noChangeArrowheads="1"/>
          </p:cNvSpPr>
          <p:nvPr/>
        </p:nvSpPr>
        <p:spPr bwMode="auto">
          <a:xfrm>
            <a:off x="3563938" y="0"/>
            <a:ext cx="5580063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数据模型的基本要素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59" name="Rectangle 43"/>
          <p:cNvSpPr/>
          <p:nvPr/>
        </p:nvSpPr>
        <p:spPr>
          <a:xfrm>
            <a:off x="165100" y="1125538"/>
            <a:ext cx="5343525" cy="5068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实体关系（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E-R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）数据模型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基于现实世界，用于视图抽象和概念数据库设计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面向对象（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O-O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）数据模型</a:t>
            </a: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可以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E-R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模型中增加了封装、函数和对象标识等概念扩展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22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关系数据模型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用于逻辑抽象和逻辑模式定义</a:t>
            </a:r>
            <a:endParaRPr lang="en-US" altLang="zh-CN" sz="24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用表的集合来表示数据和数据间的联系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对象关系 </a:t>
            </a:r>
            <a:r>
              <a:rPr lang="en-US" altLang="zh-CN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(O-R)</a:t>
            </a: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数据模型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结合了第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3</a:t>
            </a: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中模型特征 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22</a:t>
            </a:r>
            <a:r>
              <a:rPr lang="zh-CN" altLang="en-US" sz="24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章</a:t>
            </a:r>
            <a:r>
              <a:rPr lang="en-US" altLang="zh-CN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层次和网络数据模型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与底层实现联系过于紧密</a:t>
            </a:r>
          </a:p>
        </p:txBody>
      </p:sp>
      <p:sp>
        <p:nvSpPr>
          <p:cNvPr id="162860" name="Rectangle 44"/>
          <p:cNvSpPr>
            <a:spLocks noChangeArrowheads="1"/>
          </p:cNvSpPr>
          <p:nvPr/>
        </p:nvSpPr>
        <p:spPr bwMode="auto">
          <a:xfrm>
            <a:off x="3563938" y="0"/>
            <a:ext cx="5580063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常用的数据模型</a:t>
            </a:r>
          </a:p>
        </p:txBody>
      </p:sp>
      <p:grpSp>
        <p:nvGrpSpPr>
          <p:cNvPr id="37891" name="组合 37"/>
          <p:cNvGrpSpPr/>
          <p:nvPr/>
        </p:nvGrpSpPr>
        <p:grpSpPr>
          <a:xfrm>
            <a:off x="5394325" y="1427163"/>
            <a:ext cx="3714750" cy="5002212"/>
            <a:chOff x="5357901" y="1214239"/>
            <a:chExt cx="3713942" cy="5001527"/>
          </a:xfrm>
        </p:grpSpPr>
        <p:sp>
          <p:nvSpPr>
            <p:cNvPr id="42" name="圆角矩形 41"/>
            <p:cNvSpPr/>
            <p:nvPr/>
          </p:nvSpPr>
          <p:spPr bwMode="auto">
            <a:xfrm>
              <a:off x="5357901" y="1214239"/>
              <a:ext cx="3713942" cy="5001527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43" name="TextBox 5"/>
            <p:cNvSpPr txBox="1"/>
            <p:nvPr/>
          </p:nvSpPr>
          <p:spPr bwMode="auto">
            <a:xfrm>
              <a:off x="6288369" y="1566426"/>
              <a:ext cx="1723177" cy="576668"/>
            </a:xfrm>
            <a:prstGeom prst="rect">
              <a:avLst/>
            </a:prstGeom>
            <a:solidFill>
              <a:srgbClr val="FFDFBF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>
              <a:spAutoFit/>
            </a:bodyPr>
            <a:lstStyle/>
            <a:p>
              <a:pPr marR="0" algn="just" defTabSz="914400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  <a:buFont typeface="Monotype Sorts" pitchFamily="2" charset="2"/>
                <a:defRPr/>
              </a:pPr>
              <a:r>
                <a:rPr kumimoji="1" lang="zh-CN" altLang="en-US" sz="3000" b="1" kern="1200" cap="none" spc="0" normalizeH="0" baseline="0" noProof="0" dirty="0"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  <a:sym typeface="+mn-ea"/>
                </a:rPr>
                <a:t>现实世界</a:t>
              </a:r>
            </a:p>
          </p:txBody>
        </p:sp>
        <p:grpSp>
          <p:nvGrpSpPr>
            <p:cNvPr id="37894" name="组合 15"/>
            <p:cNvGrpSpPr/>
            <p:nvPr/>
          </p:nvGrpSpPr>
          <p:grpSpPr>
            <a:xfrm>
              <a:off x="5629788" y="2566735"/>
              <a:ext cx="3046035" cy="1148092"/>
              <a:chOff x="5333000" y="2714620"/>
              <a:chExt cx="3046693" cy="1147893"/>
            </a:xfrm>
          </p:grpSpPr>
          <p:sp>
            <p:nvSpPr>
              <p:cNvPr id="52" name="矩形 7"/>
              <p:cNvSpPr/>
              <p:nvPr/>
            </p:nvSpPr>
            <p:spPr bwMode="auto">
              <a:xfrm>
                <a:off x="5333000" y="2742516"/>
                <a:ext cx="3046693" cy="1071570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/>
              <a:lstStyle/>
              <a:p>
                <a:pPr marL="342900" marR="0" lvl="0" indent="-34290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37896" name="TextBox 8"/>
              <p:cNvSpPr txBox="1"/>
              <p:nvPr/>
            </p:nvSpPr>
            <p:spPr>
              <a:xfrm>
                <a:off x="5389667" y="2828754"/>
                <a:ext cx="1260473" cy="479276"/>
              </a:xfrm>
              <a:prstGeom prst="rect">
                <a:avLst/>
              </a:prstGeom>
              <a:solidFill>
                <a:srgbClr val="CC66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 anchorCtr="0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子模式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1</a:t>
                </a:r>
                <a:endPara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37897" name="TextBox 53"/>
              <p:cNvSpPr txBox="1"/>
              <p:nvPr/>
            </p:nvSpPr>
            <p:spPr>
              <a:xfrm>
                <a:off x="7010501" y="2828754"/>
                <a:ext cx="1279523" cy="479276"/>
              </a:xfrm>
              <a:prstGeom prst="rect">
                <a:avLst/>
              </a:prstGeom>
              <a:solidFill>
                <a:srgbClr val="CC6600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t" anchorCtr="0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子模式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k</a:t>
                </a:r>
                <a:endParaRPr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37898" name="TextBox 37"/>
              <p:cNvSpPr txBox="1"/>
              <p:nvPr/>
            </p:nvSpPr>
            <p:spPr>
              <a:xfrm>
                <a:off x="6558882" y="2714620"/>
                <a:ext cx="569387" cy="5633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en-US" altLang="zh-CN" sz="3000" b="1" dirty="0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…</a:t>
                </a:r>
                <a:endParaRPr lang="zh-CN" altLang="en-US" sz="3000" b="1" dirty="0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sp>
            <p:nvSpPr>
              <p:cNvPr id="37899" name="TextBox 11"/>
              <p:cNvSpPr txBox="1"/>
              <p:nvPr/>
            </p:nvSpPr>
            <p:spPr>
              <a:xfrm>
                <a:off x="6186047" y="3286124"/>
                <a:ext cx="1338826" cy="57638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zh-CN" altLang="en-US" sz="3000" b="1" dirty="0">
                    <a:solidFill>
                      <a:srgbClr val="800000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视图层</a:t>
                </a:r>
              </a:p>
            </p:txBody>
          </p:sp>
        </p:grpSp>
        <p:sp>
          <p:nvSpPr>
            <p:cNvPr id="47" name="下箭头 46"/>
            <p:cNvSpPr/>
            <p:nvPr/>
          </p:nvSpPr>
          <p:spPr bwMode="auto">
            <a:xfrm>
              <a:off x="7011716" y="2214227"/>
              <a:ext cx="214266" cy="499994"/>
            </a:xfrm>
            <a:prstGeom prst="downArrow">
              <a:avLst/>
            </a:prstGeom>
            <a:solidFill>
              <a:schemeClr val="bg2">
                <a:lumMod val="50000"/>
                <a:lumOff val="50000"/>
              </a:schemeClr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grpSp>
          <p:nvGrpSpPr>
            <p:cNvPr id="37901" name="组合 34"/>
            <p:cNvGrpSpPr/>
            <p:nvPr/>
          </p:nvGrpSpPr>
          <p:grpSpPr>
            <a:xfrm>
              <a:off x="6983409" y="2357438"/>
              <a:ext cx="1306511" cy="142875"/>
              <a:chOff x="6686917" y="2500299"/>
              <a:chExt cx="1306794" cy="142850"/>
            </a:xfrm>
          </p:grpSpPr>
          <p:sp>
            <p:nvSpPr>
              <p:cNvPr id="37902" name="椭圆 49"/>
              <p:cNvSpPr/>
              <p:nvPr/>
            </p:nvSpPr>
            <p:spPr>
              <a:xfrm>
                <a:off x="6686917" y="2500299"/>
                <a:ext cx="285812" cy="142850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dashDot"/>
                <a:round/>
                <a:headEnd type="none" w="med" len="med"/>
                <a:tailEnd type="none" w="med" len="med"/>
              </a:ln>
            </p:spPr>
            <p:txBody>
              <a:bodyPr anchor="t" anchorCtr="0"/>
              <a:lstStyle/>
              <a:p>
                <a:pPr marL="342900" indent="-342900" algn="just">
                  <a:lnSpc>
                    <a:spcPct val="110000"/>
                  </a:lnSpc>
                  <a:spcBef>
                    <a:spcPct val="20000"/>
                  </a:spcBef>
                  <a:buClr>
                    <a:schemeClr val="hlink"/>
                  </a:buClr>
                  <a:buSzPct val="50000"/>
                </a:pPr>
                <a:r>
                  <a:rPr lang="en-US" altLang="zh-CN" sz="3000" b="1" dirty="0">
                    <a:solidFill>
                      <a:schemeClr val="bg2"/>
                    </a:solidFill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                                                                    </a:t>
                </a:r>
                <a:endParaRPr lang="zh-CN" altLang="en-US" sz="3000" b="1" dirty="0">
                  <a:solidFill>
                    <a:schemeClr val="bg2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  <p:cxnSp>
            <p:nvCxnSpPr>
              <p:cNvPr id="37903" name="直接连接符 50"/>
              <p:cNvCxnSpPr/>
              <p:nvPr/>
            </p:nvCxnSpPr>
            <p:spPr>
              <a:xfrm flipV="1">
                <a:off x="6975904" y="2571724"/>
                <a:ext cx="101780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ysDash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37904" name="TextBox 15"/>
            <p:cNvSpPr txBox="1"/>
            <p:nvPr/>
          </p:nvSpPr>
          <p:spPr>
            <a:xfrm>
              <a:off x="8129070" y="2071643"/>
              <a:ext cx="793611" cy="67639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just">
                <a:lnSpc>
                  <a:spcPts val="2300"/>
                </a:lnSpc>
                <a:buClr>
                  <a:schemeClr val="hlink"/>
                </a:buClr>
                <a:buSzPct val="50000"/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视图</a:t>
              </a:r>
              <a:endPara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 algn="just">
                <a:lnSpc>
                  <a:spcPts val="2300"/>
                </a:lnSpc>
                <a:buClr>
                  <a:schemeClr val="hlink"/>
                </a:buClr>
                <a:buSzPct val="50000"/>
              </a:pP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抽象</a:t>
              </a:r>
            </a:p>
          </p:txBody>
        </p:sp>
      </p:grpSp>
      <p:grpSp>
        <p:nvGrpSpPr>
          <p:cNvPr id="37905" name="组合 19"/>
          <p:cNvGrpSpPr/>
          <p:nvPr/>
        </p:nvGrpSpPr>
        <p:grpSpPr>
          <a:xfrm>
            <a:off x="6083300" y="4357688"/>
            <a:ext cx="2071688" cy="642937"/>
            <a:chOff x="5786446" y="4214818"/>
            <a:chExt cx="2071702" cy="642942"/>
          </a:xfrm>
        </p:grpSpPr>
        <p:sp>
          <p:nvSpPr>
            <p:cNvPr id="58" name="矩形 16"/>
            <p:cNvSpPr/>
            <p:nvPr/>
          </p:nvSpPr>
          <p:spPr bwMode="auto">
            <a:xfrm>
              <a:off x="5786446" y="4214818"/>
              <a:ext cx="2071702" cy="64294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37907" name="TextBox 33"/>
            <p:cNvSpPr txBox="1"/>
            <p:nvPr/>
          </p:nvSpPr>
          <p:spPr>
            <a:xfrm>
              <a:off x="5929315" y="4252164"/>
              <a:ext cx="1723561" cy="5765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r>
                <a:rPr lang="zh-CN" altLang="en-US" sz="30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逻辑模式</a:t>
              </a:r>
            </a:p>
          </p:txBody>
        </p:sp>
      </p:grpSp>
      <p:grpSp>
        <p:nvGrpSpPr>
          <p:cNvPr id="37908" name="组合 20"/>
          <p:cNvGrpSpPr/>
          <p:nvPr/>
        </p:nvGrpSpPr>
        <p:grpSpPr>
          <a:xfrm>
            <a:off x="6083300" y="5500688"/>
            <a:ext cx="2071688" cy="642937"/>
            <a:chOff x="5786446" y="4214818"/>
            <a:chExt cx="2071702" cy="642942"/>
          </a:xfrm>
        </p:grpSpPr>
        <p:sp>
          <p:nvSpPr>
            <p:cNvPr id="61" name="矩形 60"/>
            <p:cNvSpPr/>
            <p:nvPr/>
          </p:nvSpPr>
          <p:spPr bwMode="auto">
            <a:xfrm>
              <a:off x="5786446" y="4214818"/>
              <a:ext cx="2071702" cy="64294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37910" name="TextBox 31"/>
            <p:cNvSpPr txBox="1"/>
            <p:nvPr/>
          </p:nvSpPr>
          <p:spPr>
            <a:xfrm>
              <a:off x="5951270" y="4252164"/>
              <a:ext cx="1723561" cy="5765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r>
                <a:rPr lang="zh-CN" altLang="en-US" sz="3000" b="1" dirty="0">
                  <a:solidFill>
                    <a:srgbClr val="8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物理模式</a:t>
              </a:r>
            </a:p>
          </p:txBody>
        </p:sp>
      </p:grpSp>
      <p:sp>
        <p:nvSpPr>
          <p:cNvPr id="63" name="下箭头 62"/>
          <p:cNvSpPr/>
          <p:nvPr/>
        </p:nvSpPr>
        <p:spPr bwMode="auto">
          <a:xfrm>
            <a:off x="7011988" y="3857625"/>
            <a:ext cx="214313" cy="500063"/>
          </a:xfrm>
          <a:prstGeom prst="downArrow">
            <a:avLst/>
          </a:prstGeom>
          <a:solidFill>
            <a:schemeClr val="bg2">
              <a:lumMod val="50000"/>
              <a:lumOff val="5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endParaRPr kumimoji="1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64" name="下箭头 63"/>
          <p:cNvSpPr/>
          <p:nvPr/>
        </p:nvSpPr>
        <p:spPr bwMode="auto">
          <a:xfrm>
            <a:off x="7011988" y="5000625"/>
            <a:ext cx="214313" cy="500063"/>
          </a:xfrm>
          <a:prstGeom prst="downArrow">
            <a:avLst/>
          </a:prstGeom>
          <a:solidFill>
            <a:schemeClr val="bg2">
              <a:lumMod val="50000"/>
              <a:lumOff val="50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endParaRPr kumimoji="1" lang="zh-CN" altLang="en-US" sz="3000" b="1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</p:txBody>
      </p:sp>
      <p:grpSp>
        <p:nvGrpSpPr>
          <p:cNvPr id="37913" name="组合 35"/>
          <p:cNvGrpSpPr/>
          <p:nvPr/>
        </p:nvGrpSpPr>
        <p:grpSpPr>
          <a:xfrm>
            <a:off x="6983413" y="4057650"/>
            <a:ext cx="1289050" cy="142875"/>
            <a:chOff x="6687244" y="2500306"/>
            <a:chExt cx="1288367" cy="142876"/>
          </a:xfrm>
        </p:grpSpPr>
        <p:sp>
          <p:nvSpPr>
            <p:cNvPr id="37914" name="椭圆 65"/>
            <p:cNvSpPr/>
            <p:nvPr/>
          </p:nvSpPr>
          <p:spPr>
            <a:xfrm>
              <a:off x="6686917" y="2500258"/>
              <a:ext cx="285812" cy="14285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marL="342900" indent="-342900"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endParaRPr lang="zh-CN" altLang="en-US" sz="300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cxnSp>
          <p:nvCxnSpPr>
            <p:cNvPr id="37915" name="直接连接符 66"/>
            <p:cNvCxnSpPr/>
            <p:nvPr/>
          </p:nvCxnSpPr>
          <p:spPr>
            <a:xfrm>
              <a:off x="6944147" y="2571683"/>
              <a:ext cx="1032098" cy="14286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</p:cxnSp>
      </p:grpSp>
      <p:sp>
        <p:nvSpPr>
          <p:cNvPr id="37916" name="TextBox 17"/>
          <p:cNvSpPr txBox="1"/>
          <p:nvPr/>
        </p:nvSpPr>
        <p:spPr>
          <a:xfrm>
            <a:off x="8126413" y="3859213"/>
            <a:ext cx="800100" cy="6905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just">
              <a:lnSpc>
                <a:spcPts val="2300"/>
              </a:lnSpc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逻辑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just">
              <a:lnSpc>
                <a:spcPts val="2300"/>
              </a:lnSpc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抽象</a:t>
            </a:r>
          </a:p>
        </p:txBody>
      </p:sp>
      <p:sp>
        <p:nvSpPr>
          <p:cNvPr id="37917" name="TextBox 18"/>
          <p:cNvSpPr txBox="1"/>
          <p:nvPr/>
        </p:nvSpPr>
        <p:spPr>
          <a:xfrm>
            <a:off x="8115300" y="5000625"/>
            <a:ext cx="793750" cy="676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just">
              <a:lnSpc>
                <a:spcPts val="2300"/>
              </a:lnSpc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物理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just">
              <a:lnSpc>
                <a:spcPts val="2300"/>
              </a:lnSpc>
              <a:buClr>
                <a:schemeClr val="hlink"/>
              </a:buClr>
              <a:buSzPct val="50000"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抽象</a:t>
            </a:r>
          </a:p>
        </p:txBody>
      </p:sp>
      <p:grpSp>
        <p:nvGrpSpPr>
          <p:cNvPr id="37918" name="组合 40"/>
          <p:cNvGrpSpPr/>
          <p:nvPr/>
        </p:nvGrpSpPr>
        <p:grpSpPr>
          <a:xfrm>
            <a:off x="6983413" y="5186363"/>
            <a:ext cx="1360487" cy="142875"/>
            <a:chOff x="6687244" y="2500306"/>
            <a:chExt cx="1359805" cy="142876"/>
          </a:xfrm>
        </p:grpSpPr>
        <p:sp>
          <p:nvSpPr>
            <p:cNvPr id="37919" name="椭圆 70"/>
            <p:cNvSpPr/>
            <p:nvPr/>
          </p:nvSpPr>
          <p:spPr>
            <a:xfrm>
              <a:off x="6686917" y="2500280"/>
              <a:ext cx="285812" cy="14285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marL="342900" indent="-342900"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endParaRPr lang="zh-CN" altLang="en-US" sz="3000" dirty="0">
                <a:solidFill>
                  <a:schemeClr val="bg2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cxnSp>
          <p:nvCxnSpPr>
            <p:cNvPr id="37920" name="直接连接符 71"/>
            <p:cNvCxnSpPr/>
            <p:nvPr/>
          </p:nvCxnSpPr>
          <p:spPr>
            <a:xfrm>
              <a:off x="6944148" y="2571706"/>
              <a:ext cx="1103551" cy="2857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2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2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2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2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2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2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62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628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628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2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28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Rot by="21600000">
                                      <p:cBhvr>
                                        <p:cTn id="57" dur="2000" fill="hold"/>
                                        <p:tgtEl>
                                          <p:spTgt spid="162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mph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Rot by="21600000">
                                      <p:cBhvr>
                                        <p:cTn id="61" dur="2000" fill="hold"/>
                                        <p:tgtEl>
                                          <p:spTgt spid="162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mph" presetSubtype="2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65" dur="2000" fill="hold"/>
                                        <p:tgtEl>
                                          <p:spTgt spid="1628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1604" y="1785926"/>
            <a:ext cx="6500858" cy="3357586"/>
          </a:xfrm>
          <a:solidFill>
            <a:srgbClr val="FFFFCC"/>
          </a:solidFill>
          <a:effectLst>
            <a:glow rad="101600">
              <a:schemeClr val="accent4">
                <a:satMod val="175000"/>
                <a:alpha val="40000"/>
              </a:schemeClr>
            </a:glow>
            <a:innerShdw blurRad="114300">
              <a:prstClr val="black"/>
            </a:inn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层次数据模型的数据结构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层次数据模型的数据操作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层次数据模型的完整性约束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层次数据模型的优缺点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kumimoji="1" lang="zh-CN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具有代表性的层次数据库系统</a:t>
            </a:r>
          </a:p>
        </p:txBody>
      </p:sp>
      <p:sp>
        <p:nvSpPr>
          <p:cNvPr id="38914" name="Rectangle 6"/>
          <p:cNvSpPr/>
          <p:nvPr/>
        </p:nvSpPr>
        <p:spPr>
          <a:xfrm>
            <a:off x="3563938" y="0"/>
            <a:ext cx="5580062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层次数据模型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层次数据模型的数据结构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DB7CB0-6211-4A37-9C96-6510370B51A6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787CB6B-67AA-491F-968F-510C6C3929FE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35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7188" y="1500188"/>
            <a:ext cx="8572500" cy="3786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buChar char="•"/>
              <a:defRPr/>
            </a:pPr>
            <a:r>
              <a:rPr kumimoji="1" lang="zh-CN" altLang="en-US" sz="3200" b="1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满足下面两个条件的</a:t>
            </a:r>
            <a:r>
              <a:rPr kumimoji="1" lang="zh-CN" altLang="en-US" sz="3200" b="1" kern="0" cap="none" spc="0" normalizeH="0" baseline="0" noProof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基本层次联系</a:t>
            </a:r>
            <a:r>
              <a:rPr kumimoji="1" lang="zh-CN" altLang="en-US" sz="3200" b="1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的集合为</a:t>
            </a:r>
            <a:r>
              <a:rPr kumimoji="1" lang="zh-CN" altLang="en-US" sz="3200" b="1" kern="0" cap="none" spc="0" normalizeH="0" baseline="0" noProof="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层次模型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有且只有一个节点没有父亲节点，这个节点称为根节点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根以外的其它节点有且只有一个父亲节点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342900" marR="0" indent="-342900" defTabSz="914400" eaLnBrk="0" hangingPunct="0">
              <a:lnSpc>
                <a:spcPct val="90000"/>
              </a:lnSpc>
              <a:spcBef>
                <a:spcPts val="1800"/>
              </a:spcBef>
              <a:buClrTx/>
              <a:buSzTx/>
              <a:buChar char="•"/>
              <a:defRPr/>
            </a:pPr>
            <a:r>
              <a:rPr kumimoji="1" lang="zh-CN" altLang="en-US" sz="3200" b="1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层次模型中的几个术语</a:t>
            </a:r>
            <a:endParaRPr kumimoji="1" lang="en-US" altLang="zh-CN" sz="3200" b="1" kern="0" cap="none" spc="0" normalizeH="0" baseline="0" noProof="0" dirty="0"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根节点，父亲节点，兄弟节点，叶节点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</p:txBody>
      </p:sp>
      <p:sp>
        <p:nvSpPr>
          <p:cNvPr id="7" name="七角星 6"/>
          <p:cNvSpPr/>
          <p:nvPr/>
        </p:nvSpPr>
        <p:spPr>
          <a:xfrm>
            <a:off x="6732588" y="5229225"/>
            <a:ext cx="1871663" cy="1400175"/>
          </a:xfrm>
          <a:prstGeom prst="star7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+mn-ea"/>
              </a:rPr>
              <a:t>树状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DB7CB0-6211-4A37-9C96-6510370B51A6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24ABC2-41AC-4473-A769-514D0311B9F6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0964" name="Group 223"/>
          <p:cNvGrpSpPr/>
          <p:nvPr/>
        </p:nvGrpSpPr>
        <p:grpSpPr>
          <a:xfrm>
            <a:off x="2376488" y="2041525"/>
            <a:ext cx="5338762" cy="4673600"/>
            <a:chOff x="1524" y="1285"/>
            <a:chExt cx="2685" cy="2324"/>
          </a:xfrm>
        </p:grpSpPr>
        <p:grpSp>
          <p:nvGrpSpPr>
            <p:cNvPr id="40965" name="Group 205"/>
            <p:cNvGrpSpPr/>
            <p:nvPr/>
          </p:nvGrpSpPr>
          <p:grpSpPr>
            <a:xfrm>
              <a:off x="1524" y="1285"/>
              <a:ext cx="2685" cy="1876"/>
              <a:chOff x="1524" y="1285"/>
              <a:chExt cx="2685" cy="1876"/>
            </a:xfrm>
          </p:grpSpPr>
          <p:sp>
            <p:nvSpPr>
              <p:cNvPr id="40966" name="Rectangle 5"/>
              <p:cNvSpPr/>
              <p:nvPr/>
            </p:nvSpPr>
            <p:spPr>
              <a:xfrm>
                <a:off x="1524" y="1314"/>
                <a:ext cx="489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      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67" name="Rectangle 6"/>
              <p:cNvSpPr/>
              <p:nvPr/>
            </p:nvSpPr>
            <p:spPr>
              <a:xfrm>
                <a:off x="2134" y="1306"/>
                <a:ext cx="271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    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68" name="Rectangle 7"/>
              <p:cNvSpPr/>
              <p:nvPr/>
            </p:nvSpPr>
            <p:spPr>
              <a:xfrm>
                <a:off x="2814" y="1306"/>
                <a:ext cx="27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69" name="Rectangle 8"/>
              <p:cNvSpPr/>
              <p:nvPr/>
            </p:nvSpPr>
            <p:spPr>
              <a:xfrm>
                <a:off x="2898" y="1306"/>
                <a:ext cx="27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70" name="Rectangle 9"/>
              <p:cNvSpPr/>
              <p:nvPr/>
            </p:nvSpPr>
            <p:spPr>
              <a:xfrm>
                <a:off x="2960" y="1314"/>
                <a:ext cx="109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17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Ｒ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71" name="Rectangle 10"/>
              <p:cNvSpPr/>
              <p:nvPr/>
            </p:nvSpPr>
            <p:spPr>
              <a:xfrm>
                <a:off x="3102" y="1306"/>
                <a:ext cx="108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1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72" name="Rectangle 11"/>
              <p:cNvSpPr/>
              <p:nvPr/>
            </p:nvSpPr>
            <p:spPr>
              <a:xfrm>
                <a:off x="2806" y="1285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73" name="Line 12"/>
              <p:cNvSpPr/>
              <p:nvPr/>
            </p:nvSpPr>
            <p:spPr>
              <a:xfrm>
                <a:off x="2806" y="1285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74" name="Line 13"/>
              <p:cNvSpPr/>
              <p:nvPr/>
            </p:nvSpPr>
            <p:spPr>
              <a:xfrm>
                <a:off x="2806" y="1285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75" name="Rectangle 14"/>
              <p:cNvSpPr/>
              <p:nvPr/>
            </p:nvSpPr>
            <p:spPr>
              <a:xfrm>
                <a:off x="2806" y="1285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76" name="Line 15"/>
              <p:cNvSpPr/>
              <p:nvPr/>
            </p:nvSpPr>
            <p:spPr>
              <a:xfrm>
                <a:off x="2806" y="1285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77" name="Line 16"/>
              <p:cNvSpPr/>
              <p:nvPr/>
            </p:nvSpPr>
            <p:spPr>
              <a:xfrm>
                <a:off x="2806" y="1285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78" name="Rectangle 17"/>
              <p:cNvSpPr/>
              <p:nvPr/>
            </p:nvSpPr>
            <p:spPr>
              <a:xfrm>
                <a:off x="2814" y="1285"/>
                <a:ext cx="489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79" name="Line 18"/>
              <p:cNvSpPr/>
              <p:nvPr/>
            </p:nvSpPr>
            <p:spPr>
              <a:xfrm>
                <a:off x="2814" y="1285"/>
                <a:ext cx="489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80" name="Rectangle 19"/>
              <p:cNvSpPr/>
              <p:nvPr/>
            </p:nvSpPr>
            <p:spPr>
              <a:xfrm>
                <a:off x="3303" y="1285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81" name="Line 20"/>
              <p:cNvSpPr/>
              <p:nvPr/>
            </p:nvSpPr>
            <p:spPr>
              <a:xfrm>
                <a:off x="3303" y="1285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82" name="Line 21"/>
              <p:cNvSpPr/>
              <p:nvPr/>
            </p:nvSpPr>
            <p:spPr>
              <a:xfrm>
                <a:off x="3303" y="1285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83" name="Rectangle 22"/>
              <p:cNvSpPr/>
              <p:nvPr/>
            </p:nvSpPr>
            <p:spPr>
              <a:xfrm>
                <a:off x="3303" y="1285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84" name="Line 23"/>
              <p:cNvSpPr/>
              <p:nvPr/>
            </p:nvSpPr>
            <p:spPr>
              <a:xfrm>
                <a:off x="3303" y="1285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85" name="Line 24"/>
              <p:cNvSpPr/>
              <p:nvPr/>
            </p:nvSpPr>
            <p:spPr>
              <a:xfrm>
                <a:off x="3303" y="1285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86" name="Rectangle 25"/>
              <p:cNvSpPr/>
              <p:nvPr/>
            </p:nvSpPr>
            <p:spPr>
              <a:xfrm>
                <a:off x="2806" y="1292"/>
                <a:ext cx="8" cy="18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87" name="Line 26"/>
              <p:cNvSpPr/>
              <p:nvPr/>
            </p:nvSpPr>
            <p:spPr>
              <a:xfrm>
                <a:off x="2806" y="1292"/>
                <a:ext cx="1" cy="18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88" name="Rectangle 27"/>
              <p:cNvSpPr/>
              <p:nvPr/>
            </p:nvSpPr>
            <p:spPr>
              <a:xfrm>
                <a:off x="3303" y="1292"/>
                <a:ext cx="8" cy="18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89" name="Line 28"/>
              <p:cNvSpPr/>
              <p:nvPr/>
            </p:nvSpPr>
            <p:spPr>
              <a:xfrm>
                <a:off x="3303" y="1292"/>
                <a:ext cx="1" cy="18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90" name="Rectangle 29"/>
              <p:cNvSpPr/>
              <p:nvPr/>
            </p:nvSpPr>
            <p:spPr>
              <a:xfrm>
                <a:off x="2806" y="147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91" name="Line 30"/>
              <p:cNvSpPr/>
              <p:nvPr/>
            </p:nvSpPr>
            <p:spPr>
              <a:xfrm>
                <a:off x="2806" y="147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92" name="Line 31"/>
              <p:cNvSpPr/>
              <p:nvPr/>
            </p:nvSpPr>
            <p:spPr>
              <a:xfrm>
                <a:off x="2806" y="1474"/>
                <a:ext cx="1" cy="8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93" name="Rectangle 32"/>
              <p:cNvSpPr/>
              <p:nvPr/>
            </p:nvSpPr>
            <p:spPr>
              <a:xfrm>
                <a:off x="2806" y="147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94" name="Line 33"/>
              <p:cNvSpPr/>
              <p:nvPr/>
            </p:nvSpPr>
            <p:spPr>
              <a:xfrm>
                <a:off x="2806" y="147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95" name="Line 34"/>
              <p:cNvSpPr/>
              <p:nvPr/>
            </p:nvSpPr>
            <p:spPr>
              <a:xfrm>
                <a:off x="2806" y="1474"/>
                <a:ext cx="1" cy="8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96" name="Rectangle 35"/>
              <p:cNvSpPr/>
              <p:nvPr/>
            </p:nvSpPr>
            <p:spPr>
              <a:xfrm>
                <a:off x="2814" y="1474"/>
                <a:ext cx="489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97" name="Line 36"/>
              <p:cNvSpPr/>
              <p:nvPr/>
            </p:nvSpPr>
            <p:spPr>
              <a:xfrm>
                <a:off x="2814" y="1474"/>
                <a:ext cx="489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0998" name="Rectangle 37"/>
              <p:cNvSpPr/>
              <p:nvPr/>
            </p:nvSpPr>
            <p:spPr>
              <a:xfrm>
                <a:off x="3303" y="147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999" name="Line 38"/>
              <p:cNvSpPr/>
              <p:nvPr/>
            </p:nvSpPr>
            <p:spPr>
              <a:xfrm>
                <a:off x="3303" y="147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00" name="Line 39"/>
              <p:cNvSpPr/>
              <p:nvPr/>
            </p:nvSpPr>
            <p:spPr>
              <a:xfrm>
                <a:off x="3303" y="1474"/>
                <a:ext cx="1" cy="8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01" name="Rectangle 40"/>
              <p:cNvSpPr/>
              <p:nvPr/>
            </p:nvSpPr>
            <p:spPr>
              <a:xfrm>
                <a:off x="3303" y="147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02" name="Line 41"/>
              <p:cNvSpPr/>
              <p:nvPr/>
            </p:nvSpPr>
            <p:spPr>
              <a:xfrm>
                <a:off x="3303" y="147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03" name="Line 42"/>
              <p:cNvSpPr/>
              <p:nvPr/>
            </p:nvSpPr>
            <p:spPr>
              <a:xfrm>
                <a:off x="3303" y="1474"/>
                <a:ext cx="1" cy="8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04" name="Rectangle 43"/>
              <p:cNvSpPr/>
              <p:nvPr/>
            </p:nvSpPr>
            <p:spPr>
              <a:xfrm>
                <a:off x="3312" y="1306"/>
                <a:ext cx="54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05" name="Rectangle 44"/>
              <p:cNvSpPr/>
              <p:nvPr/>
            </p:nvSpPr>
            <p:spPr>
              <a:xfrm>
                <a:off x="3439" y="1314"/>
                <a:ext cx="403" cy="1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21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根结点</a:t>
                </a:r>
                <a:endParaRPr lang="zh-CN" altLang="en-US" sz="3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06" name="Rectangle 45"/>
              <p:cNvSpPr/>
              <p:nvPr/>
            </p:nvSpPr>
            <p:spPr>
              <a:xfrm>
                <a:off x="1524" y="1806"/>
                <a:ext cx="109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07" name="Rectangle 46"/>
              <p:cNvSpPr/>
              <p:nvPr/>
            </p:nvSpPr>
            <p:spPr>
              <a:xfrm>
                <a:off x="1524" y="2026"/>
                <a:ext cx="217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  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08" name="Rectangle 47"/>
              <p:cNvSpPr/>
              <p:nvPr/>
            </p:nvSpPr>
            <p:spPr>
              <a:xfrm>
                <a:off x="2072" y="2026"/>
                <a:ext cx="27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09" name="Rectangle 48"/>
              <p:cNvSpPr/>
              <p:nvPr/>
            </p:nvSpPr>
            <p:spPr>
              <a:xfrm>
                <a:off x="2156" y="2026"/>
                <a:ext cx="27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10" name="Rectangle 49"/>
              <p:cNvSpPr/>
              <p:nvPr/>
            </p:nvSpPr>
            <p:spPr>
              <a:xfrm>
                <a:off x="2218" y="2033"/>
                <a:ext cx="108" cy="1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17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Ｒ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11" name="Rectangle 50"/>
              <p:cNvSpPr/>
              <p:nvPr/>
            </p:nvSpPr>
            <p:spPr>
              <a:xfrm>
                <a:off x="2362" y="2026"/>
                <a:ext cx="136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2 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12" name="Rectangle 51"/>
              <p:cNvSpPr/>
              <p:nvPr/>
            </p:nvSpPr>
            <p:spPr>
              <a:xfrm>
                <a:off x="2065" y="200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13" name="Line 52"/>
              <p:cNvSpPr/>
              <p:nvPr/>
            </p:nvSpPr>
            <p:spPr>
              <a:xfrm>
                <a:off x="2065" y="2004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14" name="Line 53"/>
              <p:cNvSpPr/>
              <p:nvPr/>
            </p:nvSpPr>
            <p:spPr>
              <a:xfrm>
                <a:off x="2065" y="200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15" name="Rectangle 54"/>
              <p:cNvSpPr/>
              <p:nvPr/>
            </p:nvSpPr>
            <p:spPr>
              <a:xfrm>
                <a:off x="2065" y="200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16" name="Line 55"/>
              <p:cNvSpPr/>
              <p:nvPr/>
            </p:nvSpPr>
            <p:spPr>
              <a:xfrm>
                <a:off x="2065" y="2004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17" name="Line 56"/>
              <p:cNvSpPr/>
              <p:nvPr/>
            </p:nvSpPr>
            <p:spPr>
              <a:xfrm>
                <a:off x="2065" y="200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18" name="Rectangle 57"/>
              <p:cNvSpPr/>
              <p:nvPr/>
            </p:nvSpPr>
            <p:spPr>
              <a:xfrm>
                <a:off x="2072" y="2004"/>
                <a:ext cx="555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19" name="Line 58"/>
              <p:cNvSpPr/>
              <p:nvPr/>
            </p:nvSpPr>
            <p:spPr>
              <a:xfrm>
                <a:off x="2072" y="2004"/>
                <a:ext cx="555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20" name="Rectangle 59"/>
              <p:cNvSpPr/>
              <p:nvPr/>
            </p:nvSpPr>
            <p:spPr>
              <a:xfrm>
                <a:off x="2627" y="200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21" name="Line 60"/>
              <p:cNvSpPr/>
              <p:nvPr/>
            </p:nvSpPr>
            <p:spPr>
              <a:xfrm>
                <a:off x="2627" y="200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22" name="Line 61"/>
              <p:cNvSpPr/>
              <p:nvPr/>
            </p:nvSpPr>
            <p:spPr>
              <a:xfrm>
                <a:off x="2627" y="200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23" name="Rectangle 62"/>
              <p:cNvSpPr/>
              <p:nvPr/>
            </p:nvSpPr>
            <p:spPr>
              <a:xfrm>
                <a:off x="2627" y="200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24" name="Line 63"/>
              <p:cNvSpPr/>
              <p:nvPr/>
            </p:nvSpPr>
            <p:spPr>
              <a:xfrm>
                <a:off x="2627" y="200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25" name="Line 64"/>
              <p:cNvSpPr/>
              <p:nvPr/>
            </p:nvSpPr>
            <p:spPr>
              <a:xfrm>
                <a:off x="2627" y="200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26" name="Rectangle 65"/>
              <p:cNvSpPr/>
              <p:nvPr/>
            </p:nvSpPr>
            <p:spPr>
              <a:xfrm>
                <a:off x="2065" y="2011"/>
                <a:ext cx="7" cy="18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27" name="Line 66"/>
              <p:cNvSpPr/>
              <p:nvPr/>
            </p:nvSpPr>
            <p:spPr>
              <a:xfrm>
                <a:off x="2065" y="2011"/>
                <a:ext cx="1" cy="183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28" name="Rectangle 67"/>
              <p:cNvSpPr/>
              <p:nvPr/>
            </p:nvSpPr>
            <p:spPr>
              <a:xfrm>
                <a:off x="2627" y="2011"/>
                <a:ext cx="8" cy="18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29" name="Line 68"/>
              <p:cNvSpPr/>
              <p:nvPr/>
            </p:nvSpPr>
            <p:spPr>
              <a:xfrm>
                <a:off x="2627" y="2011"/>
                <a:ext cx="1" cy="183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30" name="Rectangle 69"/>
              <p:cNvSpPr/>
              <p:nvPr/>
            </p:nvSpPr>
            <p:spPr>
              <a:xfrm>
                <a:off x="2065" y="219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31" name="Line 70"/>
              <p:cNvSpPr/>
              <p:nvPr/>
            </p:nvSpPr>
            <p:spPr>
              <a:xfrm>
                <a:off x="2065" y="2194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32" name="Line 71"/>
              <p:cNvSpPr/>
              <p:nvPr/>
            </p:nvSpPr>
            <p:spPr>
              <a:xfrm>
                <a:off x="2065" y="219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33" name="Rectangle 72"/>
              <p:cNvSpPr/>
              <p:nvPr/>
            </p:nvSpPr>
            <p:spPr>
              <a:xfrm>
                <a:off x="2065" y="219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34" name="Line 73"/>
              <p:cNvSpPr/>
              <p:nvPr/>
            </p:nvSpPr>
            <p:spPr>
              <a:xfrm>
                <a:off x="2065" y="2194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35" name="Line 74"/>
              <p:cNvSpPr/>
              <p:nvPr/>
            </p:nvSpPr>
            <p:spPr>
              <a:xfrm>
                <a:off x="2065" y="219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36" name="Rectangle 75"/>
              <p:cNvSpPr/>
              <p:nvPr/>
            </p:nvSpPr>
            <p:spPr>
              <a:xfrm>
                <a:off x="2072" y="2194"/>
                <a:ext cx="555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37" name="Line 76"/>
              <p:cNvSpPr/>
              <p:nvPr/>
            </p:nvSpPr>
            <p:spPr>
              <a:xfrm>
                <a:off x="2072" y="2194"/>
                <a:ext cx="555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38" name="Rectangle 77"/>
              <p:cNvSpPr/>
              <p:nvPr/>
            </p:nvSpPr>
            <p:spPr>
              <a:xfrm>
                <a:off x="2627" y="219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39" name="Line 78"/>
              <p:cNvSpPr/>
              <p:nvPr/>
            </p:nvSpPr>
            <p:spPr>
              <a:xfrm>
                <a:off x="2627" y="219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40" name="Line 79"/>
              <p:cNvSpPr/>
              <p:nvPr/>
            </p:nvSpPr>
            <p:spPr>
              <a:xfrm>
                <a:off x="2627" y="219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41" name="Rectangle 80"/>
              <p:cNvSpPr/>
              <p:nvPr/>
            </p:nvSpPr>
            <p:spPr>
              <a:xfrm>
                <a:off x="2627" y="219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42" name="Line 81"/>
              <p:cNvSpPr/>
              <p:nvPr/>
            </p:nvSpPr>
            <p:spPr>
              <a:xfrm>
                <a:off x="2627" y="219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43" name="Line 82"/>
              <p:cNvSpPr/>
              <p:nvPr/>
            </p:nvSpPr>
            <p:spPr>
              <a:xfrm>
                <a:off x="2627" y="219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44" name="Rectangle 83"/>
              <p:cNvSpPr/>
              <p:nvPr/>
            </p:nvSpPr>
            <p:spPr>
              <a:xfrm>
                <a:off x="2635" y="2026"/>
                <a:ext cx="55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45" name="Rectangle 84"/>
              <p:cNvSpPr/>
              <p:nvPr/>
            </p:nvSpPr>
            <p:spPr>
              <a:xfrm>
                <a:off x="2770" y="2026"/>
                <a:ext cx="27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46" name="Rectangle 85"/>
              <p:cNvSpPr/>
              <p:nvPr/>
            </p:nvSpPr>
            <p:spPr>
              <a:xfrm>
                <a:off x="2833" y="2033"/>
                <a:ext cx="537" cy="1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21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兄弟结点</a:t>
                </a:r>
                <a:endParaRPr lang="zh-CN" altLang="en-US" sz="3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47" name="Rectangle 86"/>
              <p:cNvSpPr/>
              <p:nvPr/>
            </p:nvSpPr>
            <p:spPr>
              <a:xfrm>
                <a:off x="3380" y="2026"/>
                <a:ext cx="55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48" name="Rectangle 87"/>
              <p:cNvSpPr/>
              <p:nvPr/>
            </p:nvSpPr>
            <p:spPr>
              <a:xfrm>
                <a:off x="3508" y="2033"/>
                <a:ext cx="109" cy="1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17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　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49" name="Rectangle 88"/>
              <p:cNvSpPr/>
              <p:nvPr/>
            </p:nvSpPr>
            <p:spPr>
              <a:xfrm>
                <a:off x="3658" y="2026"/>
                <a:ext cx="27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50" name="Rectangle 89"/>
              <p:cNvSpPr/>
              <p:nvPr/>
            </p:nvSpPr>
            <p:spPr>
              <a:xfrm>
                <a:off x="3742" y="2026"/>
                <a:ext cx="27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51" name="Rectangle 90"/>
              <p:cNvSpPr/>
              <p:nvPr/>
            </p:nvSpPr>
            <p:spPr>
              <a:xfrm>
                <a:off x="3804" y="2033"/>
                <a:ext cx="109" cy="1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17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Ｒ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52" name="Rectangle 91"/>
              <p:cNvSpPr/>
              <p:nvPr/>
            </p:nvSpPr>
            <p:spPr>
              <a:xfrm>
                <a:off x="3946" y="2026"/>
                <a:ext cx="55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3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53" name="Rectangle 92"/>
              <p:cNvSpPr/>
              <p:nvPr/>
            </p:nvSpPr>
            <p:spPr>
              <a:xfrm>
                <a:off x="3650" y="200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54" name="Line 93"/>
              <p:cNvSpPr/>
              <p:nvPr/>
            </p:nvSpPr>
            <p:spPr>
              <a:xfrm>
                <a:off x="3650" y="200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55" name="Line 94"/>
              <p:cNvSpPr/>
              <p:nvPr/>
            </p:nvSpPr>
            <p:spPr>
              <a:xfrm>
                <a:off x="3650" y="200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56" name="Rectangle 95"/>
              <p:cNvSpPr/>
              <p:nvPr/>
            </p:nvSpPr>
            <p:spPr>
              <a:xfrm>
                <a:off x="3650" y="200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57" name="Line 96"/>
              <p:cNvSpPr/>
              <p:nvPr/>
            </p:nvSpPr>
            <p:spPr>
              <a:xfrm>
                <a:off x="3650" y="200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58" name="Line 97"/>
              <p:cNvSpPr/>
              <p:nvPr/>
            </p:nvSpPr>
            <p:spPr>
              <a:xfrm>
                <a:off x="3650" y="200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59" name="Rectangle 98"/>
              <p:cNvSpPr/>
              <p:nvPr/>
            </p:nvSpPr>
            <p:spPr>
              <a:xfrm>
                <a:off x="3658" y="2004"/>
                <a:ext cx="489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60" name="Line 99"/>
              <p:cNvSpPr/>
              <p:nvPr/>
            </p:nvSpPr>
            <p:spPr>
              <a:xfrm>
                <a:off x="3658" y="2004"/>
                <a:ext cx="489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61" name="Rectangle 100"/>
              <p:cNvSpPr/>
              <p:nvPr/>
            </p:nvSpPr>
            <p:spPr>
              <a:xfrm>
                <a:off x="4147" y="200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62" name="Line 101"/>
              <p:cNvSpPr/>
              <p:nvPr/>
            </p:nvSpPr>
            <p:spPr>
              <a:xfrm>
                <a:off x="4147" y="200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63" name="Line 102"/>
              <p:cNvSpPr/>
              <p:nvPr/>
            </p:nvSpPr>
            <p:spPr>
              <a:xfrm>
                <a:off x="4147" y="200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64" name="Rectangle 103"/>
              <p:cNvSpPr/>
              <p:nvPr/>
            </p:nvSpPr>
            <p:spPr>
              <a:xfrm>
                <a:off x="4147" y="200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65" name="Line 104"/>
              <p:cNvSpPr/>
              <p:nvPr/>
            </p:nvSpPr>
            <p:spPr>
              <a:xfrm>
                <a:off x="4147" y="200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66" name="Line 105"/>
              <p:cNvSpPr/>
              <p:nvPr/>
            </p:nvSpPr>
            <p:spPr>
              <a:xfrm>
                <a:off x="4147" y="200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67" name="Rectangle 106"/>
              <p:cNvSpPr/>
              <p:nvPr/>
            </p:nvSpPr>
            <p:spPr>
              <a:xfrm>
                <a:off x="3650" y="2011"/>
                <a:ext cx="8" cy="18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68" name="Line 107"/>
              <p:cNvSpPr/>
              <p:nvPr/>
            </p:nvSpPr>
            <p:spPr>
              <a:xfrm>
                <a:off x="3650" y="2011"/>
                <a:ext cx="1" cy="183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69" name="Rectangle 108"/>
              <p:cNvSpPr/>
              <p:nvPr/>
            </p:nvSpPr>
            <p:spPr>
              <a:xfrm>
                <a:off x="4147" y="2011"/>
                <a:ext cx="8" cy="183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70" name="Line 109"/>
              <p:cNvSpPr/>
              <p:nvPr/>
            </p:nvSpPr>
            <p:spPr>
              <a:xfrm>
                <a:off x="4147" y="2011"/>
                <a:ext cx="1" cy="183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71" name="Rectangle 110"/>
              <p:cNvSpPr/>
              <p:nvPr/>
            </p:nvSpPr>
            <p:spPr>
              <a:xfrm>
                <a:off x="3650" y="219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72" name="Line 111"/>
              <p:cNvSpPr/>
              <p:nvPr/>
            </p:nvSpPr>
            <p:spPr>
              <a:xfrm>
                <a:off x="3650" y="219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73" name="Line 112"/>
              <p:cNvSpPr/>
              <p:nvPr/>
            </p:nvSpPr>
            <p:spPr>
              <a:xfrm>
                <a:off x="3650" y="219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74" name="Rectangle 113"/>
              <p:cNvSpPr/>
              <p:nvPr/>
            </p:nvSpPr>
            <p:spPr>
              <a:xfrm>
                <a:off x="3650" y="219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75" name="Line 114"/>
              <p:cNvSpPr/>
              <p:nvPr/>
            </p:nvSpPr>
            <p:spPr>
              <a:xfrm>
                <a:off x="3650" y="219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76" name="Line 115"/>
              <p:cNvSpPr/>
              <p:nvPr/>
            </p:nvSpPr>
            <p:spPr>
              <a:xfrm>
                <a:off x="3650" y="219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77" name="Rectangle 116"/>
              <p:cNvSpPr/>
              <p:nvPr/>
            </p:nvSpPr>
            <p:spPr>
              <a:xfrm>
                <a:off x="3658" y="2194"/>
                <a:ext cx="489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78" name="Line 117"/>
              <p:cNvSpPr/>
              <p:nvPr/>
            </p:nvSpPr>
            <p:spPr>
              <a:xfrm>
                <a:off x="3658" y="2194"/>
                <a:ext cx="489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79" name="Rectangle 118"/>
              <p:cNvSpPr/>
              <p:nvPr/>
            </p:nvSpPr>
            <p:spPr>
              <a:xfrm>
                <a:off x="4147" y="219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80" name="Line 119"/>
              <p:cNvSpPr/>
              <p:nvPr/>
            </p:nvSpPr>
            <p:spPr>
              <a:xfrm>
                <a:off x="4147" y="219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81" name="Line 120"/>
              <p:cNvSpPr/>
              <p:nvPr/>
            </p:nvSpPr>
            <p:spPr>
              <a:xfrm>
                <a:off x="4147" y="219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82" name="Rectangle 121"/>
              <p:cNvSpPr/>
              <p:nvPr/>
            </p:nvSpPr>
            <p:spPr>
              <a:xfrm>
                <a:off x="4147" y="219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83" name="Line 122"/>
              <p:cNvSpPr/>
              <p:nvPr/>
            </p:nvSpPr>
            <p:spPr>
              <a:xfrm>
                <a:off x="4147" y="2194"/>
                <a:ext cx="8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84" name="Line 123"/>
              <p:cNvSpPr/>
              <p:nvPr/>
            </p:nvSpPr>
            <p:spPr>
              <a:xfrm>
                <a:off x="4147" y="219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85" name="Rectangle 124"/>
              <p:cNvSpPr/>
              <p:nvPr/>
            </p:nvSpPr>
            <p:spPr>
              <a:xfrm>
                <a:off x="4155" y="2026"/>
                <a:ext cx="54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86" name="Rectangle 125"/>
              <p:cNvSpPr/>
              <p:nvPr/>
            </p:nvSpPr>
            <p:spPr>
              <a:xfrm>
                <a:off x="1524" y="2274"/>
                <a:ext cx="869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                          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87" name="Rectangle 126"/>
              <p:cNvSpPr/>
              <p:nvPr/>
            </p:nvSpPr>
            <p:spPr>
              <a:xfrm>
                <a:off x="3680" y="2282"/>
                <a:ext cx="402" cy="1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21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叶结点</a:t>
                </a:r>
                <a:endParaRPr lang="zh-CN" altLang="en-US" sz="3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88" name="Rectangle 127"/>
              <p:cNvSpPr/>
              <p:nvPr/>
            </p:nvSpPr>
            <p:spPr>
              <a:xfrm>
                <a:off x="1531" y="2744"/>
                <a:ext cx="27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89" name="Rectangle 128"/>
              <p:cNvSpPr/>
              <p:nvPr/>
            </p:nvSpPr>
            <p:spPr>
              <a:xfrm>
                <a:off x="1612" y="2752"/>
                <a:ext cx="108" cy="1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17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Ｒ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90" name="Rectangle 129"/>
              <p:cNvSpPr/>
              <p:nvPr/>
            </p:nvSpPr>
            <p:spPr>
              <a:xfrm>
                <a:off x="1754" y="2744"/>
                <a:ext cx="109" cy="1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4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91" name="Rectangle 130"/>
              <p:cNvSpPr/>
              <p:nvPr/>
            </p:nvSpPr>
            <p:spPr>
              <a:xfrm>
                <a:off x="1524" y="272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92" name="Line 131"/>
              <p:cNvSpPr/>
              <p:nvPr/>
            </p:nvSpPr>
            <p:spPr>
              <a:xfrm>
                <a:off x="1524" y="2724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93" name="Line 132"/>
              <p:cNvSpPr/>
              <p:nvPr/>
            </p:nvSpPr>
            <p:spPr>
              <a:xfrm>
                <a:off x="1524" y="272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94" name="Rectangle 133"/>
              <p:cNvSpPr/>
              <p:nvPr/>
            </p:nvSpPr>
            <p:spPr>
              <a:xfrm>
                <a:off x="1524" y="272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95" name="Line 134"/>
              <p:cNvSpPr/>
              <p:nvPr/>
            </p:nvSpPr>
            <p:spPr>
              <a:xfrm>
                <a:off x="1524" y="2724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96" name="Line 135"/>
              <p:cNvSpPr/>
              <p:nvPr/>
            </p:nvSpPr>
            <p:spPr>
              <a:xfrm>
                <a:off x="1524" y="272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97" name="Rectangle 136"/>
              <p:cNvSpPr/>
              <p:nvPr/>
            </p:nvSpPr>
            <p:spPr>
              <a:xfrm>
                <a:off x="1531" y="2724"/>
                <a:ext cx="424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098" name="Line 137"/>
              <p:cNvSpPr/>
              <p:nvPr/>
            </p:nvSpPr>
            <p:spPr>
              <a:xfrm>
                <a:off x="1531" y="2724"/>
                <a:ext cx="42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099" name="Rectangle 138"/>
              <p:cNvSpPr/>
              <p:nvPr/>
            </p:nvSpPr>
            <p:spPr>
              <a:xfrm>
                <a:off x="1955" y="272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00" name="Line 139"/>
              <p:cNvSpPr/>
              <p:nvPr/>
            </p:nvSpPr>
            <p:spPr>
              <a:xfrm>
                <a:off x="1955" y="2724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01" name="Line 140"/>
              <p:cNvSpPr/>
              <p:nvPr/>
            </p:nvSpPr>
            <p:spPr>
              <a:xfrm>
                <a:off x="1955" y="272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02" name="Rectangle 141"/>
              <p:cNvSpPr/>
              <p:nvPr/>
            </p:nvSpPr>
            <p:spPr>
              <a:xfrm>
                <a:off x="1955" y="272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03" name="Line 142"/>
              <p:cNvSpPr/>
              <p:nvPr/>
            </p:nvSpPr>
            <p:spPr>
              <a:xfrm>
                <a:off x="1955" y="2724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04" name="Line 143"/>
              <p:cNvSpPr/>
              <p:nvPr/>
            </p:nvSpPr>
            <p:spPr>
              <a:xfrm>
                <a:off x="1955" y="272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05" name="Rectangle 144"/>
              <p:cNvSpPr/>
              <p:nvPr/>
            </p:nvSpPr>
            <p:spPr>
              <a:xfrm>
                <a:off x="1524" y="2731"/>
                <a:ext cx="7" cy="18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06" name="Line 145"/>
              <p:cNvSpPr/>
              <p:nvPr/>
            </p:nvSpPr>
            <p:spPr>
              <a:xfrm>
                <a:off x="1524" y="2731"/>
                <a:ext cx="1" cy="18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07" name="Rectangle 146"/>
              <p:cNvSpPr/>
              <p:nvPr/>
            </p:nvSpPr>
            <p:spPr>
              <a:xfrm>
                <a:off x="1955" y="2731"/>
                <a:ext cx="7" cy="18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08" name="Line 147"/>
              <p:cNvSpPr/>
              <p:nvPr/>
            </p:nvSpPr>
            <p:spPr>
              <a:xfrm>
                <a:off x="1955" y="2731"/>
                <a:ext cx="1" cy="18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09" name="Rectangle 148"/>
              <p:cNvSpPr/>
              <p:nvPr/>
            </p:nvSpPr>
            <p:spPr>
              <a:xfrm>
                <a:off x="1524" y="291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10" name="Line 149"/>
              <p:cNvSpPr/>
              <p:nvPr/>
            </p:nvSpPr>
            <p:spPr>
              <a:xfrm>
                <a:off x="1524" y="2913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11" name="Line 150"/>
              <p:cNvSpPr/>
              <p:nvPr/>
            </p:nvSpPr>
            <p:spPr>
              <a:xfrm>
                <a:off x="1524" y="2913"/>
                <a:ext cx="1" cy="8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12" name="Rectangle 151"/>
              <p:cNvSpPr/>
              <p:nvPr/>
            </p:nvSpPr>
            <p:spPr>
              <a:xfrm>
                <a:off x="1524" y="291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13" name="Line 152"/>
              <p:cNvSpPr/>
              <p:nvPr/>
            </p:nvSpPr>
            <p:spPr>
              <a:xfrm>
                <a:off x="1524" y="2913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14" name="Line 153"/>
              <p:cNvSpPr/>
              <p:nvPr/>
            </p:nvSpPr>
            <p:spPr>
              <a:xfrm>
                <a:off x="1524" y="2913"/>
                <a:ext cx="1" cy="8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15" name="Rectangle 154"/>
              <p:cNvSpPr/>
              <p:nvPr/>
            </p:nvSpPr>
            <p:spPr>
              <a:xfrm>
                <a:off x="1531" y="2913"/>
                <a:ext cx="424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16" name="Line 155"/>
              <p:cNvSpPr/>
              <p:nvPr/>
            </p:nvSpPr>
            <p:spPr>
              <a:xfrm>
                <a:off x="1531" y="2913"/>
                <a:ext cx="424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17" name="Rectangle 156"/>
              <p:cNvSpPr/>
              <p:nvPr/>
            </p:nvSpPr>
            <p:spPr>
              <a:xfrm>
                <a:off x="1955" y="291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18" name="Line 157"/>
              <p:cNvSpPr/>
              <p:nvPr/>
            </p:nvSpPr>
            <p:spPr>
              <a:xfrm>
                <a:off x="1955" y="2913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19" name="Line 158"/>
              <p:cNvSpPr/>
              <p:nvPr/>
            </p:nvSpPr>
            <p:spPr>
              <a:xfrm>
                <a:off x="1955" y="2913"/>
                <a:ext cx="1" cy="8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20" name="Rectangle 159"/>
              <p:cNvSpPr/>
              <p:nvPr/>
            </p:nvSpPr>
            <p:spPr>
              <a:xfrm>
                <a:off x="1955" y="291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21" name="Line 160"/>
              <p:cNvSpPr/>
              <p:nvPr/>
            </p:nvSpPr>
            <p:spPr>
              <a:xfrm>
                <a:off x="1955" y="2913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22" name="Line 161"/>
              <p:cNvSpPr/>
              <p:nvPr/>
            </p:nvSpPr>
            <p:spPr>
              <a:xfrm>
                <a:off x="1955" y="2913"/>
                <a:ext cx="1" cy="8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23" name="Rectangle 162"/>
              <p:cNvSpPr/>
              <p:nvPr/>
            </p:nvSpPr>
            <p:spPr>
              <a:xfrm>
                <a:off x="1962" y="2744"/>
                <a:ext cx="82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24" name="Rectangle 163"/>
              <p:cNvSpPr/>
              <p:nvPr/>
            </p:nvSpPr>
            <p:spPr>
              <a:xfrm>
                <a:off x="2160" y="2752"/>
                <a:ext cx="537" cy="1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21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兄弟结点</a:t>
                </a:r>
                <a:endParaRPr lang="zh-CN" altLang="en-US" sz="3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25" name="Rectangle 164"/>
              <p:cNvSpPr/>
              <p:nvPr/>
            </p:nvSpPr>
            <p:spPr>
              <a:xfrm>
                <a:off x="2708" y="2744"/>
                <a:ext cx="27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26" name="Rectangle 165"/>
              <p:cNvSpPr/>
              <p:nvPr/>
            </p:nvSpPr>
            <p:spPr>
              <a:xfrm>
                <a:off x="2770" y="2752"/>
                <a:ext cx="109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17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　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27" name="Rectangle 166"/>
              <p:cNvSpPr/>
              <p:nvPr/>
            </p:nvSpPr>
            <p:spPr>
              <a:xfrm>
                <a:off x="2916" y="2744"/>
                <a:ext cx="27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28" name="Rectangle 167"/>
              <p:cNvSpPr/>
              <p:nvPr/>
            </p:nvSpPr>
            <p:spPr>
              <a:xfrm>
                <a:off x="2993" y="2752"/>
                <a:ext cx="109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17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Ｒ</a:t>
                </a:r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29" name="Rectangle 168"/>
              <p:cNvSpPr/>
              <p:nvPr/>
            </p:nvSpPr>
            <p:spPr>
              <a:xfrm>
                <a:off x="3135" y="2744"/>
                <a:ext cx="54" cy="12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5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30" name="Rectangle 169"/>
              <p:cNvSpPr/>
              <p:nvPr/>
            </p:nvSpPr>
            <p:spPr>
              <a:xfrm>
                <a:off x="2909" y="272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31" name="Line 170"/>
              <p:cNvSpPr/>
              <p:nvPr/>
            </p:nvSpPr>
            <p:spPr>
              <a:xfrm>
                <a:off x="2909" y="2724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32" name="Line 171"/>
              <p:cNvSpPr/>
              <p:nvPr/>
            </p:nvSpPr>
            <p:spPr>
              <a:xfrm>
                <a:off x="2909" y="272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33" name="Rectangle 172"/>
              <p:cNvSpPr/>
              <p:nvPr/>
            </p:nvSpPr>
            <p:spPr>
              <a:xfrm>
                <a:off x="2909" y="272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34" name="Line 173"/>
              <p:cNvSpPr/>
              <p:nvPr/>
            </p:nvSpPr>
            <p:spPr>
              <a:xfrm>
                <a:off x="2909" y="2724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35" name="Line 174"/>
              <p:cNvSpPr/>
              <p:nvPr/>
            </p:nvSpPr>
            <p:spPr>
              <a:xfrm>
                <a:off x="2909" y="272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36" name="Rectangle 175"/>
              <p:cNvSpPr/>
              <p:nvPr/>
            </p:nvSpPr>
            <p:spPr>
              <a:xfrm>
                <a:off x="2916" y="2724"/>
                <a:ext cx="420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37" name="Line 176"/>
              <p:cNvSpPr/>
              <p:nvPr/>
            </p:nvSpPr>
            <p:spPr>
              <a:xfrm>
                <a:off x="2916" y="2724"/>
                <a:ext cx="420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38" name="Rectangle 177"/>
              <p:cNvSpPr/>
              <p:nvPr/>
            </p:nvSpPr>
            <p:spPr>
              <a:xfrm>
                <a:off x="3336" y="272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39" name="Line 178"/>
              <p:cNvSpPr/>
              <p:nvPr/>
            </p:nvSpPr>
            <p:spPr>
              <a:xfrm>
                <a:off x="3336" y="2724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40" name="Line 179"/>
              <p:cNvSpPr/>
              <p:nvPr/>
            </p:nvSpPr>
            <p:spPr>
              <a:xfrm>
                <a:off x="3336" y="272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41" name="Rectangle 180"/>
              <p:cNvSpPr/>
              <p:nvPr/>
            </p:nvSpPr>
            <p:spPr>
              <a:xfrm>
                <a:off x="3336" y="272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42" name="Line 181"/>
              <p:cNvSpPr/>
              <p:nvPr/>
            </p:nvSpPr>
            <p:spPr>
              <a:xfrm>
                <a:off x="3336" y="2724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43" name="Line 182"/>
              <p:cNvSpPr/>
              <p:nvPr/>
            </p:nvSpPr>
            <p:spPr>
              <a:xfrm>
                <a:off x="3336" y="2724"/>
                <a:ext cx="1" cy="7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44" name="Rectangle 183"/>
              <p:cNvSpPr/>
              <p:nvPr/>
            </p:nvSpPr>
            <p:spPr>
              <a:xfrm>
                <a:off x="2909" y="2731"/>
                <a:ext cx="7" cy="18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45" name="Line 184"/>
              <p:cNvSpPr/>
              <p:nvPr/>
            </p:nvSpPr>
            <p:spPr>
              <a:xfrm>
                <a:off x="2909" y="2731"/>
                <a:ext cx="1" cy="18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46" name="Rectangle 185"/>
              <p:cNvSpPr/>
              <p:nvPr/>
            </p:nvSpPr>
            <p:spPr>
              <a:xfrm>
                <a:off x="3336" y="2731"/>
                <a:ext cx="7" cy="182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47" name="Line 186"/>
              <p:cNvSpPr/>
              <p:nvPr/>
            </p:nvSpPr>
            <p:spPr>
              <a:xfrm>
                <a:off x="3336" y="2731"/>
                <a:ext cx="1" cy="182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48" name="Rectangle 187"/>
              <p:cNvSpPr/>
              <p:nvPr/>
            </p:nvSpPr>
            <p:spPr>
              <a:xfrm>
                <a:off x="2909" y="291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49" name="Line 188"/>
              <p:cNvSpPr/>
              <p:nvPr/>
            </p:nvSpPr>
            <p:spPr>
              <a:xfrm>
                <a:off x="2909" y="2913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50" name="Line 189"/>
              <p:cNvSpPr/>
              <p:nvPr/>
            </p:nvSpPr>
            <p:spPr>
              <a:xfrm>
                <a:off x="2909" y="2913"/>
                <a:ext cx="1" cy="8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51" name="Rectangle 190"/>
              <p:cNvSpPr/>
              <p:nvPr/>
            </p:nvSpPr>
            <p:spPr>
              <a:xfrm>
                <a:off x="2909" y="291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52" name="Line 191"/>
              <p:cNvSpPr/>
              <p:nvPr/>
            </p:nvSpPr>
            <p:spPr>
              <a:xfrm>
                <a:off x="2909" y="2913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53" name="Line 192"/>
              <p:cNvSpPr/>
              <p:nvPr/>
            </p:nvSpPr>
            <p:spPr>
              <a:xfrm>
                <a:off x="2909" y="2913"/>
                <a:ext cx="1" cy="8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54" name="Rectangle 193"/>
              <p:cNvSpPr/>
              <p:nvPr/>
            </p:nvSpPr>
            <p:spPr>
              <a:xfrm>
                <a:off x="2916" y="2913"/>
                <a:ext cx="420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55" name="Line 194"/>
              <p:cNvSpPr/>
              <p:nvPr/>
            </p:nvSpPr>
            <p:spPr>
              <a:xfrm>
                <a:off x="2916" y="2913"/>
                <a:ext cx="420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56" name="Rectangle 195"/>
              <p:cNvSpPr/>
              <p:nvPr/>
            </p:nvSpPr>
            <p:spPr>
              <a:xfrm>
                <a:off x="3336" y="291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57" name="Line 196"/>
              <p:cNvSpPr/>
              <p:nvPr/>
            </p:nvSpPr>
            <p:spPr>
              <a:xfrm>
                <a:off x="3336" y="2913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58" name="Line 197"/>
              <p:cNvSpPr/>
              <p:nvPr/>
            </p:nvSpPr>
            <p:spPr>
              <a:xfrm>
                <a:off x="3336" y="2913"/>
                <a:ext cx="1" cy="8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59" name="Rectangle 198"/>
              <p:cNvSpPr/>
              <p:nvPr/>
            </p:nvSpPr>
            <p:spPr>
              <a:xfrm>
                <a:off x="3336" y="291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</a:ln>
            </p:spPr>
            <p:txBody>
              <a:bodyPr anchor="t" anchorCtr="0"/>
              <a:lstStyle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60" name="Line 199"/>
              <p:cNvSpPr/>
              <p:nvPr/>
            </p:nvSpPr>
            <p:spPr>
              <a:xfrm>
                <a:off x="3336" y="2913"/>
                <a:ext cx="7" cy="1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61" name="Line 200"/>
              <p:cNvSpPr/>
              <p:nvPr/>
            </p:nvSpPr>
            <p:spPr>
              <a:xfrm>
                <a:off x="3336" y="2913"/>
                <a:ext cx="1" cy="8"/>
              </a:xfrm>
              <a:prstGeom prst="line">
                <a:avLst/>
              </a:prstGeom>
              <a:ln w="0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62" name="Rectangle 201"/>
              <p:cNvSpPr/>
              <p:nvPr/>
            </p:nvSpPr>
            <p:spPr>
              <a:xfrm>
                <a:off x="1524" y="2992"/>
                <a:ext cx="27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63" name="Rectangle 202"/>
              <p:cNvSpPr/>
              <p:nvPr/>
            </p:nvSpPr>
            <p:spPr>
              <a:xfrm>
                <a:off x="1586" y="3001"/>
                <a:ext cx="403" cy="1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21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叶结点</a:t>
                </a:r>
                <a:endParaRPr lang="zh-CN" altLang="en-US" sz="32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64" name="Rectangle 203"/>
              <p:cNvSpPr/>
              <p:nvPr/>
            </p:nvSpPr>
            <p:spPr>
              <a:xfrm>
                <a:off x="2003" y="2992"/>
                <a:ext cx="353" cy="1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en-US" altLang="zh-CN" sz="1700" b="1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             </a:t>
                </a:r>
                <a:endParaRPr lang="en-US" altLang="zh-CN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165" name="Rectangle 204"/>
              <p:cNvSpPr/>
              <p:nvPr/>
            </p:nvSpPr>
            <p:spPr>
              <a:xfrm>
                <a:off x="2868" y="3001"/>
                <a:ext cx="402" cy="1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 anchor="t" anchorCtr="0">
                <a:spAutoFit/>
              </a:bodyPr>
              <a:lstStyle/>
              <a:p>
                <a:r>
                  <a:rPr lang="zh-CN" altLang="en-US" sz="21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叶结点</a:t>
                </a:r>
                <a:endParaRPr lang="zh-CN" altLang="en-US" sz="32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1166" name="Rectangle 206"/>
            <p:cNvSpPr/>
            <p:nvPr/>
          </p:nvSpPr>
          <p:spPr>
            <a:xfrm>
              <a:off x="2445" y="3428"/>
              <a:ext cx="0" cy="18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 anchor="t" anchorCtr="0">
              <a:spAutoFit/>
            </a:bodyPr>
            <a:lstStyle/>
            <a:p>
              <a:endParaRPr lang="zh-CN" altLang="zh-CN" dirty="0">
                <a:latin typeface="Arial" panose="020B0604020202020204" pitchFamily="34" charset="0"/>
              </a:endParaRPr>
            </a:p>
          </p:txBody>
        </p:sp>
        <p:sp>
          <p:nvSpPr>
            <p:cNvPr id="41167" name="Line 207"/>
            <p:cNvSpPr/>
            <p:nvPr/>
          </p:nvSpPr>
          <p:spPr>
            <a:xfrm>
              <a:off x="3072" y="1491"/>
              <a:ext cx="1" cy="237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168" name="Freeform 208"/>
            <p:cNvSpPr/>
            <p:nvPr/>
          </p:nvSpPr>
          <p:spPr>
            <a:xfrm>
              <a:off x="2352" y="1722"/>
              <a:ext cx="1534" cy="6"/>
            </a:xfrm>
            <a:custGeom>
              <a:avLst/>
              <a:gdLst/>
              <a:ahLst/>
              <a:cxnLst>
                <a:cxn ang="0">
                  <a:pos x="0" y="6"/>
                </a:cxn>
                <a:cxn ang="0">
                  <a:pos x="1534" y="0"/>
                </a:cxn>
              </a:cxnLst>
              <a:rect l="0" t="0" r="0" b="0"/>
              <a:pathLst>
                <a:path w="1534" h="6">
                  <a:moveTo>
                    <a:pt x="0" y="6"/>
                  </a:moveTo>
                  <a:lnTo>
                    <a:pt x="1534" y="0"/>
                  </a:lnTo>
                </a:path>
              </a:pathLst>
            </a:custGeom>
            <a:solidFill>
              <a:srgbClr val="FFFFFF"/>
            </a:solidFill>
            <a:ln w="1746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169" name="Group 211"/>
            <p:cNvGrpSpPr/>
            <p:nvPr/>
          </p:nvGrpSpPr>
          <p:grpSpPr>
            <a:xfrm>
              <a:off x="3810" y="1728"/>
              <a:ext cx="121" cy="303"/>
              <a:chOff x="3866" y="1960"/>
              <a:chExt cx="121" cy="303"/>
            </a:xfrm>
          </p:grpSpPr>
          <p:sp>
            <p:nvSpPr>
              <p:cNvPr id="41170" name="Line 209"/>
              <p:cNvSpPr/>
              <p:nvPr/>
            </p:nvSpPr>
            <p:spPr>
              <a:xfrm>
                <a:off x="3924" y="1960"/>
                <a:ext cx="4" cy="194"/>
              </a:xfrm>
              <a:prstGeom prst="line">
                <a:avLst/>
              </a:prstGeom>
              <a:ln w="1746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71" name="Freeform 210"/>
              <p:cNvSpPr/>
              <p:nvPr/>
            </p:nvSpPr>
            <p:spPr>
              <a:xfrm>
                <a:off x="3866" y="2146"/>
                <a:ext cx="121" cy="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17"/>
                  </a:cxn>
                  <a:cxn ang="0">
                    <a:pos x="121" y="0"/>
                  </a:cxn>
                  <a:cxn ang="0">
                    <a:pos x="0" y="0"/>
                  </a:cxn>
                </a:cxnLst>
                <a:rect l="0" t="0" r="0" b="0"/>
                <a:pathLst>
                  <a:path w="121" h="117">
                    <a:moveTo>
                      <a:pt x="0" y="0"/>
                    </a:moveTo>
                    <a:lnTo>
                      <a:pt x="62" y="117"/>
                    </a:lnTo>
                    <a:lnTo>
                      <a:pt x="1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172" name="Group 214"/>
            <p:cNvGrpSpPr/>
            <p:nvPr/>
          </p:nvGrpSpPr>
          <p:grpSpPr>
            <a:xfrm>
              <a:off x="2290" y="1728"/>
              <a:ext cx="121" cy="303"/>
              <a:chOff x="2346" y="1960"/>
              <a:chExt cx="121" cy="303"/>
            </a:xfrm>
          </p:grpSpPr>
          <p:sp>
            <p:nvSpPr>
              <p:cNvPr id="41173" name="Line 212"/>
              <p:cNvSpPr/>
              <p:nvPr/>
            </p:nvSpPr>
            <p:spPr>
              <a:xfrm>
                <a:off x="2408" y="1960"/>
                <a:ext cx="1" cy="194"/>
              </a:xfrm>
              <a:prstGeom prst="line">
                <a:avLst/>
              </a:prstGeom>
              <a:ln w="1746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74" name="Freeform 213"/>
              <p:cNvSpPr/>
              <p:nvPr/>
            </p:nvSpPr>
            <p:spPr>
              <a:xfrm>
                <a:off x="2346" y="2146"/>
                <a:ext cx="121" cy="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17"/>
                  </a:cxn>
                  <a:cxn ang="0">
                    <a:pos x="121" y="0"/>
                  </a:cxn>
                  <a:cxn ang="0">
                    <a:pos x="0" y="0"/>
                  </a:cxn>
                </a:cxnLst>
                <a:rect l="0" t="0" r="0" b="0"/>
                <a:pathLst>
                  <a:path w="121" h="117">
                    <a:moveTo>
                      <a:pt x="0" y="0"/>
                    </a:moveTo>
                    <a:lnTo>
                      <a:pt x="62" y="117"/>
                    </a:lnTo>
                    <a:lnTo>
                      <a:pt x="1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1175" name="Line 215"/>
            <p:cNvSpPr/>
            <p:nvPr/>
          </p:nvSpPr>
          <p:spPr>
            <a:xfrm>
              <a:off x="2400" y="2211"/>
              <a:ext cx="1" cy="237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1176" name="Line 216"/>
            <p:cNvSpPr/>
            <p:nvPr/>
          </p:nvSpPr>
          <p:spPr>
            <a:xfrm>
              <a:off x="1680" y="2448"/>
              <a:ext cx="1520" cy="1"/>
            </a:xfrm>
            <a:prstGeom prst="line">
              <a:avLst/>
            </a:prstGeom>
            <a:ln w="17463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41177" name="Group 219"/>
            <p:cNvGrpSpPr/>
            <p:nvPr/>
          </p:nvGrpSpPr>
          <p:grpSpPr>
            <a:xfrm>
              <a:off x="3138" y="2448"/>
              <a:ext cx="121" cy="303"/>
              <a:chOff x="3146" y="2676"/>
              <a:chExt cx="121" cy="303"/>
            </a:xfrm>
          </p:grpSpPr>
          <p:sp>
            <p:nvSpPr>
              <p:cNvPr id="41178" name="Line 217"/>
              <p:cNvSpPr/>
              <p:nvPr/>
            </p:nvSpPr>
            <p:spPr>
              <a:xfrm>
                <a:off x="3208" y="2676"/>
                <a:ext cx="1" cy="194"/>
              </a:xfrm>
              <a:prstGeom prst="line">
                <a:avLst/>
              </a:prstGeom>
              <a:ln w="1746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79" name="Freeform 218"/>
              <p:cNvSpPr/>
              <p:nvPr/>
            </p:nvSpPr>
            <p:spPr>
              <a:xfrm>
                <a:off x="3146" y="2862"/>
                <a:ext cx="121" cy="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17"/>
                  </a:cxn>
                  <a:cxn ang="0">
                    <a:pos x="121" y="0"/>
                  </a:cxn>
                  <a:cxn ang="0">
                    <a:pos x="0" y="0"/>
                  </a:cxn>
                </a:cxnLst>
                <a:rect l="0" t="0" r="0" b="0"/>
                <a:pathLst>
                  <a:path w="121" h="117">
                    <a:moveTo>
                      <a:pt x="0" y="0"/>
                    </a:moveTo>
                    <a:lnTo>
                      <a:pt x="62" y="117"/>
                    </a:lnTo>
                    <a:lnTo>
                      <a:pt x="1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1180" name="Group 222"/>
            <p:cNvGrpSpPr/>
            <p:nvPr/>
          </p:nvGrpSpPr>
          <p:grpSpPr>
            <a:xfrm>
              <a:off x="1618" y="2448"/>
              <a:ext cx="121" cy="303"/>
              <a:chOff x="1626" y="2676"/>
              <a:chExt cx="121" cy="303"/>
            </a:xfrm>
          </p:grpSpPr>
          <p:sp>
            <p:nvSpPr>
              <p:cNvPr id="41181" name="Line 220"/>
              <p:cNvSpPr/>
              <p:nvPr/>
            </p:nvSpPr>
            <p:spPr>
              <a:xfrm>
                <a:off x="1688" y="2676"/>
                <a:ext cx="1" cy="194"/>
              </a:xfrm>
              <a:prstGeom prst="line">
                <a:avLst/>
              </a:prstGeom>
              <a:ln w="17463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41182" name="Freeform 221"/>
              <p:cNvSpPr/>
              <p:nvPr/>
            </p:nvSpPr>
            <p:spPr>
              <a:xfrm>
                <a:off x="1626" y="2862"/>
                <a:ext cx="121" cy="11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2" y="117"/>
                  </a:cxn>
                  <a:cxn ang="0">
                    <a:pos x="121" y="0"/>
                  </a:cxn>
                  <a:cxn ang="0">
                    <a:pos x="0" y="0"/>
                  </a:cxn>
                </a:cxnLst>
                <a:rect l="0" t="0" r="0" b="0"/>
                <a:pathLst>
                  <a:path w="121" h="117">
                    <a:moveTo>
                      <a:pt x="0" y="0"/>
                    </a:moveTo>
                    <a:lnTo>
                      <a:pt x="62" y="117"/>
                    </a:lnTo>
                    <a:lnTo>
                      <a:pt x="12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26" name="Rectangle 85"/>
          <p:cNvSpPr/>
          <p:nvPr/>
        </p:nvSpPr>
        <p:spPr>
          <a:xfrm>
            <a:off x="214313" y="1857375"/>
            <a:ext cx="2714625" cy="3238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r>
              <a: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R1</a:t>
            </a:r>
            <a:r>
              <a: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为</a:t>
            </a:r>
            <a:r>
              <a: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R2</a:t>
            </a:r>
            <a:r>
              <a: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R3</a:t>
            </a:r>
            <a:r>
              <a: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的双亲结点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227" name="Rectangle 85"/>
          <p:cNvSpPr/>
          <p:nvPr/>
        </p:nvSpPr>
        <p:spPr>
          <a:xfrm>
            <a:off x="214313" y="2500313"/>
            <a:ext cx="2714625" cy="3238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>
            <a:spAutoFit/>
          </a:bodyPr>
          <a:lstStyle/>
          <a:p>
            <a:r>
              <a: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R2</a:t>
            </a:r>
            <a:r>
              <a: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为</a:t>
            </a:r>
            <a:r>
              <a: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R4</a:t>
            </a:r>
            <a:r>
              <a: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和</a:t>
            </a:r>
            <a:r>
              <a:rPr lang="en-US" altLang="zh-CN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R5</a:t>
            </a:r>
            <a:r>
              <a:rPr lang="zh-CN" altLang="en-US" sz="2100" b="1" dirty="0">
                <a:solidFill>
                  <a:srgbClr val="000000"/>
                </a:solidFill>
                <a:latin typeface="宋体" panose="02010600030101010101" pitchFamily="2" charset="-122"/>
              </a:rPr>
              <a:t>的双亲结点</a:t>
            </a:r>
            <a:endParaRPr lang="zh-CN" altLang="en-US" sz="3200" dirty="0">
              <a:latin typeface="Arial" panose="020B0604020202020204" pitchFamily="34" charset="0"/>
            </a:endParaRPr>
          </a:p>
        </p:txBody>
      </p:sp>
      <p:sp>
        <p:nvSpPr>
          <p:cNvPr id="22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层次数据模型的数据结构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" grpId="0"/>
      <p:bldP spid="22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/>
          </p:cNvSpPr>
          <p:nvPr>
            <p:ph type="body" idx="4294967295"/>
          </p:nvPr>
        </p:nvSpPr>
        <p:spPr>
          <a:xfrm>
            <a:off x="76200" y="1452563"/>
            <a:ext cx="5719763" cy="4929187"/>
          </a:xfrm>
        </p:spPr>
        <p:txBody>
          <a:bodyPr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层次模型的数据结构是满足下列条件的树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每个节点：一个现实世界的对象的数据记录</a:t>
            </a:r>
            <a:r>
              <a:rPr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实体</a:t>
            </a:r>
            <a:r>
              <a:rPr lang="en-US" altLang="zh-CN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lvl="2">
              <a:lnSpc>
                <a:spcPct val="90000"/>
              </a:lnSpc>
              <a:buChar char="–"/>
            </a:pPr>
            <a:r>
              <a:rPr lang="zh-CN" altLang="en-US" dirty="0">
                <a:solidFill>
                  <a:srgbClr val="9933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每个实体可包含若干个实体属性</a:t>
            </a:r>
          </a:p>
          <a:p>
            <a:pPr lvl="2">
              <a:lnSpc>
                <a:spcPct val="90000"/>
              </a:lnSpc>
              <a:buChar char="–"/>
            </a:pPr>
            <a:r>
              <a:rPr lang="zh-CN" altLang="en-US" dirty="0">
                <a:solidFill>
                  <a:srgbClr val="9933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实体属性：用字段描述</a:t>
            </a:r>
            <a:endParaRPr lang="en-US" altLang="zh-CN" dirty="0">
              <a:solidFill>
                <a:srgbClr val="9933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边表示现对象之间的联系</a:t>
            </a:r>
            <a:endParaRPr lang="en-US" altLang="zh-CN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2">
              <a:lnSpc>
                <a:spcPct val="90000"/>
              </a:lnSpc>
              <a:buChar char="–"/>
            </a:pPr>
            <a:r>
              <a:rPr lang="zh-CN" altLang="en-US" dirty="0">
                <a:solidFill>
                  <a:srgbClr val="9933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表示实体之间一对多联系</a:t>
            </a:r>
          </a:p>
          <a:p>
            <a:pPr lvl="1">
              <a:lnSpc>
                <a:spcPct val="90000"/>
              </a:lnSpc>
            </a:pPr>
            <a:endParaRPr lang="en-US" altLang="zh-CN" sz="2400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5857875" y="2273300"/>
            <a:ext cx="3262313" cy="3706813"/>
            <a:chOff x="5630990" y="2202370"/>
            <a:chExt cx="3560064" cy="3706368"/>
          </a:xfrm>
        </p:grpSpPr>
        <p:sp>
          <p:nvSpPr>
            <p:cNvPr id="4" name="圆角矩形 3"/>
            <p:cNvSpPr/>
            <p:nvPr/>
          </p:nvSpPr>
          <p:spPr bwMode="auto">
            <a:xfrm>
              <a:off x="6715140" y="2357430"/>
              <a:ext cx="1428760" cy="642942"/>
            </a:xfrm>
            <a:prstGeom prst="roundRect">
              <a:avLst/>
            </a:prstGeom>
            <a:solidFill>
              <a:srgbClr val="99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5" name="圆角矩形 4"/>
            <p:cNvSpPr/>
            <p:nvPr/>
          </p:nvSpPr>
          <p:spPr bwMode="auto">
            <a:xfrm>
              <a:off x="6929454" y="5072074"/>
              <a:ext cx="1143008" cy="642942"/>
            </a:xfrm>
            <a:prstGeom prst="roundRect">
              <a:avLst/>
            </a:prstGeom>
            <a:solidFill>
              <a:srgbClr val="99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6" name="圆角矩形 5"/>
            <p:cNvSpPr/>
            <p:nvPr/>
          </p:nvSpPr>
          <p:spPr bwMode="auto">
            <a:xfrm>
              <a:off x="7786710" y="3643314"/>
              <a:ext cx="1214446" cy="642942"/>
            </a:xfrm>
            <a:prstGeom prst="roundRect">
              <a:avLst/>
            </a:prstGeom>
            <a:solidFill>
              <a:srgbClr val="99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7" name="圆角矩形 6"/>
            <p:cNvSpPr/>
            <p:nvPr/>
          </p:nvSpPr>
          <p:spPr bwMode="auto">
            <a:xfrm>
              <a:off x="5786446" y="3643314"/>
              <a:ext cx="1285884" cy="642942"/>
            </a:xfrm>
            <a:prstGeom prst="roundRect">
              <a:avLst/>
            </a:prstGeom>
            <a:solidFill>
              <a:srgbClr val="9999FF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>
                <a:rot lat="0" lon="0" rev="600000"/>
              </a:lightRig>
            </a:scene3d>
            <a:sp3d prstMaterial="metal">
              <a:bevelT w="38100" h="57150" prst="angle"/>
            </a:sp3d>
          </p:spPr>
          <p:txBody>
            <a:bodyPr/>
            <a:lstStyle/>
            <a:p>
              <a:pPr marL="342900" marR="0" lvl="0" indent="-34290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 bwMode="auto">
            <a:xfrm rot="10800000" flipV="1">
              <a:off x="6500650" y="3000787"/>
              <a:ext cx="679097" cy="64286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endCxn id="6" idx="0"/>
            </p:cNvCxnSpPr>
            <p:nvPr/>
          </p:nvCxnSpPr>
          <p:spPr bwMode="auto">
            <a:xfrm rot="16200000" flipH="1">
              <a:off x="7768689" y="3018182"/>
              <a:ext cx="642860" cy="608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7" idx="2"/>
              <a:endCxn id="5" idx="0"/>
            </p:cNvCxnSpPr>
            <p:nvPr/>
          </p:nvCxnSpPr>
          <p:spPr bwMode="auto">
            <a:xfrm rot="16200000" flipH="1">
              <a:off x="6572073" y="4144057"/>
              <a:ext cx="785718" cy="107061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994" name="TextBox 13"/>
            <p:cNvSpPr txBox="1"/>
            <p:nvPr/>
          </p:nvSpPr>
          <p:spPr>
            <a:xfrm>
              <a:off x="7072330" y="2357430"/>
              <a:ext cx="565154" cy="59531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r>
                <a:rPr lang="zh-CN" altLang="en-US" sz="30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省</a:t>
              </a:r>
            </a:p>
          </p:txBody>
        </p:sp>
        <p:sp>
          <p:nvSpPr>
            <p:cNvPr id="41995" name="TextBox 14"/>
            <p:cNvSpPr txBox="1"/>
            <p:nvPr/>
          </p:nvSpPr>
          <p:spPr>
            <a:xfrm>
              <a:off x="6145239" y="3638885"/>
              <a:ext cx="565039" cy="5952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r>
                <a:rPr lang="zh-CN" altLang="en-US" sz="30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市</a:t>
              </a:r>
            </a:p>
          </p:txBody>
        </p:sp>
        <p:sp>
          <p:nvSpPr>
            <p:cNvPr id="41996" name="TextBox 15"/>
            <p:cNvSpPr txBox="1"/>
            <p:nvPr/>
          </p:nvSpPr>
          <p:spPr>
            <a:xfrm>
              <a:off x="8072086" y="3643647"/>
              <a:ext cx="565039" cy="5952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r>
                <a:rPr lang="zh-CN" altLang="en-US" sz="30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县</a:t>
              </a:r>
            </a:p>
          </p:txBody>
        </p:sp>
        <p:sp>
          <p:nvSpPr>
            <p:cNvPr id="41997" name="TextBox 16"/>
            <p:cNvSpPr txBox="1"/>
            <p:nvPr/>
          </p:nvSpPr>
          <p:spPr>
            <a:xfrm>
              <a:off x="7216591" y="5067464"/>
              <a:ext cx="565040" cy="59524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r>
                <a:rPr lang="zh-CN" altLang="en-US" sz="3000" b="1" dirty="0">
                  <a:latin typeface="Times New Roman" panose="02020603050405020304" pitchFamily="18" charset="0"/>
                  <a:ea typeface="华文新魏" panose="02010800040101010101" pitchFamily="2" charset="-122"/>
                </a:rPr>
                <a:t>区</a:t>
              </a:r>
            </a:p>
          </p:txBody>
        </p:sp>
      </p:grpSp>
      <p:sp>
        <p:nvSpPr>
          <p:cNvPr id="164880" name="Rectangle 16"/>
          <p:cNvSpPr>
            <a:spLocks noChangeArrowheads="1"/>
          </p:cNvSpPr>
          <p:nvPr/>
        </p:nvSpPr>
        <p:spPr bwMode="auto">
          <a:xfrm>
            <a:off x="2500313" y="0"/>
            <a:ext cx="6643688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层次数据模型的数据结构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层次数据模型的数据结构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DB7CB0-6211-4A37-9C96-6510370B51A6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835DB0B-C43B-4C20-A536-15C20C1D1A4D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38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57188" y="1357313"/>
            <a:ext cx="8358188" cy="4929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indent="-342900" defTabSz="914400" eaLnBrk="0" hangingPunct="0">
              <a:lnSpc>
                <a:spcPct val="90000"/>
              </a:lnSpc>
              <a:spcBef>
                <a:spcPct val="20000"/>
              </a:spcBef>
              <a:buClrTx/>
              <a:buSzTx/>
              <a:buChar char="•"/>
              <a:defRPr/>
            </a:pPr>
            <a:r>
              <a:rPr kumimoji="1" lang="zh-CN" altLang="en-US" sz="3200" b="1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特点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由于节点的父亲是唯一的，只能直接处理一对多的实体联系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任何记录值只有按其路径查看时，才能显出它的全部意义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没有一个子女记录值能够脱离父亲记录值而独立存在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1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898" name="Picture 2" descr="图1-18"/>
          <p:cNvPicPr>
            <a:picLocks noChangeAspect="1" noChangeArrowheads="1"/>
          </p:cNvPicPr>
          <p:nvPr/>
        </p:nvPicPr>
        <p:blipFill>
          <a:blip r:embed="rId2"/>
          <a:srcRect l="2711" t="5882"/>
          <a:stretch>
            <a:fillRect/>
          </a:stretch>
        </p:blipFill>
        <p:spPr bwMode="auto">
          <a:xfrm>
            <a:off x="711200" y="1571625"/>
            <a:ext cx="8051800" cy="4786313"/>
          </a:xfrm>
          <a:prstGeom prst="rect">
            <a:avLst/>
          </a:prstGeom>
          <a:ln w="38100" cap="sq">
            <a:solidFill>
              <a:schemeClr val="bg2">
                <a:lumMod val="25000"/>
                <a:lumOff val="75000"/>
              </a:schemeClr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4034" name="Rectangle 46"/>
          <p:cNvSpPr/>
          <p:nvPr/>
        </p:nvSpPr>
        <p:spPr>
          <a:xfrm>
            <a:off x="1500188" y="419100"/>
            <a:ext cx="6443662" cy="9382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</a:pP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“教员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-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教研室</a:t>
            </a:r>
            <a:r>
              <a:rPr lang="en-US" altLang="zh-CN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-</a:t>
            </a:r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学生”数据模型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/>
          <p:nvPr/>
        </p:nvSpPr>
        <p:spPr>
          <a:xfrm>
            <a:off x="214313" y="1428750"/>
            <a:ext cx="5929312" cy="52149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数据是描述现实世界中各种具体事物或抽象概念的可存储编码，是信息的载体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人的姓名、城市温度、学生成绩</a:t>
            </a:r>
            <a:endParaRPr lang="en-US" altLang="zh-CN" sz="2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数据与其语义是不可分的</a:t>
            </a:r>
            <a:endParaRPr lang="en-US" altLang="zh-CN" sz="2800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ts val="1200"/>
              </a:spcBef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数据的类型</a:t>
            </a:r>
            <a:endParaRPr lang="en-US" altLang="zh-CN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数字、字符串、日期</a:t>
            </a:r>
            <a:endParaRPr lang="en-US" altLang="zh-CN" sz="2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逻辑值、文本、图形</a:t>
            </a:r>
            <a:endParaRPr lang="en-US" altLang="zh-CN" sz="2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图像、声音</a:t>
            </a:r>
            <a:endParaRPr lang="en-US" altLang="zh-CN" sz="2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……</a:t>
            </a:r>
          </a:p>
        </p:txBody>
      </p:sp>
      <p:pic>
        <p:nvPicPr>
          <p:cNvPr id="8194" name="Picture 2" descr="无标题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5" y="2928938"/>
            <a:ext cx="2357438" cy="12969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5" name="Picture 3" descr="20051061023294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125" y="1530350"/>
            <a:ext cx="2357438" cy="13271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32102" name="Group 6"/>
          <p:cNvGraphicFramePr>
            <a:graphicFrameLocks noGrp="1"/>
          </p:cNvGraphicFramePr>
          <p:nvPr/>
        </p:nvGraphicFramePr>
        <p:xfrm>
          <a:off x="4786313" y="4286250"/>
          <a:ext cx="4214813" cy="2043113"/>
        </p:xfrm>
        <a:graphic>
          <a:graphicData uri="http://schemas.openxmlformats.org/drawingml/2006/table">
            <a:tbl>
              <a:tblPr/>
              <a:tblGrid>
                <a:gridCol w="105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3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39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Name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Age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Phone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Address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7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Smith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Jones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Black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Clark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Adams</a:t>
                      </a:r>
                    </a:p>
                  </a:txBody>
                  <a:tcPr marT="45734" marB="4573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21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23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20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25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8798677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8899966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2348765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5623894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3568209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London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Paris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London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Athens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/>
                        <a:buNone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Paris</a:t>
                      </a:r>
                    </a:p>
                  </a:txBody>
                  <a:tcPr marT="45734" marB="4573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213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什么是数据</a:t>
            </a:r>
            <a:r>
              <a:rPr lang="en-US" altLang="zh-CN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endParaRPr lang="zh-CN" altLang="en-US" sz="44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/>
          </p:cNvSpPr>
          <p:nvPr>
            <p:ph type="title" idx="4294967295"/>
          </p:nvPr>
        </p:nvSpPr>
        <p:spPr>
          <a:xfrm>
            <a:off x="1882775" y="342900"/>
            <a:ext cx="6907213" cy="600075"/>
          </a:xfrm>
          <a:noFill/>
        </p:spPr>
        <p:txBody>
          <a:bodyPr wrap="square" lIns="91440" tIns="45720" rIns="91440" bIns="45720" anchor="ctr" anchorCtr="0"/>
          <a:lstStyle/>
          <a:p>
            <a:r>
              <a:rPr lang="zh-CN" altLang="en-US" sz="3600" b="0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教员学生数据库的实例</a:t>
            </a:r>
            <a:r>
              <a:rPr lang="zh-CN" altLang="en-US" sz="3600" b="0" dirty="0">
                <a:solidFill>
                  <a:srgbClr val="0000FF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 </a:t>
            </a:r>
          </a:p>
        </p:txBody>
      </p:sp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904875" y="1500188"/>
          <a:ext cx="7934325" cy="535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5048250" imgH="2762250" progId="PBrush">
                  <p:embed/>
                </p:oleObj>
              </mc:Choice>
              <mc:Fallback>
                <p:oleObj r:id="rId3" imgW="5048250" imgH="2762250" progId="PBrush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04875" y="1500188"/>
                        <a:ext cx="7934325" cy="5357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59" name="Rectangle 4"/>
          <p:cNvSpPr/>
          <p:nvPr/>
        </p:nvSpPr>
        <p:spPr>
          <a:xfrm>
            <a:off x="914400" y="6324600"/>
            <a:ext cx="8001000" cy="5334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</a:pPr>
            <a:endParaRPr lang="zh-CN" altLang="en-US" sz="3000" b="1" dirty="0">
              <a:solidFill>
                <a:schemeClr val="bg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5060" name="Rectangle 5"/>
          <p:cNvSpPr/>
          <p:nvPr/>
        </p:nvSpPr>
        <p:spPr>
          <a:xfrm>
            <a:off x="1619250" y="2349500"/>
            <a:ext cx="504825" cy="503238"/>
          </a:xfrm>
          <a:prstGeom prst="rect">
            <a:avLst/>
          </a:prstGeom>
          <a:solidFill>
            <a:srgbClr val="FEFEF0"/>
          </a:solidFill>
          <a:ln w="9525">
            <a:noFill/>
          </a:ln>
        </p:spPr>
        <p:txBody>
          <a:bodyPr wrap="none" anchor="ctr" anchorCtr="0"/>
          <a:lstStyle/>
          <a:p>
            <a:pPr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</a:pPr>
            <a:endParaRPr lang="zh-CN" altLang="en-US" sz="3000" b="1" dirty="0">
              <a:solidFill>
                <a:schemeClr val="bg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1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8" y="1500188"/>
            <a:ext cx="6286500" cy="5043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03" name="Rectangle 3"/>
          <p:cNvSpPr>
            <a:spLocks noGrp="1"/>
          </p:cNvSpPr>
          <p:nvPr>
            <p:ph type="body" idx="4294967295"/>
          </p:nvPr>
        </p:nvSpPr>
        <p:spPr>
          <a:xfrm>
            <a:off x="571500" y="1571625"/>
            <a:ext cx="2500313" cy="5072063"/>
          </a:xfrm>
          <a:solidFill>
            <a:srgbClr val="FFFFCC"/>
          </a:solidFill>
        </p:spPr>
        <p:txBody>
          <a:bodyPr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树定位</a:t>
            </a:r>
            <a:endParaRPr lang="en-US" altLang="zh-CN" sz="280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路径定义</a:t>
            </a:r>
            <a:endParaRPr lang="en-US" altLang="zh-CN" sz="280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沿路径的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       记录定位</a:t>
            </a:r>
            <a:endParaRPr lang="en-US" altLang="zh-CN" sz="280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记录查询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记录插入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记录删除</a:t>
            </a:r>
          </a:p>
          <a:p>
            <a:pPr>
              <a:lnSpc>
                <a:spcPct val="90000"/>
              </a:lnSpc>
            </a:pP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记录更新</a:t>
            </a:r>
            <a:endParaRPr lang="en-US" altLang="zh-CN" sz="280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模式更新</a:t>
            </a:r>
          </a:p>
          <a:p>
            <a:pPr>
              <a:buSzPct val="60000"/>
              <a:buFont typeface="Wingdings" panose="05000000000000000000" pitchFamily="2" charset="2"/>
              <a:buChar char="l"/>
            </a:pP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6083" name="矩形 4"/>
          <p:cNvSpPr/>
          <p:nvPr/>
        </p:nvSpPr>
        <p:spPr>
          <a:xfrm>
            <a:off x="3500438" y="2357438"/>
            <a:ext cx="428625" cy="3571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anchor="t" anchorCtr="0"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</a:pPr>
            <a:endParaRPr lang="zh-CN" altLang="en-US" sz="3000" b="1" dirty="0">
              <a:solidFill>
                <a:schemeClr val="bg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3563938" y="0"/>
            <a:ext cx="5580063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层次模型的数据操作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5" name="Rectangle 3"/>
          <p:cNvSpPr>
            <a:spLocks noGrp="1"/>
          </p:cNvSpPr>
          <p:nvPr>
            <p:ph type="body" idx="4294967295"/>
          </p:nvPr>
        </p:nvSpPr>
        <p:spPr>
          <a:xfrm>
            <a:off x="1209675" y="2001838"/>
            <a:ext cx="7046913" cy="3948112"/>
          </a:xfrm>
        </p:spPr>
        <p:txBody>
          <a:bodyPr wrap="square" lIns="91440" tIns="45720" rIns="91440" bIns="45720" anchor="t" anchorCtr="0"/>
          <a:lstStyle/>
          <a:p>
            <a:pPr>
              <a:buSzPct val="60000"/>
              <a:buFont typeface="Wingdings" panose="05000000000000000000" pitchFamily="2" charset="2"/>
              <a:buChar char="l"/>
            </a:pPr>
            <a:r>
              <a:rPr lang="zh-CN" altLang="en-US" sz="36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无相应的父亲节点值就不能插入子女节点值</a:t>
            </a:r>
          </a:p>
          <a:p>
            <a:pPr>
              <a:buSzPct val="60000"/>
              <a:buFont typeface="Wingdings" panose="05000000000000000000" pitchFamily="2" charset="2"/>
              <a:buChar char="l"/>
            </a:pPr>
            <a:r>
              <a:rPr lang="zh-CN" altLang="en-US" sz="36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如果删除父亲节点值，则相应的子女节点值也被同时删除</a:t>
            </a:r>
          </a:p>
          <a:p>
            <a:pPr>
              <a:buSzPct val="60000"/>
              <a:buFont typeface="Wingdings" panose="05000000000000000000" pitchFamily="2" charset="2"/>
              <a:buChar char="l"/>
            </a:pPr>
            <a:r>
              <a:rPr lang="zh-CN" altLang="en-US" sz="36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更新数据时，应更新所有相应记录，以保证数据的一致性</a:t>
            </a:r>
          </a:p>
        </p:txBody>
      </p:sp>
      <p:sp>
        <p:nvSpPr>
          <p:cNvPr id="169988" name="Rectangle 4"/>
          <p:cNvSpPr>
            <a:spLocks noChangeArrowheads="1"/>
          </p:cNvSpPr>
          <p:nvPr/>
        </p:nvSpPr>
        <p:spPr bwMode="auto">
          <a:xfrm>
            <a:off x="2987675" y="11113"/>
            <a:ext cx="6156325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层次模型的完整性约束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6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19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Rectangle 3"/>
          <p:cNvSpPr>
            <a:spLocks noGrp="1"/>
          </p:cNvSpPr>
          <p:nvPr>
            <p:ph type="body" idx="4294967295"/>
          </p:nvPr>
        </p:nvSpPr>
        <p:spPr>
          <a:xfrm>
            <a:off x="928688" y="1428750"/>
            <a:ext cx="7786687" cy="5240338"/>
          </a:xfrm>
        </p:spPr>
        <p:txBody>
          <a:bodyPr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优点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层次数据模型简单，对具有一对多的层次关系的现实世界描述自然、直观，容易理解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层次数据模型提供了良好的完整性支持</a:t>
            </a:r>
            <a:endParaRPr lang="en-US" altLang="zh-CN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缺点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多对多联系表示不自然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对插入和删除操作的限制多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查询子女节点必须通过父亲节点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0000FF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面向过程</a:t>
            </a:r>
            <a:endParaRPr lang="en-US" altLang="zh-CN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>
              <a:lnSpc>
                <a:spcPct val="90000"/>
              </a:lnSpc>
            </a:pPr>
            <a:endParaRPr lang="zh-CN" altLang="en-US" dirty="0">
              <a:solidFill>
                <a:srgbClr val="0000FF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1012" name="Rectangle 4"/>
          <p:cNvSpPr>
            <a:spLocks noChangeArrowheads="1"/>
          </p:cNvSpPr>
          <p:nvPr/>
        </p:nvSpPr>
        <p:spPr bwMode="auto">
          <a:xfrm>
            <a:off x="2987675" y="11113"/>
            <a:ext cx="6156325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层次模型的优缺点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4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44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44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44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3"/>
          <p:cNvSpPr>
            <a:spLocks noGrp="1"/>
          </p:cNvSpPr>
          <p:nvPr>
            <p:ph type="body" idx="4294967295"/>
          </p:nvPr>
        </p:nvSpPr>
        <p:spPr>
          <a:xfrm>
            <a:off x="2354263" y="2216150"/>
            <a:ext cx="4856162" cy="2427288"/>
          </a:xfrm>
        </p:spPr>
        <p:txBody>
          <a:bodyPr wrap="square" lIns="91440" tIns="45720" rIns="91440" bIns="45720" anchor="t" anchorCtr="0"/>
          <a:lstStyle/>
          <a:p>
            <a:r>
              <a:rPr lang="en-US" altLang="zh-CN" dirty="0">
                <a:effectLst/>
                <a:ea typeface="华文新魏" panose="02010800040101010101" pitchFamily="2" charset="-122"/>
              </a:rPr>
              <a:t>IMS</a:t>
            </a:r>
            <a:r>
              <a:rPr lang="zh-CN" altLang="en-US" dirty="0">
                <a:effectLst/>
                <a:ea typeface="华文新魏" panose="02010800040101010101" pitchFamily="2" charset="-122"/>
              </a:rPr>
              <a:t>数据库管理系统</a:t>
            </a:r>
          </a:p>
          <a:p>
            <a:pPr lvl="1"/>
            <a:r>
              <a:rPr lang="zh-CN" altLang="en-US" dirty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第一个大型商用</a:t>
            </a:r>
            <a:r>
              <a:rPr lang="en-US" altLang="zh-CN" dirty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DBMS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1968</a:t>
            </a:r>
            <a:r>
              <a:rPr lang="zh-CN" altLang="en-US" dirty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年推出</a:t>
            </a:r>
          </a:p>
          <a:p>
            <a:pPr lvl="1"/>
            <a:r>
              <a:rPr lang="en-US" altLang="zh-CN" dirty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IBM</a:t>
            </a:r>
            <a:r>
              <a:rPr lang="zh-CN" altLang="en-US" dirty="0">
                <a:solidFill>
                  <a:srgbClr val="0000FF"/>
                </a:solidFill>
                <a:effectLst/>
                <a:ea typeface="华文新魏" panose="02010800040101010101" pitchFamily="2" charset="-122"/>
              </a:rPr>
              <a:t>公司研制</a:t>
            </a:r>
          </a:p>
          <a:p>
            <a:pPr lvl="1"/>
            <a:endParaRPr lang="en-US" altLang="zh-CN" dirty="0">
              <a:solidFill>
                <a:srgbClr val="0000FF"/>
              </a:solidFill>
              <a:effectLst/>
              <a:ea typeface="华文新魏" panose="02010800040101010101" pitchFamily="2" charset="-122"/>
            </a:endParaRPr>
          </a:p>
        </p:txBody>
      </p:sp>
      <p:sp>
        <p:nvSpPr>
          <p:cNvPr id="172036" name="Rectangle 4"/>
          <p:cNvSpPr>
            <a:spLocks noChangeArrowheads="1"/>
          </p:cNvSpPr>
          <p:nvPr/>
        </p:nvSpPr>
        <p:spPr bwMode="auto">
          <a:xfrm>
            <a:off x="1476375" y="11113"/>
            <a:ext cx="7667625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具有代表性的层次数据库系统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9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57355" y="2071678"/>
            <a:ext cx="5857916" cy="3071834"/>
          </a:xfrm>
          <a:solidFill>
            <a:srgbClr val="FFFF99"/>
          </a:solidFill>
          <a:effectLst>
            <a:glow rad="1016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lIns="91440" tIns="45720" rIns="91440" bIns="45720" numCol="1" anchor="t" anchorCtr="0" compatLnSpc="1"/>
          <a:lstStyle/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网状数据模型的数据结构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网状数据模型的数据操作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网状数据模型的完整性约束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网状数据模型的优缺点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具有代表性的网状数据库系统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/>
            </a:pP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1476375" y="11113"/>
            <a:ext cx="7667625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网状数据模型</a:t>
            </a:r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"/>
          <p:cNvGrpSpPr/>
          <p:nvPr/>
        </p:nvGrpSpPr>
        <p:grpSpPr>
          <a:xfrm>
            <a:off x="5321300" y="1920875"/>
            <a:ext cx="3840163" cy="3621088"/>
            <a:chOff x="1372" y="1237"/>
            <a:chExt cx="2419" cy="2281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1440" y="1287"/>
              <a:ext cx="1215" cy="37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marR="0" algn="ctr" defTabSz="914400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SzPct val="50000"/>
                <a:buFont typeface="Monotype Sorts"/>
                <a:defRPr/>
              </a:pPr>
              <a:r>
                <a:rPr kumimoji="1" lang="zh-CN" altLang="en-US" sz="3000" b="1" kern="1200" cap="none" spc="0" normalizeH="0" baseline="0" noProof="0"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  <a:sym typeface="+mn-ea"/>
                </a:rPr>
                <a:t>学生宿舍</a:t>
              </a:r>
            </a:p>
          </p:txBody>
        </p:sp>
        <p:sp>
          <p:nvSpPr>
            <p:cNvPr id="7" name="Text Box 6"/>
            <p:cNvSpPr txBox="1">
              <a:spLocks noChangeArrowheads="1"/>
            </p:cNvSpPr>
            <p:nvPr/>
          </p:nvSpPr>
          <p:spPr bwMode="auto">
            <a:xfrm>
              <a:off x="1677" y="2256"/>
              <a:ext cx="912" cy="37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marR="0" algn="ctr" defTabSz="914400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SzPct val="50000"/>
                <a:buFont typeface="Monotype Sorts"/>
                <a:defRPr/>
              </a:pPr>
              <a:r>
                <a:rPr kumimoji="1" lang="zh-CN" altLang="en-US" sz="3000" b="1" kern="1200" cap="none" spc="0" normalizeH="0" baseline="0" noProof="0"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  <a:sym typeface="+mn-ea"/>
                </a:rPr>
                <a:t>学生</a:t>
              </a:r>
            </a:p>
          </p:txBody>
        </p:sp>
        <p:sp>
          <p:nvSpPr>
            <p:cNvPr id="8" name="Text Box 7"/>
            <p:cNvSpPr txBox="1">
              <a:spLocks noChangeArrowheads="1"/>
            </p:cNvSpPr>
            <p:nvPr/>
          </p:nvSpPr>
          <p:spPr bwMode="auto">
            <a:xfrm>
              <a:off x="2790" y="2256"/>
              <a:ext cx="912" cy="37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marR="0" algn="ctr" defTabSz="914400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SzPct val="50000"/>
                <a:buFont typeface="Monotype Sorts"/>
                <a:defRPr/>
              </a:pPr>
              <a:r>
                <a:rPr kumimoji="1" lang="zh-CN" altLang="en-US" sz="3000" b="1" kern="1200" cap="none" spc="0" normalizeH="0" baseline="0" noProof="0"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  <a:sym typeface="+mn-ea"/>
                </a:rPr>
                <a:t>教研室</a:t>
              </a:r>
            </a:p>
          </p:txBody>
        </p:sp>
        <p:sp>
          <p:nvSpPr>
            <p:cNvPr id="9" name="Text Box 8"/>
            <p:cNvSpPr txBox="1">
              <a:spLocks noChangeArrowheads="1"/>
            </p:cNvSpPr>
            <p:nvPr/>
          </p:nvSpPr>
          <p:spPr bwMode="auto">
            <a:xfrm>
              <a:off x="2784" y="1287"/>
              <a:ext cx="912" cy="37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marR="0" algn="ctr" defTabSz="914400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SzPct val="50000"/>
                <a:buFont typeface="Monotype Sorts"/>
                <a:defRPr/>
              </a:pPr>
              <a:r>
                <a:rPr kumimoji="1" lang="zh-CN" altLang="en-US" sz="3000" b="1" kern="1200" cap="none" spc="0" normalizeH="0" baseline="0" noProof="0"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  <a:sym typeface="+mn-ea"/>
                </a:rPr>
                <a:t>系</a:t>
              </a: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2487" y="3087"/>
              <a:ext cx="912" cy="37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marR="0" algn="ctr" defTabSz="914400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SzPct val="50000"/>
                <a:buFont typeface="Monotype Sorts"/>
                <a:defRPr/>
              </a:pPr>
              <a:r>
                <a:rPr kumimoji="1" lang="zh-CN" altLang="en-US" sz="3000" b="1" kern="1200" cap="none" spc="0" normalizeH="0" baseline="0" noProof="0"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  <a:sym typeface="+mn-ea"/>
                </a:rPr>
                <a:t>教师</a:t>
              </a: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767" y="1665"/>
              <a:ext cx="279" cy="591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H="1">
              <a:off x="2307" y="1665"/>
              <a:ext cx="708" cy="585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3207" y="1665"/>
              <a:ext cx="213" cy="585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2937" y="2625"/>
              <a:ext cx="315" cy="480"/>
            </a:xfrm>
            <a:prstGeom prst="line">
              <a:avLst/>
            </a:prstGeom>
            <a:ln>
              <a:tailEnd type="triangl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1211" name="Rectangle 26"/>
          <p:cNvSpPr/>
          <p:nvPr/>
        </p:nvSpPr>
        <p:spPr>
          <a:xfrm>
            <a:off x="1476375" y="11113"/>
            <a:ext cx="7667625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 eaLnBrk="0" hangingPunct="0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网状数据模型的数据结构</a:t>
            </a:r>
          </a:p>
        </p:txBody>
      </p:sp>
      <p:sp>
        <p:nvSpPr>
          <p:cNvPr id="51212" name="Rectangle 27"/>
          <p:cNvSpPr/>
          <p:nvPr/>
        </p:nvSpPr>
        <p:spPr>
          <a:xfrm>
            <a:off x="323850" y="1268413"/>
            <a:ext cx="4762500" cy="54006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网状模型的数据结构是满足下列条件的图</a:t>
            </a:r>
          </a:p>
          <a:p>
            <a:pPr marL="742950" lvl="1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每个节点是一个对象记录</a:t>
            </a:r>
            <a:endParaRPr lang="en-US" altLang="zh-CN" sz="20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0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每个实体可包含若干个实体属性</a:t>
            </a:r>
          </a:p>
          <a:p>
            <a:pPr marL="1143000" lvl="2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0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实体属性：用字段描述</a:t>
            </a:r>
            <a:endParaRPr lang="en-US" altLang="zh-CN" sz="20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边表示对象之间的联系</a:t>
            </a:r>
            <a:endParaRPr lang="en-US" altLang="zh-CN" sz="24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0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表示实体之间一对多联系</a:t>
            </a:r>
            <a:endParaRPr lang="en-US" altLang="zh-CN" sz="20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1143000" lvl="2" indent="-22860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0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容易间接表示实体之间的多对多联系</a:t>
            </a:r>
          </a:p>
          <a:p>
            <a:pPr marL="742950" lvl="1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允许多个节点无父亲节点</a:t>
            </a:r>
          </a:p>
          <a:p>
            <a:pPr marL="742950" lvl="1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允许节点有多个父亲节点</a:t>
            </a:r>
          </a:p>
          <a:p>
            <a:pPr marL="742950" lvl="1" indent="-285750" algn="l" rtl="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4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允许两个节点之间有多种联系（复合联系）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Char char="•"/>
            </a:pPr>
            <a:r>
              <a:rPr lang="zh-CN" altLang="en-US" sz="28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层次模型是网状模型特例</a:t>
            </a:r>
          </a:p>
        </p:txBody>
      </p:sp>
      <p:sp>
        <p:nvSpPr>
          <p:cNvPr id="15" name="七角星 14"/>
          <p:cNvSpPr/>
          <p:nvPr/>
        </p:nvSpPr>
        <p:spPr>
          <a:xfrm>
            <a:off x="5233988" y="5157788"/>
            <a:ext cx="1871663" cy="1400175"/>
          </a:xfrm>
          <a:prstGeom prst="star7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+mn-ea"/>
              </a:rPr>
              <a:t>图状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 txBox="1"/>
          <p:nvPr/>
        </p:nvSpPr>
        <p:spPr>
          <a:xfrm>
            <a:off x="2786063" y="1643063"/>
            <a:ext cx="3995737" cy="478631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网络定位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路径定位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沿路径的记录定位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记录</a:t>
            </a:r>
            <a:r>
              <a:rPr lang="en-US" altLang="zh-CN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查询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记录 插入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记录删除</a:t>
            </a: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记录更新</a:t>
            </a:r>
            <a:endParaRPr lang="en-US" altLang="zh-CN" sz="32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algn="just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b="1" dirty="0">
                <a:latin typeface="华文新魏" panose="02010800040101010101" pitchFamily="2" charset="-122"/>
                <a:ea typeface="华文新魏" panose="02010800040101010101" pitchFamily="2" charset="-122"/>
              </a:rPr>
              <a:t>模式更新</a:t>
            </a:r>
            <a:endParaRPr lang="en-US" altLang="zh-CN" sz="2800" b="1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175108" name="Rectangle 4"/>
          <p:cNvSpPr>
            <a:spLocks noChangeArrowheads="1"/>
          </p:cNvSpPr>
          <p:nvPr/>
        </p:nvSpPr>
        <p:spPr bwMode="auto">
          <a:xfrm>
            <a:off x="1476375" y="11113"/>
            <a:ext cx="7667625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网状数据模型的数据操作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3"/>
          <p:cNvSpPr txBox="1"/>
          <p:nvPr/>
        </p:nvSpPr>
        <p:spPr>
          <a:xfrm>
            <a:off x="857250" y="1928813"/>
            <a:ext cx="7924800" cy="32146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完整性约束条件不严格</a:t>
            </a:r>
          </a:p>
          <a:p>
            <a:pPr marL="8191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允许插入尚未确定父亲节点值的子女节点值</a:t>
            </a:r>
          </a:p>
          <a:p>
            <a:pPr marL="8191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允许只删除父亲节点值</a:t>
            </a:r>
          </a:p>
          <a:p>
            <a:pPr marL="8191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一些具体系统提供了一些完整性约束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76132" name="Rectangle 4"/>
          <p:cNvSpPr>
            <a:spLocks noChangeArrowheads="1"/>
          </p:cNvSpPr>
          <p:nvPr/>
        </p:nvSpPr>
        <p:spPr bwMode="auto">
          <a:xfrm>
            <a:off x="1476375" y="11113"/>
            <a:ext cx="7667625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网状数据模型的完整性约束</a:t>
            </a: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 txBox="1"/>
          <p:nvPr/>
        </p:nvSpPr>
        <p:spPr>
          <a:xfrm>
            <a:off x="1000125" y="1571625"/>
            <a:ext cx="7908925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优点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能够更为直接地描述现实世界，如一个节点可以有多个父亲节点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具有良好的性能，查询、更新等不需要访问父亲节点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缺点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结构比较复杂，不利于最终用户掌握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DDL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DML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语言复杂，用户不容易使用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面向过程</a:t>
            </a:r>
            <a:endParaRPr lang="en-US" altLang="zh-CN" sz="3200" b="1" dirty="0">
              <a:solidFill>
                <a:schemeClr val="tx1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1476375" y="11113"/>
            <a:ext cx="7667625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网状数据模型的优缺点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5929322" y="3000372"/>
            <a:ext cx="3071812" cy="2928938"/>
            <a:chOff x="1613" y="1938"/>
            <a:chExt cx="1553" cy="1855"/>
          </a:xfrm>
          <a:solidFill>
            <a:srgbClr val="4D4D4D"/>
          </a:solidFill>
        </p:grpSpPr>
        <p:grpSp>
          <p:nvGrpSpPr>
            <p:cNvPr id="3" name="Group 9"/>
            <p:cNvGrpSpPr/>
            <p:nvPr/>
          </p:nvGrpSpPr>
          <p:grpSpPr bwMode="auto">
            <a:xfrm>
              <a:off x="1613" y="1979"/>
              <a:ext cx="1339" cy="1697"/>
              <a:chOff x="4167" y="1377"/>
              <a:chExt cx="1339" cy="1697"/>
            </a:xfrm>
            <a:grpFill/>
          </p:grpSpPr>
          <p:sp>
            <p:nvSpPr>
              <p:cNvPr id="20" name="AutoShape 10"/>
              <p:cNvSpPr>
                <a:spLocks noChangeArrowheads="1"/>
              </p:cNvSpPr>
              <p:nvPr/>
            </p:nvSpPr>
            <p:spPr bwMode="auto">
              <a:xfrm>
                <a:off x="4168" y="1853"/>
                <a:ext cx="454" cy="681"/>
              </a:xfrm>
              <a:prstGeom prst="can">
                <a:avLst>
                  <a:gd name="adj" fmla="val 37500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21" name="AutoShape 11"/>
              <p:cNvSpPr>
                <a:spLocks noChangeArrowheads="1"/>
              </p:cNvSpPr>
              <p:nvPr/>
            </p:nvSpPr>
            <p:spPr bwMode="auto">
              <a:xfrm>
                <a:off x="4167" y="2393"/>
                <a:ext cx="455" cy="681"/>
              </a:xfrm>
              <a:prstGeom prst="can">
                <a:avLst>
                  <a:gd name="adj" fmla="val 37418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22" name="AutoShape 12"/>
              <p:cNvSpPr>
                <a:spLocks noChangeArrowheads="1"/>
              </p:cNvSpPr>
              <p:nvPr/>
            </p:nvSpPr>
            <p:spPr bwMode="auto">
              <a:xfrm>
                <a:off x="4993" y="2294"/>
                <a:ext cx="454" cy="682"/>
              </a:xfrm>
              <a:prstGeom prst="can">
                <a:avLst>
                  <a:gd name="adj" fmla="val 37555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23" name="AutoShape 13"/>
              <p:cNvSpPr>
                <a:spLocks noChangeArrowheads="1"/>
              </p:cNvSpPr>
              <p:nvPr/>
            </p:nvSpPr>
            <p:spPr bwMode="auto">
              <a:xfrm>
                <a:off x="4710" y="1785"/>
                <a:ext cx="453" cy="681"/>
              </a:xfrm>
              <a:prstGeom prst="can">
                <a:avLst>
                  <a:gd name="adj" fmla="val 37583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24" name="AutoShape 14"/>
              <p:cNvSpPr>
                <a:spLocks noChangeArrowheads="1"/>
              </p:cNvSpPr>
              <p:nvPr/>
            </p:nvSpPr>
            <p:spPr bwMode="auto">
              <a:xfrm>
                <a:off x="4331" y="1954"/>
                <a:ext cx="455" cy="681"/>
              </a:xfrm>
              <a:prstGeom prst="can">
                <a:avLst>
                  <a:gd name="adj" fmla="val 37418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25" name="AutoShape 15"/>
              <p:cNvSpPr>
                <a:spLocks noChangeArrowheads="1"/>
              </p:cNvSpPr>
              <p:nvPr/>
            </p:nvSpPr>
            <p:spPr bwMode="auto">
              <a:xfrm>
                <a:off x="5051" y="2125"/>
                <a:ext cx="455" cy="681"/>
              </a:xfrm>
              <a:prstGeom prst="can">
                <a:avLst>
                  <a:gd name="adj" fmla="val 37418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26" name="AutoShape 16"/>
              <p:cNvSpPr>
                <a:spLocks noChangeArrowheads="1"/>
              </p:cNvSpPr>
              <p:nvPr/>
            </p:nvSpPr>
            <p:spPr bwMode="auto">
              <a:xfrm>
                <a:off x="4811" y="2299"/>
                <a:ext cx="454" cy="682"/>
              </a:xfrm>
              <a:prstGeom prst="can">
                <a:avLst>
                  <a:gd name="adj" fmla="val 37555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27" name="AutoShape 19"/>
              <p:cNvSpPr>
                <a:spLocks noChangeArrowheads="1"/>
              </p:cNvSpPr>
              <p:nvPr/>
            </p:nvSpPr>
            <p:spPr bwMode="auto">
              <a:xfrm>
                <a:off x="4368" y="1377"/>
                <a:ext cx="455" cy="681"/>
              </a:xfrm>
              <a:prstGeom prst="can">
                <a:avLst>
                  <a:gd name="adj" fmla="val 37418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</p:grpSp>
        <p:grpSp>
          <p:nvGrpSpPr>
            <p:cNvPr id="4" name="Group 23"/>
            <p:cNvGrpSpPr/>
            <p:nvPr/>
          </p:nvGrpSpPr>
          <p:grpSpPr bwMode="auto">
            <a:xfrm>
              <a:off x="1878" y="1938"/>
              <a:ext cx="1288" cy="1855"/>
              <a:chOff x="3979" y="1654"/>
              <a:chExt cx="1288" cy="1855"/>
            </a:xfrm>
            <a:grpFill/>
          </p:grpSpPr>
          <p:sp>
            <p:nvSpPr>
              <p:cNvPr id="13" name="AutoShape 24"/>
              <p:cNvSpPr>
                <a:spLocks noChangeArrowheads="1"/>
              </p:cNvSpPr>
              <p:nvPr/>
            </p:nvSpPr>
            <p:spPr bwMode="auto">
              <a:xfrm>
                <a:off x="4283" y="1654"/>
                <a:ext cx="454" cy="681"/>
              </a:xfrm>
              <a:prstGeom prst="can">
                <a:avLst>
                  <a:gd name="adj" fmla="val 37500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4" name="AutoShape 25"/>
              <p:cNvSpPr>
                <a:spLocks noChangeArrowheads="1"/>
              </p:cNvSpPr>
              <p:nvPr/>
            </p:nvSpPr>
            <p:spPr bwMode="auto">
              <a:xfrm>
                <a:off x="4245" y="2711"/>
                <a:ext cx="455" cy="681"/>
              </a:xfrm>
              <a:prstGeom prst="can">
                <a:avLst>
                  <a:gd name="adj" fmla="val 37418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5" name="AutoShape 26"/>
              <p:cNvSpPr>
                <a:spLocks noChangeArrowheads="1"/>
              </p:cNvSpPr>
              <p:nvPr/>
            </p:nvSpPr>
            <p:spPr bwMode="auto">
              <a:xfrm>
                <a:off x="4813" y="2404"/>
                <a:ext cx="454" cy="682"/>
              </a:xfrm>
              <a:prstGeom prst="can">
                <a:avLst>
                  <a:gd name="adj" fmla="val 37555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6" name="AutoShape 27"/>
              <p:cNvSpPr>
                <a:spLocks noChangeArrowheads="1"/>
              </p:cNvSpPr>
              <p:nvPr/>
            </p:nvSpPr>
            <p:spPr bwMode="auto">
              <a:xfrm>
                <a:off x="4699" y="2030"/>
                <a:ext cx="453" cy="681"/>
              </a:xfrm>
              <a:prstGeom prst="can">
                <a:avLst>
                  <a:gd name="adj" fmla="val 37583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7" name="AutoShape 28"/>
              <p:cNvSpPr>
                <a:spLocks noChangeArrowheads="1"/>
              </p:cNvSpPr>
              <p:nvPr/>
            </p:nvSpPr>
            <p:spPr bwMode="auto">
              <a:xfrm>
                <a:off x="4282" y="2077"/>
                <a:ext cx="455" cy="681"/>
              </a:xfrm>
              <a:prstGeom prst="can">
                <a:avLst>
                  <a:gd name="adj" fmla="val 37418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8" name="AutoShape 29"/>
              <p:cNvSpPr>
                <a:spLocks noChangeArrowheads="1"/>
              </p:cNvSpPr>
              <p:nvPr/>
            </p:nvSpPr>
            <p:spPr bwMode="auto">
              <a:xfrm>
                <a:off x="3979" y="2828"/>
                <a:ext cx="455" cy="681"/>
              </a:xfrm>
              <a:prstGeom prst="can">
                <a:avLst>
                  <a:gd name="adj" fmla="val 37418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9" name="AutoShape 30"/>
              <p:cNvSpPr>
                <a:spLocks noChangeArrowheads="1"/>
              </p:cNvSpPr>
              <p:nvPr/>
            </p:nvSpPr>
            <p:spPr bwMode="auto">
              <a:xfrm>
                <a:off x="4624" y="2664"/>
                <a:ext cx="454" cy="682"/>
              </a:xfrm>
              <a:prstGeom prst="can">
                <a:avLst>
                  <a:gd name="adj" fmla="val 37555"/>
                </a:avLst>
              </a:prstGeom>
              <a:grpFill/>
              <a:ln w="9525">
                <a:solidFill>
                  <a:schemeClr val="tx1"/>
                </a:solidFill>
                <a:round/>
              </a:ln>
              <a:effectLst/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1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</p:grpSp>
      </p:grpSp>
      <p:sp>
        <p:nvSpPr>
          <p:cNvPr id="12291" name="Rectangle 15"/>
          <p:cNvSpPr/>
          <p:nvPr/>
        </p:nvSpPr>
        <p:spPr>
          <a:xfrm>
            <a:off x="395288" y="1357313"/>
            <a:ext cx="8713787" cy="5286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</a:t>
            </a:r>
            <a:endParaRPr lang="en-US" altLang="zh-CN" sz="32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一个互相关联的数据的集合</a:t>
            </a:r>
            <a:endParaRPr lang="en-US" altLang="zh-CN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长期储存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在计算机内、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有组织的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可共享的</a:t>
            </a:r>
            <a:endParaRPr lang="en-US" altLang="zh-CN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ts val="1800"/>
              </a:spcBef>
              <a:buChar char="•"/>
            </a:pPr>
            <a:r>
              <a:rPr lang="zh-CN" altLang="en-US" sz="28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数据库的特征</a:t>
            </a:r>
            <a:endParaRPr lang="en-US" altLang="zh-CN" sz="28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数据按一定的数据模型组织、</a:t>
            </a:r>
            <a:endParaRPr lang="en-US" altLang="zh-CN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描述和储存</a:t>
            </a:r>
            <a:endParaRPr lang="en-US" altLang="zh-CN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可为各种用户共享</a:t>
            </a:r>
            <a:endParaRPr lang="en-US" altLang="zh-CN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冗余度较小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数据独立性较高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易扩展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9219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什么是数据库</a:t>
            </a:r>
            <a:r>
              <a:rPr lang="en-US" altLang="zh-CN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endParaRPr lang="zh-CN" altLang="en-US" sz="44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3"/>
          <p:cNvSpPr txBox="1"/>
          <p:nvPr/>
        </p:nvSpPr>
        <p:spPr>
          <a:xfrm>
            <a:off x="1071563" y="1571625"/>
            <a:ext cx="7772400" cy="4810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最早的网状数据库管理系统</a:t>
            </a:r>
            <a:r>
              <a:rPr lang="en-US" altLang="zh-CN" sz="32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IDS(1964)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zh-CN" altLang="en-US" sz="2400" b="1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Charles W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．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Bachman(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网状数据库之父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 </a:t>
            </a: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美国数据系统语言委员会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CODASYL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下属的数据库任务组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DBTG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于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1971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年推出了第一个正式报告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——DBTG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报告，成为数据库历史上具有里程碑意义的文献</a:t>
            </a:r>
          </a:p>
          <a:p>
            <a: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奠定了网状数据库系统的概念、方法和技术</a:t>
            </a:r>
          </a:p>
          <a:p>
            <a:pPr marL="1143000" lvl="2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</a:pP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基于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IDS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的经验所确定的方法称为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DBTG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方法或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CODASYL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方法，所描述的网状模型称为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DBTG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模型或</a:t>
            </a:r>
            <a:r>
              <a:rPr lang="en-US" altLang="zh-CN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CODASYL</a:t>
            </a: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模型 </a:t>
            </a:r>
          </a:p>
        </p:txBody>
      </p:sp>
      <p:sp>
        <p:nvSpPr>
          <p:cNvPr id="178180" name="Rectangle 4"/>
          <p:cNvSpPr>
            <a:spLocks noChangeArrowheads="1"/>
          </p:cNvSpPr>
          <p:nvPr/>
        </p:nvSpPr>
        <p:spPr bwMode="auto">
          <a:xfrm>
            <a:off x="1476375" y="11113"/>
            <a:ext cx="7667625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典型的网状数据库系统</a:t>
            </a: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5"/>
          <p:cNvSpPr/>
          <p:nvPr/>
        </p:nvSpPr>
        <p:spPr>
          <a:xfrm>
            <a:off x="2484438" y="1600200"/>
            <a:ext cx="6016625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</a:t>
            </a:r>
            <a:endParaRPr lang="en-US" altLang="zh-CN" sz="3600" dirty="0">
              <a:solidFill>
                <a:srgbClr val="C0C0C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数据库管理系统及其结构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数据库系统</a:t>
            </a:r>
            <a:endParaRPr lang="en-US" altLang="zh-CN" sz="3600" dirty="0">
              <a:solidFill>
                <a:srgbClr val="C0C0C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数据抽象与数据模型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数据库系统的发展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endParaRPr lang="zh-CN" altLang="en-US" sz="36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数据库系统的发展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DB7CB0-6211-4A37-9C96-6510370B51A6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4938911-E8A5-4CF2-85B1-6760CAB5F870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52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71500" y="1285875"/>
            <a:ext cx="8316913" cy="4968875"/>
          </a:xfrm>
          <a:prstGeom prst="rect">
            <a:avLst/>
          </a:prstGeom>
        </p:spPr>
        <p:txBody>
          <a:bodyPr/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第一代数据库系统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层次和网状数据库系统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第二代数据库系统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关系数据库系统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1970年，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E.F.Codd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提出关系数据模型和理论，获得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ACM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图灵奖</a:t>
            </a:r>
          </a:p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第三代数据库系统 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面向对象数据模型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  <a:sym typeface="+mn-ea"/>
              </a:rPr>
              <a:t>数据库技术与其他学科的技术内容互相结合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j-cs"/>
              </a:rPr>
              <a:t>数据库系统的发展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日期占位符 2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DB7CB0-6211-4A37-9C96-6510370B51A6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810B78-1843-4F77-94F9-B4DAF8EC365D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53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3"/>
          <p:cNvSpPr txBox="1"/>
          <p:nvPr/>
        </p:nvSpPr>
        <p:spPr>
          <a:xfrm>
            <a:off x="571500" y="1571625"/>
            <a:ext cx="8316913" cy="4683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lvl="1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32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Internet</a:t>
            </a:r>
            <a:r>
              <a:rPr lang="zh-CN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时代的数据库技术 </a:t>
            </a:r>
          </a:p>
          <a:p>
            <a:pPr lvl="2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支持高层决策的数据仓库、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OLAP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分析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2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数据挖掘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2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数字图书馆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2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电子出版物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2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电子商务、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Web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医院、远程教育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2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基于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Ad Hoc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无线网的移动数据库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2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Web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上的数据管理与信息检索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2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数据流管理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lvl="2" indent="0" algn="l" rtl="0" eaLnBrk="1" fontAlgn="base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……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等。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4"/>
          <p:cNvSpPr/>
          <p:nvPr/>
        </p:nvSpPr>
        <p:spPr>
          <a:xfrm>
            <a:off x="2714625" y="1984375"/>
            <a:ext cx="3678238" cy="587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>
              <a:lnSpc>
                <a:spcPct val="70000"/>
              </a:lnSpc>
            </a:pP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Homework</a:t>
            </a:r>
            <a:endParaRPr lang="zh-CN" altLang="en-US" sz="4400" b="1" dirty="0">
              <a:solidFill>
                <a:srgbClr val="FF0000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  <p:sp>
        <p:nvSpPr>
          <p:cNvPr id="59394" name="Rectangle 5"/>
          <p:cNvSpPr/>
          <p:nvPr/>
        </p:nvSpPr>
        <p:spPr>
          <a:xfrm>
            <a:off x="714375" y="2571750"/>
            <a:ext cx="8001000" cy="2714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algn="ctr">
              <a:lnSpc>
                <a:spcPts val="3200"/>
              </a:lnSpc>
              <a:buClr>
                <a:schemeClr val="hlink"/>
              </a:buClr>
              <a:buSzPct val="50000"/>
            </a:pPr>
            <a:endParaRPr lang="en-US" altLang="zh-CN" sz="32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algn="ctr">
              <a:lnSpc>
                <a:spcPts val="3200"/>
              </a:lnSpc>
              <a:buClr>
                <a:schemeClr val="hlink"/>
              </a:buClr>
              <a:buSzPct val="50000"/>
            </a:pPr>
            <a:r>
              <a:rPr lang="zh-CN" altLang="en-US" sz="4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阅读教材的第一章</a:t>
            </a: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ts val="3200"/>
              </a:lnSpc>
              <a:buClr>
                <a:schemeClr val="hlink"/>
              </a:buClr>
              <a:buSzPct val="50000"/>
            </a:pPr>
            <a:endParaRPr lang="en-US" altLang="zh-CN" sz="4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/>
          </p:cNvSpPr>
          <p:nvPr>
            <p:ph type="title"/>
          </p:nvPr>
        </p:nvSpPr>
        <p:spPr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</p:spPr>
        <p:txBody>
          <a:bodyPr wrap="square" lIns="91440" tIns="45720" rIns="91440" bIns="45720" anchor="ctr" anchorCtr="0"/>
          <a:lstStyle/>
          <a:p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小结</a:t>
            </a:r>
          </a:p>
        </p:txBody>
      </p:sp>
      <p:sp>
        <p:nvSpPr>
          <p:cNvPr id="60418" name="Rectangle 3"/>
          <p:cNvSpPr>
            <a:spLocks noGrp="1"/>
          </p:cNvSpPr>
          <p:nvPr>
            <p:ph idx="1"/>
          </p:nvPr>
        </p:nvSpPr>
        <p:spPr>
          <a:xfrm>
            <a:off x="684213" y="1341438"/>
            <a:ext cx="8229600" cy="5300662"/>
          </a:xfrm>
        </p:spPr>
        <p:txBody>
          <a:bodyPr wrap="square" lIns="91440" tIns="45720" rIns="91440" bIns="45720" anchor="t" anchorCtr="0"/>
          <a:lstStyle/>
          <a:p>
            <a:r>
              <a:rPr lang="zh-CN" altLang="en-US" sz="2800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</a:t>
            </a:r>
            <a:endParaRPr lang="en-US" altLang="zh-CN" sz="2800" dirty="0">
              <a:solidFill>
                <a:srgbClr val="00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5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描述现实世界</a:t>
            </a:r>
            <a:r>
              <a:rPr lang="zh-CN" altLang="en-US" sz="2500" dirty="0">
                <a:solidFill>
                  <a:schemeClr val="accent2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各种具体事物或抽象概念</a:t>
            </a:r>
            <a:r>
              <a:rPr lang="zh-CN" altLang="en-US" sz="25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</a:t>
            </a:r>
            <a:r>
              <a:rPr lang="zh-CN" altLang="en-US" sz="25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信息载体</a:t>
            </a:r>
            <a:endParaRPr lang="en-US" altLang="zh-CN" sz="2500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5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数据有不同的类型及语义</a:t>
            </a:r>
            <a:endParaRPr lang="en-US" altLang="zh-CN" sz="250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数据库</a:t>
            </a:r>
            <a:endParaRPr lang="en-US" altLang="zh-CN" sz="2800" dirty="0">
              <a:solidFill>
                <a:srgbClr val="00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5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存储在计算机系统 中的、互相关联的</a:t>
            </a:r>
            <a:r>
              <a:rPr lang="zh-CN" altLang="en-US" sz="25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数据集合</a:t>
            </a:r>
            <a:endParaRPr lang="en-US" altLang="zh-CN" sz="250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5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数据库模式、数据库实例</a:t>
            </a:r>
            <a:endParaRPr lang="en-US" altLang="zh-CN" sz="250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数据库管理系统</a:t>
            </a:r>
            <a:endParaRPr lang="en-US" altLang="zh-CN" sz="2800" dirty="0">
              <a:solidFill>
                <a:srgbClr val="00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5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管理数据库的</a:t>
            </a:r>
            <a:r>
              <a:rPr lang="zh-CN" altLang="en-US" sz="2500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软件系统</a:t>
            </a:r>
            <a:endParaRPr lang="en-US" altLang="zh-CN" sz="2500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sz="25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支持数据存储、维护、查询、安全、正确</a:t>
            </a:r>
            <a:endParaRPr lang="en-US" altLang="zh-CN" sz="250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2800" dirty="0">
                <a:solidFill>
                  <a:srgbClr val="00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数据库系统</a:t>
            </a:r>
            <a:endParaRPr lang="en-US" altLang="zh-CN" sz="2800" dirty="0">
              <a:solidFill>
                <a:srgbClr val="00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en-US" altLang="zh-CN" sz="25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DB</a:t>
            </a:r>
            <a:r>
              <a:rPr lang="zh-CN" altLang="en-US" sz="25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、</a:t>
            </a:r>
            <a:r>
              <a:rPr lang="en-US" altLang="zh-CN" sz="25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DBMS</a:t>
            </a:r>
            <a:r>
              <a:rPr lang="zh-CN" altLang="en-US" sz="25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、开发工具、应用系统、用户</a:t>
            </a: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/>
          <p:cNvSpPr>
            <a:spLocks noGrp="1"/>
          </p:cNvSpPr>
          <p:nvPr>
            <p:ph type="title"/>
          </p:nvPr>
        </p:nvSpPr>
        <p:spPr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</p:spPr>
        <p:txBody>
          <a:bodyPr wrap="square" lIns="91440" tIns="45720" rIns="91440" bIns="45720" anchor="ctr" anchorCtr="0"/>
          <a:lstStyle/>
          <a:p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总结</a:t>
            </a:r>
          </a:p>
        </p:txBody>
      </p:sp>
      <p:sp>
        <p:nvSpPr>
          <p:cNvPr id="61442" name="Rectangle 3"/>
          <p:cNvSpPr>
            <a:spLocks noGrp="1"/>
          </p:cNvSpPr>
          <p:nvPr>
            <p:ph idx="1"/>
          </p:nvPr>
        </p:nvSpPr>
        <p:spPr>
          <a:xfrm>
            <a:off x="684213" y="1341438"/>
            <a:ext cx="8229600" cy="5300662"/>
          </a:xfrm>
        </p:spPr>
        <p:txBody>
          <a:bodyPr wrap="square" lIns="91440" tIns="45720" rIns="91440" bIns="45720" anchor="t" anchorCtr="0"/>
          <a:lstStyle/>
          <a:p>
            <a:r>
              <a:rPr lang="zh-CN" altLang="en-US" dirty="0">
                <a:solidFill>
                  <a:srgbClr val="FF0000"/>
                </a:solidFill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本章重点</a:t>
            </a:r>
            <a:endParaRPr lang="en-US" altLang="zh-CN" dirty="0">
              <a:solidFill>
                <a:srgbClr val="FF0000"/>
              </a:solidFill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掌握数据库系统的基本概念，及与文件系统相比较的优势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lvl="1"/>
            <a:r>
              <a:rPr lang="zh-CN" altLang="en-US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掌握数据抽象中三级模式、两级映像、数据独立性等概念</a:t>
            </a:r>
            <a:endParaRPr lang="en-US" altLang="zh-CN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A6E0BD-5646-4D56-98DF-A344BCAE45C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014A55-0D5D-4FB0-B755-2E40861C1584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57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62470" name="Object 4"/>
          <p:cNvGraphicFramePr/>
          <p:nvPr/>
        </p:nvGraphicFramePr>
        <p:xfrm>
          <a:off x="792163" y="2312988"/>
          <a:ext cx="2808287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r:id="rId4" imgW="7833360" imgH="7839075" progId="">
                  <p:embed/>
                </p:oleObj>
              </mc:Choice>
              <mc:Fallback>
                <p:oleObj r:id="rId4" imgW="7833360" imgH="7839075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163" y="2312988"/>
                        <a:ext cx="2808287" cy="2736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2471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838" y="1916113"/>
            <a:ext cx="5003800" cy="318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851275" y="2924175"/>
            <a:ext cx="3425825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en-US" altLang="zh-CN" sz="4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Next Chapter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DB7CB0-6211-4A37-9C96-6510370B51A6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2023/10/16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D1CC917-653E-4428-934E-8AA0D1AF8D8E}" type="slidenum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4" name="Rectangle 15"/>
          <p:cNvSpPr/>
          <p:nvPr/>
        </p:nvSpPr>
        <p:spPr>
          <a:xfrm>
            <a:off x="547688" y="1509713"/>
            <a:ext cx="8078787" cy="4525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ts val="1800"/>
              </a:spcBef>
              <a:buChar char="•"/>
            </a:pPr>
            <a:r>
              <a:rPr lang="zh-CN" altLang="en-US" sz="3200" b="1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数据库的类型</a:t>
            </a:r>
            <a:endParaRPr lang="en-US" altLang="zh-CN" sz="3200" b="1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简单结构数据库：如关系数据库</a:t>
            </a:r>
            <a:endParaRPr lang="en-US" altLang="zh-CN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复杂结构数据库：如图数据库</a:t>
            </a:r>
            <a:endParaRPr lang="en-US" altLang="zh-CN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半结构化数据：如</a:t>
            </a:r>
            <a:r>
              <a:rPr lang="en-US" altLang="zh-CN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XML</a:t>
            </a: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</a:t>
            </a:r>
            <a:endParaRPr lang="en-US" altLang="zh-CN" sz="2800" b="1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742950" lvl="1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</a:pPr>
            <a:r>
              <a:rPr lang="zh-CN" altLang="en-US" sz="2800" b="1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非结构化数据：如多媒体数据库</a:t>
            </a:r>
          </a:p>
        </p:txBody>
      </p:sp>
      <p:sp>
        <p:nvSpPr>
          <p:cNvPr id="10245" name="Rectangle 2"/>
          <p:cNvSpPr/>
          <p:nvPr/>
        </p:nvSpPr>
        <p:spPr>
          <a:xfrm>
            <a:off x="99695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什么是数据库</a:t>
            </a:r>
            <a:r>
              <a:rPr lang="en-US" altLang="zh-CN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  <a:endParaRPr lang="zh-CN" altLang="en-US" sz="4400" b="1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4"/>
          <p:cNvGrpSpPr/>
          <p:nvPr/>
        </p:nvGrpSpPr>
        <p:grpSpPr>
          <a:xfrm>
            <a:off x="3571875" y="1414463"/>
            <a:ext cx="4940300" cy="5372100"/>
            <a:chOff x="2081" y="891"/>
            <a:chExt cx="3112" cy="3384"/>
          </a:xfrm>
        </p:grpSpPr>
        <p:grpSp>
          <p:nvGrpSpPr>
            <p:cNvPr id="11266" name="Group 8"/>
            <p:cNvGrpSpPr/>
            <p:nvPr/>
          </p:nvGrpSpPr>
          <p:grpSpPr>
            <a:xfrm>
              <a:off x="2399" y="4227"/>
              <a:ext cx="24" cy="36"/>
              <a:chOff x="1434" y="1888"/>
              <a:chExt cx="3759" cy="1814"/>
            </a:xfrm>
          </p:grpSpPr>
          <p:pic>
            <p:nvPicPr>
              <p:cNvPr id="11267" name="Picture 9" descr="mica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34" y="2734"/>
                <a:ext cx="346" cy="307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1268" name="Picture 10" descr="mica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1" y="3407"/>
                <a:ext cx="358" cy="29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1269" name="Picture 11" descr="mica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34" y="3105"/>
                <a:ext cx="359" cy="29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1270" name="Picture 12" descr="mica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97" y="1888"/>
                <a:ext cx="358" cy="295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1271" name="Picture 13" descr="mica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11" y="2326"/>
                <a:ext cx="359" cy="296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1272" name="Picture 14" descr="mica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3" y="2726"/>
                <a:ext cx="359" cy="296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11273" name="Group 31"/>
            <p:cNvGrpSpPr/>
            <p:nvPr/>
          </p:nvGrpSpPr>
          <p:grpSpPr>
            <a:xfrm>
              <a:off x="2127" y="3385"/>
              <a:ext cx="1723" cy="890"/>
              <a:chOff x="2336" y="3230"/>
              <a:chExt cx="1134" cy="835"/>
            </a:xfrm>
          </p:grpSpPr>
          <p:graphicFrame>
            <p:nvGraphicFramePr>
              <p:cNvPr id="11274" name="Object 15"/>
              <p:cNvGraphicFramePr>
                <a:graphicFrameLocks noChangeAspect="1"/>
              </p:cNvGraphicFramePr>
              <p:nvPr/>
            </p:nvGraphicFramePr>
            <p:xfrm>
              <a:off x="2336" y="3230"/>
              <a:ext cx="1134" cy="8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" r:id="rId4" imgW="4400550" imgH="2581275" progId="Visio.Drawing.11">
                      <p:embed/>
                    </p:oleObj>
                  </mc:Choice>
                  <mc:Fallback>
                    <p:oleObj r:id="rId4" imgW="4400550" imgH="2581275" progId="Visio.Drawing.11">
                      <p:embed/>
                      <p:pic>
                        <p:nvPicPr>
                          <p:cNvPr id="0" name="图片 3076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2336" y="3230"/>
                            <a:ext cx="1134" cy="83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275" name="Picture 17" descr="j0404347[1]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08" y="3363"/>
                <a:ext cx="803" cy="582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grpSp>
          <p:nvGrpSpPr>
            <p:cNvPr id="11276" name="Group 18"/>
            <p:cNvGrpSpPr/>
            <p:nvPr/>
          </p:nvGrpSpPr>
          <p:grpSpPr>
            <a:xfrm>
              <a:off x="2081" y="891"/>
              <a:ext cx="1905" cy="997"/>
              <a:chOff x="1837" y="1207"/>
              <a:chExt cx="3084" cy="2041"/>
            </a:xfrm>
          </p:grpSpPr>
          <p:graphicFrame>
            <p:nvGraphicFramePr>
              <p:cNvPr id="11277" name="Object 19"/>
              <p:cNvGraphicFramePr>
                <a:graphicFrameLocks noChangeAspect="1"/>
              </p:cNvGraphicFramePr>
              <p:nvPr/>
            </p:nvGraphicFramePr>
            <p:xfrm>
              <a:off x="1837" y="1207"/>
              <a:ext cx="3084" cy="20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" r:id="rId7" imgW="4400550" imgH="2581275" progId="Visio.Drawing.11">
                      <p:embed/>
                    </p:oleObj>
                  </mc:Choice>
                  <mc:Fallback>
                    <p:oleObj r:id="rId7" imgW="4400550" imgH="2581275" progId="Visio.Drawing.11">
                      <p:embed/>
                      <p:pic>
                        <p:nvPicPr>
                          <p:cNvPr id="0" name="图片 3075"/>
                          <p:cNvPicPr/>
                          <p:nvPr/>
                        </p:nvPicPr>
                        <p:blipFill>
                          <a:blip r:embed="rId8"/>
                          <a:stretch>
                            <a:fillRect/>
                          </a:stretch>
                        </p:blipFill>
                        <p:spPr>
                          <a:xfrm>
                            <a:off x="1837" y="1207"/>
                            <a:ext cx="3084" cy="20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278" name="Picture 20" descr="Picture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00" y="1570"/>
                <a:ext cx="771" cy="69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1279" name="Picture 21" descr="淮河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33" y="1580"/>
                <a:ext cx="680" cy="633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graphicFrame>
            <p:nvGraphicFramePr>
              <p:cNvPr id="11280" name="Object 22"/>
              <p:cNvGraphicFramePr>
                <a:graphicFrameLocks noChangeAspect="1"/>
              </p:cNvGraphicFramePr>
              <p:nvPr/>
            </p:nvGraphicFramePr>
            <p:xfrm>
              <a:off x="2971" y="2306"/>
              <a:ext cx="771" cy="5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r:id="rId11" imgW="4049395" imgH="2943860" progId="Visio.Drawing.11">
                      <p:embed/>
                    </p:oleObj>
                  </mc:Choice>
                  <mc:Fallback>
                    <p:oleObj r:id="rId11" imgW="4049395" imgH="2943860" progId="Visio.Drawing.11">
                      <p:embed/>
                      <p:pic>
                        <p:nvPicPr>
                          <p:cNvPr id="0" name="图片 3077"/>
                          <p:cNvPicPr/>
                          <p:nvPr/>
                        </p:nvPicPr>
                        <p:blipFill>
                          <a:blip r:embed="rId12"/>
                          <a:stretch>
                            <a:fillRect/>
                          </a:stretch>
                        </p:blipFill>
                        <p:spPr>
                          <a:xfrm>
                            <a:off x="2971" y="2306"/>
                            <a:ext cx="771" cy="54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11281" name="Picture 23" descr="HabitatSensingNode6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87" y="2260"/>
                <a:ext cx="726" cy="636"/>
              </a:xfrm>
              <a:prstGeom prst="rect">
                <a:avLst/>
              </a:prstGeom>
              <a:noFill/>
              <a:ln w="12700">
                <a:noFill/>
              </a:ln>
            </p:spPr>
          </p:pic>
          <p:pic>
            <p:nvPicPr>
              <p:cNvPr id="11282" name="Picture 24"/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016" y="1575"/>
                <a:ext cx="772" cy="640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11283" name="Picture 25" descr="GGB"/>
              <p:cNvPicPr>
                <a:picLocks noChangeAspect="1"/>
              </p:cNvPicPr>
              <p:nvPr/>
            </p:nvPicPr>
            <p:blipFill>
              <a:blip r:embed="rId15"/>
              <a:srcRect t="5269"/>
              <a:stretch>
                <a:fillRect/>
              </a:stretch>
            </p:blipFill>
            <p:spPr>
              <a:xfrm>
                <a:off x="2245" y="2306"/>
                <a:ext cx="680" cy="616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11284" name="Picture 37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217" y="2251"/>
              <a:ext cx="1587" cy="862"/>
            </a:xfrm>
            <a:prstGeom prst="rect">
              <a:avLst/>
            </a:prstGeom>
            <a:solidFill>
              <a:srgbClr val="00FFFF"/>
            </a:solidFill>
            <a:ln w="9525" cap="flat" cmpd="sng">
              <a:solidFill>
                <a:srgbClr val="800000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13499999" algn="ctr" rotWithShape="0">
                <a:srgbClr val="808080">
                  <a:alpha val="50000"/>
                </a:srgbClr>
              </a:outerShdw>
            </a:effectLst>
          </p:spPr>
        </p:pic>
        <p:sp>
          <p:nvSpPr>
            <p:cNvPr id="11285" name="AutoShape 39"/>
            <p:cNvSpPr/>
            <p:nvPr/>
          </p:nvSpPr>
          <p:spPr>
            <a:xfrm>
              <a:off x="2943" y="1888"/>
              <a:ext cx="181" cy="317"/>
            </a:xfrm>
            <a:prstGeom prst="downArrow">
              <a:avLst>
                <a:gd name="adj1" fmla="val 50000"/>
                <a:gd name="adj2" fmla="val 4376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endParaRPr lang="zh-CN" altLang="en-US" sz="3000" b="1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1286" name="AutoShape 40"/>
            <p:cNvSpPr/>
            <p:nvPr/>
          </p:nvSpPr>
          <p:spPr>
            <a:xfrm>
              <a:off x="2943" y="3122"/>
              <a:ext cx="181" cy="317"/>
            </a:xfrm>
            <a:prstGeom prst="downArrow">
              <a:avLst>
                <a:gd name="adj1" fmla="val 50000"/>
                <a:gd name="adj2" fmla="val 43760"/>
              </a:avLst>
            </a:prstGeom>
            <a:solidFill>
              <a:srgbClr val="FF0000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just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endParaRPr lang="zh-CN" altLang="en-US" sz="3000" b="1" dirty="0">
                <a:solidFill>
                  <a:schemeClr val="bg2"/>
                </a:solidFill>
                <a:latin typeface="华文新魏" panose="02010800040101010101" pitchFamily="2" charset="-122"/>
                <a:ea typeface="华文新魏" panose="02010800040101010101" pitchFamily="2" charset="-122"/>
              </a:endParaRPr>
            </a:p>
          </p:txBody>
        </p:sp>
        <p:sp>
          <p:nvSpPr>
            <p:cNvPr id="11287" name="AutoShape 41"/>
            <p:cNvSpPr/>
            <p:nvPr/>
          </p:nvSpPr>
          <p:spPr>
            <a:xfrm>
              <a:off x="3215" y="1842"/>
              <a:ext cx="1860" cy="318"/>
            </a:xfrm>
            <a:prstGeom prst="leftArrowCallout">
              <a:avLst>
                <a:gd name="adj1" fmla="val 25000"/>
                <a:gd name="adj2" fmla="val 25000"/>
                <a:gd name="adj3" fmla="val 97403"/>
                <a:gd name="adj4" fmla="val 66667"/>
              </a:avLst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marL="342900" indent="-342900" algn="ctr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r>
                <a:rPr lang="zh-CN" altLang="en-US" sz="30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信息化</a:t>
              </a:r>
            </a:p>
          </p:txBody>
        </p:sp>
        <p:sp>
          <p:nvSpPr>
            <p:cNvPr id="11288" name="AutoShape 42"/>
            <p:cNvSpPr/>
            <p:nvPr/>
          </p:nvSpPr>
          <p:spPr>
            <a:xfrm>
              <a:off x="3215" y="3113"/>
              <a:ext cx="1905" cy="317"/>
            </a:xfrm>
            <a:prstGeom prst="leftArrowCallout">
              <a:avLst>
                <a:gd name="adj1" fmla="val 25000"/>
                <a:gd name="adj2" fmla="val 25000"/>
                <a:gd name="adj3" fmla="val 100074"/>
                <a:gd name="adj4" fmla="val 66667"/>
              </a:avLst>
            </a:prstGeom>
            <a:solidFill>
              <a:srgbClr val="00FFFF"/>
            </a:solidFill>
            <a:ln w="952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marL="342900" indent="-342900" algn="ctr">
                <a:lnSpc>
                  <a:spcPct val="110000"/>
                </a:lnSpc>
                <a:spcBef>
                  <a:spcPct val="20000"/>
                </a:spcBef>
                <a:buClr>
                  <a:schemeClr val="hlink"/>
                </a:buClr>
                <a:buSzPct val="50000"/>
              </a:pPr>
              <a:r>
                <a:rPr lang="zh-CN" altLang="en-US" sz="3000" b="1" dirty="0">
                  <a:solidFill>
                    <a:srgbClr val="FF0000"/>
                  </a:solidFill>
                  <a:latin typeface="华文新魏" panose="02010800040101010101" pitchFamily="2" charset="-122"/>
                  <a:ea typeface="华文新魏" panose="02010800040101010101" pitchFamily="2" charset="-122"/>
                </a:rPr>
                <a:t>数据化</a:t>
              </a:r>
            </a:p>
          </p:txBody>
        </p:sp>
        <p:sp>
          <p:nvSpPr>
            <p:cNvPr id="11289" name="Text Box 43"/>
            <p:cNvSpPr txBox="1"/>
            <p:nvPr/>
          </p:nvSpPr>
          <p:spPr>
            <a:xfrm>
              <a:off x="3973" y="1100"/>
              <a:ext cx="738" cy="5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marL="342900" indent="-342900" algn="just">
                <a:lnSpc>
                  <a:spcPct val="85000"/>
                </a:lnSpc>
                <a:buClr>
                  <a:schemeClr val="hlink"/>
                </a:buClr>
                <a:buSzPct val="50000"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Real </a:t>
              </a:r>
            </a:p>
            <a:p>
              <a:pPr marL="342900" indent="-342900" algn="just">
                <a:lnSpc>
                  <a:spcPct val="85000"/>
                </a:lnSpc>
                <a:buClr>
                  <a:schemeClr val="hlink"/>
                </a:buClr>
                <a:buSzPct val="50000"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World</a:t>
              </a:r>
            </a:p>
          </p:txBody>
        </p:sp>
        <p:sp>
          <p:nvSpPr>
            <p:cNvPr id="11290" name="Text Box 44"/>
            <p:cNvSpPr txBox="1"/>
            <p:nvPr/>
          </p:nvSpPr>
          <p:spPr>
            <a:xfrm>
              <a:off x="3850" y="2324"/>
              <a:ext cx="1343" cy="5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marL="342900" indent="-342900" algn="just">
                <a:lnSpc>
                  <a:spcPct val="85000"/>
                </a:lnSpc>
                <a:buClr>
                  <a:schemeClr val="hlink"/>
                </a:buClr>
                <a:buSzPct val="50000"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Information </a:t>
              </a:r>
            </a:p>
            <a:p>
              <a:pPr marL="342900" indent="-342900" algn="just">
                <a:lnSpc>
                  <a:spcPct val="85000"/>
                </a:lnSpc>
                <a:buClr>
                  <a:schemeClr val="hlink"/>
                </a:buClr>
                <a:buSzPct val="50000"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World</a:t>
              </a:r>
            </a:p>
          </p:txBody>
        </p:sp>
        <p:sp>
          <p:nvSpPr>
            <p:cNvPr id="11291" name="Text Box 70"/>
            <p:cNvSpPr txBox="1"/>
            <p:nvPr/>
          </p:nvSpPr>
          <p:spPr>
            <a:xfrm>
              <a:off x="3850" y="3594"/>
              <a:ext cx="1156" cy="5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marL="342900" indent="-342900" algn="just">
                <a:lnSpc>
                  <a:spcPct val="85000"/>
                </a:lnSpc>
                <a:buClr>
                  <a:schemeClr val="hlink"/>
                </a:buClr>
                <a:buSzPct val="50000"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Computer </a:t>
              </a:r>
            </a:p>
            <a:p>
              <a:pPr marL="342900" indent="-342900" algn="just">
                <a:lnSpc>
                  <a:spcPct val="85000"/>
                </a:lnSpc>
                <a:buClr>
                  <a:schemeClr val="hlink"/>
                </a:buClr>
                <a:buSzPct val="50000"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World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85720" y="2071678"/>
            <a:ext cx="2857488" cy="1920526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marR="0" algn="just" defTabSz="914400">
              <a:lnSpc>
                <a:spcPct val="11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600" kern="1200" cap="none" spc="0" normalizeH="0" baseline="0" noProof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把现实世界</a:t>
            </a:r>
            <a:endParaRPr kumimoji="1" lang="en-US" altLang="zh-CN" sz="3600" kern="1200" cap="none" spc="0" normalizeH="0" baseline="0" noProof="0"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R="0" algn="just" defTabSz="914400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1" lang="en-US" altLang="zh-CN" sz="3600" kern="1200" cap="none" spc="0" normalizeH="0" baseline="0" noProof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  </a:t>
            </a:r>
            <a:r>
              <a:rPr kumimoji="1" lang="zh-CN" altLang="en-US" sz="3600" kern="1200" cap="none" spc="0" normalizeH="0" baseline="0" noProof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映射到计算</a:t>
            </a:r>
            <a:endParaRPr kumimoji="1" lang="en-US" altLang="zh-CN" sz="3600" kern="1200" cap="none" spc="0" normalizeH="0" baseline="0" noProof="0"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R="0" algn="just" defTabSz="914400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1" lang="en-US" altLang="zh-CN" sz="3600" kern="1200" cap="none" spc="0" normalizeH="0" baseline="0" noProof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  </a:t>
            </a:r>
            <a:r>
              <a:rPr kumimoji="1" lang="zh-CN" altLang="en-US" sz="3600" kern="1200" cap="none" spc="0" normalizeH="0" baseline="0" noProof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机世界</a:t>
            </a:r>
            <a:endParaRPr kumimoji="1" lang="en-US" altLang="zh-CN" sz="3600" kern="1200" cap="none" spc="0" normalizeH="0" baseline="0" noProof="0"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3186" y="4475325"/>
            <a:ext cx="2857488" cy="1311128"/>
          </a:xfrm>
          <a:prstGeom prst="rect">
            <a:avLst/>
          </a:prstGeom>
          <a:solidFill>
            <a:srgbClr val="FFFFCC"/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 marR="0" algn="just" defTabSz="914400">
              <a:lnSpc>
                <a:spcPct val="110000"/>
              </a:lnSpc>
              <a:buClr>
                <a:schemeClr val="hlink"/>
              </a:buClr>
              <a:buSzPct val="50000"/>
              <a:buFont typeface="Wingdings" panose="05000000000000000000" pitchFamily="2" charset="2"/>
              <a:buChar char="n"/>
              <a:defRPr/>
            </a:pPr>
            <a:r>
              <a:rPr kumimoji="1" lang="zh-CN" altLang="en-US" sz="3600" kern="1200" cap="none" spc="0" normalizeH="0" baseline="0" noProof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支持各种实 </a:t>
            </a:r>
            <a:endParaRPr kumimoji="1" lang="en-US" altLang="zh-CN" sz="3600" kern="1200" cap="none" spc="0" normalizeH="0" baseline="0" noProof="0"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R="0" algn="just" defTabSz="914400">
              <a:lnSpc>
                <a:spcPct val="110000"/>
              </a:lnSpc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1" lang="en-US" altLang="zh-CN" sz="3600" kern="1200" cap="none" spc="0" normalizeH="0" baseline="0" noProof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   </a:t>
            </a:r>
            <a:r>
              <a:rPr kumimoji="1" lang="zh-CN" altLang="en-US" sz="3600" kern="1200" cap="none" spc="0" normalizeH="0" baseline="0" noProof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际应用</a:t>
            </a:r>
          </a:p>
        </p:txBody>
      </p:sp>
      <p:sp>
        <p:nvSpPr>
          <p:cNvPr id="11294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数据库目的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 txBox="1"/>
          <p:nvPr/>
        </p:nvSpPr>
        <p:spPr>
          <a:xfrm>
            <a:off x="642938" y="2000250"/>
            <a:ext cx="8001000" cy="40719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数据库模式</a:t>
            </a:r>
            <a:endParaRPr lang="en-US" altLang="zh-CN" sz="32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0010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基于特定数据模型的数据库结构定义</a:t>
            </a:r>
            <a:endParaRPr lang="en-US" altLang="zh-CN" sz="2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0010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例：</a:t>
            </a:r>
            <a:endParaRPr lang="en-US" altLang="zh-CN" sz="2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0010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成绩单</a:t>
            </a:r>
            <a:r>
              <a:rPr lang="en-US" altLang="zh-CN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姓名</a:t>
            </a:r>
            <a:r>
              <a:rPr lang="en-US" altLang="zh-CN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课程编号</a:t>
            </a:r>
            <a:r>
              <a:rPr lang="en-US" altLang="zh-CN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成绩</a:t>
            </a:r>
            <a:r>
              <a:rPr lang="en-US" altLang="zh-CN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学期</a:t>
            </a:r>
            <a:r>
              <a:rPr lang="en-US" altLang="zh-CN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年度</a:t>
            </a:r>
            <a:r>
              <a:rPr lang="en-US" altLang="zh-CN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80010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    </a:t>
            </a:r>
            <a:r>
              <a:rPr lang="zh-CN" altLang="en-US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教师</a:t>
            </a:r>
            <a:r>
              <a:rPr lang="en-US" altLang="zh-CN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-</a:t>
            </a:r>
            <a:r>
              <a:rPr lang="zh-CN" altLang="en-US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课程</a:t>
            </a:r>
            <a:r>
              <a:rPr lang="en-US" altLang="zh-CN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教师名，课程编号</a:t>
            </a:r>
            <a:r>
              <a:rPr lang="en-US" altLang="zh-CN" sz="2800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342900" indent="-342900"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3200" dirty="0">
                <a:solidFill>
                  <a:srgbClr val="0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数据库实例</a:t>
            </a:r>
            <a:endParaRPr lang="en-US" altLang="zh-CN" sz="3200" dirty="0">
              <a:solidFill>
                <a:srgbClr val="0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0010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给定时刻数据库中存储的数据</a:t>
            </a:r>
            <a:r>
              <a:rPr lang="en-US" altLang="zh-CN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(</a:t>
            </a: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数据库的快照</a:t>
            </a:r>
            <a:r>
              <a:rPr lang="en-US" altLang="zh-CN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)</a:t>
            </a:r>
          </a:p>
          <a:p>
            <a:pPr marL="80010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例：</a:t>
            </a:r>
            <a:endParaRPr lang="en-US" altLang="zh-CN" sz="2800" dirty="0">
              <a:solidFill>
                <a:srgbClr val="0000FF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 marL="800100" lvl="1" indent="-342900" algn="l" rtl="0" eaLnBrk="1" fontAlgn="base" hangingPunct="1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</a:pPr>
            <a:endParaRPr lang="en-US" altLang="zh-CN" sz="2800" dirty="0">
              <a:solidFill>
                <a:srgbClr val="8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1614851" name="Picture 3"/>
          <p:cNvPicPr>
            <a:picLocks noChangeAspect="1"/>
          </p:cNvPicPr>
          <p:nvPr/>
        </p:nvPicPr>
        <p:blipFill>
          <a:blip r:embed="rId2"/>
          <a:srcRect b="15874"/>
          <a:stretch>
            <a:fillRect/>
          </a:stretch>
        </p:blipFill>
        <p:spPr>
          <a:xfrm>
            <a:off x="509588" y="1773238"/>
            <a:ext cx="8062912" cy="44291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Rectangle 2"/>
          <p:cNvSpPr/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  <a:tileRect/>
          </a:gradFill>
          <a:ln w="9525">
            <a:noFill/>
          </a:ln>
        </p:spPr>
        <p:txBody>
          <a:bodyPr anchor="ctr" anchorCtr="0"/>
          <a:lstStyle/>
          <a:p>
            <a:pPr algn="r"/>
            <a:r>
              <a:rPr lang="zh-CN" altLang="en-US" sz="4400" b="1" dirty="0">
                <a:solidFill>
                  <a:srgbClr val="8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数据库模式与数据库实例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148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148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1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614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5"/>
          <p:cNvSpPr/>
          <p:nvPr/>
        </p:nvSpPr>
        <p:spPr>
          <a:xfrm>
            <a:off x="2484438" y="1600200"/>
            <a:ext cx="6230937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数据、数据库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latin typeface="Times New Roman" panose="02020603050405020304" pitchFamily="18" charset="0"/>
                <a:ea typeface="华文新魏" panose="02010800040101010101" pitchFamily="2" charset="-122"/>
              </a:rPr>
              <a:t>数据库管理系统</a:t>
            </a:r>
            <a:r>
              <a:rPr lang="zh-CN" altLang="en-US" sz="3600" dirty="0">
                <a:solidFill>
                  <a:srgbClr val="00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及其结构</a:t>
            </a:r>
            <a:endParaRPr lang="zh-CN" altLang="en-US" sz="36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数据库系统</a:t>
            </a:r>
            <a:endParaRPr lang="en-US" altLang="zh-CN" sz="3600" dirty="0">
              <a:solidFill>
                <a:srgbClr val="C0C0C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数据抽象与数据模型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r>
              <a:rPr lang="zh-CN" altLang="en-US" sz="3600" dirty="0">
                <a:solidFill>
                  <a:srgbClr val="C0C0C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数据库系统的发展</a:t>
            </a:r>
          </a:p>
          <a:p>
            <a:pPr marL="342900" indent="-342900" eaLnBrk="0" hangingPunct="0">
              <a:spcBef>
                <a:spcPct val="20000"/>
              </a:spcBef>
              <a:buChar char="•"/>
            </a:pPr>
            <a:endParaRPr lang="zh-CN" altLang="en-US" sz="3600" b="1" dirty="0">
              <a:solidFill>
                <a:srgbClr val="C0C0C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e4dcc84-6945-4c8a-9fd0-948fa2b6f434"/>
  <p:tag name="COMMONDATA" val="eyJoZGlkIjoiZTQ4ODQwNThiYTg4YTBlNDhkZDRmNGNiNWM5NWE1YzAifQ=="/>
</p:tagLst>
</file>

<file path=ppt/theme/theme1.xml><?xml version="1.0" encoding="utf-8"?>
<a:theme xmlns:a="http://schemas.openxmlformats.org/drawingml/2006/main" name="Autumn2003-4">
  <a:themeElements>
    <a:clrScheme name="Autumn2003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tumn2003-4">
      <a:majorFont>
        <a:latin typeface="楷体_GB2312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tumn2003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Designs\Autumn2003-4.pot</Template>
  <TotalTime>0</TotalTime>
  <Words>2896</Words>
  <Application>Microsoft Office PowerPoint</Application>
  <PresentationFormat>全屏显示(4:3)</PresentationFormat>
  <Paragraphs>661</Paragraphs>
  <Slides>57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57</vt:i4>
      </vt:variant>
    </vt:vector>
  </HeadingPairs>
  <TitlesOfParts>
    <vt:vector size="74" baseType="lpstr">
      <vt:lpstr>Monotype Sorts</vt:lpstr>
      <vt:lpstr>黑体</vt:lpstr>
      <vt:lpstr>华文隶书</vt:lpstr>
      <vt:lpstr>华文新魏</vt:lpstr>
      <vt:lpstr>华文行楷</vt:lpstr>
      <vt:lpstr>楷体_GB2312</vt:lpstr>
      <vt:lpstr>隶书</vt:lpstr>
      <vt:lpstr>宋体</vt:lpstr>
      <vt:lpstr>Arial</vt:lpstr>
      <vt:lpstr>Comic Sans MS</vt:lpstr>
      <vt:lpstr>Garamond</vt:lpstr>
      <vt:lpstr>Symbol</vt:lpstr>
      <vt:lpstr>Tahoma</vt:lpstr>
      <vt:lpstr>Times New Roman</vt:lpstr>
      <vt:lpstr>Wingdings</vt:lpstr>
      <vt:lpstr>Autumn2003-4</vt:lpstr>
      <vt:lpstr>Microsoft Visio 2003-2010 Drawing</vt:lpstr>
      <vt:lpstr>数据库基础篇 第一章 数据库系统概述</vt:lpstr>
      <vt:lpstr>Outline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数据库管理系统结构</vt:lpstr>
      <vt:lpstr>PowerPoint 演示文稿</vt:lpstr>
      <vt:lpstr>PowerPoint 演示文稿</vt:lpstr>
      <vt:lpstr>数据库管理系统的功能与特点</vt:lpstr>
      <vt:lpstr>PowerPoint 演示文稿</vt:lpstr>
      <vt:lpstr>PowerPoint 演示文稿</vt:lpstr>
      <vt:lpstr>数据库系统 vs 文件系统</vt:lpstr>
      <vt:lpstr>数据库系统 vs 文件系统</vt:lpstr>
      <vt:lpstr>数据库系统 vs 文件系统</vt:lpstr>
      <vt:lpstr>数据库系统 vs 文件系统</vt:lpstr>
      <vt:lpstr>PowerPoint 演示文稿</vt:lpstr>
      <vt:lpstr>PowerPoint 演示文稿</vt:lpstr>
      <vt:lpstr>示例</vt:lpstr>
      <vt:lpstr>示例——基于文件系统</vt:lpstr>
      <vt:lpstr>示例——基于数据库系统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层次数据模型的数据结构</vt:lpstr>
      <vt:lpstr>层次数据模型的数据结构</vt:lpstr>
      <vt:lpstr>PowerPoint 演示文稿</vt:lpstr>
      <vt:lpstr>层次数据模型的数据结构</vt:lpstr>
      <vt:lpstr>PowerPoint 演示文稿</vt:lpstr>
      <vt:lpstr>教员学生数据库的实例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数据库系统的发展</vt:lpstr>
      <vt:lpstr>数据库系统的发展</vt:lpstr>
      <vt:lpstr>PowerPoint 演示文稿</vt:lpstr>
      <vt:lpstr>小结</vt:lpstr>
      <vt:lpstr>总结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sony</dc:creator>
  <cp:lastModifiedBy>Dell</cp:lastModifiedBy>
  <cp:revision>443</cp:revision>
  <dcterms:created xsi:type="dcterms:W3CDTF">2018-02-25T02:24:00Z</dcterms:created>
  <dcterms:modified xsi:type="dcterms:W3CDTF">2023-10-16T09:59:22Z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E780D7B66E7B4DF0AA81617F9E18B6D6</vt:lpwstr>
  </property>
</Properties>
</file>