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63"/>
  </p:notesMasterIdLst>
  <p:handoutMasterIdLst>
    <p:handoutMasterId r:id="rId64"/>
  </p:handoutMasterIdLst>
  <p:sldIdLst>
    <p:sldId id="550" r:id="rId3"/>
    <p:sldId id="488" r:id="rId4"/>
    <p:sldId id="489" r:id="rId5"/>
    <p:sldId id="553" r:id="rId6"/>
    <p:sldId id="490" r:id="rId7"/>
    <p:sldId id="551" r:id="rId8"/>
    <p:sldId id="557" r:id="rId9"/>
    <p:sldId id="554" r:id="rId10"/>
    <p:sldId id="497" r:id="rId11"/>
    <p:sldId id="498" r:id="rId12"/>
    <p:sldId id="499" r:id="rId13"/>
    <p:sldId id="500" r:id="rId14"/>
    <p:sldId id="501" r:id="rId15"/>
    <p:sldId id="504" r:id="rId16"/>
    <p:sldId id="505" r:id="rId17"/>
    <p:sldId id="506" r:id="rId18"/>
    <p:sldId id="507" r:id="rId19"/>
    <p:sldId id="508" r:id="rId20"/>
    <p:sldId id="555" r:id="rId21"/>
    <p:sldId id="509" r:id="rId22"/>
    <p:sldId id="510" r:id="rId23"/>
    <p:sldId id="511" r:id="rId24"/>
    <p:sldId id="512" r:id="rId25"/>
    <p:sldId id="513"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56" r:id="rId39"/>
    <p:sldId id="559" r:id="rId40"/>
    <p:sldId id="560" r:id="rId41"/>
    <p:sldId id="561" r:id="rId42"/>
    <p:sldId id="573" r:id="rId43"/>
    <p:sldId id="574" r:id="rId44"/>
    <p:sldId id="575" r:id="rId45"/>
    <p:sldId id="567" r:id="rId46"/>
    <p:sldId id="568" r:id="rId47"/>
    <p:sldId id="576" r:id="rId48"/>
    <p:sldId id="577" r:id="rId49"/>
    <p:sldId id="578" r:id="rId50"/>
    <p:sldId id="580" r:id="rId51"/>
    <p:sldId id="579" r:id="rId52"/>
    <p:sldId id="581" r:id="rId53"/>
    <p:sldId id="582" r:id="rId54"/>
    <p:sldId id="610" r:id="rId55"/>
    <p:sldId id="558" r:id="rId56"/>
    <p:sldId id="528" r:id="rId57"/>
    <p:sldId id="529" r:id="rId58"/>
    <p:sldId id="530" r:id="rId59"/>
    <p:sldId id="531" r:id="rId60"/>
    <p:sldId id="549" r:id="rId61"/>
    <p:sldId id="466" r:id="rId62"/>
  </p:sldIdLst>
  <p:sldSz cx="9144000" cy="6858000" type="screen4x3"/>
  <p:notesSz cx="6858000" cy="9144000"/>
  <p:custDataLst>
    <p:tags r:id="rId65"/>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FC"/>
    <a:srgbClr val="3366FF"/>
    <a:srgbClr val="CC00CC"/>
    <a:srgbClr val="003399"/>
    <a:srgbClr val="800000"/>
    <a:srgbClr val="6600CC"/>
    <a:srgbClr val="CC6600"/>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54" d="100"/>
          <a:sy n="154" d="100"/>
        </p:scale>
        <p:origin x="200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1C39277-7A24-4959-A818-4F7898EDC63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B2FF75-8E6D-439D-B37A-6A4E347B82D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12</a:t>
            </a:fld>
            <a:endParaRPr lang="zh-CN" altLang="en-US" sz="1200" b="0" dirty="0">
              <a:latin typeface="Arial" panose="020B0604020202020204" pitchFamily="34" charset="0"/>
              <a:ea typeface="宋体" panose="02010600030101010101" pitchFamily="2" charset="-122"/>
            </a:endParaRPr>
          </a:p>
        </p:txBody>
      </p:sp>
      <p:sp>
        <p:nvSpPr>
          <p:cNvPr id="43010" name="Rectangle 2"/>
          <p:cNvSpPr>
            <a:spLocks noGrp="1" noRot="1" noChangeAspect="1" noTextEdit="1"/>
          </p:cNvSpPr>
          <p:nvPr>
            <p:ph type="sldImg"/>
          </p:nvPr>
        </p:nvSpPr>
        <p:spPr>
          <a:solidFill>
            <a:srgbClr val="FFFFFF"/>
          </a:solidFill>
        </p:spPr>
      </p:sp>
      <p:sp>
        <p:nvSpPr>
          <p:cNvPr id="430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13</a:t>
            </a:fld>
            <a:endParaRPr lang="zh-CN" altLang="en-US" sz="1200" b="0" dirty="0">
              <a:latin typeface="Arial" panose="020B0604020202020204" pitchFamily="34" charset="0"/>
              <a:ea typeface="宋体" panose="02010600030101010101" pitchFamily="2" charset="-122"/>
            </a:endParaRPr>
          </a:p>
        </p:txBody>
      </p:sp>
      <p:sp>
        <p:nvSpPr>
          <p:cNvPr id="45058" name="Rectangle 2"/>
          <p:cNvSpPr>
            <a:spLocks noGrp="1" noRot="1" noChangeAspect="1" noTextEdit="1"/>
          </p:cNvSpPr>
          <p:nvPr>
            <p:ph type="sldImg"/>
          </p:nvPr>
        </p:nvSpPr>
        <p:spPr>
          <a:solidFill>
            <a:srgbClr val="FFFFFF"/>
          </a:solidFill>
        </p:spPr>
      </p:sp>
      <p:sp>
        <p:nvSpPr>
          <p:cNvPr id="4505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14</a:t>
            </a:fld>
            <a:endParaRPr lang="zh-CN" altLang="en-US" sz="1200" b="0" dirty="0">
              <a:latin typeface="Arial" panose="020B0604020202020204" pitchFamily="34" charset="0"/>
              <a:ea typeface="宋体" panose="02010600030101010101" pitchFamily="2" charset="-122"/>
            </a:endParaRPr>
          </a:p>
        </p:txBody>
      </p:sp>
      <p:sp>
        <p:nvSpPr>
          <p:cNvPr id="47106" name="Rectangle 2"/>
          <p:cNvSpPr>
            <a:spLocks noGrp="1" noRot="1" noChangeAspect="1" noTextEdit="1"/>
          </p:cNvSpPr>
          <p:nvPr>
            <p:ph type="sldImg"/>
          </p:nvPr>
        </p:nvSpPr>
        <p:spPr>
          <a:solidFill>
            <a:srgbClr val="FFFFFF"/>
          </a:solidFill>
        </p:spPr>
      </p:sp>
      <p:sp>
        <p:nvSpPr>
          <p:cNvPr id="4710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15</a:t>
            </a:fld>
            <a:endParaRPr lang="zh-CN" altLang="en-US" sz="1200" b="0" dirty="0">
              <a:latin typeface="Arial" panose="020B0604020202020204" pitchFamily="34" charset="0"/>
              <a:ea typeface="宋体" panose="02010600030101010101" pitchFamily="2" charset="-122"/>
            </a:endParaRPr>
          </a:p>
        </p:txBody>
      </p:sp>
      <p:sp>
        <p:nvSpPr>
          <p:cNvPr id="49154" name="Rectangle 2"/>
          <p:cNvSpPr>
            <a:spLocks noGrp="1" noRot="1" noChangeAspect="1" noTextEdit="1"/>
          </p:cNvSpPr>
          <p:nvPr>
            <p:ph type="sldImg"/>
          </p:nvPr>
        </p:nvSpPr>
        <p:spPr>
          <a:solidFill>
            <a:srgbClr val="FFFFFF"/>
          </a:solidFill>
        </p:spPr>
      </p:sp>
      <p:sp>
        <p:nvSpPr>
          <p:cNvPr id="4915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16</a:t>
            </a:fld>
            <a:endParaRPr lang="zh-CN" altLang="en-US" sz="1200" b="0" dirty="0">
              <a:latin typeface="Arial" panose="020B0604020202020204" pitchFamily="34" charset="0"/>
              <a:ea typeface="宋体" panose="02010600030101010101" pitchFamily="2" charset="-122"/>
            </a:endParaRPr>
          </a:p>
        </p:txBody>
      </p:sp>
      <p:sp>
        <p:nvSpPr>
          <p:cNvPr id="51202" name="Rectangle 2"/>
          <p:cNvSpPr>
            <a:spLocks noGrp="1" noRot="1" noChangeAspect="1" noTextEdit="1"/>
          </p:cNvSpPr>
          <p:nvPr>
            <p:ph type="sldImg"/>
          </p:nvPr>
        </p:nvSpPr>
        <p:spPr>
          <a:solidFill>
            <a:srgbClr val="FFFFFF"/>
          </a:solidFill>
        </p:spPr>
      </p:sp>
      <p:sp>
        <p:nvSpPr>
          <p:cNvPr id="5120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17</a:t>
            </a:fld>
            <a:endParaRPr lang="zh-CN" altLang="en-US" sz="1200" b="0" dirty="0">
              <a:latin typeface="Arial" panose="020B0604020202020204" pitchFamily="34" charset="0"/>
              <a:ea typeface="宋体" panose="02010600030101010101" pitchFamily="2" charset="-122"/>
            </a:endParaRPr>
          </a:p>
        </p:txBody>
      </p:sp>
      <p:sp>
        <p:nvSpPr>
          <p:cNvPr id="53250" name="Rectangle 2"/>
          <p:cNvSpPr>
            <a:spLocks noGrp="1" noRot="1" noChangeAspect="1" noTextEdit="1"/>
          </p:cNvSpPr>
          <p:nvPr>
            <p:ph type="sldImg"/>
          </p:nvPr>
        </p:nvSpPr>
        <p:spPr>
          <a:solidFill>
            <a:srgbClr val="FFFFFF"/>
          </a:solidFill>
        </p:spPr>
      </p:sp>
      <p:sp>
        <p:nvSpPr>
          <p:cNvPr id="5325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18</a:t>
            </a:fld>
            <a:endParaRPr lang="zh-CN" altLang="en-US" sz="1200" b="0" dirty="0">
              <a:latin typeface="Arial" panose="020B0604020202020204" pitchFamily="34" charset="0"/>
              <a:ea typeface="宋体" panose="02010600030101010101" pitchFamily="2" charset="-122"/>
            </a:endParaRPr>
          </a:p>
        </p:txBody>
      </p:sp>
      <p:sp>
        <p:nvSpPr>
          <p:cNvPr id="55298" name="Rectangle 2"/>
          <p:cNvSpPr>
            <a:spLocks noGrp="1" noRot="1" noChangeAspect="1" noTextEdit="1"/>
          </p:cNvSpPr>
          <p:nvPr>
            <p:ph type="sldImg"/>
          </p:nvPr>
        </p:nvSpPr>
        <p:spPr>
          <a:solidFill>
            <a:srgbClr val="FFFFFF"/>
          </a:solidFill>
        </p:spPr>
      </p:sp>
      <p:sp>
        <p:nvSpPr>
          <p:cNvPr id="5529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19</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solidFill>
            <a:srgbClr val="FFFFFF"/>
          </a:solidFill>
        </p:spPr>
      </p:sp>
      <p:sp>
        <p:nvSpPr>
          <p:cNvPr id="5734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20</a:t>
            </a:fld>
            <a:endParaRPr lang="zh-CN" altLang="en-US" sz="1200" b="0" dirty="0">
              <a:latin typeface="Arial" panose="020B0604020202020204" pitchFamily="34" charset="0"/>
              <a:ea typeface="宋体" panose="02010600030101010101" pitchFamily="2" charset="-122"/>
            </a:endParaRPr>
          </a:p>
        </p:txBody>
      </p:sp>
      <p:sp>
        <p:nvSpPr>
          <p:cNvPr id="59394" name="Rectangle 2"/>
          <p:cNvSpPr>
            <a:spLocks noGrp="1" noRot="1" noChangeAspect="1" noTextEdit="1"/>
          </p:cNvSpPr>
          <p:nvPr>
            <p:ph type="sldImg"/>
          </p:nvPr>
        </p:nvSpPr>
        <p:spPr>
          <a:solidFill>
            <a:srgbClr val="FFFFFF"/>
          </a:solidFill>
        </p:spPr>
      </p:sp>
      <p:sp>
        <p:nvSpPr>
          <p:cNvPr id="593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21</a:t>
            </a:fld>
            <a:endParaRPr lang="zh-CN" altLang="en-US" sz="1200" b="0" dirty="0">
              <a:latin typeface="Arial" panose="020B0604020202020204" pitchFamily="34" charset="0"/>
              <a:ea typeface="宋体" panose="02010600030101010101" pitchFamily="2" charset="-122"/>
            </a:endParaRPr>
          </a:p>
        </p:txBody>
      </p:sp>
      <p:sp>
        <p:nvSpPr>
          <p:cNvPr id="61442" name="Rectangle 2"/>
          <p:cNvSpPr>
            <a:spLocks noGrp="1" noRot="1" noChangeAspect="1" noTextEdit="1"/>
          </p:cNvSpPr>
          <p:nvPr>
            <p:ph type="sldImg"/>
          </p:nvPr>
        </p:nvSpPr>
        <p:spPr>
          <a:solidFill>
            <a:srgbClr val="FFFFFF"/>
          </a:solidFill>
        </p:spPr>
      </p:sp>
      <p:sp>
        <p:nvSpPr>
          <p:cNvPr id="614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a:t>
            </a:fld>
            <a:endParaRPr lang="zh-CN" altLang="en-US" sz="1200" b="0" dirty="0">
              <a:latin typeface="Arial" panose="020B0604020202020204" pitchFamily="34" charset="0"/>
              <a:ea typeface="宋体" panose="02010600030101010101" pitchFamily="2" charset="-122"/>
            </a:endParaRPr>
          </a:p>
        </p:txBody>
      </p:sp>
      <p:sp>
        <p:nvSpPr>
          <p:cNvPr id="24578" name="Rectangle 2"/>
          <p:cNvSpPr>
            <a:spLocks noGrp="1" noRot="1" noChangeAspect="1" noTextEdit="1"/>
          </p:cNvSpPr>
          <p:nvPr>
            <p:ph type="sldImg"/>
          </p:nvPr>
        </p:nvSpPr>
        <p:spPr/>
      </p:sp>
      <p:sp>
        <p:nvSpPr>
          <p:cNvPr id="24579"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22</a:t>
            </a:fld>
            <a:endParaRPr lang="zh-CN" altLang="en-US" sz="1200" b="0" dirty="0">
              <a:latin typeface="Arial" panose="020B0604020202020204" pitchFamily="34" charset="0"/>
              <a:ea typeface="宋体" panose="02010600030101010101" pitchFamily="2" charset="-122"/>
            </a:endParaRPr>
          </a:p>
        </p:txBody>
      </p:sp>
      <p:sp>
        <p:nvSpPr>
          <p:cNvPr id="63490" name="Rectangle 2"/>
          <p:cNvSpPr>
            <a:spLocks noGrp="1" noRot="1" noChangeAspect="1" noTextEdit="1"/>
          </p:cNvSpPr>
          <p:nvPr>
            <p:ph type="sldImg"/>
          </p:nvPr>
        </p:nvSpPr>
        <p:spPr>
          <a:solidFill>
            <a:srgbClr val="FFFFFF"/>
          </a:solidFill>
        </p:spPr>
      </p:sp>
      <p:sp>
        <p:nvSpPr>
          <p:cNvPr id="6349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23</a:t>
            </a:fld>
            <a:endParaRPr lang="zh-CN" altLang="en-US" sz="1200" b="0"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solidFill>
            <a:srgbClr val="FFFFFF"/>
          </a:solidFill>
        </p:spPr>
      </p:sp>
      <p:sp>
        <p:nvSpPr>
          <p:cNvPr id="6553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24</a:t>
            </a:fld>
            <a:endParaRPr lang="zh-CN" altLang="en-US" sz="1200" b="0" dirty="0">
              <a:latin typeface="Arial" panose="020B0604020202020204" pitchFamily="34" charset="0"/>
              <a:ea typeface="宋体" panose="02010600030101010101" pitchFamily="2" charset="-122"/>
            </a:endParaRPr>
          </a:p>
        </p:txBody>
      </p:sp>
      <p:sp>
        <p:nvSpPr>
          <p:cNvPr id="67586" name="Rectangle 2"/>
          <p:cNvSpPr>
            <a:spLocks noGrp="1" noRot="1" noChangeAspect="1" noTextEdit="1"/>
          </p:cNvSpPr>
          <p:nvPr>
            <p:ph type="sldImg"/>
          </p:nvPr>
        </p:nvSpPr>
        <p:spPr>
          <a:solidFill>
            <a:srgbClr val="FFFFFF"/>
          </a:solidFill>
        </p:spPr>
      </p:sp>
      <p:sp>
        <p:nvSpPr>
          <p:cNvPr id="6758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25</a:t>
            </a:fld>
            <a:endParaRPr lang="zh-CN" altLang="en-US" sz="1200" b="0" dirty="0">
              <a:latin typeface="Arial" panose="020B0604020202020204" pitchFamily="34" charset="0"/>
              <a:ea typeface="宋体" panose="02010600030101010101" pitchFamily="2" charset="-122"/>
            </a:endParaRPr>
          </a:p>
        </p:txBody>
      </p:sp>
      <p:sp>
        <p:nvSpPr>
          <p:cNvPr id="69634" name="Rectangle 2"/>
          <p:cNvSpPr>
            <a:spLocks noGrp="1" noRot="1" noChangeAspect="1" noTextEdit="1"/>
          </p:cNvSpPr>
          <p:nvPr>
            <p:ph type="sldImg"/>
          </p:nvPr>
        </p:nvSpPr>
        <p:spPr>
          <a:solidFill>
            <a:srgbClr val="FFFFFF"/>
          </a:solidFill>
        </p:spPr>
      </p:sp>
      <p:sp>
        <p:nvSpPr>
          <p:cNvPr id="6963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26</a:t>
            </a:fld>
            <a:endParaRPr lang="zh-CN" altLang="en-US" sz="1200" b="0" dirty="0">
              <a:latin typeface="Arial" panose="020B0604020202020204" pitchFamily="34" charset="0"/>
              <a:ea typeface="宋体" panose="02010600030101010101" pitchFamily="2" charset="-122"/>
            </a:endParaRPr>
          </a:p>
        </p:txBody>
      </p:sp>
      <p:sp>
        <p:nvSpPr>
          <p:cNvPr id="71682" name="Rectangle 2"/>
          <p:cNvSpPr>
            <a:spLocks noGrp="1" noRot="1" noChangeAspect="1" noTextEdit="1"/>
          </p:cNvSpPr>
          <p:nvPr>
            <p:ph type="sldImg"/>
          </p:nvPr>
        </p:nvSpPr>
        <p:spPr>
          <a:solidFill>
            <a:srgbClr val="FFFFFF"/>
          </a:solidFill>
        </p:spPr>
      </p:sp>
      <p:sp>
        <p:nvSpPr>
          <p:cNvPr id="7168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27</a:t>
            </a:fld>
            <a:endParaRPr lang="zh-CN" altLang="en-US" sz="12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solidFill>
            <a:srgbClr val="FFFFFF"/>
          </a:solidFill>
        </p:spPr>
      </p:sp>
      <p:sp>
        <p:nvSpPr>
          <p:cNvPr id="7373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28</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solidFill>
            <a:srgbClr val="FFFFFF"/>
          </a:solidFill>
        </p:spPr>
      </p:sp>
      <p:sp>
        <p:nvSpPr>
          <p:cNvPr id="7577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29</a:t>
            </a:fld>
            <a:endParaRPr lang="zh-CN" altLang="en-US" sz="12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a:solidFill>
            <a:srgbClr val="FFFFFF"/>
          </a:solidFill>
        </p:spPr>
      </p:sp>
      <p:sp>
        <p:nvSpPr>
          <p:cNvPr id="7782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30</a:t>
            </a:fld>
            <a:endParaRPr lang="zh-CN" altLang="en-US" sz="1200" b="0" dirty="0">
              <a:latin typeface="Arial" panose="020B0604020202020204" pitchFamily="34" charset="0"/>
              <a:ea typeface="宋体" panose="02010600030101010101" pitchFamily="2" charset="-122"/>
            </a:endParaRPr>
          </a:p>
        </p:txBody>
      </p:sp>
      <p:sp>
        <p:nvSpPr>
          <p:cNvPr id="79874" name="Rectangle 2"/>
          <p:cNvSpPr>
            <a:spLocks noGrp="1" noRot="1" noChangeAspect="1" noTextEdit="1"/>
          </p:cNvSpPr>
          <p:nvPr>
            <p:ph type="sldImg"/>
          </p:nvPr>
        </p:nvSpPr>
        <p:spPr>
          <a:solidFill>
            <a:srgbClr val="FFFFFF"/>
          </a:solidFill>
        </p:spPr>
      </p:sp>
      <p:sp>
        <p:nvSpPr>
          <p:cNvPr id="7987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31</a:t>
            </a:fld>
            <a:endParaRPr lang="zh-CN" altLang="en-US" sz="1200" b="0" dirty="0">
              <a:latin typeface="Arial" panose="020B0604020202020204" pitchFamily="34" charset="0"/>
              <a:ea typeface="宋体" panose="02010600030101010101" pitchFamily="2" charset="-122"/>
            </a:endParaRPr>
          </a:p>
        </p:txBody>
      </p:sp>
      <p:sp>
        <p:nvSpPr>
          <p:cNvPr id="81922" name="Rectangle 2"/>
          <p:cNvSpPr>
            <a:spLocks noGrp="1" noRot="1" noChangeAspect="1" noTextEdit="1"/>
          </p:cNvSpPr>
          <p:nvPr>
            <p:ph type="sldImg"/>
          </p:nvPr>
        </p:nvSpPr>
        <p:spPr>
          <a:solidFill>
            <a:srgbClr val="FFFFFF"/>
          </a:solidFill>
        </p:spPr>
      </p:sp>
      <p:sp>
        <p:nvSpPr>
          <p:cNvPr id="8192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a:t>
            </a:fld>
            <a:endParaRPr lang="zh-CN" altLang="en-US" sz="1200" b="0"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solidFill>
            <a:srgbClr val="FFFFFF"/>
          </a:solidFill>
        </p:spPr>
      </p:sp>
      <p:sp>
        <p:nvSpPr>
          <p:cNvPr id="2662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32</a:t>
            </a:fld>
            <a:endParaRPr lang="zh-CN" altLang="en-US" sz="1200" b="0" dirty="0">
              <a:latin typeface="Arial" panose="020B0604020202020204" pitchFamily="34" charset="0"/>
              <a:ea typeface="宋体" panose="02010600030101010101" pitchFamily="2" charset="-122"/>
            </a:endParaRPr>
          </a:p>
        </p:txBody>
      </p:sp>
      <p:sp>
        <p:nvSpPr>
          <p:cNvPr id="83970" name="Rectangle 2"/>
          <p:cNvSpPr>
            <a:spLocks noGrp="1" noRot="1" noChangeAspect="1" noTextEdit="1"/>
          </p:cNvSpPr>
          <p:nvPr>
            <p:ph type="sldImg"/>
          </p:nvPr>
        </p:nvSpPr>
        <p:spPr>
          <a:solidFill>
            <a:srgbClr val="FFFFFF"/>
          </a:solidFill>
        </p:spPr>
      </p:sp>
      <p:sp>
        <p:nvSpPr>
          <p:cNvPr id="8397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33</a:t>
            </a:fld>
            <a:endParaRPr lang="zh-CN" altLang="en-US" sz="1200" b="0" dirty="0">
              <a:latin typeface="Arial" panose="020B0604020202020204" pitchFamily="34" charset="0"/>
              <a:ea typeface="宋体" panose="02010600030101010101" pitchFamily="2" charset="-122"/>
            </a:endParaRPr>
          </a:p>
        </p:txBody>
      </p:sp>
      <p:sp>
        <p:nvSpPr>
          <p:cNvPr id="86018" name="Rectangle 2"/>
          <p:cNvSpPr>
            <a:spLocks noGrp="1" noRot="1" noChangeAspect="1" noTextEdit="1"/>
          </p:cNvSpPr>
          <p:nvPr>
            <p:ph type="sldImg"/>
          </p:nvPr>
        </p:nvSpPr>
        <p:spPr>
          <a:solidFill>
            <a:srgbClr val="FFFFFF"/>
          </a:solidFill>
        </p:spPr>
      </p:sp>
      <p:sp>
        <p:nvSpPr>
          <p:cNvPr id="8601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34</a:t>
            </a:fld>
            <a:endParaRPr lang="zh-CN" altLang="en-US" sz="1200" b="0" dirty="0">
              <a:latin typeface="Arial" panose="020B0604020202020204" pitchFamily="34" charset="0"/>
              <a:ea typeface="宋体" panose="02010600030101010101" pitchFamily="2" charset="-122"/>
            </a:endParaRPr>
          </a:p>
        </p:txBody>
      </p:sp>
      <p:sp>
        <p:nvSpPr>
          <p:cNvPr id="88066" name="Rectangle 2"/>
          <p:cNvSpPr>
            <a:spLocks noGrp="1" noRot="1" noChangeAspect="1" noTextEdit="1"/>
          </p:cNvSpPr>
          <p:nvPr>
            <p:ph type="sldImg"/>
          </p:nvPr>
        </p:nvSpPr>
        <p:spPr>
          <a:solidFill>
            <a:srgbClr val="FFFFFF"/>
          </a:solidFill>
        </p:spPr>
      </p:sp>
      <p:sp>
        <p:nvSpPr>
          <p:cNvPr id="8806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35</a:t>
            </a:fld>
            <a:endParaRPr lang="zh-CN" altLang="en-US" sz="1200" b="0" dirty="0">
              <a:latin typeface="Arial" panose="020B0604020202020204" pitchFamily="34" charset="0"/>
              <a:ea typeface="宋体" panose="02010600030101010101" pitchFamily="2" charset="-122"/>
            </a:endParaRPr>
          </a:p>
        </p:txBody>
      </p:sp>
      <p:sp>
        <p:nvSpPr>
          <p:cNvPr id="90114" name="Rectangle 2"/>
          <p:cNvSpPr>
            <a:spLocks noGrp="1" noRot="1" noChangeAspect="1" noTextEdit="1"/>
          </p:cNvSpPr>
          <p:nvPr>
            <p:ph type="sldImg"/>
          </p:nvPr>
        </p:nvSpPr>
        <p:spPr>
          <a:solidFill>
            <a:srgbClr val="FFFFFF"/>
          </a:solidFill>
        </p:spPr>
      </p:sp>
      <p:sp>
        <p:nvSpPr>
          <p:cNvPr id="9011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36</a:t>
            </a:fld>
            <a:endParaRPr lang="zh-CN" altLang="en-US" sz="1200" b="0" dirty="0">
              <a:latin typeface="Arial" panose="020B0604020202020204" pitchFamily="34" charset="0"/>
              <a:ea typeface="宋体" panose="02010600030101010101" pitchFamily="2" charset="-122"/>
            </a:endParaRPr>
          </a:p>
        </p:txBody>
      </p:sp>
      <p:sp>
        <p:nvSpPr>
          <p:cNvPr id="92162" name="Rectangle 2"/>
          <p:cNvSpPr>
            <a:spLocks noGrp="1" noRot="1" noChangeAspect="1" noTextEdit="1"/>
          </p:cNvSpPr>
          <p:nvPr>
            <p:ph type="sldImg"/>
          </p:nvPr>
        </p:nvSpPr>
        <p:spPr>
          <a:solidFill>
            <a:srgbClr val="FFFFFF"/>
          </a:solidFill>
        </p:spPr>
      </p:sp>
      <p:sp>
        <p:nvSpPr>
          <p:cNvPr id="9216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37</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94210" name="Rectangle 2"/>
          <p:cNvSpPr>
            <a:spLocks noGrp="1" noRot="1" noChangeAspect="1" noTextEdit="1"/>
          </p:cNvSpPr>
          <p:nvPr>
            <p:ph type="sldImg"/>
          </p:nvPr>
        </p:nvSpPr>
        <p:spPr>
          <a:solidFill>
            <a:srgbClr val="FFFFFF"/>
          </a:solidFill>
        </p:spPr>
      </p:sp>
      <p:sp>
        <p:nvSpPr>
          <p:cNvPr id="942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46</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4450" name="Rectangle 2"/>
          <p:cNvSpPr>
            <a:spLocks noGrp="1" noRot="1" noChangeAspect="1" noTextEdit="1"/>
          </p:cNvSpPr>
          <p:nvPr>
            <p:ph type="sldImg"/>
          </p:nvPr>
        </p:nvSpPr>
        <p:spPr>
          <a:solidFill>
            <a:srgbClr val="FFFFFF"/>
          </a:solidFill>
        </p:spPr>
      </p:sp>
      <p:sp>
        <p:nvSpPr>
          <p:cNvPr id="10445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47</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6498" name="Rectangle 2"/>
          <p:cNvSpPr>
            <a:spLocks noGrp="1" noRot="1" noChangeAspect="1" noTextEdit="1"/>
          </p:cNvSpPr>
          <p:nvPr>
            <p:ph type="sldImg"/>
          </p:nvPr>
        </p:nvSpPr>
        <p:spPr>
          <a:solidFill>
            <a:srgbClr val="FFFFFF"/>
          </a:solidFill>
        </p:spPr>
      </p:sp>
      <p:sp>
        <p:nvSpPr>
          <p:cNvPr id="10649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48</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8546" name="Rectangle 2"/>
          <p:cNvSpPr>
            <a:spLocks noGrp="1" noRot="1" noChangeAspect="1" noTextEdit="1"/>
          </p:cNvSpPr>
          <p:nvPr>
            <p:ph type="sldImg"/>
          </p:nvPr>
        </p:nvSpPr>
        <p:spPr>
          <a:solidFill>
            <a:srgbClr val="FFFFFF"/>
          </a:solidFill>
        </p:spPr>
      </p:sp>
      <p:sp>
        <p:nvSpPr>
          <p:cNvPr id="10854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49</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0594" name="Rectangle 2"/>
          <p:cNvSpPr>
            <a:spLocks noGrp="1" noRot="1" noChangeAspect="1" noTextEdit="1"/>
          </p:cNvSpPr>
          <p:nvPr>
            <p:ph type="sldImg"/>
          </p:nvPr>
        </p:nvSpPr>
        <p:spPr>
          <a:solidFill>
            <a:srgbClr val="FFFFFF"/>
          </a:solidFill>
        </p:spPr>
      </p:sp>
      <p:sp>
        <p:nvSpPr>
          <p:cNvPr id="1105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4</a:t>
            </a:fld>
            <a:endParaRPr lang="zh-CN" altLang="en-US" sz="1200" b="0" dirty="0">
              <a:latin typeface="Arial" panose="020B0604020202020204" pitchFamily="34" charset="0"/>
              <a:ea typeface="宋体" panose="02010600030101010101" pitchFamily="2" charset="-122"/>
            </a:endParaRPr>
          </a:p>
        </p:txBody>
      </p:sp>
      <p:sp>
        <p:nvSpPr>
          <p:cNvPr id="28674" name="Rectangle 2"/>
          <p:cNvSpPr>
            <a:spLocks noGrp="1" noRot="1" noChangeAspect="1" noTextEdit="1"/>
          </p:cNvSpPr>
          <p:nvPr>
            <p:ph type="sldImg"/>
          </p:nvPr>
        </p:nvSpPr>
        <p:spPr>
          <a:solidFill>
            <a:srgbClr val="FFFFFF"/>
          </a:solidFill>
        </p:spPr>
      </p:sp>
      <p:sp>
        <p:nvSpPr>
          <p:cNvPr id="2867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50</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2642" name="Rectangle 2"/>
          <p:cNvSpPr>
            <a:spLocks noGrp="1" noRot="1" noChangeAspect="1" noTextEdit="1"/>
          </p:cNvSpPr>
          <p:nvPr>
            <p:ph type="sldImg"/>
          </p:nvPr>
        </p:nvSpPr>
        <p:spPr>
          <a:solidFill>
            <a:srgbClr val="FFFFFF"/>
          </a:solidFill>
        </p:spPr>
      </p:sp>
      <p:sp>
        <p:nvSpPr>
          <p:cNvPr id="1126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51</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4690" name="Rectangle 2"/>
          <p:cNvSpPr>
            <a:spLocks noGrp="1" noRot="1" noChangeAspect="1" noTextEdit="1"/>
          </p:cNvSpPr>
          <p:nvPr>
            <p:ph type="sldImg"/>
          </p:nvPr>
        </p:nvSpPr>
        <p:spPr>
          <a:solidFill>
            <a:srgbClr val="FFFFFF"/>
          </a:solidFill>
        </p:spPr>
      </p:sp>
      <p:sp>
        <p:nvSpPr>
          <p:cNvPr id="11469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52</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6738" name="Rectangle 2"/>
          <p:cNvSpPr>
            <a:spLocks noGrp="1" noRot="1" noChangeAspect="1" noTextEdit="1"/>
          </p:cNvSpPr>
          <p:nvPr>
            <p:ph type="sldImg"/>
          </p:nvPr>
        </p:nvSpPr>
        <p:spPr>
          <a:solidFill>
            <a:srgbClr val="FFFFFF"/>
          </a:solidFill>
        </p:spPr>
      </p:sp>
      <p:sp>
        <p:nvSpPr>
          <p:cNvPr id="11673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54</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9810" name="Rectangle 2"/>
          <p:cNvSpPr>
            <a:spLocks noGrp="1" noRot="1" noChangeAspect="1" noTextEdit="1"/>
          </p:cNvSpPr>
          <p:nvPr>
            <p:ph type="sldImg"/>
          </p:nvPr>
        </p:nvSpPr>
        <p:spPr>
          <a:solidFill>
            <a:srgbClr val="FFFFFF"/>
          </a:solidFill>
        </p:spPr>
      </p:sp>
      <p:sp>
        <p:nvSpPr>
          <p:cNvPr id="1198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55</a:t>
            </a:fld>
            <a:endParaRPr lang="zh-CN" altLang="en-US" sz="1200" b="0" dirty="0">
              <a:latin typeface="Arial" panose="020B0604020202020204" pitchFamily="34" charset="0"/>
              <a:ea typeface="宋体" panose="02010600030101010101" pitchFamily="2" charset="-122"/>
            </a:endParaRPr>
          </a:p>
        </p:txBody>
      </p:sp>
      <p:sp>
        <p:nvSpPr>
          <p:cNvPr id="121858" name="Rectangle 2"/>
          <p:cNvSpPr>
            <a:spLocks noGrp="1" noRot="1" noChangeAspect="1" noTextEdit="1"/>
          </p:cNvSpPr>
          <p:nvPr>
            <p:ph type="sldImg"/>
          </p:nvPr>
        </p:nvSpPr>
        <p:spPr/>
      </p:sp>
      <p:sp>
        <p:nvSpPr>
          <p:cNvPr id="121859"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56</a:t>
            </a:fld>
            <a:endParaRPr lang="zh-CN" altLang="en-US" sz="1200" b="0" dirty="0">
              <a:latin typeface="Arial" panose="020B0604020202020204" pitchFamily="34" charset="0"/>
              <a:ea typeface="宋体" panose="02010600030101010101" pitchFamily="2" charset="-122"/>
            </a:endParaRPr>
          </a:p>
        </p:txBody>
      </p:sp>
      <p:sp>
        <p:nvSpPr>
          <p:cNvPr id="123906" name="Rectangle 2"/>
          <p:cNvSpPr>
            <a:spLocks noGrp="1" noRot="1" noChangeAspect="1" noTextEdit="1"/>
          </p:cNvSpPr>
          <p:nvPr>
            <p:ph type="sldImg"/>
          </p:nvPr>
        </p:nvSpPr>
        <p:spPr/>
      </p:sp>
      <p:sp>
        <p:nvSpPr>
          <p:cNvPr id="123907"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57</a:t>
            </a:fld>
            <a:endParaRPr lang="zh-CN" altLang="en-US" sz="1200" b="0" dirty="0">
              <a:latin typeface="Arial" panose="020B0604020202020204" pitchFamily="34" charset="0"/>
              <a:ea typeface="宋体" panose="02010600030101010101" pitchFamily="2" charset="-122"/>
            </a:endParaRPr>
          </a:p>
        </p:txBody>
      </p:sp>
      <p:sp>
        <p:nvSpPr>
          <p:cNvPr id="125954" name="Rectangle 2"/>
          <p:cNvSpPr>
            <a:spLocks noGrp="1" noRot="1" noChangeAspect="1" noTextEdit="1"/>
          </p:cNvSpPr>
          <p:nvPr>
            <p:ph type="sldImg"/>
          </p:nvPr>
        </p:nvSpPr>
        <p:spPr/>
      </p:sp>
      <p:sp>
        <p:nvSpPr>
          <p:cNvPr id="125955"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58</a:t>
            </a:fld>
            <a:endParaRPr lang="zh-CN" altLang="en-US" sz="1200" b="0" dirty="0">
              <a:latin typeface="Arial" panose="020B0604020202020204" pitchFamily="34" charset="0"/>
              <a:ea typeface="宋体" panose="02010600030101010101" pitchFamily="2" charset="-122"/>
            </a:endParaRPr>
          </a:p>
        </p:txBody>
      </p:sp>
      <p:sp>
        <p:nvSpPr>
          <p:cNvPr id="128002" name="Rectangle 2"/>
          <p:cNvSpPr>
            <a:spLocks noGrp="1" noRot="1" noChangeAspect="1" noTextEdit="1"/>
          </p:cNvSpPr>
          <p:nvPr>
            <p:ph type="sldImg"/>
          </p:nvPr>
        </p:nvSpPr>
        <p:spPr/>
      </p:sp>
      <p:sp>
        <p:nvSpPr>
          <p:cNvPr id="128003"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a:t>
            </a:fld>
            <a:endParaRPr lang="zh-CN" altLang="en-US" sz="1200" b="0" dirty="0">
              <a:latin typeface="Arial" panose="020B0604020202020204" pitchFamily="34" charset="0"/>
              <a:ea typeface="宋体" panose="02010600030101010101" pitchFamily="2" charset="-122"/>
            </a:endParaRPr>
          </a:p>
        </p:txBody>
      </p:sp>
      <p:sp>
        <p:nvSpPr>
          <p:cNvPr id="30722" name="Rectangle 2"/>
          <p:cNvSpPr>
            <a:spLocks noGrp="1" noRot="1" noChangeAspect="1" noTextEdit="1"/>
          </p:cNvSpPr>
          <p:nvPr>
            <p:ph type="sldImg"/>
          </p:nvPr>
        </p:nvSpPr>
        <p:spPr>
          <a:solidFill>
            <a:srgbClr val="FFFFFF"/>
          </a:solidFill>
        </p:spPr>
      </p:sp>
      <p:sp>
        <p:nvSpPr>
          <p:cNvPr id="3072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8</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34818" name="Rectangle 2"/>
          <p:cNvSpPr>
            <a:spLocks noGrp="1" noRot="1" noChangeAspect="1" noTextEdit="1"/>
          </p:cNvSpPr>
          <p:nvPr>
            <p:ph type="sldImg"/>
          </p:nvPr>
        </p:nvSpPr>
        <p:spPr>
          <a:solidFill>
            <a:srgbClr val="FFFFFF"/>
          </a:solidFill>
        </p:spPr>
      </p:sp>
      <p:sp>
        <p:nvSpPr>
          <p:cNvPr id="3481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9</a:t>
            </a:fld>
            <a:endParaRPr lang="zh-CN" altLang="en-US" sz="1200" b="0" dirty="0">
              <a:latin typeface="Arial" panose="020B0604020202020204" pitchFamily="34" charset="0"/>
              <a:ea typeface="宋体" panose="02010600030101010101" pitchFamily="2" charset="-122"/>
            </a:endParaRPr>
          </a:p>
        </p:txBody>
      </p:sp>
      <p:sp>
        <p:nvSpPr>
          <p:cNvPr id="36866" name="Rectangle 2"/>
          <p:cNvSpPr>
            <a:spLocks noGrp="1" noRot="1" noChangeAspect="1" noTextEdit="1"/>
          </p:cNvSpPr>
          <p:nvPr>
            <p:ph type="sldImg"/>
          </p:nvPr>
        </p:nvSpPr>
        <p:spPr>
          <a:solidFill>
            <a:srgbClr val="FFFFFF"/>
          </a:solidFill>
        </p:spPr>
      </p:sp>
      <p:sp>
        <p:nvSpPr>
          <p:cNvPr id="3686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10</a:t>
            </a:fld>
            <a:endParaRPr lang="zh-CN" altLang="en-US" sz="1200" b="0" dirty="0">
              <a:latin typeface="Arial" panose="020B0604020202020204" pitchFamily="34" charset="0"/>
              <a:ea typeface="宋体" panose="02010600030101010101" pitchFamily="2" charset="-122"/>
            </a:endParaRPr>
          </a:p>
        </p:txBody>
      </p:sp>
      <p:sp>
        <p:nvSpPr>
          <p:cNvPr id="38914" name="Rectangle 2"/>
          <p:cNvSpPr>
            <a:spLocks noGrp="1" noRot="1" noChangeAspect="1" noTextEdit="1"/>
          </p:cNvSpPr>
          <p:nvPr>
            <p:ph type="sldImg"/>
          </p:nvPr>
        </p:nvSpPr>
        <p:spPr>
          <a:solidFill>
            <a:srgbClr val="FFFFFF"/>
          </a:solidFill>
        </p:spPr>
      </p:sp>
      <p:sp>
        <p:nvSpPr>
          <p:cNvPr id="3891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11</a:t>
            </a:fld>
            <a:endParaRPr lang="zh-CN" altLang="en-US" sz="1200" b="0" dirty="0">
              <a:latin typeface="Arial" panose="020B0604020202020204" pitchFamily="34" charset="0"/>
              <a:ea typeface="宋体" panose="02010600030101010101" pitchFamily="2" charset="-122"/>
            </a:endParaRPr>
          </a:p>
        </p:txBody>
      </p:sp>
      <p:sp>
        <p:nvSpPr>
          <p:cNvPr id="40962" name="Rectangle 2"/>
          <p:cNvSpPr>
            <a:spLocks noGrp="1" noRot="1" noChangeAspect="1" noTextEdit="1"/>
          </p:cNvSpPr>
          <p:nvPr>
            <p:ph type="sldImg"/>
          </p:nvPr>
        </p:nvSpPr>
        <p:spPr>
          <a:solidFill>
            <a:srgbClr val="FFFFFF"/>
          </a:solidFill>
        </p:spPr>
      </p:sp>
      <p:sp>
        <p:nvSpPr>
          <p:cNvPr id="4096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
        <p:nvSpPr>
          <p:cNvPr id="3" name="文本框 2"/>
          <p:cNvSpPr txBox="1"/>
          <p:nvPr/>
        </p:nvSpPr>
        <p:spPr>
          <a:xfrm>
            <a:off x="1547495" y="116840"/>
            <a:ext cx="5835015" cy="645160"/>
          </a:xfrm>
          <a:prstGeom prst="rect">
            <a:avLst/>
          </a:prstGeom>
          <a:noFill/>
        </p:spPr>
        <p:txBody>
          <a:bodyPr wrap="square" rtlCol="0" anchor="t">
            <a:spAutoFit/>
          </a:bodyPr>
          <a:lstStyle/>
          <a:p>
            <a:r>
              <a:rPr lang="zh-CN" altLang="en-US" sz="360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sym typeface="+mn-ea"/>
              </a:rPr>
              <a:t>物联网与泛在智能研究中心</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F280ABDA-FF8B-451F-9F00-FE2DA537C3D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F40450B3-6271-4A17-AEE6-347F09A6600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7F23BFF-284E-49FF-BCA0-EEBB1AB2610E}"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36737EFF-E325-495D-B13B-CFFD5BBDA76D}"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4E686C8A-4756-4DEF-B332-0AF6BCC5085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E0255A5-636A-4C61-B856-B07C4ECB6CA8}"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7754B7F9-CA57-44B8-949E-822FDBCFE2F2}"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DFEE74F-6DFE-4BCB-8604-252E4FF69D5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4DF42963-7222-4836-A907-9AC48C406CA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D1C0E992-691F-43D4-BB6C-7E9B4749D3C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39E26D75-7F1F-4CA0-8264-8DCF6C9849C7}"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AD9F1CD4-589C-4C9D-AC60-BADF4AD1599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90FBFA42-EDF3-4A24-899E-01BDD2F4C852}"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C2A410F-F058-4F9C-A391-D5C5BC5C18B6}"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A4B7886C-7A4A-4BBF-9555-E13C3094DBAA}"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23793AA1-83DB-4DB2-A8C3-17C77F6D5A5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E9FBF142-E479-42B1-88CA-89ED18B4378A}"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330C604-D48C-4105-9D0E-A013D4677FB4}"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93010C18-0A47-429F-A7CF-A86C2A1EEF35}"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C7032854-A37D-481E-B305-16B530F1D738}"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34A90D42-E6B2-4175-A6A8-1A6B4DFE5A2D}"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56B80C3D-87DC-4BBA-A3BD-B08173C7A61D}"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57FFD82A-6640-4956-B3C2-C4DD3A0E55E5}"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D1BDA8C-1970-48B8-9F72-FBA909A8E4A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6A3D1D6-17DA-4883-A3DF-EE1EA17F5EBE}"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257510F-5D52-4013-8F48-B2D77FADD905}"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0197A48-0677-42A4-85A0-7612CBA7C4A7}"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01DF13F6-E273-4437-9982-56EBD77194B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796361F-C0E1-441A-8E77-D7867736848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93BB26-41DA-4C23-9F6F-EFBB0647AC9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0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第十一章  数据库恢复</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3" name="Rectangle 3"/>
          <p:cNvSpPr>
            <a:spLocks noGrp="1" noChangeArrowheads="1"/>
          </p:cNvSpPr>
          <p:nvPr>
            <p:ph type="subTitle" idx="1"/>
          </p:nvPr>
        </p:nvSpPr>
        <p:spPr>
          <a:xfrm>
            <a:off x="2374900" y="4356100"/>
            <a:ext cx="5288280"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B25381-360A-4992-8C72-A924676BEEF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A631F48-1AF7-4C29-85A6-A42BFCC1E3B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08322" name="Rectangle 2"/>
          <p:cNvSpPr>
            <a:spLocks noGrp="1" noChangeArrowheads="1"/>
          </p:cNvSpPr>
          <p:nvPr>
            <p:ph idx="1"/>
          </p:nvPr>
        </p:nvSpPr>
        <p:spPr>
          <a:xfrm>
            <a:off x="501650" y="1412875"/>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无论什么时候，当一个事务执行完一个写操作</a:t>
            </a:r>
            <a:r>
              <a:rPr kumimoji="0" lang="en-US" altLang="zh-CN" sz="32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WRITE(Q)</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就应该在数据库被修改之前建立起描述这个写操作的日志记录。</a:t>
            </a:r>
            <a:endPar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需要时，既可以用日志记录中存储的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的新值更新数据库中的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也可以根据日志记录中把数据库中已经由</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WRITE(Q)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操作改变的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值恢复到</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WRITE(Q)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执行之前的值。</a:t>
            </a:r>
          </a:p>
        </p:txBody>
      </p:sp>
      <p:sp>
        <p:nvSpPr>
          <p:cNvPr id="120832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95197D-AC8C-4715-A3F4-D7A365B7A25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8CDFB36-AD53-472C-B021-10D3C959C22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1330"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125133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28779F9-DE2B-4915-BFF0-BF2A11BF181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1F2612-7FF4-4079-83B3-50C3F810904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0370" name="Rectangle 2"/>
          <p:cNvSpPr>
            <a:spLocks noGrp="1" noChangeArrowheads="1"/>
          </p:cNvSpPr>
          <p:nvPr>
            <p:ph idx="1"/>
          </p:nvPr>
        </p:nvSpPr>
        <p:spPr>
          <a:xfrm>
            <a:off x="323850" y="1341438"/>
            <a:ext cx="84963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为了保证事务的原子性，在每个事务运行期间，推迟更新技术在日志中记录这个事务对数据库的所有更新操作，</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把所有数据库更新操作推迟到该事务提交时执行</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推迟更新技术必须遵循下述</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推迟更新协议</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每个事务在到达提交点之前不能更新数据库。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在一个事务的所有更新操所作对应的日志记录永久写入存储器之前，该事务不能到达提交点。</a:t>
            </a:r>
          </a:p>
        </p:txBody>
      </p:sp>
      <p:sp>
        <p:nvSpPr>
          <p:cNvPr id="121037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037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03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0F7BA8-98A0-48DA-BA85-9A070090B22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5451AC5-B0E5-473F-92FA-D2E9DC372F0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2418" name="Rectangle 2"/>
          <p:cNvSpPr>
            <a:spLocks noGrp="1" noChangeArrowheads="1"/>
          </p:cNvSpPr>
          <p:nvPr>
            <p:ph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当一个事务到达提交点时，称该事务进入</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部分提交状态</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推迟更新协议保证当一个事务部分提交时，这个事务的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所有更新操作的信息都已记录在日志中</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当一个事务部分提交时，推迟更新技术可以</a:t>
            </a:r>
            <a:r>
              <a:rPr kumimoji="0" lang="zh-CN" altLang="en-US" sz="24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使用日志中有关该事务的数据库更新操作的信息更新数据库</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。如果在一个事务部分提交之前异常结束或系统发生故障，日志中有关这个事务的信息将被删除。 </a:t>
            </a:r>
          </a:p>
        </p:txBody>
      </p:sp>
      <p:sp>
        <p:nvSpPr>
          <p:cNvPr id="121241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24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0D9227-6BC3-440A-AF47-D0D7ECACCFD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74963F-64A7-4DF2-937B-CC05D702AF2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6514"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向帐号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转储50元钱：</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read(A);</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 := A - 50;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write(A);</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read(B); </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 B + 50;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write(B)。</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支出100元钱： </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read(C);</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 := C - 100;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write(C)。</a:t>
            </a:r>
          </a:p>
        </p:txBody>
      </p:sp>
      <p:sp>
        <p:nvSpPr>
          <p:cNvPr id="1216515" name="Rectangle 3"/>
          <p:cNvSpPr>
            <a:spLocks noGrp="1" noChangeArrowheads="1"/>
          </p:cNvSpPr>
          <p:nvPr>
            <p:ph type="title"/>
          </p:nvPr>
        </p:nvSpPr>
        <p:spPr>
          <a:xfrm>
            <a:off x="1476375" y="0"/>
            <a:ext cx="76676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FF3950D-5EDC-4DB7-BF22-171E7556D7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BBE1C1-1C9A-43C0-B036-013F1203321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0850" name="Rectangle 2"/>
          <p:cNvSpPr>
            <a:spLocks noGrp="1" noChangeArrowheads="1"/>
          </p:cNvSpPr>
          <p:nvPr>
            <p:ph idx="1"/>
          </p:nvPr>
        </p:nvSpPr>
        <p:spPr>
          <a:xfrm>
            <a:off x="647700" y="1412875"/>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的初值分别是1000、2000、和700元，并且</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按串行调度&lt;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执行。日志中包含的有关</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的信息如下：</a:t>
            </a:r>
          </a:p>
        </p:txBody>
      </p:sp>
      <p:sp>
        <p:nvSpPr>
          <p:cNvPr id="123085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0852" name="Object 4"/>
          <p:cNvGraphicFramePr>
            <a:graphicFrameLocks noChangeAspect="1"/>
          </p:cNvGraphicFramePr>
          <p:nvPr/>
        </p:nvGraphicFramePr>
        <p:xfrm>
          <a:off x="2209800" y="3581400"/>
          <a:ext cx="4800600" cy="2185988"/>
        </p:xfrm>
        <a:graphic>
          <a:graphicData uri="http://schemas.openxmlformats.org/presentationml/2006/ole">
            <mc:AlternateContent xmlns:mc="http://schemas.openxmlformats.org/markup-compatibility/2006">
              <mc:Choice xmlns:v="urn:schemas-microsoft-com:vml" Requires="v">
                <p:oleObj spid="_x0000_s3080" r:id="rId4" imgW="3095625" imgH="1409700" progId="Paint.Picture">
                  <p:embed/>
                </p:oleObj>
              </mc:Choice>
              <mc:Fallback>
                <p:oleObj r:id="rId4" imgW="3095625" imgH="1409700" progId="Paint.Picture">
                  <p:embed/>
                  <p:pic>
                    <p:nvPicPr>
                      <p:cNvPr id="0" name="图片 3076"/>
                      <p:cNvPicPr/>
                      <p:nvPr/>
                    </p:nvPicPr>
                    <p:blipFill>
                      <a:blip r:embed="rId5"/>
                      <a:stretch>
                        <a:fillRect/>
                      </a:stretch>
                    </p:blipFill>
                    <p:spPr>
                      <a:xfrm>
                        <a:off x="2209800" y="3581400"/>
                        <a:ext cx="4800600" cy="2185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0852"/>
                                        </p:tgtEl>
                                        <p:attrNameLst>
                                          <p:attrName>style.visibility</p:attrName>
                                        </p:attrNameLst>
                                      </p:cBhvr>
                                      <p:to>
                                        <p:strVal val="visible"/>
                                      </p:to>
                                    </p:set>
                                    <p:animEffect transition="in" filter="dissolve">
                                      <p:cBhvr>
                                        <p:cTn id="7" dur="500"/>
                                        <p:tgtEl>
                                          <p:spTgt spid="123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319E91C-6013-42F9-9627-8E6D4BCA6BB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1CD5151-4FDE-4905-BE4B-B8AAB8BA66E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2898" name="Rectangle 2"/>
          <p:cNvSpPr>
            <a:spLocks noGrp="1" noChangeArrowheads="1"/>
          </p:cNvSpPr>
          <p:nvPr>
            <p:ph idx="1"/>
          </p:nvPr>
        </p:nvSpPr>
        <p:spPr>
          <a:xfrm>
            <a:off x="539750" y="1279525"/>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按照推迟更新协议，</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的执行结果写入数据库和日志的一种顺序：</a:t>
            </a:r>
          </a:p>
        </p:txBody>
      </p:sp>
      <p:sp>
        <p:nvSpPr>
          <p:cNvPr id="1232899" name="Rectangle 3"/>
          <p:cNvSpPr>
            <a:spLocks noGrp="1" noChangeArrowheads="1"/>
          </p:cNvSpPr>
          <p:nvPr>
            <p:ph type="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2901" name="Object 5"/>
          <p:cNvGraphicFramePr>
            <a:graphicFrameLocks noChangeAspect="1"/>
          </p:cNvGraphicFramePr>
          <p:nvPr/>
        </p:nvGraphicFramePr>
        <p:xfrm>
          <a:off x="3263900" y="3308350"/>
          <a:ext cx="2997200" cy="2747963"/>
        </p:xfrm>
        <a:graphic>
          <a:graphicData uri="http://schemas.openxmlformats.org/presentationml/2006/ole">
            <mc:AlternateContent xmlns:mc="http://schemas.openxmlformats.org/markup-compatibility/2006">
              <mc:Choice xmlns:v="urn:schemas-microsoft-com:vml" Requires="v">
                <p:oleObj spid="_x0000_s4098" r:id="rId4" imgW="2867025" imgH="3429000" progId="Paint.Picture">
                  <p:embed/>
                </p:oleObj>
              </mc:Choice>
              <mc:Fallback>
                <p:oleObj r:id="rId4" imgW="2867025" imgH="3429000" progId="Paint.Picture">
                  <p:embed/>
                  <p:pic>
                    <p:nvPicPr>
                      <p:cNvPr id="0" name="图片 3075"/>
                      <p:cNvPicPr/>
                      <p:nvPr/>
                    </p:nvPicPr>
                    <p:blipFill>
                      <a:blip r:embed="rId5"/>
                      <a:stretch>
                        <a:fillRect/>
                      </a:stretch>
                    </p:blipFill>
                    <p:spPr>
                      <a:xfrm>
                        <a:off x="3263900" y="3308350"/>
                        <a:ext cx="2997200" cy="27479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2901"/>
                                        </p:tgtEl>
                                        <p:attrNameLst>
                                          <p:attrName>style.visibility</p:attrName>
                                        </p:attrNameLst>
                                      </p:cBhvr>
                                      <p:to>
                                        <p:strVal val="visible"/>
                                      </p:to>
                                    </p:set>
                                    <p:animEffect transition="in" filter="wipe(down)">
                                      <p:cBhvr>
                                        <p:cTn id="7" dur="500"/>
                                        <p:tgtEl>
                                          <p:spTgt spid="123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DA36A4-C80A-4733-B6FA-65C557FEA8A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6FD32D0-7EC5-4291-BAD3-FB0115AE46B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8562" name="Rectangle 2"/>
          <p:cNvSpPr>
            <a:spLocks noGrp="1" noChangeArrowheads="1"/>
          </p:cNvSpPr>
          <p:nvPr>
            <p:ph idx="1"/>
          </p:nvPr>
        </p:nvSpPr>
        <p:spPr>
          <a:xfrm>
            <a:off x="609600" y="1295400"/>
            <a:ext cx="7924800" cy="5181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使用日志，数据库恢复机制可以处理任何导致非永久存储器的信息丢失问题。</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数据库恢复机制需要下边的操作：</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FOR  </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V&gt;</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的值改为值</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ENDFOR。</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操作必须是幂等的，即执行多次和执行一次的效果相同。</a:t>
            </a:r>
          </a:p>
        </p:txBody>
      </p:sp>
      <p:sp>
        <p:nvSpPr>
          <p:cNvPr id="1218563" name="Rectangle 3"/>
          <p:cNvSpPr>
            <a:spLocks noGrp="1" noChangeArrowheads="1"/>
          </p:cNvSpPr>
          <p:nvPr>
            <p:ph type="title"/>
          </p:nvPr>
        </p:nvSpPr>
        <p:spPr>
          <a:xfrm>
            <a:off x="1763713" y="0"/>
            <a:ext cx="73802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6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6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CD12EA9-7C1A-4F01-97F6-5B690757E08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2696FAF-9F05-4D49-86A7-FB705BDCCA1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20610" name="Rectangle 2"/>
          <p:cNvSpPr>
            <a:spLocks noGrp="1" noChangeArrowheads="1"/>
          </p:cNvSpPr>
          <p:nvPr>
            <p:ph idx="1"/>
          </p:nvPr>
        </p:nvSpPr>
        <p:spPr>
          <a:xfrm>
            <a:off x="381000" y="1600200"/>
            <a:ext cx="8294688"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zh-CN" altLang="en-US"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系统发生故障并被修复以后</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，数据库恢复机制将考察日志，</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确定需要重做的事务</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需要重做当且仅当日志包含记录&lt;</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a:t>
            </a: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和&lt;</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如果系统在事务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成功完成之后发生故障，日志中有关</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的信息将被用来将数据库恢复到正确状态。</a:t>
            </a:r>
          </a:p>
        </p:txBody>
      </p:sp>
      <p:sp>
        <p:nvSpPr>
          <p:cNvPr id="1220611" name="Rectangle 3"/>
          <p:cNvSpPr>
            <a:spLocks noGrp="1" noChangeArrowheads="1"/>
          </p:cNvSpPr>
          <p:nvPr>
            <p:ph type="title"/>
          </p:nvPr>
        </p:nvSpPr>
        <p:spPr>
          <a:xfrm>
            <a:off x="1258888" y="0"/>
            <a:ext cx="7885113"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0610">
                                            <p:txEl>
                                              <p:charRg st="39"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0610">
                                            <p:txEl>
                                              <p:charRg st="82"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CFDA03-0B42-4C77-9577-90EC899EFD1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214942B-8235-4525-83CD-E4F733C63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9042" name="Rectangle 2"/>
          <p:cNvSpPr>
            <a:spLocks noGrp="1" noChangeArrowheads="1"/>
          </p:cNvSpPr>
          <p:nvPr>
            <p:ph idx="1"/>
          </p:nvPr>
        </p:nvSpPr>
        <p:spPr>
          <a:xfrm>
            <a:off x="609600" y="1295400"/>
            <a:ext cx="8153400" cy="5105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的数据库恢复过程定义如下：</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从后向前</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扫描日志记录，建立两个事务表：一个表称为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即已提交的事务；另一个表称为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，包括全部具有日志记录&lt;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但不具有日志记录&lt;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即尚未提交的事务；</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对于提交事务表中的每个事务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对于未提交事务表中的每个事务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删除所有</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的日志记录，放弃</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待以后重新启动执行。 </a:t>
            </a:r>
          </a:p>
        </p:txBody>
      </p:sp>
      <p:sp>
        <p:nvSpPr>
          <p:cNvPr id="123904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42">
                                            <p:txEl>
                                              <p:charRg st="22" end="1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42">
                                            <p:txEl>
                                              <p:charRg st="162" end="19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42">
                                            <p:txEl>
                                              <p:charRg st="192" end="2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21C6E57-4CA8-4503-8154-7F0FF13E917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76F8B34-31EA-41CF-B8DD-4018DDE363C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9667" name="Rectangle 3"/>
          <p:cNvSpPr>
            <a:spLocks noGrp="1" noChangeArrowheads="1"/>
          </p:cNvSpPr>
          <p:nvPr>
            <p:ph idx="1"/>
          </p:nvPr>
        </p:nvSpPr>
        <p:spPr>
          <a:xfrm>
            <a:off x="381000" y="1600200"/>
            <a:ext cx="8382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数据库恢复机制用来进行事务终止后的善后处理和系统故障恢复处理，</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确保系统发生故障以后，数据库能够恢复到正确的状态</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研究动机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8C5EF46-FDF4-449E-9CC6-BF49D2F365E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0E0301B-EFE9-4932-A6C9-B7B6DE6734E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22658" name="Rectangle 2"/>
          <p:cNvSpPr>
            <a:spLocks noGrp="1" noChangeArrowheads="1"/>
          </p:cNvSpPr>
          <p:nvPr>
            <p:ph idx="1"/>
          </p:nvPr>
        </p:nvSpPr>
        <p:spPr>
          <a:xfrm>
            <a:off x="395288" y="1268413"/>
            <a:ext cx="8609013" cy="6477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定义如前，而且按调度&lt;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T1&gt;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运行。</a:t>
            </a:r>
          </a:p>
        </p:txBody>
      </p:sp>
      <p:sp>
        <p:nvSpPr>
          <p:cNvPr id="1222659" name="Rectangle 3"/>
          <p:cNvSpPr>
            <a:spLocks noGrp="1" noChangeArrowheads="1"/>
          </p:cNvSpPr>
          <p:nvPr>
            <p:ph type="title"/>
          </p:nvPr>
        </p:nvSpPr>
        <p:spPr>
          <a:xfrm>
            <a:off x="1835150" y="0"/>
            <a:ext cx="73088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58374" name="Object 4"/>
          <p:cNvGraphicFramePr>
            <a:graphicFrameLocks noChangeAspect="1"/>
          </p:cNvGraphicFramePr>
          <p:nvPr/>
        </p:nvGraphicFramePr>
        <p:xfrm>
          <a:off x="2051050" y="2117725"/>
          <a:ext cx="4495800" cy="4121150"/>
        </p:xfrm>
        <a:graphic>
          <a:graphicData uri="http://schemas.openxmlformats.org/presentationml/2006/ole">
            <mc:AlternateContent xmlns:mc="http://schemas.openxmlformats.org/markup-compatibility/2006">
              <mc:Choice xmlns:v="urn:schemas-microsoft-com:vml" Requires="v">
                <p:oleObj spid="_x0000_s5122" r:id="rId4" imgW="2867025" imgH="3429000" progId="Paint.Picture">
                  <p:embed/>
                </p:oleObj>
              </mc:Choice>
              <mc:Fallback>
                <p:oleObj r:id="rId4" imgW="2867025" imgH="3429000" progId="Paint.Picture">
                  <p:embed/>
                  <p:pic>
                    <p:nvPicPr>
                      <p:cNvPr id="0" name="图片 3077"/>
                      <p:cNvPicPr/>
                      <p:nvPr/>
                    </p:nvPicPr>
                    <p:blipFill>
                      <a:blip r:embed="rId5"/>
                      <a:stretch>
                        <a:fillRect/>
                      </a:stretch>
                    </p:blipFill>
                    <p:spPr>
                      <a:xfrm>
                        <a:off x="2051050" y="2117725"/>
                        <a:ext cx="4495800" cy="412115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BC396D5-55F2-488C-836D-E112B5EDD61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2E9CB19-6FC9-4B27-ADA6-0045AAF7492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4402" name="Rectangle 2"/>
          <p:cNvSpPr>
            <a:spLocks noGrp="1" noChangeArrowheads="1"/>
          </p:cNvSpPr>
          <p:nvPr>
            <p:ph idx="1"/>
          </p:nvPr>
        </p:nvSpPr>
        <p:spPr>
          <a:xfrm>
            <a:off x="609600" y="1570038"/>
            <a:ext cx="7924800" cy="1630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write(B)</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操作的信息被写入日志之后。</a:t>
            </a:r>
          </a:p>
        </p:txBody>
      </p:sp>
      <p:sp>
        <p:nvSpPr>
          <p:cNvPr id="125440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54404" name="Object 4"/>
          <p:cNvGraphicFramePr>
            <a:graphicFrameLocks noChangeAspect="1"/>
          </p:cNvGraphicFramePr>
          <p:nvPr/>
        </p:nvGraphicFramePr>
        <p:xfrm>
          <a:off x="2781300" y="3154363"/>
          <a:ext cx="2590800" cy="1187450"/>
        </p:xfrm>
        <a:graphic>
          <a:graphicData uri="http://schemas.openxmlformats.org/presentationml/2006/ole">
            <mc:AlternateContent xmlns:mc="http://schemas.openxmlformats.org/markup-compatibility/2006">
              <mc:Choice xmlns:v="urn:schemas-microsoft-com:vml" Requires="v">
                <p:oleObj spid="_x0000_s6146" r:id="rId4" imgW="1724025" imgH="790575" progId="Paint.Picture">
                  <p:embed/>
                </p:oleObj>
              </mc:Choice>
              <mc:Fallback>
                <p:oleObj r:id="rId4" imgW="1724025" imgH="790575" progId="Paint.Picture">
                  <p:embed/>
                  <p:pic>
                    <p:nvPicPr>
                      <p:cNvPr id="0" name="图片 3079"/>
                      <p:cNvPicPr/>
                      <p:nvPr/>
                    </p:nvPicPr>
                    <p:blipFill>
                      <a:blip r:embed="rId5"/>
                      <a:stretch>
                        <a:fillRect/>
                      </a:stretch>
                    </p:blipFill>
                    <p:spPr>
                      <a:xfrm>
                        <a:off x="2781300" y="3154363"/>
                        <a:ext cx="2590800" cy="1187450"/>
                      </a:xfrm>
                      <a:prstGeom prst="rect">
                        <a:avLst/>
                      </a:prstGeom>
                      <a:noFill/>
                      <a:ln w="38100">
                        <a:noFill/>
                        <a:miter/>
                      </a:ln>
                    </p:spPr>
                  </p:pic>
                </p:oleObj>
              </mc:Fallback>
            </mc:AlternateContent>
          </a:graphicData>
        </a:graphic>
      </p:graphicFrame>
      <p:sp>
        <p:nvSpPr>
          <p:cNvPr id="1254405" name="Rectangle 5"/>
          <p:cNvSpPr>
            <a:spLocks noChangeArrowheads="1"/>
          </p:cNvSpPr>
          <p:nvPr/>
        </p:nvSpPr>
        <p:spPr bwMode="auto">
          <a:xfrm>
            <a:off x="609600" y="46482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在这种情况下，数据库恢复机制不必采取任何恢复行动，因为日志中没有提交记录。</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的值仍然保持为1000和2000元。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54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4405"/>
                                        </p:tgtEl>
                                        <p:attrNameLst>
                                          <p:attrName>style.visibility</p:attrName>
                                        </p:attrNameLst>
                                      </p:cBhvr>
                                      <p:to>
                                        <p:strVal val="visible"/>
                                      </p:to>
                                    </p:set>
                                    <p:anim calcmode="lin" valueType="num">
                                      <p:cBhvr additive="base">
                                        <p:cTn id="11" dur="500" fill="hold"/>
                                        <p:tgtEl>
                                          <p:spTgt spid="1254405"/>
                                        </p:tgtEl>
                                        <p:attrNameLst>
                                          <p:attrName>ppt_x</p:attrName>
                                        </p:attrNameLst>
                                      </p:cBhvr>
                                      <p:tavLst>
                                        <p:tav tm="0">
                                          <p:val>
                                            <p:strVal val="#ppt_x"/>
                                          </p:val>
                                        </p:tav>
                                        <p:tav tm="100000">
                                          <p:val>
                                            <p:strVal val="#ppt_x"/>
                                          </p:val>
                                        </p:tav>
                                      </p:tavLst>
                                    </p:anim>
                                    <p:anim calcmode="lin" valueType="num">
                                      <p:cBhvr additive="base">
                                        <p:cTn id="12" dur="500" fill="hold"/>
                                        <p:tgtEl>
                                          <p:spTgt spid="1254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D1BD5D1-EFE7-4126-BF61-50D6EEA0CDE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A2052B-2651-4962-B567-77291C8D27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7474" name="Rectangle 2"/>
          <p:cNvSpPr>
            <a:spLocks noGrp="1" noChangeArrowheads="1"/>
          </p:cNvSpPr>
          <p:nvPr>
            <p:ph idx="1"/>
          </p:nvPr>
        </p:nvSpPr>
        <p:spPr>
          <a:xfrm>
            <a:off x="611188" y="1176338"/>
            <a:ext cx="7924800" cy="11731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write(C)</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执行之后。 </a:t>
            </a:r>
          </a:p>
        </p:txBody>
      </p:sp>
      <p:sp>
        <p:nvSpPr>
          <p:cNvPr id="1257475" name="Rectangle 3"/>
          <p:cNvSpPr>
            <a:spLocks noGrp="1" noChangeArrowheads="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57477" name="Rectangle 5"/>
          <p:cNvSpPr>
            <a:spLocks noChangeArrowheads="1"/>
          </p:cNvSpPr>
          <p:nvPr/>
        </p:nvSpPr>
        <p:spPr bwMode="auto">
          <a:xfrm>
            <a:off x="539750" y="4491038"/>
            <a:ext cx="8496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这种情况下，</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数据库恢复机构需要执行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，因为记录&lt;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在日志中。当</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操作被执行之后，帐号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的值分别是950和2050元。帐号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的值仍然是700元。  </a:t>
            </a:r>
          </a:p>
        </p:txBody>
      </p:sp>
      <p:graphicFrame>
        <p:nvGraphicFramePr>
          <p:cNvPr id="1257478" name="Object 6"/>
          <p:cNvGraphicFramePr>
            <a:graphicFrameLocks noChangeAspect="1"/>
          </p:cNvGraphicFramePr>
          <p:nvPr/>
        </p:nvGraphicFramePr>
        <p:xfrm>
          <a:off x="3276600" y="2328863"/>
          <a:ext cx="2438400" cy="2082800"/>
        </p:xfrm>
        <a:graphic>
          <a:graphicData uri="http://schemas.openxmlformats.org/presentationml/2006/ole">
            <mc:AlternateContent xmlns:mc="http://schemas.openxmlformats.org/markup-compatibility/2006">
              <mc:Choice xmlns:v="urn:schemas-microsoft-com:vml" Requires="v">
                <p:oleObj spid="_x0000_s7170" r:id="rId4" imgW="1828800" imgH="1562100" progId="Paint.Picture">
                  <p:embed/>
                </p:oleObj>
              </mc:Choice>
              <mc:Fallback>
                <p:oleObj r:id="rId4" imgW="1828800" imgH="1562100" progId="Paint.Picture">
                  <p:embed/>
                  <p:pic>
                    <p:nvPicPr>
                      <p:cNvPr id="0" name="图片 3078"/>
                      <p:cNvPicPr/>
                      <p:nvPr/>
                    </p:nvPicPr>
                    <p:blipFill>
                      <a:blip r:embed="rId5"/>
                      <a:stretch>
                        <a:fillRect/>
                      </a:stretch>
                    </p:blipFill>
                    <p:spPr>
                      <a:xfrm>
                        <a:off x="3276600" y="2328863"/>
                        <a:ext cx="24384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57478"/>
                                        </p:tgtEl>
                                        <p:attrNameLst>
                                          <p:attrName>style.visibility</p:attrName>
                                        </p:attrNameLst>
                                      </p:cBhvr>
                                      <p:to>
                                        <p:strVal val="visible"/>
                                      </p:to>
                                    </p:set>
                                    <p:animEffect transition="in" filter="wipe(down)">
                                      <p:cBhvr>
                                        <p:cTn id="7" dur="500"/>
                                        <p:tgtEl>
                                          <p:spTgt spid="12574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57477"/>
                                        </p:tgtEl>
                                        <p:attrNameLst>
                                          <p:attrName>style.visibility</p:attrName>
                                        </p:attrNameLst>
                                      </p:cBhvr>
                                      <p:to>
                                        <p:strVal val="visible"/>
                                      </p:to>
                                    </p:set>
                                    <p:anim calcmode="lin" valueType="num">
                                      <p:cBhvr additive="base">
                                        <p:cTn id="12" dur="500" fill="hold"/>
                                        <p:tgtEl>
                                          <p:spTgt spid="1257477"/>
                                        </p:tgtEl>
                                        <p:attrNameLst>
                                          <p:attrName>ppt_x</p:attrName>
                                        </p:attrNameLst>
                                      </p:cBhvr>
                                      <p:tavLst>
                                        <p:tav tm="0">
                                          <p:val>
                                            <p:strVal val="#ppt_x"/>
                                          </p:val>
                                        </p:tav>
                                        <p:tav tm="100000">
                                          <p:val>
                                            <p:strVal val="#ppt_x"/>
                                          </p:val>
                                        </p:tav>
                                      </p:tavLst>
                                    </p:anim>
                                    <p:anim calcmode="lin" valueType="num">
                                      <p:cBhvr additive="base">
                                        <p:cTn id="13" dur="500" fill="hold"/>
                                        <p:tgtEl>
                                          <p:spTgt spid="1257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5ED4572-11F0-4592-B67F-E43C614C639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FCB0AAF-0FAE-4950-9A39-D7E842A9BA8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9522" name="Rectangle 2"/>
          <p:cNvSpPr>
            <a:spLocks noGrp="1" noChangeArrowheads="1"/>
          </p:cNvSpPr>
          <p:nvPr>
            <p:ph idx="1"/>
          </p:nvPr>
        </p:nvSpPr>
        <p:spPr>
          <a:xfrm>
            <a:off x="609600" y="1066800"/>
            <a:ext cx="8229600" cy="11731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设故障恰好发生在&lt;</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 commits&gt;</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执行之后。 </a:t>
            </a:r>
          </a:p>
        </p:txBody>
      </p:sp>
      <p:sp>
        <p:nvSpPr>
          <p:cNvPr id="125952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59524" name="Rectangle 4"/>
          <p:cNvSpPr>
            <a:spLocks noChangeArrowheads="1"/>
          </p:cNvSpPr>
          <p:nvPr/>
        </p:nvSpPr>
        <p:spPr bwMode="auto">
          <a:xfrm>
            <a:off x="609600" y="4221163"/>
            <a:ext cx="82296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这种情况下，由于日志中包含两个提交记录&lt;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必须执行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redo(T1)</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这些操作执行完以后，帐号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的值分别是950、2050和600。   </a:t>
            </a:r>
          </a:p>
        </p:txBody>
      </p:sp>
      <p:graphicFrame>
        <p:nvGraphicFramePr>
          <p:cNvPr id="64519" name="Object 6"/>
          <p:cNvGraphicFramePr>
            <a:graphicFrameLocks noChangeAspect="1"/>
          </p:cNvGraphicFramePr>
          <p:nvPr/>
        </p:nvGraphicFramePr>
        <p:xfrm>
          <a:off x="3200400" y="2182813"/>
          <a:ext cx="2590800" cy="2008187"/>
        </p:xfrm>
        <a:graphic>
          <a:graphicData uri="http://schemas.openxmlformats.org/presentationml/2006/ole">
            <mc:AlternateContent xmlns:mc="http://schemas.openxmlformats.org/markup-compatibility/2006">
              <mc:Choice xmlns:v="urn:schemas-microsoft-com:vml" Requires="v">
                <p:oleObj spid="_x0000_s8194" r:id="rId4" imgW="1981200" imgH="1800225" progId="Paint.Picture">
                  <p:embed/>
                </p:oleObj>
              </mc:Choice>
              <mc:Fallback>
                <p:oleObj r:id="rId4" imgW="1981200" imgH="1800225" progId="Paint.Picture">
                  <p:embed/>
                  <p:pic>
                    <p:nvPicPr>
                      <p:cNvPr id="0" name="图片 3080"/>
                      <p:cNvPicPr/>
                      <p:nvPr/>
                    </p:nvPicPr>
                    <p:blipFill>
                      <a:blip r:embed="rId5"/>
                      <a:stretch>
                        <a:fillRect/>
                      </a:stretch>
                    </p:blipFill>
                    <p:spPr>
                      <a:xfrm>
                        <a:off x="3200400" y="2182813"/>
                        <a:ext cx="2590800" cy="20081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24"/>
                                        </p:tgtEl>
                                        <p:attrNameLst>
                                          <p:attrName>style.visibility</p:attrName>
                                        </p:attrNameLst>
                                      </p:cBhvr>
                                      <p:to>
                                        <p:strVal val="visible"/>
                                      </p:to>
                                    </p:set>
                                    <p:anim calcmode="lin" valueType="num">
                                      <p:cBhvr additive="base">
                                        <p:cTn id="7" dur="500" fill="hold"/>
                                        <p:tgtEl>
                                          <p:spTgt spid="1259524"/>
                                        </p:tgtEl>
                                        <p:attrNameLst>
                                          <p:attrName>ppt_x</p:attrName>
                                        </p:attrNameLst>
                                      </p:cBhvr>
                                      <p:tavLst>
                                        <p:tav tm="0">
                                          <p:val>
                                            <p:strVal val="#ppt_x"/>
                                          </p:val>
                                        </p:tav>
                                        <p:tav tm="100000">
                                          <p:val>
                                            <p:strVal val="#ppt_x"/>
                                          </p:val>
                                        </p:tav>
                                      </p:tavLst>
                                    </p:anim>
                                    <p:anim calcmode="lin" valueType="num">
                                      <p:cBhvr additive="base">
                                        <p:cTn id="8" dur="500" fill="hold"/>
                                        <p:tgtEl>
                                          <p:spTgt spid="1259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493075B-5F64-421D-9067-2F0F98C0E85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CA0EE31-C8B0-475D-81AC-33E66D0425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6994"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再考虑另一种情况：</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正在恢复时又发生了第二次系统故障。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由于已经执行了一些</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操作，数据库发生了部分更新，但有可能并没将所有的数据库更新都记入数据库。</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当系统的第二次故障到来时，恢复工作与上面的例子相同，对于日志中的每个提交记录&lt;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commit&gt;，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1236995"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6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6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976567A-D9B1-4486-A010-CA7E0C11322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6F27963-48B7-4E08-8C1A-F76A759387A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3618"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endParaRPr>
          </a:p>
        </p:txBody>
      </p:sp>
      <p:sp>
        <p:nvSpPr>
          <p:cNvPr id="126361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98847-6735-4A52-A3D8-B4538ED5B20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DA75FE-7337-463C-B677-A69E20B4385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3138"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33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允许事务直接更新数据库</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。处于活动状态的事务直接在数据库上实施的更新称为</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非提交更新</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。任何即时更新技术都必须遵循如下的即时更新协议：</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所有&lt;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型日志记录安全地、永久存储到存储器之前，事务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更新数据库</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所有&lt;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型日志记录安全地、永久存储到存储器之前，不允许</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124313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1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3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4B48013-3C7C-4792-83D5-DC313D77177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FB55229-34BE-4341-8B08-1BB5B0C8DF0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5186"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即时更新协议保证在系统故障发生时，每个运行事务的更新操作的描述信息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都安全地记录在日志中</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一旦系统故障导致事务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失败，即时更新技术将根据&lt;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 X, v</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32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型日志记录，把数据项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的值恢复为它的原始值</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245187"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51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BEC551-CA48-4DC3-B45C-992D93488D2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058B22-09AD-4D96-8102-D2DE6B9A750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7234" name="Rectangle 2"/>
          <p:cNvSpPr>
            <a:spLocks noGrp="1" noChangeArrowheads="1"/>
          </p:cNvSpPr>
          <p:nvPr>
            <p:ph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开始执行时，记录&lt;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被写到日志。</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运行期间，当</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write(X)</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记录&lt;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首先被写入日志</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，然后直接在数据库上执行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write(X)。</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部分提交时，记录&lt;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被写到日志。</a:t>
            </a:r>
          </a:p>
        </p:txBody>
      </p:sp>
      <p:sp>
        <p:nvSpPr>
          <p:cNvPr id="1247235"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C63BF5-F0E6-4161-AB59-9B799722858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E0C897B-C41F-4BD7-9CBD-D5C97C1693A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9282" name="Rectangle 2"/>
          <p:cNvSpPr>
            <a:spLocks noGrp="1" noChangeArrowheads="1"/>
          </p:cNvSpPr>
          <p:nvPr>
            <p:ph idx="1"/>
          </p:nvPr>
        </p:nvSpPr>
        <p:spPr>
          <a:xfrm>
            <a:off x="395288" y="139858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仍以事务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为例说明</a:t>
            </a: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按调度&lt;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 T1&gt;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顺序执行。日志中有关这两个事务的记录如下： </a:t>
            </a:r>
          </a:p>
        </p:txBody>
      </p:sp>
      <p:sp>
        <p:nvSpPr>
          <p:cNvPr id="1249283" name="Rectangle 3"/>
          <p:cNvSpPr>
            <a:spLocks noGrp="1" noChangeArrowheads="1"/>
          </p:cNvSpPr>
          <p:nvPr>
            <p:ph type="title"/>
          </p:nvPr>
        </p:nvSpPr>
        <p:spPr>
          <a:xfrm>
            <a:off x="2124075" y="0"/>
            <a:ext cx="70199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49284" name="Object 4"/>
          <p:cNvGraphicFramePr>
            <a:graphicFrameLocks noChangeAspect="1"/>
          </p:cNvGraphicFramePr>
          <p:nvPr/>
        </p:nvGraphicFramePr>
        <p:xfrm>
          <a:off x="2627313" y="3068638"/>
          <a:ext cx="3429000" cy="2544762"/>
        </p:xfrm>
        <a:graphic>
          <a:graphicData uri="http://schemas.openxmlformats.org/presentationml/2006/ole">
            <mc:AlternateContent xmlns:mc="http://schemas.openxmlformats.org/markup-compatibility/2006">
              <mc:Choice xmlns:v="urn:schemas-microsoft-com:vml" Requires="v">
                <p:oleObj spid="_x0000_s9218" r:id="rId4" imgW="2438400" imgH="1809750" progId="Paint.Picture">
                  <p:embed/>
                </p:oleObj>
              </mc:Choice>
              <mc:Fallback>
                <p:oleObj r:id="rId4" imgW="2438400" imgH="1809750" progId="Paint.Picture">
                  <p:embed/>
                  <p:pic>
                    <p:nvPicPr>
                      <p:cNvPr id="0" name="图片 3082"/>
                      <p:cNvPicPr/>
                      <p:nvPr/>
                    </p:nvPicPr>
                    <p:blipFill>
                      <a:blip r:embed="rId5"/>
                      <a:stretch>
                        <a:fillRect/>
                      </a:stretch>
                    </p:blipFill>
                    <p:spPr>
                      <a:xfrm>
                        <a:off x="2627313" y="3068638"/>
                        <a:ext cx="3429000" cy="2544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49284"/>
                                        </p:tgtEl>
                                        <p:attrNameLst>
                                          <p:attrName>style.visibility</p:attrName>
                                        </p:attrNameLst>
                                      </p:cBhvr>
                                      <p:to>
                                        <p:strVal val="visible"/>
                                      </p:to>
                                    </p:set>
                                    <p:animEffect transition="in" filter="wipe(down)">
                                      <p:cBhvr>
                                        <p:cTn id="7" dur="500"/>
                                        <p:tgtEl>
                                          <p:spTgt spid="124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8E57855-4BB7-4F9A-AC25-13D27C88219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87721A-983B-4D16-850A-D2B16CD354B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77D7C2-0A82-48A1-A83D-96B438149FD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1570" name="Rectangle 2"/>
          <p:cNvSpPr>
            <a:spLocks noGrp="1" noChangeArrowheads="1"/>
          </p:cNvSpPr>
          <p:nvPr>
            <p:ph idx="1"/>
          </p:nvPr>
        </p:nvSpPr>
        <p:spPr>
          <a:xfrm>
            <a:off x="32385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运行时，数据库和日志按照</a:t>
            </a: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变化过程：</a:t>
            </a:r>
          </a:p>
        </p:txBody>
      </p:sp>
      <p:sp>
        <p:nvSpPr>
          <p:cNvPr id="1261571" name="Rectangle 3"/>
          <p:cNvSpPr>
            <a:spLocks noGrp="1" noChangeArrowheads="1"/>
          </p:cNvSpPr>
          <p:nvPr>
            <p:ph type="title"/>
          </p:nvPr>
        </p:nvSpPr>
        <p:spPr>
          <a:xfrm>
            <a:off x="1619250" y="0"/>
            <a:ext cx="75247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78854" name="Object 5"/>
          <p:cNvGraphicFramePr>
            <a:graphicFrameLocks noChangeAspect="1"/>
          </p:cNvGraphicFramePr>
          <p:nvPr/>
        </p:nvGraphicFramePr>
        <p:xfrm>
          <a:off x="1908175" y="2420938"/>
          <a:ext cx="5257800" cy="3556000"/>
        </p:xfrm>
        <a:graphic>
          <a:graphicData uri="http://schemas.openxmlformats.org/presentationml/2006/ole">
            <mc:AlternateContent xmlns:mc="http://schemas.openxmlformats.org/markup-compatibility/2006">
              <mc:Choice xmlns:v="urn:schemas-microsoft-com:vml" Requires="v">
                <p:oleObj spid="_x0000_s10242" r:id="rId4" imgW="3857625" imgH="2609850" progId="Paint.Picture">
                  <p:embed/>
                </p:oleObj>
              </mc:Choice>
              <mc:Fallback>
                <p:oleObj r:id="rId4" imgW="3857625" imgH="2609850" progId="Paint.Picture">
                  <p:embed/>
                  <p:pic>
                    <p:nvPicPr>
                      <p:cNvPr id="0" name="图片 3081"/>
                      <p:cNvPicPr/>
                      <p:nvPr/>
                    </p:nvPicPr>
                    <p:blipFill>
                      <a:blip r:embed="rId5"/>
                      <a:stretch>
                        <a:fillRect/>
                      </a:stretch>
                    </p:blipFill>
                    <p:spPr>
                      <a:xfrm>
                        <a:off x="1908175" y="2420938"/>
                        <a:ext cx="5257800" cy="35560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D75EEE-E630-4739-9788-F7433E331BA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E47931B-22F0-4499-804E-C575D1F286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5666" name="Rectangle 2"/>
          <p:cNvSpPr>
            <a:spLocks noGrp="1" noChangeArrowheads="1"/>
          </p:cNvSpPr>
          <p:nvPr>
            <p:ph idx="1"/>
          </p:nvPr>
        </p:nvSpPr>
        <p:spPr>
          <a:xfrm>
            <a:off x="609600" y="1447800"/>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需要如下两个操作：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FOR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ENDFOR。</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FOR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ENDFOR。</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操作必须是幂等的，即执行多次和执行一次的效果相同。</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p:txBody>
      </p:sp>
      <p:sp>
        <p:nvSpPr>
          <p:cNvPr id="1265667"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24D8645-EA7D-4C5A-9B7D-90433E06A73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9B0B811-3992-4522-B9EA-56FB4BD7C8A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7714" name="Rectangle 2"/>
          <p:cNvSpPr>
            <a:spLocks noGrp="1" noChangeArrowheads="1"/>
          </p:cNvSpPr>
          <p:nvPr>
            <p:ph idx="1"/>
          </p:nvPr>
        </p:nvSpPr>
        <p:spPr>
          <a:xfrm>
            <a:off x="179388" y="1341438"/>
            <a:ext cx="8713788"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系统发生故障后，</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将调用如下的过程进行数据库的恢复处理：</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从后向前</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扫描日志记录，</a:t>
            </a:r>
            <a:r>
              <a:rPr kumimoji="0" lang="zh-CN" altLang="en-US" sz="24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建立两个事务表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即已提交的事务；另一个表称为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，包括全部具有日志记录&lt;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但不具有日志记录&lt;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即尚未提交的事务；</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对于未提交事务表中的每个事务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UNDO(T)，</a:t>
            </a:r>
            <a:r>
              <a:rPr kumimoji="0" lang="zh-CN"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写一个</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&lt;T,abort&gt;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日志记录，表明撤销完成；</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对于提交事务表中的每个事务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 </a:t>
            </a:r>
            <a:endPar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1267715" name="Rectangle 3"/>
          <p:cNvSpPr>
            <a:spLocks noGrp="1" noChangeArrowheads="1"/>
          </p:cNvSpPr>
          <p:nvPr>
            <p:ph type="title"/>
          </p:nvPr>
        </p:nvSpPr>
        <p:spPr>
          <a:xfrm>
            <a:off x="1979613" y="0"/>
            <a:ext cx="71643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7714">
                                            <p:txEl>
                                              <p:charRg st="174" end="2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7714">
                                            <p:txEl>
                                              <p:charRg st="216" end="2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E59636-0973-47FD-9BB7-797906E8133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6006EB9-9E49-451B-BA56-B1DC5EFB44D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9762" name="Rectangle 2"/>
          <p:cNvSpPr>
            <a:spLocks noGrp="1" noChangeArrowheads="1"/>
          </p:cNvSpPr>
          <p:nvPr>
            <p:ph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仍然假定事务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按照调度&lt;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T1&gt;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顺序运行。日志中有关这两个事务的记录如下： </a:t>
            </a:r>
          </a:p>
        </p:txBody>
      </p:sp>
      <p:sp>
        <p:nvSpPr>
          <p:cNvPr id="126976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84998" name="Object 4"/>
          <p:cNvGraphicFramePr>
            <a:graphicFrameLocks noChangeAspect="1"/>
          </p:cNvGraphicFramePr>
          <p:nvPr/>
        </p:nvGraphicFramePr>
        <p:xfrm>
          <a:off x="2743200" y="3068638"/>
          <a:ext cx="3429000" cy="2544762"/>
        </p:xfrm>
        <a:graphic>
          <a:graphicData uri="http://schemas.openxmlformats.org/presentationml/2006/ole">
            <mc:AlternateContent xmlns:mc="http://schemas.openxmlformats.org/markup-compatibility/2006">
              <mc:Choice xmlns:v="urn:schemas-microsoft-com:vml" Requires="v">
                <p:oleObj spid="_x0000_s11266" r:id="rId4" imgW="2438400" imgH="1809750" progId="Paint.Picture">
                  <p:embed/>
                </p:oleObj>
              </mc:Choice>
              <mc:Fallback>
                <p:oleObj r:id="rId4" imgW="2438400" imgH="1809750" progId="Paint.Picture">
                  <p:embed/>
                  <p:pic>
                    <p:nvPicPr>
                      <p:cNvPr id="0" name="图片 3083"/>
                      <p:cNvPicPr/>
                      <p:nvPr/>
                    </p:nvPicPr>
                    <p:blipFill>
                      <a:blip r:embed="rId5"/>
                      <a:stretch>
                        <a:fillRect/>
                      </a:stretch>
                    </p:blipFill>
                    <p:spPr>
                      <a:xfrm>
                        <a:off x="2743200" y="3068638"/>
                        <a:ext cx="3429000" cy="2544762"/>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7F0F674-2272-4A2C-8072-F921C8ED39C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4E4BAB1-BBFF-4F71-B742-DD2E92D5E6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0002" name="Rectangle 2"/>
          <p:cNvSpPr>
            <a:spLocks noGrp="1" noChangeArrowheads="1"/>
          </p:cNvSpPr>
          <p:nvPr>
            <p:ph idx="1"/>
          </p:nvPr>
        </p:nvSpPr>
        <p:spPr>
          <a:xfrm>
            <a:off x="609600" y="1570038"/>
            <a:ext cx="7924800" cy="1630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设故障发生在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write(B)</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的日志记录已被写到永恒存储器后，在&lt;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记录写入日志之前。</a:t>
            </a:r>
          </a:p>
        </p:txBody>
      </p:sp>
      <p:sp>
        <p:nvSpPr>
          <p:cNvPr id="1280003" name="Rectangle 3"/>
          <p:cNvSpPr>
            <a:spLocks noGrp="1" noChangeArrowheads="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0005" name="Rectangle 5"/>
          <p:cNvSpPr>
            <a:spLocks noChangeArrowheads="1"/>
          </p:cNvSpPr>
          <p:nvPr/>
        </p:nvSpPr>
        <p:spPr bwMode="auto">
          <a:xfrm>
            <a:off x="609600" y="4648200"/>
            <a:ext cx="80660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在这种情况下，数据库恢复机制必须执行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undo(T0)</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操作。结果，数据库中帐号</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的值被恢复成为1000和2000元。 </a:t>
            </a:r>
            <a:r>
              <a:rPr kumimoji="0" lang="zh-CN" altLang="en-US" sz="28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87047" name="Object 6"/>
          <p:cNvGraphicFramePr>
            <a:graphicFrameLocks noChangeAspect="1"/>
          </p:cNvGraphicFramePr>
          <p:nvPr/>
        </p:nvGraphicFramePr>
        <p:xfrm>
          <a:off x="2895600" y="3124200"/>
          <a:ext cx="3429000" cy="1174750"/>
        </p:xfrm>
        <a:graphic>
          <a:graphicData uri="http://schemas.openxmlformats.org/presentationml/2006/ole">
            <mc:AlternateContent xmlns:mc="http://schemas.openxmlformats.org/markup-compatibility/2006">
              <mc:Choice xmlns:v="urn:schemas-microsoft-com:vml" Requires="v">
                <p:oleObj spid="_x0000_s12290" r:id="rId4" imgW="2028825" imgH="695325" progId="Paint.Picture">
                  <p:embed/>
                </p:oleObj>
              </mc:Choice>
              <mc:Fallback>
                <p:oleObj r:id="rId4" imgW="2028825" imgH="695325" progId="Paint.Picture">
                  <p:embed/>
                  <p:pic>
                    <p:nvPicPr>
                      <p:cNvPr id="0" name="图片 3084"/>
                      <p:cNvPicPr/>
                      <p:nvPr/>
                    </p:nvPicPr>
                    <p:blipFill>
                      <a:blip r:embed="rId5"/>
                      <a:stretch>
                        <a:fillRect/>
                      </a:stretch>
                    </p:blipFill>
                    <p:spPr>
                      <a:xfrm>
                        <a:off x="2895600" y="3124200"/>
                        <a:ext cx="3429000" cy="1174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anim calcmode="lin" valueType="num">
                                      <p:cBhvr additive="base">
                                        <p:cTn id="7" dur="500" fill="hold"/>
                                        <p:tgtEl>
                                          <p:spTgt spid="1280005"/>
                                        </p:tgtEl>
                                        <p:attrNameLst>
                                          <p:attrName>ppt_x</p:attrName>
                                        </p:attrNameLst>
                                      </p:cBhvr>
                                      <p:tavLst>
                                        <p:tav tm="0">
                                          <p:val>
                                            <p:strVal val="#ppt_x"/>
                                          </p:val>
                                        </p:tav>
                                        <p:tav tm="100000">
                                          <p:val>
                                            <p:strVal val="#ppt_x"/>
                                          </p:val>
                                        </p:tav>
                                      </p:tavLst>
                                    </p:anim>
                                    <p:anim calcmode="lin" valueType="num">
                                      <p:cBhvr additive="base">
                                        <p:cTn id="8" dur="500" fill="hold"/>
                                        <p:tgtEl>
                                          <p:spTgt spid="1280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E312889-06A6-4FF7-AAD5-42F1D979778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BFA6FD-419C-487B-8179-70359DB9431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2050" name="Rectangle 2"/>
          <p:cNvSpPr>
            <a:spLocks noGrp="1" noChangeArrowheads="1"/>
          </p:cNvSpPr>
          <p:nvPr>
            <p:ph idx="1"/>
          </p:nvPr>
        </p:nvSpPr>
        <p:spPr>
          <a:xfrm>
            <a:off x="609600" y="1066800"/>
            <a:ext cx="8355013" cy="12493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write(C)</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的日志记录刚刚被写到存储器。</a:t>
            </a:r>
          </a:p>
        </p:txBody>
      </p:sp>
      <p:sp>
        <p:nvSpPr>
          <p:cNvPr id="1282051" name="Rectangle 3"/>
          <p:cNvSpPr>
            <a:spLocks noGrp="1" noChangeArrowheads="1"/>
          </p:cNvSpPr>
          <p:nvPr>
            <p:ph type="title"/>
          </p:nvPr>
        </p:nvSpPr>
        <p:spPr>
          <a:xfrm>
            <a:off x="1908175" y="0"/>
            <a:ext cx="72358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2052" name="Rectangle 4"/>
          <p:cNvSpPr>
            <a:spLocks noChangeArrowheads="1"/>
          </p:cNvSpPr>
          <p:nvPr/>
        </p:nvSpPr>
        <p:spPr bwMode="auto">
          <a:xfrm>
            <a:off x="323850" y="3860800"/>
            <a:ext cx="8712200"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在这种情况下，由于日志中有&lt;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记录，但没有&lt;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数据库恢复机制必须执行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undo(T1)；</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又由于日志中包含&lt;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记录，</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恢复机制必须执行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恢复过程结束后，数据库中数据项</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的值分别是950、2050和700元。</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注意，一般需要在</a:t>
            </a:r>
            <a:r>
              <a:rPr kumimoji="0" lang="en-US" altLang="zh-CN"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a:t>
            </a: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操作之前执行</a:t>
            </a:r>
            <a:r>
              <a:rPr kumimoji="0" lang="en-US" altLang="zh-CN"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  </a:t>
            </a:r>
            <a:r>
              <a:rPr kumimoji="0"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89095" name="Object 6"/>
          <p:cNvGraphicFramePr>
            <a:graphicFrameLocks noChangeAspect="1"/>
          </p:cNvGraphicFramePr>
          <p:nvPr/>
        </p:nvGraphicFramePr>
        <p:xfrm>
          <a:off x="3657600" y="1900238"/>
          <a:ext cx="2743200" cy="1960562"/>
        </p:xfrm>
        <a:graphic>
          <a:graphicData uri="http://schemas.openxmlformats.org/presentationml/2006/ole">
            <mc:AlternateContent xmlns:mc="http://schemas.openxmlformats.org/markup-compatibility/2006">
              <mc:Choice xmlns:v="urn:schemas-microsoft-com:vml" Requires="v">
                <p:oleObj spid="_x0000_s13314" r:id="rId4" imgW="2038350" imgH="1457325" progId="Paint.Picture">
                  <p:embed/>
                </p:oleObj>
              </mc:Choice>
              <mc:Fallback>
                <p:oleObj r:id="rId4" imgW="2038350" imgH="1457325" progId="Paint.Picture">
                  <p:embed/>
                  <p:pic>
                    <p:nvPicPr>
                      <p:cNvPr id="0" name="图片 3085"/>
                      <p:cNvPicPr/>
                      <p:nvPr/>
                    </p:nvPicPr>
                    <p:blipFill>
                      <a:blip r:embed="rId5"/>
                      <a:stretch>
                        <a:fillRect/>
                      </a:stretch>
                    </p:blipFill>
                    <p:spPr>
                      <a:xfrm>
                        <a:off x="3657600" y="1900238"/>
                        <a:ext cx="2743200" cy="1960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2052"/>
                                        </p:tgtEl>
                                        <p:attrNameLst>
                                          <p:attrName>style.visibility</p:attrName>
                                        </p:attrNameLst>
                                      </p:cBhvr>
                                      <p:to>
                                        <p:strVal val="visible"/>
                                      </p:to>
                                    </p:set>
                                    <p:anim calcmode="lin" valueType="num">
                                      <p:cBhvr additive="base">
                                        <p:cTn id="7" dur="500" fill="hold"/>
                                        <p:tgtEl>
                                          <p:spTgt spid="1282052"/>
                                        </p:tgtEl>
                                        <p:attrNameLst>
                                          <p:attrName>ppt_x</p:attrName>
                                        </p:attrNameLst>
                                      </p:cBhvr>
                                      <p:tavLst>
                                        <p:tav tm="0">
                                          <p:val>
                                            <p:strVal val="#ppt_x"/>
                                          </p:val>
                                        </p:tav>
                                        <p:tav tm="100000">
                                          <p:val>
                                            <p:strVal val="#ppt_x"/>
                                          </p:val>
                                        </p:tav>
                                      </p:tavLst>
                                    </p:anim>
                                    <p:anim calcmode="lin" valueType="num">
                                      <p:cBhvr additive="base">
                                        <p:cTn id="8" dur="500" fill="hold"/>
                                        <p:tgtEl>
                                          <p:spTgt spid="128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A909F6-E691-49F8-ACD0-6982B0A9CD2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3457025-6D97-455C-BE0F-B5456F42B9A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4098" name="Rectangle 2"/>
          <p:cNvSpPr>
            <a:spLocks noGrp="1" noChangeArrowheads="1"/>
          </p:cNvSpPr>
          <p:nvPr>
            <p:ph idx="1"/>
          </p:nvPr>
        </p:nvSpPr>
        <p:spPr>
          <a:xfrm>
            <a:off x="609600" y="1219200"/>
            <a:ext cx="8355013" cy="12493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 commits&gt;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被写到存储器之后。</a:t>
            </a:r>
          </a:p>
        </p:txBody>
      </p:sp>
      <p:sp>
        <p:nvSpPr>
          <p:cNvPr id="1284099"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4100" name="Rectangle 4"/>
          <p:cNvSpPr>
            <a:spLocks noChangeArrowheads="1"/>
          </p:cNvSpPr>
          <p:nvPr/>
        </p:nvSpPr>
        <p:spPr bwMode="auto">
          <a:xfrm>
            <a:off x="609600" y="46482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在这种情况下，因为日志包含记录&lt;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start&gt;、&lt;T0, commit&gt;、&lt;T1,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redo(T1)</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结果，数据库中的帐号</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的值分别是950、2050和600元。</a:t>
            </a:r>
            <a:r>
              <a:rPr kumimoji="0" lang="zh-CN" altLang="en-US" sz="28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91143" name="Object 6"/>
          <p:cNvGraphicFramePr>
            <a:graphicFrameLocks noChangeAspect="1"/>
          </p:cNvGraphicFramePr>
          <p:nvPr/>
        </p:nvGraphicFramePr>
        <p:xfrm>
          <a:off x="3886200" y="2133600"/>
          <a:ext cx="3048000" cy="2343150"/>
        </p:xfrm>
        <a:graphic>
          <a:graphicData uri="http://schemas.openxmlformats.org/presentationml/2006/ole">
            <mc:AlternateContent xmlns:mc="http://schemas.openxmlformats.org/markup-compatibility/2006">
              <mc:Choice xmlns:v="urn:schemas-microsoft-com:vml" Requires="v">
                <p:oleObj spid="_x0000_s14338" r:id="rId4" imgW="2028825" imgH="1733550" progId="Paint.Picture">
                  <p:embed/>
                </p:oleObj>
              </mc:Choice>
              <mc:Fallback>
                <p:oleObj r:id="rId4" imgW="2028825" imgH="1733550" progId="Paint.Picture">
                  <p:embed/>
                  <p:pic>
                    <p:nvPicPr>
                      <p:cNvPr id="0" name="图片 3086"/>
                      <p:cNvPicPr/>
                      <p:nvPr/>
                    </p:nvPicPr>
                    <p:blipFill>
                      <a:blip r:embed="rId5"/>
                      <a:stretch>
                        <a:fillRect/>
                      </a:stretch>
                    </p:blipFill>
                    <p:spPr>
                      <a:xfrm>
                        <a:off x="3886200" y="2133600"/>
                        <a:ext cx="30480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100"/>
                                        </p:tgtEl>
                                        <p:attrNameLst>
                                          <p:attrName>style.visibility</p:attrName>
                                        </p:attrNameLst>
                                      </p:cBhvr>
                                      <p:to>
                                        <p:strVal val="visible"/>
                                      </p:to>
                                    </p:set>
                                    <p:anim calcmode="lin" valueType="num">
                                      <p:cBhvr additive="base">
                                        <p:cTn id="7" dur="500" fill="hold"/>
                                        <p:tgtEl>
                                          <p:spTgt spid="1284100"/>
                                        </p:tgtEl>
                                        <p:attrNameLst>
                                          <p:attrName>ppt_x</p:attrName>
                                        </p:attrNameLst>
                                      </p:cBhvr>
                                      <p:tavLst>
                                        <p:tav tm="0">
                                          <p:val>
                                            <p:strVal val="#ppt_x"/>
                                          </p:val>
                                        </p:tav>
                                        <p:tav tm="100000">
                                          <p:val>
                                            <p:strVal val="#ppt_x"/>
                                          </p:val>
                                        </p:tav>
                                      </p:tavLst>
                                    </p:anim>
                                    <p:anim calcmode="lin" valueType="num">
                                      <p:cBhvr additive="base">
                                        <p:cTn id="8" dur="500" fill="hold"/>
                                        <p:tgtEl>
                                          <p:spTgt spid="128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26A0099-8B8C-4C73-99F6-5ACFCDC9773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标题 409601"/>
          <p:cNvSpPr>
            <a:spLocks noGrp="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使用检查点的数据库恢复技术 </a:t>
            </a:r>
            <a:r>
              <a:rPr kumimoji="0" lang="zh-CN" altLang="en-US" sz="60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 </a:t>
            </a:r>
          </a:p>
        </p:txBody>
      </p:sp>
      <p:sp>
        <p:nvSpPr>
          <p:cNvPr id="409603" name="文本占位符 40960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一、问题的提出</a:t>
            </a:r>
          </a:p>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二、检查点技术</a:t>
            </a:r>
          </a:p>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三、利用检查点的恢复策略</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问题的提出</a:t>
            </a:r>
          </a:p>
        </p:txBody>
      </p:sp>
      <p:sp>
        <p:nvSpPr>
          <p:cNvPr id="410627" name="文本占位符 410626"/>
          <p:cNvSpPr>
            <a:spLocks noGrp="1"/>
          </p:cNvSpPr>
          <p:nvPr>
            <p:ph idx="1"/>
          </p:nvPr>
        </p:nvSpPr>
        <p:spPr>
          <a:xfrm>
            <a:off x="107950" y="1412875"/>
            <a:ext cx="89281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当系统故障发生时，我们必须检查日志，决定哪些事务需要重做，哪些需要撤销，存在困难是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搜索过程太耗时</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大多数需要重做的事务已把其更新写入数据库中，尽管对它们重做不会造成不良后果，</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但会使恢复过程变得更长</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B31AEE-F3A4-40F4-B67A-3E98ED8D685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 </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395288" y="1111250"/>
            <a:ext cx="858837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具有检查点（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checkpoint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）的恢复技术</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在日志文件中增加检查点记录（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checkpoint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恢复子系统在登录日志文件期间</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动态地维护日志</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检查点的执行过程如下</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将当前位于主存的所有日志输出到稳定存储器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将所有修改的缓冲块输出到磁盘</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将一个日志记录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输出到稳定的存储器，其中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是执行检查点时正活跃的事务列表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在检查点执行过程中，不允许事务执行任何更新</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1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16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6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468313" y="1268413"/>
            <a:ext cx="8280400"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恢复子系统可以定期或不定期地建立检查点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保存数据库状态</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按照预定的一个时间间隔，如每隔一小时建立一个检查点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不定期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按照某种规则，如日志文件已写满一半建立一个检查点</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250825" y="1268413"/>
            <a:ext cx="8785225"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使用检查点技术的优势</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日志中加入</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记录使得系统恢复过程的效率得以提高</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在检查点前完成的事务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，所做的任何数据库修改都必然已在检查点前或作为检查点本身的一部分写入数据库中，因此不必再对</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只需考虑</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list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中涉及的事务及</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L&gt;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记录写到日志中之后才开始执行的事务</a:t>
            </a:r>
            <a:endPar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468313" y="1268413"/>
            <a:ext cx="8280400"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在系统崩溃发生之后，恢复方法如下</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系统检查日志以找到最后一条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中的事务，以及</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记录写到日志中之后才开始执行的事务，做如下操作</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对于满足上述要求的</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，若日志中没有</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commit&gt;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abort&gt;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宋体" panose="02010600030101010101" pitchFamily="2" charset="-122"/>
              <a:cs typeface="楷体_GB2312"/>
            </a:endParaRPr>
          </a:p>
        </p:txBody>
      </p:sp>
      <p:grpSp>
        <p:nvGrpSpPr>
          <p:cNvPr id="101378" name="组合 418851"/>
          <p:cNvGrpSpPr/>
          <p:nvPr/>
        </p:nvGrpSpPr>
        <p:grpSpPr>
          <a:xfrm>
            <a:off x="1403350" y="1916113"/>
            <a:ext cx="6858000" cy="4365625"/>
            <a:chOff x="930" y="1071"/>
            <a:chExt cx="4320" cy="2750"/>
          </a:xfrm>
        </p:grpSpPr>
        <p:sp>
          <p:nvSpPr>
            <p:cNvPr id="101379" name="任意多边形 418820"/>
            <p:cNvSpPr/>
            <p:nvPr/>
          </p:nvSpPr>
          <p:spPr>
            <a:xfrm>
              <a:off x="2043" y="1453"/>
              <a:ext cx="1" cy="2278"/>
            </a:xfrm>
            <a:custGeom>
              <a:avLst/>
              <a:gdLst/>
              <a:ahLst/>
              <a:cxnLst>
                <a:cxn ang="0">
                  <a:pos x="0" y="0"/>
                </a:cxn>
                <a:cxn ang="0">
                  <a:pos x="1" y="2278"/>
                </a:cxn>
              </a:cxnLst>
              <a:rect l="0" t="0" r="0" b="0"/>
              <a:pathLst>
                <a:path w="3" h="2423">
                  <a:moveTo>
                    <a:pt x="0" y="0"/>
                  </a:moveTo>
                  <a:lnTo>
                    <a:pt x="3"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1380" name="任意多边形 418821"/>
            <p:cNvSpPr/>
            <p:nvPr/>
          </p:nvSpPr>
          <p:spPr>
            <a:xfrm>
              <a:off x="4069" y="1466"/>
              <a:ext cx="0" cy="2280"/>
            </a:xfrm>
            <a:custGeom>
              <a:avLst/>
              <a:gdLst/>
              <a:ahLst/>
              <a:cxnLst>
                <a:cxn ang="0">
                  <a:pos x="0" y="0"/>
                </a:cxn>
                <a:cxn ang="0">
                  <a:pos x="1" y="2280"/>
                </a:cxn>
              </a:cxnLst>
              <a:rect l="0" t="0" r="0" b="0"/>
              <a:pathLst>
                <a:path w="1" h="2423">
                  <a:moveTo>
                    <a:pt x="0" y="0"/>
                  </a:moveTo>
                  <a:lnTo>
                    <a:pt x="1"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1381" name="任意多边形 418822"/>
            <p:cNvSpPr/>
            <p:nvPr/>
          </p:nvSpPr>
          <p:spPr>
            <a:xfrm>
              <a:off x="1059" y="2423"/>
              <a:ext cx="1260" cy="1"/>
            </a:xfrm>
            <a:custGeom>
              <a:avLst/>
              <a:gdLst/>
              <a:ahLst/>
              <a:cxnLst>
                <a:cxn ang="0">
                  <a:pos x="0" y="0"/>
                </a:cxn>
                <a:cxn ang="0">
                  <a:pos x="1260" y="0"/>
                </a:cxn>
              </a:cxnLst>
              <a:rect l="0" t="0" r="0" b="0"/>
              <a:pathLst>
                <a:path w="1176" h="1">
                  <a:moveTo>
                    <a:pt x="0" y="0"/>
                  </a:moveTo>
                  <a:lnTo>
                    <a:pt x="1176"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2" name="任意多边形 418823"/>
            <p:cNvSpPr/>
            <p:nvPr/>
          </p:nvSpPr>
          <p:spPr>
            <a:xfrm>
              <a:off x="1063" y="2308"/>
              <a:ext cx="1" cy="98"/>
            </a:xfrm>
            <a:custGeom>
              <a:avLst/>
              <a:gdLst/>
              <a:ahLst/>
              <a:cxnLst>
                <a:cxn ang="0">
                  <a:pos x="1" y="0"/>
                </a:cxn>
                <a:cxn ang="0">
                  <a:pos x="0" y="98"/>
                </a:cxn>
              </a:cxnLst>
              <a:rect l="0" t="0" r="0" b="0"/>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3" name="任意多边形 418824"/>
            <p:cNvSpPr/>
            <p:nvPr/>
          </p:nvSpPr>
          <p:spPr>
            <a:xfrm>
              <a:off x="2306" y="2278"/>
              <a:ext cx="1" cy="145"/>
            </a:xfrm>
            <a:custGeom>
              <a:avLst/>
              <a:gdLst/>
              <a:ahLst/>
              <a:cxnLst>
                <a:cxn ang="0">
                  <a:pos x="0" y="0"/>
                </a:cxn>
                <a:cxn ang="0">
                  <a:pos x="0" y="145"/>
                </a:cxn>
              </a:cxnLst>
              <a:rect l="0" t="0" r="0" b="0"/>
              <a:pathLst>
                <a:path w="1" h="120">
                  <a:moveTo>
                    <a:pt x="0" y="0"/>
                  </a:moveTo>
                  <a:lnTo>
                    <a:pt x="0" y="12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4" name="直接连接符 418825"/>
            <p:cNvSpPr/>
            <p:nvPr/>
          </p:nvSpPr>
          <p:spPr>
            <a:xfrm>
              <a:off x="1444" y="2792"/>
              <a:ext cx="2622" cy="0"/>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5" name="直接连接符 418826"/>
            <p:cNvSpPr/>
            <p:nvPr/>
          </p:nvSpPr>
          <p:spPr>
            <a:xfrm>
              <a:off x="4066" y="2792"/>
              <a:ext cx="579" cy="0"/>
            </a:xfrm>
            <a:prstGeom prst="line">
              <a:avLst/>
            </a:prstGeom>
            <a:ln w="9525" cap="flat" cmpd="sng">
              <a:solidFill>
                <a:srgbClr val="000000"/>
              </a:solidFill>
              <a:prstDash val="dash"/>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6" name="任意多边形 418827"/>
            <p:cNvSpPr/>
            <p:nvPr/>
          </p:nvSpPr>
          <p:spPr>
            <a:xfrm>
              <a:off x="4645" y="2687"/>
              <a:ext cx="1" cy="104"/>
            </a:xfrm>
            <a:custGeom>
              <a:avLst/>
              <a:gdLst/>
              <a:ahLst/>
              <a:cxnLst>
                <a:cxn ang="0">
                  <a:pos x="0" y="0"/>
                </a:cxn>
                <a:cxn ang="0">
                  <a:pos x="0" y="104"/>
                </a:cxn>
              </a:cxnLst>
              <a:rect l="0" t="0" r="0" b="0"/>
              <a:pathLst>
                <a:path w="1" h="111">
                  <a:moveTo>
                    <a:pt x="0" y="0"/>
                  </a:moveTo>
                  <a:lnTo>
                    <a:pt x="0" y="11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7" name="直接连接符 418828"/>
            <p:cNvSpPr/>
            <p:nvPr/>
          </p:nvSpPr>
          <p:spPr>
            <a:xfrm>
              <a:off x="1446" y="2682"/>
              <a:ext cx="0" cy="114"/>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8" name="任意多边形 418829"/>
            <p:cNvSpPr/>
            <p:nvPr/>
          </p:nvSpPr>
          <p:spPr>
            <a:xfrm>
              <a:off x="2159" y="3197"/>
              <a:ext cx="1109" cy="5"/>
            </a:xfrm>
            <a:custGeom>
              <a:avLst/>
              <a:gdLst/>
              <a:ahLst/>
              <a:cxnLst>
                <a:cxn ang="0">
                  <a:pos x="0" y="5"/>
                </a:cxn>
                <a:cxn ang="0">
                  <a:pos x="1109" y="0"/>
                </a:cxn>
              </a:cxnLst>
              <a:rect l="0" t="0" r="0" b="0"/>
              <a:pathLst>
                <a:path w="1465" h="5">
                  <a:moveTo>
                    <a:pt x="0" y="5"/>
                  </a:moveTo>
                  <a:lnTo>
                    <a:pt x="1465"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9" name="任意多边形 418830"/>
            <p:cNvSpPr/>
            <p:nvPr/>
          </p:nvSpPr>
          <p:spPr>
            <a:xfrm>
              <a:off x="2151" y="3094"/>
              <a:ext cx="2" cy="108"/>
            </a:xfrm>
            <a:custGeom>
              <a:avLst/>
              <a:gdLst/>
              <a:ahLst/>
              <a:cxnLst>
                <a:cxn ang="0">
                  <a:pos x="2" y="0"/>
                </a:cxn>
                <a:cxn ang="0">
                  <a:pos x="0" y="108"/>
                </a:cxn>
              </a:cxnLst>
              <a:rect l="0" t="0" r="0" b="0"/>
              <a:pathLst>
                <a:path w="4" h="115">
                  <a:moveTo>
                    <a:pt x="4" y="0"/>
                  </a:moveTo>
                  <a:lnTo>
                    <a:pt x="0" y="11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0" name="任意多边形 418831"/>
            <p:cNvSpPr/>
            <p:nvPr/>
          </p:nvSpPr>
          <p:spPr>
            <a:xfrm>
              <a:off x="3272" y="3112"/>
              <a:ext cx="1" cy="90"/>
            </a:xfrm>
            <a:custGeom>
              <a:avLst/>
              <a:gdLst/>
              <a:ahLst/>
              <a:cxnLst>
                <a:cxn ang="0">
                  <a:pos x="0" y="0"/>
                </a:cxn>
                <a:cxn ang="0">
                  <a:pos x="1" y="90"/>
                </a:cxn>
              </a:cxnLst>
              <a:rect l="0" t="0" r="0" b="0"/>
              <a:pathLst>
                <a:path w="1" h="95">
                  <a:moveTo>
                    <a:pt x="0" y="0"/>
                  </a:moveTo>
                  <a:lnTo>
                    <a:pt x="1" y="9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1" name="直接连接符 418832"/>
            <p:cNvSpPr/>
            <p:nvPr/>
          </p:nvSpPr>
          <p:spPr>
            <a:xfrm>
              <a:off x="2627" y="3630"/>
              <a:ext cx="1492" cy="0"/>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2" name="直接连接符 418833"/>
            <p:cNvSpPr/>
            <p:nvPr/>
          </p:nvSpPr>
          <p:spPr>
            <a:xfrm>
              <a:off x="2627" y="3517"/>
              <a:ext cx="0" cy="113"/>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3" name="任意多边形 418834"/>
            <p:cNvSpPr/>
            <p:nvPr/>
          </p:nvSpPr>
          <p:spPr>
            <a:xfrm>
              <a:off x="4425" y="3535"/>
              <a:ext cx="0" cy="91"/>
            </a:xfrm>
            <a:custGeom>
              <a:avLst/>
              <a:gdLst/>
              <a:ahLst/>
              <a:cxnLst>
                <a:cxn ang="0">
                  <a:pos x="0" y="0"/>
                </a:cxn>
                <a:cxn ang="0">
                  <a:pos x="0" y="91"/>
                </a:cxn>
              </a:cxnLst>
              <a:rect l="0" t="0" r="0" b="0"/>
              <a:pathLst>
                <a:path w="1" h="97">
                  <a:moveTo>
                    <a:pt x="0" y="0"/>
                  </a:moveTo>
                  <a:lnTo>
                    <a:pt x="0" y="9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4" name="直接连接符 418835"/>
            <p:cNvSpPr/>
            <p:nvPr/>
          </p:nvSpPr>
          <p:spPr>
            <a:xfrm>
              <a:off x="4141" y="3626"/>
              <a:ext cx="284" cy="0"/>
            </a:xfrm>
            <a:prstGeom prst="line">
              <a:avLst/>
            </a:prstGeom>
            <a:ln w="9525" cap="flat" cmpd="sng">
              <a:solidFill>
                <a:srgbClr val="000000"/>
              </a:solidFill>
              <a:prstDash val="dash"/>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9" name="文本框 418836"/>
            <p:cNvSpPr txBox="1"/>
            <p:nvPr/>
          </p:nvSpPr>
          <p:spPr>
            <a:xfrm>
              <a:off x="1671" y="1071"/>
              <a:ext cx="897" cy="42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c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检查点</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p>
          </p:txBody>
        </p:sp>
        <p:sp>
          <p:nvSpPr>
            <p:cNvPr id="101400" name="文本框 418837"/>
            <p:cNvSpPr txBox="1"/>
            <p:nvPr/>
          </p:nvSpPr>
          <p:spPr>
            <a:xfrm>
              <a:off x="3658" y="1086"/>
              <a:ext cx="896"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6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f</a:t>
              </a: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r>
                <a:rPr kumimoji="0" lang="zh-CN" altLang="en-US"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系统故障</a:t>
              </a: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p>
          </p:txBody>
        </p:sp>
        <p:sp>
          <p:nvSpPr>
            <p:cNvPr id="101401" name="文本框 418838"/>
            <p:cNvSpPr txBox="1"/>
            <p:nvPr/>
          </p:nvSpPr>
          <p:spPr>
            <a:xfrm>
              <a:off x="2267" y="2060"/>
              <a:ext cx="716"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2" name="文本框 418839"/>
            <p:cNvSpPr txBox="1"/>
            <p:nvPr/>
          </p:nvSpPr>
          <p:spPr>
            <a:xfrm>
              <a:off x="4610" y="2454"/>
              <a:ext cx="640" cy="42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UNDO</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3" name="文本框 418840"/>
            <p:cNvSpPr txBox="1"/>
            <p:nvPr/>
          </p:nvSpPr>
          <p:spPr>
            <a:xfrm>
              <a:off x="4376" y="3281"/>
              <a:ext cx="589"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UNDO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4" name="文本框 418841"/>
            <p:cNvSpPr txBox="1"/>
            <p:nvPr/>
          </p:nvSpPr>
          <p:spPr>
            <a:xfrm>
              <a:off x="3192" y="2877"/>
              <a:ext cx="716"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5" name="文本框 418842"/>
            <p:cNvSpPr txBox="1"/>
            <p:nvPr/>
          </p:nvSpPr>
          <p:spPr>
            <a:xfrm>
              <a:off x="1084" y="2118"/>
              <a:ext cx="463"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2</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6" name="文本框 418843"/>
            <p:cNvSpPr txBox="1"/>
            <p:nvPr/>
          </p:nvSpPr>
          <p:spPr>
            <a:xfrm>
              <a:off x="1496" y="2525"/>
              <a:ext cx="714"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3</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7" name="文本框 418844"/>
            <p:cNvSpPr txBox="1"/>
            <p:nvPr/>
          </p:nvSpPr>
          <p:spPr>
            <a:xfrm>
              <a:off x="2164" y="2874"/>
              <a:ext cx="715"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4</a:t>
              </a: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8" name="文本框 418845"/>
            <p:cNvSpPr txBox="1"/>
            <p:nvPr/>
          </p:nvSpPr>
          <p:spPr>
            <a:xfrm>
              <a:off x="2661" y="3299"/>
              <a:ext cx="715" cy="5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5</a:t>
              </a: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9" name="文本框 418846"/>
            <p:cNvSpPr txBox="1"/>
            <p:nvPr/>
          </p:nvSpPr>
          <p:spPr>
            <a:xfrm>
              <a:off x="1247" y="1661"/>
              <a:ext cx="897"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不要</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10" name="文本框 418847"/>
            <p:cNvSpPr txBox="1"/>
            <p:nvPr/>
          </p:nvSpPr>
          <p:spPr>
            <a:xfrm>
              <a:off x="981" y="1711"/>
              <a:ext cx="477"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1</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2" name="任意多边形 418848"/>
            <p:cNvSpPr/>
            <p:nvPr/>
          </p:nvSpPr>
          <p:spPr>
            <a:xfrm>
              <a:off x="930" y="2045"/>
              <a:ext cx="463" cy="1"/>
            </a:xfrm>
            <a:custGeom>
              <a:avLst/>
              <a:gdLst/>
              <a:ahLst/>
              <a:cxnLst>
                <a:cxn ang="0">
                  <a:pos x="0" y="0"/>
                </a:cxn>
                <a:cxn ang="0">
                  <a:pos x="463" y="0"/>
                </a:cxn>
              </a:cxnLst>
              <a:rect l="0" t="0" r="0" b="0"/>
              <a:pathLst>
                <a:path w="432" h="1">
                  <a:moveTo>
                    <a:pt x="0" y="0"/>
                  </a:moveTo>
                  <a:lnTo>
                    <a:pt x="432"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3" name="任意多边形 418849"/>
            <p:cNvSpPr/>
            <p:nvPr/>
          </p:nvSpPr>
          <p:spPr>
            <a:xfrm>
              <a:off x="930" y="1938"/>
              <a:ext cx="1" cy="101"/>
            </a:xfrm>
            <a:custGeom>
              <a:avLst/>
              <a:gdLst/>
              <a:ahLst/>
              <a:cxnLst>
                <a:cxn ang="0">
                  <a:pos x="0" y="0"/>
                </a:cxn>
                <a:cxn ang="0">
                  <a:pos x="1" y="101"/>
                </a:cxn>
              </a:cxnLst>
              <a:rect l="0" t="0" r="0" b="0"/>
              <a:pathLst>
                <a:path w="3" h="107">
                  <a:moveTo>
                    <a:pt x="0" y="0"/>
                  </a:moveTo>
                  <a:lnTo>
                    <a:pt x="3" y="10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4" name="任意多边形 418850"/>
            <p:cNvSpPr/>
            <p:nvPr/>
          </p:nvSpPr>
          <p:spPr>
            <a:xfrm>
              <a:off x="1393" y="1941"/>
              <a:ext cx="1" cy="98"/>
            </a:xfrm>
            <a:custGeom>
              <a:avLst/>
              <a:gdLst/>
              <a:ahLst/>
              <a:cxnLst>
                <a:cxn ang="0">
                  <a:pos x="1" y="0"/>
                </a:cxn>
                <a:cxn ang="0">
                  <a:pos x="0" y="98"/>
                </a:cxn>
              </a:cxnLst>
              <a:rect l="0" t="0" r="0" b="0"/>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
        <p:nvSpPr>
          <p:cNvPr id="5" name="文本框 418852"/>
          <p:cNvSpPr txBox="1"/>
          <p:nvPr/>
        </p:nvSpPr>
        <p:spPr>
          <a:xfrm>
            <a:off x="179388" y="1323975"/>
            <a:ext cx="8455025" cy="400050"/>
          </a:xfrm>
          <a:prstGeom prst="rect">
            <a:avLst/>
          </a:prstGeom>
          <a:noFill/>
          <a:ln w="25400">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系统出现故障时，恢复子系统将根据事务的不同状态采取不同的恢复策略 </a:t>
            </a:r>
          </a:p>
        </p:txBody>
      </p:sp>
      <p:sp>
        <p:nvSpPr>
          <p:cNvPr id="3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宋体" panose="02010600030101010101" pitchFamily="2" charset="-122"/>
              <a:cs typeface="楷体_GB2312"/>
            </a:endParaRPr>
          </a:p>
        </p:txBody>
      </p:sp>
      <p:sp>
        <p:nvSpPr>
          <p:cNvPr id="483331" name="文本占位符 483330"/>
          <p:cNvSpPr>
            <a:spLocks noGrp="1"/>
          </p:cNvSpPr>
          <p:nvPr>
            <p:ph idx="1"/>
          </p:nvPr>
        </p:nvSpPr>
        <p:spPr>
          <a:xfrm>
            <a:off x="381000" y="1600200"/>
            <a:ext cx="82232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：在检查点之前开始执行，在检查点之后故障点之前提交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：在检查点之前开始执行，在故障点时还未完成</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：在检查点之后开始执行，在故障点之前提交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T5</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：在检查点之后开始执行，在故障点时还未完成</a:t>
            </a:r>
          </a:p>
          <a:p>
            <a:pPr marL="342900" marR="0" lvl="0" indent="-34290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恢复策略：</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T5</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在故障发生时还未完成，所以予以撤销</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在检查点之后才提交，它们对数据库所做的修改在故障发生时可能还在缓冲区中，尚未写入数据库，所以要</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在检查点之前已提交，所以不必执行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endParaRPr kumimoji="0" lang="en-US" altLang="zh-CN"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23850" y="2133600"/>
            <a:ext cx="8610600" cy="23034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恢复算法的设计所需考虑一下两种情况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正常操作时，事务如何回滚？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系统崩溃时，如何进行事务的重做和撤销？</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49250" y="1412875"/>
            <a:ext cx="86106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正常操作时，事务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的回滚执行如下操作</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从后往前</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扫描日志，对于所发现的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的每个形如</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值</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被写到数据项</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中，并且</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往日志中写一个特殊的只读日志记录</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补偿日志记录</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(compensation log record)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，这样的记录不需要</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start&gt;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日志记录，就停止从后往前的扫描，并在日志中写一个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abort&gt;</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60363" y="2133600"/>
            <a:ext cx="8610600" cy="22320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系统崩溃后的恢复</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重做阶段</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撤销阶段</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2AC7305-11B3-4B96-9AB7-E91FDAB542C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8580F8-95B6-43C8-B618-084452915E7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8989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
        <p:nvSpPr>
          <p:cNvPr id="1189891" name="Rectangle 3"/>
          <p:cNvSpPr>
            <a:spLocks noGrp="1" noChangeArrowheads="1"/>
          </p:cNvSpPr>
          <p:nvPr>
            <p:ph idx="1"/>
          </p:nvPr>
        </p:nvSpPr>
        <p:spPr>
          <a:xfrm>
            <a:off x="609600" y="1570038"/>
            <a:ext cx="7924800" cy="5635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数据库系统的数据库恢复机制的目的有两个：</a:t>
            </a:r>
          </a:p>
        </p:txBody>
      </p:sp>
      <p:sp>
        <p:nvSpPr>
          <p:cNvPr id="1189892" name="Rectangle 4"/>
          <p:cNvSpPr>
            <a:spLocks noChangeArrowheads="1"/>
          </p:cNvSpPr>
          <p:nvPr/>
        </p:nvSpPr>
        <p:spPr bwMode="auto">
          <a:xfrm>
            <a:off x="609600" y="2133600"/>
            <a:ext cx="8066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第一个目的是保证</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事务的原子性</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，即确保一个事务被交付运行之后，要么该事务中的所有数据库操作都被成功地完成而且这些操作的结果被永久地存储到数据库中，要么这个事务对数据库没有任何影响。</a:t>
            </a:r>
          </a:p>
        </p:txBody>
      </p:sp>
      <p:sp>
        <p:nvSpPr>
          <p:cNvPr id="1189893" name="Rectangle 5"/>
          <p:cNvSpPr>
            <a:spLocks noChangeArrowheads="1"/>
          </p:cNvSpPr>
          <p:nvPr/>
        </p:nvSpPr>
        <p:spPr bwMode="auto">
          <a:xfrm>
            <a:off x="566738" y="3716338"/>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第二个目的是当系统发生故障以后，数据库能够恢复到</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正确状态</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9892"/>
                                        </p:tgtEl>
                                        <p:attrNameLst>
                                          <p:attrName>style.visibility</p:attrName>
                                        </p:attrNameLst>
                                      </p:cBhvr>
                                      <p:to>
                                        <p:strVal val="visible"/>
                                      </p:to>
                                    </p:set>
                                    <p:anim calcmode="lin" valueType="num">
                                      <p:cBhvr additive="base">
                                        <p:cTn id="7" dur="500" fill="hold"/>
                                        <p:tgtEl>
                                          <p:spTgt spid="1189892"/>
                                        </p:tgtEl>
                                        <p:attrNameLst>
                                          <p:attrName>ppt_x</p:attrName>
                                        </p:attrNameLst>
                                      </p:cBhvr>
                                      <p:tavLst>
                                        <p:tav tm="0">
                                          <p:val>
                                            <p:strVal val="#ppt_x"/>
                                          </p:val>
                                        </p:tav>
                                        <p:tav tm="100000">
                                          <p:val>
                                            <p:strVal val="#ppt_x"/>
                                          </p:val>
                                        </p:tav>
                                      </p:tavLst>
                                    </p:anim>
                                    <p:anim calcmode="lin" valueType="num">
                                      <p:cBhvr additive="base">
                                        <p:cTn id="8" dur="500" fill="hold"/>
                                        <p:tgtEl>
                                          <p:spTgt spid="1189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9893"/>
                                        </p:tgtEl>
                                        <p:attrNameLst>
                                          <p:attrName>style.visibility</p:attrName>
                                        </p:attrNameLst>
                                      </p:cBhvr>
                                      <p:to>
                                        <p:strVal val="visible"/>
                                      </p:to>
                                    </p:set>
                                    <p:anim calcmode="lin" valueType="num">
                                      <p:cBhvr additive="base">
                                        <p:cTn id="13" dur="500" fill="hold"/>
                                        <p:tgtEl>
                                          <p:spTgt spid="1189893"/>
                                        </p:tgtEl>
                                        <p:attrNameLst>
                                          <p:attrName>ppt_x</p:attrName>
                                        </p:attrNameLst>
                                      </p:cBhvr>
                                      <p:tavLst>
                                        <p:tav tm="0">
                                          <p:val>
                                            <p:strVal val="#ppt_x"/>
                                          </p:val>
                                        </p:tav>
                                        <p:tav tm="100000">
                                          <p:val>
                                            <p:strVal val="#ppt_x"/>
                                          </p:val>
                                        </p:tav>
                                      </p:tavLst>
                                    </p:anim>
                                    <p:anim calcmode="lin" valueType="num">
                                      <p:cBhvr additive="base">
                                        <p:cTn id="14" dur="500" fill="hold"/>
                                        <p:tgtEl>
                                          <p:spTgt spid="1189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p:bldP spid="118989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42900" y="1066800"/>
            <a:ext cx="86106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重做阶段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系统通过从最后一个检查点开始</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正向扫描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初始设为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&lt;checkpoint L&gt;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列表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一旦遇到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的正常日志记录或形为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redo-only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日志记录，重做这个操作，将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的值写给数据项</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endPar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,start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加到</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,commit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或</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,abort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删除</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7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107950" y="1341438"/>
            <a:ext cx="89535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撤销阶段</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回滚</a:t>
            </a:r>
            <a:r>
              <a:rPr kumimoji="0" lang="en-US" altLang="zh-CN"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的所有事务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从尾端开始</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反向扫描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一旦发现属于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中的事务的日志记录，就执行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操作，如</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事务回滚算法</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当系统发现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,start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的日志记录，就往日志中写一个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abort&gt;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中去掉</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为空表，</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即系统找到了开始时位于</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中的所有事务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,start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，则撤销阶段结束</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165100" y="1268413"/>
            <a:ext cx="89535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Example</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pic>
        <p:nvPicPr>
          <p:cNvPr id="115718" name="图片 1"/>
          <p:cNvPicPr>
            <a:picLocks noChangeAspect="1"/>
          </p:cNvPicPr>
          <p:nvPr/>
        </p:nvPicPr>
        <p:blipFill>
          <a:blip r:embed="rId3"/>
          <a:stretch>
            <a:fillRect/>
          </a:stretch>
        </p:blipFill>
        <p:spPr>
          <a:xfrm>
            <a:off x="395288" y="1835150"/>
            <a:ext cx="8667750" cy="4346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r" defTabSz="914400" rtl="0" eaLnBrk="0" fontAlgn="base" latinLnBrk="0" hangingPunct="0">
              <a:lnSpc>
                <a:spcPct val="100000"/>
              </a:lnSpc>
              <a:spcBef>
                <a:spcPct val="0"/>
              </a:spcBef>
              <a:spcAft>
                <a:spcPct val="0"/>
              </a:spcAft>
              <a:buClrTx/>
              <a:buSzTx/>
              <a:buFontTx/>
              <a:buNone/>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恢复算法</a:t>
            </a:r>
            <a:endParaRPr kumimoji="0" lang="zh-CN" altLang="en-US" sz="4400" b="1" i="0" u="none" strike="noStrike" kern="0" cap="none" spc="0" normalizeH="0" baseline="0" noProof="1">
              <a:solidFill>
                <a:srgbClr val="A24200"/>
              </a:solidFill>
              <a:effectLst>
                <a:outerShdw blurRad="38100" dist="38100" dir="2700000" algn="tl">
                  <a:srgbClr val="000000"/>
                </a:outerShdw>
              </a:effectLst>
              <a:latin typeface="+mj-lt"/>
              <a:ea typeface="+mj-ea"/>
              <a:cs typeface="楷体_GB2312"/>
            </a:endParaRPr>
          </a:p>
        </p:txBody>
      </p:sp>
      <p:sp>
        <p:nvSpPr>
          <p:cNvPr id="117762" name="文本框 99"/>
          <p:cNvSpPr txBox="1"/>
          <p:nvPr/>
        </p:nvSpPr>
        <p:spPr>
          <a:xfrm>
            <a:off x="114300" y="1141730"/>
            <a:ext cx="8921750" cy="5114925"/>
          </a:xfrm>
          <a:prstGeom prst="rect">
            <a:avLst/>
          </a:prstGeom>
          <a:noFill/>
          <a:ln w="9525">
            <a:noFill/>
          </a:ln>
        </p:spPr>
        <p:txBody>
          <a:bodyPr wrap="square" anchor="t" anchorCtr="0">
            <a:noAutofit/>
          </a:bodyPr>
          <a:lstStyle/>
          <a:p>
            <a:r>
              <a:rPr lang="zh-CN" altLang="zh-CN" sz="1600" b="0">
                <a:latin typeface="Times New Roman" panose="02020603050405020304" pitchFamily="18" charset="0"/>
                <a:ea typeface="宋体" panose="02010600030101010101" pitchFamily="2" charset="-122"/>
              </a:rPr>
              <a:t>设一个数据库系统启动后中，执行</a:t>
            </a:r>
            <a:r>
              <a:rPr lang="en-US" altLang="zh-CN" sz="1600" b="0">
                <a:latin typeface="Times New Roman" panose="02020603050405020304" pitchFamily="18" charset="0"/>
                <a:ea typeface="宋体" panose="02010600030101010101" pitchFamily="2" charset="-122"/>
              </a:rPr>
              <a:t>4</a:t>
            </a:r>
            <a:r>
              <a:rPr lang="zh-CN" altLang="zh-CN" sz="1600" b="0">
                <a:latin typeface="Times New Roman" panose="02020603050405020304" pitchFamily="18" charset="0"/>
                <a:ea typeface="宋体" panose="02010600030101010101" pitchFamily="2" charset="-122"/>
              </a:rPr>
              <a:t>个事务</a:t>
            </a:r>
            <a:r>
              <a:rPr lang="en-US" altLang="zh-CN" sz="1600" b="0">
                <a:latin typeface="Times New Roman" panose="02020603050405020304" pitchFamily="18" charset="0"/>
                <a:ea typeface="宋体" panose="02010600030101010101" pitchFamily="2" charset="-122"/>
              </a:rPr>
              <a:t>T0</a:t>
            </a:r>
            <a:r>
              <a:rPr lang="zh-CN" altLang="zh-CN" sz="1600" b="0">
                <a:latin typeface="Times New Roman" panose="02020603050405020304" pitchFamily="18" charset="0"/>
                <a:ea typeface="宋体" panose="02010600030101010101" pitchFamily="2" charset="-122"/>
              </a:rPr>
              <a:t>、</a:t>
            </a:r>
            <a:r>
              <a:rPr lang="en-US" altLang="zh-CN" sz="1600" b="0">
                <a:latin typeface="Times New Roman" panose="02020603050405020304" pitchFamily="18" charset="0"/>
                <a:ea typeface="宋体" panose="02010600030101010101" pitchFamily="2" charset="-122"/>
              </a:rPr>
              <a:t>T1</a:t>
            </a:r>
            <a:r>
              <a:rPr lang="zh-CN" altLang="zh-CN" sz="1600" b="0">
                <a:latin typeface="Times New Roman" panose="02020603050405020304" pitchFamily="18" charset="0"/>
                <a:ea typeface="宋体" panose="02010600030101010101" pitchFamily="2" charset="-122"/>
              </a:rPr>
              <a:t>、</a:t>
            </a:r>
            <a:r>
              <a:rPr lang="en-US" altLang="zh-CN" sz="1600" b="0">
                <a:latin typeface="Times New Roman" panose="02020603050405020304" pitchFamily="18" charset="0"/>
                <a:ea typeface="宋体" panose="02010600030101010101" pitchFamily="2" charset="-122"/>
              </a:rPr>
              <a:t>T2</a:t>
            </a:r>
            <a:r>
              <a:rPr lang="zh-CN" altLang="zh-CN" sz="1600" b="0">
                <a:latin typeface="Times New Roman" panose="02020603050405020304" pitchFamily="18" charset="0"/>
                <a:ea typeface="宋体" panose="02010600030101010101" pitchFamily="2" charset="-122"/>
              </a:rPr>
              <a:t>和</a:t>
            </a:r>
            <a:r>
              <a:rPr lang="en-US" altLang="zh-CN" sz="1600" b="0">
                <a:latin typeface="Times New Roman" panose="02020603050405020304" pitchFamily="18" charset="0"/>
                <a:ea typeface="宋体" panose="02010600030101010101" pitchFamily="2" charset="-122"/>
              </a:rPr>
              <a:t>T3</a:t>
            </a:r>
            <a:r>
              <a:rPr lang="zh-CN" altLang="zh-CN" sz="1600" b="0">
                <a:latin typeface="Times New Roman" panose="02020603050405020304" pitchFamily="18" charset="0"/>
                <a:ea typeface="宋体" panose="02010600030101010101" pitchFamily="2" charset="-122"/>
              </a:rPr>
              <a:t>。四个事务的内容如下：</a:t>
            </a:r>
            <a:endParaRPr lang="en-US" altLang="zh-CN" sz="1600" b="0">
              <a:latin typeface="Times New Roman" panose="02020603050405020304" pitchFamily="18" charset="0"/>
              <a:ea typeface="宋体" panose="02010600030101010101" pitchFamily="2" charset="-122"/>
            </a:endParaRPr>
          </a:p>
          <a:p>
            <a:r>
              <a:rPr lang="en-US" altLang="zh-CN" sz="1600">
                <a:latin typeface="Times New Roman" panose="02020603050405020304" pitchFamily="18" charset="0"/>
                <a:ea typeface="宋体" panose="02010600030101010101" pitchFamily="2" charset="-122"/>
              </a:rPr>
              <a:t>T0: A := A + 20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A</a:t>
            </a:r>
            <a:r>
              <a:rPr lang="zh-CN" altLang="zh-CN" sz="1600">
                <a:latin typeface="Times New Roman" panose="02020603050405020304" pitchFamily="18" charset="0"/>
                <a:ea typeface="宋体" panose="02010600030101010101" pitchFamily="2" charset="-122"/>
              </a:rPr>
              <a:t>的值，加上</a:t>
            </a:r>
            <a:r>
              <a:rPr lang="en-US" altLang="zh-CN" sz="1600">
                <a:latin typeface="Times New Roman" panose="02020603050405020304" pitchFamily="18" charset="0"/>
                <a:ea typeface="宋体" panose="02010600030101010101" pitchFamily="2" charset="-122"/>
              </a:rPr>
              <a:t>20</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A</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T1: B := B – 10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B</a:t>
            </a:r>
            <a:r>
              <a:rPr lang="zh-CN" altLang="zh-CN" sz="1600">
                <a:latin typeface="Times New Roman" panose="02020603050405020304" pitchFamily="18" charset="0"/>
                <a:ea typeface="宋体" panose="02010600030101010101" pitchFamily="2" charset="-122"/>
              </a:rPr>
              <a:t>的值，减去</a:t>
            </a:r>
            <a:r>
              <a:rPr lang="en-US" altLang="zh-CN" sz="1600">
                <a:latin typeface="Times New Roman" panose="02020603050405020304" pitchFamily="18" charset="0"/>
                <a:ea typeface="宋体" panose="02010600030101010101" pitchFamily="2" charset="-122"/>
              </a:rPr>
              <a:t>10</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B</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T2: C := C * 2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C</a:t>
            </a:r>
            <a:r>
              <a:rPr lang="zh-CN" altLang="zh-CN" sz="1600">
                <a:latin typeface="Times New Roman" panose="02020603050405020304" pitchFamily="18" charset="0"/>
                <a:ea typeface="宋体" panose="02010600030101010101" pitchFamily="2" charset="-122"/>
              </a:rPr>
              <a:t>的值，乘以</a:t>
            </a:r>
            <a:r>
              <a:rPr lang="en-US" altLang="zh-CN" sz="1600">
                <a:latin typeface="Times New Roman" panose="02020603050405020304" pitchFamily="18" charset="0"/>
                <a:ea typeface="宋体" panose="02010600030101010101" pitchFamily="2" charset="-122"/>
              </a:rPr>
              <a:t>2</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C</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T3: D := D + 15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D</a:t>
            </a:r>
            <a:r>
              <a:rPr lang="zh-CN" altLang="zh-CN" sz="1600">
                <a:latin typeface="Times New Roman" panose="02020603050405020304" pitchFamily="18" charset="0"/>
                <a:ea typeface="宋体" panose="02010600030101010101" pitchFamily="2" charset="-122"/>
              </a:rPr>
              <a:t>的值，加上</a:t>
            </a:r>
            <a:r>
              <a:rPr lang="en-US" altLang="zh-CN" sz="1600">
                <a:latin typeface="Times New Roman" panose="02020603050405020304" pitchFamily="18" charset="0"/>
                <a:ea typeface="宋体" panose="02010600030101010101" pitchFamily="2" charset="-122"/>
              </a:rPr>
              <a:t>15</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D</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r>
              <a:rPr lang="zh-CN" altLang="zh-CN" sz="1600" b="0">
                <a:latin typeface="Times New Roman" panose="02020603050405020304" pitchFamily="18" charset="0"/>
                <a:ea typeface="宋体" panose="02010600030101010101" pitchFamily="2" charset="-122"/>
              </a:rPr>
              <a:t>除了这四个事务外，系统中无其他事务执行。设四个事务开始前，</a:t>
            </a:r>
            <a:r>
              <a:rPr lang="zh-CN" altLang="zh-CN" sz="1600" b="0">
                <a:solidFill>
                  <a:srgbClr val="C00000"/>
                </a:solidFill>
                <a:latin typeface="Times New Roman" panose="02020603050405020304" pitchFamily="18" charset="0"/>
                <a:ea typeface="宋体" panose="02010600030101010101" pitchFamily="2" charset="-122"/>
              </a:rPr>
              <a:t>数据库元素</a:t>
            </a:r>
            <a:r>
              <a:rPr lang="en-US" altLang="zh-CN" sz="1600" b="0">
                <a:solidFill>
                  <a:srgbClr val="C00000"/>
                </a:solidFill>
                <a:latin typeface="Times New Roman" panose="02020603050405020304" pitchFamily="18" charset="0"/>
                <a:ea typeface="宋体" panose="02010600030101010101" pitchFamily="2" charset="-122"/>
              </a:rPr>
              <a:t>A</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B</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C</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D</a:t>
            </a:r>
            <a:r>
              <a:rPr lang="zh-CN" altLang="zh-CN" sz="1600" b="0">
                <a:solidFill>
                  <a:srgbClr val="C00000"/>
                </a:solidFill>
                <a:latin typeface="Times New Roman" panose="02020603050405020304" pitchFamily="18" charset="0"/>
                <a:ea typeface="宋体" panose="02010600030101010101" pitchFamily="2" charset="-122"/>
              </a:rPr>
              <a:t>的值分别为</a:t>
            </a:r>
            <a:r>
              <a:rPr lang="en-US" altLang="zh-CN" sz="1600" b="0">
                <a:solidFill>
                  <a:srgbClr val="C00000"/>
                </a:solidFill>
                <a:latin typeface="Times New Roman" panose="02020603050405020304" pitchFamily="18" charset="0"/>
                <a:ea typeface="宋体" panose="02010600030101010101" pitchFamily="2" charset="-122"/>
              </a:rPr>
              <a:t>A = 50</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B = 30</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C = 35</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D = 15</a:t>
            </a:r>
            <a:r>
              <a:rPr lang="zh-CN" altLang="zh-CN" sz="1600" b="0">
                <a:latin typeface="Times New Roman" panose="02020603050405020304" pitchFamily="18" charset="0"/>
                <a:ea typeface="宋体" panose="02010600030101010101" pitchFamily="2" charset="-122"/>
              </a:rPr>
              <a:t>。在执行这四个事务的过程中，系统发生了故障。系统重启后，经故障恢复，</a:t>
            </a:r>
            <a:r>
              <a:rPr lang="zh-CN" altLang="zh-CN" sz="1600" b="0">
                <a:solidFill>
                  <a:srgbClr val="CC00CC"/>
                </a:solidFill>
                <a:latin typeface="Times New Roman" panose="02020603050405020304" pitchFamily="18" charset="0"/>
                <a:ea typeface="宋体" panose="02010600030101010101" pitchFamily="2" charset="-122"/>
              </a:rPr>
              <a:t>数据库元素</a:t>
            </a:r>
            <a:r>
              <a:rPr lang="en-US" altLang="zh-CN" sz="1600" b="0">
                <a:solidFill>
                  <a:srgbClr val="CC00CC"/>
                </a:solidFill>
                <a:latin typeface="Times New Roman" panose="02020603050405020304" pitchFamily="18" charset="0"/>
                <a:ea typeface="宋体" panose="02010600030101010101" pitchFamily="2" charset="-122"/>
              </a:rPr>
              <a:t>A</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B</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C</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D</a:t>
            </a:r>
            <a:r>
              <a:rPr lang="zh-CN" altLang="zh-CN" sz="1600" b="0">
                <a:solidFill>
                  <a:srgbClr val="CC00CC"/>
                </a:solidFill>
                <a:latin typeface="Times New Roman" panose="02020603050405020304" pitchFamily="18" charset="0"/>
                <a:ea typeface="宋体" panose="02010600030101010101" pitchFamily="2" charset="-122"/>
              </a:rPr>
              <a:t>的值被恢复为</a:t>
            </a:r>
            <a:r>
              <a:rPr lang="en-US" altLang="zh-CN" sz="1600" b="0">
                <a:solidFill>
                  <a:srgbClr val="CC00CC"/>
                </a:solidFill>
                <a:latin typeface="Times New Roman" panose="02020603050405020304" pitchFamily="18" charset="0"/>
                <a:ea typeface="宋体" panose="02010600030101010101" pitchFamily="2" charset="-122"/>
              </a:rPr>
              <a:t>A = 50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B = 20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C = 70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D = 15</a:t>
            </a:r>
            <a:r>
              <a:rPr lang="zh-CN" altLang="zh-CN" sz="1600" b="0">
                <a:latin typeface="Times New Roman" panose="02020603050405020304" pitchFamily="18" charset="0"/>
                <a:ea typeface="宋体" panose="02010600030101010101" pitchFamily="2" charset="-122"/>
              </a:rPr>
              <a:t>。故障恢复时，数据库系统日志文件中包含如下</a:t>
            </a:r>
            <a:r>
              <a:rPr lang="en-US" altLang="zh-CN" sz="1600" b="0">
                <a:latin typeface="Times New Roman" panose="02020603050405020304" pitchFamily="18" charset="0"/>
                <a:ea typeface="宋体" panose="02010600030101010101" pitchFamily="2" charset="-122"/>
              </a:rPr>
              <a:t>12</a:t>
            </a:r>
            <a:r>
              <a:rPr lang="zh-CN" altLang="zh-CN" sz="1600" b="0">
                <a:latin typeface="Times New Roman" panose="02020603050405020304" pitchFamily="18" charset="0"/>
                <a:ea typeface="宋体" panose="02010600030101010101" pitchFamily="2" charset="-122"/>
              </a:rPr>
              <a:t>条日志记录，这里只给出部分日志记录。已知该数据库管理系统使用基于</a:t>
            </a:r>
            <a:r>
              <a:rPr lang="en-US" altLang="zh-CN" sz="1600" b="0">
                <a:latin typeface="Times New Roman" panose="02020603050405020304" pitchFamily="18" charset="0"/>
                <a:ea typeface="宋体" panose="02010600030101010101" pitchFamily="2" charset="-122"/>
              </a:rPr>
              <a:t>undo-redo</a:t>
            </a:r>
            <a:r>
              <a:rPr lang="zh-CN" altLang="zh-CN" sz="1600" b="0">
                <a:latin typeface="Times New Roman" panose="02020603050405020304" pitchFamily="18" charset="0"/>
                <a:ea typeface="宋体" panose="02010600030101010101" pitchFamily="2" charset="-122"/>
              </a:rPr>
              <a:t>日志的故障恢复技术，这段日志中仅有</a:t>
            </a:r>
            <a:r>
              <a:rPr lang="en-US" altLang="zh-CN" sz="1600" b="0">
                <a:latin typeface="Times New Roman" panose="02020603050405020304" pitchFamily="18" charset="0"/>
                <a:ea typeface="宋体" panose="02010600030101010101" pitchFamily="2" charset="-122"/>
              </a:rPr>
              <a:t>1</a:t>
            </a:r>
            <a:r>
              <a:rPr lang="zh-CN" altLang="zh-CN" sz="1600" b="0">
                <a:latin typeface="Times New Roman" panose="02020603050405020304" pitchFamily="18" charset="0"/>
                <a:ea typeface="宋体" panose="02010600030101010101" pitchFamily="2" charset="-122"/>
              </a:rPr>
              <a:t>个检查点</a:t>
            </a:r>
            <a:endParaRPr lang="zh-CN" altLang="en-US" sz="1600">
              <a:latin typeface="Times New Roman" panose="02020603050405020304" pitchFamily="18" charset="0"/>
            </a:endParaRPr>
          </a:p>
        </p:txBody>
      </p:sp>
      <p:graphicFrame>
        <p:nvGraphicFramePr>
          <p:cNvPr id="4" name="表格 3"/>
          <p:cNvGraphicFramePr/>
          <p:nvPr>
            <p:custDataLst>
              <p:tags r:id="rId1"/>
            </p:custDataLst>
          </p:nvPr>
        </p:nvGraphicFramePr>
        <p:xfrm>
          <a:off x="715963" y="3694113"/>
          <a:ext cx="4572000" cy="2682875"/>
        </p:xfrm>
        <a:graphic>
          <a:graphicData uri="http://schemas.openxmlformats.org/drawingml/2006/table">
            <a:tbl>
              <a:tblPr firstRow="1" bandRow="1">
                <a:tableStyleId>{5940675A-B579-460E-94D1-54222C63F5DA}</a:tableStyleId>
              </a:tblPr>
              <a:tblGrid>
                <a:gridCol w="576263">
                  <a:extLst>
                    <a:ext uri="{9D8B030D-6E8A-4147-A177-3AD203B41FA5}">
                      <a16:colId xmlns:a16="http://schemas.microsoft.com/office/drawing/2014/main" val="20000"/>
                    </a:ext>
                  </a:extLst>
                </a:gridCol>
                <a:gridCol w="3995737">
                  <a:extLst>
                    <a:ext uri="{9D8B030D-6E8A-4147-A177-3AD203B41FA5}">
                      <a16:colId xmlns:a16="http://schemas.microsoft.com/office/drawing/2014/main" val="20001"/>
                    </a:ext>
                  </a:extLst>
                </a:gridCol>
              </a:tblGrid>
              <a:tr h="24384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T0, A, 50, 70&gt;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checkpoint (T0, T2)&gt;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T1, start&gt;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T1, commit&gt;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T2, C, 35, 70&gt;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T3, D, 15, 30&gt;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117801" name="文本框 4"/>
          <p:cNvSpPr txBox="1"/>
          <p:nvPr/>
        </p:nvSpPr>
        <p:spPr>
          <a:xfrm>
            <a:off x="5451475" y="4079875"/>
            <a:ext cx="3641725" cy="1752600"/>
          </a:xfrm>
          <a:prstGeom prst="rect">
            <a:avLst/>
          </a:prstGeom>
          <a:noFill/>
          <a:ln w="9525">
            <a:noFill/>
          </a:ln>
        </p:spPr>
        <p:txBody>
          <a:bodyPr wrap="square" anchor="t" anchorCtr="0">
            <a:spAutoFit/>
          </a:bodyPr>
          <a:lstStyle/>
          <a:p>
            <a:endParaRPr lang="zh-CN" altLang="zh-CN" sz="1200" b="0">
              <a:latin typeface="Times New Roman" panose="02020603050405020304" pitchFamily="18" charset="0"/>
              <a:ea typeface="宋体" panose="02010600030101010101" pitchFamily="2" charset="-122"/>
            </a:endParaRPr>
          </a:p>
          <a:p>
            <a:r>
              <a:rPr lang="zh-CN" altLang="zh-CN" sz="1600">
                <a:solidFill>
                  <a:srgbClr val="0041FC"/>
                </a:solidFill>
                <a:latin typeface="Times New Roman" panose="02020603050405020304" pitchFamily="18" charset="0"/>
                <a:ea typeface="宋体" panose="02010600030101010101" pitchFamily="2" charset="-122"/>
              </a:rPr>
              <a:t>请根据上述信息，回答下列问题：</a:t>
            </a:r>
            <a:endParaRPr lang="en-US"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 </a:t>
            </a:r>
            <a:endParaRPr lang="zh-CN"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1. </a:t>
            </a:r>
            <a:r>
              <a:rPr lang="zh-CN" altLang="zh-CN" sz="1600">
                <a:solidFill>
                  <a:srgbClr val="0041FC"/>
                </a:solidFill>
                <a:latin typeface="Times New Roman" panose="02020603050405020304" pitchFamily="18" charset="0"/>
                <a:ea typeface="宋体" panose="02010600030101010101" pitchFamily="2" charset="-122"/>
              </a:rPr>
              <a:t>将日志文件补充完整，</a:t>
            </a:r>
          </a:p>
          <a:p>
            <a:r>
              <a:rPr lang="en-US" altLang="zh-CN" sz="1600">
                <a:solidFill>
                  <a:srgbClr val="0041FC"/>
                </a:solidFill>
                <a:latin typeface="Times New Roman" panose="02020603050405020304" pitchFamily="18" charset="0"/>
                <a:ea typeface="宋体" panose="02010600030101010101" pitchFamily="2" charset="-122"/>
              </a:rPr>
              <a:t> </a:t>
            </a:r>
            <a:endParaRPr lang="zh-CN"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2. </a:t>
            </a:r>
            <a:r>
              <a:rPr lang="zh-CN" altLang="zh-CN" sz="1600">
                <a:solidFill>
                  <a:srgbClr val="0041FC"/>
                </a:solidFill>
                <a:latin typeface="Times New Roman" panose="02020603050405020304" pitchFamily="18" charset="0"/>
                <a:ea typeface="宋体" panose="02010600030101010101" pitchFamily="2" charset="-122"/>
              </a:rPr>
              <a:t>在故障恢复过程中，哪些事务需要</a:t>
            </a:r>
            <a:r>
              <a:rPr lang="en-US" altLang="zh-CN" sz="1600">
                <a:solidFill>
                  <a:srgbClr val="0041FC"/>
                </a:solidFill>
                <a:latin typeface="Times New Roman" panose="02020603050405020304" pitchFamily="18" charset="0"/>
                <a:ea typeface="宋体" panose="02010600030101010101" pitchFamily="2" charset="-122"/>
              </a:rPr>
              <a:t>redo</a:t>
            </a:r>
            <a:r>
              <a:rPr lang="zh-CN" altLang="zh-CN" sz="1600">
                <a:solidFill>
                  <a:srgbClr val="0041FC"/>
                </a:solidFill>
                <a:latin typeface="Times New Roman" panose="02020603050405020304" pitchFamily="18" charset="0"/>
                <a:ea typeface="宋体" panose="02010600030101010101" pitchFamily="2" charset="-122"/>
              </a:rPr>
              <a:t>，哪些事务需要</a:t>
            </a:r>
            <a:r>
              <a:rPr lang="en-US" altLang="zh-CN" sz="1600">
                <a:solidFill>
                  <a:srgbClr val="0041FC"/>
                </a:solidFill>
                <a:latin typeface="Times New Roman" panose="02020603050405020304" pitchFamily="18" charset="0"/>
                <a:ea typeface="宋体" panose="02010600030101010101" pitchFamily="2" charset="-122"/>
              </a:rPr>
              <a:t>undo</a:t>
            </a:r>
            <a:r>
              <a:rPr lang="zh-CN" altLang="en-US" sz="1600">
                <a:solidFill>
                  <a:srgbClr val="0041FC"/>
                </a:solidFill>
                <a:latin typeface="Times New Roman" panose="02020603050405020304" pitchFamily="18" charset="0"/>
                <a:ea typeface="宋体" panose="02010600030101010101" pitchFamily="2" charset="-122"/>
              </a:rPr>
              <a:t>？</a:t>
            </a:r>
          </a:p>
        </p:txBody>
      </p:sp>
      <p:sp>
        <p:nvSpPr>
          <p:cNvPr id="3" name="文本框 2"/>
          <p:cNvSpPr txBox="1"/>
          <p:nvPr/>
        </p:nvSpPr>
        <p:spPr>
          <a:xfrm>
            <a:off x="1265238" y="3636963"/>
            <a:ext cx="1146175" cy="338137"/>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T0, start&gt;</a:t>
            </a:r>
            <a:endParaRPr lang="zh-CN" altLang="en-US" sz="1600">
              <a:latin typeface="Times New Roman" panose="02020603050405020304" pitchFamily="18" charset="0"/>
            </a:endParaRPr>
          </a:p>
        </p:txBody>
      </p:sp>
      <p:sp>
        <p:nvSpPr>
          <p:cNvPr id="5" name="文本框 4"/>
          <p:cNvSpPr txBox="1"/>
          <p:nvPr/>
        </p:nvSpPr>
        <p:spPr>
          <a:xfrm>
            <a:off x="1293813" y="4151313"/>
            <a:ext cx="1147762" cy="338137"/>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T2, start&gt;</a:t>
            </a:r>
            <a:endParaRPr lang="zh-CN" altLang="en-US" sz="1600">
              <a:latin typeface="Times New Roman" panose="02020603050405020304" pitchFamily="18" charset="0"/>
            </a:endParaRPr>
          </a:p>
        </p:txBody>
      </p:sp>
      <p:sp>
        <p:nvSpPr>
          <p:cNvPr id="6" name="文本框 5"/>
          <p:cNvSpPr txBox="1"/>
          <p:nvPr/>
        </p:nvSpPr>
        <p:spPr>
          <a:xfrm>
            <a:off x="1293813" y="4867275"/>
            <a:ext cx="1484312"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T1, B, 30, 20&gt;</a:t>
            </a:r>
            <a:endParaRPr lang="zh-CN" altLang="en-US" sz="1600">
              <a:latin typeface="Times New Roman" panose="02020603050405020304" pitchFamily="18" charset="0"/>
            </a:endParaRPr>
          </a:p>
        </p:txBody>
      </p:sp>
      <p:sp>
        <p:nvSpPr>
          <p:cNvPr id="7" name="文本框 6"/>
          <p:cNvSpPr txBox="1"/>
          <p:nvPr/>
        </p:nvSpPr>
        <p:spPr>
          <a:xfrm>
            <a:off x="1277938" y="5588000"/>
            <a:ext cx="1146175"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T3, start&gt;</a:t>
            </a:r>
            <a:endParaRPr lang="zh-CN" altLang="en-US" sz="1600">
              <a:latin typeface="Times New Roman" panose="02020603050405020304" pitchFamily="18" charset="0"/>
            </a:endParaRPr>
          </a:p>
        </p:txBody>
      </p:sp>
      <p:sp>
        <p:nvSpPr>
          <p:cNvPr id="8" name="文本框 7"/>
          <p:cNvSpPr txBox="1"/>
          <p:nvPr/>
        </p:nvSpPr>
        <p:spPr>
          <a:xfrm>
            <a:off x="1277938" y="6097588"/>
            <a:ext cx="1395412"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T2, commit&gt;</a:t>
            </a:r>
            <a:endParaRPr lang="zh-CN" altLang="en-US" sz="1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D3830DA-0FEF-44EE-B275-9B29F457F58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EAEB62F-C3B5-4B54-BEB0-C7DE3E22AEF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433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43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数据库缓冲技术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DDDD683-6DFB-42EF-A6F8-72C0F79C012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A2FAFA-54EB-4C5A-B0DC-E721E936717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5362" name="Rectangle 2"/>
          <p:cNvSpPr>
            <a:spLocks noGrp="1" noChangeArrowheads="1"/>
          </p:cNvSpPr>
          <p:nvPr>
            <p:ph type="title"/>
          </p:nvPr>
        </p:nvSpPr>
        <p:spPr>
          <a:xfrm>
            <a:off x="1187450" y="0"/>
            <a:ext cx="79565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5363" name="Rectangle 3"/>
          <p:cNvSpPr>
            <a:spLocks noGrp="1" noChangeArrowheads="1"/>
          </p:cNvSpPr>
          <p:nvPr>
            <p:ph idx="1"/>
          </p:nvPr>
        </p:nvSpPr>
        <p:spPr>
          <a:xfrm>
            <a:off x="381000" y="1341438"/>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通常一个日志记录远远小于存储器的读写单位。这样，经常向存储器写单个日志记录将导致很大的系统开销。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对日志记录的读写操作使用缓冲技术，即在主存中设立缓冲区，其大小等于永久存储器的读写单位，被写的日志记录先存储到缓冲区，</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缓冲区满之后再一起永久写入存储器</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64E489-BAC6-417F-A4F6-4254B0B2F1D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1FF5BF2-CB31-4DAC-92F4-CD8C2C42CD3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6387" name="Rectangle 3"/>
          <p:cNvSpPr>
            <a:spLocks noGrp="1" noChangeArrowheads="1"/>
          </p:cNvSpPr>
          <p:nvPr>
            <p:ph idx="1"/>
          </p:nvPr>
        </p:nvSpPr>
        <p:spPr>
          <a:xfrm>
            <a:off x="609600" y="1295400"/>
            <a:ext cx="79248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缓冲区中的日志记录在系统发生故障时会丢失。为了保证事务的原子性，需要在数据库恢复协议上增加如下的规则：</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任何事务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已经永久写入存储器以后才可以进入提交状态。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任何事务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的非&lt;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型日志记录必须在日志记录&lt;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之前永久写入存储器。</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主存缓冲区中的数据库数据必须在所有与这些数据有关的日志记录被永久写入存储器之后，才可以永久写入存储器中的数据库。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6387">
                                            <p:txEl>
                                              <p:charRg st="60" end="1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6387">
                                            <p:txEl>
                                              <p:charRg st="110" end="1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6387">
                                            <p:txEl>
                                              <p:charRg st="168" end="2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0F0708-ADD6-42DB-8F45-BC60A0ECF04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55729E6-C80B-4E0A-8820-6CBEC15CEFA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7410" name="Rectangle 2"/>
          <p:cNvSpPr>
            <a:spLocks noGrp="1" noChangeArrowheads="1"/>
          </p:cNvSpPr>
          <p:nvPr>
            <p:ph type="title"/>
          </p:nvPr>
        </p:nvSpPr>
        <p:spPr>
          <a:xfrm>
            <a:off x="2514600" y="0"/>
            <a:ext cx="66294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7411" name="Rectangle 3"/>
          <p:cNvSpPr>
            <a:spLocks noGrp="1" noChangeArrowheads="1"/>
          </p:cNvSpPr>
          <p:nvPr>
            <p:ph idx="1"/>
          </p:nvPr>
        </p:nvSpPr>
        <p:spPr>
          <a:xfrm>
            <a:off x="250825" y="1412875"/>
            <a:ext cx="878522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数据库缓冲技术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当系统要把数据块</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读入主存并覆盖数据块</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时，它必须按如下方式进行：</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IF  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已经被修改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THEN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输出有关</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中数据的所有日志永久地记录到存储器;</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输出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到磁盘;</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从磁盘输入</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到内存缓冲区；</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ENDIF。</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8175" y="0"/>
            <a:ext cx="72358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本章重点</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掌握</a:t>
            </a:r>
            <a:r>
              <a:rPr kumimoji="0" lang="zh-CN"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故障的分类</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掌握使用日志的数据库恢复技术</a:t>
            </a: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01C16BD-2159-4984-8783-26F6AD05A43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 y="1196975"/>
            <a:ext cx="8929688" cy="489585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故障分类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事务故障</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逻辑故障：事务由于某些内部条件而无法继续正常执行，如非法输入、找不到数据、溢出或超出资源限制</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系统错误：系统进入一种不良状态，如死锁，结果事务无法继续正常执行，但该事务可以在以后的某个时间重新执行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系统崩溃</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硬件故障，或者数据库软件或操作系统的漏洞，导致易失性存储器内容的丢失，并使得事务处理停止，而非易失性存储器仍完好无损</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磁盘故障</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在数据传送操作过程中由于磁头损坏或故障造成磁盘块上的内容丢失</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F57F5CA-EAB5-475E-9F45-5FC777F1DE01}"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4D0AB26-24AF-4BE9-A527-55B6DF07849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30052" name="Picture 8"/>
          <p:cNvPicPr>
            <a:picLocks noChangeAspect="1"/>
          </p:cNvPicPr>
          <p:nvPr/>
        </p:nvPicPr>
        <p:blipFill>
          <a:blip r:embed="rId2"/>
          <a:stretch>
            <a:fillRect/>
          </a:stretch>
        </p:blipFill>
        <p:spPr>
          <a:xfrm>
            <a:off x="611188" y="1089025"/>
            <a:ext cx="7956550" cy="525621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 y="1196975"/>
            <a:ext cx="9001125" cy="489585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故障恢复与处理</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首先，确定用于存储数据的设备的故障方式</a:t>
            </a:r>
            <a:endParaRPr kumimoji="0" lang="en-US" altLang="zh-CN"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其次，必须考虑这些故障方式对数据库的影响</a:t>
            </a:r>
            <a:endParaRPr kumimoji="0" lang="en-US" altLang="zh-CN"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然后，提出在故障发生后仍保持数据库一致性及事务原子性的算法，主要分两部分</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在正常事务处理时采取措施，保证有足够的信息可用于故障恢复</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故障发生后采取措施，将数据库内容恢复到某个保证数据库一致性，事务原子性及持久行的状态。</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D9A2BC-31C7-4B74-8515-8F2395A7B47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63A941-CAC4-46DB-A12D-9AE350104D2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8D53CF2-D7D9-42CA-9597-3368E717070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1D813B4-D781-4922-9F50-85C98446D8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06274" name="Rectangle 2"/>
          <p:cNvSpPr>
            <a:spLocks noGrp="1" noChangeArrowheads="1"/>
          </p:cNvSpPr>
          <p:nvPr>
            <p:ph idx="1"/>
          </p:nvPr>
        </p:nvSpPr>
        <p:spPr>
          <a:xfrm>
            <a:off x="609600" y="1143000"/>
            <a:ext cx="8355013"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数据库系统日志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记录有关事务的数据库操作信息的存储结构是数据库系统日志，简称</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日志记录的格式：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start &gt;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已经开始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 T, commit&gt;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成功完成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abort&gt;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未成功，被中止</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X, v1,v2&gt;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改变了数据库元素</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原来的值为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v1(</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的旧值</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为新值</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为了保证日志在系统和磁盘发生故障时仍可使用，它必须永久地存在磁盘上。</a:t>
            </a:r>
          </a:p>
        </p:txBody>
      </p:sp>
      <p:sp>
        <p:nvSpPr>
          <p:cNvPr id="1206275" name="Rectangle 3"/>
          <p:cNvSpPr>
            <a:spLocks noGrp="1" noChangeArrowheads="1"/>
          </p:cNvSpPr>
          <p:nvPr>
            <p:ph type="title"/>
          </p:nvPr>
        </p:nvSpPr>
        <p:spPr>
          <a:xfrm>
            <a:off x="1619250" y="0"/>
            <a:ext cx="75247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62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627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627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627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627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62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a7fe11c0-46c7-4f72-8a32-dcd2f4f61f9c"/>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d8ca94c-70e1-45dc-881b-6b405ba13d17}"/>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4545</Words>
  <Application>Microsoft Office PowerPoint</Application>
  <PresentationFormat>全屏显示(4:3)</PresentationFormat>
  <Paragraphs>567</Paragraphs>
  <Slides>60</Slides>
  <Notes>47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1" baseType="lpstr">
      <vt:lpstr>华文新魏</vt:lpstr>
      <vt:lpstr>华文行楷</vt:lpstr>
      <vt:lpstr>楷体_GB2312</vt:lpstr>
      <vt:lpstr>宋体</vt:lpstr>
      <vt:lpstr>Arial</vt:lpstr>
      <vt:lpstr>Comic Sans MS</vt:lpstr>
      <vt:lpstr>Times New Roman</vt:lpstr>
      <vt:lpstr>Wingdings</vt:lpstr>
      <vt:lpstr>Autumn2003-4</vt:lpstr>
      <vt:lpstr>2_Autumn2003-4</vt:lpstr>
      <vt:lpstr>Bitmap Image</vt:lpstr>
      <vt:lpstr>实现篇 第十一章  数据库恢复</vt:lpstr>
      <vt:lpstr>研究动机</vt:lpstr>
      <vt:lpstr>目录</vt:lpstr>
      <vt:lpstr>目录</vt:lpstr>
      <vt:lpstr>数据库恢复的必要性</vt:lpstr>
      <vt:lpstr>数据库恢复的必要性</vt:lpstr>
      <vt:lpstr>数据库恢复的必要性</vt:lpstr>
      <vt:lpstr>目录</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目录</vt:lpstr>
      <vt:lpstr>使用检查点的数据库恢复技术  </vt:lpstr>
      <vt:lpstr>问题的提出</vt:lpstr>
      <vt:lpstr>检查点技术</vt:lpstr>
      <vt:lpstr>检查点技术</vt:lpstr>
      <vt:lpstr>检查点技术</vt:lpstr>
      <vt:lpstr>检查点技术</vt:lpstr>
      <vt:lpstr>检查点技术</vt:lpstr>
      <vt:lpstr>检查点技术</vt:lpstr>
      <vt:lpstr>目录</vt:lpstr>
      <vt:lpstr>恢复算法</vt:lpstr>
      <vt:lpstr>恢复算法</vt:lpstr>
      <vt:lpstr>恢复算法</vt:lpstr>
      <vt:lpstr>恢复算法</vt:lpstr>
      <vt:lpstr>恢复算法</vt:lpstr>
      <vt:lpstr>恢复算法</vt:lpstr>
      <vt:lpstr>恢复算法</vt:lpstr>
      <vt:lpstr>目录</vt:lpstr>
      <vt:lpstr>缓冲技术</vt:lpstr>
      <vt:lpstr>缓冲技术</vt:lpstr>
      <vt:lpstr>缓冲技术</vt:lpstr>
      <vt:lpstr>缓冲技术</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第十一章  数据库恢复</dc:title>
  <dc:creator>Dell</dc:creator>
  <cp:lastModifiedBy>Dell</cp:lastModifiedBy>
  <cp:revision>38</cp:revision>
  <dcterms:created xsi:type="dcterms:W3CDTF">2016-05-18T09:53:00Z</dcterms:created>
  <dcterms:modified xsi:type="dcterms:W3CDTF">2023-12-14T10:13:46Z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C5819CDCD9694616982AF64E1D8FE54E</vt:lpwstr>
  </property>
</Properties>
</file>