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52"/>
  </p:notesMasterIdLst>
  <p:handoutMasterIdLst>
    <p:handoutMasterId r:id="rId53"/>
  </p:handoutMasterIdLst>
  <p:sldIdLst>
    <p:sldId id="445" r:id="rId3"/>
    <p:sldId id="380" r:id="rId4"/>
    <p:sldId id="381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290" r:id="rId14"/>
    <p:sldId id="390" r:id="rId15"/>
    <p:sldId id="398" r:id="rId16"/>
    <p:sldId id="399" r:id="rId17"/>
    <p:sldId id="400" r:id="rId18"/>
    <p:sldId id="401" r:id="rId19"/>
    <p:sldId id="395" r:id="rId20"/>
    <p:sldId id="403" r:id="rId21"/>
    <p:sldId id="404" r:id="rId22"/>
    <p:sldId id="396" r:id="rId23"/>
    <p:sldId id="484" r:id="rId24"/>
    <p:sldId id="485" r:id="rId25"/>
    <p:sldId id="486" r:id="rId26"/>
    <p:sldId id="487" r:id="rId27"/>
    <p:sldId id="488" r:id="rId28"/>
    <p:sldId id="489" r:id="rId29"/>
    <p:sldId id="490" r:id="rId30"/>
    <p:sldId id="491" r:id="rId31"/>
    <p:sldId id="492" r:id="rId32"/>
    <p:sldId id="493" r:id="rId33"/>
    <p:sldId id="494" r:id="rId34"/>
    <p:sldId id="495" r:id="rId35"/>
    <p:sldId id="496" r:id="rId36"/>
    <p:sldId id="497" r:id="rId37"/>
    <p:sldId id="498" r:id="rId38"/>
    <p:sldId id="505" r:id="rId39"/>
    <p:sldId id="506" r:id="rId40"/>
    <p:sldId id="499" r:id="rId41"/>
    <p:sldId id="507" r:id="rId42"/>
    <p:sldId id="508" r:id="rId43"/>
    <p:sldId id="500" r:id="rId44"/>
    <p:sldId id="501" r:id="rId45"/>
    <p:sldId id="502" r:id="rId46"/>
    <p:sldId id="503" r:id="rId47"/>
    <p:sldId id="397" r:id="rId48"/>
    <p:sldId id="413" r:id="rId49"/>
    <p:sldId id="444" r:id="rId50"/>
    <p:sldId id="443" r:id="rId51"/>
  </p:sldIdLst>
  <p:sldSz cx="9144000" cy="6858000" type="screen4x3"/>
  <p:notesSz cx="7099300" cy="10234613"/>
  <p:custDataLst>
    <p:tags r:id="rId54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0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3399"/>
    <a:srgbClr val="FFFFCC"/>
    <a:srgbClr val="FF0000"/>
    <a:srgbClr val="00FF99"/>
    <a:srgbClr val="FFEBFF"/>
    <a:srgbClr val="CC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>
              <a:spcBef>
                <a:spcPct val="0"/>
              </a:spcBef>
              <a:buFontTx/>
              <a:buNone/>
              <a:defRPr sz="13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3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AF3370-1375-40B3-90CD-88044872E319}" type="datetimeFigureOut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1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>
              <a:spcBef>
                <a:spcPct val="0"/>
              </a:spcBef>
              <a:buFontTx/>
              <a:buNone/>
              <a:defRPr sz="13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1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3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C50A1F-FB5B-4EA0-92C7-16554ADDFFB2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3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eaLnBrk="1" hangingPunct="1">
              <a:spcBef>
                <a:spcPct val="0"/>
              </a:spcBef>
              <a:buFontTx/>
              <a:buNone/>
              <a:defRPr sz="13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4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3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spcBef>
                <a:spcPct val="0"/>
              </a:spcBef>
              <a:buFontTx/>
              <a:buNone/>
              <a:defRPr sz="1300" b="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A5A989-91C5-43EA-ACEA-255EE2132AE2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lstStyle/>
          <a:p>
            <a:pPr lvl="0" algn="r" rtl="0"/>
            <a:fld id="{9A0DB2DC-4C9A-4742-B13C-FB6460FD3503}" type="slidenum">
              <a:rPr lang="zh-CN" altLang="en-US" sz="1300" b="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1</a:t>
            </a:fld>
            <a:endParaRPr lang="zh-CN" altLang="en-US" sz="1300" b="0" dirty="0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anchor="b" anchorCtr="0"/>
          <a:lstStyle/>
          <a:p>
            <a:pPr lvl="0" algn="r"/>
            <a:fld id="{9A0DB2DC-4C9A-4742-B13C-FB6460FD3503}" type="slidenum">
              <a:rPr lang="zh-CN" altLang="en-US" sz="1300" b="0" dirty="0">
                <a:latin typeface="Arial" panose="020B0604020202020204" pitchFamily="34" charset="0"/>
                <a:ea typeface="宋体" panose="02010600030101010101" pitchFamily="2" charset="-122"/>
              </a:rPr>
              <a:t>49</a:t>
            </a:fld>
            <a:endParaRPr lang="zh-CN" altLang="en-US" sz="13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53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9" name="Rectangle 3"/>
          <p:cNvSpPr>
            <a:spLocks noGrp="1"/>
          </p:cNvSpPr>
          <p:nvPr>
            <p:ph type="body"/>
          </p:nvPr>
        </p:nvSpPr>
        <p:spPr/>
        <p:txBody>
          <a:bodyPr wrap="square" lIns="99048" tIns="49524" rIns="99048" bIns="49524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j02963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3388"/>
            <a:ext cx="1838325" cy="13446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5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31913" cy="1193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382000" cy="2689225"/>
          </a:xfrm>
          <a:noFill/>
        </p:spPr>
        <p:txBody>
          <a:bodyPr/>
          <a:lstStyle>
            <a:lvl1pPr>
              <a:defRPr sz="66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4343400"/>
            <a:ext cx="4419600" cy="14478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01B973-1B11-4AD0-AC47-F1760FC75729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AA4DD5-0822-4CB7-BB61-FB5661E1A6E7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3250" y="0"/>
            <a:ext cx="2190750" cy="612616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419850" cy="612616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01B973-1B11-4AD0-AC47-F1760FC75729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AA4DD5-0822-4CB7-BB61-FB5661E1A6E7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01B973-1B11-4AD0-AC47-F1760FC75729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AA4DD5-0822-4CB7-BB61-FB5661E1A6E7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2000" y="1600200"/>
            <a:ext cx="4038600" cy="21859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0" y="3938588"/>
            <a:ext cx="4038600" cy="21875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01B973-1B11-4AD0-AC47-F1760FC75729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AA4DD5-0822-4CB7-BB61-FB5661E1A6E7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0">
            <a:gsLst>
              <a:gs pos="0">
                <a:srgbClr val="45A2FF"/>
              </a:gs>
              <a:gs pos="100000">
                <a:srgbClr val="FFFFFF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物联网与泛在智能研究中心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66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pic>
        <p:nvPicPr>
          <p:cNvPr id="4099" name="Picture 2" descr="j02963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3388"/>
            <a:ext cx="1838325" cy="13446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31913" cy="1193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382000" cy="2689225"/>
          </a:xfrm>
          <a:noFill/>
        </p:spPr>
        <p:txBody>
          <a:bodyPr/>
          <a:lstStyle>
            <a:lvl1pPr>
              <a:defRPr sz="66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4343400"/>
            <a:ext cx="4419600" cy="14478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13DA2F11-E276-4271-8DA2-22EC0FF45BBB}" type="datetimeFigureOut">
              <a:rPr kumimoji="0" lang="zh-CN" altLang="en-US" i="0" strike="noStrike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2023/12/6</a:t>
            </a:fld>
            <a:endParaRPr kumimoji="0" lang="zh-CN" altLang="en-US" i="0" strike="noStrike" kern="1200" cap="none" spc="0" normalizeH="0" baseline="0" noProof="0"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r>
              <a:rPr kumimoji="0" lang="en-US" altLang="zh-CN" i="0" strike="noStrike" kern="1200" cap="none" spc="0" normalizeH="0" baseline="0" noProof="0"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latin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BAB736AF-0CBE-470A-BEDD-3F7FBB778CF1}" type="slidenum">
              <a:rPr kumimoji="0" lang="zh-CN" altLang="en-US" b="1" i="0" strike="noStrike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‹#›</a:t>
            </a:fld>
            <a:endParaRPr kumimoji="0" lang="en-US" altLang="zh-CN" b="1" i="0" strike="noStrike" kern="1200" cap="none" spc="0" normalizeH="0" baseline="0" noProof="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6D08774E-85E4-4D81-8E86-B09BB95B88B9}" type="datetimeFigureOut">
              <a:rPr kumimoji="0" lang="zh-CN" altLang="en-US" i="0" strike="noStrike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2023/12/6</a:t>
            </a:fld>
            <a:endParaRPr kumimoji="0" lang="zh-CN" altLang="en-US" i="0" strike="noStrike" kern="1200" cap="none" spc="0" normalizeH="0" baseline="0" noProof="0"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r>
              <a:rPr kumimoji="0" lang="en-US" altLang="zh-CN" i="0" strike="noStrike" kern="1200" cap="none" spc="0" normalizeH="0" baseline="0" noProof="0"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latin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4581A7BD-9D1D-4AA8-8157-218575164AA7}" type="slidenum">
              <a:rPr kumimoji="0" lang="zh-CN" altLang="en-US" b="1" i="0" strike="noStrike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‹#›</a:t>
            </a:fld>
            <a:endParaRPr kumimoji="0" lang="en-US" altLang="zh-CN" b="1" i="0" strike="noStrike" kern="1200" cap="none" spc="0" normalizeH="0" baseline="0" noProof="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CFAAC2C3-2063-4EDC-BB21-68925352207B}" type="datetimeFigureOut">
              <a:rPr kumimoji="0" lang="zh-CN" altLang="en-US" i="0" strike="noStrike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2023/12/6</a:t>
            </a:fld>
            <a:endParaRPr kumimoji="0" lang="zh-CN" altLang="en-US" i="0" strike="noStrike" kern="1200" cap="none" spc="0" normalizeH="0" baseline="0" noProof="0"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r>
              <a:rPr kumimoji="0" lang="en-US" altLang="zh-CN" i="0" strike="noStrike" kern="1200" cap="none" spc="0" normalizeH="0" baseline="0" noProof="0"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latin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A37D07F7-7F7A-4175-A78B-B41D845A9895}" type="slidenum">
              <a:rPr kumimoji="0" lang="zh-CN" altLang="en-US" b="1" i="0" strike="noStrike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‹#›</a:t>
            </a:fld>
            <a:endParaRPr kumimoji="0" lang="en-US" altLang="zh-CN" b="1" i="0" strike="noStrike" kern="1200" cap="none" spc="0" normalizeH="0" baseline="0" noProof="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4A61B047-6D49-4422-A843-C5A038CC2154}" type="datetimeFigureOut">
              <a:rPr kumimoji="0" lang="zh-CN" altLang="en-US" i="0" strike="noStrike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2023/12/6</a:t>
            </a:fld>
            <a:endParaRPr kumimoji="0" lang="zh-CN" altLang="en-US" i="0" strike="noStrike" kern="1200" cap="none" spc="0" normalizeH="0" baseline="0" noProof="0"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r>
              <a:rPr kumimoji="0" lang="en-US" altLang="zh-CN" i="0" strike="noStrike" kern="1200" cap="none" spc="0" normalizeH="0" baseline="0" noProof="0"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latin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0C83EA4F-7785-4FF8-BAA3-47D33B2C2FFD}" type="slidenum">
              <a:rPr kumimoji="0" lang="zh-CN" altLang="en-US" b="1" i="0" strike="noStrike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‹#›</a:t>
            </a:fld>
            <a:endParaRPr kumimoji="0" lang="en-US" altLang="zh-CN" b="1" i="0" strike="noStrike" kern="1200" cap="none" spc="0" normalizeH="0" baseline="0" noProof="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F03ECDD6-B661-4D54-A469-F47E1B167393}" type="datetimeFigureOut">
              <a:rPr kumimoji="0" lang="zh-CN" altLang="en-US" i="0" strike="noStrike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2023/12/6</a:t>
            </a:fld>
            <a:endParaRPr kumimoji="0" lang="zh-CN" altLang="en-US" i="0" strike="noStrike" kern="1200" cap="none" spc="0" normalizeH="0" baseline="0" noProof="0"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r>
              <a:rPr kumimoji="0" lang="en-US" altLang="zh-CN" i="0" strike="noStrike" kern="1200" cap="none" spc="0" normalizeH="0" baseline="0" noProof="0"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latin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34A1DCC6-E7BB-4B7B-A466-EF43C659D019}" type="slidenum">
              <a:rPr kumimoji="0" lang="zh-CN" altLang="en-US" b="1" i="0" strike="noStrike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‹#›</a:t>
            </a:fld>
            <a:endParaRPr kumimoji="0" lang="en-US" altLang="zh-CN" b="1" i="0" strike="noStrike" kern="1200" cap="none" spc="0" normalizeH="0" baseline="0" noProof="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01B973-1B11-4AD0-AC47-F1760FC75729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AA4DD5-0822-4CB7-BB61-FB5661E1A6E7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C3C772AB-1C9A-4361-9584-7C66F71BBA41}" type="datetimeFigureOut">
              <a:rPr kumimoji="0" lang="zh-CN" altLang="en-US" i="0" strike="noStrike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2023/12/6</a:t>
            </a:fld>
            <a:endParaRPr kumimoji="0" lang="zh-CN" altLang="en-US" i="0" strike="noStrike" kern="1200" cap="none" spc="0" normalizeH="0" baseline="0" noProof="0"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r>
              <a:rPr kumimoji="0" lang="en-US" altLang="zh-CN" i="0" strike="noStrike" kern="1200" cap="none" spc="0" normalizeH="0" baseline="0" noProof="0"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latin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B68EB8E1-6C61-4990-8123-6346A4778BE3}" type="slidenum">
              <a:rPr kumimoji="0" lang="zh-CN" altLang="en-US" b="1" i="0" strike="noStrike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‹#›</a:t>
            </a:fld>
            <a:endParaRPr kumimoji="0" lang="en-US" altLang="zh-CN" b="1" i="0" strike="noStrike" kern="1200" cap="none" spc="0" normalizeH="0" baseline="0" noProof="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80C4BB09-99B3-49E7-8DA1-FAC1553DCFF9}" type="datetimeFigureOut">
              <a:rPr kumimoji="0" lang="zh-CN" altLang="en-US" i="0" strike="noStrike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2023/12/6</a:t>
            </a:fld>
            <a:endParaRPr kumimoji="0" lang="zh-CN" altLang="en-US" i="0" strike="noStrike" kern="1200" cap="none" spc="0" normalizeH="0" baseline="0" noProof="0"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r>
              <a:rPr kumimoji="0" lang="en-US" altLang="zh-CN" i="0" strike="noStrike" kern="1200" cap="none" spc="0" normalizeH="0" baseline="0" noProof="0"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latin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D549F4D9-050E-4E5F-B145-DABD46E2D5F9}" type="slidenum">
              <a:rPr kumimoji="0" lang="zh-CN" altLang="en-US" b="1" i="0" strike="noStrike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‹#›</a:t>
            </a:fld>
            <a:endParaRPr kumimoji="0" lang="en-US" altLang="zh-CN" b="1" i="0" strike="noStrike" kern="1200" cap="none" spc="0" normalizeH="0" baseline="0" noProof="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3CEA3016-E5F3-4445-9F98-4A33082CA63C}" type="datetimeFigureOut">
              <a:rPr kumimoji="0" lang="zh-CN" altLang="en-US" i="0" strike="noStrike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2023/12/6</a:t>
            </a:fld>
            <a:endParaRPr kumimoji="0" lang="zh-CN" altLang="en-US" i="0" strike="noStrike" kern="1200" cap="none" spc="0" normalizeH="0" baseline="0" noProof="0"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r>
              <a:rPr kumimoji="0" lang="en-US" altLang="zh-CN" i="0" strike="noStrike" kern="1200" cap="none" spc="0" normalizeH="0" baseline="0" noProof="0"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latin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A81700DC-722F-4B7F-94EA-CFAAAC9AD6E2}" type="slidenum">
              <a:rPr kumimoji="0" lang="zh-CN" altLang="en-US" b="1" i="0" strike="noStrike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‹#›</a:t>
            </a:fld>
            <a:endParaRPr kumimoji="0" lang="en-US" altLang="zh-CN" b="1" i="0" strike="noStrike" kern="1200" cap="none" spc="0" normalizeH="0" baseline="0" noProof="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D50C6FBB-C6FF-47AC-9800-319F5EA5EC47}" type="datetimeFigureOut">
              <a:rPr kumimoji="0" lang="zh-CN" altLang="en-US" i="0" strike="noStrike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2023/12/6</a:t>
            </a:fld>
            <a:endParaRPr kumimoji="0" lang="zh-CN" altLang="en-US" i="0" strike="noStrike" kern="1200" cap="none" spc="0" normalizeH="0" baseline="0" noProof="0"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r>
              <a:rPr kumimoji="0" lang="en-US" altLang="zh-CN" i="0" strike="noStrike" kern="1200" cap="none" spc="0" normalizeH="0" baseline="0" noProof="0"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latin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6733DE81-D211-4343-969E-2F2DDDD6ED4B}" type="slidenum">
              <a:rPr kumimoji="0" lang="zh-CN" altLang="en-US" b="1" i="0" strike="noStrike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‹#›</a:t>
            </a:fld>
            <a:endParaRPr kumimoji="0" lang="en-US" altLang="zh-CN" b="1" i="0" strike="noStrike" kern="1200" cap="none" spc="0" normalizeH="0" baseline="0" noProof="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3250" y="0"/>
            <a:ext cx="2190750" cy="612616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419850" cy="612616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0F5CF725-8290-405E-92B8-424B26035682}" type="datetimeFigureOut">
              <a:rPr kumimoji="0" lang="zh-CN" altLang="en-US" i="0" strike="noStrike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2023/12/6</a:t>
            </a:fld>
            <a:endParaRPr kumimoji="0" lang="zh-CN" altLang="en-US" i="0" strike="noStrike" kern="1200" cap="none" spc="0" normalizeH="0" baseline="0" noProof="0"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r>
              <a:rPr kumimoji="0" lang="en-US" altLang="zh-CN" i="0" strike="noStrike" kern="1200" cap="none" spc="0" normalizeH="0" baseline="0" noProof="0"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latin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63A994DB-94D7-4963-A09E-F9359EB5E4E0}" type="slidenum">
              <a:rPr kumimoji="0" lang="zh-CN" altLang="en-US" b="1" i="0" strike="noStrike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‹#›</a:t>
            </a:fld>
            <a:endParaRPr kumimoji="0" lang="en-US" altLang="zh-CN" b="1" i="0" strike="noStrike" kern="1200" cap="none" spc="0" normalizeH="0" baseline="0" noProof="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D4124DBD-9E88-480A-8DDB-401C27AC4FB5}" type="datetimeFigureOut">
              <a:rPr kumimoji="0" lang="zh-CN" altLang="en-US" i="0" strike="noStrike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2023/12/6</a:t>
            </a:fld>
            <a:endParaRPr kumimoji="0" lang="zh-CN" altLang="en-US" i="0" strike="noStrike" kern="1200" cap="none" spc="0" normalizeH="0" baseline="0" noProof="0"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r>
              <a:rPr kumimoji="0" lang="en-US" altLang="zh-CN" i="0" strike="noStrike" kern="1200" cap="none" spc="0" normalizeH="0" baseline="0" noProof="0"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latin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7300A42B-5071-4E49-A2BD-1767222F5045}" type="slidenum">
              <a:rPr kumimoji="0" lang="zh-CN" altLang="en-US" b="1" i="0" strike="noStrike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‹#›</a:t>
            </a:fld>
            <a:endParaRPr kumimoji="0" lang="en-US" altLang="zh-CN" b="1" i="0" strike="noStrike" kern="1200" cap="none" spc="0" normalizeH="0" baseline="0" noProof="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2000" y="1600200"/>
            <a:ext cx="4038600" cy="21859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0" y="3938588"/>
            <a:ext cx="4038600" cy="21875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4582B871-540D-496A-AC59-CD0366E79D10}" type="datetimeFigureOut">
              <a:rPr kumimoji="0" lang="zh-CN" altLang="en-US" i="0" strike="noStrike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2023/12/6</a:t>
            </a:fld>
            <a:endParaRPr kumimoji="0" lang="zh-CN" altLang="en-US" i="0" strike="noStrike" kern="1200" cap="none" spc="0" normalizeH="0" baseline="0" noProof="0"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r>
              <a:rPr kumimoji="0" lang="en-US" altLang="zh-CN" i="0" strike="noStrike" kern="1200" cap="none" spc="0" normalizeH="0" baseline="0" noProof="0"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latin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632C7B56-47C1-4DA4-B7A9-90D3A2C75822}" type="slidenum">
              <a:rPr kumimoji="0" lang="zh-CN" altLang="en-US" b="1" i="0" strike="noStrike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‹#›</a:t>
            </a:fld>
            <a:endParaRPr kumimoji="0" lang="en-US" altLang="zh-CN" b="1" i="0" strike="noStrike" kern="1200" cap="none" spc="0" normalizeH="0" baseline="0" noProof="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2000" y="1600200"/>
            <a:ext cx="4038600" cy="21859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0" y="3938588"/>
            <a:ext cx="4038600" cy="21875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9BE2B8EA-255B-40FA-A1B4-D4FA92F1D40C}" type="datetimeFigureOut">
              <a:rPr kumimoji="0" lang="zh-CN" altLang="en-US" i="0" strike="noStrike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2023/12/6</a:t>
            </a:fld>
            <a:endParaRPr kumimoji="0" lang="zh-CN" altLang="en-US" i="0" strike="noStrike" kern="1200" cap="none" spc="0" normalizeH="0" baseline="0" noProof="0"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r>
              <a:rPr kumimoji="0" lang="en-US" altLang="zh-CN" i="0" strike="noStrike" kern="1200" cap="none" spc="0" normalizeH="0" baseline="0" noProof="0"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latin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3B35AC7E-9382-48DE-9E82-8BF3F1D0AF0C}" type="slidenum">
              <a:rPr kumimoji="0" lang="zh-CN" altLang="en-US" b="1" i="0" strike="noStrike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‹#›</a:t>
            </a:fld>
            <a:endParaRPr kumimoji="0" lang="en-US" altLang="zh-CN" b="1" i="0" strike="noStrike" kern="1200" cap="none" spc="0" normalizeH="0" baseline="0" noProof="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600200"/>
            <a:ext cx="82296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D2870B41-B744-4680-BC02-B286FC111C23}" type="datetimeFigureOut">
              <a:rPr kumimoji="0" lang="zh-CN" altLang="en-US" i="0" strike="noStrike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2023/12/6</a:t>
            </a:fld>
            <a:endParaRPr kumimoji="0" lang="zh-CN" altLang="en-US" i="0" strike="noStrike" kern="1200" cap="none" spc="0" normalizeH="0" baseline="0" noProof="0"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ea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r>
              <a:rPr kumimoji="0" lang="en-US" altLang="zh-CN" i="0" strike="noStrike" kern="1200" cap="none" spc="0" normalizeH="0" baseline="0" noProof="0">
                <a:latin typeface="Comic Sans MS" panose="030F0702030302020204" pitchFamily="66" charset="0"/>
                <a:ea typeface="楷体_GB2312" pitchFamily="49" charset="-122"/>
                <a:cs typeface="+mn-cs"/>
              </a:rPr>
              <a:t>HIT-DBLAB</a:t>
            </a: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–"/>
              <a:defRPr>
                <a:latin typeface="楷体_GB2312" pitchFamily="49" charset="-122"/>
              </a:defRPr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defRPr/>
            </a:pPr>
            <a:fld id="{9C8E8A04-3923-4694-BCDD-FED4D781CBC2}" type="slidenum">
              <a:rPr kumimoji="0" lang="zh-CN" altLang="en-US" b="1" i="0" strike="noStrike" kern="1200" cap="none" spc="0" normalizeH="0" baseline="0" noProof="0">
                <a:latin typeface="楷体_GB2312" pitchFamily="49" charset="-122"/>
                <a:ea typeface="楷体_GB2312" pitchFamily="49" charset="-122"/>
                <a:cs typeface="+mn-cs"/>
              </a:rPr>
              <a:t>‹#›</a:t>
            </a:fld>
            <a:endParaRPr kumimoji="0" lang="en-US" altLang="zh-CN" b="1" i="0" strike="noStrike" kern="1200" cap="none" spc="0" normalizeH="0" baseline="0" noProof="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01B973-1B11-4AD0-AC47-F1760FC75729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AA4DD5-0822-4CB7-BB61-FB5661E1A6E7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01B973-1B11-4AD0-AC47-F1760FC75729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AA4DD5-0822-4CB7-BB61-FB5661E1A6E7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01B973-1B11-4AD0-AC47-F1760FC75729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AA4DD5-0822-4CB7-BB61-FB5661E1A6E7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01B973-1B11-4AD0-AC47-F1760FC75729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AA4DD5-0822-4CB7-BB61-FB5661E1A6E7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01B973-1B11-4AD0-AC47-F1760FC75729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AA4DD5-0822-4CB7-BB61-FB5661E1A6E7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01B973-1B11-4AD0-AC47-F1760FC75729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AA4DD5-0822-4CB7-BB61-FB5661E1A6E7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01B973-1B11-4AD0-AC47-F1760FC75729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AA4DD5-0822-4CB7-BB61-FB5661E1A6E7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029630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245225"/>
            <a:ext cx="838200" cy="612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sz="12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01B973-1B11-4AD0-AC47-F1760FC75729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0"/>
              </a:spcBef>
              <a:buFontTx/>
              <a:buNone/>
              <a:defRPr sz="14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FontTx/>
              <a:buNone/>
              <a:defRPr sz="12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AA4DD5-0822-4CB7-BB61-FB5661E1A6E7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2" name="Picture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0" y="152400"/>
            <a:ext cx="1066800" cy="955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3" name="Picture 11" descr="j029630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 flipV="1">
            <a:off x="6457950" y="1076325"/>
            <a:ext cx="2514600" cy="103188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楷体_GB231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  <a:cs typeface="楷体_GB231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  <a:cs typeface="楷体_GB231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  <a:cs typeface="楷体_GB231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  <a:cs typeface="楷体_GB231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029630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6245225"/>
            <a:ext cx="838200" cy="612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8B2B47C-5EAE-4D20-8307-BD8269ECCD48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ECE1AAA-55CA-4152-8019-9951775E059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pic>
        <p:nvPicPr>
          <p:cNvPr id="2056" name="Picture 9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152400"/>
            <a:ext cx="1066800" cy="955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7" name="Picture 11" descr="j0296302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 flipV="1">
            <a:off x="6457950" y="1076325"/>
            <a:ext cx="2514600" cy="103188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+mj-ea"/>
          <a:cs typeface="楷体_GB2312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3333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9.png"/><Relationship Id="rId5" Type="http://schemas.openxmlformats.org/officeDocument/2006/relationships/image" Target="../media/image27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" y="1268413"/>
            <a:ext cx="8820150" cy="27606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实现篇</a:t>
            </a:r>
            <a:br>
              <a:rPr kumimoji="0" lang="zh-CN" alt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</a:br>
            <a:r>
              <a:rPr kumimoji="0" lang="zh-CN" alt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第八章</a:t>
            </a:r>
            <a:r>
              <a:rPr kumimoji="0" lang="zh-CN" alt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楷体_GB2312"/>
              </a:rPr>
              <a:t>查询处理</a:t>
            </a:r>
            <a:endParaRPr kumimoji="0" lang="zh-CN" altLang="en-US" sz="66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4367530"/>
            <a:ext cx="5353685" cy="1447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主讲：程思瑶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物联网与泛在智能研究中心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C5A806-E62D-4361-9FA7-FFE670E8599B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71EF42-3741-4F24-AAA6-72038F574909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9" name="Rectangle 4"/>
          <p:cNvSpPr/>
          <p:nvPr/>
        </p:nvSpPr>
        <p:spPr>
          <a:xfrm>
            <a:off x="2146300" y="2179638"/>
            <a:ext cx="1828800" cy="609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20000"/>
              </a:spcBef>
            </a:pPr>
            <a:r>
              <a:rPr lang="en-US" altLang="zh-CN" sz="2400" b="0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</a:rPr>
              <a:t>Hash join</a:t>
            </a:r>
            <a:endParaRPr lang="en-US" altLang="zh-CN" sz="2400" b="0" strike="noStrike" noProof="1"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31750" name="Rectangle 5"/>
          <p:cNvSpPr/>
          <p:nvPr/>
        </p:nvSpPr>
        <p:spPr>
          <a:xfrm>
            <a:off x="1231900" y="3551238"/>
            <a:ext cx="1371600" cy="609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20000"/>
              </a:spcBef>
            </a:pPr>
            <a:r>
              <a:rPr lang="en-US" altLang="zh-CN" sz="2400" b="0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</a:rPr>
              <a:t>SEQ scan</a:t>
            </a:r>
            <a:endParaRPr lang="en-US" altLang="zh-CN" sz="2400" b="0" strike="noStrike" noProof="1"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31751" name="Rectangle 6"/>
          <p:cNvSpPr/>
          <p:nvPr/>
        </p:nvSpPr>
        <p:spPr>
          <a:xfrm>
            <a:off x="3898900" y="3551238"/>
            <a:ext cx="1524000" cy="609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0" fontAlgn="base" hangingPunct="0">
              <a:spcBef>
                <a:spcPct val="20000"/>
              </a:spcBef>
            </a:pPr>
            <a:r>
              <a:rPr lang="en-US" altLang="zh-CN" sz="2400" b="0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</a:rPr>
              <a:t>index scan</a:t>
            </a:r>
            <a:endParaRPr lang="en-US" altLang="zh-CN" sz="2400" b="0" strike="noStrike" noProof="1"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5" name="Line 7"/>
          <p:cNvSpPr/>
          <p:nvPr/>
        </p:nvSpPr>
        <p:spPr>
          <a:xfrm>
            <a:off x="3060700" y="1570038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31752" name="Line 8"/>
          <p:cNvSpPr/>
          <p:nvPr/>
        </p:nvSpPr>
        <p:spPr>
          <a:xfrm flipH="1">
            <a:off x="2146300" y="2789238"/>
            <a:ext cx="6858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31753" name="Line 9"/>
          <p:cNvSpPr/>
          <p:nvPr/>
        </p:nvSpPr>
        <p:spPr>
          <a:xfrm>
            <a:off x="3822700" y="2789238"/>
            <a:ext cx="5334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31754" name="Line 10"/>
          <p:cNvSpPr/>
          <p:nvPr/>
        </p:nvSpPr>
        <p:spPr>
          <a:xfrm>
            <a:off x="1917700" y="4160838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31755" name="Line 11"/>
          <p:cNvSpPr/>
          <p:nvPr/>
        </p:nvSpPr>
        <p:spPr>
          <a:xfrm>
            <a:off x="4660900" y="4160838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31756" name="Line 12"/>
          <p:cNvSpPr/>
          <p:nvPr/>
        </p:nvSpPr>
        <p:spPr>
          <a:xfrm>
            <a:off x="4051300" y="2484438"/>
            <a:ext cx="228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31758" name="Text Box 13"/>
          <p:cNvSpPr txBox="1"/>
          <p:nvPr/>
        </p:nvSpPr>
        <p:spPr>
          <a:xfrm>
            <a:off x="6108700" y="3551238"/>
            <a:ext cx="2713038" cy="7493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0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</a:rPr>
              <a:t>Parameters:</a:t>
            </a:r>
            <a:endParaRPr lang="en-US" altLang="zh-CN" sz="2400" b="0" noProof="1"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eaLnBrk="0" hangingPunct="0">
              <a:lnSpc>
                <a:spcPct val="30000"/>
              </a:lnSpc>
              <a:spcBef>
                <a:spcPct val="50000"/>
              </a:spcBef>
            </a:pPr>
            <a:r>
              <a:rPr lang="en-US" altLang="zh-CN" sz="2400" b="0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</a:rPr>
              <a:t>Select Condition,...</a:t>
            </a:r>
            <a:endParaRPr lang="en-US" altLang="zh-CN" sz="2400" b="0" noProof="1"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6" name="Line 14"/>
          <p:cNvSpPr/>
          <p:nvPr/>
        </p:nvSpPr>
        <p:spPr>
          <a:xfrm>
            <a:off x="5651500" y="3779838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31760" name="Text Box 15"/>
          <p:cNvSpPr txBox="1"/>
          <p:nvPr/>
        </p:nvSpPr>
        <p:spPr>
          <a:xfrm>
            <a:off x="1169988" y="4770438"/>
            <a:ext cx="42513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400" b="0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</a:rPr>
              <a:t>StarsIn		MovieStar</a:t>
            </a:r>
            <a:endParaRPr lang="en-US" altLang="zh-CN" sz="2400" b="0" noProof="1"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990600" y="-26987"/>
            <a:ext cx="8153400" cy="1066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sng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j-ea"/>
                <a:cs typeface="楷体_GB2312"/>
              </a:rPr>
              <a:t>Example: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j-ea"/>
                <a:cs typeface="楷体_GB2312"/>
              </a:rPr>
              <a:t>   </a:t>
            </a: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一个物理查询计划</a:t>
            </a:r>
            <a:endParaRPr kumimoji="0" lang="en-US" altLang="zh-CN" sz="4400" b="0" i="0" u="sng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C5A806-E62D-4361-9FA7-FFE670E8599B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60F3A8-2A9F-4D0B-8D02-138F5D6941A0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03288" y="1887538"/>
            <a:ext cx="7340600" cy="4327525"/>
          </a:xfrm>
          <a:prstGeom prst="rect">
            <a:avLst/>
          </a:prstGeom>
        </p:spPr>
        <p:txBody>
          <a:bodyPr/>
          <a:lstStyle/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defRPr/>
            </a:pPr>
            <a:r>
              <a:rPr kumimoji="0" lang="en-US" altLang="zh-CN" sz="32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			L.Q.P</a:t>
            </a:r>
          </a:p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defRPr/>
            </a:pPr>
            <a:endParaRPr kumimoji="0" lang="en-US" altLang="zh-CN" sz="3200" kern="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defRPr/>
            </a:pPr>
            <a:r>
              <a:rPr kumimoji="0" lang="en-US" altLang="zh-CN" sz="32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	P1		   P2	    </a:t>
            </a:r>
            <a:r>
              <a:rPr kumimoji="0" lang="en-US" altLang="zh-CN" sz="32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/>
                <a:ea typeface="+mn-ea"/>
                <a:cs typeface="+mn-cs"/>
              </a:rPr>
              <a:t>…</a:t>
            </a:r>
            <a:r>
              <a:rPr kumimoji="0" lang="en-US" altLang="zh-CN" sz="32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. 	 </a:t>
            </a:r>
            <a:r>
              <a:rPr kumimoji="0" lang="en-US" altLang="zh-CN" sz="3200" kern="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Pn</a:t>
            </a:r>
            <a:endParaRPr kumimoji="0" lang="en-US" altLang="zh-CN" sz="3200" kern="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defRPr/>
            </a:pPr>
            <a:endParaRPr kumimoji="0" lang="en-US" altLang="zh-CN" sz="3200" kern="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defRPr/>
            </a:pPr>
            <a:r>
              <a:rPr kumimoji="0" lang="en-US" altLang="zh-CN" sz="32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	C1		   C2	    </a:t>
            </a:r>
            <a:r>
              <a:rPr kumimoji="0" lang="en-US" altLang="zh-CN" sz="32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/>
                <a:ea typeface="+mn-ea"/>
                <a:cs typeface="+mn-cs"/>
              </a:rPr>
              <a:t>…</a:t>
            </a:r>
            <a:r>
              <a:rPr kumimoji="0" lang="en-US" altLang="zh-CN" sz="32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.          </a:t>
            </a:r>
            <a:r>
              <a:rPr kumimoji="0" lang="en-US" altLang="zh-CN" sz="3200" kern="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Cn</a:t>
            </a:r>
            <a:endParaRPr kumimoji="0" lang="en-US" altLang="zh-CN" sz="3200" kern="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defRPr/>
            </a:pPr>
            <a:r>
              <a:rPr kumimoji="0" lang="en-US" altLang="zh-CN" sz="32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				 </a:t>
            </a:r>
          </a:p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defRPr/>
            </a:pPr>
            <a:r>
              <a:rPr kumimoji="0" lang="en-US" altLang="zh-CN" sz="32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				</a:t>
            </a:r>
            <a:r>
              <a:rPr kumimoji="0" lang="en-US" altLang="zh-CN" sz="3200" kern="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Pick best!</a:t>
            </a:r>
          </a:p>
        </p:txBody>
      </p:sp>
      <p:sp>
        <p:nvSpPr>
          <p:cNvPr id="32773" name="Line 4"/>
          <p:cNvSpPr/>
          <p:nvPr/>
        </p:nvSpPr>
        <p:spPr>
          <a:xfrm>
            <a:off x="1905000" y="3556000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32774" name="Line 5"/>
          <p:cNvSpPr/>
          <p:nvPr/>
        </p:nvSpPr>
        <p:spPr>
          <a:xfrm>
            <a:off x="4114800" y="36322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32775" name="Line 6"/>
          <p:cNvSpPr/>
          <p:nvPr/>
        </p:nvSpPr>
        <p:spPr>
          <a:xfrm>
            <a:off x="6715125" y="36195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32776" name="Line 7"/>
          <p:cNvSpPr/>
          <p:nvPr/>
        </p:nvSpPr>
        <p:spPr>
          <a:xfrm flipV="1">
            <a:off x="5072063" y="4929188"/>
            <a:ext cx="0" cy="38100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32777" name="Line 8"/>
          <p:cNvSpPr/>
          <p:nvPr/>
        </p:nvSpPr>
        <p:spPr>
          <a:xfrm>
            <a:off x="4114800" y="24130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32778" name="Line 9"/>
          <p:cNvSpPr/>
          <p:nvPr/>
        </p:nvSpPr>
        <p:spPr>
          <a:xfrm flipH="1">
            <a:off x="2209800" y="2336800"/>
            <a:ext cx="137160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32779" name="Line 10"/>
          <p:cNvSpPr/>
          <p:nvPr/>
        </p:nvSpPr>
        <p:spPr>
          <a:xfrm>
            <a:off x="4876800" y="2260600"/>
            <a:ext cx="16002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990600" y="44450"/>
            <a:ext cx="8153400" cy="1066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sng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j-ea"/>
                <a:cs typeface="楷体_GB2312"/>
              </a:rPr>
              <a:t>Example: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j-ea"/>
                <a:cs typeface="楷体_GB2312"/>
              </a:rPr>
              <a:t>   </a:t>
            </a: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估计代价</a:t>
            </a:r>
            <a:endParaRPr kumimoji="0" lang="en-US" altLang="zh-CN" sz="4400" b="0" i="0" u="sng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2" name="Rectangle 4"/>
          <p:cNvSpPr>
            <a:spLocks noChangeArrowheads="1"/>
          </p:cNvSpPr>
          <p:nvPr/>
        </p:nvSpPr>
        <p:spPr bwMode="auto">
          <a:xfrm>
            <a:off x="1403350" y="0"/>
            <a:ext cx="774065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4400" b="1" i="0" u="none" strike="noStrike" kern="1200" cap="none" spc="0" normalizeH="0" baseline="0" noProof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258053" name="Rectangle 5"/>
          <p:cNvSpPr>
            <a:spLocks noChangeArrowheads="1"/>
          </p:cNvSpPr>
          <p:nvPr/>
        </p:nvSpPr>
        <p:spPr bwMode="auto">
          <a:xfrm>
            <a:off x="2428875" y="1214438"/>
            <a:ext cx="4714875" cy="100806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  <a:effectLst>
            <a:prstShdw prst="shdw17" dist="17961" dir="2700000">
              <a:srgbClr val="FFFFCC">
                <a:gamma/>
                <a:shade val="60000"/>
                <a:invGamma/>
              </a:srgbClr>
            </a:prstShdw>
          </a:effectLst>
        </p:spPr>
        <p:txBody>
          <a:bodyPr tIns="154800" bIns="154800"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关系代数操作算法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500298" y="2571744"/>
            <a:ext cx="4643470" cy="2046714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marL="342900" marR="0" indent="-342900" defTabSz="914400" eaLnBrk="0" hangingPunct="0">
              <a:spcBef>
                <a:spcPts val="600"/>
              </a:spcBef>
              <a:buClr>
                <a:srgbClr val="800000"/>
              </a:buClr>
              <a:buSzPct val="100000"/>
              <a:buFont typeface="华文琥珀" panose="02010800040101010101" pitchFamily="2" charset="-122"/>
              <a:buChar char="·"/>
              <a:defRPr/>
            </a:pPr>
            <a:r>
              <a:rPr kumimoji="0" lang="zh-CN" altLang="en-US" sz="2800" kern="1200" cap="none" spc="0" normalizeH="0" baseline="0" noProof="0" dirty="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选择操作算法</a:t>
            </a:r>
            <a:endParaRPr kumimoji="0" lang="en-US" altLang="zh-CN" sz="2800" kern="1200" cap="none" spc="0" normalizeH="0" baseline="0" noProof="0" dirty="0">
              <a:solidFill>
                <a:srgbClr val="99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42900" marR="0" indent="-342900" defTabSz="914400" eaLnBrk="0" hangingPunct="0">
              <a:spcBef>
                <a:spcPts val="600"/>
              </a:spcBef>
              <a:buClr>
                <a:srgbClr val="800000"/>
              </a:buClr>
              <a:buSzPct val="100000"/>
              <a:buFont typeface="华文琥珀" panose="02010800040101010101" pitchFamily="2" charset="-122"/>
              <a:buChar char="·"/>
              <a:defRPr/>
            </a:pPr>
            <a:r>
              <a:rPr kumimoji="0" lang="zh-CN" altLang="en-US" sz="2800" kern="1200" cap="none" spc="0" normalizeH="0" baseline="0" noProof="0" dirty="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投影操作算法 </a:t>
            </a:r>
            <a:endParaRPr kumimoji="0" lang="en-US" altLang="zh-CN" sz="2800" kern="1200" cap="none" spc="0" normalizeH="0" baseline="0" noProof="0" dirty="0">
              <a:solidFill>
                <a:srgbClr val="99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42900" marR="0" indent="-342900" defTabSz="914400" eaLnBrk="0" hangingPunct="0">
              <a:spcBef>
                <a:spcPts val="600"/>
              </a:spcBef>
              <a:buClr>
                <a:srgbClr val="800000"/>
              </a:buClr>
              <a:buSzPct val="100000"/>
              <a:buFont typeface="华文琥珀" panose="02010800040101010101" pitchFamily="2" charset="-122"/>
              <a:buChar char="·"/>
              <a:defRPr/>
            </a:pPr>
            <a:r>
              <a:rPr kumimoji="0" lang="zh-CN" altLang="en-US" sz="2800" kern="1200" cap="none" spc="0" normalizeH="0" baseline="0" noProof="0" dirty="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连接操作算法</a:t>
            </a:r>
            <a:endParaRPr kumimoji="0" lang="en-US" altLang="zh-CN" sz="2800" kern="1200" cap="none" spc="0" normalizeH="0" baseline="0" noProof="0" dirty="0">
              <a:solidFill>
                <a:srgbClr val="99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42900" marR="0" indent="-342900" defTabSz="914400" eaLnBrk="0" hangingPunct="0">
              <a:spcBef>
                <a:spcPts val="600"/>
              </a:spcBef>
              <a:buClr>
                <a:srgbClr val="800000"/>
              </a:buClr>
              <a:buSzPct val="100000"/>
              <a:buFont typeface="华文琥珀" panose="02010800040101010101" pitchFamily="2" charset="-122"/>
              <a:buChar char="·"/>
              <a:defRPr/>
            </a:pPr>
            <a:r>
              <a:rPr kumimoji="0" lang="zh-CN" altLang="en-US" sz="2800" kern="1200" cap="none" spc="0" normalizeH="0" baseline="0" noProof="0" dirty="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集合操作算法</a:t>
            </a:r>
            <a:endParaRPr kumimoji="0" lang="en-US" altLang="zh-CN" sz="2800" kern="1200" cap="none" spc="0" normalizeH="0" baseline="0" noProof="0" dirty="0">
              <a:solidFill>
                <a:srgbClr val="99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目录</a:t>
            </a:r>
          </a:p>
        </p:txBody>
      </p:sp>
      <p:sp>
        <p:nvSpPr>
          <p:cNvPr id="3" name="日期占位符 2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849741-CB55-41C2-8554-4E9F57B4AD30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5" name="灯片编号占位符 4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C16CBE9-C7C6-4202-BF2B-B1ACBF7C61A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13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00298" y="2571744"/>
            <a:ext cx="4643470" cy="2046714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marL="342900" marR="0" indent="-342900" defTabSz="914400" eaLnBrk="0" hangingPunct="0">
              <a:spcBef>
                <a:spcPts val="600"/>
              </a:spcBef>
              <a:buClr>
                <a:srgbClr val="800000"/>
              </a:buClr>
              <a:buSzPct val="100000"/>
              <a:buFont typeface="华文琥珀" panose="02010800040101010101" pitchFamily="2" charset="-122"/>
              <a:buChar char="·"/>
              <a:defRPr/>
            </a:pPr>
            <a:r>
              <a:rPr kumimoji="0" lang="zh-CN" altLang="en-US" sz="2800" kern="1200" cap="none" spc="0" normalizeH="0" baseline="0" noProof="0" dirty="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选择操作算法</a:t>
            </a:r>
            <a:endParaRPr kumimoji="0" lang="en-US" altLang="zh-CN" sz="2800" kern="1200" cap="none" spc="0" normalizeH="0" baseline="0" noProof="0" dirty="0">
              <a:solidFill>
                <a:srgbClr val="99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42900" marR="0" indent="-342900" defTabSz="914400" eaLnBrk="0" hangingPunct="0">
              <a:spcBef>
                <a:spcPts val="600"/>
              </a:spcBef>
              <a:buClr>
                <a:srgbClr val="800000"/>
              </a:buClr>
              <a:buSzPct val="100000"/>
              <a:buFont typeface="华文琥珀" panose="02010800040101010101" pitchFamily="2" charset="-122"/>
              <a:buChar char="·"/>
              <a:defRPr/>
            </a:pPr>
            <a:r>
              <a:rPr kumimoji="0" lang="zh-CN" altLang="en-US" sz="2800" kern="1200" cap="none" spc="0" normalizeH="0" baseline="0" noProof="0" dirty="0">
                <a:solidFill>
                  <a:schemeClr val="bg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投影操作算法</a:t>
            </a:r>
            <a:endParaRPr kumimoji="0" lang="en-US" altLang="zh-CN" sz="2800" kern="1200" cap="none" spc="0" normalizeH="0" baseline="0" noProof="0" dirty="0">
              <a:solidFill>
                <a:schemeClr val="bg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42900" marR="0" indent="-342900" defTabSz="914400" eaLnBrk="0" hangingPunct="0">
              <a:spcBef>
                <a:spcPts val="600"/>
              </a:spcBef>
              <a:buClr>
                <a:srgbClr val="800000"/>
              </a:buClr>
              <a:buSzPct val="100000"/>
              <a:buFont typeface="华文琥珀" panose="02010800040101010101" pitchFamily="2" charset="-122"/>
              <a:buChar char="·"/>
              <a:defRPr/>
            </a:pPr>
            <a:r>
              <a:rPr kumimoji="0" lang="zh-CN" altLang="en-US" sz="2800" kern="1200" cap="none" spc="0" normalizeH="0" baseline="0" noProof="0" dirty="0">
                <a:solidFill>
                  <a:schemeClr val="bg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连接操作算法</a:t>
            </a:r>
            <a:endParaRPr kumimoji="0" lang="en-US" altLang="zh-CN" sz="2800" kern="1200" cap="none" spc="0" normalizeH="0" baseline="0" noProof="0" dirty="0">
              <a:solidFill>
                <a:schemeClr val="bg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42900" marR="0" indent="-342900" defTabSz="914400" eaLnBrk="0" hangingPunct="0">
              <a:spcBef>
                <a:spcPts val="600"/>
              </a:spcBef>
              <a:buClr>
                <a:srgbClr val="800000"/>
              </a:buClr>
              <a:buSzPct val="100000"/>
              <a:buFont typeface="华文琥珀" panose="02010800040101010101" pitchFamily="2" charset="-122"/>
              <a:buChar char="·"/>
              <a:defRPr/>
            </a:pPr>
            <a:r>
              <a:rPr kumimoji="0" lang="zh-CN" altLang="en-US" sz="2800" kern="1200" cap="none" spc="0" normalizeH="0" baseline="0" noProof="0" dirty="0">
                <a:solidFill>
                  <a:schemeClr val="bg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集合操作算法</a:t>
            </a:r>
            <a:endParaRPr kumimoji="0" lang="en-US" altLang="zh-CN" sz="2800" kern="1200" cap="none" spc="0" normalizeH="0" baseline="0" noProof="0" dirty="0">
              <a:solidFill>
                <a:schemeClr val="bg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88" y="1285875"/>
            <a:ext cx="8229600" cy="50720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32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使用</a:t>
            </a:r>
            <a:r>
              <a:rPr kumimoji="0" lang="en-US" altLang="zh-CN" sz="32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</a:t>
            </a:r>
            <a:r>
              <a:rPr kumimoji="0" lang="zh-CN" altLang="en-US" sz="32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语言，选择操作表示如下</a:t>
            </a:r>
            <a:endParaRPr kumimoji="0" lang="en-US" altLang="zh-CN" sz="3200" b="1" i="0" u="none" strike="noStrike" kern="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zh-CN" sz="3200" b="1" i="0" u="none" strike="noStrike" kern="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zh-CN" sz="3200" b="1" i="0" u="none" strike="noStrike" kern="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zh-CN" sz="3200" b="1" i="0" u="none" strike="noStrike" kern="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32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选择条件可以是简单条件</a:t>
            </a:r>
            <a:r>
              <a:rPr kumimoji="0" lang="en-US" altLang="zh-CN" sz="3200" b="1" i="0" u="none" strike="noStrike" kern="0" cap="none" spc="0" normalizeH="0" baseline="0" noProof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</a:t>
            </a:r>
            <a:r>
              <a:rPr kumimoji="0" lang="zh-CN" altLang="en-US" sz="3200" b="1" i="0" u="none" strike="noStrike" kern="0" cap="none" spc="0" normalizeH="0" baseline="0" noProof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简单选择操作</a:t>
            </a:r>
            <a:r>
              <a:rPr kumimoji="0" lang="en-US" altLang="zh-CN" sz="3200" b="1" i="0" u="none" strike="noStrike" kern="0" cap="none" spc="0" normalizeH="0" baseline="0" noProof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kumimoji="0" lang="zh-CN" altLang="en-US" sz="2800" b="1" i="0" u="none" strike="noStrike" kern="0" cap="none" spc="0" normalizeH="0" baseline="0" noProof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仅包含关系</a:t>
            </a:r>
            <a:r>
              <a:rPr kumimoji="0" lang="en-US" altLang="zh-CN" sz="2800" b="1" i="0" u="none" strike="noStrike" kern="0" cap="none" spc="0" normalizeH="0" baseline="0" noProof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</a:t>
            </a:r>
            <a:r>
              <a:rPr kumimoji="0" lang="zh-CN" altLang="en-US" sz="2800" b="1" i="0" u="none" strike="noStrike" kern="0" cap="none" spc="0" normalizeH="0" baseline="0" noProof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的一个属性的条件</a:t>
            </a:r>
            <a:endParaRPr kumimoji="0" lang="en-US" altLang="zh-CN" sz="2800" b="1" i="0" u="none" strike="noStrike" kern="0" cap="none" spc="0" normalizeH="0" baseline="0" noProof="1"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32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选择条件也可以是复合条件</a:t>
            </a:r>
            <a:r>
              <a:rPr kumimoji="0" lang="en-US" altLang="zh-CN" sz="3200" b="1" i="0" u="none" strike="noStrike" kern="0" cap="none" spc="0" normalizeH="0" baseline="0" noProof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</a:t>
            </a:r>
            <a:r>
              <a:rPr kumimoji="0" lang="zh-CN" altLang="en-US" sz="3200" b="1" i="0" u="none" strike="noStrike" kern="0" cap="none" spc="0" normalizeH="0" baseline="0" noProof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复杂选择操作</a:t>
            </a:r>
            <a:r>
              <a:rPr kumimoji="0" lang="en-US" altLang="zh-CN" sz="3200" b="1" i="0" u="none" strike="noStrike" kern="0" cap="none" spc="0" normalizeH="0" baseline="0" noProof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kumimoji="0" lang="zh-CN" altLang="en-US" sz="2800" b="1" i="0" u="none" strike="noStrike" kern="0" cap="none" spc="0" normalizeH="0" baseline="0" noProof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由简单条件经</a:t>
            </a:r>
            <a:r>
              <a:rPr kumimoji="0" lang="en-US" altLang="zh-CN" sz="2800" b="1" i="0" u="none" strike="noStrike" kern="0" cap="none" spc="0" normalizeH="0" baseline="0" noProof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AND、OR、NOT</a:t>
            </a:r>
            <a:r>
              <a:rPr kumimoji="0" lang="zh-CN" altLang="en-US" sz="2800" b="1" i="0" u="none" strike="noStrike" kern="0" cap="none" spc="0" normalizeH="0" baseline="0" noProof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等逻辑运算符连接而成的条件</a:t>
            </a:r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AF0FFE-4E2F-4250-BE16-EEC04A214410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00F8A40-4849-431C-99D0-451B467EF21E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14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4479" y="2080939"/>
            <a:ext cx="5472607" cy="1348061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25000"/>
                <a:lumOff val="75000"/>
              </a:schemeClr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marL="228600" marR="0" indent="-228600" defTabSz="914400" eaLnBrk="0" hangingPunct="0">
              <a:spcBef>
                <a:spcPct val="20000"/>
              </a:spcBef>
              <a:buClrTx/>
              <a:buSzPct val="65000"/>
              <a:defRPr/>
            </a:pPr>
            <a:r>
              <a:rPr kumimoji="0" lang="en-US" altLang="zh-CN" sz="2400" kern="0" cap="none" spc="0" normalizeH="0" baseline="0" noProof="0" dirty="0">
                <a:latin typeface="+mn-lt"/>
                <a:ea typeface="华文行楷" panose="02010800040101010101" pitchFamily="2" charset="-122"/>
                <a:cs typeface="Times New Roman" panose="02020603050405020304" pitchFamily="18" charset="0"/>
              </a:rPr>
              <a:t>SELECT  *</a:t>
            </a:r>
          </a:p>
          <a:p>
            <a:pPr marL="228600" marR="0" indent="-228600" defTabSz="914400" eaLnBrk="0" hangingPunct="0">
              <a:spcBef>
                <a:spcPct val="20000"/>
              </a:spcBef>
              <a:buClrTx/>
              <a:buSzPct val="65000"/>
              <a:defRPr/>
            </a:pPr>
            <a:r>
              <a:rPr kumimoji="0" lang="en-US" altLang="zh-CN" sz="2400" kern="0" cap="none" spc="0" normalizeH="0" baseline="0" noProof="0" dirty="0">
                <a:latin typeface="+mn-lt"/>
                <a:ea typeface="华文行楷" panose="02010800040101010101" pitchFamily="2" charset="-122"/>
                <a:cs typeface="Times New Roman" panose="02020603050405020304" pitchFamily="18" charset="0"/>
              </a:rPr>
              <a:t>FROM  R</a:t>
            </a:r>
          </a:p>
          <a:p>
            <a:pPr marL="228600" marR="0" indent="-228600" defTabSz="914400" eaLnBrk="0" hangingPunct="0">
              <a:spcBef>
                <a:spcPct val="20000"/>
              </a:spcBef>
              <a:buClrTx/>
              <a:buSzPct val="65000"/>
              <a:defRPr/>
            </a:pPr>
            <a:r>
              <a:rPr kumimoji="0" lang="en-US" altLang="zh-CN" sz="2400" kern="0" cap="none" spc="0" normalizeH="0" baseline="0" noProof="0" dirty="0">
                <a:latin typeface="+mn-lt"/>
                <a:ea typeface="华文行楷" panose="02010800040101010101" pitchFamily="2" charset="-122"/>
                <a:cs typeface="Times New Roman" panose="02020603050405020304" pitchFamily="18" charset="0"/>
              </a:rPr>
              <a:t>WHERE  C</a:t>
            </a:r>
            <a:r>
              <a:rPr kumimoji="0" lang="en-US" altLang="zh-CN" sz="2400" kern="0" cap="none" spc="0" normalizeH="0" baseline="-30000" noProof="0" dirty="0">
                <a:latin typeface="+mn-lt"/>
                <a:ea typeface="华文行楷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kern="0" cap="none" spc="0" normalizeH="0" baseline="0" noProof="0" dirty="0">
                <a:latin typeface="+mn-lt"/>
                <a:ea typeface="华文行楷" panose="02010800040101010101" pitchFamily="2" charset="-122"/>
                <a:cs typeface="Times New Roman" panose="02020603050405020304" pitchFamily="18" charset="0"/>
              </a:rPr>
              <a:t> AND C</a:t>
            </a:r>
            <a:r>
              <a:rPr kumimoji="0" lang="en-US" altLang="zh-CN" sz="2400" kern="0" cap="none" spc="0" normalizeH="0" baseline="-30000" noProof="0" dirty="0">
                <a:latin typeface="+mn-lt"/>
                <a:ea typeface="华文行楷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kern="0" cap="none" spc="0" normalizeH="0" baseline="0" noProof="0" dirty="0">
                <a:latin typeface="+mn-lt"/>
                <a:ea typeface="华文行楷" panose="02010800040101010101" pitchFamily="2" charset="-122"/>
                <a:cs typeface="Times New Roman" panose="02020603050405020304" pitchFamily="18" charset="0"/>
              </a:rPr>
              <a:t> OR C</a:t>
            </a:r>
            <a:r>
              <a:rPr kumimoji="0" lang="en-US" altLang="zh-CN" sz="2400" kern="0" cap="none" spc="0" normalizeH="0" baseline="-30000" noProof="0" dirty="0">
                <a:latin typeface="+mn-lt"/>
                <a:ea typeface="华文行楷" panose="0201080004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2400" kern="0" cap="none" spc="0" normalizeH="0" baseline="0" noProof="0" dirty="0">
                <a:latin typeface="+mn-lt"/>
                <a:ea typeface="华文行楷" panose="02010800040101010101" pitchFamily="2" charset="-122"/>
                <a:cs typeface="Times New Roman" panose="02020603050405020304" pitchFamily="18" charset="0"/>
              </a:rPr>
              <a:t> ...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简单选择操作算法</a:t>
            </a:r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AF0FFE-4E2F-4250-BE16-EEC04A214410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C98E166-3614-4D28-B3E2-B7787EA2DEE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15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71550" y="981075"/>
            <a:ext cx="4033838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.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线性搜索算法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42988" y="3048000"/>
            <a:ext cx="4752975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.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二元搜索算法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403645" y="1556792"/>
            <a:ext cx="7168880" cy="13716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顺序地读取被操作关系的每个元组；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测试该元组是否满足选择条件；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如果满足，则作为一个结果元组输出。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403648" y="3786546"/>
            <a:ext cx="7097442" cy="981306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条件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: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某属性相等比较且关系按该属性排序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对操作关系用二元搜索找到元组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403648" y="4982166"/>
            <a:ext cx="7168880" cy="137579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如果关系具有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个元组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二元搜索需要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O(log(</a:t>
            </a:r>
            <a:r>
              <a:rPr kumimoji="0" lang="en-US" altLang="zh-CN" sz="2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))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时间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3388" y="260350"/>
            <a:ext cx="497046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3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.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主索引或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HASH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搜索算法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3388" y="1844675"/>
            <a:ext cx="79248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4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.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使用主索引查找满足条件的元组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91174" y="901079"/>
            <a:ext cx="7852792" cy="943744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条件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: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主索引属性或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Hash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属性上的相等比较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使用主索引或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HASH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方法搜索操作关系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.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95094" y="2450548"/>
            <a:ext cx="7848872" cy="95855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条件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: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主索引属性上的非相等比较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使用主索引选择满足条件的所有元组。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31800" y="3429000"/>
            <a:ext cx="79248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5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.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使用聚集索引查找满足条件的元组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91174" y="4005060"/>
            <a:ext cx="7852792" cy="100811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 marL="228600" indent="-228600"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9pPr>
          </a:lstStyle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条件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: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具有聚集索引的非键属性上相等比较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使用这个聚集索引读取所有满足条件的元组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34975" y="4941888"/>
            <a:ext cx="79248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6．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-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树和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+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-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树索引搜索算法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793134" y="5546575"/>
            <a:ext cx="7850832" cy="1050776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条件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: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树或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+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树索引属性上相等或非相等比较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使用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B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+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树索引搜索查找所有满足条件组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复杂选择操作算法</a:t>
            </a:r>
          </a:p>
        </p:txBody>
      </p:sp>
      <p:sp>
        <p:nvSpPr>
          <p:cNvPr id="3" name="日期占位符 2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849741-CB55-41C2-8554-4E9F57B4AD30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5" name="灯片编号占位符 4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995E3AB-C044-4CD6-A8F8-BE690F2141CC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09600" y="1268760"/>
            <a:ext cx="8210872" cy="2736304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marL="285750" marR="0" indent="-285750" defTabSz="914400" eaLnBrk="0" hangingPunct="0">
              <a:spcBef>
                <a:spcPts val="0"/>
              </a:spcBef>
              <a:buClr>
                <a:schemeClr val="tx2"/>
              </a:buClr>
              <a:buSzPct val="75000"/>
              <a:defRPr/>
            </a:pPr>
            <a:r>
              <a:rPr kumimoji="1" lang="zh-CN" altLang="en-US" sz="3200" kern="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7</a:t>
            </a:r>
            <a:r>
              <a:rPr kumimoji="1" lang="en-US" altLang="zh-CN" sz="3200" kern="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. </a:t>
            </a:r>
            <a:r>
              <a:rPr kumimoji="1" lang="zh-CN" altLang="en-US" sz="3200" kern="0" cap="none" spc="0" normalizeH="0" baseline="0" noProof="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合取选择算法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合取条件中存在简单条件Ｃ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Ｃ涉及的属性上定义有某种存取方法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存取方法适应于上述六个算法之一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用相应算法搜索关系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选择满足Ｃ的元组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并检验是否满足其他条件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若满足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作为结果元组。</a:t>
            </a:r>
            <a:endParaRPr kumimoji="1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7640" y="4221087"/>
            <a:ext cx="8212832" cy="2016224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8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.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使用复合索引的合取选择算法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如果合取条件定义在一组属性上的相等比较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而且存在一个由这组属性构成的复合索引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使用这个复合索引完成选择操作。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C5A806-E62D-4361-9FA7-FFE670E8599B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932E4C-3189-4993-B64D-CF4EDF5C637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18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00298" y="2571744"/>
            <a:ext cx="4643470" cy="2046714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marL="342900" marR="0" indent="-342900" defTabSz="914400" eaLnBrk="0" hangingPunct="0">
              <a:spcBef>
                <a:spcPts val="600"/>
              </a:spcBef>
              <a:buClr>
                <a:srgbClr val="800000"/>
              </a:buClr>
              <a:buSzPct val="100000"/>
              <a:buFont typeface="华文琥珀" panose="02010800040101010101" pitchFamily="2" charset="-122"/>
              <a:buChar char="·"/>
              <a:defRPr/>
            </a:pPr>
            <a:r>
              <a:rPr kumimoji="0" lang="zh-CN" altLang="en-US" sz="2800" kern="1200" cap="none" spc="0" normalizeH="0" baseline="0" noProof="0" dirty="0">
                <a:solidFill>
                  <a:schemeClr val="bg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选择操作算法</a:t>
            </a:r>
            <a:endParaRPr kumimoji="0" lang="en-US" altLang="zh-CN" sz="2800" kern="1200" cap="none" spc="0" normalizeH="0" baseline="0" noProof="0" dirty="0">
              <a:solidFill>
                <a:schemeClr val="bg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42900" marR="0" indent="-342900" defTabSz="914400" eaLnBrk="0" hangingPunct="0">
              <a:spcBef>
                <a:spcPts val="600"/>
              </a:spcBef>
              <a:buClr>
                <a:srgbClr val="800000"/>
              </a:buClr>
              <a:buSzPct val="100000"/>
              <a:buFont typeface="华文琥珀" panose="02010800040101010101" pitchFamily="2" charset="-122"/>
              <a:buChar char="·"/>
              <a:defRPr/>
            </a:pPr>
            <a:r>
              <a:rPr kumimoji="0" lang="zh-CN" altLang="en-US" sz="2800" kern="1200" cap="none" spc="0" normalizeH="0" baseline="0" noProof="0" dirty="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投影操作算法</a:t>
            </a:r>
            <a:endParaRPr kumimoji="0" lang="en-US" altLang="zh-CN" sz="2800" kern="1200" cap="none" spc="0" normalizeH="0" baseline="0" noProof="0" dirty="0">
              <a:solidFill>
                <a:srgbClr val="99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42900" marR="0" indent="-342900" defTabSz="914400" eaLnBrk="0" hangingPunct="0">
              <a:spcBef>
                <a:spcPts val="600"/>
              </a:spcBef>
              <a:buClr>
                <a:srgbClr val="800000"/>
              </a:buClr>
              <a:buSzPct val="100000"/>
              <a:buFont typeface="华文琥珀" panose="02010800040101010101" pitchFamily="2" charset="-122"/>
              <a:buChar char="·"/>
              <a:defRPr/>
            </a:pPr>
            <a:r>
              <a:rPr kumimoji="0" lang="zh-CN" altLang="en-US" sz="2800" kern="1200" cap="none" spc="0" normalizeH="0" baseline="0" noProof="0" dirty="0">
                <a:solidFill>
                  <a:schemeClr val="bg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连接操作算法</a:t>
            </a:r>
            <a:endParaRPr kumimoji="0" lang="en-US" altLang="zh-CN" sz="2800" kern="1200" cap="none" spc="0" normalizeH="0" baseline="0" noProof="0" dirty="0">
              <a:solidFill>
                <a:schemeClr val="bg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42900" marR="0" indent="-342900" defTabSz="914400" eaLnBrk="0" hangingPunct="0">
              <a:spcBef>
                <a:spcPts val="600"/>
              </a:spcBef>
              <a:buClr>
                <a:srgbClr val="800000"/>
              </a:buClr>
              <a:buSzPct val="100000"/>
              <a:buFont typeface="华文琥珀" panose="02010800040101010101" pitchFamily="2" charset="-122"/>
              <a:buChar char="·"/>
              <a:defRPr/>
            </a:pPr>
            <a:r>
              <a:rPr kumimoji="0" lang="zh-CN" altLang="en-US" sz="2800" kern="1200" cap="none" spc="0" normalizeH="0" baseline="0" noProof="0" dirty="0">
                <a:solidFill>
                  <a:schemeClr val="bg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集合操作算法</a:t>
            </a:r>
            <a:endParaRPr kumimoji="0" lang="en-US" altLang="zh-CN" sz="2800" kern="1200" cap="none" spc="0" normalizeH="0" baseline="0" noProof="0" dirty="0">
              <a:solidFill>
                <a:schemeClr val="bg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目录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投影操作的实现算法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75" y="1600200"/>
            <a:ext cx="6215063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设</a:t>
            </a:r>
            <a:r>
              <a:rPr kumimoji="0" lang="zh-CN" altLang="en-US" sz="32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</a:t>
            </a:r>
            <a:r>
              <a:rPr kumimoji="0" lang="en-US" altLang="zh-CN" sz="3200" b="1" i="1" u="none" strike="noStrike" kern="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200" b="1" i="1" u="none" strike="noStrike" kern="0" cap="none" spc="0" normalizeH="0" baseline="-48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3200" b="1" i="1" u="none" strike="noStrike" kern="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, ..., </a:t>
            </a:r>
            <a:r>
              <a:rPr kumimoji="0" lang="en-US" altLang="zh-CN" sz="3200" b="1" i="1" u="none" strike="noStrike" kern="0" cap="none" spc="0" normalizeH="0" baseline="-3000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200" b="1" i="1" u="none" strike="noStrike" kern="0" cap="none" spc="0" normalizeH="0" baseline="-4800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(R)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是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上的投影操作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若{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1" i="1" u="none" strike="noStrike" kern="0" cap="none" spc="0" normalizeH="0" baseline="-30000" noProof="0" dirty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, ..., </a:t>
            </a:r>
            <a:r>
              <a:rPr kumimoji="0" lang="en-US" altLang="zh-CN" sz="2800" b="1" i="1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1" i="1" u="none" strike="noStrike" kern="0" cap="none" spc="0" normalizeH="0" baseline="-30000" noProof="0" dirty="0" err="1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}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中包括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的码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1143000" marR="0" lvl="2" indent="-228600" algn="just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存取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的所有元组一次即可完成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;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1143000" marR="0" lvl="2" indent="-228600" algn="just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操作结果具有与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同样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只是每个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1143000" marR="0" lvl="2" indent="-228600" algn="just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元组仅包括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i="1" u="none" strike="noStrike" kern="0" cap="none" spc="0" normalizeH="0" baseline="-3000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i="1" u="none" strike="noStrike" kern="0" cap="none" spc="0" normalizeH="0" baseline="-2500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…</a:t>
            </a:r>
            <a:r>
              <a:rPr kumimoji="0" lang="zh-CN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i="1" u="none" strike="noStrike" kern="0" cap="none" spc="0" normalizeH="0" baseline="-30000" noProof="0" dirty="0" err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k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的值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如果投影属性表中不包含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的码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1143000" marR="0" lvl="2" indent="-228600" algn="just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需要删除操作结果中的重复元组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可利用排序算法来实现投影操作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AF0FFE-4E2F-4250-BE16-EEC04A214410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41C2DC5-CB6D-486D-BEA9-00945BC9CC45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19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966" name="组合 6"/>
          <p:cNvGrpSpPr/>
          <p:nvPr/>
        </p:nvGrpSpPr>
        <p:grpSpPr>
          <a:xfrm>
            <a:off x="6457950" y="1285875"/>
            <a:ext cx="2500313" cy="5072063"/>
            <a:chOff x="6458416" y="1285860"/>
            <a:chExt cx="2500330" cy="5072098"/>
          </a:xfrm>
        </p:grpSpPr>
        <p:sp>
          <p:nvSpPr>
            <p:cNvPr id="40968" name="矩形 7"/>
            <p:cNvSpPr/>
            <p:nvPr/>
          </p:nvSpPr>
          <p:spPr>
            <a:xfrm>
              <a:off x="6458416" y="1285860"/>
              <a:ext cx="2500330" cy="5072098"/>
            </a:xfrm>
            <a:prstGeom prst="rect">
              <a:avLst/>
            </a:prstGeom>
            <a:solidFill>
              <a:srgbClr val="FFFFCC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342900" lvl="0" indent="-342900" algn="just" eaLnBrk="1" fontAlgn="base" hangingPunct="1">
                <a:lnSpc>
                  <a:spcPct val="110000"/>
                </a:lnSpc>
                <a:buClr>
                  <a:schemeClr val="hlink"/>
                </a:buClr>
                <a:buSzPct val="50000"/>
                <a:buNone/>
              </a:pPr>
              <a:endParaRPr lang="zh-CN" altLang="en-US" sz="3000" strike="noStrike" noProof="1">
                <a:solidFill>
                  <a:schemeClr val="bg2"/>
                </a:solidFill>
                <a:ea typeface="华文新魏" panose="02010800040101010101" pitchFamily="2" charset="-122"/>
              </a:endParaRPr>
            </a:p>
          </p:txBody>
        </p:sp>
        <p:grpSp>
          <p:nvGrpSpPr>
            <p:cNvPr id="7" name="组合 31"/>
            <p:cNvGrpSpPr/>
            <p:nvPr/>
          </p:nvGrpSpPr>
          <p:grpSpPr>
            <a:xfrm>
              <a:off x="6500826" y="1428736"/>
              <a:ext cx="2454305" cy="4643470"/>
              <a:chOff x="6429388" y="1428736"/>
              <a:chExt cx="2454305" cy="4643470"/>
            </a:xfrm>
          </p:grpSpPr>
          <p:sp>
            <p:nvSpPr>
              <p:cNvPr id="10" name="TextBox 3"/>
              <p:cNvSpPr txBox="1"/>
              <p:nvPr/>
            </p:nvSpPr>
            <p:spPr>
              <a:xfrm>
                <a:off x="7143768" y="2571744"/>
                <a:ext cx="1571636" cy="400110"/>
              </a:xfrm>
              <a:prstGeom prst="rect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>
                <a:spAutoFit/>
              </a:bodyPr>
              <a:lstStyle/>
              <a:p>
                <a:pPr marR="0" defTabSz="914400" eaLnBrk="0" hangingPunct="0">
                  <a:spcBef>
                    <a:spcPct val="20000"/>
                  </a:spcBef>
                  <a:buClrTx/>
                  <a:buSzTx/>
                  <a:defRPr/>
                </a:pPr>
                <a:r>
                  <a:rPr kumimoji="0" lang="en-US" altLang="zh-CN" kern="1200" cap="none" spc="0" normalizeH="0" baseline="0" noProof="0" dirty="0">
                    <a:latin typeface="楷体_GB2312" pitchFamily="49" charset="-122"/>
                    <a:ea typeface="楷体_GB2312" pitchFamily="49" charset="-122"/>
                    <a:cs typeface="+mn-cs"/>
                  </a:rPr>
                  <a:t>(</a:t>
                </a:r>
                <a:r>
                  <a:rPr kumimoji="0" lang="en-US" altLang="zh-CN" i="1" kern="1200" cap="none" spc="0" normalizeH="0" baseline="0" noProof="0" dirty="0">
                    <a:latin typeface="楷体_GB2312" pitchFamily="49" charset="-122"/>
                    <a:ea typeface="楷体_GB2312" pitchFamily="49" charset="-122"/>
                    <a:cs typeface="+mn-cs"/>
                  </a:rPr>
                  <a:t>A</a:t>
                </a:r>
                <a:r>
                  <a:rPr kumimoji="0" lang="en-US" altLang="zh-CN" i="1" kern="1200" cap="none" spc="0" normalizeH="0" baseline="-25000" noProof="0" dirty="0">
                    <a:latin typeface="楷体_GB2312" pitchFamily="49" charset="-122"/>
                    <a:ea typeface="楷体_GB2312" pitchFamily="49" charset="-122"/>
                    <a:cs typeface="+mn-cs"/>
                  </a:rPr>
                  <a:t>1</a:t>
                </a:r>
                <a:r>
                  <a:rPr kumimoji="0" lang="en-US" altLang="zh-CN" i="1" kern="1200" cap="none" spc="0" normalizeH="0" baseline="0" noProof="0" dirty="0">
                    <a:latin typeface="楷体_GB2312" pitchFamily="49" charset="-122"/>
                    <a:ea typeface="楷体_GB2312" pitchFamily="49" charset="-122"/>
                    <a:cs typeface="+mn-cs"/>
                  </a:rPr>
                  <a:t>,…, A</a:t>
                </a:r>
                <a:r>
                  <a:rPr kumimoji="0" lang="en-US" altLang="zh-CN" i="1" kern="1200" cap="none" spc="0" normalizeH="0" baseline="-25000" noProof="0" dirty="0">
                    <a:latin typeface="楷体_GB2312" pitchFamily="49" charset="-122"/>
                    <a:ea typeface="楷体_GB2312" pitchFamily="49" charset="-122"/>
                    <a:cs typeface="+mn-cs"/>
                  </a:rPr>
                  <a:t>n</a:t>
                </a:r>
                <a:r>
                  <a:rPr kumimoji="0" lang="en-US" altLang="zh-CN" kern="1200" cap="none" spc="0" normalizeH="0" baseline="0" noProof="0" dirty="0">
                    <a:latin typeface="楷体_GB2312" pitchFamily="49" charset="-122"/>
                    <a:ea typeface="楷体_GB2312" pitchFamily="49" charset="-122"/>
                    <a:cs typeface="+mn-cs"/>
                  </a:rPr>
                  <a:t>)</a:t>
                </a:r>
                <a:endParaRPr kumimoji="0" lang="zh-CN" altLang="en-US" kern="1200" cap="none" spc="0" normalizeH="0" baseline="0" noProof="0" dirty="0">
                  <a:latin typeface="楷体_GB2312" pitchFamily="49" charset="-122"/>
                  <a:ea typeface="楷体_GB2312" pitchFamily="49" charset="-122"/>
                  <a:cs typeface="+mn-cs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43768" y="3286124"/>
                <a:ext cx="1584000" cy="400110"/>
              </a:xfrm>
              <a:prstGeom prst="rect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txBody>
              <a:bodyPr>
                <a:spAutoFit/>
              </a:bodyPr>
              <a:lstStyle/>
              <a:p>
                <a:pPr marR="0" defTabSz="914400" eaLnBrk="0" hangingPunct="0">
                  <a:spcBef>
                    <a:spcPct val="20000"/>
                  </a:spcBef>
                  <a:buClrTx/>
                  <a:buSzTx/>
                  <a:defRPr/>
                </a:pPr>
                <a:r>
                  <a:rPr kumimoji="0" lang="en-US" altLang="zh-CN" kern="1200" cap="none" spc="0" normalizeH="0" baseline="0" noProof="0" dirty="0">
                    <a:latin typeface="楷体_GB2312" pitchFamily="49" charset="-122"/>
                    <a:ea typeface="楷体_GB2312" pitchFamily="49" charset="-122"/>
                    <a:cs typeface="+mn-cs"/>
                  </a:rPr>
                  <a:t>(</a:t>
                </a:r>
                <a:r>
                  <a:rPr kumimoji="0" lang="en-US" altLang="zh-CN" i="1" kern="1200" cap="none" spc="0" normalizeH="0" baseline="0" noProof="0" dirty="0">
                    <a:latin typeface="楷体_GB2312" pitchFamily="49" charset="-122"/>
                    <a:ea typeface="楷体_GB2312" pitchFamily="49" charset="-122"/>
                    <a:cs typeface="+mn-cs"/>
                  </a:rPr>
                  <a:t>A</a:t>
                </a:r>
                <a:r>
                  <a:rPr kumimoji="0" lang="en-US" altLang="zh-CN" i="1" kern="1200" cap="none" spc="0" normalizeH="0" baseline="-25000" noProof="0" dirty="0">
                    <a:latin typeface="楷体_GB2312" pitchFamily="49" charset="-122"/>
                    <a:ea typeface="楷体_GB2312" pitchFamily="49" charset="-122"/>
                    <a:cs typeface="+mn-cs"/>
                  </a:rPr>
                  <a:t>1</a:t>
                </a:r>
                <a:r>
                  <a:rPr kumimoji="0" lang="en-US" altLang="zh-CN" i="1" kern="1200" cap="none" spc="0" normalizeH="0" baseline="0" noProof="0" dirty="0">
                    <a:latin typeface="楷体_GB2312" pitchFamily="49" charset="-122"/>
                    <a:ea typeface="楷体_GB2312" pitchFamily="49" charset="-122"/>
                    <a:cs typeface="+mn-cs"/>
                  </a:rPr>
                  <a:t>,…, </a:t>
                </a:r>
                <a:r>
                  <a:rPr kumimoji="0" lang="en-US" altLang="zh-CN" i="1" kern="1200" cap="none" spc="0" normalizeH="0" baseline="0" noProof="0" dirty="0" err="1">
                    <a:latin typeface="楷体_GB2312" pitchFamily="49" charset="-122"/>
                    <a:ea typeface="楷体_GB2312" pitchFamily="49" charset="-122"/>
                    <a:cs typeface="+mn-cs"/>
                  </a:rPr>
                  <a:t>A</a:t>
                </a:r>
                <a:r>
                  <a:rPr kumimoji="0" lang="en-US" altLang="zh-CN" i="1" kern="1200" cap="none" spc="0" normalizeH="0" baseline="-25000" noProof="0" dirty="0" err="1">
                    <a:latin typeface="楷体_GB2312" pitchFamily="49" charset="-122"/>
                    <a:ea typeface="楷体_GB2312" pitchFamily="49" charset="-122"/>
                    <a:cs typeface="+mn-cs"/>
                  </a:rPr>
                  <a:t>k</a:t>
                </a:r>
                <a:r>
                  <a:rPr kumimoji="0" lang="en-US" altLang="zh-CN" kern="1200" cap="none" spc="0" normalizeH="0" baseline="0" noProof="0" dirty="0">
                    <a:latin typeface="楷体_GB2312" pitchFamily="49" charset="-122"/>
                    <a:ea typeface="楷体_GB2312" pitchFamily="49" charset="-122"/>
                    <a:cs typeface="+mn-cs"/>
                  </a:rPr>
                  <a:t>)</a:t>
                </a:r>
                <a:endParaRPr kumimoji="0" lang="zh-CN" altLang="en-US" kern="1200" cap="none" spc="0" normalizeH="0" baseline="0" noProof="0" dirty="0">
                  <a:latin typeface="楷体_GB2312" pitchFamily="49" charset="-122"/>
                  <a:ea typeface="楷体_GB2312" pitchFamily="49" charset="-122"/>
                  <a:cs typeface="+mn-cs"/>
                </a:endParaRPr>
              </a:p>
            </p:txBody>
          </p:sp>
          <p:grpSp>
            <p:nvGrpSpPr>
              <p:cNvPr id="40971" name="组合 7"/>
              <p:cNvGrpSpPr/>
              <p:nvPr/>
            </p:nvGrpSpPr>
            <p:grpSpPr>
              <a:xfrm>
                <a:off x="7358082" y="1428736"/>
                <a:ext cx="1071570" cy="737534"/>
                <a:chOff x="7215206" y="1500174"/>
                <a:chExt cx="1071570" cy="737534"/>
              </a:xfrm>
            </p:grpSpPr>
            <p:sp>
              <p:nvSpPr>
                <p:cNvPr id="40991" name="流程图: 磁盘 26"/>
                <p:cNvSpPr/>
                <p:nvPr/>
              </p:nvSpPr>
              <p:spPr>
                <a:xfrm>
                  <a:off x="7215206" y="1500174"/>
                  <a:ext cx="1071570" cy="714380"/>
                </a:xfrm>
                <a:prstGeom prst="flowChartMagneticDisk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b="0">
                      <a:solidFill>
                        <a:srgbClr val="0033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b="0">
                      <a:solidFill>
                        <a:srgbClr val="8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0">
                      <a:solidFill>
                        <a:srgbClr val="0033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5pPr>
                </a:lstStyle>
                <a:p>
                  <a:pPr marL="342900" lvl="0" indent="-342900" algn="just" eaLnBrk="1" fontAlgn="base" hangingPunct="1">
                    <a:lnSpc>
                      <a:spcPct val="110000"/>
                    </a:lnSpc>
                    <a:buClr>
                      <a:schemeClr val="hlink"/>
                    </a:buClr>
                    <a:buSzPct val="50000"/>
                    <a:buNone/>
                  </a:pPr>
                  <a:endParaRPr lang="zh-CN" altLang="en-US" sz="3000" strike="noStrike" noProof="1">
                    <a:solidFill>
                      <a:schemeClr val="bg2"/>
                    </a:solidFill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40992" name="TextBox 6"/>
                <p:cNvSpPr txBox="1"/>
                <p:nvPr/>
              </p:nvSpPr>
              <p:spPr>
                <a:xfrm>
                  <a:off x="7577510" y="1714488"/>
                  <a:ext cx="434734" cy="523220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b="0">
                      <a:solidFill>
                        <a:srgbClr val="0033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b="0">
                      <a:solidFill>
                        <a:srgbClr val="8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0">
                      <a:solidFill>
                        <a:srgbClr val="0033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5pPr>
                </a:lstStyle>
                <a:p>
                  <a:pPr marL="0" lvl="0" indent="0" fontAlgn="base">
                    <a:buNone/>
                  </a:pPr>
                  <a:r>
                    <a:rPr lang="en-US" altLang="zh-CN" sz="2800" i="1" strike="noStrike" noProof="1">
                      <a:latin typeface="楷体_GB2312" pitchFamily="49" charset="-122"/>
                      <a:ea typeface="+mn-ea"/>
                      <a:cs typeface="楷体_GB2312"/>
                    </a:rPr>
                    <a:t>R</a:t>
                  </a:r>
                  <a:endParaRPr lang="zh-CN" altLang="en-US" sz="2800" i="1" strike="noStrike" noProof="1">
                    <a:latin typeface="楷体_GB2312" pitchFamily="49" charset="-122"/>
                  </a:endParaRPr>
                </a:p>
              </p:txBody>
            </p:sp>
          </p:grpSp>
          <p:grpSp>
            <p:nvGrpSpPr>
              <p:cNvPr id="40974" name="组合 8"/>
              <p:cNvGrpSpPr/>
              <p:nvPr/>
            </p:nvGrpSpPr>
            <p:grpSpPr>
              <a:xfrm>
                <a:off x="7385978" y="4071942"/>
                <a:ext cx="1099371" cy="723020"/>
                <a:chOff x="7215206" y="1500174"/>
                <a:chExt cx="1099371" cy="723020"/>
              </a:xfrm>
            </p:grpSpPr>
            <p:sp>
              <p:nvSpPr>
                <p:cNvPr id="40989" name="流程图: 磁盘 24"/>
                <p:cNvSpPr/>
                <p:nvPr/>
              </p:nvSpPr>
              <p:spPr>
                <a:xfrm>
                  <a:off x="7215206" y="1500174"/>
                  <a:ext cx="1071570" cy="714380"/>
                </a:xfrm>
                <a:prstGeom prst="flowChartMagneticDisk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b="0">
                      <a:solidFill>
                        <a:srgbClr val="0033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b="0">
                      <a:solidFill>
                        <a:srgbClr val="8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0">
                      <a:solidFill>
                        <a:srgbClr val="0033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5pPr>
                </a:lstStyle>
                <a:p>
                  <a:pPr marL="342900" lvl="0" indent="-342900" algn="just" eaLnBrk="1" fontAlgn="base" hangingPunct="1">
                    <a:lnSpc>
                      <a:spcPct val="110000"/>
                    </a:lnSpc>
                    <a:buClr>
                      <a:schemeClr val="hlink"/>
                    </a:buClr>
                    <a:buSzPct val="50000"/>
                    <a:buNone/>
                  </a:pPr>
                  <a:endParaRPr lang="zh-CN" altLang="en-US" sz="3000" strike="noStrike" noProof="1">
                    <a:solidFill>
                      <a:schemeClr val="bg2"/>
                    </a:solidFill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40990" name="TextBox 25"/>
                <p:cNvSpPr txBox="1"/>
                <p:nvPr/>
              </p:nvSpPr>
              <p:spPr>
                <a:xfrm>
                  <a:off x="7301158" y="1699974"/>
                  <a:ext cx="1013419" cy="523220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b="0">
                      <a:solidFill>
                        <a:srgbClr val="0033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b="0">
                      <a:solidFill>
                        <a:srgbClr val="8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0">
                      <a:solidFill>
                        <a:srgbClr val="0033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5pPr>
                </a:lstStyle>
                <a:p>
                  <a:pPr marL="0" lvl="0" indent="0" fontAlgn="base">
                    <a:buNone/>
                  </a:pPr>
                  <a:r>
                    <a:rPr lang="en-US" altLang="zh-CN" sz="2800" i="1" strike="noStrike" noProof="1">
                      <a:latin typeface="楷体_GB2312" pitchFamily="49" charset="-122"/>
                      <a:ea typeface="+mn-ea"/>
                      <a:cs typeface="楷体_GB2312"/>
                    </a:rPr>
                    <a:t>TMP</a:t>
                  </a:r>
                  <a:endParaRPr lang="zh-CN" altLang="en-US" sz="2800" i="1" strike="noStrike" noProof="1">
                    <a:latin typeface="楷体_GB2312" pitchFamily="49" charset="-122"/>
                  </a:endParaRPr>
                </a:p>
              </p:txBody>
            </p:sp>
          </p:grpSp>
          <p:cxnSp>
            <p:nvCxnSpPr>
              <p:cNvPr id="40977" name="直接箭头连接符 13"/>
              <p:cNvCxnSpPr/>
              <p:nvPr/>
            </p:nvCxnSpPr>
            <p:spPr>
              <a:xfrm rot="5400000">
                <a:off x="7732483" y="2372085"/>
                <a:ext cx="396754" cy="2557"/>
              </a:xfrm>
              <a:prstGeom prst="straightConnector1">
                <a:avLst/>
              </a:prstGeom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40978" name="直接箭头连接符 14"/>
              <p:cNvCxnSpPr/>
              <p:nvPr/>
            </p:nvCxnSpPr>
            <p:spPr>
              <a:xfrm rot="5400000">
                <a:off x="7732483" y="3186930"/>
                <a:ext cx="396754" cy="2557"/>
              </a:xfrm>
              <a:prstGeom prst="straightConnector1">
                <a:avLst/>
              </a:prstGeom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cxnSp>
            <p:nvCxnSpPr>
              <p:cNvPr id="40979" name="直接箭头连接符 15"/>
              <p:cNvCxnSpPr/>
              <p:nvPr/>
            </p:nvCxnSpPr>
            <p:spPr>
              <a:xfrm rot="5400000">
                <a:off x="7732483" y="3929206"/>
                <a:ext cx="396754" cy="2557"/>
              </a:xfrm>
              <a:prstGeom prst="straightConnector1">
                <a:avLst/>
              </a:prstGeom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</p:cxnSp>
          <p:grpSp>
            <p:nvGrpSpPr>
              <p:cNvPr id="40980" name="组合 22"/>
              <p:cNvGrpSpPr/>
              <p:nvPr/>
            </p:nvGrpSpPr>
            <p:grpSpPr>
              <a:xfrm>
                <a:off x="6429388" y="4914684"/>
                <a:ext cx="1071570" cy="723020"/>
                <a:chOff x="7215206" y="1500174"/>
                <a:chExt cx="1071570" cy="723020"/>
              </a:xfrm>
            </p:grpSpPr>
            <p:sp>
              <p:nvSpPr>
                <p:cNvPr id="40987" name="流程图: 磁盘 22"/>
                <p:cNvSpPr/>
                <p:nvPr/>
              </p:nvSpPr>
              <p:spPr>
                <a:xfrm>
                  <a:off x="7215206" y="1500174"/>
                  <a:ext cx="1071570" cy="714380"/>
                </a:xfrm>
                <a:prstGeom prst="flowChartMagneticDisk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b="0">
                      <a:solidFill>
                        <a:srgbClr val="0033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b="0">
                      <a:solidFill>
                        <a:srgbClr val="8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0">
                      <a:solidFill>
                        <a:srgbClr val="0033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5pPr>
                </a:lstStyle>
                <a:p>
                  <a:pPr marL="342900" lvl="0" indent="-342900" algn="just" eaLnBrk="1" fontAlgn="base" hangingPunct="1">
                    <a:lnSpc>
                      <a:spcPct val="110000"/>
                    </a:lnSpc>
                    <a:buClr>
                      <a:schemeClr val="hlink"/>
                    </a:buClr>
                    <a:buSzPct val="50000"/>
                    <a:buNone/>
                  </a:pPr>
                  <a:endParaRPr lang="zh-CN" altLang="en-US" sz="3000" strike="noStrike" noProof="1">
                    <a:solidFill>
                      <a:schemeClr val="bg2"/>
                    </a:solidFill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40988" name="TextBox 23"/>
                <p:cNvSpPr txBox="1"/>
                <p:nvPr/>
              </p:nvSpPr>
              <p:spPr>
                <a:xfrm>
                  <a:off x="7525308" y="1699974"/>
                  <a:ext cx="409086" cy="523220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b="0">
                      <a:solidFill>
                        <a:srgbClr val="0033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b="0">
                      <a:solidFill>
                        <a:srgbClr val="8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b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0">
                      <a:solidFill>
                        <a:srgbClr val="0033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+mn-lt"/>
                      <a:ea typeface="+mn-ea"/>
                      <a:cs typeface="楷体_GB2312"/>
                    </a:defRPr>
                  </a:lvl5pPr>
                </a:lstStyle>
                <a:p>
                  <a:pPr marL="0" lvl="0" indent="0" fontAlgn="base">
                    <a:buNone/>
                  </a:pPr>
                  <a:r>
                    <a:rPr lang="en-US" altLang="zh-CN" sz="2800" i="1" strike="noStrike" noProof="1">
                      <a:latin typeface="楷体_GB2312" pitchFamily="49" charset="-122"/>
                      <a:ea typeface="+mn-ea"/>
                      <a:cs typeface="楷体_GB2312"/>
                    </a:rPr>
                    <a:t>T</a:t>
                  </a:r>
                  <a:endParaRPr lang="zh-CN" altLang="en-US" sz="2800" i="1" strike="noStrike" noProof="1">
                    <a:latin typeface="楷体_GB2312" pitchFamily="49" charset="-122"/>
                  </a:endParaRPr>
                </a:p>
              </p:txBody>
            </p:sp>
          </p:grpSp>
          <p:sp>
            <p:nvSpPr>
              <p:cNvPr id="18" name="直角上箭头 17"/>
              <p:cNvSpPr/>
              <p:nvPr/>
            </p:nvSpPr>
            <p:spPr bwMode="auto">
              <a:xfrm rot="10800000">
                <a:off x="6858469" y="4516445"/>
                <a:ext cx="571504" cy="428628"/>
              </a:xfrm>
              <a:prstGeom prst="bentUpArrow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342900" marR="0" lvl="0" indent="-34290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Tx/>
                  <a:buNone/>
                  <a:defRPr/>
                </a:pPr>
                <a:endParaRPr kumimoji="1" lang="zh-CN" altLang="en-US" sz="30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endParaRPr>
              </a:p>
            </p:txBody>
          </p:sp>
          <p:sp>
            <p:nvSpPr>
              <p:cNvPr id="19" name="直角上箭头 18"/>
              <p:cNvSpPr/>
              <p:nvPr/>
            </p:nvSpPr>
            <p:spPr bwMode="auto">
              <a:xfrm rot="10800000" flipV="1">
                <a:off x="6887044" y="5643578"/>
                <a:ext cx="1042994" cy="428628"/>
              </a:xfrm>
              <a:prstGeom prst="bentUpArrow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342900" marR="0" lvl="0" indent="-34290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Tx/>
                  <a:buNone/>
                  <a:defRPr/>
                </a:pPr>
                <a:endParaRPr kumimoji="1" lang="zh-CN" altLang="en-US" sz="30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endParaRPr>
              </a:p>
            </p:txBody>
          </p:sp>
          <p:sp>
            <p:nvSpPr>
              <p:cNvPr id="40984" name="矩形 19"/>
              <p:cNvSpPr/>
              <p:nvPr/>
            </p:nvSpPr>
            <p:spPr>
              <a:xfrm>
                <a:off x="7929586" y="4786322"/>
                <a:ext cx="108000" cy="1285884"/>
              </a:xfrm>
              <a:prstGeom prst="rect">
                <a:avLst/>
              </a:prstGeom>
              <a:solidFill>
                <a:srgbClr val="FF0000"/>
              </a:solidFill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5pPr>
              </a:lstStyle>
              <a:p>
                <a:pPr marL="342900" lvl="0" indent="-342900" algn="just" eaLnBrk="1" fontAlgn="base" hangingPunct="1">
                  <a:lnSpc>
                    <a:spcPct val="110000"/>
                  </a:lnSpc>
                  <a:buClr>
                    <a:schemeClr val="hlink"/>
                  </a:buClr>
                  <a:buSzPct val="50000"/>
                  <a:buNone/>
                </a:pPr>
                <a:endParaRPr lang="zh-CN" altLang="en-US" sz="3000" strike="noStrike" noProof="1">
                  <a:solidFill>
                    <a:schemeClr val="bg2"/>
                  </a:solidFill>
                  <a:ea typeface="华文新魏" panose="02010800040101010101" pitchFamily="2" charset="-122"/>
                </a:endParaRPr>
              </a:p>
            </p:txBody>
          </p:sp>
          <p:sp>
            <p:nvSpPr>
              <p:cNvPr id="40985" name="TextBox 20"/>
              <p:cNvSpPr txBox="1"/>
              <p:nvPr/>
            </p:nvSpPr>
            <p:spPr>
              <a:xfrm>
                <a:off x="7929586" y="4931998"/>
                <a:ext cx="954107" cy="925894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5pPr>
              </a:lstStyle>
              <a:p>
                <a:pPr marL="0" lvl="0" indent="0" fontAlgn="base">
                  <a:lnSpc>
                    <a:spcPts val="3200"/>
                  </a:lnSpc>
                  <a:spcBef>
                    <a:spcPct val="0"/>
                  </a:spcBef>
                  <a:buNone/>
                </a:pPr>
                <a:r>
                  <a:rPr lang="zh-CN" altLang="en-US" sz="2000" b="0" strike="noStrike" noProof="1">
                    <a:solidFill>
                      <a:srgbClr val="0000CC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  <a:cs typeface="楷体_GB2312"/>
                  </a:rPr>
                  <a:t>排序</a:t>
                </a:r>
                <a:endParaRPr lang="en-US" altLang="zh-CN" sz="2000" b="0" strike="noStrike" noProof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endParaRPr>
              </a:p>
              <a:p>
                <a:pPr marL="0" lvl="0" indent="0" fontAlgn="base">
                  <a:lnSpc>
                    <a:spcPts val="3200"/>
                  </a:lnSpc>
                  <a:spcBef>
                    <a:spcPct val="0"/>
                  </a:spcBef>
                  <a:buNone/>
                </a:pPr>
                <a:r>
                  <a:rPr lang="zh-CN" altLang="en-US" sz="2000" b="0" strike="noStrike" noProof="1">
                    <a:solidFill>
                      <a:srgbClr val="0000CC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  <a:cs typeface="楷体_GB2312"/>
                  </a:rPr>
                  <a:t>去重</a:t>
                </a:r>
                <a:endParaRPr lang="zh-CN" altLang="en-US" sz="2000" b="0" strike="noStrike" noProof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endParaRPr>
              </a:p>
            </p:txBody>
          </p:sp>
          <p:sp>
            <p:nvSpPr>
              <p:cNvPr id="40986" name="TextBox 21"/>
              <p:cNvSpPr txBox="1"/>
              <p:nvPr/>
            </p:nvSpPr>
            <p:spPr>
              <a:xfrm>
                <a:off x="6517823" y="4071942"/>
                <a:ext cx="954107" cy="400110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0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0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0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5pPr>
              </a:lstStyle>
              <a:p>
                <a:pPr marL="0" lvl="0" indent="0" fontAlgn="base">
                  <a:spcBef>
                    <a:spcPct val="0"/>
                  </a:spcBef>
                  <a:buNone/>
                </a:pPr>
                <a:r>
                  <a:rPr lang="zh-CN" altLang="en-US" sz="2000" b="0" strike="noStrike" noProof="1">
                    <a:solidFill>
                      <a:srgbClr val="0000CC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  <a:cs typeface="楷体_GB2312"/>
                  </a:rPr>
                  <a:t>含码</a:t>
                </a:r>
                <a:endParaRPr lang="zh-CN" altLang="en-US" sz="2000" b="0" strike="noStrike" noProof="1">
                  <a:solidFill>
                    <a:srgbClr val="0000CC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C5A806-E62D-4361-9FA7-FFE670E8599B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2F4D6AA-67E6-446E-BD1F-97BFB3A06E3C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3556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214438"/>
            <a:ext cx="4076700" cy="50530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3059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563" y="785813"/>
            <a:ext cx="4643437" cy="5643562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8" name="直接连接符 7"/>
          <p:cNvCxnSpPr/>
          <p:nvPr/>
        </p:nvCxnSpPr>
        <p:spPr>
          <a:xfrm rot="16200000" flipH="1">
            <a:off x="964406" y="3393281"/>
            <a:ext cx="6858000" cy="71438"/>
          </a:xfrm>
          <a:prstGeom prst="line">
            <a:avLst/>
          </a:prstGeom>
          <a:ln w="5715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投影操作的实现算法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429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ea"/>
                <a:ea typeface="+mn-ea"/>
                <a:cs typeface="+mn-cs"/>
              </a:rPr>
              <a:t>投影操作算法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AF0FFE-4E2F-4250-BE16-EEC04A214410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2088AEB-516D-4A96-B51F-B4890667665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57158" y="1785926"/>
            <a:ext cx="8572528" cy="507209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>
                <a:lumMod val="25000"/>
                <a:lumOff val="75000"/>
              </a:schemeClr>
            </a:solidFill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输入: 具有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个元组的关系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输出: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=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</a:t>
            </a:r>
            <a:r>
              <a:rPr kumimoji="0" lang="en-US" altLang="zh-CN" sz="2400" b="1" i="1" u="none" strike="noStrike" kern="1200" cap="none" spc="0" normalizeH="0" baseline="-30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i="1" u="none" strike="noStrike" kern="1200" cap="none" spc="0" normalizeH="0" baseline="-50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US" altLang="zh-CN" sz="2400" b="1" i="1" u="none" strike="noStrike" kern="1200" cap="none" spc="0" normalizeH="0" baseline="-30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, ..., </a:t>
            </a:r>
            <a:r>
              <a:rPr kumimoji="0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i="1" u="none" strike="noStrike" kern="1200" cap="none" spc="0" normalizeH="0" baseline="-5000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k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)。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FOR 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R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中每个元组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  DO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         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[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i="1" u="none" strike="noStrike" kern="1200" cap="none" spc="0" normalizeH="0" baseline="-30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, ..., 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k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]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写入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TMP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IF  {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i="1" u="none" strike="noStrike" kern="1200" cap="none" spc="0" normalizeH="0" baseline="-30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1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, ..., 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k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}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中包含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R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的码属性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THEN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:=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TMP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;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结束；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ELSE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排序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TMP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;  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i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=1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;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j=2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            WHILE  (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≤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)  DO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      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写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TMP(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i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到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;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 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WHILE  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TMP(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i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)=TMP(j)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)  DO  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                        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j=j+1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;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     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          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i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=j;  j=j+1;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C5A806-E62D-4361-9FA7-FFE670E8599B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F49AED-25B5-46C6-A546-FE4118739D5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500298" y="2571744"/>
            <a:ext cx="4643470" cy="2046714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marL="342900" marR="0" indent="-342900" defTabSz="914400" eaLnBrk="0" hangingPunct="0">
              <a:spcBef>
                <a:spcPts val="600"/>
              </a:spcBef>
              <a:buClr>
                <a:srgbClr val="800000"/>
              </a:buClr>
              <a:buSzPct val="100000"/>
              <a:buFont typeface="华文琥珀" panose="02010800040101010101" pitchFamily="2" charset="-122"/>
              <a:buChar char="·"/>
              <a:defRPr/>
            </a:pPr>
            <a:r>
              <a:rPr kumimoji="0" lang="zh-CN" altLang="en-US" sz="2800" kern="1200" cap="none" spc="0" normalizeH="0" baseline="0" noProof="0" dirty="0">
                <a:solidFill>
                  <a:schemeClr val="bg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选择操作算法</a:t>
            </a:r>
            <a:endParaRPr kumimoji="0" lang="en-US" altLang="zh-CN" sz="2800" kern="1200" cap="none" spc="0" normalizeH="0" baseline="0" noProof="0" dirty="0">
              <a:solidFill>
                <a:schemeClr val="bg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42900" marR="0" indent="-342900" defTabSz="914400" eaLnBrk="0" hangingPunct="0">
              <a:spcBef>
                <a:spcPts val="600"/>
              </a:spcBef>
              <a:buClr>
                <a:srgbClr val="800000"/>
              </a:buClr>
              <a:buSzPct val="100000"/>
              <a:buFont typeface="华文琥珀" panose="02010800040101010101" pitchFamily="2" charset="-122"/>
              <a:buChar char="·"/>
              <a:defRPr/>
            </a:pPr>
            <a:r>
              <a:rPr kumimoji="0" lang="zh-CN" altLang="en-US" sz="2800" kern="1200" cap="none" spc="0" normalizeH="0" baseline="0" noProof="0" dirty="0">
                <a:solidFill>
                  <a:schemeClr val="bg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投影操作算法</a:t>
            </a:r>
            <a:endParaRPr kumimoji="0" lang="en-US" altLang="zh-CN" sz="2800" kern="1200" cap="none" spc="0" normalizeH="0" baseline="0" noProof="0" dirty="0">
              <a:solidFill>
                <a:schemeClr val="bg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42900" marR="0" indent="-342900" defTabSz="914400" eaLnBrk="0" hangingPunct="0">
              <a:spcBef>
                <a:spcPts val="600"/>
              </a:spcBef>
              <a:buClr>
                <a:srgbClr val="800000"/>
              </a:buClr>
              <a:buSzPct val="100000"/>
              <a:buFont typeface="华文琥珀" panose="02010800040101010101" pitchFamily="2" charset="-122"/>
              <a:buChar char="·"/>
              <a:defRPr/>
            </a:pPr>
            <a:r>
              <a:rPr kumimoji="0" lang="zh-CN" altLang="en-US" sz="2800" kern="1200" cap="none" spc="0" normalizeH="0" baseline="0" noProof="0" dirty="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连接操作算法</a:t>
            </a:r>
            <a:endParaRPr kumimoji="0" lang="en-US" altLang="zh-CN" sz="2800" kern="1200" cap="none" spc="0" normalizeH="0" baseline="0" noProof="0" dirty="0">
              <a:solidFill>
                <a:srgbClr val="99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42900" marR="0" indent="-342900" defTabSz="914400" eaLnBrk="0" hangingPunct="0">
              <a:spcBef>
                <a:spcPts val="600"/>
              </a:spcBef>
              <a:buClr>
                <a:srgbClr val="800000"/>
              </a:buClr>
              <a:buSzPct val="100000"/>
              <a:buFont typeface="华文琥珀" panose="02010800040101010101" pitchFamily="2" charset="-122"/>
              <a:buChar char="·"/>
              <a:defRPr/>
            </a:pPr>
            <a:r>
              <a:rPr kumimoji="0" lang="zh-CN" altLang="en-US" sz="2800" kern="1200" cap="none" spc="0" normalizeH="0" baseline="0" noProof="0" dirty="0">
                <a:solidFill>
                  <a:schemeClr val="bg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集合操作算法</a:t>
            </a:r>
            <a:endParaRPr kumimoji="0" lang="en-US" altLang="zh-CN" sz="2800" kern="1200" cap="none" spc="0" normalizeH="0" baseline="0" noProof="0" dirty="0">
              <a:solidFill>
                <a:schemeClr val="bg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目录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57213" y="1350963"/>
                <a:ext cx="8229600" cy="4525963"/>
              </a:xfrm>
              <a:solidFill>
                <a:schemeClr val="bg1"/>
              </a:solidFill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>
                  <a:defRPr/>
                </a:pP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连接</a:t>
                </a:r>
                <a:r>
                  <a:rPr lang="en-US" altLang="zh-CN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(Join)</a:t>
                </a: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操作的执行</a:t>
                </a:r>
                <a:endParaRPr lang="en-US" altLang="zh-CN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  <a:p>
                <a:pPr lvl="1">
                  <a:defRPr/>
                </a:pP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下面以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R(X, Y) </a:t>
                </a:r>
                <a14:m>
                  <m:oMath xmlns:m="http://schemas.openxmlformats.org/officeDocument/2006/math">
                    <m:r>
                      <a:rPr lang="en-US" altLang="zh-CN" i="1">
                        <a:effectLst/>
                        <a:latin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S(Y,Z)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为例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介绍连接操作的执行算法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.</a:t>
                </a:r>
              </a:p>
              <a:p>
                <a:pPr lvl="2">
                  <a:defRPr/>
                </a:pP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方法</a:t>
                </a:r>
                <a:r>
                  <a:rPr lang="en-US" altLang="zh-CN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1:</a:t>
                </a: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一趟连接算法</a:t>
                </a:r>
                <a:r>
                  <a:rPr lang="en-US" altLang="zh-CN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(One-Pass Join)</a:t>
                </a: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。</a:t>
                </a:r>
                <a:endParaRPr lang="en-US" altLang="zh-CN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2">
                  <a:defRPr/>
                </a:pP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方法</a:t>
                </a:r>
                <a:r>
                  <a:rPr lang="en-US" altLang="zh-CN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2:</a:t>
                </a: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嵌套循环连接算法</a:t>
                </a:r>
                <a:r>
                  <a:rPr lang="en-US" altLang="zh-CN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(Nested-Loop Join)</a:t>
                </a: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。</a:t>
                </a:r>
                <a:endParaRPr lang="en-US" altLang="zh-CN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2">
                  <a:defRPr/>
                </a:pP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方法</a:t>
                </a:r>
                <a:r>
                  <a:rPr lang="en-US" altLang="zh-CN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3:</a:t>
                </a: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排序归并连接算法</a:t>
                </a:r>
                <a:r>
                  <a:rPr lang="en-US" altLang="zh-CN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(Sort-Merge Join)</a:t>
                </a: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。</a:t>
                </a:r>
                <a:endParaRPr lang="en-US" altLang="zh-CN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2">
                  <a:defRPr/>
                </a:pP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方法</a:t>
                </a:r>
                <a:r>
                  <a:rPr lang="en-US" altLang="zh-CN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4:</a:t>
                </a: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哈希连接算法</a:t>
                </a:r>
                <a:r>
                  <a:rPr lang="en-US" altLang="zh-CN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(Grace Hash-Join)</a:t>
                </a: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。</a:t>
                </a:r>
                <a:endParaRPr lang="en-US" altLang="zh-CN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2">
                  <a:defRPr/>
                </a:pP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方法</a:t>
                </a:r>
                <a:r>
                  <a:rPr lang="en-US" altLang="zh-CN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5:</a:t>
                </a: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基于排序的连接算法</a:t>
                </a:r>
                <a:r>
                  <a:rPr lang="en-US" altLang="zh-CN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(Index-based Join) </a:t>
                </a: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。</a:t>
                </a:r>
                <a:endParaRPr lang="en-US" altLang="zh-CN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defRPr/>
                </a:pPr>
                <a:endPara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213" y="1350963"/>
                <a:ext cx="8229600" cy="4525963"/>
              </a:xfrm>
              <a:blipFill rotWithShape="1">
                <a:blip r:embed="rId2"/>
                <a:stretch>
                  <a:fillRect l="-4" t="-7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CC3F5-B45A-4656-85BB-1D38F42DF76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22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57213" y="1350963"/>
            <a:ext cx="8229600" cy="452596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lvl="0"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基本符号</a:t>
            </a:r>
            <a:endParaRPr lang="en-US" altLang="zh-CN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lvl="1">
              <a:defRPr/>
            </a:pP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T(R)/T(S):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关系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R/S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的元组数</a:t>
            </a:r>
          </a:p>
          <a:p>
            <a:pPr lvl="1">
              <a:defRPr/>
            </a:pP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B(R)/B(S):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关系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的块数</a:t>
            </a:r>
          </a:p>
          <a:p>
            <a:pPr lvl="1">
              <a:defRPr/>
            </a:pP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：缓存区可用的内存页数</a:t>
            </a:r>
          </a:p>
          <a:p>
            <a:pPr lvl="1">
              <a:defRPr/>
            </a:pP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V(R,A)/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V(S,A):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关系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R/S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的属性集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A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的不同值的个数</a:t>
            </a:r>
            <a:endParaRPr lang="zh-CN" altLang="en-US" b="0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lvl="1" indent="0">
              <a:buNone/>
              <a:defRPr/>
            </a:pPr>
            <a:endParaRPr lang="en-US" altLang="zh-CN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530" y="1279525"/>
            <a:ext cx="8229600" cy="103378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lvl="0"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一趟连接算法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(One-Pass Join)</a:t>
            </a:r>
          </a:p>
          <a:p>
            <a:pPr lvl="1">
              <a:defRPr/>
            </a:pPr>
            <a:r>
              <a:rPr lang="zh-CN" altLang="en-US" sz="2000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假设</a:t>
            </a:r>
            <a:r>
              <a:rPr lang="en-US" altLang="zh-CN" sz="2000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en-US" altLang="zh-CN" sz="2000" b="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B(S) &lt; B(R)</a:t>
            </a:r>
          </a:p>
          <a:p>
            <a:pPr marL="914400" lvl="2" indent="0"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CC3F5-B45A-4656-85BB-1D38F42DF76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24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43560" y="2277110"/>
            <a:ext cx="7785735" cy="4347210"/>
            <a:chOff x="856" y="3586"/>
            <a:chExt cx="12261" cy="6846"/>
          </a:xfrm>
        </p:grpSpPr>
        <p:sp>
          <p:nvSpPr>
            <p:cNvPr id="4" name="矩形 3"/>
            <p:cNvSpPr/>
            <p:nvPr/>
          </p:nvSpPr>
          <p:spPr>
            <a:xfrm>
              <a:off x="1993" y="3586"/>
              <a:ext cx="11124" cy="7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522" y="3643"/>
              <a:ext cx="2076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华文新魏" panose="02010800040101010101" pitchFamily="2" charset="-122"/>
                </a:rPr>
                <a:t>算</a:t>
              </a:r>
              <a:r>
                <a:rPr lang="en-US" altLang="zh-CN" sz="240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华文新魏" panose="02010800040101010101" pitchFamily="2" charset="-122"/>
                </a:rPr>
                <a:t>       </a:t>
              </a:r>
              <a:r>
                <a:rPr lang="zh-CN" altLang="en-US" sz="240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华文新魏" panose="02010800040101010101" pitchFamily="2" charset="-122"/>
                </a:rPr>
                <a:t>法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993" y="4368"/>
              <a:ext cx="11118" cy="60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56" y="4379"/>
              <a:ext cx="12196" cy="5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71600" lvl="2" indent="-457200" algn="l">
                <a:buFont typeface="+mj-lt"/>
                <a:buAutoNum type="arabicPeriod"/>
                <a:defRPr/>
              </a:pPr>
              <a:r>
                <a:rPr lang="en-US" altLang="zh-CN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//</a:t>
              </a:r>
              <a:r>
                <a:rPr lang="zh-CN" altLang="en-US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构建</a:t>
              </a:r>
              <a:r>
                <a:rPr lang="en-US" altLang="zh-CN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(build)</a:t>
              </a:r>
              <a:r>
                <a:rPr lang="zh-CN" altLang="en-US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阶段</a:t>
              </a:r>
              <a:endParaRPr lang="en-US" altLang="zh-CN" b="0" dirty="0">
                <a:solidFill>
                  <a:srgbClr val="2929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1371600" lvl="2" indent="-457200" algn="l">
                <a:buFont typeface="+mj-lt"/>
                <a:buAutoNum type="arabicPeriod"/>
                <a:defRPr/>
              </a:pP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在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M-1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个可用内存页中建立一个内存查找结构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(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哈希表或平衡二叉树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),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查找键是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S.Y</a:t>
              </a:r>
              <a:endPara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1371600" lvl="2" indent="-457200" algn="l">
                <a:buFont typeface="+mj-lt"/>
                <a:buAutoNum type="arabicPeriod"/>
                <a:defRPr/>
              </a:pP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for</a:t>
              </a:r>
              <a:r>
                <a:rPr lang="en-US" altLang="zh-CN" b="0" dirty="0">
                  <a:solidFill>
                    <a:srgbClr val="FF0000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S</a:t>
              </a:r>
              <a:r>
                <a:rPr lang="zh-CN" altLang="en-US" b="0" dirty="0">
                  <a:solidFill>
                    <a:srgbClr val="FF0000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的每一块</a:t>
              </a:r>
              <a:r>
                <a:rPr lang="en-US" altLang="zh-CN" b="0" dirty="0">
                  <a:solidFill>
                    <a:srgbClr val="FF0000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P</a:t>
              </a:r>
              <a:endPara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endParaRPr>
            </a:p>
            <a:p>
              <a:pPr marL="1371600" lvl="2" indent="-457200" algn="l">
                <a:buFont typeface="+mj-lt"/>
                <a:buAutoNum type="arabicPeriod"/>
                <a:defRPr/>
              </a:pP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  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将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P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读入缓冲区</a:t>
              </a:r>
            </a:p>
            <a:p>
              <a:pPr marL="1371600" lvl="2" indent="-457200" algn="l">
                <a:buFont typeface="+mj-lt"/>
                <a:buAutoNum type="arabicPeriod"/>
                <a:defRPr/>
              </a:pP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 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将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P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中元组插入内存查找结构</a:t>
              </a:r>
              <a:endPara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1371600" lvl="2" indent="-457200" algn="l">
                <a:buFont typeface="+mj-lt"/>
                <a:buAutoNum type="arabicPeriod"/>
                <a:defRPr/>
              </a:pP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 </a:t>
              </a:r>
              <a:r>
                <a:rPr lang="en-US" altLang="zh-CN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//</a:t>
              </a:r>
              <a:r>
                <a:rPr lang="zh-CN" altLang="en-US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探测</a:t>
              </a:r>
              <a:r>
                <a:rPr lang="en-US" altLang="zh-CN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(probe)</a:t>
              </a:r>
              <a:r>
                <a:rPr lang="zh-CN" altLang="en-US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阶段</a:t>
              </a:r>
              <a:endParaRPr lang="en-US" altLang="zh-CN" b="0" dirty="0">
                <a:solidFill>
                  <a:schemeClr val="tx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1371600" lvl="2" indent="-457200" algn="l">
                <a:buFont typeface="+mj-lt"/>
                <a:buAutoNum type="arabicPeriod"/>
                <a:defRPr/>
              </a:pP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for</a:t>
              </a:r>
              <a:r>
                <a:rPr lang="en-US" altLang="zh-CN" b="0" dirty="0">
                  <a:solidFill>
                    <a:srgbClr val="FF0000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</a:t>
              </a:r>
              <a:r>
                <a:rPr lang="en-US" altLang="zh-CN" b="0" dirty="0">
                  <a:solidFill>
                    <a:schemeClr val="tx1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R</a:t>
              </a:r>
              <a:r>
                <a:rPr lang="zh-CN" altLang="en-US" b="0" dirty="0">
                  <a:solidFill>
                    <a:schemeClr val="tx1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的每一块</a:t>
              </a:r>
              <a:r>
                <a:rPr lang="en-US" altLang="zh-CN" b="0" dirty="0">
                  <a:solidFill>
                    <a:schemeClr val="tx1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P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do</a:t>
              </a:r>
            </a:p>
            <a:p>
              <a:pPr marL="1371600" lvl="2" indent="-457200" algn="l">
                <a:buFont typeface="+mj-lt"/>
                <a:buAutoNum type="arabicPeriod"/>
                <a:defRPr/>
              </a:pP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 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将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P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读入缓冲区</a:t>
              </a:r>
            </a:p>
            <a:p>
              <a:pPr marL="1371600" lvl="2" indent="-457200" algn="l">
                <a:buFont typeface="+mj-lt"/>
                <a:buAutoNum type="arabicPeriod"/>
                <a:defRPr/>
              </a:pP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for P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中每条元组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r do</a:t>
              </a:r>
            </a:p>
            <a:p>
              <a:pPr marL="1371600" lvl="2" indent="-457200" algn="l">
                <a:buFont typeface="+mj-lt"/>
                <a:buAutoNum type="arabicPeriod"/>
                <a:defRPr/>
              </a:pP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          for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内存查找结构中每条键值等于</a:t>
              </a:r>
              <a:r>
                <a:rPr lang="en-US" altLang="zh-CN" b="0" dirty="0" err="1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r.Y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的元组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s do</a:t>
              </a:r>
            </a:p>
            <a:p>
              <a:pPr marL="1371600" lvl="2" indent="-457200" algn="l">
                <a:buFont typeface="+mj-lt"/>
                <a:buAutoNum type="arabicPeriod"/>
                <a:defRPr/>
              </a:pP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                 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连接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r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和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s, 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并将结果写入输出缓冲区。</a:t>
              </a:r>
              <a:endParaRPr lang="zh-CN" altLang="en-US"/>
            </a:p>
          </p:txBody>
        </p:sp>
      </p:grpSp>
      <p:sp>
        <p:nvSpPr>
          <p:cNvPr id="12" name="文本框 1"/>
          <p:cNvSpPr txBox="1"/>
          <p:nvPr/>
        </p:nvSpPr>
        <p:spPr>
          <a:xfrm>
            <a:off x="5723890" y="3716973"/>
            <a:ext cx="2468880" cy="39878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lvl="0" indent="0" fontAlgn="base">
              <a:spcBef>
                <a:spcPct val="0"/>
              </a:spcBef>
              <a:buNone/>
            </a:pPr>
            <a:r>
              <a:rPr lang="zh-CN" altLang="en-US" sz="2000" strike="noStrike" noProof="1">
                <a:solidFill>
                  <a:srgbClr val="FF0000"/>
                </a:solidFill>
                <a:latin typeface="楷体_GB2312" pitchFamily="49" charset="-122"/>
              </a:rPr>
              <a:t>为何用较小的关系？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4330700" y="3860800"/>
            <a:ext cx="1321435" cy="4445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213" y="1350963"/>
            <a:ext cx="8229600" cy="452596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lvl="0"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算法运行实例</a:t>
            </a:r>
            <a:endParaRPr lang="en-US" altLang="zh-CN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914400" lvl="2" indent="0">
              <a:buNone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CC3F5-B45A-4656-85BB-1D38F42DF76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25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1916832"/>
            <a:ext cx="8459982" cy="403244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213" y="1350963"/>
            <a:ext cx="8229600" cy="452596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lvl="0"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算法分析</a:t>
            </a:r>
            <a:endParaRPr lang="en-US" altLang="zh-CN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lvl="1">
              <a:defRPr/>
            </a:pP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I/0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代价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B(R) + B(S)</a:t>
            </a:r>
          </a:p>
          <a:p>
            <a:pPr lvl="2">
              <a:defRPr/>
            </a:pP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在构建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(build)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阶段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,S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的每块只读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次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合计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B(S)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次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I/0</a:t>
            </a:r>
          </a:p>
          <a:p>
            <a:pPr lvl="2">
              <a:defRPr/>
            </a:pP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在探测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(probe)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阶段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,R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的每块只读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次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合计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B(R)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次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I/O</a:t>
            </a:r>
          </a:p>
          <a:p>
            <a:pPr marL="914400" lvl="2" indent="0">
              <a:buNone/>
              <a:defRPr/>
            </a:pPr>
            <a:endParaRPr lang="en-US" altLang="zh-CN" b="0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可用内存页数要求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B(S) </a:t>
            </a:r>
            <a:r>
              <a:rPr lang="zh-CN" altLang="en-US" b="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≤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M-1</a:t>
            </a:r>
          </a:p>
          <a:p>
            <a:pPr lvl="2">
              <a:defRPr/>
            </a:pP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内存查找结构约占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B(S)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页</a:t>
            </a:r>
            <a:endParaRPr lang="en-US" altLang="zh-CN" b="0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CC3F5-B45A-4656-85BB-1D38F42DF76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213" y="1350963"/>
            <a:ext cx="8229600" cy="452596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lvl="0"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基于元组的嵌套循环连接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(Tuple-based Nested-Loop Join)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称为外关系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(outer relation)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称为内关系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(inner relation) </a:t>
            </a: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CC3F5-B45A-4656-85BB-1D38F42DF76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95350" y="3502025"/>
            <a:ext cx="7283450" cy="2133600"/>
            <a:chOff x="1647" y="3586"/>
            <a:chExt cx="11470" cy="3360"/>
          </a:xfrm>
        </p:grpSpPr>
        <p:sp>
          <p:nvSpPr>
            <p:cNvPr id="4" name="矩形 3"/>
            <p:cNvSpPr/>
            <p:nvPr/>
          </p:nvSpPr>
          <p:spPr>
            <a:xfrm>
              <a:off x="1993" y="3586"/>
              <a:ext cx="11124" cy="7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522" y="3643"/>
              <a:ext cx="2076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华文新魏" panose="02010800040101010101" pitchFamily="2" charset="-122"/>
                </a:rPr>
                <a:t>算</a:t>
              </a:r>
              <a:r>
                <a:rPr lang="en-US" altLang="zh-CN" sz="240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华文新魏" panose="02010800040101010101" pitchFamily="2" charset="-122"/>
                </a:rPr>
                <a:t>       </a:t>
              </a:r>
              <a:r>
                <a:rPr lang="zh-CN" altLang="en-US" sz="240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华文新魏" panose="02010800040101010101" pitchFamily="2" charset="-122"/>
                </a:rPr>
                <a:t>法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993" y="4368"/>
              <a:ext cx="11118" cy="2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647" y="4379"/>
              <a:ext cx="11181" cy="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914400" lvl="1" indent="-457200">
                <a:buFont typeface="+mj-lt"/>
                <a:buAutoNum type="arabicPeriod"/>
                <a:defRPr/>
              </a:pP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for</a:t>
              </a:r>
              <a:r>
                <a:rPr lang="en-US" altLang="zh-CN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S</a:t>
              </a:r>
              <a:r>
                <a:rPr lang="zh-CN" altLang="en-US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的每个元组</a:t>
              </a:r>
              <a:r>
                <a:rPr lang="en-US" altLang="zh-CN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s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do</a:t>
              </a:r>
            </a:p>
            <a:p>
              <a:pPr marL="914400" lvl="1" indent="-457200">
                <a:buFont typeface="+mj-lt"/>
                <a:buAutoNum type="arabicPeriod"/>
                <a:defRPr/>
              </a:pP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  for </a:t>
              </a:r>
              <a:r>
                <a:rPr lang="en-US" altLang="zh-CN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R</a:t>
              </a:r>
              <a:r>
                <a:rPr lang="zh-CN" altLang="en-US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的每个元组</a:t>
              </a:r>
              <a:r>
                <a:rPr lang="en-US" altLang="zh-CN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r 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do</a:t>
              </a:r>
            </a:p>
            <a:p>
              <a:pPr marL="914400" lvl="1" indent="-457200">
                <a:buFont typeface="+mj-lt"/>
                <a:buAutoNum type="arabicPeriod"/>
                <a:defRPr/>
              </a:pP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           if r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和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s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满足连接条件 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then</a:t>
              </a:r>
            </a:p>
            <a:p>
              <a:pPr marL="914400" lvl="1" indent="-457200">
                <a:buFont typeface="+mj-lt"/>
                <a:buAutoNum type="arabicPeriod"/>
                <a:defRPr/>
              </a:pP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                    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连接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r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和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s,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并将结果写入输出缓冲区</a:t>
              </a:r>
              <a:endPara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1371600" lvl="2" indent="-457200" algn="l">
                <a:buFont typeface="+mj-lt"/>
                <a:buAutoNum type="arabicPeriod"/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340768"/>
            <a:ext cx="8229600" cy="452596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lvl="0"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算法分析</a:t>
            </a:r>
            <a:endParaRPr lang="en-US" altLang="zh-CN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lvl="1">
              <a:defRPr/>
            </a:pP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I/0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代价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T(S)(T(R) +1)</a:t>
            </a:r>
          </a:p>
          <a:p>
            <a:pPr lvl="2">
              <a:defRPr/>
            </a:pP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外关系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的每个元组只读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次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每次产生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个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I/O,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合计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T(S)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次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I/0</a:t>
            </a:r>
          </a:p>
          <a:p>
            <a:pPr lvl="2">
              <a:defRPr/>
            </a:pP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内关系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的每个元组读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T(S)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次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每次产生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个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I/0,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合计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T(S)T(R)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次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I/0</a:t>
            </a:r>
          </a:p>
          <a:p>
            <a:pPr marL="914400" lvl="2" indent="0">
              <a:buNone/>
              <a:defRPr/>
            </a:pPr>
            <a:endParaRPr lang="en-US" altLang="zh-CN" b="0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defRPr/>
            </a:pP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可用内存页数要求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zh-CN" altLang="en-US" b="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≥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</a:p>
          <a:p>
            <a:pPr lvl="2">
              <a:defRPr/>
            </a:pP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页作为读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的缓冲区</a:t>
            </a:r>
            <a:endParaRPr lang="en-US" altLang="zh-CN" b="0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2">
              <a:defRPr/>
            </a:pP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页作为读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的缓冲区</a:t>
            </a:r>
            <a:endParaRPr lang="en-US" altLang="zh-CN" b="0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CC3F5-B45A-4656-85BB-1D38F42DF76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28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七角星 4"/>
          <p:cNvSpPr/>
          <p:nvPr/>
        </p:nvSpPr>
        <p:spPr>
          <a:xfrm>
            <a:off x="6797675" y="4149090"/>
            <a:ext cx="2065655" cy="1665605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哪个为外关系？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213" y="1350963"/>
            <a:ext cx="8229600" cy="452596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lvl="0"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基于块的嵌套循环连接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(Block-based Nested-Loop Join)</a:t>
            </a:r>
          </a:p>
          <a:p>
            <a:pPr lvl="1">
              <a:defRPr/>
            </a:pPr>
            <a:r>
              <a:rPr lang="zh-CN" altLang="en-US" sz="2400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假设</a:t>
            </a:r>
            <a:r>
              <a:rPr lang="en-US" altLang="zh-CN" sz="2400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: B(S) &lt; B(R)</a:t>
            </a:r>
          </a:p>
          <a:p>
            <a:pPr marL="914400" lvl="2" indent="0">
              <a:buNone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CC3F5-B45A-4656-85BB-1D38F42DF76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29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51460" y="2925445"/>
            <a:ext cx="8479155" cy="3364865"/>
            <a:chOff x="856" y="3586"/>
            <a:chExt cx="13353" cy="5299"/>
          </a:xfrm>
        </p:grpSpPr>
        <p:sp>
          <p:nvSpPr>
            <p:cNvPr id="4" name="矩形 3"/>
            <p:cNvSpPr/>
            <p:nvPr/>
          </p:nvSpPr>
          <p:spPr>
            <a:xfrm>
              <a:off x="1993" y="3586"/>
              <a:ext cx="11124" cy="7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522" y="3643"/>
              <a:ext cx="2076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华文新魏" panose="02010800040101010101" pitchFamily="2" charset="-122"/>
                </a:rPr>
                <a:t>算</a:t>
              </a:r>
              <a:r>
                <a:rPr lang="en-US" altLang="zh-CN" sz="240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华文新魏" panose="02010800040101010101" pitchFamily="2" charset="-122"/>
                </a:rPr>
                <a:t>       </a:t>
              </a:r>
              <a:r>
                <a:rPr lang="zh-CN" altLang="en-US" sz="240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华文新魏" panose="02010800040101010101" pitchFamily="2" charset="-122"/>
                </a:rPr>
                <a:t>法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993" y="4368"/>
              <a:ext cx="11118" cy="39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56" y="4379"/>
              <a:ext cx="13353" cy="4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71600" lvl="2" indent="-457200">
                <a:buFont typeface="+mj-lt"/>
                <a:buAutoNum type="arabicPeriod"/>
                <a:defRPr/>
              </a:pP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for</a:t>
              </a:r>
              <a:r>
                <a:rPr lang="zh-CN" altLang="en-US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外关系</a:t>
              </a:r>
              <a:r>
                <a:rPr lang="en-US" altLang="zh-CN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S</a:t>
              </a:r>
              <a:r>
                <a:rPr lang="zh-CN" altLang="en-US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的每</a:t>
              </a:r>
              <a:r>
                <a:rPr lang="en-US" altLang="zh-CN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M-1</a:t>
              </a:r>
              <a:r>
                <a:rPr lang="zh-CN" altLang="en-US" b="0" dirty="0">
                  <a:solidFill>
                    <a:srgbClr val="2929FF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块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do</a:t>
              </a:r>
            </a:p>
            <a:p>
              <a:pPr marL="1371600" lvl="2" indent="-457200">
                <a:buFont typeface="+mj-lt"/>
                <a:buAutoNum type="arabicPeriod"/>
                <a:defRPr/>
              </a:pP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  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将这</a:t>
              </a:r>
              <a:r>
                <a:rPr lang="en-US" altLang="zh-CN" b="0" dirty="0">
                  <a:solidFill>
                    <a:srgbClr val="C00000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M-1</a:t>
              </a:r>
              <a:r>
                <a:rPr lang="zh-CN" altLang="en-US" b="0" dirty="0">
                  <a:solidFill>
                    <a:srgbClr val="C00000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块读入缓冲区</a:t>
              </a:r>
              <a:endPara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endParaRPr>
            </a:p>
            <a:p>
              <a:pPr marL="1371600" lvl="2" indent="-457200">
                <a:buFont typeface="+mj-lt"/>
                <a:buAutoNum type="arabicPeriod"/>
                <a:defRPr/>
              </a:pP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 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用一个内存查找结构来组织这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M-1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块中的元组</a:t>
              </a:r>
            </a:p>
            <a:p>
              <a:pPr marL="1371600" lvl="2" indent="-457200">
                <a:buFont typeface="+mj-lt"/>
                <a:buAutoNum type="arabicPeriod"/>
                <a:defRPr/>
              </a:pP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  for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内关系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R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的每一块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P do</a:t>
              </a:r>
            </a:p>
            <a:p>
              <a:pPr marL="1371600" lvl="2" indent="-457200">
                <a:buFont typeface="+mj-lt"/>
                <a:buAutoNum type="arabicPeriod"/>
                <a:defRPr/>
              </a:pP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         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将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P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读入缓冲池</a:t>
              </a:r>
            </a:p>
            <a:p>
              <a:pPr marL="1371600" lvl="2" indent="-457200">
                <a:buFont typeface="+mj-lt"/>
                <a:buAutoNum type="arabicPeriod"/>
                <a:defRPr/>
              </a:pP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         for P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中每条元组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r do</a:t>
              </a:r>
            </a:p>
            <a:p>
              <a:pPr marL="1371600" lvl="2" indent="-457200">
                <a:buFont typeface="+mj-lt"/>
                <a:buAutoNum type="arabicPeriod"/>
                <a:defRPr/>
              </a:pP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                for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内存查找结构中能与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r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进行连接的元组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s do</a:t>
              </a:r>
            </a:p>
            <a:p>
              <a:pPr marL="1371600" lvl="2" indent="-457200">
                <a:buFont typeface="+mj-lt"/>
                <a:buAutoNum type="arabicPeriod"/>
                <a:defRPr/>
              </a:pP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                      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连接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r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和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s,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并将结果写入输出缓冲区 </a:t>
              </a:r>
              <a:endPara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1371600" lvl="2" indent="-457200">
                <a:buNone/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几个概念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63" y="1143000"/>
            <a:ext cx="8229600" cy="52863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Parser Tree (Expression Tree)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由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select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、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from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、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where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组成的语法树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Logical Query Plan Tree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由基本关系操作符组成的查询树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如：选择、投影、连接等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Physical Query Plan Tree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由物理操作符组成的查询树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物理操作符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顺序扫描、索引扫描等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Hash-join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、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sort-merge-join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等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213" y="1350963"/>
            <a:ext cx="8229600" cy="452596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lvl="0"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算法运行实例</a:t>
            </a:r>
            <a:endParaRPr lang="en-US" altLang="zh-CN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914400" lvl="2" indent="0">
              <a:buNone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CC3F5-B45A-4656-85BB-1D38F42DF76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30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64" y="2102241"/>
            <a:ext cx="7785898" cy="206408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79" y="4192330"/>
            <a:ext cx="7582865" cy="222602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40768"/>
                <a:ext cx="8229600" cy="4525963"/>
              </a:xfrm>
              <a:solidFill>
                <a:schemeClr val="bg1"/>
              </a:solidFill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>
                  <a:defRPr/>
                </a:pP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算法分析</a:t>
                </a:r>
                <a:endParaRPr lang="en-US" altLang="zh-CN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  <a:p>
                <a:pPr lvl="1"/>
                <a:r>
                  <a:rPr lang="en-US" altLang="zh-CN" b="0" dirty="0">
                    <a:solidFill>
                      <a:srgbClr val="003399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I/0</a:t>
                </a:r>
                <a:r>
                  <a:rPr lang="zh-CN" altLang="en-US" b="0" dirty="0">
                    <a:solidFill>
                      <a:srgbClr val="003399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代价</a:t>
                </a:r>
                <a:r>
                  <a:rPr lang="en-US" altLang="zh-CN" b="0" dirty="0">
                    <a:solidFill>
                      <a:srgbClr val="003399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b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𝐵</m:t>
                    </m:r>
                    <m:r>
                      <a:rPr lang="en-US" altLang="zh-CN" b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(</m:t>
                    </m:r>
                    <m:r>
                      <a:rPr lang="en-US" altLang="zh-CN" b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𝑆</m:t>
                    </m:r>
                    <m:r>
                      <a:rPr lang="en-US" altLang="zh-CN" b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)+</m:t>
                    </m:r>
                    <m:f>
                      <m:fPr>
                        <m:ctrlPr>
                          <a:rPr lang="zh-CN" altLang="zh-CN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fPr>
                      <m:num>
                        <m:r>
                          <a:rPr lang="en-US" altLang="zh-CN" b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𝐵</m:t>
                        </m:r>
                        <m:r>
                          <a:rPr lang="en-US" altLang="zh-CN" b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(</m:t>
                        </m:r>
                        <m:r>
                          <a:rPr lang="en-US" altLang="zh-CN" b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𝑅</m:t>
                        </m:r>
                        <m:r>
                          <a:rPr lang="en-US" altLang="zh-CN" b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)</m:t>
                        </m:r>
                        <m:r>
                          <a:rPr lang="en-US" altLang="zh-CN" b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𝐵</m:t>
                        </m:r>
                        <m:r>
                          <a:rPr lang="en-US" altLang="zh-CN" b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(</m:t>
                        </m:r>
                        <m:r>
                          <a:rPr lang="en-US" altLang="zh-CN" b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𝑆</m:t>
                        </m:r>
                        <m:r>
                          <a:rPr lang="en-US" altLang="zh-CN" b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)</m:t>
                        </m:r>
                      </m:num>
                      <m:den>
                        <m:r>
                          <a:rPr lang="en-US" altLang="zh-CN" b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𝑀</m:t>
                        </m:r>
                        <m:r>
                          <a:rPr lang="en-US" altLang="zh-CN" b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−1</m:t>
                        </m:r>
                      </m:den>
                    </m:f>
                  </m:oMath>
                </a14:m>
                <a:endParaRPr lang="zh-CN" altLang="zh-CN" sz="2400" b="0" dirty="0">
                  <a:solidFill>
                    <a:srgbClr val="003399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2">
                  <a:defRPr/>
                </a:pP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外关系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的每个元组只读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每次产生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B(S)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个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I/O</a:t>
                </a:r>
              </a:p>
              <a:p>
                <a:pPr lvl="2">
                  <a:defRPr/>
                </a:pP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内关系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扫描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B(S)/(M-1)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次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合计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I/0</a:t>
                </a:r>
              </a:p>
              <a:p>
                <a:pPr marL="914400" lvl="2" indent="0">
                  <a:buNone/>
                  <a:defRPr/>
                </a:pPr>
                <a:endPara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1">
                  <a:defRPr/>
                </a:pP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可用内存页数要求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:</a:t>
                </a:r>
                <a:r>
                  <a:rPr lang="en-US" altLang="zh-CN" b="0" dirty="0">
                    <a:solidFill>
                      <a:srgbClr val="FF0000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M</a:t>
                </a:r>
                <a:r>
                  <a:rPr lang="zh-CN" altLang="en-US" b="0" dirty="0">
                    <a:solidFill>
                      <a:srgbClr val="FF0000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≥</a:t>
                </a:r>
                <a:r>
                  <a:rPr lang="en-US" altLang="zh-CN" b="0" dirty="0">
                    <a:solidFill>
                      <a:srgbClr val="FF0000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2</a:t>
                </a:r>
              </a:p>
              <a:p>
                <a:pPr lvl="2">
                  <a:defRPr/>
                </a:pP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至少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页作为读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的缓冲区</a:t>
                </a:r>
                <a:endPara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2">
                  <a:defRPr/>
                </a:pP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页作为读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的缓冲区</a:t>
                </a:r>
                <a:endPara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40768"/>
                <a:ext cx="8229600" cy="4525963"/>
              </a:xfrm>
              <a:blipFill rotWithShape="1">
                <a:blip r:embed="rId2"/>
                <a:stretch>
                  <a:fillRect t="-6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CC3F5-B45A-4656-85BB-1D38F42DF76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七角星 3"/>
          <p:cNvSpPr/>
          <p:nvPr/>
        </p:nvSpPr>
        <p:spPr>
          <a:xfrm>
            <a:off x="6123940" y="4384040"/>
            <a:ext cx="2602230" cy="1861185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为何用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等线 Light" panose="02010600030101010101" charset="-122"/>
                <a:cs typeface="+mn-lt"/>
              </a:rPr>
              <a:t>M-1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页存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华文行楷" panose="02010800040101010101" pitchFamily="2" charset="-122"/>
                <a:cs typeface="+mn-lt"/>
              </a:rPr>
              <a:t>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华文行楷" panose="02010800040101010101" pitchFamily="2" charset="-122"/>
                <a:cs typeface="+mn-lt"/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213" y="1350963"/>
            <a:ext cx="8229600" cy="510237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lvl="0"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排序归并连接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(Sort-Merge Join)</a:t>
            </a:r>
          </a:p>
          <a:p>
            <a:pPr marL="914400" lvl="2" indent="0">
              <a:buNone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CC3F5-B45A-4656-85BB-1D38F42DF76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32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-128905" y="2060575"/>
            <a:ext cx="9123680" cy="4596130"/>
            <a:chOff x="856" y="3586"/>
            <a:chExt cx="14015" cy="7238"/>
          </a:xfrm>
        </p:grpSpPr>
        <p:sp>
          <p:nvSpPr>
            <p:cNvPr id="4" name="矩形 3"/>
            <p:cNvSpPr/>
            <p:nvPr/>
          </p:nvSpPr>
          <p:spPr>
            <a:xfrm>
              <a:off x="1993" y="3586"/>
              <a:ext cx="12877" cy="7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522" y="3643"/>
              <a:ext cx="207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华文新魏" panose="02010800040101010101" pitchFamily="2" charset="-122"/>
                </a:rPr>
                <a:t>算</a:t>
              </a:r>
              <a:r>
                <a:rPr lang="en-US" altLang="zh-CN" sz="240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华文新魏" panose="02010800040101010101" pitchFamily="2" charset="-122"/>
                </a:rPr>
                <a:t>       </a:t>
              </a:r>
              <a:r>
                <a:rPr lang="zh-CN" altLang="en-US" sz="240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华文新魏" panose="02010800040101010101" pitchFamily="2" charset="-122"/>
                </a:rPr>
                <a:t>法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993" y="4368"/>
              <a:ext cx="12878" cy="59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856" y="4379"/>
                  <a:ext cx="14015" cy="64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371600" lvl="2" indent="-457200">
                    <a:buFont typeface="+mj-lt"/>
                    <a:buAutoNum type="arabicPeriod"/>
                    <a:defRPr/>
                  </a:pPr>
                  <a:r>
                    <a:rPr lang="en-US" altLang="zh-CN" b="0" dirty="0">
                      <a:solidFill>
                        <a:srgbClr val="2929FF"/>
                      </a:solidFill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//</a:t>
                  </a:r>
                  <a:r>
                    <a:rPr lang="zh-CN" altLang="en-US" b="0" dirty="0">
                      <a:solidFill>
                        <a:srgbClr val="2929FF"/>
                      </a:solidFill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创建归并段</a:t>
                  </a:r>
                  <a:endParaRPr lang="en-US" altLang="zh-CN" b="0" dirty="0">
                    <a:solidFill>
                      <a:srgbClr val="2929FF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  <a:p>
                  <a:pPr marL="1371600" lvl="2" indent="-457200">
                    <a:buFont typeface="+mj-lt"/>
                    <a:buAutoNum type="arabicPeriod"/>
                    <a:defRPr/>
                  </a:pP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将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R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划分为</a:t>
                  </a:r>
                  <a14:m>
                    <m:oMath xmlns:m="http://schemas.openxmlformats.org/officeDocument/2006/math">
                      <m:r>
                        <a:rPr lang="en-US" altLang="zh-CN" b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⌈</m:t>
                      </m:r>
                      <m:r>
                        <a:rPr lang="en-US" altLang="zh-CN" b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𝐵</m:t>
                      </m:r>
                      <m:r>
                        <a:rPr lang="en-US" altLang="zh-CN" b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(</m:t>
                      </m:r>
                      <m:r>
                        <a:rPr lang="en-US" altLang="zh-CN" b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𝑅</m:t>
                      </m:r>
                      <m:r>
                        <a:rPr lang="en-US" altLang="zh-CN" b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)/</m:t>
                      </m:r>
                      <m:r>
                        <a:rPr lang="en-US" altLang="zh-CN" b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𝑀</m:t>
                      </m:r>
                      <m:r>
                        <a:rPr lang="en-US" altLang="zh-CN" b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⌉</m:t>
                      </m:r>
                    </m:oMath>
                  </a14:m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个归并段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(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每个归并段</a:t>
                  </a:r>
                  <a:r>
                    <a:rPr lang="zh-CN" altLang="en-US" b="0" dirty="0">
                      <a:solidFill>
                        <a:srgbClr val="993300"/>
                      </a:solidFill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按</a:t>
                  </a:r>
                  <a:r>
                    <a:rPr lang="en-US" altLang="zh-CN" b="0" dirty="0">
                      <a:solidFill>
                        <a:srgbClr val="993300"/>
                      </a:solidFill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R.Y</a:t>
                  </a:r>
                  <a:r>
                    <a:rPr lang="zh-CN" altLang="en-US" b="0" dirty="0">
                      <a:solidFill>
                        <a:srgbClr val="993300"/>
                      </a:solidFill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进行排序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)</a:t>
                  </a:r>
                  <a:endPara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  <a:p>
                  <a:pPr marL="1371600" lvl="2" indent="-457200">
                    <a:buFont typeface="+mj-lt"/>
                    <a:buAutoNum type="arabicPeriod"/>
                    <a:defRPr/>
                  </a:pP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将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S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划分为</a:t>
                  </a:r>
                  <a14:m>
                    <m:oMath xmlns:m="http://schemas.openxmlformats.org/officeDocument/2006/math">
                      <m:r>
                        <a:rPr lang="en-US" altLang="zh-CN" b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⌈</m:t>
                      </m:r>
                      <m:r>
                        <a:rPr lang="en-US" altLang="zh-CN" b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𝐵</m:t>
                      </m:r>
                      <m:r>
                        <a:rPr lang="en-US" altLang="zh-CN" b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S</m:t>
                      </m:r>
                      <m:r>
                        <a:rPr lang="en-US" altLang="zh-CN" b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)/</m:t>
                      </m:r>
                      <m:r>
                        <a:rPr lang="en-US" altLang="zh-CN" b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𝑀</m:t>
                      </m:r>
                      <m:r>
                        <a:rPr lang="en-US" altLang="zh-CN" b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⌉</m:t>
                      </m:r>
                    </m:oMath>
                  </a14:m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个归并段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(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每个归并段</a:t>
                  </a:r>
                  <a:r>
                    <a:rPr lang="zh-CN" altLang="en-US" b="0" dirty="0">
                      <a:solidFill>
                        <a:srgbClr val="993300"/>
                      </a:solidFill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按</a:t>
                  </a:r>
                  <a:r>
                    <a:rPr lang="en-US" altLang="zh-CN" b="0" dirty="0">
                      <a:solidFill>
                        <a:srgbClr val="993300"/>
                      </a:solidFill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S.Y</a:t>
                  </a:r>
                  <a:r>
                    <a:rPr lang="zh-CN" altLang="en-US" b="0" dirty="0">
                      <a:solidFill>
                        <a:srgbClr val="993300"/>
                      </a:solidFill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进行排序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)</a:t>
                  </a:r>
                  <a:endPara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  <a:p>
                  <a:pPr marL="1371600" lvl="2" indent="-457200">
                    <a:buFont typeface="+mj-lt"/>
                    <a:buAutoNum type="arabicPeriod"/>
                    <a:defRPr/>
                  </a:pPr>
                  <a:r>
                    <a:rPr lang="en-US" altLang="zh-CN" b="0" dirty="0">
                      <a:solidFill>
                        <a:srgbClr val="2929FF"/>
                      </a:solidFill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//</a:t>
                  </a:r>
                  <a:r>
                    <a:rPr lang="zh-CN" altLang="en-US" b="0" dirty="0">
                      <a:solidFill>
                        <a:srgbClr val="2929FF"/>
                      </a:solidFill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归并</a:t>
                  </a:r>
                  <a:endParaRPr lang="en-US" altLang="zh-CN" b="0" dirty="0">
                    <a:solidFill>
                      <a:srgbClr val="2929FF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  <a:p>
                  <a:pPr marL="1371600" lvl="2" indent="-457200">
                    <a:buFont typeface="+mj-lt"/>
                    <a:buAutoNum type="arabicPeriod"/>
                    <a:defRPr/>
                  </a:pP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读入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R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和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S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的每个归并段的第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1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页</a:t>
                  </a:r>
                  <a:endPara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  <a:p>
                  <a:pPr marL="1371600" lvl="2" indent="-457200">
                    <a:buFont typeface="+mj-lt"/>
                    <a:buAutoNum type="arabicPeriod"/>
                    <a:defRPr/>
                  </a:pPr>
                  <a:r>
                    <a:rPr lang="en-US" altLang="zh-CN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Repeat</a:t>
                  </a:r>
                </a:p>
                <a:p>
                  <a:pPr marL="1371600" lvl="2" indent="-457200">
                    <a:buFont typeface="+mj-lt"/>
                    <a:buAutoNum type="arabicPeriod"/>
                    <a:defRPr/>
                  </a:pP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       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找出输入缓冲区中元组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Y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属性的最小值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y</a:t>
                  </a:r>
                </a:p>
                <a:p>
                  <a:pPr marL="1371600" lvl="2" indent="-457200">
                    <a:buFont typeface="+mj-lt"/>
                    <a:buAutoNum type="arabicPeriod"/>
                    <a:defRPr/>
                  </a:pP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       for R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中满足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R.Y = y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的元组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r do</a:t>
                  </a:r>
                </a:p>
                <a:p>
                  <a:pPr marL="1371600" lvl="2" indent="-457200">
                    <a:buFont typeface="+mj-lt"/>
                    <a:buAutoNum type="arabicPeriod"/>
                    <a:defRPr/>
                  </a:pP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               for S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中满足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S.Y = y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的元组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s do</a:t>
                  </a:r>
                </a:p>
                <a:p>
                  <a:pPr marL="1371600" lvl="2" indent="-457200">
                    <a:buFont typeface="+mj-lt"/>
                    <a:buAutoNum type="arabicPeriod"/>
                    <a:defRPr/>
                  </a:pP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                       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连接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r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和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s,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并将结果写入输出缓冲区</a:t>
                  </a:r>
                </a:p>
                <a:p>
                  <a:pPr marL="1371600" lvl="2" indent="-457200">
                    <a:buFont typeface="+mj-lt"/>
                    <a:buAutoNum type="arabicPeriod"/>
                    <a:defRPr/>
                  </a:pP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 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      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任意输入缓冲页中的元组若归并完毕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,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则读入其归并段的下一页</a:t>
                  </a:r>
                </a:p>
                <a:p>
                  <a:pPr marL="1371600" lvl="2" indent="-457200">
                    <a:buFont typeface="+mj-lt"/>
                    <a:buAutoNum type="arabicPeriod"/>
                    <a:defRPr/>
                  </a:pPr>
                  <a:r>
                    <a:rPr lang="en-US" altLang="zh-CN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until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 R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或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S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的所有归并段都已归并完毕 </a:t>
                  </a:r>
                  <a:endParaRPr lang="en-US" altLang="zh-CN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  <a:p>
                  <a:pPr marL="1371600" lvl="2" indent="-457200">
                    <a:buNone/>
                    <a:defRPr/>
                  </a:pPr>
                  <a:endParaRPr lang="zh-CN" altLang="en-US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" y="4379"/>
                  <a:ext cx="14015" cy="6445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213" y="1350963"/>
            <a:ext cx="8229600" cy="258209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lvl="0"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算法运行实例</a:t>
            </a:r>
            <a:endParaRPr lang="en-US" altLang="zh-CN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914400" lvl="2" indent="0">
              <a:buNone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CC3F5-B45A-4656-85BB-1D38F42DF76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33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16832"/>
            <a:ext cx="7306184" cy="2369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106860" y="4498925"/>
                <a:ext cx="641746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创建归并段</a:t>
                </a:r>
                <a:endParaRPr lang="en-US" altLang="zh-CN" sz="2800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b="0" i="1" dirty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dirty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R</m:t>
                        </m:r>
                      </m:e>
                      <m:sub>
                        <m:r>
                          <a:rPr lang="en-US" altLang="zh-CN" b="0" dirty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altLang="zh-CN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= {(1, 1), (2, 1), (3, 1), (3, 2), (6, 3), (5, 4))}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b="0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dirty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R</m:t>
                        </m:r>
                      </m:e>
                      <m: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altLang="zh-CN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= {(4, 1), (4, 2), (3, 4), (8, 5)}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b="0" i="1" dirty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S</m:t>
                        </m:r>
                      </m:e>
                      <m:sub>
                        <m:r>
                          <a:rPr lang="en-US" altLang="zh-CN" b="0" dirty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altLang="zh-CN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= {(1, 7), (1, 8), (2, 5), (2, 6), (5, 3), (5, 9)}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b="0" i="1" dirty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S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altLang="zh-CN" b="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= {(2, 7), (3, 1), (3, 7), (4, 9))}</a:t>
                </a:r>
                <a:endPara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860" y="4498925"/>
                <a:ext cx="6417468" cy="1754326"/>
              </a:xfrm>
              <a:prstGeom prst="rect">
                <a:avLst/>
              </a:prstGeom>
              <a:blipFill rotWithShape="1">
                <a:blip r:embed="rId3"/>
                <a:stretch>
                  <a:fillRect l="-1" t="-33" r="3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213" y="1350963"/>
            <a:ext cx="8229600" cy="258209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lvl="0"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多路归并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CC3F5-B45A-4656-85BB-1D38F42DF76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34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24254" y="5616121"/>
            <a:ext cx="782924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Output:</a:t>
            </a:r>
            <a:r>
              <a:rPr lang="en-US" altLang="zh-CN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(1,1, 7), (1, 1, 8), (2, 1, 7), (2, 1, 8), </a:t>
            </a:r>
            <a:r>
              <a:rPr lang="en-US" altLang="zh-CN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(4, 1, 7), (4, 1, 8)</a:t>
            </a:r>
            <a:endParaRPr lang="zh-CN" altLang="en-US" b="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79930" y="5949950"/>
            <a:ext cx="20294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(3, 1, 7), (3, 1, 8)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graphicFrame>
        <p:nvGraphicFramePr>
          <p:cNvPr id="8" name="对象 7"/>
          <p:cNvGraphicFramePr/>
          <p:nvPr/>
        </p:nvGraphicFramePr>
        <p:xfrm>
          <a:off x="1403350" y="1917065"/>
          <a:ext cx="5239385" cy="1455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3" imgW="4826000" imgH="1454150" progId="Paint.Picture">
                  <p:embed/>
                </p:oleObj>
              </mc:Choice>
              <mc:Fallback>
                <p:oleObj r:id="rId3" imgW="4826000" imgH="145415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350" y="1917065"/>
                        <a:ext cx="5239385" cy="1455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1267460" y="3372485"/>
          <a:ext cx="4779010" cy="2020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5" imgW="4775200" imgH="2019300" progId="Paint.Picture">
                  <p:embed/>
                </p:oleObj>
              </mc:Choice>
              <mc:Fallback>
                <p:oleObj r:id="rId5" imgW="4775200" imgH="2019300" progId="Paint.Picture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67460" y="3372485"/>
                        <a:ext cx="4779010" cy="2020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213" y="1350963"/>
            <a:ext cx="8229600" cy="258209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lvl="0"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多路归并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CC3F5-B45A-4656-85BB-1D38F42DF76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35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52677" y="5347507"/>
            <a:ext cx="7829246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Output: (1, 1, 7), (1, 1, 8), (2, 1, 7), (2, 1, 8),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(</a:t>
            </a:r>
            <a:r>
              <a:rPr lang="en-US" altLang="zh-CN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4, 1, 7), (4, 1, 8)</a:t>
            </a:r>
            <a:endParaRPr lang="en-US" altLang="zh-CN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(3, 1, 7), (3, 1, 8),</a:t>
            </a:r>
          </a:p>
          <a:p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(3, 2, 5), (3, 2, 6), (3, 2, 7), (4, 2, 5), (4, 2, 6), (4, 2, 7)</a:t>
            </a:r>
          </a:p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后续过程略 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772816"/>
            <a:ext cx="3924049" cy="35596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40768"/>
                <a:ext cx="8229600" cy="4525963"/>
              </a:xfrm>
              <a:solidFill>
                <a:schemeClr val="bg1"/>
              </a:solidFill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>
                  <a:defRPr/>
                </a:pP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算法分析</a:t>
                </a:r>
                <a:endParaRPr lang="en-US" altLang="zh-CN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  <a:p>
                <a:pPr lvl="1">
                  <a:defRPr/>
                </a:pP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I/0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代价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b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𝟑</m:t>
                    </m:r>
                    <m:r>
                      <m:rPr>
                        <m:sty m:val="p"/>
                      </m:rPr>
                      <a:rPr lang="en-US" altLang="zh-CN" b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B</m:t>
                    </m:r>
                  </m:oMath>
                </a14:m>
                <a:r>
                  <a:rPr lang="en-US" altLang="zh-CN" b="0" dirty="0">
                    <a:solidFill>
                      <a:srgbClr val="FF0000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(R)+3B(S)</a:t>
                </a:r>
                <a:endParaRPr lang="zh-CN" altLang="zh-CN" b="0" dirty="0">
                  <a:solidFill>
                    <a:srgbClr val="FF0000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2">
                  <a:defRPr/>
                </a:pP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在对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创建归并段时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,R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的每块只读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合计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B(R)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I/O</a:t>
                </a:r>
              </a:p>
              <a:p>
                <a:pPr lvl="2">
                  <a:defRPr/>
                </a:pP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将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的归并段全部写入文件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需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B(R)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I/O</a:t>
                </a:r>
              </a:p>
              <a:p>
                <a:pPr lvl="2">
                  <a:defRPr/>
                </a:pP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在对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创建归并段时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,S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的每块只读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合计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B(S)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I/O</a:t>
                </a:r>
              </a:p>
              <a:p>
                <a:pPr lvl="2">
                  <a:defRPr/>
                </a:pP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将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的归并段全部写入文件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需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B(S)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I/O</a:t>
                </a:r>
              </a:p>
              <a:p>
                <a:pPr lvl="2">
                  <a:defRPr/>
                </a:pP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在归并阶段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对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和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的每个归并段各扫描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合计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B(R) +B(S)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I/O</a:t>
                </a:r>
                <a:endPara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1">
                  <a:defRPr/>
                </a:pP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可用内存页数要求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: </a:t>
                </a:r>
                <a:r>
                  <a:rPr lang="pt-BR" altLang="zh-CN" b="0" dirty="0">
                    <a:solidFill>
                      <a:srgbClr val="FF0000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B(R)+ B(S) &lt;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zh-CN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pPr>
                      <m:e>
                        <m:r>
                          <a:rPr lang="en-US" altLang="zh-CN" b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𝑀</m:t>
                        </m:r>
                      </m:e>
                      <m:sup>
                        <m:r>
                          <a:rPr lang="en-US" altLang="zh-CN" b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2</m:t>
                        </m:r>
                      </m:sup>
                    </m:sSup>
                  </m:oMath>
                </a14:m>
                <a:endParaRPr lang="pt-BR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2">
                  <a:defRPr/>
                </a:pP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和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的每个归并段均不超过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M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块</a:t>
                </a:r>
                <a:endPara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2">
                  <a:defRPr/>
                </a:pP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和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共有不超过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M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个归并段 </a:t>
                </a:r>
                <a:endPara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40768"/>
                <a:ext cx="8229600" cy="4525963"/>
              </a:xfrm>
              <a:blipFill rotWithShape="1">
                <a:blip r:embed="rId2"/>
                <a:stretch>
                  <a:fillRect t="-6" b="-13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CC3F5-B45A-4656-85BB-1D38F42DF76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213" y="1350963"/>
            <a:ext cx="8229600" cy="258209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lvl="0">
              <a:defRPr/>
            </a:pP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Example 2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CC3F5-B45A-4656-85BB-1D38F42DF76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87450" y="1988820"/>
            <a:ext cx="6064250" cy="492061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213" y="1350963"/>
            <a:ext cx="8229600" cy="258209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lvl="0">
              <a:defRPr/>
            </a:pP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Example 2(</a:t>
            </a: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续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)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CC3F5-B45A-4656-85BB-1D38F42DF76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38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30" y="1917065"/>
            <a:ext cx="7740650" cy="481393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57213" y="1350963"/>
                <a:ext cx="8229600" cy="5102373"/>
              </a:xfrm>
              <a:solidFill>
                <a:schemeClr val="bg1"/>
              </a:solidFill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>
                  <a:defRPr/>
                </a:pP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哈希连接</a:t>
                </a:r>
                <a:r>
                  <a:rPr lang="en-US" altLang="zh-CN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(Grace Hash Join)</a:t>
                </a:r>
                <a:endParaRPr lang="en-US" altLang="zh-CN" sz="1800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1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400" b="0" dirty="0">
                    <a:solidFill>
                      <a:srgbClr val="003399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</a:t>
                </a:r>
                <a:r>
                  <a:rPr lang="zh-CN" altLang="en-US" sz="2400" b="0" dirty="0">
                    <a:solidFill>
                      <a:srgbClr val="003399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和</a:t>
                </a:r>
                <a:r>
                  <a:rPr lang="en-US" altLang="zh-CN" sz="2400" b="0" dirty="0">
                    <a:solidFill>
                      <a:srgbClr val="003399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</a:t>
                </a:r>
                <a:r>
                  <a:rPr lang="zh-CN" altLang="en-US" sz="2400" b="0" dirty="0">
                    <a:solidFill>
                      <a:srgbClr val="003399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中相同的元组一定分别落入同号桶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400" b="0" i="1" dirty="0">
                            <a:solidFill>
                              <a:srgbClr val="003399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dirty="0">
                            <a:solidFill>
                              <a:srgbClr val="003399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dirty="0">
                            <a:solidFill>
                              <a:srgbClr val="003399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sz="2400" b="0" dirty="0">
                    <a:solidFill>
                      <a:srgbClr val="003399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400" b="0" i="1" dirty="0">
                            <a:solidFill>
                              <a:srgbClr val="003399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dirty="0">
                            <a:solidFill>
                              <a:srgbClr val="003399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dirty="0">
                            <a:solidFill>
                              <a:srgbClr val="003399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sz="2400" b="0" dirty="0">
                    <a:solidFill>
                      <a:srgbClr val="003399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中</a:t>
                </a:r>
                <a:endParaRPr lang="en-US" altLang="zh-CN" sz="2400" b="0" dirty="0">
                  <a:solidFill>
                    <a:srgbClr val="003399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1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altLang="zh-CN" sz="2400" b="0">
                        <a:solidFill>
                          <a:srgbClr val="003399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𝑅</m:t>
                    </m:r>
                    <m:r>
                      <a:rPr lang="en-US" altLang="zh-CN" sz="2400" b="0">
                        <a:solidFill>
                          <a:srgbClr val="003399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⋈</m:t>
                    </m:r>
                    <m:r>
                      <a:rPr lang="en-US" altLang="zh-CN" sz="2400" b="0">
                        <a:solidFill>
                          <a:srgbClr val="003399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𝑆</m:t>
                    </m:r>
                    <m:r>
                      <a:rPr lang="en-US" altLang="zh-CN" sz="2400" b="0">
                        <a:solidFill>
                          <a:srgbClr val="003399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=</m:t>
                    </m:r>
                    <m:sSubSup>
                      <m:sSubSupPr>
                        <m:ctrlPr>
                          <a:rPr lang="zh-CN" altLang="en-US" sz="2400" b="0" i="1">
                            <a:solidFill>
                              <a:srgbClr val="003399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2400" b="0">
                            <a:solidFill>
                              <a:srgbClr val="003399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𝑈</m:t>
                        </m:r>
                      </m:e>
                      <m:sub>
                        <m:r>
                          <a:rPr lang="en-US" altLang="zh-CN" sz="2400" b="0">
                            <a:solidFill>
                              <a:srgbClr val="003399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𝑖</m:t>
                        </m:r>
                        <m:r>
                          <a:rPr lang="en-US" altLang="zh-CN" sz="2400" b="0">
                            <a:solidFill>
                              <a:srgbClr val="003399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400" b="0">
                            <a:solidFill>
                              <a:srgbClr val="003399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𝑀</m:t>
                        </m:r>
                        <m:r>
                          <a:rPr lang="zh-CN" altLang="en-US" sz="2400" b="0">
                            <a:solidFill>
                              <a:srgbClr val="003399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−</m:t>
                        </m:r>
                        <m:r>
                          <a:rPr lang="en-US" altLang="zh-CN" sz="2400" b="0">
                            <a:solidFill>
                              <a:srgbClr val="003399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𝟏</m:t>
                        </m:r>
                      </m:sup>
                    </m:sSubSup>
                    <m:d>
                      <m:dPr>
                        <m:ctrlPr>
                          <a:rPr lang="zh-CN" altLang="zh-CN" sz="2400" b="0" i="1">
                            <a:solidFill>
                              <a:srgbClr val="003399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0" i="1">
                                <a:solidFill>
                                  <a:srgbClr val="003399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>
                                <a:solidFill>
                                  <a:srgbClr val="003399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>
                                <a:solidFill>
                                  <a:srgbClr val="003399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>
                            <a:solidFill>
                              <a:srgbClr val="003399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⋈</m:t>
                        </m:r>
                        <m:sSub>
                          <m:sSubPr>
                            <m:ctrlPr>
                              <a:rPr lang="zh-CN" altLang="zh-CN" sz="2400" b="0" i="1">
                                <a:solidFill>
                                  <a:srgbClr val="003399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>
                                <a:solidFill>
                                  <a:srgbClr val="003399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>
                                <a:solidFill>
                                  <a:srgbClr val="003399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b="0" dirty="0">
                  <a:solidFill>
                    <a:srgbClr val="003399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1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400" b="0" i="1">
                            <a:solidFill>
                              <a:srgbClr val="003399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0" i="1">
                                <a:solidFill>
                                  <a:srgbClr val="003399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>
                                <a:solidFill>
                                  <a:srgbClr val="003399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>
                                <a:solidFill>
                                  <a:srgbClr val="003399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>
                            <a:solidFill>
                              <a:srgbClr val="003399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⋈</m:t>
                        </m:r>
                        <m:sSub>
                          <m:sSubPr>
                            <m:ctrlPr>
                              <a:rPr lang="zh-CN" altLang="zh-CN" sz="2400" b="0" i="1">
                                <a:solidFill>
                                  <a:srgbClr val="003399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>
                                <a:solidFill>
                                  <a:srgbClr val="003399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>
                                <a:solidFill>
                                  <a:srgbClr val="003399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>
                        <a:solidFill>
                          <a:srgbClr val="003399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∩</m:t>
                    </m:r>
                    <m:d>
                      <m:dPr>
                        <m:ctrlPr>
                          <a:rPr lang="zh-CN" altLang="zh-CN" sz="2400" b="0" i="1">
                            <a:solidFill>
                              <a:srgbClr val="003399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0" i="1">
                                <a:solidFill>
                                  <a:srgbClr val="003399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>
                                <a:solidFill>
                                  <a:srgbClr val="003399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>
                                <a:solidFill>
                                  <a:srgbClr val="003399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400" b="0">
                            <a:solidFill>
                              <a:srgbClr val="003399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⋈</m:t>
                        </m:r>
                        <m:sSub>
                          <m:sSubPr>
                            <m:ctrlPr>
                              <a:rPr lang="zh-CN" altLang="zh-CN" sz="2400" b="0" i="1">
                                <a:solidFill>
                                  <a:srgbClr val="003399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>
                                <a:solidFill>
                                  <a:srgbClr val="003399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>
                                <a:solidFill>
                                  <a:srgbClr val="003399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400" b="0">
                        <a:solidFill>
                          <a:srgbClr val="003399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=∅</m:t>
                    </m:r>
                    <m:r>
                      <m:rPr>
                        <m:nor/>
                      </m:rPr>
                      <a:rPr lang="en-US" altLang="zh-CN" sz="2400" b="0">
                        <a:solidFill>
                          <a:srgbClr val="003399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>
                        <a:solidFill>
                          <a:srgbClr val="003399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rPr>
                      <m:t>for</m:t>
                    </m:r>
                    <m:r>
                      <m:rPr>
                        <m:nor/>
                      </m:rPr>
                      <a:rPr lang="en-US" altLang="zh-CN" sz="2400" b="0">
                        <a:solidFill>
                          <a:srgbClr val="003399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rPr>
                      <m:t> </m:t>
                    </m:r>
                    <m:r>
                      <a:rPr lang="en-US" altLang="zh-CN" sz="2400" b="0">
                        <a:solidFill>
                          <a:srgbClr val="003399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𝑖</m:t>
                    </m:r>
                    <m:r>
                      <a:rPr lang="en-US" altLang="zh-CN" sz="2400" b="0">
                        <a:solidFill>
                          <a:srgbClr val="003399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≠</m:t>
                    </m:r>
                  </m:oMath>
                </a14:m>
                <a:r>
                  <a:rPr lang="en-US" altLang="zh-CN" sz="2400" b="0" dirty="0">
                    <a:solidFill>
                      <a:srgbClr val="003399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j</a:t>
                </a:r>
              </a:p>
              <a:p>
                <a:pPr marL="914400" lvl="2" indent="0">
                  <a:buNone/>
                  <a:defRPr/>
                </a:pPr>
                <a:endParaRPr lang="zh-CN" altLang="zh-CN" b="0" dirty="0">
                  <a:solidFill>
                    <a:srgbClr val="003399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marL="914400" lvl="2" indent="0">
                  <a:buNone/>
                  <a:defRPr/>
                </a:pPr>
                <a:endParaRPr lang="zh-CN" altLang="en-US" b="0" dirty="0">
                  <a:solidFill>
                    <a:srgbClr val="003399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213" y="1350963"/>
                <a:ext cx="8229600" cy="5102373"/>
              </a:xfrm>
              <a:blipFill rotWithShape="1">
                <a:blip r:embed="rId2"/>
                <a:stretch>
                  <a:fillRect l="-4" t="-6" r="4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CC3F5-B45A-4656-85BB-1D38F42DF76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39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-265430" y="3423920"/>
            <a:ext cx="9123680" cy="3128645"/>
            <a:chOff x="856" y="3586"/>
            <a:chExt cx="14015" cy="4927"/>
          </a:xfrm>
        </p:grpSpPr>
        <p:sp>
          <p:nvSpPr>
            <p:cNvPr id="4" name="矩形 3"/>
            <p:cNvSpPr/>
            <p:nvPr/>
          </p:nvSpPr>
          <p:spPr>
            <a:xfrm>
              <a:off x="1993" y="3586"/>
              <a:ext cx="12877" cy="7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522" y="3643"/>
              <a:ext cx="207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华文新魏" panose="02010800040101010101" pitchFamily="2" charset="-122"/>
                </a:rPr>
                <a:t>算</a:t>
              </a:r>
              <a:r>
                <a:rPr lang="en-US" altLang="zh-CN" sz="240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华文新魏" panose="02010800040101010101" pitchFamily="2" charset="-122"/>
                </a:rPr>
                <a:t>       </a:t>
              </a:r>
              <a:r>
                <a:rPr lang="zh-CN" altLang="en-US" sz="240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华文新魏" panose="02010800040101010101" pitchFamily="2" charset="-122"/>
                </a:rPr>
                <a:t>法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993" y="4368"/>
              <a:ext cx="12878" cy="34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856" y="4492"/>
                  <a:ext cx="14015" cy="40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371600" lvl="2" indent="-457200">
                    <a:buFont typeface="+mj-lt"/>
                    <a:buAutoNum type="arabicPeriod"/>
                    <a:defRPr/>
                  </a:pPr>
                  <a:r>
                    <a:rPr lang="en-US" altLang="zh-CN" b="0" dirty="0">
                      <a:solidFill>
                        <a:srgbClr val="2929FF"/>
                      </a:solidFill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//</a:t>
                  </a:r>
                  <a:r>
                    <a:rPr lang="zh-CN" altLang="en-US" b="0" dirty="0">
                      <a:solidFill>
                        <a:srgbClr val="2929FF"/>
                      </a:solidFill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哈希分桶</a:t>
                  </a:r>
                  <a:endParaRPr lang="en-US" altLang="zh-CN" b="0" dirty="0">
                    <a:solidFill>
                      <a:srgbClr val="2929FF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  <a:p>
                  <a:pPr marL="1371600" lvl="2" indent="-457200">
                    <a:buFont typeface="+mj-lt"/>
                    <a:buAutoNum type="arabicPeriod"/>
                    <a:defRPr/>
                  </a:pP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将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R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的元组哈希到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M-1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个桶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altLang="zh-CN" b="0" i="1" dirty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dirty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R</m:t>
                          </m:r>
                        </m:e>
                        <m:sub>
                          <m:r>
                            <a:rPr lang="en-US" altLang="zh-CN" b="0" dirty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b="0" dirty="0">
                          <a:effectLst/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,</m:t>
                      </m:r>
                    </m:oMath>
                  </a14:m>
                  <a:r>
                    <a:rPr lang="pt-BR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altLang="zh-CN" b="0" i="1" dirty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dirty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R</m:t>
                          </m:r>
                        </m:e>
                        <m:sub>
                          <m:r>
                            <a:rPr lang="en-US" altLang="zh-CN" b="0" dirty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pt-BR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 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,...,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altLang="zh-CN" b="0" i="1" dirty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dirty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dirty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M</m:t>
                          </m:r>
                          <m:r>
                            <a:rPr lang="en-US" altLang="zh-CN" b="0" dirty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中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(</a:t>
                  </a:r>
                  <a:r>
                    <a:rPr lang="zh-CN" altLang="en-US" b="0" dirty="0">
                      <a:solidFill>
                        <a:srgbClr val="993300"/>
                      </a:solidFill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哈希键为</a:t>
                  </a:r>
                  <a:r>
                    <a:rPr lang="en-US" altLang="zh-CN" b="0" dirty="0">
                      <a:solidFill>
                        <a:srgbClr val="993300"/>
                      </a:solidFill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R.Y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)</a:t>
                  </a:r>
                  <a:endPara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  <a:p>
                  <a:pPr marL="1371600" lvl="2" indent="-457200">
                    <a:buFont typeface="+mj-lt"/>
                    <a:buAutoNum type="arabicPeriod"/>
                    <a:defRPr/>
                  </a:pP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将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S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的元组哈希到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M-1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个桶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altLang="zh-CN" b="0" i="1" dirty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dirty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b="0" dirty="0">
                          <a:effectLst/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,</m:t>
                      </m:r>
                    </m:oMath>
                  </a14:m>
                  <a:r>
                    <a:rPr lang="pt-BR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altLang="zh-CN" b="0" i="1" dirty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dirty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pt-BR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 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,...,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altLang="zh-CN" b="0" i="1" dirty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dirty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M</m:t>
                          </m:r>
                          <m:r>
                            <a:rPr lang="en-US" altLang="zh-CN" b="0" dirty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中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(</a:t>
                  </a:r>
                  <a:r>
                    <a:rPr lang="zh-CN" altLang="en-US" b="0" dirty="0">
                      <a:solidFill>
                        <a:srgbClr val="993300"/>
                      </a:solidFill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哈希键为</a:t>
                  </a:r>
                  <a:r>
                    <a:rPr lang="en-US" altLang="zh-CN" b="0" dirty="0">
                      <a:solidFill>
                        <a:srgbClr val="993300"/>
                      </a:solidFill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S.Y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)</a:t>
                  </a:r>
                  <a:endPara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  <a:p>
                  <a:pPr marL="1371600" lvl="2" indent="-457200">
                    <a:buFont typeface="+mj-lt"/>
                    <a:buAutoNum type="arabicPeriod"/>
                    <a:defRPr/>
                  </a:pPr>
                  <a:r>
                    <a:rPr lang="en-US" altLang="zh-CN" b="0" dirty="0">
                      <a:solidFill>
                        <a:srgbClr val="2929FF"/>
                      </a:solidFill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//</a:t>
                  </a:r>
                  <a:r>
                    <a:rPr lang="zh-CN" altLang="en-US" b="0" dirty="0">
                      <a:solidFill>
                        <a:srgbClr val="2929FF"/>
                      </a:solidFill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逐桶连接</a:t>
                  </a:r>
                  <a:endParaRPr lang="en-US" altLang="zh-CN" b="0" dirty="0">
                    <a:solidFill>
                      <a:srgbClr val="2929FF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  <a:p>
                  <a:pPr marL="1371600" lvl="2" indent="-457200">
                    <a:buFont typeface="+mj-lt"/>
                    <a:buAutoNum type="arabicPeriod"/>
                    <a:defRPr/>
                  </a:pP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for </a:t>
                  </a:r>
                  <a:r>
                    <a:rPr lang="en-US" altLang="zh-CN" b="0" dirty="0" err="1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i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 = 1, 2,.., M - 1 do</a:t>
                  </a:r>
                </a:p>
                <a:p>
                  <a:pPr marL="1371600" lvl="2" indent="-457200">
                    <a:buFont typeface="+mj-lt"/>
                    <a:buAutoNum type="arabicPeriod"/>
                    <a:defRPr/>
                  </a:pP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       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使用一趟连接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(one-pass join)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算法计算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altLang="zh-CN" b="0" i="1" dirty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dirty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i</m:t>
                          </m:r>
                        </m:sub>
                      </m:sSub>
                    </m:oMath>
                  </a14:m>
                  <a:r>
                    <a:rPr lang="en-US" altLang="zh-CN" dirty="0">
                      <a:effectLst/>
                      <a:sym typeface="+mn-ea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effectLst/>
                          <a:latin typeface="Cambria Math" panose="02040503050406030204" pitchFamily="18" charset="0"/>
                        </a:rPr>
                        <m:t>⋈ </m:t>
                      </m:r>
                      <m:sSub>
                        <m:sSubPr>
                          <m:ctrlPr>
                            <a:rPr lang="pt-BR" altLang="zh-CN" b="0" i="1" dirty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1" dirty="0" smtClean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1" dirty="0">
                              <a:effectLst/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i</m:t>
                          </m:r>
                        </m:sub>
                      </m:sSub>
                    </m:oMath>
                  </a14:m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,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并将结果写入输出</a:t>
                  </a: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 </a:t>
                  </a:r>
                </a:p>
                <a:p>
                  <a:pPr lvl="2">
                    <a:buFont typeface="+mj-lt"/>
                    <a:defRPr/>
                  </a:pPr>
                  <a:r>
                    <a:rPr lang="en-US" altLang="zh-CN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              </a:t>
                  </a:r>
                  <a:r>
                    <a:rPr lang="zh-CN" altLang="en-US" b="0" dirty="0">
                      <a:effectLst/>
                      <a:latin typeface="华文新魏" panose="02010800040101010101" pitchFamily="2" charset="-122"/>
                      <a:ea typeface="华文新魏" panose="02010800040101010101" pitchFamily="2" charset="-122"/>
                      <a:sym typeface="+mn-ea"/>
                    </a:rPr>
                    <a:t>缓冲区</a:t>
                  </a:r>
                  <a:endPara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  <a:p>
                  <a:pPr marL="1371600" lvl="2" indent="-457200">
                    <a:buFont typeface="+mj-lt"/>
                    <a:buAutoNum type="arabicPeriod"/>
                    <a:defRPr/>
                  </a:pPr>
                  <a:endParaRPr lang="zh-CN" altLang="en-US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" y="4492"/>
                  <a:ext cx="14015" cy="4021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C5A806-E62D-4361-9FA7-FFE670E8599B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AD8F9D-D734-456C-8616-D4C6D3FDA6EC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363663" y="1069975"/>
            <a:ext cx="7327900" cy="741363"/>
          </a:xfrm>
          <a:prstGeom prst="rect">
            <a:avLst/>
          </a:prstGeom>
        </p:spPr>
        <p:txBody>
          <a:bodyPr/>
          <a:lstStyle/>
          <a:p>
            <a:pPr marR="0" defTabSz="914400" eaLnBrk="0" hangingPunct="0">
              <a:buClrTx/>
              <a:buSzTx/>
              <a:defRPr/>
            </a:pPr>
            <a:r>
              <a:rPr kumimoji="0" lang="en-US" altLang="zh-CN" sz="3600" u="sng" kern="0" cap="none" spc="0" normalizeH="0" baseline="0" noProof="0" dirty="0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Example:</a:t>
            </a:r>
            <a:r>
              <a:rPr kumimoji="0" lang="en-US" altLang="zh-CN" sz="3600" kern="0" cap="none" spc="0" normalizeH="0" baseline="0" noProof="0" dirty="0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   SQL query</a:t>
            </a:r>
            <a:endParaRPr kumimoji="0" lang="en-US" altLang="zh-CN" sz="3600" u="sng" kern="0" cap="none" spc="0" normalizeH="0" baseline="0" noProof="0" dirty="0"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6313" y="1835150"/>
            <a:ext cx="7772400" cy="4114800"/>
          </a:xfrm>
          <a:prstGeom prst="rect">
            <a:avLst/>
          </a:prstGeom>
        </p:spPr>
        <p:txBody>
          <a:bodyPr/>
          <a:lstStyle/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defRPr/>
            </a:pPr>
            <a:r>
              <a:rPr kumimoji="0" lang="en-US" altLang="zh-CN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SELECT title</a:t>
            </a:r>
          </a:p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defRPr/>
            </a:pPr>
            <a:r>
              <a:rPr kumimoji="0" lang="en-US" altLang="zh-CN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FROM </a:t>
            </a:r>
            <a:r>
              <a:rPr kumimoji="0" lang="en-US" altLang="zh-CN" sz="2400" kern="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StarsIn</a:t>
            </a:r>
            <a:endParaRPr kumimoji="0" lang="en-US" altLang="zh-CN" sz="2400" kern="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defRPr/>
            </a:pPr>
            <a:r>
              <a:rPr kumimoji="0" lang="en-US" altLang="zh-CN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WHERE </a:t>
            </a:r>
            <a:r>
              <a:rPr kumimoji="0" lang="en-US" altLang="zh-CN" sz="2400" kern="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starName</a:t>
            </a:r>
            <a:r>
              <a:rPr kumimoji="0" lang="en-US" altLang="zh-CN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IN (</a:t>
            </a:r>
          </a:p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defRPr/>
            </a:pPr>
            <a:r>
              <a:rPr kumimoji="0" lang="en-US" altLang="zh-CN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	SELECT name</a:t>
            </a:r>
          </a:p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defRPr/>
            </a:pPr>
            <a:r>
              <a:rPr kumimoji="0" lang="en-US" altLang="zh-CN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	FROM </a:t>
            </a:r>
            <a:r>
              <a:rPr kumimoji="0" lang="en-US" altLang="zh-CN" sz="2400" kern="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MovieStar</a:t>
            </a:r>
            <a:endParaRPr kumimoji="0" lang="en-US" altLang="zh-CN" sz="2400" kern="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defRPr/>
            </a:pPr>
            <a:r>
              <a:rPr kumimoji="0" lang="en-US" altLang="zh-CN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	WHERE </a:t>
            </a:r>
            <a:r>
              <a:rPr kumimoji="0" lang="en-US" altLang="zh-CN" sz="2400" kern="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birthdate</a:t>
            </a:r>
            <a:r>
              <a:rPr kumimoji="0" lang="en-US" altLang="zh-CN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LIKE </a:t>
            </a:r>
            <a:r>
              <a:rPr kumimoji="0" lang="en-US" altLang="zh-CN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/>
                <a:ea typeface="+mn-ea"/>
                <a:cs typeface="+mn-cs"/>
              </a:rPr>
              <a:t>‘</a:t>
            </a:r>
            <a:r>
              <a:rPr kumimoji="0" lang="en-US" altLang="zh-CN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%1960</a:t>
            </a:r>
            <a:r>
              <a:rPr kumimoji="0" lang="en-US" altLang="zh-CN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/>
                <a:ea typeface="+mn-ea"/>
                <a:cs typeface="+mn-cs"/>
              </a:rPr>
              <a:t>’ </a:t>
            </a:r>
            <a:r>
              <a:rPr kumimoji="0" lang="en-US" altLang="zh-CN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);</a:t>
            </a:r>
          </a:p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defRPr/>
            </a:pPr>
            <a:endParaRPr kumimoji="0" lang="en-US" altLang="zh-CN" sz="2400" kern="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spcBef>
                <a:spcPct val="20000"/>
              </a:spcBef>
              <a:buClrTx/>
              <a:buSzTx/>
              <a:defRPr/>
            </a:pPr>
            <a:r>
              <a:rPr kumimoji="0" lang="en-US" altLang="zh-CN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zh-CN" altLang="en-US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找到影星生于 </a:t>
            </a:r>
            <a:r>
              <a:rPr kumimoji="0" lang="en-US" altLang="zh-CN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1960 </a:t>
            </a:r>
            <a:r>
              <a:rPr kumimoji="0" lang="zh-CN" altLang="en-US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年的电影名字</a:t>
            </a:r>
            <a:r>
              <a:rPr kumimoji="0" lang="en-US" altLang="zh-CN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)</a:t>
            </a:r>
          </a:p>
        </p:txBody>
      </p:sp>
      <p:pic>
        <p:nvPicPr>
          <p:cNvPr id="25606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3" y="-20637"/>
            <a:ext cx="8437562" cy="12557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C5A806-E62D-4361-9FA7-FFE670E8599B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AF3A5A-14D2-4414-9DB2-18072753D76E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40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9396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C5A806-E62D-4361-9FA7-FFE670E8599B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C7D958-7D96-4BB1-9FAF-352191A03958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0420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40768"/>
                <a:ext cx="8229600" cy="4525963"/>
              </a:xfrm>
              <a:solidFill>
                <a:schemeClr val="bg1"/>
              </a:solidFill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>
                  <a:defRPr/>
                </a:pP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算法分析</a:t>
                </a:r>
                <a:endParaRPr lang="en-US" altLang="zh-CN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  <a:p>
                <a:pPr lvl="1">
                  <a:defRPr/>
                </a:pP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I/0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代价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b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𝟑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𝐵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 </m:t>
                    </m:r>
                  </m:oMath>
                </a14:m>
                <a:r>
                  <a:rPr lang="en-US" altLang="zh-CN" b="0" dirty="0">
                    <a:solidFill>
                      <a:srgbClr val="FF0000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(R)+3B(S)</a:t>
                </a:r>
                <a:endParaRPr lang="zh-CN" altLang="zh-CN" b="0" dirty="0">
                  <a:solidFill>
                    <a:srgbClr val="FF0000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2">
                  <a:defRPr/>
                </a:pP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在对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进行哈希分桶时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,R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的每块读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合计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B(R)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I/O</a:t>
                </a:r>
              </a:p>
              <a:p>
                <a:pPr lvl="2">
                  <a:defRPr/>
                </a:pP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将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的桶全部写入文件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需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1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i</m:t>
                        </m:r>
                        <m:r>
                          <a:rPr lang="en-US" altLang="zh-CN" sz="2000" b="0" i="1" smtClean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𝑀</m:t>
                        </m:r>
                        <m:r>
                          <a:rPr lang="en-US" altLang="zh-CN" sz="2000" b="0" i="1" smtClean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000" b="0" i="1" dirty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dirty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1" dirty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 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≈ 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B(R)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I/O</a:t>
                </a:r>
              </a:p>
              <a:p>
                <a:pPr lvl="2">
                  <a:defRPr/>
                </a:pP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在对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进行哈希分桶时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,S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的每块读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合计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B(S)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I/O</a:t>
                </a:r>
              </a:p>
              <a:p>
                <a:pPr lvl="2">
                  <a:defRPr/>
                </a:pP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将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的桶全部写入文件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需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SupPr>
                      <m:e>
                        <m:r>
                          <a:rPr lang="en-US" altLang="zh-CN" sz="2000" b="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1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i</m:t>
                        </m:r>
                        <m:r>
                          <a:rPr lang="en-US" altLang="zh-CN" sz="2000" b="0" i="1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𝑀</m:t>
                        </m:r>
                        <m:r>
                          <a:rPr lang="en-US" altLang="zh-CN" sz="2000" b="0" i="1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B(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000" b="0" i="1" dirty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1" dirty="0" smtClean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1" dirty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 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≈ 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B(S)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I/O</a:t>
                </a:r>
              </a:p>
              <a:p>
                <a:pPr lvl="2">
                  <a:defRPr/>
                </a:pP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使用一趟集合差算法计算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000" b="0" i="1" dirty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1" dirty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i</m:t>
                        </m:r>
                      </m:sub>
                    </m:sSub>
                    <m:r>
                      <a:rPr lang="en-US" altLang="zh-CN" i="1">
                        <a:effectLst/>
                        <a:latin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000" b="0" i="1" dirty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1" dirty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1" dirty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I/O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代价是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000" b="0" i="1" dirty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dirty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1" dirty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 + B(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000" b="0" i="1" dirty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1" dirty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1" dirty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</a:t>
                </a:r>
              </a:p>
              <a:p>
                <a:pPr lvl="1">
                  <a:defRPr/>
                </a:pP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可用内存页数要求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:</a:t>
                </a:r>
                <a:r>
                  <a:rPr lang="en-US" altLang="zh-CN" b="0" dirty="0">
                    <a:solidFill>
                      <a:srgbClr val="FF0000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pt-BR" altLang="zh-CN" b="0" dirty="0">
                    <a:solidFill>
                      <a:srgbClr val="FF0000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B(S) </a:t>
                </a:r>
                <a:r>
                  <a:rPr lang="zh-CN" altLang="en-US" b="0" dirty="0">
                    <a:solidFill>
                      <a:srgbClr val="FF0000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≤</a:t>
                </a:r>
                <a:r>
                  <a:rPr lang="pt-BR" altLang="zh-CN" b="0" dirty="0">
                    <a:solidFill>
                      <a:srgbClr val="FF0000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zh-CN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(</m:t>
                        </m:r>
                        <m:r>
                          <a:rPr lang="en-US" altLang="zh-CN" b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𝑀</m:t>
                        </m:r>
                        <m:r>
                          <a:rPr lang="en-US" altLang="zh-CN" b="0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−1)</m:t>
                        </m:r>
                      </m:e>
                      <m:sup>
                        <m:r>
                          <a:rPr lang="en-US" altLang="zh-CN" b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2</m:t>
                        </m:r>
                      </m:sup>
                    </m:sSup>
                  </m:oMath>
                </a14:m>
                <a:endParaRPr lang="pt-BR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2">
                  <a:defRPr/>
                </a:pP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共有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M-1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个桶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</a:t>
                </a:r>
                <a:endPara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2">
                  <a:defRPr/>
                </a:pP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每个桶不超过</a:t>
                </a:r>
                <a:r>
                  <a:rPr lang="en-US" altLang="zh-CN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M-1</a:t>
                </a:r>
                <a:r>
                  <a:rPr lang="zh-CN" altLang="en-US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块</a:t>
                </a:r>
                <a:endPara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40768"/>
                <a:ext cx="8229600" cy="4525963"/>
              </a:xfrm>
              <a:blipFill rotWithShape="1">
                <a:blip r:embed="rId2"/>
                <a:stretch>
                  <a:fillRect t="-6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CC3F5-B45A-4656-85BB-1D38F42DF76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42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530" y="1351280"/>
            <a:ext cx="8229600" cy="126619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lvl="0"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基于索引的连接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(Index-based Join)</a:t>
            </a:r>
          </a:p>
          <a:p>
            <a:pPr lvl="1">
              <a:defRPr/>
            </a:pP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假设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关系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上建有属性</a:t>
            </a:r>
            <a:r>
              <a: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的索引</a:t>
            </a:r>
            <a:endParaRPr lang="en-US" altLang="zh-CN" b="0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914400" lvl="2" indent="0">
              <a:buNone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CC3F5-B45A-4656-85BB-1D38F42DF76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43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-58420" y="2501265"/>
            <a:ext cx="9123680" cy="2820670"/>
            <a:chOff x="856" y="3586"/>
            <a:chExt cx="14015" cy="4442"/>
          </a:xfrm>
        </p:grpSpPr>
        <p:sp>
          <p:nvSpPr>
            <p:cNvPr id="4" name="矩形 3"/>
            <p:cNvSpPr/>
            <p:nvPr/>
          </p:nvSpPr>
          <p:spPr>
            <a:xfrm>
              <a:off x="1993" y="3586"/>
              <a:ext cx="12877" cy="7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522" y="3643"/>
              <a:ext cx="207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华文新魏" panose="02010800040101010101" pitchFamily="2" charset="-122"/>
                </a:rPr>
                <a:t>算</a:t>
              </a:r>
              <a:r>
                <a:rPr lang="en-US" altLang="zh-CN" sz="240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华文新魏" panose="02010800040101010101" pitchFamily="2" charset="-122"/>
                </a:rPr>
                <a:t>       </a:t>
              </a:r>
              <a:r>
                <a:rPr lang="zh-CN" altLang="en-US" sz="240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华文新魏" panose="02010800040101010101" pitchFamily="2" charset="-122"/>
                </a:rPr>
                <a:t>法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993" y="4368"/>
              <a:ext cx="12878" cy="34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56" y="4492"/>
              <a:ext cx="14015" cy="3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71600" lvl="2" indent="-457200">
                <a:buFont typeface="+mj-lt"/>
                <a:buAutoNum type="arabicPeriod"/>
                <a:defRPr/>
              </a:pP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 for R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的每一块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P do</a:t>
              </a:r>
            </a:p>
            <a:p>
              <a:pPr marL="1371600" lvl="2" indent="-457200">
                <a:buFont typeface="+mj-lt"/>
                <a:buAutoNum type="arabicPeriod"/>
                <a:defRPr/>
              </a:pP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  </a:t>
              </a:r>
              <a:r>
                <a:rPr lang="zh-CN" altLang="en-US" b="0" dirty="0">
                  <a:solidFill>
                    <a:srgbClr val="993300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将</a:t>
              </a:r>
              <a:r>
                <a:rPr lang="en-US" altLang="zh-CN" b="0" dirty="0">
                  <a:solidFill>
                    <a:srgbClr val="993300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P</a:t>
              </a:r>
              <a:r>
                <a:rPr lang="zh-CN" altLang="en-US" b="0" dirty="0">
                  <a:solidFill>
                    <a:srgbClr val="993300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读入缓冲区</a:t>
              </a:r>
              <a:endParaRPr lang="zh-CN" altLang="en-US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endParaRPr>
            </a:p>
            <a:p>
              <a:pPr marL="1371600" lvl="2" indent="-457200">
                <a:buFont typeface="+mj-lt"/>
                <a:buAutoNum type="arabicPeriod"/>
                <a:defRPr/>
              </a:pP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 for P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中每条元组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r do</a:t>
              </a:r>
            </a:p>
            <a:p>
              <a:pPr marL="1371600" lvl="2" indent="-457200">
                <a:buFont typeface="+mj-lt"/>
                <a:buAutoNum type="arabicPeriod"/>
                <a:defRPr/>
              </a:pP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         </a:t>
              </a:r>
              <a:r>
                <a:rPr lang="zh-CN" altLang="en-US" b="0" dirty="0">
                  <a:solidFill>
                    <a:srgbClr val="993300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在索引上查找键值等于</a:t>
              </a:r>
              <a:r>
                <a:rPr lang="en-US" altLang="zh-CN" b="0" dirty="0" err="1">
                  <a:solidFill>
                    <a:srgbClr val="993300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r.Y</a:t>
              </a:r>
              <a:r>
                <a:rPr lang="zh-CN" altLang="en-US" b="0" dirty="0">
                  <a:solidFill>
                    <a:srgbClr val="993300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的</a:t>
              </a:r>
              <a:r>
                <a:rPr lang="en-US" altLang="zh-CN" b="0" dirty="0">
                  <a:solidFill>
                    <a:srgbClr val="993300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S</a:t>
              </a:r>
              <a:r>
                <a:rPr lang="zh-CN" altLang="en-US" b="0" dirty="0">
                  <a:solidFill>
                    <a:srgbClr val="993300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的元组集合</a:t>
              </a:r>
              <a:r>
                <a:rPr lang="en-US" altLang="zh-CN" b="0" dirty="0">
                  <a:solidFill>
                    <a:srgbClr val="993300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T</a:t>
              </a:r>
              <a:endPara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endParaRPr>
            </a:p>
            <a:p>
              <a:pPr marL="1371600" lvl="2" indent="-457200">
                <a:buFont typeface="+mj-lt"/>
                <a:buAutoNum type="arabicPeriod"/>
                <a:defRPr/>
              </a:pP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         for s 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∈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T do</a:t>
              </a:r>
            </a:p>
            <a:p>
              <a:pPr marL="1371600" lvl="2" indent="-457200">
                <a:buFont typeface="+mj-lt"/>
                <a:buAutoNum type="arabicPeriod"/>
                <a:defRPr/>
              </a:pP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                    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连接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r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和</a:t>
              </a:r>
              <a:r>
                <a:rPr lang="en-US" altLang="zh-CN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s,</a:t>
              </a:r>
              <a:r>
                <a:rPr lang="zh-CN" altLang="en-US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sym typeface="+mn-ea"/>
                </a:rPr>
                <a:t>并将结果写入输出缓冲区</a:t>
              </a:r>
              <a:endParaRPr lang="en-US" altLang="zh-CN" b="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marL="1371600" lvl="2" indent="-457200">
                <a:buFont typeface="+mj-lt"/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213" y="1350963"/>
            <a:ext cx="8229600" cy="258209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lvl="0">
              <a:defRPr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算法运行实例</a:t>
            </a:r>
            <a:endParaRPr lang="en-US" altLang="zh-CN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914400" lvl="2" indent="0">
              <a:buNone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CC3F5-B45A-4656-85BB-1D38F42DF76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44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45" y="2092660"/>
            <a:ext cx="8392081" cy="21563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63" y="4356884"/>
            <a:ext cx="8407494" cy="1880427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连接操作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40768"/>
                <a:ext cx="8229600" cy="4525963"/>
              </a:xfrm>
              <a:solidFill>
                <a:schemeClr val="bg1"/>
              </a:solidFill>
            </p:spPr>
            <p:txBody>
              <a:bodyPr vert="horz" wrap="square" lIns="91440" tIns="45720" rIns="91440" bIns="45720" numCol="1" anchor="t" anchorCtr="0" compatLnSpc="1"/>
              <a:lstStyle/>
              <a:p>
                <a:pPr lvl="0">
                  <a:defRPr/>
                </a:pPr>
                <a:r>
                  <a:rPr lang="zh-CN" altLang="en-US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  <a:cs typeface="+mn-cs"/>
                  </a:rPr>
                  <a:t>算法分析</a:t>
                </a:r>
                <a:endParaRPr lang="en-US" altLang="zh-CN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  <a:p>
                <a:pPr lvl="1">
                  <a:defRPr/>
                </a:pP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I/0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代价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𝐵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 </m:t>
                    </m:r>
                  </m:oMath>
                </a14:m>
                <a:r>
                  <a:rPr lang="en-US" altLang="zh-CN" sz="2000" b="0" dirty="0">
                    <a:solidFill>
                      <a:srgbClr val="FF0000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(R)+</a:t>
                </a:r>
                <a:r>
                  <a:rPr lang="zh-CN" altLang="zh-CN" sz="2000" b="0" dirty="0">
                    <a:solidFill>
                      <a:srgbClr val="FF0000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000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T</m:t>
                        </m:r>
                        <m:d>
                          <m:dPr>
                            <m:ctrlPr>
                              <a:rPr lang="en-US" altLang="zh-CN" sz="2000" b="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𝑅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T</m:t>
                        </m:r>
                        <m:d>
                          <m:dPr>
                            <m:ctrlPr>
                              <a:rPr lang="en-US" altLang="zh-CN" sz="2000" b="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𝑆</m:t>
                            </m:r>
                          </m:e>
                        </m:d>
                      </m:num>
                      <m:den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𝑆</m:t>
                            </m:r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𝑌</m:t>
                            </m:r>
                          </m:e>
                        </m:d>
                      </m:den>
                    </m:f>
                    <m:r>
                      <a:rPr lang="en-US" altLang="zh-CN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(</m:t>
                    </m:r>
                    <m:r>
                      <a:rPr lang="zh-CN" altLang="en-US" sz="2000" b="0" i="1">
                        <a:solidFill>
                          <a:srgbClr val="2929FF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若</m:t>
                    </m:r>
                    <m:r>
                      <a:rPr lang="zh-CN" altLang="en-US" sz="2000" b="0" i="1" smtClean="0">
                        <a:solidFill>
                          <a:srgbClr val="2929FF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索引</m:t>
                    </m:r>
                    <m:r>
                      <a:rPr lang="zh-CN" altLang="en-US" sz="2000" b="0" i="1">
                        <a:solidFill>
                          <a:srgbClr val="2929FF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是</m:t>
                    </m:r>
                    <m:r>
                      <a:rPr lang="zh-CN" altLang="en-US" sz="2000" b="0" i="1" smtClean="0">
                        <a:solidFill>
                          <a:srgbClr val="2929FF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非</m:t>
                    </m:r>
                    <m:r>
                      <a:rPr lang="en-US" altLang="zh-CN" sz="2000" b="0" i="1" smtClean="0">
                        <a:solidFill>
                          <a:srgbClr val="2929FF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聚集</m:t>
                    </m:r>
                    <m:r>
                      <a:rPr lang="zh-CN" altLang="en-US" sz="2000" b="0" i="1" smtClean="0">
                        <a:solidFill>
                          <a:srgbClr val="2929FF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索引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)</m:t>
                    </m:r>
                  </m:oMath>
                </a14:m>
                <a:endParaRPr lang="en-US" altLang="zh-CN" sz="1600" b="0" dirty="0">
                  <a:solidFill>
                    <a:schemeClr val="tx1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2">
                  <a:defRPr/>
                </a:pPr>
                <a:r>
                  <a:rPr lang="en-US" altLang="zh-CN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</a:t>
                </a:r>
                <a:r>
                  <a:rPr lang="zh-CN" altLang="en-US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的每块只读</a:t>
                </a:r>
                <a:r>
                  <a:rPr lang="en-US" altLang="zh-CN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</a:t>
                </a:r>
                <a:r>
                  <a:rPr lang="zh-CN" altLang="en-US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</a:t>
                </a:r>
                <a:r>
                  <a:rPr lang="en-US" altLang="zh-CN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</a:t>
                </a:r>
                <a:r>
                  <a:rPr lang="zh-CN" altLang="en-US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合计</a:t>
                </a:r>
                <a:r>
                  <a:rPr lang="en-US" altLang="zh-CN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B(R)</a:t>
                </a:r>
                <a:r>
                  <a:rPr lang="zh-CN" altLang="en-US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</a:t>
                </a:r>
                <a:r>
                  <a:rPr lang="en-US" altLang="zh-CN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I/0</a:t>
                </a:r>
              </a:p>
              <a:p>
                <a:pPr lvl="2">
                  <a:defRPr/>
                </a:pPr>
                <a:r>
                  <a:rPr lang="zh-CN" altLang="en-US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对于</a:t>
                </a:r>
                <a:r>
                  <a:rPr lang="en-US" altLang="zh-CN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</a:t>
                </a:r>
                <a:r>
                  <a:rPr lang="zh-CN" altLang="en-US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的每个元组</a:t>
                </a:r>
                <a:r>
                  <a:rPr lang="en-US" altLang="zh-CN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r, S</a:t>
                </a:r>
                <a:r>
                  <a:rPr lang="zh-CN" altLang="en-US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中平均约有</a:t>
                </a:r>
                <a:r>
                  <a:rPr lang="en-US" altLang="zh-CN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T(S)/V(S, Y)</a:t>
                </a:r>
                <a:r>
                  <a:rPr lang="zh-CN" altLang="en-US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个元组能与</a:t>
                </a:r>
                <a:r>
                  <a:rPr lang="en-US" altLang="zh-CN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</a:t>
                </a:r>
                <a:r>
                  <a:rPr lang="zh-CN" altLang="en-US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连接</a:t>
                </a:r>
                <a:endParaRPr lang="en-US" altLang="zh-CN" sz="1800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2">
                  <a:defRPr/>
                </a:pPr>
                <a:r>
                  <a:rPr lang="zh-CN" altLang="en-US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因为索引是非聚簇索引</a:t>
                </a:r>
                <a:r>
                  <a:rPr lang="en-US" altLang="zh-CN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</a:t>
                </a:r>
                <a:r>
                  <a:rPr lang="zh-CN" altLang="en-US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这些元组在文件中不一定连续存储。最坏情况下</a:t>
                </a:r>
                <a:r>
                  <a:rPr lang="en-US" altLang="zh-CN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</a:t>
                </a:r>
                <a:r>
                  <a:rPr lang="zh-CN" altLang="en-US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读每个元组产生</a:t>
                </a:r>
                <a:r>
                  <a:rPr lang="en-US" altLang="zh-CN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</a:t>
                </a:r>
                <a:r>
                  <a:rPr lang="zh-CN" altLang="en-US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</a:t>
                </a:r>
                <a:r>
                  <a:rPr lang="en-US" altLang="zh-CN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I/0,</a:t>
                </a:r>
                <a:r>
                  <a:rPr lang="zh-CN" altLang="en-US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合计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800" b="0" i="1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800" b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T</m:t>
                        </m:r>
                        <m:d>
                          <m:dPr>
                            <m:ctrlPr>
                              <a:rPr lang="en-US" altLang="zh-CN" sz="1800" b="0" i="1"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1800" b="0"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𝑅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sz="1800" b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T</m:t>
                        </m:r>
                        <m:d>
                          <m:dPr>
                            <m:ctrlPr>
                              <a:rPr lang="en-US" altLang="zh-CN" sz="1800" b="0" i="1"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1800" b="0"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𝑆</m:t>
                            </m:r>
                          </m:e>
                        </m:d>
                      </m:num>
                      <m:den>
                        <m:r>
                          <a:rPr lang="en-US" altLang="zh-CN" sz="1800" b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sz="1800" b="0" i="1"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1800" b="0"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𝑆</m:t>
                            </m:r>
                            <m:r>
                              <a:rPr lang="en-US" altLang="zh-CN" sz="1800" b="0"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,</m:t>
                            </m:r>
                            <m:r>
                              <a:rPr lang="en-US" altLang="zh-CN" sz="1800" b="0"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𝑌</m:t>
                            </m:r>
                          </m:e>
                        </m:d>
                      </m:den>
                    </m:f>
                  </m:oMath>
                </a14:m>
                <a:r>
                  <a:rPr lang="zh-CN" altLang="en-US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次</a:t>
                </a:r>
                <a:r>
                  <a:rPr lang="en-US" altLang="zh-CN" sz="18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I/0</a:t>
                </a:r>
              </a:p>
              <a:p>
                <a:pPr lvl="1">
                  <a:defRPr/>
                </a:pP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I/0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代价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𝐵</m:t>
                    </m:r>
                    <m:r>
                      <a:rPr lang="en-US" altLang="zh-CN" sz="2000" b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 </m:t>
                    </m:r>
                  </m:oMath>
                </a14:m>
                <a:r>
                  <a:rPr lang="en-US" altLang="zh-CN" sz="2000" b="0" dirty="0">
                    <a:solidFill>
                      <a:srgbClr val="FF0000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(R)+</a:t>
                </a:r>
                <a:r>
                  <a:rPr lang="en-US" altLang="zh-CN" sz="2000" b="0" dirty="0">
                    <a:solidFill>
                      <a:srgbClr val="FF0000"/>
                    </a:solidFill>
                    <a:effectLst/>
                    <a:ea typeface="华文新魏" panose="020108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T</m:t>
                    </m:r>
                    <m:r>
                      <a:rPr lang="en-US" altLang="zh-CN" sz="2000" b="0" i="0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 b="0" i="0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R</m:t>
                    </m:r>
                    <m:r>
                      <a:rPr lang="en-US" altLang="zh-CN" sz="2000" b="0" i="0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)⌈</m:t>
                    </m:r>
                    <m:f>
                      <m:fPr>
                        <m:ctrlPr>
                          <a:rPr lang="zh-CN" altLang="zh-CN" sz="2000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 b="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B</m:t>
                        </m:r>
                        <m:d>
                          <m:dPr>
                            <m:ctrlPr>
                              <a:rPr lang="en-US" altLang="zh-CN" sz="2000" b="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𝑆</m:t>
                            </m:r>
                          </m:e>
                        </m:d>
                      </m:num>
                      <m:den>
                        <m:r>
                          <a:rPr lang="en-US" altLang="zh-CN" sz="2000" b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sz="2000" b="0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𝑆</m:t>
                            </m:r>
                            <m:r>
                              <a:rPr lang="en-US" altLang="zh-CN" sz="2000" b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,</m:t>
                            </m:r>
                            <m:r>
                              <a:rPr lang="en-US" altLang="zh-CN" sz="2000" b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𝑌</m:t>
                            </m:r>
                          </m:e>
                        </m:d>
                      </m:den>
                    </m:f>
                    <m:r>
                      <a:rPr lang="en-US" altLang="zh-CN" sz="2000" b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⌉</m:t>
                    </m:r>
                    <m:r>
                      <a:rPr lang="en-US" altLang="zh-CN" sz="2000" b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(</m:t>
                    </m:r>
                    <m:r>
                      <a:rPr lang="zh-CN" altLang="en-US" sz="2000" b="0">
                        <a:solidFill>
                          <a:srgbClr val="2929FF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若索引是</m:t>
                    </m:r>
                    <m:r>
                      <a:rPr lang="en-US" altLang="zh-CN" sz="2000" b="0">
                        <a:solidFill>
                          <a:srgbClr val="2929FF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聚集</m:t>
                    </m:r>
                    <m:r>
                      <a:rPr lang="zh-CN" altLang="en-US" sz="2000" b="0">
                        <a:solidFill>
                          <a:srgbClr val="2929FF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索引</m:t>
                    </m:r>
                    <m:r>
                      <a:rPr lang="en-US" altLang="zh-CN" sz="2000" b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)</m:t>
                    </m:r>
                  </m:oMath>
                </a14:m>
                <a:endParaRPr lang="en-US" altLang="zh-CN" sz="2000" b="0" dirty="0">
                  <a:solidFill>
                    <a:schemeClr val="tx1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2">
                  <a:defRPr/>
                </a:pPr>
                <a:r>
                  <a:rPr lang="zh-CN" altLang="en-US" sz="1800" b="0" dirty="0">
                    <a:effectLst/>
                    <a:latin typeface="Cambria Math" panose="02040503050406030204" pitchFamily="18" charset="0"/>
                    <a:ea typeface="华文新魏" panose="02010800040101010101" pitchFamily="2" charset="-122"/>
                  </a:rPr>
                  <a:t>因为索引是聚簇索引</a:t>
                </a:r>
                <a:r>
                  <a:rPr lang="en-US" altLang="zh-CN" sz="1800" b="0" dirty="0">
                    <a:effectLst/>
                    <a:latin typeface="Cambria Math" panose="02040503050406030204" pitchFamily="18" charset="0"/>
                    <a:ea typeface="华文新魏" panose="02010800040101010101" pitchFamily="2" charset="-122"/>
                  </a:rPr>
                  <a:t>,</a:t>
                </a:r>
                <a:r>
                  <a:rPr lang="zh-CN" altLang="en-US" sz="1800" b="0" dirty="0">
                    <a:effectLst/>
                    <a:latin typeface="Cambria Math" panose="02040503050406030204" pitchFamily="18" charset="0"/>
                    <a:ea typeface="华文新魏" panose="02010800040101010101" pitchFamily="2" charset="-122"/>
                  </a:rPr>
                  <a:t>所以对于</a:t>
                </a:r>
                <a:r>
                  <a:rPr lang="en-US" altLang="zh-CN" sz="1800" b="0" dirty="0">
                    <a:effectLst/>
                    <a:latin typeface="Cambria Math" panose="02040503050406030204" pitchFamily="18" charset="0"/>
                    <a:ea typeface="华文新魏" panose="02010800040101010101" pitchFamily="2" charset="-122"/>
                  </a:rPr>
                  <a:t>R</a:t>
                </a:r>
                <a:r>
                  <a:rPr lang="zh-CN" altLang="en-US" sz="1800" b="0" dirty="0">
                    <a:effectLst/>
                    <a:latin typeface="Cambria Math" panose="02040503050406030204" pitchFamily="18" charset="0"/>
                    <a:ea typeface="华文新魏" panose="02010800040101010101" pitchFamily="2" charset="-122"/>
                  </a:rPr>
                  <a:t>的每个元组</a:t>
                </a:r>
                <a:r>
                  <a:rPr lang="en-US" altLang="zh-CN" sz="1800" b="0" dirty="0" err="1">
                    <a:effectLst/>
                    <a:latin typeface="Cambria Math" panose="02040503050406030204" pitchFamily="18" charset="0"/>
                    <a:ea typeface="华文新魏" panose="02010800040101010101" pitchFamily="2" charset="-122"/>
                  </a:rPr>
                  <a:t>r,S</a:t>
                </a:r>
                <a:r>
                  <a:rPr lang="zh-CN" altLang="en-US" sz="1800" b="0" dirty="0">
                    <a:effectLst/>
                    <a:latin typeface="Cambria Math" panose="02040503050406030204" pitchFamily="18" charset="0"/>
                    <a:ea typeface="华文新魏" panose="02010800040101010101" pitchFamily="2" charset="-122"/>
                  </a:rPr>
                  <a:t>中能与</a:t>
                </a:r>
                <a:r>
                  <a:rPr lang="en-US" altLang="zh-CN" sz="1800" b="0" dirty="0">
                    <a:effectLst/>
                    <a:latin typeface="Cambria Math" panose="02040503050406030204" pitchFamily="18" charset="0"/>
                    <a:ea typeface="华文新魏" panose="02010800040101010101" pitchFamily="2" charset="-122"/>
                  </a:rPr>
                  <a:t>r</a:t>
                </a:r>
                <a:r>
                  <a:rPr lang="zh-CN" altLang="en-US" sz="1800" b="0" dirty="0">
                    <a:effectLst/>
                    <a:latin typeface="Cambria Math" panose="02040503050406030204" pitchFamily="18" charset="0"/>
                    <a:ea typeface="华文新魏" panose="02010800040101010101" pitchFamily="2" charset="-122"/>
                  </a:rPr>
                  <a:t>连接的元组一定连续存储于</a:t>
                </a:r>
                <a:r>
                  <a:rPr lang="en-US" altLang="zh-CN" sz="1800" b="0" dirty="0">
                    <a:effectLst/>
                    <a:latin typeface="Cambria Math" panose="02040503050406030204" pitchFamily="18" charset="0"/>
                    <a:ea typeface="华文新魏" panose="02010800040101010101" pitchFamily="2" charset="-122"/>
                  </a:rPr>
                  <a:t>S</a:t>
                </a:r>
                <a:r>
                  <a:rPr lang="zh-CN" altLang="en-US" sz="1800" b="0" dirty="0">
                    <a:effectLst/>
                    <a:latin typeface="Cambria Math" panose="02040503050406030204" pitchFamily="18" charset="0"/>
                    <a:ea typeface="华文新魏" panose="02010800040101010101" pitchFamily="2" charset="-122"/>
                  </a:rPr>
                  <a:t>的文件中</a:t>
                </a:r>
                <a:r>
                  <a:rPr lang="en-US" altLang="zh-CN" sz="1800" b="0" dirty="0">
                    <a:effectLst/>
                    <a:latin typeface="Cambria Math" panose="02040503050406030204" pitchFamily="18" charset="0"/>
                    <a:ea typeface="华文新魏" panose="02010800040101010101" pitchFamily="2" charset="-122"/>
                  </a:rPr>
                  <a:t>,</a:t>
                </a:r>
                <a:r>
                  <a:rPr lang="zh-CN" altLang="en-US" sz="1800" b="0" dirty="0">
                    <a:effectLst/>
                    <a:latin typeface="Cambria Math" panose="02040503050406030204" pitchFamily="18" charset="0"/>
                    <a:ea typeface="华文新魏" panose="02010800040101010101" pitchFamily="2" charset="-122"/>
                  </a:rPr>
                  <a:t>约占</a:t>
                </a:r>
                <a14:m>
                  <m:oMath xmlns:m="http://schemas.openxmlformats.org/officeDocument/2006/math">
                    <m:r>
                      <a:rPr lang="en-US" altLang="zh-CN" sz="1800" b="0"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⌈</m:t>
                    </m:r>
                    <m:f>
                      <m:fPr>
                        <m:ctrlPr>
                          <a:rPr lang="zh-CN" altLang="zh-CN" sz="1800" b="0" i="1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800" b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B</m:t>
                        </m:r>
                        <m:d>
                          <m:dPr>
                            <m:ctrlPr>
                              <a:rPr lang="en-US" altLang="zh-CN" sz="1800" b="0" i="1"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1800" b="0"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𝑆</m:t>
                            </m:r>
                          </m:e>
                        </m:d>
                      </m:num>
                      <m:den>
                        <m:r>
                          <a:rPr lang="en-US" altLang="zh-CN" sz="1800" b="0">
                            <a:effectLst/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US" altLang="zh-CN" sz="1800" b="0" i="1"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1800" b="0"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𝑆</m:t>
                            </m:r>
                            <m:r>
                              <a:rPr lang="en-US" altLang="zh-CN" sz="1800" b="0"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,</m:t>
                            </m:r>
                            <m:r>
                              <a:rPr lang="en-US" altLang="zh-CN" sz="1800" b="0">
                                <a:effectLst/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𝑌</m:t>
                            </m:r>
                          </m:e>
                        </m:d>
                      </m:den>
                    </m:f>
                    <m:r>
                      <a:rPr lang="en-US" altLang="zh-CN" sz="1800" b="0">
                        <a:effectLst/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⌉</m:t>
                    </m:r>
                  </m:oMath>
                </a14:m>
                <a:r>
                  <a:rPr lang="zh-CN" altLang="en-US" sz="1800" b="0" dirty="0">
                    <a:effectLst/>
                    <a:latin typeface="Cambria Math" panose="02040503050406030204" pitchFamily="18" charset="0"/>
                    <a:ea typeface="华文新魏" panose="02010800040101010101" pitchFamily="2" charset="-122"/>
                  </a:rPr>
                  <a:t>个块</a:t>
                </a:r>
                <a:endParaRPr lang="en-US" altLang="zh-CN" sz="1800" b="0" dirty="0">
                  <a:effectLst/>
                  <a:latin typeface="Cambria Math" panose="02040503050406030204" pitchFamily="18" charset="0"/>
                  <a:ea typeface="华文新魏" panose="02010800040101010101" pitchFamily="2" charset="-122"/>
                </a:endParaRPr>
              </a:p>
              <a:p>
                <a:pPr lvl="1">
                  <a:defRPr/>
                </a:pP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可用内存页数要求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: </a:t>
                </a:r>
                <a:r>
                  <a:rPr lang="en-US" altLang="zh-CN" sz="2000" b="0" dirty="0">
                    <a:solidFill>
                      <a:srgbClr val="FF0000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M</a:t>
                </a:r>
                <a:r>
                  <a:rPr lang="zh-CN" altLang="en-US" sz="2000" b="0" dirty="0">
                    <a:solidFill>
                      <a:srgbClr val="FF0000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≥</a:t>
                </a:r>
                <a:r>
                  <a:rPr lang="en-US" altLang="zh-CN" sz="2000" b="0" dirty="0">
                    <a:solidFill>
                      <a:srgbClr val="FF0000"/>
                    </a:solidFill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2</a:t>
                </a:r>
                <a:endParaRPr lang="pt-BR" altLang="zh-CN" sz="2000" b="0" dirty="0">
                  <a:solidFill>
                    <a:srgbClr val="FF0000"/>
                  </a:solidFill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2">
                  <a:defRPr/>
                </a:pP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页作为读</a:t>
                </a: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缓冲区</a:t>
                </a:r>
                <a:endParaRPr lang="en-US" altLang="zh-CN" sz="2000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  <a:p>
                <a:pPr lvl="2">
                  <a:defRPr/>
                </a:pPr>
                <a:r>
                  <a:rPr lang="en-US" altLang="zh-CN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</a:t>
                </a:r>
                <a:r>
                  <a:rPr lang="zh-CN" altLang="en-US" sz="2000" b="0" dirty="0">
                    <a:effectLst/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页作为读索引节点缓冲区</a:t>
                </a:r>
                <a:endParaRPr lang="en-US" altLang="zh-CN" sz="2000" b="0" dirty="0">
                  <a:effectLst/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40768"/>
                <a:ext cx="8229600" cy="4525963"/>
              </a:xfrm>
              <a:blipFill rotWithShape="1">
                <a:blip r:embed="rId2"/>
                <a:stretch>
                  <a:fillRect t="-6" b="-10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D9CC3F5-B45A-4656-85BB-1D38F42DF76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45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C5A806-E62D-4361-9FA7-FFE670E8599B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2FCC3C-074F-4529-AA85-771AEFA968D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500298" y="2571744"/>
            <a:ext cx="4643470" cy="2046714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 w="9525">
            <a:noFill/>
            <a:miter lim="800000"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marL="342900" marR="0" indent="-342900" defTabSz="914400" eaLnBrk="0" hangingPunct="0">
              <a:spcBef>
                <a:spcPts val="600"/>
              </a:spcBef>
              <a:buClr>
                <a:srgbClr val="800000"/>
              </a:buClr>
              <a:buSzPct val="100000"/>
              <a:buFont typeface="华文琥珀" panose="02010800040101010101" pitchFamily="2" charset="-122"/>
              <a:buChar char="·"/>
              <a:defRPr/>
            </a:pPr>
            <a:r>
              <a:rPr kumimoji="0" lang="zh-CN" altLang="en-US" sz="2800" kern="1200" cap="none" spc="0" normalizeH="0" baseline="0" noProof="0" dirty="0">
                <a:solidFill>
                  <a:schemeClr val="bg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选择操作算法</a:t>
            </a:r>
            <a:endParaRPr kumimoji="0" lang="en-US" altLang="zh-CN" sz="2800" kern="1200" cap="none" spc="0" normalizeH="0" baseline="0" noProof="0" dirty="0">
              <a:solidFill>
                <a:schemeClr val="bg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42900" marR="0" indent="-342900" defTabSz="914400" eaLnBrk="0" hangingPunct="0">
              <a:spcBef>
                <a:spcPts val="600"/>
              </a:spcBef>
              <a:buClr>
                <a:srgbClr val="800000"/>
              </a:buClr>
              <a:buSzPct val="100000"/>
              <a:buFont typeface="华文琥珀" panose="02010800040101010101" pitchFamily="2" charset="-122"/>
              <a:buChar char="·"/>
              <a:defRPr/>
            </a:pPr>
            <a:r>
              <a:rPr kumimoji="0" lang="zh-CN" altLang="en-US" sz="2800" kern="1200" cap="none" spc="0" normalizeH="0" baseline="0" noProof="0" dirty="0">
                <a:solidFill>
                  <a:schemeClr val="bg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投影操作算法</a:t>
            </a:r>
            <a:endParaRPr kumimoji="0" lang="en-US" altLang="zh-CN" sz="2800" kern="1200" cap="none" spc="0" normalizeH="0" baseline="0" noProof="0" dirty="0">
              <a:solidFill>
                <a:schemeClr val="bg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42900" marR="0" indent="-342900" defTabSz="914400" eaLnBrk="0" hangingPunct="0">
              <a:spcBef>
                <a:spcPts val="600"/>
              </a:spcBef>
              <a:buClr>
                <a:srgbClr val="800000"/>
              </a:buClr>
              <a:buSzPct val="100000"/>
              <a:buFont typeface="华文琥珀" panose="02010800040101010101" pitchFamily="2" charset="-122"/>
              <a:buChar char="·"/>
              <a:defRPr/>
            </a:pPr>
            <a:r>
              <a:rPr kumimoji="0" lang="zh-CN" altLang="en-US" sz="2800" kern="1200" cap="none" spc="0" normalizeH="0" baseline="0" noProof="0" dirty="0">
                <a:solidFill>
                  <a:schemeClr val="bg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连接操作算法</a:t>
            </a:r>
            <a:endParaRPr kumimoji="0" lang="en-US" altLang="zh-CN" sz="2800" kern="1200" cap="none" spc="0" normalizeH="0" baseline="0" noProof="0" dirty="0">
              <a:solidFill>
                <a:schemeClr val="bg1">
                  <a:lumMod val="7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42900" marR="0" indent="-342900" defTabSz="914400" eaLnBrk="0" hangingPunct="0">
              <a:spcBef>
                <a:spcPts val="600"/>
              </a:spcBef>
              <a:buClr>
                <a:srgbClr val="800000"/>
              </a:buClr>
              <a:buSzPct val="100000"/>
              <a:buFont typeface="华文琥珀" panose="02010800040101010101" pitchFamily="2" charset="-122"/>
              <a:buChar char="·"/>
              <a:defRPr/>
            </a:pPr>
            <a:r>
              <a:rPr kumimoji="0" lang="zh-CN" altLang="en-US" sz="2800" kern="1200" cap="none" spc="0" normalizeH="0" baseline="0" noProof="0" dirty="0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集合操作算法</a:t>
            </a:r>
            <a:endParaRPr kumimoji="0" lang="en-US" altLang="zh-CN" sz="2800" kern="1200" cap="none" spc="0" normalizeH="0" baseline="0" noProof="0" dirty="0">
              <a:solidFill>
                <a:srgbClr val="99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目录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/>
          </p:cNvSpPr>
          <p:nvPr>
            <p:ph idx="1"/>
          </p:nvPr>
        </p:nvSpPr>
        <p:spPr>
          <a:xfrm>
            <a:off x="571500" y="1214438"/>
            <a:ext cx="7924800" cy="16303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3200" b="1" i="0" u="none" strike="noStrike" kern="0" cap="none" spc="0" normalizeH="0" baseline="0" noProof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输入关系的约束</a:t>
            </a:r>
            <a:endParaRPr kumimoji="0" lang="en-US" altLang="zh-CN" sz="3200" b="1" i="0" u="none" strike="noStrike" kern="0" cap="none" spc="0" normalizeH="0" baseline="0" noProof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kumimoji="0" lang="zh-CN" altLang="en-US" sz="2800" b="1" i="0" u="none" strike="noStrike" kern="0" cap="none" spc="0" normalizeH="0" baseline="0" noProof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具有相同的属性集合</a:t>
            </a:r>
            <a:endParaRPr kumimoji="0" lang="en-US" altLang="zh-CN" sz="2800" b="1" i="0" u="none" strike="noStrike" kern="0" cap="none" spc="0" normalizeH="0" baseline="0" noProof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kumimoji="0" lang="zh-CN" altLang="en-US" sz="2800" b="1" i="0" u="none" strike="noStrike" kern="0" cap="none" spc="0" normalizeH="0" baseline="0" noProof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并且属性的排列顺序必须也相同</a:t>
            </a:r>
          </a:p>
        </p:txBody>
      </p:sp>
      <p:sp>
        <p:nvSpPr>
          <p:cNvPr id="1021956" name="Rectangle 4"/>
          <p:cNvSpPr/>
          <p:nvPr/>
        </p:nvSpPr>
        <p:spPr>
          <a:xfrm>
            <a:off x="609600" y="3033713"/>
            <a:ext cx="7924800" cy="6096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lvl="0" indent="-342900" fontAlgn="base"/>
            <a:r>
              <a:rPr lang="zh-CN" altLang="en-US" strike="noStrike" noProof="1"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实现这些操作的常用算法</a:t>
            </a:r>
            <a:endParaRPr lang="zh-CN" altLang="en-US" strike="noStrike" noProof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21957" name="Rectangle 5"/>
          <p:cNvSpPr/>
          <p:nvPr/>
        </p:nvSpPr>
        <p:spPr>
          <a:xfrm>
            <a:off x="609600" y="3733800"/>
            <a:ext cx="7924800" cy="219551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742950" lvl="1" indent="-285750" algn="just" fontAlgn="base">
              <a:buClr>
                <a:srgbClr val="003399"/>
              </a:buClr>
              <a:buFont typeface="华文行楷" panose="02010800040101010101" pitchFamily="2" charset="-122"/>
              <a:buChar char="-"/>
            </a:pPr>
            <a:r>
              <a:rPr lang="zh-CN" altLang="en-US" strike="noStrike" noProof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首先利用排序算法在相同的键属性上排序两个操作关系；</a:t>
            </a:r>
            <a:endParaRPr lang="zh-CN" altLang="en-US" strike="noStrike" noProof="1">
              <a:solidFill>
                <a:srgbClr val="00009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just" fontAlgn="base">
              <a:buClr>
                <a:srgbClr val="003399"/>
              </a:buClr>
              <a:buFont typeface="华文行楷" panose="02010800040101010101" pitchFamily="2" charset="-122"/>
              <a:buChar char="-"/>
            </a:pPr>
            <a:r>
              <a:rPr lang="zh-CN" altLang="en-US" strike="noStrike" noProof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然后扫描这两个排序后的关系，完成并、交或差操作。</a:t>
            </a:r>
            <a:endParaRPr lang="zh-CN" altLang="en-US" strike="noStrike" noProof="1">
              <a:solidFill>
                <a:srgbClr val="00009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集合操作算法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21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1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1956" grpId="0"/>
      <p:bldP spid="102195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600200"/>
            <a:ext cx="8583613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本章重点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掌握选择操作的实现算法、连接操作的实现算法、投影操作的实现算法、集合操作的实现算法；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掌握关系代数表达式查询处理方法。</a:t>
            </a:r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AF0FFE-4E2F-4250-BE16-EEC04A214410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037EFE8-A39A-4B1F-ADCC-BC77F7526D09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48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A6E0BD-5646-4D56-98DF-A344BCAE45C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9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F86E6F3-0C77-42FD-B3BB-E10CD4781D7D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49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400" b="1" i="0" u="none" strike="noStrike" kern="0" cap="none" spc="0" normalizeH="0" baseline="0" noProof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4518" name="Object 4"/>
          <p:cNvGraphicFramePr/>
          <p:nvPr/>
        </p:nvGraphicFramePr>
        <p:xfrm>
          <a:off x="792163" y="2312988"/>
          <a:ext cx="2808287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r:id="rId4" imgW="7833360" imgH="7839075" progId="">
                  <p:embed/>
                </p:oleObj>
              </mc:Choice>
              <mc:Fallback>
                <p:oleObj r:id="rId4" imgW="7833360" imgH="7839075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2163" y="2312988"/>
                        <a:ext cx="2808287" cy="2736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4519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9838" y="1916113"/>
            <a:ext cx="5003800" cy="3182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3851275" y="2924175"/>
            <a:ext cx="3425825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defRPr/>
            </a:pPr>
            <a:r>
              <a:rPr kumimoji="0" lang="en-US" altLang="zh-CN" sz="44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Next Chapter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C5A806-E62D-4361-9FA7-FFE670E8599B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3B5763-7685-4476-8BF7-211C6475CC8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9" name="Rectangle 2"/>
          <p:cNvSpPr>
            <a:spLocks noChangeArrowheads="1"/>
          </p:cNvSpPr>
          <p:nvPr/>
        </p:nvSpPr>
        <p:spPr bwMode="auto">
          <a:xfrm>
            <a:off x="592138" y="476250"/>
            <a:ext cx="777240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1pPr>
            <a:lvl2pPr marL="742950" indent="-28575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3pPr>
            <a:lvl4pPr marL="16002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4pPr>
            <a:lvl5pPr marL="2057400" indent="-228600"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楷体_GB2312"/>
                <a:ea typeface="楷体_GB2312"/>
                <a:cs typeface="楷体_GB231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3600" b="0" i="0" u="sng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/>
              <a:cs typeface="楷体_GB2312"/>
            </a:endParaRPr>
          </a:p>
        </p:txBody>
      </p:sp>
      <p:sp>
        <p:nvSpPr>
          <p:cNvPr id="26630" name="Text Box 3"/>
          <p:cNvSpPr txBox="1"/>
          <p:nvPr/>
        </p:nvSpPr>
        <p:spPr>
          <a:xfrm>
            <a:off x="3619500" y="1193800"/>
            <a:ext cx="112395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altLang="zh-CN" sz="1800" b="0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</a:rPr>
              <a:t>&lt;Query&gt;</a:t>
            </a:r>
            <a:endParaRPr lang="en-US" altLang="zh-CN" sz="1800" b="0" noProof="1"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6631" name="Text Box 4"/>
          <p:cNvSpPr txBox="1"/>
          <p:nvPr/>
        </p:nvSpPr>
        <p:spPr>
          <a:xfrm>
            <a:off x="3684588" y="1779588"/>
            <a:ext cx="969963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lvl="0" indent="0" algn="ctr" fontAlgn="base">
              <a:buNone/>
            </a:pPr>
            <a:r>
              <a:rPr lang="en-US" altLang="zh-CN" sz="1800" b="0" strike="noStrike" noProof="1">
                <a:latin typeface="Tahoma" panose="020B0604030504040204" pitchFamily="34" charset="0"/>
                <a:ea typeface="+mn-ea"/>
                <a:cs typeface="楷体_GB2312"/>
              </a:rPr>
              <a:t>&lt;SFW&gt;</a:t>
            </a:r>
            <a:endParaRPr lang="en-US" altLang="zh-CN" sz="2400" b="0" strike="noStrike" noProof="1">
              <a:latin typeface="Tahoma" panose="020B0604030504040204" pitchFamily="34" charset="0"/>
            </a:endParaRPr>
          </a:p>
        </p:txBody>
      </p:sp>
      <p:sp>
        <p:nvSpPr>
          <p:cNvPr id="26632" name="Text Box 5"/>
          <p:cNvSpPr txBox="1"/>
          <p:nvPr/>
        </p:nvSpPr>
        <p:spPr>
          <a:xfrm>
            <a:off x="527050" y="2365375"/>
            <a:ext cx="7262813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lvl="0" indent="0" algn="ctr" fontAlgn="base">
              <a:buNone/>
            </a:pPr>
            <a:r>
              <a:rPr lang="en-US" altLang="zh-CN" sz="1800" b="0" strike="noStrike" noProof="1">
                <a:latin typeface="Tahoma" panose="020B0604030504040204" pitchFamily="34" charset="0"/>
                <a:ea typeface="+mn-ea"/>
                <a:cs typeface="楷体_GB2312"/>
              </a:rPr>
              <a:t>SELECT   &lt;SelList&gt;    FROM    &lt;FromList&gt;     WHERE     &lt;Condition&gt;</a:t>
            </a:r>
            <a:endParaRPr lang="en-US" altLang="zh-CN" sz="2400" b="0" strike="noStrike" noProof="1">
              <a:latin typeface="Tahoma" panose="020B0604030504040204" pitchFamily="34" charset="0"/>
            </a:endParaRPr>
          </a:p>
        </p:txBody>
      </p:sp>
      <p:sp>
        <p:nvSpPr>
          <p:cNvPr id="26633" name="Text Box 6"/>
          <p:cNvSpPr txBox="1"/>
          <p:nvPr/>
        </p:nvSpPr>
        <p:spPr>
          <a:xfrm>
            <a:off x="1284288" y="2951163"/>
            <a:ext cx="7197725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lvl="0" indent="0" fontAlgn="base">
              <a:buNone/>
            </a:pPr>
            <a:r>
              <a:rPr lang="en-US" altLang="zh-CN" sz="1800" b="0" strike="noStrike" noProof="1">
                <a:latin typeface="Tahoma" panose="020B0604030504040204" pitchFamily="34" charset="0"/>
                <a:ea typeface="+mn-ea"/>
                <a:cs typeface="楷体_GB2312"/>
              </a:rPr>
              <a:t>&lt;Attribute&gt;              &lt;RelName&gt;                 &lt;Tuple&gt;  IN  &lt;Query&gt;</a:t>
            </a:r>
            <a:endParaRPr lang="en-US" altLang="zh-CN" sz="2400" b="0" strike="noStrike" noProof="1">
              <a:latin typeface="Tahoma" panose="020B0604030504040204" pitchFamily="34" charset="0"/>
            </a:endParaRPr>
          </a:p>
        </p:txBody>
      </p:sp>
      <p:sp>
        <p:nvSpPr>
          <p:cNvPr id="26634" name="Text Box 7"/>
          <p:cNvSpPr txBox="1"/>
          <p:nvPr/>
        </p:nvSpPr>
        <p:spPr>
          <a:xfrm>
            <a:off x="1716088" y="3536950"/>
            <a:ext cx="7034213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lvl="0" indent="0" fontAlgn="base">
              <a:buNone/>
            </a:pPr>
            <a:r>
              <a:rPr lang="en-US" altLang="zh-CN" sz="1800" b="0" strike="noStrike" noProof="1">
                <a:latin typeface="Tahoma" panose="020B0604030504040204" pitchFamily="34" charset="0"/>
                <a:ea typeface="+mn-ea"/>
                <a:cs typeface="楷体_GB2312"/>
              </a:rPr>
              <a:t>title                       StarsIn               &lt;Attribute&gt;      (  &lt;Query&gt;  )</a:t>
            </a:r>
            <a:endParaRPr lang="en-US" altLang="zh-CN" sz="2400" b="0" strike="noStrike" noProof="1">
              <a:latin typeface="Tahoma" panose="020B0604030504040204" pitchFamily="34" charset="0"/>
            </a:endParaRPr>
          </a:p>
        </p:txBody>
      </p:sp>
      <p:sp>
        <p:nvSpPr>
          <p:cNvPr id="26635" name="Text Box 8"/>
          <p:cNvSpPr txBox="1"/>
          <p:nvPr/>
        </p:nvSpPr>
        <p:spPr>
          <a:xfrm>
            <a:off x="5867400" y="4076700"/>
            <a:ext cx="2436813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lvl="0" indent="0" fontAlgn="base">
              <a:buNone/>
            </a:pPr>
            <a:r>
              <a:rPr lang="en-US" altLang="zh-CN" sz="1800" b="0" strike="noStrike" noProof="1">
                <a:latin typeface="Tahoma" panose="020B0604030504040204" pitchFamily="34" charset="0"/>
                <a:ea typeface="+mn-ea"/>
                <a:cs typeface="楷体_GB2312"/>
              </a:rPr>
              <a:t>starName       &lt;SFW&gt;</a:t>
            </a:r>
            <a:endParaRPr lang="en-US" altLang="zh-CN" sz="2400" b="0" strike="noStrike" noProof="1">
              <a:latin typeface="Tahoma" panose="020B0604030504040204" pitchFamily="34" charset="0"/>
            </a:endParaRPr>
          </a:p>
        </p:txBody>
      </p:sp>
      <p:sp>
        <p:nvSpPr>
          <p:cNvPr id="26636" name="Text Box 9"/>
          <p:cNvSpPr txBox="1"/>
          <p:nvPr/>
        </p:nvSpPr>
        <p:spPr>
          <a:xfrm>
            <a:off x="1063625" y="4708525"/>
            <a:ext cx="7548563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lvl="0" indent="0" fontAlgn="base">
              <a:buNone/>
            </a:pPr>
            <a:r>
              <a:rPr lang="en-US" altLang="zh-CN" sz="1800" b="0" strike="noStrike" noProof="1">
                <a:latin typeface="Tahoma" panose="020B0604030504040204" pitchFamily="34" charset="0"/>
                <a:ea typeface="+mn-ea"/>
                <a:cs typeface="楷体_GB2312"/>
              </a:rPr>
              <a:t>SELECT      &lt;SelList&gt;    FROM     &lt;FromList&gt;     WHERE     &lt;Condition&gt;</a:t>
            </a:r>
            <a:endParaRPr lang="en-US" altLang="zh-CN" sz="2400" b="0" strike="noStrike" noProof="1">
              <a:latin typeface="Tahoma" panose="020B0604030504040204" pitchFamily="34" charset="0"/>
            </a:endParaRPr>
          </a:p>
        </p:txBody>
      </p:sp>
      <p:sp>
        <p:nvSpPr>
          <p:cNvPr id="26637" name="Text Box 10"/>
          <p:cNvSpPr txBox="1"/>
          <p:nvPr/>
        </p:nvSpPr>
        <p:spPr>
          <a:xfrm>
            <a:off x="1836738" y="5281613"/>
            <a:ext cx="7073900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lvl="0" indent="0" fontAlgn="base">
              <a:buNone/>
            </a:pPr>
            <a:r>
              <a:rPr lang="en-US" altLang="zh-CN" sz="1800" b="0" strike="noStrike" noProof="1">
                <a:latin typeface="Tahoma" panose="020B0604030504040204" pitchFamily="34" charset="0"/>
                <a:ea typeface="+mn-ea"/>
                <a:cs typeface="楷体_GB2312"/>
              </a:rPr>
              <a:t>&lt;Attribute&gt;           &lt;RelName&gt;         &lt;Attribute&gt;  LIKE  &lt;Pattern&gt;</a:t>
            </a:r>
            <a:endParaRPr lang="en-US" altLang="zh-CN" sz="2400" b="0" strike="noStrike" noProof="1">
              <a:latin typeface="Tahoma" panose="020B0604030504040204" pitchFamily="34" charset="0"/>
            </a:endParaRPr>
          </a:p>
        </p:txBody>
      </p:sp>
      <p:sp>
        <p:nvSpPr>
          <p:cNvPr id="26638" name="Text Box 11"/>
          <p:cNvSpPr txBox="1"/>
          <p:nvPr/>
        </p:nvSpPr>
        <p:spPr>
          <a:xfrm>
            <a:off x="2147888" y="5881688"/>
            <a:ext cx="6569075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lvl="0" indent="0" fontAlgn="base">
              <a:buNone/>
            </a:pPr>
            <a:r>
              <a:rPr lang="en-US" altLang="zh-CN" sz="1800" b="0" strike="noStrike" noProof="1">
                <a:latin typeface="Tahoma" panose="020B0604030504040204" pitchFamily="34" charset="0"/>
                <a:ea typeface="+mn-ea"/>
                <a:cs typeface="楷体_GB2312"/>
              </a:rPr>
              <a:t>name                 MovieStar              birthDate            ‘%1960’</a:t>
            </a:r>
            <a:endParaRPr lang="en-US" altLang="zh-CN" sz="2400" b="0" strike="noStrike" noProof="1">
              <a:latin typeface="Tahoma" panose="020B0604030504040204" pitchFamily="34" charset="0"/>
            </a:endParaRPr>
          </a:p>
        </p:txBody>
      </p:sp>
      <p:sp>
        <p:nvSpPr>
          <p:cNvPr id="5" name="Line 12"/>
          <p:cNvSpPr/>
          <p:nvPr/>
        </p:nvSpPr>
        <p:spPr>
          <a:xfrm>
            <a:off x="4144963" y="1550988"/>
            <a:ext cx="0" cy="2317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39" name="Line 13"/>
          <p:cNvSpPr/>
          <p:nvPr/>
        </p:nvSpPr>
        <p:spPr>
          <a:xfrm flipH="1">
            <a:off x="1317625" y="2001838"/>
            <a:ext cx="2446338" cy="3905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40" name="Line 14"/>
          <p:cNvSpPr/>
          <p:nvPr/>
        </p:nvSpPr>
        <p:spPr>
          <a:xfrm flipH="1">
            <a:off x="2378075" y="2058988"/>
            <a:ext cx="1604963" cy="3476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41" name="Line 15"/>
          <p:cNvSpPr/>
          <p:nvPr/>
        </p:nvSpPr>
        <p:spPr>
          <a:xfrm flipH="1">
            <a:off x="3233738" y="2047875"/>
            <a:ext cx="795337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42" name="Line 16"/>
          <p:cNvSpPr/>
          <p:nvPr/>
        </p:nvSpPr>
        <p:spPr>
          <a:xfrm>
            <a:off x="4122738" y="2047875"/>
            <a:ext cx="33337" cy="4032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43" name="Line 17"/>
          <p:cNvSpPr/>
          <p:nvPr/>
        </p:nvSpPr>
        <p:spPr>
          <a:xfrm>
            <a:off x="4249738" y="2082800"/>
            <a:ext cx="1062037" cy="3460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44" name="Line 18"/>
          <p:cNvSpPr/>
          <p:nvPr/>
        </p:nvSpPr>
        <p:spPr>
          <a:xfrm>
            <a:off x="4549775" y="2036763"/>
            <a:ext cx="2054225" cy="3571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45" name="Line 19"/>
          <p:cNvSpPr/>
          <p:nvPr/>
        </p:nvSpPr>
        <p:spPr>
          <a:xfrm>
            <a:off x="2044700" y="2682875"/>
            <a:ext cx="0" cy="3460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46" name="Line 20"/>
          <p:cNvSpPr/>
          <p:nvPr/>
        </p:nvSpPr>
        <p:spPr>
          <a:xfrm flipH="1">
            <a:off x="4237038" y="2682875"/>
            <a:ext cx="80962" cy="311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47" name="Line 21"/>
          <p:cNvSpPr/>
          <p:nvPr/>
        </p:nvSpPr>
        <p:spPr>
          <a:xfrm flipH="1">
            <a:off x="6546850" y="2682875"/>
            <a:ext cx="346075" cy="3238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48" name="Line 22"/>
          <p:cNvSpPr/>
          <p:nvPr/>
        </p:nvSpPr>
        <p:spPr>
          <a:xfrm>
            <a:off x="7100888" y="2659063"/>
            <a:ext cx="80962" cy="3698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49" name="Line 23"/>
          <p:cNvSpPr/>
          <p:nvPr/>
        </p:nvSpPr>
        <p:spPr>
          <a:xfrm>
            <a:off x="7493000" y="2659063"/>
            <a:ext cx="346075" cy="3587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50" name="Line 24"/>
          <p:cNvSpPr/>
          <p:nvPr/>
        </p:nvSpPr>
        <p:spPr>
          <a:xfrm>
            <a:off x="2020888" y="3271838"/>
            <a:ext cx="0" cy="3000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51" name="Line 25"/>
          <p:cNvSpPr/>
          <p:nvPr/>
        </p:nvSpPr>
        <p:spPr>
          <a:xfrm>
            <a:off x="4191000" y="3282950"/>
            <a:ext cx="0" cy="3460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52" name="Line 26"/>
          <p:cNvSpPr/>
          <p:nvPr/>
        </p:nvSpPr>
        <p:spPr>
          <a:xfrm flipH="1">
            <a:off x="6302375" y="3282950"/>
            <a:ext cx="104775" cy="311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53" name="Line 27"/>
          <p:cNvSpPr/>
          <p:nvPr/>
        </p:nvSpPr>
        <p:spPr>
          <a:xfrm flipH="1">
            <a:off x="7342188" y="3282950"/>
            <a:ext cx="381000" cy="3000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54" name="Line 28"/>
          <p:cNvSpPr/>
          <p:nvPr/>
        </p:nvSpPr>
        <p:spPr>
          <a:xfrm>
            <a:off x="7850188" y="3271838"/>
            <a:ext cx="22225" cy="3349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55" name="Line 29"/>
          <p:cNvSpPr/>
          <p:nvPr/>
        </p:nvSpPr>
        <p:spPr>
          <a:xfrm>
            <a:off x="7977188" y="3236913"/>
            <a:ext cx="600075" cy="3460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56" name="Line 30"/>
          <p:cNvSpPr/>
          <p:nvPr/>
        </p:nvSpPr>
        <p:spPr>
          <a:xfrm>
            <a:off x="6302375" y="3860800"/>
            <a:ext cx="23813" cy="2762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57" name="Line 31"/>
          <p:cNvSpPr/>
          <p:nvPr/>
        </p:nvSpPr>
        <p:spPr>
          <a:xfrm flipH="1">
            <a:off x="7826375" y="3860800"/>
            <a:ext cx="80963" cy="2651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58" name="Line 32"/>
          <p:cNvSpPr/>
          <p:nvPr/>
        </p:nvSpPr>
        <p:spPr>
          <a:xfrm flipH="1">
            <a:off x="1835150" y="4333875"/>
            <a:ext cx="5715000" cy="4032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59" name="Line 33"/>
          <p:cNvSpPr/>
          <p:nvPr/>
        </p:nvSpPr>
        <p:spPr>
          <a:xfrm flipH="1">
            <a:off x="3105150" y="4368800"/>
            <a:ext cx="4548188" cy="4032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60" name="Line 34"/>
          <p:cNvSpPr/>
          <p:nvPr/>
        </p:nvSpPr>
        <p:spPr>
          <a:xfrm flipH="1">
            <a:off x="4225925" y="4368800"/>
            <a:ext cx="3543300" cy="4270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61" name="Line 35"/>
          <p:cNvSpPr/>
          <p:nvPr/>
        </p:nvSpPr>
        <p:spPr>
          <a:xfrm flipH="1">
            <a:off x="5518150" y="4379913"/>
            <a:ext cx="2308225" cy="3921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62" name="Line 36"/>
          <p:cNvSpPr/>
          <p:nvPr/>
        </p:nvSpPr>
        <p:spPr>
          <a:xfrm flipH="1">
            <a:off x="6591300" y="4379913"/>
            <a:ext cx="1293813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63" name="Line 37"/>
          <p:cNvSpPr/>
          <p:nvPr/>
        </p:nvSpPr>
        <p:spPr>
          <a:xfrm>
            <a:off x="7953375" y="4379913"/>
            <a:ext cx="12700" cy="3921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64" name="Line 38"/>
          <p:cNvSpPr/>
          <p:nvPr/>
        </p:nvSpPr>
        <p:spPr>
          <a:xfrm flipH="1">
            <a:off x="2643188" y="5037138"/>
            <a:ext cx="13970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65" name="Line 39"/>
          <p:cNvSpPr/>
          <p:nvPr/>
        </p:nvSpPr>
        <p:spPr>
          <a:xfrm flipH="1">
            <a:off x="4699000" y="5026025"/>
            <a:ext cx="346075" cy="3349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66" name="Line 40"/>
          <p:cNvSpPr/>
          <p:nvPr/>
        </p:nvSpPr>
        <p:spPr>
          <a:xfrm flipH="1">
            <a:off x="6545263" y="4991100"/>
            <a:ext cx="1039812" cy="3587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67" name="Line 41"/>
          <p:cNvSpPr/>
          <p:nvPr/>
        </p:nvSpPr>
        <p:spPr>
          <a:xfrm flipH="1">
            <a:off x="7445375" y="5014913"/>
            <a:ext cx="277813" cy="3238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68" name="Line 42"/>
          <p:cNvSpPr/>
          <p:nvPr/>
        </p:nvSpPr>
        <p:spPr>
          <a:xfrm>
            <a:off x="7885113" y="5003800"/>
            <a:ext cx="357187" cy="3460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69" name="Line 43"/>
          <p:cNvSpPr/>
          <p:nvPr/>
        </p:nvSpPr>
        <p:spPr>
          <a:xfrm flipH="1">
            <a:off x="2447925" y="5614988"/>
            <a:ext cx="22225" cy="3460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70" name="Line 44"/>
          <p:cNvSpPr/>
          <p:nvPr/>
        </p:nvSpPr>
        <p:spPr>
          <a:xfrm flipH="1">
            <a:off x="4467225" y="5638800"/>
            <a:ext cx="34925" cy="3000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71" name="Line 45"/>
          <p:cNvSpPr/>
          <p:nvPr/>
        </p:nvSpPr>
        <p:spPr>
          <a:xfrm>
            <a:off x="6383338" y="5580063"/>
            <a:ext cx="0" cy="3349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6672" name="Line 46"/>
          <p:cNvSpPr/>
          <p:nvPr/>
        </p:nvSpPr>
        <p:spPr>
          <a:xfrm>
            <a:off x="8231188" y="5614988"/>
            <a:ext cx="0" cy="3000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53" name="标题 1"/>
          <p:cNvSpPr>
            <a:spLocks noGrp="1"/>
          </p:cNvSpPr>
          <p:nvPr>
            <p:ph type="title"/>
          </p:nvPr>
        </p:nvSpPr>
        <p:spPr>
          <a:xfrm>
            <a:off x="990600" y="44450"/>
            <a:ext cx="8153400" cy="1066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sng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j-ea"/>
                <a:cs typeface="楷体_GB2312"/>
              </a:rPr>
              <a:t>Example: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j-ea"/>
                <a:cs typeface="楷体_GB2312"/>
              </a:rPr>
              <a:t>   Parser Tree</a:t>
            </a:r>
            <a:endParaRPr kumimoji="0" lang="en-US" altLang="zh-CN" sz="4400" b="0" i="0" u="sng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j-ea"/>
              <a:cs typeface="楷体_GB231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C5A806-E62D-4361-9FA7-FFE670E8599B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141132-124D-4175-96DE-BE0F53521FE3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3" name="Text Box 3"/>
          <p:cNvSpPr txBox="1"/>
          <p:nvPr/>
        </p:nvSpPr>
        <p:spPr>
          <a:xfrm>
            <a:off x="3649663" y="1001713"/>
            <a:ext cx="1077913" cy="7016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altLang="zh-CN" sz="4000" b="0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  <a:sym typeface="Symbol" panose="05050102010706020507" pitchFamily="18" charset="2"/>
              </a:rPr>
              <a:t></a:t>
            </a:r>
            <a:r>
              <a:rPr lang="en-US" altLang="zh-CN" sz="2400" b="0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</a:rPr>
              <a:t>title</a:t>
            </a:r>
            <a:endParaRPr lang="en-US" altLang="zh-CN" sz="2400" b="0" noProof="1"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7654" name="Text Box 4"/>
          <p:cNvSpPr txBox="1"/>
          <p:nvPr/>
        </p:nvSpPr>
        <p:spPr>
          <a:xfrm>
            <a:off x="3898900" y="1831975"/>
            <a:ext cx="490538" cy="7016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lvl="0" indent="0" algn="ctr" fontAlgn="base">
              <a:buNone/>
            </a:pPr>
            <a:r>
              <a:rPr lang="en-US" altLang="zh-CN" sz="4000" b="0" strike="noStrike" noProof="1">
                <a:latin typeface="Tahoma" panose="020B0604030504040204" pitchFamily="34" charset="0"/>
                <a:ea typeface="+mn-ea"/>
                <a:cs typeface="楷体_GB2312"/>
                <a:sym typeface="Symbol" panose="05050102010706020507" pitchFamily="18" charset="2"/>
              </a:rPr>
              <a:t></a:t>
            </a:r>
            <a:endParaRPr lang="en-US" altLang="zh-CN" sz="4000" b="0" strike="noStrike" noProof="1">
              <a:latin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27655" name="Text Box 5"/>
          <p:cNvSpPr txBox="1"/>
          <p:nvPr/>
        </p:nvSpPr>
        <p:spPr>
          <a:xfrm>
            <a:off x="1998663" y="2671763"/>
            <a:ext cx="4716463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altLang="zh-CN" sz="2400" b="0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</a:rPr>
              <a:t>StarsIn                    &lt;condition&gt;</a:t>
            </a:r>
            <a:endParaRPr lang="en-US" altLang="zh-CN" sz="2400" b="0" noProof="1"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7656" name="Text Box 6"/>
          <p:cNvSpPr txBox="1"/>
          <p:nvPr/>
        </p:nvSpPr>
        <p:spPr>
          <a:xfrm>
            <a:off x="3382963" y="3182938"/>
            <a:ext cx="3609975" cy="7016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altLang="zh-CN" sz="2400" b="0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</a:rPr>
              <a:t>&lt;tuple&gt;      IN   </a:t>
            </a:r>
            <a:r>
              <a:rPr lang="en-US" altLang="zh-CN" sz="4000" b="0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  <a:sym typeface="Symbol" panose="05050102010706020507" pitchFamily="18" charset="2"/>
              </a:rPr>
              <a:t></a:t>
            </a:r>
            <a:r>
              <a:rPr lang="en-US" altLang="zh-CN" sz="2400" b="0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</a:rPr>
              <a:t>name</a:t>
            </a:r>
            <a:endParaRPr lang="en-US" altLang="zh-CN" sz="2400" b="0" noProof="1"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7657" name="Text Box 7"/>
          <p:cNvSpPr txBox="1"/>
          <p:nvPr/>
        </p:nvSpPr>
        <p:spPr>
          <a:xfrm>
            <a:off x="2744788" y="3990975"/>
            <a:ext cx="4986338" cy="7016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lvl="0" indent="0" algn="ctr" fontAlgn="base">
              <a:buNone/>
            </a:pPr>
            <a:r>
              <a:rPr lang="en-US" altLang="zh-CN" sz="2400" b="0" strike="noStrike" noProof="1">
                <a:latin typeface="Tahoma" panose="020B0604030504040204" pitchFamily="34" charset="0"/>
                <a:ea typeface="+mn-ea"/>
                <a:cs typeface="楷体_GB2312"/>
              </a:rPr>
              <a:t>&lt;attribute&gt;      </a:t>
            </a:r>
            <a:r>
              <a:rPr lang="en-US" altLang="zh-CN" sz="4000" b="0" strike="noStrike" noProof="1">
                <a:latin typeface="Tahoma" panose="020B0604030504040204" pitchFamily="34" charset="0"/>
                <a:ea typeface="+mn-ea"/>
                <a:cs typeface="楷体_GB2312"/>
                <a:sym typeface="Symbol" panose="05050102010706020507" pitchFamily="18" charset="2"/>
              </a:rPr>
              <a:t></a:t>
            </a:r>
            <a:r>
              <a:rPr lang="en-US" altLang="zh-CN" sz="1800" b="0" strike="noStrike" noProof="1">
                <a:latin typeface="Tahoma" panose="020B0604030504040204" pitchFamily="34" charset="0"/>
                <a:ea typeface="+mn-ea"/>
                <a:cs typeface="楷体_GB2312"/>
              </a:rPr>
              <a:t>birthdate LIKE ‘%1960’</a:t>
            </a:r>
            <a:endParaRPr lang="en-US" altLang="zh-CN" sz="1800" b="0" strike="noStrike" noProof="1">
              <a:latin typeface="Tahoma" panose="020B0604030504040204" pitchFamily="34" charset="0"/>
            </a:endParaRPr>
          </a:p>
        </p:txBody>
      </p:sp>
      <p:sp>
        <p:nvSpPr>
          <p:cNvPr id="27658" name="Text Box 8"/>
          <p:cNvSpPr txBox="1"/>
          <p:nvPr/>
        </p:nvSpPr>
        <p:spPr>
          <a:xfrm>
            <a:off x="3101975" y="5059363"/>
            <a:ext cx="4033838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altLang="zh-CN" sz="2400" b="0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</a:rPr>
              <a:t>starName             MovieStar</a:t>
            </a:r>
            <a:endParaRPr lang="en-US" altLang="zh-CN" sz="2400" b="0" noProof="1"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5" name="Line 9"/>
          <p:cNvSpPr/>
          <p:nvPr/>
        </p:nvSpPr>
        <p:spPr>
          <a:xfrm>
            <a:off x="4143375" y="1617663"/>
            <a:ext cx="0" cy="438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7659" name="Line 10"/>
          <p:cNvSpPr/>
          <p:nvPr/>
        </p:nvSpPr>
        <p:spPr>
          <a:xfrm flipH="1">
            <a:off x="2930525" y="2309813"/>
            <a:ext cx="993775" cy="4270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7660" name="Line 11"/>
          <p:cNvSpPr/>
          <p:nvPr/>
        </p:nvSpPr>
        <p:spPr>
          <a:xfrm>
            <a:off x="4292600" y="2333625"/>
            <a:ext cx="831850" cy="4032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7661" name="Line 12"/>
          <p:cNvSpPr/>
          <p:nvPr/>
        </p:nvSpPr>
        <p:spPr>
          <a:xfrm flipH="1">
            <a:off x="4419600" y="3060700"/>
            <a:ext cx="820738" cy="4270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7662" name="Line 13"/>
          <p:cNvSpPr/>
          <p:nvPr/>
        </p:nvSpPr>
        <p:spPr>
          <a:xfrm flipH="1">
            <a:off x="5367338" y="3060700"/>
            <a:ext cx="92075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7663" name="Line 14"/>
          <p:cNvSpPr/>
          <p:nvPr/>
        </p:nvSpPr>
        <p:spPr>
          <a:xfrm>
            <a:off x="5794375" y="3060700"/>
            <a:ext cx="241300" cy="2428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7664" name="Line 15"/>
          <p:cNvSpPr/>
          <p:nvPr/>
        </p:nvSpPr>
        <p:spPr>
          <a:xfrm flipH="1">
            <a:off x="3762375" y="3857625"/>
            <a:ext cx="149225" cy="4270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7665" name="Line 16"/>
          <p:cNvSpPr/>
          <p:nvPr/>
        </p:nvSpPr>
        <p:spPr>
          <a:xfrm>
            <a:off x="3716338" y="4619625"/>
            <a:ext cx="0" cy="4841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7666" name="Line 17"/>
          <p:cNvSpPr/>
          <p:nvPr/>
        </p:nvSpPr>
        <p:spPr>
          <a:xfrm>
            <a:off x="6175375" y="3822700"/>
            <a:ext cx="0" cy="4619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7667" name="Line 18"/>
          <p:cNvSpPr/>
          <p:nvPr/>
        </p:nvSpPr>
        <p:spPr>
          <a:xfrm>
            <a:off x="6162675" y="4608513"/>
            <a:ext cx="0" cy="5302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7669" name="Text Box 19"/>
          <p:cNvSpPr txBox="1"/>
          <p:nvPr/>
        </p:nvSpPr>
        <p:spPr>
          <a:xfrm>
            <a:off x="1347788" y="5653088"/>
            <a:ext cx="6591300" cy="5175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lvl="0" indent="0" algn="ctr" fontAlgn="base">
              <a:buNone/>
            </a:pPr>
            <a:r>
              <a:rPr lang="en-US" altLang="zh-CN" sz="1400" b="0" strike="noStrike" noProof="1">
                <a:latin typeface="Tahoma" panose="020B0604030504040204" pitchFamily="34" charset="0"/>
                <a:ea typeface="+mn-ea"/>
                <a:cs typeface="楷体_GB2312"/>
              </a:rPr>
              <a:t>Fig. 7.15: An expression using a two-argument </a:t>
            </a:r>
            <a:r>
              <a:rPr lang="en-US" altLang="zh-CN" sz="1400" b="0" strike="noStrike" noProof="1">
                <a:latin typeface="Tahoma" panose="020B0604030504040204" pitchFamily="34" charset="0"/>
                <a:ea typeface="+mn-ea"/>
                <a:cs typeface="楷体_GB2312"/>
                <a:sym typeface="Symbol" panose="05050102010706020507" pitchFamily="18" charset="2"/>
              </a:rPr>
              <a:t>, midway between a parse tree and relational algebra</a:t>
            </a:r>
            <a:r>
              <a:rPr lang="en-US" altLang="zh-CN" sz="1400" b="0" strike="noStrike" noProof="1">
                <a:latin typeface="Tahoma" panose="020B0604030504040204" pitchFamily="34" charset="0"/>
                <a:ea typeface="+mn-ea"/>
                <a:cs typeface="楷体_GB2312"/>
              </a:rPr>
              <a:t> </a:t>
            </a:r>
            <a:endParaRPr lang="en-US" altLang="zh-CN" sz="2400" b="0" strike="noStrike" noProof="1">
              <a:latin typeface="Tahoma" panose="020B0604030504040204" pitchFamily="34" charset="0"/>
            </a:endParaRPr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990600" y="-14287"/>
            <a:ext cx="8153400" cy="1066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sng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j-ea"/>
                <a:cs typeface="楷体_GB2312"/>
              </a:rPr>
              <a:t>Example: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j-ea"/>
                <a:cs typeface="楷体_GB2312"/>
              </a:rPr>
              <a:t>   </a:t>
            </a: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生成关系代数</a:t>
            </a:r>
            <a:endParaRPr kumimoji="0" lang="en-US" altLang="zh-CN" sz="4400" b="0" i="0" u="sng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C5A806-E62D-4361-9FA7-FFE670E8599B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09F2DA-D5EF-4F44-B0CA-55E024C2DD1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7" name="Text Box 3"/>
          <p:cNvSpPr txBox="1"/>
          <p:nvPr/>
        </p:nvSpPr>
        <p:spPr>
          <a:xfrm>
            <a:off x="3948113" y="1174750"/>
            <a:ext cx="1077913" cy="7016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altLang="zh-CN" sz="4000" b="0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  <a:sym typeface="Symbol" panose="05050102010706020507" pitchFamily="18" charset="2"/>
              </a:rPr>
              <a:t></a:t>
            </a:r>
            <a:r>
              <a:rPr lang="en-US" altLang="zh-CN" sz="2400" b="0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</a:rPr>
              <a:t>title</a:t>
            </a:r>
            <a:endParaRPr lang="en-US" altLang="zh-CN" sz="2400" b="0" noProof="1"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8678" name="Text Box 4"/>
          <p:cNvSpPr txBox="1"/>
          <p:nvPr/>
        </p:nvSpPr>
        <p:spPr>
          <a:xfrm>
            <a:off x="1646238" y="5932488"/>
            <a:ext cx="6591300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lvl="0" indent="0" algn="ctr" fontAlgn="base">
              <a:buNone/>
            </a:pPr>
            <a:r>
              <a:rPr lang="en-US" altLang="zh-CN" sz="1400" b="0" strike="noStrike" noProof="1">
                <a:latin typeface="Tahoma" panose="020B0604030504040204" pitchFamily="34" charset="0"/>
                <a:ea typeface="+mn-ea"/>
                <a:cs typeface="楷体_GB2312"/>
              </a:rPr>
              <a:t>Fig. 7.18: Applying the rule for IN conditions</a:t>
            </a:r>
            <a:endParaRPr lang="en-US" altLang="zh-CN" sz="2400" b="0" strike="noStrike" noProof="1">
              <a:latin typeface="Tahoma" panose="020B0604030504040204" pitchFamily="34" charset="0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2940050" y="1790700"/>
            <a:ext cx="4187825" cy="3898900"/>
            <a:chOff x="1664" y="1019"/>
            <a:chExt cx="2638" cy="2456"/>
          </a:xfrm>
        </p:grpSpPr>
        <p:sp>
          <p:nvSpPr>
            <p:cNvPr id="28681" name="Text Box 6"/>
            <p:cNvSpPr txBox="1"/>
            <p:nvPr/>
          </p:nvSpPr>
          <p:spPr>
            <a:xfrm>
              <a:off x="1926" y="1053"/>
              <a:ext cx="1376" cy="4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lvl="0" indent="0" algn="ctr" fontAlgn="base">
                <a:buNone/>
              </a:pPr>
              <a:r>
                <a:rPr lang="en-US" altLang="zh-CN" sz="4000" b="0" strike="noStrike" noProof="1">
                  <a:latin typeface="Tahoma" panose="020B0604030504040204" pitchFamily="34" charset="0"/>
                  <a:ea typeface="+mn-ea"/>
                  <a:cs typeface="楷体_GB2312"/>
                  <a:sym typeface="Symbol" panose="05050102010706020507" pitchFamily="18" charset="2"/>
                </a:rPr>
                <a:t></a:t>
              </a:r>
              <a:r>
                <a:rPr lang="en-US" altLang="zh-CN" sz="1800" b="0" strike="noStrike" noProof="1">
                  <a:latin typeface="Tahoma" panose="020B0604030504040204" pitchFamily="34" charset="0"/>
                  <a:ea typeface="+mn-ea"/>
                  <a:cs typeface="楷体_GB2312"/>
                </a:rPr>
                <a:t>starName=name</a:t>
              </a:r>
              <a:endParaRPr lang="en-US" altLang="zh-CN" sz="4000" b="0" strike="noStrike" noProof="1"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28682" name="Text Box 7"/>
            <p:cNvSpPr txBox="1"/>
            <p:nvPr/>
          </p:nvSpPr>
          <p:spPr>
            <a:xfrm>
              <a:off x="1664" y="1999"/>
              <a:ext cx="2638" cy="4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altLang="zh-CN" sz="2400" b="0" noProof="1">
                  <a:effectLst>
                    <a:outerShdw blurRad="38100" dist="38100" dir="2700000">
                      <a:srgbClr val="C0C0C0"/>
                    </a:outerShdw>
                  </a:effectLst>
                  <a:latin typeface="Tahoma" panose="020B0604030504040204" pitchFamily="34" charset="0"/>
                  <a:ea typeface="楷体_GB2312" pitchFamily="49" charset="-122"/>
                  <a:cs typeface="楷体_GB2312" charset="0"/>
                </a:rPr>
                <a:t>StarsIn       </a:t>
              </a:r>
              <a:r>
                <a:rPr lang="en-US" altLang="zh-CN" sz="4000" b="0" noProof="1">
                  <a:effectLst>
                    <a:outerShdw blurRad="38100" dist="38100" dir="2700000">
                      <a:srgbClr val="C0C0C0"/>
                    </a:outerShdw>
                  </a:effectLst>
                  <a:latin typeface="Tahoma" panose="020B0604030504040204" pitchFamily="34" charset="0"/>
                  <a:ea typeface="楷体_GB2312" pitchFamily="49" charset="-122"/>
                  <a:cs typeface="楷体_GB2312" charset="0"/>
                  <a:sym typeface="Symbol" panose="05050102010706020507" pitchFamily="18" charset="2"/>
                </a:rPr>
                <a:t></a:t>
              </a:r>
              <a:r>
                <a:rPr lang="en-US" altLang="zh-CN" sz="2400" b="0" noProof="1">
                  <a:effectLst>
                    <a:outerShdw blurRad="38100" dist="38100" dir="2700000">
                      <a:srgbClr val="C0C0C0"/>
                    </a:outerShdw>
                  </a:effectLst>
                  <a:latin typeface="Tahoma" panose="020B0604030504040204" pitchFamily="34" charset="0"/>
                  <a:ea typeface="楷体_GB2312" pitchFamily="49" charset="-122"/>
                  <a:cs typeface="楷体_GB2312" charset="0"/>
                </a:rPr>
                <a:t>name             </a:t>
              </a:r>
              <a:endParaRPr lang="en-US" altLang="zh-CN" sz="2400" b="0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</a:endParaRPr>
            </a:p>
          </p:txBody>
        </p:sp>
        <p:sp>
          <p:nvSpPr>
            <p:cNvPr id="28683" name="Text Box 8"/>
            <p:cNvSpPr txBox="1"/>
            <p:nvPr/>
          </p:nvSpPr>
          <p:spPr>
            <a:xfrm>
              <a:off x="2409" y="2514"/>
              <a:ext cx="1781" cy="4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lvl="0" indent="0" algn="ctr" fontAlgn="base">
                <a:buNone/>
              </a:pPr>
              <a:r>
                <a:rPr lang="en-US" altLang="zh-CN" sz="4000" b="0" strike="noStrike" noProof="1">
                  <a:latin typeface="Tahoma" panose="020B0604030504040204" pitchFamily="34" charset="0"/>
                  <a:ea typeface="+mn-ea"/>
                  <a:cs typeface="楷体_GB2312"/>
                  <a:sym typeface="Symbol" panose="05050102010706020507" pitchFamily="18" charset="2"/>
                </a:rPr>
                <a:t></a:t>
              </a:r>
              <a:r>
                <a:rPr lang="en-US" altLang="zh-CN" sz="1800" b="0" strike="noStrike" noProof="1">
                  <a:latin typeface="Tahoma" panose="020B0604030504040204" pitchFamily="34" charset="0"/>
                  <a:ea typeface="+mn-ea"/>
                  <a:cs typeface="楷体_GB2312"/>
                </a:rPr>
                <a:t>birthdate LIKE ‘%1960’</a:t>
              </a:r>
              <a:endParaRPr lang="en-US" altLang="zh-CN" sz="1800" b="0" strike="noStrike" noProof="1">
                <a:latin typeface="Tahoma" panose="020B0604030504040204" pitchFamily="34" charset="0"/>
              </a:endParaRPr>
            </a:p>
          </p:txBody>
        </p:sp>
        <p:sp>
          <p:nvSpPr>
            <p:cNvPr id="28684" name="Text Box 9"/>
            <p:cNvSpPr txBox="1"/>
            <p:nvPr/>
          </p:nvSpPr>
          <p:spPr>
            <a:xfrm>
              <a:off x="2719" y="3187"/>
              <a:ext cx="1010" cy="288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n-US" altLang="zh-CN" sz="2400" b="0" noProof="1">
                  <a:effectLst>
                    <a:outerShdw blurRad="38100" dist="38100" dir="2700000">
                      <a:srgbClr val="C0C0C0"/>
                    </a:outerShdw>
                  </a:effectLst>
                  <a:latin typeface="Tahoma" panose="020B0604030504040204" pitchFamily="34" charset="0"/>
                  <a:ea typeface="楷体_GB2312" pitchFamily="49" charset="-122"/>
                  <a:cs typeface="楷体_GB2312" charset="0"/>
                </a:rPr>
                <a:t> MovieStar</a:t>
              </a:r>
              <a:endParaRPr lang="en-US" altLang="zh-CN" sz="2400" b="0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</a:endParaRPr>
            </a:p>
          </p:txBody>
        </p:sp>
        <p:sp>
          <p:nvSpPr>
            <p:cNvPr id="6" name="Line 10"/>
            <p:cNvSpPr/>
            <p:nvPr/>
          </p:nvSpPr>
          <p:spPr>
            <a:xfrm>
              <a:off x="2610" y="1019"/>
              <a:ext cx="0" cy="25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7" name="Line 11"/>
            <p:cNvSpPr/>
            <p:nvPr/>
          </p:nvSpPr>
          <p:spPr>
            <a:xfrm flipH="1">
              <a:off x="2631" y="1440"/>
              <a:ext cx="1" cy="21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28685" name="Line 12"/>
            <p:cNvSpPr/>
            <p:nvPr/>
          </p:nvSpPr>
          <p:spPr>
            <a:xfrm>
              <a:off x="3068" y="2401"/>
              <a:ext cx="0" cy="29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28686" name="Line 13"/>
            <p:cNvSpPr/>
            <p:nvPr/>
          </p:nvSpPr>
          <p:spPr>
            <a:xfrm>
              <a:off x="3061" y="2925"/>
              <a:ext cx="0" cy="33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28689" name="Text Box 14"/>
            <p:cNvSpPr txBox="1"/>
            <p:nvPr/>
          </p:nvSpPr>
          <p:spPr>
            <a:xfrm>
              <a:off x="2481" y="1533"/>
              <a:ext cx="292" cy="442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anchor="ctr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0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0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0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lvl="0" indent="0" algn="ctr" fontAlgn="base">
                <a:buNone/>
              </a:pPr>
              <a:r>
                <a:rPr lang="en-US" altLang="zh-CN" sz="4000" strike="noStrike" noProof="1">
                  <a:latin typeface="Tahoma" panose="020B0604030504040204" pitchFamily="34" charset="0"/>
                  <a:ea typeface="+mn-ea"/>
                  <a:cs typeface="楷体_GB2312"/>
                  <a:sym typeface="Symbol" panose="05050102010706020507" pitchFamily="18" charset="2"/>
                </a:rPr>
                <a:t></a:t>
              </a:r>
              <a:endParaRPr lang="en-US" altLang="zh-CN" sz="2400" b="0" strike="noStrike" noProof="1">
                <a:latin typeface="Tahoma" panose="020B0604030504040204" pitchFamily="34" charset="0"/>
              </a:endParaRPr>
            </a:p>
          </p:txBody>
        </p:sp>
        <p:sp>
          <p:nvSpPr>
            <p:cNvPr id="28688" name="Line 15"/>
            <p:cNvSpPr/>
            <p:nvPr/>
          </p:nvSpPr>
          <p:spPr>
            <a:xfrm flipH="1">
              <a:off x="2174" y="1862"/>
              <a:ext cx="335" cy="2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zh-CN" altLang="en-US">
                <a:latin typeface="楷体_GB2312" pitchFamily="49" charset="-122"/>
              </a:endParaRPr>
            </a:p>
          </p:txBody>
        </p:sp>
        <p:sp>
          <p:nvSpPr>
            <p:cNvPr id="8" name="Line 16"/>
            <p:cNvSpPr/>
            <p:nvPr/>
          </p:nvSpPr>
          <p:spPr>
            <a:xfrm>
              <a:off x="2720" y="1906"/>
              <a:ext cx="327" cy="1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zh-CN" altLang="en-US">
                <a:latin typeface="楷体_GB2312" pitchFamily="49" charset="-122"/>
              </a:endParaRPr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990600" y="-26987"/>
            <a:ext cx="8153400" cy="1066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sng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j-ea"/>
                <a:cs typeface="楷体_GB2312"/>
              </a:rPr>
              <a:t>Example: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j-ea"/>
                <a:cs typeface="楷体_GB2312"/>
              </a:rPr>
              <a:t>   </a:t>
            </a: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逻辑查询计划</a:t>
            </a:r>
            <a:endParaRPr kumimoji="0" lang="en-US" altLang="zh-CN" sz="4400" b="0" i="0" u="sng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C5A806-E62D-4361-9FA7-FFE670E8599B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D975C3-BE31-4FD1-8BA6-4DABA9C8F20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01" name="Text Box 3"/>
          <p:cNvSpPr txBox="1"/>
          <p:nvPr/>
        </p:nvSpPr>
        <p:spPr>
          <a:xfrm>
            <a:off x="3732213" y="1174750"/>
            <a:ext cx="1077913" cy="7016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altLang="zh-CN" sz="4000" b="0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  <a:sym typeface="Symbol" panose="05050102010706020507" pitchFamily="18" charset="2"/>
              </a:rPr>
              <a:t></a:t>
            </a:r>
            <a:r>
              <a:rPr lang="en-US" altLang="zh-CN" sz="2400" b="0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</a:rPr>
              <a:t>title</a:t>
            </a:r>
            <a:endParaRPr lang="en-US" altLang="zh-CN" sz="2400" b="0" noProof="1"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9702" name="Text Box 4"/>
          <p:cNvSpPr txBox="1"/>
          <p:nvPr/>
        </p:nvSpPr>
        <p:spPr>
          <a:xfrm>
            <a:off x="3362325" y="2484438"/>
            <a:ext cx="1878013" cy="36671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lvl="0" indent="0" algn="ctr" fontAlgn="base">
              <a:buNone/>
            </a:pPr>
            <a:r>
              <a:rPr lang="en-US" altLang="zh-CN" sz="1800" b="0" strike="noStrike" noProof="1">
                <a:latin typeface="Tahoma" panose="020B0604030504040204" pitchFamily="34" charset="0"/>
                <a:ea typeface="+mn-ea"/>
                <a:cs typeface="楷体_GB2312"/>
              </a:rPr>
              <a:t>starName=name</a:t>
            </a:r>
            <a:endParaRPr lang="en-US" altLang="zh-CN" sz="4000" b="0" strike="noStrike" noProof="1">
              <a:latin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29703" name="Text Box 5"/>
          <p:cNvSpPr txBox="1"/>
          <p:nvPr/>
        </p:nvSpPr>
        <p:spPr>
          <a:xfrm>
            <a:off x="2724150" y="3346450"/>
            <a:ext cx="4187825" cy="7016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altLang="zh-CN" sz="2400" b="0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</a:rPr>
              <a:t>StarsIn       </a:t>
            </a:r>
            <a:r>
              <a:rPr lang="en-US" altLang="zh-CN" sz="4000" b="0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  <a:sym typeface="Symbol" panose="05050102010706020507" pitchFamily="18" charset="2"/>
              </a:rPr>
              <a:t></a:t>
            </a:r>
            <a:r>
              <a:rPr lang="en-US" altLang="zh-CN" sz="2400" b="0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</a:rPr>
              <a:t>name             </a:t>
            </a:r>
            <a:endParaRPr lang="en-US" altLang="zh-CN" sz="2400" b="0" noProof="1"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9704" name="Text Box 6"/>
          <p:cNvSpPr txBox="1"/>
          <p:nvPr/>
        </p:nvSpPr>
        <p:spPr>
          <a:xfrm>
            <a:off x="3906838" y="4164013"/>
            <a:ext cx="2827338" cy="7016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lvl="0" indent="0" algn="ctr" fontAlgn="base">
              <a:buNone/>
            </a:pPr>
            <a:r>
              <a:rPr lang="en-US" altLang="zh-CN" sz="4000" b="0" strike="noStrike" noProof="1">
                <a:latin typeface="Tahoma" panose="020B0604030504040204" pitchFamily="34" charset="0"/>
                <a:ea typeface="+mn-ea"/>
                <a:cs typeface="楷体_GB2312"/>
                <a:sym typeface="Symbol" panose="05050102010706020507" pitchFamily="18" charset="2"/>
              </a:rPr>
              <a:t></a:t>
            </a:r>
            <a:r>
              <a:rPr lang="en-US" altLang="zh-CN" sz="1800" b="0" strike="noStrike" noProof="1">
                <a:latin typeface="Tahoma" panose="020B0604030504040204" pitchFamily="34" charset="0"/>
                <a:ea typeface="+mn-ea"/>
                <a:cs typeface="楷体_GB2312"/>
              </a:rPr>
              <a:t>birthdate LIKE ‘%1960’</a:t>
            </a:r>
            <a:endParaRPr lang="en-US" altLang="zh-CN" sz="1800" b="0" strike="noStrike" noProof="1">
              <a:latin typeface="Tahoma" panose="020B0604030504040204" pitchFamily="34" charset="0"/>
            </a:endParaRPr>
          </a:p>
        </p:txBody>
      </p:sp>
      <p:sp>
        <p:nvSpPr>
          <p:cNvPr id="29705" name="Text Box 7"/>
          <p:cNvSpPr txBox="1"/>
          <p:nvPr/>
        </p:nvSpPr>
        <p:spPr>
          <a:xfrm>
            <a:off x="4398963" y="5232400"/>
            <a:ext cx="160337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altLang="zh-CN" sz="2400" b="0" noProof="1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</a:rPr>
              <a:t> MovieStar</a:t>
            </a:r>
            <a:endParaRPr lang="en-US" altLang="zh-CN" sz="2400" b="0" noProof="1"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5" name="Line 8"/>
          <p:cNvSpPr/>
          <p:nvPr/>
        </p:nvSpPr>
        <p:spPr>
          <a:xfrm>
            <a:off x="4225925" y="1790700"/>
            <a:ext cx="0" cy="4032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9706" name="Line 9"/>
          <p:cNvSpPr/>
          <p:nvPr/>
        </p:nvSpPr>
        <p:spPr>
          <a:xfrm>
            <a:off x="4953000" y="3984625"/>
            <a:ext cx="0" cy="4619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9707" name="Line 10"/>
          <p:cNvSpPr/>
          <p:nvPr/>
        </p:nvSpPr>
        <p:spPr>
          <a:xfrm>
            <a:off x="4941888" y="4816475"/>
            <a:ext cx="0" cy="5302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9709" name="Text Box 11"/>
          <p:cNvSpPr txBox="1"/>
          <p:nvPr/>
        </p:nvSpPr>
        <p:spPr>
          <a:xfrm>
            <a:off x="1430338" y="5932488"/>
            <a:ext cx="6591300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lvl="0" indent="0" algn="ctr" fontAlgn="base">
              <a:buNone/>
            </a:pPr>
            <a:r>
              <a:rPr lang="en-US" altLang="zh-CN" sz="1400" b="0" strike="noStrike" noProof="1">
                <a:latin typeface="Tahoma" panose="020B0604030504040204" pitchFamily="34" charset="0"/>
                <a:ea typeface="+mn-ea"/>
                <a:cs typeface="楷体_GB2312"/>
              </a:rPr>
              <a:t>Fig. 7.20: An improvement on fig. 7.18.</a:t>
            </a:r>
            <a:endParaRPr lang="en-US" altLang="zh-CN" sz="2400" b="0" strike="noStrike" noProof="1">
              <a:latin typeface="Tahoma" panose="020B0604030504040204" pitchFamily="34" charset="0"/>
            </a:endParaRPr>
          </a:p>
        </p:txBody>
      </p:sp>
      <p:sp>
        <p:nvSpPr>
          <p:cNvPr id="6" name="Line 12"/>
          <p:cNvSpPr/>
          <p:nvPr/>
        </p:nvSpPr>
        <p:spPr>
          <a:xfrm flipH="1">
            <a:off x="3533775" y="2863850"/>
            <a:ext cx="531813" cy="7159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9710" name="Line 13"/>
          <p:cNvSpPr/>
          <p:nvPr/>
        </p:nvSpPr>
        <p:spPr>
          <a:xfrm>
            <a:off x="4514850" y="2898775"/>
            <a:ext cx="404813" cy="6000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29712" name="AutoShape 14"/>
          <p:cNvSpPr/>
          <p:nvPr/>
        </p:nvSpPr>
        <p:spPr>
          <a:xfrm rot="-5400000">
            <a:off x="4078288" y="2122488"/>
            <a:ext cx="304800" cy="533400"/>
          </a:xfrm>
          <a:prstGeom prst="flowChartCollat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lvl="0" indent="0" fontAlgn="base">
              <a:buChar char="–"/>
            </a:pPr>
            <a:endParaRPr lang="zh-CN" altLang="en-US" sz="2000" strike="noStrike" noProof="1">
              <a:latin typeface="楷体_GB2312" pitchFamily="49" charset="-122"/>
            </a:endParaRPr>
          </a:p>
        </p:txBody>
      </p:sp>
      <p:sp>
        <p:nvSpPr>
          <p:cNvPr id="18" name="Text Box 15"/>
          <p:cNvSpPr txBox="1"/>
          <p:nvPr/>
        </p:nvSpPr>
        <p:spPr>
          <a:xfrm>
            <a:off x="6557963" y="1963738"/>
            <a:ext cx="2227263" cy="11969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altLang="zh-CN" sz="2400" b="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</a:rPr>
              <a:t>Question:</a:t>
            </a:r>
            <a:endParaRPr lang="en-US" altLang="zh-CN" sz="2400" b="0" noProof="1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algn="ctr" eaLnBrk="0" hangingPunct="0">
              <a:spcBef>
                <a:spcPct val="20000"/>
              </a:spcBef>
            </a:pPr>
            <a:r>
              <a:rPr lang="en-US" altLang="zh-CN" sz="2400" b="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</a:rPr>
              <a:t>Push project to</a:t>
            </a:r>
            <a:endParaRPr lang="en-US" altLang="zh-CN" sz="2400" b="0" noProof="1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 algn="ctr" eaLnBrk="0" hangingPunct="0">
              <a:spcBef>
                <a:spcPct val="20000"/>
              </a:spcBef>
            </a:pPr>
            <a:r>
              <a:rPr lang="en-US" altLang="zh-CN" sz="2400" b="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ea typeface="楷体_GB2312" pitchFamily="49" charset="-122"/>
                <a:cs typeface="楷体_GB2312" charset="0"/>
              </a:rPr>
              <a:t>StarsIn?</a:t>
            </a:r>
            <a:endParaRPr lang="en-US" altLang="zh-CN" sz="2400" b="0" noProof="1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990600" y="-26987"/>
            <a:ext cx="8153400" cy="1066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sng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j-ea"/>
                <a:cs typeface="楷体_GB2312"/>
              </a:rPr>
              <a:t>Example: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j-ea"/>
                <a:cs typeface="楷体_GB2312"/>
              </a:rPr>
              <a:t>   </a:t>
            </a: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改进逻辑查询计划</a:t>
            </a:r>
            <a:endParaRPr kumimoji="0" lang="en-US" altLang="zh-CN" sz="4400" b="0" i="0" u="sng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C5A806-E62D-4361-9FA7-FFE670E8599B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2023/12/6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98E9410-0589-4C0C-9C95-A10B1869DF9F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9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5" name="Oval 2"/>
          <p:cNvSpPr/>
          <p:nvPr/>
        </p:nvSpPr>
        <p:spPr>
          <a:xfrm>
            <a:off x="4800600" y="3592513"/>
            <a:ext cx="2133600" cy="25908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lvl="0" indent="0" fontAlgn="base">
              <a:buChar char="–"/>
            </a:pPr>
            <a:endParaRPr lang="zh-CN" altLang="en-US" sz="2000" strike="noStrike" noProof="1">
              <a:latin typeface="楷体_GB2312" pitchFamily="49" charset="-122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903288" y="1781175"/>
            <a:ext cx="7883525" cy="3741738"/>
          </a:xfrm>
          <a:prstGeom prst="rect">
            <a:avLst/>
          </a:prstGeom>
        </p:spPr>
        <p:txBody>
          <a:bodyPr/>
          <a:lstStyle/>
          <a:p>
            <a:pPr marL="342900" marR="0" indent="-342900" defTabSz="914400" eaLnBrk="0" hangingPunct="0">
              <a:lnSpc>
                <a:spcPct val="90000"/>
              </a:lnSpc>
              <a:spcBef>
                <a:spcPct val="20000"/>
              </a:spcBef>
              <a:buClrTx/>
              <a:buSzTx/>
              <a:defRPr/>
            </a:pPr>
            <a:endParaRPr kumimoji="0" lang="en-US" altLang="zh-CN" sz="3200" kern="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90000"/>
              </a:lnSpc>
              <a:spcBef>
                <a:spcPct val="20000"/>
              </a:spcBef>
              <a:buClrTx/>
              <a:buSzTx/>
              <a:defRPr/>
            </a:pPr>
            <a:endParaRPr kumimoji="0" lang="en-US" altLang="zh-CN" sz="3200" kern="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90000"/>
              </a:lnSpc>
              <a:spcBef>
                <a:spcPct val="20000"/>
              </a:spcBef>
              <a:buClrTx/>
              <a:buSzTx/>
              <a:defRPr/>
            </a:pPr>
            <a:r>
              <a:rPr kumimoji="0" lang="en-US" altLang="zh-CN" sz="32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					  </a:t>
            </a:r>
            <a:r>
              <a:rPr kumimoji="0" lang="en-US" altLang="zh-CN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Need expected size</a:t>
            </a:r>
          </a:p>
          <a:p>
            <a:pPr marL="342900" marR="0" indent="-342900" defTabSz="914400" eaLnBrk="0" hangingPunct="0">
              <a:lnSpc>
                <a:spcPct val="90000"/>
              </a:lnSpc>
              <a:spcBef>
                <a:spcPct val="20000"/>
              </a:spcBef>
              <a:buClrTx/>
              <a:buSzTx/>
              <a:defRPr/>
            </a:pPr>
            <a:endParaRPr kumimoji="0" lang="en-US" altLang="zh-CN" sz="2400" kern="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90000"/>
              </a:lnSpc>
              <a:spcBef>
                <a:spcPct val="20000"/>
              </a:spcBef>
              <a:buClrTx/>
              <a:buSzTx/>
              <a:defRPr/>
            </a:pPr>
            <a:r>
              <a:rPr kumimoji="0" lang="en-US" altLang="zh-CN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CN" sz="2400" kern="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StarsIn</a:t>
            </a:r>
            <a:r>
              <a:rPr kumimoji="0" lang="en-US" altLang="zh-CN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</a:p>
          <a:p>
            <a:pPr marL="342900" marR="0" indent="-342900" defTabSz="914400" eaLnBrk="0" hangingPunct="0">
              <a:lnSpc>
                <a:spcPct val="90000"/>
              </a:lnSpc>
              <a:spcBef>
                <a:spcPct val="20000"/>
              </a:spcBef>
              <a:buClrTx/>
              <a:buSzTx/>
              <a:defRPr/>
            </a:pPr>
            <a:endParaRPr kumimoji="0" lang="en-US" altLang="zh-CN" sz="2400" kern="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90000"/>
              </a:lnSpc>
              <a:spcBef>
                <a:spcPct val="20000"/>
              </a:spcBef>
              <a:buClrTx/>
              <a:buSzTx/>
              <a:defRPr/>
            </a:pPr>
            <a:endParaRPr kumimoji="0" lang="en-US" altLang="zh-CN" sz="2400" kern="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342900" marR="0" indent="-342900" defTabSz="914400" eaLnBrk="0" hangingPunct="0">
              <a:lnSpc>
                <a:spcPct val="90000"/>
              </a:lnSpc>
              <a:spcBef>
                <a:spcPct val="20000"/>
              </a:spcBef>
              <a:buClrTx/>
              <a:buSzTx/>
              <a:defRPr/>
            </a:pPr>
            <a:r>
              <a:rPr kumimoji="0" lang="en-US" altLang="zh-CN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					</a:t>
            </a:r>
            <a:r>
              <a:rPr kumimoji="0" lang="en-US" altLang="zh-CN" sz="2400" kern="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MovieStar</a:t>
            </a:r>
            <a:r>
              <a:rPr kumimoji="0" lang="en-US" altLang="zh-CN" sz="2400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</a:t>
            </a:r>
          </a:p>
        </p:txBody>
      </p:sp>
      <p:sp>
        <p:nvSpPr>
          <p:cNvPr id="30727" name="AutoShape 5"/>
          <p:cNvSpPr/>
          <p:nvPr/>
        </p:nvSpPr>
        <p:spPr>
          <a:xfrm rot="-5400000">
            <a:off x="4076700" y="2411413"/>
            <a:ext cx="304800" cy="533400"/>
          </a:xfrm>
          <a:prstGeom prst="flowChartCollat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0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lvl="0" indent="0" fontAlgn="base">
              <a:buChar char="–"/>
            </a:pPr>
            <a:endParaRPr lang="zh-CN" altLang="en-US" sz="2000" strike="noStrike" noProof="1">
              <a:latin typeface="楷体_GB2312" pitchFamily="49" charset="-122"/>
            </a:endParaRPr>
          </a:p>
        </p:txBody>
      </p:sp>
      <p:sp>
        <p:nvSpPr>
          <p:cNvPr id="5" name="Line 6"/>
          <p:cNvSpPr/>
          <p:nvPr/>
        </p:nvSpPr>
        <p:spPr>
          <a:xfrm flipH="1">
            <a:off x="2438400" y="3135313"/>
            <a:ext cx="9906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30728" name="Line 7"/>
          <p:cNvSpPr/>
          <p:nvPr/>
        </p:nvSpPr>
        <p:spPr>
          <a:xfrm>
            <a:off x="4191000" y="1763713"/>
            <a:ext cx="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30729" name="Line 8"/>
          <p:cNvSpPr/>
          <p:nvPr/>
        </p:nvSpPr>
        <p:spPr>
          <a:xfrm>
            <a:off x="4648200" y="3135313"/>
            <a:ext cx="6858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30731" name="Text Box 9"/>
          <p:cNvSpPr txBox="1"/>
          <p:nvPr/>
        </p:nvSpPr>
        <p:spPr>
          <a:xfrm>
            <a:off x="5562600" y="3821113"/>
            <a:ext cx="417513" cy="15525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400" b="0" noProof="1">
                <a:effectLst>
                  <a:outerShdw blurRad="38100" dist="38100" dir="2700000">
                    <a:srgbClr val="C0C0C0"/>
                  </a:outerShdw>
                </a:effectLst>
                <a:latin typeface="Symbol" panose="05050102010706020507" pitchFamily="18" charset="2"/>
                <a:ea typeface="楷体_GB2312" pitchFamily="49" charset="-122"/>
                <a:cs typeface="楷体_GB2312" charset="0"/>
              </a:rPr>
              <a:t>P</a:t>
            </a:r>
            <a:endParaRPr lang="en-US" altLang="zh-CN" sz="2400" b="0" noProof="1">
              <a:effectLst>
                <a:outerShdw blurRad="38100" dist="38100" dir="2700000">
                  <a:srgbClr val="C0C0C0"/>
                </a:outerShdw>
              </a:effectLst>
              <a:latin typeface="Symbol" panose="05050102010706020507" pitchFamily="18" charset="2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en-US" altLang="zh-CN" sz="2400" b="0" noProof="1">
                <a:effectLst>
                  <a:outerShdw blurRad="38100" dist="38100" dir="2700000">
                    <a:srgbClr val="C0C0C0"/>
                  </a:outerShdw>
                </a:effectLst>
                <a:latin typeface="Symbol" panose="05050102010706020507" pitchFamily="18" charset="2"/>
                <a:ea typeface="楷体_GB2312" pitchFamily="49" charset="-122"/>
                <a:cs typeface="楷体_GB2312" charset="0"/>
              </a:rPr>
              <a:t>s</a:t>
            </a:r>
            <a:endParaRPr lang="en-US" altLang="zh-CN" sz="2400" b="0" noProof="1">
              <a:effectLst>
                <a:outerShdw blurRad="38100" dist="38100" dir="2700000">
                  <a:srgbClr val="C0C0C0"/>
                </a:outerShdw>
              </a:effectLst>
              <a:latin typeface="Symbol" panose="05050102010706020507" pitchFamily="18" charset="2"/>
            </a:endParaRPr>
          </a:p>
          <a:p>
            <a:pPr algn="ctr" eaLnBrk="0" hangingPunct="0">
              <a:spcBef>
                <a:spcPct val="50000"/>
              </a:spcBef>
            </a:pPr>
            <a:endParaRPr lang="en-US" altLang="zh-CN" sz="2400" b="0" noProof="1">
              <a:effectLst>
                <a:outerShdw blurRad="38100" dist="38100" dir="2700000">
                  <a:srgbClr val="C0C0C0"/>
                </a:outerShdw>
              </a:effectLst>
              <a:latin typeface="Symbol" panose="05050102010706020507" pitchFamily="18" charset="2"/>
            </a:endParaRPr>
          </a:p>
        </p:txBody>
      </p:sp>
      <p:sp>
        <p:nvSpPr>
          <p:cNvPr id="6" name="Line 10"/>
          <p:cNvSpPr/>
          <p:nvPr/>
        </p:nvSpPr>
        <p:spPr>
          <a:xfrm>
            <a:off x="5334000" y="3821113"/>
            <a:ext cx="3048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30732" name="Line 11"/>
          <p:cNvSpPr/>
          <p:nvPr/>
        </p:nvSpPr>
        <p:spPr>
          <a:xfrm>
            <a:off x="5791200" y="4811713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30733" name="Line 12"/>
          <p:cNvSpPr/>
          <p:nvPr/>
        </p:nvSpPr>
        <p:spPr>
          <a:xfrm>
            <a:off x="5791200" y="4202113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30734" name="Line 13"/>
          <p:cNvSpPr/>
          <p:nvPr/>
        </p:nvSpPr>
        <p:spPr>
          <a:xfrm flipH="1">
            <a:off x="5029200" y="3135313"/>
            <a:ext cx="4572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楷体_GB2312" pitchFamily="49" charset="-122"/>
            </a:endParaRPr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990600" y="-26987"/>
            <a:ext cx="8153400" cy="1066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sng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j-ea"/>
                <a:cs typeface="楷体_GB2312"/>
              </a:rPr>
              <a:t>Example:</a:t>
            </a: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j-ea"/>
                <a:cs typeface="楷体_GB2312"/>
              </a:rPr>
              <a:t>   </a:t>
            </a: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估计结果大小</a:t>
            </a:r>
            <a:endParaRPr kumimoji="0" lang="en-US" altLang="zh-CN" sz="4400" b="0" i="0" u="sng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f23da6b-af12-4bfa-9e42-721e5bf308b6"/>
  <p:tag name="COMMONDATA" val="eyJoZGlkIjoiZTQ4ODQwNThiYTg4YTBlNDhkZDRmNGNiNWM5NWE1YzA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220,&quot;width&quot;:9550}"/>
</p:tagLst>
</file>

<file path=ppt/theme/theme1.xml><?xml version="1.0" encoding="utf-8"?>
<a:theme xmlns:a="http://schemas.openxmlformats.org/drawingml/2006/main" name="Autumn2003-4">
  <a:themeElements>
    <a:clrScheme name="Autumn2003-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utumn2003-4">
      <a:majorFont>
        <a:latin typeface="楷体_GB2312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utumn2003-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Autumn2003-4">
  <a:themeElements>
    <a:clrScheme name="Autumn2003-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utumn2003-4">
      <a:majorFont>
        <a:latin typeface="楷体_GB2312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utumn2003-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Designs\Autumn2003-4.pot</Template>
  <TotalTime>0</TotalTime>
  <Words>2898</Words>
  <Application>Microsoft Office PowerPoint</Application>
  <PresentationFormat>全屏显示(4:3)</PresentationFormat>
  <Paragraphs>463</Paragraphs>
  <Slides>49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4" baseType="lpstr">
      <vt:lpstr>等线 Light</vt:lpstr>
      <vt:lpstr>华文琥珀</vt:lpstr>
      <vt:lpstr>华文新魏</vt:lpstr>
      <vt:lpstr>华文行楷</vt:lpstr>
      <vt:lpstr>楷体_GB2312</vt:lpstr>
      <vt:lpstr>宋体</vt:lpstr>
      <vt:lpstr>Arial</vt:lpstr>
      <vt:lpstr>Cambria Math</vt:lpstr>
      <vt:lpstr>Comic Sans MS</vt:lpstr>
      <vt:lpstr>Symbol</vt:lpstr>
      <vt:lpstr>Tahoma</vt:lpstr>
      <vt:lpstr>Times New Roman</vt:lpstr>
      <vt:lpstr>Autumn2003-4</vt:lpstr>
      <vt:lpstr>2_Autumn2003-4</vt:lpstr>
      <vt:lpstr>Bitmap Image</vt:lpstr>
      <vt:lpstr>实现篇 第八章查询处理</vt:lpstr>
      <vt:lpstr>PowerPoint 演示文稿</vt:lpstr>
      <vt:lpstr>几个概念</vt:lpstr>
      <vt:lpstr>PowerPoint 演示文稿</vt:lpstr>
      <vt:lpstr>Example:   Parser Tree</vt:lpstr>
      <vt:lpstr>Example:   生成关系代数</vt:lpstr>
      <vt:lpstr>Example:   逻辑查询计划</vt:lpstr>
      <vt:lpstr>Example:   改进逻辑查询计划</vt:lpstr>
      <vt:lpstr>Example:   估计结果大小</vt:lpstr>
      <vt:lpstr>Example:   一个物理查询计划</vt:lpstr>
      <vt:lpstr>Example:   估计代价</vt:lpstr>
      <vt:lpstr>PowerPoint 演示文稿</vt:lpstr>
      <vt:lpstr>目录</vt:lpstr>
      <vt:lpstr>概述</vt:lpstr>
      <vt:lpstr>简单选择操作算法</vt:lpstr>
      <vt:lpstr>PowerPoint 演示文稿</vt:lpstr>
      <vt:lpstr>复杂选择操作算法</vt:lpstr>
      <vt:lpstr>目录</vt:lpstr>
      <vt:lpstr>投影操作的实现算法</vt:lpstr>
      <vt:lpstr>投影操作的实现算法</vt:lpstr>
      <vt:lpstr>目录</vt:lpstr>
      <vt:lpstr>连接操作</vt:lpstr>
      <vt:lpstr>连接操作</vt:lpstr>
      <vt:lpstr>连接操作</vt:lpstr>
      <vt:lpstr>连接操作</vt:lpstr>
      <vt:lpstr>连接操作</vt:lpstr>
      <vt:lpstr>连接操作</vt:lpstr>
      <vt:lpstr>连接操作</vt:lpstr>
      <vt:lpstr>连接操作</vt:lpstr>
      <vt:lpstr>连接操作</vt:lpstr>
      <vt:lpstr>连接操作</vt:lpstr>
      <vt:lpstr>连接操作</vt:lpstr>
      <vt:lpstr>连接操作</vt:lpstr>
      <vt:lpstr>连接操作</vt:lpstr>
      <vt:lpstr>连接操作</vt:lpstr>
      <vt:lpstr>连接操作</vt:lpstr>
      <vt:lpstr>连接操作</vt:lpstr>
      <vt:lpstr>连接操作</vt:lpstr>
      <vt:lpstr>连接操作</vt:lpstr>
      <vt:lpstr>PowerPoint 演示文稿</vt:lpstr>
      <vt:lpstr>PowerPoint 演示文稿</vt:lpstr>
      <vt:lpstr>连接操作</vt:lpstr>
      <vt:lpstr>连接操作</vt:lpstr>
      <vt:lpstr>连接操作</vt:lpstr>
      <vt:lpstr>连接操作</vt:lpstr>
      <vt:lpstr>目录</vt:lpstr>
      <vt:lpstr>集合操作算法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GaoH</dc:creator>
  <cp:lastModifiedBy>Dell</cp:lastModifiedBy>
  <cp:revision>1110</cp:revision>
  <cp:lastPrinted>2015-05-06T08:00:00Z</cp:lastPrinted>
  <dcterms:created xsi:type="dcterms:W3CDTF">2016-05-02T01:50:00Z</dcterms:created>
  <dcterms:modified xsi:type="dcterms:W3CDTF">2023-12-06T03:55:58Z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C0307AB0BD434464BB273D305B3E59BB</vt:lpwstr>
  </property>
</Properties>
</file>