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2" r:id="rId2"/>
  </p:sldMasterIdLst>
  <p:notesMasterIdLst>
    <p:notesMasterId r:id="rId17"/>
  </p:notesMasterIdLst>
  <p:sldIdLst>
    <p:sldId id="256" r:id="rId3"/>
    <p:sldId id="365" r:id="rId4"/>
    <p:sldId id="291" r:id="rId5"/>
    <p:sldId id="426" r:id="rId6"/>
    <p:sldId id="430" r:id="rId7"/>
    <p:sldId id="428" r:id="rId8"/>
    <p:sldId id="429" r:id="rId9"/>
    <p:sldId id="434" r:id="rId10"/>
    <p:sldId id="435" r:id="rId11"/>
    <p:sldId id="436" r:id="rId12"/>
    <p:sldId id="437" r:id="rId13"/>
    <p:sldId id="438" r:id="rId14"/>
    <p:sldId id="439" r:id="rId15"/>
    <p:sldId id="287" r:id="rId16"/>
  </p:sldIdLst>
  <p:sldSz cx="9144000" cy="6858000" type="screen4x3"/>
  <p:notesSz cx="6858000" cy="9144000"/>
  <p:custDataLst>
    <p:tags r:id="rId18"/>
  </p:custDataLst>
  <p:defaultTextStyle>
    <a:defPPr>
      <a:defRPr lang="en-US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9" userDrawn="1">
          <p15:clr>
            <a:srgbClr val="A4A3A4"/>
          </p15:clr>
        </p15:guide>
        <p15:guide id="2" pos="284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22DA"/>
    <a:srgbClr val="FFFF99"/>
    <a:srgbClr val="0000FF"/>
    <a:srgbClr val="99FF66"/>
    <a:srgbClr val="9999FF"/>
    <a:srgbClr val="FFFFCC"/>
    <a:srgbClr val="CC6600"/>
    <a:srgbClr val="FFDFBF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54" d="100"/>
          <a:sy n="154" d="100"/>
        </p:scale>
        <p:origin x="2004" y="132"/>
      </p:cViewPr>
      <p:guideLst>
        <p:guide orient="horz" pos="2209"/>
        <p:guide pos="284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gs" Target="tags/tag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4" name="Rectangle 4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单击此处编辑母版文本样式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第二级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第三级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第四级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第五级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z="1200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/>
            <a:fld id="{9A0DB2DC-4C9A-4742-B13C-FB6460FD3503}" type="slidenum">
              <a:rPr lang="zh-CN" altLang="en-US" sz="1200" dirty="0">
                <a:latin typeface="Arial" panose="020B0604020202020204" pitchFamily="34" charset="0"/>
                <a:ea typeface="宋体" panose="02010600030101010101" pitchFamily="2" charset="-122"/>
              </a:rPr>
              <a:t>1</a:t>
            </a:fld>
            <a:endParaRPr lang="zh-CN" altLang="en-US" sz="12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170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171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266" name="文本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/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/>
            <a:fld id="{9A0DB2DC-4C9A-4742-B13C-FB6460FD3503}" type="slidenum">
              <a:rPr lang="zh-CN" altLang="en-US" sz="1200" dirty="0"/>
              <a:t>14</a:t>
            </a:fld>
            <a:endParaRPr lang="zh-CN" altLang="en-US" sz="1200" dirty="0"/>
          </a:p>
        </p:txBody>
      </p:sp>
      <p:sp>
        <p:nvSpPr>
          <p:cNvPr id="22530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2531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0" y="0"/>
            <a:ext cx="9144000" cy="1052513"/>
          </a:xfrm>
          <a:prstGeom prst="rect">
            <a:avLst/>
          </a:prstGeom>
          <a:gradFill rotWithShape="0">
            <a:gsLst>
              <a:gs pos="0">
                <a:srgbClr val="45A2FF"/>
              </a:gs>
              <a:gs pos="100000">
                <a:srgbClr val="FFFFFF"/>
              </a:gs>
            </a:gsLst>
            <a:path path="rect">
              <a:fillToRect l="100000" b="100000"/>
            </a:path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楷体_GB2312" pitchFamily="49" charset="-122"/>
                <a:ea typeface="楷体_GB2312" pitchFamily="49" charset="-122"/>
                <a:cs typeface="+mn-cs"/>
                <a:sym typeface="+mn-ea"/>
              </a:rPr>
              <a:t>物联网与泛在智能研究中心</a:t>
            </a: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rgbClr val="0066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楷体_GB2312" pitchFamily="49" charset="-122"/>
              <a:ea typeface="楷体_GB2312" pitchFamily="49" charset="-122"/>
              <a:cs typeface="+mn-cs"/>
              <a:sym typeface="+mn-ea"/>
            </a:endParaRPr>
          </a:p>
        </p:txBody>
      </p:sp>
      <p:pic>
        <p:nvPicPr>
          <p:cNvPr id="3075" name="Picture 2" descr="j029630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13388"/>
            <a:ext cx="1838325" cy="134461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076" name="Picture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331913" cy="11938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14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09600" y="1447800"/>
            <a:ext cx="8382000" cy="2689225"/>
          </a:xfrm>
          <a:noFill/>
        </p:spPr>
        <p:txBody>
          <a:bodyPr/>
          <a:lstStyle>
            <a:lvl1pPr>
              <a:defRPr sz="66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362200" y="4343400"/>
            <a:ext cx="4419600" cy="14478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7499939-ED24-435A-8647-750322FEDB9A}" type="datetime1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2023/12/17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HIT-DBLAB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53250" y="0"/>
            <a:ext cx="2190750" cy="6126163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0"/>
            <a:ext cx="6419850" cy="6126163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7499939-ED24-435A-8647-750322FEDB9A}" type="datetime1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2023/12/17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HIT-DBLAB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0600" y="0"/>
            <a:ext cx="8153400" cy="106680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81000" y="1600200"/>
            <a:ext cx="4038600" cy="4525963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0" y="1600200"/>
            <a:ext cx="4038600" cy="4525963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7499939-ED24-435A-8647-750322FEDB9A}" type="datetime1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2023/12/17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HIT-DBLAB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0600" y="0"/>
            <a:ext cx="8153400" cy="106680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600200"/>
            <a:ext cx="4038600" cy="4525963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572000" y="1600200"/>
            <a:ext cx="4038600" cy="21859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0" y="3938588"/>
            <a:ext cx="4038600" cy="2187575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7499939-ED24-435A-8647-750322FEDB9A}" type="datetime1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2023/12/17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HIT-DBLAB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0" y="0"/>
            <a:ext cx="9144000" cy="1052513"/>
          </a:xfrm>
          <a:prstGeom prst="rect">
            <a:avLst/>
          </a:prstGeom>
          <a:gradFill rotWithShape="0">
            <a:gsLst>
              <a:gs pos="0">
                <a:srgbClr val="45A2FF"/>
              </a:gs>
              <a:gs pos="100000">
                <a:srgbClr val="FFFFFF"/>
              </a:gs>
            </a:gsLst>
            <a:path path="rect">
              <a:fillToRect l="100000" b="100000"/>
            </a:path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楷体_GB2312" pitchFamily="49" charset="-122"/>
                <a:ea typeface="楷体_GB2312" pitchFamily="49" charset="-122"/>
                <a:cs typeface="+mn-cs"/>
                <a:sym typeface="+mn-ea"/>
              </a:rPr>
              <a:t>海量数据计算研究中心</a:t>
            </a: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rgbClr val="0066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楷体_GB2312" pitchFamily="49" charset="-122"/>
              <a:ea typeface="楷体_GB2312" pitchFamily="49" charset="-122"/>
              <a:cs typeface="+mn-cs"/>
              <a:sym typeface="+mn-ea"/>
            </a:endParaRPr>
          </a:p>
        </p:txBody>
      </p:sp>
      <p:pic>
        <p:nvPicPr>
          <p:cNvPr id="4099" name="Picture 2" descr="j029630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13388"/>
            <a:ext cx="1838325" cy="134461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100" name="Picture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331913" cy="11938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14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09600" y="1447800"/>
            <a:ext cx="8382000" cy="2689225"/>
          </a:xfrm>
          <a:noFill/>
        </p:spPr>
        <p:txBody>
          <a:bodyPr/>
          <a:lstStyle>
            <a:lvl1pPr>
              <a:defRPr sz="66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362200" y="4343400"/>
            <a:ext cx="4419600" cy="14478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7499939-ED24-435A-8647-750322FEDB9A}" type="datetime1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2023/12/17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HIT-DBLAB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7499939-ED24-435A-8647-750322FEDB9A}" type="datetime1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2023/12/17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HIT-DBLAB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7499939-ED24-435A-8647-750322FEDB9A}" type="datetime1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2023/12/17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HIT-DBLAB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7499939-ED24-435A-8647-750322FEDB9A}" type="datetime1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2023/12/17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HIT-DBLAB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7499939-ED24-435A-8647-750322FEDB9A}" type="datetime1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2023/12/17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HIT-DBLAB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7499939-ED24-435A-8647-750322FEDB9A}" type="datetime1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2023/12/17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HIT-DBLAB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7499939-ED24-435A-8647-750322FEDB9A}" type="datetime1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2023/12/17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HIT-DBLAB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7499939-ED24-435A-8647-750322FEDB9A}" type="datetime1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2023/12/17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HIT-DBLAB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1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楷体_GB231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7499939-ED24-435A-8647-750322FEDB9A}" type="datetime1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2023/12/17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HIT-DBLAB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7499939-ED24-435A-8647-750322FEDB9A}" type="datetime1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2023/12/17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HIT-DBLAB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53250" y="0"/>
            <a:ext cx="2190750" cy="6126163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0"/>
            <a:ext cx="6419850" cy="6126163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7499939-ED24-435A-8647-750322FEDB9A}" type="datetime1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2023/12/17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HIT-DBLAB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0600" y="0"/>
            <a:ext cx="8153400" cy="106680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81000" y="1600200"/>
            <a:ext cx="4038600" cy="4525963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0" y="1600200"/>
            <a:ext cx="4038600" cy="4525963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7499939-ED24-435A-8647-750322FEDB9A}" type="datetime1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2023/12/17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HIT-DBLAB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0600" y="0"/>
            <a:ext cx="8153400" cy="106680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600200"/>
            <a:ext cx="4038600" cy="4525963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572000" y="1600200"/>
            <a:ext cx="4038600" cy="21859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0" y="3938588"/>
            <a:ext cx="4038600" cy="2187575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7499939-ED24-435A-8647-750322FEDB9A}" type="datetime1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2023/12/17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HIT-DBLAB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7499939-ED24-435A-8647-750322FEDB9A}" type="datetime1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2023/12/17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HIT-DBLAB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7499939-ED24-435A-8647-750322FEDB9A}" type="datetime1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2023/12/17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HIT-DBLAB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7499939-ED24-435A-8647-750322FEDB9A}" type="datetime1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2023/12/17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HIT-DBLAB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7499939-ED24-435A-8647-750322FEDB9A}" type="datetime1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2023/12/17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HIT-DBLAB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7499939-ED24-435A-8647-750322FEDB9A}" type="datetime1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2023/12/17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HIT-DBLAB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7499939-ED24-435A-8647-750322FEDB9A}" type="datetime1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2023/12/17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HIT-DBLAB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1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楷体_GB231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7499939-ED24-435A-8647-750322FEDB9A}" type="datetime1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2023/12/17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HIT-DBLAB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w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image" Target="../media/image1.wmf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j0296302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0" y="6245225"/>
            <a:ext cx="838200" cy="6127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0"/>
            <a:ext cx="8153400" cy="1066800"/>
          </a:xfrm>
          <a:prstGeom prst="rect">
            <a:avLst/>
          </a:prstGeom>
          <a:gradFill rotWithShape="0">
            <a:gsLst>
              <a:gs pos="0">
                <a:srgbClr val="3F8DFF"/>
              </a:gs>
              <a:gs pos="100000">
                <a:schemeClr val="bg1"/>
              </a:gs>
            </a:gsLst>
            <a:path path="rect">
              <a:fillToRect l="100000" b="100000"/>
            </a:path>
          </a:gradFill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lvl="0"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553200"/>
            <a:ext cx="1600200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7499939-ED24-435A-8647-750322FEDB9A}" type="datetime1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2023/12/17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00400" y="6553200"/>
            <a:ext cx="4343400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4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HIT-DBLAB</a:t>
            </a:r>
          </a:p>
        </p:txBody>
      </p:sp>
      <p:sp>
        <p:nvSpPr>
          <p:cNvPr id="5128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63000" y="6629400"/>
            <a:ext cx="381000" cy="228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b="1">
                <a:solidFill>
                  <a:srgbClr val="003399"/>
                </a:solidFill>
              </a:defRPr>
            </a:lvl1pPr>
          </a:lstStyle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  <p:pic>
        <p:nvPicPr>
          <p:cNvPr id="1032" name="Picture 9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0" y="152400"/>
            <a:ext cx="1066800" cy="9556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3" name="Picture 11" descr="j0296302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 flipV="1">
            <a:off x="6457950" y="1076325"/>
            <a:ext cx="2514600" cy="103188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A24200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楷体_GB2312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A24200"/>
          </a:solidFill>
          <a:effectLst>
            <a:outerShdw blurRad="38100" dist="38100" dir="2700000" algn="tl">
              <a:srgbClr val="000000"/>
            </a:outerShdw>
          </a:effectLst>
          <a:latin typeface="楷体_GB2312" pitchFamily="49" charset="-122"/>
          <a:ea typeface="楷体_GB2312" pitchFamily="49" charset="-122"/>
          <a:cs typeface="楷体_GB231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A24200"/>
          </a:solidFill>
          <a:effectLst>
            <a:outerShdw blurRad="38100" dist="38100" dir="2700000" algn="tl">
              <a:srgbClr val="000000"/>
            </a:outerShdw>
          </a:effectLst>
          <a:latin typeface="楷体_GB2312" pitchFamily="49" charset="-122"/>
          <a:ea typeface="楷体_GB2312" pitchFamily="49" charset="-122"/>
          <a:cs typeface="楷体_GB231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A24200"/>
          </a:solidFill>
          <a:effectLst>
            <a:outerShdw blurRad="38100" dist="38100" dir="2700000" algn="tl">
              <a:srgbClr val="000000"/>
            </a:outerShdw>
          </a:effectLst>
          <a:latin typeface="楷体_GB2312" pitchFamily="49" charset="-122"/>
          <a:ea typeface="楷体_GB2312" pitchFamily="49" charset="-122"/>
          <a:cs typeface="楷体_GB231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A24200"/>
          </a:solidFill>
          <a:effectLst>
            <a:outerShdw blurRad="38100" dist="38100" dir="2700000" algn="tl">
              <a:srgbClr val="000000"/>
            </a:outerShdw>
          </a:effectLst>
          <a:latin typeface="楷体_GB2312" pitchFamily="49" charset="-122"/>
          <a:ea typeface="楷体_GB2312" pitchFamily="49" charset="-122"/>
          <a:cs typeface="楷体_GB231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rgbClr val="A24200"/>
          </a:solidFill>
          <a:effectLst>
            <a:outerShdw blurRad="38100" dist="38100" dir="2700000" algn="tl">
              <a:srgbClr val="000000"/>
            </a:outerShdw>
          </a:effectLst>
          <a:latin typeface="楷体_GB2312" pitchFamily="49" charset="-122"/>
          <a:ea typeface="楷体_GB2312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rgbClr val="A24200"/>
          </a:solidFill>
          <a:effectLst>
            <a:outerShdw blurRad="38100" dist="38100" dir="2700000" algn="tl">
              <a:srgbClr val="000000"/>
            </a:outerShdw>
          </a:effectLst>
          <a:latin typeface="楷体_GB2312" pitchFamily="49" charset="-122"/>
          <a:ea typeface="楷体_GB2312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rgbClr val="A24200"/>
          </a:solidFill>
          <a:effectLst>
            <a:outerShdw blurRad="38100" dist="38100" dir="2700000" algn="tl">
              <a:srgbClr val="000000"/>
            </a:outerShdw>
          </a:effectLst>
          <a:latin typeface="楷体_GB2312" pitchFamily="49" charset="-122"/>
          <a:ea typeface="楷体_GB2312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rgbClr val="A24200"/>
          </a:solidFill>
          <a:effectLst>
            <a:outerShdw blurRad="38100" dist="38100" dir="2700000" algn="tl">
              <a:srgbClr val="000000"/>
            </a:outerShdw>
          </a:effectLst>
          <a:latin typeface="楷体_GB2312" pitchFamily="49" charset="-122"/>
          <a:ea typeface="楷体_GB2312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楷体_GB2312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b="1">
          <a:solidFill>
            <a:srgbClr val="003399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楷体_GB231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rgbClr val="800000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楷体_GB231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楷体_GB231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rgbClr val="003399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楷体_GB231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rgbClr val="003399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rgbClr val="003399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rgbClr val="003399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rgbClr val="003399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j0296302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0" y="6245225"/>
            <a:ext cx="838200" cy="6127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0"/>
            <a:ext cx="8153400" cy="1066800"/>
          </a:xfrm>
          <a:prstGeom prst="rect">
            <a:avLst/>
          </a:prstGeom>
          <a:gradFill rotWithShape="0">
            <a:gsLst>
              <a:gs pos="0">
                <a:srgbClr val="3F8DFF"/>
              </a:gs>
              <a:gs pos="100000">
                <a:schemeClr val="bg1"/>
              </a:gs>
            </a:gsLst>
            <a:path path="rect">
              <a:fillToRect l="100000" b="100000"/>
            </a:path>
          </a:gradFill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lvl="0"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553200"/>
            <a:ext cx="1600200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7499939-ED24-435A-8647-750322FEDB9A}" type="datetime1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2023/12/17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00400" y="6553200"/>
            <a:ext cx="4343400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4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HIT-DBLAB</a:t>
            </a:r>
          </a:p>
        </p:txBody>
      </p:sp>
      <p:sp>
        <p:nvSpPr>
          <p:cNvPr id="5128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63000" y="6629400"/>
            <a:ext cx="381000" cy="228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b="1">
                <a:solidFill>
                  <a:srgbClr val="003399"/>
                </a:solidFill>
              </a:defRPr>
            </a:lvl1pPr>
          </a:lstStyle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  <p:pic>
        <p:nvPicPr>
          <p:cNvPr id="2056" name="Picture 9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0" y="152400"/>
            <a:ext cx="1066800" cy="9556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57" name="Picture 11" descr="j0296302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 flipV="1">
            <a:off x="6457950" y="1076325"/>
            <a:ext cx="2514600" cy="103188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A24200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楷体_GB2312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A24200"/>
          </a:solidFill>
          <a:effectLst>
            <a:outerShdw blurRad="38100" dist="38100" dir="2700000" algn="tl">
              <a:srgbClr val="000000"/>
            </a:outerShdw>
          </a:effectLst>
          <a:latin typeface="楷体_GB2312" pitchFamily="49" charset="-122"/>
          <a:ea typeface="楷体_GB2312" pitchFamily="49" charset="-122"/>
          <a:cs typeface="楷体_GB231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A24200"/>
          </a:solidFill>
          <a:effectLst>
            <a:outerShdw blurRad="38100" dist="38100" dir="2700000" algn="tl">
              <a:srgbClr val="000000"/>
            </a:outerShdw>
          </a:effectLst>
          <a:latin typeface="楷体_GB2312" pitchFamily="49" charset="-122"/>
          <a:ea typeface="楷体_GB2312" pitchFamily="49" charset="-122"/>
          <a:cs typeface="楷体_GB231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A24200"/>
          </a:solidFill>
          <a:effectLst>
            <a:outerShdw blurRad="38100" dist="38100" dir="2700000" algn="tl">
              <a:srgbClr val="000000"/>
            </a:outerShdw>
          </a:effectLst>
          <a:latin typeface="楷体_GB2312" pitchFamily="49" charset="-122"/>
          <a:ea typeface="楷体_GB2312" pitchFamily="49" charset="-122"/>
          <a:cs typeface="楷体_GB231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A24200"/>
          </a:solidFill>
          <a:effectLst>
            <a:outerShdw blurRad="38100" dist="38100" dir="2700000" algn="tl">
              <a:srgbClr val="000000"/>
            </a:outerShdw>
          </a:effectLst>
          <a:latin typeface="楷体_GB2312" pitchFamily="49" charset="-122"/>
          <a:ea typeface="楷体_GB2312" pitchFamily="49" charset="-122"/>
          <a:cs typeface="楷体_GB231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rgbClr val="A24200"/>
          </a:solidFill>
          <a:effectLst>
            <a:outerShdw blurRad="38100" dist="38100" dir="2700000" algn="tl">
              <a:srgbClr val="000000"/>
            </a:outerShdw>
          </a:effectLst>
          <a:latin typeface="楷体_GB2312" pitchFamily="49" charset="-122"/>
          <a:ea typeface="楷体_GB2312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rgbClr val="A24200"/>
          </a:solidFill>
          <a:effectLst>
            <a:outerShdw blurRad="38100" dist="38100" dir="2700000" algn="tl">
              <a:srgbClr val="000000"/>
            </a:outerShdw>
          </a:effectLst>
          <a:latin typeface="楷体_GB2312" pitchFamily="49" charset="-122"/>
          <a:ea typeface="楷体_GB2312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rgbClr val="A24200"/>
          </a:solidFill>
          <a:effectLst>
            <a:outerShdw blurRad="38100" dist="38100" dir="2700000" algn="tl">
              <a:srgbClr val="000000"/>
            </a:outerShdw>
          </a:effectLst>
          <a:latin typeface="楷体_GB2312" pitchFamily="49" charset="-122"/>
          <a:ea typeface="楷体_GB2312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rgbClr val="A24200"/>
          </a:solidFill>
          <a:effectLst>
            <a:outerShdw blurRad="38100" dist="38100" dir="2700000" algn="tl">
              <a:srgbClr val="000000"/>
            </a:outerShdw>
          </a:effectLst>
          <a:latin typeface="楷体_GB2312" pitchFamily="49" charset="-122"/>
          <a:ea typeface="楷体_GB2312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楷体_GB2312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b="1">
          <a:solidFill>
            <a:srgbClr val="003399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楷体_GB231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rgbClr val="800000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楷体_GB231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楷体_GB231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rgbClr val="003399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楷体_GB231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rgbClr val="003399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rgbClr val="003399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rgbClr val="003399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rgbClr val="003399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7950" y="1412875"/>
            <a:ext cx="9036050" cy="2552700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br>
              <a:rPr kumimoji="0" lang="en-US" altLang="zh-CN" sz="5400" b="1" i="0" u="none" strike="noStrike" kern="0" cap="none" spc="0" normalizeH="0" baseline="0" noProof="0">
                <a:ln>
                  <a:noFill/>
                </a:ln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楷体_GB2312"/>
              </a:rPr>
            </a:br>
            <a:r>
              <a:rPr kumimoji="0" lang="zh-CN" altLang="en-US" sz="6600" b="1" i="0" u="none" strike="noStrike" kern="0" cap="none" spc="0" normalizeH="0" baseline="0" noProof="0">
                <a:ln>
                  <a:noFill/>
                </a:ln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楷体_GB2312"/>
              </a:rPr>
              <a:t>数据库系统</a:t>
            </a:r>
            <a:br>
              <a:rPr kumimoji="0" lang="zh-CN" altLang="en-US" sz="6600" b="1" i="0" u="none" strike="noStrike" kern="0" cap="none" spc="0" normalizeH="0" baseline="0" noProof="0">
                <a:ln>
                  <a:noFill/>
                </a:ln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楷体_GB2312"/>
              </a:rPr>
            </a:br>
            <a:r>
              <a:rPr kumimoji="0" lang="zh-CN" altLang="en-US" sz="6600" b="1" i="0" u="none" strike="noStrike" kern="0" cap="none" spc="0" normalizeH="0" baseline="0" noProof="0">
                <a:ln>
                  <a:noFill/>
                </a:ln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楷体_GB2312"/>
              </a:rPr>
              <a:t>总结与要点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74900" y="4356100"/>
            <a:ext cx="5208270" cy="14478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主讲：程思瑶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物联网与泛在智能研究中心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/>
          <p:nvPr/>
        </p:nvSpPr>
        <p:spPr>
          <a:xfrm>
            <a:off x="146050" y="1628775"/>
            <a:ext cx="8997950" cy="4416425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marL="342900" indent="-342900" eaLnBrk="0" hangingPunct="0">
              <a:spcBef>
                <a:spcPts val="1200"/>
              </a:spcBef>
              <a:buSzPct val="60000"/>
              <a:buFont typeface="Wingdings" panose="05000000000000000000" pitchFamily="2" charset="2"/>
              <a:buChar char="l"/>
            </a:pP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查询处理</a:t>
            </a:r>
          </a:p>
          <a:p>
            <a:pPr marL="914400" lvl="1" indent="-457200" eaLnBrk="0" hangingPunct="0">
              <a:buClr>
                <a:srgbClr val="0000FF"/>
              </a:buClr>
              <a:buSzPct val="60000"/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关系代数操作实现算法</a:t>
            </a:r>
          </a:p>
          <a:p>
            <a:pPr marL="914400" lvl="1" indent="-457200" eaLnBrk="0" hangingPunct="0">
              <a:buClr>
                <a:srgbClr val="0000FF"/>
              </a:buClr>
              <a:buSzPct val="60000"/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重点：</a:t>
            </a:r>
          </a:p>
          <a:p>
            <a:pPr marL="1371600" lvl="2" indent="-457200" eaLnBrk="0" hangingPunct="0">
              <a:buClr>
                <a:srgbClr val="0000FF"/>
              </a:buClr>
              <a:buSzPct val="60000"/>
              <a:buFont typeface="Wingdings" panose="05000000000000000000" charset="0"/>
              <a:buChar char="ü"/>
            </a:pPr>
            <a:r>
              <a:rPr lang="zh-CN" altLang="en-US" sz="28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选择、</a:t>
            </a:r>
          </a:p>
          <a:p>
            <a:pPr marL="1371600" lvl="2" indent="-457200" eaLnBrk="0" hangingPunct="0">
              <a:buClr>
                <a:srgbClr val="0000FF"/>
              </a:buClr>
              <a:buSzPct val="60000"/>
              <a:buFont typeface="Wingdings" panose="05000000000000000000" charset="0"/>
              <a:buChar char="ü"/>
            </a:pPr>
            <a:r>
              <a:rPr lang="zh-CN" altLang="en-US" sz="28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投影、</a:t>
            </a:r>
          </a:p>
          <a:p>
            <a:pPr marL="1371600" lvl="2" indent="-457200" eaLnBrk="0" hangingPunct="0">
              <a:buClr>
                <a:srgbClr val="0000FF"/>
              </a:buClr>
              <a:buSzPct val="60000"/>
              <a:buFont typeface="Wingdings" panose="05000000000000000000" charset="0"/>
              <a:buChar char="ü"/>
            </a:pPr>
            <a:r>
              <a:rPr lang="zh-CN" altLang="en-US" sz="28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连接(</a:t>
            </a:r>
            <a:r>
              <a:rPr lang="en-US" altLang="zh-CN" sz="2800" dirty="0">
                <a:solidFill>
                  <a:srgbClr val="DC22DA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5</a:t>
            </a:r>
            <a:r>
              <a:rPr lang="zh-CN" altLang="en-US" sz="2800" dirty="0">
                <a:solidFill>
                  <a:srgbClr val="DC22DA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种连接算法：</a:t>
            </a:r>
            <a:r>
              <a:rPr lang="en-US" altLang="zh-CN" sz="2800" dirty="0">
                <a:solidFill>
                  <a:srgbClr val="DC22DA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One-Pass Join</a:t>
            </a:r>
            <a:r>
              <a:rPr lang="zh-CN" altLang="en-US" sz="2800" dirty="0">
                <a:solidFill>
                  <a:srgbClr val="DC22DA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、</a:t>
            </a:r>
            <a:r>
              <a:rPr lang="en-US" altLang="zh-CN" sz="2800" dirty="0">
                <a:solidFill>
                  <a:srgbClr val="DC22DA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Nested-Loop Join</a:t>
            </a:r>
            <a:r>
              <a:rPr lang="zh-CN" altLang="en-US" sz="2800" dirty="0">
                <a:solidFill>
                  <a:srgbClr val="DC22DA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、</a:t>
            </a:r>
            <a:r>
              <a:rPr lang="en-US" altLang="zh-CN" sz="2800" dirty="0">
                <a:solidFill>
                  <a:srgbClr val="DC22DA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Sort-Merge Join</a:t>
            </a:r>
            <a:r>
              <a:rPr lang="zh-CN" altLang="en-US" sz="2800" dirty="0">
                <a:solidFill>
                  <a:srgbClr val="DC22DA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、</a:t>
            </a:r>
            <a:r>
              <a:rPr lang="en-US" altLang="zh-CN" sz="2800" dirty="0">
                <a:solidFill>
                  <a:srgbClr val="DC22DA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Grace Hash Join</a:t>
            </a:r>
            <a:r>
              <a:rPr lang="zh-CN" altLang="en-US" sz="2800" dirty="0">
                <a:solidFill>
                  <a:srgbClr val="DC22DA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、</a:t>
            </a:r>
            <a:r>
              <a:rPr lang="en-US" altLang="zh-CN" sz="2800" dirty="0">
                <a:solidFill>
                  <a:srgbClr val="DC22DA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Index-based Join</a:t>
            </a:r>
            <a:r>
              <a:rPr lang="zh-CN" altLang="en-US" sz="28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)、</a:t>
            </a:r>
          </a:p>
          <a:p>
            <a:pPr marL="1371600" lvl="2" indent="-457200" eaLnBrk="0" hangingPunct="0">
              <a:buClr>
                <a:srgbClr val="0000FF"/>
              </a:buClr>
              <a:buSzPct val="60000"/>
              <a:buFont typeface="Wingdings" panose="05000000000000000000" charset="0"/>
              <a:buChar char="ü"/>
            </a:pPr>
            <a:r>
              <a:rPr lang="zh-CN" altLang="en-US" sz="28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集合操作</a:t>
            </a:r>
            <a:endParaRPr lang="zh-CN" altLang="zh-CN" sz="2800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7410" name="Rectangle 2"/>
          <p:cNvSpPr/>
          <p:nvPr/>
        </p:nvSpPr>
        <p:spPr>
          <a:xfrm>
            <a:off x="990600" y="0"/>
            <a:ext cx="8153400" cy="1066800"/>
          </a:xfrm>
          <a:prstGeom prst="rect">
            <a:avLst/>
          </a:prstGeom>
          <a:gradFill rotWithShape="0">
            <a:gsLst>
              <a:gs pos="0">
                <a:srgbClr val="3F8DFF"/>
              </a:gs>
              <a:gs pos="100000">
                <a:schemeClr val="bg1"/>
              </a:gs>
            </a:gsLst>
            <a:path path="rect">
              <a:fillToRect l="100000" b="100000"/>
            </a:path>
            <a:tileRect/>
          </a:gradFill>
          <a:ln w="9525">
            <a:noFill/>
          </a:ln>
        </p:spPr>
        <p:txBody>
          <a:bodyPr anchor="ctr" anchorCtr="0"/>
          <a:lstStyle/>
          <a:p>
            <a:pPr algn="r"/>
            <a:r>
              <a:rPr lang="zh-CN" altLang="en-US" sz="4400" b="1" dirty="0">
                <a:solidFill>
                  <a:srgbClr val="8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数据库系统：实现篇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28" end="8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80" end="8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/>
          <p:nvPr/>
        </p:nvSpPr>
        <p:spPr>
          <a:xfrm>
            <a:off x="146050" y="1628775"/>
            <a:ext cx="8997950" cy="441642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marL="342900" indent="-342900" eaLnBrk="0" fontAlgn="base" hangingPunct="0">
              <a:spcBef>
                <a:spcPts val="1200"/>
              </a:spcBef>
              <a:buSzPct val="60000"/>
              <a:buFont typeface="Wingdings" panose="05000000000000000000" pitchFamily="2" charset="2"/>
              <a:buChar char="l"/>
            </a:pPr>
            <a:r>
              <a:rPr lang="zh-CN" altLang="en-US" sz="2800" strike="noStrike" noProof="1"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查询优化</a:t>
            </a:r>
            <a:endParaRPr lang="zh-CN" altLang="en-US" sz="2800" strike="noStrike" noProof="1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914400" lvl="1" indent="-457200" eaLnBrk="0" fontAlgn="base" hangingPunct="0">
              <a:buClr>
                <a:srgbClr val="0000FF"/>
              </a:buClr>
              <a:buSzPct val="60000"/>
              <a:buFont typeface="Wingdings" panose="05000000000000000000" pitchFamily="2" charset="2"/>
              <a:buChar char="Ø"/>
            </a:pPr>
            <a:r>
              <a:rPr lang="zh-CN" altLang="en-US" sz="2800" strike="noStrike" noProof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关系表达式的等价转换规则，表达式结果大小的估计，启发式关系代数优化算法，复杂性估计方法 </a:t>
            </a:r>
            <a:endParaRPr lang="zh-CN" altLang="en-US" sz="2800" strike="noStrike" noProof="1">
              <a:solidFill>
                <a:srgbClr val="0000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914400" lvl="1" indent="-457200" eaLnBrk="0" fontAlgn="base" hangingPunct="0">
              <a:buClr>
                <a:srgbClr val="0000FF"/>
              </a:buClr>
              <a:buSzPct val="60000"/>
              <a:buFont typeface="Wingdings" panose="05000000000000000000" pitchFamily="2" charset="2"/>
              <a:buChar char="Ø"/>
            </a:pPr>
            <a:r>
              <a:rPr lang="zh-CN" altLang="en-US" sz="2800" strike="noStrike" noProof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重点：</a:t>
            </a:r>
            <a:endParaRPr lang="zh-CN" altLang="en-US" sz="2800" strike="noStrike" noProof="1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1371600" lvl="2" indent="-457200" eaLnBrk="0" fontAlgn="base" hangingPunct="0">
              <a:buClr>
                <a:srgbClr val="0000FF"/>
              </a:buClr>
              <a:buSzPct val="60000"/>
              <a:buFont typeface="Wingdings" panose="05000000000000000000" charset="0"/>
              <a:buChar char="ü"/>
            </a:pPr>
            <a:r>
              <a:rPr lang="zh-CN" altLang="en-US" sz="2800" strike="noStrike" noProof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关系代数的等价转换规则</a:t>
            </a:r>
            <a:endParaRPr lang="zh-CN" altLang="en-US" sz="2800" strike="noStrike" noProof="1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1371600" lvl="2" indent="-457200" eaLnBrk="0" fontAlgn="base" hangingPunct="0">
              <a:buClr>
                <a:srgbClr val="0000FF"/>
              </a:buClr>
              <a:buSzPct val="60000"/>
              <a:buFont typeface="Wingdings" panose="05000000000000000000" charset="0"/>
              <a:buChar char="ü"/>
            </a:pPr>
            <a:r>
              <a:rPr lang="zh-CN" altLang="en-US" sz="2800" strike="noStrike" noProof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表达式结果大小的估计(</a:t>
            </a:r>
            <a:r>
              <a:rPr lang="zh-CN" altLang="en-US" sz="2800" strike="noStrike" noProof="1">
                <a:solidFill>
                  <a:srgbClr val="DC22DA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均匀分布</a:t>
            </a:r>
            <a:r>
              <a:rPr lang="zh-CN" altLang="en-US" sz="2800" strike="noStrike" noProof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)、处理时间的估计</a:t>
            </a:r>
            <a:endParaRPr lang="zh-CN" altLang="en-US" sz="2800" strike="noStrike" noProof="1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1371600" lvl="2" indent="-457200" eaLnBrk="0" fontAlgn="base" hangingPunct="0">
              <a:buClr>
                <a:srgbClr val="0000FF"/>
              </a:buClr>
              <a:buSzPct val="60000"/>
              <a:buFont typeface="Wingdings" panose="05000000000000000000" charset="0"/>
              <a:buChar char="ü"/>
            </a:pPr>
            <a:r>
              <a:rPr lang="zh-CN" altLang="en-US" sz="2800" strike="noStrike" noProof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启发式关系代数优化算法(</a:t>
            </a:r>
            <a:r>
              <a:rPr lang="zh-CN" altLang="en-US" sz="2800" strike="noStrike" noProof="1">
                <a:solidFill>
                  <a:srgbClr val="DC22DA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查询树、优化树</a:t>
            </a:r>
            <a:r>
              <a:rPr lang="zh-CN" altLang="en-US" sz="2800" strike="noStrike" noProof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)</a:t>
            </a:r>
            <a:endParaRPr lang="zh-CN" altLang="en-US" sz="2800" strike="noStrike" noProof="1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2" eaLnBrk="0" fontAlgn="base" hangingPunct="0">
              <a:buClr>
                <a:srgbClr val="0000FF"/>
              </a:buClr>
              <a:buSzPct val="60000"/>
              <a:buFont typeface="Wingdings" panose="05000000000000000000" charset="0"/>
            </a:pPr>
            <a:endParaRPr lang="zh-CN" sz="2800" strike="noStrike" noProof="1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8434" name="Rectangle 2"/>
          <p:cNvSpPr/>
          <p:nvPr/>
        </p:nvSpPr>
        <p:spPr>
          <a:xfrm>
            <a:off x="990600" y="0"/>
            <a:ext cx="8153400" cy="1066800"/>
          </a:xfrm>
          <a:prstGeom prst="rect">
            <a:avLst/>
          </a:prstGeom>
          <a:gradFill rotWithShape="0">
            <a:gsLst>
              <a:gs pos="0">
                <a:srgbClr val="3F8DFF"/>
              </a:gs>
              <a:gs pos="100000">
                <a:schemeClr val="bg1"/>
              </a:gs>
            </a:gsLst>
            <a:path path="rect">
              <a:fillToRect l="100000" b="100000"/>
            </a:path>
            <a:tileRect/>
          </a:gradFill>
          <a:ln w="9525">
            <a:noFill/>
          </a:ln>
        </p:spPr>
        <p:txBody>
          <a:bodyPr anchor="ctr" anchorCtr="0"/>
          <a:lstStyle/>
          <a:p>
            <a:pPr algn="r"/>
            <a:r>
              <a:rPr lang="zh-CN" altLang="en-US" sz="4400" b="1" dirty="0">
                <a:solidFill>
                  <a:srgbClr val="8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数据库系统：实现篇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/>
          <p:nvPr/>
        </p:nvSpPr>
        <p:spPr>
          <a:xfrm>
            <a:off x="146050" y="1198563"/>
            <a:ext cx="8997950" cy="441642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marL="342900" indent="-342900" eaLnBrk="0" fontAlgn="base" hangingPunct="0">
              <a:spcBef>
                <a:spcPts val="1200"/>
              </a:spcBef>
              <a:buSzPct val="60000"/>
              <a:buFont typeface="Wingdings" panose="05000000000000000000" pitchFamily="2" charset="2"/>
              <a:buChar char="l"/>
            </a:pPr>
            <a:r>
              <a:rPr lang="zh-CN" altLang="en-US" sz="2800" strike="noStrike" noProof="1"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并发控制</a:t>
            </a:r>
            <a:endParaRPr lang="zh-CN" altLang="en-US" sz="2800" strike="noStrike" noProof="1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914400" lvl="1" indent="-457200" eaLnBrk="0" fontAlgn="base" hangingPunct="0">
              <a:buClr>
                <a:srgbClr val="0000FF"/>
              </a:buClr>
              <a:buSzPct val="60000"/>
              <a:buFont typeface="Wingdings" panose="05000000000000000000" pitchFamily="2" charset="2"/>
              <a:buChar char="Ø"/>
            </a:pPr>
            <a:r>
              <a:rPr lang="zh-CN" altLang="en-US" sz="2800" strike="noStrike" noProof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事务概念，事务的并发执行和调度，并发控制协议</a:t>
            </a:r>
            <a:r>
              <a:rPr lang="en-US" altLang="zh-CN" sz="2800" strike="noStrike" noProof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(基于锁的协议</a:t>
            </a:r>
            <a:r>
              <a:rPr lang="zh-CN" altLang="en-US" sz="2800" strike="noStrike" noProof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、</a:t>
            </a:r>
            <a:r>
              <a:rPr lang="en-US" altLang="zh-CN" sz="2800" strike="noStrike" noProof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基于时间戳的协议</a:t>
            </a:r>
            <a:r>
              <a:rPr lang="zh-CN" altLang="en-US" sz="2800" strike="noStrike" noProof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、</a:t>
            </a:r>
            <a:r>
              <a:rPr lang="en-US" altLang="zh-CN" sz="2800" strike="noStrike" noProof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多版本机制快照隔离)</a:t>
            </a:r>
            <a:endParaRPr lang="zh-CN" altLang="en-US" sz="2800" strike="noStrike" noProof="1">
              <a:solidFill>
                <a:srgbClr val="0000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914400" lvl="1" indent="-457200" eaLnBrk="0" fontAlgn="base" hangingPunct="0">
              <a:buClr>
                <a:srgbClr val="0000FF"/>
              </a:buClr>
              <a:buSzPct val="60000"/>
              <a:buFont typeface="Wingdings" panose="05000000000000000000" pitchFamily="2" charset="2"/>
              <a:buChar char="Ø"/>
            </a:pPr>
            <a:r>
              <a:rPr lang="zh-CN" altLang="en-US" sz="2800" strike="noStrike" noProof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重点：</a:t>
            </a:r>
            <a:endParaRPr lang="zh-CN" altLang="en-US" sz="2800" strike="noStrike" noProof="1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1371600" lvl="2" indent="-457200" eaLnBrk="0" fontAlgn="base" hangingPunct="0">
              <a:buClr>
                <a:srgbClr val="0000FF"/>
              </a:buClr>
              <a:buSzPct val="60000"/>
              <a:buFont typeface="Wingdings" panose="05000000000000000000" charset="0"/>
              <a:buChar char="ü"/>
            </a:pPr>
            <a:r>
              <a:rPr lang="zh-CN" altLang="en-US" sz="2800" strike="noStrike" noProof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事物的概念(ACID)、数据库的一致性</a:t>
            </a:r>
            <a:endParaRPr lang="zh-CN" altLang="en-US" sz="2800" strike="noStrike" noProof="1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1371600" lvl="2" indent="-457200" eaLnBrk="0" fontAlgn="base" hangingPunct="0">
              <a:buClr>
                <a:srgbClr val="0000FF"/>
              </a:buClr>
              <a:buSzPct val="60000"/>
              <a:buFont typeface="Wingdings" panose="05000000000000000000" charset="0"/>
              <a:buChar char="ü"/>
            </a:pPr>
            <a:r>
              <a:rPr lang="zh-CN" altLang="en-US" sz="2800" strike="noStrike" noProof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串行调度、可串行调度、冲突可串行化的判定方法(</a:t>
            </a:r>
            <a:r>
              <a:rPr lang="zh-CN" altLang="en-US" sz="2800" strike="noStrike" noProof="1">
                <a:solidFill>
                  <a:srgbClr val="DC22DA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定义，冲突图</a:t>
            </a:r>
            <a:r>
              <a:rPr lang="zh-CN" altLang="en-US" sz="2800" strike="noStrike" noProof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)</a:t>
            </a:r>
            <a:endParaRPr lang="zh-CN" altLang="en-US" sz="2800" strike="noStrike" noProof="1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1371600" lvl="2" indent="-457200" eaLnBrk="0" fontAlgn="base" hangingPunct="0">
              <a:buClr>
                <a:srgbClr val="0000FF"/>
              </a:buClr>
              <a:buSzPct val="60000"/>
              <a:buFont typeface="Wingdings" panose="05000000000000000000" charset="0"/>
              <a:buChar char="ü"/>
            </a:pPr>
            <a:r>
              <a:rPr lang="zh-CN" altLang="en-US" sz="2800" strike="noStrike" noProof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基于锁的并发控制协议(</a:t>
            </a:r>
            <a:r>
              <a:rPr lang="zh-CN" altLang="en-US" sz="2800" strike="noStrike" noProof="1">
                <a:solidFill>
                  <a:srgbClr val="DC22DA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锁的概念与种类，锁的相容关系、两段锁协议、死锁的判定</a:t>
            </a:r>
            <a:r>
              <a:rPr lang="zh-CN" altLang="en-US" sz="2800" strike="noStrike" noProof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)</a:t>
            </a:r>
            <a:endParaRPr lang="zh-CN" altLang="en-US" sz="2800" strike="noStrike" noProof="1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1371600" lvl="2" indent="-457200" eaLnBrk="0" fontAlgn="base" hangingPunct="0">
              <a:buClr>
                <a:srgbClr val="0000FF"/>
              </a:buClr>
              <a:buSzPct val="60000"/>
              <a:buFont typeface="Wingdings" panose="05000000000000000000" charset="0"/>
              <a:buChar char="ü"/>
            </a:pPr>
            <a:r>
              <a:rPr lang="zh-CN" altLang="en-US" sz="2800" strike="noStrike" noProof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基于时间戳的并发控制协议，两者的比较</a:t>
            </a:r>
            <a:endParaRPr lang="zh-CN" altLang="en-US" sz="2800" strike="noStrike" noProof="1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2" eaLnBrk="0" fontAlgn="base" hangingPunct="0">
              <a:buClr>
                <a:srgbClr val="0000FF"/>
              </a:buClr>
              <a:buSzPct val="60000"/>
              <a:buFont typeface="Wingdings" panose="05000000000000000000" charset="0"/>
            </a:pPr>
            <a:endParaRPr lang="zh-CN" sz="2800" strike="noStrike" noProof="1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9458" name="Rectangle 2"/>
          <p:cNvSpPr/>
          <p:nvPr/>
        </p:nvSpPr>
        <p:spPr>
          <a:xfrm>
            <a:off x="990600" y="0"/>
            <a:ext cx="8153400" cy="1066800"/>
          </a:xfrm>
          <a:prstGeom prst="rect">
            <a:avLst/>
          </a:prstGeom>
          <a:gradFill rotWithShape="0">
            <a:gsLst>
              <a:gs pos="0">
                <a:srgbClr val="3F8DFF"/>
              </a:gs>
              <a:gs pos="100000">
                <a:schemeClr val="bg1"/>
              </a:gs>
            </a:gsLst>
            <a:path path="rect">
              <a:fillToRect l="100000" b="100000"/>
            </a:path>
            <a:tileRect/>
          </a:gradFill>
          <a:ln w="9525">
            <a:noFill/>
          </a:ln>
        </p:spPr>
        <p:txBody>
          <a:bodyPr anchor="ctr" anchorCtr="0"/>
          <a:lstStyle/>
          <a:p>
            <a:pPr algn="r"/>
            <a:r>
              <a:rPr lang="zh-CN" altLang="en-US" sz="4400" b="1" dirty="0">
                <a:solidFill>
                  <a:srgbClr val="8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数据库系统：实现篇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/>
          <p:nvPr/>
        </p:nvSpPr>
        <p:spPr>
          <a:xfrm>
            <a:off x="146050" y="1362075"/>
            <a:ext cx="8997950" cy="441642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marL="342900" indent="-342900" eaLnBrk="0" fontAlgn="base" hangingPunct="0">
              <a:spcBef>
                <a:spcPts val="1200"/>
              </a:spcBef>
              <a:buSzPct val="60000"/>
              <a:buFont typeface="Wingdings" panose="05000000000000000000" pitchFamily="2" charset="2"/>
              <a:buChar char="l"/>
            </a:pPr>
            <a:r>
              <a:rPr lang="zh-CN" altLang="en-US" sz="2800" strike="noStrike" noProof="1"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数据库恢复</a:t>
            </a:r>
            <a:endParaRPr lang="zh-CN" altLang="en-US" sz="2800" strike="noStrike" noProof="1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914400" lvl="1" indent="-457200" eaLnBrk="0" fontAlgn="base" hangingPunct="0">
              <a:buClr>
                <a:srgbClr val="0000FF"/>
              </a:buClr>
              <a:buSzPct val="60000"/>
              <a:buFont typeface="Wingdings" panose="05000000000000000000" pitchFamily="2" charset="2"/>
              <a:buChar char="Ø"/>
            </a:pPr>
            <a:r>
              <a:rPr lang="zh-CN" altLang="en-US" sz="2800" strike="noStrike" noProof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数据库恢复必要性，使用日志的数据库恢复技术使用检查点的数据库恢复技术，恢复算法，缓冲技术</a:t>
            </a:r>
            <a:endParaRPr lang="zh-CN" altLang="en-US" sz="2800" strike="noStrike" noProof="1">
              <a:solidFill>
                <a:srgbClr val="0000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914400" lvl="1" indent="-457200" eaLnBrk="0" fontAlgn="base" hangingPunct="0">
              <a:buClr>
                <a:srgbClr val="0000FF"/>
              </a:buClr>
              <a:buSzPct val="60000"/>
              <a:buFont typeface="Wingdings" panose="05000000000000000000" pitchFamily="2" charset="2"/>
              <a:buChar char="Ø"/>
            </a:pPr>
            <a:r>
              <a:rPr lang="zh-CN" altLang="en-US" sz="2800" strike="noStrike" noProof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重点：</a:t>
            </a:r>
            <a:endParaRPr lang="zh-CN" altLang="en-US" sz="2800" strike="noStrike" noProof="1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1371600" lvl="2" indent="-457200" eaLnBrk="0" fontAlgn="base" hangingPunct="0">
              <a:buClr>
                <a:srgbClr val="0000FF"/>
              </a:buClr>
              <a:buSzPct val="60000"/>
              <a:buFont typeface="Wingdings" panose="05000000000000000000" charset="0"/>
              <a:buChar char="ü"/>
            </a:pPr>
            <a:r>
              <a:rPr lang="zh-CN" altLang="en-US" sz="2800" strike="noStrike" noProof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数据库故障分类</a:t>
            </a:r>
            <a:endParaRPr lang="zh-CN" altLang="en-US" sz="2800" strike="noStrike" noProof="1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1371600" lvl="2" indent="-457200" eaLnBrk="0" fontAlgn="base" hangingPunct="0">
              <a:buClr>
                <a:srgbClr val="0000FF"/>
              </a:buClr>
              <a:buSzPct val="60000"/>
              <a:buFont typeface="Wingdings" panose="05000000000000000000" charset="0"/>
              <a:buChar char="ü"/>
            </a:pPr>
            <a:r>
              <a:rPr lang="zh-CN" altLang="en-US" sz="2800" strike="noStrike" noProof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使用日志的数据库恢复技术(</a:t>
            </a:r>
            <a:r>
              <a:rPr lang="zh-CN" altLang="en-US" sz="2800" strike="noStrike" noProof="1">
                <a:solidFill>
                  <a:srgbClr val="DC22DA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日志的内容，redo、undo、推迟更新技术、即时更新技术</a:t>
            </a:r>
            <a:r>
              <a:rPr lang="zh-CN" altLang="en-US" sz="2800" strike="noStrike" noProof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)</a:t>
            </a:r>
            <a:endParaRPr lang="zh-CN" altLang="en-US" sz="2800" strike="noStrike" noProof="1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1371600" lvl="2" indent="-457200" eaLnBrk="0" fontAlgn="base" hangingPunct="0">
              <a:buClr>
                <a:srgbClr val="0000FF"/>
              </a:buClr>
              <a:buSzPct val="60000"/>
              <a:buFont typeface="Wingdings" panose="05000000000000000000" charset="0"/>
              <a:buChar char="ü"/>
            </a:pPr>
            <a:r>
              <a:rPr lang="zh-CN" altLang="en-US" sz="2800" strike="noStrike" noProof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使用检查点的数据库恢复技术(</a:t>
            </a:r>
            <a:r>
              <a:rPr lang="zh-CN" altLang="en-US" sz="2800" strike="noStrike" noProof="1">
                <a:solidFill>
                  <a:srgbClr val="DC22DA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日志的内容，哪些事物需要redo、哪些需要undo</a:t>
            </a:r>
            <a:r>
              <a:rPr lang="zh-CN" altLang="en-US" sz="2800" strike="noStrike" noProof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)、</a:t>
            </a:r>
            <a:endParaRPr lang="zh-CN" altLang="en-US" sz="2800" strike="noStrike" noProof="1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1371600" lvl="2" indent="-457200" eaLnBrk="0" fontAlgn="base" hangingPunct="0">
              <a:buClr>
                <a:srgbClr val="0000FF"/>
              </a:buClr>
              <a:buSzPct val="60000"/>
              <a:buFont typeface="Wingdings" panose="05000000000000000000" charset="0"/>
              <a:buChar char="ü"/>
            </a:pPr>
            <a:r>
              <a:rPr lang="zh-CN" altLang="en-US" sz="2800" strike="noStrike" noProof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恢复算法</a:t>
            </a:r>
            <a:r>
              <a:rPr lang="en-US" altLang="zh-CN" sz="2800" strike="noStrike" noProof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(</a:t>
            </a:r>
            <a:r>
              <a:rPr lang="zh-CN" altLang="en-US" sz="2800" strike="noStrike" noProof="1">
                <a:solidFill>
                  <a:srgbClr val="DC22DA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*先写日志，后更新数据库</a:t>
            </a:r>
            <a:r>
              <a:rPr lang="en-US" altLang="zh-CN" sz="2800" strike="noStrike" noProof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)</a:t>
            </a:r>
            <a:endParaRPr lang="zh-CN" altLang="en-US" sz="2800" strike="noStrike" noProof="1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2" eaLnBrk="0" fontAlgn="base" hangingPunct="0">
              <a:buClr>
                <a:srgbClr val="0000FF"/>
              </a:buClr>
              <a:buSzPct val="60000"/>
              <a:buFont typeface="Wingdings" panose="05000000000000000000" charset="0"/>
            </a:pPr>
            <a:endParaRPr lang="zh-CN" sz="2800" strike="noStrike" noProof="1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0482" name="Rectangle 2"/>
          <p:cNvSpPr/>
          <p:nvPr/>
        </p:nvSpPr>
        <p:spPr>
          <a:xfrm>
            <a:off x="990600" y="0"/>
            <a:ext cx="8153400" cy="1066800"/>
          </a:xfrm>
          <a:prstGeom prst="rect">
            <a:avLst/>
          </a:prstGeom>
          <a:gradFill rotWithShape="0">
            <a:gsLst>
              <a:gs pos="0">
                <a:srgbClr val="3F8DFF"/>
              </a:gs>
              <a:gs pos="100000">
                <a:schemeClr val="bg1"/>
              </a:gs>
            </a:gsLst>
            <a:path path="rect">
              <a:fillToRect l="100000" b="100000"/>
            </a:path>
            <a:tileRect/>
          </a:gradFill>
          <a:ln w="9525">
            <a:noFill/>
          </a:ln>
        </p:spPr>
        <p:txBody>
          <a:bodyPr anchor="ctr" anchorCtr="0"/>
          <a:lstStyle/>
          <a:p>
            <a:pPr algn="r"/>
            <a:r>
              <a:rPr lang="zh-CN" altLang="en-US" sz="4400" b="1" dirty="0">
                <a:solidFill>
                  <a:srgbClr val="8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数据库系统：实现篇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3"/>
          <p:cNvSpPr txBox="1">
            <a:spLocks noGrp="1"/>
          </p:cNvSpPr>
          <p:nvPr>
            <p:ph type="dt" sz="half" idx="10"/>
          </p:nvPr>
        </p:nvSpPr>
        <p:spPr bwMode="auto"/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0A6E0BD-5646-4D56-98DF-A344BCAE45CA}" type="datetime1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2023/12/17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4"/>
          <p:cNvSpPr txBox="1">
            <a:spLocks noGrp="1"/>
          </p:cNvSpPr>
          <p:nvPr>
            <p:ph type="ftr" sz="quarter" idx="11"/>
          </p:nvPr>
        </p:nvSpPr>
        <p:spPr bwMode="auto"/>
        <p:txBody>
          <a:bodyPr vert="horz" wrap="square" lIns="91440" tIns="45720" rIns="91440" bIns="45720" numCol="1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HIT-DBLAB</a:t>
            </a:r>
          </a:p>
        </p:txBody>
      </p:sp>
      <p:sp>
        <p:nvSpPr>
          <p:cNvPr id="9" name="灯片编号占位符 5"/>
          <p:cNvSpPr txBox="1">
            <a:spLocks noGrp="1"/>
          </p:cNvSpPr>
          <p:nvPr>
            <p:ph type="sldNum" sz="quarter" idx="12"/>
          </p:nvPr>
        </p:nvSpPr>
        <p:spPr bwMode="auto"/>
        <p:txBody>
          <a:bodyPr vert="horz" wrap="square" lIns="91440" tIns="45720" rIns="91440" bIns="45720" numCol="1" anchor="t" anchorCtr="0" compatLnSpc="1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9A0DB2DC-4C9A-4742-B13C-FB6460FD3503}" type="slidenum">
              <a:rPr kumimoji="0" lang="zh-CN" altLang="en-US" sz="1200" b="1" i="0" u="none" strike="noStrike" kern="1200" cap="none" spc="0" normalizeH="0" baseline="0" noProof="1" dirty="0">
                <a:solidFill>
                  <a:srgbClr val="003399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14</a:t>
            </a:fld>
            <a:endParaRPr kumimoji="0" lang="zh-CN" altLang="en-US" sz="1200" b="1" i="0" u="none" strike="noStrike" kern="1200" cap="none" spc="0" normalizeH="0" baseline="0" noProof="1">
              <a:solidFill>
                <a:srgbClr val="003399"/>
              </a:solidFill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4400" b="1" i="0" u="none" strike="noStrike" kern="0" cap="none" spc="0" normalizeH="0" baseline="0" noProof="0">
              <a:ln>
                <a:noFill/>
              </a:ln>
              <a:solidFill>
                <a:srgbClr val="A242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1509" name="图片 5"/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979613" y="2438400"/>
            <a:ext cx="1454150" cy="19812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矩形 1"/>
          <p:cNvSpPr/>
          <p:nvPr/>
        </p:nvSpPr>
        <p:spPr>
          <a:xfrm>
            <a:off x="4283968" y="3068958"/>
            <a:ext cx="260840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5400" b="1" i="0" u="none" strike="noStrike" kern="1200" cap="none" spc="0" normalizeH="0" baseline="0" noProof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Thanks</a:t>
            </a:r>
            <a:endParaRPr kumimoji="0" lang="zh-CN" altLang="en-US" sz="5400" b="1" i="0" u="none" strike="noStrike" kern="1200" cap="none" spc="0" normalizeH="0" baseline="0" noProof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/>
          <p:cNvSpPr txBox="1"/>
          <p:nvPr/>
        </p:nvSpPr>
        <p:spPr>
          <a:xfrm>
            <a:off x="786130" y="2295525"/>
            <a:ext cx="666115" cy="3136900"/>
          </a:xfrm>
          <a:prstGeom prst="rect">
            <a:avLst/>
          </a:prstGeom>
          <a:solidFill>
            <a:srgbClr val="FFFFCC"/>
          </a:solidFill>
          <a:ln>
            <a:noFill/>
          </a:ln>
          <a:effectLst>
            <a:glow rad="139700">
              <a:schemeClr val="accent4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spAutoFit/>
          </a:bodyPr>
          <a:lstStyle/>
          <a:p>
            <a:pPr marR="0" algn="just" defTabSz="914400">
              <a:lnSpc>
                <a:spcPct val="110000"/>
              </a:lnSpc>
              <a:buClr>
                <a:schemeClr val="hlink"/>
              </a:buClr>
              <a:buSzPct val="50000"/>
              <a:buFont typeface="Wingdings" panose="05000000000000000000" pitchFamily="2" charset="2"/>
              <a:defRPr/>
            </a:pPr>
            <a:r>
              <a:rPr kumimoji="1" lang="zh-CN" altLang="en-US" sz="3600" kern="1200" cap="none" spc="0" normalizeH="0" baseline="0" noProof="0">
                <a:latin typeface="华文新魏" panose="02010800040101010101" pitchFamily="2" charset="-122"/>
                <a:ea typeface="华文新魏" panose="02010800040101010101" pitchFamily="2" charset="-122"/>
                <a:cs typeface="+mn-cs"/>
                <a:sym typeface="+mn-ea"/>
              </a:rPr>
              <a:t>数</a:t>
            </a:r>
          </a:p>
          <a:p>
            <a:pPr marR="0" algn="just" defTabSz="914400">
              <a:lnSpc>
                <a:spcPct val="110000"/>
              </a:lnSpc>
              <a:buClr>
                <a:schemeClr val="hlink"/>
              </a:buClr>
              <a:buSzPct val="50000"/>
              <a:buFont typeface="Wingdings" panose="05000000000000000000" pitchFamily="2" charset="2"/>
              <a:defRPr/>
            </a:pPr>
            <a:r>
              <a:rPr kumimoji="1" lang="zh-CN" altLang="en-US" sz="3600" kern="1200" cap="none" spc="0" normalizeH="0" baseline="0" noProof="0">
                <a:latin typeface="华文新魏" panose="02010800040101010101" pitchFamily="2" charset="-122"/>
                <a:ea typeface="华文新魏" panose="02010800040101010101" pitchFamily="2" charset="-122"/>
                <a:cs typeface="+mn-cs"/>
                <a:sym typeface="+mn-ea"/>
              </a:rPr>
              <a:t>据</a:t>
            </a:r>
          </a:p>
          <a:p>
            <a:pPr marR="0" algn="just" defTabSz="914400">
              <a:lnSpc>
                <a:spcPct val="110000"/>
              </a:lnSpc>
              <a:buClr>
                <a:schemeClr val="hlink"/>
              </a:buClr>
              <a:buSzPct val="50000"/>
              <a:buFont typeface="Wingdings" panose="05000000000000000000" pitchFamily="2" charset="2"/>
              <a:defRPr/>
            </a:pPr>
            <a:r>
              <a:rPr kumimoji="1" lang="zh-CN" altLang="en-US" sz="3600" kern="1200" cap="none" spc="0" normalizeH="0" baseline="0" noProof="0">
                <a:latin typeface="华文新魏" panose="02010800040101010101" pitchFamily="2" charset="-122"/>
                <a:ea typeface="华文新魏" panose="02010800040101010101" pitchFamily="2" charset="-122"/>
                <a:cs typeface="+mn-cs"/>
                <a:sym typeface="+mn-ea"/>
              </a:rPr>
              <a:t>库</a:t>
            </a:r>
          </a:p>
          <a:p>
            <a:pPr marR="0" algn="just" defTabSz="914400">
              <a:lnSpc>
                <a:spcPct val="110000"/>
              </a:lnSpc>
              <a:buClr>
                <a:schemeClr val="hlink"/>
              </a:buClr>
              <a:buSzPct val="50000"/>
              <a:buFont typeface="Wingdings" panose="05000000000000000000" pitchFamily="2" charset="2"/>
              <a:defRPr/>
            </a:pPr>
            <a:r>
              <a:rPr kumimoji="1" lang="zh-CN" altLang="en-US" sz="3600" kern="1200" cap="none" spc="0" normalizeH="0" baseline="0" noProof="0">
                <a:latin typeface="华文新魏" panose="02010800040101010101" pitchFamily="2" charset="-122"/>
                <a:ea typeface="华文新魏" panose="02010800040101010101" pitchFamily="2" charset="-122"/>
                <a:cs typeface="+mn-cs"/>
                <a:sym typeface="+mn-ea"/>
              </a:rPr>
              <a:t>系</a:t>
            </a:r>
          </a:p>
          <a:p>
            <a:pPr marR="0" algn="just" defTabSz="914400">
              <a:lnSpc>
                <a:spcPct val="110000"/>
              </a:lnSpc>
              <a:buClr>
                <a:schemeClr val="hlink"/>
              </a:buClr>
              <a:buSzPct val="50000"/>
              <a:buFont typeface="Wingdings" panose="05000000000000000000" pitchFamily="2" charset="2"/>
              <a:defRPr/>
            </a:pPr>
            <a:r>
              <a:rPr kumimoji="1" lang="zh-CN" altLang="en-US" sz="3600" kern="1200" cap="none" spc="0" normalizeH="0" baseline="0" noProof="0">
                <a:latin typeface="华文新魏" panose="02010800040101010101" pitchFamily="2" charset="-122"/>
                <a:ea typeface="华文新魏" panose="02010800040101010101" pitchFamily="2" charset="-122"/>
                <a:cs typeface="+mn-cs"/>
                <a:sym typeface="+mn-ea"/>
              </a:rPr>
              <a:t>统</a:t>
            </a:r>
          </a:p>
        </p:txBody>
      </p:sp>
      <p:sp>
        <p:nvSpPr>
          <p:cNvPr id="3" name="左大括号 2"/>
          <p:cNvSpPr/>
          <p:nvPr/>
        </p:nvSpPr>
        <p:spPr>
          <a:xfrm>
            <a:off x="1631950" y="1898650"/>
            <a:ext cx="881063" cy="3898900"/>
          </a:xfrm>
          <a:prstGeom prst="leftBrac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buSzTx/>
            </a:pPr>
            <a:endParaRPr lang="zh-CN" altLang="en-US" sz="1800">
              <a:solidFill>
                <a:srgbClr val="000000"/>
              </a:solidFill>
              <a:latin typeface="Times New Roman" panose="02020603050405020304" pitchFamily="18" charset="0"/>
              <a:ea typeface="楷体_GB2312" charset="0"/>
            </a:endParaRPr>
          </a:p>
        </p:txBody>
      </p:sp>
      <p:sp>
        <p:nvSpPr>
          <p:cNvPr id="8195" name="Rectangle 14"/>
          <p:cNvSpPr/>
          <p:nvPr/>
        </p:nvSpPr>
        <p:spPr>
          <a:xfrm>
            <a:off x="2608263" y="1590675"/>
            <a:ext cx="1560512" cy="644525"/>
          </a:xfrm>
          <a:prstGeom prst="rect">
            <a:avLst/>
          </a:prstGeom>
          <a:gradFill rotWithShape="0">
            <a:gsLst>
              <a:gs pos="0">
                <a:srgbClr val="03D4A8">
                  <a:alpha val="100000"/>
                </a:srgbClr>
              </a:gs>
              <a:gs pos="25000">
                <a:srgbClr val="21D6E0">
                  <a:alpha val="100000"/>
                </a:srgbClr>
              </a:gs>
              <a:gs pos="75000">
                <a:srgbClr val="0087E6">
                  <a:alpha val="100000"/>
                </a:srgbClr>
              </a:gs>
              <a:gs pos="100000">
                <a:srgbClr val="005CBF">
                  <a:alpha val="100000"/>
                </a:srgbClr>
              </a:gs>
            </a:gsLst>
            <a:lin ang="270000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>
            <a:spAutoFit/>
          </a:bodyPr>
          <a:lstStyle/>
          <a:p>
            <a:pPr algn="ctr"/>
            <a:r>
              <a:rPr lang="zh-CN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楷体_GB2312"/>
              </a:rPr>
              <a:t>基础篇</a:t>
            </a:r>
          </a:p>
        </p:txBody>
      </p:sp>
      <p:sp>
        <p:nvSpPr>
          <p:cNvPr id="8196" name="Rectangle 14"/>
          <p:cNvSpPr/>
          <p:nvPr/>
        </p:nvSpPr>
        <p:spPr>
          <a:xfrm>
            <a:off x="2581275" y="5427663"/>
            <a:ext cx="1558925" cy="644525"/>
          </a:xfrm>
          <a:prstGeom prst="rect">
            <a:avLst/>
          </a:prstGeom>
          <a:gradFill rotWithShape="0">
            <a:gsLst>
              <a:gs pos="0">
                <a:srgbClr val="03D4A8">
                  <a:alpha val="100000"/>
                </a:srgbClr>
              </a:gs>
              <a:gs pos="25000">
                <a:srgbClr val="21D6E0">
                  <a:alpha val="100000"/>
                </a:srgbClr>
              </a:gs>
              <a:gs pos="75000">
                <a:srgbClr val="0087E6">
                  <a:alpha val="100000"/>
                </a:srgbClr>
              </a:gs>
              <a:gs pos="100000">
                <a:srgbClr val="005CBF">
                  <a:alpha val="100000"/>
                </a:srgbClr>
              </a:gs>
            </a:gsLst>
            <a:lin ang="270000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>
            <a:spAutoFit/>
          </a:bodyPr>
          <a:lstStyle/>
          <a:p>
            <a:pPr algn="ctr"/>
            <a:r>
              <a:rPr lang="zh-CN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楷体_GB2312"/>
              </a:rPr>
              <a:t>实现篇</a:t>
            </a:r>
          </a:p>
        </p:txBody>
      </p:sp>
      <p:sp>
        <p:nvSpPr>
          <p:cNvPr id="8197" name="Rectangle 14"/>
          <p:cNvSpPr/>
          <p:nvPr/>
        </p:nvSpPr>
        <p:spPr>
          <a:xfrm>
            <a:off x="2581275" y="3211513"/>
            <a:ext cx="1558925" cy="646112"/>
          </a:xfrm>
          <a:prstGeom prst="rect">
            <a:avLst/>
          </a:prstGeom>
          <a:gradFill rotWithShape="0">
            <a:gsLst>
              <a:gs pos="0">
                <a:srgbClr val="03D4A8">
                  <a:alpha val="100000"/>
                </a:srgbClr>
              </a:gs>
              <a:gs pos="25000">
                <a:srgbClr val="21D6E0">
                  <a:alpha val="100000"/>
                </a:srgbClr>
              </a:gs>
              <a:gs pos="75000">
                <a:srgbClr val="0087E6">
                  <a:alpha val="100000"/>
                </a:srgbClr>
              </a:gs>
              <a:gs pos="100000">
                <a:srgbClr val="005CBF">
                  <a:alpha val="100000"/>
                </a:srgbClr>
              </a:gs>
            </a:gsLst>
            <a:lin ang="270000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>
            <a:spAutoFit/>
          </a:bodyPr>
          <a:lstStyle/>
          <a:p>
            <a:pPr algn="ctr"/>
            <a:r>
              <a:rPr lang="zh-CN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楷体_GB2312"/>
              </a:rPr>
              <a:t>设计篇</a:t>
            </a:r>
          </a:p>
        </p:txBody>
      </p:sp>
      <p:sp>
        <p:nvSpPr>
          <p:cNvPr id="6" name="左大括号 5"/>
          <p:cNvSpPr/>
          <p:nvPr/>
        </p:nvSpPr>
        <p:spPr>
          <a:xfrm>
            <a:off x="4254500" y="1303338"/>
            <a:ext cx="527050" cy="1198563"/>
          </a:xfrm>
          <a:prstGeom prst="leftBrac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buSzTx/>
            </a:pPr>
            <a:endParaRPr lang="zh-CN" altLang="en-US" sz="1800">
              <a:solidFill>
                <a:srgbClr val="000000"/>
              </a:solidFill>
              <a:latin typeface="Times New Roman" panose="02020603050405020304" pitchFamily="18" charset="0"/>
              <a:ea typeface="楷体_GB2312" charset="0"/>
            </a:endParaRPr>
          </a:p>
        </p:txBody>
      </p:sp>
      <p:sp>
        <p:nvSpPr>
          <p:cNvPr id="8199" name="Rectangle 5"/>
          <p:cNvSpPr/>
          <p:nvPr/>
        </p:nvSpPr>
        <p:spPr>
          <a:xfrm>
            <a:off x="4852988" y="1128713"/>
            <a:ext cx="2317750" cy="460375"/>
          </a:xfrm>
          <a:prstGeom prst="rect">
            <a:avLst/>
          </a:prstGeom>
          <a:solidFill>
            <a:srgbClr val="CCFF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数据库系统概述</a:t>
            </a:r>
          </a:p>
        </p:txBody>
      </p:sp>
      <p:sp>
        <p:nvSpPr>
          <p:cNvPr id="8200" name="Rectangle 5"/>
          <p:cNvSpPr/>
          <p:nvPr/>
        </p:nvSpPr>
        <p:spPr>
          <a:xfrm>
            <a:off x="4852988" y="1631950"/>
            <a:ext cx="2317750" cy="460375"/>
          </a:xfrm>
          <a:prstGeom prst="rect">
            <a:avLst/>
          </a:prstGeom>
          <a:solidFill>
            <a:srgbClr val="CCFF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关系数据库系统</a:t>
            </a:r>
          </a:p>
        </p:txBody>
      </p:sp>
      <p:sp>
        <p:nvSpPr>
          <p:cNvPr id="8201" name="Rectangle 5"/>
          <p:cNvSpPr/>
          <p:nvPr/>
        </p:nvSpPr>
        <p:spPr>
          <a:xfrm>
            <a:off x="4876800" y="2139950"/>
            <a:ext cx="2844800" cy="460375"/>
          </a:xfrm>
          <a:prstGeom prst="rect">
            <a:avLst/>
          </a:prstGeom>
          <a:solidFill>
            <a:srgbClr val="CCFF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结构化查询语言SQL</a:t>
            </a:r>
          </a:p>
        </p:txBody>
      </p:sp>
      <p:sp>
        <p:nvSpPr>
          <p:cNvPr id="11" name="左大括号 10"/>
          <p:cNvSpPr/>
          <p:nvPr/>
        </p:nvSpPr>
        <p:spPr>
          <a:xfrm>
            <a:off x="4254500" y="2786063"/>
            <a:ext cx="527050" cy="1285875"/>
          </a:xfrm>
          <a:prstGeom prst="leftBrac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buSzTx/>
            </a:pPr>
            <a:endParaRPr lang="zh-CN" altLang="en-US" sz="1800">
              <a:solidFill>
                <a:srgbClr val="000000"/>
              </a:solidFill>
              <a:latin typeface="Times New Roman" panose="02020603050405020304" pitchFamily="18" charset="0"/>
              <a:ea typeface="楷体_GB2312" charset="0"/>
            </a:endParaRPr>
          </a:p>
        </p:txBody>
      </p:sp>
      <p:sp>
        <p:nvSpPr>
          <p:cNvPr id="8203" name="Rectangle 5"/>
          <p:cNvSpPr/>
          <p:nvPr/>
        </p:nvSpPr>
        <p:spPr>
          <a:xfrm>
            <a:off x="4852988" y="2687638"/>
            <a:ext cx="2317750" cy="460375"/>
          </a:xfrm>
          <a:prstGeom prst="rect">
            <a:avLst/>
          </a:prstGeom>
          <a:solidFill>
            <a:srgbClr val="CCFF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概念数据库设计</a:t>
            </a:r>
          </a:p>
        </p:txBody>
      </p:sp>
      <p:sp>
        <p:nvSpPr>
          <p:cNvPr id="8204" name="Rectangle 5"/>
          <p:cNvSpPr/>
          <p:nvPr/>
        </p:nvSpPr>
        <p:spPr>
          <a:xfrm>
            <a:off x="4852988" y="3209925"/>
            <a:ext cx="2317750" cy="460375"/>
          </a:xfrm>
          <a:prstGeom prst="rect">
            <a:avLst/>
          </a:prstGeom>
          <a:solidFill>
            <a:srgbClr val="CCFF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逻辑</a:t>
            </a:r>
            <a:r>
              <a:rPr lang="en-US" altLang="zh-CN" sz="2400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数据库设计</a:t>
            </a:r>
          </a:p>
        </p:txBody>
      </p:sp>
      <p:sp>
        <p:nvSpPr>
          <p:cNvPr id="8205" name="Rectangle 5"/>
          <p:cNvSpPr/>
          <p:nvPr/>
        </p:nvSpPr>
        <p:spPr>
          <a:xfrm>
            <a:off x="4852988" y="3744913"/>
            <a:ext cx="2317750" cy="460375"/>
          </a:xfrm>
          <a:prstGeom prst="rect">
            <a:avLst/>
          </a:prstGeom>
          <a:solidFill>
            <a:srgbClr val="CCFF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物理</a:t>
            </a:r>
            <a:r>
              <a:rPr lang="en-US" altLang="zh-CN" sz="2400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数据库设计</a:t>
            </a:r>
          </a:p>
        </p:txBody>
      </p:sp>
      <p:sp>
        <p:nvSpPr>
          <p:cNvPr id="8206" name="Rectangle 5"/>
          <p:cNvSpPr/>
          <p:nvPr/>
        </p:nvSpPr>
        <p:spPr>
          <a:xfrm>
            <a:off x="4862513" y="4268788"/>
            <a:ext cx="2011362" cy="460375"/>
          </a:xfrm>
          <a:prstGeom prst="rect">
            <a:avLst/>
          </a:prstGeom>
          <a:solidFill>
            <a:srgbClr val="CCFF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物理存储结构</a:t>
            </a:r>
          </a:p>
        </p:txBody>
      </p:sp>
      <p:sp>
        <p:nvSpPr>
          <p:cNvPr id="8207" name="Rectangle 5"/>
          <p:cNvSpPr/>
          <p:nvPr/>
        </p:nvSpPr>
        <p:spPr>
          <a:xfrm>
            <a:off x="4879975" y="4773613"/>
            <a:ext cx="1401763" cy="460375"/>
          </a:xfrm>
          <a:prstGeom prst="rect">
            <a:avLst/>
          </a:prstGeom>
          <a:solidFill>
            <a:srgbClr val="CCFF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查询处理</a:t>
            </a:r>
          </a:p>
        </p:txBody>
      </p:sp>
      <p:sp>
        <p:nvSpPr>
          <p:cNvPr id="8208" name="Rectangle 5"/>
          <p:cNvSpPr/>
          <p:nvPr/>
        </p:nvSpPr>
        <p:spPr>
          <a:xfrm>
            <a:off x="4879975" y="5294313"/>
            <a:ext cx="1401763" cy="460375"/>
          </a:xfrm>
          <a:prstGeom prst="rect">
            <a:avLst/>
          </a:prstGeom>
          <a:solidFill>
            <a:srgbClr val="CCFF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查询优化</a:t>
            </a:r>
          </a:p>
        </p:txBody>
      </p:sp>
      <p:sp>
        <p:nvSpPr>
          <p:cNvPr id="8209" name="Rectangle 5"/>
          <p:cNvSpPr/>
          <p:nvPr/>
        </p:nvSpPr>
        <p:spPr>
          <a:xfrm>
            <a:off x="4870450" y="6383338"/>
            <a:ext cx="1706563" cy="460375"/>
          </a:xfrm>
          <a:prstGeom prst="rect">
            <a:avLst/>
          </a:prstGeom>
          <a:solidFill>
            <a:srgbClr val="CCFF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数据库恢复</a:t>
            </a:r>
          </a:p>
        </p:txBody>
      </p:sp>
      <p:sp>
        <p:nvSpPr>
          <p:cNvPr id="2" name="左大括号 1"/>
          <p:cNvSpPr/>
          <p:nvPr/>
        </p:nvSpPr>
        <p:spPr>
          <a:xfrm>
            <a:off x="4240213" y="4524375"/>
            <a:ext cx="527050" cy="2236788"/>
          </a:xfrm>
          <a:prstGeom prst="leftBrac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buSzTx/>
            </a:pPr>
            <a:endParaRPr lang="zh-CN" altLang="en-US" sz="1800">
              <a:solidFill>
                <a:srgbClr val="000000"/>
              </a:solidFill>
              <a:latin typeface="Times New Roman" panose="02020603050405020304" pitchFamily="18" charset="0"/>
              <a:ea typeface="楷体_GB2312" charset="0"/>
            </a:endParaRPr>
          </a:p>
        </p:txBody>
      </p:sp>
      <p:sp>
        <p:nvSpPr>
          <p:cNvPr id="8211" name="Rectangle 2"/>
          <p:cNvSpPr/>
          <p:nvPr/>
        </p:nvSpPr>
        <p:spPr>
          <a:xfrm>
            <a:off x="990600" y="0"/>
            <a:ext cx="8153400" cy="1066800"/>
          </a:xfrm>
          <a:prstGeom prst="rect">
            <a:avLst/>
          </a:prstGeom>
          <a:gradFill rotWithShape="0">
            <a:gsLst>
              <a:gs pos="0">
                <a:srgbClr val="3F8DFF"/>
              </a:gs>
              <a:gs pos="100000">
                <a:schemeClr val="bg1"/>
              </a:gs>
            </a:gsLst>
            <a:path path="rect">
              <a:fillToRect l="100000" b="100000"/>
            </a:path>
            <a:tileRect/>
          </a:gradFill>
          <a:ln w="9525">
            <a:noFill/>
          </a:ln>
        </p:spPr>
        <p:txBody>
          <a:bodyPr anchor="ctr" anchorCtr="0"/>
          <a:lstStyle/>
          <a:p>
            <a:pPr algn="r"/>
            <a:r>
              <a:rPr lang="zh-CN" altLang="en-US" sz="4400" b="1" dirty="0">
                <a:solidFill>
                  <a:srgbClr val="8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概览</a:t>
            </a:r>
          </a:p>
        </p:txBody>
      </p:sp>
      <p:sp>
        <p:nvSpPr>
          <p:cNvPr id="4" name="Rectangle 5"/>
          <p:cNvSpPr/>
          <p:nvPr/>
        </p:nvSpPr>
        <p:spPr>
          <a:xfrm>
            <a:off x="4879975" y="5851525"/>
            <a:ext cx="1401763" cy="460375"/>
          </a:xfrm>
          <a:prstGeom prst="rect">
            <a:avLst/>
          </a:prstGeom>
          <a:solidFill>
            <a:srgbClr val="CCFF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并发控制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20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200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2000"/>
                                        <p:tgtEl>
                                          <p:spTgt spid="8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2000"/>
                                        <p:tgtEl>
                                          <p:spTgt spid="8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2000"/>
                                        <p:tgtEl>
                                          <p:spTgt spid="8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2000"/>
                                        <p:tgtEl>
                                          <p:spTgt spid="8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2000"/>
                                        <p:tgtEl>
                                          <p:spTgt spid="8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2000"/>
                                        <p:tgtEl>
                                          <p:spTgt spid="8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2000"/>
                                        <p:tgtEl>
                                          <p:spTgt spid="8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1" dur="2000"/>
                                        <p:tgtEl>
                                          <p:spTgt spid="8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4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195" grpId="0" animBg="1"/>
      <p:bldP spid="8196" grpId="0" animBg="1"/>
      <p:bldP spid="8197" grpId="0" bldLvl="0" animBg="1"/>
      <p:bldP spid="6" grpId="0" bldLvl="0" animBg="1"/>
      <p:bldP spid="8199" grpId="0" animBg="1"/>
      <p:bldP spid="8200" grpId="0" bldLvl="0" animBg="1"/>
      <p:bldP spid="8201" grpId="0" bldLvl="0" animBg="1"/>
      <p:bldP spid="11" grpId="0" bldLvl="0" animBg="1"/>
      <p:bldP spid="8203" grpId="0" bldLvl="0" animBg="1"/>
      <p:bldP spid="8204" grpId="0" bldLvl="0" animBg="1"/>
      <p:bldP spid="8205" grpId="0" bldLvl="0" animBg="1"/>
      <p:bldP spid="8206" grpId="0" bldLvl="0" animBg="1"/>
      <p:bldP spid="8207" grpId="0" bldLvl="0" animBg="1"/>
      <p:bldP spid="8208" grpId="0" bldLvl="0" animBg="1"/>
      <p:bldP spid="8209" grpId="0" bldLvl="0" animBg="1"/>
      <p:bldP spid="2" grpId="0" bldLvl="0" animBg="1"/>
      <p:bldP spid="4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/>
          <p:nvPr/>
        </p:nvSpPr>
        <p:spPr>
          <a:xfrm>
            <a:off x="-25400" y="1744663"/>
            <a:ext cx="9066213" cy="3754437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marL="342900" indent="-342900" eaLnBrk="0" hangingPunct="0">
              <a:buSzPct val="60000"/>
              <a:buFont typeface="Wingdings" panose="05000000000000000000" pitchFamily="2" charset="2"/>
              <a:buChar char="l"/>
            </a:pPr>
            <a:r>
              <a:rPr lang="zh-CN" altLang="en-US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数据库系统概述</a:t>
            </a:r>
          </a:p>
          <a:p>
            <a:pPr marL="914400" lvl="1" indent="-457200" eaLnBrk="0" hangingPunct="0">
              <a:buClr>
                <a:srgbClr val="0000FF"/>
              </a:buClr>
              <a:buSzPct val="60000"/>
              <a:buFont typeface="Wingdings" panose="05000000000000000000" charset="0"/>
              <a:buChar char="Ø"/>
            </a:pPr>
            <a:r>
              <a:rPr lang="zh-CN" altLang="en-US" sz="28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数据、数据库、数据库管理系统、数据抽象与数据模型，层次模型、网状模型</a:t>
            </a:r>
          </a:p>
          <a:p>
            <a:pPr marL="914400" lvl="1" indent="-457200" eaLnBrk="0" hangingPunct="0">
              <a:buClr>
                <a:srgbClr val="0000FF"/>
              </a:buClr>
              <a:buSzPct val="60000"/>
              <a:buFont typeface="Wingdings" panose="05000000000000000000" charset="0"/>
              <a:buChar char="Ø"/>
            </a:pPr>
            <a:r>
              <a:rPr lang="zh-CN" altLang="en-US" sz="28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重点：</a:t>
            </a:r>
          </a:p>
          <a:p>
            <a:pPr marL="1371600" lvl="2" indent="-457200" eaLnBrk="0" hangingPunct="0">
              <a:buClr>
                <a:srgbClr val="0000FF"/>
              </a:buClr>
              <a:buSzPct val="60000"/>
              <a:buFont typeface="Wingdings" panose="05000000000000000000" charset="0"/>
              <a:buChar char="ü"/>
            </a:pPr>
            <a:r>
              <a:rPr lang="zh-CN" altLang="en-US" sz="28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DBS定义与特点</a:t>
            </a:r>
            <a:r>
              <a:rPr lang="en-US" altLang="zh-CN" sz="28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,</a:t>
            </a:r>
            <a:r>
              <a:rPr lang="zh-CN" altLang="en-US" sz="28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文件系统与数据库系统的区别</a:t>
            </a:r>
          </a:p>
          <a:p>
            <a:pPr marL="1371600" lvl="2" indent="-457200" eaLnBrk="0" hangingPunct="0">
              <a:buClr>
                <a:srgbClr val="0000FF"/>
              </a:buClr>
              <a:buSzPct val="60000"/>
              <a:buFont typeface="Wingdings" panose="05000000000000000000" charset="0"/>
              <a:buChar char="ü"/>
            </a:pPr>
            <a:r>
              <a:rPr lang="zh-CN" altLang="en-US" sz="28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三级抽象(</a:t>
            </a:r>
            <a:r>
              <a:rPr lang="zh-CN" altLang="en-US" sz="2800" dirty="0">
                <a:solidFill>
                  <a:srgbClr val="DC22DA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视图抽象、逻辑抽象、物理抽象</a:t>
            </a:r>
            <a:r>
              <a:rPr lang="zh-CN" altLang="en-US" sz="28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</a:p>
          <a:p>
            <a:pPr marL="1371600" lvl="2" indent="-457200" eaLnBrk="0" hangingPunct="0">
              <a:buClr>
                <a:srgbClr val="0000FF"/>
              </a:buClr>
              <a:buSzPct val="60000"/>
              <a:buFont typeface="Wingdings" panose="05000000000000000000" charset="0"/>
              <a:buChar char="ü"/>
            </a:pPr>
            <a:r>
              <a:rPr lang="zh-CN" altLang="en-US" sz="28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二级映射</a:t>
            </a:r>
          </a:p>
          <a:p>
            <a:pPr marL="1371600" lvl="2" indent="-457200" eaLnBrk="0" hangingPunct="0">
              <a:buClr>
                <a:srgbClr val="0000FF"/>
              </a:buClr>
              <a:buSzPct val="60000"/>
              <a:buFont typeface="Wingdings" panose="05000000000000000000" charset="0"/>
              <a:buChar char="ü"/>
            </a:pPr>
            <a:r>
              <a:rPr lang="zh-CN" altLang="en-US" sz="28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数据独立性(</a:t>
            </a:r>
            <a:r>
              <a:rPr lang="zh-CN" altLang="en-US" sz="2800" dirty="0">
                <a:solidFill>
                  <a:srgbClr val="DC22DA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物理数据独立性、逻辑数据独立性</a:t>
            </a:r>
            <a:r>
              <a:rPr lang="zh-CN" altLang="en-US" sz="28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</a:p>
          <a:p>
            <a:pPr marL="342900" indent="-342900" eaLnBrk="0" hangingPunct="0">
              <a:spcBef>
                <a:spcPts val="1200"/>
              </a:spcBef>
              <a:buSzPct val="60000"/>
              <a:buFont typeface="Wingdings" panose="05000000000000000000" pitchFamily="2" charset="2"/>
              <a:buChar char="l"/>
            </a:pPr>
            <a:endParaRPr lang="en-US" altLang="zh-CN" sz="2800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9218" name="Rectangle 2"/>
          <p:cNvSpPr/>
          <p:nvPr/>
        </p:nvSpPr>
        <p:spPr>
          <a:xfrm>
            <a:off x="990600" y="0"/>
            <a:ext cx="8153400" cy="1066800"/>
          </a:xfrm>
          <a:prstGeom prst="rect">
            <a:avLst/>
          </a:prstGeom>
          <a:gradFill rotWithShape="0">
            <a:gsLst>
              <a:gs pos="0">
                <a:srgbClr val="3F8DFF"/>
              </a:gs>
              <a:gs pos="100000">
                <a:schemeClr val="bg1"/>
              </a:gs>
            </a:gsLst>
            <a:path path="rect">
              <a:fillToRect l="100000" b="100000"/>
            </a:path>
            <a:tileRect/>
          </a:gradFill>
          <a:ln w="9525">
            <a:noFill/>
          </a:ln>
        </p:spPr>
        <p:txBody>
          <a:bodyPr anchor="ctr" anchorCtr="0"/>
          <a:lstStyle/>
          <a:p>
            <a:pPr algn="r"/>
            <a:r>
              <a:rPr lang="zh-CN" altLang="en-US" sz="4400" b="1" dirty="0">
                <a:solidFill>
                  <a:srgbClr val="8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数据库系统：基础篇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47" end="7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71" end="9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92" end="9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97" end="1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/>
          <p:nvPr/>
        </p:nvSpPr>
        <p:spPr>
          <a:xfrm>
            <a:off x="146050" y="1590675"/>
            <a:ext cx="8851900" cy="4467225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marL="342900" indent="-342900" eaLnBrk="0" hangingPunct="0">
              <a:spcBef>
                <a:spcPts val="1200"/>
              </a:spcBef>
              <a:buSzPct val="60000"/>
              <a:buFont typeface="Wingdings" panose="05000000000000000000" pitchFamily="2" charset="2"/>
              <a:buChar char="l"/>
            </a:pPr>
            <a:r>
              <a:rPr lang="zh-CN" altLang="en-US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关系数据库系统</a:t>
            </a:r>
          </a:p>
          <a:p>
            <a:pPr marL="914400" lvl="1" indent="-457200" eaLnBrk="0" hangingPunct="0">
              <a:buClr>
                <a:srgbClr val="0000FF"/>
              </a:buClr>
              <a:buSzPct val="60000"/>
              <a:buFont typeface="Wingdings" panose="05000000000000000000" charset="0"/>
              <a:buChar char="Ø"/>
            </a:pPr>
            <a:r>
              <a:rPr lang="zh-CN" altLang="en-US" sz="28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关系模型、关系运算</a:t>
            </a:r>
            <a:endParaRPr lang="en-US" altLang="zh-CN" sz="2800" dirty="0">
              <a:solidFill>
                <a:srgbClr val="0000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914400" lvl="1" indent="-457200" eaLnBrk="0" hangingPunct="0">
              <a:buClr>
                <a:srgbClr val="0000FF"/>
              </a:buClr>
              <a:buSzPct val="60000"/>
              <a:buFont typeface="Wingdings" panose="05000000000000000000" charset="0"/>
              <a:buChar char="Ø"/>
            </a:pPr>
            <a:r>
              <a:rPr lang="zh-CN" altLang="en-US" sz="28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重点：</a:t>
            </a:r>
          </a:p>
          <a:p>
            <a:pPr marL="1371600" lvl="2" indent="-457200" eaLnBrk="0" hangingPunct="0">
              <a:buClr>
                <a:srgbClr val="0000FF"/>
              </a:buClr>
              <a:buSzPct val="60000"/>
              <a:buFont typeface="Wingdings" panose="05000000000000000000" charset="0"/>
              <a:buChar char="ü"/>
            </a:pPr>
            <a:r>
              <a:rPr lang="en-US" altLang="zh-CN" sz="28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关系数据库的数据结构(</a:t>
            </a:r>
            <a:r>
              <a:rPr lang="en-US" altLang="zh-CN" sz="2800" dirty="0">
                <a:solidFill>
                  <a:srgbClr val="DC22DA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元组、属性、域、码(超码、候选码、</a:t>
            </a:r>
            <a:r>
              <a:rPr lang="zh-CN" altLang="en-US" sz="2800" dirty="0">
                <a:solidFill>
                  <a:srgbClr val="DC22DA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外码</a:t>
            </a:r>
            <a:r>
              <a:rPr lang="en-US" altLang="zh-CN" sz="2800" dirty="0">
                <a:solidFill>
                  <a:srgbClr val="DC22DA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en-US" altLang="zh-CN" sz="28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</a:p>
          <a:p>
            <a:pPr marL="1371600" lvl="2" indent="-457200" eaLnBrk="0" hangingPunct="0">
              <a:buClr>
                <a:srgbClr val="0000FF"/>
              </a:buClr>
              <a:buSzPct val="60000"/>
              <a:buFont typeface="Wingdings" panose="05000000000000000000" charset="0"/>
              <a:buChar char="ü"/>
            </a:pPr>
            <a:r>
              <a:rPr lang="en-US" altLang="zh-CN" sz="28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完整性约束规则(</a:t>
            </a:r>
            <a:r>
              <a:rPr lang="en-US" altLang="zh-CN" sz="2800" dirty="0">
                <a:solidFill>
                  <a:srgbClr val="DC22DA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实体完整性、参照完整性、用户自定义完整性</a:t>
            </a:r>
            <a:r>
              <a:rPr lang="en-US" altLang="zh-CN" sz="28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)、</a:t>
            </a:r>
          </a:p>
          <a:p>
            <a:pPr marL="1371600" lvl="2" indent="-457200" eaLnBrk="0" hangingPunct="0">
              <a:buClr>
                <a:srgbClr val="0000FF"/>
              </a:buClr>
              <a:buSzPct val="60000"/>
              <a:buFont typeface="Wingdings" panose="05000000000000000000" charset="0"/>
              <a:buChar char="ü"/>
            </a:pPr>
            <a:r>
              <a:rPr lang="en-US" altLang="zh-CN" sz="28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关系代数(</a:t>
            </a:r>
            <a:r>
              <a:rPr lang="en-US" altLang="zh-CN" sz="2800" dirty="0">
                <a:solidFill>
                  <a:srgbClr val="DC22DA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6种基本操作，关系代数书写查询</a:t>
            </a:r>
            <a:r>
              <a:rPr lang="en-US" altLang="zh-CN" sz="28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</a:p>
        </p:txBody>
      </p:sp>
      <p:sp>
        <p:nvSpPr>
          <p:cNvPr id="10242" name="Rectangle 2"/>
          <p:cNvSpPr/>
          <p:nvPr/>
        </p:nvSpPr>
        <p:spPr>
          <a:xfrm>
            <a:off x="990600" y="0"/>
            <a:ext cx="8153400" cy="1066800"/>
          </a:xfrm>
          <a:prstGeom prst="rect">
            <a:avLst/>
          </a:prstGeom>
          <a:gradFill rotWithShape="0">
            <a:gsLst>
              <a:gs pos="0">
                <a:srgbClr val="3F8DFF"/>
              </a:gs>
              <a:gs pos="100000">
                <a:schemeClr val="bg1"/>
              </a:gs>
            </a:gsLst>
            <a:path path="rect">
              <a:fillToRect l="100000" b="100000"/>
            </a:path>
            <a:tileRect/>
          </a:gradFill>
          <a:ln w="9525">
            <a:noFill/>
          </a:ln>
        </p:spPr>
        <p:txBody>
          <a:bodyPr anchor="ctr" anchorCtr="0"/>
          <a:lstStyle/>
          <a:p>
            <a:pPr algn="r"/>
            <a:r>
              <a:rPr lang="zh-CN" altLang="en-US" sz="4400" b="1" dirty="0">
                <a:solidFill>
                  <a:srgbClr val="8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数据库系统：基础篇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/>
          <p:nvPr/>
        </p:nvSpPr>
        <p:spPr>
          <a:xfrm>
            <a:off x="206375" y="1481138"/>
            <a:ext cx="8851900" cy="4122737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marL="342900" indent="-342900" eaLnBrk="0" hangingPunct="0">
              <a:spcBef>
                <a:spcPts val="1200"/>
              </a:spcBef>
              <a:buSzPct val="60000"/>
              <a:buFont typeface="Wingdings" panose="05000000000000000000" pitchFamily="2" charset="2"/>
              <a:buChar char="l"/>
            </a:pP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结构化查询语言SQL</a:t>
            </a:r>
          </a:p>
          <a:p>
            <a:pPr marL="914400" lvl="1" indent="-457200" eaLnBrk="0" hangingPunct="0">
              <a:buClr>
                <a:srgbClr val="0000FF"/>
              </a:buClr>
              <a:buSzPct val="60000"/>
              <a:buFont typeface="Wingdings" panose="05000000000000000000" pitchFamily="2" charset="2"/>
              <a:buChar char="Ø"/>
            </a:pPr>
            <a:r>
              <a:rPr lang="en-US" altLang="zh-CN" sz="28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SQL-</a:t>
            </a:r>
            <a:r>
              <a:rPr lang="zh-CN" altLang="en-US" sz="28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数据定义、查询、数据库修改、事物、触发器，嵌入式</a:t>
            </a:r>
            <a:r>
              <a:rPr lang="en-US" altLang="zh-CN" sz="28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SQL</a:t>
            </a:r>
            <a:r>
              <a:rPr lang="zh-CN" altLang="en-US" sz="28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简介</a:t>
            </a:r>
            <a:endParaRPr lang="en-US" altLang="zh-CN" sz="2800" dirty="0">
              <a:solidFill>
                <a:srgbClr val="0000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914400" lvl="1" indent="-457200" eaLnBrk="0" hangingPunct="0">
              <a:buClr>
                <a:srgbClr val="0000FF"/>
              </a:buClr>
              <a:buSzPct val="60000"/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重点：</a:t>
            </a:r>
          </a:p>
          <a:p>
            <a:pPr marL="1371600" lvl="2" indent="-457200" eaLnBrk="0" hangingPunct="0">
              <a:buClr>
                <a:srgbClr val="0000FF"/>
              </a:buClr>
              <a:buSzPct val="60000"/>
              <a:buFont typeface="Wingdings" panose="05000000000000000000" charset="0"/>
              <a:buChar char="ü"/>
            </a:pPr>
            <a:r>
              <a:rPr lang="zh-CN" altLang="en-US" sz="28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SQL数据定义(</a:t>
            </a:r>
            <a:r>
              <a:rPr lang="zh-CN" altLang="en-US" sz="2800" dirty="0">
                <a:solidFill>
                  <a:srgbClr val="DC22DA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关系定义、视图定义、完整性约束的SQL语言表示</a:t>
            </a:r>
            <a:r>
              <a:rPr lang="zh-CN" altLang="en-US" sz="28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)，</a:t>
            </a:r>
          </a:p>
          <a:p>
            <a:pPr marL="1371600" lvl="2" indent="-457200" eaLnBrk="0" hangingPunct="0">
              <a:buClr>
                <a:srgbClr val="0000FF"/>
              </a:buClr>
              <a:buSzPct val="60000"/>
              <a:buFont typeface="Wingdings" panose="05000000000000000000" charset="0"/>
              <a:buChar char="ü"/>
            </a:pPr>
            <a:r>
              <a:rPr lang="zh-CN" altLang="en-US" sz="28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SQL查询(</a:t>
            </a:r>
            <a:r>
              <a:rPr lang="zh-CN" altLang="en-US" sz="2800" dirty="0">
                <a:solidFill>
                  <a:srgbClr val="DC22DA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单表、连接、分组、聚集</a:t>
            </a:r>
            <a:r>
              <a:rPr lang="zh-CN" altLang="en-US" sz="28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)、</a:t>
            </a:r>
          </a:p>
          <a:p>
            <a:pPr marL="1371600" lvl="2" indent="-457200" eaLnBrk="0" hangingPunct="0">
              <a:buClr>
                <a:srgbClr val="0000FF"/>
              </a:buClr>
              <a:buSzPct val="60000"/>
              <a:buFont typeface="Wingdings" panose="05000000000000000000" charset="0"/>
              <a:buChar char="ü"/>
            </a:pPr>
            <a:r>
              <a:rPr lang="zh-CN" altLang="en-US" sz="28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SQL数据修改</a:t>
            </a:r>
            <a:endParaRPr lang="en-US" altLang="zh-CN" sz="2800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2290" name="Rectangle 2"/>
          <p:cNvSpPr/>
          <p:nvPr/>
        </p:nvSpPr>
        <p:spPr>
          <a:xfrm>
            <a:off x="990600" y="0"/>
            <a:ext cx="8153400" cy="1066800"/>
          </a:xfrm>
          <a:prstGeom prst="rect">
            <a:avLst/>
          </a:prstGeom>
          <a:gradFill rotWithShape="0">
            <a:gsLst>
              <a:gs pos="0">
                <a:srgbClr val="3F8DFF"/>
              </a:gs>
              <a:gs pos="100000">
                <a:schemeClr val="bg1"/>
              </a:gs>
            </a:gsLst>
            <a:path path="rect">
              <a:fillToRect l="100000" b="100000"/>
            </a:path>
            <a:tileRect/>
          </a:gradFill>
          <a:ln w="9525">
            <a:noFill/>
          </a:ln>
        </p:spPr>
        <p:txBody>
          <a:bodyPr anchor="ctr" anchorCtr="0"/>
          <a:lstStyle/>
          <a:p>
            <a:pPr algn="r"/>
            <a:r>
              <a:rPr lang="zh-CN" altLang="en-US" sz="4400" b="1" dirty="0">
                <a:solidFill>
                  <a:srgbClr val="8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数据库系统：基础篇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/>
          <p:nvPr/>
        </p:nvSpPr>
        <p:spPr>
          <a:xfrm>
            <a:off x="0" y="1346200"/>
            <a:ext cx="9237663" cy="41656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marL="342900" indent="-342900" eaLnBrk="0" hangingPunct="0">
              <a:spcBef>
                <a:spcPts val="1200"/>
              </a:spcBef>
              <a:buSzPct val="60000"/>
              <a:buFont typeface="Wingdings" panose="05000000000000000000" pitchFamily="2" charset="2"/>
              <a:buChar char="l"/>
            </a:pPr>
            <a:r>
              <a:rPr lang="zh-CN" altLang="en-US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概念数据库设计</a:t>
            </a:r>
          </a:p>
          <a:p>
            <a:pPr marL="914400" lvl="1" indent="-457200" eaLnBrk="0" hangingPunct="0">
              <a:buClr>
                <a:srgbClr val="0000FF"/>
              </a:buClr>
              <a:buSzPct val="60000"/>
              <a:buFont typeface="Wingdings" panose="05000000000000000000" charset="0"/>
              <a:buChar char="Ø"/>
            </a:pPr>
            <a:r>
              <a:rPr lang="zh-CN" altLang="en-US" sz="28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数据库设计概述、需求分析、概念数据库设计方法</a:t>
            </a:r>
            <a:endParaRPr lang="en-US" altLang="zh-CN" sz="2800" dirty="0">
              <a:solidFill>
                <a:srgbClr val="0000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914400" lvl="1" indent="-457200" eaLnBrk="0" hangingPunct="0">
              <a:buClr>
                <a:srgbClr val="0000FF"/>
              </a:buClr>
              <a:buSzPct val="60000"/>
              <a:buFont typeface="Wingdings" panose="05000000000000000000" charset="0"/>
              <a:buChar char="Ø"/>
            </a:pPr>
            <a:r>
              <a:rPr lang="zh-CN" altLang="en-US" sz="28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重点：</a:t>
            </a:r>
          </a:p>
          <a:p>
            <a:pPr lvl="3" indent="-457200" eaLnBrk="0" hangingPunct="0">
              <a:buClr>
                <a:srgbClr val="0000FF"/>
              </a:buClr>
              <a:buSzPct val="60000"/>
              <a:buFont typeface="Wingdings" panose="05000000000000000000" charset="0"/>
              <a:buChar char="ü"/>
            </a:pPr>
            <a:r>
              <a:rPr lang="en-US" altLang="zh-CN" sz="28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ER图</a:t>
            </a:r>
          </a:p>
          <a:p>
            <a:pPr lvl="3" indent="-457200" eaLnBrk="0" hangingPunct="0">
              <a:buClr>
                <a:srgbClr val="0000FF"/>
              </a:buClr>
              <a:buSzPct val="60000"/>
              <a:buFont typeface="Wingdings" panose="05000000000000000000" charset="0"/>
              <a:buChar char="ü"/>
            </a:pPr>
            <a:r>
              <a:rPr lang="en-US" altLang="zh-CN" sz="28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实体</a:t>
            </a:r>
          </a:p>
          <a:p>
            <a:pPr lvl="3" indent="-457200" eaLnBrk="0" hangingPunct="0">
              <a:buClr>
                <a:srgbClr val="0000FF"/>
              </a:buClr>
              <a:buSzPct val="60000"/>
              <a:buFont typeface="Wingdings" panose="05000000000000000000" charset="0"/>
              <a:buChar char="ü"/>
            </a:pPr>
            <a:r>
              <a:rPr lang="en-US" altLang="zh-CN" sz="28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属性</a:t>
            </a:r>
          </a:p>
          <a:p>
            <a:pPr lvl="3" indent="-457200" eaLnBrk="0" hangingPunct="0">
              <a:buClr>
                <a:srgbClr val="0000FF"/>
              </a:buClr>
              <a:buSzPct val="60000"/>
              <a:buFont typeface="Wingdings" panose="05000000000000000000" charset="0"/>
              <a:buChar char="ü"/>
            </a:pPr>
            <a:r>
              <a:rPr lang="en-US" altLang="zh-CN" sz="28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码</a:t>
            </a:r>
          </a:p>
          <a:p>
            <a:pPr lvl="3" indent="-457200" eaLnBrk="0" hangingPunct="0">
              <a:buClr>
                <a:srgbClr val="0000FF"/>
              </a:buClr>
              <a:buSzPct val="60000"/>
              <a:buFont typeface="Wingdings" panose="05000000000000000000" charset="0"/>
              <a:buChar char="ü"/>
            </a:pPr>
            <a:r>
              <a:rPr lang="en-US" altLang="zh-CN" sz="28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联系:</a:t>
            </a:r>
            <a:r>
              <a:rPr lang="en-US" altLang="zh-CN" sz="2800" dirty="0">
                <a:solidFill>
                  <a:srgbClr val="DC22DA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映射基数、参与约束(全域关联、部分关联)</a:t>
            </a:r>
            <a:endParaRPr lang="en-US" altLang="zh-CN" sz="2800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342900" indent="-342900" eaLnBrk="0" hangingPunct="0">
              <a:spcBef>
                <a:spcPts val="1200"/>
              </a:spcBef>
              <a:buSzPct val="60000"/>
              <a:buFont typeface="Wingdings" panose="05000000000000000000" pitchFamily="2" charset="2"/>
              <a:buChar char="l"/>
            </a:pPr>
            <a:endParaRPr lang="en-US" altLang="zh-CN" sz="2800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3314" name="Rectangle 2"/>
          <p:cNvSpPr/>
          <p:nvPr/>
        </p:nvSpPr>
        <p:spPr>
          <a:xfrm>
            <a:off x="990600" y="0"/>
            <a:ext cx="8153400" cy="1066800"/>
          </a:xfrm>
          <a:prstGeom prst="rect">
            <a:avLst/>
          </a:prstGeom>
          <a:gradFill rotWithShape="0">
            <a:gsLst>
              <a:gs pos="0">
                <a:srgbClr val="3F8DFF"/>
              </a:gs>
              <a:gs pos="100000">
                <a:schemeClr val="bg1"/>
              </a:gs>
            </a:gsLst>
            <a:path path="rect">
              <a:fillToRect l="100000" b="100000"/>
            </a:path>
            <a:tileRect/>
          </a:gradFill>
          <a:ln w="9525">
            <a:noFill/>
          </a:ln>
        </p:spPr>
        <p:txBody>
          <a:bodyPr anchor="ctr" anchorCtr="0"/>
          <a:lstStyle/>
          <a:p>
            <a:pPr algn="r"/>
            <a:r>
              <a:rPr lang="zh-CN" altLang="en-US" sz="4400" b="1" dirty="0">
                <a:solidFill>
                  <a:srgbClr val="8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数据库系统：设计篇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/>
          <p:nvPr/>
        </p:nvSpPr>
        <p:spPr>
          <a:xfrm>
            <a:off x="146050" y="1087438"/>
            <a:ext cx="8997950" cy="5713412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marL="342900" indent="-342900" eaLnBrk="0" hangingPunct="0">
              <a:spcBef>
                <a:spcPts val="1200"/>
              </a:spcBef>
              <a:buSzPct val="60000"/>
              <a:buFont typeface="Wingdings" panose="05000000000000000000" pitchFamily="2" charset="2"/>
              <a:buChar char="l"/>
            </a:pP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逻辑数据库设计</a:t>
            </a:r>
          </a:p>
          <a:p>
            <a:pPr marL="914400" lvl="1" indent="-457200" eaLnBrk="0" hangingPunct="0">
              <a:buClr>
                <a:srgbClr val="0000FF"/>
              </a:buClr>
              <a:buSzPct val="60000"/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初始关系模式形成，关系模式规范化、优化，定义完整性和安全性约束，定义子模式，性能估计</a:t>
            </a:r>
          </a:p>
          <a:p>
            <a:pPr marL="914400" lvl="1" indent="-457200" eaLnBrk="0" hangingPunct="0">
              <a:buClr>
                <a:srgbClr val="0000FF"/>
              </a:buClr>
              <a:buSzPct val="60000"/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重点：</a:t>
            </a:r>
          </a:p>
          <a:p>
            <a:pPr marL="1371600" lvl="2" indent="-457200" eaLnBrk="0" hangingPunct="0">
              <a:buClr>
                <a:srgbClr val="0000FF"/>
              </a:buClr>
              <a:buSzPct val="60000"/>
              <a:buFont typeface="Wingdings" panose="05000000000000000000" charset="0"/>
              <a:buChar char="ü"/>
            </a:pPr>
            <a:r>
              <a:rPr lang="en-US" altLang="zh-CN" sz="28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ER</a:t>
            </a:r>
            <a:r>
              <a:rPr lang="zh-CN" altLang="en-US" sz="28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图—&gt;关系表，</a:t>
            </a:r>
          </a:p>
          <a:p>
            <a:pPr marL="1371600" lvl="2" indent="-457200" eaLnBrk="0" hangingPunct="0">
              <a:buClr>
                <a:srgbClr val="0000FF"/>
              </a:buClr>
              <a:buSzPct val="60000"/>
              <a:buFont typeface="Wingdings" panose="05000000000000000000" charset="0"/>
              <a:buChar char="ü"/>
            </a:pPr>
            <a:r>
              <a:rPr lang="zh-CN" altLang="en-US" sz="28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关系数据库的规范化</a:t>
            </a:r>
            <a:r>
              <a:rPr lang="en-US" altLang="zh-CN" sz="28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: </a:t>
            </a:r>
            <a:r>
              <a:rPr lang="zh-CN" altLang="en-US" sz="2800" dirty="0">
                <a:solidFill>
                  <a:srgbClr val="DC22DA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函数依赖、完全函数依赖、部分函数依赖、传递函数依赖、Armstrong公理系统、求属性闭包、求候选码、求极小函数依赖集</a:t>
            </a:r>
            <a:r>
              <a:rPr lang="zh-CN" altLang="en-US" sz="28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</a:p>
          <a:p>
            <a:pPr marL="1371600" lvl="2" indent="-457200" eaLnBrk="0" hangingPunct="0">
              <a:buClr>
                <a:srgbClr val="0000FF"/>
              </a:buClr>
              <a:buSzPct val="60000"/>
              <a:buFont typeface="Wingdings" panose="05000000000000000000" charset="0"/>
              <a:buChar char="ü"/>
            </a:pPr>
            <a:r>
              <a:rPr lang="en-US" altLang="zh-CN" sz="28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关系数据规范形式:</a:t>
            </a:r>
            <a:r>
              <a:rPr lang="en-US" altLang="zh-CN" sz="2800" dirty="0">
                <a:solidFill>
                  <a:srgbClr val="DC22DA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1NF、2NF、3NF、BCNF、无损连接性、函数依赖保持性、判别方法、关系模式的分解算法</a:t>
            </a:r>
            <a:endParaRPr lang="en-US" altLang="zh-CN" sz="2800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4338" name="Rectangle 2"/>
          <p:cNvSpPr/>
          <p:nvPr/>
        </p:nvSpPr>
        <p:spPr>
          <a:xfrm>
            <a:off x="990600" y="0"/>
            <a:ext cx="8153400" cy="1066800"/>
          </a:xfrm>
          <a:prstGeom prst="rect">
            <a:avLst/>
          </a:prstGeom>
          <a:gradFill rotWithShape="0">
            <a:gsLst>
              <a:gs pos="0">
                <a:srgbClr val="3F8DFF"/>
              </a:gs>
              <a:gs pos="100000">
                <a:schemeClr val="bg1"/>
              </a:gs>
            </a:gsLst>
            <a:path path="rect">
              <a:fillToRect l="100000" b="100000"/>
            </a:path>
            <a:tileRect/>
          </a:gradFill>
          <a:ln w="9525">
            <a:noFill/>
          </a:ln>
        </p:spPr>
        <p:txBody>
          <a:bodyPr anchor="ctr" anchorCtr="0"/>
          <a:lstStyle/>
          <a:p>
            <a:pPr algn="r"/>
            <a:r>
              <a:rPr lang="zh-CN" altLang="en-US" sz="4400" b="1" dirty="0">
                <a:solidFill>
                  <a:srgbClr val="8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数据库系统：设计篇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/>
          <p:nvPr/>
        </p:nvSpPr>
        <p:spPr>
          <a:xfrm>
            <a:off x="146050" y="1590675"/>
            <a:ext cx="8997950" cy="344487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marL="342900" indent="-342900" eaLnBrk="0" fontAlgn="base" hangingPunct="0">
              <a:spcBef>
                <a:spcPts val="1200"/>
              </a:spcBef>
              <a:buSzPct val="60000"/>
              <a:buFont typeface="Wingdings" panose="05000000000000000000" pitchFamily="2" charset="2"/>
              <a:buChar char="l"/>
            </a:pPr>
            <a:r>
              <a:rPr lang="zh-CN" altLang="en-US" sz="2800" strike="noStrike" noProof="1"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物理数据库设计</a:t>
            </a:r>
            <a:endParaRPr lang="zh-CN" altLang="en-US" sz="2800" strike="noStrike" noProof="1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914400" lvl="1" indent="-457200" eaLnBrk="0" fontAlgn="base" hangingPunct="0">
              <a:buClr>
                <a:srgbClr val="0000FF"/>
              </a:buClr>
              <a:buSzPct val="60000"/>
              <a:buFont typeface="Wingdings" panose="05000000000000000000" pitchFamily="2" charset="2"/>
              <a:buChar char="Ø"/>
            </a:pPr>
            <a:r>
              <a:rPr lang="zh-CN" altLang="en-US" sz="2800" strike="noStrike" noProof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影响物理数据库设计的因素，关系模式选择存取方法，设计关系、索引等数据库文件的物理存储结构</a:t>
            </a:r>
            <a:endParaRPr lang="zh-CN" altLang="en-US" sz="2800" strike="noStrike" noProof="1">
              <a:solidFill>
                <a:srgbClr val="0000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914400" lvl="1" indent="-457200" eaLnBrk="0" fontAlgn="base" hangingPunct="0">
              <a:buClr>
                <a:srgbClr val="0000FF"/>
              </a:buClr>
              <a:buSzPct val="60000"/>
              <a:buFont typeface="Wingdings" panose="05000000000000000000" pitchFamily="2" charset="2"/>
              <a:buChar char="Ø"/>
            </a:pPr>
            <a:r>
              <a:rPr lang="zh-CN" altLang="en-US" sz="2800" strike="noStrike" noProof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重点：</a:t>
            </a:r>
            <a:endParaRPr lang="zh-CN" altLang="en-US" sz="2800" strike="noStrike" noProof="1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1371600" lvl="2" indent="-457200" eaLnBrk="0" fontAlgn="base" hangingPunct="0">
              <a:buClr>
                <a:srgbClr val="0000FF"/>
              </a:buClr>
              <a:buSzPct val="60000"/>
              <a:buFont typeface="Wingdings" panose="05000000000000000000" charset="0"/>
              <a:buChar char="ü"/>
            </a:pPr>
            <a:r>
              <a:rPr lang="zh-CN" altLang="en-US" sz="2800" strike="noStrike" noProof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影响物理数据库设计的因素、</a:t>
            </a:r>
            <a:endParaRPr lang="zh-CN" altLang="en-US" sz="2800" strike="noStrike" noProof="1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1371600" lvl="2" indent="-457200" eaLnBrk="0" fontAlgn="base" hangingPunct="0">
              <a:buClr>
                <a:srgbClr val="0000FF"/>
              </a:buClr>
              <a:buSzPct val="60000"/>
              <a:buFont typeface="Wingdings" panose="05000000000000000000" charset="0"/>
              <a:buChar char="ü"/>
            </a:pPr>
            <a:r>
              <a:rPr lang="zh-CN" altLang="en-US" sz="2800" strike="noStrike" noProof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聚集存储方法</a:t>
            </a:r>
            <a:endParaRPr lang="zh-CN" altLang="en-US" sz="2800" strike="noStrike" noProof="1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2" eaLnBrk="0" fontAlgn="base" hangingPunct="0">
              <a:buClr>
                <a:srgbClr val="0000FF"/>
              </a:buClr>
              <a:buSzPct val="60000"/>
              <a:buFont typeface="Wingdings" panose="05000000000000000000" charset="0"/>
            </a:pPr>
            <a:endParaRPr lang="en-US" altLang="zh-CN" sz="2800" strike="noStrike" noProof="1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5362" name="Rectangle 2"/>
          <p:cNvSpPr/>
          <p:nvPr/>
        </p:nvSpPr>
        <p:spPr>
          <a:xfrm>
            <a:off x="990600" y="0"/>
            <a:ext cx="8153400" cy="1066800"/>
          </a:xfrm>
          <a:prstGeom prst="rect">
            <a:avLst/>
          </a:prstGeom>
          <a:gradFill rotWithShape="0">
            <a:gsLst>
              <a:gs pos="0">
                <a:srgbClr val="3F8DFF"/>
              </a:gs>
              <a:gs pos="100000">
                <a:schemeClr val="bg1"/>
              </a:gs>
            </a:gsLst>
            <a:path path="rect">
              <a:fillToRect l="100000" b="100000"/>
            </a:path>
            <a:tileRect/>
          </a:gradFill>
          <a:ln w="9525">
            <a:noFill/>
          </a:ln>
        </p:spPr>
        <p:txBody>
          <a:bodyPr anchor="ctr" anchorCtr="0"/>
          <a:lstStyle/>
          <a:p>
            <a:pPr algn="r"/>
            <a:r>
              <a:rPr lang="zh-CN" altLang="en-US" sz="4400" b="1" dirty="0">
                <a:solidFill>
                  <a:srgbClr val="8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数据库系统：设计篇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/>
          <p:nvPr/>
        </p:nvSpPr>
        <p:spPr>
          <a:xfrm>
            <a:off x="146050" y="1087438"/>
            <a:ext cx="8997950" cy="571341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marL="342900" indent="-342900" eaLnBrk="0" fontAlgn="base" hangingPunct="0">
              <a:spcBef>
                <a:spcPts val="1200"/>
              </a:spcBef>
              <a:buSzPct val="60000"/>
              <a:buFont typeface="Wingdings" panose="05000000000000000000" pitchFamily="2" charset="2"/>
              <a:buChar char="l"/>
            </a:pPr>
            <a:r>
              <a:rPr lang="zh-CN" altLang="en-US" sz="2800" strike="noStrike" noProof="1"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物理存储结构</a:t>
            </a:r>
            <a:endParaRPr lang="zh-CN" altLang="en-US" sz="2800" strike="noStrike" noProof="1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914400" lvl="1" indent="-457200" eaLnBrk="0" fontAlgn="base" hangingPunct="0">
              <a:buClr>
                <a:srgbClr val="0000FF"/>
              </a:buClr>
              <a:buSzPct val="60000"/>
              <a:buFont typeface="Wingdings" panose="05000000000000000000" pitchFamily="2" charset="2"/>
              <a:buChar char="Ø"/>
            </a:pPr>
            <a:r>
              <a:rPr lang="zh-CN" altLang="en-US" sz="2800" strike="noStrike" noProof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数据库存储设备，磁盘文件，Hash文件，索引文件B+树文件索引，B树文件索引</a:t>
            </a:r>
            <a:endParaRPr lang="zh-CN" altLang="en-US" sz="2800" strike="noStrike" noProof="1">
              <a:solidFill>
                <a:srgbClr val="0000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914400" lvl="1" indent="-457200" eaLnBrk="0" fontAlgn="base" hangingPunct="0">
              <a:buClr>
                <a:srgbClr val="0000FF"/>
              </a:buClr>
              <a:buSzPct val="60000"/>
              <a:buFont typeface="Wingdings" panose="05000000000000000000" pitchFamily="2" charset="2"/>
              <a:buChar char="Ø"/>
            </a:pPr>
            <a:r>
              <a:rPr lang="zh-CN" altLang="en-US" sz="2800" strike="noStrike" noProof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重点：</a:t>
            </a:r>
            <a:endParaRPr lang="zh-CN" altLang="en-US" sz="2800" strike="noStrike" noProof="1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1371600" lvl="2" indent="-457200" eaLnBrk="0" fontAlgn="base" hangingPunct="0">
              <a:buClr>
                <a:srgbClr val="0000FF"/>
              </a:buClr>
              <a:buSzPct val="60000"/>
              <a:buFont typeface="Wingdings" panose="05000000000000000000" charset="0"/>
              <a:buChar char="ü"/>
            </a:pPr>
            <a:r>
              <a:rPr lang="zh-CN" altLang="en-US" sz="2800" strike="noStrike" noProof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磁盘缓冲区处理技术、</a:t>
            </a:r>
            <a:endParaRPr lang="zh-CN" altLang="en-US" sz="2800" strike="noStrike" noProof="1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1371600" lvl="2" indent="-457200" eaLnBrk="0" fontAlgn="base" hangingPunct="0">
              <a:buClr>
                <a:srgbClr val="0000FF"/>
              </a:buClr>
              <a:buSzPct val="60000"/>
              <a:buFont typeface="Wingdings" panose="05000000000000000000" charset="0"/>
              <a:buChar char="ü"/>
            </a:pPr>
            <a:r>
              <a:rPr lang="zh-CN" altLang="en-US" sz="2800" strike="noStrike" noProof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磁盘容错技术(</a:t>
            </a:r>
            <a:r>
              <a:rPr lang="zh-CN" altLang="en-US" sz="2800" strike="noStrike" noProof="1">
                <a:solidFill>
                  <a:srgbClr val="DC22DA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RAID1,2,4,5</a:t>
            </a:r>
            <a:r>
              <a:rPr lang="zh-CN" altLang="en-US" sz="2800" strike="noStrike" noProof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)</a:t>
            </a:r>
            <a:endParaRPr lang="zh-CN" altLang="en-US" sz="2800" strike="noStrike" noProof="1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1371600" lvl="2" indent="-457200" eaLnBrk="0" fontAlgn="base" hangingPunct="0">
              <a:buClr>
                <a:srgbClr val="0000FF"/>
              </a:buClr>
              <a:buSzPct val="60000"/>
              <a:buFont typeface="Wingdings" panose="05000000000000000000" charset="0"/>
              <a:buChar char="ü"/>
            </a:pPr>
            <a:r>
              <a:rPr lang="zh-CN" altLang="en-US" sz="2800" strike="noStrike" noProof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磁盘文件(</a:t>
            </a:r>
            <a:r>
              <a:rPr lang="zh-CN" altLang="en-US" sz="2800" strike="noStrike" noProof="1">
                <a:solidFill>
                  <a:srgbClr val="DC22DA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文件，文件记录、文件存储方式(连续、链式、索引</a:t>
            </a:r>
            <a:r>
              <a:rPr lang="zh-CN" altLang="en-US" sz="2800" strike="noStrike" noProof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)</a:t>
            </a:r>
            <a:endParaRPr lang="zh-CN" altLang="en-US" sz="2800" strike="noStrike" noProof="1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1371600" lvl="2" indent="-457200" eaLnBrk="0" fontAlgn="base" hangingPunct="0">
              <a:buClr>
                <a:srgbClr val="0000FF"/>
              </a:buClr>
              <a:buSzPct val="60000"/>
              <a:buFont typeface="Wingdings" panose="05000000000000000000" charset="0"/>
              <a:buChar char="ü"/>
            </a:pPr>
            <a:r>
              <a:rPr lang="zh-CN" altLang="en-US" sz="2800" strike="noStrike" noProof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Hash文件(</a:t>
            </a:r>
            <a:r>
              <a:rPr lang="zh-CN" altLang="en-US" sz="2800" strike="noStrike" noProof="1">
                <a:solidFill>
                  <a:srgbClr val="DC22DA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动态Hash技术</a:t>
            </a:r>
            <a:r>
              <a:rPr lang="zh-CN" altLang="en-US" sz="2800" strike="noStrike" noProof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)</a:t>
            </a:r>
            <a:endParaRPr lang="zh-CN" altLang="en-US" sz="2800" strike="noStrike" noProof="1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1371600" lvl="2" indent="-457200" eaLnBrk="0" fontAlgn="base" hangingPunct="0">
              <a:buClr>
                <a:srgbClr val="0000FF"/>
              </a:buClr>
              <a:buSzPct val="60000"/>
              <a:buFont typeface="Wingdings" panose="05000000000000000000" charset="0"/>
              <a:buChar char="ü"/>
            </a:pPr>
            <a:r>
              <a:rPr lang="zh-CN" altLang="en-US" sz="2800" strike="noStrike" noProof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索引文件</a:t>
            </a:r>
            <a:r>
              <a:rPr lang="en-US" altLang="zh-CN" sz="2800" strike="noStrike" noProof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(</a:t>
            </a:r>
            <a:r>
              <a:rPr lang="zh-CN" altLang="en-US" sz="2800" strike="noStrike" noProof="1">
                <a:solidFill>
                  <a:srgbClr val="DC22DA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主索引、聚集索引、辅助索引、多级索引、B+树索引结构</a:t>
            </a:r>
            <a:r>
              <a:rPr lang="en-US" altLang="zh-CN" sz="2800" strike="noStrike" noProof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)</a:t>
            </a:r>
            <a:endParaRPr lang="zh-CN" altLang="en-US" sz="2800" strike="noStrike" noProof="1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2" eaLnBrk="0" fontAlgn="base" hangingPunct="0">
              <a:buClr>
                <a:srgbClr val="0000FF"/>
              </a:buClr>
              <a:buSzPct val="60000"/>
              <a:buFont typeface="Wingdings" panose="05000000000000000000" charset="0"/>
            </a:pPr>
            <a:endParaRPr lang="en-US" altLang="zh-CN" sz="2800" strike="noStrike" noProof="1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6386" name="Rectangle 2"/>
          <p:cNvSpPr/>
          <p:nvPr/>
        </p:nvSpPr>
        <p:spPr>
          <a:xfrm>
            <a:off x="990600" y="0"/>
            <a:ext cx="8153400" cy="1066800"/>
          </a:xfrm>
          <a:prstGeom prst="rect">
            <a:avLst/>
          </a:prstGeom>
          <a:gradFill rotWithShape="0">
            <a:gsLst>
              <a:gs pos="0">
                <a:srgbClr val="3F8DFF"/>
              </a:gs>
              <a:gs pos="100000">
                <a:schemeClr val="bg1"/>
              </a:gs>
            </a:gsLst>
            <a:path path="rect">
              <a:fillToRect l="100000" b="100000"/>
            </a:path>
            <a:tileRect/>
          </a:gradFill>
          <a:ln w="9525">
            <a:noFill/>
          </a:ln>
        </p:spPr>
        <p:txBody>
          <a:bodyPr anchor="ctr" anchorCtr="0"/>
          <a:lstStyle/>
          <a:p>
            <a:pPr algn="r"/>
            <a:r>
              <a:rPr lang="zh-CN" altLang="en-US" sz="4400" b="1" dirty="0">
                <a:solidFill>
                  <a:srgbClr val="8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数据库系统：实现篇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76a25633-ae17-4eee-9872-6f4dd4d505f4"/>
  <p:tag name="COMMONDATA" val="eyJoZGlkIjoiZTQ4ODQwNThiYTg4YTBlNDhkZDRmNGNiNWM5NWE1YzAifQ=="/>
</p:tagLst>
</file>

<file path=ppt/theme/theme1.xml><?xml version="1.0" encoding="utf-8"?>
<a:theme xmlns:a="http://schemas.openxmlformats.org/drawingml/2006/main" name="Autumn2003-4">
  <a:themeElements>
    <a:clrScheme name="Autumn2003-4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Autumn2003-4">
      <a:majorFont>
        <a:latin typeface="楷体_GB2312"/>
        <a:ea typeface="楷体_GB2312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utumn2003-4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utumn2003-4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utumn2003-4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utumn2003-4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utumn2003-4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utumn2003-4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utumn2003-4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utumn2003-4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utumn2003-4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utumn2003-4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utumn2003-4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utumn2003-4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Autumn2003-4">
  <a:themeElements>
    <a:clrScheme name="Autumn2003-4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Autumn2003-4">
      <a:majorFont>
        <a:latin typeface="楷体_GB2312"/>
        <a:ea typeface="楷体_GB2312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utumn2003-4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utumn2003-4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utumn2003-4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utumn2003-4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utumn2003-4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utumn2003-4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utumn2003-4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utumn2003-4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utumn2003-4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utumn2003-4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utumn2003-4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utumn2003-4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Designs\Autumn2003-4.pot</Template>
  <TotalTime>0</TotalTime>
  <Words>732</Words>
  <Application>Microsoft Office PowerPoint</Application>
  <PresentationFormat>全屏显示(4:3)</PresentationFormat>
  <Paragraphs>113</Paragraphs>
  <Slides>14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23" baseType="lpstr">
      <vt:lpstr>华文新魏</vt:lpstr>
      <vt:lpstr>楷体_GB2312</vt:lpstr>
      <vt:lpstr>宋体</vt:lpstr>
      <vt:lpstr>Arial</vt:lpstr>
      <vt:lpstr>Comic Sans MS</vt:lpstr>
      <vt:lpstr>Times New Roman</vt:lpstr>
      <vt:lpstr>Wingdings</vt:lpstr>
      <vt:lpstr>Autumn2003-4</vt:lpstr>
      <vt:lpstr>1_Autumn2003-4</vt:lpstr>
      <vt:lpstr> 数据库系统 总结与要点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sony</dc:creator>
  <cp:lastModifiedBy>Dell</cp:lastModifiedBy>
  <cp:revision>462</cp:revision>
  <dcterms:created xsi:type="dcterms:W3CDTF">2018-02-25T02:24:00Z</dcterms:created>
  <dcterms:modified xsi:type="dcterms:W3CDTF">2023-12-17T07:11:07Z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2052-11.1.0.14036</vt:lpwstr>
  </property>
  <property fmtid="{D5CDD505-2E9C-101B-9397-08002B2CF9AE}" pid="3" name="ICV">
    <vt:lpwstr>97B0245BDF8640498C447F278CCB51C1</vt:lpwstr>
  </property>
</Properties>
</file>