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79"/>
  </p:notesMasterIdLst>
  <p:handoutMasterIdLst>
    <p:handoutMasterId r:id="rId80"/>
  </p:handoutMasterIdLst>
  <p:sldIdLst>
    <p:sldId id="599" r:id="rId3"/>
    <p:sldId id="288" r:id="rId4"/>
    <p:sldId id="290" r:id="rId5"/>
    <p:sldId id="292" r:id="rId6"/>
    <p:sldId id="293" r:id="rId7"/>
    <p:sldId id="328" r:id="rId8"/>
    <p:sldId id="297" r:id="rId9"/>
    <p:sldId id="298" r:id="rId10"/>
    <p:sldId id="304" r:id="rId11"/>
    <p:sldId id="305" r:id="rId12"/>
    <p:sldId id="299" r:id="rId13"/>
    <p:sldId id="539" r:id="rId14"/>
    <p:sldId id="540" r:id="rId15"/>
    <p:sldId id="541" r:id="rId16"/>
    <p:sldId id="542" r:id="rId17"/>
    <p:sldId id="543" r:id="rId18"/>
    <p:sldId id="544" r:id="rId19"/>
    <p:sldId id="545" r:id="rId20"/>
    <p:sldId id="546" r:id="rId21"/>
    <p:sldId id="547" r:id="rId22"/>
    <p:sldId id="600" r:id="rId23"/>
    <p:sldId id="548" r:id="rId24"/>
    <p:sldId id="550" r:id="rId25"/>
    <p:sldId id="549" r:id="rId26"/>
    <p:sldId id="551" r:id="rId27"/>
    <p:sldId id="552" r:id="rId28"/>
    <p:sldId id="553" r:id="rId29"/>
    <p:sldId id="554" r:id="rId30"/>
    <p:sldId id="555" r:id="rId31"/>
    <p:sldId id="601" r:id="rId32"/>
    <p:sldId id="556" r:id="rId33"/>
    <p:sldId id="557" r:id="rId34"/>
    <p:sldId id="558" r:id="rId35"/>
    <p:sldId id="559" r:id="rId36"/>
    <p:sldId id="560" r:id="rId37"/>
    <p:sldId id="602" r:id="rId38"/>
    <p:sldId id="604" r:id="rId39"/>
    <p:sldId id="603" r:id="rId40"/>
    <p:sldId id="638" r:id="rId41"/>
    <p:sldId id="675" r:id="rId42"/>
    <p:sldId id="606" r:id="rId43"/>
    <p:sldId id="607" r:id="rId44"/>
    <p:sldId id="608" r:id="rId45"/>
    <p:sldId id="609" r:id="rId46"/>
    <p:sldId id="611" r:id="rId47"/>
    <p:sldId id="612" r:id="rId48"/>
    <p:sldId id="613" r:id="rId49"/>
    <p:sldId id="614" r:id="rId50"/>
    <p:sldId id="615" r:id="rId51"/>
    <p:sldId id="616" r:id="rId52"/>
    <p:sldId id="639" r:id="rId53"/>
    <p:sldId id="618" r:id="rId54"/>
    <p:sldId id="619" r:id="rId55"/>
    <p:sldId id="620" r:id="rId56"/>
    <p:sldId id="621" r:id="rId57"/>
    <p:sldId id="622" r:id="rId58"/>
    <p:sldId id="623" r:id="rId59"/>
    <p:sldId id="624" r:id="rId60"/>
    <p:sldId id="625" r:id="rId61"/>
    <p:sldId id="626" r:id="rId62"/>
    <p:sldId id="627" r:id="rId63"/>
    <p:sldId id="628" r:id="rId64"/>
    <p:sldId id="629" r:id="rId65"/>
    <p:sldId id="630" r:id="rId66"/>
    <p:sldId id="631" r:id="rId67"/>
    <p:sldId id="632" r:id="rId68"/>
    <p:sldId id="633" r:id="rId69"/>
    <p:sldId id="634" r:id="rId70"/>
    <p:sldId id="635" r:id="rId71"/>
    <p:sldId id="636" r:id="rId72"/>
    <p:sldId id="637" r:id="rId73"/>
    <p:sldId id="371" r:id="rId74"/>
    <p:sldId id="372" r:id="rId75"/>
    <p:sldId id="538" r:id="rId76"/>
    <p:sldId id="598" r:id="rId77"/>
    <p:sldId id="287" r:id="rId78"/>
  </p:sldIdLst>
  <p:sldSz cx="9144000" cy="6858000" type="screen4x3"/>
  <p:notesSz cx="7099300" cy="10234613"/>
  <p:custDataLst>
    <p:tags r:id="rId81"/>
  </p:custDataLst>
  <p:defaultTextStyle>
    <a:defPPr>
      <a:defRPr lang="en-US"/>
    </a:defPPr>
    <a:lvl1pPr marL="0" lvl="0"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5pPr>
    <a:lvl6pPr marL="2286000" lvl="5"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6pPr>
    <a:lvl7pPr marL="2743200" lvl="6"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7pPr>
    <a:lvl8pPr marL="3200400" lvl="7"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8pPr>
    <a:lvl9pPr marL="3657600" lvl="8"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楷体_GB2312"/>
        <a:ea typeface="楷体_GB2312"/>
        <a:cs typeface="+mn-cs"/>
      </a:defRPr>
    </a:lvl9pPr>
  </p:defaultTextStyle>
  <p:extLst>
    <p:ext uri="{EFAFB233-063F-42B5-8137-9DF3F51BA10A}">
      <p15:sldGuideLst xmlns:p15="http://schemas.microsoft.com/office/powerpoint/2012/main">
        <p15:guide id="1" orient="horz" pos="2169" userDrawn="1">
          <p15:clr>
            <a:srgbClr val="A4A3A4"/>
          </p15:clr>
        </p15:guide>
        <p15:guide id="2" pos="28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a:srgbClr val="2929FF"/>
    <a:srgbClr val="FFEBFF"/>
    <a:srgbClr val="FFFFCC"/>
    <a:srgbClr val="FFCCCC"/>
    <a:srgbClr val="9933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102"/>
      </p:cViewPr>
      <p:guideLst>
        <p:guide orient="horz" pos="2169"/>
        <p:guide pos="289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3"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D792F54A-4A24-44CE-8760-1EDF9D6F135B}" type="datetimeFigureOut">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2023/11/2</a:t>
            </a:fld>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4"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5"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a:defRPr sz="1300" b="0">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C582EE9-CD75-4733-B945-F2D661499814}" type="slidenum">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楷体_GB2312"/>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楷体_GB231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84" name="Rectangle 4"/>
          <p:cNvSpPr>
            <a:spLocks noGrp="1" noRot="1" noChangeAspect="1" noTextEdi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eaLnBrk="1" hangingPunct="1">
              <a:defRPr sz="13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7EBA6A5-3781-4F60-A2AA-EF5CB87ADFDA}" type="slidenum">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楷体_GB2312"/>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楷体_GB231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solidFill>
                  <a:srgbClr val="000000"/>
                </a:solidFill>
                <a:latin typeface="Arial" panose="020B0604020202020204" pitchFamily="34" charset="0"/>
                <a:ea typeface="宋体" panose="02010600030101010101" pitchFamily="2" charset="-122"/>
              </a:rPr>
              <a:t>1</a:t>
            </a:fld>
            <a:endParaRPr lang="zh-CN" altLang="en-US" sz="1300" b="0" dirty="0">
              <a:solidFill>
                <a:srgbClr val="000000"/>
              </a:solidFill>
              <a:latin typeface="Arial" panose="020B0604020202020204" pitchFamily="34" charset="0"/>
              <a:ea typeface="宋体" panose="02010600030101010101" pitchFamily="2" charset="-122"/>
            </a:endParaRPr>
          </a:p>
        </p:txBody>
      </p:sp>
      <p:sp>
        <p:nvSpPr>
          <p:cNvPr id="22530" name="Rectangle 2"/>
          <p:cNvSpPr>
            <a:spLocks noGrp="1" noRot="1" noChangeAspect="1" noTextEdit="1"/>
          </p:cNvSpPr>
          <p:nvPr>
            <p:ph type="sldImg"/>
          </p:nvPr>
        </p:nvSpPr>
        <p:spPr/>
      </p:sp>
      <p:sp>
        <p:nvSpPr>
          <p:cNvPr id="22531" name="Rectangle 3"/>
          <p:cNvSpPr>
            <a:spLocks noGrp="1"/>
          </p:cNvSpPr>
          <p:nvPr>
            <p:ph type="body"/>
          </p:nvPr>
        </p:nvSpPr>
        <p:spPr/>
        <p:txBody>
          <a:bodyPr wrap="square" lIns="99048" tIns="49524" rIns="99048" bIns="49524" anchor="t" anchorCtr="0"/>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备注占位符 2"/>
          <p:cNvSpPr>
            <a:spLocks noGrp="1"/>
          </p:cNvSpPr>
          <p:nvPr>
            <p:ph type="body"/>
          </p:nvPr>
        </p:nvSpPr>
        <p:spPr/>
        <p:txBody>
          <a:bodyPr wrap="square" lIns="99048" tIns="49524" rIns="99048" bIns="49524" anchor="t" anchorCtr="0"/>
          <a:lstStyle/>
          <a:p>
            <a:pPr lvl="0"/>
            <a:r>
              <a:rPr lang="zh-CN" altLang="en-US" dirty="0"/>
              <a:t>好，我们对上述三个要素是什么 分别加以介绍，首先看实体</a:t>
            </a:r>
          </a:p>
        </p:txBody>
      </p:sp>
      <p:sp>
        <p:nvSpPr>
          <p:cNvPr id="5120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20</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noTextEdit="1"/>
          </p:cNvSpPr>
          <p:nvPr>
            <p:ph type="sldImg"/>
          </p:nvPr>
        </p:nvSpPr>
        <p:spPr/>
      </p:sp>
      <p:sp>
        <p:nvSpPr>
          <p:cNvPr id="53250" name="备注占位符 2"/>
          <p:cNvSpPr>
            <a:spLocks noGrp="1"/>
          </p:cNvSpPr>
          <p:nvPr>
            <p:ph type="body"/>
          </p:nvPr>
        </p:nvSpPr>
        <p:spPr/>
        <p:txBody>
          <a:bodyPr wrap="square" lIns="99048" tIns="49524" rIns="99048" bIns="49524" anchor="t" anchorCtr="0"/>
          <a:lstStyle/>
          <a:p>
            <a:pPr lvl="0"/>
            <a:endParaRPr lang="en-US" altLang="zh-CN" dirty="0"/>
          </a:p>
          <a:p>
            <a:pPr lvl="0"/>
            <a:r>
              <a:rPr lang="zh-CN" altLang="en-US" dirty="0"/>
              <a:t>所谓实体是</a:t>
            </a:r>
            <a:r>
              <a:rPr lang="zh-CN" altLang="en-US" dirty="0">
                <a:solidFill>
                  <a:srgbClr val="0000FF"/>
                </a:solidFill>
              </a:rPr>
              <a:t>现实世界中事物的抽象，也是</a:t>
            </a:r>
            <a:r>
              <a:rPr lang="en-US" altLang="zh-CN" dirty="0">
                <a:solidFill>
                  <a:srgbClr val="0000FF"/>
                </a:solidFill>
              </a:rPr>
              <a:t>ER</a:t>
            </a:r>
            <a:r>
              <a:rPr lang="zh-CN" altLang="en-US" dirty="0">
                <a:solidFill>
                  <a:srgbClr val="0000FF"/>
                </a:solidFill>
              </a:rPr>
              <a:t>模型的基本对象，例如实体可以指人或汽车等实际存在的事物</a:t>
            </a:r>
            <a:endParaRPr lang="en-US" altLang="zh-CN" dirty="0">
              <a:solidFill>
                <a:srgbClr val="0000FF"/>
              </a:solidFill>
            </a:endParaRPr>
          </a:p>
          <a:p>
            <a:pPr lvl="0"/>
            <a:r>
              <a:rPr lang="zh-CN" altLang="en-US" dirty="0">
                <a:solidFill>
                  <a:srgbClr val="0000FF"/>
                </a:solidFill>
              </a:rPr>
              <a:t>也可以指学校、课程等抽象的概念</a:t>
            </a:r>
            <a:endParaRPr lang="en-US" altLang="zh-CN" dirty="0">
              <a:solidFill>
                <a:srgbClr val="0000FF"/>
              </a:solidFill>
            </a:endParaRPr>
          </a:p>
          <a:p>
            <a:pPr lvl="0"/>
            <a:endParaRPr lang="en-US" altLang="zh-CN" dirty="0">
              <a:solidFill>
                <a:srgbClr val="0000FF"/>
              </a:solidFill>
            </a:endParaRPr>
          </a:p>
          <a:p>
            <a:pPr lvl="0"/>
            <a:r>
              <a:rPr lang="zh-CN" altLang="en-US" dirty="0">
                <a:solidFill>
                  <a:srgbClr val="0000FF"/>
                </a:solidFill>
              </a:rPr>
              <a:t>同时，每个实体均有一组特征和性质，我们称之为属性。为实体属性附确定的值，就会得到一个特定的实体。注意，数据库中存储的主要数据是什呢啊？正是实体的属性值</a:t>
            </a:r>
            <a:endParaRPr lang="en-US" altLang="zh-CN" dirty="0">
              <a:solidFill>
                <a:srgbClr val="0000FF"/>
              </a:solidFill>
            </a:endParaRPr>
          </a:p>
          <a:p>
            <a:pPr lvl="0"/>
            <a:endParaRPr lang="en-US" altLang="zh-CN" dirty="0">
              <a:solidFill>
                <a:srgbClr val="0000FF"/>
              </a:solidFill>
            </a:endParaRPr>
          </a:p>
          <a:p>
            <a:pPr lvl="0"/>
            <a:r>
              <a:rPr lang="zh-CN" altLang="en-US" dirty="0">
                <a:solidFill>
                  <a:srgbClr val="0000FF"/>
                </a:solidFill>
              </a:rPr>
              <a:t>好，给个例子，例如我们把学生看作实体，它应该包含哪些属性值啊？对，起码要包括名字、年龄、性别等属性。</a:t>
            </a:r>
            <a:endParaRPr lang="zh-CN" altLang="en-US" dirty="0"/>
          </a:p>
          <a:p>
            <a:pPr lvl="0"/>
            <a:endParaRPr lang="zh-CN" altLang="en-US" dirty="0"/>
          </a:p>
        </p:txBody>
      </p:sp>
      <p:sp>
        <p:nvSpPr>
          <p:cNvPr id="5325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21</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TextEdit="1"/>
          </p:cNvSpPr>
          <p:nvPr>
            <p:ph type="sldImg"/>
          </p:nvPr>
        </p:nvSpPr>
        <p:spPr/>
      </p:sp>
      <p:sp>
        <p:nvSpPr>
          <p:cNvPr id="55298" name="备注占位符 2"/>
          <p:cNvSpPr>
            <a:spLocks noGrp="1"/>
          </p:cNvSpPr>
          <p:nvPr>
            <p:ph type="body"/>
          </p:nvPr>
        </p:nvSpPr>
        <p:spPr/>
        <p:txBody>
          <a:bodyPr wrap="square" lIns="99048" tIns="49524" rIns="99048" bIns="49524" anchor="t" anchorCtr="0"/>
          <a:lstStyle/>
          <a:p>
            <a:pPr lvl="0"/>
            <a:endParaRPr lang="en-US" altLang="zh-CN" dirty="0"/>
          </a:p>
          <a:p>
            <a:pPr lvl="0"/>
            <a:r>
              <a:rPr lang="zh-CN" altLang="en-US" dirty="0"/>
              <a:t>所谓实体是</a:t>
            </a:r>
            <a:r>
              <a:rPr lang="zh-CN" altLang="en-US" dirty="0">
                <a:solidFill>
                  <a:srgbClr val="0000FF"/>
                </a:solidFill>
              </a:rPr>
              <a:t>现实世界中事物的抽象，也是</a:t>
            </a:r>
            <a:r>
              <a:rPr lang="en-US" altLang="zh-CN" dirty="0">
                <a:solidFill>
                  <a:srgbClr val="0000FF"/>
                </a:solidFill>
              </a:rPr>
              <a:t>ER</a:t>
            </a:r>
            <a:r>
              <a:rPr lang="zh-CN" altLang="en-US" dirty="0">
                <a:solidFill>
                  <a:srgbClr val="0000FF"/>
                </a:solidFill>
              </a:rPr>
              <a:t>模型的基本对象，例如实体可以指人或汽车等实际存在的事物</a:t>
            </a:r>
            <a:endParaRPr lang="en-US" altLang="zh-CN" dirty="0">
              <a:solidFill>
                <a:srgbClr val="0000FF"/>
              </a:solidFill>
            </a:endParaRPr>
          </a:p>
          <a:p>
            <a:pPr lvl="0"/>
            <a:r>
              <a:rPr lang="zh-CN" altLang="en-US" dirty="0">
                <a:solidFill>
                  <a:srgbClr val="0000FF"/>
                </a:solidFill>
              </a:rPr>
              <a:t>也可以指学校、课程等抽象的概念</a:t>
            </a:r>
            <a:endParaRPr lang="en-US" altLang="zh-CN" dirty="0">
              <a:solidFill>
                <a:srgbClr val="0000FF"/>
              </a:solidFill>
            </a:endParaRPr>
          </a:p>
          <a:p>
            <a:pPr lvl="0"/>
            <a:endParaRPr lang="en-US" altLang="zh-CN" dirty="0">
              <a:solidFill>
                <a:srgbClr val="0000FF"/>
              </a:solidFill>
            </a:endParaRPr>
          </a:p>
          <a:p>
            <a:pPr lvl="0"/>
            <a:r>
              <a:rPr lang="zh-CN" altLang="en-US" dirty="0">
                <a:solidFill>
                  <a:srgbClr val="0000FF"/>
                </a:solidFill>
              </a:rPr>
              <a:t>同时，每个实体均有一组特征和性质，我们称之为属性。为实体属性附确定的值，就会得到一个特定的实体。注意，数据库中存储的主要数据是什呢啊？正是实体的属性值</a:t>
            </a:r>
            <a:endParaRPr lang="en-US" altLang="zh-CN" dirty="0">
              <a:solidFill>
                <a:srgbClr val="0000FF"/>
              </a:solidFill>
            </a:endParaRPr>
          </a:p>
          <a:p>
            <a:pPr lvl="0"/>
            <a:endParaRPr lang="en-US" altLang="zh-CN" dirty="0">
              <a:solidFill>
                <a:srgbClr val="0000FF"/>
              </a:solidFill>
            </a:endParaRPr>
          </a:p>
          <a:p>
            <a:pPr lvl="0"/>
            <a:r>
              <a:rPr lang="zh-CN" altLang="en-US" dirty="0">
                <a:solidFill>
                  <a:srgbClr val="0000FF"/>
                </a:solidFill>
              </a:rPr>
              <a:t>好，给个例子，例如我们把学生看作实体，它应该包含哪些属性值啊？对，起码要包括名字、年龄、性别等属性。</a:t>
            </a:r>
            <a:endParaRPr lang="zh-CN" altLang="en-US" dirty="0"/>
          </a:p>
          <a:p>
            <a:pPr lvl="0"/>
            <a:endParaRPr lang="zh-CN" altLang="en-US" dirty="0"/>
          </a:p>
        </p:txBody>
      </p:sp>
      <p:sp>
        <p:nvSpPr>
          <p:cNvPr id="5529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22</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TextEdit="1"/>
          </p:cNvSpPr>
          <p:nvPr>
            <p:ph type="sldImg"/>
          </p:nvPr>
        </p:nvSpPr>
        <p:spPr/>
      </p:sp>
      <p:sp>
        <p:nvSpPr>
          <p:cNvPr id="57346" name="备注占位符 2"/>
          <p:cNvSpPr>
            <a:spLocks noGrp="1"/>
          </p:cNvSpPr>
          <p:nvPr>
            <p:ph type="body"/>
          </p:nvPr>
        </p:nvSpPr>
        <p:spPr/>
        <p:txBody>
          <a:bodyPr wrap="square" lIns="99048" tIns="49524" rIns="99048" bIns="49524" anchor="t" anchorCtr="0"/>
          <a:lstStyle/>
          <a:p>
            <a:pPr lvl="0"/>
            <a:r>
              <a:rPr lang="zh-CN" altLang="en-US" dirty="0"/>
              <a:t>为了便于理解，下面我们看一个例子，首先，教师是一个实体，那么这样的实体有哪些属性呢？</a:t>
            </a:r>
            <a:endParaRPr lang="en-US" altLang="zh-CN" dirty="0"/>
          </a:p>
          <a:p>
            <a:pPr lvl="0"/>
            <a:r>
              <a:rPr lang="zh-CN" altLang="en-US" dirty="0"/>
              <a:t>对，有姓名、性别、地址、工资、生日属性，这样教师这个实体就完成了。</a:t>
            </a:r>
            <a:endParaRPr lang="en-US" altLang="zh-CN" dirty="0"/>
          </a:p>
          <a:p>
            <a:pPr lvl="0"/>
            <a:endParaRPr lang="en-US" altLang="zh-CN" dirty="0"/>
          </a:p>
          <a:p>
            <a:pPr lvl="0"/>
            <a:r>
              <a:rPr lang="zh-CN" altLang="en-US" dirty="0"/>
              <a:t>为了得到一个特定的实体，我们可以对教师实体的对相应属性进行赋值，例如，姓名赋值张三，性别让其为男，地址是黑龙江省哈尔滨市西大直街</a:t>
            </a:r>
            <a:r>
              <a:rPr lang="en-US" altLang="zh-CN" dirty="0"/>
              <a:t>92</a:t>
            </a:r>
            <a:r>
              <a:rPr lang="zh-CN" altLang="en-US" dirty="0"/>
              <a:t>号，工资为</a:t>
            </a:r>
            <a:r>
              <a:rPr lang="en-US" altLang="zh-CN" dirty="0"/>
              <a:t>3000</a:t>
            </a:r>
            <a:r>
              <a:rPr lang="zh-CN" altLang="en-US" dirty="0"/>
              <a:t>，生日为</a:t>
            </a:r>
            <a:r>
              <a:rPr lang="en-US" altLang="zh-CN" dirty="0"/>
              <a:t>1980</a:t>
            </a:r>
            <a:r>
              <a:rPr lang="zh-CN" altLang="en-US" dirty="0"/>
              <a:t>年</a:t>
            </a:r>
            <a:r>
              <a:rPr lang="en-US" altLang="zh-CN" dirty="0"/>
              <a:t>1</a:t>
            </a:r>
            <a:r>
              <a:rPr lang="zh-CN" altLang="en-US" dirty="0"/>
              <a:t>月</a:t>
            </a:r>
            <a:r>
              <a:rPr lang="en-US" altLang="zh-CN" dirty="0"/>
              <a:t>1</a:t>
            </a:r>
            <a:r>
              <a:rPr lang="zh-CN" altLang="en-US" dirty="0"/>
              <a:t>号。经过赋值后，就会得到张三这样的特定实体。</a:t>
            </a:r>
          </a:p>
        </p:txBody>
      </p:sp>
      <p:sp>
        <p:nvSpPr>
          <p:cNvPr id="5734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23</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noTextEdit="1"/>
          </p:cNvSpPr>
          <p:nvPr>
            <p:ph type="sldImg"/>
          </p:nvPr>
        </p:nvSpPr>
        <p:spPr/>
      </p:sp>
      <p:sp>
        <p:nvSpPr>
          <p:cNvPr id="59394" name="备注占位符 2"/>
          <p:cNvSpPr>
            <a:spLocks noGrp="1"/>
          </p:cNvSpPr>
          <p:nvPr>
            <p:ph type="body"/>
          </p:nvPr>
        </p:nvSpPr>
        <p:spPr/>
        <p:txBody>
          <a:bodyPr wrap="square" lIns="99048" tIns="49524" rIns="99048" bIns="49524" anchor="t" anchorCtr="0"/>
          <a:lstStyle/>
          <a:p>
            <a:pPr lvl="0"/>
            <a:r>
              <a:rPr lang="zh-CN" altLang="en-US" dirty="0"/>
              <a:t>有了实体，下面，我们来看什么是实体集</a:t>
            </a:r>
            <a:endParaRPr lang="en-US" altLang="zh-CN" dirty="0"/>
          </a:p>
          <a:p>
            <a:pPr lvl="0"/>
            <a:endParaRPr lang="en-US" altLang="zh-CN" dirty="0"/>
          </a:p>
          <a:p>
            <a:pPr lvl="0"/>
            <a:r>
              <a:rPr lang="zh-CN" altLang="en-US" dirty="0"/>
              <a:t>所谓实体集是具有相同类型的实体构成的集合，也就是这些实体具有相同的属性</a:t>
            </a:r>
            <a:endParaRPr lang="en-US" altLang="zh-CN" dirty="0"/>
          </a:p>
          <a:p>
            <a:pPr lvl="0"/>
            <a:endParaRPr lang="en-US" altLang="zh-CN" dirty="0"/>
          </a:p>
          <a:p>
            <a:pPr lvl="0"/>
            <a:r>
              <a:rPr lang="zh-CN" altLang="en-US" dirty="0"/>
              <a:t>注意，实体集不必互不相交，什么意思，对，即一个实体可以属于不同的实体集。</a:t>
            </a:r>
          </a:p>
        </p:txBody>
      </p:sp>
      <p:sp>
        <p:nvSpPr>
          <p:cNvPr id="5939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24</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noTextEdit="1"/>
          </p:cNvSpPr>
          <p:nvPr>
            <p:ph type="sldImg"/>
          </p:nvPr>
        </p:nvSpPr>
        <p:spPr/>
      </p:sp>
      <p:sp>
        <p:nvSpPr>
          <p:cNvPr id="61442" name="备注占位符 2"/>
          <p:cNvSpPr>
            <a:spLocks noGrp="1"/>
          </p:cNvSpPr>
          <p:nvPr>
            <p:ph type="body"/>
          </p:nvPr>
        </p:nvSpPr>
        <p:spPr/>
        <p:txBody>
          <a:bodyPr wrap="square" lIns="99048" tIns="49524" rIns="99048" bIns="49524" anchor="t" anchorCtr="0"/>
          <a:lstStyle/>
          <a:p>
            <a:pPr lvl="0"/>
            <a:r>
              <a:rPr lang="zh-CN" altLang="en-US" dirty="0"/>
              <a:t>本张幻灯片给出了左边一个教师的实体集、右边一个学生的实体集，它们的属性分别为教师</a:t>
            </a:r>
            <a:r>
              <a:rPr lang="en-US" altLang="zh-CN" dirty="0"/>
              <a:t>ID</a:t>
            </a:r>
            <a:r>
              <a:rPr lang="zh-CN" altLang="en-US" dirty="0"/>
              <a:t>、教师姓名；学生</a:t>
            </a:r>
            <a:r>
              <a:rPr lang="en-US" altLang="zh-CN" dirty="0"/>
              <a:t>ID</a:t>
            </a:r>
            <a:r>
              <a:rPr lang="zh-CN" altLang="en-US" dirty="0"/>
              <a:t>、学生姓名，并对上述属性进行了赋值，得到若干特定实体。</a:t>
            </a:r>
            <a:endParaRPr lang="en-US" altLang="zh-CN" dirty="0"/>
          </a:p>
          <a:p>
            <a:pPr lvl="0"/>
            <a:endParaRPr lang="en-US" altLang="zh-CN" dirty="0"/>
          </a:p>
          <a:p>
            <a:pPr lvl="0"/>
            <a:r>
              <a:rPr lang="zh-CN" altLang="en-US" dirty="0"/>
              <a:t>而这些特定实体构成的集合就称为实体集</a:t>
            </a:r>
          </a:p>
        </p:txBody>
      </p:sp>
      <p:sp>
        <p:nvSpPr>
          <p:cNvPr id="6144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25</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OK</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，实体、实体集的概念我们介绍完了，下面来看</a:t>
            </a:r>
            <a:r>
              <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ER</a:t>
            </a: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图的第二个要素：属性</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前面，我们已介绍了，属性是什么？大家还记不记得？</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对，属性描述</a:t>
            </a:r>
            <a:r>
              <a:rPr kumimoji="1" lang="zh-CN" altLang="en-US" sz="1200" b="0"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实体的一组特征或性质</a:t>
            </a:r>
            <a:r>
              <a:rPr kumimoji="1" lang="en-US" altLang="zh-CN" sz="1200" b="0"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sz="1200" b="0"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那么，根据实体的特征的不同，属性又可以分为如下几类。</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49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noTextEdit="1"/>
          </p:cNvSpPr>
          <p:nvPr>
            <p:ph type="sldImg"/>
          </p:nvPr>
        </p:nvSpPr>
        <p:spPr/>
      </p:sp>
      <p:sp>
        <p:nvSpPr>
          <p:cNvPr id="66562" name="备注占位符 2"/>
          <p:cNvSpPr>
            <a:spLocks noGrp="1"/>
          </p:cNvSpPr>
          <p:nvPr>
            <p:ph type="body"/>
          </p:nvPr>
        </p:nvSpPr>
        <p:spPr/>
        <p:txBody>
          <a:bodyPr wrap="square" lIns="99048" tIns="49524" rIns="99048" bIns="49524" anchor="t" anchorCtr="0"/>
          <a:lstStyle/>
          <a:p>
            <a:pPr lvl="0"/>
            <a:r>
              <a:rPr lang="zh-CN" altLang="en-US" dirty="0"/>
              <a:t>好，接下来我们来看什么是单值属性，什么是多值属性？很简单，即</a:t>
            </a:r>
            <a:r>
              <a:rPr lang="zh-CN" altLang="en-US" dirty="0">
                <a:solidFill>
                  <a:srgbClr val="800000"/>
                </a:solidFill>
              </a:rPr>
              <a:t>同一个实体只能取一个值</a:t>
            </a:r>
            <a:endParaRPr lang="en-US" altLang="zh-CN" dirty="0">
              <a:solidFill>
                <a:srgbClr val="800000"/>
              </a:solidFill>
            </a:endParaRPr>
          </a:p>
          <a:p>
            <a:pPr lvl="0"/>
            <a:endParaRPr lang="en-US" altLang="zh-CN" dirty="0">
              <a:solidFill>
                <a:srgbClr val="800000"/>
              </a:solidFill>
            </a:endParaRPr>
          </a:p>
          <a:p>
            <a:pPr lvl="0"/>
            <a:r>
              <a:rPr lang="zh-CN" altLang="en-US" dirty="0">
                <a:solidFill>
                  <a:srgbClr val="800000"/>
                </a:solidFill>
              </a:rPr>
              <a:t>相对而言，多值属性是指实体的一些属性可能取多个值</a:t>
            </a:r>
            <a:endParaRPr lang="en-US" altLang="zh-CN" dirty="0">
              <a:solidFill>
                <a:srgbClr val="800000"/>
              </a:solidFill>
            </a:endParaRPr>
          </a:p>
          <a:p>
            <a:pPr lvl="0"/>
            <a:endParaRPr lang="en-US" altLang="zh-CN" dirty="0">
              <a:solidFill>
                <a:srgbClr val="800000"/>
              </a:solidFill>
            </a:endParaRPr>
          </a:p>
          <a:p>
            <a:pPr marL="0" lvl="3" indent="0"/>
            <a:r>
              <a:rPr lang="zh-CN" altLang="en-US" dirty="0">
                <a:solidFill>
                  <a:srgbClr val="800000"/>
                </a:solidFill>
              </a:rPr>
              <a:t>例如，</a:t>
            </a:r>
            <a:r>
              <a:rPr lang="zh-CN" altLang="en-US" dirty="0"/>
              <a:t>同一个人只能具有一个年龄，所以人的年龄属性是一个单值属性。</a:t>
            </a:r>
          </a:p>
          <a:p>
            <a:pPr lvl="0"/>
            <a:endParaRPr lang="en-US" altLang="zh-CN" dirty="0"/>
          </a:p>
          <a:p>
            <a:pPr lvl="0"/>
            <a:r>
              <a:rPr lang="zh-CN" altLang="en-US" dirty="0"/>
              <a:t>相反地，一个人可能有多个职务和多个联系方式，因而职务和联系方式就是多值属性。</a:t>
            </a:r>
          </a:p>
        </p:txBody>
      </p:sp>
      <p:sp>
        <p:nvSpPr>
          <p:cNvPr id="6656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28</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noTextEdit="1"/>
          </p:cNvSpPr>
          <p:nvPr>
            <p:ph type="sldImg"/>
          </p:nvPr>
        </p:nvSpPr>
        <p:spPr/>
      </p:sp>
      <p:sp>
        <p:nvSpPr>
          <p:cNvPr id="68610" name="备注占位符 2"/>
          <p:cNvSpPr>
            <a:spLocks noGrp="1"/>
          </p:cNvSpPr>
          <p:nvPr>
            <p:ph type="body"/>
          </p:nvPr>
        </p:nvSpPr>
        <p:spPr/>
        <p:txBody>
          <a:bodyPr wrap="square" lIns="99048" tIns="49524" rIns="99048" bIns="49524" anchor="t" anchorCtr="0"/>
          <a:lstStyle/>
          <a:p>
            <a:pPr lvl="0"/>
            <a:endParaRPr lang="en-US" altLang="zh-CN" dirty="0"/>
          </a:p>
          <a:p>
            <a:pPr lvl="0"/>
            <a:r>
              <a:rPr lang="zh-CN" altLang="en-US" dirty="0"/>
              <a:t>首先是复合属性，所谓复合属性 即划分为多个具有独立意义的子属性</a:t>
            </a:r>
            <a:endParaRPr lang="en-US" altLang="zh-CN" dirty="0"/>
          </a:p>
          <a:p>
            <a:pPr lvl="0"/>
            <a:endParaRPr lang="en-US" altLang="zh-CN" dirty="0"/>
          </a:p>
          <a:p>
            <a:pPr lvl="0"/>
            <a:r>
              <a:rPr lang="zh-CN" altLang="en-US" dirty="0"/>
              <a:t>注意 复合属性具有层次结构，例如</a:t>
            </a:r>
            <a:endParaRPr lang="en-US" altLang="zh-CN" dirty="0"/>
          </a:p>
          <a:p>
            <a:pPr lvl="0"/>
            <a:endParaRPr lang="en-US" altLang="zh-CN" dirty="0"/>
          </a:p>
          <a:p>
            <a:pPr lvl="0"/>
            <a:r>
              <a:rPr lang="zh-CN" altLang="en-US" dirty="0"/>
              <a:t>地址属性可划分为邮编、省、市、区、街道，而街道又可分为街道名和门牌号。</a:t>
            </a:r>
            <a:endParaRPr lang="en-US" altLang="zh-CN" dirty="0"/>
          </a:p>
          <a:p>
            <a:pPr lvl="0"/>
            <a:r>
              <a:rPr lang="zh-CN" altLang="en-US" dirty="0"/>
              <a:t>所以说地址属性和街道属性均为复合属性，而且，从这个例子我们不难看出复合属性的层次关系</a:t>
            </a:r>
          </a:p>
        </p:txBody>
      </p:sp>
      <p:sp>
        <p:nvSpPr>
          <p:cNvPr id="6861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29</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p:cNvSpPr>
            <a:spLocks noGrp="1" noRot="1" noChangeAspect="1" noTextEdit="1"/>
          </p:cNvSpPr>
          <p:nvPr>
            <p:ph type="sldImg"/>
          </p:nvPr>
        </p:nvSpPr>
        <p:spPr/>
      </p:sp>
      <p:sp>
        <p:nvSpPr>
          <p:cNvPr id="70658" name="备注占位符 2"/>
          <p:cNvSpPr>
            <a:spLocks noGrp="1"/>
          </p:cNvSpPr>
          <p:nvPr>
            <p:ph type="body"/>
          </p:nvPr>
        </p:nvSpPr>
        <p:spPr/>
        <p:txBody>
          <a:bodyPr wrap="square" lIns="99048" tIns="49524" rIns="99048" bIns="49524" anchor="t" anchorCtr="0"/>
          <a:lstStyle/>
          <a:p>
            <a:pPr lvl="0"/>
            <a:r>
              <a:rPr lang="zh-CN" altLang="en-US" dirty="0"/>
              <a:t>最后，我们学习什么是</a:t>
            </a:r>
            <a:r>
              <a:rPr lang="zh-CN" altLang="en-US" dirty="0">
                <a:solidFill>
                  <a:srgbClr val="FF0000"/>
                </a:solidFill>
              </a:rPr>
              <a:t>导出属性？一个属性称为导出属性当且仅当它可由其他属性导出</a:t>
            </a:r>
            <a:endParaRPr lang="en-US" altLang="zh-CN" dirty="0">
              <a:solidFill>
                <a:srgbClr val="FF0000"/>
              </a:solidFill>
            </a:endParaRPr>
          </a:p>
          <a:p>
            <a:pPr marL="0" lvl="3" indent="0"/>
            <a:r>
              <a:rPr lang="zh-CN" altLang="en-US" dirty="0"/>
              <a:t>例如，从当前日期和生日属性的值可以确定年龄属性的值，因而年龄为导出属性；</a:t>
            </a:r>
            <a:endParaRPr lang="en-US" altLang="zh-CN" dirty="0"/>
          </a:p>
          <a:p>
            <a:pPr marL="0" lvl="3" indent="0"/>
            <a:r>
              <a:rPr lang="zh-CN" altLang="en-US" dirty="0"/>
              <a:t>同理，一个公司实体的雇员数属性的值可以通过累计该公司所有雇员得到，因而雇员数易导出属性。</a:t>
            </a:r>
            <a:endParaRPr lang="en-US" altLang="zh-CN" dirty="0"/>
          </a:p>
          <a:p>
            <a:pPr marL="0" lvl="3" indent="0"/>
            <a:endParaRPr lang="en-US" altLang="zh-CN" dirty="0"/>
          </a:p>
          <a:p>
            <a:pPr marL="0" lvl="3" indent="0"/>
            <a:r>
              <a:rPr lang="zh-CN" altLang="en-US" dirty="0"/>
              <a:t>此处需要注意，属性值可不可以为空啊？是可以的，例如，一个未获得任何学位的人的学位属性只能被设置为空值</a:t>
            </a:r>
            <a:endParaRPr lang="en-US" altLang="zh-CN" dirty="0"/>
          </a:p>
          <a:p>
            <a:pPr marL="0" lvl="3" indent="0"/>
            <a:endParaRPr lang="zh-CN" altLang="en-US" dirty="0"/>
          </a:p>
          <a:p>
            <a:pPr marL="0" lvl="3" indent="0"/>
            <a:endParaRPr lang="en-US" altLang="zh-CN" dirty="0"/>
          </a:p>
          <a:p>
            <a:pPr lvl="0"/>
            <a:endParaRPr lang="zh-CN" altLang="en-US" dirty="0"/>
          </a:p>
        </p:txBody>
      </p:sp>
      <p:sp>
        <p:nvSpPr>
          <p:cNvPr id="7065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30</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p:sp>
      <p:sp>
        <p:nvSpPr>
          <p:cNvPr id="34818" name="备注占位符 2"/>
          <p:cNvSpPr>
            <a:spLocks noGrp="1"/>
          </p:cNvSpPr>
          <p:nvPr>
            <p:ph type="body"/>
          </p:nvPr>
        </p:nvSpPr>
        <p:spPr/>
        <p:txBody>
          <a:bodyPr wrap="square" lIns="99048" tIns="49524" rIns="99048" bIns="49524" anchor="t" anchorCtr="0"/>
          <a:lstStyle/>
          <a:p>
            <a:pPr lvl="0"/>
            <a:r>
              <a:rPr lang="zh-CN" altLang="en-US" dirty="0"/>
              <a:t>因此，本节我们着重来学习概念数据库设计方法。</a:t>
            </a:r>
          </a:p>
        </p:txBody>
      </p:sp>
      <p:sp>
        <p:nvSpPr>
          <p:cNvPr id="3481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12</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p:cNvSpPr>
            <a:spLocks noGrp="1" noRot="1" noChangeAspect="1" noTextEdit="1"/>
          </p:cNvSpPr>
          <p:nvPr>
            <p:ph type="sldImg"/>
          </p:nvPr>
        </p:nvSpPr>
        <p:spPr/>
      </p:sp>
      <p:sp>
        <p:nvSpPr>
          <p:cNvPr id="72706" name="备注占位符 2"/>
          <p:cNvSpPr>
            <a:spLocks noGrp="1"/>
          </p:cNvSpPr>
          <p:nvPr>
            <p:ph type="body"/>
          </p:nvPr>
        </p:nvSpPr>
        <p:spPr/>
        <p:txBody>
          <a:bodyPr wrap="square" lIns="99048" tIns="49524" rIns="99048" bIns="49524" anchor="t" anchorCtr="0"/>
          <a:lstStyle/>
          <a:p>
            <a:pPr lvl="0"/>
            <a:r>
              <a:rPr lang="zh-CN" altLang="en-US" dirty="0"/>
              <a:t>最后，我们学习什么是</a:t>
            </a:r>
            <a:r>
              <a:rPr lang="zh-CN" altLang="en-US" dirty="0">
                <a:solidFill>
                  <a:srgbClr val="FF0000"/>
                </a:solidFill>
              </a:rPr>
              <a:t>导出属性？一个属性称为导出属性当且仅当它可由其他属性导出</a:t>
            </a:r>
            <a:endParaRPr lang="en-US" altLang="zh-CN" dirty="0">
              <a:solidFill>
                <a:srgbClr val="FF0000"/>
              </a:solidFill>
            </a:endParaRPr>
          </a:p>
          <a:p>
            <a:pPr marL="0" lvl="3" indent="0"/>
            <a:r>
              <a:rPr lang="zh-CN" altLang="en-US" dirty="0"/>
              <a:t>例如，从当前日期和生日属性的值可以确定年龄属性的值，因而年龄为导出属性；</a:t>
            </a:r>
            <a:endParaRPr lang="en-US" altLang="zh-CN" dirty="0"/>
          </a:p>
          <a:p>
            <a:pPr marL="0" lvl="3" indent="0"/>
            <a:r>
              <a:rPr lang="zh-CN" altLang="en-US" dirty="0"/>
              <a:t>同理，一个公司实体的雇员数属性的值可以通过累计该公司所有雇员得到，因而雇员数易导出属性。</a:t>
            </a:r>
            <a:endParaRPr lang="en-US" altLang="zh-CN" dirty="0"/>
          </a:p>
          <a:p>
            <a:pPr marL="0" lvl="3" indent="0"/>
            <a:endParaRPr lang="en-US" altLang="zh-CN" dirty="0"/>
          </a:p>
          <a:p>
            <a:pPr marL="0" lvl="3" indent="0"/>
            <a:r>
              <a:rPr lang="zh-CN" altLang="en-US" dirty="0"/>
              <a:t>此处需要注意，属性值可不可以为空啊？是可以的，例如，一个未获得任何学位的人的学位属性只能被设置为空值</a:t>
            </a:r>
            <a:endParaRPr lang="en-US" altLang="zh-CN" dirty="0"/>
          </a:p>
          <a:p>
            <a:pPr marL="0" lvl="3" indent="0"/>
            <a:endParaRPr lang="zh-CN" altLang="en-US" dirty="0"/>
          </a:p>
          <a:p>
            <a:pPr marL="0" lvl="3" indent="0"/>
            <a:endParaRPr lang="en-US" altLang="zh-CN" dirty="0"/>
          </a:p>
          <a:p>
            <a:pPr lvl="0"/>
            <a:endParaRPr lang="zh-CN" altLang="en-US" dirty="0"/>
          </a:p>
        </p:txBody>
      </p:sp>
      <p:sp>
        <p:nvSpPr>
          <p:cNvPr id="7270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31</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noTextEdit="1"/>
          </p:cNvSpPr>
          <p:nvPr>
            <p:ph type="sldImg"/>
          </p:nvPr>
        </p:nvSpPr>
        <p:spPr/>
      </p:sp>
      <p:sp>
        <p:nvSpPr>
          <p:cNvPr id="74754" name="备注占位符 2"/>
          <p:cNvSpPr>
            <a:spLocks noGrp="1"/>
          </p:cNvSpPr>
          <p:nvPr>
            <p:ph type="body"/>
          </p:nvPr>
        </p:nvSpPr>
        <p:spPr/>
        <p:txBody>
          <a:bodyPr wrap="square" lIns="99048" tIns="49524" rIns="99048" bIns="49524" anchor="t" anchorCtr="0"/>
          <a:lstStyle/>
          <a:p>
            <a:pPr lvl="0"/>
            <a:r>
              <a:rPr lang="zh-CN" altLang="en-US" dirty="0"/>
              <a:t>好，基于属性，我们可以对什么是键进行定义，实质上“键”对应了我们之前在数据库基础中所讲的“候选键”</a:t>
            </a:r>
            <a:endParaRPr lang="en-US" altLang="zh-CN" dirty="0"/>
          </a:p>
          <a:p>
            <a:pPr lvl="0"/>
            <a:endParaRPr lang="en-US" altLang="zh-CN" dirty="0"/>
          </a:p>
          <a:p>
            <a:pPr lvl="0"/>
            <a:r>
              <a:rPr lang="zh-CN" altLang="en-US" dirty="0"/>
              <a:t>在</a:t>
            </a:r>
            <a:r>
              <a:rPr lang="en-US" altLang="zh-CN" dirty="0"/>
              <a:t>ER</a:t>
            </a:r>
            <a:r>
              <a:rPr lang="zh-CN" altLang="en-US" dirty="0"/>
              <a:t>模型中，有由一个或多个属性组成的，能够区别不同实体的属性集合称为“键”</a:t>
            </a:r>
            <a:endParaRPr lang="en-US" altLang="zh-CN" dirty="0"/>
          </a:p>
          <a:p>
            <a:pPr lvl="0"/>
            <a:r>
              <a:rPr lang="zh-CN" altLang="en-US" dirty="0"/>
              <a:t>例如，由于不同学生不能具有相同的学号，学生实体集的学号属性是键</a:t>
            </a:r>
            <a:endParaRPr lang="en-US" altLang="zh-CN" dirty="0"/>
          </a:p>
          <a:p>
            <a:pPr lvl="0"/>
            <a:endParaRPr lang="en-US" altLang="zh-CN" dirty="0"/>
          </a:p>
          <a:p>
            <a:pPr lvl="0"/>
            <a:r>
              <a:rPr lang="zh-CN" altLang="en-US" dirty="0"/>
              <a:t>并且，我们把</a:t>
            </a:r>
            <a:r>
              <a:rPr lang="zh-CN" altLang="en-US" dirty="0">
                <a:solidFill>
                  <a:srgbClr val="2929FF"/>
                </a:solidFill>
              </a:rPr>
              <a:t>由一个属性构成的键称为</a:t>
            </a:r>
            <a:r>
              <a:rPr lang="zh-CN" altLang="en-US" dirty="0">
                <a:solidFill>
                  <a:srgbClr val="FF0000"/>
                </a:solidFill>
              </a:rPr>
              <a:t>简单键</a:t>
            </a:r>
            <a:r>
              <a:rPr lang="zh-CN" altLang="en-US" dirty="0">
                <a:solidFill>
                  <a:srgbClr val="2929FF"/>
                </a:solidFill>
              </a:rPr>
              <a:t>。由多个属性构成的键称为</a:t>
            </a:r>
            <a:r>
              <a:rPr lang="zh-CN" altLang="en-US" dirty="0">
                <a:solidFill>
                  <a:srgbClr val="FF0000"/>
                </a:solidFill>
              </a:rPr>
              <a:t>复合键</a:t>
            </a:r>
            <a:r>
              <a:rPr lang="zh-CN" altLang="en-US" dirty="0">
                <a:solidFill>
                  <a:srgbClr val="2929FF"/>
                </a:solidFill>
              </a:rPr>
              <a:t>，它们统称为</a:t>
            </a:r>
            <a:r>
              <a:rPr lang="zh-CN" altLang="en-US" dirty="0">
                <a:solidFill>
                  <a:srgbClr val="FF0000"/>
                </a:solidFill>
              </a:rPr>
              <a:t>键。</a:t>
            </a:r>
            <a:endParaRPr lang="en-US" altLang="zh-CN" dirty="0">
              <a:solidFill>
                <a:srgbClr val="FF0000"/>
              </a:solidFill>
            </a:endParaRPr>
          </a:p>
          <a:p>
            <a:pPr lvl="0"/>
            <a:endParaRPr lang="en-US" altLang="zh-CN" dirty="0">
              <a:solidFill>
                <a:srgbClr val="FF0000"/>
              </a:solidFill>
            </a:endParaRPr>
          </a:p>
          <a:p>
            <a:pPr lvl="0"/>
            <a:r>
              <a:rPr lang="zh-CN" altLang="en-US" dirty="0">
                <a:solidFill>
                  <a:srgbClr val="FF0000"/>
                </a:solidFill>
              </a:rPr>
              <a:t>由于</a:t>
            </a:r>
            <a:r>
              <a:rPr lang="zh-CN" altLang="en-US" dirty="0">
                <a:solidFill>
                  <a:srgbClr val="2929FF"/>
                </a:solidFill>
              </a:rPr>
              <a:t>键是实体集的一个重要完整性约束，规定了不同的实体在键上不能取相同的值</a:t>
            </a:r>
            <a:endParaRPr lang="en-US" altLang="zh-CN" dirty="0">
              <a:solidFill>
                <a:srgbClr val="2929FF"/>
              </a:solidFill>
            </a:endParaRPr>
          </a:p>
          <a:p>
            <a:pPr lvl="0"/>
            <a:endParaRPr lang="en-US" altLang="zh-CN" dirty="0">
              <a:solidFill>
                <a:srgbClr val="2929FF"/>
              </a:solidFill>
            </a:endParaRPr>
          </a:p>
          <a:p>
            <a:pPr marL="0" lvl="2" indent="0"/>
            <a:r>
              <a:rPr lang="zh-CN" altLang="en-US" dirty="0">
                <a:solidFill>
                  <a:srgbClr val="2929FF"/>
                </a:solidFill>
              </a:rPr>
              <a:t>但是，一个实体集可以具有多个键，就跟我们在数据库基础篇中讲解的“候选键”可以多种是一样的。</a:t>
            </a:r>
            <a:r>
              <a:rPr lang="zh-CN" altLang="en-US" sz="2200" dirty="0"/>
              <a:t>例如，实体集人的姓名和生日属性是一个键，而身份证号属性是另一个键</a:t>
            </a:r>
          </a:p>
          <a:p>
            <a:pPr lvl="0"/>
            <a:endParaRPr lang="zh-CN" altLang="en-US" dirty="0"/>
          </a:p>
        </p:txBody>
      </p:sp>
      <p:sp>
        <p:nvSpPr>
          <p:cNvPr id="7475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32</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p:cNvSpPr>
            <a:spLocks noGrp="1" noRot="1" noChangeAspect="1" noTextEdit="1"/>
          </p:cNvSpPr>
          <p:nvPr>
            <p:ph type="sldImg"/>
          </p:nvPr>
        </p:nvSpPr>
        <p:spPr/>
      </p:sp>
      <p:sp>
        <p:nvSpPr>
          <p:cNvPr id="76802" name="备注占位符 2"/>
          <p:cNvSpPr>
            <a:spLocks noGrp="1"/>
          </p:cNvSpPr>
          <p:nvPr>
            <p:ph type="body"/>
          </p:nvPr>
        </p:nvSpPr>
        <p:spPr/>
        <p:txBody>
          <a:bodyPr wrap="square" lIns="99048" tIns="49524" rIns="99048" bIns="49524" anchor="t" anchorCtr="0"/>
          <a:lstStyle/>
          <a:p>
            <a:pPr lvl="0"/>
            <a:r>
              <a:rPr lang="zh-CN" altLang="en-US" dirty="0"/>
              <a:t>以上是实体与属性，好，下面我们来看一下</a:t>
            </a:r>
            <a:r>
              <a:rPr lang="en-US" altLang="zh-CN" dirty="0"/>
              <a:t>ER</a:t>
            </a:r>
            <a:r>
              <a:rPr lang="zh-CN" altLang="en-US" dirty="0"/>
              <a:t>模型的最后一个要素，联系</a:t>
            </a:r>
          </a:p>
        </p:txBody>
      </p:sp>
      <p:sp>
        <p:nvSpPr>
          <p:cNvPr id="7680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33</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TextEdit="1"/>
          </p:cNvSpPr>
          <p:nvPr>
            <p:ph type="sldImg"/>
          </p:nvPr>
        </p:nvSpPr>
        <p:spPr/>
      </p:sp>
      <p:sp>
        <p:nvSpPr>
          <p:cNvPr id="78850" name="备注占位符 2"/>
          <p:cNvSpPr>
            <a:spLocks noGrp="1"/>
          </p:cNvSpPr>
          <p:nvPr>
            <p:ph type="body"/>
          </p:nvPr>
        </p:nvSpPr>
        <p:spPr/>
        <p:txBody>
          <a:bodyPr wrap="square" lIns="99048" tIns="49524" rIns="99048" bIns="49524" anchor="t" anchorCtr="0"/>
          <a:lstStyle/>
          <a:p>
            <a:pPr lvl="0"/>
            <a:r>
              <a:rPr lang="zh-CN" altLang="en-US" dirty="0"/>
              <a:t>现实世界中存在的实体，必然与其他实体存在着这样那样的关联，而我们将这种关系称为实体间的联系。</a:t>
            </a:r>
            <a:endParaRPr lang="en-US" altLang="zh-CN" dirty="0"/>
          </a:p>
          <a:p>
            <a:pPr lvl="0"/>
            <a:endParaRPr lang="en-US" altLang="zh-CN" dirty="0"/>
          </a:p>
          <a:p>
            <a:pPr marL="0" lvl="2" indent="0"/>
            <a:r>
              <a:rPr lang="zh-CN" altLang="en-US" dirty="0"/>
              <a:t>例如，一个学生必属于一个系</a:t>
            </a:r>
            <a:r>
              <a:rPr lang="en-US" altLang="zh-CN" dirty="0"/>
              <a:t>,</a:t>
            </a:r>
            <a:r>
              <a:rPr lang="zh-CN" altLang="en-US" dirty="0"/>
              <a:t>那么学生与系之间就存在着一个联系；再如，一个学生需选修多门课程，学生与课程之间亦存在着联系。</a:t>
            </a:r>
            <a:endParaRPr lang="en-US" altLang="zh-CN" dirty="0"/>
          </a:p>
          <a:p>
            <a:pPr lvl="0"/>
            <a:endParaRPr lang="zh-CN" altLang="en-US" dirty="0"/>
          </a:p>
        </p:txBody>
      </p:sp>
      <p:sp>
        <p:nvSpPr>
          <p:cNvPr id="7885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34</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显而易见，联系集是同类联系构成的集合。</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下面，我们给一个联系的例子</a:t>
            </a: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我们称一个联系集所关联的实体集的数量为这个</a:t>
            </a:r>
            <a:r>
              <a:rPr kumimoji="1" lang="zh-CN" altLang="en-US" sz="12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联系集的阶</a:t>
            </a:r>
            <a:r>
              <a:rPr kumimoji="1" lang="zh-CN" altLang="en-US"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。阶为</a:t>
            </a:r>
            <a:r>
              <a:rPr kumimoji="1" lang="en-US" altLang="zh-CN"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的联系集称为</a:t>
            </a:r>
            <a:r>
              <a:rPr kumimoji="1" lang="en-US" altLang="zh-CN"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zh-CN" altLang="en-US"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元联系集。本例中联系的阶为</a:t>
            </a:r>
            <a:r>
              <a:rPr kumimoji="1" lang="en-US" altLang="zh-CN"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endParaRPr kumimoji="1" lang="zh-CN" altLang="en-US" sz="1200" b="0"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089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35</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noTextEdit="1"/>
          </p:cNvSpPr>
          <p:nvPr>
            <p:ph type="sldImg"/>
          </p:nvPr>
        </p:nvSpPr>
        <p:spPr/>
      </p:sp>
      <p:sp>
        <p:nvSpPr>
          <p:cNvPr id="82946" name="备注占位符 2"/>
          <p:cNvSpPr>
            <a:spLocks noGrp="1"/>
          </p:cNvSpPr>
          <p:nvPr>
            <p:ph type="body"/>
          </p:nvPr>
        </p:nvSpPr>
        <p:spPr/>
        <p:txBody>
          <a:bodyPr wrap="square" lIns="99048" tIns="49524" rIns="99048" bIns="49524" anchor="t" anchorCtr="0"/>
          <a:lstStyle/>
          <a:p>
            <a:pPr lvl="0"/>
            <a:r>
              <a:rPr lang="zh-CN" altLang="en-US" dirty="0"/>
              <a:t>注意 </a:t>
            </a:r>
            <a:r>
              <a:rPr lang="zh-CN" altLang="en-US" dirty="0">
                <a:solidFill>
                  <a:srgbClr val="0000FF"/>
                </a:solidFill>
              </a:rPr>
              <a:t>实体之间的联系既可以使用联系集定义，也可以通过实体属性来表示。</a:t>
            </a:r>
            <a:endParaRPr lang="en-US" altLang="zh-CN" dirty="0">
              <a:solidFill>
                <a:srgbClr val="0000FF"/>
              </a:solidFill>
            </a:endParaRPr>
          </a:p>
          <a:p>
            <a:pPr lvl="0"/>
            <a:r>
              <a:rPr lang="zh-CN" altLang="en-US" dirty="0"/>
              <a:t>例如，可以用属性表示实体教研室和系之间的所属联系。</a:t>
            </a:r>
            <a:endParaRPr lang="en-US" altLang="zh-CN" dirty="0"/>
          </a:p>
          <a:p>
            <a:pPr lvl="0"/>
            <a:r>
              <a:rPr lang="zh-CN" altLang="en-US" dirty="0"/>
              <a:t>也可以用联系表示两者的关系。</a:t>
            </a:r>
          </a:p>
        </p:txBody>
      </p:sp>
      <p:sp>
        <p:nvSpPr>
          <p:cNvPr id="8294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noTextEdit="1"/>
          </p:cNvSpPr>
          <p:nvPr>
            <p:ph type="sldImg"/>
          </p:nvPr>
        </p:nvSpPr>
        <p:spPr/>
      </p:sp>
      <p:sp>
        <p:nvSpPr>
          <p:cNvPr id="84994" name="备注占位符 2"/>
          <p:cNvSpPr>
            <a:spLocks noGrp="1"/>
          </p:cNvSpPr>
          <p:nvPr>
            <p:ph type="body"/>
          </p:nvPr>
        </p:nvSpPr>
        <p:spPr/>
        <p:txBody>
          <a:bodyPr wrap="square" lIns="99048" tIns="49524" rIns="99048" bIns="49524" anchor="t" anchorCtr="0"/>
          <a:lstStyle/>
          <a:p>
            <a:pPr lvl="0" defTabSz="987425"/>
            <a:r>
              <a:rPr lang="zh-CN" altLang="en-US" dirty="0"/>
              <a:t>我们将联系的属性称之为</a:t>
            </a:r>
            <a:r>
              <a:rPr lang="zh-CN" altLang="en-US" dirty="0">
                <a:solidFill>
                  <a:srgbClr val="800000"/>
                </a:solidFill>
              </a:rPr>
              <a:t>描述性属性</a:t>
            </a:r>
          </a:p>
          <a:p>
            <a:pPr lvl="0" defTabSz="987425"/>
            <a:endParaRPr lang="en-US" altLang="zh-CN" dirty="0"/>
          </a:p>
          <a:p>
            <a:pPr lvl="0" defTabSz="987425"/>
            <a:r>
              <a:rPr lang="zh-CN" altLang="en-US" dirty="0"/>
              <a:t>例如，在前面的例子中，联系</a:t>
            </a:r>
            <a:r>
              <a:rPr lang="en-US" altLang="zh-CN" dirty="0"/>
              <a:t>works-in</a:t>
            </a:r>
            <a:r>
              <a:rPr lang="zh-CN" altLang="en-US" dirty="0"/>
              <a:t>的属性</a:t>
            </a:r>
            <a:r>
              <a:rPr lang="en-US" altLang="zh-CN" dirty="0"/>
              <a:t>since</a:t>
            </a:r>
            <a:r>
              <a:rPr lang="zh-CN" altLang="en-US" dirty="0"/>
              <a:t>，即描述员工从何时隶属于本部门的属性，就是描述性属性</a:t>
            </a:r>
          </a:p>
        </p:txBody>
      </p:sp>
      <p:sp>
        <p:nvSpPr>
          <p:cNvPr id="8499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37</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p:nvPr>
        </p:nvSpPr>
        <p:spPr/>
        <p:txBody>
          <a:bodyPr wrap="square" lIns="99048" tIns="49524" rIns="99048" bIns="49524" anchor="t" anchorCtr="0"/>
          <a:lstStyle/>
          <a:p>
            <a:pPr marL="0" lvl="1" indent="0" defTabSz="987425"/>
            <a:r>
              <a:rPr lang="zh-CN" altLang="en-US" dirty="0"/>
              <a:t>一般在</a:t>
            </a:r>
            <a:r>
              <a:rPr lang="en-US" altLang="zh-CN" dirty="0"/>
              <a:t>ER</a:t>
            </a:r>
            <a:r>
              <a:rPr lang="zh-CN" altLang="en-US" dirty="0"/>
              <a:t>图中，实体之前的联系可分为</a:t>
            </a:r>
            <a:r>
              <a:rPr lang="en-US" altLang="zh-CN" dirty="0"/>
              <a:t>3</a:t>
            </a:r>
            <a:r>
              <a:rPr lang="zh-CN" altLang="en-US" dirty="0"/>
              <a:t>类：</a:t>
            </a:r>
            <a:endParaRPr lang="en-US" altLang="zh-CN" dirty="0"/>
          </a:p>
          <a:p>
            <a:pPr marL="0" lvl="1" indent="0" defTabSz="987425"/>
            <a:r>
              <a:rPr lang="zh-CN" altLang="en-US" dirty="0">
                <a:solidFill>
                  <a:srgbClr val="2929FF"/>
                </a:solidFill>
              </a:rPr>
              <a:t>一对一，例如</a:t>
            </a:r>
            <a:r>
              <a:rPr lang="zh-CN" altLang="en-US" dirty="0"/>
              <a:t>个系只有一个系主任，一个大学只有一个校长</a:t>
            </a:r>
          </a:p>
          <a:p>
            <a:pPr marL="0" lvl="1" indent="0" defTabSz="987425"/>
            <a:r>
              <a:rPr lang="zh-CN" altLang="en-US" dirty="0">
                <a:solidFill>
                  <a:srgbClr val="2929FF"/>
                </a:solidFill>
              </a:rPr>
              <a:t>一对多，例如</a:t>
            </a:r>
            <a:r>
              <a:rPr lang="zh-CN" altLang="en-US" dirty="0"/>
              <a:t>一个系有很多学生</a:t>
            </a:r>
          </a:p>
          <a:p>
            <a:pPr marL="0" lvl="1" indent="0" defTabSz="987425"/>
            <a:r>
              <a:rPr lang="zh-CN" altLang="en-US" dirty="0">
                <a:solidFill>
                  <a:srgbClr val="2929FF"/>
                </a:solidFill>
              </a:rPr>
              <a:t>多对多，例如</a:t>
            </a:r>
            <a:r>
              <a:rPr lang="zh-CN" altLang="en-US" dirty="0"/>
              <a:t>一个学生可选修多门课程，每门课程可被多个学生选修</a:t>
            </a:r>
          </a:p>
          <a:p>
            <a:pPr marL="0" lvl="1" indent="0" defTabSz="987425"/>
            <a:endParaRPr lang="zh-CN" altLang="en-US" dirty="0">
              <a:solidFill>
                <a:srgbClr val="2929FF"/>
              </a:solidFill>
            </a:endParaRPr>
          </a:p>
          <a:p>
            <a:pPr lvl="0" defTabSz="987425"/>
            <a:endParaRPr lang="zh-CN" altLang="en-US" dirty="0"/>
          </a:p>
        </p:txBody>
      </p:sp>
      <p:sp>
        <p:nvSpPr>
          <p:cNvPr id="8704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38</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noTextEdit="1"/>
          </p:cNvSpPr>
          <p:nvPr>
            <p:ph type="sldImg"/>
          </p:nvPr>
        </p:nvSpPr>
        <p:spPr/>
      </p:sp>
      <p:sp>
        <p:nvSpPr>
          <p:cNvPr id="89090" name="备注占位符 2"/>
          <p:cNvSpPr>
            <a:spLocks noGrp="1"/>
          </p:cNvSpPr>
          <p:nvPr>
            <p:ph type="body"/>
          </p:nvPr>
        </p:nvSpPr>
        <p:spPr/>
        <p:txBody>
          <a:bodyPr wrap="square" lIns="99048" tIns="49524" rIns="99048" bIns="49524" anchor="t" anchorCtr="0"/>
          <a:lstStyle/>
          <a:p>
            <a:pPr marL="0" lvl="1" indent="0" defTabSz="987425"/>
            <a:r>
              <a:rPr lang="zh-CN" altLang="en-US" dirty="0"/>
              <a:t>一般在</a:t>
            </a:r>
            <a:r>
              <a:rPr lang="en-US" altLang="zh-CN" dirty="0"/>
              <a:t>ER</a:t>
            </a:r>
            <a:r>
              <a:rPr lang="zh-CN" altLang="en-US" dirty="0"/>
              <a:t>图中，实体之前的联系可分为</a:t>
            </a:r>
            <a:r>
              <a:rPr lang="en-US" altLang="zh-CN" dirty="0"/>
              <a:t>3</a:t>
            </a:r>
            <a:r>
              <a:rPr lang="zh-CN" altLang="en-US" dirty="0"/>
              <a:t>类：</a:t>
            </a:r>
            <a:endParaRPr lang="en-US" altLang="zh-CN" dirty="0"/>
          </a:p>
          <a:p>
            <a:pPr marL="0" lvl="1" indent="0" defTabSz="987425"/>
            <a:r>
              <a:rPr lang="zh-CN" altLang="en-US" dirty="0">
                <a:solidFill>
                  <a:srgbClr val="2929FF"/>
                </a:solidFill>
              </a:rPr>
              <a:t>一对一，例如</a:t>
            </a:r>
            <a:r>
              <a:rPr lang="zh-CN" altLang="en-US" dirty="0"/>
              <a:t>个系只有一个系主任，一个大学只有一个校长</a:t>
            </a:r>
          </a:p>
          <a:p>
            <a:pPr marL="0" lvl="1" indent="0" defTabSz="987425"/>
            <a:r>
              <a:rPr lang="zh-CN" altLang="en-US" dirty="0">
                <a:solidFill>
                  <a:srgbClr val="2929FF"/>
                </a:solidFill>
              </a:rPr>
              <a:t>一对多，例如</a:t>
            </a:r>
            <a:r>
              <a:rPr lang="zh-CN" altLang="en-US" dirty="0"/>
              <a:t>一个系有很多学生</a:t>
            </a:r>
          </a:p>
          <a:p>
            <a:pPr marL="0" lvl="1" indent="0" defTabSz="987425"/>
            <a:r>
              <a:rPr lang="zh-CN" altLang="en-US" dirty="0">
                <a:solidFill>
                  <a:srgbClr val="2929FF"/>
                </a:solidFill>
              </a:rPr>
              <a:t>多对多，例如</a:t>
            </a:r>
            <a:r>
              <a:rPr lang="zh-CN" altLang="en-US" dirty="0"/>
              <a:t>一个学生可选修多门课程，每门课程可被多个学生选修</a:t>
            </a:r>
          </a:p>
          <a:p>
            <a:pPr marL="0" lvl="1" indent="0" defTabSz="987425"/>
            <a:endParaRPr lang="zh-CN" altLang="en-US" dirty="0">
              <a:solidFill>
                <a:srgbClr val="2929FF"/>
              </a:solidFill>
            </a:endParaRPr>
          </a:p>
          <a:p>
            <a:pPr lvl="0" defTabSz="987425"/>
            <a:endParaRPr lang="zh-CN" altLang="en-US" dirty="0"/>
          </a:p>
        </p:txBody>
      </p:sp>
      <p:sp>
        <p:nvSpPr>
          <p:cNvPr id="8909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39</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noTextEdit="1"/>
          </p:cNvSpPr>
          <p:nvPr>
            <p:ph type="sldImg"/>
          </p:nvPr>
        </p:nvSpPr>
        <p:spPr/>
      </p:sp>
      <p:sp>
        <p:nvSpPr>
          <p:cNvPr id="91138" name="备注占位符 2"/>
          <p:cNvSpPr>
            <a:spLocks noGrp="1"/>
          </p:cNvSpPr>
          <p:nvPr>
            <p:ph type="body"/>
          </p:nvPr>
        </p:nvSpPr>
        <p:spPr/>
        <p:txBody>
          <a:bodyPr wrap="square" lIns="99048" tIns="49524" rIns="99048" bIns="49524" anchor="t" anchorCtr="0"/>
          <a:lstStyle/>
          <a:p>
            <a:pPr lvl="0"/>
            <a:r>
              <a:rPr lang="zh-CN" altLang="en-US" dirty="0"/>
              <a:t>好，介绍完</a:t>
            </a:r>
            <a:r>
              <a:rPr lang="en-US" altLang="zh-CN" dirty="0"/>
              <a:t>ER</a:t>
            </a:r>
            <a:r>
              <a:rPr lang="zh-CN" altLang="en-US" dirty="0"/>
              <a:t>模型的基本概念，我们来学习一下其他概念。</a:t>
            </a:r>
            <a:endParaRPr lang="en-US" altLang="zh-CN" dirty="0"/>
          </a:p>
          <a:p>
            <a:pPr lvl="0"/>
            <a:endParaRPr lang="en-US" altLang="zh-CN" dirty="0"/>
          </a:p>
          <a:p>
            <a:pPr lvl="0"/>
            <a:r>
              <a:rPr lang="zh-CN" altLang="en-US" dirty="0"/>
              <a:t>首先，来看约束，即实体与联系所需满足的条件。</a:t>
            </a:r>
            <a:endParaRPr lang="en-US" altLang="zh-CN" dirty="0"/>
          </a:p>
          <a:p>
            <a:pPr lvl="0"/>
            <a:endParaRPr lang="en-US" altLang="zh-CN" dirty="0"/>
          </a:p>
          <a:p>
            <a:pPr lvl="0"/>
            <a:r>
              <a:rPr lang="zh-CN" altLang="en-US" dirty="0"/>
              <a:t>单就实体而言，与联系类似，可划分为</a:t>
            </a:r>
            <a:r>
              <a:rPr lang="en-US" altLang="zh-CN" dirty="0"/>
              <a:t>1</a:t>
            </a:r>
            <a:r>
              <a:rPr lang="zh-CN" altLang="en-US" dirty="0"/>
              <a:t>对</a:t>
            </a:r>
            <a:r>
              <a:rPr lang="en-US" altLang="zh-CN" dirty="0"/>
              <a:t>1</a:t>
            </a:r>
            <a:r>
              <a:rPr lang="zh-CN" altLang="en-US" dirty="0"/>
              <a:t>、</a:t>
            </a:r>
            <a:r>
              <a:rPr lang="en-US" altLang="zh-CN" dirty="0"/>
              <a:t>1</a:t>
            </a:r>
            <a:r>
              <a:rPr lang="zh-CN" altLang="en-US" dirty="0"/>
              <a:t>对</a:t>
            </a:r>
            <a:r>
              <a:rPr lang="en-US" altLang="zh-CN" dirty="0"/>
              <a:t>n</a:t>
            </a:r>
            <a:r>
              <a:rPr lang="zh-CN" altLang="en-US" dirty="0"/>
              <a:t>、</a:t>
            </a:r>
            <a:r>
              <a:rPr lang="en-US" altLang="zh-CN" dirty="0"/>
              <a:t>n</a:t>
            </a:r>
            <a:r>
              <a:rPr lang="zh-CN" altLang="en-US" dirty="0"/>
              <a:t>对</a:t>
            </a:r>
            <a:r>
              <a:rPr lang="en-US" altLang="zh-CN" dirty="0"/>
              <a:t>1</a:t>
            </a:r>
            <a:r>
              <a:rPr lang="zh-CN" altLang="en-US" dirty="0"/>
              <a:t>和 </a:t>
            </a:r>
            <a:r>
              <a:rPr lang="en-US" altLang="zh-CN" dirty="0"/>
              <a:t>n</a:t>
            </a:r>
            <a:r>
              <a:rPr lang="zh-CN" altLang="en-US" dirty="0"/>
              <a:t>对</a:t>
            </a:r>
            <a:r>
              <a:rPr lang="en-US" altLang="zh-CN" dirty="0"/>
              <a:t>n</a:t>
            </a:r>
          </a:p>
          <a:p>
            <a:pPr lvl="0"/>
            <a:endParaRPr lang="en-US" altLang="zh-CN" dirty="0"/>
          </a:p>
          <a:p>
            <a:pPr marL="0" lvl="1" indent="0"/>
            <a:r>
              <a:rPr lang="zh-CN" altLang="en-US" dirty="0"/>
              <a:t>而实体关联约束，又可划分为</a:t>
            </a:r>
            <a:r>
              <a:rPr lang="zh-CN" altLang="en-US" sz="2600" dirty="0">
                <a:solidFill>
                  <a:srgbClr val="800000"/>
                </a:solidFill>
              </a:rPr>
              <a:t>全域关联约束</a:t>
            </a:r>
            <a:endParaRPr lang="en-US" altLang="zh-CN" sz="2600" dirty="0">
              <a:solidFill>
                <a:srgbClr val="800000"/>
              </a:solidFill>
            </a:endParaRPr>
          </a:p>
          <a:p>
            <a:pPr marL="0" lvl="1" indent="0"/>
            <a:r>
              <a:rPr lang="zh-CN" altLang="en-US" sz="2600" dirty="0">
                <a:solidFill>
                  <a:srgbClr val="800000"/>
                </a:solidFill>
              </a:rPr>
              <a:t>例如</a:t>
            </a:r>
            <a:r>
              <a:rPr lang="zh-CN" altLang="en-US" sz="2600" dirty="0"/>
              <a:t>如果在大学数据库中规定每个教研室必须属于一个系，则教研室实体集上有一个与联系</a:t>
            </a:r>
            <a:r>
              <a:rPr lang="en-US" altLang="zh-CN" sz="2600" dirty="0"/>
              <a:t>Belong</a:t>
            </a:r>
            <a:r>
              <a:rPr lang="en-US" altLang="zh-CN" sz="2600" dirty="0">
                <a:sym typeface="Symbol" panose="05050102010706020507" pitchFamily="18" charset="2"/>
              </a:rPr>
              <a:t></a:t>
            </a:r>
            <a:r>
              <a:rPr lang="en-US" altLang="zh-CN" sz="2600" dirty="0"/>
              <a:t>To</a:t>
            </a:r>
            <a:r>
              <a:rPr lang="zh-CN" altLang="en-US" sz="2600" dirty="0"/>
              <a:t>有关的关联约束：每个教研室实体必须出现在一个</a:t>
            </a:r>
            <a:r>
              <a:rPr lang="en-US" altLang="zh-CN" sz="2600" dirty="0"/>
              <a:t>Belong</a:t>
            </a:r>
            <a:r>
              <a:rPr lang="en-US" altLang="zh-CN" sz="2600" dirty="0">
                <a:sym typeface="Symbol" panose="05050102010706020507" pitchFamily="18" charset="2"/>
              </a:rPr>
              <a:t></a:t>
            </a:r>
            <a:r>
              <a:rPr lang="en-US" altLang="zh-CN" sz="2600" dirty="0"/>
              <a:t>To</a:t>
            </a:r>
            <a:r>
              <a:rPr lang="zh-CN" altLang="en-US" sz="2600" dirty="0"/>
              <a:t>实例中。称这类实体关联约束为</a:t>
            </a:r>
            <a:r>
              <a:rPr lang="zh-CN" altLang="en-US" sz="2600" dirty="0">
                <a:solidFill>
                  <a:srgbClr val="FF0000"/>
                </a:solidFill>
              </a:rPr>
              <a:t>全域关联约束</a:t>
            </a:r>
            <a:r>
              <a:rPr lang="zh-CN" altLang="en-US" sz="2600" dirty="0"/>
              <a:t>，因为每个教研室实体都必须与某个系实体相关联</a:t>
            </a:r>
          </a:p>
          <a:p>
            <a:pPr marL="0" lvl="1" indent="0"/>
            <a:endParaRPr lang="en-US" altLang="zh-CN" sz="2600" dirty="0">
              <a:solidFill>
                <a:srgbClr val="800000"/>
              </a:solidFill>
            </a:endParaRPr>
          </a:p>
          <a:p>
            <a:pPr marL="0" lvl="1" indent="0"/>
            <a:r>
              <a:rPr lang="zh-CN" altLang="en-US" sz="2600" dirty="0">
                <a:solidFill>
                  <a:srgbClr val="800000"/>
                </a:solidFill>
              </a:rPr>
              <a:t>第二类为部分关联约束，例如</a:t>
            </a:r>
            <a:r>
              <a:rPr lang="zh-CN" altLang="en-US" sz="2600" dirty="0"/>
              <a:t>由于并非每个教师都是系主任，所以教师实体型上有一个与联系</a:t>
            </a:r>
            <a:r>
              <a:rPr lang="en-US" altLang="zh-CN" sz="2600" dirty="0"/>
              <a:t>T_D_2</a:t>
            </a:r>
            <a:r>
              <a:rPr lang="zh-CN" altLang="en-US" sz="2600" dirty="0"/>
              <a:t>有关的实体关联约束：教师实体型中仅有部分实体与系实体相关联。这种实体关联约束称为</a:t>
            </a:r>
            <a:r>
              <a:rPr lang="zh-CN" altLang="en-US" sz="2600" dirty="0">
                <a:solidFill>
                  <a:srgbClr val="FF0000"/>
                </a:solidFill>
              </a:rPr>
              <a:t>部分关联约束</a:t>
            </a:r>
            <a:r>
              <a:rPr lang="zh-CN" altLang="en-US" sz="2600" dirty="0"/>
              <a:t>。</a:t>
            </a:r>
            <a:endParaRPr lang="en-US" altLang="zh-CN" sz="2600" dirty="0"/>
          </a:p>
          <a:p>
            <a:pPr marL="0" lvl="1" indent="0"/>
            <a:endParaRPr lang="zh-CN" altLang="en-US" sz="2600" dirty="0">
              <a:solidFill>
                <a:srgbClr val="800000"/>
              </a:solidFill>
            </a:endParaRPr>
          </a:p>
        </p:txBody>
      </p:sp>
      <p:sp>
        <p:nvSpPr>
          <p:cNvPr id="9113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40</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TextEdit="1"/>
          </p:cNvSpPr>
          <p:nvPr>
            <p:ph type="sldImg"/>
          </p:nvPr>
        </p:nvSpPr>
        <p:spPr/>
      </p:sp>
      <p:sp>
        <p:nvSpPr>
          <p:cNvPr id="36866" name="备注占位符 2"/>
          <p:cNvSpPr>
            <a:spLocks noGrp="1"/>
          </p:cNvSpPr>
          <p:nvPr>
            <p:ph type="body"/>
          </p:nvPr>
        </p:nvSpPr>
        <p:spPr/>
        <p:txBody>
          <a:bodyPr wrap="square" lIns="99048" tIns="49524" rIns="99048" bIns="49524" anchor="t" anchorCtr="0"/>
          <a:lstStyle/>
          <a:p>
            <a:pPr lvl="0"/>
            <a:r>
              <a:rPr lang="zh-CN" altLang="en-US" dirty="0"/>
              <a:t>本节内容包括 概述、实体联系模型、概念数据库设计的方法与策略、视图综合设计方法与事物的设计</a:t>
            </a:r>
            <a:endParaRPr lang="en-US" altLang="zh-CN" dirty="0"/>
          </a:p>
          <a:p>
            <a:pPr lvl="0"/>
            <a:r>
              <a:rPr lang="zh-CN" altLang="en-US" dirty="0"/>
              <a:t>其中 实体联系模型是本节的重点，也是本章的重点。</a:t>
            </a:r>
            <a:endParaRPr lang="en-US" altLang="zh-CN" dirty="0"/>
          </a:p>
          <a:p>
            <a:pPr lvl="0"/>
            <a:endParaRPr lang="en-US" altLang="zh-CN" dirty="0"/>
          </a:p>
          <a:p>
            <a:pPr lvl="0"/>
            <a:r>
              <a:rPr lang="zh-CN" altLang="en-US" dirty="0"/>
              <a:t>由于时间所限，本次授课我们主要讲解概述与实体联系模型两个部分</a:t>
            </a:r>
          </a:p>
        </p:txBody>
      </p:sp>
      <p:sp>
        <p:nvSpPr>
          <p:cNvPr id="3686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13</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noTextEdit="1"/>
          </p:cNvSpPr>
          <p:nvPr>
            <p:ph type="sldImg"/>
          </p:nvPr>
        </p:nvSpPr>
        <p:spPr/>
      </p:sp>
      <p:sp>
        <p:nvSpPr>
          <p:cNvPr id="91138" name="备注占位符 2"/>
          <p:cNvSpPr>
            <a:spLocks noGrp="1"/>
          </p:cNvSpPr>
          <p:nvPr>
            <p:ph type="body"/>
          </p:nvPr>
        </p:nvSpPr>
        <p:spPr/>
        <p:txBody>
          <a:bodyPr wrap="square" lIns="99048" tIns="49524" rIns="99048" bIns="49524" anchor="t" anchorCtr="0"/>
          <a:lstStyle/>
          <a:p>
            <a:pPr lvl="0"/>
            <a:r>
              <a:rPr lang="zh-CN" altLang="en-US" dirty="0"/>
              <a:t>好，介绍完</a:t>
            </a:r>
            <a:r>
              <a:rPr lang="en-US" altLang="zh-CN" dirty="0"/>
              <a:t>ER</a:t>
            </a:r>
            <a:r>
              <a:rPr lang="zh-CN" altLang="en-US" dirty="0"/>
              <a:t>模型的基本概念，我们来学习一下其他概念。</a:t>
            </a:r>
            <a:endParaRPr lang="en-US" altLang="zh-CN" dirty="0"/>
          </a:p>
          <a:p>
            <a:pPr lvl="0"/>
            <a:endParaRPr lang="en-US" altLang="zh-CN" dirty="0"/>
          </a:p>
          <a:p>
            <a:pPr lvl="0"/>
            <a:r>
              <a:rPr lang="zh-CN" altLang="en-US" dirty="0"/>
              <a:t>首先，来看约束，即实体与联系所需满足的条件。</a:t>
            </a:r>
            <a:endParaRPr lang="en-US" altLang="zh-CN" dirty="0"/>
          </a:p>
          <a:p>
            <a:pPr lvl="0"/>
            <a:endParaRPr lang="en-US" altLang="zh-CN" dirty="0"/>
          </a:p>
          <a:p>
            <a:pPr lvl="0"/>
            <a:r>
              <a:rPr lang="zh-CN" altLang="en-US" dirty="0"/>
              <a:t>单就实体而言，与联系类似，可划分为</a:t>
            </a:r>
            <a:r>
              <a:rPr lang="en-US" altLang="zh-CN" dirty="0"/>
              <a:t>1</a:t>
            </a:r>
            <a:r>
              <a:rPr lang="zh-CN" altLang="en-US" dirty="0"/>
              <a:t>对</a:t>
            </a:r>
            <a:r>
              <a:rPr lang="en-US" altLang="zh-CN" dirty="0"/>
              <a:t>1</a:t>
            </a:r>
            <a:r>
              <a:rPr lang="zh-CN" altLang="en-US" dirty="0"/>
              <a:t>、</a:t>
            </a:r>
            <a:r>
              <a:rPr lang="en-US" altLang="zh-CN" dirty="0"/>
              <a:t>1</a:t>
            </a:r>
            <a:r>
              <a:rPr lang="zh-CN" altLang="en-US" dirty="0"/>
              <a:t>对</a:t>
            </a:r>
            <a:r>
              <a:rPr lang="en-US" altLang="zh-CN" dirty="0"/>
              <a:t>n</a:t>
            </a:r>
            <a:r>
              <a:rPr lang="zh-CN" altLang="en-US" dirty="0"/>
              <a:t>、</a:t>
            </a:r>
            <a:r>
              <a:rPr lang="en-US" altLang="zh-CN" dirty="0"/>
              <a:t>n</a:t>
            </a:r>
            <a:r>
              <a:rPr lang="zh-CN" altLang="en-US" dirty="0"/>
              <a:t>对</a:t>
            </a:r>
            <a:r>
              <a:rPr lang="en-US" altLang="zh-CN" dirty="0"/>
              <a:t>1</a:t>
            </a:r>
            <a:r>
              <a:rPr lang="zh-CN" altLang="en-US" dirty="0"/>
              <a:t>和 </a:t>
            </a:r>
            <a:r>
              <a:rPr lang="en-US" altLang="zh-CN" dirty="0"/>
              <a:t>n</a:t>
            </a:r>
            <a:r>
              <a:rPr lang="zh-CN" altLang="en-US" dirty="0"/>
              <a:t>对</a:t>
            </a:r>
            <a:r>
              <a:rPr lang="en-US" altLang="zh-CN" dirty="0"/>
              <a:t>n</a:t>
            </a:r>
          </a:p>
          <a:p>
            <a:pPr lvl="0"/>
            <a:endParaRPr lang="en-US" altLang="zh-CN" dirty="0"/>
          </a:p>
          <a:p>
            <a:pPr marL="0" lvl="1" indent="0"/>
            <a:r>
              <a:rPr lang="zh-CN" altLang="en-US" dirty="0"/>
              <a:t>而实体关联约束，又可划分为</a:t>
            </a:r>
            <a:r>
              <a:rPr lang="zh-CN" altLang="en-US" sz="2600" dirty="0">
                <a:solidFill>
                  <a:srgbClr val="800000"/>
                </a:solidFill>
              </a:rPr>
              <a:t>全域关联约束</a:t>
            </a:r>
            <a:endParaRPr lang="en-US" altLang="zh-CN" sz="2600" dirty="0">
              <a:solidFill>
                <a:srgbClr val="800000"/>
              </a:solidFill>
            </a:endParaRPr>
          </a:p>
          <a:p>
            <a:pPr marL="0" lvl="1" indent="0"/>
            <a:r>
              <a:rPr lang="zh-CN" altLang="en-US" sz="2600" dirty="0">
                <a:solidFill>
                  <a:srgbClr val="800000"/>
                </a:solidFill>
              </a:rPr>
              <a:t>例如</a:t>
            </a:r>
            <a:r>
              <a:rPr lang="zh-CN" altLang="en-US" sz="2600" dirty="0"/>
              <a:t>如果在大学数据库中规定每个教研室必须属于一个系，则教研室实体集上有一个与联系</a:t>
            </a:r>
            <a:r>
              <a:rPr lang="en-US" altLang="zh-CN" sz="2600" dirty="0"/>
              <a:t>Belong</a:t>
            </a:r>
            <a:r>
              <a:rPr lang="en-US" altLang="zh-CN" sz="2600" dirty="0">
                <a:sym typeface="Symbol" panose="05050102010706020507" pitchFamily="18" charset="2"/>
              </a:rPr>
              <a:t></a:t>
            </a:r>
            <a:r>
              <a:rPr lang="en-US" altLang="zh-CN" sz="2600" dirty="0"/>
              <a:t>To</a:t>
            </a:r>
            <a:r>
              <a:rPr lang="zh-CN" altLang="en-US" sz="2600" dirty="0"/>
              <a:t>有关的关联约束：每个教研室实体必须出现在一个</a:t>
            </a:r>
            <a:r>
              <a:rPr lang="en-US" altLang="zh-CN" sz="2600" dirty="0"/>
              <a:t>Belong</a:t>
            </a:r>
            <a:r>
              <a:rPr lang="en-US" altLang="zh-CN" sz="2600" dirty="0">
                <a:sym typeface="Symbol" panose="05050102010706020507" pitchFamily="18" charset="2"/>
              </a:rPr>
              <a:t></a:t>
            </a:r>
            <a:r>
              <a:rPr lang="en-US" altLang="zh-CN" sz="2600" dirty="0"/>
              <a:t>To</a:t>
            </a:r>
            <a:r>
              <a:rPr lang="zh-CN" altLang="en-US" sz="2600" dirty="0"/>
              <a:t>实例中。称这类实体关联约束为</a:t>
            </a:r>
            <a:r>
              <a:rPr lang="zh-CN" altLang="en-US" sz="2600" dirty="0">
                <a:solidFill>
                  <a:srgbClr val="FF0000"/>
                </a:solidFill>
              </a:rPr>
              <a:t>全域关联约束</a:t>
            </a:r>
            <a:r>
              <a:rPr lang="zh-CN" altLang="en-US" sz="2600" dirty="0"/>
              <a:t>，因为每个教研室实体都必须与某个系实体相关联</a:t>
            </a:r>
          </a:p>
          <a:p>
            <a:pPr marL="0" lvl="1" indent="0"/>
            <a:endParaRPr lang="en-US" altLang="zh-CN" sz="2600" dirty="0">
              <a:solidFill>
                <a:srgbClr val="800000"/>
              </a:solidFill>
            </a:endParaRPr>
          </a:p>
          <a:p>
            <a:pPr marL="0" lvl="1" indent="0"/>
            <a:r>
              <a:rPr lang="zh-CN" altLang="en-US" sz="2600" dirty="0">
                <a:solidFill>
                  <a:srgbClr val="800000"/>
                </a:solidFill>
              </a:rPr>
              <a:t>第二类为部分关联约束，例如</a:t>
            </a:r>
            <a:r>
              <a:rPr lang="zh-CN" altLang="en-US" sz="2600" dirty="0"/>
              <a:t>由于并非每个教师都是系主任，所以教师实体型上有一个与联系</a:t>
            </a:r>
            <a:r>
              <a:rPr lang="en-US" altLang="zh-CN" sz="2600" dirty="0"/>
              <a:t>T_D_2</a:t>
            </a:r>
            <a:r>
              <a:rPr lang="zh-CN" altLang="en-US" sz="2600" dirty="0"/>
              <a:t>有关的实体关联约束：教师实体型中仅有部分实体与系实体相关联。这种实体关联约束称为</a:t>
            </a:r>
            <a:r>
              <a:rPr lang="zh-CN" altLang="en-US" sz="2600" dirty="0">
                <a:solidFill>
                  <a:srgbClr val="FF0000"/>
                </a:solidFill>
              </a:rPr>
              <a:t>部分关联约束</a:t>
            </a:r>
            <a:r>
              <a:rPr lang="zh-CN" altLang="en-US" sz="2600" dirty="0"/>
              <a:t>。</a:t>
            </a:r>
            <a:endParaRPr lang="en-US" altLang="zh-CN" sz="2600" dirty="0"/>
          </a:p>
          <a:p>
            <a:pPr marL="0" lvl="1" indent="0"/>
            <a:endParaRPr lang="zh-CN" altLang="en-US" sz="2600" dirty="0">
              <a:solidFill>
                <a:srgbClr val="800000"/>
              </a:solidFill>
            </a:endParaRPr>
          </a:p>
        </p:txBody>
      </p:sp>
      <p:sp>
        <p:nvSpPr>
          <p:cNvPr id="9113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41</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p:cNvSpPr>
            <a:spLocks noGrp="1" noRot="1" noChangeAspect="1" noTextEdit="1"/>
          </p:cNvSpPr>
          <p:nvPr>
            <p:ph type="sldImg"/>
          </p:nvPr>
        </p:nvSpPr>
        <p:spPr/>
      </p:sp>
      <p:sp>
        <p:nvSpPr>
          <p:cNvPr id="93186" name="备注占位符 2"/>
          <p:cNvSpPr>
            <a:spLocks noGrp="1"/>
          </p:cNvSpPr>
          <p:nvPr>
            <p:ph type="body"/>
          </p:nvPr>
        </p:nvSpPr>
        <p:spPr/>
        <p:txBody>
          <a:bodyPr wrap="square" lIns="99048" tIns="49524" rIns="99048" bIns="49524" anchor="t" anchorCtr="0"/>
          <a:lstStyle/>
          <a:p>
            <a:pPr lvl="0"/>
            <a:r>
              <a:rPr lang="zh-CN" altLang="en-US" dirty="0"/>
              <a:t>再来看看什么是弱实体，</a:t>
            </a:r>
            <a:endParaRPr lang="en-US" altLang="zh-CN" dirty="0"/>
          </a:p>
          <a:p>
            <a:pPr lvl="0"/>
            <a:r>
              <a:rPr lang="zh-CN" altLang="en-US" dirty="0">
                <a:latin typeface="楷体_GB2312"/>
              </a:rPr>
              <a:t>弱实体是必须具有一个或多个属性，使得这些属性可以</a:t>
            </a:r>
            <a:r>
              <a:rPr lang="zh-CN" altLang="en-US" dirty="0">
                <a:solidFill>
                  <a:srgbClr val="FF0000"/>
                </a:solidFill>
                <a:latin typeface="楷体_GB2312"/>
              </a:rPr>
              <a:t>与主实体的键</a:t>
            </a:r>
            <a:r>
              <a:rPr lang="zh-CN" altLang="en-US" dirty="0">
                <a:latin typeface="楷体_GB2312"/>
              </a:rPr>
              <a:t>相结合，形成相应弱实体的键</a:t>
            </a:r>
            <a:endParaRPr lang="en-US" altLang="zh-CN" dirty="0">
              <a:latin typeface="楷体_GB2312"/>
            </a:endParaRPr>
          </a:p>
          <a:p>
            <a:pPr lvl="0"/>
            <a:r>
              <a:rPr lang="zh-CN" altLang="en-US" dirty="0">
                <a:latin typeface="楷体_GB2312"/>
              </a:rPr>
              <a:t>上述属性称为弱实体的</a:t>
            </a:r>
            <a:r>
              <a:rPr lang="zh-CN" altLang="en-US" dirty="0">
                <a:solidFill>
                  <a:srgbClr val="FF0000"/>
                </a:solidFill>
                <a:latin typeface="楷体_GB2312"/>
              </a:rPr>
              <a:t>部分键</a:t>
            </a:r>
          </a:p>
          <a:p>
            <a:pPr lvl="0"/>
            <a:endParaRPr lang="zh-CN" altLang="en-US" dirty="0"/>
          </a:p>
        </p:txBody>
      </p:sp>
      <p:sp>
        <p:nvSpPr>
          <p:cNvPr id="9318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42</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p:cNvSpPr>
            <a:spLocks noGrp="1" noRot="1" noChangeAspect="1" noTextEdit="1"/>
          </p:cNvSpPr>
          <p:nvPr>
            <p:ph type="sldImg"/>
          </p:nvPr>
        </p:nvSpPr>
        <p:spPr/>
      </p:sp>
      <p:sp>
        <p:nvSpPr>
          <p:cNvPr id="95234" name="备注占位符 2"/>
          <p:cNvSpPr>
            <a:spLocks noGrp="1"/>
          </p:cNvSpPr>
          <p:nvPr>
            <p:ph type="body"/>
          </p:nvPr>
        </p:nvSpPr>
        <p:spPr/>
        <p:txBody>
          <a:bodyPr wrap="square" lIns="99048" tIns="49524" rIns="99048" bIns="49524" anchor="t" anchorCtr="0"/>
          <a:lstStyle/>
          <a:p>
            <a:pPr lvl="0"/>
            <a:r>
              <a:rPr lang="zh-CN" altLang="en-US" dirty="0"/>
              <a:t>为了便于大家理解，我们给一个弱实体的例子</a:t>
            </a:r>
            <a:endParaRPr lang="en-US" altLang="zh-CN" dirty="0"/>
          </a:p>
          <a:p>
            <a:pPr lvl="0"/>
            <a:endParaRPr lang="en-US" altLang="zh-CN" dirty="0"/>
          </a:p>
          <a:p>
            <a:pPr marL="0" lvl="1" indent="0"/>
            <a:r>
              <a:rPr lang="zh-CN" altLang="en-US" dirty="0"/>
              <a:t>例如</a:t>
            </a:r>
            <a:r>
              <a:rPr lang="zh-CN" altLang="en-US" dirty="0">
                <a:latin typeface="楷体_GB2312"/>
              </a:rPr>
              <a:t>父亲实体与孩子实体</a:t>
            </a:r>
          </a:p>
          <a:p>
            <a:pPr marL="0" lvl="2" indent="0"/>
            <a:r>
              <a:rPr lang="zh-CN" altLang="en-US" dirty="0"/>
              <a:t>我们要求满足的约束是</a:t>
            </a:r>
            <a:r>
              <a:rPr lang="en-US" altLang="zh-CN" dirty="0"/>
              <a:t>(1)</a:t>
            </a:r>
            <a:r>
              <a:rPr lang="zh-CN" altLang="en-US" dirty="0">
                <a:latin typeface="楷体_GB2312"/>
              </a:rPr>
              <a:t>不同父亲的孩子可以具有相同的姓名、年龄和性别</a:t>
            </a:r>
            <a:endParaRPr lang="en-US" altLang="zh-CN" dirty="0">
              <a:latin typeface="楷体_GB2312"/>
            </a:endParaRPr>
          </a:p>
          <a:p>
            <a:pPr marL="0" lvl="2" indent="0"/>
            <a:r>
              <a:rPr lang="en-US" altLang="zh-CN" dirty="0">
                <a:latin typeface="楷体_GB2312"/>
              </a:rPr>
              <a:t>(2)</a:t>
            </a:r>
            <a:r>
              <a:rPr lang="zh-CN" altLang="en-US" dirty="0">
                <a:latin typeface="楷体_GB2312"/>
              </a:rPr>
              <a:t>同一个父亲的孩子一定具有不同的名字</a:t>
            </a:r>
          </a:p>
          <a:p>
            <a:pPr marL="0" lvl="2" indent="0"/>
            <a:endParaRPr lang="en-US" altLang="zh-CN" dirty="0">
              <a:latin typeface="楷体_GB2312"/>
            </a:endParaRPr>
          </a:p>
          <a:p>
            <a:pPr marL="0" lvl="2" indent="0"/>
            <a:r>
              <a:rPr lang="zh-CN" altLang="en-US" dirty="0">
                <a:latin typeface="楷体_GB2312"/>
              </a:rPr>
              <a:t>那么我们能不能通过孩子的属性来区分不同实体啊？大家思考一下。</a:t>
            </a:r>
            <a:endParaRPr lang="en-US" altLang="zh-CN" dirty="0">
              <a:latin typeface="楷体_GB2312"/>
            </a:endParaRPr>
          </a:p>
          <a:p>
            <a:pPr marL="0" lvl="2" indent="0"/>
            <a:endParaRPr lang="en-US" altLang="zh-CN" dirty="0">
              <a:latin typeface="楷体_GB2312"/>
            </a:endParaRPr>
          </a:p>
          <a:p>
            <a:pPr marL="0" lvl="2" indent="0"/>
            <a:r>
              <a:rPr lang="zh-CN" altLang="en-US" dirty="0">
                <a:latin typeface="楷体_GB2312"/>
              </a:rPr>
              <a:t>显然，答案是不能，因为如果</a:t>
            </a:r>
            <a:r>
              <a:rPr lang="en-US" altLang="zh-CN" dirty="0">
                <a:latin typeface="楷体_GB2312"/>
              </a:rPr>
              <a:t>A</a:t>
            </a:r>
            <a:r>
              <a:rPr lang="zh-CN" altLang="en-US" dirty="0">
                <a:latin typeface="楷体_GB2312"/>
              </a:rPr>
              <a:t>，</a:t>
            </a:r>
            <a:r>
              <a:rPr lang="en-US" altLang="zh-CN" dirty="0">
                <a:latin typeface="楷体_GB2312"/>
              </a:rPr>
              <a:t>B</a:t>
            </a:r>
            <a:r>
              <a:rPr lang="zh-CN" altLang="en-US" dirty="0">
                <a:latin typeface="楷体_GB2312"/>
              </a:rPr>
              <a:t>属于不同父亲，那么根据第一条约束，他们可能具有相同的姓名、年龄和性别，所以</a:t>
            </a:r>
            <a:r>
              <a:rPr lang="en-US" altLang="zh-CN" dirty="0">
                <a:latin typeface="楷体_GB2312"/>
              </a:rPr>
              <a:t>A</a:t>
            </a:r>
            <a:r>
              <a:rPr lang="zh-CN" altLang="en-US" dirty="0">
                <a:latin typeface="楷体_GB2312"/>
              </a:rPr>
              <a:t>、</a:t>
            </a:r>
            <a:r>
              <a:rPr lang="en-US" altLang="zh-CN" dirty="0">
                <a:latin typeface="楷体_GB2312"/>
              </a:rPr>
              <a:t>B</a:t>
            </a:r>
            <a:r>
              <a:rPr lang="zh-CN" altLang="en-US" dirty="0">
                <a:latin typeface="楷体_GB2312"/>
              </a:rPr>
              <a:t>是无法区分的。</a:t>
            </a:r>
            <a:endParaRPr lang="en-US" altLang="zh-CN" dirty="0">
              <a:latin typeface="楷体_GB2312"/>
            </a:endParaRPr>
          </a:p>
          <a:p>
            <a:pPr marL="0" lvl="2" indent="0"/>
            <a:endParaRPr lang="en-US" altLang="zh-CN" dirty="0">
              <a:latin typeface="楷体_GB2312"/>
            </a:endParaRPr>
          </a:p>
          <a:p>
            <a:pPr marL="0" lvl="2" indent="0"/>
            <a:r>
              <a:rPr lang="zh-CN" altLang="en-US" dirty="0">
                <a:latin typeface="楷体_GB2312"/>
              </a:rPr>
              <a:t>但是，如果孩子的姓名与父亲的姓名构成一个键，是否可以区分孩子实体集的不同实体啊？</a:t>
            </a:r>
            <a:endParaRPr lang="en-US" altLang="zh-CN" dirty="0">
              <a:latin typeface="楷体_GB2312"/>
            </a:endParaRPr>
          </a:p>
          <a:p>
            <a:pPr marL="0" lvl="2" indent="0"/>
            <a:r>
              <a:rPr lang="zh-CN" altLang="en-US" dirty="0">
                <a:latin typeface="楷体_GB2312"/>
              </a:rPr>
              <a:t>显然可以，因为根据第二条约束，同一个父亲的孩子一定具有不同的名字</a:t>
            </a:r>
          </a:p>
          <a:p>
            <a:pPr marL="0" lvl="2" indent="0"/>
            <a:r>
              <a:rPr lang="zh-CN" altLang="en-US" dirty="0">
                <a:latin typeface="楷体_GB2312"/>
              </a:rPr>
              <a:t>所以该键可区分孩子集的不同实体。</a:t>
            </a:r>
            <a:endParaRPr lang="en-US" altLang="zh-CN" dirty="0">
              <a:latin typeface="楷体_GB2312"/>
            </a:endParaRPr>
          </a:p>
          <a:p>
            <a:pPr marL="0" lvl="2" indent="0"/>
            <a:r>
              <a:rPr lang="zh-CN" altLang="en-US" dirty="0">
                <a:latin typeface="楷体_GB2312"/>
              </a:rPr>
              <a:t>经过上面分析 孩子集 是弱实体集。</a:t>
            </a:r>
            <a:endParaRPr lang="en-US" altLang="zh-CN" dirty="0">
              <a:latin typeface="楷体_GB2312"/>
            </a:endParaRPr>
          </a:p>
          <a:p>
            <a:pPr marL="0" lvl="2" indent="0"/>
            <a:endParaRPr lang="zh-CN" altLang="en-US" dirty="0">
              <a:latin typeface="楷体_GB2312"/>
            </a:endParaRPr>
          </a:p>
          <a:p>
            <a:pPr lvl="0"/>
            <a:endParaRPr lang="zh-CN" altLang="en-US" dirty="0"/>
          </a:p>
        </p:txBody>
      </p:sp>
      <p:sp>
        <p:nvSpPr>
          <p:cNvPr id="9523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43</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noTextEdit="1"/>
          </p:cNvSpPr>
          <p:nvPr>
            <p:ph type="sldImg"/>
          </p:nvPr>
        </p:nvSpPr>
        <p:spPr/>
      </p:sp>
      <p:sp>
        <p:nvSpPr>
          <p:cNvPr id="97282" name="备注占位符 2"/>
          <p:cNvSpPr>
            <a:spLocks noGrp="1"/>
          </p:cNvSpPr>
          <p:nvPr>
            <p:ph type="body"/>
          </p:nvPr>
        </p:nvSpPr>
        <p:spPr/>
        <p:txBody>
          <a:bodyPr wrap="square" lIns="99048" tIns="49524" rIns="99048" bIns="49524" anchor="t" anchorCtr="0"/>
          <a:lstStyle/>
          <a:p>
            <a:pPr lvl="0"/>
            <a:r>
              <a:rPr lang="zh-CN" altLang="en-US" dirty="0"/>
              <a:t>好，了解完所有基本概念，我们将开始学习如何画</a:t>
            </a:r>
            <a:r>
              <a:rPr lang="en-US" altLang="zh-CN" dirty="0"/>
              <a:t>ER</a:t>
            </a:r>
            <a:r>
              <a:rPr lang="zh-CN" altLang="en-US" dirty="0"/>
              <a:t>图</a:t>
            </a:r>
            <a:endParaRPr lang="en-US" altLang="zh-CN" dirty="0"/>
          </a:p>
          <a:p>
            <a:pPr lvl="0"/>
            <a:endParaRPr lang="en-US" altLang="zh-CN" dirty="0"/>
          </a:p>
          <a:p>
            <a:pPr lvl="0"/>
            <a:r>
              <a:rPr lang="en-US" altLang="zh-CN" dirty="0"/>
              <a:t>ER</a:t>
            </a:r>
            <a:r>
              <a:rPr lang="zh-CN" altLang="en-US" dirty="0"/>
              <a:t>图是</a:t>
            </a:r>
            <a:r>
              <a:rPr lang="en-US" altLang="zh-CN" dirty="0"/>
              <a:t>ER</a:t>
            </a:r>
            <a:r>
              <a:rPr lang="zh-CN" altLang="en-US" dirty="0"/>
              <a:t>模型的图形表示工具，在该图中，我们用</a:t>
            </a:r>
            <a:r>
              <a:rPr lang="zh-CN" altLang="en-US" dirty="0">
                <a:latin typeface="楷体_GB2312"/>
              </a:rPr>
              <a:t>矩形表示实体集、用椭圆表示属性，用菱形表示联系集</a:t>
            </a:r>
            <a:endParaRPr lang="en-US" altLang="zh-CN" dirty="0">
              <a:latin typeface="楷体_GB2312"/>
            </a:endParaRPr>
          </a:p>
          <a:p>
            <a:pPr lvl="0"/>
            <a:r>
              <a:rPr lang="zh-CN" altLang="en-US" dirty="0"/>
              <a:t>最后，用</a:t>
            </a:r>
            <a:r>
              <a:rPr lang="zh-CN" altLang="en-US" dirty="0">
                <a:latin typeface="楷体_GB2312"/>
              </a:rPr>
              <a:t>线段</a:t>
            </a:r>
            <a:r>
              <a:rPr lang="zh-CN" altLang="en-US" dirty="0"/>
              <a:t>将属性连接到实体集或将实体集连接到联系集</a:t>
            </a:r>
          </a:p>
        </p:txBody>
      </p:sp>
      <p:sp>
        <p:nvSpPr>
          <p:cNvPr id="9728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44</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p:cNvSpPr>
            <a:spLocks noGrp="1" noRot="1" noChangeAspect="1" noTextEdit="1"/>
          </p:cNvSpPr>
          <p:nvPr>
            <p:ph type="sldImg"/>
          </p:nvPr>
        </p:nvSpPr>
        <p:spPr/>
      </p:sp>
      <p:sp>
        <p:nvSpPr>
          <p:cNvPr id="99330" name="备注占位符 2"/>
          <p:cNvSpPr>
            <a:spLocks noGrp="1"/>
          </p:cNvSpPr>
          <p:nvPr>
            <p:ph type="body"/>
          </p:nvPr>
        </p:nvSpPr>
        <p:spPr/>
        <p:txBody>
          <a:bodyPr wrap="square" lIns="99048" tIns="49524" rIns="99048" bIns="49524" anchor="t" anchorCtr="0"/>
          <a:lstStyle/>
          <a:p>
            <a:pPr lvl="0"/>
            <a:r>
              <a:rPr lang="zh-CN" altLang="en-US" dirty="0"/>
              <a:t>好，根据前面的介绍，我们先来画几个联系图试试</a:t>
            </a:r>
            <a:endParaRPr lang="en-US" altLang="zh-CN" dirty="0"/>
          </a:p>
          <a:p>
            <a:pPr lvl="0"/>
            <a:endParaRPr lang="en-US" altLang="zh-CN" dirty="0"/>
          </a:p>
          <a:p>
            <a:pPr lvl="0"/>
            <a:r>
              <a:rPr lang="zh-CN" altLang="en-US" dirty="0"/>
              <a:t>板书</a:t>
            </a:r>
          </a:p>
        </p:txBody>
      </p:sp>
      <p:sp>
        <p:nvSpPr>
          <p:cNvPr id="9933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45</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p:cNvSpPr>
            <a:spLocks noGrp="1" noRot="1" noChangeAspect="1" noTextEdit="1"/>
          </p:cNvSpPr>
          <p:nvPr>
            <p:ph type="sldImg"/>
          </p:nvPr>
        </p:nvSpPr>
        <p:spPr/>
      </p:sp>
      <p:sp>
        <p:nvSpPr>
          <p:cNvPr id="101378" name="备注占位符 2"/>
          <p:cNvSpPr>
            <a:spLocks noGrp="1"/>
          </p:cNvSpPr>
          <p:nvPr>
            <p:ph type="body"/>
          </p:nvPr>
        </p:nvSpPr>
        <p:spPr/>
        <p:txBody>
          <a:bodyPr wrap="square" lIns="99048" tIns="49524" rIns="99048" bIns="49524" anchor="t" anchorCtr="0"/>
          <a:lstStyle/>
          <a:p>
            <a:pPr marL="0" lvl="1" indent="0" defTabSz="987425"/>
            <a:r>
              <a:rPr lang="zh-CN" altLang="en-US" dirty="0"/>
              <a:t>当然实体之间也可能是多元联系，例如画出“旅行社”、“景点”、“游客”的联系</a:t>
            </a:r>
          </a:p>
          <a:p>
            <a:pPr lvl="0" defTabSz="987425"/>
            <a:endParaRPr lang="en-US" altLang="zh-CN" dirty="0"/>
          </a:p>
          <a:p>
            <a:pPr lvl="0" defTabSz="987425"/>
            <a:r>
              <a:rPr lang="zh-CN" altLang="en-US" dirty="0"/>
              <a:t>板书</a:t>
            </a:r>
          </a:p>
        </p:txBody>
      </p:sp>
      <p:sp>
        <p:nvSpPr>
          <p:cNvPr id="10137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p:cNvSpPr>
            <a:spLocks noGrp="1" noRot="1" noChangeAspect="1" noTextEdit="1"/>
          </p:cNvSpPr>
          <p:nvPr>
            <p:ph type="sldImg"/>
          </p:nvPr>
        </p:nvSpPr>
        <p:spPr/>
      </p:sp>
      <p:sp>
        <p:nvSpPr>
          <p:cNvPr id="103426" name="备注占位符 2"/>
          <p:cNvSpPr>
            <a:spLocks noGrp="1"/>
          </p:cNvSpPr>
          <p:nvPr>
            <p:ph type="body"/>
          </p:nvPr>
        </p:nvSpPr>
        <p:spPr/>
        <p:txBody>
          <a:bodyPr wrap="square" lIns="99048" tIns="49524" rIns="99048" bIns="49524" anchor="t" anchorCtr="0"/>
          <a:lstStyle/>
          <a:p>
            <a:pPr lvl="0"/>
            <a:r>
              <a:rPr lang="zh-CN" altLang="en-US" dirty="0"/>
              <a:t>同样地，不同实体之间可能存在着多种联系</a:t>
            </a:r>
            <a:endParaRPr lang="en-US" altLang="zh-CN" dirty="0"/>
          </a:p>
          <a:p>
            <a:pPr marL="0" lvl="1" indent="0"/>
            <a:r>
              <a:rPr lang="zh-CN" altLang="en-US" dirty="0"/>
              <a:t>例如 </a:t>
            </a:r>
            <a:r>
              <a:rPr lang="zh-CN" altLang="en-US" dirty="0">
                <a:solidFill>
                  <a:srgbClr val="0000FF"/>
                </a:solidFill>
              </a:rPr>
              <a:t>“职工”与“工程”间，一个职工可以参加多个工程，一个工程可以有多个职工参加，同时一个工程由一个职工负责，一个职工可以负责多个工程</a:t>
            </a:r>
          </a:p>
          <a:p>
            <a:pPr lvl="0"/>
            <a:endParaRPr lang="en-US" altLang="zh-CN" dirty="0"/>
          </a:p>
          <a:p>
            <a:pPr lvl="0"/>
            <a:r>
              <a:rPr lang="zh-CN" altLang="en-US" dirty="0"/>
              <a:t>那么如何表示他们之间的联系呢？ 板书</a:t>
            </a:r>
          </a:p>
        </p:txBody>
      </p:sp>
      <p:sp>
        <p:nvSpPr>
          <p:cNvPr id="10342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47</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p:cNvSpPr>
            <a:spLocks noGrp="1" noRot="1" noChangeAspect="1" noTextEdit="1"/>
          </p:cNvSpPr>
          <p:nvPr>
            <p:ph type="sldImg"/>
          </p:nvPr>
        </p:nvSpPr>
        <p:spPr/>
      </p:sp>
      <p:sp>
        <p:nvSpPr>
          <p:cNvPr id="105474" name="备注占位符 2"/>
          <p:cNvSpPr>
            <a:spLocks noGrp="1"/>
          </p:cNvSpPr>
          <p:nvPr>
            <p:ph type="body"/>
          </p:nvPr>
        </p:nvSpPr>
        <p:spPr/>
        <p:txBody>
          <a:bodyPr wrap="square" lIns="99048" tIns="49524" rIns="99048" bIns="49524" anchor="t" anchorCtr="0"/>
          <a:lstStyle/>
          <a:p>
            <a:pPr marL="0" lvl="1" indent="0" defTabSz="987425"/>
            <a:r>
              <a:rPr lang="zh-CN" altLang="en-US" dirty="0"/>
              <a:t>最后，同一实体内部个体间的二元联系，例如一个职工负责人领导一个小组</a:t>
            </a:r>
          </a:p>
          <a:p>
            <a:pPr lvl="0" defTabSz="987425"/>
            <a:endParaRPr lang="en-US" altLang="zh-CN" dirty="0"/>
          </a:p>
          <a:p>
            <a:pPr lvl="0" defTabSz="987425"/>
            <a:r>
              <a:rPr lang="zh-CN" altLang="en-US" dirty="0"/>
              <a:t>用图形表示为 板书</a:t>
            </a:r>
          </a:p>
        </p:txBody>
      </p:sp>
      <p:sp>
        <p:nvSpPr>
          <p:cNvPr id="10547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48</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p:cNvSpPr>
            <a:spLocks noGrp="1" noRot="1" noChangeAspect="1" noTextEdit="1"/>
          </p:cNvSpPr>
          <p:nvPr>
            <p:ph type="sldImg"/>
          </p:nvPr>
        </p:nvSpPr>
        <p:spPr/>
      </p:sp>
      <p:sp>
        <p:nvSpPr>
          <p:cNvPr id="107522" name="备注占位符 2"/>
          <p:cNvSpPr>
            <a:spLocks noGrp="1"/>
          </p:cNvSpPr>
          <p:nvPr>
            <p:ph type="body"/>
          </p:nvPr>
        </p:nvSpPr>
        <p:spPr/>
        <p:txBody>
          <a:bodyPr wrap="square" lIns="99048" tIns="49524" rIns="99048" bIns="49524" anchor="t" anchorCtr="0"/>
          <a:lstStyle/>
          <a:p>
            <a:pPr lvl="0"/>
            <a:r>
              <a:rPr lang="zh-CN" altLang="en-US" dirty="0"/>
              <a:t>好，基于上述学习，我们以两个实例来看看究竟如何设计</a:t>
            </a:r>
            <a:r>
              <a:rPr lang="en-US" altLang="zh-CN" dirty="0"/>
              <a:t>ER</a:t>
            </a:r>
            <a:r>
              <a:rPr lang="zh-CN" altLang="en-US" dirty="0"/>
              <a:t>图</a:t>
            </a:r>
          </a:p>
        </p:txBody>
      </p:sp>
      <p:sp>
        <p:nvSpPr>
          <p:cNvPr id="10752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49</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p:cNvSpPr>
            <a:spLocks noGrp="1" noRot="1" noChangeAspect="1" noTextEdit="1"/>
          </p:cNvSpPr>
          <p:nvPr>
            <p:ph type="sldImg"/>
          </p:nvPr>
        </p:nvSpPr>
        <p:spPr/>
      </p:sp>
      <p:sp>
        <p:nvSpPr>
          <p:cNvPr id="109570" name="备注占位符 2"/>
          <p:cNvSpPr>
            <a:spLocks noGrp="1"/>
          </p:cNvSpPr>
          <p:nvPr>
            <p:ph type="body"/>
          </p:nvPr>
        </p:nvSpPr>
        <p:spPr/>
        <p:txBody>
          <a:bodyPr wrap="square" lIns="99048" tIns="49524" rIns="99048" bIns="49524" anchor="t" anchorCtr="0"/>
          <a:lstStyle/>
          <a:p>
            <a:pPr lvl="0"/>
            <a:endParaRPr lang="en-US" altLang="zh-CN" dirty="0"/>
          </a:p>
          <a:p>
            <a:pPr lvl="0"/>
            <a:r>
              <a:rPr lang="zh-CN" altLang="en-US" dirty="0"/>
              <a:t>（</a:t>
            </a:r>
            <a:r>
              <a:rPr lang="en-US" altLang="zh-CN" dirty="0"/>
              <a:t>1</a:t>
            </a:r>
            <a:r>
              <a:rPr lang="zh-CN" altLang="en-US" dirty="0"/>
              <a:t>） 为什么成绩不是实体？</a:t>
            </a:r>
          </a:p>
        </p:txBody>
      </p:sp>
      <p:sp>
        <p:nvSpPr>
          <p:cNvPr id="10957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50</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p:sp>
      <p:sp>
        <p:nvSpPr>
          <p:cNvPr id="38914" name="备注占位符 2"/>
          <p:cNvSpPr>
            <a:spLocks noGrp="1"/>
          </p:cNvSpPr>
          <p:nvPr>
            <p:ph type="body"/>
          </p:nvPr>
        </p:nvSpPr>
        <p:spPr/>
        <p:txBody>
          <a:bodyPr wrap="square" lIns="99048" tIns="49524" rIns="99048" bIns="49524" anchor="t" anchorCtr="0"/>
          <a:lstStyle/>
          <a:p>
            <a:pPr lvl="0"/>
            <a:r>
              <a:rPr lang="zh-CN" altLang="en-US" dirty="0"/>
              <a:t>好，首先我们来看概述</a:t>
            </a:r>
          </a:p>
        </p:txBody>
      </p:sp>
      <p:sp>
        <p:nvSpPr>
          <p:cNvPr id="3891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14</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noTextEdit="1"/>
          </p:cNvSpPr>
          <p:nvPr>
            <p:ph type="sldImg"/>
          </p:nvPr>
        </p:nvSpPr>
        <p:spPr/>
      </p:sp>
      <p:sp>
        <p:nvSpPr>
          <p:cNvPr id="111618" name="备注占位符 2"/>
          <p:cNvSpPr>
            <a:spLocks noGrp="1"/>
          </p:cNvSpPr>
          <p:nvPr>
            <p:ph type="body"/>
          </p:nvPr>
        </p:nvSpPr>
        <p:spPr/>
        <p:txBody>
          <a:bodyPr wrap="square" lIns="99048" tIns="49524" rIns="99048" bIns="49524" anchor="t" anchorCtr="0"/>
          <a:lstStyle/>
          <a:p>
            <a:pPr lvl="0"/>
            <a:endParaRPr lang="en-US" altLang="zh-CN" dirty="0"/>
          </a:p>
          <a:p>
            <a:pPr lvl="0"/>
            <a:r>
              <a:rPr lang="zh-CN" altLang="en-US" dirty="0"/>
              <a:t>（</a:t>
            </a:r>
            <a:r>
              <a:rPr lang="en-US" altLang="zh-CN" dirty="0"/>
              <a:t>1</a:t>
            </a:r>
            <a:r>
              <a:rPr lang="zh-CN" altLang="en-US" dirty="0"/>
              <a:t>） 为什么成绩不是实体？</a:t>
            </a:r>
          </a:p>
        </p:txBody>
      </p:sp>
      <p:sp>
        <p:nvSpPr>
          <p:cNvPr id="11161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51</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p:cNvSpPr>
            <a:spLocks noGrp="1" noRot="1" noChangeAspect="1" noTextEdit="1"/>
          </p:cNvSpPr>
          <p:nvPr>
            <p:ph type="sldImg"/>
          </p:nvPr>
        </p:nvSpPr>
        <p:spPr/>
      </p:sp>
      <p:sp>
        <p:nvSpPr>
          <p:cNvPr id="113666" name="备注占位符 2"/>
          <p:cNvSpPr>
            <a:spLocks noGrp="1"/>
          </p:cNvSpPr>
          <p:nvPr>
            <p:ph type="body"/>
          </p:nvPr>
        </p:nvSpPr>
        <p:spPr/>
        <p:txBody>
          <a:bodyPr wrap="square" lIns="99048" tIns="49524" rIns="99048" bIns="49524" anchor="t" anchorCtr="0"/>
          <a:lstStyle/>
          <a:p>
            <a:pPr lvl="0"/>
            <a:r>
              <a:rPr lang="zh-CN" altLang="en-US" dirty="0"/>
              <a:t>下面，我们来学习一个完整的</a:t>
            </a:r>
            <a:r>
              <a:rPr lang="en-US" altLang="zh-CN" dirty="0"/>
              <a:t>ER</a:t>
            </a:r>
            <a:r>
              <a:rPr lang="zh-CN" altLang="en-US" dirty="0"/>
              <a:t>图实例</a:t>
            </a:r>
          </a:p>
        </p:txBody>
      </p:sp>
      <p:sp>
        <p:nvSpPr>
          <p:cNvPr id="11366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52</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noTextEdit="1"/>
          </p:cNvSpPr>
          <p:nvPr>
            <p:ph type="sldImg"/>
          </p:nvPr>
        </p:nvSpPr>
        <p:spPr/>
      </p:sp>
      <p:sp>
        <p:nvSpPr>
          <p:cNvPr id="118786" name="备注占位符 2"/>
          <p:cNvSpPr>
            <a:spLocks noGrp="1"/>
          </p:cNvSpPr>
          <p:nvPr>
            <p:ph type="body"/>
          </p:nvPr>
        </p:nvSpPr>
        <p:spPr/>
        <p:txBody>
          <a:bodyPr wrap="square" lIns="99048" tIns="49524" rIns="99048" bIns="49524" anchor="t" anchorCtr="0"/>
          <a:lstStyle/>
          <a:p>
            <a:pPr lvl="0"/>
            <a:r>
              <a:rPr lang="zh-CN" altLang="en-US" dirty="0"/>
              <a:t>好，首先我们来看概述</a:t>
            </a:r>
          </a:p>
        </p:txBody>
      </p:sp>
      <p:sp>
        <p:nvSpPr>
          <p:cNvPr id="11878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56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幻灯片图像占位符 1"/>
          <p:cNvSpPr>
            <a:spLocks noGrp="1" noRot="1" noChangeAspect="1" noTextEdit="1"/>
          </p:cNvSpPr>
          <p:nvPr>
            <p:ph type="sldImg"/>
          </p:nvPr>
        </p:nvSpPr>
        <p:spPr/>
      </p:sp>
      <p:sp>
        <p:nvSpPr>
          <p:cNvPr id="126978" name="备注占位符 2"/>
          <p:cNvSpPr>
            <a:spLocks noGrp="1"/>
          </p:cNvSpPr>
          <p:nvPr>
            <p:ph type="body"/>
          </p:nvPr>
        </p:nvSpPr>
        <p:spPr/>
        <p:txBody>
          <a:bodyPr wrap="square" lIns="99048" tIns="49524" rIns="99048" bIns="49524" anchor="t" anchorCtr="0"/>
          <a:lstStyle/>
          <a:p>
            <a:pPr lvl="0"/>
            <a:r>
              <a:rPr lang="zh-CN" altLang="en-US" dirty="0"/>
              <a:t>好，首先我们来看概述</a:t>
            </a:r>
          </a:p>
        </p:txBody>
      </p:sp>
      <p:sp>
        <p:nvSpPr>
          <p:cNvPr id="12697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63</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76</a:t>
            </a:fld>
            <a:endParaRPr lang="zh-CN" altLang="en-US" sz="1300" b="0" dirty="0">
              <a:latin typeface="Arial" panose="020B0604020202020204" pitchFamily="34" charset="0"/>
              <a:ea typeface="宋体" panose="02010600030101010101" pitchFamily="2" charset="-122"/>
            </a:endParaRPr>
          </a:p>
        </p:txBody>
      </p:sp>
      <p:sp>
        <p:nvSpPr>
          <p:cNvPr id="141314" name="Rectangle 2"/>
          <p:cNvSpPr>
            <a:spLocks noGrp="1" noRot="1" noChangeAspect="1" noTextEdit="1"/>
          </p:cNvSpPr>
          <p:nvPr>
            <p:ph type="sldImg"/>
          </p:nvPr>
        </p:nvSpPr>
        <p:spPr/>
      </p:sp>
      <p:sp>
        <p:nvSpPr>
          <p:cNvPr id="141315" name="Rectangle 3"/>
          <p:cNvSpPr>
            <a:spLocks noGrp="1"/>
          </p:cNvSpPr>
          <p:nvPr>
            <p:ph type="body"/>
          </p:nvPr>
        </p:nvSpPr>
        <p:spPr/>
        <p:txBody>
          <a:bodyPr wrap="square" lIns="99048" tIns="49524" rIns="99048" bIns="49524" anchor="t" anchorCtr="0"/>
          <a:lstStyle/>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TextEdit="1"/>
          </p:cNvSpPr>
          <p:nvPr>
            <p:ph type="sldImg"/>
          </p:nvPr>
        </p:nvSpPr>
        <p:spPr/>
      </p:sp>
      <p:sp>
        <p:nvSpPr>
          <p:cNvPr id="40962" name="备注占位符 2"/>
          <p:cNvSpPr>
            <a:spLocks noGrp="1"/>
          </p:cNvSpPr>
          <p:nvPr>
            <p:ph type="body"/>
          </p:nvPr>
        </p:nvSpPr>
        <p:spPr/>
        <p:txBody>
          <a:bodyPr wrap="square" lIns="99048" tIns="49524" rIns="99048" bIns="49524" anchor="t" anchorCtr="0"/>
          <a:lstStyle/>
          <a:p>
            <a:pPr marL="0" lvl="1" indent="0"/>
            <a:r>
              <a:rPr lang="zh-CN" altLang="en-US" dirty="0"/>
              <a:t>谈及概念数据的设计，其主要包含两方面的任务，</a:t>
            </a:r>
            <a:endParaRPr lang="en-US" altLang="zh-CN" dirty="0"/>
          </a:p>
          <a:p>
            <a:pPr marL="0" lvl="1" indent="0"/>
            <a:endParaRPr lang="en-US" altLang="zh-CN" dirty="0"/>
          </a:p>
          <a:p>
            <a:pPr marL="0" lvl="1" indent="0"/>
            <a:r>
              <a:rPr lang="zh-CN" altLang="en-US" dirty="0"/>
              <a:t>其一为</a:t>
            </a:r>
            <a:r>
              <a:rPr lang="zh-CN" altLang="en-US" dirty="0">
                <a:solidFill>
                  <a:srgbClr val="0000FF"/>
                </a:solidFill>
              </a:rPr>
              <a:t>概念数据库模式设计，即</a:t>
            </a:r>
            <a:r>
              <a:rPr lang="zh-CN" altLang="en-US" dirty="0"/>
              <a:t>以需求分析阶段所识别的数据项和应用领域的未来改变信息为基础，使用高级数据模型建立概念数据库模式，什么是高级数据模型，利用怎样的模型，我们稍后将详细介绍。</a:t>
            </a:r>
          </a:p>
          <a:p>
            <a:pPr marL="0" lvl="1" indent="0"/>
            <a:endParaRPr lang="en-US" altLang="zh-CN" dirty="0">
              <a:solidFill>
                <a:srgbClr val="0000FF"/>
              </a:solidFill>
            </a:endParaRPr>
          </a:p>
          <a:p>
            <a:pPr marL="0" lvl="1" indent="0"/>
            <a:r>
              <a:rPr lang="zh-CN" altLang="en-US" dirty="0">
                <a:solidFill>
                  <a:srgbClr val="0000FF"/>
                </a:solidFill>
              </a:rPr>
              <a:t>其二为事务设计，即考察需求分析阶段提出的数据库操作任务，形成数据库事务的高级说明</a:t>
            </a:r>
          </a:p>
          <a:p>
            <a:pPr marL="0" lvl="1" indent="0"/>
            <a:endParaRPr lang="zh-CN" altLang="en-US" dirty="0">
              <a:solidFill>
                <a:srgbClr val="0000FF"/>
              </a:solidFill>
            </a:endParaRPr>
          </a:p>
          <a:p>
            <a:pPr marL="0" lvl="1" indent="0"/>
            <a:endParaRPr lang="zh-CN" altLang="en-US" dirty="0">
              <a:solidFill>
                <a:srgbClr val="0000FF"/>
              </a:solidFill>
            </a:endParaRPr>
          </a:p>
          <a:p>
            <a:pPr lvl="0"/>
            <a:endParaRPr lang="zh-CN" altLang="en-US" dirty="0"/>
          </a:p>
        </p:txBody>
      </p:sp>
      <p:sp>
        <p:nvSpPr>
          <p:cNvPr id="40963"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15</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noTextEdit="1"/>
          </p:cNvSpPr>
          <p:nvPr>
            <p:ph type="sldImg"/>
          </p:nvPr>
        </p:nvSpPr>
        <p:spPr/>
      </p:sp>
      <p:sp>
        <p:nvSpPr>
          <p:cNvPr id="43010" name="备注占位符 2"/>
          <p:cNvSpPr>
            <a:spLocks noGrp="1"/>
          </p:cNvSpPr>
          <p:nvPr>
            <p:ph type="body"/>
          </p:nvPr>
        </p:nvSpPr>
        <p:spPr/>
        <p:txBody>
          <a:bodyPr wrap="square" lIns="99048" tIns="49524" rIns="99048" bIns="49524" anchor="t" anchorCtr="0"/>
          <a:lstStyle/>
          <a:p>
            <a:pPr lvl="0"/>
            <a:r>
              <a:rPr lang="zh-CN" altLang="en-US" dirty="0"/>
              <a:t>其中，概念数据库模式的设计有两方面目标</a:t>
            </a:r>
            <a:endParaRPr lang="en-US" altLang="zh-CN" dirty="0"/>
          </a:p>
          <a:p>
            <a:pPr marL="0" lvl="1" indent="0"/>
            <a:r>
              <a:rPr lang="zh-CN" altLang="en-US" dirty="0"/>
              <a:t>首先，需</a:t>
            </a:r>
            <a:r>
              <a:rPr lang="zh-CN" altLang="en-US" dirty="0">
                <a:solidFill>
                  <a:srgbClr val="0000FF"/>
                </a:solidFill>
              </a:rPr>
              <a:t>准确描述应用领域的信息模式，支持用户的各种应用 （</a:t>
            </a:r>
          </a:p>
          <a:p>
            <a:pPr marL="0" lvl="1" indent="0"/>
            <a:r>
              <a:rPr lang="zh-CN" altLang="en-US" dirty="0"/>
              <a:t>其次，需</a:t>
            </a:r>
            <a:r>
              <a:rPr lang="zh-CN" altLang="en-US" dirty="0">
                <a:solidFill>
                  <a:srgbClr val="0000FF"/>
                </a:solidFill>
              </a:rPr>
              <a:t>既易于转换为逻辑数据库模式，又容易为用户理解  </a:t>
            </a:r>
            <a:endParaRPr lang="en-US" altLang="zh-CN" dirty="0">
              <a:solidFill>
                <a:srgbClr val="0000FF"/>
              </a:solidFill>
            </a:endParaRPr>
          </a:p>
          <a:p>
            <a:pPr marL="0" lvl="1" indent="0"/>
            <a:endParaRPr lang="en-US" altLang="zh-CN" dirty="0">
              <a:solidFill>
                <a:srgbClr val="0000FF"/>
              </a:solidFill>
            </a:endParaRPr>
          </a:p>
          <a:p>
            <a:pPr marL="0" lvl="1" indent="0"/>
            <a:r>
              <a:rPr lang="zh-CN" altLang="en-US" dirty="0">
                <a:solidFill>
                  <a:srgbClr val="0000FF"/>
                </a:solidFill>
              </a:rPr>
              <a:t>总结起来，第一条可概括为不失真，第二条可概括为易理解</a:t>
            </a:r>
          </a:p>
          <a:p>
            <a:pPr lvl="0"/>
            <a:endParaRPr lang="zh-CN" altLang="en-US" dirty="0"/>
          </a:p>
        </p:txBody>
      </p:sp>
      <p:sp>
        <p:nvSpPr>
          <p:cNvPr id="4301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TextEdit="1"/>
          </p:cNvSpPr>
          <p:nvPr>
            <p:ph type="sldImg"/>
          </p:nvPr>
        </p:nvSpPr>
        <p:spPr/>
      </p:sp>
      <p:sp>
        <p:nvSpPr>
          <p:cNvPr id="45058" name="备注占位符 2"/>
          <p:cNvSpPr>
            <a:spLocks noGrp="1"/>
          </p:cNvSpPr>
          <p:nvPr>
            <p:ph type="body"/>
          </p:nvPr>
        </p:nvSpPr>
        <p:spPr/>
        <p:txBody>
          <a:bodyPr wrap="square" lIns="99048" tIns="49524" rIns="99048" bIns="49524" anchor="t" anchorCtr="0"/>
          <a:lstStyle/>
          <a:p>
            <a:pPr lvl="0"/>
            <a:r>
              <a:rPr lang="zh-CN" altLang="en-US" dirty="0"/>
              <a:t>注意：根据第一章讲解的数据独立性性质，概念数据库模式</a:t>
            </a:r>
            <a:r>
              <a:rPr lang="zh-CN" altLang="en-US" dirty="0">
                <a:solidFill>
                  <a:srgbClr val="FF0000"/>
                </a:solidFill>
              </a:rPr>
              <a:t>独立于</a:t>
            </a:r>
            <a:r>
              <a:rPr lang="zh-CN" altLang="en-US" dirty="0"/>
              <a:t>任何数据库管理系统，不能直接用于数据库的实现。</a:t>
            </a:r>
            <a:endParaRPr lang="en-US" altLang="zh-CN" dirty="0"/>
          </a:p>
          <a:p>
            <a:pPr lvl="0"/>
            <a:endParaRPr lang="en-US" altLang="zh-CN" dirty="0"/>
          </a:p>
          <a:p>
            <a:pPr lvl="0"/>
            <a:r>
              <a:rPr lang="zh-CN" altLang="en-US" dirty="0"/>
              <a:t>而对于我们前面卖的关子，即用于概念数据库的高级数据模型是什么？也就是著名的</a:t>
            </a:r>
            <a:r>
              <a:rPr lang="zh-CN" altLang="en-US" dirty="0">
                <a:solidFill>
                  <a:srgbClr val="FF0000"/>
                </a:solidFill>
              </a:rPr>
              <a:t>实体联系模型</a:t>
            </a:r>
          </a:p>
          <a:p>
            <a:pPr lvl="0"/>
            <a:endParaRPr lang="zh-CN" altLang="en-US" dirty="0"/>
          </a:p>
          <a:p>
            <a:pPr lvl="0"/>
            <a:endParaRPr lang="zh-CN" altLang="en-US" dirty="0"/>
          </a:p>
        </p:txBody>
      </p:sp>
      <p:sp>
        <p:nvSpPr>
          <p:cNvPr id="4505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17</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noTextEdit="1"/>
          </p:cNvSpPr>
          <p:nvPr>
            <p:ph type="sldImg"/>
          </p:nvPr>
        </p:nvSpPr>
        <p:spPr/>
      </p:sp>
      <p:sp>
        <p:nvSpPr>
          <p:cNvPr id="47106" name="备注占位符 2"/>
          <p:cNvSpPr>
            <a:spLocks noGrp="1"/>
          </p:cNvSpPr>
          <p:nvPr>
            <p:ph type="body"/>
          </p:nvPr>
        </p:nvSpPr>
        <p:spPr/>
        <p:txBody>
          <a:bodyPr wrap="square" lIns="99048" tIns="49524" rIns="99048" bIns="49524" anchor="t" anchorCtr="0"/>
          <a:lstStyle/>
          <a:p>
            <a:pPr lvl="0"/>
            <a:r>
              <a:rPr lang="zh-CN" altLang="en-US" dirty="0"/>
              <a:t>好，下面我们进入实体联系模型的学习</a:t>
            </a:r>
          </a:p>
        </p:txBody>
      </p:sp>
      <p:sp>
        <p:nvSpPr>
          <p:cNvPr id="47107"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18</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TextEdit="1"/>
          </p:cNvSpPr>
          <p:nvPr>
            <p:ph type="sldImg"/>
          </p:nvPr>
        </p:nvSpPr>
        <p:spPr/>
      </p:sp>
      <p:sp>
        <p:nvSpPr>
          <p:cNvPr id="49154" name="备注占位符 2"/>
          <p:cNvSpPr>
            <a:spLocks noGrp="1"/>
          </p:cNvSpPr>
          <p:nvPr>
            <p:ph type="body"/>
          </p:nvPr>
        </p:nvSpPr>
        <p:spPr/>
        <p:txBody>
          <a:bodyPr wrap="square" lIns="99048" tIns="49524" rIns="99048" bIns="49524" anchor="t" anchorCtr="0"/>
          <a:lstStyle/>
          <a:p>
            <a:pPr marL="0" lvl="1" indent="0"/>
            <a:r>
              <a:rPr lang="zh-CN" altLang="en-US" dirty="0"/>
              <a:t>实体联系模型，英文称</a:t>
            </a:r>
            <a:r>
              <a:rPr lang="en-US" altLang="zh-CN" dirty="0">
                <a:solidFill>
                  <a:srgbClr val="0000FF"/>
                </a:solidFill>
              </a:rPr>
              <a:t>Entity-Relationship model</a:t>
            </a:r>
            <a:r>
              <a:rPr lang="zh-CN" altLang="en-US" dirty="0">
                <a:solidFill>
                  <a:srgbClr val="0000FF"/>
                </a:solidFill>
              </a:rPr>
              <a:t>，也简称</a:t>
            </a:r>
            <a:r>
              <a:rPr lang="en-US" altLang="zh-CN" dirty="0">
                <a:solidFill>
                  <a:srgbClr val="0000FF"/>
                </a:solidFill>
              </a:rPr>
              <a:t>ER</a:t>
            </a:r>
            <a:r>
              <a:rPr lang="zh-CN" altLang="en-US" dirty="0">
                <a:solidFill>
                  <a:srgbClr val="0000FF"/>
                </a:solidFill>
              </a:rPr>
              <a:t>模型</a:t>
            </a:r>
          </a:p>
          <a:p>
            <a:pPr lvl="0"/>
            <a:endParaRPr lang="en-US" altLang="zh-CN" dirty="0"/>
          </a:p>
          <a:p>
            <a:pPr lvl="0"/>
            <a:r>
              <a:rPr lang="zh-CN" altLang="en-US" dirty="0"/>
              <a:t>它的主要作用是把需求分析阶段所识别的数据项和信息表示成为实体联系图，注意</a:t>
            </a:r>
            <a:r>
              <a:rPr lang="en-US" altLang="zh-CN" dirty="0"/>
              <a:t>ER</a:t>
            </a:r>
            <a:r>
              <a:rPr lang="zh-CN" altLang="en-US" dirty="0"/>
              <a:t>图中有三个要素：分别是 实体、属性、联系。</a:t>
            </a:r>
          </a:p>
        </p:txBody>
      </p:sp>
      <p:sp>
        <p:nvSpPr>
          <p:cNvPr id="49155"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宋体" panose="02010600030101010101" pitchFamily="2" charset="-122"/>
              </a:rPr>
              <a:t>19</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3075"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0"/>
            <a:ext cx="9144000" cy="1052513"/>
          </a:xfrm>
          <a:prstGeom prst="rect">
            <a:avLst/>
          </a:prstGeom>
          <a:gradFill rotWithShape="0">
            <a:gsLst>
              <a:gs pos="0">
                <a:srgbClr val="45A2FF"/>
              </a:gs>
              <a:gs pos="100000">
                <a:srgbClr val="FFFFFF"/>
              </a:gs>
            </a:gsLst>
            <a:path path="rect">
              <a:fillToRect l="100000" b="100000"/>
            </a:path>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rPr>
              <a:t>物联网与泛在智能研究中心</a:t>
            </a:r>
            <a:endParaRPr kumimoji="0" lang="en-US" altLang="zh-CN"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pic>
        <p:nvPicPr>
          <p:cNvPr id="4099"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4100"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D25F29E9-1F8C-4837-A5F0-FFF17257046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5EA8F126-B15A-4D92-92D2-C41E3885FAD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73D0DF4C-54DB-403C-A4E5-C454E49C754B}"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D1A6ABFE-7F22-4FB0-B1EB-DCB5708E64A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D4A0F345-F710-4476-9964-BA2E04D9A434}"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2402642E-08D4-43B9-8764-3C01594CF81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3DB404D6-35DF-490B-B0A2-8178F7707F5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1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D5FA4453-2041-48D9-8A44-95812E4226F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6D208571-24F5-4037-9B96-C511A78C81A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8F9CAED1-3810-4D7C-AC19-9B0B18FD6FA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FADDCD0D-9898-4104-B4B5-5D0C2A2E630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E4C1798F-8BC4-46F4-AB34-43F3B40CA5C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7F5F3C02-9478-4C85-8030-B368C07AE4F1}"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BEA6A4D8-356D-4688-AADD-84C6663176A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FFC8689-79A6-47E6-B88E-4DE586FFA8F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7E4B8C20-E0DB-48A4-B18E-A2AE24624EB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5DC4E6F4-8786-414B-9F7C-3158F35B766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57459A38-E949-4895-9FD9-E7D4C3C6E7D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5DBE82A0-FF9C-4564-AAB6-5DDF81378131}"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F8D464FA-CE91-4E0B-9291-033CBE938C4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4381961C-612D-45FE-BE2E-C6A693304D4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DE06F638-9690-47AC-98C6-6952F3DAAA2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A91B9CBE-57F4-4E04-A3BC-168E11C357F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B1AF82EA-DA34-4808-9E27-31B1B3167FAF}"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C351F8BE-0B0E-4B4F-8C89-409CA951CD6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AF29F01B-D8AE-40B3-9E99-97D53ED75838}"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EF5F6699-FD41-4EA4-BD75-062086B4A5E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a:ea typeface="楷体_GB231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3F055510-8D62-4A8A-8327-DB287ADD73D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a:ea typeface="楷体_GB2312"/>
              <a:cs typeface="楷体_GB231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j0296302"/>
          <p:cNvPicPr>
            <a:picLocks noChangeAspect="1"/>
          </p:cNvPicPr>
          <p:nvPr/>
        </p:nvPicPr>
        <p:blipFill>
          <a:blip r:embed="rId15"/>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7396E77-9834-47B1-AE2A-C41733DB52F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EDDFE3E-F895-4B77-B7FC-2F77F5088C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pic>
        <p:nvPicPr>
          <p:cNvPr id="1032" name="Picture 9"/>
          <p:cNvPicPr>
            <a:picLocks noChangeAspect="1"/>
          </p:cNvPicPr>
          <p:nvPr userDrawn="1"/>
        </p:nvPicPr>
        <p:blipFill>
          <a:blip r:embed="rId16"/>
          <a:stretch>
            <a:fillRect/>
          </a:stretch>
        </p:blipFill>
        <p:spPr>
          <a:xfrm>
            <a:off x="0" y="152400"/>
            <a:ext cx="1066800" cy="955675"/>
          </a:xfrm>
          <a:prstGeom prst="rect">
            <a:avLst/>
          </a:prstGeom>
          <a:noFill/>
          <a:ln w="9525">
            <a:noFill/>
          </a:ln>
        </p:spPr>
      </p:pic>
      <p:pic>
        <p:nvPicPr>
          <p:cNvPr id="1033" name="Picture 11" descr="j0296302"/>
          <p:cNvPicPr>
            <a:picLocks noChangeAspect="1"/>
          </p:cNvPicPr>
          <p:nvPr userDrawn="1"/>
        </p:nvPicPr>
        <p:blipFill>
          <a:blip r:embed="rId15"/>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0296302"/>
          <p:cNvPicPr>
            <a:picLocks noChangeAspect="1"/>
          </p:cNvPicPr>
          <p:nvPr/>
        </p:nvPicPr>
        <p:blipFill>
          <a:blip r:embed="rId17"/>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9246C0E-60CB-4EB8-AE2D-3ED5AC54F9D4}"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1391CDA-BBC2-447A-A0BE-68B0E2A7233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楷体_GB2312"/>
            </a:endParaRPr>
          </a:p>
        </p:txBody>
      </p:sp>
      <p:pic>
        <p:nvPicPr>
          <p:cNvPr id="2056" name="Picture 9"/>
          <p:cNvPicPr>
            <a:picLocks noChangeAspect="1"/>
          </p:cNvPicPr>
          <p:nvPr userDrawn="1"/>
        </p:nvPicPr>
        <p:blipFill>
          <a:blip r:embed="rId18"/>
          <a:stretch>
            <a:fillRect/>
          </a:stretch>
        </p:blipFill>
        <p:spPr>
          <a:xfrm>
            <a:off x="0" y="152400"/>
            <a:ext cx="1066800" cy="955675"/>
          </a:xfrm>
          <a:prstGeom prst="rect">
            <a:avLst/>
          </a:prstGeom>
          <a:noFill/>
          <a:ln w="9525">
            <a:noFill/>
          </a:ln>
        </p:spPr>
      </p:pic>
      <p:pic>
        <p:nvPicPr>
          <p:cNvPr id="2057" name="Picture 11" descr="j0296302"/>
          <p:cNvPicPr>
            <a:picLocks noChangeAspect="1"/>
          </p:cNvPicPr>
          <p:nvPr userDrawn="1"/>
        </p:nvPicPr>
        <p:blipFill>
          <a:blip r:embed="rId17"/>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1925" y="1268413"/>
            <a:ext cx="8820150" cy="27606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ts val="600"/>
              </a:spcBef>
              <a:spcAft>
                <a:spcPts val="0"/>
              </a:spcAft>
              <a:buClrTx/>
              <a:buSzTx/>
              <a:buFontTx/>
              <a:buNone/>
              <a:defRPr/>
            </a:pPr>
            <a: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t>设计篇</a:t>
            </a:r>
            <a:br>
              <a:rPr kumimoji="0" lang="en-US" altLang="zh-CN"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br>
            <a: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t>第四章 概念数据库设计</a:t>
            </a:r>
          </a:p>
        </p:txBody>
      </p:sp>
      <p:sp>
        <p:nvSpPr>
          <p:cNvPr id="4099" name="Rectangle 3"/>
          <p:cNvSpPr>
            <a:spLocks noGrp="1" noChangeArrowheads="1"/>
          </p:cNvSpPr>
          <p:nvPr>
            <p:ph type="subTitle" idx="1"/>
          </p:nvPr>
        </p:nvSpPr>
        <p:spPr>
          <a:xfrm>
            <a:off x="2590800" y="4367530"/>
            <a:ext cx="5137785" cy="144780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主讲：程思瑶</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物联网与泛在智能研究中心</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需求分析</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279555" name="Rectangle 3"/>
          <p:cNvSpPr>
            <a:spLocks noGrp="1"/>
          </p:cNvSpPr>
          <p:nvPr>
            <p:ph type="body" idx="4294967295"/>
          </p:nvPr>
        </p:nvSpPr>
        <p:spPr>
          <a:xfrm>
            <a:off x="611188" y="1412875"/>
            <a:ext cx="8229600" cy="4525963"/>
          </a:xfrm>
        </p:spPr>
        <p:txBody>
          <a:bodyPr wrap="square" lIns="91440" tIns="45720" rIns="91440" bIns="45720" anchor="t" anchorCtr="0"/>
          <a:lstStyle/>
          <a:p>
            <a:r>
              <a:rPr lang="zh-CN" altLang="en-US" sz="2800" dirty="0">
                <a:effectLst/>
                <a:latin typeface="华文新魏" panose="02010800040101010101" pitchFamily="2" charset="-122"/>
                <a:ea typeface="华文新魏" panose="02010800040101010101" pitchFamily="2" charset="-122"/>
              </a:rPr>
              <a:t>需求分析的重点是</a:t>
            </a:r>
          </a:p>
          <a:p>
            <a:pPr lvl="1"/>
            <a:r>
              <a:rPr lang="zh-CN" altLang="en-US" sz="2400" dirty="0">
                <a:solidFill>
                  <a:srgbClr val="0000FF"/>
                </a:solidFill>
                <a:effectLst/>
                <a:latin typeface="华文新魏" panose="02010800040101010101" pitchFamily="2" charset="-122"/>
                <a:ea typeface="华文新魏" panose="02010800040101010101" pitchFamily="2" charset="-122"/>
              </a:rPr>
              <a:t>“数据”和“处理”，获得用户对数据库要求</a:t>
            </a:r>
          </a:p>
          <a:p>
            <a:pPr lvl="1"/>
            <a:r>
              <a:rPr lang="zh-CN" altLang="en-US" sz="2400" dirty="0">
                <a:solidFill>
                  <a:srgbClr val="0000FF"/>
                </a:solidFill>
                <a:effectLst/>
                <a:latin typeface="华文新魏" panose="02010800040101010101" pitchFamily="2" charset="-122"/>
                <a:ea typeface="华文新魏" panose="02010800040101010101" pitchFamily="2" charset="-122"/>
              </a:rPr>
              <a:t>  信息要求</a:t>
            </a:r>
          </a:p>
          <a:p>
            <a:pPr lvl="2"/>
            <a:r>
              <a:rPr lang="zh-CN" altLang="en-US" sz="2000" dirty="0">
                <a:effectLst/>
                <a:latin typeface="华文新魏" panose="02010800040101010101" pitchFamily="2" charset="-122"/>
                <a:ea typeface="华文新魏" panose="02010800040101010101" pitchFamily="2" charset="-122"/>
              </a:rPr>
              <a:t>用户需要从数据库中获得信息的内容与性质</a:t>
            </a:r>
          </a:p>
          <a:p>
            <a:pPr lvl="2"/>
            <a:r>
              <a:rPr lang="zh-CN" altLang="en-US" sz="2000" dirty="0">
                <a:effectLst/>
                <a:latin typeface="华文新魏" panose="02010800040101010101" pitchFamily="2" charset="-122"/>
                <a:ea typeface="华文新魏" panose="02010800040101010101" pitchFamily="2" charset="-122"/>
              </a:rPr>
              <a:t>由用户的信息要求可以导出数据要求，即在数据库中需要存储哪些数据</a:t>
            </a:r>
          </a:p>
          <a:p>
            <a:pPr lvl="1"/>
            <a:r>
              <a:rPr lang="zh-CN" altLang="en-US" sz="2400" dirty="0">
                <a:solidFill>
                  <a:srgbClr val="0000FF"/>
                </a:solidFill>
                <a:effectLst/>
                <a:latin typeface="华文新魏" panose="02010800040101010101" pitchFamily="2" charset="-122"/>
                <a:ea typeface="华文新魏" panose="02010800040101010101" pitchFamily="2" charset="-122"/>
              </a:rPr>
              <a:t>  处理要求</a:t>
            </a:r>
          </a:p>
          <a:p>
            <a:pPr lvl="2"/>
            <a:r>
              <a:rPr lang="zh-CN" altLang="en-US" sz="2000" dirty="0">
                <a:effectLst/>
                <a:latin typeface="华文新魏" panose="02010800040101010101" pitchFamily="2" charset="-122"/>
                <a:ea typeface="华文新魏" panose="02010800040101010101" pitchFamily="2" charset="-122"/>
              </a:rPr>
              <a:t>用户要完成什么处理功能</a:t>
            </a:r>
          </a:p>
          <a:p>
            <a:pPr lvl="2"/>
            <a:r>
              <a:rPr lang="zh-CN" altLang="en-US" sz="2000" dirty="0">
                <a:effectLst/>
                <a:latin typeface="华文新魏" panose="02010800040101010101" pitchFamily="2" charset="-122"/>
                <a:ea typeface="华文新魏" panose="02010800040101010101" pitchFamily="2" charset="-122"/>
              </a:rPr>
              <a:t>对处理的响应时间的要求</a:t>
            </a:r>
          </a:p>
          <a:p>
            <a:pPr lvl="2"/>
            <a:r>
              <a:rPr lang="zh-CN" altLang="en-US" sz="2000" dirty="0">
                <a:effectLst/>
                <a:latin typeface="华文新魏" panose="02010800040101010101" pitchFamily="2" charset="-122"/>
                <a:ea typeface="华文新魏" panose="02010800040101010101" pitchFamily="2" charset="-122"/>
              </a:rPr>
              <a:t>对处理方式的要求</a:t>
            </a:r>
            <a:r>
              <a:rPr lang="en-US" altLang="zh-CN" sz="2000" dirty="0">
                <a:effectLst/>
                <a:latin typeface="华文新魏" panose="02010800040101010101" pitchFamily="2" charset="-122"/>
                <a:ea typeface="华文新魏" panose="02010800040101010101" pitchFamily="2" charset="-122"/>
              </a:rPr>
              <a:t>(</a:t>
            </a:r>
            <a:r>
              <a:rPr lang="zh-CN" altLang="en-US" sz="2000" dirty="0">
                <a:effectLst/>
                <a:latin typeface="华文新魏" panose="02010800040101010101" pitchFamily="2" charset="-122"/>
                <a:ea typeface="华文新魏" panose="02010800040101010101" pitchFamily="2" charset="-122"/>
              </a:rPr>
              <a:t>批处理 </a:t>
            </a:r>
            <a:r>
              <a:rPr lang="en-US" altLang="zh-CN" sz="2000" dirty="0">
                <a:effectLst/>
                <a:latin typeface="华文新魏" panose="02010800040101010101" pitchFamily="2" charset="-122"/>
                <a:ea typeface="华文新魏" panose="02010800040101010101" pitchFamily="2" charset="-122"/>
              </a:rPr>
              <a:t>/ </a:t>
            </a:r>
            <a:r>
              <a:rPr lang="zh-CN" altLang="en-US" sz="2000" dirty="0">
                <a:effectLst/>
                <a:latin typeface="华文新魏" panose="02010800040101010101" pitchFamily="2" charset="-122"/>
                <a:ea typeface="华文新魏" panose="02010800040101010101" pitchFamily="2" charset="-122"/>
              </a:rPr>
              <a:t>联机处理</a:t>
            </a:r>
            <a:r>
              <a:rPr lang="en-US" altLang="zh-CN" sz="2000" dirty="0">
                <a:effectLst/>
                <a:latin typeface="华文新魏" panose="02010800040101010101" pitchFamily="2" charset="-122"/>
                <a:ea typeface="华文新魏" panose="02010800040101010101" pitchFamily="2" charset="-122"/>
              </a:rPr>
              <a:t>)</a:t>
            </a:r>
          </a:p>
          <a:p>
            <a:pPr lvl="1"/>
            <a:r>
              <a:rPr lang="zh-CN" altLang="en-US" sz="2400" dirty="0">
                <a:solidFill>
                  <a:srgbClr val="0000FF"/>
                </a:solidFill>
                <a:effectLst/>
                <a:latin typeface="华文新魏" panose="02010800040101010101" pitchFamily="2" charset="-122"/>
                <a:ea typeface="华文新魏" panose="02010800040101010101" pitchFamily="2" charset="-122"/>
              </a:rPr>
              <a:t> 安全性与完整性要求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9555">
                                            <p:txEl>
                                              <p:pRg st="1" end="1"/>
                                            </p:txEl>
                                          </p:spTgt>
                                        </p:tgtEl>
                                        <p:attrNameLst>
                                          <p:attrName>style.visibility</p:attrName>
                                        </p:attrNameLst>
                                      </p:cBhvr>
                                      <p:to>
                                        <p:strVal val="visible"/>
                                      </p:to>
                                    </p:set>
                                    <p:anim calcmode="lin" valueType="num">
                                      <p:cBhvr additive="base">
                                        <p:cTn id="7" dur="500" fill="hold"/>
                                        <p:tgtEl>
                                          <p:spTgt spid="2795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9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9555">
                                            <p:txEl>
                                              <p:pRg st="2" end="2"/>
                                            </p:txEl>
                                          </p:spTgt>
                                        </p:tgtEl>
                                        <p:attrNameLst>
                                          <p:attrName>style.visibility</p:attrName>
                                        </p:attrNameLst>
                                      </p:cBhvr>
                                      <p:to>
                                        <p:strVal val="visible"/>
                                      </p:to>
                                    </p:set>
                                    <p:anim calcmode="lin" valueType="num">
                                      <p:cBhvr additive="base">
                                        <p:cTn id="13" dur="500" fill="hold"/>
                                        <p:tgtEl>
                                          <p:spTgt spid="2795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955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9555">
                                            <p:txEl>
                                              <p:pRg st="3" end="3"/>
                                            </p:txEl>
                                          </p:spTgt>
                                        </p:tgtEl>
                                        <p:attrNameLst>
                                          <p:attrName>style.visibility</p:attrName>
                                        </p:attrNameLst>
                                      </p:cBhvr>
                                      <p:to>
                                        <p:strVal val="visible"/>
                                      </p:to>
                                    </p:set>
                                    <p:anim calcmode="lin" valueType="num">
                                      <p:cBhvr additive="base">
                                        <p:cTn id="17" dur="500" fill="hold"/>
                                        <p:tgtEl>
                                          <p:spTgt spid="27955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955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9555">
                                            <p:txEl>
                                              <p:pRg st="4" end="4"/>
                                            </p:txEl>
                                          </p:spTgt>
                                        </p:tgtEl>
                                        <p:attrNameLst>
                                          <p:attrName>style.visibility</p:attrName>
                                        </p:attrNameLst>
                                      </p:cBhvr>
                                      <p:to>
                                        <p:strVal val="visible"/>
                                      </p:to>
                                    </p:set>
                                    <p:anim calcmode="lin" valueType="num">
                                      <p:cBhvr additive="base">
                                        <p:cTn id="21" dur="500" fill="hold"/>
                                        <p:tgtEl>
                                          <p:spTgt spid="27955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9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9555">
                                            <p:txEl>
                                              <p:pRg st="5" end="5"/>
                                            </p:txEl>
                                          </p:spTgt>
                                        </p:tgtEl>
                                        <p:attrNameLst>
                                          <p:attrName>style.visibility</p:attrName>
                                        </p:attrNameLst>
                                      </p:cBhvr>
                                      <p:to>
                                        <p:strVal val="visible"/>
                                      </p:to>
                                    </p:set>
                                    <p:anim calcmode="lin" valueType="num">
                                      <p:cBhvr additive="base">
                                        <p:cTn id="27" dur="500" fill="hold"/>
                                        <p:tgtEl>
                                          <p:spTgt spid="2795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955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9555">
                                            <p:txEl>
                                              <p:pRg st="6" end="6"/>
                                            </p:txEl>
                                          </p:spTgt>
                                        </p:tgtEl>
                                        <p:attrNameLst>
                                          <p:attrName>style.visibility</p:attrName>
                                        </p:attrNameLst>
                                      </p:cBhvr>
                                      <p:to>
                                        <p:strVal val="visible"/>
                                      </p:to>
                                    </p:set>
                                    <p:anim calcmode="lin" valueType="num">
                                      <p:cBhvr additive="base">
                                        <p:cTn id="31" dur="500" fill="hold"/>
                                        <p:tgtEl>
                                          <p:spTgt spid="2795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955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9555">
                                            <p:txEl>
                                              <p:pRg st="7" end="7"/>
                                            </p:txEl>
                                          </p:spTgt>
                                        </p:tgtEl>
                                        <p:attrNameLst>
                                          <p:attrName>style.visibility</p:attrName>
                                        </p:attrNameLst>
                                      </p:cBhvr>
                                      <p:to>
                                        <p:strVal val="visible"/>
                                      </p:to>
                                    </p:set>
                                    <p:anim calcmode="lin" valueType="num">
                                      <p:cBhvr additive="base">
                                        <p:cTn id="35" dur="500" fill="hold"/>
                                        <p:tgtEl>
                                          <p:spTgt spid="27955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955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9555">
                                            <p:txEl>
                                              <p:pRg st="8" end="8"/>
                                            </p:txEl>
                                          </p:spTgt>
                                        </p:tgtEl>
                                        <p:attrNameLst>
                                          <p:attrName>style.visibility</p:attrName>
                                        </p:attrNameLst>
                                      </p:cBhvr>
                                      <p:to>
                                        <p:strVal val="visible"/>
                                      </p:to>
                                    </p:set>
                                    <p:anim calcmode="lin" valueType="num">
                                      <p:cBhvr additive="base">
                                        <p:cTn id="39" dur="500" fill="hold"/>
                                        <p:tgtEl>
                                          <p:spTgt spid="27955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795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79555">
                                            <p:txEl>
                                              <p:pRg st="9" end="9"/>
                                            </p:txEl>
                                          </p:spTgt>
                                        </p:tgtEl>
                                        <p:attrNameLst>
                                          <p:attrName>style.visibility</p:attrName>
                                        </p:attrNameLst>
                                      </p:cBhvr>
                                      <p:to>
                                        <p:strVal val="visible"/>
                                      </p:to>
                                    </p:set>
                                    <p:anim calcmode="lin" valueType="num">
                                      <p:cBhvr additive="base">
                                        <p:cTn id="45" dur="500" fill="hold"/>
                                        <p:tgtEl>
                                          <p:spTgt spid="27955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7955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需求分析</a:t>
            </a:r>
          </a:p>
        </p:txBody>
      </p:sp>
      <p:sp>
        <p:nvSpPr>
          <p:cNvPr id="272387"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需求分析的步骤</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应用领域的调查分析</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定义数据库支持的信息与应用</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定义数据库操作任务</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预测应用领域的未来改变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2387">
                                            <p:txEl>
                                              <p:pRg st="1" end="1"/>
                                            </p:txEl>
                                          </p:spTgt>
                                        </p:tgtEl>
                                        <p:attrNameLst>
                                          <p:attrName>style.visibility</p:attrName>
                                        </p:attrNameLst>
                                      </p:cBhvr>
                                      <p:to>
                                        <p:strVal val="visible"/>
                                      </p:to>
                                    </p:set>
                                    <p:anim calcmode="lin" valueType="num">
                                      <p:cBhvr additive="base">
                                        <p:cTn id="7" dur="500" fill="hold"/>
                                        <p:tgtEl>
                                          <p:spTgt spid="2723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2387">
                                            <p:txEl>
                                              <p:pRg st="2" end="2"/>
                                            </p:txEl>
                                          </p:spTgt>
                                        </p:tgtEl>
                                        <p:attrNameLst>
                                          <p:attrName>style.visibility</p:attrName>
                                        </p:attrNameLst>
                                      </p:cBhvr>
                                      <p:to>
                                        <p:strVal val="visible"/>
                                      </p:to>
                                    </p:set>
                                    <p:anim calcmode="lin" valueType="num">
                                      <p:cBhvr additive="base">
                                        <p:cTn id="13" dur="500" fill="hold"/>
                                        <p:tgtEl>
                                          <p:spTgt spid="2723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2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2387">
                                            <p:txEl>
                                              <p:pRg st="3" end="3"/>
                                            </p:txEl>
                                          </p:spTgt>
                                        </p:tgtEl>
                                        <p:attrNameLst>
                                          <p:attrName>style.visibility</p:attrName>
                                        </p:attrNameLst>
                                      </p:cBhvr>
                                      <p:to>
                                        <p:strVal val="visible"/>
                                      </p:to>
                                    </p:set>
                                    <p:anim calcmode="lin" valueType="num">
                                      <p:cBhvr additive="base">
                                        <p:cTn id="19" dur="500" fill="hold"/>
                                        <p:tgtEl>
                                          <p:spTgt spid="2723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2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2387">
                                            <p:txEl>
                                              <p:pRg st="4" end="4"/>
                                            </p:txEl>
                                          </p:spTgt>
                                        </p:tgtEl>
                                        <p:attrNameLst>
                                          <p:attrName>style.visibility</p:attrName>
                                        </p:attrNameLst>
                                      </p:cBhvr>
                                      <p:to>
                                        <p:strVal val="visible"/>
                                      </p:to>
                                    </p:set>
                                    <p:anim calcmode="lin" valueType="num">
                                      <p:cBhvr additive="base">
                                        <p:cTn id="25" dur="500" fill="hold"/>
                                        <p:tgtEl>
                                          <p:spTgt spid="2723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23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p:cNvSpPr>
            <a:spLocks noChangeArrowheads="1"/>
          </p:cNvSpPr>
          <p:nvPr/>
        </p:nvSpPr>
        <p:spPr bwMode="auto">
          <a:xfrm>
            <a:off x="2411413" y="2852738"/>
            <a:ext cx="4643438" cy="1008063"/>
          </a:xfrm>
          <a:prstGeom prst="rect">
            <a:avLst/>
          </a:prstGeom>
          <a:solidFill>
            <a:srgbClr val="FFFFCC"/>
          </a:solidFill>
          <a:ln w="9525">
            <a:noFill/>
            <a:miter lim="800000"/>
          </a:ln>
          <a:effectLst>
            <a:prstShdw prst="shdw17" dist="17961" dir="2700000">
              <a:srgbClr val="FFFFCC">
                <a:gamma/>
                <a:shade val="60000"/>
                <a:invGamma/>
              </a:srgbClr>
            </a:prstShdw>
          </a:effectLst>
        </p:spPr>
        <p:txBody>
          <a:bodyPr tIns="154800" bIns="154800"/>
          <a:lstStyle/>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en-US" altLang="zh-CN" sz="36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4.2   </a:t>
            </a:r>
            <a:r>
              <a:rPr kumimoji="0" lang="zh-CN" altLang="en-US" sz="36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概念数据库设计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35842" name="Rectangle 3"/>
          <p:cNvSpPr>
            <a:spLocks noGrp="1"/>
          </p:cNvSpPr>
          <p:nvPr>
            <p:ph type="body" idx="4294967295"/>
          </p:nvPr>
        </p:nvSpPr>
        <p:spPr>
          <a:xfrm>
            <a:off x="2411413" y="2060575"/>
            <a:ext cx="6199187" cy="4065588"/>
          </a:xfrm>
        </p:spPr>
        <p:txBody>
          <a:bodyPr wrap="square" lIns="91440" tIns="45720" rIns="91440" bIns="45720" anchor="t" anchorCtr="0"/>
          <a:lstStyle/>
          <a:p>
            <a:r>
              <a:rPr lang="zh-CN" altLang="en-US" dirty="0">
                <a:effectLst/>
              </a:rPr>
              <a:t>概述</a:t>
            </a:r>
          </a:p>
          <a:p>
            <a:r>
              <a:rPr lang="zh-CN" altLang="en-US" dirty="0">
                <a:effectLst/>
              </a:rPr>
              <a:t>实体联系模型 </a:t>
            </a:r>
          </a:p>
          <a:p>
            <a:r>
              <a:rPr lang="zh-CN" altLang="en-US" dirty="0">
                <a:effectLst/>
              </a:rPr>
              <a:t>概念设计的方法与策略</a:t>
            </a:r>
            <a:endParaRPr lang="en-US" altLang="zh-CN" dirty="0">
              <a:effectLst/>
            </a:endParaRPr>
          </a:p>
          <a:p>
            <a:r>
              <a:rPr lang="zh-CN" altLang="en-US" dirty="0">
                <a:effectLst/>
              </a:rPr>
              <a:t>视图综合设计方法</a:t>
            </a:r>
          </a:p>
          <a:p>
            <a:r>
              <a:rPr lang="zh-CN" altLang="en-US" dirty="0">
                <a:effectLst/>
              </a:rPr>
              <a:t>事务的设计</a:t>
            </a:r>
          </a:p>
        </p:txBody>
      </p:sp>
      <p:sp>
        <p:nvSpPr>
          <p:cNvPr id="286724" name="Rectangle 4"/>
          <p:cNvSpPr/>
          <p:nvPr/>
        </p:nvSpPr>
        <p:spPr>
          <a:xfrm>
            <a:off x="1692275" y="1557338"/>
            <a:ext cx="6199188" cy="4065587"/>
          </a:xfrm>
          <a:prstGeom prst="rect">
            <a:avLst/>
          </a:prstGeom>
          <a:solidFill>
            <a:schemeClr val="bg1"/>
          </a:solidFill>
          <a:ln w="9525">
            <a:noFill/>
          </a:ln>
        </p:spPr>
        <p:txBody>
          <a:bodyPr anchor="t" anchorCtr="0"/>
          <a:lstStyle/>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概述</a:t>
            </a:r>
          </a:p>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实体联系模型 </a:t>
            </a:r>
          </a:p>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概念数据库设计的方法与策略</a:t>
            </a:r>
            <a:endParaRPr lang="en-US" altLang="zh-CN" sz="3200" dirty="0">
              <a:latin typeface="华文新魏" panose="02010800040101010101" pitchFamily="2" charset="-122"/>
              <a:ea typeface="华文新魏" panose="02010800040101010101" pitchFamily="2" charset="-122"/>
            </a:endParaRPr>
          </a:p>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视图综合设计方法</a:t>
            </a:r>
          </a:p>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事务的设计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86724">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37890" name="Rectangle 4"/>
          <p:cNvSpPr/>
          <p:nvPr/>
        </p:nvSpPr>
        <p:spPr>
          <a:xfrm>
            <a:off x="1835150" y="1628775"/>
            <a:ext cx="6199188" cy="4065588"/>
          </a:xfrm>
          <a:prstGeom prst="rect">
            <a:avLst/>
          </a:prstGeom>
          <a:solidFill>
            <a:schemeClr val="bg1"/>
          </a:solidFill>
          <a:ln w="9525">
            <a:noFill/>
          </a:ln>
        </p:spPr>
        <p:txBody>
          <a:bodyPr anchor="t" anchorCtr="0"/>
          <a:lstStyle/>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概述</a:t>
            </a: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实体联系模型 </a:t>
            </a: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概念数据库设计的方法与策略</a:t>
            </a:r>
            <a:endParaRPr lang="en-US" altLang="zh-CN" sz="3200" dirty="0">
              <a:solidFill>
                <a:srgbClr val="C0C0C0"/>
              </a:solidFill>
              <a:latin typeface="华文新魏" panose="02010800040101010101" pitchFamily="2" charset="-122"/>
              <a:ea typeface="华文新魏" panose="02010800040101010101" pitchFamily="2" charset="-122"/>
            </a:endParaRP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视图综合设计方法</a:t>
            </a: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事务的设计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4.2.1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概述</a:t>
            </a:r>
          </a:p>
        </p:txBody>
      </p:sp>
      <p:sp>
        <p:nvSpPr>
          <p:cNvPr id="287747"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概念数据库设计的任务包括两方面</a:t>
            </a:r>
          </a:p>
          <a:p>
            <a:pPr lvl="1"/>
            <a:r>
              <a:rPr lang="zh-CN" altLang="en-US" dirty="0">
                <a:solidFill>
                  <a:srgbClr val="0000FF"/>
                </a:solidFill>
                <a:effectLst/>
                <a:latin typeface="华文新魏" panose="02010800040101010101" pitchFamily="2" charset="-122"/>
                <a:ea typeface="华文新魏" panose="02010800040101010101" pitchFamily="2" charset="-122"/>
              </a:rPr>
              <a:t>概念数据库模式设计</a:t>
            </a:r>
          </a:p>
          <a:p>
            <a:pPr lvl="2"/>
            <a:r>
              <a:rPr lang="zh-CN" altLang="en-US" dirty="0">
                <a:effectLst/>
                <a:latin typeface="华文新魏" panose="02010800040101010101" pitchFamily="2" charset="-122"/>
                <a:ea typeface="华文新魏" panose="02010800040101010101" pitchFamily="2" charset="-122"/>
              </a:rPr>
              <a:t>以需求分析阶段所识别的数据项和应用领域的未来改变信息为基础，使用</a:t>
            </a:r>
            <a:r>
              <a:rPr lang="zh-CN" altLang="en-US" dirty="0">
                <a:solidFill>
                  <a:srgbClr val="FF0000"/>
                </a:solidFill>
                <a:effectLst/>
                <a:latin typeface="华文新魏" panose="02010800040101010101" pitchFamily="2" charset="-122"/>
                <a:ea typeface="华文新魏" panose="02010800040101010101" pitchFamily="2" charset="-122"/>
              </a:rPr>
              <a:t>高级数据模型</a:t>
            </a:r>
            <a:r>
              <a:rPr lang="zh-CN" altLang="en-US" dirty="0">
                <a:effectLst/>
                <a:latin typeface="华文新魏" panose="02010800040101010101" pitchFamily="2" charset="-122"/>
                <a:ea typeface="华文新魏" panose="02010800040101010101" pitchFamily="2" charset="-122"/>
              </a:rPr>
              <a:t>建立概念数据库模式</a:t>
            </a:r>
          </a:p>
          <a:p>
            <a:pPr lvl="1"/>
            <a:r>
              <a:rPr lang="zh-CN" altLang="en-US" dirty="0">
                <a:solidFill>
                  <a:srgbClr val="0000FF"/>
                </a:solidFill>
                <a:effectLst/>
                <a:latin typeface="华文新魏" panose="02010800040101010101" pitchFamily="2" charset="-122"/>
                <a:ea typeface="华文新魏" panose="02010800040101010101" pitchFamily="2" charset="-122"/>
              </a:rPr>
              <a:t>事务设计</a:t>
            </a:r>
          </a:p>
          <a:p>
            <a:pPr lvl="2"/>
            <a:r>
              <a:rPr lang="zh-CN" altLang="en-US" dirty="0">
                <a:effectLst/>
                <a:latin typeface="华文新魏" panose="02010800040101010101" pitchFamily="2" charset="-122"/>
                <a:ea typeface="华文新魏" panose="02010800040101010101" pitchFamily="2" charset="-122"/>
              </a:rPr>
              <a:t>考察需求分析阶段提出的数据库操作任务，形成数据库事务的高级说明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7747">
                                            <p:txEl>
                                              <p:pRg st="1" end="1"/>
                                            </p:txEl>
                                          </p:spTgt>
                                        </p:tgtEl>
                                        <p:attrNameLst>
                                          <p:attrName>style.visibility</p:attrName>
                                        </p:attrNameLst>
                                      </p:cBhvr>
                                      <p:to>
                                        <p:strVal val="visible"/>
                                      </p:to>
                                    </p:set>
                                    <p:anim calcmode="lin" valueType="num">
                                      <p:cBhvr additive="base">
                                        <p:cTn id="7" dur="500" fill="hold"/>
                                        <p:tgtEl>
                                          <p:spTgt spid="2877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77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7747">
                                            <p:txEl>
                                              <p:pRg st="2" end="2"/>
                                            </p:txEl>
                                          </p:spTgt>
                                        </p:tgtEl>
                                        <p:attrNameLst>
                                          <p:attrName>style.visibility</p:attrName>
                                        </p:attrNameLst>
                                      </p:cBhvr>
                                      <p:to>
                                        <p:strVal val="visible"/>
                                      </p:to>
                                    </p:set>
                                    <p:anim calcmode="lin" valueType="num">
                                      <p:cBhvr additive="base">
                                        <p:cTn id="11" dur="500" fill="hold"/>
                                        <p:tgtEl>
                                          <p:spTgt spid="2877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7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7747">
                                            <p:txEl>
                                              <p:pRg st="3" end="3"/>
                                            </p:txEl>
                                          </p:spTgt>
                                        </p:tgtEl>
                                        <p:attrNameLst>
                                          <p:attrName>style.visibility</p:attrName>
                                        </p:attrNameLst>
                                      </p:cBhvr>
                                      <p:to>
                                        <p:strVal val="visible"/>
                                      </p:to>
                                    </p:set>
                                    <p:anim calcmode="lin" valueType="num">
                                      <p:cBhvr additive="base">
                                        <p:cTn id="17" dur="500" fill="hold"/>
                                        <p:tgtEl>
                                          <p:spTgt spid="28774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774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7747">
                                            <p:txEl>
                                              <p:pRg st="4" end="4"/>
                                            </p:txEl>
                                          </p:spTgt>
                                        </p:tgtEl>
                                        <p:attrNameLst>
                                          <p:attrName>style.visibility</p:attrName>
                                        </p:attrNameLst>
                                      </p:cBhvr>
                                      <p:to>
                                        <p:strVal val="visible"/>
                                      </p:to>
                                    </p:set>
                                    <p:anim calcmode="lin" valueType="num">
                                      <p:cBhvr additive="base">
                                        <p:cTn id="21" dur="500" fill="hold"/>
                                        <p:tgtEl>
                                          <p:spTgt spid="28774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77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4.2.1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概述</a:t>
            </a:r>
          </a:p>
        </p:txBody>
      </p:sp>
      <p:sp>
        <p:nvSpPr>
          <p:cNvPr id="288771" name="Rectangle 3"/>
          <p:cNvSpPr>
            <a:spLocks noGrp="1" noChangeArrowheads="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概念数据库模式设计的目标</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准确描述应用领域的信息模式，支持用户的各种应用</a:t>
            </a:r>
            <a:endPar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457200" marR="0" lvl="1" indent="0" algn="l"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既易于转换为逻辑数据库模式，又容易为用户理解</a:t>
            </a:r>
          </a:p>
        </p:txBody>
      </p:sp>
      <p:grpSp>
        <p:nvGrpSpPr>
          <p:cNvPr id="5" name="组合 4"/>
          <p:cNvGrpSpPr/>
          <p:nvPr/>
        </p:nvGrpSpPr>
        <p:grpSpPr>
          <a:xfrm>
            <a:off x="3635375" y="2852738"/>
            <a:ext cx="1584325" cy="647700"/>
            <a:chOff x="3635896" y="2852936"/>
            <a:chExt cx="1584176" cy="648072"/>
          </a:xfrm>
        </p:grpSpPr>
        <p:sp>
          <p:nvSpPr>
            <p:cNvPr id="3" name="云形标注 2"/>
            <p:cNvSpPr/>
            <p:nvPr/>
          </p:nvSpPr>
          <p:spPr>
            <a:xfrm>
              <a:off x="3635896" y="2852936"/>
              <a:ext cx="1584176" cy="648072"/>
            </a:xfrm>
            <a:prstGeom prst="cloudCallout">
              <a:avLst>
                <a:gd name="adj1" fmla="val -94922"/>
                <a:gd name="adj2" fmla="val -8175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41989" name="TextBox 3"/>
            <p:cNvSpPr txBox="1"/>
            <p:nvPr/>
          </p:nvSpPr>
          <p:spPr>
            <a:xfrm>
              <a:off x="3923928" y="2924944"/>
              <a:ext cx="958917" cy="400110"/>
            </a:xfrm>
            <a:prstGeom prst="rect">
              <a:avLst/>
            </a:prstGeom>
            <a:noFill/>
            <a:ln w="9525">
              <a:noFill/>
            </a:ln>
          </p:spPr>
          <p:txBody>
            <a:bodyPr wrap="none" anchor="t" anchorCtr="0">
              <a:spAutoFit/>
            </a:bodyPr>
            <a:lstStyle/>
            <a:p>
              <a:pPr eaLnBrk="0" hangingPunct="0">
                <a:spcBef>
                  <a:spcPct val="20000"/>
                </a:spcBef>
              </a:pPr>
              <a:r>
                <a:rPr lang="zh-CN" altLang="en-US" dirty="0">
                  <a:solidFill>
                    <a:srgbClr val="FF0000"/>
                  </a:solidFill>
                  <a:latin typeface="华文行楷" panose="02010800040101010101" pitchFamily="2" charset="-122"/>
                  <a:ea typeface="华文行楷" panose="02010800040101010101" pitchFamily="2" charset="-122"/>
                </a:rPr>
                <a:t>不失真</a:t>
              </a:r>
            </a:p>
          </p:txBody>
        </p:sp>
      </p:grpSp>
      <p:grpSp>
        <p:nvGrpSpPr>
          <p:cNvPr id="8" name="组合 7"/>
          <p:cNvGrpSpPr/>
          <p:nvPr/>
        </p:nvGrpSpPr>
        <p:grpSpPr>
          <a:xfrm>
            <a:off x="3787775" y="4365625"/>
            <a:ext cx="1584325" cy="647700"/>
            <a:chOff x="3635896" y="2852936"/>
            <a:chExt cx="1584176" cy="648072"/>
          </a:xfrm>
        </p:grpSpPr>
        <p:sp>
          <p:nvSpPr>
            <p:cNvPr id="9" name="云形标注 8"/>
            <p:cNvSpPr/>
            <p:nvPr/>
          </p:nvSpPr>
          <p:spPr>
            <a:xfrm>
              <a:off x="3635896" y="2852936"/>
              <a:ext cx="1584176" cy="648072"/>
            </a:xfrm>
            <a:prstGeom prst="cloudCallout">
              <a:avLst>
                <a:gd name="adj1" fmla="val -94922"/>
                <a:gd name="adj2" fmla="val -8175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41992" name="TextBox 9"/>
            <p:cNvSpPr txBox="1"/>
            <p:nvPr/>
          </p:nvSpPr>
          <p:spPr>
            <a:xfrm>
              <a:off x="3923928" y="2924944"/>
              <a:ext cx="958917" cy="400110"/>
            </a:xfrm>
            <a:prstGeom prst="rect">
              <a:avLst/>
            </a:prstGeom>
            <a:noFill/>
            <a:ln w="9525">
              <a:noFill/>
            </a:ln>
          </p:spPr>
          <p:txBody>
            <a:bodyPr wrap="none" anchor="t" anchorCtr="0">
              <a:spAutoFit/>
            </a:bodyPr>
            <a:lstStyle/>
            <a:p>
              <a:pPr eaLnBrk="0" hangingPunct="0">
                <a:spcBef>
                  <a:spcPct val="20000"/>
                </a:spcBef>
              </a:pPr>
              <a:r>
                <a:rPr lang="zh-CN" altLang="en-US" dirty="0">
                  <a:solidFill>
                    <a:srgbClr val="FF0000"/>
                  </a:solidFill>
                  <a:latin typeface="华文行楷" panose="02010800040101010101" pitchFamily="2" charset="-122"/>
                  <a:ea typeface="华文行楷" panose="02010800040101010101" pitchFamily="2" charset="-122"/>
                </a:rPr>
                <a:t>易理解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8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4.2.1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概述</a:t>
            </a:r>
          </a:p>
        </p:txBody>
      </p:sp>
      <p:sp>
        <p:nvSpPr>
          <p:cNvPr id="289795" name="Rectangle 3"/>
          <p:cNvSpPr>
            <a:spLocks noGrp="1"/>
          </p:cNvSpPr>
          <p:nvPr>
            <p:ph type="body" idx="4294967295"/>
          </p:nvPr>
        </p:nvSpPr>
        <p:spPr/>
        <p:txBody>
          <a:bodyPr wrap="square" lIns="91440" tIns="45720" rIns="91440" bIns="45720" anchor="t" anchorCtr="0"/>
          <a:lstStyle/>
          <a:p>
            <a:pPr algn="just"/>
            <a:r>
              <a:rPr lang="zh-CN" altLang="en-US" dirty="0">
                <a:effectLst/>
                <a:latin typeface="华文新魏" panose="02010800040101010101" pitchFamily="2" charset="-122"/>
                <a:ea typeface="华文新魏" panose="02010800040101010101" pitchFamily="2" charset="-122"/>
              </a:rPr>
              <a:t>概念数据库模式</a:t>
            </a:r>
            <a:r>
              <a:rPr lang="zh-CN" altLang="en-US" dirty="0">
                <a:solidFill>
                  <a:srgbClr val="FF0000"/>
                </a:solidFill>
                <a:effectLst/>
                <a:latin typeface="华文新魏" panose="02010800040101010101" pitchFamily="2" charset="-122"/>
                <a:ea typeface="华文新魏" panose="02010800040101010101" pitchFamily="2" charset="-122"/>
              </a:rPr>
              <a:t>独立于</a:t>
            </a:r>
            <a:r>
              <a:rPr lang="zh-CN" altLang="en-US" dirty="0">
                <a:effectLst/>
                <a:latin typeface="华文新魏" panose="02010800040101010101" pitchFamily="2" charset="-122"/>
                <a:ea typeface="华文新魏" panose="02010800040101010101" pitchFamily="2" charset="-122"/>
              </a:rPr>
              <a:t>任何数据库管理系统，不能直接用于数据库的实现。</a:t>
            </a:r>
          </a:p>
          <a:p>
            <a:pPr algn="just"/>
            <a:r>
              <a:rPr lang="zh-CN" altLang="en-US" dirty="0">
                <a:effectLst/>
                <a:latin typeface="华文新魏" panose="02010800040101010101" pitchFamily="2" charset="-122"/>
                <a:ea typeface="华文新魏" panose="02010800040101010101" pitchFamily="2" charset="-122"/>
              </a:rPr>
              <a:t>用于概念数据库设计的高级数据模型：</a:t>
            </a:r>
            <a:endParaRPr lang="zh-CN" altLang="en-US" dirty="0">
              <a:solidFill>
                <a:srgbClr val="FF0000"/>
              </a:solidFill>
              <a:effectLst/>
              <a:latin typeface="华文新魏" panose="02010800040101010101" pitchFamily="2" charset="-122"/>
              <a:ea typeface="华文新魏" panose="02010800040101010101" pitchFamily="2" charset="-122"/>
            </a:endParaRPr>
          </a:p>
        </p:txBody>
      </p:sp>
      <p:sp>
        <p:nvSpPr>
          <p:cNvPr id="2" name="TextBox 1"/>
          <p:cNvSpPr txBox="1"/>
          <p:nvPr/>
        </p:nvSpPr>
        <p:spPr>
          <a:xfrm>
            <a:off x="2563813" y="3276600"/>
            <a:ext cx="2655887" cy="584200"/>
          </a:xfrm>
          <a:prstGeom prst="rect">
            <a:avLst/>
          </a:prstGeom>
          <a:noFill/>
          <a:ln w="9525">
            <a:noFill/>
          </a:ln>
        </p:spPr>
        <p:txBody>
          <a:bodyPr wrap="none" anchor="t" anchorCtr="0">
            <a:spAutoFit/>
          </a:bodyPr>
          <a:lstStyle/>
          <a:p>
            <a:pPr eaLnBrk="0" hangingPunct="0">
              <a:spcBef>
                <a:spcPct val="20000"/>
              </a:spcBef>
            </a:pPr>
            <a:r>
              <a:rPr lang="zh-CN" altLang="en-US" sz="3200" dirty="0">
                <a:solidFill>
                  <a:srgbClr val="FF0000"/>
                </a:solidFill>
                <a:latin typeface="华文行楷" panose="02010800040101010101" pitchFamily="2" charset="-122"/>
                <a:ea typeface="华文行楷" panose="02010800040101010101" pitchFamily="2" charset="-122"/>
              </a:rPr>
              <a:t>实体联系模型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795">
                                            <p:txEl>
                                              <p:pRg st="1" end="1"/>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grpId="0" nodeType="clickEffect">
                                  <p:stCondLst>
                                    <p:cond delay="0"/>
                                  </p:stCondLst>
                                  <p:childTnLst>
                                    <p:animScale>
                                      <p:cBhvr>
                                        <p:cTn id="12"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286724" name="Rectangle 4"/>
          <p:cNvSpPr>
            <a:spLocks noChangeArrowheads="1"/>
          </p:cNvSpPr>
          <p:nvPr/>
        </p:nvSpPr>
        <p:spPr bwMode="auto">
          <a:xfrm>
            <a:off x="1908175" y="1484313"/>
            <a:ext cx="6199188" cy="4065588"/>
          </a:xfrm>
          <a:prstGeom prst="rect">
            <a:avLst/>
          </a:prstGeom>
          <a:solidFill>
            <a:schemeClr val="bg1"/>
          </a:solidFill>
          <a:ln w="9525">
            <a:noFill/>
            <a:miter lim="800000"/>
          </a:ln>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bg1">
                    <a:lumMod val="85000"/>
                  </a:schemeClr>
                </a:solidFill>
                <a:effectLst/>
                <a:uLnTx/>
                <a:uFillTx/>
                <a:latin typeface="华文新魏" panose="02010800040101010101" pitchFamily="2" charset="-122"/>
                <a:ea typeface="华文新魏" panose="02010800040101010101" pitchFamily="2" charset="-122"/>
                <a:cs typeface="+mn-cs"/>
              </a:rPr>
              <a:t>概述</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实体联系模型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概念数据库设计的方法与策略</a:t>
            </a:r>
            <a:endParaRPr kumimoji="0" lang="en-US" altLang="zh-CN"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视图综合设计方法</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事务的设计</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4.2.2</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实体联系模型 </a:t>
            </a:r>
          </a:p>
        </p:txBody>
      </p:sp>
      <p:sp>
        <p:nvSpPr>
          <p:cNvPr id="302083" name="Rectangle 3"/>
          <p:cNvSpPr>
            <a:spLocks noGrp="1"/>
          </p:cNvSpPr>
          <p:nvPr>
            <p:ph type="body" idx="4294967295"/>
          </p:nvPr>
        </p:nvSpPr>
        <p:spPr>
          <a:xfrm>
            <a:off x="381000" y="1600200"/>
            <a:ext cx="8710930" cy="4526280"/>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实体联系模型</a:t>
            </a:r>
          </a:p>
          <a:p>
            <a:pPr lvl="1"/>
            <a:r>
              <a:rPr lang="en-US" altLang="zh-CN" dirty="0">
                <a:solidFill>
                  <a:srgbClr val="0000FF"/>
                </a:solidFill>
                <a:effectLst/>
                <a:latin typeface="华文新魏" panose="02010800040101010101" pitchFamily="2" charset="-122"/>
                <a:ea typeface="华文新魏" panose="02010800040101010101" pitchFamily="2" charset="-122"/>
              </a:rPr>
              <a:t>Entity-Relationship model</a:t>
            </a:r>
            <a:r>
              <a:rPr lang="zh-CN" altLang="en-US" dirty="0">
                <a:solidFill>
                  <a:srgbClr val="0000FF"/>
                </a:solidFill>
                <a:effectLst/>
                <a:latin typeface="华文新魏" panose="02010800040101010101" pitchFamily="2" charset="-122"/>
                <a:ea typeface="华文新魏" panose="02010800040101010101" pitchFamily="2" charset="-122"/>
              </a:rPr>
              <a:t>，简称</a:t>
            </a:r>
            <a:r>
              <a:rPr lang="en-US" altLang="zh-CN" dirty="0">
                <a:solidFill>
                  <a:srgbClr val="0000FF"/>
                </a:solidFill>
                <a:effectLst/>
                <a:latin typeface="华文新魏" panose="02010800040101010101" pitchFamily="2" charset="-122"/>
                <a:ea typeface="华文新魏" panose="02010800040101010101" pitchFamily="2" charset="-122"/>
              </a:rPr>
              <a:t>ER</a:t>
            </a:r>
            <a:r>
              <a:rPr lang="zh-CN" altLang="en-US" dirty="0">
                <a:solidFill>
                  <a:srgbClr val="0000FF"/>
                </a:solidFill>
                <a:effectLst/>
                <a:latin typeface="华文新魏" panose="02010800040101010101" pitchFamily="2" charset="-122"/>
                <a:ea typeface="华文新魏" panose="02010800040101010101" pitchFamily="2" charset="-122"/>
              </a:rPr>
              <a:t>模型</a:t>
            </a:r>
          </a:p>
          <a:p>
            <a:pPr lvl="1"/>
            <a:r>
              <a:rPr lang="zh-CN" altLang="en-US" dirty="0">
                <a:solidFill>
                  <a:srgbClr val="0000FF"/>
                </a:solidFill>
                <a:effectLst/>
                <a:latin typeface="华文新魏" panose="02010800040101010101" pitchFamily="2" charset="-122"/>
                <a:ea typeface="华文新魏" panose="02010800040101010101" pitchFamily="2" charset="-122"/>
              </a:rPr>
              <a:t>被表示成“实体</a:t>
            </a:r>
            <a:r>
              <a:rPr lang="en-US" altLang="zh-CN" dirty="0">
                <a:solidFill>
                  <a:srgbClr val="0000FF"/>
                </a:solidFill>
                <a:effectLst/>
                <a:latin typeface="华文新魏" panose="02010800040101010101" pitchFamily="2" charset="-122"/>
                <a:ea typeface="华文新魏" panose="02010800040101010101" pitchFamily="2" charset="-122"/>
              </a:rPr>
              <a:t>-</a:t>
            </a:r>
            <a:r>
              <a:rPr lang="zh-CN" altLang="en-US" dirty="0">
                <a:solidFill>
                  <a:srgbClr val="0000FF"/>
                </a:solidFill>
                <a:effectLst/>
                <a:latin typeface="华文新魏" panose="02010800040101010101" pitchFamily="2" charset="-122"/>
                <a:ea typeface="华文新魏" panose="02010800040101010101" pitchFamily="2" charset="-122"/>
              </a:rPr>
              <a:t>联系”图，图中有三个主要元素</a:t>
            </a:r>
          </a:p>
          <a:p>
            <a:pPr lvl="2"/>
            <a:r>
              <a:rPr lang="zh-CN" altLang="en-US" dirty="0">
                <a:effectLst/>
                <a:latin typeface="华文新魏" panose="02010800040101010101" pitchFamily="2" charset="-122"/>
                <a:ea typeface="华文新魏" panose="02010800040101010101" pitchFamily="2" charset="-122"/>
              </a:rPr>
              <a:t>实体</a:t>
            </a:r>
          </a:p>
          <a:p>
            <a:pPr lvl="2"/>
            <a:r>
              <a:rPr lang="zh-CN" altLang="en-US" dirty="0">
                <a:effectLst/>
                <a:latin typeface="华文新魏" panose="02010800040101010101" pitchFamily="2" charset="-122"/>
                <a:ea typeface="华文新魏" panose="02010800040101010101" pitchFamily="2" charset="-122"/>
              </a:rPr>
              <a:t>属性</a:t>
            </a:r>
          </a:p>
          <a:p>
            <a:pPr lvl="2"/>
            <a:r>
              <a:rPr lang="zh-CN" altLang="en-US" dirty="0">
                <a:effectLst/>
                <a:latin typeface="华文新魏" panose="02010800040101010101" pitchFamily="2" charset="-122"/>
                <a:ea typeface="华文新魏" panose="02010800040101010101" pitchFamily="2" charset="-122"/>
              </a:rPr>
              <a:t>联系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2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208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20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2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idx="4294967295"/>
          </p:nvPr>
        </p:nvSpPr>
        <p:spPr>
          <a:xfrm>
            <a:off x="1658938" y="0"/>
            <a:ext cx="7485063"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数据库设计步骤</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 </a:t>
            </a:r>
          </a:p>
        </p:txBody>
      </p:sp>
      <p:sp>
        <p:nvSpPr>
          <p:cNvPr id="256003" name="Rectangle 3"/>
          <p:cNvSpPr>
            <a:spLocks noGrp="1" noChangeArrowheads="1"/>
          </p:cNvSpPr>
          <p:nvPr>
            <p:ph type="subTitle" idx="1"/>
          </p:nvPr>
        </p:nvSpPr>
        <p:spPr>
          <a:xfrm>
            <a:off x="468313" y="1628775"/>
            <a:ext cx="8229600" cy="3455988"/>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数据库设计概述与需求分析</a:t>
            </a:r>
          </a:p>
          <a:p>
            <a:pPr marL="342900" marR="0" lvl="0" indent="-342900" algn="l" defTabSz="914400" rtl="0" eaLnBrk="0" fontAlgn="base" latinLnBrk="0" hangingPunct="0">
              <a:lnSpc>
                <a:spcPct val="12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概念数据库设计</a:t>
            </a:r>
          </a:p>
          <a:p>
            <a:pPr marL="342900" marR="0" lvl="0" indent="-342900" algn="l" defTabSz="914400" rtl="0" eaLnBrk="0" fontAlgn="base" latinLnBrk="0" hangingPunct="0">
              <a:lnSpc>
                <a:spcPct val="12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逻辑数据库设计</a:t>
            </a:r>
          </a:p>
          <a:p>
            <a:pPr marL="342900" marR="0" lvl="0" indent="-342900" algn="l" defTabSz="914400" rtl="0" eaLnBrk="0" fontAlgn="base" latinLnBrk="0" hangingPunct="0">
              <a:lnSpc>
                <a:spcPct val="12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物理数据库设计</a:t>
            </a:r>
          </a:p>
          <a:p>
            <a:pPr marL="0" marR="0" lvl="0" indent="0" algn="l" defTabSz="914400" rtl="0" eaLnBrk="0" fontAlgn="base" latinLnBrk="0" hangingPunct="0">
              <a:lnSpc>
                <a:spcPct val="120000"/>
              </a:lnSpc>
              <a:spcBef>
                <a:spcPct val="20000"/>
              </a:spcBef>
              <a:spcAft>
                <a:spcPct val="0"/>
              </a:spcAft>
              <a:buClrTx/>
              <a:buSzTx/>
              <a:buFontTx/>
              <a:buNone/>
              <a:defRPr/>
            </a:pP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p>
        </p:txBody>
      </p:sp>
      <p:sp>
        <p:nvSpPr>
          <p:cNvPr id="3" name="内容占位符 2"/>
          <p:cNvSpPr>
            <a:spLocks noGrp="1"/>
          </p:cNvSpPr>
          <p:nvPr>
            <p:ph idx="1"/>
          </p:nvPr>
        </p:nvSpPr>
        <p:spPr>
          <a:xfrm>
            <a:off x="395288" y="1773238"/>
            <a:ext cx="8229600" cy="4132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实体</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联系</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DA86DBF-6B82-4DC5-97C2-AC108B5A55B4}"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0D50F7A-BB7E-452F-B94E-F6A085589E64}"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
        <p:nvSpPr>
          <p:cNvPr id="7" name="Rectangle 3"/>
          <p:cNvSpPr txBox="1">
            <a:spLocks noChangeArrowheads="1"/>
          </p:cNvSpPr>
          <p:nvPr/>
        </p:nvSpPr>
        <p:spPr bwMode="auto">
          <a:xfrm>
            <a:off x="250825" y="1341438"/>
            <a:ext cx="8858250" cy="478155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实体</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(Entity)</a:t>
            </a:r>
            <a:endPar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实体</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是</a:t>
            </a: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ER</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模型的基本对象，是现实世界中可区别所有其他对象的一个“事务”或“对象”。</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实体可以是物理存在的事物，如人、汽车；</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也可以是抽象的概念，如学校、课程。</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endParaRPr>
          </a:p>
        </p:txBody>
      </p:sp>
      <p:sp>
        <p:nvSpPr>
          <p:cNvPr id="3" name="矩形 2"/>
          <p:cNvSpPr/>
          <p:nvPr/>
        </p:nvSpPr>
        <p:spPr>
          <a:xfrm>
            <a:off x="3240088" y="4508500"/>
            <a:ext cx="2879725" cy="5048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down)">
                                      <p:cBhvr>
                                        <p:cTn id="7" dur="500"/>
                                        <p:tgtEl>
                                          <p:spTgt spid="7">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wipe(down)">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39BC272-4F19-4B7A-9F00-368687C0FA8B}"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
        <p:nvSpPr>
          <p:cNvPr id="7" name="Rectangle 3"/>
          <p:cNvSpPr txBox="1">
            <a:spLocks noChangeArrowheads="1"/>
          </p:cNvSpPr>
          <p:nvPr/>
        </p:nvSpPr>
        <p:spPr bwMode="auto">
          <a:xfrm>
            <a:off x="250825" y="1341438"/>
            <a:ext cx="8858250" cy="4781550"/>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实体</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(Entity)</a:t>
            </a:r>
            <a:endPar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每个实体都有一组特征或性质，称为实体的</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属性</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。实体属性的一组特定值确定了一个特定的实体。</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实体的属性值</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是数据库中存储的主要数据。</a:t>
            </a:r>
          </a:p>
        </p:txBody>
      </p:sp>
      <p:sp>
        <p:nvSpPr>
          <p:cNvPr id="9" name="矩形 8"/>
          <p:cNvSpPr/>
          <p:nvPr/>
        </p:nvSpPr>
        <p:spPr>
          <a:xfrm>
            <a:off x="3059113" y="3479800"/>
            <a:ext cx="2881313" cy="50323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3" name="矩形 2"/>
          <p:cNvSpPr/>
          <p:nvPr/>
        </p:nvSpPr>
        <p:spPr>
          <a:xfrm>
            <a:off x="3059113" y="3983038"/>
            <a:ext cx="2881313" cy="23987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 name="TextBox 9"/>
          <p:cNvSpPr txBox="1"/>
          <p:nvPr/>
        </p:nvSpPr>
        <p:spPr>
          <a:xfrm>
            <a:off x="3924300" y="4057650"/>
            <a:ext cx="958850" cy="2246313"/>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学号</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姓名</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生日</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性别</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年龄</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所属系</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down)">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5"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0"/>
                                        <p:tgtEl>
                                          <p:spTgt spid="10"/>
                                        </p:tgtEl>
                                      </p:cBhvr>
                                    </p:animEffect>
                                    <p:anim calcmode="lin" valueType="num">
                                      <p:cBhvr>
                                        <p:cTn id="26" dur="2000" fill="hold"/>
                                        <p:tgtEl>
                                          <p:spTgt spid="10"/>
                                        </p:tgtEl>
                                        <p:attrNameLst>
                                          <p:attrName>ppt_w</p:attrName>
                                        </p:attrNameLst>
                                      </p:cBhvr>
                                      <p:tavLst>
                                        <p:tav tm="0" fmla="#ppt_w*sin(2.5*pi*$)">
                                          <p:val>
                                            <p:fltVal val="0"/>
                                          </p:val>
                                        </p:tav>
                                        <p:tav tm="100000">
                                          <p:val>
                                            <p:fltVal val="1"/>
                                          </p:val>
                                        </p:tav>
                                      </p:tavLst>
                                    </p:anim>
                                    <p:anim calcmode="lin" valueType="num">
                                      <p:cBhvr>
                                        <p:cTn id="27"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70"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56323" name="Rectangle 3"/>
          <p:cNvSpPr>
            <a:spLocks noGrp="1"/>
          </p:cNvSpPr>
          <p:nvPr>
            <p:ph type="body" sz="half" idx="1"/>
          </p:nvPr>
        </p:nvSpPr>
        <p:spPr>
          <a:xfrm>
            <a:off x="395288" y="1484313"/>
            <a:ext cx="4038600" cy="1323975"/>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32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实体例子</a:t>
            </a:r>
          </a:p>
        </p:txBody>
      </p:sp>
      <p:sp>
        <p:nvSpPr>
          <p:cNvPr id="44" name="TextBox 43"/>
          <p:cNvSpPr txBox="1"/>
          <p:nvPr/>
        </p:nvSpPr>
        <p:spPr>
          <a:xfrm>
            <a:off x="6108700" y="2349500"/>
            <a:ext cx="701675" cy="400050"/>
          </a:xfrm>
          <a:prstGeom prst="rect">
            <a:avLst/>
          </a:prstGeom>
          <a:noFill/>
          <a:ln w="9525">
            <a:noFill/>
          </a:ln>
        </p:spPr>
        <p:txBody>
          <a:bodyPr wrap="none" anchor="t" anchorCtr="0">
            <a:spAutoFit/>
          </a:bodyPr>
          <a:lstStyle/>
          <a:p>
            <a:pPr eaLnBrk="0" hangingPunct="0">
              <a:spcBef>
                <a:spcPct val="20000"/>
              </a:spcBef>
            </a:pPr>
            <a:r>
              <a:rPr lang="zh-CN" altLang="en-US" dirty="0">
                <a:solidFill>
                  <a:srgbClr val="FF0000"/>
                </a:solidFill>
                <a:latin typeface="华文新魏" panose="02010800040101010101" pitchFamily="2" charset="-122"/>
                <a:ea typeface="华文新魏" panose="02010800040101010101" pitchFamily="2" charset="-122"/>
              </a:rPr>
              <a:t>张三</a:t>
            </a:r>
          </a:p>
        </p:txBody>
      </p:sp>
      <p:sp>
        <p:nvSpPr>
          <p:cNvPr id="49" name="TextBox 48"/>
          <p:cNvSpPr txBox="1"/>
          <p:nvPr/>
        </p:nvSpPr>
        <p:spPr>
          <a:xfrm>
            <a:off x="6299200" y="2862263"/>
            <a:ext cx="442913" cy="400050"/>
          </a:xfrm>
          <a:prstGeom prst="rect">
            <a:avLst/>
          </a:prstGeom>
          <a:noFill/>
          <a:ln w="9525">
            <a:noFill/>
          </a:ln>
        </p:spPr>
        <p:txBody>
          <a:bodyPr wrap="none" anchor="t" anchorCtr="0">
            <a:spAutoFit/>
          </a:bodyPr>
          <a:lstStyle/>
          <a:p>
            <a:pPr eaLnBrk="0" hangingPunct="0">
              <a:spcBef>
                <a:spcPct val="20000"/>
              </a:spcBef>
            </a:pPr>
            <a:r>
              <a:rPr lang="zh-CN" altLang="en-US" dirty="0">
                <a:solidFill>
                  <a:srgbClr val="FF0000"/>
                </a:solidFill>
                <a:latin typeface="华文新魏" panose="02010800040101010101" pitchFamily="2" charset="-122"/>
                <a:ea typeface="华文新魏" panose="02010800040101010101" pitchFamily="2" charset="-122"/>
              </a:rPr>
              <a:t>男</a:t>
            </a:r>
          </a:p>
        </p:txBody>
      </p:sp>
      <p:sp>
        <p:nvSpPr>
          <p:cNvPr id="50" name="TextBox 49"/>
          <p:cNvSpPr txBox="1"/>
          <p:nvPr/>
        </p:nvSpPr>
        <p:spPr>
          <a:xfrm>
            <a:off x="4859338" y="3379788"/>
            <a:ext cx="3529012" cy="769937"/>
          </a:xfrm>
          <a:prstGeom prst="rect">
            <a:avLst/>
          </a:prstGeom>
          <a:noFill/>
          <a:ln w="9525">
            <a:noFill/>
          </a:ln>
        </p:spPr>
        <p:txBody>
          <a:bodyPr anchor="t" anchorCtr="0">
            <a:spAutoFit/>
          </a:bodyPr>
          <a:lstStyle/>
          <a:p>
            <a:pPr algn="ctr" eaLnBrk="0" hangingPunct="0">
              <a:spcBef>
                <a:spcPct val="20000"/>
              </a:spcBef>
            </a:pPr>
            <a:r>
              <a:rPr lang="en-US" altLang="zh-CN" dirty="0">
                <a:solidFill>
                  <a:srgbClr val="FF0000"/>
                </a:solidFill>
                <a:latin typeface="华文新魏" panose="02010800040101010101" pitchFamily="2" charset="-122"/>
                <a:ea typeface="华文新魏" panose="02010800040101010101" pitchFamily="2" charset="-122"/>
              </a:rPr>
              <a:t>150001 </a:t>
            </a:r>
            <a:r>
              <a:rPr lang="zh-CN" altLang="en-US" dirty="0">
                <a:solidFill>
                  <a:srgbClr val="FF0000"/>
                </a:solidFill>
                <a:latin typeface="华文新魏" panose="02010800040101010101" pitchFamily="2" charset="-122"/>
                <a:ea typeface="华文新魏" panose="02010800040101010101" pitchFamily="2" charset="-122"/>
              </a:rPr>
              <a:t>黑龙江省</a:t>
            </a:r>
            <a:r>
              <a:rPr lang="en-US" altLang="zh-CN" dirty="0">
                <a:solidFill>
                  <a:srgbClr val="FF0000"/>
                </a:solidFill>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哈尔滨市 </a:t>
            </a:r>
            <a:endParaRPr lang="en-US" altLang="zh-CN" dirty="0">
              <a:solidFill>
                <a:srgbClr val="FF0000"/>
              </a:solidFill>
              <a:latin typeface="华文新魏" panose="02010800040101010101" pitchFamily="2" charset="-122"/>
              <a:ea typeface="华文新魏" panose="02010800040101010101" pitchFamily="2" charset="-122"/>
            </a:endParaRPr>
          </a:p>
          <a:p>
            <a:pPr algn="ctr" eaLnBrk="0" hangingPunct="0">
              <a:spcBef>
                <a:spcPct val="20000"/>
              </a:spcBef>
            </a:pPr>
            <a:r>
              <a:rPr lang="zh-CN" altLang="en-US" dirty="0">
                <a:solidFill>
                  <a:srgbClr val="FF0000"/>
                </a:solidFill>
                <a:latin typeface="华文新魏" panose="02010800040101010101" pitchFamily="2" charset="-122"/>
                <a:ea typeface="华文新魏" panose="02010800040101010101" pitchFamily="2" charset="-122"/>
              </a:rPr>
              <a:t>西大直街</a:t>
            </a:r>
            <a:r>
              <a:rPr lang="en-US" altLang="zh-CN" dirty="0">
                <a:solidFill>
                  <a:srgbClr val="FF0000"/>
                </a:solidFill>
                <a:latin typeface="华文新魏" panose="02010800040101010101" pitchFamily="2" charset="-122"/>
                <a:ea typeface="华文新魏" panose="02010800040101010101" pitchFamily="2" charset="-122"/>
              </a:rPr>
              <a:t> 92</a:t>
            </a:r>
            <a:r>
              <a:rPr lang="zh-CN" altLang="en-US" dirty="0">
                <a:solidFill>
                  <a:srgbClr val="FF0000"/>
                </a:solidFill>
                <a:latin typeface="华文新魏" panose="02010800040101010101" pitchFamily="2" charset="-122"/>
                <a:ea typeface="华文新魏" panose="02010800040101010101" pitchFamily="2" charset="-122"/>
              </a:rPr>
              <a:t>号</a:t>
            </a:r>
          </a:p>
        </p:txBody>
      </p:sp>
      <p:sp>
        <p:nvSpPr>
          <p:cNvPr id="51" name="TextBox 50"/>
          <p:cNvSpPr txBox="1"/>
          <p:nvPr/>
        </p:nvSpPr>
        <p:spPr>
          <a:xfrm>
            <a:off x="6103938" y="4297363"/>
            <a:ext cx="1039812" cy="400050"/>
          </a:xfrm>
          <a:prstGeom prst="rect">
            <a:avLst/>
          </a:prstGeom>
          <a:noFill/>
          <a:ln w="9525">
            <a:noFill/>
          </a:ln>
        </p:spPr>
        <p:txBody>
          <a:bodyPr wrap="none" anchor="t" anchorCtr="0">
            <a:spAutoFit/>
          </a:bodyPr>
          <a:lstStyle/>
          <a:p>
            <a:pPr eaLnBrk="0" hangingPunct="0">
              <a:spcBef>
                <a:spcPct val="20000"/>
              </a:spcBef>
            </a:pPr>
            <a:r>
              <a:rPr lang="en-US" altLang="zh-CN" dirty="0">
                <a:solidFill>
                  <a:srgbClr val="FF0000"/>
                </a:solidFill>
                <a:latin typeface="华文新魏" panose="02010800040101010101" pitchFamily="2" charset="-122"/>
                <a:ea typeface="华文新魏" panose="02010800040101010101" pitchFamily="2" charset="-122"/>
              </a:rPr>
              <a:t>3000</a:t>
            </a:r>
            <a:r>
              <a:rPr lang="zh-CN" altLang="en-US" dirty="0">
                <a:solidFill>
                  <a:srgbClr val="FF0000"/>
                </a:solidFill>
                <a:latin typeface="华文新魏" panose="02010800040101010101" pitchFamily="2" charset="-122"/>
                <a:ea typeface="华文新魏" panose="02010800040101010101" pitchFamily="2" charset="-122"/>
              </a:rPr>
              <a:t>元</a:t>
            </a:r>
          </a:p>
        </p:txBody>
      </p:sp>
      <p:sp>
        <p:nvSpPr>
          <p:cNvPr id="52" name="TextBox 51"/>
          <p:cNvSpPr txBox="1"/>
          <p:nvPr/>
        </p:nvSpPr>
        <p:spPr>
          <a:xfrm>
            <a:off x="5651500" y="4933950"/>
            <a:ext cx="1738313" cy="400050"/>
          </a:xfrm>
          <a:prstGeom prst="rect">
            <a:avLst/>
          </a:prstGeom>
          <a:noFill/>
          <a:ln w="9525">
            <a:noFill/>
          </a:ln>
        </p:spPr>
        <p:txBody>
          <a:bodyPr wrap="none" anchor="t" anchorCtr="0">
            <a:spAutoFit/>
          </a:bodyPr>
          <a:lstStyle/>
          <a:p>
            <a:pPr eaLnBrk="0" hangingPunct="0">
              <a:spcBef>
                <a:spcPct val="20000"/>
              </a:spcBef>
            </a:pPr>
            <a:r>
              <a:rPr lang="en-US" altLang="zh-CN" dirty="0">
                <a:solidFill>
                  <a:srgbClr val="FF0000"/>
                </a:solidFill>
                <a:latin typeface="华文新魏" panose="02010800040101010101" pitchFamily="2" charset="-122"/>
                <a:ea typeface="华文新魏" panose="02010800040101010101" pitchFamily="2" charset="-122"/>
              </a:rPr>
              <a:t>1980</a:t>
            </a:r>
            <a:r>
              <a:rPr lang="zh-CN" altLang="en-US" dirty="0">
                <a:solidFill>
                  <a:srgbClr val="FF0000"/>
                </a:solidFill>
                <a:latin typeface="华文新魏" panose="02010800040101010101" pitchFamily="2" charset="-122"/>
                <a:ea typeface="华文新魏" panose="02010800040101010101" pitchFamily="2" charset="-122"/>
              </a:rPr>
              <a:t>年</a:t>
            </a:r>
            <a:r>
              <a:rPr lang="en-US" altLang="zh-CN"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月</a:t>
            </a:r>
            <a:r>
              <a:rPr lang="en-US" altLang="zh-CN" dirty="0">
                <a:solidFill>
                  <a:srgbClr val="FF0000"/>
                </a:solidFill>
                <a:latin typeface="华文新魏" panose="02010800040101010101" pitchFamily="2" charset="-122"/>
                <a:ea typeface="华文新魏" panose="02010800040101010101" pitchFamily="2" charset="-122"/>
              </a:rPr>
              <a:t>1</a:t>
            </a:r>
            <a:r>
              <a:rPr lang="zh-CN" altLang="en-US" dirty="0">
                <a:solidFill>
                  <a:srgbClr val="FF0000"/>
                </a:solidFill>
                <a:latin typeface="华文新魏" panose="02010800040101010101" pitchFamily="2" charset="-122"/>
                <a:ea typeface="华文新魏" panose="02010800040101010101" pitchFamily="2" charset="-122"/>
              </a:rPr>
              <a:t>日</a:t>
            </a:r>
          </a:p>
        </p:txBody>
      </p:sp>
      <p:sp>
        <p:nvSpPr>
          <p:cNvPr id="2" name="矩形 1"/>
          <p:cNvSpPr/>
          <p:nvPr/>
        </p:nvSpPr>
        <p:spPr>
          <a:xfrm>
            <a:off x="2051050" y="2492375"/>
            <a:ext cx="2295525"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教师</a:t>
            </a:r>
          </a:p>
        </p:txBody>
      </p:sp>
      <p:sp>
        <p:nvSpPr>
          <p:cNvPr id="3" name="矩形 2"/>
          <p:cNvSpPr/>
          <p:nvPr/>
        </p:nvSpPr>
        <p:spPr>
          <a:xfrm>
            <a:off x="2051050" y="2852738"/>
            <a:ext cx="2305050" cy="20891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4" name="TextBox 3"/>
          <p:cNvSpPr txBox="1"/>
          <p:nvPr/>
        </p:nvSpPr>
        <p:spPr>
          <a:xfrm>
            <a:off x="2781300" y="2992438"/>
            <a:ext cx="701675" cy="1876425"/>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姓名</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性别</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地址</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工资</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生日</a:t>
            </a:r>
          </a:p>
        </p:txBody>
      </p:sp>
      <p:cxnSp>
        <p:nvCxnSpPr>
          <p:cNvPr id="8" name="直接连接符 7"/>
          <p:cNvCxnSpPr/>
          <p:nvPr/>
        </p:nvCxnSpPr>
        <p:spPr>
          <a:xfrm flipV="1">
            <a:off x="3348038" y="2492375"/>
            <a:ext cx="2755900" cy="71278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49" idx="1"/>
          </p:cNvCxnSpPr>
          <p:nvPr/>
        </p:nvCxnSpPr>
        <p:spPr>
          <a:xfrm flipV="1">
            <a:off x="3348038" y="3062288"/>
            <a:ext cx="2951163" cy="43815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49" idx="1"/>
          </p:cNvCxnSpPr>
          <p:nvPr/>
        </p:nvCxnSpPr>
        <p:spPr>
          <a:xfrm flipV="1">
            <a:off x="3492500" y="3897313"/>
            <a:ext cx="2016125" cy="3333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51" idx="1"/>
          </p:cNvCxnSpPr>
          <p:nvPr/>
        </p:nvCxnSpPr>
        <p:spPr>
          <a:xfrm>
            <a:off x="3348038" y="4297363"/>
            <a:ext cx="2755900" cy="20002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51" idx="1"/>
          </p:cNvCxnSpPr>
          <p:nvPr/>
        </p:nvCxnSpPr>
        <p:spPr>
          <a:xfrm>
            <a:off x="3348038" y="4697413"/>
            <a:ext cx="2232025" cy="436563"/>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anim calcmode="lin" valueType="num">
                                      <p:cBhvr>
                                        <p:cTn id="20" dur="2000" fill="hold"/>
                                        <p:tgtEl>
                                          <p:spTgt spid="4"/>
                                        </p:tgtEl>
                                        <p:attrNameLst>
                                          <p:attrName>ppt_w</p:attrName>
                                        </p:attrNameLst>
                                      </p:cBhvr>
                                      <p:tavLst>
                                        <p:tav tm="0" fmla="#ppt_w*sin(2.5*pi*$)">
                                          <p:val>
                                            <p:fltVal val="0"/>
                                          </p:val>
                                        </p:tav>
                                        <p:tav tm="100000">
                                          <p:val>
                                            <p:fltVal val="1"/>
                                          </p:val>
                                        </p:tav>
                                      </p:tavLst>
                                    </p:anim>
                                    <p:anim calcmode="lin" valueType="num">
                                      <p:cBhvr>
                                        <p:cTn id="21"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childTnLst>
                          </p:cTn>
                        </p:par>
                        <p:par>
                          <p:cTn id="37" fill="hold">
                            <p:stCondLst>
                              <p:cond delay="1000"/>
                            </p:stCondLst>
                            <p:childTnLst>
                              <p:par>
                                <p:cTn id="38" presetID="22" presetClass="entr" presetSubtype="4"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childTnLst>
                          </p:cTn>
                        </p:par>
                        <p:par>
                          <p:cTn id="44" fill="hold">
                            <p:stCondLst>
                              <p:cond delay="1500"/>
                            </p:stCondLst>
                            <p:childTnLst>
                              <p:par>
                                <p:cTn id="45" presetID="22" presetClass="entr" presetSubtype="4"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9" grpId="0"/>
      <p:bldP spid="50" grpId="0"/>
      <p:bldP spid="51" grpId="0"/>
      <p:bldP spid="52" grpId="0"/>
      <p:bldP spid="2" grpId="0" animBg="1"/>
      <p:bldP spid="3" grpId="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299011" name="Rectangle 3"/>
          <p:cNvSpPr>
            <a:spLocks noGrp="1"/>
          </p:cNvSpPr>
          <p:nvPr>
            <p:ph type="body" idx="4294967295"/>
          </p:nvPr>
        </p:nvSpPr>
        <p:spPr>
          <a:xfrm>
            <a:off x="381000" y="1600200"/>
            <a:ext cx="8620125" cy="4525963"/>
          </a:xfrm>
        </p:spPr>
        <p:txBody>
          <a:bodyPr wrap="square" lIns="91440" tIns="45720" rIns="91440" bIns="45720" anchor="t" anchorCtr="0"/>
          <a:lstStyle/>
          <a:p>
            <a:pPr>
              <a:spcBef>
                <a:spcPts val="1800"/>
              </a:spcBef>
            </a:pPr>
            <a:r>
              <a:rPr lang="zh-CN" altLang="en-US" dirty="0">
                <a:effectLst/>
                <a:latin typeface="华文新魏" panose="02010800040101010101" pitchFamily="2" charset="-122"/>
                <a:ea typeface="华文新魏" panose="02010800040101010101" pitchFamily="2" charset="-122"/>
              </a:rPr>
              <a:t>实体集</a:t>
            </a:r>
          </a:p>
          <a:p>
            <a:pPr lvl="1">
              <a:spcBef>
                <a:spcPts val="1800"/>
              </a:spcBef>
            </a:pPr>
            <a:r>
              <a:rPr lang="zh-CN" altLang="en-US" dirty="0">
                <a:effectLst/>
                <a:latin typeface="华文新魏" panose="02010800040101010101" pitchFamily="2" charset="-122"/>
                <a:ea typeface="华文新魏" panose="02010800040101010101" pitchFamily="2" charset="-122"/>
              </a:rPr>
              <a:t>是相同类型</a:t>
            </a:r>
            <a:r>
              <a:rPr lang="en-US" altLang="zh-CN" dirty="0">
                <a:effectLst/>
                <a:latin typeface="华文新魏" panose="02010800040101010101" pitchFamily="2" charset="-122"/>
                <a:ea typeface="华文新魏" panose="02010800040101010101" pitchFamily="2" charset="-122"/>
              </a:rPr>
              <a:t>(</a:t>
            </a:r>
            <a:r>
              <a:rPr lang="zh-CN" altLang="en-US" dirty="0">
                <a:effectLst/>
                <a:latin typeface="华文新魏" panose="02010800040101010101" pitchFamily="2" charset="-122"/>
                <a:ea typeface="华文新魏" panose="02010800040101010101" pitchFamily="2" charset="-122"/>
              </a:rPr>
              <a:t>即具有相同性质或属性</a:t>
            </a:r>
            <a:r>
              <a:rPr lang="en-US" altLang="zh-CN" dirty="0">
                <a:effectLst/>
                <a:latin typeface="华文新魏" panose="02010800040101010101" pitchFamily="2" charset="-122"/>
                <a:ea typeface="华文新魏" panose="02010800040101010101" pitchFamily="2" charset="-122"/>
              </a:rPr>
              <a:t>) </a:t>
            </a:r>
            <a:r>
              <a:rPr lang="zh-CN" altLang="en-US" dirty="0">
                <a:effectLst/>
                <a:latin typeface="华文新魏" panose="02010800040101010101" pitchFamily="2" charset="-122"/>
                <a:ea typeface="华文新魏" panose="02010800040101010101" pitchFamily="2" charset="-122"/>
              </a:rPr>
              <a:t>的实体集合</a:t>
            </a:r>
          </a:p>
          <a:p>
            <a:pPr lvl="2">
              <a:spcBef>
                <a:spcPts val="1800"/>
              </a:spcBef>
            </a:pPr>
            <a:r>
              <a:rPr lang="zh-CN" altLang="en-US" dirty="0">
                <a:effectLst/>
                <a:latin typeface="华文新魏" panose="02010800040101010101" pitchFamily="2" charset="-122"/>
                <a:ea typeface="华文新魏" panose="02010800040101010101" pitchFamily="2" charset="-122"/>
              </a:rPr>
              <a:t>例如，某个大学所有学生的集合可被定义为实体集</a:t>
            </a:r>
            <a:r>
              <a:rPr lang="en-US" altLang="zh-CN" i="1" dirty="0">
                <a:effectLst/>
                <a:latin typeface="华文新魏" panose="02010800040101010101" pitchFamily="2" charset="-122"/>
                <a:ea typeface="华文新魏" panose="02010800040101010101" pitchFamily="2" charset="-122"/>
              </a:rPr>
              <a:t>student</a:t>
            </a:r>
            <a:r>
              <a:rPr lang="en-US" altLang="zh-CN" dirty="0">
                <a:effectLst/>
                <a:latin typeface="华文新魏" panose="02010800040101010101" pitchFamily="2" charset="-122"/>
                <a:ea typeface="华文新魏" panose="02010800040101010101" pitchFamily="2" charset="-122"/>
              </a:rPr>
              <a:t>.</a:t>
            </a:r>
          </a:p>
          <a:p>
            <a:pPr lvl="1">
              <a:spcBef>
                <a:spcPts val="1800"/>
              </a:spcBef>
            </a:pPr>
            <a:r>
              <a:rPr lang="zh-CN" altLang="en-US" dirty="0">
                <a:effectLst/>
                <a:latin typeface="华文新魏" panose="02010800040101010101" pitchFamily="2" charset="-122"/>
                <a:ea typeface="华文新魏" panose="02010800040101010101" pitchFamily="2" charset="-122"/>
              </a:rPr>
              <a:t>实体集不必互不相交</a:t>
            </a:r>
          </a:p>
          <a:p>
            <a:pPr lvl="2">
              <a:spcBef>
                <a:spcPts val="1800"/>
              </a:spcBef>
            </a:pPr>
            <a:endParaRPr lang="zh-CN" altLang="en-US" dirty="0">
              <a:effectLst/>
            </a:endParaRPr>
          </a:p>
          <a:p>
            <a:pPr lvl="2">
              <a:spcBef>
                <a:spcPts val="1800"/>
              </a:spcBef>
            </a:pPr>
            <a:endParaRPr lang="en-US" altLang="zh-CN"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9011">
                                            <p:txEl>
                                              <p:pRg st="1" end="1"/>
                                            </p:txEl>
                                          </p:spTgt>
                                        </p:tgtEl>
                                        <p:attrNameLst>
                                          <p:attrName>style.visibility</p:attrName>
                                        </p:attrNameLst>
                                      </p:cBhvr>
                                      <p:to>
                                        <p:strVal val="visible"/>
                                      </p:to>
                                    </p:set>
                                    <p:animEffect transition="in" filter="box(in)">
                                      <p:cBhvr>
                                        <p:cTn id="7" dur="500"/>
                                        <p:tgtEl>
                                          <p:spTgt spid="299011">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99011">
                                            <p:txEl>
                                              <p:pRg st="2" end="2"/>
                                            </p:txEl>
                                          </p:spTgt>
                                        </p:tgtEl>
                                        <p:attrNameLst>
                                          <p:attrName>style.visibility</p:attrName>
                                        </p:attrNameLst>
                                      </p:cBhvr>
                                      <p:to>
                                        <p:strVal val="visible"/>
                                      </p:to>
                                    </p:set>
                                    <p:animEffect transition="in" filter="box(in)">
                                      <p:cBhvr>
                                        <p:cTn id="10" dur="500"/>
                                        <p:tgtEl>
                                          <p:spTgt spid="2990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99011">
                                            <p:txEl>
                                              <p:pRg st="3" end="3"/>
                                            </p:txEl>
                                          </p:spTgt>
                                        </p:tgtEl>
                                        <p:attrNameLst>
                                          <p:attrName>style.visibility</p:attrName>
                                        </p:attrNameLst>
                                      </p:cBhvr>
                                      <p:to>
                                        <p:strVal val="visible"/>
                                      </p:to>
                                    </p:set>
                                    <p:animEffect transition="in" filter="box(in)">
                                      <p:cBhvr>
                                        <p:cTn id="15" dur="500"/>
                                        <p:tgtEl>
                                          <p:spTgt spid="299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 name="内容占位符 2"/>
          <p:cNvSpPr>
            <a:spLocks noGrp="1"/>
          </p:cNvSpPr>
          <p:nvPr>
            <p:ph idx="1"/>
          </p:nvPr>
        </p:nvSpPr>
        <p:spPr>
          <a:xfrm>
            <a:off x="381000" y="1600200"/>
            <a:ext cx="8229600" cy="6048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实体集例子：</a:t>
            </a:r>
            <a:r>
              <a:rPr kumimoji="0" lang="en-US" altLang="zh-CN" sz="3200" b="1" i="1"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instructor</a:t>
            </a:r>
            <a:r>
              <a:rPr kumimoji="0" lang="zh-CN" altLang="en-US" sz="32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3200" b="1" i="1"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student</a:t>
            </a:r>
            <a:endParaRPr kumimoji="0" lang="zh-CN" altLang="en-US" sz="3200" b="1" i="1"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776CB9C-6EA1-45C1-92A8-D3213B4C28DB}"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
        <p:nvSpPr>
          <p:cNvPr id="60422" name="Text Box 3"/>
          <p:cNvSpPr txBox="1"/>
          <p:nvPr/>
        </p:nvSpPr>
        <p:spPr>
          <a:xfrm>
            <a:off x="1192213" y="2338388"/>
            <a:ext cx="7381875" cy="304800"/>
          </a:xfrm>
          <a:prstGeom prst="rect">
            <a:avLst/>
          </a:prstGeom>
          <a:noFill/>
          <a:ln w="9525">
            <a:noFill/>
          </a:ln>
        </p:spPr>
        <p:txBody>
          <a:bodyPr anchor="t" anchorCtr="0">
            <a:spAutoFit/>
          </a:bodyPr>
          <a:lstStyle/>
          <a:p>
            <a:pPr eaLnBrk="0" hangingPunct="0">
              <a:spcBef>
                <a:spcPct val="20000"/>
              </a:spcBef>
              <a:buChar char="–"/>
            </a:pPr>
            <a:r>
              <a:rPr lang="en-US" altLang="zh-CN" sz="1400" dirty="0">
                <a:latin typeface="Arial" panose="020B0604020202020204" pitchFamily="34" charset="0"/>
              </a:rPr>
              <a:t>instructor_ID  instructor_name                                    student-ID   student_name</a:t>
            </a:r>
            <a:endParaRPr lang="en-US" altLang="zh-CN" sz="1400" dirty="0">
              <a:latin typeface="Arial" panose="020B0604020202020204" pitchFamily="34" charset="0"/>
              <a:ea typeface="Arial" panose="020B0604020202020204" pitchFamily="34" charset="0"/>
            </a:endParaRPr>
          </a:p>
        </p:txBody>
      </p:sp>
      <p:pic>
        <p:nvPicPr>
          <p:cNvPr id="60423" name="Picture 6"/>
          <p:cNvPicPr>
            <a:picLocks noChangeAspect="1"/>
          </p:cNvPicPr>
          <p:nvPr/>
        </p:nvPicPr>
        <p:blipFill>
          <a:blip r:embed="rId3"/>
          <a:stretch>
            <a:fillRect/>
          </a:stretch>
        </p:blipFill>
        <p:spPr>
          <a:xfrm>
            <a:off x="1328738" y="2698750"/>
            <a:ext cx="6354762" cy="3538538"/>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p>
        </p:txBody>
      </p:sp>
      <p:sp>
        <p:nvSpPr>
          <p:cNvPr id="3" name="内容占位符 2"/>
          <p:cNvSpPr>
            <a:spLocks noGrp="1"/>
          </p:cNvSpPr>
          <p:nvPr>
            <p:ph idx="1"/>
          </p:nvPr>
        </p:nvSpPr>
        <p:spPr>
          <a:xfrm>
            <a:off x="395288" y="1773238"/>
            <a:ext cx="8229600" cy="4132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实体</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联系</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C332252-4245-40DD-861B-C57AAF866B3C}"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(Attribute)</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实体的</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特征或性质</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是实体集</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映射到域的函数</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属性可包括</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单值</a:t>
            </a:r>
            <a:r>
              <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(single-valued)</a:t>
            </a: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a:t>
            </a:r>
            <a:r>
              <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(multivalued)</a:t>
            </a: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a:t>
            </a:r>
            <a:endPar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简单</a:t>
            </a:r>
            <a:r>
              <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(simple)</a:t>
            </a: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、复合</a:t>
            </a:r>
            <a:r>
              <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(composite)</a:t>
            </a: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a:t>
            </a:r>
            <a:endPar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派生</a:t>
            </a:r>
            <a:r>
              <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(derived)</a:t>
            </a:r>
            <a:r>
              <a:rPr kumimoji="0" lang="zh-CN" altLang="en-US"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a:t>
            </a:r>
            <a:endParaRPr kumimoji="0" lang="en-US" altLang="zh-CN" sz="2800" b="1" i="0" u="none" strike="noStrike" kern="0" cap="none" spc="0" normalizeH="0" baseline="0" noProof="0" dirty="0">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227613-C1AD-4730-BCC6-A460B5E849B5}"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27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65539" name="Rectangle 3"/>
          <p:cNvSpPr>
            <a:spLocks noGrp="1"/>
          </p:cNvSpPr>
          <p:nvPr>
            <p:ph type="body" sz="half" idx="1"/>
          </p:nvPr>
        </p:nvSpPr>
        <p:spPr>
          <a:xfrm>
            <a:off x="381000" y="1600200"/>
            <a:ext cx="8151813" cy="4525963"/>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实体属性</a:t>
            </a:r>
          </a:p>
        </p:txBody>
      </p:sp>
      <p:sp>
        <p:nvSpPr>
          <p:cNvPr id="294920" name="Rectangle 8"/>
          <p:cNvSpPr/>
          <p:nvPr/>
        </p:nvSpPr>
        <p:spPr>
          <a:xfrm>
            <a:off x="20638" y="2205038"/>
            <a:ext cx="8799512" cy="2603500"/>
          </a:xfrm>
          <a:prstGeom prst="rect">
            <a:avLst/>
          </a:prstGeom>
          <a:solidFill>
            <a:schemeClr val="bg1"/>
          </a:solidFill>
          <a:ln w="9525">
            <a:noFill/>
          </a:ln>
        </p:spPr>
        <p:txBody>
          <a:bodyPr anchor="t" anchorCtr="0"/>
          <a:lstStyle/>
          <a:p>
            <a:pPr marL="1257300" lvl="2" indent="-342900" algn="l" rtl="0" eaLnBrk="0" fontAlgn="base" hangingPunct="0">
              <a:lnSpc>
                <a:spcPct val="90000"/>
              </a:lnSpc>
              <a:spcBef>
                <a:spcPct val="20000"/>
              </a:spcBef>
              <a:spcAft>
                <a:spcPct val="0"/>
              </a:spcAft>
              <a:buFont typeface="Wingdings" panose="05000000000000000000" pitchFamily="2" charset="2"/>
              <a:buChar char="ü"/>
            </a:pPr>
            <a:r>
              <a:rPr lang="zh-CN" altLang="en-US" sz="2400" dirty="0">
                <a:solidFill>
                  <a:srgbClr val="800000"/>
                </a:solidFill>
                <a:latin typeface="华文新魏" panose="02010800040101010101" pitchFamily="2" charset="-122"/>
                <a:ea typeface="华文新魏" panose="02010800040101010101" pitchFamily="2" charset="-122"/>
              </a:rPr>
              <a:t>多数实体属性都是</a:t>
            </a:r>
            <a:r>
              <a:rPr lang="zh-CN" altLang="en-US" sz="2400" dirty="0">
                <a:solidFill>
                  <a:srgbClr val="FF0000"/>
                </a:solidFill>
                <a:latin typeface="华文新魏" panose="02010800040101010101" pitchFamily="2" charset="-122"/>
                <a:ea typeface="华文新魏" panose="02010800040101010101" pitchFamily="2" charset="-122"/>
              </a:rPr>
              <a:t>单值属性</a:t>
            </a:r>
            <a:r>
              <a:rPr lang="zh-CN" altLang="en-US" sz="2400" dirty="0">
                <a:solidFill>
                  <a:srgbClr val="800000"/>
                </a:solidFill>
                <a:latin typeface="华文新魏" panose="02010800040101010101" pitchFamily="2" charset="-122"/>
                <a:ea typeface="华文新魏" panose="02010800040101010101" pitchFamily="2" charset="-122"/>
              </a:rPr>
              <a:t>，即对于同一个实体只能取一个值。</a:t>
            </a:r>
          </a:p>
          <a:p>
            <a:pPr marL="1600200" lvl="3" indent="-228600" algn="l" rtl="0" eaLnBrk="0" fontAlgn="base" hangingPunct="0">
              <a:lnSpc>
                <a:spcPct val="90000"/>
              </a:lnSpc>
              <a:spcBef>
                <a:spcPct val="20000"/>
              </a:spcBef>
              <a:spcAft>
                <a:spcPct val="0"/>
              </a:spcAft>
              <a:buChar char="–"/>
            </a:pPr>
            <a:r>
              <a:rPr lang="zh-CN" altLang="en-US" sz="2000" dirty="0">
                <a:solidFill>
                  <a:schemeClr val="tx1"/>
                </a:solidFill>
                <a:latin typeface="华文新魏" panose="02010800040101010101" pitchFamily="2" charset="-122"/>
                <a:ea typeface="华文新魏" panose="02010800040101010101" pitchFamily="2" charset="-122"/>
              </a:rPr>
              <a:t>例如，同一个人只能具有一个年龄，所以人的年龄属性是一个单值属性。</a:t>
            </a:r>
          </a:p>
          <a:p>
            <a:pPr marL="1257300" lvl="2" indent="-342900" algn="l" rtl="0" eaLnBrk="0" fontAlgn="base" hangingPunct="0">
              <a:lnSpc>
                <a:spcPct val="90000"/>
              </a:lnSpc>
              <a:spcBef>
                <a:spcPct val="20000"/>
              </a:spcBef>
              <a:spcAft>
                <a:spcPct val="0"/>
              </a:spcAft>
              <a:buFont typeface="Wingdings" panose="05000000000000000000" pitchFamily="2" charset="2"/>
              <a:buChar char="ü"/>
            </a:pPr>
            <a:r>
              <a:rPr lang="zh-CN" altLang="en-US" sz="2400" dirty="0">
                <a:solidFill>
                  <a:srgbClr val="800000"/>
                </a:solidFill>
                <a:latin typeface="华文新魏" panose="02010800040101010101" pitchFamily="2" charset="-122"/>
                <a:ea typeface="华文新魏" panose="02010800040101010101" pitchFamily="2" charset="-122"/>
              </a:rPr>
              <a:t>但是，在某些情况下，实体的一些属性可能取多个值。这样的属性称为</a:t>
            </a:r>
            <a:r>
              <a:rPr lang="zh-CN" altLang="en-US" sz="2400" dirty="0">
                <a:solidFill>
                  <a:srgbClr val="FF0000"/>
                </a:solidFill>
                <a:latin typeface="华文新魏" panose="02010800040101010101" pitchFamily="2" charset="-122"/>
                <a:ea typeface="华文新魏" panose="02010800040101010101" pitchFamily="2" charset="-122"/>
              </a:rPr>
              <a:t>多值属性</a:t>
            </a:r>
            <a:r>
              <a:rPr lang="zh-CN" altLang="en-US" sz="2400" dirty="0">
                <a:solidFill>
                  <a:srgbClr val="800000"/>
                </a:solidFill>
                <a:latin typeface="华文新魏" panose="02010800040101010101" pitchFamily="2" charset="-122"/>
                <a:ea typeface="华文新魏" panose="02010800040101010101" pitchFamily="2" charset="-122"/>
              </a:rPr>
              <a:t>。</a:t>
            </a:r>
          </a:p>
          <a:p>
            <a:pPr marL="1600200" lvl="3" indent="-228600" algn="l" rtl="0" eaLnBrk="0" fontAlgn="base" hangingPunct="0">
              <a:lnSpc>
                <a:spcPct val="90000"/>
              </a:lnSpc>
              <a:spcBef>
                <a:spcPct val="20000"/>
              </a:spcBef>
              <a:spcAft>
                <a:spcPct val="0"/>
              </a:spcAft>
              <a:buChar char="–"/>
            </a:pPr>
            <a:r>
              <a:rPr lang="zh-CN" altLang="en-US" sz="2000" dirty="0">
                <a:solidFill>
                  <a:schemeClr val="tx1"/>
                </a:solidFill>
                <a:latin typeface="华文新魏" panose="02010800040101010101" pitchFamily="2" charset="-122"/>
                <a:ea typeface="华文新魏" panose="02010800040101010101" pitchFamily="2" charset="-122"/>
              </a:rPr>
              <a:t>例如：职务、联系方式等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92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49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67587" name="Rectangle 3"/>
          <p:cNvSpPr>
            <a:spLocks noGrp="1"/>
          </p:cNvSpPr>
          <p:nvPr>
            <p:ph type="body" sz="half" idx="1"/>
          </p:nvPr>
        </p:nvSpPr>
        <p:spPr>
          <a:xfrm>
            <a:off x="381000" y="1600200"/>
            <a:ext cx="8151813" cy="4525963"/>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实体属性</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续</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endPar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pPr>
            <a:r>
              <a:rPr kumimoji="0" lang="zh-CN" altLang="en-US" sz="2400" b="1" i="0" u="none" strike="noStrike" kern="0" cap="none" spc="0" normalizeH="0" baseline="0" noProof="1">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可以划分为多个具有独立意义的子属性。我们称这类属性为</a:t>
            </a:r>
            <a:r>
              <a:rPr kumimoji="0" lang="zh-CN" altLang="en-US" sz="2400" b="1" i="0" u="none" strike="noStrike" kern="0" cap="none" spc="0" normalizeH="0" baseline="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复合属性</a:t>
            </a:r>
            <a:r>
              <a:rPr kumimoji="0" lang="zh-CN" altLang="en-US" sz="2400" b="1" i="0" u="none" strike="noStrike" kern="0" cap="none" spc="0" normalizeH="0" baseline="0" noProof="1">
                <a:solidFill>
                  <a:srgbClr val="8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。复合属性具有</a:t>
            </a:r>
            <a:r>
              <a:rPr kumimoji="0" lang="zh-CN" altLang="en-US" sz="2400" b="1" i="0" u="none" strike="noStrike" kern="0" cap="none" spc="0" normalizeH="0" baseline="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层次结构</a:t>
            </a:r>
            <a:endParaRPr kumimoji="0" lang="en-US" altLang="zh-CN" sz="2400" b="1" i="0" u="none" strike="noStrike" kern="0" cap="none" spc="0" normalizeH="0" baseline="0" noProof="1">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endParaRPr>
          </a:p>
        </p:txBody>
      </p:sp>
      <p:pic>
        <p:nvPicPr>
          <p:cNvPr id="294917" name="Picture 5"/>
          <p:cNvPicPr>
            <a:picLocks noGrp="1" noChangeAspect="1"/>
          </p:cNvPicPr>
          <p:nvPr>
            <p:ph type="subTitle" idx="1"/>
          </p:nvPr>
        </p:nvPicPr>
        <p:blipFill>
          <a:blip r:embed="rId3"/>
          <a:stretch>
            <a:fillRect/>
          </a:stretch>
        </p:blipFill>
        <p:spPr>
          <a:xfrm>
            <a:off x="1042988" y="3213100"/>
            <a:ext cx="4248150" cy="2935288"/>
          </a:xfrm>
        </p:spPr>
      </p:pic>
      <p:grpSp>
        <p:nvGrpSpPr>
          <p:cNvPr id="5" name="组合 4"/>
          <p:cNvGrpSpPr/>
          <p:nvPr/>
        </p:nvGrpSpPr>
        <p:grpSpPr>
          <a:xfrm>
            <a:off x="5724525" y="3357563"/>
            <a:ext cx="2376488" cy="3303587"/>
            <a:chOff x="5724128" y="3356992"/>
            <a:chExt cx="2376264" cy="3303380"/>
          </a:xfrm>
        </p:grpSpPr>
        <p:sp>
          <p:nvSpPr>
            <p:cNvPr id="2" name="矩形 1"/>
            <p:cNvSpPr/>
            <p:nvPr/>
          </p:nvSpPr>
          <p:spPr>
            <a:xfrm>
              <a:off x="5724128" y="3356992"/>
              <a:ext cx="2376264" cy="4317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3" name="矩形 2"/>
            <p:cNvSpPr/>
            <p:nvPr/>
          </p:nvSpPr>
          <p:spPr>
            <a:xfrm>
              <a:off x="5724128" y="3788765"/>
              <a:ext cx="2376264" cy="28716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sp>
          <p:nvSpPr>
            <p:cNvPr id="67591" name="TextBox 3"/>
            <p:cNvSpPr txBox="1"/>
            <p:nvPr/>
          </p:nvSpPr>
          <p:spPr>
            <a:xfrm>
              <a:off x="5842460" y="3798050"/>
              <a:ext cx="1997663" cy="2862322"/>
            </a:xfrm>
            <a:prstGeom prst="rect">
              <a:avLst/>
            </a:prstGeom>
            <a:noFill/>
            <a:ln w="9525">
              <a:noFill/>
            </a:ln>
          </p:spPr>
          <p:txBody>
            <a:bodyPr wrap="none" anchor="t" anchorCtr="0">
              <a:spAutoFit/>
            </a:bodyPr>
            <a:lstStyle/>
            <a:p>
              <a:pPr eaLnBrk="0" hangingPunct="0"/>
              <a:r>
                <a:rPr lang="zh-CN" altLang="en-US" u="sng" dirty="0">
                  <a:latin typeface="楷体_GB2312"/>
                  <a:ea typeface="楷体_GB2312"/>
                </a:rPr>
                <a:t>学号</a:t>
              </a:r>
              <a:endParaRPr lang="en-US" altLang="zh-CN" u="sng" dirty="0">
                <a:latin typeface="楷体_GB2312"/>
              </a:endParaRPr>
            </a:p>
            <a:p>
              <a:pPr eaLnBrk="0" hangingPunct="0"/>
              <a:r>
                <a:rPr lang="zh-CN" altLang="en-US" dirty="0">
                  <a:latin typeface="楷体_GB2312"/>
                  <a:ea typeface="楷体_GB2312"/>
                </a:rPr>
                <a:t>地址</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邮编</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省</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市</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区</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街道</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街道名</a:t>
              </a:r>
              <a:endParaRPr lang="en-US" altLang="zh-CN" dirty="0">
                <a:latin typeface="楷体_GB2312"/>
              </a:endParaRPr>
            </a:p>
            <a:p>
              <a:pPr eaLnBrk="0" hangingPunct="0"/>
              <a:r>
                <a:rPr lang="en-US" altLang="zh-CN" dirty="0">
                  <a:latin typeface="楷体_GB2312"/>
                </a:rPr>
                <a:t>        </a:t>
              </a:r>
              <a:r>
                <a:rPr lang="zh-CN" altLang="en-US" dirty="0">
                  <a:latin typeface="楷体_GB2312"/>
                  <a:ea typeface="楷体_GB2312"/>
                </a:rPr>
                <a:t>门牌号</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4917"/>
                                        </p:tgtEl>
                                        <p:attrNameLst>
                                          <p:attrName>style.visibility</p:attrName>
                                        </p:attrNameLst>
                                      </p:cBhvr>
                                      <p:to>
                                        <p:strVal val="visible"/>
                                      </p:to>
                                    </p:set>
                                    <p:animEffect transition="in" filter="box(in)">
                                      <p:cBhvr>
                                        <p:cTn id="7" dur="500"/>
                                        <p:tgtEl>
                                          <p:spTgt spid="2949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4"/>
          <p:cNvSpPr>
            <a:spLocks noChangeArrowheads="1"/>
          </p:cNvSpPr>
          <p:nvPr/>
        </p:nvSpPr>
        <p:spPr bwMode="auto">
          <a:xfrm>
            <a:off x="1403350" y="0"/>
            <a:ext cx="7740650"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
        <p:nvSpPr>
          <p:cNvPr id="258053" name="Rectangle 5"/>
          <p:cNvSpPr>
            <a:spLocks noChangeArrowheads="1"/>
          </p:cNvSpPr>
          <p:nvPr/>
        </p:nvSpPr>
        <p:spPr bwMode="auto">
          <a:xfrm>
            <a:off x="1476375" y="2852738"/>
            <a:ext cx="6624638" cy="1008063"/>
          </a:xfrm>
          <a:prstGeom prst="rect">
            <a:avLst/>
          </a:prstGeom>
          <a:solidFill>
            <a:srgbClr val="FFFFCC"/>
          </a:solidFill>
          <a:ln w="9525">
            <a:noFill/>
            <a:miter lim="800000"/>
          </a:ln>
          <a:effectLst>
            <a:prstShdw prst="shdw17" dist="17961" dir="2700000">
              <a:srgbClr val="FFFFCC">
                <a:gamma/>
                <a:shade val="60000"/>
                <a:invGamma/>
              </a:srgbClr>
            </a:prstShdw>
          </a:effectLst>
        </p:spPr>
        <p:txBody>
          <a:bodyPr tIns="154800" bIns="154800"/>
          <a:lstStyle/>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en-US" altLang="zh-CN" sz="3600" b="1"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4.1 </a:t>
            </a:r>
            <a:r>
              <a:rPr kumimoji="0" lang="zh-CN" altLang="en-US" sz="3600" b="1"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rPr>
              <a:t>数据库设计概述与需求分析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23" name="Rectangle 11"/>
          <p:cNvSpPr/>
          <p:nvPr/>
        </p:nvSpPr>
        <p:spPr>
          <a:xfrm>
            <a:off x="250825" y="2205038"/>
            <a:ext cx="8729663" cy="3052762"/>
          </a:xfrm>
          <a:prstGeom prst="rect">
            <a:avLst/>
          </a:prstGeom>
          <a:solidFill>
            <a:schemeClr val="bg1"/>
          </a:solidFill>
          <a:ln w="9525">
            <a:noFill/>
          </a:ln>
        </p:spPr>
        <p:txBody>
          <a:bodyPr anchor="t" anchorCtr="0"/>
          <a:lstStyle/>
          <a:p>
            <a:pPr marL="800100" lvl="1" indent="-342900" algn="l" rtl="0" eaLnBrk="0" fontAlgn="base" hangingPunct="0">
              <a:lnSpc>
                <a:spcPct val="90000"/>
              </a:lnSpc>
              <a:spcBef>
                <a:spcPct val="20000"/>
              </a:spcBef>
              <a:spcAft>
                <a:spcPct val="0"/>
              </a:spcAft>
              <a:buFont typeface="Wingdings" panose="05000000000000000000" pitchFamily="2" charset="2"/>
              <a:buChar char="ü"/>
            </a:pPr>
            <a:r>
              <a:rPr lang="zh-CN" altLang="en-US" sz="2400" dirty="0">
                <a:solidFill>
                  <a:srgbClr val="800000"/>
                </a:solidFill>
                <a:latin typeface="华文新魏" panose="02010800040101010101" pitchFamily="2" charset="-122"/>
                <a:ea typeface="华文新魏" panose="02010800040101010101" pitchFamily="2" charset="-122"/>
              </a:rPr>
              <a:t>派生属性</a:t>
            </a:r>
          </a:p>
          <a:p>
            <a:pPr marL="1143000" lvl="2" indent="-228600" algn="l" rtl="0" eaLnBrk="0" fontAlgn="base" hangingPunct="0">
              <a:lnSpc>
                <a:spcPct val="90000"/>
              </a:lnSpc>
              <a:spcBef>
                <a:spcPct val="20000"/>
              </a:spcBef>
              <a:spcAft>
                <a:spcPct val="0"/>
              </a:spcAft>
              <a:buChar char="–"/>
            </a:pPr>
            <a:r>
              <a:rPr lang="zh-CN" altLang="en-US" sz="2000" dirty="0">
                <a:solidFill>
                  <a:schemeClr val="tx1"/>
                </a:solidFill>
                <a:latin typeface="华文新魏" panose="02010800040101010101" pitchFamily="2" charset="-122"/>
                <a:ea typeface="华文新魏" panose="02010800040101010101" pitchFamily="2" charset="-122"/>
              </a:rPr>
              <a:t>可以由其他属性导出称为</a:t>
            </a:r>
            <a:r>
              <a:rPr lang="zh-CN" altLang="en-US" sz="2000" dirty="0">
                <a:solidFill>
                  <a:srgbClr val="FF0000"/>
                </a:solidFill>
                <a:latin typeface="华文新魏" panose="02010800040101010101" pitchFamily="2" charset="-122"/>
                <a:ea typeface="华文新魏" panose="02010800040101010101" pitchFamily="2" charset="-122"/>
              </a:rPr>
              <a:t>派生属性。</a:t>
            </a:r>
            <a:endParaRPr lang="en-US" altLang="zh-CN" sz="2000" dirty="0">
              <a:solidFill>
                <a:srgbClr val="FF0000"/>
              </a:solidFill>
              <a:latin typeface="华文新魏" panose="02010800040101010101" pitchFamily="2" charset="-122"/>
              <a:ea typeface="华文新魏" panose="02010800040101010101" pitchFamily="2" charset="-122"/>
            </a:endParaRPr>
          </a:p>
        </p:txBody>
      </p:sp>
      <p:sp>
        <p:nvSpPr>
          <p:cNvPr id="294918"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69636" name="Rectangle 3"/>
          <p:cNvSpPr>
            <a:spLocks noGrp="1"/>
          </p:cNvSpPr>
          <p:nvPr>
            <p:ph type="body" sz="half" idx="1"/>
          </p:nvPr>
        </p:nvSpPr>
        <p:spPr>
          <a:xfrm>
            <a:off x="381000" y="1600200"/>
            <a:ext cx="8151813" cy="965200"/>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实体属性</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续</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p>
        </p:txBody>
      </p:sp>
      <p:sp>
        <p:nvSpPr>
          <p:cNvPr id="5" name="矩形 4"/>
          <p:cNvSpPr/>
          <p:nvPr/>
        </p:nvSpPr>
        <p:spPr>
          <a:xfrm>
            <a:off x="3059113" y="3141663"/>
            <a:ext cx="2881313" cy="50323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6" name="矩形 5"/>
          <p:cNvSpPr/>
          <p:nvPr/>
        </p:nvSpPr>
        <p:spPr>
          <a:xfrm>
            <a:off x="3059113" y="3644900"/>
            <a:ext cx="2881313" cy="23971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7" name="TextBox 6"/>
          <p:cNvSpPr txBox="1"/>
          <p:nvPr/>
        </p:nvSpPr>
        <p:spPr>
          <a:xfrm>
            <a:off x="4044950" y="3717925"/>
            <a:ext cx="958850" cy="2247900"/>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学号</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姓名</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生日</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性别</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solidFill>
                  <a:srgbClr val="FF0000"/>
                </a:solidFill>
                <a:latin typeface="华文新魏" panose="02010800040101010101" pitchFamily="2" charset="-122"/>
                <a:ea typeface="华文新魏" panose="02010800040101010101" pitchFamily="2" charset="-122"/>
              </a:rPr>
              <a:t>年龄</a:t>
            </a:r>
            <a:endParaRPr lang="en-US" altLang="zh-CN" dirty="0">
              <a:solidFill>
                <a:srgbClr val="FF0000"/>
              </a:solidFill>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所属系</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1"/>
          <p:cNvSpPr/>
          <p:nvPr/>
        </p:nvSpPr>
        <p:spPr>
          <a:xfrm>
            <a:off x="468313" y="2133600"/>
            <a:ext cx="8223250" cy="3052763"/>
          </a:xfrm>
          <a:prstGeom prst="rect">
            <a:avLst/>
          </a:prstGeom>
          <a:solidFill>
            <a:schemeClr val="bg1"/>
          </a:solidFill>
          <a:ln w="9525">
            <a:noFill/>
          </a:ln>
        </p:spPr>
        <p:txBody>
          <a:bodyPr anchor="t" anchorCtr="0"/>
          <a:lstStyle/>
          <a:p>
            <a:pPr marL="800100" lvl="1" indent="-342900" algn="l" rtl="0" eaLnBrk="0" fontAlgn="base" hangingPunct="0">
              <a:lnSpc>
                <a:spcPct val="90000"/>
              </a:lnSpc>
              <a:spcBef>
                <a:spcPct val="20000"/>
              </a:spcBef>
              <a:spcAft>
                <a:spcPct val="0"/>
              </a:spcAft>
              <a:buFont typeface="Wingdings" panose="05000000000000000000" pitchFamily="2" charset="2"/>
              <a:buChar char="ü"/>
            </a:pPr>
            <a:r>
              <a:rPr lang="zh-CN" altLang="en-US" sz="2400" dirty="0">
                <a:solidFill>
                  <a:srgbClr val="800000"/>
                </a:solidFill>
                <a:latin typeface="华文新魏" panose="02010800040101010101" pitchFamily="2" charset="-122"/>
                <a:ea typeface="华文新魏" panose="02010800040101010101" pitchFamily="2" charset="-122"/>
              </a:rPr>
              <a:t>空值</a:t>
            </a:r>
          </a:p>
          <a:p>
            <a:pPr marL="1143000" lvl="2" indent="-228600" algn="l" rtl="0" eaLnBrk="0" fontAlgn="base" hangingPunct="0">
              <a:lnSpc>
                <a:spcPct val="90000"/>
              </a:lnSpc>
              <a:spcBef>
                <a:spcPct val="20000"/>
              </a:spcBef>
              <a:spcAft>
                <a:spcPct val="0"/>
              </a:spcAft>
              <a:buChar char="–"/>
            </a:pPr>
            <a:r>
              <a:rPr lang="zh-CN" altLang="en-US" sz="2000" dirty="0">
                <a:solidFill>
                  <a:schemeClr val="tx1"/>
                </a:solidFill>
                <a:latin typeface="华文新魏" panose="02010800040101010101" pitchFamily="2" charset="-122"/>
                <a:ea typeface="华文新魏" panose="02010800040101010101" pitchFamily="2" charset="-122"/>
              </a:rPr>
              <a:t>在某些情况下，属性值为</a:t>
            </a:r>
            <a:r>
              <a:rPr lang="zh-CN" altLang="en-US" sz="2000" dirty="0">
                <a:solidFill>
                  <a:srgbClr val="FF0000"/>
                </a:solidFill>
                <a:latin typeface="华文新魏" panose="02010800040101010101" pitchFamily="2" charset="-122"/>
                <a:ea typeface="华文新魏" panose="02010800040101010101" pitchFamily="2" charset="-122"/>
              </a:rPr>
              <a:t>空值</a:t>
            </a:r>
            <a:r>
              <a:rPr lang="zh-CN" altLang="en-US" sz="2000" dirty="0">
                <a:solidFill>
                  <a:schemeClr val="tx1"/>
                </a:solidFill>
                <a:latin typeface="华文新魏" panose="02010800040101010101" pitchFamily="2" charset="-122"/>
                <a:ea typeface="华文新魏" panose="02010800040101010101" pitchFamily="2" charset="-122"/>
              </a:rPr>
              <a:t>。</a:t>
            </a:r>
          </a:p>
          <a:p>
            <a:pPr marL="1657350" lvl="3" indent="-285750" algn="l" rtl="0" eaLnBrk="0" fontAlgn="base" hangingPunct="0">
              <a:lnSpc>
                <a:spcPct val="90000"/>
              </a:lnSpc>
              <a:spcBef>
                <a:spcPct val="20000"/>
              </a:spcBef>
              <a:spcAft>
                <a:spcPct val="0"/>
              </a:spcAft>
              <a:buFont typeface="Wingdings" panose="05000000000000000000" pitchFamily="2" charset="2"/>
              <a:buChar char="ü"/>
            </a:pPr>
            <a:r>
              <a:rPr lang="zh-CN" altLang="en-US" sz="2000" dirty="0">
                <a:solidFill>
                  <a:schemeClr val="tx1"/>
                </a:solidFill>
                <a:latin typeface="华文新魏" panose="02010800040101010101" pitchFamily="2" charset="-122"/>
                <a:ea typeface="华文新魏" panose="02010800040101010101" pitchFamily="2" charset="-122"/>
              </a:rPr>
              <a:t>例如，一个未获得任何学位的人的学位属性只能被设置为空值</a:t>
            </a:r>
            <a:endParaRPr lang="en-US" altLang="zh-CN" sz="2000" dirty="0">
              <a:solidFill>
                <a:schemeClr val="tx1"/>
              </a:solidFill>
              <a:latin typeface="华文新魏" panose="02010800040101010101" pitchFamily="2" charset="-122"/>
              <a:ea typeface="华文新魏" panose="02010800040101010101" pitchFamily="2" charset="-122"/>
            </a:endParaRPr>
          </a:p>
        </p:txBody>
      </p:sp>
      <p:sp>
        <p:nvSpPr>
          <p:cNvPr id="294918" name="Rectangle 6"/>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71684" name="Rectangle 3"/>
          <p:cNvSpPr>
            <a:spLocks noGrp="1"/>
          </p:cNvSpPr>
          <p:nvPr>
            <p:ph type="body" sz="half" idx="1"/>
          </p:nvPr>
        </p:nvSpPr>
        <p:spPr>
          <a:xfrm>
            <a:off x="381000" y="1600200"/>
            <a:ext cx="8151813" cy="965200"/>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Char char="•"/>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实体属性</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续</a:t>
            </a:r>
            <a:r>
              <a:rPr kumimoji="0" lang="en-US" altLang="zh-CN" sz="2800" b="1" i="0" u="none" strike="noStrike" kern="0" cap="none" spc="0" normalizeH="0" baseline="0" noProof="1">
                <a:solidFill>
                  <a:schemeClr val="tx1"/>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楷体_GB231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属性</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00035" name="Rectangle 3"/>
          <p:cNvSpPr>
            <a:spLocks noGrp="1" noChangeArrowheads="1"/>
          </p:cNvSpPr>
          <p:nvPr>
            <p:ph type="subTitle" idx="1"/>
          </p:nvPr>
        </p:nvSpPr>
        <p:spPr>
          <a:xfrm>
            <a:off x="381000" y="11969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实体属性</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码</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Char char="ü"/>
              <a:defRPr/>
            </a:pP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在</a:t>
            </a:r>
            <a:r>
              <a:rPr kumimoji="0" lang="en-US" altLang="zh-CN"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ER</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模型中每个实体集具有一个由一个或多个属性组成的</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码</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，是足以区分每个实体的属性集</a:t>
            </a:r>
          </a:p>
          <a:p>
            <a:pPr marL="1143000" marR="0" lvl="2" indent="-228600" algn="l" defTabSz="914400" rtl="0" eaLnBrk="0" fontAlgn="base" latinLnBrk="0" hangingPunct="0">
              <a:lnSpc>
                <a:spcPct val="8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例如，由于不同学生不能具有相同的学号，学生实体集的学号属性是码。</a:t>
            </a:r>
          </a:p>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Char char="ü"/>
              <a:defRPr/>
            </a:pP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由一个属性构成的键称为</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简单码</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。由多个属性构成的键称为</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复合码</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，统称为</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码</a:t>
            </a:r>
            <a:r>
              <a:rPr kumimoji="0" lang="zh-CN" altLang="en-US" sz="2400" b="1" i="0" u="none" strike="noStrike" kern="0" cap="none" spc="0" normalizeH="0" baseline="0" noProof="0" dirty="0">
                <a:ln>
                  <a:noFill/>
                </a:ln>
                <a:solidFill>
                  <a:srgbClr val="2929FF"/>
                </a:solidFill>
                <a:effectLst/>
                <a:uLnTx/>
                <a:uFillTx/>
                <a:latin typeface="华文新魏" panose="02010800040101010101" pitchFamily="2" charset="-122"/>
                <a:ea typeface="华文新魏" panose="02010800040101010101" pitchFamily="2" charset="-122"/>
                <a:cs typeface="楷体_GB2312"/>
              </a:rPr>
              <a:t>。</a:t>
            </a:r>
          </a:p>
          <a:p>
            <a:pPr marL="914400" marR="0" lvl="2" indent="0" algn="l" defTabSz="914400" rtl="0" eaLnBrk="0" fontAlgn="base" latinLnBrk="0" hangingPunct="0">
              <a:lnSpc>
                <a:spcPct val="80000"/>
              </a:lnSpc>
              <a:spcBef>
                <a:spcPct val="20000"/>
              </a:spcBef>
              <a:spcAft>
                <a:spcPct val="0"/>
              </a:spcAft>
              <a:buClrTx/>
              <a:buSzTx/>
              <a:buFontTx/>
              <a:buNone/>
              <a:defRPr/>
            </a:pPr>
            <a:endParaRPr kumimoji="0" lang="zh-CN" altLang="en-US" sz="2000" b="1" i="0" u="none" strike="noStrike" kern="0" cap="none" spc="0" normalizeH="0" baseline="0" noProof="0" dirty="0">
              <a:ln>
                <a:noFill/>
              </a:ln>
              <a:solidFill>
                <a:srgbClr val="800000"/>
              </a:solidFill>
              <a:effectLst/>
              <a:uLnTx/>
              <a:uFillTx/>
              <a:latin typeface="+mn-lt"/>
              <a:ea typeface="+mn-ea"/>
              <a:cs typeface="楷体_GB2312"/>
            </a:endParaRPr>
          </a:p>
        </p:txBody>
      </p:sp>
      <p:sp>
        <p:nvSpPr>
          <p:cNvPr id="4" name="矩形 3"/>
          <p:cNvSpPr/>
          <p:nvPr/>
        </p:nvSpPr>
        <p:spPr>
          <a:xfrm>
            <a:off x="3059113" y="3716338"/>
            <a:ext cx="2881313" cy="5048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5" name="矩形 4"/>
          <p:cNvSpPr/>
          <p:nvPr/>
        </p:nvSpPr>
        <p:spPr>
          <a:xfrm>
            <a:off x="3059113" y="4221163"/>
            <a:ext cx="2881313" cy="23971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6" name="TextBox 5"/>
          <p:cNvSpPr txBox="1"/>
          <p:nvPr/>
        </p:nvSpPr>
        <p:spPr>
          <a:xfrm>
            <a:off x="4044950" y="4294188"/>
            <a:ext cx="958850" cy="2246312"/>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学号</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姓名</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生日</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性别</a:t>
            </a:r>
            <a:endParaRPr lang="en-US" altLang="zh-CN" dirty="0">
              <a:latin typeface="华文新魏" panose="02010800040101010101" pitchFamily="2" charset="-122"/>
              <a:ea typeface="华文新魏" panose="02010800040101010101" pitchFamily="2" charset="-122"/>
            </a:endParaRPr>
          </a:p>
          <a:p>
            <a:pPr eaLnBrk="0" hangingPunct="0">
              <a:spcBef>
                <a:spcPct val="20000"/>
              </a:spcBef>
            </a:pPr>
            <a:r>
              <a:rPr lang="zh-CN" altLang="en-US" dirty="0">
                <a:solidFill>
                  <a:srgbClr val="FF0000"/>
                </a:solidFill>
                <a:latin typeface="华文新魏" panose="02010800040101010101" pitchFamily="2" charset="-122"/>
                <a:ea typeface="华文新魏" panose="02010800040101010101" pitchFamily="2" charset="-122"/>
              </a:rPr>
              <a:t>年龄</a:t>
            </a:r>
            <a:endParaRPr lang="en-US" altLang="zh-CN" dirty="0">
              <a:solidFill>
                <a:srgbClr val="FF0000"/>
              </a:solidFill>
              <a:latin typeface="华文新魏" panose="02010800040101010101" pitchFamily="2" charset="-122"/>
              <a:ea typeface="华文新魏" panose="02010800040101010101" pitchFamily="2" charset="-122"/>
            </a:endParaRPr>
          </a:p>
          <a:p>
            <a:pPr eaLnBrk="0" hangingPunct="0">
              <a:spcBef>
                <a:spcPct val="20000"/>
              </a:spcBef>
            </a:pPr>
            <a:r>
              <a:rPr lang="zh-CN" altLang="en-US" dirty="0">
                <a:latin typeface="华文新魏" panose="02010800040101010101" pitchFamily="2" charset="-122"/>
                <a:ea typeface="华文新魏" panose="02010800040101010101" pitchFamily="2" charset="-122"/>
              </a:rPr>
              <a:t>所属系</a:t>
            </a:r>
            <a:endParaRPr lang="en-US" altLang="zh-CN" dirty="0">
              <a:latin typeface="华文新魏" panose="02010800040101010101" pitchFamily="2" charset="-122"/>
              <a:ea typeface="华文新魏" panose="02010800040101010101" pitchFamily="2" charset="-122"/>
            </a:endParaRPr>
          </a:p>
        </p:txBody>
      </p:sp>
      <p:cxnSp>
        <p:nvCxnSpPr>
          <p:cNvPr id="3" name="直接连接符 2"/>
          <p:cNvCxnSpPr/>
          <p:nvPr/>
        </p:nvCxnSpPr>
        <p:spPr>
          <a:xfrm>
            <a:off x="4211638" y="4652963"/>
            <a:ext cx="431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211638" y="5013325"/>
            <a:ext cx="431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11638" y="5373688"/>
            <a:ext cx="431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00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00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3"/>
                                        </p:tgtEl>
                                        <p:attrNameLst>
                                          <p:attrName>style.visibility</p:attrName>
                                        </p:attrNameLst>
                                      </p:cBhvr>
                                      <p:to>
                                        <p:strVal val="hidden"/>
                                      </p:to>
                                    </p:set>
                                  </p:childTnLst>
                                </p:cTn>
                              </p:par>
                              <p:par>
                                <p:cTn id="40" presetID="2" presetClass="entr" presetSubtype="4"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p>
        </p:txBody>
      </p:sp>
      <p:sp>
        <p:nvSpPr>
          <p:cNvPr id="3" name="内容占位符 2"/>
          <p:cNvSpPr>
            <a:spLocks noGrp="1"/>
          </p:cNvSpPr>
          <p:nvPr>
            <p:ph idx="1"/>
          </p:nvPr>
        </p:nvSpPr>
        <p:spPr>
          <a:xfrm>
            <a:off x="395288" y="1773238"/>
            <a:ext cx="8229600" cy="4132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实体</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联系</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72B73D47-5C58-4987-B315-CA09D84D3775}"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33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联系</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77827" name="Rectangle 3"/>
          <p:cNvSpPr>
            <a:spLocks noGrp="1"/>
          </p:cNvSpPr>
          <p:nvPr>
            <p:ph type="body" idx="4294967295"/>
          </p:nvPr>
        </p:nvSpPr>
        <p:spPr>
          <a:xfrm>
            <a:off x="381000" y="1600200"/>
            <a:ext cx="8439150" cy="4525963"/>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联系</a:t>
            </a:r>
            <a:r>
              <a:rPr lang="en-US" altLang="zh-CN" dirty="0">
                <a:effectLst/>
                <a:latin typeface="华文新魏" panose="02010800040101010101" pitchFamily="2" charset="-122"/>
                <a:ea typeface="华文新魏" panose="02010800040101010101" pitchFamily="2" charset="-122"/>
              </a:rPr>
              <a:t>(Relation)</a:t>
            </a:r>
          </a:p>
          <a:p>
            <a:pPr lvl="1"/>
            <a:r>
              <a:rPr lang="zh-CN" altLang="en-US" dirty="0">
                <a:solidFill>
                  <a:srgbClr val="2929FF"/>
                </a:solidFill>
                <a:effectLst/>
                <a:latin typeface="华文新魏" panose="02010800040101010101" pitchFamily="2" charset="-122"/>
                <a:ea typeface="华文新魏" panose="02010800040101010101" pitchFamily="2" charset="-122"/>
              </a:rPr>
              <a:t>不同实体集的实体之间可能具有某种</a:t>
            </a:r>
            <a:r>
              <a:rPr lang="zh-CN" altLang="en-US" dirty="0">
                <a:solidFill>
                  <a:srgbClr val="FF0000"/>
                </a:solidFill>
                <a:effectLst/>
                <a:latin typeface="华文新魏" panose="02010800040101010101" pitchFamily="2" charset="-122"/>
                <a:ea typeface="华文新魏" panose="02010800040101010101" pitchFamily="2" charset="-122"/>
              </a:rPr>
              <a:t>关联</a:t>
            </a:r>
            <a:r>
              <a:rPr lang="zh-CN" altLang="en-US" dirty="0">
                <a:solidFill>
                  <a:srgbClr val="2929FF"/>
                </a:solidFill>
                <a:effectLst/>
                <a:latin typeface="华文新魏" panose="02010800040101010101" pitchFamily="2" charset="-122"/>
                <a:ea typeface="华文新魏" panose="02010800040101010101" pitchFamily="2" charset="-122"/>
              </a:rPr>
              <a:t>，我们称这种关联为实体间的联系</a:t>
            </a:r>
          </a:p>
          <a:p>
            <a:pPr lvl="2"/>
            <a:r>
              <a:rPr lang="zh-CN" altLang="en-US" dirty="0">
                <a:effectLst/>
                <a:latin typeface="华文新魏" panose="02010800040101010101" pitchFamily="2" charset="-122"/>
                <a:ea typeface="华文新魏" panose="02010800040101010101" pitchFamily="2" charset="-122"/>
              </a:rPr>
              <a:t>例如，一个学生必属于一个系；一个学生需选修多门课程</a:t>
            </a:r>
            <a:endParaRPr lang="en-US" altLang="zh-CN" dirty="0">
              <a:effectLst/>
              <a:latin typeface="华文新魏" panose="02010800040101010101" pitchFamily="2" charset="-122"/>
              <a:ea typeface="华文新魏" panose="02010800040101010101" pitchFamily="2" charset="-122"/>
            </a:endParaRPr>
          </a:p>
          <a:p>
            <a:pPr lvl="1"/>
            <a:endParaRPr lang="zh-CN" altLang="en-US" dirty="0">
              <a:solidFill>
                <a:srgbClr val="0000FF"/>
              </a:solidFill>
              <a:effectLst/>
            </a:endParaRPr>
          </a:p>
        </p:txBody>
      </p:sp>
      <p:sp>
        <p:nvSpPr>
          <p:cNvPr id="2" name="矩形 1"/>
          <p:cNvSpPr/>
          <p:nvPr/>
        </p:nvSpPr>
        <p:spPr>
          <a:xfrm>
            <a:off x="1979613" y="4149725"/>
            <a:ext cx="1008063" cy="3587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学生</a:t>
            </a:r>
          </a:p>
        </p:txBody>
      </p:sp>
      <p:sp>
        <p:nvSpPr>
          <p:cNvPr id="3" name="矩形 2"/>
          <p:cNvSpPr/>
          <p:nvPr/>
        </p:nvSpPr>
        <p:spPr>
          <a:xfrm>
            <a:off x="1979613" y="4508500"/>
            <a:ext cx="1008063" cy="7921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6" name="组合 5"/>
          <p:cNvGrpSpPr/>
          <p:nvPr/>
        </p:nvGrpSpPr>
        <p:grpSpPr>
          <a:xfrm>
            <a:off x="3976688" y="4329113"/>
            <a:ext cx="1295400" cy="647700"/>
            <a:chOff x="4139952" y="4221088"/>
            <a:chExt cx="1296144" cy="648072"/>
          </a:xfrm>
        </p:grpSpPr>
        <p:sp>
          <p:nvSpPr>
            <p:cNvPr id="7" name="流程图: 决策 6"/>
            <p:cNvSpPr/>
            <p:nvPr/>
          </p:nvSpPr>
          <p:spPr>
            <a:xfrm>
              <a:off x="4139952" y="4221088"/>
              <a:ext cx="1296144" cy="64807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77831" name="文本框 5"/>
            <p:cNvSpPr txBox="1"/>
            <p:nvPr/>
          </p:nvSpPr>
          <p:spPr>
            <a:xfrm>
              <a:off x="4427984" y="4365104"/>
              <a:ext cx="700833" cy="400110"/>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属于</a:t>
              </a:r>
            </a:p>
          </p:txBody>
        </p:sp>
      </p:grpSp>
      <p:sp>
        <p:nvSpPr>
          <p:cNvPr id="9" name="矩形 8"/>
          <p:cNvSpPr/>
          <p:nvPr/>
        </p:nvSpPr>
        <p:spPr>
          <a:xfrm>
            <a:off x="4787900" y="5445125"/>
            <a:ext cx="1008063"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课程</a:t>
            </a:r>
          </a:p>
        </p:txBody>
      </p:sp>
      <p:sp>
        <p:nvSpPr>
          <p:cNvPr id="10" name="矩形 9"/>
          <p:cNvSpPr/>
          <p:nvPr/>
        </p:nvSpPr>
        <p:spPr>
          <a:xfrm>
            <a:off x="4787900" y="5805488"/>
            <a:ext cx="1008063" cy="7921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1" name="矩形 10"/>
          <p:cNvSpPr/>
          <p:nvPr/>
        </p:nvSpPr>
        <p:spPr>
          <a:xfrm>
            <a:off x="6156325" y="4149725"/>
            <a:ext cx="1008063" cy="3587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系</a:t>
            </a:r>
          </a:p>
        </p:txBody>
      </p:sp>
      <p:sp>
        <p:nvSpPr>
          <p:cNvPr id="12" name="矩形 11"/>
          <p:cNvSpPr/>
          <p:nvPr/>
        </p:nvSpPr>
        <p:spPr>
          <a:xfrm>
            <a:off x="6156325" y="4508500"/>
            <a:ext cx="1008063" cy="7921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13" name="组合 12"/>
          <p:cNvGrpSpPr/>
          <p:nvPr/>
        </p:nvGrpSpPr>
        <p:grpSpPr>
          <a:xfrm>
            <a:off x="2484438" y="5792788"/>
            <a:ext cx="1295400" cy="647700"/>
            <a:chOff x="4139952" y="4221088"/>
            <a:chExt cx="1296144" cy="648072"/>
          </a:xfrm>
        </p:grpSpPr>
        <p:sp>
          <p:nvSpPr>
            <p:cNvPr id="14" name="流程图: 决策 13"/>
            <p:cNvSpPr/>
            <p:nvPr/>
          </p:nvSpPr>
          <p:spPr>
            <a:xfrm>
              <a:off x="4139952" y="4221088"/>
              <a:ext cx="1296144" cy="64807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77838" name="文本框 5"/>
            <p:cNvSpPr txBox="1"/>
            <p:nvPr/>
          </p:nvSpPr>
          <p:spPr>
            <a:xfrm>
              <a:off x="4427984" y="4365104"/>
              <a:ext cx="700833" cy="400110"/>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选修</a:t>
              </a:r>
            </a:p>
          </p:txBody>
        </p:sp>
      </p:grpSp>
      <p:cxnSp>
        <p:nvCxnSpPr>
          <p:cNvPr id="5" name="直接连接符 4"/>
          <p:cNvCxnSpPr>
            <a:endCxn id="7" idx="1"/>
          </p:cNvCxnSpPr>
          <p:nvPr/>
        </p:nvCxnSpPr>
        <p:spPr>
          <a:xfrm flipV="1">
            <a:off x="2987675" y="4652963"/>
            <a:ext cx="989013" cy="71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3"/>
            <a:endCxn id="7" idx="1"/>
          </p:cNvCxnSpPr>
          <p:nvPr/>
        </p:nvCxnSpPr>
        <p:spPr>
          <a:xfrm>
            <a:off x="5272088" y="4652963"/>
            <a:ext cx="884238"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3"/>
            <a:endCxn id="14" idx="1"/>
          </p:cNvCxnSpPr>
          <p:nvPr/>
        </p:nvCxnSpPr>
        <p:spPr>
          <a:xfrm>
            <a:off x="2124075" y="5300663"/>
            <a:ext cx="360363" cy="815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3"/>
            <a:endCxn id="10" idx="1"/>
          </p:cNvCxnSpPr>
          <p:nvPr/>
        </p:nvCxnSpPr>
        <p:spPr>
          <a:xfrm>
            <a:off x="3779838" y="6116638"/>
            <a:ext cx="1008063" cy="84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par>
                                <p:cTn id="33" presetID="22" presetClass="entr" presetSubtype="4"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inVertical)">
                                      <p:cBhvr>
                                        <p:cTn id="50" dur="500"/>
                                        <p:tgtEl>
                                          <p:spTgt spid="19"/>
                                        </p:tgtEl>
                                      </p:cBhvr>
                                    </p:animEffect>
                                  </p:childTnLst>
                                </p:cTn>
                              </p:par>
                              <p:par>
                                <p:cTn id="51" presetID="16" presetClass="entr" presetSubtype="21"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arn(inVertical)">
                                      <p:cBhvr>
                                        <p:cTn id="53" dur="500"/>
                                        <p:tgtEl>
                                          <p:spTgt spid="13"/>
                                        </p:tgtEl>
                                      </p:cBhvr>
                                    </p:animEffect>
                                  </p:childTnLst>
                                </p:cTn>
                              </p:par>
                              <p:par>
                                <p:cTn id="54" presetID="16" presetClass="entr" presetSubtype="21"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barn(inVertical)">
                                      <p:cBhvr>
                                        <p:cTn id="5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10"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联系</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79874"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联系集</a:t>
            </a:r>
          </a:p>
          <a:p>
            <a:pPr lvl="1"/>
            <a:r>
              <a:rPr lang="zh-CN" altLang="en-US" dirty="0">
                <a:solidFill>
                  <a:srgbClr val="800000"/>
                </a:solidFill>
                <a:effectLst/>
                <a:latin typeface="华文新魏" panose="02010800040101010101" pitchFamily="2" charset="-122"/>
                <a:ea typeface="华文新魏" panose="02010800040101010101" pitchFamily="2" charset="-122"/>
              </a:rPr>
              <a:t>同类联系的集合</a:t>
            </a:r>
          </a:p>
        </p:txBody>
      </p:sp>
      <p:grpSp>
        <p:nvGrpSpPr>
          <p:cNvPr id="3" name="Group 55"/>
          <p:cNvGrpSpPr/>
          <p:nvPr/>
        </p:nvGrpSpPr>
        <p:grpSpPr>
          <a:xfrm>
            <a:off x="3349625" y="3860800"/>
            <a:ext cx="3167063" cy="787400"/>
            <a:chOff x="1177" y="1705"/>
            <a:chExt cx="1566" cy="442"/>
          </a:xfrm>
        </p:grpSpPr>
        <p:sp>
          <p:nvSpPr>
            <p:cNvPr id="79876" name="Freeform 12"/>
            <p:cNvSpPr/>
            <p:nvPr/>
          </p:nvSpPr>
          <p:spPr>
            <a:xfrm>
              <a:off x="1689" y="1705"/>
              <a:ext cx="788" cy="442"/>
            </a:xfrm>
            <a:custGeom>
              <a:avLst/>
              <a:gdLst/>
              <a:ahLst/>
              <a:cxnLst>
                <a:cxn ang="0">
                  <a:pos x="0" y="221"/>
                </a:cxn>
                <a:cxn ang="0">
                  <a:pos x="388" y="0"/>
                </a:cxn>
                <a:cxn ang="0">
                  <a:pos x="787" y="229"/>
                </a:cxn>
                <a:cxn ang="0">
                  <a:pos x="388" y="441"/>
                </a:cxn>
                <a:cxn ang="0">
                  <a:pos x="0" y="221"/>
                </a:cxn>
              </a:cxnLst>
              <a:rect l="0" t="0" r="0" b="0"/>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sm" len="sm"/>
              <a:tailEnd type="none" w="sm" len="sm"/>
            </a:ln>
          </p:spPr>
          <p:txBody>
            <a:bodyPr/>
            <a:lstStyle/>
            <a:p>
              <a:endParaRPr lang="zh-CN" altLang="en-US"/>
            </a:p>
          </p:txBody>
        </p:sp>
        <p:sp>
          <p:nvSpPr>
            <p:cNvPr id="79877" name="Rectangle 22"/>
            <p:cNvSpPr/>
            <p:nvPr/>
          </p:nvSpPr>
          <p:spPr>
            <a:xfrm>
              <a:off x="1717" y="1835"/>
              <a:ext cx="653" cy="204"/>
            </a:xfrm>
            <a:prstGeom prst="rect">
              <a:avLst/>
            </a:prstGeom>
            <a:noFill/>
            <a:ln w="9525">
              <a:noFill/>
            </a:ln>
          </p:spPr>
          <p:txBody>
            <a:bodyPr wrap="none" lIns="90488" tIns="44450" rIns="90488" bIns="44450" anchor="t" anchorCtr="0">
              <a:spAutoFit/>
            </a:bodyPr>
            <a:lstStyle/>
            <a:p>
              <a:pPr eaLnBrk="0" hangingPunct="0"/>
              <a:r>
                <a:rPr lang="en-US" altLang="zh-CN" sz="1800" dirty="0">
                  <a:solidFill>
                    <a:srgbClr val="000000"/>
                  </a:solidFill>
                  <a:latin typeface="Arial" panose="020B0604020202020204" pitchFamily="34" charset="0"/>
                  <a:ea typeface="Osaka"/>
                </a:rPr>
                <a:t>Works_In</a:t>
              </a:r>
            </a:p>
          </p:txBody>
        </p:sp>
        <p:sp>
          <p:nvSpPr>
            <p:cNvPr id="79878" name="Line 29"/>
            <p:cNvSpPr/>
            <p:nvPr/>
          </p:nvSpPr>
          <p:spPr>
            <a:xfrm flipH="1">
              <a:off x="1177" y="1924"/>
              <a:ext cx="540" cy="13"/>
            </a:xfrm>
            <a:prstGeom prst="line">
              <a:avLst/>
            </a:prstGeom>
            <a:ln w="12700" cap="flat" cmpd="sng">
              <a:solidFill>
                <a:schemeClr val="tx2"/>
              </a:solidFill>
              <a:prstDash val="solid"/>
              <a:round/>
              <a:headEnd type="none" w="sm" len="sm"/>
              <a:tailEnd type="none" w="sm" len="sm"/>
            </a:ln>
          </p:spPr>
        </p:sp>
        <p:sp>
          <p:nvSpPr>
            <p:cNvPr id="79879" name="Line 30"/>
            <p:cNvSpPr/>
            <p:nvPr/>
          </p:nvSpPr>
          <p:spPr>
            <a:xfrm>
              <a:off x="2477" y="1935"/>
              <a:ext cx="266" cy="0"/>
            </a:xfrm>
            <a:prstGeom prst="line">
              <a:avLst/>
            </a:prstGeom>
            <a:ln w="12700" cap="flat" cmpd="sng">
              <a:solidFill>
                <a:schemeClr val="tx2"/>
              </a:solidFill>
              <a:prstDash val="solid"/>
              <a:round/>
              <a:headEnd type="none" w="sm" len="sm"/>
              <a:tailEnd type="none" w="sm" len="sm"/>
            </a:ln>
          </p:spPr>
        </p:sp>
      </p:grpSp>
      <p:sp>
        <p:nvSpPr>
          <p:cNvPr id="305189" name="Text Box 37"/>
          <p:cNvSpPr txBox="1">
            <a:spLocks noChangeArrowheads="1"/>
          </p:cNvSpPr>
          <p:nvPr/>
        </p:nvSpPr>
        <p:spPr bwMode="auto">
          <a:xfrm>
            <a:off x="1908175" y="5445125"/>
            <a:ext cx="6985000" cy="830263"/>
          </a:xfrm>
          <a:prstGeom prst="rect">
            <a:avLst/>
          </a:prstGeom>
          <a:noFill/>
          <a:ln w="9525">
            <a:noFill/>
            <a:miter lim="800000"/>
          </a:ln>
          <a:effectLst/>
        </p:spPr>
        <p:txBody>
          <a:bodyPr>
            <a:spAutoFit/>
          </a:bodyPr>
          <a:lstStyle/>
          <a:p>
            <a:pPr marR="0" defTabSz="914400">
              <a:buClrTx/>
              <a:buSzTx/>
              <a:buFontTx/>
              <a:buNone/>
              <a:defRPr/>
            </a:pPr>
            <a:r>
              <a:rPr kumimoji="0" lang="zh-CN" altLang="en-US"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称一个联系集所关联的实体集的数量为这个</a:t>
            </a:r>
            <a:r>
              <a:rPr kumimoji="0" lang="zh-CN" altLang="en-US" sz="2400" kern="1200" cap="none" spc="0" normalizeH="0" baseline="0" noProof="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联系集的阶</a:t>
            </a:r>
            <a:r>
              <a:rPr kumimoji="0" lang="zh-CN" altLang="en-US"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。阶为</a:t>
            </a:r>
            <a:r>
              <a:rPr kumimoji="0" lang="en-US" altLang="zh-CN"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n</a:t>
            </a:r>
            <a:r>
              <a:rPr kumimoji="0" lang="zh-CN" altLang="en-US"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的联系集称为</a:t>
            </a:r>
            <a:r>
              <a:rPr kumimoji="0" lang="en-US" altLang="zh-CN"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n</a:t>
            </a:r>
            <a:r>
              <a:rPr kumimoji="0" lang="zh-CN" altLang="en-US" sz="2400" kern="1200" cap="none" spc="0" normalizeH="0" baseline="0" noProof="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元联系集</a:t>
            </a:r>
          </a:p>
        </p:txBody>
      </p:sp>
      <p:grpSp>
        <p:nvGrpSpPr>
          <p:cNvPr id="2" name="组合 6"/>
          <p:cNvGrpSpPr/>
          <p:nvPr/>
        </p:nvGrpSpPr>
        <p:grpSpPr>
          <a:xfrm>
            <a:off x="1547813" y="3429000"/>
            <a:ext cx="1800225" cy="1512888"/>
            <a:chOff x="5273841" y="1412776"/>
            <a:chExt cx="1800828" cy="1512168"/>
          </a:xfrm>
        </p:grpSpPr>
        <p:sp>
          <p:nvSpPr>
            <p:cNvPr id="4" name="矩形 1"/>
            <p:cNvSpPr/>
            <p:nvPr/>
          </p:nvSpPr>
          <p:spPr>
            <a:xfrm>
              <a:off x="5273841" y="1412776"/>
              <a:ext cx="1800828" cy="4315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Employee</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5273841" y="1844371"/>
              <a:ext cx="1800828" cy="10805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sng" strike="noStrike" kern="1200" cap="none" spc="0" normalizeH="0" baseline="0" noProof="0" dirty="0">
                  <a:ln>
                    <a:noFill/>
                  </a:ln>
                  <a:solidFill>
                    <a:schemeClr val="tx1"/>
                  </a:solidFill>
                  <a:effectLst/>
                  <a:uLnTx/>
                  <a:uFillTx/>
                  <a:latin typeface="+mn-lt"/>
                  <a:ea typeface="+mn-ea"/>
                  <a:cs typeface="+mn-cs"/>
                </a:rPr>
                <a:t>ssn</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name</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salary</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5" name="组合 40"/>
          <p:cNvGrpSpPr/>
          <p:nvPr/>
        </p:nvGrpSpPr>
        <p:grpSpPr>
          <a:xfrm>
            <a:off x="6516688" y="3429000"/>
            <a:ext cx="1800225" cy="1512888"/>
            <a:chOff x="5273841" y="1412776"/>
            <a:chExt cx="1800828" cy="1512168"/>
          </a:xfrm>
        </p:grpSpPr>
        <p:sp>
          <p:nvSpPr>
            <p:cNvPr id="42" name="矩形 41"/>
            <p:cNvSpPr/>
            <p:nvPr/>
          </p:nvSpPr>
          <p:spPr>
            <a:xfrm>
              <a:off x="5273841" y="1412776"/>
              <a:ext cx="1800828" cy="4315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Department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43" name="矩形 42"/>
            <p:cNvSpPr/>
            <p:nvPr/>
          </p:nvSpPr>
          <p:spPr>
            <a:xfrm>
              <a:off x="5273841" y="1844371"/>
              <a:ext cx="1800828" cy="10805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sng" strike="noStrike" kern="1200" cap="none" spc="0" normalizeH="0" baseline="0" noProof="0" dirty="0">
                  <a:ln>
                    <a:noFill/>
                  </a:ln>
                  <a:solidFill>
                    <a:schemeClr val="tx1"/>
                  </a:solidFill>
                  <a:effectLst/>
                  <a:uLnTx/>
                  <a:uFillTx/>
                  <a:latin typeface="+mn-lt"/>
                  <a:ea typeface="+mn-ea"/>
                  <a:cs typeface="+mn-cs"/>
                </a:rPr>
                <a:t>did</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rPr>
                <a:t>dname</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budget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05189"/>
                                        </p:tgtEl>
                                        <p:attrNameLst>
                                          <p:attrName>style.visibility</p:attrName>
                                        </p:attrNameLst>
                                      </p:cBhvr>
                                      <p:to>
                                        <p:strVal val="visible"/>
                                      </p:to>
                                    </p:set>
                                    <p:anim calcmode="lin" valueType="num">
                                      <p:cBhvr additive="base">
                                        <p:cTn id="23" dur="500" fill="hold"/>
                                        <p:tgtEl>
                                          <p:spTgt spid="305189"/>
                                        </p:tgtEl>
                                        <p:attrNameLst>
                                          <p:attrName>ppt_x</p:attrName>
                                        </p:attrNameLst>
                                      </p:cBhvr>
                                      <p:tavLst>
                                        <p:tav tm="0">
                                          <p:val>
                                            <p:strVal val="#ppt_x"/>
                                          </p:val>
                                        </p:tav>
                                        <p:tav tm="100000">
                                          <p:val>
                                            <p:strVal val="#ppt_x"/>
                                          </p:val>
                                        </p:tav>
                                      </p:tavLst>
                                    </p:anim>
                                    <p:anim calcmode="lin" valueType="num">
                                      <p:cBhvr additive="base">
                                        <p:cTn id="24" dur="500" fill="hold"/>
                                        <p:tgtEl>
                                          <p:spTgt spid="305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8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联系</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81923" name="Rectangle 3"/>
          <p:cNvSpPr>
            <a:spLocks noGrp="1"/>
          </p:cNvSpPr>
          <p:nvPr>
            <p:ph type="body" idx="4294967295"/>
          </p:nvPr>
        </p:nvSpPr>
        <p:spPr>
          <a:xfrm>
            <a:off x="381000" y="1279525"/>
            <a:ext cx="8078788" cy="4525963"/>
          </a:xfrm>
        </p:spPr>
        <p:txBody>
          <a:bodyPr wrap="square" lIns="91440" tIns="45720" rIns="91440" bIns="45720" anchor="t" anchorCtr="0"/>
          <a:lstStyle/>
          <a:p>
            <a:r>
              <a:rPr lang="zh-CN" altLang="en-US" dirty="0">
                <a:solidFill>
                  <a:srgbClr val="FF0000"/>
                </a:solidFill>
                <a:effectLst/>
                <a:latin typeface="华文新魏" panose="02010800040101010101" pitchFamily="2" charset="-122"/>
                <a:ea typeface="华文新魏" panose="02010800040101010101" pitchFamily="2" charset="-122"/>
              </a:rPr>
              <a:t>注意</a:t>
            </a:r>
          </a:p>
          <a:p>
            <a:pPr lvl="1"/>
            <a:r>
              <a:rPr lang="zh-CN" altLang="en-US" dirty="0">
                <a:solidFill>
                  <a:srgbClr val="0000FF"/>
                </a:solidFill>
                <a:effectLst/>
                <a:latin typeface="华文新魏" panose="02010800040101010101" pitchFamily="2" charset="-122"/>
                <a:ea typeface="华文新魏" panose="02010800040101010101" pitchFamily="2" charset="-122"/>
              </a:rPr>
              <a:t>实体之间的联系既可以使用联系集定义，也可以</a:t>
            </a:r>
            <a:r>
              <a:rPr lang="zh-CN" altLang="en-US" dirty="0">
                <a:solidFill>
                  <a:srgbClr val="FF0000"/>
                </a:solidFill>
                <a:effectLst/>
                <a:latin typeface="华文新魏" panose="02010800040101010101" pitchFamily="2" charset="-122"/>
                <a:ea typeface="华文新魏" panose="02010800040101010101" pitchFamily="2" charset="-122"/>
              </a:rPr>
              <a:t>通过实体属性来表示</a:t>
            </a:r>
            <a:r>
              <a:rPr lang="zh-CN" altLang="en-US" dirty="0">
                <a:solidFill>
                  <a:srgbClr val="0000FF"/>
                </a:solidFill>
                <a:effectLst/>
                <a:latin typeface="华文新魏" panose="02010800040101010101" pitchFamily="2" charset="-122"/>
                <a:ea typeface="华文新魏" panose="02010800040101010101" pitchFamily="2" charset="-122"/>
              </a:rPr>
              <a:t>。</a:t>
            </a:r>
          </a:p>
          <a:p>
            <a:pPr lvl="2"/>
            <a:r>
              <a:rPr lang="zh-CN" altLang="en-US" dirty="0">
                <a:effectLst/>
                <a:latin typeface="华文新魏" panose="02010800040101010101" pitchFamily="2" charset="-122"/>
                <a:ea typeface="华文新魏" panose="02010800040101010101" pitchFamily="2" charset="-122"/>
              </a:rPr>
              <a:t>例如，可以用属性表示实体教研室和系之间的所属联系。</a:t>
            </a:r>
          </a:p>
          <a:p>
            <a:pPr lvl="3"/>
            <a:r>
              <a:rPr lang="zh-CN" altLang="en-US" dirty="0">
                <a:effectLst/>
                <a:latin typeface="华文新魏" panose="02010800040101010101" pitchFamily="2" charset="-122"/>
                <a:ea typeface="华文新魏" panose="02010800040101010101" pitchFamily="2" charset="-122"/>
              </a:rPr>
              <a:t>用教研室实体的属性“所属系” 的值来表示这个实体所属的系实体。</a:t>
            </a:r>
          </a:p>
        </p:txBody>
      </p:sp>
      <p:grpSp>
        <p:nvGrpSpPr>
          <p:cNvPr id="10" name="组合 9"/>
          <p:cNvGrpSpPr/>
          <p:nvPr/>
        </p:nvGrpSpPr>
        <p:grpSpPr>
          <a:xfrm>
            <a:off x="5221288" y="4797425"/>
            <a:ext cx="1295400" cy="647700"/>
            <a:chOff x="4139952" y="4221088"/>
            <a:chExt cx="1296144" cy="648072"/>
          </a:xfrm>
        </p:grpSpPr>
        <p:sp>
          <p:nvSpPr>
            <p:cNvPr id="11" name="流程图: 决策 10"/>
            <p:cNvSpPr/>
            <p:nvPr/>
          </p:nvSpPr>
          <p:spPr>
            <a:xfrm>
              <a:off x="4139952" y="4221088"/>
              <a:ext cx="1296144" cy="64807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81925" name="文本框 11"/>
            <p:cNvSpPr txBox="1"/>
            <p:nvPr/>
          </p:nvSpPr>
          <p:spPr>
            <a:xfrm>
              <a:off x="4427984" y="4365104"/>
              <a:ext cx="700833" cy="400110"/>
            </a:xfrm>
            <a:prstGeom prst="rect">
              <a:avLst/>
            </a:prstGeom>
            <a:noFill/>
            <a:ln w="9525">
              <a:noFill/>
            </a:ln>
          </p:spPr>
          <p:txBody>
            <a:bodyPr wrap="none" anchor="t" anchorCtr="0">
              <a:spAutoFit/>
            </a:bodyPr>
            <a:lstStyle/>
            <a:p>
              <a:pPr eaLnBrk="0" hangingPunct="0">
                <a:spcBef>
                  <a:spcPct val="20000"/>
                </a:spcBef>
              </a:pPr>
              <a:r>
                <a:rPr lang="zh-CN" altLang="en-US" dirty="0">
                  <a:latin typeface="华文新魏" panose="02010800040101010101" pitchFamily="2" charset="-122"/>
                  <a:ea typeface="华文新魏" panose="02010800040101010101" pitchFamily="2" charset="-122"/>
                </a:rPr>
                <a:t>属于</a:t>
              </a:r>
            </a:p>
          </p:txBody>
        </p:sp>
      </p:grpSp>
      <p:grpSp>
        <p:nvGrpSpPr>
          <p:cNvPr id="12" name="组合 11"/>
          <p:cNvGrpSpPr/>
          <p:nvPr/>
        </p:nvGrpSpPr>
        <p:grpSpPr>
          <a:xfrm>
            <a:off x="2555875" y="4437063"/>
            <a:ext cx="1223963" cy="1368425"/>
            <a:chOff x="251520" y="3933056"/>
            <a:chExt cx="1224136" cy="1368152"/>
          </a:xfrm>
        </p:grpSpPr>
        <p:sp>
          <p:nvSpPr>
            <p:cNvPr id="2" name="矩形 1"/>
            <p:cNvSpPr/>
            <p:nvPr/>
          </p:nvSpPr>
          <p:spPr>
            <a:xfrm>
              <a:off x="251520" y="3933056"/>
              <a:ext cx="1224136" cy="50472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教研室</a:t>
              </a:r>
            </a:p>
          </p:txBody>
        </p:sp>
        <p:sp>
          <p:nvSpPr>
            <p:cNvPr id="6" name="矩形 5"/>
            <p:cNvSpPr/>
            <p:nvPr/>
          </p:nvSpPr>
          <p:spPr>
            <a:xfrm>
              <a:off x="251520" y="4437780"/>
              <a:ext cx="1224136" cy="8634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grpSp>
        <p:nvGrpSpPr>
          <p:cNvPr id="9" name="组合 8"/>
          <p:cNvGrpSpPr/>
          <p:nvPr/>
        </p:nvGrpSpPr>
        <p:grpSpPr>
          <a:xfrm>
            <a:off x="7380288" y="4365625"/>
            <a:ext cx="1223962" cy="1366838"/>
            <a:chOff x="7812360" y="4085456"/>
            <a:chExt cx="1224136" cy="1368152"/>
          </a:xfrm>
        </p:grpSpPr>
        <p:sp>
          <p:nvSpPr>
            <p:cNvPr id="21" name="矩形 20"/>
            <p:cNvSpPr/>
            <p:nvPr/>
          </p:nvSpPr>
          <p:spPr>
            <a:xfrm>
              <a:off x="7812360" y="4085456"/>
              <a:ext cx="1224136" cy="50372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系</a:t>
              </a:r>
            </a:p>
          </p:txBody>
        </p:sp>
        <p:sp>
          <p:nvSpPr>
            <p:cNvPr id="22" name="矩形 21"/>
            <p:cNvSpPr/>
            <p:nvPr/>
          </p:nvSpPr>
          <p:spPr>
            <a:xfrm>
              <a:off x="7812360" y="4589178"/>
              <a:ext cx="1224136" cy="8644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cxnSp>
        <p:nvCxnSpPr>
          <p:cNvPr id="20" name="直接连接符 19"/>
          <p:cNvCxnSpPr>
            <a:endCxn id="11" idx="1"/>
          </p:cNvCxnSpPr>
          <p:nvPr/>
        </p:nvCxnSpPr>
        <p:spPr>
          <a:xfrm>
            <a:off x="3779838" y="5084763"/>
            <a:ext cx="1441450" cy="365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1" idx="3"/>
            <a:endCxn id="11" idx="1"/>
          </p:cNvCxnSpPr>
          <p:nvPr/>
        </p:nvCxnSpPr>
        <p:spPr>
          <a:xfrm flipV="1">
            <a:off x="6516688" y="5103813"/>
            <a:ext cx="863600" cy="17463"/>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771775" y="5373688"/>
            <a:ext cx="958850" cy="400050"/>
          </a:xfrm>
          <a:prstGeom prst="rect">
            <a:avLst/>
          </a:prstGeom>
          <a:noFill/>
          <a:ln w="9525">
            <a:noFill/>
          </a:ln>
        </p:spPr>
        <p:txBody>
          <a:bodyPr wrap="none" anchor="t" anchorCtr="0">
            <a:spAutoFit/>
          </a:bodyPr>
          <a:lstStyle/>
          <a:p>
            <a:r>
              <a:rPr lang="zh-CN" altLang="en-US" dirty="0">
                <a:solidFill>
                  <a:srgbClr val="C00000"/>
                </a:solidFill>
                <a:latin typeface="华文新魏" panose="02010800040101010101" pitchFamily="2" charset="-122"/>
                <a:ea typeface="华文新魏" panose="02010800040101010101" pitchFamily="2" charset="-122"/>
              </a:rPr>
              <a:t>所属系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par>
                                <p:cTn id="24" presetID="22" presetClass="entr" presetSubtype="4"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down)">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1923">
                                            <p:txEl>
                                              <p:pRg st="3" end="3"/>
                                            </p:txEl>
                                          </p:spTgt>
                                        </p:tgtEl>
                                        <p:attrNameLst>
                                          <p:attrName>style.visibility</p:attrName>
                                        </p:attrNameLst>
                                      </p:cBhvr>
                                      <p:to>
                                        <p:strVal val="visible"/>
                                      </p:to>
                                    </p:set>
                                  </p:childTnLst>
                                </p:cTn>
                              </p:par>
                              <p:par>
                                <p:cTn id="34" presetID="1" presetClass="exit" presetSubtype="0" fill="hold" nodeType="withEffect">
                                  <p:stCondLst>
                                    <p:cond delay="0"/>
                                  </p:stCondLst>
                                  <p:childTnLst>
                                    <p:set>
                                      <p:cBhvr>
                                        <p:cTn id="35" dur="1" fill="hold">
                                          <p:stCondLst>
                                            <p:cond delay="0"/>
                                          </p:stCondLst>
                                        </p:cTn>
                                        <p:tgtEl>
                                          <p:spTgt spid="9"/>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20"/>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0"/>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24"/>
                                        </p:tgtEl>
                                        <p:attrNameLst>
                                          <p:attrName>style.visibility</p:attrName>
                                        </p:attrNameLst>
                                      </p:cBhvr>
                                      <p:to>
                                        <p:strVal val="hidden"/>
                                      </p:to>
                                    </p:set>
                                  </p:childTnLst>
                                </p:cTn>
                              </p:par>
                              <p:par>
                                <p:cTn id="42" presetID="42"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联系</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83970"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联系集的属性：</a:t>
            </a:r>
            <a:r>
              <a:rPr lang="zh-CN" altLang="en-US" dirty="0">
                <a:solidFill>
                  <a:srgbClr val="800000"/>
                </a:solidFill>
                <a:effectLst/>
                <a:latin typeface="华文新魏" panose="02010800040101010101" pitchFamily="2" charset="-122"/>
                <a:ea typeface="华文新魏" panose="02010800040101010101" pitchFamily="2" charset="-122"/>
              </a:rPr>
              <a:t>描述性属性</a:t>
            </a:r>
          </a:p>
        </p:txBody>
      </p:sp>
      <p:grpSp>
        <p:nvGrpSpPr>
          <p:cNvPr id="37" name="Group 55"/>
          <p:cNvGrpSpPr/>
          <p:nvPr/>
        </p:nvGrpSpPr>
        <p:grpSpPr>
          <a:xfrm>
            <a:off x="3349625" y="3860800"/>
            <a:ext cx="3167063" cy="787400"/>
            <a:chOff x="1177" y="1705"/>
            <a:chExt cx="1566" cy="442"/>
          </a:xfrm>
        </p:grpSpPr>
        <p:sp>
          <p:nvSpPr>
            <p:cNvPr id="83972" name="Freeform 12"/>
            <p:cNvSpPr/>
            <p:nvPr/>
          </p:nvSpPr>
          <p:spPr>
            <a:xfrm>
              <a:off x="1689" y="1705"/>
              <a:ext cx="788" cy="442"/>
            </a:xfrm>
            <a:custGeom>
              <a:avLst/>
              <a:gdLst/>
              <a:ahLst/>
              <a:cxnLst>
                <a:cxn ang="0">
                  <a:pos x="0" y="221"/>
                </a:cxn>
                <a:cxn ang="0">
                  <a:pos x="388" y="0"/>
                </a:cxn>
                <a:cxn ang="0">
                  <a:pos x="787" y="229"/>
                </a:cxn>
                <a:cxn ang="0">
                  <a:pos x="388" y="441"/>
                </a:cxn>
                <a:cxn ang="0">
                  <a:pos x="0" y="221"/>
                </a:cxn>
              </a:cxnLst>
              <a:rect l="0" t="0" r="0" b="0"/>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sm" len="sm"/>
              <a:tailEnd type="none" w="sm" len="sm"/>
            </a:ln>
          </p:spPr>
          <p:txBody>
            <a:bodyPr/>
            <a:lstStyle/>
            <a:p>
              <a:endParaRPr lang="zh-CN" altLang="en-US"/>
            </a:p>
          </p:txBody>
        </p:sp>
        <p:sp>
          <p:nvSpPr>
            <p:cNvPr id="83973" name="Rectangle 22"/>
            <p:cNvSpPr/>
            <p:nvPr/>
          </p:nvSpPr>
          <p:spPr>
            <a:xfrm>
              <a:off x="1717" y="1835"/>
              <a:ext cx="653" cy="204"/>
            </a:xfrm>
            <a:prstGeom prst="rect">
              <a:avLst/>
            </a:prstGeom>
            <a:noFill/>
            <a:ln w="9525">
              <a:noFill/>
            </a:ln>
          </p:spPr>
          <p:txBody>
            <a:bodyPr wrap="none" lIns="90488" tIns="44450" rIns="90488" bIns="44450" anchor="t" anchorCtr="0">
              <a:spAutoFit/>
            </a:bodyPr>
            <a:lstStyle/>
            <a:p>
              <a:pPr eaLnBrk="0" hangingPunct="0"/>
              <a:r>
                <a:rPr lang="en-US" altLang="zh-CN" sz="1800" dirty="0">
                  <a:solidFill>
                    <a:srgbClr val="000000"/>
                  </a:solidFill>
                  <a:latin typeface="Arial" panose="020B0604020202020204" pitchFamily="34" charset="0"/>
                  <a:ea typeface="Osaka"/>
                </a:rPr>
                <a:t>Works_In</a:t>
              </a:r>
            </a:p>
          </p:txBody>
        </p:sp>
        <p:sp>
          <p:nvSpPr>
            <p:cNvPr id="83974" name="Line 29"/>
            <p:cNvSpPr/>
            <p:nvPr/>
          </p:nvSpPr>
          <p:spPr>
            <a:xfrm flipH="1">
              <a:off x="1177" y="1924"/>
              <a:ext cx="540" cy="13"/>
            </a:xfrm>
            <a:prstGeom prst="line">
              <a:avLst/>
            </a:prstGeom>
            <a:ln w="12700" cap="flat" cmpd="sng">
              <a:solidFill>
                <a:schemeClr val="tx2"/>
              </a:solidFill>
              <a:prstDash val="solid"/>
              <a:round/>
              <a:headEnd type="none" w="sm" len="sm"/>
              <a:tailEnd type="none" w="sm" len="sm"/>
            </a:ln>
          </p:spPr>
        </p:sp>
        <p:sp>
          <p:nvSpPr>
            <p:cNvPr id="83975" name="Line 30"/>
            <p:cNvSpPr/>
            <p:nvPr/>
          </p:nvSpPr>
          <p:spPr>
            <a:xfrm>
              <a:off x="2477" y="1935"/>
              <a:ext cx="266" cy="0"/>
            </a:xfrm>
            <a:prstGeom prst="line">
              <a:avLst/>
            </a:prstGeom>
            <a:ln w="12700" cap="flat" cmpd="sng">
              <a:solidFill>
                <a:schemeClr val="tx2"/>
              </a:solidFill>
              <a:prstDash val="solid"/>
              <a:round/>
              <a:headEnd type="none" w="sm" len="sm"/>
              <a:tailEnd type="none" w="sm" len="sm"/>
            </a:ln>
          </p:spPr>
        </p:sp>
      </p:grpSp>
      <p:grpSp>
        <p:nvGrpSpPr>
          <p:cNvPr id="83976" name="组合 6"/>
          <p:cNvGrpSpPr/>
          <p:nvPr/>
        </p:nvGrpSpPr>
        <p:grpSpPr>
          <a:xfrm>
            <a:off x="1547813" y="3429000"/>
            <a:ext cx="1800225" cy="1512888"/>
            <a:chOff x="5273841" y="1412776"/>
            <a:chExt cx="1800828" cy="1512168"/>
          </a:xfrm>
        </p:grpSpPr>
        <p:sp>
          <p:nvSpPr>
            <p:cNvPr id="43" name="矩形 42"/>
            <p:cNvSpPr/>
            <p:nvPr/>
          </p:nvSpPr>
          <p:spPr>
            <a:xfrm>
              <a:off x="5273841" y="1412776"/>
              <a:ext cx="1800828" cy="4315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Employee</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44" name="矩形 43"/>
            <p:cNvSpPr/>
            <p:nvPr/>
          </p:nvSpPr>
          <p:spPr>
            <a:xfrm>
              <a:off x="5273841" y="1844371"/>
              <a:ext cx="1800828" cy="10805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sng" strike="noStrike" kern="1200" cap="none" spc="0" normalizeH="0" baseline="0" noProof="0" dirty="0">
                  <a:ln>
                    <a:noFill/>
                  </a:ln>
                  <a:solidFill>
                    <a:schemeClr val="tx1"/>
                  </a:solidFill>
                  <a:effectLst/>
                  <a:uLnTx/>
                  <a:uFillTx/>
                  <a:latin typeface="+mn-lt"/>
                  <a:ea typeface="+mn-ea"/>
                  <a:cs typeface="+mn-cs"/>
                </a:rPr>
                <a:t>ssn</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name</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salary</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83979" name="组合 40"/>
          <p:cNvGrpSpPr/>
          <p:nvPr/>
        </p:nvGrpSpPr>
        <p:grpSpPr>
          <a:xfrm>
            <a:off x="6516688" y="3429000"/>
            <a:ext cx="1800225" cy="1512888"/>
            <a:chOff x="5273841" y="1412776"/>
            <a:chExt cx="1800828" cy="1512168"/>
          </a:xfrm>
        </p:grpSpPr>
        <p:sp>
          <p:nvSpPr>
            <p:cNvPr id="46" name="矩形 45"/>
            <p:cNvSpPr/>
            <p:nvPr/>
          </p:nvSpPr>
          <p:spPr>
            <a:xfrm>
              <a:off x="5273841" y="1412776"/>
              <a:ext cx="1800828" cy="4315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Department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47" name="矩形 46"/>
            <p:cNvSpPr/>
            <p:nvPr/>
          </p:nvSpPr>
          <p:spPr>
            <a:xfrm>
              <a:off x="5273841" y="1844371"/>
              <a:ext cx="1800828" cy="10805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sng" strike="noStrike" kern="1200" cap="none" spc="0" normalizeH="0" baseline="0" noProof="0" dirty="0">
                  <a:ln>
                    <a:noFill/>
                  </a:ln>
                  <a:solidFill>
                    <a:schemeClr val="tx1"/>
                  </a:solidFill>
                  <a:effectLst/>
                  <a:uLnTx/>
                  <a:uFillTx/>
                  <a:latin typeface="+mn-lt"/>
                  <a:ea typeface="+mn-ea"/>
                  <a:cs typeface="+mn-cs"/>
                </a:rPr>
                <a:t>did</a:t>
              </a: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mn-lt"/>
                  <a:ea typeface="+mn-ea"/>
                  <a:cs typeface="+mn-cs"/>
                </a:rPr>
                <a:t>dname</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budget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6" name="直接连接符 5"/>
          <p:cNvCxnSpPr>
            <a:stCxn id="83972" idx="1"/>
          </p:cNvCxnSpPr>
          <p:nvPr/>
        </p:nvCxnSpPr>
        <p:spPr>
          <a:xfrm flipH="1" flipV="1">
            <a:off x="5148263" y="3141663"/>
            <a:ext cx="22225" cy="71913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678363" y="2781300"/>
            <a:ext cx="973137" cy="400050"/>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r>
              <a:rPr lang="en-US" altLang="zh-CN" dirty="0">
                <a:latin typeface="楷体_GB2312"/>
              </a:rPr>
              <a:t> </a:t>
            </a:r>
            <a:r>
              <a:rPr lang="en-US" altLang="zh-CN" dirty="0">
                <a:latin typeface="Times New Roman" panose="02020603050405020304" pitchFamily="18" charset="0"/>
              </a:rPr>
              <a:t>date</a:t>
            </a:r>
            <a:endParaRPr lang="zh-CN" altLang="en-US" dirty="0">
              <a:latin typeface="Times New Roman" panose="02020603050405020304" pitchFamily="18" charset="0"/>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约束</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11299"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约束</a:t>
            </a:r>
            <a:endParaRPr lang="en-US" altLang="zh-CN" dirty="0">
              <a:effectLst/>
              <a:latin typeface="华文新魏" panose="02010800040101010101" pitchFamily="2" charset="-122"/>
              <a:ea typeface="华文新魏" panose="02010800040101010101" pitchFamily="2" charset="-122"/>
            </a:endParaRPr>
          </a:p>
          <a:p>
            <a:pPr lvl="1"/>
            <a:r>
              <a:rPr lang="en-US" altLang="zh-CN" dirty="0">
                <a:effectLst/>
                <a:latin typeface="华文新魏" panose="02010800040101010101" pitchFamily="2" charset="-122"/>
                <a:ea typeface="华文新魏" panose="02010800040101010101" pitchFamily="2" charset="-122"/>
              </a:rPr>
              <a:t>ER</a:t>
            </a:r>
            <a:r>
              <a:rPr lang="zh-CN" altLang="en-US" dirty="0">
                <a:effectLst/>
                <a:latin typeface="华文新魏" panose="02010800040101010101" pitchFamily="2" charset="-122"/>
                <a:ea typeface="华文新魏" panose="02010800040101010101" pitchFamily="2" charset="-122"/>
              </a:rPr>
              <a:t>企业模式可以定义一些数据库中的数据必须满足的约束</a:t>
            </a:r>
            <a:endParaRPr lang="en-US" altLang="zh-CN" dirty="0">
              <a:effectLst/>
              <a:latin typeface="华文新魏" panose="02010800040101010101" pitchFamily="2" charset="-122"/>
              <a:ea typeface="华文新魏" panose="02010800040101010101" pitchFamily="2" charset="-122"/>
            </a:endParaRPr>
          </a:p>
          <a:p>
            <a:pPr lvl="1"/>
            <a:r>
              <a:rPr lang="zh-CN" altLang="en-US" dirty="0">
                <a:solidFill>
                  <a:srgbClr val="FF0000"/>
                </a:solidFill>
                <a:effectLst/>
                <a:latin typeface="华文新魏" panose="02010800040101010101" pitchFamily="2" charset="-122"/>
                <a:ea typeface="华文新魏" panose="02010800040101010101" pitchFamily="2" charset="-122"/>
              </a:rPr>
              <a:t>映射基数</a:t>
            </a:r>
            <a:endParaRPr lang="en-US" altLang="zh-CN" dirty="0">
              <a:solidFill>
                <a:srgbClr val="FF0000"/>
              </a:solidFill>
              <a:effectLst/>
              <a:latin typeface="华文新魏" panose="02010800040101010101" pitchFamily="2" charset="-122"/>
              <a:ea typeface="华文新魏" panose="02010800040101010101" pitchFamily="2" charset="-122"/>
            </a:endParaRPr>
          </a:p>
          <a:p>
            <a:pPr lvl="1"/>
            <a:r>
              <a:rPr lang="zh-CN" altLang="en-US" dirty="0">
                <a:solidFill>
                  <a:srgbClr val="FF0000"/>
                </a:solidFill>
                <a:effectLst/>
                <a:latin typeface="华文新魏" panose="02010800040101010101" pitchFamily="2" charset="-122"/>
                <a:ea typeface="华文新魏" panose="02010800040101010101" pitchFamily="2" charset="-122"/>
              </a:rPr>
              <a:t>参与约束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2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1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基本概念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约束</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11299"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映射基数</a:t>
            </a:r>
            <a:r>
              <a:rPr lang="en-US" altLang="zh-CN" dirty="0">
                <a:effectLst/>
                <a:latin typeface="华文新魏" panose="02010800040101010101" pitchFamily="2" charset="-122"/>
                <a:ea typeface="华文新魏" panose="02010800040101010101" pitchFamily="2" charset="-122"/>
              </a:rPr>
              <a:t>(</a:t>
            </a:r>
            <a:r>
              <a:rPr lang="zh-CN" altLang="en-US" dirty="0">
                <a:effectLst/>
                <a:latin typeface="华文新魏" panose="02010800040101010101" pitchFamily="2" charset="-122"/>
                <a:ea typeface="华文新魏" panose="02010800040101010101" pitchFamily="2" charset="-122"/>
              </a:rPr>
              <a:t>基数比率</a:t>
            </a:r>
            <a:r>
              <a:rPr lang="en-US" altLang="zh-CN" dirty="0">
                <a:effectLst/>
                <a:latin typeface="华文新魏" panose="02010800040101010101" pitchFamily="2" charset="-122"/>
                <a:ea typeface="华文新魏" panose="02010800040101010101" pitchFamily="2" charset="-122"/>
              </a:rPr>
              <a:t>)</a:t>
            </a:r>
          </a:p>
          <a:p>
            <a:pPr lvl="1"/>
            <a:r>
              <a:rPr lang="zh-CN" altLang="en-US" dirty="0">
                <a:effectLst/>
                <a:latin typeface="华文新魏" panose="02010800040101010101" pitchFamily="2" charset="-122"/>
                <a:ea typeface="华文新魏" panose="02010800040101010101" pitchFamily="2" charset="-122"/>
              </a:rPr>
              <a:t>一个实体通过一个联系集能关联的实体的个数</a:t>
            </a:r>
            <a:endParaRPr lang="en-US" altLang="zh-CN" dirty="0">
              <a:effectLst/>
              <a:latin typeface="华文新魏" panose="02010800040101010101" pitchFamily="2" charset="-122"/>
              <a:ea typeface="华文新魏" panose="02010800040101010101" pitchFamily="2" charset="-122"/>
            </a:endParaRPr>
          </a:p>
          <a:p>
            <a:pPr lvl="2"/>
            <a:r>
              <a:rPr lang="zh-CN" altLang="en-US" dirty="0">
                <a:solidFill>
                  <a:srgbClr val="2929FF"/>
                </a:solidFill>
                <a:effectLst/>
                <a:latin typeface="华文新魏" panose="02010800040101010101" pitchFamily="2" charset="-122"/>
                <a:ea typeface="华文新魏" panose="02010800040101010101" pitchFamily="2" charset="-122"/>
              </a:rPr>
              <a:t>一对一</a:t>
            </a:r>
          </a:p>
          <a:p>
            <a:pPr lvl="3"/>
            <a:r>
              <a:rPr lang="zh-CN" altLang="en-US" dirty="0">
                <a:effectLst/>
                <a:latin typeface="华文新魏" panose="02010800040101010101" pitchFamily="2" charset="-122"/>
                <a:ea typeface="华文新魏" panose="02010800040101010101" pitchFamily="2" charset="-122"/>
              </a:rPr>
              <a:t>一个系只有一个系主任，一个大学只有一个校长</a:t>
            </a:r>
          </a:p>
          <a:p>
            <a:pPr lvl="2"/>
            <a:r>
              <a:rPr lang="zh-CN" altLang="en-US" dirty="0">
                <a:solidFill>
                  <a:srgbClr val="2929FF"/>
                </a:solidFill>
                <a:effectLst/>
                <a:latin typeface="华文新魏" panose="02010800040101010101" pitchFamily="2" charset="-122"/>
                <a:ea typeface="华文新魏" panose="02010800040101010101" pitchFamily="2" charset="-122"/>
              </a:rPr>
              <a:t>一对多（或多对一）</a:t>
            </a:r>
          </a:p>
          <a:p>
            <a:pPr lvl="3"/>
            <a:r>
              <a:rPr lang="zh-CN" altLang="en-US" dirty="0">
                <a:effectLst/>
                <a:latin typeface="华文新魏" panose="02010800040101010101" pitchFamily="2" charset="-122"/>
                <a:ea typeface="华文新魏" panose="02010800040101010101" pitchFamily="2" charset="-122"/>
              </a:rPr>
              <a:t>一个系有很多学生</a:t>
            </a:r>
          </a:p>
          <a:p>
            <a:pPr lvl="2"/>
            <a:r>
              <a:rPr lang="zh-CN" altLang="en-US" dirty="0">
                <a:solidFill>
                  <a:srgbClr val="2929FF"/>
                </a:solidFill>
                <a:effectLst/>
                <a:latin typeface="华文新魏" panose="02010800040101010101" pitchFamily="2" charset="-122"/>
                <a:ea typeface="华文新魏" panose="02010800040101010101" pitchFamily="2" charset="-122"/>
              </a:rPr>
              <a:t>多对多</a:t>
            </a:r>
          </a:p>
          <a:p>
            <a:pPr lvl="3"/>
            <a:r>
              <a:rPr lang="zh-CN" altLang="en-US" dirty="0">
                <a:effectLst/>
                <a:latin typeface="华文新魏" panose="02010800040101010101" pitchFamily="2" charset="-122"/>
                <a:ea typeface="华文新魏" panose="02010800040101010101" pitchFamily="2" charset="-122"/>
              </a:rPr>
              <a:t>一个学生可选修多门课程，每门课程可被多个学生选修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2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129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129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129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129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1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4.1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数据库设计</a:t>
            </a:r>
          </a:p>
        </p:txBody>
      </p:sp>
      <p:sp>
        <p:nvSpPr>
          <p:cNvPr id="260099" name="Rectangle 3"/>
          <p:cNvSpPr>
            <a:spLocks noGrp="1"/>
          </p:cNvSpPr>
          <p:nvPr>
            <p:ph type="body" idx="4294967295"/>
          </p:nvPr>
        </p:nvSpPr>
        <p:spPr>
          <a:xfrm>
            <a:off x="395288" y="1341438"/>
            <a:ext cx="8229600" cy="4997450"/>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数据库设计</a:t>
            </a:r>
          </a:p>
          <a:p>
            <a:pPr lvl="1"/>
            <a:r>
              <a:rPr lang="zh-CN" altLang="en-US" dirty="0">
                <a:solidFill>
                  <a:srgbClr val="0000FF"/>
                </a:solidFill>
                <a:effectLst/>
                <a:latin typeface="华文新魏" panose="02010800040101010101" pitchFamily="2" charset="-122"/>
                <a:ea typeface="华文新魏" panose="02010800040101010101" pitchFamily="2" charset="-122"/>
              </a:rPr>
              <a:t>对于一个给定的应用领域，设计优化的数据库逻辑和物理结构，使之满足用户的</a:t>
            </a:r>
            <a:r>
              <a:rPr lang="zh-CN" altLang="en-US" dirty="0">
                <a:solidFill>
                  <a:srgbClr val="CC0000"/>
                </a:solidFill>
                <a:effectLst/>
                <a:latin typeface="华文新魏" panose="02010800040101010101" pitchFamily="2" charset="-122"/>
                <a:ea typeface="华文新魏" panose="02010800040101010101" pitchFamily="2" charset="-122"/>
              </a:rPr>
              <a:t>信息管理要求</a:t>
            </a:r>
            <a:r>
              <a:rPr lang="zh-CN" altLang="en-US" dirty="0">
                <a:solidFill>
                  <a:srgbClr val="0000FF"/>
                </a:solidFill>
                <a:effectLst/>
                <a:latin typeface="华文新魏" panose="02010800040101010101" pitchFamily="2" charset="-122"/>
                <a:ea typeface="华文新魏" panose="02010800040101010101" pitchFamily="2" charset="-122"/>
              </a:rPr>
              <a:t>和</a:t>
            </a:r>
            <a:r>
              <a:rPr lang="zh-CN" altLang="en-US" dirty="0">
                <a:solidFill>
                  <a:srgbClr val="CC0000"/>
                </a:solidFill>
                <a:effectLst/>
                <a:latin typeface="华文新魏" panose="02010800040101010101" pitchFamily="2" charset="-122"/>
                <a:ea typeface="华文新魏" panose="02010800040101010101" pitchFamily="2" charset="-122"/>
              </a:rPr>
              <a:t>数据操作要求</a:t>
            </a:r>
            <a:r>
              <a:rPr lang="zh-CN" altLang="en-US" dirty="0">
                <a:solidFill>
                  <a:srgbClr val="0000FF"/>
                </a:solidFill>
                <a:effectLst/>
                <a:latin typeface="华文新魏" panose="02010800040101010101" pitchFamily="2" charset="-122"/>
                <a:ea typeface="华文新魏" panose="02010800040101010101" pitchFamily="2" charset="-122"/>
              </a:rPr>
              <a:t>，有效地支持各种应用系统的开发和运行</a:t>
            </a:r>
          </a:p>
          <a:p>
            <a:pPr lvl="1"/>
            <a:r>
              <a:rPr lang="zh-CN" altLang="en-US" dirty="0">
                <a:solidFill>
                  <a:srgbClr val="0000FF"/>
                </a:solidFill>
                <a:effectLst/>
                <a:latin typeface="华文新魏" panose="02010800040101010101" pitchFamily="2" charset="-122"/>
                <a:ea typeface="华文新魏" panose="02010800040101010101" pitchFamily="2" charset="-122"/>
              </a:rPr>
              <a:t>信息管理要求</a:t>
            </a:r>
          </a:p>
          <a:p>
            <a:pPr lvl="2"/>
            <a:r>
              <a:rPr lang="zh-CN" altLang="en-US" dirty="0">
                <a:effectLst/>
                <a:latin typeface="华文新魏" panose="02010800040101010101" pitchFamily="2" charset="-122"/>
                <a:ea typeface="华文新魏" panose="02010800040101010101" pitchFamily="2" charset="-122"/>
              </a:rPr>
              <a:t>在数据库中应该存储和管理哪些数据对象。</a:t>
            </a:r>
          </a:p>
          <a:p>
            <a:pPr lvl="1"/>
            <a:r>
              <a:rPr lang="zh-CN" altLang="en-US" dirty="0">
                <a:solidFill>
                  <a:srgbClr val="0000FF"/>
                </a:solidFill>
                <a:effectLst/>
                <a:latin typeface="华文新魏" panose="02010800040101010101" pitchFamily="2" charset="-122"/>
                <a:ea typeface="华文新魏" panose="02010800040101010101" pitchFamily="2" charset="-122"/>
              </a:rPr>
              <a:t>数据操作要求</a:t>
            </a:r>
          </a:p>
          <a:p>
            <a:pPr lvl="2"/>
            <a:r>
              <a:rPr lang="zh-CN" altLang="en-US" dirty="0">
                <a:effectLst/>
                <a:latin typeface="华文新魏" panose="02010800040101010101" pitchFamily="2" charset="-122"/>
                <a:ea typeface="华文新魏" panose="02010800040101010101" pitchFamily="2" charset="-122"/>
              </a:rPr>
              <a:t>对数据对象需要进行哪些操作，如查询、增、删、改、统计等操作。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0099">
                                            <p:txEl>
                                              <p:pRg st="1" end="1"/>
                                            </p:txEl>
                                          </p:spTgt>
                                        </p:tgtEl>
                                        <p:attrNameLst>
                                          <p:attrName>style.visibility</p:attrName>
                                        </p:attrNameLst>
                                      </p:cBhvr>
                                      <p:to>
                                        <p:strVal val="visible"/>
                                      </p:to>
                                    </p:set>
                                    <p:anim calcmode="lin" valueType="num">
                                      <p:cBhvr additive="base">
                                        <p:cTn id="7" dur="5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0099">
                                            <p:txEl>
                                              <p:pRg st="2" end="2"/>
                                            </p:txEl>
                                          </p:spTgt>
                                        </p:tgtEl>
                                        <p:attrNameLst>
                                          <p:attrName>style.visibility</p:attrName>
                                        </p:attrNameLst>
                                      </p:cBhvr>
                                      <p:to>
                                        <p:strVal val="visible"/>
                                      </p:to>
                                    </p:set>
                                    <p:anim calcmode="lin" valueType="num">
                                      <p:cBhvr additive="base">
                                        <p:cTn id="13" dur="5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009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0099">
                                            <p:txEl>
                                              <p:pRg st="3" end="3"/>
                                            </p:txEl>
                                          </p:spTgt>
                                        </p:tgtEl>
                                        <p:attrNameLst>
                                          <p:attrName>style.visibility</p:attrName>
                                        </p:attrNameLst>
                                      </p:cBhvr>
                                      <p:to>
                                        <p:strVal val="visible"/>
                                      </p:to>
                                    </p:set>
                                    <p:anim calcmode="lin" valueType="num">
                                      <p:cBhvr additive="base">
                                        <p:cTn id="17" dur="500" fill="hold"/>
                                        <p:tgtEl>
                                          <p:spTgt spid="2600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0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60099">
                                            <p:txEl>
                                              <p:pRg st="4" end="4"/>
                                            </p:txEl>
                                          </p:spTgt>
                                        </p:tgtEl>
                                        <p:attrNameLst>
                                          <p:attrName>style.visibility</p:attrName>
                                        </p:attrNameLst>
                                      </p:cBhvr>
                                      <p:to>
                                        <p:strVal val="visible"/>
                                      </p:to>
                                    </p:set>
                                    <p:anim calcmode="lin" valueType="num">
                                      <p:cBhvr additive="base">
                                        <p:cTn id="23" dur="500" fill="hold"/>
                                        <p:tgtEl>
                                          <p:spTgt spid="2600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009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60099">
                                            <p:txEl>
                                              <p:pRg st="5" end="5"/>
                                            </p:txEl>
                                          </p:spTgt>
                                        </p:tgtEl>
                                        <p:attrNameLst>
                                          <p:attrName>style.visibility</p:attrName>
                                        </p:attrNameLst>
                                      </p:cBhvr>
                                      <p:to>
                                        <p:strVal val="visible"/>
                                      </p:to>
                                    </p:set>
                                    <p:anim calcmode="lin" valueType="num">
                                      <p:cBhvr additive="base">
                                        <p:cTn id="27" dur="500" fill="hold"/>
                                        <p:tgtEl>
                                          <p:spTgt spid="26009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00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其他概念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约束</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13347" name="Rectangle 3"/>
          <p:cNvSpPr>
            <a:spLocks noGrp="1" noChangeArrowheads="1"/>
          </p:cNvSpPr>
          <p:nvPr>
            <p:ph type="subTitle" idx="1"/>
          </p:nvPr>
        </p:nvSpPr>
        <p:spPr>
          <a:xfrm>
            <a:off x="179388" y="1341438"/>
            <a:ext cx="8820150" cy="4525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参与约束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全域关联约束</a:t>
            </a:r>
            <a:r>
              <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a:t>
            </a:r>
            <a:r>
              <a:rPr lang="zh-CN" altLang="en-US" noProof="0" dirty="0">
                <a:ln>
                  <a:noFill/>
                </a:ln>
                <a:effectLst/>
                <a:uLnTx/>
                <a:uFillTx/>
                <a:latin typeface="华文新魏" panose="02010800040101010101" pitchFamily="2" charset="-122"/>
                <a:ea typeface="华文新魏" panose="02010800040101010101" pitchFamily="2" charset="-122"/>
                <a:sym typeface="+mn-ea"/>
              </a:rPr>
              <a:t>部分关联约束</a:t>
            </a:r>
            <a:r>
              <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a:t>
            </a:r>
            <a:endPar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如果在一所大学中要求每名学生至少有一位导师，而一位教师不是必须指导学生。则在</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E-R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模型中，</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student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在</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advisor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联系集中</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参与是全部的</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instructor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参与是</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部分的</a:t>
            </a:r>
            <a:endPar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endParaRPr>
          </a:p>
          <a:p>
            <a:pPr marL="914400" marR="0" lvl="2" indent="0" algn="just"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800000"/>
              </a:solidFill>
              <a:effectLst/>
              <a:uLnTx/>
              <a:uFillTx/>
              <a:latin typeface="+mn-lt"/>
              <a:ea typeface="+mn-ea"/>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uLnTx/>
              <a:uFillTx/>
              <a:latin typeface="+mn-lt"/>
              <a:ea typeface="+mn-ea"/>
              <a:cs typeface="楷体_GB2312"/>
            </a:endParaRPr>
          </a:p>
        </p:txBody>
      </p:sp>
      <p:grpSp>
        <p:nvGrpSpPr>
          <p:cNvPr id="4" name="组合 3"/>
          <p:cNvGrpSpPr/>
          <p:nvPr/>
        </p:nvGrpSpPr>
        <p:grpSpPr>
          <a:xfrm>
            <a:off x="1476375" y="4006215"/>
            <a:ext cx="6840855" cy="1656080"/>
            <a:chOff x="2325" y="6309"/>
            <a:chExt cx="10773" cy="2608"/>
          </a:xfrm>
        </p:grpSpPr>
        <p:sp>
          <p:nvSpPr>
            <p:cNvPr id="2" name="矩形 1"/>
            <p:cNvSpPr/>
            <p:nvPr/>
          </p:nvSpPr>
          <p:spPr>
            <a:xfrm>
              <a:off x="2325" y="6422"/>
              <a:ext cx="2268" cy="5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instructor</a:t>
              </a:r>
            </a:p>
          </p:txBody>
        </p:sp>
        <p:sp>
          <p:nvSpPr>
            <p:cNvPr id="3" name="矩形 2"/>
            <p:cNvSpPr/>
            <p:nvPr/>
          </p:nvSpPr>
          <p:spPr>
            <a:xfrm>
              <a:off x="2325" y="6989"/>
              <a:ext cx="2268" cy="19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94213" name="TextBox 3"/>
            <p:cNvSpPr txBox="1"/>
            <p:nvPr/>
          </p:nvSpPr>
          <p:spPr>
            <a:xfrm>
              <a:off x="2792" y="7152"/>
              <a:ext cx="1244" cy="1598"/>
            </a:xfrm>
            <a:prstGeom prst="rect">
              <a:avLst/>
            </a:prstGeom>
            <a:noFill/>
            <a:ln w="9525">
              <a:noFill/>
            </a:ln>
          </p:spPr>
          <p:txBody>
            <a:bodyPr wrap="none" anchor="t" anchorCtr="0">
              <a:spAutoFit/>
            </a:bodyPr>
            <a:lstStyle/>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ID</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name</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salary</a:t>
              </a:r>
            </a:p>
          </p:txBody>
        </p:sp>
        <p:sp>
          <p:nvSpPr>
            <p:cNvPr id="8" name="流程图: 决策 7"/>
            <p:cNvSpPr/>
            <p:nvPr/>
          </p:nvSpPr>
          <p:spPr>
            <a:xfrm>
              <a:off x="6008" y="6874"/>
              <a:ext cx="3405" cy="159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 name="TextBox 9"/>
            <p:cNvSpPr txBox="1"/>
            <p:nvPr/>
          </p:nvSpPr>
          <p:spPr>
            <a:xfrm>
              <a:off x="6971" y="7329"/>
              <a:ext cx="1466" cy="628"/>
            </a:xfrm>
            <a:prstGeom prst="rect">
              <a:avLst/>
            </a:prstGeom>
            <a:noFill/>
            <a:ln w="9525">
              <a:noFill/>
            </a:ln>
          </p:spPr>
          <p:txBody>
            <a:bodyPr wrap="none" anchor="t" anchorCtr="0">
              <a:spAutoFit/>
            </a:bodyPr>
            <a:lstStyle/>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advisor</a:t>
              </a:r>
            </a:p>
          </p:txBody>
        </p:sp>
        <p:sp>
          <p:nvSpPr>
            <p:cNvPr id="23" name="矩形 22"/>
            <p:cNvSpPr/>
            <p:nvPr/>
          </p:nvSpPr>
          <p:spPr>
            <a:xfrm>
              <a:off x="10828" y="6309"/>
              <a:ext cx="2270" cy="56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student</a:t>
              </a:r>
            </a:p>
          </p:txBody>
        </p:sp>
        <p:sp>
          <p:nvSpPr>
            <p:cNvPr id="24" name="矩形 23"/>
            <p:cNvSpPr/>
            <p:nvPr/>
          </p:nvSpPr>
          <p:spPr>
            <a:xfrm>
              <a:off x="10828" y="6874"/>
              <a:ext cx="2270" cy="19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cxnSp>
          <p:nvCxnSpPr>
            <p:cNvPr id="12" name="直接连接符 11"/>
            <p:cNvCxnSpPr/>
            <p:nvPr/>
          </p:nvCxnSpPr>
          <p:spPr>
            <a:xfrm>
              <a:off x="9296" y="7725"/>
              <a:ext cx="15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1129" y="7644"/>
              <a:ext cx="12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8" idx="1"/>
            </p:cNvCxnSpPr>
            <p:nvPr/>
          </p:nvCxnSpPr>
          <p:spPr>
            <a:xfrm>
              <a:off x="4591" y="7668"/>
              <a:ext cx="141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688" y="7669"/>
              <a:ext cx="12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3"/>
            <p:cNvSpPr txBox="1"/>
            <p:nvPr/>
          </p:nvSpPr>
          <p:spPr>
            <a:xfrm>
              <a:off x="11051" y="7039"/>
              <a:ext cx="1599" cy="1598"/>
            </a:xfrm>
            <a:prstGeom prst="rect">
              <a:avLst/>
            </a:prstGeom>
            <a:noFill/>
            <a:ln w="9525">
              <a:noFill/>
            </a:ln>
          </p:spPr>
          <p:txBody>
            <a:bodyPr wrap="none" anchor="t" anchorCtr="0">
              <a:spAutoFit/>
            </a:bodyPr>
            <a:lstStyle/>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ID</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name</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tot_cred</a:t>
              </a:r>
            </a:p>
          </p:txBody>
        </p:sp>
        <p:cxnSp>
          <p:nvCxnSpPr>
            <p:cNvPr id="15" name="直接连接符 14"/>
            <p:cNvCxnSpPr/>
            <p:nvPr/>
          </p:nvCxnSpPr>
          <p:spPr>
            <a:xfrm>
              <a:off x="9354" y="7667"/>
              <a:ext cx="14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347">
                                            <p:txEl>
                                              <p:charRg st="5"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347">
                                            <p:txEl>
                                              <p:charRg st="12" end="6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其他概念</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约束</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313347" name="Rectangle 3"/>
          <p:cNvSpPr>
            <a:spLocks noGrp="1" noChangeArrowheads="1"/>
          </p:cNvSpPr>
          <p:nvPr>
            <p:ph type="subTitle" idx="1"/>
          </p:nvPr>
        </p:nvSpPr>
        <p:spPr>
          <a:xfrm>
            <a:off x="179388" y="1341438"/>
            <a:ext cx="8820150" cy="4525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联系集上的基数限制</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限制了每个实体参与联系集的联系的次数</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l..h</a:t>
            </a:r>
            <a:r>
              <a:rPr kumimoji="0" lang="zh-CN" altLang="en-US" sz="2400" b="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来表示，</a:t>
            </a:r>
            <a:r>
              <a:rPr kumimoji="0" lang="zh-CN" altLang="en-US" sz="2400" b="1" u="none" strike="noStrike" kern="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其中</a:t>
            </a:r>
            <a:r>
              <a:rPr kumimoji="0"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l</a:t>
            </a:r>
            <a:r>
              <a:rPr kumimoji="0" lang="zh-CN" altLang="en-US" sz="2400" b="1" u="none" strike="noStrike" kern="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表示最小基数、</a:t>
            </a:r>
            <a:r>
              <a:rPr kumimoji="0"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h</a:t>
            </a:r>
            <a:r>
              <a:rPr kumimoji="0" lang="zh-CN" altLang="en-US" sz="2400" b="1" u="none" strike="noStrike" kern="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表示最大基数</a:t>
            </a:r>
            <a:endParaRPr kumimoji="0" lang="zh-CN" altLang="en-US" sz="2400" b="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l=1</a:t>
            </a:r>
            <a:r>
              <a:rPr kumimoji="0" lang="zh-CN" altLang="en-US" sz="2400" b="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表示实体集全部参与联系集，</a:t>
            </a:r>
            <a:r>
              <a:rPr kumimoji="0" lang="en-US" altLang="zh-CN" sz="2400" b="1" i="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h=*</a:t>
            </a:r>
            <a:r>
              <a:rPr kumimoji="0" lang="zh-CN" altLang="en-US" sz="2400" b="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代表没有限制</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例如，每个学生有且仅有一位导师，每个教师可以指导</a:t>
            </a:r>
            <a:r>
              <a:rPr kumimoji="0" lang="en-US" altLang="zh-CN" sz="2400" b="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0</a:t>
            </a:r>
            <a:r>
              <a:rPr kumimoji="0" lang="zh-CN" altLang="en-US" sz="2400" b="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或多名学生。</a:t>
            </a:r>
            <a:endParaRPr kumimoji="0" lang="en-US" altLang="zh-CN" sz="2400" b="1" i="1" u="none" strike="noStrike" kern="0" cap="none" spc="0" normalizeH="0" baseline="0" noProof="0" dirty="0">
              <a:ln>
                <a:noFill/>
              </a:ln>
              <a:solidFill>
                <a:srgbClr val="8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en-US" altLang="zh-CN" sz="2400" b="1" i="0" u="none" strike="noStrike" kern="0" cap="none" spc="0" normalizeH="0" baseline="0" noProof="0" dirty="0">
              <a:ln>
                <a:noFill/>
              </a:ln>
              <a:solidFill>
                <a:srgbClr val="800000"/>
              </a:solidFill>
              <a:effectLst/>
              <a:uLnTx/>
              <a:uFillTx/>
              <a:latin typeface="+mn-lt"/>
              <a:ea typeface="+mn-ea"/>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uLnTx/>
              <a:uFillTx/>
              <a:latin typeface="+mn-lt"/>
              <a:ea typeface="+mn-ea"/>
              <a:cs typeface="楷体_GB2312"/>
            </a:endParaRPr>
          </a:p>
        </p:txBody>
      </p:sp>
      <p:grpSp>
        <p:nvGrpSpPr>
          <p:cNvPr id="7" name="组合 6"/>
          <p:cNvGrpSpPr/>
          <p:nvPr/>
        </p:nvGrpSpPr>
        <p:grpSpPr>
          <a:xfrm>
            <a:off x="1548130" y="4293235"/>
            <a:ext cx="6840855" cy="1656080"/>
            <a:chOff x="2438" y="6761"/>
            <a:chExt cx="10773" cy="2608"/>
          </a:xfrm>
        </p:grpSpPr>
        <p:sp>
          <p:nvSpPr>
            <p:cNvPr id="2" name="矩形 1"/>
            <p:cNvSpPr/>
            <p:nvPr/>
          </p:nvSpPr>
          <p:spPr>
            <a:xfrm>
              <a:off x="2438" y="6874"/>
              <a:ext cx="2268" cy="5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instructor</a:t>
              </a:r>
            </a:p>
          </p:txBody>
        </p:sp>
        <p:sp>
          <p:nvSpPr>
            <p:cNvPr id="3" name="矩形 2"/>
            <p:cNvSpPr/>
            <p:nvPr/>
          </p:nvSpPr>
          <p:spPr>
            <a:xfrm>
              <a:off x="2438" y="7441"/>
              <a:ext cx="2268" cy="19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94213" name="TextBox 3"/>
            <p:cNvSpPr txBox="1"/>
            <p:nvPr/>
          </p:nvSpPr>
          <p:spPr>
            <a:xfrm>
              <a:off x="2905" y="7604"/>
              <a:ext cx="1244" cy="1598"/>
            </a:xfrm>
            <a:prstGeom prst="rect">
              <a:avLst/>
            </a:prstGeom>
            <a:noFill/>
            <a:ln w="9525">
              <a:noFill/>
            </a:ln>
          </p:spPr>
          <p:txBody>
            <a:bodyPr wrap="none" anchor="t" anchorCtr="0">
              <a:spAutoFit/>
            </a:bodyPr>
            <a:lstStyle/>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ID</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name</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salary</a:t>
              </a:r>
            </a:p>
          </p:txBody>
        </p:sp>
        <p:sp>
          <p:nvSpPr>
            <p:cNvPr id="8" name="流程图: 决策 7"/>
            <p:cNvSpPr/>
            <p:nvPr/>
          </p:nvSpPr>
          <p:spPr>
            <a:xfrm>
              <a:off x="6121" y="7326"/>
              <a:ext cx="3405" cy="159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 name="TextBox 9"/>
            <p:cNvSpPr txBox="1"/>
            <p:nvPr/>
          </p:nvSpPr>
          <p:spPr>
            <a:xfrm>
              <a:off x="7084" y="7781"/>
              <a:ext cx="1466" cy="628"/>
            </a:xfrm>
            <a:prstGeom prst="rect">
              <a:avLst/>
            </a:prstGeom>
            <a:noFill/>
            <a:ln w="9525">
              <a:noFill/>
            </a:ln>
          </p:spPr>
          <p:txBody>
            <a:bodyPr wrap="none" anchor="t" anchorCtr="0">
              <a:spAutoFit/>
            </a:bodyPr>
            <a:lstStyle/>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advisor</a:t>
              </a:r>
            </a:p>
          </p:txBody>
        </p:sp>
        <p:sp>
          <p:nvSpPr>
            <p:cNvPr id="23" name="矩形 22"/>
            <p:cNvSpPr/>
            <p:nvPr/>
          </p:nvSpPr>
          <p:spPr>
            <a:xfrm>
              <a:off x="10941" y="6761"/>
              <a:ext cx="2270" cy="56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student</a:t>
              </a:r>
            </a:p>
          </p:txBody>
        </p:sp>
        <p:sp>
          <p:nvSpPr>
            <p:cNvPr id="24" name="矩形 23"/>
            <p:cNvSpPr/>
            <p:nvPr/>
          </p:nvSpPr>
          <p:spPr>
            <a:xfrm>
              <a:off x="10941" y="7326"/>
              <a:ext cx="2270" cy="19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cxnSp>
          <p:nvCxnSpPr>
            <p:cNvPr id="18" name="直接连接符 17"/>
            <p:cNvCxnSpPr/>
            <p:nvPr/>
          </p:nvCxnSpPr>
          <p:spPr>
            <a:xfrm>
              <a:off x="11242" y="8096"/>
              <a:ext cx="12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endCxn id="8" idx="1"/>
            </p:cNvCxnSpPr>
            <p:nvPr/>
          </p:nvCxnSpPr>
          <p:spPr>
            <a:xfrm>
              <a:off x="4704" y="8120"/>
              <a:ext cx="141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801" y="8121"/>
              <a:ext cx="12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3"/>
            <p:cNvSpPr txBox="1"/>
            <p:nvPr/>
          </p:nvSpPr>
          <p:spPr>
            <a:xfrm>
              <a:off x="11164" y="7491"/>
              <a:ext cx="1599" cy="1598"/>
            </a:xfrm>
            <a:prstGeom prst="rect">
              <a:avLst/>
            </a:prstGeom>
            <a:noFill/>
            <a:ln w="9525">
              <a:noFill/>
            </a:ln>
          </p:spPr>
          <p:txBody>
            <a:bodyPr wrap="none" anchor="t" anchorCtr="0">
              <a:spAutoFit/>
            </a:bodyPr>
            <a:lstStyle/>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ID</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name</a:t>
              </a:r>
            </a:p>
            <a:p>
              <a:pPr eaLnBrk="0" hangingPunct="0"/>
              <a:r>
                <a:rPr lang="en-US" altLang="zh-CN" b="0" dirty="0">
                  <a:latin typeface="Times New Roman" panose="02020603050405020304" pitchFamily="18" charset="0"/>
                  <a:ea typeface="宋体" panose="02010600030101010101" pitchFamily="2" charset="-122"/>
                  <a:cs typeface="Times New Roman" panose="02020603050405020304" pitchFamily="18" charset="0"/>
                </a:rPr>
                <a:t>tot_cred</a:t>
              </a:r>
            </a:p>
          </p:txBody>
        </p:sp>
        <p:cxnSp>
          <p:nvCxnSpPr>
            <p:cNvPr id="15" name="直接连接符 14"/>
            <p:cNvCxnSpPr/>
            <p:nvPr/>
          </p:nvCxnSpPr>
          <p:spPr>
            <a:xfrm>
              <a:off x="9467" y="8119"/>
              <a:ext cx="14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74" y="7501"/>
              <a:ext cx="888" cy="628"/>
            </a:xfrm>
            <a:prstGeom prst="rect">
              <a:avLst/>
            </a:prstGeom>
            <a:noFill/>
          </p:spPr>
          <p:txBody>
            <a:bodyPr wrap="none" rtlCol="0">
              <a:spAutoFit/>
            </a:bodyPr>
            <a:lstStyle/>
            <a:p>
              <a:r>
                <a:rPr lang="en-US" altLang="zh-CN">
                  <a:solidFill>
                    <a:srgbClr val="FF0000"/>
                  </a:solidFill>
                  <a:latin typeface="Times New Roman" panose="02020603050405020304" pitchFamily="18" charset="0"/>
                  <a:cs typeface="Times New Roman" panose="02020603050405020304" pitchFamily="18" charset="0"/>
                </a:rPr>
                <a:t>1..1</a:t>
              </a:r>
            </a:p>
          </p:txBody>
        </p:sp>
        <p:sp>
          <p:nvSpPr>
            <p:cNvPr id="6" name="文本框 5"/>
            <p:cNvSpPr txBox="1"/>
            <p:nvPr/>
          </p:nvSpPr>
          <p:spPr>
            <a:xfrm>
              <a:off x="4932" y="7441"/>
              <a:ext cx="888" cy="628"/>
            </a:xfrm>
            <a:prstGeom prst="rect">
              <a:avLst/>
            </a:prstGeom>
            <a:noFill/>
          </p:spPr>
          <p:txBody>
            <a:bodyPr wrap="none" rtlCol="0">
              <a:spAutoFit/>
            </a:bodyPr>
            <a:lstStyle/>
            <a:p>
              <a:r>
                <a:rPr lang="en-US" altLang="zh-CN">
                  <a:solidFill>
                    <a:srgbClr val="FF0000"/>
                  </a:solidFill>
                  <a:latin typeface="Times New Roman" panose="02020603050405020304" pitchFamily="18" charset="0"/>
                  <a:cs typeface="Times New Roman" panose="02020603050405020304" pitchFamily="18"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347">
                                            <p:txEl>
                                              <p:char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347">
                                            <p:txEl>
                                              <p:char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347">
                                            <p:txEl>
                                              <p:charRg st="12" end="6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347">
                                            <p:txEl>
                                              <p:char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347">
                                            <p:txEl>
                                              <p:char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其他概念</a:t>
            </a:r>
          </a:p>
        </p:txBody>
      </p:sp>
      <p:sp>
        <p:nvSpPr>
          <p:cNvPr id="366595"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弱实体集</a:t>
            </a:r>
          </a:p>
          <a:p>
            <a:pPr lvl="1" algn="just"/>
            <a:r>
              <a:rPr lang="zh-CN" altLang="en-US" dirty="0">
                <a:effectLst/>
                <a:latin typeface="华文新魏" panose="02010800040101010101" pitchFamily="2" charset="-122"/>
                <a:ea typeface="华文新魏" panose="02010800040101010101" pitchFamily="2" charset="-122"/>
              </a:rPr>
              <a:t>弱实体集必须具有一个或多个属性，使得这些属性可以</a:t>
            </a:r>
            <a:r>
              <a:rPr lang="zh-CN" altLang="en-US" dirty="0">
                <a:solidFill>
                  <a:srgbClr val="FF0000"/>
                </a:solidFill>
                <a:effectLst/>
                <a:latin typeface="华文新魏" panose="02010800040101010101" pitchFamily="2" charset="-122"/>
                <a:ea typeface="华文新魏" panose="02010800040101010101" pitchFamily="2" charset="-122"/>
              </a:rPr>
              <a:t>与主实体集的码</a:t>
            </a:r>
            <a:r>
              <a:rPr lang="zh-CN" altLang="en-US" dirty="0">
                <a:effectLst/>
                <a:latin typeface="华文新魏" panose="02010800040101010101" pitchFamily="2" charset="-122"/>
                <a:ea typeface="华文新魏" panose="02010800040101010101" pitchFamily="2" charset="-122"/>
              </a:rPr>
              <a:t>相结合，形成相应弱实体的码</a:t>
            </a:r>
          </a:p>
          <a:p>
            <a:pPr lvl="1" algn="just"/>
            <a:r>
              <a:rPr lang="zh-CN" altLang="en-US" dirty="0">
                <a:effectLst/>
                <a:latin typeface="华文新魏" panose="02010800040101010101" pitchFamily="2" charset="-122"/>
                <a:ea typeface="华文新魏" panose="02010800040101010101" pitchFamily="2" charset="-122"/>
              </a:rPr>
              <a:t>上述属性称为弱实体集的</a:t>
            </a:r>
            <a:r>
              <a:rPr lang="zh-CN" altLang="en-US" dirty="0">
                <a:solidFill>
                  <a:srgbClr val="FF0000"/>
                </a:solidFill>
                <a:effectLst/>
                <a:latin typeface="华文新魏" panose="02010800040101010101" pitchFamily="2" charset="-122"/>
                <a:ea typeface="华文新魏" panose="02010800040101010101" pitchFamily="2" charset="-122"/>
              </a:rPr>
              <a:t>部分码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6595">
                                            <p:txEl>
                                              <p:pRg st="2" end="2"/>
                                            </p:txEl>
                                          </p:spTgt>
                                        </p:tgtEl>
                                        <p:attrNameLst>
                                          <p:attrName>style.visibility</p:attrName>
                                        </p:attrNameLst>
                                      </p:cBhvr>
                                      <p:to>
                                        <p:strVal val="visible"/>
                                      </p:to>
                                    </p:set>
                                    <p:animEffect transition="in" filter="box(in)">
                                      <p:cBhvr>
                                        <p:cTn id="7" dur="500"/>
                                        <p:tgtEl>
                                          <p:spTgt spid="366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其他概念</a:t>
            </a:r>
          </a:p>
        </p:txBody>
      </p:sp>
      <p:sp>
        <p:nvSpPr>
          <p:cNvPr id="94210" name="Rectangle 3"/>
          <p:cNvSpPr>
            <a:spLocks noGrp="1"/>
          </p:cNvSpPr>
          <p:nvPr>
            <p:ph type="body" idx="4294967295"/>
          </p:nvPr>
        </p:nvSpPr>
        <p:spPr>
          <a:xfrm>
            <a:off x="381000" y="1196975"/>
            <a:ext cx="8229600" cy="4492625"/>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弱实体集</a:t>
            </a:r>
            <a:r>
              <a:rPr lang="en-US" altLang="zh-CN" dirty="0">
                <a:effectLst/>
                <a:latin typeface="华文新魏" panose="02010800040101010101" pitchFamily="2" charset="-122"/>
                <a:ea typeface="华文新魏" panose="02010800040101010101" pitchFamily="2" charset="-122"/>
              </a:rPr>
              <a:t>(</a:t>
            </a:r>
            <a:r>
              <a:rPr lang="zh-CN" altLang="en-US" dirty="0">
                <a:effectLst/>
                <a:latin typeface="华文新魏" panose="02010800040101010101" pitchFamily="2" charset="-122"/>
                <a:ea typeface="华文新魏" panose="02010800040101010101" pitchFamily="2" charset="-122"/>
              </a:rPr>
              <a:t>例</a:t>
            </a:r>
            <a:r>
              <a:rPr lang="en-US" altLang="zh-CN" dirty="0">
                <a:effectLst/>
                <a:latin typeface="华文新魏" panose="02010800040101010101" pitchFamily="2" charset="-122"/>
                <a:ea typeface="华文新魏" panose="02010800040101010101" pitchFamily="2" charset="-122"/>
              </a:rPr>
              <a:t>)</a:t>
            </a:r>
            <a:endParaRPr lang="zh-CN" altLang="en-US" dirty="0">
              <a:effectLst/>
              <a:latin typeface="华文新魏" panose="02010800040101010101" pitchFamily="2" charset="-122"/>
              <a:ea typeface="华文新魏" panose="02010800040101010101" pitchFamily="2" charset="-122"/>
            </a:endParaRPr>
          </a:p>
          <a:p>
            <a:pPr lvl="1"/>
            <a:r>
              <a:rPr lang="zh-CN" altLang="en-US" dirty="0">
                <a:effectLst/>
                <a:latin typeface="华文新魏" panose="02010800040101010101" pitchFamily="2" charset="-122"/>
                <a:ea typeface="华文新魏" panose="02010800040101010101" pitchFamily="2" charset="-122"/>
              </a:rPr>
              <a:t>父亲实体集与孩子实体集</a:t>
            </a:r>
          </a:p>
          <a:p>
            <a:pPr lvl="2"/>
            <a:r>
              <a:rPr lang="zh-CN" altLang="en-US" dirty="0">
                <a:effectLst/>
                <a:latin typeface="华文新魏" panose="02010800040101010101" pitchFamily="2" charset="-122"/>
                <a:ea typeface="华文新魏" panose="02010800040101010101" pitchFamily="2" charset="-122"/>
              </a:rPr>
              <a:t>不同父亲的孩子可以具有相同的姓名、年龄和性别</a:t>
            </a:r>
          </a:p>
          <a:p>
            <a:pPr lvl="2"/>
            <a:r>
              <a:rPr lang="zh-CN" altLang="en-US" dirty="0">
                <a:effectLst/>
                <a:latin typeface="华文新魏" panose="02010800040101010101" pitchFamily="2" charset="-122"/>
                <a:ea typeface="华文新魏" panose="02010800040101010101" pitchFamily="2" charset="-122"/>
              </a:rPr>
              <a:t>同一个父亲的孩子一定具有不同的名字</a:t>
            </a:r>
          </a:p>
          <a:p>
            <a:pPr lvl="2"/>
            <a:r>
              <a:rPr lang="zh-CN" altLang="en-US" dirty="0">
                <a:effectLst/>
                <a:latin typeface="华文新魏" panose="02010800040101010101" pitchFamily="2" charset="-122"/>
                <a:ea typeface="华文新魏" panose="02010800040101010101" pitchFamily="2" charset="-122"/>
              </a:rPr>
              <a:t>显然，孩子实体集是弱实体集</a:t>
            </a:r>
          </a:p>
        </p:txBody>
      </p:sp>
      <p:grpSp>
        <p:nvGrpSpPr>
          <p:cNvPr id="11" name="组合 10"/>
          <p:cNvGrpSpPr/>
          <p:nvPr/>
        </p:nvGrpSpPr>
        <p:grpSpPr>
          <a:xfrm>
            <a:off x="1407160" y="4149090"/>
            <a:ext cx="6910070" cy="1744980"/>
            <a:chOff x="2216" y="6534"/>
            <a:chExt cx="10882" cy="2748"/>
          </a:xfrm>
        </p:grpSpPr>
        <p:sp>
          <p:nvSpPr>
            <p:cNvPr id="4" name="矩形 3"/>
            <p:cNvSpPr/>
            <p:nvPr/>
          </p:nvSpPr>
          <p:spPr>
            <a:xfrm>
              <a:off x="2216" y="6534"/>
              <a:ext cx="2505" cy="27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2325" y="6648"/>
              <a:ext cx="2268" cy="5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孩子</a:t>
              </a:r>
            </a:p>
          </p:txBody>
        </p:sp>
        <p:sp>
          <p:nvSpPr>
            <p:cNvPr id="3" name="矩形 2"/>
            <p:cNvSpPr/>
            <p:nvPr/>
          </p:nvSpPr>
          <p:spPr>
            <a:xfrm>
              <a:off x="2325" y="7215"/>
              <a:ext cx="2268" cy="19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94213" name="TextBox 3"/>
            <p:cNvSpPr txBox="1"/>
            <p:nvPr/>
          </p:nvSpPr>
          <p:spPr>
            <a:xfrm>
              <a:off x="2905" y="7378"/>
              <a:ext cx="1105" cy="1600"/>
            </a:xfrm>
            <a:prstGeom prst="rect">
              <a:avLst/>
            </a:prstGeom>
            <a:noFill/>
            <a:ln w="9525">
              <a:noFill/>
            </a:ln>
          </p:spPr>
          <p:txBody>
            <a:bodyPr wrap="none" anchor="t" anchorCtr="0">
              <a:spAutoFit/>
            </a:bodyPr>
            <a:lstStyle/>
            <a:p>
              <a:pPr eaLnBrk="0" hangingPunct="0"/>
              <a:r>
                <a:rPr lang="zh-CN" altLang="en-US" dirty="0">
                  <a:latin typeface="楷体_GB2312"/>
                  <a:ea typeface="宋体" panose="02010600030101010101" pitchFamily="2" charset="-122"/>
                </a:rPr>
                <a:t>姓名</a:t>
              </a:r>
              <a:endParaRPr lang="en-US" altLang="zh-CN" dirty="0">
                <a:latin typeface="楷体_GB2312"/>
                <a:ea typeface="宋体" panose="02010600030101010101" pitchFamily="2" charset="-122"/>
              </a:endParaRPr>
            </a:p>
            <a:p>
              <a:pPr eaLnBrk="0" hangingPunct="0"/>
              <a:r>
                <a:rPr lang="zh-CN" altLang="en-US" dirty="0">
                  <a:latin typeface="楷体_GB2312"/>
                  <a:ea typeface="宋体" panose="02010600030101010101" pitchFamily="2" charset="-122"/>
                </a:rPr>
                <a:t>年龄</a:t>
              </a:r>
              <a:endParaRPr lang="en-US" altLang="zh-CN" dirty="0">
                <a:latin typeface="楷体_GB2312"/>
                <a:ea typeface="宋体" panose="02010600030101010101" pitchFamily="2" charset="-122"/>
              </a:endParaRPr>
            </a:p>
            <a:p>
              <a:pPr eaLnBrk="0" hangingPunct="0"/>
              <a:r>
                <a:rPr lang="zh-CN" altLang="en-US" dirty="0">
                  <a:latin typeface="楷体_GB2312"/>
                  <a:ea typeface="宋体" panose="02010600030101010101" pitchFamily="2" charset="-122"/>
                </a:rPr>
                <a:t>性别</a:t>
              </a:r>
            </a:p>
          </p:txBody>
        </p:sp>
        <p:cxnSp>
          <p:nvCxnSpPr>
            <p:cNvPr id="6" name="直接连接符 5"/>
            <p:cNvCxnSpPr/>
            <p:nvPr/>
          </p:nvCxnSpPr>
          <p:spPr>
            <a:xfrm>
              <a:off x="2920" y="7895"/>
              <a:ext cx="1105"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725" y="6988"/>
              <a:ext cx="3970" cy="1815"/>
              <a:chOff x="4139952" y="4437112"/>
              <a:chExt cx="2520280" cy="1152128"/>
            </a:xfrm>
          </p:grpSpPr>
          <p:sp>
            <p:nvSpPr>
              <p:cNvPr id="7" name="流程图: 决策 6"/>
              <p:cNvSpPr/>
              <p:nvPr/>
            </p:nvSpPr>
            <p:spPr>
              <a:xfrm>
                <a:off x="4139952" y="4437112"/>
                <a:ext cx="2520280" cy="1152128"/>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8" name="流程图: 决策 7"/>
              <p:cNvSpPr/>
              <p:nvPr/>
            </p:nvSpPr>
            <p:spPr>
              <a:xfrm>
                <a:off x="4319292" y="4508524"/>
                <a:ext cx="2161600" cy="100930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10" name="TextBox 9"/>
            <p:cNvSpPr txBox="1"/>
            <p:nvPr/>
          </p:nvSpPr>
          <p:spPr>
            <a:xfrm>
              <a:off x="6293" y="7555"/>
              <a:ext cx="2745" cy="63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Parent-Child</a:t>
              </a:r>
              <a:endParaRPr lang="zh-CN" altLang="en-US" dirty="0">
                <a:latin typeface="楷体_GB2312"/>
                <a:ea typeface="宋体" panose="02010600030101010101" pitchFamily="2" charset="-122"/>
              </a:endParaRPr>
            </a:p>
          </p:txBody>
        </p:sp>
        <p:sp>
          <p:nvSpPr>
            <p:cNvPr id="23" name="矩形 22"/>
            <p:cNvSpPr/>
            <p:nvPr/>
          </p:nvSpPr>
          <p:spPr>
            <a:xfrm>
              <a:off x="10828" y="6535"/>
              <a:ext cx="2270" cy="56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父亲</a:t>
              </a:r>
            </a:p>
          </p:txBody>
        </p:sp>
        <p:sp>
          <p:nvSpPr>
            <p:cNvPr id="24" name="矩形 23"/>
            <p:cNvSpPr/>
            <p:nvPr/>
          </p:nvSpPr>
          <p:spPr>
            <a:xfrm>
              <a:off x="10828" y="7100"/>
              <a:ext cx="2270" cy="19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lt1"/>
                </a:solidFill>
                <a:effectLst/>
                <a:uLnTx/>
                <a:uFillTx/>
                <a:latin typeface="+mn-lt"/>
                <a:ea typeface="+mn-ea"/>
                <a:cs typeface="+mn-cs"/>
              </a:endParaRPr>
            </a:p>
          </p:txBody>
        </p:sp>
        <p:cxnSp>
          <p:nvCxnSpPr>
            <p:cNvPr id="12" name="直接连接符 11"/>
            <p:cNvCxnSpPr/>
            <p:nvPr/>
          </p:nvCxnSpPr>
          <p:spPr>
            <a:xfrm>
              <a:off x="4705" y="7895"/>
              <a:ext cx="1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9695" y="7870"/>
              <a:ext cx="1133" cy="25"/>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005" y="7265"/>
              <a:ext cx="1915" cy="1600"/>
            </a:xfrm>
            <a:prstGeom prst="rect">
              <a:avLst/>
            </a:prstGeom>
            <a:noFill/>
            <a:ln w="9525">
              <a:noFill/>
            </a:ln>
          </p:spPr>
          <p:txBody>
            <a:bodyPr wrap="none" anchor="t" anchorCtr="0">
              <a:spAutoFit/>
            </a:bodyPr>
            <a:lstStyle/>
            <a:p>
              <a:pPr algn="ctr" eaLnBrk="0" hangingPunct="0"/>
              <a:r>
                <a:rPr lang="zh-CN" altLang="en-US" dirty="0">
                  <a:latin typeface="楷体_GB2312"/>
                  <a:ea typeface="宋体" panose="02010600030101010101" pitchFamily="2" charset="-122"/>
                </a:rPr>
                <a:t>身份证号</a:t>
              </a:r>
              <a:endParaRPr lang="en-US" altLang="zh-CN" dirty="0">
                <a:latin typeface="楷体_GB2312"/>
                <a:ea typeface="宋体" panose="02010600030101010101" pitchFamily="2" charset="-122"/>
              </a:endParaRPr>
            </a:p>
            <a:p>
              <a:pPr algn="ctr" eaLnBrk="0" hangingPunct="0"/>
              <a:r>
                <a:rPr lang="en-US" altLang="zh-CN" dirty="0">
                  <a:latin typeface="楷体_GB2312"/>
                  <a:ea typeface="宋体" panose="02010600030101010101" pitchFamily="2" charset="-122"/>
                </a:rPr>
                <a:t>…</a:t>
              </a:r>
            </a:p>
            <a:p>
              <a:pPr algn="ct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cxnSp>
          <p:nvCxnSpPr>
            <p:cNvPr id="18" name="直接连接符 17"/>
            <p:cNvCxnSpPr/>
            <p:nvPr/>
          </p:nvCxnSpPr>
          <p:spPr>
            <a:xfrm>
              <a:off x="11375" y="7870"/>
              <a:ext cx="12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718" y="7951"/>
              <a:ext cx="11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sp>
        <p:nvSpPr>
          <p:cNvPr id="314371" name="Rectangle 3"/>
          <p:cNvSpPr>
            <a:spLocks noGrp="1"/>
          </p:cNvSpPr>
          <p:nvPr>
            <p:ph type="body" idx="4294967295"/>
          </p:nvPr>
        </p:nvSpPr>
        <p:spPr>
          <a:xfrm>
            <a:off x="250825" y="1600200"/>
            <a:ext cx="8785225" cy="4525963"/>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实体联系图</a:t>
            </a:r>
            <a:r>
              <a:rPr lang="en-US" altLang="zh-CN" dirty="0">
                <a:effectLst/>
                <a:latin typeface="华文新魏" panose="02010800040101010101" pitchFamily="2" charset="-122"/>
                <a:ea typeface="华文新魏" panose="02010800040101010101" pitchFamily="2" charset="-122"/>
              </a:rPr>
              <a:t>(</a:t>
            </a:r>
            <a:r>
              <a:rPr lang="en-US" altLang="zh-CN" dirty="0">
                <a:solidFill>
                  <a:srgbClr val="FF0000"/>
                </a:solidFill>
                <a:effectLst/>
                <a:latin typeface="华文新魏" panose="02010800040101010101" pitchFamily="2" charset="-122"/>
                <a:ea typeface="华文新魏" panose="02010800040101010101" pitchFamily="2" charset="-122"/>
              </a:rPr>
              <a:t>ER</a:t>
            </a:r>
            <a:r>
              <a:rPr lang="zh-CN" altLang="en-US" dirty="0">
                <a:solidFill>
                  <a:srgbClr val="FF0000"/>
                </a:solidFill>
                <a:effectLst/>
                <a:latin typeface="华文新魏" panose="02010800040101010101" pitchFamily="2" charset="-122"/>
                <a:ea typeface="华文新魏" panose="02010800040101010101" pitchFamily="2" charset="-122"/>
              </a:rPr>
              <a:t>图</a:t>
            </a:r>
            <a:r>
              <a:rPr lang="en-US" altLang="zh-CN" dirty="0">
                <a:effectLst/>
                <a:latin typeface="华文新魏" panose="02010800040101010101" pitchFamily="2" charset="-122"/>
                <a:ea typeface="华文新魏" panose="02010800040101010101" pitchFamily="2" charset="-122"/>
              </a:rPr>
              <a:t>)</a:t>
            </a:r>
            <a:endParaRPr lang="zh-CN" altLang="en-US" dirty="0">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是表示</a:t>
            </a:r>
            <a:r>
              <a:rPr lang="en-US" altLang="zh-CN" dirty="0">
                <a:solidFill>
                  <a:srgbClr val="0000FF"/>
                </a:solidFill>
                <a:effectLst/>
                <a:latin typeface="华文新魏" panose="02010800040101010101" pitchFamily="2" charset="-122"/>
                <a:ea typeface="华文新魏" panose="02010800040101010101" pitchFamily="2" charset="-122"/>
              </a:rPr>
              <a:t>ER</a:t>
            </a:r>
            <a:r>
              <a:rPr lang="zh-CN" altLang="en-US" dirty="0">
                <a:solidFill>
                  <a:srgbClr val="0000FF"/>
                </a:solidFill>
                <a:effectLst/>
                <a:latin typeface="华文新魏" panose="02010800040101010101" pitchFamily="2" charset="-122"/>
                <a:ea typeface="华文新魏" panose="02010800040101010101" pitchFamily="2" charset="-122"/>
              </a:rPr>
              <a:t>模型的图形工具</a:t>
            </a:r>
            <a:endParaRPr lang="zh-CN" altLang="en-US" dirty="0">
              <a:solidFill>
                <a:srgbClr val="FF0000"/>
              </a:solidFill>
              <a:effectLst/>
              <a:latin typeface="华文新魏" panose="02010800040101010101" pitchFamily="2" charset="-122"/>
              <a:ea typeface="华文新魏" panose="02010800040101010101" pitchFamily="2" charset="-122"/>
            </a:endParaRPr>
          </a:p>
          <a:p>
            <a:pPr lvl="1"/>
            <a:r>
              <a:rPr lang="en-US" altLang="zh-CN" dirty="0">
                <a:solidFill>
                  <a:srgbClr val="0000FF"/>
                </a:solidFill>
                <a:effectLst/>
                <a:latin typeface="华文新魏" panose="02010800040101010101" pitchFamily="2" charset="-122"/>
                <a:ea typeface="华文新魏" panose="02010800040101010101" pitchFamily="2" charset="-122"/>
              </a:rPr>
              <a:t>ER</a:t>
            </a:r>
            <a:r>
              <a:rPr lang="zh-CN" altLang="en-US" dirty="0">
                <a:solidFill>
                  <a:srgbClr val="0000FF"/>
                </a:solidFill>
                <a:effectLst/>
                <a:latin typeface="华文新魏" panose="02010800040101010101" pitchFamily="2" charset="-122"/>
                <a:ea typeface="华文新魏" panose="02010800040101010101" pitchFamily="2" charset="-122"/>
              </a:rPr>
              <a:t>图用来表示实体集和实体联系集</a:t>
            </a:r>
          </a:p>
          <a:p>
            <a:pPr lvl="2" algn="just"/>
            <a:r>
              <a:rPr lang="zh-CN" altLang="en-US" dirty="0">
                <a:effectLst/>
                <a:latin typeface="华文新魏" panose="02010800040101010101" pitchFamily="2" charset="-122"/>
                <a:ea typeface="华文新魏" panose="02010800040101010101" pitchFamily="2" charset="-122"/>
              </a:rPr>
              <a:t>矩形: 表示实体集。 </a:t>
            </a:r>
            <a:endParaRPr lang="en-US" altLang="zh-CN" dirty="0">
              <a:effectLst/>
              <a:latin typeface="华文新魏" panose="02010800040101010101" pitchFamily="2" charset="-122"/>
              <a:ea typeface="华文新魏" panose="02010800040101010101" pitchFamily="2" charset="-122"/>
            </a:endParaRPr>
          </a:p>
          <a:p>
            <a:pPr lvl="2" algn="just"/>
            <a:r>
              <a:rPr lang="zh-CN" altLang="en-US" dirty="0">
                <a:effectLst/>
                <a:latin typeface="华文新魏" panose="02010800040101010101" pitchFamily="2" charset="-122"/>
                <a:ea typeface="华文新魏" panose="02010800040101010101" pitchFamily="2" charset="-122"/>
              </a:rPr>
              <a:t>矩形里面文字：表示属性</a:t>
            </a:r>
          </a:p>
          <a:p>
            <a:pPr lvl="2" algn="just"/>
            <a:r>
              <a:rPr lang="zh-CN" altLang="en-US" dirty="0">
                <a:effectLst/>
                <a:latin typeface="华文新魏" panose="02010800040101010101" pitchFamily="2" charset="-122"/>
                <a:ea typeface="华文新魏" panose="02010800040101010101" pitchFamily="2" charset="-122"/>
              </a:rPr>
              <a:t>菱形: 表示联系集。 </a:t>
            </a:r>
          </a:p>
          <a:p>
            <a:pPr lvl="2" algn="just"/>
            <a:r>
              <a:rPr lang="zh-CN" altLang="en-US" dirty="0">
                <a:effectLst/>
                <a:latin typeface="华文新魏" panose="02010800040101010101" pitchFamily="2" charset="-122"/>
                <a:ea typeface="华文新魏" panose="02010800040101010101" pitchFamily="2" charset="-122"/>
              </a:rPr>
              <a:t>线段: 将实体集连接到联系集。</a:t>
            </a:r>
          </a:p>
        </p:txBody>
      </p:sp>
      <p:sp>
        <p:nvSpPr>
          <p:cNvPr id="314373" name="Rectangle 5"/>
          <p:cNvSpPr/>
          <p:nvPr/>
        </p:nvSpPr>
        <p:spPr>
          <a:xfrm>
            <a:off x="1619250" y="5424488"/>
            <a:ext cx="1295400" cy="9144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sp>
        <p:nvSpPr>
          <p:cNvPr id="314374" name="AutoShape 6"/>
          <p:cNvSpPr/>
          <p:nvPr/>
        </p:nvSpPr>
        <p:spPr>
          <a:xfrm rot="2066964">
            <a:off x="4364038" y="5241925"/>
            <a:ext cx="1214437" cy="914400"/>
          </a:xfrm>
          <a:prstGeom prst="parallelogram">
            <a:avLst>
              <a:gd name="adj" fmla="val 33203"/>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sp>
        <p:nvSpPr>
          <p:cNvPr id="314375" name="Line 7"/>
          <p:cNvSpPr/>
          <p:nvPr/>
        </p:nvSpPr>
        <p:spPr>
          <a:xfrm>
            <a:off x="7019925" y="5805488"/>
            <a:ext cx="1143000" cy="0"/>
          </a:xfrm>
          <a:prstGeom prst="line">
            <a:avLst/>
          </a:prstGeom>
          <a:ln w="28575" cap="flat" cmpd="sng">
            <a:solidFill>
              <a:schemeClr val="tx1"/>
            </a:solidFill>
            <a:prstDash val="solid"/>
            <a:round/>
            <a:headEnd type="none" w="med" len="med"/>
            <a:tailEnd type="none" w="med" len="med"/>
          </a:ln>
        </p:spPr>
      </p:sp>
      <p:sp>
        <p:nvSpPr>
          <p:cNvPr id="2" name="矩形 1"/>
          <p:cNvSpPr/>
          <p:nvPr/>
        </p:nvSpPr>
        <p:spPr>
          <a:xfrm>
            <a:off x="1619250" y="5084763"/>
            <a:ext cx="1295400"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E1</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3" name="TextBox 2"/>
          <p:cNvSpPr txBox="1"/>
          <p:nvPr/>
        </p:nvSpPr>
        <p:spPr>
          <a:xfrm>
            <a:off x="2044700" y="5365750"/>
            <a:ext cx="444500" cy="101600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A1</a:t>
            </a:r>
          </a:p>
          <a:p>
            <a:pPr eaLnBrk="0" hangingPunct="0"/>
            <a:r>
              <a:rPr lang="en-US" altLang="zh-CN" dirty="0">
                <a:latin typeface="楷体_GB2312"/>
                <a:ea typeface="宋体" panose="02010600030101010101" pitchFamily="2" charset="-122"/>
              </a:rPr>
              <a:t>A2</a:t>
            </a:r>
          </a:p>
          <a:p>
            <a:pPr eaLnBrk="0" hangingPunct="0"/>
            <a:r>
              <a:rPr lang="en-US" altLang="zh-CN" dirty="0">
                <a:latin typeface="楷体_GB2312"/>
                <a:ea typeface="宋体" panose="02010600030101010101" pitchFamily="2" charset="-122"/>
              </a:rPr>
              <a:t>A3</a:t>
            </a:r>
            <a:endParaRPr lang="zh-CN" altLang="en-US" dirty="0">
              <a:latin typeface="楷体_GB231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43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43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4373"/>
                                        </p:tgtEl>
                                        <p:attrNameLst>
                                          <p:attrName>style.visibility</p:attrName>
                                        </p:attrNameLst>
                                      </p:cBhvr>
                                      <p:to>
                                        <p:strVal val="visible"/>
                                      </p:to>
                                    </p:set>
                                    <p:anim calcmode="lin" valueType="num">
                                      <p:cBhvr additive="base">
                                        <p:cTn id="19" dur="500" fill="hold"/>
                                        <p:tgtEl>
                                          <p:spTgt spid="314373"/>
                                        </p:tgtEl>
                                        <p:attrNameLst>
                                          <p:attrName>ppt_x</p:attrName>
                                        </p:attrNameLst>
                                      </p:cBhvr>
                                      <p:tavLst>
                                        <p:tav tm="0">
                                          <p:val>
                                            <p:strVal val="#ppt_x"/>
                                          </p:val>
                                        </p:tav>
                                        <p:tav tm="100000">
                                          <p:val>
                                            <p:strVal val="#ppt_x"/>
                                          </p:val>
                                        </p:tav>
                                      </p:tavLst>
                                    </p:anim>
                                    <p:anim calcmode="lin" valueType="num">
                                      <p:cBhvr additive="base">
                                        <p:cTn id="20" dur="500" fill="hold"/>
                                        <p:tgtEl>
                                          <p:spTgt spid="3143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4371">
                                            <p:txEl>
                                              <p:pRg st="4" end="4"/>
                                            </p:txEl>
                                          </p:spTgt>
                                        </p:tgtEl>
                                        <p:attrNameLst>
                                          <p:attrName>style.visibility</p:attrName>
                                        </p:attrNameLst>
                                      </p:cBhvr>
                                      <p:to>
                                        <p:strVal val="visible"/>
                                      </p:to>
                                    </p:set>
                                  </p:childTnLst>
                                </p:cTn>
                              </p:par>
                              <p:par>
                                <p:cTn id="25" presetID="21" presetClass="entr" presetSubtype="1"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heel(1)">
                                      <p:cBhvr>
                                        <p:cTn id="27" dur="2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14371">
                                            <p:txEl>
                                              <p:pRg st="5" end="5"/>
                                            </p:txEl>
                                          </p:spTgt>
                                        </p:tgtEl>
                                        <p:attrNameLst>
                                          <p:attrName>style.visibility</p:attrName>
                                        </p:attrNameLst>
                                      </p:cBhvr>
                                      <p:to>
                                        <p:strVal val="visible"/>
                                      </p:to>
                                    </p:set>
                                  </p:childTnLst>
                                </p:cTn>
                              </p:par>
                              <p:par>
                                <p:cTn id="32" presetID="2" presetClass="entr" presetSubtype="4" fill="hold" grpId="0" nodeType="withEffect">
                                  <p:stCondLst>
                                    <p:cond delay="0"/>
                                  </p:stCondLst>
                                  <p:childTnLst>
                                    <p:set>
                                      <p:cBhvr>
                                        <p:cTn id="33" dur="1" fill="hold">
                                          <p:stCondLst>
                                            <p:cond delay="0"/>
                                          </p:stCondLst>
                                        </p:cTn>
                                        <p:tgtEl>
                                          <p:spTgt spid="314374"/>
                                        </p:tgtEl>
                                        <p:attrNameLst>
                                          <p:attrName>style.visibility</p:attrName>
                                        </p:attrNameLst>
                                      </p:cBhvr>
                                      <p:to>
                                        <p:strVal val="visible"/>
                                      </p:to>
                                    </p:set>
                                    <p:anim calcmode="lin" valueType="num">
                                      <p:cBhvr additive="base">
                                        <p:cTn id="34" dur="500" fill="hold"/>
                                        <p:tgtEl>
                                          <p:spTgt spid="314374"/>
                                        </p:tgtEl>
                                        <p:attrNameLst>
                                          <p:attrName>ppt_x</p:attrName>
                                        </p:attrNameLst>
                                      </p:cBhvr>
                                      <p:tavLst>
                                        <p:tav tm="0">
                                          <p:val>
                                            <p:strVal val="#ppt_x"/>
                                          </p:val>
                                        </p:tav>
                                        <p:tav tm="100000">
                                          <p:val>
                                            <p:strVal val="#ppt_x"/>
                                          </p:val>
                                        </p:tav>
                                      </p:tavLst>
                                    </p:anim>
                                    <p:anim calcmode="lin" valueType="num">
                                      <p:cBhvr additive="base">
                                        <p:cTn id="35" dur="500" fill="hold"/>
                                        <p:tgtEl>
                                          <p:spTgt spid="31437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14371">
                                            <p:txEl>
                                              <p:pRg st="6" end="6"/>
                                            </p:txEl>
                                          </p:spTgt>
                                        </p:tgtEl>
                                        <p:attrNameLst>
                                          <p:attrName>style.visibility</p:attrName>
                                        </p:attrNameLst>
                                      </p:cBhvr>
                                      <p:to>
                                        <p:strVal val="visible"/>
                                      </p:to>
                                    </p:set>
                                  </p:childTnLst>
                                </p:cTn>
                              </p:par>
                              <p:par>
                                <p:cTn id="40" presetID="2" presetClass="entr" presetSubtype="4" fill="hold" nodeType="withEffect">
                                  <p:stCondLst>
                                    <p:cond delay="0"/>
                                  </p:stCondLst>
                                  <p:childTnLst>
                                    <p:set>
                                      <p:cBhvr>
                                        <p:cTn id="41" dur="1" fill="hold">
                                          <p:stCondLst>
                                            <p:cond delay="0"/>
                                          </p:stCondLst>
                                        </p:cTn>
                                        <p:tgtEl>
                                          <p:spTgt spid="314375"/>
                                        </p:tgtEl>
                                        <p:attrNameLst>
                                          <p:attrName>style.visibility</p:attrName>
                                        </p:attrNameLst>
                                      </p:cBhvr>
                                      <p:to>
                                        <p:strVal val="visible"/>
                                      </p:to>
                                    </p:set>
                                    <p:anim calcmode="lin" valueType="num">
                                      <p:cBhvr additive="base">
                                        <p:cTn id="42" dur="500" fill="hold"/>
                                        <p:tgtEl>
                                          <p:spTgt spid="314375"/>
                                        </p:tgtEl>
                                        <p:attrNameLst>
                                          <p:attrName>ppt_x</p:attrName>
                                        </p:attrNameLst>
                                      </p:cBhvr>
                                      <p:tavLst>
                                        <p:tav tm="0">
                                          <p:val>
                                            <p:strVal val="#ppt_x"/>
                                          </p:val>
                                        </p:tav>
                                        <p:tav tm="100000">
                                          <p:val>
                                            <p:strVal val="#ppt_x"/>
                                          </p:val>
                                        </p:tav>
                                      </p:tavLst>
                                    </p:anim>
                                    <p:anim calcmode="lin" valueType="num">
                                      <p:cBhvr additive="base">
                                        <p:cTn id="43" dur="500" fill="hold"/>
                                        <p:tgtEl>
                                          <p:spTgt spid="3143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3" grpId="0" animBg="1"/>
      <p:bldP spid="314374" grpId="0" animBg="1"/>
      <p:bldP spid="2" grpId="0" animBg="1"/>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
          <p:cNvSpPr txBox="1">
            <a:spLocks noChangeArrowheads="1"/>
          </p:cNvSpPr>
          <p:nvPr/>
        </p:nvSpPr>
        <p:spPr bwMode="auto">
          <a:xfrm>
            <a:off x="457200" y="1268413"/>
            <a:ext cx="8229600" cy="1108075"/>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1"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两个不同实体集间的联系</a:t>
            </a:r>
            <a:endParaRPr kumimoji="1"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1"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rPr>
              <a:t>画出“学生”、“班级”的联系；</a:t>
            </a:r>
            <a:endParaRPr kumimoji="1"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1"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rPr>
              <a:t>画出“班级”、“班长”的联系；</a:t>
            </a:r>
            <a:endParaRPr kumimoji="1"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1"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rPr>
              <a:t>画出“学生”、“课程”的联系</a:t>
            </a:r>
            <a:endParaRPr kumimoji="1"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endParaRPr kumimoji="1" lang="zh-CN" altLang="en-US" sz="2800" b="1" i="0" u="none" strike="noStrike" kern="0" cap="none" spc="0" normalizeH="0" baseline="0" noProof="0" dirty="0">
              <a:ln>
                <a:noFill/>
              </a:ln>
              <a:solidFill>
                <a:srgbClr val="003399"/>
              </a:solidFill>
              <a:effectLst/>
              <a:uLnTx/>
              <a:uFillTx/>
              <a:latin typeface="+mn-lt"/>
              <a:ea typeface="+mn-ea"/>
              <a:cs typeface="+mn-cs"/>
            </a:endParaRPr>
          </a:p>
        </p:txBody>
      </p:sp>
      <p:sp>
        <p:nvSpPr>
          <p:cNvPr id="2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grpSp>
        <p:nvGrpSpPr>
          <p:cNvPr id="14" name="组合 13"/>
          <p:cNvGrpSpPr/>
          <p:nvPr/>
        </p:nvGrpSpPr>
        <p:grpSpPr>
          <a:xfrm>
            <a:off x="1331913" y="3429000"/>
            <a:ext cx="4608512" cy="873125"/>
            <a:chOff x="1331913" y="3429323"/>
            <a:chExt cx="4608239" cy="873090"/>
          </a:xfrm>
        </p:grpSpPr>
        <p:grpSp>
          <p:nvGrpSpPr>
            <p:cNvPr id="98308" name="组合 3"/>
            <p:cNvGrpSpPr/>
            <p:nvPr/>
          </p:nvGrpSpPr>
          <p:grpSpPr>
            <a:xfrm>
              <a:off x="1331913" y="3438317"/>
              <a:ext cx="1080120" cy="864096"/>
              <a:chOff x="179512" y="3429000"/>
              <a:chExt cx="1080120" cy="864096"/>
            </a:xfrm>
          </p:grpSpPr>
          <p:sp>
            <p:nvSpPr>
              <p:cNvPr id="2" name="矩形 1"/>
              <p:cNvSpPr/>
              <p:nvPr/>
            </p:nvSpPr>
            <p:spPr>
              <a:xfrm>
                <a:off x="179512" y="3429531"/>
                <a:ext cx="1079436" cy="3603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班级</a:t>
                </a:r>
              </a:p>
            </p:txBody>
          </p:sp>
          <p:sp>
            <p:nvSpPr>
              <p:cNvPr id="3" name="矩形 2"/>
              <p:cNvSpPr/>
              <p:nvPr/>
            </p:nvSpPr>
            <p:spPr>
              <a:xfrm>
                <a:off x="179512" y="3789879"/>
                <a:ext cx="1079436" cy="5032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grpSp>
          <p:nvGrpSpPr>
            <p:cNvPr id="98311" name="组合 9"/>
            <p:cNvGrpSpPr/>
            <p:nvPr/>
          </p:nvGrpSpPr>
          <p:grpSpPr>
            <a:xfrm>
              <a:off x="4860032" y="3429323"/>
              <a:ext cx="1080120" cy="864096"/>
              <a:chOff x="179512" y="3429000"/>
              <a:chExt cx="1080120" cy="864096"/>
            </a:xfrm>
          </p:grpSpPr>
          <p:sp>
            <p:nvSpPr>
              <p:cNvPr id="11" name="矩形 10"/>
              <p:cNvSpPr/>
              <p:nvPr/>
            </p:nvSpPr>
            <p:spPr>
              <a:xfrm>
                <a:off x="180196" y="3429000"/>
                <a:ext cx="1079436" cy="3603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12" name="矩形 11"/>
              <p:cNvSpPr/>
              <p:nvPr/>
            </p:nvSpPr>
            <p:spPr>
              <a:xfrm>
                <a:off x="180196" y="3789348"/>
                <a:ext cx="1079436" cy="5032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5" name="流程图: 决策 4"/>
            <p:cNvSpPr/>
            <p:nvPr/>
          </p:nvSpPr>
          <p:spPr>
            <a:xfrm>
              <a:off x="2843123" y="3429323"/>
              <a:ext cx="1512797" cy="82864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组成</a:t>
              </a:r>
            </a:p>
          </p:txBody>
        </p:sp>
        <p:cxnSp>
          <p:nvCxnSpPr>
            <p:cNvPr id="7" name="直接箭头连接符 6"/>
            <p:cNvCxnSpPr>
              <a:stCxn id="5" idx="1"/>
            </p:cNvCxnSpPr>
            <p:nvPr/>
          </p:nvCxnSpPr>
          <p:spPr>
            <a:xfrm flipH="1" flipV="1">
              <a:off x="2411349" y="3843644"/>
              <a:ext cx="431774"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3"/>
            </p:cNvCxnSpPr>
            <p:nvPr/>
          </p:nvCxnSpPr>
          <p:spPr>
            <a:xfrm>
              <a:off x="4355921" y="3843644"/>
              <a:ext cx="50479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317" name="TextBox 12"/>
            <p:cNvSpPr txBox="1"/>
            <p:nvPr/>
          </p:nvSpPr>
          <p:spPr>
            <a:xfrm>
              <a:off x="5112060" y="3875589"/>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sp>
          <p:nvSpPr>
            <p:cNvPr id="98318" name="TextBox 37"/>
            <p:cNvSpPr txBox="1"/>
            <p:nvPr/>
          </p:nvSpPr>
          <p:spPr>
            <a:xfrm>
              <a:off x="1656241" y="3881620"/>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grpSp>
        <p:nvGrpSpPr>
          <p:cNvPr id="15" name="组合 14"/>
          <p:cNvGrpSpPr/>
          <p:nvPr/>
        </p:nvGrpSpPr>
        <p:grpSpPr>
          <a:xfrm>
            <a:off x="2844800" y="4572000"/>
            <a:ext cx="4606925" cy="873125"/>
            <a:chOff x="2844081" y="4572134"/>
            <a:chExt cx="4608239" cy="873090"/>
          </a:xfrm>
        </p:grpSpPr>
        <p:grpSp>
          <p:nvGrpSpPr>
            <p:cNvPr id="98320" name="组合 17"/>
            <p:cNvGrpSpPr/>
            <p:nvPr/>
          </p:nvGrpSpPr>
          <p:grpSpPr>
            <a:xfrm>
              <a:off x="2844081" y="4581128"/>
              <a:ext cx="1080120" cy="864096"/>
              <a:chOff x="179512" y="3429000"/>
              <a:chExt cx="1080120" cy="864096"/>
            </a:xfrm>
          </p:grpSpPr>
          <p:sp>
            <p:nvSpPr>
              <p:cNvPr id="19" name="矩形 18"/>
              <p:cNvSpPr/>
              <p:nvPr/>
            </p:nvSpPr>
            <p:spPr>
              <a:xfrm>
                <a:off x="179512" y="3429531"/>
                <a:ext cx="1079808" cy="3603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班级</a:t>
                </a:r>
              </a:p>
            </p:txBody>
          </p:sp>
          <p:sp>
            <p:nvSpPr>
              <p:cNvPr id="20" name="矩形 19"/>
              <p:cNvSpPr/>
              <p:nvPr/>
            </p:nvSpPr>
            <p:spPr>
              <a:xfrm>
                <a:off x="179512" y="3789879"/>
                <a:ext cx="1079808" cy="5032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grpSp>
          <p:nvGrpSpPr>
            <p:cNvPr id="98323" name="组合 20"/>
            <p:cNvGrpSpPr/>
            <p:nvPr/>
          </p:nvGrpSpPr>
          <p:grpSpPr>
            <a:xfrm>
              <a:off x="6372200" y="4572134"/>
              <a:ext cx="1080120" cy="864096"/>
              <a:chOff x="179512" y="3429000"/>
              <a:chExt cx="1080120" cy="864096"/>
            </a:xfrm>
          </p:grpSpPr>
          <p:sp>
            <p:nvSpPr>
              <p:cNvPr id="22" name="矩形 21"/>
              <p:cNvSpPr/>
              <p:nvPr/>
            </p:nvSpPr>
            <p:spPr>
              <a:xfrm>
                <a:off x="179824" y="3429000"/>
                <a:ext cx="1079808" cy="3603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班长</a:t>
                </a:r>
              </a:p>
            </p:txBody>
          </p:sp>
          <p:sp>
            <p:nvSpPr>
              <p:cNvPr id="23" name="矩形 22"/>
              <p:cNvSpPr/>
              <p:nvPr/>
            </p:nvSpPr>
            <p:spPr>
              <a:xfrm>
                <a:off x="179824" y="3789348"/>
                <a:ext cx="1079808" cy="5032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26" name="流程图: 决策 25"/>
            <p:cNvSpPr/>
            <p:nvPr/>
          </p:nvSpPr>
          <p:spPr>
            <a:xfrm>
              <a:off x="4355812" y="4572134"/>
              <a:ext cx="1511731" cy="82864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管理</a:t>
              </a:r>
            </a:p>
          </p:txBody>
        </p:sp>
        <p:cxnSp>
          <p:nvCxnSpPr>
            <p:cNvPr id="27" name="直接箭头连接符 26"/>
            <p:cNvCxnSpPr>
              <a:stCxn id="26" idx="1"/>
            </p:cNvCxnSpPr>
            <p:nvPr/>
          </p:nvCxnSpPr>
          <p:spPr>
            <a:xfrm flipH="1" flipV="1">
              <a:off x="3923889" y="4986455"/>
              <a:ext cx="43192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3"/>
            </p:cNvCxnSpPr>
            <p:nvPr/>
          </p:nvCxnSpPr>
          <p:spPr>
            <a:xfrm>
              <a:off x="5867543" y="4986455"/>
              <a:ext cx="504969"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329" name="TextBox 38"/>
            <p:cNvSpPr txBox="1"/>
            <p:nvPr/>
          </p:nvSpPr>
          <p:spPr>
            <a:xfrm>
              <a:off x="6660232" y="5018053"/>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sp>
          <p:nvSpPr>
            <p:cNvPr id="98330" name="TextBox 39"/>
            <p:cNvSpPr txBox="1"/>
            <p:nvPr/>
          </p:nvSpPr>
          <p:spPr>
            <a:xfrm>
              <a:off x="3134052" y="5020123"/>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grpSp>
        <p:nvGrpSpPr>
          <p:cNvPr id="16" name="组合 15"/>
          <p:cNvGrpSpPr/>
          <p:nvPr/>
        </p:nvGrpSpPr>
        <p:grpSpPr>
          <a:xfrm>
            <a:off x="4211638" y="5795963"/>
            <a:ext cx="4608512" cy="873125"/>
            <a:chOff x="4212233" y="5796270"/>
            <a:chExt cx="4608239" cy="873090"/>
          </a:xfrm>
        </p:grpSpPr>
        <p:grpSp>
          <p:nvGrpSpPr>
            <p:cNvPr id="98332" name="组合 28"/>
            <p:cNvGrpSpPr/>
            <p:nvPr/>
          </p:nvGrpSpPr>
          <p:grpSpPr>
            <a:xfrm>
              <a:off x="4212233" y="5805264"/>
              <a:ext cx="1080120" cy="864096"/>
              <a:chOff x="179512" y="3429000"/>
              <a:chExt cx="1080120" cy="864096"/>
            </a:xfrm>
          </p:grpSpPr>
          <p:sp>
            <p:nvSpPr>
              <p:cNvPr id="30" name="矩形 29"/>
              <p:cNvSpPr/>
              <p:nvPr/>
            </p:nvSpPr>
            <p:spPr>
              <a:xfrm>
                <a:off x="179512" y="3429531"/>
                <a:ext cx="1079436" cy="36034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31" name="矩形 30"/>
              <p:cNvSpPr/>
              <p:nvPr/>
            </p:nvSpPr>
            <p:spPr>
              <a:xfrm>
                <a:off x="179512" y="3789878"/>
                <a:ext cx="1079436" cy="503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grpSp>
          <p:nvGrpSpPr>
            <p:cNvPr id="98335" name="组合 31"/>
            <p:cNvGrpSpPr/>
            <p:nvPr/>
          </p:nvGrpSpPr>
          <p:grpSpPr>
            <a:xfrm>
              <a:off x="7740352" y="5796270"/>
              <a:ext cx="1080120" cy="864096"/>
              <a:chOff x="179512" y="3429000"/>
              <a:chExt cx="1080120" cy="864096"/>
            </a:xfrm>
          </p:grpSpPr>
          <p:sp>
            <p:nvSpPr>
              <p:cNvPr id="33" name="矩形 32"/>
              <p:cNvSpPr/>
              <p:nvPr/>
            </p:nvSpPr>
            <p:spPr>
              <a:xfrm>
                <a:off x="180196" y="3429000"/>
                <a:ext cx="1079436" cy="36034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34" name="矩形 33"/>
              <p:cNvSpPr/>
              <p:nvPr/>
            </p:nvSpPr>
            <p:spPr>
              <a:xfrm>
                <a:off x="180196" y="3789347"/>
                <a:ext cx="1079436" cy="503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35" name="流程图: 决策 34"/>
            <p:cNvSpPr/>
            <p:nvPr/>
          </p:nvSpPr>
          <p:spPr>
            <a:xfrm>
              <a:off x="5723443" y="5796270"/>
              <a:ext cx="1512797" cy="82864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选修</a:t>
              </a:r>
            </a:p>
          </p:txBody>
        </p:sp>
        <p:cxnSp>
          <p:nvCxnSpPr>
            <p:cNvPr id="36" name="直接箭头连接符 35"/>
            <p:cNvCxnSpPr>
              <a:stCxn id="35" idx="1"/>
            </p:cNvCxnSpPr>
            <p:nvPr/>
          </p:nvCxnSpPr>
          <p:spPr>
            <a:xfrm flipH="1" flipV="1">
              <a:off x="5291669" y="6210590"/>
              <a:ext cx="431774"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5" idx="3"/>
            </p:cNvCxnSpPr>
            <p:nvPr/>
          </p:nvCxnSpPr>
          <p:spPr>
            <a:xfrm>
              <a:off x="7236241" y="6210590"/>
              <a:ext cx="50479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341" name="TextBox 41"/>
            <p:cNvSpPr txBox="1"/>
            <p:nvPr/>
          </p:nvSpPr>
          <p:spPr>
            <a:xfrm>
              <a:off x="8059037" y="6208444"/>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sp>
          <p:nvSpPr>
            <p:cNvPr id="98342" name="TextBox 42"/>
            <p:cNvSpPr txBox="1"/>
            <p:nvPr/>
          </p:nvSpPr>
          <p:spPr>
            <a:xfrm>
              <a:off x="4443659" y="6208444"/>
              <a:ext cx="442750" cy="40011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sp>
        <p:nvSpPr>
          <p:cNvPr id="100354" name="Rectangle 3"/>
          <p:cNvSpPr>
            <a:spLocks noGrp="1"/>
          </p:cNvSpPr>
          <p:nvPr>
            <p:ph type="body" idx="4294967295"/>
          </p:nvPr>
        </p:nvSpPr>
        <p:spPr>
          <a:xfrm>
            <a:off x="381000" y="1412875"/>
            <a:ext cx="8229600" cy="1108075"/>
          </a:xfrm>
        </p:spPr>
        <p:txBody>
          <a:bodyPr wrap="square" lIns="91440" tIns="45720" rIns="91440" bIns="45720" anchor="t" anchorCtr="0"/>
          <a:lstStyle/>
          <a:p>
            <a:pPr>
              <a:lnSpc>
                <a:spcPct val="90000"/>
              </a:lnSpc>
            </a:pPr>
            <a:r>
              <a:rPr lang="zh-CN" altLang="en-US" dirty="0">
                <a:effectLst/>
                <a:latin typeface="华文新魏" panose="02010800040101010101" pitchFamily="2" charset="-122"/>
                <a:ea typeface="华文新魏" panose="02010800040101010101" pitchFamily="2" charset="-122"/>
              </a:rPr>
              <a:t>两个以上实体间的多元联系</a:t>
            </a:r>
            <a:endParaRPr lang="en-US" altLang="zh-CN" dirty="0">
              <a:effectLst/>
              <a:latin typeface="华文新魏" panose="02010800040101010101" pitchFamily="2" charset="-122"/>
              <a:ea typeface="华文新魏" panose="02010800040101010101" pitchFamily="2" charset="-122"/>
            </a:endParaRPr>
          </a:p>
          <a:p>
            <a:pPr lvl="1">
              <a:lnSpc>
                <a:spcPct val="90000"/>
              </a:lnSpc>
            </a:pPr>
            <a:r>
              <a:rPr lang="zh-CN" altLang="en-US" dirty="0">
                <a:effectLst/>
                <a:latin typeface="华文新魏" panose="02010800040101010101" pitchFamily="2" charset="-122"/>
                <a:ea typeface="华文新魏" panose="02010800040101010101" pitchFamily="2" charset="-122"/>
              </a:rPr>
              <a:t>画出“旅行社”、“景点”、“游客”的联系</a:t>
            </a:r>
          </a:p>
        </p:txBody>
      </p:sp>
      <p:grpSp>
        <p:nvGrpSpPr>
          <p:cNvPr id="24" name="组合 23"/>
          <p:cNvGrpSpPr/>
          <p:nvPr/>
        </p:nvGrpSpPr>
        <p:grpSpPr>
          <a:xfrm>
            <a:off x="1692275" y="2949575"/>
            <a:ext cx="6256338" cy="2225675"/>
            <a:chOff x="1691680" y="2950149"/>
            <a:chExt cx="6257575" cy="2225461"/>
          </a:xfrm>
        </p:grpSpPr>
        <p:grpSp>
          <p:nvGrpSpPr>
            <p:cNvPr id="100356" name="组合 4"/>
            <p:cNvGrpSpPr/>
            <p:nvPr/>
          </p:nvGrpSpPr>
          <p:grpSpPr>
            <a:xfrm>
              <a:off x="4283968" y="2950149"/>
              <a:ext cx="1080120" cy="864096"/>
              <a:chOff x="4211960" y="3356992"/>
              <a:chExt cx="1080120" cy="864096"/>
            </a:xfrm>
          </p:grpSpPr>
          <p:sp>
            <p:nvSpPr>
              <p:cNvPr id="2" name="矩形 1"/>
              <p:cNvSpPr/>
              <p:nvPr/>
            </p:nvSpPr>
            <p:spPr>
              <a:xfrm>
                <a:off x="4212572" y="3356992"/>
                <a:ext cx="1079714" cy="3603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景点</a:t>
                </a:r>
              </a:p>
            </p:txBody>
          </p:sp>
          <p:sp>
            <p:nvSpPr>
              <p:cNvPr id="3" name="矩形 2"/>
              <p:cNvSpPr/>
              <p:nvPr/>
            </p:nvSpPr>
            <p:spPr>
              <a:xfrm>
                <a:off x="4212572" y="3717320"/>
                <a:ext cx="1079714" cy="5031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0359" name="TextBox 3"/>
              <p:cNvSpPr txBox="1"/>
              <p:nvPr/>
            </p:nvSpPr>
            <p:spPr>
              <a:xfrm>
                <a:off x="4535661" y="3798330"/>
                <a:ext cx="432048" cy="400110"/>
              </a:xfrm>
              <a:prstGeom prst="rect">
                <a:avLst/>
              </a:prstGeom>
              <a:noFill/>
              <a:ln w="9525">
                <a:noFill/>
              </a:ln>
            </p:spPr>
            <p:txBody>
              <a:bodyPr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grpSp>
          <p:nvGrpSpPr>
            <p:cNvPr id="100360" name="组合 8"/>
            <p:cNvGrpSpPr/>
            <p:nvPr/>
          </p:nvGrpSpPr>
          <p:grpSpPr>
            <a:xfrm>
              <a:off x="1691680" y="4302386"/>
              <a:ext cx="1080120" cy="864096"/>
              <a:chOff x="4211960" y="3356992"/>
              <a:chExt cx="1080120" cy="864096"/>
            </a:xfrm>
          </p:grpSpPr>
          <p:sp>
            <p:nvSpPr>
              <p:cNvPr id="10" name="矩形 9"/>
              <p:cNvSpPr/>
              <p:nvPr/>
            </p:nvSpPr>
            <p:spPr>
              <a:xfrm>
                <a:off x="4211960" y="3357175"/>
                <a:ext cx="1079714" cy="3603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旅行社</a:t>
                </a:r>
              </a:p>
            </p:txBody>
          </p:sp>
          <p:sp>
            <p:nvSpPr>
              <p:cNvPr id="11" name="矩形 10"/>
              <p:cNvSpPr/>
              <p:nvPr/>
            </p:nvSpPr>
            <p:spPr>
              <a:xfrm>
                <a:off x="4211960" y="3717503"/>
                <a:ext cx="1079714" cy="5031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0363" name="TextBox 11"/>
              <p:cNvSpPr txBox="1"/>
              <p:nvPr/>
            </p:nvSpPr>
            <p:spPr>
              <a:xfrm>
                <a:off x="4535661" y="3798330"/>
                <a:ext cx="432048" cy="400110"/>
              </a:xfrm>
              <a:prstGeom prst="rect">
                <a:avLst/>
              </a:prstGeom>
              <a:noFill/>
              <a:ln w="9525">
                <a:noFill/>
              </a:ln>
            </p:spPr>
            <p:txBody>
              <a:bodyPr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grpSp>
          <p:nvGrpSpPr>
            <p:cNvPr id="100364" name="组合 12"/>
            <p:cNvGrpSpPr/>
            <p:nvPr/>
          </p:nvGrpSpPr>
          <p:grpSpPr>
            <a:xfrm>
              <a:off x="6869135" y="4293040"/>
              <a:ext cx="1080120" cy="864096"/>
              <a:chOff x="4211960" y="3356992"/>
              <a:chExt cx="1080120" cy="864096"/>
            </a:xfrm>
          </p:grpSpPr>
          <p:sp>
            <p:nvSpPr>
              <p:cNvPr id="14" name="矩形 13"/>
              <p:cNvSpPr/>
              <p:nvPr/>
            </p:nvSpPr>
            <p:spPr>
              <a:xfrm>
                <a:off x="4212366" y="3356997"/>
                <a:ext cx="1079714" cy="3603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游客</a:t>
                </a:r>
              </a:p>
            </p:txBody>
          </p:sp>
          <p:sp>
            <p:nvSpPr>
              <p:cNvPr id="15" name="矩形 14"/>
              <p:cNvSpPr/>
              <p:nvPr/>
            </p:nvSpPr>
            <p:spPr>
              <a:xfrm>
                <a:off x="4212366" y="3717325"/>
                <a:ext cx="1079714" cy="5031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0367" name="TextBox 15"/>
              <p:cNvSpPr txBox="1"/>
              <p:nvPr/>
            </p:nvSpPr>
            <p:spPr>
              <a:xfrm>
                <a:off x="4535661" y="3798330"/>
                <a:ext cx="432048" cy="400110"/>
              </a:xfrm>
              <a:prstGeom prst="rect">
                <a:avLst/>
              </a:prstGeom>
              <a:noFill/>
              <a:ln w="9525">
                <a:noFill/>
              </a:ln>
            </p:spPr>
            <p:txBody>
              <a:bodyPr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sp>
          <p:nvSpPr>
            <p:cNvPr id="6" name="流程图: 决策 5"/>
            <p:cNvSpPr/>
            <p:nvPr/>
          </p:nvSpPr>
          <p:spPr>
            <a:xfrm>
              <a:off x="3852695" y="4356539"/>
              <a:ext cx="2014935" cy="819071"/>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组团</a:t>
              </a:r>
            </a:p>
          </p:txBody>
        </p:sp>
        <p:cxnSp>
          <p:nvCxnSpPr>
            <p:cNvPr id="19" name="直接连接符 18"/>
            <p:cNvCxnSpPr>
              <a:endCxn id="6" idx="1"/>
            </p:cNvCxnSpPr>
            <p:nvPr/>
          </p:nvCxnSpPr>
          <p:spPr>
            <a:xfrm>
              <a:off x="2771393" y="4766074"/>
              <a:ext cx="10813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3"/>
              <a:endCxn id="6" idx="1"/>
            </p:cNvCxnSpPr>
            <p:nvPr/>
          </p:nvCxnSpPr>
          <p:spPr>
            <a:xfrm>
              <a:off x="5867631" y="4766074"/>
              <a:ext cx="10019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3"/>
              <a:endCxn id="6" idx="1"/>
            </p:cNvCxnSpPr>
            <p:nvPr/>
          </p:nvCxnSpPr>
          <p:spPr>
            <a:xfrm flipV="1">
              <a:off x="4824437" y="3813666"/>
              <a:ext cx="0" cy="5428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sp>
        <p:nvSpPr>
          <p:cNvPr id="318467" name="Rectangle 3"/>
          <p:cNvSpPr>
            <a:spLocks noGrp="1"/>
          </p:cNvSpPr>
          <p:nvPr>
            <p:ph type="body" idx="4294967295"/>
          </p:nvPr>
        </p:nvSpPr>
        <p:spPr>
          <a:xfrm>
            <a:off x="179388" y="1196975"/>
            <a:ext cx="8856662" cy="1900238"/>
          </a:xfrm>
        </p:spPr>
        <p:txBody>
          <a:bodyPr wrap="square" lIns="91440" tIns="45720" rIns="91440" bIns="45720" anchor="t" anchorCtr="0"/>
          <a:lstStyle/>
          <a:p>
            <a:pPr>
              <a:lnSpc>
                <a:spcPct val="90000"/>
              </a:lnSpc>
            </a:pPr>
            <a:r>
              <a:rPr lang="zh-CN" altLang="en-US" dirty="0">
                <a:effectLst/>
                <a:latin typeface="华文新魏" panose="02010800040101010101" pitchFamily="2" charset="-122"/>
                <a:ea typeface="华文新魏" panose="02010800040101010101" pitchFamily="2" charset="-122"/>
              </a:rPr>
              <a:t>两个不同实体集间的多种联系</a:t>
            </a:r>
          </a:p>
          <a:p>
            <a:pPr lvl="1">
              <a:lnSpc>
                <a:spcPct val="90000"/>
              </a:lnSpc>
            </a:pPr>
            <a:r>
              <a:rPr lang="zh-CN" altLang="en-US" dirty="0">
                <a:solidFill>
                  <a:srgbClr val="0000FF"/>
                </a:solidFill>
                <a:effectLst/>
                <a:latin typeface="华文新魏" panose="02010800040101010101" pitchFamily="2" charset="-122"/>
                <a:ea typeface="华文新魏" panose="02010800040101010101" pitchFamily="2" charset="-122"/>
              </a:rPr>
              <a:t>“职工”与“工程”间，一个职工可以参加多个工程，一个工程可以有多个职工参加，同时一个工程由一个职工负责，一个职工可以负责多个工程</a:t>
            </a:r>
          </a:p>
        </p:txBody>
      </p:sp>
      <p:sp>
        <p:nvSpPr>
          <p:cNvPr id="6" name="流程图: 决策 5"/>
          <p:cNvSpPr/>
          <p:nvPr/>
        </p:nvSpPr>
        <p:spPr>
          <a:xfrm>
            <a:off x="3851275" y="3573463"/>
            <a:ext cx="1800225" cy="90011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参加</a:t>
            </a:r>
          </a:p>
        </p:txBody>
      </p:sp>
      <p:sp>
        <p:nvSpPr>
          <p:cNvPr id="13" name="流程图: 决策 12"/>
          <p:cNvSpPr/>
          <p:nvPr/>
        </p:nvSpPr>
        <p:spPr>
          <a:xfrm>
            <a:off x="3851275" y="4652963"/>
            <a:ext cx="1800225" cy="90011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负责</a:t>
            </a:r>
          </a:p>
        </p:txBody>
      </p:sp>
      <p:cxnSp>
        <p:nvCxnSpPr>
          <p:cNvPr id="8" name="直接连接符 7"/>
          <p:cNvCxnSpPr>
            <a:endCxn id="6" idx="1"/>
          </p:cNvCxnSpPr>
          <p:nvPr/>
        </p:nvCxnSpPr>
        <p:spPr>
          <a:xfrm>
            <a:off x="3013075" y="4022725"/>
            <a:ext cx="838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3"/>
            <a:endCxn id="6" idx="1"/>
          </p:cNvCxnSpPr>
          <p:nvPr/>
        </p:nvCxnSpPr>
        <p:spPr>
          <a:xfrm>
            <a:off x="5651500" y="4022725"/>
            <a:ext cx="9366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3"/>
            <a:endCxn id="13" idx="1"/>
          </p:cNvCxnSpPr>
          <p:nvPr/>
        </p:nvCxnSpPr>
        <p:spPr>
          <a:xfrm>
            <a:off x="3013075" y="5103813"/>
            <a:ext cx="838200"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3" idx="3"/>
            <a:endCxn id="13" idx="1"/>
          </p:cNvCxnSpPr>
          <p:nvPr/>
        </p:nvCxnSpPr>
        <p:spPr>
          <a:xfrm>
            <a:off x="5651500" y="5103813"/>
            <a:ext cx="9366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789113" y="3573463"/>
            <a:ext cx="1223962" cy="2016125"/>
            <a:chOff x="1789113" y="3573463"/>
            <a:chExt cx="1223962" cy="2016125"/>
          </a:xfrm>
        </p:grpSpPr>
        <p:grpSp>
          <p:nvGrpSpPr>
            <p:cNvPr id="102410" name="组合 4"/>
            <p:cNvGrpSpPr/>
            <p:nvPr/>
          </p:nvGrpSpPr>
          <p:grpSpPr>
            <a:xfrm>
              <a:off x="1789113" y="3573463"/>
              <a:ext cx="1223962" cy="2016125"/>
              <a:chOff x="1789394" y="3573016"/>
              <a:chExt cx="1224136" cy="2016224"/>
            </a:xfrm>
          </p:grpSpPr>
          <p:sp>
            <p:nvSpPr>
              <p:cNvPr id="3" name="矩形 2"/>
              <p:cNvSpPr/>
              <p:nvPr/>
            </p:nvSpPr>
            <p:spPr>
              <a:xfrm>
                <a:off x="1789394" y="3573016"/>
                <a:ext cx="1224136" cy="3603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职工</a:t>
                </a:r>
              </a:p>
            </p:txBody>
          </p:sp>
          <p:sp>
            <p:nvSpPr>
              <p:cNvPr id="4" name="矩形 3"/>
              <p:cNvSpPr/>
              <p:nvPr/>
            </p:nvSpPr>
            <p:spPr>
              <a:xfrm>
                <a:off x="1789394" y="3933396"/>
                <a:ext cx="1224136" cy="16558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102413" name="TextBox 18"/>
            <p:cNvSpPr txBox="1"/>
            <p:nvPr/>
          </p:nvSpPr>
          <p:spPr>
            <a:xfrm>
              <a:off x="2179638" y="4560888"/>
              <a:ext cx="442912" cy="40005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grpSp>
        <p:nvGrpSpPr>
          <p:cNvPr id="7" name="组合 6"/>
          <p:cNvGrpSpPr/>
          <p:nvPr/>
        </p:nvGrpSpPr>
        <p:grpSpPr>
          <a:xfrm>
            <a:off x="6588125" y="3500438"/>
            <a:ext cx="1223963" cy="2016125"/>
            <a:chOff x="6588125" y="3500438"/>
            <a:chExt cx="1223963" cy="2016125"/>
          </a:xfrm>
        </p:grpSpPr>
        <p:grpSp>
          <p:nvGrpSpPr>
            <p:cNvPr id="102415" name="组合 8"/>
            <p:cNvGrpSpPr/>
            <p:nvPr/>
          </p:nvGrpSpPr>
          <p:grpSpPr>
            <a:xfrm>
              <a:off x="6588125" y="3500438"/>
              <a:ext cx="1223963" cy="2016125"/>
              <a:chOff x="1789394" y="3573016"/>
              <a:chExt cx="1224136" cy="2016224"/>
            </a:xfrm>
          </p:grpSpPr>
          <p:sp>
            <p:nvSpPr>
              <p:cNvPr id="10" name="矩形 9"/>
              <p:cNvSpPr/>
              <p:nvPr/>
            </p:nvSpPr>
            <p:spPr>
              <a:xfrm>
                <a:off x="1789394" y="3573016"/>
                <a:ext cx="1224136" cy="3603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工程</a:t>
                </a:r>
              </a:p>
            </p:txBody>
          </p:sp>
          <p:sp>
            <p:nvSpPr>
              <p:cNvPr id="11" name="矩形 10"/>
              <p:cNvSpPr/>
              <p:nvPr/>
            </p:nvSpPr>
            <p:spPr>
              <a:xfrm>
                <a:off x="1789394" y="3933396"/>
                <a:ext cx="1224136" cy="16558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102418" name="TextBox 22"/>
            <p:cNvSpPr txBox="1"/>
            <p:nvPr/>
          </p:nvSpPr>
          <p:spPr>
            <a:xfrm>
              <a:off x="7038975" y="4452938"/>
              <a:ext cx="442913" cy="400050"/>
            </a:xfrm>
            <a:prstGeom prst="rect">
              <a:avLst/>
            </a:prstGeom>
            <a:noFill/>
            <a:ln w="9525">
              <a:noFill/>
            </a:ln>
          </p:spPr>
          <p:txBody>
            <a:bodyPr wrap="none" anchor="t" anchorCtr="0">
              <a:spAutoFit/>
            </a:bodyPr>
            <a:lstStyle/>
            <a:p>
              <a:pPr eaLnBrk="0" hangingPunct="0"/>
              <a:r>
                <a:rPr lang="en-US" altLang="zh-CN" dirty="0">
                  <a:latin typeface="楷体_GB2312"/>
                  <a:ea typeface="宋体" panose="02010600030101010101" pitchFamily="2" charset="-122"/>
                </a:rPr>
                <a:t>…</a:t>
              </a:r>
              <a:endParaRPr lang="zh-CN" altLang="en-US" dirty="0">
                <a:latin typeface="楷体_GB231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par>
                                <p:cTn id="25" presetID="2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4"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实体联系图</a:t>
            </a:r>
          </a:p>
        </p:txBody>
      </p:sp>
      <p:sp>
        <p:nvSpPr>
          <p:cNvPr id="319491" name="Rectangle 3"/>
          <p:cNvSpPr>
            <a:spLocks noGrp="1"/>
          </p:cNvSpPr>
          <p:nvPr>
            <p:ph type="body" idx="4294967295"/>
          </p:nvPr>
        </p:nvSpPr>
        <p:spPr>
          <a:xfrm>
            <a:off x="381000" y="1412875"/>
            <a:ext cx="8229600" cy="1223963"/>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同一实体内部个体间的二元联系</a:t>
            </a:r>
            <a:endParaRPr lang="en-US" altLang="zh-CN" dirty="0">
              <a:effectLst/>
              <a:latin typeface="华文新魏" panose="02010800040101010101" pitchFamily="2" charset="-122"/>
              <a:ea typeface="华文新魏" panose="02010800040101010101" pitchFamily="2" charset="-122"/>
            </a:endParaRPr>
          </a:p>
          <a:p>
            <a:pPr lvl="1"/>
            <a:r>
              <a:rPr lang="zh-CN" altLang="en-US" dirty="0">
                <a:effectLst/>
                <a:latin typeface="华文新魏" panose="02010800040101010101" pitchFamily="2" charset="-122"/>
                <a:ea typeface="华文新魏" panose="02010800040101010101" pitchFamily="2" charset="-122"/>
              </a:rPr>
              <a:t>一个职工负责人领导一个小组</a:t>
            </a:r>
          </a:p>
        </p:txBody>
      </p:sp>
      <p:sp>
        <p:nvSpPr>
          <p:cNvPr id="2" name="流程图: 决策 1"/>
          <p:cNvSpPr/>
          <p:nvPr/>
        </p:nvSpPr>
        <p:spPr>
          <a:xfrm>
            <a:off x="4787900" y="3730625"/>
            <a:ext cx="2087563" cy="115252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领导</a:t>
            </a:r>
          </a:p>
        </p:txBody>
      </p:sp>
      <p:cxnSp>
        <p:nvCxnSpPr>
          <p:cNvPr id="10" name="直接连接符 9"/>
          <p:cNvCxnSpPr/>
          <p:nvPr/>
        </p:nvCxnSpPr>
        <p:spPr>
          <a:xfrm>
            <a:off x="3348038" y="3860800"/>
            <a:ext cx="2160588"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348038" y="4797425"/>
            <a:ext cx="23034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2124075" y="3357563"/>
            <a:ext cx="1223963" cy="2016125"/>
            <a:chOff x="2124075" y="3357563"/>
            <a:chExt cx="1223963" cy="2016125"/>
          </a:xfrm>
        </p:grpSpPr>
        <p:grpSp>
          <p:nvGrpSpPr>
            <p:cNvPr id="104455" name="组合 4"/>
            <p:cNvGrpSpPr/>
            <p:nvPr/>
          </p:nvGrpSpPr>
          <p:grpSpPr>
            <a:xfrm>
              <a:off x="2124075" y="3357563"/>
              <a:ext cx="1223963" cy="2016125"/>
              <a:chOff x="1789394" y="3573016"/>
              <a:chExt cx="1224136" cy="2016224"/>
            </a:xfrm>
          </p:grpSpPr>
          <p:sp>
            <p:nvSpPr>
              <p:cNvPr id="6" name="矩形 5"/>
              <p:cNvSpPr/>
              <p:nvPr/>
            </p:nvSpPr>
            <p:spPr>
              <a:xfrm>
                <a:off x="1789394" y="3573016"/>
                <a:ext cx="1224136" cy="3603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职工</a:t>
                </a:r>
              </a:p>
            </p:txBody>
          </p:sp>
          <p:sp>
            <p:nvSpPr>
              <p:cNvPr id="7" name="矩形 6"/>
              <p:cNvSpPr/>
              <p:nvPr/>
            </p:nvSpPr>
            <p:spPr>
              <a:xfrm>
                <a:off x="1789394" y="3933396"/>
                <a:ext cx="1224136" cy="16558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sp>
          <p:nvSpPr>
            <p:cNvPr id="104458" name="TextBox 2"/>
            <p:cNvSpPr txBox="1"/>
            <p:nvPr/>
          </p:nvSpPr>
          <p:spPr>
            <a:xfrm>
              <a:off x="2514681" y="4397315"/>
              <a:ext cx="442750" cy="400110"/>
            </a:xfrm>
            <a:prstGeom prst="rect">
              <a:avLst/>
            </a:prstGeom>
            <a:noFill/>
            <a:ln w="9525">
              <a:noFill/>
            </a:ln>
          </p:spPr>
          <p:txBody>
            <a:bodyPr wrap="none" anchor="t" anchorCtr="0">
              <a:spAutoFit/>
            </a:bodyPr>
            <a:lstStyle/>
            <a:p>
              <a:pPr eaLnBrk="0" hangingPunct="0"/>
              <a:r>
                <a:rPr lang="en-US" altLang="zh-CN" dirty="0">
                  <a:latin typeface="楷体_GB2312"/>
                </a:rPr>
                <a:t>…</a:t>
              </a:r>
              <a:endParaRPr lang="zh-CN" altLang="en-US" dirty="0">
                <a:latin typeface="楷体_GB2312"/>
                <a:ea typeface="楷体_GB231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ER</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图设计实例</a:t>
            </a:r>
          </a:p>
        </p:txBody>
      </p:sp>
      <p:sp>
        <p:nvSpPr>
          <p:cNvPr id="106498" name="Rectangle 4"/>
          <p:cNvSpPr/>
          <p:nvPr/>
        </p:nvSpPr>
        <p:spPr>
          <a:xfrm>
            <a:off x="684213" y="1125538"/>
            <a:ext cx="8424862" cy="4606925"/>
          </a:xfrm>
          <a:prstGeom prst="rect">
            <a:avLst/>
          </a:prstGeom>
          <a:noFill/>
          <a:ln w="9525">
            <a:noFill/>
          </a:ln>
        </p:spPr>
        <p:txBody>
          <a:bodyPr anchor="t" anchorCtr="0"/>
          <a:lstStyle/>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根据财经学院数据库应用需求，运用</a:t>
            </a:r>
            <a:r>
              <a:rPr lang="en-US" altLang="zh-CN" sz="2400" dirty="0">
                <a:latin typeface="华文新魏" panose="02010800040101010101" pitchFamily="2" charset="-122"/>
                <a:ea typeface="华文新魏" panose="02010800040101010101" pitchFamily="2" charset="-122"/>
              </a:rPr>
              <a:t>E-R</a:t>
            </a:r>
            <a:r>
              <a:rPr lang="zh-CN" altLang="en-US" sz="2400" dirty="0">
                <a:latin typeface="华文新魏" panose="02010800040101010101" pitchFamily="2" charset="-122"/>
                <a:ea typeface="华文新魏" panose="02010800040101010101" pitchFamily="2" charset="-122"/>
              </a:rPr>
              <a:t>模型的基本方法</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设计财经学院教学数据库的概念模型。</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1、根据需求调查，初步确定所关心的数据对象：</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  学院、系、教师、班级、学生、课程、成绩</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2、根据业务规则，设计初步</a:t>
            </a:r>
            <a:r>
              <a:rPr lang="en-US" altLang="zh-CN" sz="2400" dirty="0">
                <a:latin typeface="华文新魏" panose="02010800040101010101" pitchFamily="2" charset="-122"/>
                <a:ea typeface="华文新魏" panose="02010800040101010101" pitchFamily="2" charset="-122"/>
              </a:rPr>
              <a:t>E-R</a:t>
            </a:r>
            <a:r>
              <a:rPr lang="zh-CN" altLang="en-US" sz="2400" dirty="0">
                <a:latin typeface="华文新魏" panose="02010800040101010101" pitchFamily="2" charset="-122"/>
                <a:ea typeface="华文新魏" panose="02010800040101010101" pitchFamily="2" charset="-122"/>
              </a:rPr>
              <a:t>模型</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（1）学院有多个系，每个系只能属于一个学院。</a:t>
            </a:r>
          </a:p>
          <a:p>
            <a:pPr marL="342900" indent="-342900">
              <a:spcBef>
                <a:spcPct val="20000"/>
              </a:spcBef>
              <a:buClr>
                <a:schemeClr val="folHlink"/>
              </a:buClr>
              <a:buSzPct val="60000"/>
            </a:pPr>
            <a:r>
              <a:rPr lang="zh-CN" altLang="en-US" sz="2400" dirty="0">
                <a:latin typeface="华文新魏" panose="02010800040101010101" pitchFamily="2" charset="-122"/>
                <a:ea typeface="华文新魏" panose="02010800040101010101" pitchFamily="2" charset="-122"/>
              </a:rPr>
              <a:t>（2）每个系有多个班级，而每个班级只能属于一个系。</a:t>
            </a:r>
          </a:p>
          <a:p>
            <a:pPr marL="342900" indent="-342900"/>
            <a:r>
              <a:rPr lang="en-US" altLang="zh-CN" sz="2400" dirty="0">
                <a:latin typeface="华文新魏" panose="02010800040101010101" pitchFamily="2" charset="-122"/>
                <a:ea typeface="华文新魏" panose="02010800040101010101" pitchFamily="2" charset="-122"/>
              </a:rPr>
              <a:t>（3）</a:t>
            </a:r>
            <a:r>
              <a:rPr lang="zh-CN" altLang="en-US" sz="2400" dirty="0">
                <a:latin typeface="华文新魏" panose="02010800040101010101" pitchFamily="2" charset="-122"/>
                <a:ea typeface="华文新魏" panose="02010800040101010101" pitchFamily="2" charset="-122"/>
              </a:rPr>
              <a:t>每个系聘任多名教师，而每个教师又只能属于一个系。</a:t>
            </a:r>
            <a:endParaRPr lang="en-US" altLang="zh-CN" sz="2400" dirty="0">
              <a:latin typeface="华文新魏" panose="02010800040101010101" pitchFamily="2" charset="-122"/>
              <a:ea typeface="华文新魏" panose="02010800040101010101" pitchFamily="2" charset="-122"/>
            </a:endParaRPr>
          </a:p>
          <a:p>
            <a:pPr marL="342900" indent="-342900"/>
            <a:r>
              <a:rPr lang="en-US" altLang="zh-CN" sz="2400" dirty="0">
                <a:latin typeface="华文新魏" panose="02010800040101010101" pitchFamily="2" charset="-122"/>
                <a:ea typeface="华文新魏" panose="02010800040101010101" pitchFamily="2" charset="-122"/>
              </a:rPr>
              <a:t>（4）</a:t>
            </a:r>
            <a:r>
              <a:rPr lang="zh-CN" altLang="en-US" sz="2400" dirty="0">
                <a:latin typeface="华文新魏" panose="02010800040101010101" pitchFamily="2" charset="-122"/>
                <a:ea typeface="华文新魏" panose="02010800040101010101" pitchFamily="2" charset="-122"/>
              </a:rPr>
              <a:t>每个班级多名学生，而每个学生又只能属于一个班。</a:t>
            </a:r>
            <a:endParaRPr lang="en-US" altLang="zh-CN" sz="2400" dirty="0">
              <a:latin typeface="华文新魏" panose="02010800040101010101" pitchFamily="2" charset="-122"/>
              <a:ea typeface="华文新魏" panose="02010800040101010101" pitchFamily="2" charset="-122"/>
            </a:endParaRPr>
          </a:p>
          <a:p>
            <a:pPr marL="342900" indent="-342900"/>
            <a:r>
              <a:rPr lang="en-US" altLang="zh-CN" sz="2400" dirty="0">
                <a:latin typeface="华文新魏" panose="02010800040101010101" pitchFamily="2" charset="-122"/>
                <a:ea typeface="华文新魏" panose="02010800040101010101" pitchFamily="2" charset="-122"/>
              </a:rPr>
              <a:t>（5）</a:t>
            </a:r>
            <a:r>
              <a:rPr lang="zh-CN" altLang="en-US" sz="2400" dirty="0">
                <a:latin typeface="华文新魏" panose="02010800040101010101" pitchFamily="2" charset="-122"/>
                <a:ea typeface="华文新魏" panose="02010800040101010101" pitchFamily="2" charset="-122"/>
              </a:rPr>
              <a:t>每门课程只由一位老师讲授，而每个教师却能讲多门课。</a:t>
            </a:r>
            <a:endParaRPr lang="en-US" altLang="zh-CN" sz="2400" dirty="0">
              <a:latin typeface="华文新魏" panose="02010800040101010101" pitchFamily="2" charset="-122"/>
              <a:ea typeface="华文新魏" panose="02010800040101010101" pitchFamily="2" charset="-122"/>
            </a:endParaRPr>
          </a:p>
          <a:p>
            <a:pPr marL="342900" indent="-342900"/>
            <a:r>
              <a:rPr lang="en-US" altLang="zh-CN" sz="2400" dirty="0">
                <a:latin typeface="华文新魏" panose="02010800040101010101" pitchFamily="2" charset="-122"/>
                <a:ea typeface="华文新魏" panose="02010800040101010101" pitchFamily="2" charset="-122"/>
              </a:rPr>
              <a:t>（6）</a:t>
            </a:r>
            <a:r>
              <a:rPr lang="zh-CN" altLang="en-US" sz="2400" dirty="0">
                <a:latin typeface="华文新魏" panose="02010800040101010101" pitchFamily="2" charset="-122"/>
                <a:ea typeface="华文新魏" panose="02010800040101010101" pitchFamily="2" charset="-122"/>
              </a:rPr>
              <a:t>每个课由多名学生选修，每个学生可选多门课。</a:t>
            </a:r>
            <a:endParaRPr lang="en-US" altLang="zh-CN" sz="2400" dirty="0">
              <a:latin typeface="华文新魏" panose="02010800040101010101" pitchFamily="2" charset="-122"/>
              <a:ea typeface="华文新魏" panose="02010800040101010101" pitchFamily="2" charset="-122"/>
            </a:endParaRPr>
          </a:p>
          <a:p>
            <a:pPr marL="342900" indent="-342900"/>
            <a:r>
              <a:rPr lang="zh-CN" altLang="en-US" sz="2400" dirty="0">
                <a:latin typeface="楷体_GB2312"/>
                <a:ea typeface="楷体_GB2312"/>
              </a:rPr>
              <a:t>                                 </a:t>
            </a:r>
            <a:endParaRPr lang="en-US" altLang="zh-CN" sz="2400" dirty="0">
              <a:latin typeface="楷体_GB231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4.1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数据库设计</a:t>
            </a:r>
          </a:p>
        </p:txBody>
      </p:sp>
      <p:sp>
        <p:nvSpPr>
          <p:cNvPr id="263171"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数据库设计目标</a:t>
            </a:r>
          </a:p>
          <a:p>
            <a:pPr lvl="1"/>
            <a:r>
              <a:rPr lang="zh-CN" altLang="en-US" dirty="0">
                <a:solidFill>
                  <a:srgbClr val="0000FF"/>
                </a:solidFill>
                <a:effectLst/>
                <a:latin typeface="华文新魏" panose="02010800040101010101" pitchFamily="2" charset="-122"/>
                <a:ea typeface="华文新魏" panose="02010800040101010101" pitchFamily="2" charset="-122"/>
              </a:rPr>
              <a:t>为用户和各种应用系统提供一个</a:t>
            </a:r>
            <a:r>
              <a:rPr lang="zh-CN" altLang="en-US" dirty="0">
                <a:solidFill>
                  <a:srgbClr val="FF0000"/>
                </a:solidFill>
                <a:effectLst/>
                <a:latin typeface="华文新魏" panose="02010800040101010101" pitchFamily="2" charset="-122"/>
                <a:ea typeface="华文新魏" panose="02010800040101010101" pitchFamily="2" charset="-122"/>
              </a:rPr>
              <a:t>信息基础设施</a:t>
            </a:r>
            <a:r>
              <a:rPr lang="zh-CN" altLang="en-US" dirty="0">
                <a:solidFill>
                  <a:srgbClr val="0000FF"/>
                </a:solidFill>
                <a:effectLst/>
                <a:latin typeface="华文新魏" panose="02010800040101010101" pitchFamily="2" charset="-122"/>
                <a:ea typeface="华文新魏" panose="02010800040101010101" pitchFamily="2" charset="-122"/>
              </a:rPr>
              <a:t>和高效率的</a:t>
            </a:r>
            <a:r>
              <a:rPr lang="zh-CN" altLang="en-US" dirty="0">
                <a:solidFill>
                  <a:srgbClr val="FF0000"/>
                </a:solidFill>
                <a:effectLst/>
                <a:latin typeface="华文新魏" panose="02010800040101010101" pitchFamily="2" charset="-122"/>
                <a:ea typeface="华文新魏" panose="02010800040101010101" pitchFamily="2" charset="-122"/>
              </a:rPr>
              <a:t>运行环境</a:t>
            </a:r>
          </a:p>
          <a:p>
            <a:pPr lvl="2">
              <a:lnSpc>
                <a:spcPct val="130000"/>
              </a:lnSpc>
            </a:pPr>
            <a:r>
              <a:rPr lang="zh-CN" altLang="en-US" dirty="0">
                <a:effectLst/>
                <a:latin typeface="华文新魏" panose="02010800040101010101" pitchFamily="2" charset="-122"/>
                <a:ea typeface="华文新魏" panose="02010800040101010101" pitchFamily="2" charset="-122"/>
              </a:rPr>
              <a:t>数据</a:t>
            </a:r>
            <a:r>
              <a:rPr lang="zh-CN" altLang="en-US" dirty="0">
                <a:solidFill>
                  <a:srgbClr val="FF0000"/>
                </a:solidFill>
                <a:effectLst/>
                <a:latin typeface="华文新魏" panose="02010800040101010101" pitchFamily="2" charset="-122"/>
                <a:ea typeface="华文新魏" panose="02010800040101010101" pitchFamily="2" charset="-122"/>
              </a:rPr>
              <a:t>信息完整、冗余度低</a:t>
            </a:r>
            <a:endParaRPr lang="en-US" altLang="zh-CN" dirty="0">
              <a:solidFill>
                <a:srgbClr val="FF0000"/>
              </a:solidFill>
              <a:effectLst/>
              <a:latin typeface="华文新魏" panose="02010800040101010101" pitchFamily="2" charset="-122"/>
              <a:ea typeface="华文新魏" panose="02010800040101010101" pitchFamily="2" charset="-122"/>
            </a:endParaRPr>
          </a:p>
          <a:p>
            <a:pPr lvl="2">
              <a:lnSpc>
                <a:spcPct val="130000"/>
              </a:lnSpc>
            </a:pPr>
            <a:r>
              <a:rPr lang="zh-CN" altLang="en-US" dirty="0">
                <a:effectLst/>
                <a:latin typeface="华文新魏" panose="02010800040101010101" pitchFamily="2" charset="-122"/>
                <a:ea typeface="华文新魏" panose="02010800040101010101" pitchFamily="2" charset="-122"/>
              </a:rPr>
              <a:t>数据库的</a:t>
            </a:r>
            <a:r>
              <a:rPr lang="zh-CN" altLang="en-US" dirty="0">
                <a:solidFill>
                  <a:srgbClr val="FF0000"/>
                </a:solidFill>
                <a:effectLst/>
                <a:latin typeface="华文新魏" panose="02010800040101010101" pitchFamily="2" charset="-122"/>
                <a:ea typeface="华文新魏" panose="02010800040101010101" pitchFamily="2" charset="-122"/>
              </a:rPr>
              <a:t>存取</a:t>
            </a:r>
            <a:r>
              <a:rPr lang="zh-CN" altLang="en-US" dirty="0">
                <a:effectLst/>
                <a:latin typeface="华文新魏" panose="02010800040101010101" pitchFamily="2" charset="-122"/>
                <a:ea typeface="华文新魏" panose="02010800040101010101" pitchFamily="2" charset="-122"/>
              </a:rPr>
              <a:t>效率高</a:t>
            </a:r>
          </a:p>
          <a:p>
            <a:pPr lvl="2">
              <a:lnSpc>
                <a:spcPct val="130000"/>
              </a:lnSpc>
            </a:pPr>
            <a:r>
              <a:rPr lang="zh-CN" altLang="en-US" dirty="0">
                <a:effectLst/>
                <a:latin typeface="华文新魏" panose="02010800040101010101" pitchFamily="2" charset="-122"/>
                <a:ea typeface="华文新魏" panose="02010800040101010101" pitchFamily="2" charset="-122"/>
              </a:rPr>
              <a:t>数据库系统</a:t>
            </a:r>
            <a:r>
              <a:rPr lang="zh-CN" altLang="en-US" dirty="0">
                <a:solidFill>
                  <a:srgbClr val="FF0000"/>
                </a:solidFill>
                <a:effectLst/>
                <a:latin typeface="华文新魏" panose="02010800040101010101" pitchFamily="2" charset="-122"/>
                <a:ea typeface="华文新魏" panose="02010800040101010101" pitchFamily="2" charset="-122"/>
              </a:rPr>
              <a:t>运行管理</a:t>
            </a:r>
            <a:r>
              <a:rPr lang="zh-CN" altLang="en-US" dirty="0">
                <a:effectLst/>
                <a:latin typeface="华文新魏" panose="02010800040101010101" pitchFamily="2" charset="-122"/>
                <a:ea typeface="华文新魏" panose="02010800040101010101" pitchFamily="2" charset="-122"/>
              </a:rPr>
              <a:t>的效率高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3171">
                                            <p:txEl>
                                              <p:pRg st="1" end="1"/>
                                            </p:txEl>
                                          </p:spTgt>
                                        </p:tgtEl>
                                        <p:attrNameLst>
                                          <p:attrName>style.visibility</p:attrName>
                                        </p:attrNameLst>
                                      </p:cBhvr>
                                      <p:to>
                                        <p:strVal val="visible"/>
                                      </p:to>
                                    </p:set>
                                    <p:anim calcmode="lin" valueType="num">
                                      <p:cBhvr additive="base">
                                        <p:cTn id="7" dur="500" fill="hold"/>
                                        <p:tgtEl>
                                          <p:spTgt spid="2631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3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3171">
                                            <p:txEl>
                                              <p:pRg st="2" end="2"/>
                                            </p:txEl>
                                          </p:spTgt>
                                        </p:tgtEl>
                                        <p:attrNameLst>
                                          <p:attrName>style.visibility</p:attrName>
                                        </p:attrNameLst>
                                      </p:cBhvr>
                                      <p:to>
                                        <p:strVal val="visible"/>
                                      </p:to>
                                    </p:set>
                                    <p:anim calcmode="lin" valueType="num">
                                      <p:cBhvr additive="base">
                                        <p:cTn id="13" dur="500" fill="hold"/>
                                        <p:tgtEl>
                                          <p:spTgt spid="2631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3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3171">
                                            <p:txEl>
                                              <p:pRg st="3" end="3"/>
                                            </p:txEl>
                                          </p:spTgt>
                                        </p:tgtEl>
                                        <p:attrNameLst>
                                          <p:attrName>style.visibility</p:attrName>
                                        </p:attrNameLst>
                                      </p:cBhvr>
                                      <p:to>
                                        <p:strVal val="visible"/>
                                      </p:to>
                                    </p:set>
                                    <p:anim calcmode="lin" valueType="num">
                                      <p:cBhvr additive="base">
                                        <p:cTn id="19" dur="500" fill="hold"/>
                                        <p:tgtEl>
                                          <p:spTgt spid="263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3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3171">
                                            <p:txEl>
                                              <p:pRg st="4" end="4"/>
                                            </p:txEl>
                                          </p:spTgt>
                                        </p:tgtEl>
                                        <p:attrNameLst>
                                          <p:attrName>style.visibility</p:attrName>
                                        </p:attrNameLst>
                                      </p:cBhvr>
                                      <p:to>
                                        <p:strVal val="visible"/>
                                      </p:to>
                                    </p:set>
                                    <p:anim calcmode="lin" valueType="num">
                                      <p:cBhvr additive="base">
                                        <p:cTn id="25" dur="500" fill="hold"/>
                                        <p:tgtEl>
                                          <p:spTgt spid="2631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3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6"/>
          <p:cNvSpPr/>
          <p:nvPr/>
        </p:nvSpPr>
        <p:spPr>
          <a:xfrm>
            <a:off x="1476375" y="188913"/>
            <a:ext cx="6884988" cy="830262"/>
          </a:xfrm>
          <a:prstGeom prst="rect">
            <a:avLst/>
          </a:prstGeom>
          <a:noFill/>
          <a:ln w="9525">
            <a:noFill/>
          </a:ln>
        </p:spPr>
        <p:txBody>
          <a:bodyPr anchor="t" anchorCtr="0">
            <a:spAutoFit/>
          </a:bodyPr>
          <a:lstStyle/>
          <a:p>
            <a:pPr>
              <a:spcBef>
                <a:spcPct val="20000"/>
              </a:spcBef>
              <a:buClr>
                <a:schemeClr val="folHlink"/>
              </a:buClr>
              <a:buSzPct val="60000"/>
            </a:pPr>
            <a:r>
              <a:rPr lang="zh-CN" altLang="en-US" sz="2400" b="0" dirty="0">
                <a:latin typeface="华文新魏" panose="02010800040101010101" pitchFamily="2" charset="-122"/>
                <a:ea typeface="华文新魏" panose="02010800040101010101" pitchFamily="2" charset="-122"/>
              </a:rPr>
              <a:t>归纳上述6项可定义6个实体:学院、系、班级、教师、学生、课程。</a:t>
            </a:r>
          </a:p>
        </p:txBody>
      </p:sp>
      <p:sp>
        <p:nvSpPr>
          <p:cNvPr id="321566" name="Text Box 30"/>
          <p:cNvSpPr txBox="1"/>
          <p:nvPr/>
        </p:nvSpPr>
        <p:spPr>
          <a:xfrm>
            <a:off x="179388" y="1773238"/>
            <a:ext cx="3271837" cy="2862262"/>
          </a:xfrm>
          <a:prstGeom prst="rect">
            <a:avLst/>
          </a:prstGeom>
          <a:noFill/>
          <a:ln w="9525">
            <a:noFill/>
          </a:ln>
        </p:spPr>
        <p:txBody>
          <a:bodyPr anchor="t" anchorCtr="0">
            <a:spAutoFit/>
          </a:bodyPr>
          <a:lstStyle/>
          <a:p>
            <a:r>
              <a:rPr lang="zh-CN" altLang="en-US" dirty="0">
                <a:latin typeface="华文新魏" panose="02010800040101010101" pitchFamily="2" charset="-122"/>
                <a:ea typeface="华文新魏" panose="02010800040101010101" pitchFamily="2" charset="-122"/>
              </a:rPr>
              <a:t>（1）学院有多个系，每个系只能属于一个学院。</a:t>
            </a:r>
            <a:endParaRPr lang="en-US" altLang="zh-CN"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（2）每个系有多个班级，而每个班级只能属于一个系。</a:t>
            </a:r>
            <a:endParaRPr lang="en-US" altLang="zh-CN"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（3）</a:t>
            </a:r>
            <a:r>
              <a:rPr lang="zh-CN" altLang="en-US" dirty="0">
                <a:latin typeface="华文新魏" panose="02010800040101010101" pitchFamily="2" charset="-122"/>
                <a:ea typeface="华文新魏" panose="02010800040101010101" pitchFamily="2" charset="-122"/>
              </a:rPr>
              <a:t>每个系聘任多名教师，而每个教师又只能属于一个系</a:t>
            </a:r>
          </a:p>
        </p:txBody>
      </p:sp>
      <p:grpSp>
        <p:nvGrpSpPr>
          <p:cNvPr id="5" name="组合 4"/>
          <p:cNvGrpSpPr/>
          <p:nvPr/>
        </p:nvGrpSpPr>
        <p:grpSpPr>
          <a:xfrm>
            <a:off x="5853113" y="1628775"/>
            <a:ext cx="1219200" cy="1008063"/>
            <a:chOff x="5852864" y="1422623"/>
            <a:chExt cx="1219200" cy="1008112"/>
          </a:xfrm>
        </p:grpSpPr>
        <p:sp>
          <p:nvSpPr>
            <p:cNvPr id="108548" name="AutoShape 7"/>
            <p:cNvSpPr/>
            <p:nvPr/>
          </p:nvSpPr>
          <p:spPr>
            <a:xfrm>
              <a:off x="5852864" y="15925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设置</a:t>
              </a:r>
            </a:p>
          </p:txBody>
        </p:sp>
        <p:sp>
          <p:nvSpPr>
            <p:cNvPr id="108549" name="Line 8"/>
            <p:cNvSpPr/>
            <p:nvPr/>
          </p:nvSpPr>
          <p:spPr>
            <a:xfrm>
              <a:off x="6462464" y="1422623"/>
              <a:ext cx="0" cy="169912"/>
            </a:xfrm>
            <a:prstGeom prst="line">
              <a:avLst/>
            </a:prstGeom>
            <a:ln w="9525" cap="flat" cmpd="sng">
              <a:solidFill>
                <a:schemeClr val="tx1"/>
              </a:solidFill>
              <a:prstDash val="solid"/>
              <a:miter/>
              <a:headEnd type="triangle" w="med" len="med"/>
              <a:tailEnd type="none" w="med" len="med"/>
            </a:ln>
          </p:spPr>
        </p:sp>
        <p:sp>
          <p:nvSpPr>
            <p:cNvPr id="108550" name="Line 9"/>
            <p:cNvSpPr/>
            <p:nvPr/>
          </p:nvSpPr>
          <p:spPr>
            <a:xfrm>
              <a:off x="6462464" y="2125935"/>
              <a:ext cx="0" cy="304800"/>
            </a:xfrm>
            <a:prstGeom prst="line">
              <a:avLst/>
            </a:prstGeom>
            <a:ln w="9525" cap="flat" cmpd="sng">
              <a:solidFill>
                <a:schemeClr val="tx1"/>
              </a:solidFill>
              <a:prstDash val="solid"/>
              <a:miter/>
              <a:headEnd type="none" w="med" len="med"/>
              <a:tailEnd type="none" w="med" len="med"/>
            </a:ln>
          </p:spPr>
        </p:sp>
      </p:grpSp>
      <p:grpSp>
        <p:nvGrpSpPr>
          <p:cNvPr id="6" name="组合 5"/>
          <p:cNvGrpSpPr/>
          <p:nvPr/>
        </p:nvGrpSpPr>
        <p:grpSpPr>
          <a:xfrm>
            <a:off x="6931025" y="2781300"/>
            <a:ext cx="1741488" cy="1020763"/>
            <a:chOff x="6930516" y="2781573"/>
            <a:chExt cx="1741748" cy="1020762"/>
          </a:xfrm>
        </p:grpSpPr>
        <p:sp>
          <p:nvSpPr>
            <p:cNvPr id="108552" name="AutoShape 12"/>
            <p:cNvSpPr/>
            <p:nvPr/>
          </p:nvSpPr>
          <p:spPr>
            <a:xfrm>
              <a:off x="7453064" y="29641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有</a:t>
              </a:r>
            </a:p>
          </p:txBody>
        </p:sp>
        <p:sp>
          <p:nvSpPr>
            <p:cNvPr id="108553" name="Line 20"/>
            <p:cNvSpPr/>
            <p:nvPr/>
          </p:nvSpPr>
          <p:spPr>
            <a:xfrm>
              <a:off x="6930516" y="2781573"/>
              <a:ext cx="1132148" cy="182562"/>
            </a:xfrm>
            <a:prstGeom prst="line">
              <a:avLst/>
            </a:prstGeom>
            <a:ln w="9525" cap="flat" cmpd="sng">
              <a:solidFill>
                <a:schemeClr val="tx1"/>
              </a:solidFill>
              <a:prstDash val="solid"/>
              <a:miter/>
              <a:headEnd type="triangle" w="med" len="med"/>
              <a:tailEnd type="none" w="med" len="med"/>
            </a:ln>
          </p:spPr>
        </p:sp>
        <p:sp>
          <p:nvSpPr>
            <p:cNvPr id="108554" name="Line 21"/>
            <p:cNvSpPr/>
            <p:nvPr/>
          </p:nvSpPr>
          <p:spPr>
            <a:xfrm>
              <a:off x="8062664" y="3497535"/>
              <a:ext cx="0" cy="304800"/>
            </a:xfrm>
            <a:prstGeom prst="line">
              <a:avLst/>
            </a:prstGeom>
            <a:ln w="9525" cap="flat" cmpd="sng">
              <a:solidFill>
                <a:schemeClr val="tx1"/>
              </a:solidFill>
              <a:prstDash val="solid"/>
              <a:miter/>
              <a:headEnd type="none" w="med" len="med"/>
              <a:tailEnd type="none" w="med" len="med"/>
            </a:ln>
          </p:spPr>
        </p:sp>
      </p:grpSp>
      <p:grpSp>
        <p:nvGrpSpPr>
          <p:cNvPr id="7" name="组合 6"/>
          <p:cNvGrpSpPr/>
          <p:nvPr/>
        </p:nvGrpSpPr>
        <p:grpSpPr>
          <a:xfrm>
            <a:off x="4252913" y="2781300"/>
            <a:ext cx="1741487" cy="1195388"/>
            <a:chOff x="4252664" y="2781573"/>
            <a:chExt cx="1741748" cy="1195994"/>
          </a:xfrm>
        </p:grpSpPr>
        <p:sp>
          <p:nvSpPr>
            <p:cNvPr id="108556" name="AutoShape 11"/>
            <p:cNvSpPr/>
            <p:nvPr/>
          </p:nvSpPr>
          <p:spPr>
            <a:xfrm>
              <a:off x="4252664" y="29641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聘用</a:t>
              </a:r>
            </a:p>
          </p:txBody>
        </p:sp>
        <p:sp>
          <p:nvSpPr>
            <p:cNvPr id="108557" name="Line 19"/>
            <p:cNvSpPr/>
            <p:nvPr/>
          </p:nvSpPr>
          <p:spPr>
            <a:xfrm flipH="1">
              <a:off x="4862264" y="2781573"/>
              <a:ext cx="1132148" cy="182562"/>
            </a:xfrm>
            <a:prstGeom prst="line">
              <a:avLst/>
            </a:prstGeom>
            <a:ln w="9525" cap="flat" cmpd="sng">
              <a:solidFill>
                <a:schemeClr val="tx1"/>
              </a:solidFill>
              <a:prstDash val="solid"/>
              <a:miter/>
              <a:headEnd type="triangle" w="med" len="med"/>
              <a:tailEnd type="none" w="med" len="med"/>
            </a:ln>
          </p:spPr>
        </p:sp>
        <p:sp>
          <p:nvSpPr>
            <p:cNvPr id="108558" name="Line 23"/>
            <p:cNvSpPr/>
            <p:nvPr/>
          </p:nvSpPr>
          <p:spPr>
            <a:xfrm>
              <a:off x="4862264" y="3497535"/>
              <a:ext cx="0" cy="480032"/>
            </a:xfrm>
            <a:prstGeom prst="line">
              <a:avLst/>
            </a:prstGeom>
            <a:ln w="9525" cap="flat" cmpd="sng">
              <a:solidFill>
                <a:schemeClr val="tx1"/>
              </a:solidFill>
              <a:prstDash val="solid"/>
              <a:miter/>
              <a:headEnd type="none" w="med" len="med"/>
              <a:tailEnd type="none" w="med" len="med"/>
            </a:ln>
          </p:spPr>
        </p:sp>
      </p:grpSp>
      <p:grpSp>
        <p:nvGrpSpPr>
          <p:cNvPr id="4" name="组合 3"/>
          <p:cNvGrpSpPr/>
          <p:nvPr/>
        </p:nvGrpSpPr>
        <p:grpSpPr>
          <a:xfrm>
            <a:off x="5965825" y="620713"/>
            <a:ext cx="935038" cy="1008062"/>
            <a:chOff x="2051720" y="4797152"/>
            <a:chExt cx="936104" cy="1008112"/>
          </a:xfrm>
        </p:grpSpPr>
        <p:sp>
          <p:nvSpPr>
            <p:cNvPr id="2" name="矩形 1"/>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学院</a:t>
              </a:r>
            </a:p>
          </p:txBody>
        </p:sp>
        <p:sp>
          <p:nvSpPr>
            <p:cNvPr id="3" name="矩形 2"/>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1" name="组合 30"/>
          <p:cNvGrpSpPr/>
          <p:nvPr/>
        </p:nvGrpSpPr>
        <p:grpSpPr>
          <a:xfrm>
            <a:off x="5994400" y="2636838"/>
            <a:ext cx="936625" cy="1008062"/>
            <a:chOff x="2051720" y="4797152"/>
            <a:chExt cx="936104" cy="1008112"/>
          </a:xfrm>
        </p:grpSpPr>
        <p:sp>
          <p:nvSpPr>
            <p:cNvPr id="32" name="矩形 31"/>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33" name="矩形 32"/>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4" name="组合 33"/>
          <p:cNvGrpSpPr/>
          <p:nvPr/>
        </p:nvGrpSpPr>
        <p:grpSpPr>
          <a:xfrm>
            <a:off x="7594600" y="3789363"/>
            <a:ext cx="936625" cy="1008062"/>
            <a:chOff x="2051720" y="4797152"/>
            <a:chExt cx="936104" cy="1008112"/>
          </a:xfrm>
        </p:grpSpPr>
        <p:sp>
          <p:nvSpPr>
            <p:cNvPr id="35" name="矩形 34"/>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班级</a:t>
              </a:r>
            </a:p>
          </p:txBody>
        </p:sp>
        <p:sp>
          <p:nvSpPr>
            <p:cNvPr id="36" name="矩形 35"/>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7" name="组合 36"/>
          <p:cNvGrpSpPr/>
          <p:nvPr/>
        </p:nvGrpSpPr>
        <p:grpSpPr>
          <a:xfrm>
            <a:off x="4370388" y="3976688"/>
            <a:ext cx="936625" cy="1008062"/>
            <a:chOff x="2051720" y="4797152"/>
            <a:chExt cx="936104" cy="1008112"/>
          </a:xfrm>
        </p:grpSpPr>
        <p:sp>
          <p:nvSpPr>
            <p:cNvPr id="38" name="矩形 37"/>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39" name="矩形 38"/>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0" name="组合 39"/>
          <p:cNvGrpSpPr/>
          <p:nvPr/>
        </p:nvGrpSpPr>
        <p:grpSpPr>
          <a:xfrm>
            <a:off x="7629525" y="5732463"/>
            <a:ext cx="936625" cy="1009650"/>
            <a:chOff x="2051720" y="4797152"/>
            <a:chExt cx="936104" cy="1008112"/>
          </a:xfrm>
        </p:grpSpPr>
        <p:sp>
          <p:nvSpPr>
            <p:cNvPr id="41" name="矩形 40"/>
            <p:cNvSpPr/>
            <p:nvPr/>
          </p:nvSpPr>
          <p:spPr>
            <a:xfrm>
              <a:off x="2051720" y="4797152"/>
              <a:ext cx="936104" cy="3772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42" name="矩形 41"/>
            <p:cNvSpPr/>
            <p:nvPr/>
          </p:nvSpPr>
          <p:spPr>
            <a:xfrm>
              <a:off x="2051720" y="5174401"/>
              <a:ext cx="936104" cy="6308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3" name="组合 42"/>
          <p:cNvGrpSpPr/>
          <p:nvPr/>
        </p:nvGrpSpPr>
        <p:grpSpPr>
          <a:xfrm>
            <a:off x="5292725" y="5729288"/>
            <a:ext cx="935038" cy="1008062"/>
            <a:chOff x="2051720" y="4797152"/>
            <a:chExt cx="936104" cy="1008112"/>
          </a:xfrm>
        </p:grpSpPr>
        <p:sp>
          <p:nvSpPr>
            <p:cNvPr id="44" name="矩形 43"/>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45" name="矩形 44"/>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500" fill="hold"/>
                                        <p:tgtEl>
                                          <p:spTgt spid="43"/>
                                        </p:tgtEl>
                                        <p:attrNameLst>
                                          <p:attrName>ppt_x</p:attrName>
                                        </p:attrNameLst>
                                      </p:cBhvr>
                                      <p:tavLst>
                                        <p:tav tm="0">
                                          <p:val>
                                            <p:strVal val="#ppt_x"/>
                                          </p:val>
                                        </p:tav>
                                        <p:tav tm="100000">
                                          <p:val>
                                            <p:strVal val="#ppt_x"/>
                                          </p:val>
                                        </p:tav>
                                      </p:tavLst>
                                    </p:anim>
                                    <p:anim calcmode="lin" valueType="num">
                                      <p:cBhvr additive="base">
                                        <p:cTn id="3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21566">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156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barn(inVertical)">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21566">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arn(inVertical)">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6"/>
          <p:cNvSpPr/>
          <p:nvPr/>
        </p:nvSpPr>
        <p:spPr>
          <a:xfrm>
            <a:off x="1476375" y="188913"/>
            <a:ext cx="6884988" cy="461962"/>
          </a:xfrm>
          <a:prstGeom prst="rect">
            <a:avLst/>
          </a:prstGeom>
          <a:noFill/>
          <a:ln w="9525">
            <a:noFill/>
          </a:ln>
        </p:spPr>
        <p:txBody>
          <a:bodyPr anchor="t" anchorCtr="0">
            <a:spAutoFit/>
          </a:bodyPr>
          <a:lstStyle/>
          <a:p>
            <a:pPr>
              <a:spcBef>
                <a:spcPct val="20000"/>
              </a:spcBef>
              <a:buClr>
                <a:schemeClr val="folHlink"/>
              </a:buClr>
              <a:buSzPct val="60000"/>
            </a:pPr>
            <a:r>
              <a:rPr lang="zh-CN" altLang="en-US" sz="2400" b="0" dirty="0">
                <a:latin typeface="华文新魏" panose="02010800040101010101" pitchFamily="2" charset="-122"/>
                <a:ea typeface="华文新魏" panose="02010800040101010101" pitchFamily="2" charset="-122"/>
              </a:rPr>
              <a:t>6个实体:学院、系、班级、教师、学生、课程。</a:t>
            </a:r>
          </a:p>
        </p:txBody>
      </p:sp>
      <p:grpSp>
        <p:nvGrpSpPr>
          <p:cNvPr id="110594" name="组合 4"/>
          <p:cNvGrpSpPr/>
          <p:nvPr/>
        </p:nvGrpSpPr>
        <p:grpSpPr>
          <a:xfrm>
            <a:off x="5853113" y="1628775"/>
            <a:ext cx="1219200" cy="1008063"/>
            <a:chOff x="5852864" y="1422623"/>
            <a:chExt cx="1219200" cy="1008112"/>
          </a:xfrm>
        </p:grpSpPr>
        <p:sp>
          <p:nvSpPr>
            <p:cNvPr id="110595" name="AutoShape 7"/>
            <p:cNvSpPr/>
            <p:nvPr/>
          </p:nvSpPr>
          <p:spPr>
            <a:xfrm>
              <a:off x="5852864" y="15925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设置</a:t>
              </a:r>
            </a:p>
          </p:txBody>
        </p:sp>
        <p:sp>
          <p:nvSpPr>
            <p:cNvPr id="110596" name="Line 8"/>
            <p:cNvSpPr/>
            <p:nvPr/>
          </p:nvSpPr>
          <p:spPr>
            <a:xfrm>
              <a:off x="6462464" y="1422623"/>
              <a:ext cx="0" cy="169912"/>
            </a:xfrm>
            <a:prstGeom prst="line">
              <a:avLst/>
            </a:prstGeom>
            <a:ln w="9525" cap="flat" cmpd="sng">
              <a:solidFill>
                <a:schemeClr val="tx1"/>
              </a:solidFill>
              <a:prstDash val="solid"/>
              <a:miter/>
              <a:headEnd type="triangle" w="med" len="med"/>
              <a:tailEnd type="none" w="med" len="med"/>
            </a:ln>
          </p:spPr>
        </p:sp>
        <p:sp>
          <p:nvSpPr>
            <p:cNvPr id="110597" name="Line 9"/>
            <p:cNvSpPr/>
            <p:nvPr/>
          </p:nvSpPr>
          <p:spPr>
            <a:xfrm>
              <a:off x="6462464" y="2125935"/>
              <a:ext cx="0" cy="304800"/>
            </a:xfrm>
            <a:prstGeom prst="line">
              <a:avLst/>
            </a:prstGeom>
            <a:ln w="9525" cap="flat" cmpd="sng">
              <a:solidFill>
                <a:schemeClr val="tx1"/>
              </a:solidFill>
              <a:prstDash val="solid"/>
              <a:miter/>
              <a:headEnd type="none" w="med" len="med"/>
              <a:tailEnd type="none" w="med" len="med"/>
            </a:ln>
          </p:spPr>
        </p:sp>
      </p:grpSp>
      <p:grpSp>
        <p:nvGrpSpPr>
          <p:cNvPr id="110598" name="组合 5"/>
          <p:cNvGrpSpPr/>
          <p:nvPr/>
        </p:nvGrpSpPr>
        <p:grpSpPr>
          <a:xfrm>
            <a:off x="6931025" y="2781300"/>
            <a:ext cx="1741488" cy="1020763"/>
            <a:chOff x="6930516" y="2781573"/>
            <a:chExt cx="1741748" cy="1020762"/>
          </a:xfrm>
        </p:grpSpPr>
        <p:sp>
          <p:nvSpPr>
            <p:cNvPr id="110599" name="AutoShape 12"/>
            <p:cNvSpPr/>
            <p:nvPr/>
          </p:nvSpPr>
          <p:spPr>
            <a:xfrm>
              <a:off x="7453064" y="29641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有</a:t>
              </a:r>
            </a:p>
          </p:txBody>
        </p:sp>
        <p:sp>
          <p:nvSpPr>
            <p:cNvPr id="110600" name="Line 20"/>
            <p:cNvSpPr/>
            <p:nvPr/>
          </p:nvSpPr>
          <p:spPr>
            <a:xfrm>
              <a:off x="6930516" y="2781573"/>
              <a:ext cx="1132148" cy="182562"/>
            </a:xfrm>
            <a:prstGeom prst="line">
              <a:avLst/>
            </a:prstGeom>
            <a:ln w="9525" cap="flat" cmpd="sng">
              <a:solidFill>
                <a:schemeClr val="tx1"/>
              </a:solidFill>
              <a:prstDash val="solid"/>
              <a:miter/>
              <a:headEnd type="triangle" w="med" len="med"/>
              <a:tailEnd type="none" w="med" len="med"/>
            </a:ln>
          </p:spPr>
        </p:sp>
        <p:sp>
          <p:nvSpPr>
            <p:cNvPr id="110601" name="Line 21"/>
            <p:cNvSpPr/>
            <p:nvPr/>
          </p:nvSpPr>
          <p:spPr>
            <a:xfrm>
              <a:off x="8062664" y="3497535"/>
              <a:ext cx="0" cy="304800"/>
            </a:xfrm>
            <a:prstGeom prst="line">
              <a:avLst/>
            </a:prstGeom>
            <a:ln w="9525" cap="flat" cmpd="sng">
              <a:solidFill>
                <a:schemeClr val="tx1"/>
              </a:solidFill>
              <a:prstDash val="solid"/>
              <a:miter/>
              <a:headEnd type="none" w="med" len="med"/>
              <a:tailEnd type="none" w="med" len="med"/>
            </a:ln>
          </p:spPr>
        </p:sp>
      </p:grpSp>
      <p:grpSp>
        <p:nvGrpSpPr>
          <p:cNvPr id="110602" name="组合 6"/>
          <p:cNvGrpSpPr/>
          <p:nvPr/>
        </p:nvGrpSpPr>
        <p:grpSpPr>
          <a:xfrm>
            <a:off x="4252913" y="2781300"/>
            <a:ext cx="1741487" cy="1195388"/>
            <a:chOff x="4252664" y="2781573"/>
            <a:chExt cx="1741748" cy="1195994"/>
          </a:xfrm>
        </p:grpSpPr>
        <p:sp>
          <p:nvSpPr>
            <p:cNvPr id="110603" name="AutoShape 11"/>
            <p:cNvSpPr/>
            <p:nvPr/>
          </p:nvSpPr>
          <p:spPr>
            <a:xfrm>
              <a:off x="4252664" y="2964135"/>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聘用</a:t>
              </a:r>
            </a:p>
          </p:txBody>
        </p:sp>
        <p:sp>
          <p:nvSpPr>
            <p:cNvPr id="110604" name="Line 19"/>
            <p:cNvSpPr/>
            <p:nvPr/>
          </p:nvSpPr>
          <p:spPr>
            <a:xfrm flipH="1">
              <a:off x="4862264" y="2781573"/>
              <a:ext cx="1132148" cy="182562"/>
            </a:xfrm>
            <a:prstGeom prst="line">
              <a:avLst/>
            </a:prstGeom>
            <a:ln w="9525" cap="flat" cmpd="sng">
              <a:solidFill>
                <a:schemeClr val="tx1"/>
              </a:solidFill>
              <a:prstDash val="solid"/>
              <a:miter/>
              <a:headEnd type="triangle" w="med" len="med"/>
              <a:tailEnd type="none" w="med" len="med"/>
            </a:ln>
          </p:spPr>
        </p:sp>
        <p:sp>
          <p:nvSpPr>
            <p:cNvPr id="110605" name="Line 23"/>
            <p:cNvSpPr/>
            <p:nvPr/>
          </p:nvSpPr>
          <p:spPr>
            <a:xfrm>
              <a:off x="4862264" y="3497535"/>
              <a:ext cx="0" cy="480032"/>
            </a:xfrm>
            <a:prstGeom prst="line">
              <a:avLst/>
            </a:prstGeom>
            <a:ln w="9525" cap="flat" cmpd="sng">
              <a:solidFill>
                <a:schemeClr val="tx1"/>
              </a:solidFill>
              <a:prstDash val="solid"/>
              <a:miter/>
              <a:headEnd type="none" w="med" len="med"/>
              <a:tailEnd type="none" w="med" len="med"/>
            </a:ln>
          </p:spPr>
        </p:sp>
      </p:grpSp>
      <p:grpSp>
        <p:nvGrpSpPr>
          <p:cNvPr id="110606" name="组合 3"/>
          <p:cNvGrpSpPr/>
          <p:nvPr/>
        </p:nvGrpSpPr>
        <p:grpSpPr>
          <a:xfrm>
            <a:off x="5965825" y="620713"/>
            <a:ext cx="935038" cy="1008062"/>
            <a:chOff x="2051720" y="4797152"/>
            <a:chExt cx="936104" cy="1008112"/>
          </a:xfrm>
        </p:grpSpPr>
        <p:sp>
          <p:nvSpPr>
            <p:cNvPr id="2" name="矩形 1"/>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学院</a:t>
              </a:r>
            </a:p>
          </p:txBody>
        </p:sp>
        <p:sp>
          <p:nvSpPr>
            <p:cNvPr id="3" name="矩形 2"/>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0609" name="组合 30"/>
          <p:cNvGrpSpPr/>
          <p:nvPr/>
        </p:nvGrpSpPr>
        <p:grpSpPr>
          <a:xfrm>
            <a:off x="5994400" y="2636838"/>
            <a:ext cx="936625" cy="1008062"/>
            <a:chOff x="2051720" y="4797152"/>
            <a:chExt cx="936104" cy="1008112"/>
          </a:xfrm>
        </p:grpSpPr>
        <p:sp>
          <p:nvSpPr>
            <p:cNvPr id="32" name="矩形 31"/>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33" name="矩形 32"/>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0612" name="组合 33"/>
          <p:cNvGrpSpPr/>
          <p:nvPr/>
        </p:nvGrpSpPr>
        <p:grpSpPr>
          <a:xfrm>
            <a:off x="7594600" y="3789363"/>
            <a:ext cx="936625" cy="1008062"/>
            <a:chOff x="2051720" y="4797152"/>
            <a:chExt cx="936104" cy="1008112"/>
          </a:xfrm>
        </p:grpSpPr>
        <p:sp>
          <p:nvSpPr>
            <p:cNvPr id="35" name="矩形 34"/>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班级</a:t>
              </a:r>
            </a:p>
          </p:txBody>
        </p:sp>
        <p:sp>
          <p:nvSpPr>
            <p:cNvPr id="36" name="矩形 35"/>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0615" name="组合 36"/>
          <p:cNvGrpSpPr/>
          <p:nvPr/>
        </p:nvGrpSpPr>
        <p:grpSpPr>
          <a:xfrm>
            <a:off x="4370388" y="3976688"/>
            <a:ext cx="936625" cy="1008062"/>
            <a:chOff x="2051720" y="4797152"/>
            <a:chExt cx="936104" cy="1008112"/>
          </a:xfrm>
        </p:grpSpPr>
        <p:sp>
          <p:nvSpPr>
            <p:cNvPr id="38" name="矩形 37"/>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39" name="矩形 38"/>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0618" name="组合 39"/>
          <p:cNvGrpSpPr/>
          <p:nvPr/>
        </p:nvGrpSpPr>
        <p:grpSpPr>
          <a:xfrm>
            <a:off x="7629525" y="5661025"/>
            <a:ext cx="936625" cy="1008063"/>
            <a:chOff x="2051720" y="4797152"/>
            <a:chExt cx="936104" cy="1008112"/>
          </a:xfrm>
        </p:grpSpPr>
        <p:sp>
          <p:nvSpPr>
            <p:cNvPr id="41" name="矩形 40"/>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42" name="矩形 41"/>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0621" name="组合 42"/>
          <p:cNvGrpSpPr/>
          <p:nvPr/>
        </p:nvGrpSpPr>
        <p:grpSpPr>
          <a:xfrm>
            <a:off x="4976813" y="5829300"/>
            <a:ext cx="935037" cy="1008063"/>
            <a:chOff x="2051720" y="4797152"/>
            <a:chExt cx="936104" cy="1008112"/>
          </a:xfrm>
        </p:grpSpPr>
        <p:sp>
          <p:nvSpPr>
            <p:cNvPr id="44" name="矩形 43"/>
            <p:cNvSpPr/>
            <p:nvPr/>
          </p:nvSpPr>
          <p:spPr>
            <a:xfrm>
              <a:off x="2051720" y="4797152"/>
              <a:ext cx="936104" cy="3762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45" name="矩形 44"/>
            <p:cNvSpPr/>
            <p:nvPr/>
          </p:nvSpPr>
          <p:spPr>
            <a:xfrm>
              <a:off x="2051720" y="5173408"/>
              <a:ext cx="936104" cy="63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sp>
        <p:nvSpPr>
          <p:cNvPr id="46" name="Text Box 30"/>
          <p:cNvSpPr txBox="1">
            <a:spLocks noChangeArrowheads="1"/>
          </p:cNvSpPr>
          <p:nvPr/>
        </p:nvSpPr>
        <p:spPr bwMode="auto">
          <a:xfrm>
            <a:off x="179388" y="1773238"/>
            <a:ext cx="3271838" cy="3478213"/>
          </a:xfrm>
          <a:prstGeom prst="rect">
            <a:avLst/>
          </a:prstGeom>
          <a:noFill/>
          <a:ln w="9525">
            <a:noFill/>
            <a:miter lim="800000"/>
          </a:ln>
          <a:effectLst/>
        </p:spPr>
        <p:txBody>
          <a:bodyPr>
            <a:spAutoFit/>
          </a:bodyPr>
          <a:lstStyle/>
          <a:p>
            <a:pPr marL="342900" marR="0" indent="-342900" defTabSz="914400">
              <a:buClrTx/>
              <a:buSzTx/>
              <a:buFontTx/>
              <a:buNone/>
              <a:defRPr/>
            </a:pPr>
            <a:r>
              <a:rPr kumimoji="1" lang="zh-CN" altLang="en-US" kern="1200" cap="none" spc="0" normalizeH="0" baseline="0" noProof="0" dirty="0">
                <a:latin typeface="华文新魏" panose="02010800040101010101" pitchFamily="2" charset="-122"/>
                <a:ea typeface="华文新魏" panose="02010800040101010101" pitchFamily="2" charset="-122"/>
                <a:cs typeface="+mn-cs"/>
              </a:rPr>
              <a:t>（</a:t>
            </a:r>
            <a:r>
              <a:rPr kumimoji="1" lang="en-US" altLang="zh-CN" kern="1200" cap="none" spc="0" normalizeH="0" baseline="0" noProof="0" dirty="0">
                <a:latin typeface="华文新魏" panose="02010800040101010101" pitchFamily="2" charset="-122"/>
                <a:ea typeface="华文新魏" panose="02010800040101010101" pitchFamily="2" charset="-122"/>
                <a:cs typeface="+mn-cs"/>
              </a:rPr>
              <a:t>4</a:t>
            </a:r>
            <a:r>
              <a:rPr kumimoji="1" lang="zh-CN" altLang="en-US" kern="1200" cap="none" spc="0" normalizeH="0" baseline="0" noProof="0" dirty="0">
                <a:latin typeface="华文新魏" panose="02010800040101010101" pitchFamily="2" charset="-122"/>
                <a:ea typeface="华文新魏" panose="02010800040101010101" pitchFamily="2" charset="-122"/>
                <a:cs typeface="+mn-cs"/>
              </a:rPr>
              <a:t>）每个班级多名学生，而每个学生又只能属于一个班。</a:t>
            </a:r>
            <a:endParaRPr kumimoji="1" lang="en-US" altLang="zh-CN" kern="1200" cap="none" spc="0" normalizeH="0" baseline="0" noProof="0" dirty="0">
              <a:latin typeface="华文新魏" panose="02010800040101010101" pitchFamily="2" charset="-122"/>
              <a:ea typeface="华文新魏" panose="02010800040101010101" pitchFamily="2" charset="-122"/>
              <a:cs typeface="+mn-cs"/>
            </a:endParaRPr>
          </a:p>
          <a:p>
            <a:pPr marL="342900" marR="0" indent="-342900" defTabSz="914400">
              <a:buClrTx/>
              <a:buSzTx/>
              <a:buFontTx/>
              <a:buNone/>
              <a:defRPr/>
            </a:pPr>
            <a:endParaRPr kumimoji="1" lang="zh-CN" altLang="en-US" kern="1200" cap="none" spc="0" normalizeH="0" baseline="0" noProof="0" dirty="0">
              <a:latin typeface="华文新魏" panose="02010800040101010101" pitchFamily="2" charset="-122"/>
              <a:ea typeface="华文新魏" panose="02010800040101010101" pitchFamily="2" charset="-122"/>
              <a:cs typeface="+mn-cs"/>
            </a:endParaRPr>
          </a:p>
          <a:p>
            <a:pPr marR="0" defTabSz="914400">
              <a:buClrTx/>
              <a:buSzTx/>
              <a:buFontTx/>
              <a:buNone/>
              <a:defRPr/>
            </a:pPr>
            <a:r>
              <a:rPr kumimoji="1" lang="zh-CN" altLang="en-US" kern="1200" cap="none" spc="0" normalizeH="0" baseline="0" noProof="0" dirty="0">
                <a:latin typeface="华文新魏" panose="02010800040101010101" pitchFamily="2" charset="-122"/>
                <a:ea typeface="华文新魏" panose="02010800040101010101" pitchFamily="2" charset="-122"/>
                <a:cs typeface="+mn-cs"/>
              </a:rPr>
              <a:t>（</a:t>
            </a:r>
            <a:r>
              <a:rPr kumimoji="1" lang="en-US" altLang="zh-CN" kern="1200" cap="none" spc="0" normalizeH="0" baseline="0" noProof="0" dirty="0">
                <a:latin typeface="华文新魏" panose="02010800040101010101" pitchFamily="2" charset="-122"/>
                <a:ea typeface="华文新魏" panose="02010800040101010101" pitchFamily="2" charset="-122"/>
                <a:cs typeface="+mn-cs"/>
              </a:rPr>
              <a:t>5</a:t>
            </a:r>
            <a:r>
              <a:rPr kumimoji="1" lang="zh-CN" altLang="en-US" kern="1200" cap="none" spc="0" normalizeH="0" baseline="0" noProof="0" dirty="0">
                <a:latin typeface="华文新魏" panose="02010800040101010101" pitchFamily="2" charset="-122"/>
                <a:ea typeface="华文新魏" panose="02010800040101010101" pitchFamily="2" charset="-122"/>
                <a:cs typeface="+mn-cs"/>
              </a:rPr>
              <a:t>）每门课程只由一位老师讲授，而每个教师却能讲多门课。</a:t>
            </a:r>
            <a:endParaRPr kumimoji="1" lang="en-US" altLang="zh-CN" kern="1200" cap="none" spc="0" normalizeH="0" baseline="0" noProof="0" dirty="0">
              <a:latin typeface="华文新魏" panose="02010800040101010101" pitchFamily="2" charset="-122"/>
              <a:ea typeface="华文新魏" panose="02010800040101010101" pitchFamily="2" charset="-122"/>
              <a:cs typeface="+mn-cs"/>
            </a:endParaRPr>
          </a:p>
          <a:p>
            <a:pPr marR="0" defTabSz="914400">
              <a:buClrTx/>
              <a:buSzTx/>
              <a:buFontTx/>
              <a:buNone/>
              <a:defRPr/>
            </a:pPr>
            <a:endParaRPr kumimoji="1" lang="zh-CN" altLang="en-US" kern="1200" cap="none" spc="0" normalizeH="0" baseline="0" noProof="0" dirty="0">
              <a:latin typeface="华文新魏" panose="02010800040101010101" pitchFamily="2" charset="-122"/>
              <a:ea typeface="华文新魏" panose="02010800040101010101" pitchFamily="2" charset="-122"/>
              <a:cs typeface="+mn-cs"/>
            </a:endParaRPr>
          </a:p>
          <a:p>
            <a:pPr marL="342900" marR="0" indent="-342900" defTabSz="914400">
              <a:buClrTx/>
              <a:buSzTx/>
              <a:buFontTx/>
              <a:buNone/>
              <a:defRPr/>
            </a:pPr>
            <a:r>
              <a:rPr kumimoji="1" lang="en-US" altLang="zh-CN" kern="1200" cap="none" spc="0" normalizeH="0" baseline="0" noProof="0" dirty="0">
                <a:latin typeface="华文新魏" panose="02010800040101010101" pitchFamily="2" charset="-122"/>
                <a:ea typeface="华文新魏" panose="02010800040101010101" pitchFamily="2" charset="-122"/>
                <a:cs typeface="+mn-cs"/>
              </a:rPr>
              <a:t>（6）</a:t>
            </a:r>
            <a:r>
              <a:rPr kumimoji="1" lang="zh-CN" altLang="en-US" kern="1200" cap="none" spc="0" normalizeH="0" baseline="0" noProof="0" dirty="0">
                <a:latin typeface="华文新魏" panose="02010800040101010101" pitchFamily="2" charset="-122"/>
                <a:ea typeface="华文新魏" panose="02010800040101010101" pitchFamily="2" charset="-122"/>
                <a:cs typeface="+mn-cs"/>
              </a:rPr>
              <a:t>每个课由多名学生选修，每个学生可选多门课。</a:t>
            </a:r>
            <a:endParaRPr kumimoji="1" lang="en-US" altLang="zh-CN" kern="1200" cap="none" spc="0" normalizeH="0" baseline="0" noProof="0" dirty="0">
              <a:latin typeface="华文新魏" panose="02010800040101010101" pitchFamily="2" charset="-122"/>
              <a:ea typeface="华文新魏" panose="02010800040101010101" pitchFamily="2" charset="-122"/>
              <a:cs typeface="+mn-cs"/>
            </a:endParaRPr>
          </a:p>
        </p:txBody>
      </p:sp>
      <p:grpSp>
        <p:nvGrpSpPr>
          <p:cNvPr id="53" name="组合 52"/>
          <p:cNvGrpSpPr/>
          <p:nvPr/>
        </p:nvGrpSpPr>
        <p:grpSpPr>
          <a:xfrm>
            <a:off x="7380288" y="4797425"/>
            <a:ext cx="1219200" cy="866775"/>
            <a:chOff x="7381056" y="4090689"/>
            <a:chExt cx="1219200" cy="867222"/>
          </a:xfrm>
        </p:grpSpPr>
        <p:sp>
          <p:nvSpPr>
            <p:cNvPr id="110626" name="AutoShape 17"/>
            <p:cNvSpPr/>
            <p:nvPr/>
          </p:nvSpPr>
          <p:spPr>
            <a:xfrm>
              <a:off x="7381056" y="4306714"/>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有</a:t>
              </a:r>
            </a:p>
          </p:txBody>
        </p:sp>
        <p:sp>
          <p:nvSpPr>
            <p:cNvPr id="110627" name="Line 26"/>
            <p:cNvSpPr/>
            <p:nvPr/>
          </p:nvSpPr>
          <p:spPr>
            <a:xfrm>
              <a:off x="7990656" y="4090689"/>
              <a:ext cx="0" cy="216025"/>
            </a:xfrm>
            <a:prstGeom prst="line">
              <a:avLst/>
            </a:prstGeom>
            <a:ln w="9525" cap="flat" cmpd="sng">
              <a:solidFill>
                <a:schemeClr val="tx1"/>
              </a:solidFill>
              <a:prstDash val="solid"/>
              <a:miter/>
              <a:headEnd type="triangle" w="med" len="med"/>
              <a:tailEnd type="none" w="med" len="med"/>
            </a:ln>
          </p:spPr>
        </p:sp>
        <p:sp>
          <p:nvSpPr>
            <p:cNvPr id="110628" name="Line 27"/>
            <p:cNvSpPr/>
            <p:nvPr/>
          </p:nvSpPr>
          <p:spPr>
            <a:xfrm>
              <a:off x="7990656" y="4843611"/>
              <a:ext cx="0" cy="114300"/>
            </a:xfrm>
            <a:prstGeom prst="line">
              <a:avLst/>
            </a:prstGeom>
            <a:ln w="9525" cap="flat" cmpd="sng">
              <a:solidFill>
                <a:schemeClr val="tx1"/>
              </a:solidFill>
              <a:prstDash val="solid"/>
              <a:miter/>
              <a:headEnd type="none" w="med" len="med"/>
              <a:tailEnd type="none" w="med" len="med"/>
            </a:ln>
          </p:spPr>
        </p:sp>
      </p:grpSp>
      <p:grpSp>
        <p:nvGrpSpPr>
          <p:cNvPr id="4" name="组合 3"/>
          <p:cNvGrpSpPr/>
          <p:nvPr/>
        </p:nvGrpSpPr>
        <p:grpSpPr>
          <a:xfrm>
            <a:off x="3563938" y="4984750"/>
            <a:ext cx="1412875" cy="1536700"/>
            <a:chOff x="3563938" y="4984750"/>
            <a:chExt cx="1412875" cy="1536700"/>
          </a:xfrm>
        </p:grpSpPr>
        <p:sp>
          <p:nvSpPr>
            <p:cNvPr id="8" name="流程图: 决策 7"/>
            <p:cNvSpPr/>
            <p:nvPr/>
          </p:nvSpPr>
          <p:spPr>
            <a:xfrm>
              <a:off x="3563938" y="5607050"/>
              <a:ext cx="1274762" cy="746125"/>
            </a:xfrm>
            <a:prstGeom prst="flowChartDecisio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华文行楷" panose="02010800040101010101" pitchFamily="2" charset="-122"/>
                  <a:ea typeface="华文行楷" panose="02010800040101010101" pitchFamily="2" charset="-122"/>
                  <a:cs typeface="+mn-cs"/>
                </a:rPr>
                <a:t>讲授</a:t>
              </a:r>
            </a:p>
          </p:txBody>
        </p:sp>
        <p:cxnSp>
          <p:nvCxnSpPr>
            <p:cNvPr id="10" name="直接连接符 9"/>
            <p:cNvCxnSpPr>
              <a:stCxn id="8" idx="0"/>
              <a:endCxn id="39" idx="2"/>
            </p:cNvCxnSpPr>
            <p:nvPr/>
          </p:nvCxnSpPr>
          <p:spPr>
            <a:xfrm flipV="1">
              <a:off x="4202113" y="4984750"/>
              <a:ext cx="636587" cy="62230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2"/>
              <a:endCxn id="45" idx="1"/>
            </p:cNvCxnSpPr>
            <p:nvPr/>
          </p:nvCxnSpPr>
          <p:spPr>
            <a:xfrm>
              <a:off x="4202113" y="6353175"/>
              <a:ext cx="774700" cy="1682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5911850" y="5995988"/>
            <a:ext cx="1717675" cy="533400"/>
            <a:chOff x="5911850" y="5995621"/>
            <a:chExt cx="1717675" cy="533400"/>
          </a:xfrm>
        </p:grpSpPr>
        <p:cxnSp>
          <p:nvCxnSpPr>
            <p:cNvPr id="6" name="直接连接符 5"/>
            <p:cNvCxnSpPr>
              <a:stCxn id="8" idx="2"/>
              <a:endCxn id="110636" idx="1"/>
            </p:cNvCxnSpPr>
            <p:nvPr/>
          </p:nvCxnSpPr>
          <p:spPr>
            <a:xfrm>
              <a:off x="5911850" y="6262321"/>
              <a:ext cx="2492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635" name="组合 22"/>
            <p:cNvGrpSpPr/>
            <p:nvPr/>
          </p:nvGrpSpPr>
          <p:grpSpPr>
            <a:xfrm>
              <a:off x="6161088" y="5995621"/>
              <a:ext cx="1468437" cy="533400"/>
              <a:chOff x="6161088" y="5995621"/>
              <a:chExt cx="1468437" cy="533400"/>
            </a:xfrm>
          </p:grpSpPr>
          <p:sp>
            <p:nvSpPr>
              <p:cNvPr id="110636" name="AutoShape 18"/>
              <p:cNvSpPr/>
              <p:nvPr/>
            </p:nvSpPr>
            <p:spPr>
              <a:xfrm>
                <a:off x="6161088" y="5995621"/>
                <a:ext cx="1219200" cy="533400"/>
              </a:xfrm>
              <a:prstGeom prst="flowChartDecision">
                <a:avLst/>
              </a:prstGeom>
              <a:noFill/>
              <a:ln w="9525" cap="flat" cmpd="sng">
                <a:solidFill>
                  <a:schemeClr val="tx1"/>
                </a:solidFill>
                <a:prstDash val="solid"/>
                <a:miter/>
                <a:headEnd type="none" w="med" len="med"/>
                <a:tailEnd type="none" w="med" len="med"/>
              </a:ln>
            </p:spPr>
            <p:txBody>
              <a:bodyPr wrap="none" anchor="ctr" anchorCtr="0"/>
              <a:lstStyle/>
              <a:p>
                <a:pPr algn="ctr"/>
                <a:r>
                  <a:rPr lang="zh-CN" altLang="en-US" sz="2400" b="0" dirty="0">
                    <a:solidFill>
                      <a:srgbClr val="FF0000"/>
                    </a:solidFill>
                    <a:latin typeface="华文行楷" panose="02010800040101010101" pitchFamily="2" charset="-122"/>
                    <a:ea typeface="华文行楷" panose="02010800040101010101" pitchFamily="2" charset="-122"/>
                  </a:rPr>
                  <a:t>选修</a:t>
                </a:r>
              </a:p>
            </p:txBody>
          </p:sp>
          <p:cxnSp>
            <p:nvCxnSpPr>
              <p:cNvPr id="22" name="直接连接符 21"/>
              <p:cNvCxnSpPr>
                <a:stCxn id="42" idx="1"/>
                <a:endCxn id="110636" idx="3"/>
              </p:cNvCxnSpPr>
              <p:nvPr/>
            </p:nvCxnSpPr>
            <p:spPr>
              <a:xfrm flipH="1" flipV="1">
                <a:off x="7380288" y="6262321"/>
                <a:ext cx="249237" cy="904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 name="TextBox 23"/>
          <p:cNvSpPr txBox="1"/>
          <p:nvPr/>
        </p:nvSpPr>
        <p:spPr>
          <a:xfrm>
            <a:off x="6227763" y="4905375"/>
            <a:ext cx="701675" cy="400050"/>
          </a:xfrm>
          <a:prstGeom prst="rect">
            <a:avLst/>
          </a:prstGeom>
          <a:solidFill>
            <a:schemeClr val="bg1"/>
          </a:solidFill>
          <a:ln w="6350" cap="flat" cmpd="sng">
            <a:solidFill>
              <a:schemeClr val="tx1"/>
            </a:solidFill>
            <a:prstDash val="solid"/>
            <a:miter/>
            <a:headEnd type="none" w="med" len="med"/>
            <a:tailEnd type="none" w="med" len="med"/>
          </a:ln>
        </p:spPr>
        <p:txBody>
          <a:bodyPr wrap="none" anchor="t" anchorCtr="0">
            <a:spAutoFit/>
          </a:bodyPr>
          <a:lstStyle/>
          <a:p>
            <a:pPr eaLnBrk="0" hangingPunct="0"/>
            <a:r>
              <a:rPr lang="zh-CN" altLang="en-US" dirty="0">
                <a:latin typeface="楷体_GB2312"/>
                <a:ea typeface="楷体_GB2312"/>
              </a:rPr>
              <a:t>成绩</a:t>
            </a:r>
          </a:p>
        </p:txBody>
      </p:sp>
      <p:cxnSp>
        <p:nvCxnSpPr>
          <p:cNvPr id="26" name="直接连接符 25"/>
          <p:cNvCxnSpPr>
            <a:stCxn id="110636" idx="0"/>
            <a:endCxn id="24" idx="2"/>
          </p:cNvCxnSpPr>
          <p:nvPr/>
        </p:nvCxnSpPr>
        <p:spPr>
          <a:xfrm flipH="1" flipV="1">
            <a:off x="6578600" y="5305425"/>
            <a:ext cx="192088" cy="6905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barn(inVertical)">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arn(inVertical)">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down)">
                                      <p:cBhvr>
                                        <p:cTn id="34" dur="500"/>
                                        <p:tgtEl>
                                          <p:spTgt spid="2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3"/>
          <p:cNvSpPr>
            <a:spLocks noGrp="1"/>
          </p:cNvSpPr>
          <p:nvPr>
            <p:ph type="body" idx="4294967295"/>
          </p:nvPr>
        </p:nvSpPr>
        <p:spPr>
          <a:xfrm>
            <a:off x="0" y="0"/>
            <a:ext cx="1403350" cy="1125538"/>
          </a:xfrm>
          <a:solidFill>
            <a:schemeClr val="bg1"/>
          </a:solidFill>
        </p:spPr>
        <p:txBody>
          <a:bodyPr wrap="square" lIns="91440" tIns="45720" rIns="91440" bIns="45720" anchor="t" anchorCtr="0"/>
          <a:lstStyle/>
          <a:p>
            <a:r>
              <a:rPr lang="zh-CN" altLang="en-US" dirty="0">
                <a:effectLst/>
                <a:latin typeface="华文行楷" panose="02010800040101010101" pitchFamily="2" charset="-122"/>
                <a:ea typeface="华文行楷" panose="02010800040101010101" pitchFamily="2" charset="-122"/>
              </a:rPr>
              <a:t>实例</a:t>
            </a:r>
          </a:p>
        </p:txBody>
      </p:sp>
      <p:sp>
        <p:nvSpPr>
          <p:cNvPr id="325637" name="Rectangle 5"/>
          <p:cNvSpPr/>
          <p:nvPr/>
        </p:nvSpPr>
        <p:spPr>
          <a:xfrm>
            <a:off x="395288" y="692150"/>
            <a:ext cx="8496300" cy="2305050"/>
          </a:xfrm>
          <a:prstGeom prst="rect">
            <a:avLst/>
          </a:prstGeom>
          <a:solidFill>
            <a:schemeClr val="bg1"/>
          </a:solidFill>
          <a:ln w="9525">
            <a:noFill/>
          </a:ln>
        </p:spPr>
        <p:txBody>
          <a:bodyPr anchor="t" anchorCtr="0"/>
          <a:lstStyle/>
          <a:p>
            <a:pPr marL="342900" indent="-342900" eaLnBrk="0" hangingPunct="0">
              <a:lnSpc>
                <a:spcPct val="80000"/>
              </a:lnSpc>
              <a:spcBef>
                <a:spcPct val="20000"/>
              </a:spcBef>
              <a:buChar char="•"/>
            </a:pPr>
            <a:r>
              <a:rPr lang="zh-CN" altLang="en-US" sz="2400" dirty="0">
                <a:latin typeface="华文新魏" panose="02010800040101010101" pitchFamily="2" charset="-122"/>
                <a:ea typeface="华文新魏" panose="02010800040101010101" pitchFamily="2" charset="-122"/>
              </a:rPr>
              <a:t>用</a:t>
            </a:r>
            <a:r>
              <a:rPr lang="en-US" altLang="zh-CN" sz="2400" dirty="0">
                <a:latin typeface="华文新魏" panose="02010800040101010101" pitchFamily="2" charset="-122"/>
                <a:ea typeface="华文新魏" panose="02010800040101010101" pitchFamily="2" charset="-122"/>
              </a:rPr>
              <a:t>E-R</a:t>
            </a:r>
            <a:r>
              <a:rPr lang="zh-CN" altLang="en-US" sz="2400" dirty="0">
                <a:latin typeface="华文新魏" panose="02010800040101010101" pitchFamily="2" charset="-122"/>
                <a:ea typeface="华文新魏" panose="02010800040101010101" pitchFamily="2" charset="-122"/>
              </a:rPr>
              <a:t>图来表示某个工厂物资管理的概念模型</a:t>
            </a:r>
          </a:p>
          <a:p>
            <a:pPr marL="342900" indent="-342900" eaLnBrk="0" hangingPunct="0">
              <a:lnSpc>
                <a:spcPct val="80000"/>
              </a:lnSpc>
              <a:spcBef>
                <a:spcPct val="20000"/>
              </a:spcBef>
              <a:buChar char="•"/>
            </a:pPr>
            <a:r>
              <a:rPr lang="zh-CN" altLang="en-US" sz="2400" dirty="0">
                <a:latin typeface="华文新魏" panose="02010800040101010101" pitchFamily="2" charset="-122"/>
                <a:ea typeface="华文新魏" panose="02010800040101010101" pitchFamily="2" charset="-122"/>
              </a:rPr>
              <a:t>物资管理涉及的实体有</a:t>
            </a:r>
          </a:p>
          <a:p>
            <a:pPr marL="742950" lvl="1" indent="-285750" algn="l" rtl="0" eaLnBrk="0" fontAlgn="base" hangingPunct="0">
              <a:lnSpc>
                <a:spcPct val="80000"/>
              </a:lnSpc>
              <a:spcBef>
                <a:spcPct val="20000"/>
              </a:spcBef>
              <a:spcAft>
                <a:spcPct val="0"/>
              </a:spcAft>
              <a:buChar char="–"/>
            </a:pPr>
            <a:r>
              <a:rPr lang="zh-CN" altLang="en-US" sz="2000" dirty="0">
                <a:solidFill>
                  <a:srgbClr val="0000FF"/>
                </a:solidFill>
                <a:latin typeface="华文新魏" panose="02010800040101010101" pitchFamily="2" charset="-122"/>
                <a:ea typeface="华文新魏" panose="02010800040101010101" pitchFamily="2" charset="-122"/>
              </a:rPr>
              <a:t>仓库   属性有仓库号、面积、电话号码</a:t>
            </a:r>
          </a:p>
          <a:p>
            <a:pPr marL="742950" lvl="1" indent="-285750" algn="l" rtl="0" eaLnBrk="0" fontAlgn="base" hangingPunct="0">
              <a:lnSpc>
                <a:spcPct val="80000"/>
              </a:lnSpc>
              <a:spcBef>
                <a:spcPct val="20000"/>
              </a:spcBef>
              <a:spcAft>
                <a:spcPct val="0"/>
              </a:spcAft>
              <a:buChar char="–"/>
            </a:pPr>
            <a:r>
              <a:rPr lang="zh-CN" altLang="en-US" sz="2000" dirty="0">
                <a:solidFill>
                  <a:srgbClr val="0000FF"/>
                </a:solidFill>
                <a:latin typeface="华文新魏" panose="02010800040101010101" pitchFamily="2" charset="-122"/>
                <a:ea typeface="华文新魏" panose="02010800040101010101" pitchFamily="2" charset="-122"/>
              </a:rPr>
              <a:t>零件  属性有零件号、名称、规格、单价、描述</a:t>
            </a:r>
          </a:p>
          <a:p>
            <a:pPr marL="742950" lvl="1" indent="-285750" algn="l" rtl="0" eaLnBrk="0" fontAlgn="base" hangingPunct="0">
              <a:lnSpc>
                <a:spcPct val="80000"/>
              </a:lnSpc>
              <a:spcBef>
                <a:spcPct val="20000"/>
              </a:spcBef>
              <a:spcAft>
                <a:spcPct val="0"/>
              </a:spcAft>
              <a:buChar char="–"/>
            </a:pPr>
            <a:r>
              <a:rPr lang="zh-CN" altLang="en-US" sz="2000" dirty="0">
                <a:solidFill>
                  <a:srgbClr val="0000FF"/>
                </a:solidFill>
                <a:latin typeface="华文新魏" panose="02010800040101010101" pitchFamily="2" charset="-122"/>
                <a:ea typeface="华文新魏" panose="02010800040101010101" pitchFamily="2" charset="-122"/>
              </a:rPr>
              <a:t>供应商 属性有供应商号、姓名、地址、电话号码、账号</a:t>
            </a:r>
          </a:p>
          <a:p>
            <a:pPr marL="742950" lvl="1" indent="-285750" algn="l" rtl="0" eaLnBrk="0" fontAlgn="base" hangingPunct="0">
              <a:lnSpc>
                <a:spcPct val="80000"/>
              </a:lnSpc>
              <a:spcBef>
                <a:spcPct val="20000"/>
              </a:spcBef>
              <a:spcAft>
                <a:spcPct val="0"/>
              </a:spcAft>
              <a:buChar char="–"/>
            </a:pPr>
            <a:r>
              <a:rPr lang="zh-CN" altLang="en-US" sz="2000" dirty="0">
                <a:solidFill>
                  <a:srgbClr val="0000FF"/>
                </a:solidFill>
                <a:latin typeface="华文新魏" panose="02010800040101010101" pitchFamily="2" charset="-122"/>
                <a:ea typeface="华文新魏" panose="02010800040101010101" pitchFamily="2" charset="-122"/>
              </a:rPr>
              <a:t>项目   属性有项目号、预算、开工日期</a:t>
            </a:r>
          </a:p>
          <a:p>
            <a:pPr marL="742950" lvl="1" indent="-285750" algn="l" rtl="0" eaLnBrk="0" fontAlgn="base" hangingPunct="0">
              <a:lnSpc>
                <a:spcPct val="80000"/>
              </a:lnSpc>
              <a:spcBef>
                <a:spcPct val="20000"/>
              </a:spcBef>
              <a:spcAft>
                <a:spcPct val="0"/>
              </a:spcAft>
              <a:buChar char="–"/>
            </a:pPr>
            <a:r>
              <a:rPr lang="zh-CN" altLang="en-US" sz="2000" dirty="0">
                <a:solidFill>
                  <a:srgbClr val="0000FF"/>
                </a:solidFill>
                <a:latin typeface="华文新魏" panose="02010800040101010101" pitchFamily="2" charset="-122"/>
                <a:ea typeface="华文新魏" panose="02010800040101010101" pitchFamily="2" charset="-122"/>
              </a:rPr>
              <a:t>职工   属性有职工号、姓名、年龄、职称</a:t>
            </a:r>
            <a:endParaRPr lang="zh-CN" altLang="en-US" sz="2400" dirty="0">
              <a:solidFill>
                <a:srgbClr val="0000FF"/>
              </a:solidFill>
              <a:latin typeface="华文新魏" panose="02010800040101010101" pitchFamily="2" charset="-122"/>
              <a:ea typeface="华文新魏" panose="02010800040101010101" pitchFamily="2" charset="-122"/>
            </a:endParaRPr>
          </a:p>
        </p:txBody>
      </p:sp>
      <p:sp>
        <p:nvSpPr>
          <p:cNvPr id="325638" name="Rectangle 6"/>
          <p:cNvSpPr/>
          <p:nvPr/>
        </p:nvSpPr>
        <p:spPr>
          <a:xfrm>
            <a:off x="0" y="3355975"/>
            <a:ext cx="4643438" cy="3313113"/>
          </a:xfrm>
          <a:prstGeom prst="rect">
            <a:avLst/>
          </a:prstGeom>
          <a:solidFill>
            <a:schemeClr val="bg1"/>
          </a:solidFill>
          <a:ln w="9525">
            <a:noFill/>
          </a:ln>
        </p:spPr>
        <p:txBody>
          <a:bodyPr anchor="t" anchorCtr="0"/>
          <a:lstStyle/>
          <a:p>
            <a:pPr marL="342900" indent="-342900" eaLnBrk="0" hangingPunct="0">
              <a:spcBef>
                <a:spcPct val="20000"/>
              </a:spcBef>
            </a:pPr>
            <a:r>
              <a:rPr lang="zh-CN" altLang="en-US" dirty="0">
                <a:latin typeface="华文新魏" panose="02010800040101010101" pitchFamily="2" charset="-122"/>
                <a:ea typeface="华文新魏" panose="02010800040101010101" pitchFamily="2" charset="-122"/>
              </a:rPr>
              <a:t>这些实体之间的联系如下： </a:t>
            </a:r>
          </a:p>
          <a:p>
            <a:pPr marL="342900" indent="-342900" eaLnBrk="0" hangingPunct="0">
              <a:spcBef>
                <a:spcPct val="20000"/>
              </a:spcBef>
            </a:pPr>
            <a:r>
              <a:rPr lang="zh-CN" altLang="en-US" dirty="0">
                <a:latin typeface="华文新魏" panose="02010800040101010101" pitchFamily="2" charset="-122"/>
                <a:ea typeface="华文新魏" panose="02010800040101010101" pitchFamily="2" charset="-122"/>
              </a:rPr>
              <a:t>（1）一个仓库可以存放多种零件，一种零件可以存放在多个仓库中，因此仓库和零件具有多对多的联系。用库存量来表示某种零件在某个仓库中的数量。</a:t>
            </a:r>
          </a:p>
          <a:p>
            <a:pPr marL="342900" indent="-342900" eaLnBrk="0" hangingPunct="0">
              <a:spcBef>
                <a:spcPct val="20000"/>
              </a:spcBef>
            </a:pPr>
            <a:r>
              <a:rPr lang="zh-CN" altLang="en-US" dirty="0">
                <a:latin typeface="华文新魏" panose="02010800040101010101" pitchFamily="2" charset="-122"/>
                <a:ea typeface="华文新魏" panose="02010800040101010101" pitchFamily="2" charset="-122"/>
              </a:rPr>
              <a:t>（2）一个仓库有多个职工当仓库保管员，一个职工只能在一个仓库工作，因此仓库和职工之间是一对多的联系</a:t>
            </a:r>
          </a:p>
        </p:txBody>
      </p:sp>
      <p:sp>
        <p:nvSpPr>
          <p:cNvPr id="325639" name="Rectangle 7"/>
          <p:cNvSpPr/>
          <p:nvPr/>
        </p:nvSpPr>
        <p:spPr>
          <a:xfrm>
            <a:off x="4572000" y="3644900"/>
            <a:ext cx="4572000" cy="2635250"/>
          </a:xfrm>
          <a:prstGeom prst="rect">
            <a:avLst/>
          </a:prstGeom>
          <a:noFill/>
          <a:ln w="9525">
            <a:noFill/>
          </a:ln>
        </p:spPr>
        <p:txBody>
          <a:bodyPr anchor="t" anchorCtr="0"/>
          <a:lstStyle/>
          <a:p>
            <a:pPr marL="342900" indent="-342900" eaLnBrk="0" hangingPunct="0">
              <a:spcBef>
                <a:spcPct val="20000"/>
              </a:spcBef>
            </a:pPr>
            <a:r>
              <a:rPr lang="zh-CN" altLang="en-US" dirty="0">
                <a:latin typeface="华文新魏" panose="02010800040101010101" pitchFamily="2" charset="-122"/>
                <a:ea typeface="华文新魏" panose="02010800040101010101" pitchFamily="2" charset="-122"/>
              </a:rPr>
              <a:t>（3）职工之间具有领导-被领导关系。即仓库主任领导若干保管员，因此职工实体集中具有一对多的联系。</a:t>
            </a:r>
          </a:p>
          <a:p>
            <a:pPr marL="342900" indent="-342900" eaLnBrk="0" hangingPunct="0">
              <a:spcBef>
                <a:spcPct val="20000"/>
              </a:spcBef>
            </a:pPr>
            <a:r>
              <a:rPr lang="zh-CN" altLang="en-US" dirty="0">
                <a:latin typeface="华文新魏" panose="02010800040101010101" pitchFamily="2" charset="-122"/>
                <a:ea typeface="华文新魏" panose="02010800040101010101" pitchFamily="2" charset="-122"/>
              </a:rPr>
              <a:t>（4）供应商、项目和零件三者之间具有多对多的联系。即一个供应商可以供给若干项目多种零件，每个项目可以使用不同供应商供应的零件，每种零件可由不同供应商供给。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5637"/>
                                        </p:tgtEl>
                                        <p:attrNameLst>
                                          <p:attrName>style.visibility</p:attrName>
                                        </p:attrNameLst>
                                      </p:cBhvr>
                                      <p:to>
                                        <p:strVal val="visible"/>
                                      </p:to>
                                    </p:set>
                                    <p:animEffect transition="in" filter="blinds(horizontal)">
                                      <p:cBhvr>
                                        <p:cTn id="7" dur="500"/>
                                        <p:tgtEl>
                                          <p:spTgt spid="3256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5638"/>
                                        </p:tgtEl>
                                        <p:attrNameLst>
                                          <p:attrName>style.visibility</p:attrName>
                                        </p:attrNameLst>
                                      </p:cBhvr>
                                      <p:to>
                                        <p:strVal val="visible"/>
                                      </p:to>
                                    </p:set>
                                    <p:animEffect transition="in" filter="box(in)">
                                      <p:cBhvr>
                                        <p:cTn id="12" dur="500"/>
                                        <p:tgtEl>
                                          <p:spTgt spid="32563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5639"/>
                                        </p:tgtEl>
                                        <p:attrNameLst>
                                          <p:attrName>style.visibility</p:attrName>
                                        </p:attrNameLst>
                                      </p:cBhvr>
                                      <p:to>
                                        <p:strVal val="visible"/>
                                      </p:to>
                                    </p:set>
                                    <p:animEffect transition="in" filter="box(in)">
                                      <p:cBhvr>
                                        <p:cTn id="17" dur="500"/>
                                        <p:tgtEl>
                                          <p:spTgt spid="325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7" grpId="0" animBg="1"/>
      <p:bldP spid="325638" grpId="0" animBg="1"/>
      <p:bldP spid="32563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6"/>
          <p:cNvSpPr/>
          <p:nvPr/>
        </p:nvSpPr>
        <p:spPr>
          <a:xfrm>
            <a:off x="3460750" y="6378575"/>
            <a:ext cx="1760538" cy="2905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4690" name="Rectangle 7"/>
          <p:cNvSpPr/>
          <p:nvPr/>
        </p:nvSpPr>
        <p:spPr>
          <a:xfrm>
            <a:off x="3540125" y="6400800"/>
            <a:ext cx="239713" cy="246063"/>
          </a:xfrm>
          <a:prstGeom prst="rect">
            <a:avLst/>
          </a:prstGeom>
          <a:noFill/>
          <a:ln w="9525">
            <a:noFill/>
          </a:ln>
        </p:spPr>
        <p:txBody>
          <a:bodyPr wrap="none" lIns="0" tIns="0" rIns="0" bIns="0" anchor="t" anchorCtr="0">
            <a:spAutoFit/>
          </a:bodyPr>
          <a:lstStyle/>
          <a:p>
            <a:r>
              <a:rPr lang="en-US" altLang="zh-CN" sz="1600" dirty="0">
                <a:solidFill>
                  <a:srgbClr val="000000"/>
                </a:solidFill>
                <a:latin typeface="Times New Roman" panose="02020603050405020304" pitchFamily="18" charset="0"/>
              </a:rPr>
              <a:t>(a)</a:t>
            </a:r>
            <a:endParaRPr lang="en-US" altLang="zh-CN" sz="1800" dirty="0">
              <a:latin typeface="Arial" panose="020B0604020202020204" pitchFamily="34" charset="0"/>
            </a:endParaRPr>
          </a:p>
        </p:txBody>
      </p:sp>
      <p:sp>
        <p:nvSpPr>
          <p:cNvPr id="114691" name="Rectangle 8"/>
          <p:cNvSpPr/>
          <p:nvPr/>
        </p:nvSpPr>
        <p:spPr>
          <a:xfrm>
            <a:off x="3746500" y="6400800"/>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4692" name="Rectangle 9"/>
          <p:cNvSpPr/>
          <p:nvPr/>
        </p:nvSpPr>
        <p:spPr>
          <a:xfrm>
            <a:off x="3840163" y="6408738"/>
            <a:ext cx="1447800" cy="246062"/>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实体及其属性图</a:t>
            </a:r>
            <a:endParaRPr lang="zh-CN" altLang="en-US" sz="1800" dirty="0">
              <a:latin typeface="Arial" panose="020B0604020202020204" pitchFamily="34" charset="0"/>
              <a:ea typeface="楷体_GB2312"/>
            </a:endParaRPr>
          </a:p>
        </p:txBody>
      </p:sp>
      <p:sp>
        <p:nvSpPr>
          <p:cNvPr id="114693" name="Rectangle 10"/>
          <p:cNvSpPr/>
          <p:nvPr/>
        </p:nvSpPr>
        <p:spPr>
          <a:xfrm>
            <a:off x="5135563" y="6400800"/>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4694" name="Rectangle 5"/>
          <p:cNvSpPr/>
          <p:nvPr/>
        </p:nvSpPr>
        <p:spPr>
          <a:xfrm>
            <a:off x="0" y="0"/>
            <a:ext cx="6300788" cy="1584325"/>
          </a:xfrm>
          <a:prstGeom prst="rect">
            <a:avLst/>
          </a:prstGeom>
          <a:solidFill>
            <a:schemeClr val="bg1"/>
          </a:solidFill>
          <a:ln w="9525">
            <a:noFill/>
          </a:ln>
        </p:spPr>
        <p:txBody>
          <a:bodyPr anchor="t" anchorCtr="0"/>
          <a:lstStyle/>
          <a:p>
            <a:pPr marL="285750" indent="-285750" eaLnBrk="0" hangingPunct="0">
              <a:lnSpc>
                <a:spcPct val="80000"/>
              </a:lnSpc>
              <a:spcBef>
                <a:spcPct val="20000"/>
              </a:spcBef>
              <a:buChar char="–"/>
            </a:pPr>
            <a:r>
              <a:rPr lang="zh-CN" altLang="en-US" sz="1800" dirty="0">
                <a:solidFill>
                  <a:srgbClr val="0000FF"/>
                </a:solidFill>
                <a:latin typeface="华文新魏" panose="02010800040101010101" pitchFamily="2" charset="-122"/>
                <a:ea typeface="华文新魏" panose="02010800040101010101" pitchFamily="2" charset="-122"/>
              </a:rPr>
              <a:t>仓库   属性有仓库号、面积、电话号码</a:t>
            </a:r>
          </a:p>
          <a:p>
            <a:pPr marL="285750" indent="-285750" eaLnBrk="0" hangingPunct="0">
              <a:lnSpc>
                <a:spcPct val="80000"/>
              </a:lnSpc>
              <a:spcBef>
                <a:spcPct val="20000"/>
              </a:spcBef>
              <a:buChar char="–"/>
            </a:pPr>
            <a:r>
              <a:rPr lang="zh-CN" altLang="en-US" sz="1800" dirty="0">
                <a:solidFill>
                  <a:srgbClr val="0000FF"/>
                </a:solidFill>
                <a:latin typeface="华文新魏" panose="02010800040101010101" pitchFamily="2" charset="-122"/>
                <a:ea typeface="华文新魏" panose="02010800040101010101" pitchFamily="2" charset="-122"/>
              </a:rPr>
              <a:t>零件   属性有零件号、名称、规格、单价、描述</a:t>
            </a:r>
          </a:p>
          <a:p>
            <a:pPr marL="285750" indent="-285750" eaLnBrk="0" hangingPunct="0">
              <a:lnSpc>
                <a:spcPct val="80000"/>
              </a:lnSpc>
              <a:spcBef>
                <a:spcPct val="20000"/>
              </a:spcBef>
              <a:buChar char="–"/>
            </a:pPr>
            <a:r>
              <a:rPr lang="zh-CN" altLang="en-US" sz="1800" dirty="0">
                <a:solidFill>
                  <a:srgbClr val="0000FF"/>
                </a:solidFill>
                <a:latin typeface="华文新魏" panose="02010800040101010101" pitchFamily="2" charset="-122"/>
                <a:ea typeface="华文新魏" panose="02010800040101010101" pitchFamily="2" charset="-122"/>
              </a:rPr>
              <a:t>供应商 属性有供应商号、姓名、地址、电话号码、账号</a:t>
            </a:r>
          </a:p>
          <a:p>
            <a:pPr marL="285750" indent="-285750" eaLnBrk="0" hangingPunct="0">
              <a:lnSpc>
                <a:spcPct val="80000"/>
              </a:lnSpc>
              <a:spcBef>
                <a:spcPct val="20000"/>
              </a:spcBef>
              <a:buChar char="–"/>
            </a:pPr>
            <a:r>
              <a:rPr lang="zh-CN" altLang="en-US" sz="1800" dirty="0">
                <a:solidFill>
                  <a:srgbClr val="0000FF"/>
                </a:solidFill>
                <a:latin typeface="华文新魏" panose="02010800040101010101" pitchFamily="2" charset="-122"/>
                <a:ea typeface="华文新魏" panose="02010800040101010101" pitchFamily="2" charset="-122"/>
              </a:rPr>
              <a:t>项目   属性有项目号、预算、开工日期</a:t>
            </a:r>
          </a:p>
          <a:p>
            <a:pPr marL="285750" indent="-285750" eaLnBrk="0" hangingPunct="0">
              <a:lnSpc>
                <a:spcPct val="80000"/>
              </a:lnSpc>
              <a:spcBef>
                <a:spcPct val="20000"/>
              </a:spcBef>
              <a:buChar char="–"/>
            </a:pPr>
            <a:r>
              <a:rPr lang="zh-CN" altLang="en-US" sz="1800" dirty="0">
                <a:solidFill>
                  <a:srgbClr val="0000FF"/>
                </a:solidFill>
                <a:latin typeface="华文新魏" panose="02010800040101010101" pitchFamily="2" charset="-122"/>
                <a:ea typeface="华文新魏" panose="02010800040101010101" pitchFamily="2" charset="-122"/>
              </a:rPr>
              <a:t>职工   属性有职工号、姓名、年龄、职称</a:t>
            </a:r>
          </a:p>
        </p:txBody>
      </p:sp>
      <p:grpSp>
        <p:nvGrpSpPr>
          <p:cNvPr id="4" name="组合 3"/>
          <p:cNvGrpSpPr/>
          <p:nvPr/>
        </p:nvGrpSpPr>
        <p:grpSpPr>
          <a:xfrm>
            <a:off x="882650" y="1916113"/>
            <a:ext cx="1160463" cy="1449387"/>
            <a:chOff x="6623050" y="5364162"/>
            <a:chExt cx="1160463" cy="1449214"/>
          </a:xfrm>
        </p:grpSpPr>
        <p:sp>
          <p:nvSpPr>
            <p:cNvPr id="2" name="矩形 1"/>
            <p:cNvSpPr/>
            <p:nvPr/>
          </p:nvSpPr>
          <p:spPr>
            <a:xfrm>
              <a:off x="6623050" y="5364162"/>
              <a:ext cx="1160463" cy="3698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仓库</a:t>
              </a:r>
            </a:p>
          </p:txBody>
        </p:sp>
        <p:sp>
          <p:nvSpPr>
            <p:cNvPr id="3" name="矩形 2"/>
            <p:cNvSpPr/>
            <p:nvPr/>
          </p:nvSpPr>
          <p:spPr>
            <a:xfrm>
              <a:off x="6623050" y="5713370"/>
              <a:ext cx="1160463" cy="1100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仓库号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面积</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电话号</a:t>
              </a:r>
            </a:p>
          </p:txBody>
        </p:sp>
      </p:grpSp>
      <p:grpSp>
        <p:nvGrpSpPr>
          <p:cNvPr id="120" name="组合 119"/>
          <p:cNvGrpSpPr/>
          <p:nvPr/>
        </p:nvGrpSpPr>
        <p:grpSpPr>
          <a:xfrm>
            <a:off x="1860550" y="4076700"/>
            <a:ext cx="1679575" cy="2065338"/>
            <a:chOff x="6623050" y="5364162"/>
            <a:chExt cx="1160463" cy="2064228"/>
          </a:xfrm>
        </p:grpSpPr>
        <p:sp>
          <p:nvSpPr>
            <p:cNvPr id="121" name="矩形 120"/>
            <p:cNvSpPr/>
            <p:nvPr/>
          </p:nvSpPr>
          <p:spPr>
            <a:xfrm>
              <a:off x="6623050" y="5364162"/>
              <a:ext cx="1160463" cy="36968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供应商</a:t>
              </a:r>
            </a:p>
          </p:txBody>
        </p:sp>
        <p:sp>
          <p:nvSpPr>
            <p:cNvPr id="122" name="矩形 121"/>
            <p:cNvSpPr/>
            <p:nvPr/>
          </p:nvSpPr>
          <p:spPr>
            <a:xfrm>
              <a:off x="6623050" y="5713224"/>
              <a:ext cx="1160463" cy="17151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供应商号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地址</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电话号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账号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23" name="组合 122"/>
          <p:cNvGrpSpPr/>
          <p:nvPr/>
        </p:nvGrpSpPr>
        <p:grpSpPr>
          <a:xfrm>
            <a:off x="6372225" y="2006600"/>
            <a:ext cx="1295400" cy="1449388"/>
            <a:chOff x="6623050" y="5364162"/>
            <a:chExt cx="1160463" cy="1449214"/>
          </a:xfrm>
        </p:grpSpPr>
        <p:sp>
          <p:nvSpPr>
            <p:cNvPr id="124" name="矩形 123"/>
            <p:cNvSpPr/>
            <p:nvPr/>
          </p:nvSpPr>
          <p:spPr>
            <a:xfrm>
              <a:off x="6623050" y="5364162"/>
              <a:ext cx="1160463" cy="36984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项目</a:t>
              </a:r>
            </a:p>
          </p:txBody>
        </p:sp>
        <p:sp>
          <p:nvSpPr>
            <p:cNvPr id="125" name="矩形 124"/>
            <p:cNvSpPr/>
            <p:nvPr/>
          </p:nvSpPr>
          <p:spPr>
            <a:xfrm>
              <a:off x="6623050" y="5713370"/>
              <a:ext cx="1160463" cy="1100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项目号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预算</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开工日期</a:t>
              </a:r>
            </a:p>
          </p:txBody>
        </p:sp>
      </p:grpSp>
      <p:grpSp>
        <p:nvGrpSpPr>
          <p:cNvPr id="126" name="组合 125"/>
          <p:cNvGrpSpPr/>
          <p:nvPr/>
        </p:nvGrpSpPr>
        <p:grpSpPr>
          <a:xfrm>
            <a:off x="3746500" y="1782763"/>
            <a:ext cx="1160463" cy="2065337"/>
            <a:chOff x="6623050" y="5364162"/>
            <a:chExt cx="1160463" cy="2064228"/>
          </a:xfrm>
        </p:grpSpPr>
        <p:sp>
          <p:nvSpPr>
            <p:cNvPr id="127" name="矩形 126"/>
            <p:cNvSpPr/>
            <p:nvPr/>
          </p:nvSpPr>
          <p:spPr>
            <a:xfrm>
              <a:off x="6623050" y="5364162"/>
              <a:ext cx="1160463" cy="3696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零件</a:t>
              </a:r>
            </a:p>
          </p:txBody>
        </p:sp>
        <p:sp>
          <p:nvSpPr>
            <p:cNvPr id="128" name="矩形 127"/>
            <p:cNvSpPr/>
            <p:nvPr/>
          </p:nvSpPr>
          <p:spPr>
            <a:xfrm>
              <a:off x="6623050" y="5713224"/>
              <a:ext cx="1160463" cy="17151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零件号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名称</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规格</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单价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描述</a:t>
              </a:r>
            </a:p>
          </p:txBody>
        </p:sp>
      </p:grpSp>
      <p:grpSp>
        <p:nvGrpSpPr>
          <p:cNvPr id="134" name="组合 133"/>
          <p:cNvGrpSpPr/>
          <p:nvPr/>
        </p:nvGrpSpPr>
        <p:grpSpPr>
          <a:xfrm>
            <a:off x="5719763" y="4254500"/>
            <a:ext cx="1162050" cy="1716088"/>
            <a:chOff x="6623050" y="5364162"/>
            <a:chExt cx="1160463" cy="1716672"/>
          </a:xfrm>
        </p:grpSpPr>
        <p:sp>
          <p:nvSpPr>
            <p:cNvPr id="135" name="矩形 134"/>
            <p:cNvSpPr/>
            <p:nvPr/>
          </p:nvSpPr>
          <p:spPr>
            <a:xfrm>
              <a:off x="6623050" y="5364162"/>
              <a:ext cx="1160463" cy="368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职工</a:t>
              </a:r>
            </a:p>
          </p:txBody>
        </p:sp>
        <p:sp>
          <p:nvSpPr>
            <p:cNvPr id="136" name="矩形 135"/>
            <p:cNvSpPr/>
            <p:nvPr/>
          </p:nvSpPr>
          <p:spPr>
            <a:xfrm>
              <a:off x="6623050" y="5713531"/>
              <a:ext cx="1160463" cy="13673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职工号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职称</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fade">
                                      <p:cBhvr>
                                        <p:cTn id="13" dur="1000"/>
                                        <p:tgtEl>
                                          <p:spTgt spid="126"/>
                                        </p:tgtEl>
                                      </p:cBhvr>
                                    </p:animEffect>
                                    <p:anim calcmode="lin" valueType="num">
                                      <p:cBhvr>
                                        <p:cTn id="14" dur="1000" fill="hold"/>
                                        <p:tgtEl>
                                          <p:spTgt spid="126"/>
                                        </p:tgtEl>
                                        <p:attrNameLst>
                                          <p:attrName>ppt_x</p:attrName>
                                        </p:attrNameLst>
                                      </p:cBhvr>
                                      <p:tavLst>
                                        <p:tav tm="0">
                                          <p:val>
                                            <p:strVal val="#ppt_x"/>
                                          </p:val>
                                        </p:tav>
                                        <p:tav tm="100000">
                                          <p:val>
                                            <p:strVal val="#ppt_x"/>
                                          </p:val>
                                        </p:tav>
                                      </p:tavLst>
                                    </p:anim>
                                    <p:anim calcmode="lin" valueType="num">
                                      <p:cBhvr>
                                        <p:cTn id="15" dur="1000" fill="hold"/>
                                        <p:tgtEl>
                                          <p:spTgt spid="126"/>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1000"/>
                                        <p:tgtEl>
                                          <p:spTgt spid="120"/>
                                        </p:tgtEl>
                                      </p:cBhvr>
                                    </p:animEffect>
                                    <p:anim calcmode="lin" valueType="num">
                                      <p:cBhvr>
                                        <p:cTn id="24" dur="1000" fill="hold"/>
                                        <p:tgtEl>
                                          <p:spTgt spid="120"/>
                                        </p:tgtEl>
                                        <p:attrNameLst>
                                          <p:attrName>ppt_x</p:attrName>
                                        </p:attrNameLst>
                                      </p:cBhvr>
                                      <p:tavLst>
                                        <p:tav tm="0">
                                          <p:val>
                                            <p:strVal val="#ppt_x"/>
                                          </p:val>
                                        </p:tav>
                                        <p:tav tm="100000">
                                          <p:val>
                                            <p:strVal val="#ppt_x"/>
                                          </p:val>
                                        </p:tav>
                                      </p:tavLst>
                                    </p:anim>
                                    <p:anim calcmode="lin" valueType="num">
                                      <p:cBhvr>
                                        <p:cTn id="25" dur="1000" fill="hold"/>
                                        <p:tgtEl>
                                          <p:spTgt spid="12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34"/>
                                        </p:tgtEl>
                                        <p:attrNameLst>
                                          <p:attrName>style.visibility</p:attrName>
                                        </p:attrNameLst>
                                      </p:cBhvr>
                                      <p:to>
                                        <p:strVal val="visible"/>
                                      </p:to>
                                    </p:set>
                                    <p:animEffect transition="in" filter="fade">
                                      <p:cBhvr>
                                        <p:cTn id="28" dur="1000"/>
                                        <p:tgtEl>
                                          <p:spTgt spid="134"/>
                                        </p:tgtEl>
                                      </p:cBhvr>
                                    </p:animEffect>
                                    <p:anim calcmode="lin" valueType="num">
                                      <p:cBhvr>
                                        <p:cTn id="29" dur="1000" fill="hold"/>
                                        <p:tgtEl>
                                          <p:spTgt spid="134"/>
                                        </p:tgtEl>
                                        <p:attrNameLst>
                                          <p:attrName>ppt_x</p:attrName>
                                        </p:attrNameLst>
                                      </p:cBhvr>
                                      <p:tavLst>
                                        <p:tav tm="0">
                                          <p:val>
                                            <p:strVal val="#ppt_x"/>
                                          </p:val>
                                        </p:tav>
                                        <p:tav tm="100000">
                                          <p:val>
                                            <p:strVal val="#ppt_x"/>
                                          </p:val>
                                        </p:tav>
                                      </p:tavLst>
                                    </p:anim>
                                    <p:anim calcmode="lin" valueType="num">
                                      <p:cBhvr>
                                        <p:cTn id="30" dur="1000" fill="hold"/>
                                        <p:tgtEl>
                                          <p:spTgt spid="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41"/>
          <p:cNvSpPr/>
          <p:nvPr/>
        </p:nvSpPr>
        <p:spPr>
          <a:xfrm>
            <a:off x="4465638" y="5159375"/>
            <a:ext cx="801687" cy="460375"/>
          </a:xfrm>
          <a:prstGeom prst="rect">
            <a:avLst/>
          </a:prstGeom>
          <a:solidFill>
            <a:schemeClr val="accent1"/>
          </a:solidFill>
          <a:ln w="17463"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4" name="Rectangle 25"/>
          <p:cNvSpPr/>
          <p:nvPr/>
        </p:nvSpPr>
        <p:spPr>
          <a:xfrm>
            <a:off x="1825625" y="5159375"/>
            <a:ext cx="801688" cy="460375"/>
          </a:xfrm>
          <a:prstGeom prst="rect">
            <a:avLst/>
          </a:prstGeom>
          <a:solidFill>
            <a:schemeClr val="accent1"/>
          </a:solidFill>
          <a:ln w="17463"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5" name="Rectangle 69"/>
          <p:cNvSpPr/>
          <p:nvPr/>
        </p:nvSpPr>
        <p:spPr>
          <a:xfrm>
            <a:off x="7008813" y="2828925"/>
            <a:ext cx="931862" cy="460375"/>
          </a:xfrm>
          <a:prstGeom prst="rect">
            <a:avLst/>
          </a:prstGeom>
          <a:solidFill>
            <a:schemeClr val="accent1"/>
          </a:solidFill>
          <a:ln w="17463"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6" name="Rectangle 33"/>
          <p:cNvSpPr/>
          <p:nvPr/>
        </p:nvSpPr>
        <p:spPr>
          <a:xfrm>
            <a:off x="4402138" y="2828925"/>
            <a:ext cx="931862" cy="460375"/>
          </a:xfrm>
          <a:prstGeom prst="rect">
            <a:avLst/>
          </a:prstGeom>
          <a:solidFill>
            <a:schemeClr val="accent1"/>
          </a:solidFill>
          <a:ln w="17463"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7" name="Rectangle 8"/>
          <p:cNvSpPr/>
          <p:nvPr/>
        </p:nvSpPr>
        <p:spPr>
          <a:xfrm>
            <a:off x="2519363" y="2828925"/>
            <a:ext cx="931862" cy="460375"/>
          </a:xfrm>
          <a:prstGeom prst="rect">
            <a:avLst/>
          </a:prstGeom>
          <a:solidFill>
            <a:schemeClr val="accent1"/>
          </a:solidFill>
          <a:ln w="17463"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8" name="Rectangle 5"/>
          <p:cNvSpPr/>
          <p:nvPr/>
        </p:nvSpPr>
        <p:spPr>
          <a:xfrm>
            <a:off x="2657475" y="2927350"/>
            <a:ext cx="657225"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19" name="Rectangle 6"/>
          <p:cNvSpPr/>
          <p:nvPr/>
        </p:nvSpPr>
        <p:spPr>
          <a:xfrm>
            <a:off x="2706688" y="2959100"/>
            <a:ext cx="620712" cy="246063"/>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供应商</a:t>
            </a:r>
            <a:endParaRPr lang="zh-CN" altLang="en-US" sz="1800" dirty="0">
              <a:latin typeface="Arial" panose="020B0604020202020204" pitchFamily="34" charset="0"/>
              <a:ea typeface="楷体_GB2312"/>
            </a:endParaRPr>
          </a:p>
        </p:txBody>
      </p:sp>
      <p:sp>
        <p:nvSpPr>
          <p:cNvPr id="115720" name="Rectangle 7"/>
          <p:cNvSpPr/>
          <p:nvPr/>
        </p:nvSpPr>
        <p:spPr>
          <a:xfrm>
            <a:off x="3262313" y="295116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21" name="Rectangle 22"/>
          <p:cNvSpPr/>
          <p:nvPr/>
        </p:nvSpPr>
        <p:spPr>
          <a:xfrm>
            <a:off x="1944688" y="5259388"/>
            <a:ext cx="565150"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22" name="Rectangle 23"/>
          <p:cNvSpPr/>
          <p:nvPr/>
        </p:nvSpPr>
        <p:spPr>
          <a:xfrm>
            <a:off x="2039938" y="5289550"/>
            <a:ext cx="414337" cy="246063"/>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项目</a:t>
            </a:r>
            <a:endParaRPr lang="zh-CN" altLang="en-US" sz="1800" dirty="0">
              <a:latin typeface="Arial" panose="020B0604020202020204" pitchFamily="34" charset="0"/>
              <a:ea typeface="楷体_GB2312"/>
            </a:endParaRPr>
          </a:p>
        </p:txBody>
      </p:sp>
      <p:sp>
        <p:nvSpPr>
          <p:cNvPr id="115723" name="Rectangle 24"/>
          <p:cNvSpPr/>
          <p:nvPr/>
        </p:nvSpPr>
        <p:spPr>
          <a:xfrm>
            <a:off x="2411413" y="528161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24" name="Rectangle 30"/>
          <p:cNvSpPr/>
          <p:nvPr/>
        </p:nvSpPr>
        <p:spPr>
          <a:xfrm>
            <a:off x="4540250" y="2927350"/>
            <a:ext cx="655638"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25" name="Rectangle 31"/>
          <p:cNvSpPr/>
          <p:nvPr/>
        </p:nvSpPr>
        <p:spPr>
          <a:xfrm>
            <a:off x="4681538" y="2959100"/>
            <a:ext cx="414337" cy="246063"/>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仓库</a:t>
            </a:r>
            <a:endParaRPr lang="zh-CN" altLang="en-US" sz="1800" dirty="0">
              <a:latin typeface="Arial" panose="020B0604020202020204" pitchFamily="34" charset="0"/>
              <a:ea typeface="楷体_GB2312"/>
            </a:endParaRPr>
          </a:p>
        </p:txBody>
      </p:sp>
      <p:grpSp>
        <p:nvGrpSpPr>
          <p:cNvPr id="96" name="组合 95"/>
          <p:cNvGrpSpPr/>
          <p:nvPr/>
        </p:nvGrpSpPr>
        <p:grpSpPr>
          <a:xfrm>
            <a:off x="1431925" y="3287713"/>
            <a:ext cx="3213100" cy="1871662"/>
            <a:chOff x="1431925" y="3287316"/>
            <a:chExt cx="3213100" cy="1871663"/>
          </a:xfrm>
        </p:grpSpPr>
        <p:sp>
          <p:nvSpPr>
            <p:cNvPr id="115727" name="Line 9"/>
            <p:cNvSpPr/>
            <p:nvPr/>
          </p:nvSpPr>
          <p:spPr>
            <a:xfrm>
              <a:off x="2982913" y="3287316"/>
              <a:ext cx="1587" cy="741363"/>
            </a:xfrm>
            <a:prstGeom prst="line">
              <a:avLst/>
            </a:prstGeom>
            <a:ln w="17463" cap="flat" cmpd="sng">
              <a:solidFill>
                <a:srgbClr val="000000"/>
              </a:solidFill>
              <a:prstDash val="solid"/>
              <a:round/>
              <a:headEnd type="none" w="med" len="med"/>
              <a:tailEnd type="none" w="med" len="med"/>
            </a:ln>
          </p:spPr>
        </p:sp>
        <p:sp>
          <p:nvSpPr>
            <p:cNvPr id="115728" name="Rectangle 10"/>
            <p:cNvSpPr/>
            <p:nvPr/>
          </p:nvSpPr>
          <p:spPr>
            <a:xfrm>
              <a:off x="3030538" y="3534966"/>
              <a:ext cx="228600" cy="2397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29" name="Rectangle 12"/>
            <p:cNvSpPr/>
            <p:nvPr/>
          </p:nvSpPr>
          <p:spPr>
            <a:xfrm>
              <a:off x="3208338" y="3538141"/>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30" name="Freeform 13"/>
            <p:cNvSpPr/>
            <p:nvPr/>
          </p:nvSpPr>
          <p:spPr>
            <a:xfrm>
              <a:off x="2501900" y="4035029"/>
              <a:ext cx="960438" cy="5746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0" h="724">
                  <a:moveTo>
                    <a:pt x="605" y="0"/>
                  </a:moveTo>
                  <a:lnTo>
                    <a:pt x="0" y="362"/>
                  </a:lnTo>
                  <a:lnTo>
                    <a:pt x="605" y="724"/>
                  </a:lnTo>
                  <a:lnTo>
                    <a:pt x="1210" y="362"/>
                  </a:lnTo>
                  <a:lnTo>
                    <a:pt x="605"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5731" name="Rectangle 14"/>
            <p:cNvSpPr/>
            <p:nvPr/>
          </p:nvSpPr>
          <p:spPr>
            <a:xfrm>
              <a:off x="2752725" y="4184254"/>
              <a:ext cx="460375" cy="2778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32" name="Rectangle 15"/>
            <p:cNvSpPr/>
            <p:nvPr/>
          </p:nvSpPr>
          <p:spPr>
            <a:xfrm>
              <a:off x="2797175" y="4214416"/>
              <a:ext cx="413575" cy="246221"/>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供应</a:t>
              </a:r>
              <a:endParaRPr lang="zh-CN" altLang="en-US" sz="1800" dirty="0">
                <a:latin typeface="Arial" panose="020B0604020202020204" pitchFamily="34" charset="0"/>
                <a:ea typeface="楷体_GB2312"/>
              </a:endParaRPr>
            </a:p>
          </p:txBody>
        </p:sp>
        <p:sp>
          <p:nvSpPr>
            <p:cNvPr id="115733" name="Rectangle 16"/>
            <p:cNvSpPr/>
            <p:nvPr/>
          </p:nvSpPr>
          <p:spPr>
            <a:xfrm>
              <a:off x="3167063" y="4206479"/>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34" name="Rectangle 17"/>
            <p:cNvSpPr/>
            <p:nvPr/>
          </p:nvSpPr>
          <p:spPr>
            <a:xfrm>
              <a:off x="1431925" y="4195366"/>
              <a:ext cx="668338"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35" name="Rectangle 18"/>
            <p:cNvSpPr/>
            <p:nvPr/>
          </p:nvSpPr>
          <p:spPr>
            <a:xfrm>
              <a:off x="1485900" y="4225529"/>
              <a:ext cx="620363" cy="246221"/>
            </a:xfrm>
            <a:prstGeom prst="rect">
              <a:avLst/>
            </a:prstGeom>
            <a:noFill/>
            <a:ln w="9525" cap="flat" cmpd="sng">
              <a:solidFill>
                <a:schemeClr val="tx1"/>
              </a:solidFill>
              <a:prstDash val="solid"/>
              <a:miter/>
              <a:headEnd type="none" w="med" len="med"/>
              <a:tailEnd type="none" w="med" len="med"/>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供应量</a:t>
              </a:r>
              <a:endParaRPr lang="zh-CN" altLang="en-US" sz="1800" dirty="0">
                <a:latin typeface="Arial" panose="020B0604020202020204" pitchFamily="34" charset="0"/>
                <a:ea typeface="楷体_GB2312"/>
              </a:endParaRPr>
            </a:p>
          </p:txBody>
        </p:sp>
        <p:sp>
          <p:nvSpPr>
            <p:cNvPr id="115736" name="Rectangle 19"/>
            <p:cNvSpPr/>
            <p:nvPr/>
          </p:nvSpPr>
          <p:spPr>
            <a:xfrm>
              <a:off x="2041525" y="4217591"/>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37" name="Line 21"/>
            <p:cNvSpPr/>
            <p:nvPr/>
          </p:nvSpPr>
          <p:spPr>
            <a:xfrm flipH="1">
              <a:off x="2159000" y="4325541"/>
              <a:ext cx="333375" cy="1588"/>
            </a:xfrm>
            <a:prstGeom prst="line">
              <a:avLst/>
            </a:prstGeom>
            <a:ln w="17463" cap="flat" cmpd="sng">
              <a:solidFill>
                <a:srgbClr val="000000"/>
              </a:solidFill>
              <a:prstDash val="dashDot"/>
              <a:round/>
              <a:headEnd type="none" w="med" len="med"/>
              <a:tailEnd type="none" w="med" len="med"/>
            </a:ln>
          </p:spPr>
        </p:sp>
        <p:sp>
          <p:nvSpPr>
            <p:cNvPr id="115738" name="Line 26"/>
            <p:cNvSpPr/>
            <p:nvPr/>
          </p:nvSpPr>
          <p:spPr>
            <a:xfrm flipH="1">
              <a:off x="2233613" y="4336654"/>
              <a:ext cx="249237" cy="811212"/>
            </a:xfrm>
            <a:prstGeom prst="line">
              <a:avLst/>
            </a:prstGeom>
            <a:ln w="17463" cap="flat" cmpd="sng">
              <a:solidFill>
                <a:srgbClr val="000000"/>
              </a:solidFill>
              <a:prstDash val="solid"/>
              <a:round/>
              <a:headEnd type="none" w="med" len="med"/>
              <a:tailEnd type="none" w="med" len="med"/>
            </a:ln>
          </p:spPr>
        </p:sp>
        <p:sp>
          <p:nvSpPr>
            <p:cNvPr id="115739" name="Rectangle 27"/>
            <p:cNvSpPr/>
            <p:nvPr/>
          </p:nvSpPr>
          <p:spPr>
            <a:xfrm>
              <a:off x="2055813" y="4758929"/>
              <a:ext cx="230187" cy="2397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40" name="Rectangle 29"/>
            <p:cNvSpPr/>
            <p:nvPr/>
          </p:nvSpPr>
          <p:spPr>
            <a:xfrm>
              <a:off x="2216150" y="4762104"/>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41" name="Line 42"/>
            <p:cNvSpPr/>
            <p:nvPr/>
          </p:nvSpPr>
          <p:spPr>
            <a:xfrm>
              <a:off x="3448050" y="4325541"/>
              <a:ext cx="1196975" cy="833438"/>
            </a:xfrm>
            <a:prstGeom prst="line">
              <a:avLst/>
            </a:prstGeom>
            <a:ln w="17463" cap="flat" cmpd="sng">
              <a:solidFill>
                <a:srgbClr val="000000"/>
              </a:solidFill>
              <a:prstDash val="solid"/>
              <a:round/>
              <a:headEnd type="none" w="med" len="med"/>
              <a:tailEnd type="none" w="med" len="med"/>
            </a:ln>
          </p:spPr>
        </p:sp>
        <p:sp>
          <p:nvSpPr>
            <p:cNvPr id="115742" name="Rectangle 51"/>
            <p:cNvSpPr/>
            <p:nvPr/>
          </p:nvSpPr>
          <p:spPr>
            <a:xfrm>
              <a:off x="3913188" y="4387454"/>
              <a:ext cx="230187" cy="24130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43" name="Rectangle 53"/>
            <p:cNvSpPr/>
            <p:nvPr/>
          </p:nvSpPr>
          <p:spPr>
            <a:xfrm>
              <a:off x="4071938" y="4392216"/>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grpSp>
      <p:grpSp>
        <p:nvGrpSpPr>
          <p:cNvPr id="92" name="组合 91"/>
          <p:cNvGrpSpPr/>
          <p:nvPr/>
        </p:nvGrpSpPr>
        <p:grpSpPr>
          <a:xfrm>
            <a:off x="5051425" y="2752725"/>
            <a:ext cx="1952625" cy="574675"/>
            <a:chOff x="5051425" y="1858963"/>
            <a:chExt cx="1952625" cy="574675"/>
          </a:xfrm>
        </p:grpSpPr>
        <p:sp>
          <p:nvSpPr>
            <p:cNvPr id="115745" name="Rectangle 32"/>
            <p:cNvSpPr/>
            <p:nvPr/>
          </p:nvSpPr>
          <p:spPr>
            <a:xfrm>
              <a:off x="5051425" y="2057400"/>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46" name="Line 54"/>
            <p:cNvSpPr/>
            <p:nvPr/>
          </p:nvSpPr>
          <p:spPr>
            <a:xfrm>
              <a:off x="5330825" y="2159000"/>
              <a:ext cx="354013" cy="1588"/>
            </a:xfrm>
            <a:prstGeom prst="line">
              <a:avLst/>
            </a:prstGeom>
            <a:ln w="17463" cap="flat" cmpd="sng">
              <a:solidFill>
                <a:srgbClr val="000000"/>
              </a:solidFill>
              <a:prstDash val="solid"/>
              <a:round/>
              <a:headEnd type="triangle" w="med" len="med"/>
              <a:tailEnd type="none" w="med" len="med"/>
            </a:ln>
          </p:spPr>
        </p:sp>
        <p:sp>
          <p:nvSpPr>
            <p:cNvPr id="115747" name="Freeform 55"/>
            <p:cNvSpPr/>
            <p:nvPr/>
          </p:nvSpPr>
          <p:spPr>
            <a:xfrm>
              <a:off x="5694363" y="1858963"/>
              <a:ext cx="962025" cy="5746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4">
                  <a:moveTo>
                    <a:pt x="605" y="0"/>
                  </a:moveTo>
                  <a:lnTo>
                    <a:pt x="0" y="362"/>
                  </a:lnTo>
                  <a:lnTo>
                    <a:pt x="605" y="724"/>
                  </a:lnTo>
                  <a:lnTo>
                    <a:pt x="1211" y="362"/>
                  </a:lnTo>
                  <a:lnTo>
                    <a:pt x="605"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5748" name="Rectangle 56"/>
            <p:cNvSpPr/>
            <p:nvPr/>
          </p:nvSpPr>
          <p:spPr>
            <a:xfrm>
              <a:off x="5945188" y="2008188"/>
              <a:ext cx="460375" cy="2778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49" name="Rectangle 57"/>
            <p:cNvSpPr/>
            <p:nvPr/>
          </p:nvSpPr>
          <p:spPr>
            <a:xfrm>
              <a:off x="5989638" y="2036763"/>
              <a:ext cx="413575" cy="246221"/>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工作</a:t>
              </a:r>
              <a:endParaRPr lang="zh-CN" altLang="en-US" sz="1800" dirty="0">
                <a:latin typeface="Arial" panose="020B0604020202020204" pitchFamily="34" charset="0"/>
                <a:ea typeface="楷体_GB2312"/>
              </a:endParaRPr>
            </a:p>
          </p:txBody>
        </p:sp>
        <p:sp>
          <p:nvSpPr>
            <p:cNvPr id="115750" name="Rectangle 58"/>
            <p:cNvSpPr/>
            <p:nvPr/>
          </p:nvSpPr>
          <p:spPr>
            <a:xfrm>
              <a:off x="6359525" y="2028825"/>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51" name="Rectangle 59"/>
            <p:cNvSpPr/>
            <p:nvPr/>
          </p:nvSpPr>
          <p:spPr>
            <a:xfrm>
              <a:off x="5410200" y="1912938"/>
              <a:ext cx="230188" cy="238125"/>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52" name="Rectangle 61"/>
            <p:cNvSpPr/>
            <p:nvPr/>
          </p:nvSpPr>
          <p:spPr>
            <a:xfrm>
              <a:off x="5570538" y="191611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53" name="Line 62"/>
            <p:cNvSpPr/>
            <p:nvPr/>
          </p:nvSpPr>
          <p:spPr>
            <a:xfrm>
              <a:off x="6650038" y="2159000"/>
              <a:ext cx="354012" cy="1588"/>
            </a:xfrm>
            <a:prstGeom prst="line">
              <a:avLst/>
            </a:prstGeom>
            <a:ln w="17463" cap="flat" cmpd="sng">
              <a:solidFill>
                <a:srgbClr val="000000"/>
              </a:solidFill>
              <a:prstDash val="solid"/>
              <a:round/>
              <a:headEnd type="none" w="med" len="med"/>
              <a:tailEnd type="none" w="med" len="med"/>
            </a:ln>
          </p:spPr>
        </p:sp>
        <p:sp>
          <p:nvSpPr>
            <p:cNvPr id="115754" name="Rectangle 63"/>
            <p:cNvSpPr/>
            <p:nvPr/>
          </p:nvSpPr>
          <p:spPr>
            <a:xfrm>
              <a:off x="6731000" y="1912938"/>
              <a:ext cx="228600" cy="238125"/>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55" name="Rectangle 65"/>
            <p:cNvSpPr/>
            <p:nvPr/>
          </p:nvSpPr>
          <p:spPr>
            <a:xfrm>
              <a:off x="6888163" y="1916113"/>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grpSp>
      <p:sp>
        <p:nvSpPr>
          <p:cNvPr id="115756" name="Rectangle 66"/>
          <p:cNvSpPr/>
          <p:nvPr/>
        </p:nvSpPr>
        <p:spPr>
          <a:xfrm>
            <a:off x="7148513" y="2927350"/>
            <a:ext cx="655637"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57" name="Rectangle 67"/>
          <p:cNvSpPr/>
          <p:nvPr/>
        </p:nvSpPr>
        <p:spPr>
          <a:xfrm>
            <a:off x="7288213" y="2959100"/>
            <a:ext cx="414337" cy="246063"/>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职工</a:t>
            </a:r>
            <a:endParaRPr lang="zh-CN" altLang="en-US" sz="1800" dirty="0">
              <a:latin typeface="Arial" panose="020B0604020202020204" pitchFamily="34" charset="0"/>
              <a:ea typeface="楷体_GB2312"/>
            </a:endParaRPr>
          </a:p>
        </p:txBody>
      </p:sp>
      <p:sp>
        <p:nvSpPr>
          <p:cNvPr id="115758" name="Rectangle 68"/>
          <p:cNvSpPr/>
          <p:nvPr/>
        </p:nvSpPr>
        <p:spPr>
          <a:xfrm>
            <a:off x="7659688" y="295116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grpSp>
        <p:nvGrpSpPr>
          <p:cNvPr id="95" name="组合 94"/>
          <p:cNvGrpSpPr/>
          <p:nvPr/>
        </p:nvGrpSpPr>
        <p:grpSpPr>
          <a:xfrm>
            <a:off x="4384675" y="3298825"/>
            <a:ext cx="2058988" cy="2227263"/>
            <a:chOff x="4384675" y="3298429"/>
            <a:chExt cx="2059533" cy="2227262"/>
          </a:xfrm>
        </p:grpSpPr>
        <p:sp>
          <p:nvSpPr>
            <p:cNvPr id="115760" name="Rectangle 38"/>
            <p:cNvSpPr/>
            <p:nvPr/>
          </p:nvSpPr>
          <p:spPr>
            <a:xfrm>
              <a:off x="4616450" y="5258991"/>
              <a:ext cx="500063"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61" name="Rectangle 40"/>
            <p:cNvSpPr/>
            <p:nvPr/>
          </p:nvSpPr>
          <p:spPr>
            <a:xfrm>
              <a:off x="5049838" y="5281216"/>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62" name="Line 43"/>
            <p:cNvSpPr/>
            <p:nvPr/>
          </p:nvSpPr>
          <p:spPr>
            <a:xfrm>
              <a:off x="4865688" y="3298429"/>
              <a:ext cx="1587" cy="719137"/>
            </a:xfrm>
            <a:prstGeom prst="line">
              <a:avLst/>
            </a:prstGeom>
            <a:ln w="17463" cap="flat" cmpd="sng">
              <a:solidFill>
                <a:srgbClr val="000000"/>
              </a:solidFill>
              <a:prstDash val="solid"/>
              <a:round/>
              <a:headEnd type="none" w="med" len="med"/>
              <a:tailEnd type="none" w="med" len="med"/>
            </a:ln>
          </p:spPr>
        </p:sp>
        <p:sp>
          <p:nvSpPr>
            <p:cNvPr id="115763" name="Line 44"/>
            <p:cNvSpPr/>
            <p:nvPr/>
          </p:nvSpPr>
          <p:spPr>
            <a:xfrm>
              <a:off x="4865688" y="4625579"/>
              <a:ext cx="1587" cy="511175"/>
            </a:xfrm>
            <a:prstGeom prst="line">
              <a:avLst/>
            </a:prstGeom>
            <a:ln w="17463" cap="flat" cmpd="sng">
              <a:solidFill>
                <a:srgbClr val="000000"/>
              </a:solidFill>
              <a:prstDash val="solid"/>
              <a:round/>
              <a:headEnd type="none" w="med" len="med"/>
              <a:tailEnd type="none" w="med" len="med"/>
            </a:ln>
          </p:spPr>
        </p:sp>
        <p:grpSp>
          <p:nvGrpSpPr>
            <p:cNvPr id="115764" name="组合 89"/>
            <p:cNvGrpSpPr/>
            <p:nvPr/>
          </p:nvGrpSpPr>
          <p:grpSpPr>
            <a:xfrm>
              <a:off x="4384675" y="4035029"/>
              <a:ext cx="2059533" cy="1022350"/>
              <a:chOff x="4384675" y="3141663"/>
              <a:chExt cx="2059533" cy="1022350"/>
            </a:xfrm>
          </p:grpSpPr>
          <p:sp>
            <p:nvSpPr>
              <p:cNvPr id="115765" name="Freeform 34"/>
              <p:cNvSpPr/>
              <p:nvPr/>
            </p:nvSpPr>
            <p:spPr>
              <a:xfrm>
                <a:off x="4384675" y="3141663"/>
                <a:ext cx="962025" cy="5746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4">
                    <a:moveTo>
                      <a:pt x="605" y="0"/>
                    </a:moveTo>
                    <a:lnTo>
                      <a:pt x="0" y="362"/>
                    </a:lnTo>
                    <a:lnTo>
                      <a:pt x="605" y="724"/>
                    </a:lnTo>
                    <a:lnTo>
                      <a:pt x="1211" y="362"/>
                    </a:lnTo>
                    <a:lnTo>
                      <a:pt x="605"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5766" name="Rectangle 35"/>
              <p:cNvSpPr/>
              <p:nvPr/>
            </p:nvSpPr>
            <p:spPr>
              <a:xfrm>
                <a:off x="4635500" y="3290888"/>
                <a:ext cx="461963" cy="2778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67" name="Rectangle 36"/>
              <p:cNvSpPr/>
              <p:nvPr/>
            </p:nvSpPr>
            <p:spPr>
              <a:xfrm>
                <a:off x="4679950" y="3321050"/>
                <a:ext cx="413575" cy="246221"/>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存储</a:t>
                </a:r>
                <a:endParaRPr lang="zh-CN" altLang="en-US" sz="1800" dirty="0">
                  <a:latin typeface="Arial" panose="020B0604020202020204" pitchFamily="34" charset="0"/>
                  <a:ea typeface="楷体_GB2312"/>
                </a:endParaRPr>
              </a:p>
            </p:txBody>
          </p:sp>
          <p:sp>
            <p:nvSpPr>
              <p:cNvPr id="115768" name="Rectangle 37"/>
              <p:cNvSpPr/>
              <p:nvPr/>
            </p:nvSpPr>
            <p:spPr>
              <a:xfrm>
                <a:off x="5049838" y="331311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69" name="Rectangle 48"/>
              <p:cNvSpPr/>
              <p:nvPr/>
            </p:nvSpPr>
            <p:spPr>
              <a:xfrm>
                <a:off x="4895850" y="3917950"/>
                <a:ext cx="228600" cy="2397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70" name="Rectangle 50"/>
              <p:cNvSpPr/>
              <p:nvPr/>
            </p:nvSpPr>
            <p:spPr>
              <a:xfrm>
                <a:off x="5054600" y="3919538"/>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71" name="Line 70"/>
              <p:cNvSpPr/>
              <p:nvPr/>
            </p:nvSpPr>
            <p:spPr>
              <a:xfrm flipH="1">
                <a:off x="5341938" y="3432175"/>
                <a:ext cx="334962" cy="1588"/>
              </a:xfrm>
              <a:prstGeom prst="line">
                <a:avLst/>
              </a:prstGeom>
              <a:ln w="17463" cap="flat" cmpd="sng">
                <a:solidFill>
                  <a:srgbClr val="000000"/>
                </a:solidFill>
                <a:prstDash val="dashDot"/>
                <a:round/>
                <a:headEnd type="none" w="med" len="med"/>
                <a:tailEnd type="none" w="med" len="med"/>
              </a:ln>
            </p:spPr>
          </p:sp>
          <p:sp>
            <p:nvSpPr>
              <p:cNvPr id="115772" name="Rectangle 71"/>
              <p:cNvSpPr/>
              <p:nvPr/>
            </p:nvSpPr>
            <p:spPr>
              <a:xfrm>
                <a:off x="5686003" y="3255318"/>
                <a:ext cx="758205" cy="414338"/>
              </a:xfrm>
              <a:prstGeom prst="rect">
                <a:avLst/>
              </a:prstGeom>
              <a:noFill/>
              <a:ln w="9525"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73" name="Rectangle 72"/>
              <p:cNvSpPr/>
              <p:nvPr/>
            </p:nvSpPr>
            <p:spPr>
              <a:xfrm>
                <a:off x="5724128" y="3327326"/>
                <a:ext cx="702913" cy="246221"/>
              </a:xfrm>
              <a:prstGeom prst="rect">
                <a:avLst/>
              </a:prstGeom>
              <a:noFill/>
              <a:ln w="9525" cap="flat" cmpd="sng">
                <a:solidFill>
                  <a:schemeClr val="bg1"/>
                </a:solidFill>
                <a:prstDash val="dash"/>
                <a:miter/>
                <a:headEnd type="none" w="med" len="med"/>
                <a:tailEnd type="none" w="med" len="med"/>
              </a:ln>
            </p:spPr>
            <p:txBody>
              <a:bodyPr lIns="0" tIns="0" rIns="0" bIns="0" anchor="t" anchorCtr="0">
                <a:spAutoFit/>
              </a:bodyPr>
              <a:lstStyle/>
              <a:p>
                <a:r>
                  <a:rPr lang="zh-CN" altLang="en-US" sz="1600" dirty="0">
                    <a:solidFill>
                      <a:srgbClr val="000000"/>
                    </a:solidFill>
                    <a:latin typeface="宋体" panose="02010600030101010101" pitchFamily="2" charset="-122"/>
                    <a:ea typeface="楷体_GB2312"/>
                  </a:rPr>
                  <a:t>库存量</a:t>
                </a:r>
                <a:endParaRPr lang="zh-CN" altLang="en-US" sz="1800" dirty="0">
                  <a:latin typeface="Arial" panose="020B0604020202020204" pitchFamily="34" charset="0"/>
                  <a:ea typeface="楷体_GB2312"/>
                </a:endParaRPr>
              </a:p>
            </p:txBody>
          </p:sp>
        </p:grpSp>
      </p:grpSp>
      <p:grpSp>
        <p:nvGrpSpPr>
          <p:cNvPr id="91" name="组合 90"/>
          <p:cNvGrpSpPr/>
          <p:nvPr/>
        </p:nvGrpSpPr>
        <p:grpSpPr>
          <a:xfrm>
            <a:off x="6961188" y="3287713"/>
            <a:ext cx="993775" cy="1322387"/>
            <a:chOff x="6961188" y="2393950"/>
            <a:chExt cx="993775" cy="1322388"/>
          </a:xfrm>
        </p:grpSpPr>
        <p:sp>
          <p:nvSpPr>
            <p:cNvPr id="115775" name="Freeform 75"/>
            <p:cNvSpPr/>
            <p:nvPr/>
          </p:nvSpPr>
          <p:spPr>
            <a:xfrm>
              <a:off x="6994525" y="3141663"/>
              <a:ext cx="960438" cy="5746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4">
                  <a:moveTo>
                    <a:pt x="605" y="0"/>
                  </a:moveTo>
                  <a:lnTo>
                    <a:pt x="0" y="362"/>
                  </a:lnTo>
                  <a:lnTo>
                    <a:pt x="605" y="724"/>
                  </a:lnTo>
                  <a:lnTo>
                    <a:pt x="1211" y="362"/>
                  </a:lnTo>
                  <a:lnTo>
                    <a:pt x="605"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5776" name="Rectangle 76"/>
            <p:cNvSpPr/>
            <p:nvPr/>
          </p:nvSpPr>
          <p:spPr>
            <a:xfrm>
              <a:off x="7243763" y="3290888"/>
              <a:ext cx="463550" cy="2778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77" name="Rectangle 77"/>
            <p:cNvSpPr/>
            <p:nvPr/>
          </p:nvSpPr>
          <p:spPr>
            <a:xfrm>
              <a:off x="7288213" y="3321050"/>
              <a:ext cx="413575" cy="246221"/>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领导</a:t>
              </a:r>
              <a:endParaRPr lang="zh-CN" altLang="en-US" sz="1800" dirty="0">
                <a:latin typeface="Arial" panose="020B0604020202020204" pitchFamily="34" charset="0"/>
                <a:ea typeface="楷体_GB2312"/>
              </a:endParaRPr>
            </a:p>
          </p:txBody>
        </p:sp>
        <p:sp>
          <p:nvSpPr>
            <p:cNvPr id="115778" name="Rectangle 78"/>
            <p:cNvSpPr/>
            <p:nvPr/>
          </p:nvSpPr>
          <p:spPr>
            <a:xfrm>
              <a:off x="7659688" y="331311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79" name="Line 79"/>
            <p:cNvSpPr/>
            <p:nvPr/>
          </p:nvSpPr>
          <p:spPr>
            <a:xfrm>
              <a:off x="7215188" y="2393950"/>
              <a:ext cx="1587" cy="892175"/>
            </a:xfrm>
            <a:prstGeom prst="line">
              <a:avLst/>
            </a:prstGeom>
            <a:ln w="17463" cap="flat" cmpd="sng">
              <a:solidFill>
                <a:srgbClr val="000000"/>
              </a:solidFill>
              <a:prstDash val="solid"/>
              <a:round/>
              <a:headEnd type="triangle" w="med" len="med"/>
              <a:tailEnd type="none" w="med" len="med"/>
            </a:ln>
          </p:spPr>
        </p:sp>
        <p:sp>
          <p:nvSpPr>
            <p:cNvPr id="115780" name="Line 80"/>
            <p:cNvSpPr/>
            <p:nvPr/>
          </p:nvSpPr>
          <p:spPr>
            <a:xfrm>
              <a:off x="7697788" y="2393950"/>
              <a:ext cx="1587" cy="892175"/>
            </a:xfrm>
            <a:prstGeom prst="line">
              <a:avLst/>
            </a:prstGeom>
            <a:ln w="17463" cap="flat" cmpd="sng">
              <a:solidFill>
                <a:srgbClr val="000000"/>
              </a:solidFill>
              <a:prstDash val="solid"/>
              <a:round/>
              <a:headEnd type="none" w="med" len="med"/>
              <a:tailEnd type="none" w="med" len="med"/>
            </a:ln>
          </p:spPr>
        </p:sp>
        <p:sp>
          <p:nvSpPr>
            <p:cNvPr id="115781" name="Rectangle 81"/>
            <p:cNvSpPr/>
            <p:nvPr/>
          </p:nvSpPr>
          <p:spPr>
            <a:xfrm>
              <a:off x="6961188" y="2744788"/>
              <a:ext cx="228600" cy="24130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82" name="Rectangle 83"/>
            <p:cNvSpPr/>
            <p:nvPr/>
          </p:nvSpPr>
          <p:spPr>
            <a:xfrm>
              <a:off x="7118350" y="2747963"/>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83" name="Rectangle 84"/>
            <p:cNvSpPr/>
            <p:nvPr/>
          </p:nvSpPr>
          <p:spPr>
            <a:xfrm>
              <a:off x="7724775" y="2744788"/>
              <a:ext cx="228600" cy="24130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84" name="Rectangle 86"/>
            <p:cNvSpPr/>
            <p:nvPr/>
          </p:nvSpPr>
          <p:spPr>
            <a:xfrm>
              <a:off x="7883525" y="2747963"/>
              <a:ext cx="50800" cy="244475"/>
            </a:xfrm>
            <a:prstGeom prst="rect">
              <a:avLst/>
            </a:prstGeom>
            <a:noFill/>
            <a:ln w="9525">
              <a:noFill/>
            </a:ln>
          </p:spPr>
          <p:txBody>
            <a:bodyPr wrap="none" lIns="0" tIns="0" rIns="0" bIns="0" anchor="t" anchorCtr="0">
              <a:spAutoFit/>
            </a:bodyPr>
            <a:lstStyle/>
            <a:p>
              <a:r>
                <a:rPr lang="zh-CN" altLang="en-US" sz="1600" i="1"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grpSp>
      <p:sp>
        <p:nvSpPr>
          <p:cNvPr id="115785" name="Rectangle 87"/>
          <p:cNvSpPr/>
          <p:nvPr/>
        </p:nvSpPr>
        <p:spPr>
          <a:xfrm>
            <a:off x="3970338" y="6091238"/>
            <a:ext cx="1762125" cy="2905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5786" name="Rectangle 88"/>
          <p:cNvSpPr/>
          <p:nvPr/>
        </p:nvSpPr>
        <p:spPr>
          <a:xfrm>
            <a:off x="4046538" y="6115050"/>
            <a:ext cx="250825" cy="246063"/>
          </a:xfrm>
          <a:prstGeom prst="rect">
            <a:avLst/>
          </a:prstGeom>
          <a:noFill/>
          <a:ln w="9525">
            <a:noFill/>
          </a:ln>
        </p:spPr>
        <p:txBody>
          <a:bodyPr wrap="none" lIns="0" tIns="0" rIns="0" bIns="0" anchor="t" anchorCtr="0">
            <a:spAutoFit/>
          </a:bodyPr>
          <a:lstStyle/>
          <a:p>
            <a:r>
              <a:rPr lang="en-US" altLang="zh-CN" sz="1600" dirty="0">
                <a:solidFill>
                  <a:srgbClr val="000000"/>
                </a:solidFill>
                <a:latin typeface="Times New Roman" panose="02020603050405020304" pitchFamily="18" charset="0"/>
              </a:rPr>
              <a:t>(b)</a:t>
            </a:r>
            <a:endParaRPr lang="en-US" altLang="zh-CN" sz="1800" dirty="0">
              <a:latin typeface="Arial" panose="020B0604020202020204" pitchFamily="34" charset="0"/>
            </a:endParaRPr>
          </a:p>
        </p:txBody>
      </p:sp>
      <p:sp>
        <p:nvSpPr>
          <p:cNvPr id="115787" name="Rectangle 89"/>
          <p:cNvSpPr/>
          <p:nvPr/>
        </p:nvSpPr>
        <p:spPr>
          <a:xfrm>
            <a:off x="4262438" y="6115050"/>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88" name="Rectangle 90"/>
          <p:cNvSpPr/>
          <p:nvPr/>
        </p:nvSpPr>
        <p:spPr>
          <a:xfrm>
            <a:off x="4356100" y="6122988"/>
            <a:ext cx="1447800" cy="246062"/>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实体及其联系图</a:t>
            </a:r>
            <a:endParaRPr lang="zh-CN" altLang="en-US" sz="1800" dirty="0">
              <a:latin typeface="Arial" panose="020B0604020202020204" pitchFamily="34" charset="0"/>
              <a:ea typeface="楷体_GB2312"/>
            </a:endParaRPr>
          </a:p>
        </p:txBody>
      </p:sp>
      <p:sp>
        <p:nvSpPr>
          <p:cNvPr id="115789" name="Rectangle 91"/>
          <p:cNvSpPr/>
          <p:nvPr/>
        </p:nvSpPr>
        <p:spPr>
          <a:xfrm>
            <a:off x="5651500" y="6115050"/>
            <a:ext cx="50800" cy="244475"/>
          </a:xfrm>
          <a:prstGeom prst="rect">
            <a:avLst/>
          </a:prstGeom>
          <a:noFill/>
          <a:ln w="9525">
            <a:noFill/>
          </a:ln>
        </p:spPr>
        <p:txBody>
          <a:bodyPr wrap="none" lIns="0" tIns="0" rIns="0" bIns="0" anchor="t" anchorCtr="0">
            <a:spAutoFit/>
          </a:bodyPr>
          <a:lstStyle/>
          <a:p>
            <a:r>
              <a:rPr lang="zh-CN" altLang="en-US" sz="1600" dirty="0">
                <a:solidFill>
                  <a:srgbClr val="000000"/>
                </a:solidFill>
                <a:latin typeface="Times New Roman" panose="02020603050405020304" pitchFamily="18" charset="0"/>
                <a:ea typeface="楷体_GB2312"/>
              </a:rPr>
              <a:t> </a:t>
            </a:r>
            <a:endParaRPr lang="zh-CN" altLang="en-US" sz="1800" dirty="0">
              <a:latin typeface="Arial" panose="020B0604020202020204" pitchFamily="34" charset="0"/>
              <a:ea typeface="楷体_GB2312"/>
            </a:endParaRPr>
          </a:p>
        </p:txBody>
      </p:sp>
      <p:sp>
        <p:nvSpPr>
          <p:cNvPr id="115790" name="Rectangle 6"/>
          <p:cNvSpPr/>
          <p:nvPr/>
        </p:nvSpPr>
        <p:spPr>
          <a:xfrm>
            <a:off x="0" y="-1587"/>
            <a:ext cx="4643438" cy="2449512"/>
          </a:xfrm>
          <a:prstGeom prst="rect">
            <a:avLst/>
          </a:prstGeom>
          <a:solidFill>
            <a:schemeClr val="bg1"/>
          </a:solidFill>
          <a:ln w="9525">
            <a:noFill/>
          </a:ln>
        </p:spPr>
        <p:txBody>
          <a:bodyPr anchor="t" anchorCtr="0"/>
          <a:lstStyle/>
          <a:p>
            <a:pPr marL="342900" indent="-342900" eaLnBrk="0" hangingPunct="0">
              <a:spcBef>
                <a:spcPct val="20000"/>
              </a:spcBef>
            </a:pPr>
            <a:r>
              <a:rPr lang="zh-CN" altLang="en-US" sz="1800" dirty="0">
                <a:latin typeface="华文新魏" panose="02010800040101010101" pitchFamily="2" charset="-122"/>
                <a:ea typeface="华文新魏" panose="02010800040101010101" pitchFamily="2" charset="-122"/>
              </a:rPr>
              <a:t>实体之间的联系： </a:t>
            </a:r>
          </a:p>
          <a:p>
            <a:pPr marL="342900" indent="-342900" eaLnBrk="0" hangingPunct="0">
              <a:spcBef>
                <a:spcPct val="20000"/>
              </a:spcBef>
            </a:pPr>
            <a:r>
              <a:rPr lang="zh-CN" altLang="en-US" sz="1800" dirty="0">
                <a:latin typeface="华文新魏" panose="02010800040101010101" pitchFamily="2" charset="-122"/>
                <a:ea typeface="华文新魏" panose="02010800040101010101" pitchFamily="2" charset="-122"/>
              </a:rPr>
              <a:t>（1）一个仓库可以存放多种零件，一种零件可以存放在多个仓库中，因此</a:t>
            </a:r>
            <a:r>
              <a:rPr lang="zh-CN" altLang="en-US" sz="1800" dirty="0">
                <a:solidFill>
                  <a:srgbClr val="FF0000"/>
                </a:solidFill>
                <a:latin typeface="华文新魏" panose="02010800040101010101" pitchFamily="2" charset="-122"/>
                <a:ea typeface="华文新魏" panose="02010800040101010101" pitchFamily="2" charset="-122"/>
              </a:rPr>
              <a:t>仓库和零件具有多对多的联系</a:t>
            </a:r>
            <a:r>
              <a:rPr lang="zh-CN" altLang="en-US" sz="1800" dirty="0">
                <a:latin typeface="华文新魏" panose="02010800040101010101" pitchFamily="2" charset="-122"/>
                <a:ea typeface="华文新魏" panose="02010800040101010101" pitchFamily="2" charset="-122"/>
              </a:rPr>
              <a:t>。用库存量来表示某种零件在某个仓库中的数量。</a:t>
            </a:r>
          </a:p>
          <a:p>
            <a:pPr marL="342900" indent="-342900" eaLnBrk="0" hangingPunct="0">
              <a:spcBef>
                <a:spcPct val="20000"/>
              </a:spcBef>
            </a:pPr>
            <a:r>
              <a:rPr lang="zh-CN" altLang="en-US" sz="1800" dirty="0">
                <a:latin typeface="华文新魏" panose="02010800040101010101" pitchFamily="2" charset="-122"/>
                <a:ea typeface="华文新魏" panose="02010800040101010101" pitchFamily="2" charset="-122"/>
              </a:rPr>
              <a:t>（2）一个仓库有多个职工当仓库保管员，一个职工只能在一个仓库工作，因此</a:t>
            </a:r>
            <a:r>
              <a:rPr lang="zh-CN" altLang="en-US" sz="1800" dirty="0">
                <a:solidFill>
                  <a:srgbClr val="FF0000"/>
                </a:solidFill>
                <a:latin typeface="华文新魏" panose="02010800040101010101" pitchFamily="2" charset="-122"/>
                <a:ea typeface="华文新魏" panose="02010800040101010101" pitchFamily="2" charset="-122"/>
              </a:rPr>
              <a:t>仓库和职工之间是一对多的联系</a:t>
            </a:r>
          </a:p>
        </p:txBody>
      </p:sp>
      <p:sp>
        <p:nvSpPr>
          <p:cNvPr id="115791" name="Rectangle 7"/>
          <p:cNvSpPr/>
          <p:nvPr/>
        </p:nvSpPr>
        <p:spPr>
          <a:xfrm>
            <a:off x="4572000" y="4763"/>
            <a:ext cx="4572000" cy="2376487"/>
          </a:xfrm>
          <a:prstGeom prst="rect">
            <a:avLst/>
          </a:prstGeom>
          <a:noFill/>
          <a:ln w="9525">
            <a:noFill/>
          </a:ln>
        </p:spPr>
        <p:txBody>
          <a:bodyPr anchor="t" anchorCtr="0"/>
          <a:lstStyle/>
          <a:p>
            <a:pPr marL="342900" indent="-342900" eaLnBrk="0" hangingPunct="0">
              <a:spcBef>
                <a:spcPct val="20000"/>
              </a:spcBef>
            </a:pPr>
            <a:r>
              <a:rPr lang="zh-CN" altLang="en-US" sz="1800" dirty="0">
                <a:latin typeface="华文新魏" panose="02010800040101010101" pitchFamily="2" charset="-122"/>
                <a:ea typeface="华文新魏" panose="02010800040101010101" pitchFamily="2" charset="-122"/>
              </a:rPr>
              <a:t>（3）职工之间具有领导-被领导关系。即仓库主任领导若干保管员，因此</a:t>
            </a:r>
            <a:r>
              <a:rPr lang="zh-CN" altLang="en-US" sz="1800" dirty="0">
                <a:solidFill>
                  <a:srgbClr val="FF0000"/>
                </a:solidFill>
                <a:latin typeface="华文新魏" panose="02010800040101010101" pitchFamily="2" charset="-122"/>
                <a:ea typeface="华文新魏" panose="02010800040101010101" pitchFamily="2" charset="-122"/>
              </a:rPr>
              <a:t>职工实体集中具有一对多的联系</a:t>
            </a:r>
            <a:r>
              <a:rPr lang="zh-CN" altLang="en-US" sz="1800" dirty="0">
                <a:latin typeface="华文新魏" panose="02010800040101010101" pitchFamily="2" charset="-122"/>
                <a:ea typeface="华文新魏" panose="02010800040101010101" pitchFamily="2" charset="-122"/>
              </a:rPr>
              <a:t>。</a:t>
            </a:r>
          </a:p>
          <a:p>
            <a:pPr marL="342900" indent="-342900" eaLnBrk="0" hangingPunct="0">
              <a:spcBef>
                <a:spcPct val="20000"/>
              </a:spcBef>
            </a:pPr>
            <a:r>
              <a:rPr lang="zh-CN" altLang="en-US" sz="1800" dirty="0">
                <a:latin typeface="华文新魏" panose="02010800040101010101" pitchFamily="2" charset="-122"/>
                <a:ea typeface="华文新魏" panose="02010800040101010101" pitchFamily="2" charset="-122"/>
              </a:rPr>
              <a:t>（4）供应商、项目和零件三者之间</a:t>
            </a:r>
            <a:r>
              <a:rPr lang="zh-CN" altLang="en-US" sz="1800" dirty="0">
                <a:solidFill>
                  <a:srgbClr val="FF0000"/>
                </a:solidFill>
                <a:latin typeface="华文新魏" panose="02010800040101010101" pitchFamily="2" charset="-122"/>
                <a:ea typeface="华文新魏" panose="02010800040101010101" pitchFamily="2" charset="-122"/>
              </a:rPr>
              <a:t>具有多对多的联系</a:t>
            </a:r>
            <a:r>
              <a:rPr lang="zh-CN" altLang="en-US" sz="1800" dirty="0">
                <a:latin typeface="华文新魏" panose="02010800040101010101" pitchFamily="2" charset="-122"/>
                <a:ea typeface="华文新魏" panose="02010800040101010101" pitchFamily="2" charset="-122"/>
              </a:rPr>
              <a:t>。即一个供应商可以供给若干项目多种零件，每个项目可以使用不同供应商供应的零件，每种零件可由不同供应商供给。</a:t>
            </a:r>
          </a:p>
        </p:txBody>
      </p:sp>
      <p:sp>
        <p:nvSpPr>
          <p:cNvPr id="115792" name="Rectangle 23"/>
          <p:cNvSpPr/>
          <p:nvPr/>
        </p:nvSpPr>
        <p:spPr>
          <a:xfrm>
            <a:off x="4662488" y="5300663"/>
            <a:ext cx="414337" cy="246062"/>
          </a:xfrm>
          <a:prstGeom prst="rect">
            <a:avLst/>
          </a:prstGeom>
          <a:noFill/>
          <a:ln w="9525">
            <a:noFill/>
          </a:ln>
        </p:spPr>
        <p:txBody>
          <a:bodyPr wrap="none" lIns="0" tIns="0" rIns="0" bIns="0" anchor="t" anchorCtr="0">
            <a:spAutoFit/>
          </a:bodyPr>
          <a:lstStyle/>
          <a:p>
            <a:r>
              <a:rPr lang="zh-CN" altLang="en-US" sz="1600" dirty="0">
                <a:solidFill>
                  <a:srgbClr val="000000"/>
                </a:solidFill>
                <a:latin typeface="宋体" panose="02010600030101010101" pitchFamily="2" charset="-122"/>
                <a:ea typeface="楷体_GB2312"/>
              </a:rPr>
              <a:t>零件</a:t>
            </a:r>
            <a:endParaRPr lang="zh-CN" altLang="en-US" sz="1800" dirty="0">
              <a:latin typeface="Arial" panose="020B0604020202020204" pitchFamily="34" charset="0"/>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down)">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down)">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wipe(down)">
                                      <p:cBhvr>
                                        <p:cTn id="17" dur="50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box(in)">
                                      <p:cBhvr>
                                        <p:cTn id="2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181"/>
          <p:cNvSpPr/>
          <p:nvPr/>
        </p:nvSpPr>
        <p:spPr>
          <a:xfrm>
            <a:off x="868363" y="1189038"/>
            <a:ext cx="762000"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38" name="Rectangle 189"/>
          <p:cNvSpPr/>
          <p:nvPr/>
        </p:nvSpPr>
        <p:spPr>
          <a:xfrm>
            <a:off x="3079750" y="1189038"/>
            <a:ext cx="546100"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39" name="Rectangle 210"/>
          <p:cNvSpPr/>
          <p:nvPr/>
        </p:nvSpPr>
        <p:spPr>
          <a:xfrm>
            <a:off x="4843463" y="1189038"/>
            <a:ext cx="546100"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40" name="Rectangle 216"/>
          <p:cNvSpPr/>
          <p:nvPr/>
        </p:nvSpPr>
        <p:spPr>
          <a:xfrm>
            <a:off x="6200775" y="12112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41" name="Rectangle 221"/>
          <p:cNvSpPr/>
          <p:nvPr/>
        </p:nvSpPr>
        <p:spPr>
          <a:xfrm>
            <a:off x="6491288" y="1189038"/>
            <a:ext cx="595312"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42" name="Rectangle 223"/>
          <p:cNvSpPr/>
          <p:nvPr/>
        </p:nvSpPr>
        <p:spPr>
          <a:xfrm>
            <a:off x="7064375" y="12112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43" name="Rectangle 225"/>
          <p:cNvSpPr/>
          <p:nvPr/>
        </p:nvSpPr>
        <p:spPr>
          <a:xfrm>
            <a:off x="7294563" y="1189038"/>
            <a:ext cx="546100"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44" name="Rectangle 227"/>
          <p:cNvSpPr/>
          <p:nvPr/>
        </p:nvSpPr>
        <p:spPr>
          <a:xfrm>
            <a:off x="7751763" y="12112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45" name="Rectangle 229"/>
          <p:cNvSpPr/>
          <p:nvPr/>
        </p:nvSpPr>
        <p:spPr>
          <a:xfrm>
            <a:off x="8054975" y="1189038"/>
            <a:ext cx="547688"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46" name="Rectangle 231"/>
          <p:cNvSpPr/>
          <p:nvPr/>
        </p:nvSpPr>
        <p:spPr>
          <a:xfrm>
            <a:off x="8512175" y="12112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47" name="Rectangle 235"/>
          <p:cNvSpPr/>
          <p:nvPr/>
        </p:nvSpPr>
        <p:spPr>
          <a:xfrm>
            <a:off x="7556500" y="2174875"/>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48" name="Freeform 240"/>
          <p:cNvSpPr/>
          <p:nvPr/>
        </p:nvSpPr>
        <p:spPr>
          <a:xfrm>
            <a:off x="5518150" y="1992313"/>
            <a:ext cx="960438" cy="576262"/>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6">
                <a:moveTo>
                  <a:pt x="606" y="0"/>
                </a:moveTo>
                <a:lnTo>
                  <a:pt x="0" y="364"/>
                </a:lnTo>
                <a:lnTo>
                  <a:pt x="606" y="726"/>
                </a:lnTo>
                <a:lnTo>
                  <a:pt x="1211" y="364"/>
                </a:lnTo>
                <a:lnTo>
                  <a:pt x="606"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6749" name="Rectangle 241"/>
          <p:cNvSpPr/>
          <p:nvPr/>
        </p:nvSpPr>
        <p:spPr>
          <a:xfrm>
            <a:off x="5768975" y="2141538"/>
            <a:ext cx="461963" cy="27940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50" name="Rectangle 242"/>
          <p:cNvSpPr/>
          <p:nvPr/>
        </p:nvSpPr>
        <p:spPr>
          <a:xfrm>
            <a:off x="5813425" y="2171700"/>
            <a:ext cx="4064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工作</a:t>
            </a:r>
            <a:endParaRPr lang="zh-CN" altLang="en-US" sz="1800" b="0" dirty="0">
              <a:latin typeface="Arial" panose="020B0604020202020204" pitchFamily="34" charset="0"/>
              <a:ea typeface="楷体_GB2312"/>
            </a:endParaRPr>
          </a:p>
        </p:txBody>
      </p:sp>
      <p:sp>
        <p:nvSpPr>
          <p:cNvPr id="116751" name="Rectangle 243"/>
          <p:cNvSpPr/>
          <p:nvPr/>
        </p:nvSpPr>
        <p:spPr>
          <a:xfrm>
            <a:off x="6183313" y="21637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52" name="Line 245"/>
          <p:cNvSpPr/>
          <p:nvPr/>
        </p:nvSpPr>
        <p:spPr>
          <a:xfrm>
            <a:off x="6472238" y="2278063"/>
            <a:ext cx="430212" cy="1587"/>
          </a:xfrm>
          <a:prstGeom prst="line">
            <a:avLst/>
          </a:prstGeom>
          <a:ln w="17463" cap="flat" cmpd="sng">
            <a:solidFill>
              <a:srgbClr val="000000"/>
            </a:solidFill>
            <a:prstDash val="solid"/>
            <a:round/>
            <a:headEnd type="none" w="med" len="med"/>
            <a:tailEnd type="none" w="med" len="med"/>
          </a:ln>
        </p:spPr>
      </p:sp>
      <p:sp>
        <p:nvSpPr>
          <p:cNvPr id="116753" name="Rectangle 246"/>
          <p:cNvSpPr/>
          <p:nvPr/>
        </p:nvSpPr>
        <p:spPr>
          <a:xfrm>
            <a:off x="5213350" y="2030413"/>
            <a:ext cx="228600" cy="2397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54" name="Rectangle 249"/>
          <p:cNvSpPr/>
          <p:nvPr/>
        </p:nvSpPr>
        <p:spPr>
          <a:xfrm>
            <a:off x="6554788" y="2030413"/>
            <a:ext cx="228600" cy="2397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55" name="Rectangle 251"/>
          <p:cNvSpPr/>
          <p:nvPr/>
        </p:nvSpPr>
        <p:spPr>
          <a:xfrm>
            <a:off x="6713538" y="2033588"/>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56" name="Freeform 252"/>
          <p:cNvSpPr/>
          <p:nvPr/>
        </p:nvSpPr>
        <p:spPr>
          <a:xfrm>
            <a:off x="6958013" y="3081338"/>
            <a:ext cx="960437" cy="573087"/>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4">
                <a:moveTo>
                  <a:pt x="604" y="0"/>
                </a:moveTo>
                <a:lnTo>
                  <a:pt x="0" y="362"/>
                </a:lnTo>
                <a:lnTo>
                  <a:pt x="604" y="724"/>
                </a:lnTo>
                <a:lnTo>
                  <a:pt x="1211" y="362"/>
                </a:lnTo>
                <a:lnTo>
                  <a:pt x="604"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6757" name="Rectangle 253"/>
          <p:cNvSpPr/>
          <p:nvPr/>
        </p:nvSpPr>
        <p:spPr>
          <a:xfrm>
            <a:off x="7207250" y="3228975"/>
            <a:ext cx="461963" cy="2778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58" name="Rectangle 254"/>
          <p:cNvSpPr/>
          <p:nvPr/>
        </p:nvSpPr>
        <p:spPr>
          <a:xfrm>
            <a:off x="7253288" y="3259138"/>
            <a:ext cx="4064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领导</a:t>
            </a:r>
            <a:endParaRPr lang="zh-CN" altLang="en-US" sz="1800" b="0" dirty="0">
              <a:latin typeface="Arial" panose="020B0604020202020204" pitchFamily="34" charset="0"/>
              <a:ea typeface="楷体_GB2312"/>
            </a:endParaRPr>
          </a:p>
        </p:txBody>
      </p:sp>
      <p:sp>
        <p:nvSpPr>
          <p:cNvPr id="116759" name="Rectangle 255"/>
          <p:cNvSpPr/>
          <p:nvPr/>
        </p:nvSpPr>
        <p:spPr>
          <a:xfrm>
            <a:off x="7623175" y="325120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60" name="Line 256"/>
          <p:cNvSpPr/>
          <p:nvPr/>
        </p:nvSpPr>
        <p:spPr>
          <a:xfrm>
            <a:off x="7178675" y="2525713"/>
            <a:ext cx="1588" cy="696912"/>
          </a:xfrm>
          <a:prstGeom prst="line">
            <a:avLst/>
          </a:prstGeom>
          <a:ln w="17463" cap="flat" cmpd="sng">
            <a:solidFill>
              <a:srgbClr val="000000"/>
            </a:solidFill>
            <a:prstDash val="solid"/>
            <a:round/>
            <a:headEnd type="triangle" w="med" len="med"/>
            <a:tailEnd type="none" w="med" len="med"/>
          </a:ln>
        </p:spPr>
      </p:sp>
      <p:sp>
        <p:nvSpPr>
          <p:cNvPr id="116761" name="Line 257"/>
          <p:cNvSpPr/>
          <p:nvPr/>
        </p:nvSpPr>
        <p:spPr>
          <a:xfrm>
            <a:off x="7661275" y="2525713"/>
            <a:ext cx="1588" cy="696912"/>
          </a:xfrm>
          <a:prstGeom prst="line">
            <a:avLst/>
          </a:prstGeom>
          <a:ln w="17463" cap="flat" cmpd="sng">
            <a:solidFill>
              <a:srgbClr val="000000"/>
            </a:solidFill>
            <a:prstDash val="solid"/>
            <a:round/>
            <a:headEnd type="none" w="med" len="med"/>
            <a:tailEnd type="none" w="med" len="med"/>
          </a:ln>
        </p:spPr>
      </p:sp>
      <p:sp>
        <p:nvSpPr>
          <p:cNvPr id="116762" name="Rectangle 258"/>
          <p:cNvSpPr/>
          <p:nvPr/>
        </p:nvSpPr>
        <p:spPr>
          <a:xfrm>
            <a:off x="6923088" y="2755900"/>
            <a:ext cx="230187" cy="2397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63" name="Rectangle 260"/>
          <p:cNvSpPr/>
          <p:nvPr/>
        </p:nvSpPr>
        <p:spPr>
          <a:xfrm>
            <a:off x="7083425" y="2759075"/>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64" name="Rectangle 261"/>
          <p:cNvSpPr/>
          <p:nvPr/>
        </p:nvSpPr>
        <p:spPr>
          <a:xfrm>
            <a:off x="7688263" y="2755900"/>
            <a:ext cx="230187" cy="2397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65" name="Rectangle 263"/>
          <p:cNvSpPr/>
          <p:nvPr/>
        </p:nvSpPr>
        <p:spPr>
          <a:xfrm>
            <a:off x="7847013" y="2759075"/>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66" name="Freeform 264"/>
          <p:cNvSpPr/>
          <p:nvPr/>
        </p:nvSpPr>
        <p:spPr>
          <a:xfrm>
            <a:off x="4121150" y="3081338"/>
            <a:ext cx="960438" cy="573087"/>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09" h="724">
                <a:moveTo>
                  <a:pt x="605" y="0"/>
                </a:moveTo>
                <a:lnTo>
                  <a:pt x="0" y="362"/>
                </a:lnTo>
                <a:lnTo>
                  <a:pt x="605" y="724"/>
                </a:lnTo>
                <a:lnTo>
                  <a:pt x="1209" y="362"/>
                </a:lnTo>
                <a:lnTo>
                  <a:pt x="605"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6767" name="Rectangle 265"/>
          <p:cNvSpPr/>
          <p:nvPr/>
        </p:nvSpPr>
        <p:spPr>
          <a:xfrm>
            <a:off x="4371975" y="3228975"/>
            <a:ext cx="461963" cy="2778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68" name="Rectangle 266"/>
          <p:cNvSpPr/>
          <p:nvPr/>
        </p:nvSpPr>
        <p:spPr>
          <a:xfrm>
            <a:off x="4416425" y="3259138"/>
            <a:ext cx="411163" cy="246062"/>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存储</a:t>
            </a:r>
            <a:endParaRPr lang="zh-CN" altLang="en-US" sz="1800" b="0" dirty="0">
              <a:latin typeface="Arial" panose="020B0604020202020204" pitchFamily="34" charset="0"/>
              <a:ea typeface="楷体_GB2312"/>
            </a:endParaRPr>
          </a:p>
        </p:txBody>
      </p:sp>
      <p:sp>
        <p:nvSpPr>
          <p:cNvPr id="116769" name="Rectangle 267"/>
          <p:cNvSpPr/>
          <p:nvPr/>
        </p:nvSpPr>
        <p:spPr>
          <a:xfrm>
            <a:off x="4786313" y="325120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70" name="Rectangle 268"/>
          <p:cNvSpPr/>
          <p:nvPr/>
        </p:nvSpPr>
        <p:spPr>
          <a:xfrm>
            <a:off x="860425" y="3236913"/>
            <a:ext cx="665163" cy="261937"/>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71" name="Rectangle 269"/>
          <p:cNvSpPr/>
          <p:nvPr/>
        </p:nvSpPr>
        <p:spPr>
          <a:xfrm>
            <a:off x="914400" y="3267075"/>
            <a:ext cx="609600" cy="244475"/>
          </a:xfrm>
          <a:prstGeom prst="rect">
            <a:avLst/>
          </a:prstGeom>
          <a:noFill/>
          <a:ln w="9525" cap="flat" cmpd="sng">
            <a:solidFill>
              <a:srgbClr val="000000"/>
            </a:solidFill>
            <a:prstDash val="solid"/>
            <a:miter/>
            <a:headEnd type="none" w="med" len="med"/>
            <a:tailEnd type="none" w="med" len="med"/>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供应量</a:t>
            </a:r>
            <a:endParaRPr lang="zh-CN" altLang="en-US" sz="1800" b="0" dirty="0">
              <a:latin typeface="Arial" panose="020B0604020202020204" pitchFamily="34" charset="0"/>
              <a:ea typeface="楷体_GB2312"/>
            </a:endParaRPr>
          </a:p>
        </p:txBody>
      </p:sp>
      <p:sp>
        <p:nvSpPr>
          <p:cNvPr id="116772" name="Rectangle 270"/>
          <p:cNvSpPr/>
          <p:nvPr/>
        </p:nvSpPr>
        <p:spPr>
          <a:xfrm>
            <a:off x="1470025" y="3259138"/>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73" name="Line 272"/>
          <p:cNvSpPr/>
          <p:nvPr/>
        </p:nvSpPr>
        <p:spPr>
          <a:xfrm>
            <a:off x="4595813" y="2516188"/>
            <a:ext cx="1587" cy="565150"/>
          </a:xfrm>
          <a:prstGeom prst="line">
            <a:avLst/>
          </a:prstGeom>
          <a:ln w="17463" cap="flat" cmpd="sng">
            <a:solidFill>
              <a:srgbClr val="000000"/>
            </a:solidFill>
            <a:prstDash val="solid"/>
            <a:round/>
            <a:headEnd type="none" w="med" len="med"/>
            <a:tailEnd type="none" w="med" len="med"/>
          </a:ln>
        </p:spPr>
      </p:sp>
      <p:sp>
        <p:nvSpPr>
          <p:cNvPr id="116774" name="Line 276"/>
          <p:cNvSpPr/>
          <p:nvPr/>
        </p:nvSpPr>
        <p:spPr>
          <a:xfrm>
            <a:off x="5087938" y="3367088"/>
            <a:ext cx="544512" cy="0"/>
          </a:xfrm>
          <a:prstGeom prst="line">
            <a:avLst/>
          </a:prstGeom>
          <a:ln w="17463" cap="flat" cmpd="sng">
            <a:solidFill>
              <a:srgbClr val="000000"/>
            </a:solidFill>
            <a:prstDash val="dashDot"/>
            <a:round/>
            <a:headEnd type="none" w="med" len="med"/>
            <a:tailEnd type="none" w="med" len="med"/>
          </a:ln>
        </p:spPr>
      </p:sp>
      <p:sp>
        <p:nvSpPr>
          <p:cNvPr id="116775" name="Freeform 277"/>
          <p:cNvSpPr/>
          <p:nvPr/>
        </p:nvSpPr>
        <p:spPr>
          <a:xfrm>
            <a:off x="1860550" y="3081338"/>
            <a:ext cx="962025" cy="573087"/>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211" h="724">
                <a:moveTo>
                  <a:pt x="606" y="0"/>
                </a:moveTo>
                <a:lnTo>
                  <a:pt x="0" y="362"/>
                </a:lnTo>
                <a:lnTo>
                  <a:pt x="606" y="724"/>
                </a:lnTo>
                <a:lnTo>
                  <a:pt x="1211" y="362"/>
                </a:lnTo>
                <a:lnTo>
                  <a:pt x="606" y="0"/>
                </a:lnTo>
                <a:close/>
              </a:path>
            </a:pathLst>
          </a:custGeom>
          <a:solidFill>
            <a:srgbClr val="00FF99"/>
          </a:solidFill>
          <a:ln w="17463" cap="flat" cmpd="sng">
            <a:solidFill>
              <a:srgbClr val="000000"/>
            </a:solidFill>
            <a:prstDash val="solid"/>
            <a:round/>
            <a:headEnd type="none" w="med" len="med"/>
            <a:tailEnd type="none" w="med" len="med"/>
          </a:ln>
        </p:spPr>
        <p:txBody>
          <a:bodyPr/>
          <a:lstStyle/>
          <a:p>
            <a:endParaRPr lang="zh-CN" altLang="en-US"/>
          </a:p>
        </p:txBody>
      </p:sp>
      <p:sp>
        <p:nvSpPr>
          <p:cNvPr id="116776" name="Rectangle 278"/>
          <p:cNvSpPr/>
          <p:nvPr/>
        </p:nvSpPr>
        <p:spPr>
          <a:xfrm>
            <a:off x="2111375" y="3228975"/>
            <a:ext cx="461963" cy="2778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77" name="Rectangle 279"/>
          <p:cNvSpPr/>
          <p:nvPr/>
        </p:nvSpPr>
        <p:spPr>
          <a:xfrm>
            <a:off x="2155825" y="3259138"/>
            <a:ext cx="4064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供应</a:t>
            </a:r>
            <a:endParaRPr lang="zh-CN" altLang="en-US" sz="1800" b="0" dirty="0">
              <a:latin typeface="Arial" panose="020B0604020202020204" pitchFamily="34" charset="0"/>
              <a:ea typeface="楷体_GB2312"/>
            </a:endParaRPr>
          </a:p>
        </p:txBody>
      </p:sp>
      <p:sp>
        <p:nvSpPr>
          <p:cNvPr id="116778" name="Rectangle 280"/>
          <p:cNvSpPr/>
          <p:nvPr/>
        </p:nvSpPr>
        <p:spPr>
          <a:xfrm>
            <a:off x="2525713" y="325120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79" name="Line 281"/>
          <p:cNvSpPr/>
          <p:nvPr/>
        </p:nvSpPr>
        <p:spPr>
          <a:xfrm flipH="1">
            <a:off x="1582738" y="3367088"/>
            <a:ext cx="277812" cy="1587"/>
          </a:xfrm>
          <a:prstGeom prst="line">
            <a:avLst/>
          </a:prstGeom>
          <a:ln w="17463" cap="flat" cmpd="sng">
            <a:solidFill>
              <a:srgbClr val="000000"/>
            </a:solidFill>
            <a:prstDash val="dash"/>
            <a:round/>
            <a:headEnd type="none" w="med" len="med"/>
            <a:tailEnd type="none" w="med" len="med"/>
          </a:ln>
        </p:spPr>
      </p:sp>
      <p:sp>
        <p:nvSpPr>
          <p:cNvPr id="116780" name="Rectangle 282"/>
          <p:cNvSpPr/>
          <p:nvPr/>
        </p:nvSpPr>
        <p:spPr>
          <a:xfrm>
            <a:off x="5632450" y="3236913"/>
            <a:ext cx="858838" cy="346075"/>
          </a:xfrm>
          <a:prstGeom prst="rect">
            <a:avLst/>
          </a:prstGeom>
          <a:noFill/>
          <a:ln w="9525" cap="flat" cmpd="sng">
            <a:solidFill>
              <a:srgbClr val="000000"/>
            </a:solidFill>
            <a:prstDash val="solid"/>
            <a:miter/>
            <a:headEnd type="none" w="med" len="med"/>
            <a:tailEnd type="none" w="med" len="med"/>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81" name="Rectangle 283"/>
          <p:cNvSpPr/>
          <p:nvPr/>
        </p:nvSpPr>
        <p:spPr>
          <a:xfrm>
            <a:off x="5724525" y="3284538"/>
            <a:ext cx="701675" cy="246062"/>
          </a:xfrm>
          <a:prstGeom prst="rect">
            <a:avLst/>
          </a:prstGeom>
          <a:noFill/>
          <a:ln w="9525" cap="flat" cmpd="sng">
            <a:solidFill>
              <a:schemeClr val="bg1"/>
            </a:solidFill>
            <a:prstDash val="dash"/>
            <a:miter/>
            <a:headEnd type="none" w="med" len="med"/>
            <a:tailEnd type="none" w="med" len="med"/>
          </a:ln>
        </p:spPr>
        <p:txBody>
          <a:bodyPr lIns="0" tIns="0" rIns="0" bIns="0" anchor="t" anchorCtr="0">
            <a:spAutoFit/>
          </a:bodyPr>
          <a:lstStyle/>
          <a:p>
            <a:r>
              <a:rPr lang="zh-CN" altLang="en-US" sz="1600" b="0" dirty="0">
                <a:solidFill>
                  <a:srgbClr val="000000"/>
                </a:solidFill>
                <a:latin typeface="宋体" panose="02010600030101010101" pitchFamily="2" charset="-122"/>
                <a:ea typeface="楷体_GB2312"/>
              </a:rPr>
              <a:t>库存量</a:t>
            </a:r>
            <a:endParaRPr lang="zh-CN" altLang="en-US" sz="1800" b="0" dirty="0">
              <a:latin typeface="Arial" panose="020B0604020202020204" pitchFamily="34" charset="0"/>
              <a:ea typeface="楷体_GB2312"/>
            </a:endParaRPr>
          </a:p>
        </p:txBody>
      </p:sp>
      <p:sp>
        <p:nvSpPr>
          <p:cNvPr id="116782" name="Rectangle 284"/>
          <p:cNvSpPr/>
          <p:nvPr/>
        </p:nvSpPr>
        <p:spPr>
          <a:xfrm>
            <a:off x="6240463" y="3259138"/>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83" name="Line 286"/>
          <p:cNvSpPr/>
          <p:nvPr/>
        </p:nvSpPr>
        <p:spPr>
          <a:xfrm>
            <a:off x="2341563" y="2516188"/>
            <a:ext cx="1587" cy="565150"/>
          </a:xfrm>
          <a:prstGeom prst="line">
            <a:avLst/>
          </a:prstGeom>
          <a:ln w="17463" cap="flat" cmpd="sng">
            <a:solidFill>
              <a:srgbClr val="000000"/>
            </a:solidFill>
            <a:prstDash val="solid"/>
            <a:round/>
            <a:headEnd type="none" w="med" len="med"/>
            <a:tailEnd type="none" w="med" len="med"/>
          </a:ln>
        </p:spPr>
      </p:sp>
      <p:sp>
        <p:nvSpPr>
          <p:cNvPr id="116784" name="Rectangle 287"/>
          <p:cNvSpPr/>
          <p:nvPr/>
        </p:nvSpPr>
        <p:spPr>
          <a:xfrm>
            <a:off x="2360613" y="2732088"/>
            <a:ext cx="228600" cy="2397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85" name="Rectangle 289"/>
          <p:cNvSpPr/>
          <p:nvPr/>
        </p:nvSpPr>
        <p:spPr>
          <a:xfrm>
            <a:off x="2538413" y="2735263"/>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86" name="Rectangle 290"/>
          <p:cNvSpPr/>
          <p:nvPr/>
        </p:nvSpPr>
        <p:spPr>
          <a:xfrm>
            <a:off x="1420813" y="4248150"/>
            <a:ext cx="657225"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87" name="Rectangle 292"/>
          <p:cNvSpPr/>
          <p:nvPr/>
        </p:nvSpPr>
        <p:spPr>
          <a:xfrm>
            <a:off x="1931988" y="4270375"/>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88" name="Rectangle 294"/>
          <p:cNvSpPr/>
          <p:nvPr/>
        </p:nvSpPr>
        <p:spPr>
          <a:xfrm>
            <a:off x="854075" y="5216525"/>
            <a:ext cx="663575"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89" name="Rectangle 296"/>
          <p:cNvSpPr/>
          <p:nvPr/>
        </p:nvSpPr>
        <p:spPr>
          <a:xfrm>
            <a:off x="1460500"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90" name="Rectangle 298"/>
          <p:cNvSpPr/>
          <p:nvPr/>
        </p:nvSpPr>
        <p:spPr>
          <a:xfrm>
            <a:off x="1703388" y="5216525"/>
            <a:ext cx="500062"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91" name="Rectangle 300"/>
          <p:cNvSpPr/>
          <p:nvPr/>
        </p:nvSpPr>
        <p:spPr>
          <a:xfrm>
            <a:off x="2136775"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92" name="Rectangle 304"/>
          <p:cNvSpPr/>
          <p:nvPr/>
        </p:nvSpPr>
        <p:spPr>
          <a:xfrm>
            <a:off x="3160713"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93" name="Line 309"/>
          <p:cNvSpPr/>
          <p:nvPr/>
        </p:nvSpPr>
        <p:spPr>
          <a:xfrm flipH="1">
            <a:off x="1712913" y="3367088"/>
            <a:ext cx="147637" cy="771525"/>
          </a:xfrm>
          <a:prstGeom prst="line">
            <a:avLst/>
          </a:prstGeom>
          <a:ln w="17463" cap="flat" cmpd="sng">
            <a:solidFill>
              <a:srgbClr val="000000"/>
            </a:solidFill>
            <a:prstDash val="solid"/>
            <a:round/>
            <a:headEnd type="none" w="med" len="med"/>
            <a:tailEnd type="none" w="med" len="med"/>
          </a:ln>
        </p:spPr>
      </p:sp>
      <p:sp>
        <p:nvSpPr>
          <p:cNvPr id="116794" name="Rectangle 310"/>
          <p:cNvSpPr/>
          <p:nvPr/>
        </p:nvSpPr>
        <p:spPr>
          <a:xfrm>
            <a:off x="1546225" y="3662363"/>
            <a:ext cx="228600" cy="24130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95" name="Rectangle 312"/>
          <p:cNvSpPr/>
          <p:nvPr/>
        </p:nvSpPr>
        <p:spPr>
          <a:xfrm>
            <a:off x="1703388" y="3665538"/>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96" name="Rectangle 313"/>
          <p:cNvSpPr/>
          <p:nvPr/>
        </p:nvSpPr>
        <p:spPr>
          <a:xfrm>
            <a:off x="4260850" y="4248150"/>
            <a:ext cx="655638"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97" name="Rectangle 315"/>
          <p:cNvSpPr/>
          <p:nvPr/>
        </p:nvSpPr>
        <p:spPr>
          <a:xfrm>
            <a:off x="4772025" y="4270375"/>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798" name="Rectangle 317"/>
          <p:cNvSpPr/>
          <p:nvPr/>
        </p:nvSpPr>
        <p:spPr>
          <a:xfrm>
            <a:off x="3498850" y="5216525"/>
            <a:ext cx="665163"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799" name="Rectangle 319"/>
          <p:cNvSpPr/>
          <p:nvPr/>
        </p:nvSpPr>
        <p:spPr>
          <a:xfrm>
            <a:off x="4108450"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00" name="Rectangle 321"/>
          <p:cNvSpPr/>
          <p:nvPr/>
        </p:nvSpPr>
        <p:spPr>
          <a:xfrm>
            <a:off x="4524375" y="5216525"/>
            <a:ext cx="501650"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01" name="Rectangle 323"/>
          <p:cNvSpPr/>
          <p:nvPr/>
        </p:nvSpPr>
        <p:spPr>
          <a:xfrm>
            <a:off x="4957763"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02" name="Rectangle 325"/>
          <p:cNvSpPr/>
          <p:nvPr/>
        </p:nvSpPr>
        <p:spPr>
          <a:xfrm>
            <a:off x="4024313" y="5811838"/>
            <a:ext cx="500062"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03" name="Rectangle 327"/>
          <p:cNvSpPr/>
          <p:nvPr/>
        </p:nvSpPr>
        <p:spPr>
          <a:xfrm>
            <a:off x="4457700" y="58340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04" name="Rectangle 329"/>
          <p:cNvSpPr/>
          <p:nvPr/>
        </p:nvSpPr>
        <p:spPr>
          <a:xfrm>
            <a:off x="5610225" y="5216525"/>
            <a:ext cx="500063" cy="261938"/>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05" name="Rectangle 331"/>
          <p:cNvSpPr/>
          <p:nvPr/>
        </p:nvSpPr>
        <p:spPr>
          <a:xfrm>
            <a:off x="6043613" y="523875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06" name="Rectangle 333"/>
          <p:cNvSpPr/>
          <p:nvPr/>
        </p:nvSpPr>
        <p:spPr>
          <a:xfrm>
            <a:off x="5157788" y="5811838"/>
            <a:ext cx="498475" cy="260350"/>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07" name="Rectangle 335"/>
          <p:cNvSpPr/>
          <p:nvPr/>
        </p:nvSpPr>
        <p:spPr>
          <a:xfrm>
            <a:off x="5591175" y="5834063"/>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08" name="Line 337"/>
          <p:cNvSpPr/>
          <p:nvPr/>
        </p:nvSpPr>
        <p:spPr>
          <a:xfrm flipH="1">
            <a:off x="4589463" y="3644900"/>
            <a:ext cx="6350" cy="504825"/>
          </a:xfrm>
          <a:prstGeom prst="line">
            <a:avLst/>
          </a:prstGeom>
          <a:ln w="17463" cap="flat" cmpd="sng">
            <a:solidFill>
              <a:srgbClr val="000000"/>
            </a:solidFill>
            <a:prstDash val="solid"/>
            <a:round/>
            <a:headEnd type="none" w="med" len="med"/>
            <a:tailEnd type="none" w="med" len="med"/>
          </a:ln>
        </p:spPr>
      </p:sp>
      <p:sp>
        <p:nvSpPr>
          <p:cNvPr id="116809" name="Rectangle 340"/>
          <p:cNvSpPr/>
          <p:nvPr/>
        </p:nvSpPr>
        <p:spPr>
          <a:xfrm>
            <a:off x="4778375" y="3790950"/>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10" name="Line 341"/>
          <p:cNvSpPr/>
          <p:nvPr/>
        </p:nvSpPr>
        <p:spPr>
          <a:xfrm>
            <a:off x="2835275" y="3367088"/>
            <a:ext cx="1279525" cy="812800"/>
          </a:xfrm>
          <a:prstGeom prst="line">
            <a:avLst/>
          </a:prstGeom>
          <a:ln w="17463" cap="flat" cmpd="sng">
            <a:solidFill>
              <a:srgbClr val="000000"/>
            </a:solidFill>
            <a:prstDash val="solid"/>
            <a:round/>
            <a:headEnd type="none" w="med" len="med"/>
            <a:tailEnd type="none" w="med" len="med"/>
          </a:ln>
        </p:spPr>
      </p:sp>
      <p:sp>
        <p:nvSpPr>
          <p:cNvPr id="116811" name="Rectangle 342"/>
          <p:cNvSpPr/>
          <p:nvPr/>
        </p:nvSpPr>
        <p:spPr>
          <a:xfrm>
            <a:off x="3403600" y="3457575"/>
            <a:ext cx="230188" cy="239713"/>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12" name="Rectangle 344"/>
          <p:cNvSpPr/>
          <p:nvPr/>
        </p:nvSpPr>
        <p:spPr>
          <a:xfrm>
            <a:off x="3563938" y="3460750"/>
            <a:ext cx="50800" cy="244475"/>
          </a:xfrm>
          <a:prstGeom prst="rect">
            <a:avLst/>
          </a:prstGeom>
          <a:noFill/>
          <a:ln w="9525">
            <a:noFill/>
          </a:ln>
        </p:spPr>
        <p:txBody>
          <a:bodyPr wrap="none" lIns="0" tIns="0" rIns="0" bIns="0" anchor="t" anchorCtr="0">
            <a:spAutoFit/>
          </a:bodyPr>
          <a:lstStyle/>
          <a:p>
            <a:r>
              <a:rPr lang="zh-CN" altLang="en-US" sz="1600" b="0" i="1"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13" name="Rectangle 350"/>
          <p:cNvSpPr/>
          <p:nvPr/>
        </p:nvSpPr>
        <p:spPr>
          <a:xfrm>
            <a:off x="4335463" y="6367463"/>
            <a:ext cx="1974850" cy="29051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14" name="Rectangle 351"/>
          <p:cNvSpPr/>
          <p:nvPr/>
        </p:nvSpPr>
        <p:spPr>
          <a:xfrm>
            <a:off x="4430713" y="6389688"/>
            <a:ext cx="227012" cy="244475"/>
          </a:xfrm>
          <a:prstGeom prst="rect">
            <a:avLst/>
          </a:prstGeom>
          <a:noFill/>
          <a:ln w="9525">
            <a:noFill/>
          </a:ln>
        </p:spPr>
        <p:txBody>
          <a:bodyPr wrap="none" lIns="0" tIns="0" rIns="0" bIns="0" anchor="t" anchorCtr="0">
            <a:spAutoFit/>
          </a:bodyPr>
          <a:lstStyle/>
          <a:p>
            <a:r>
              <a:rPr lang="en-US" altLang="zh-CN" sz="1600" b="0" dirty="0">
                <a:solidFill>
                  <a:srgbClr val="000000"/>
                </a:solidFill>
                <a:latin typeface="Times New Roman" panose="02020603050405020304" pitchFamily="18" charset="0"/>
              </a:rPr>
              <a:t>(c)</a:t>
            </a:r>
            <a:endParaRPr lang="en-US" altLang="zh-CN" sz="1800" b="0" dirty="0">
              <a:latin typeface="Arial" panose="020B0604020202020204" pitchFamily="34" charset="0"/>
            </a:endParaRPr>
          </a:p>
        </p:txBody>
      </p:sp>
      <p:sp>
        <p:nvSpPr>
          <p:cNvPr id="116815" name="Rectangle 352"/>
          <p:cNvSpPr/>
          <p:nvPr/>
        </p:nvSpPr>
        <p:spPr>
          <a:xfrm>
            <a:off x="4637088" y="6389688"/>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16" name="Rectangle 353"/>
          <p:cNvSpPr/>
          <p:nvPr/>
        </p:nvSpPr>
        <p:spPr>
          <a:xfrm>
            <a:off x="4729163" y="6397625"/>
            <a:ext cx="16256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宋体" panose="02010600030101010101" pitchFamily="2" charset="-122"/>
                <a:ea typeface="楷体_GB2312"/>
              </a:rPr>
              <a:t>完整的实体联系图</a:t>
            </a:r>
            <a:endParaRPr lang="zh-CN" altLang="en-US" sz="1800" b="0" dirty="0">
              <a:latin typeface="Arial" panose="020B0604020202020204" pitchFamily="34" charset="0"/>
              <a:ea typeface="楷体_GB2312"/>
            </a:endParaRPr>
          </a:p>
        </p:txBody>
      </p:sp>
      <p:sp>
        <p:nvSpPr>
          <p:cNvPr id="116817" name="Rectangle 354"/>
          <p:cNvSpPr/>
          <p:nvPr/>
        </p:nvSpPr>
        <p:spPr>
          <a:xfrm>
            <a:off x="6211888" y="6389688"/>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sp>
        <p:nvSpPr>
          <p:cNvPr id="116818" name="Rectangle 360"/>
          <p:cNvSpPr/>
          <p:nvPr/>
        </p:nvSpPr>
        <p:spPr>
          <a:xfrm>
            <a:off x="8389938" y="2151063"/>
            <a:ext cx="665162" cy="258762"/>
          </a:xfrm>
          <a:prstGeom prst="rect">
            <a:avLst/>
          </a:prstGeom>
          <a:noFill/>
          <a:ln w="9525">
            <a:noFill/>
          </a:ln>
        </p:spPr>
        <p:txBody>
          <a:bodyPr anchor="t" anchorCtr="0"/>
          <a:lstStyle/>
          <a:p>
            <a:pPr eaLnBrk="0" hangingPunct="0">
              <a:spcBef>
                <a:spcPct val="20000"/>
              </a:spcBef>
              <a:buChar char="–"/>
            </a:pPr>
            <a:endParaRPr lang="zh-CN" altLang="en-US" dirty="0">
              <a:latin typeface="楷体_GB2312"/>
              <a:ea typeface="楷体_GB2312"/>
            </a:endParaRPr>
          </a:p>
        </p:txBody>
      </p:sp>
      <p:sp>
        <p:nvSpPr>
          <p:cNvPr id="116819" name="Rectangle 362"/>
          <p:cNvSpPr/>
          <p:nvPr/>
        </p:nvSpPr>
        <p:spPr>
          <a:xfrm>
            <a:off x="8905875" y="2171700"/>
            <a:ext cx="50800" cy="244475"/>
          </a:xfrm>
          <a:prstGeom prst="rect">
            <a:avLst/>
          </a:prstGeom>
          <a:noFill/>
          <a:ln w="9525">
            <a:noFill/>
          </a:ln>
        </p:spPr>
        <p:txBody>
          <a:bodyPr wrap="none" lIns="0" tIns="0" rIns="0" bIns="0" anchor="t" anchorCtr="0">
            <a:spAutoFit/>
          </a:bodyPr>
          <a:lstStyle/>
          <a:p>
            <a:r>
              <a:rPr lang="zh-CN" altLang="en-US" sz="1600" b="0" dirty="0">
                <a:solidFill>
                  <a:srgbClr val="000000"/>
                </a:solidFill>
                <a:latin typeface="Times New Roman" panose="02020603050405020304" pitchFamily="18" charset="0"/>
                <a:ea typeface="楷体_GB2312"/>
              </a:rPr>
              <a:t> </a:t>
            </a:r>
            <a:endParaRPr lang="zh-CN" altLang="en-US" sz="1800" b="0" dirty="0">
              <a:latin typeface="Arial" panose="020B0604020202020204" pitchFamily="34" charset="0"/>
              <a:ea typeface="楷体_GB2312"/>
            </a:endParaRPr>
          </a:p>
        </p:txBody>
      </p:sp>
      <p:grpSp>
        <p:nvGrpSpPr>
          <p:cNvPr id="116820" name="组合 188"/>
          <p:cNvGrpSpPr/>
          <p:nvPr/>
        </p:nvGrpSpPr>
        <p:grpSpPr>
          <a:xfrm>
            <a:off x="1482725" y="433388"/>
            <a:ext cx="1677988" cy="2063750"/>
            <a:chOff x="6623050" y="5364162"/>
            <a:chExt cx="1160463" cy="2064228"/>
          </a:xfrm>
        </p:grpSpPr>
        <p:sp>
          <p:nvSpPr>
            <p:cNvPr id="190" name="矩形 189"/>
            <p:cNvSpPr/>
            <p:nvPr/>
          </p:nvSpPr>
          <p:spPr>
            <a:xfrm>
              <a:off x="6623050" y="5364162"/>
              <a:ext cx="1160463" cy="3683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供应商</a:t>
              </a:r>
            </a:p>
          </p:txBody>
        </p:sp>
        <p:sp>
          <p:nvSpPr>
            <p:cNvPr id="191" name="矩形 190"/>
            <p:cNvSpPr/>
            <p:nvPr/>
          </p:nvSpPr>
          <p:spPr>
            <a:xfrm>
              <a:off x="6623050" y="5713493"/>
              <a:ext cx="1160463" cy="17148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供应商号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地址</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电话号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账号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6823" name="组合 191"/>
          <p:cNvGrpSpPr/>
          <p:nvPr/>
        </p:nvGrpSpPr>
        <p:grpSpPr>
          <a:xfrm>
            <a:off x="3851275" y="1042988"/>
            <a:ext cx="1160463" cy="1449387"/>
            <a:chOff x="6623050" y="5364162"/>
            <a:chExt cx="1160463" cy="1449214"/>
          </a:xfrm>
        </p:grpSpPr>
        <p:sp>
          <p:nvSpPr>
            <p:cNvPr id="193" name="矩形 192"/>
            <p:cNvSpPr/>
            <p:nvPr/>
          </p:nvSpPr>
          <p:spPr>
            <a:xfrm>
              <a:off x="6623050" y="5364162"/>
              <a:ext cx="1160463" cy="3698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仓库</a:t>
              </a:r>
            </a:p>
          </p:txBody>
        </p:sp>
        <p:sp>
          <p:nvSpPr>
            <p:cNvPr id="194" name="矩形 193"/>
            <p:cNvSpPr/>
            <p:nvPr/>
          </p:nvSpPr>
          <p:spPr>
            <a:xfrm>
              <a:off x="6623050" y="5713370"/>
              <a:ext cx="1160463" cy="1100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仓库号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面积</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电话号</a:t>
              </a:r>
            </a:p>
          </p:txBody>
        </p:sp>
      </p:grpSp>
      <p:cxnSp>
        <p:nvCxnSpPr>
          <p:cNvPr id="3" name="直接连接符 2"/>
          <p:cNvCxnSpPr/>
          <p:nvPr/>
        </p:nvCxnSpPr>
        <p:spPr>
          <a:xfrm>
            <a:off x="5518150" y="2270125"/>
            <a:ext cx="0"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5011738" y="2270125"/>
            <a:ext cx="530225"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6828" name="组合 200"/>
          <p:cNvGrpSpPr/>
          <p:nvPr/>
        </p:nvGrpSpPr>
        <p:grpSpPr>
          <a:xfrm>
            <a:off x="6915150" y="776288"/>
            <a:ext cx="1160463" cy="1716087"/>
            <a:chOff x="6623050" y="5364162"/>
            <a:chExt cx="1160463" cy="1716672"/>
          </a:xfrm>
        </p:grpSpPr>
        <p:sp>
          <p:nvSpPr>
            <p:cNvPr id="202" name="矩形 201"/>
            <p:cNvSpPr/>
            <p:nvPr/>
          </p:nvSpPr>
          <p:spPr>
            <a:xfrm>
              <a:off x="6623050" y="5364162"/>
              <a:ext cx="1160463" cy="36842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职工</a:t>
              </a:r>
            </a:p>
          </p:txBody>
        </p:sp>
        <p:sp>
          <p:nvSpPr>
            <p:cNvPr id="203" name="矩形 202"/>
            <p:cNvSpPr/>
            <p:nvPr/>
          </p:nvSpPr>
          <p:spPr>
            <a:xfrm>
              <a:off x="6623050" y="5713531"/>
              <a:ext cx="1160463" cy="13673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职工号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职称</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116831" name="组合 203"/>
          <p:cNvGrpSpPr/>
          <p:nvPr/>
        </p:nvGrpSpPr>
        <p:grpSpPr>
          <a:xfrm>
            <a:off x="3843338" y="4149725"/>
            <a:ext cx="1160462" cy="2063750"/>
            <a:chOff x="6623050" y="5364162"/>
            <a:chExt cx="1160463" cy="2064228"/>
          </a:xfrm>
        </p:grpSpPr>
        <p:sp>
          <p:nvSpPr>
            <p:cNvPr id="205" name="矩形 204"/>
            <p:cNvSpPr/>
            <p:nvPr/>
          </p:nvSpPr>
          <p:spPr>
            <a:xfrm>
              <a:off x="6623050" y="5364162"/>
              <a:ext cx="1160463" cy="3683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零件</a:t>
              </a:r>
            </a:p>
          </p:txBody>
        </p:sp>
        <p:sp>
          <p:nvSpPr>
            <p:cNvPr id="206" name="矩形 205"/>
            <p:cNvSpPr/>
            <p:nvPr/>
          </p:nvSpPr>
          <p:spPr>
            <a:xfrm>
              <a:off x="6623050" y="5713493"/>
              <a:ext cx="1160463" cy="17148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零件号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名称</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规格</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单价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描述</a:t>
              </a:r>
            </a:p>
          </p:txBody>
        </p:sp>
      </p:grpSp>
      <p:grpSp>
        <p:nvGrpSpPr>
          <p:cNvPr id="116834" name="组合 206"/>
          <p:cNvGrpSpPr/>
          <p:nvPr/>
        </p:nvGrpSpPr>
        <p:grpSpPr>
          <a:xfrm>
            <a:off x="1131888" y="4149725"/>
            <a:ext cx="1295400" cy="1447800"/>
            <a:chOff x="6623050" y="5364162"/>
            <a:chExt cx="1160463" cy="1449214"/>
          </a:xfrm>
        </p:grpSpPr>
        <p:sp>
          <p:nvSpPr>
            <p:cNvPr id="208" name="矩形 207"/>
            <p:cNvSpPr/>
            <p:nvPr/>
          </p:nvSpPr>
          <p:spPr>
            <a:xfrm>
              <a:off x="6623050" y="5364162"/>
              <a:ext cx="1160463" cy="3686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项目</a:t>
              </a:r>
            </a:p>
          </p:txBody>
        </p:sp>
        <p:sp>
          <p:nvSpPr>
            <p:cNvPr id="209" name="矩形 208"/>
            <p:cNvSpPr/>
            <p:nvPr/>
          </p:nvSpPr>
          <p:spPr>
            <a:xfrm>
              <a:off x="6623050" y="5713753"/>
              <a:ext cx="1160463" cy="10996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项目号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预算</a:t>
              </a: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开工日期</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 </a:t>
            </a:r>
          </a:p>
        </p:txBody>
      </p:sp>
      <p:sp>
        <p:nvSpPr>
          <p:cNvPr id="286724" name="Rectangle 4"/>
          <p:cNvSpPr>
            <a:spLocks noChangeArrowheads="1"/>
          </p:cNvSpPr>
          <p:nvPr/>
        </p:nvSpPr>
        <p:spPr bwMode="auto">
          <a:xfrm>
            <a:off x="1835150" y="1628775"/>
            <a:ext cx="6199188" cy="4065588"/>
          </a:xfrm>
          <a:prstGeom prst="rect">
            <a:avLst/>
          </a:prstGeom>
          <a:solidFill>
            <a:schemeClr val="bg1"/>
          </a:solidFill>
          <a:ln w="9525">
            <a:noFill/>
            <a:miter lim="800000"/>
          </a:ln>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bg1">
                    <a:lumMod val="85000"/>
                  </a:schemeClr>
                </a:solidFill>
                <a:effectLst/>
                <a:uLnTx/>
                <a:uFillTx/>
                <a:latin typeface="华文新魏" panose="02010800040101010101" pitchFamily="2" charset="-122"/>
                <a:ea typeface="华文新魏" panose="02010800040101010101" pitchFamily="2" charset="-122"/>
                <a:cs typeface="+mn-cs"/>
              </a:rPr>
              <a:t>概述</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实体联系模型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概念数据库设计的方法与策略</a:t>
            </a:r>
            <a:endParaRPr kumimoji="0" lang="en-US" altLang="zh-CN" sz="32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视图综合设计方法</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事务的设计</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4.2.3</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概念数据库设计方法</a:t>
            </a:r>
          </a:p>
        </p:txBody>
      </p:sp>
      <p:sp>
        <p:nvSpPr>
          <p:cNvPr id="332803" name="Rectangle 3"/>
          <p:cNvSpPr>
            <a:spLocks noGrp="1"/>
          </p:cNvSpPr>
          <p:nvPr>
            <p:ph type="body" idx="4294967295"/>
          </p:nvPr>
        </p:nvSpPr>
        <p:spPr>
          <a:xfrm>
            <a:off x="395288" y="1268413"/>
            <a:ext cx="8583612" cy="5256212"/>
          </a:xfrm>
        </p:spPr>
        <p:txBody>
          <a:bodyPr wrap="square" lIns="91440" tIns="45720" rIns="91440" bIns="45720" anchor="t" anchorCtr="0"/>
          <a:lstStyle/>
          <a:p>
            <a:pPr>
              <a:lnSpc>
                <a:spcPct val="90000"/>
              </a:lnSpc>
            </a:pPr>
            <a:r>
              <a:rPr lang="zh-CN" altLang="en-US" dirty="0">
                <a:effectLst/>
                <a:latin typeface="华文新魏" panose="02010800040101010101" pitchFamily="2" charset="-122"/>
                <a:ea typeface="华文新魏" panose="02010800040101010101" pitchFamily="2" charset="-122"/>
              </a:rPr>
              <a:t>集中式设计方法</a:t>
            </a:r>
          </a:p>
          <a:p>
            <a:pPr lvl="1">
              <a:lnSpc>
                <a:spcPct val="90000"/>
              </a:lnSpc>
            </a:pPr>
            <a:r>
              <a:rPr lang="zh-CN" altLang="en-US" dirty="0">
                <a:solidFill>
                  <a:srgbClr val="0000FF"/>
                </a:solidFill>
                <a:effectLst/>
                <a:latin typeface="华文新魏" panose="02010800040101010101" pitchFamily="2" charset="-122"/>
                <a:ea typeface="华文新魏" panose="02010800040101010101" pitchFamily="2" charset="-122"/>
              </a:rPr>
              <a:t>合并在需求分析阶段得到的各种应用需求</a:t>
            </a:r>
          </a:p>
          <a:p>
            <a:pPr lvl="1">
              <a:lnSpc>
                <a:spcPct val="90000"/>
              </a:lnSpc>
            </a:pPr>
            <a:r>
              <a:rPr lang="zh-CN" altLang="en-US" dirty="0">
                <a:solidFill>
                  <a:srgbClr val="0000FF"/>
                </a:solidFill>
                <a:effectLst/>
                <a:latin typeface="华文新魏" panose="02010800040101010101" pitchFamily="2" charset="-122"/>
                <a:ea typeface="华文新魏" panose="02010800040101010101" pitchFamily="2" charset="-122"/>
              </a:rPr>
              <a:t>在上述基础上设计一个概念数据库模式，满足所有应用的需求</a:t>
            </a:r>
          </a:p>
          <a:p>
            <a:pPr>
              <a:lnSpc>
                <a:spcPct val="90000"/>
              </a:lnSpc>
            </a:pPr>
            <a:r>
              <a:rPr lang="zh-CN" altLang="en-US" dirty="0">
                <a:effectLst/>
                <a:latin typeface="华文新魏" panose="02010800040101010101" pitchFamily="2" charset="-122"/>
                <a:ea typeface="华文新魏" panose="02010800040101010101" pitchFamily="2" charset="-122"/>
              </a:rPr>
              <a:t>视图综合设计法</a:t>
            </a:r>
          </a:p>
          <a:p>
            <a:pPr lvl="1">
              <a:lnSpc>
                <a:spcPct val="90000"/>
              </a:lnSpc>
            </a:pPr>
            <a:r>
              <a:rPr lang="zh-CN" altLang="en-US" dirty="0">
                <a:solidFill>
                  <a:srgbClr val="0000FF"/>
                </a:solidFill>
                <a:effectLst/>
                <a:latin typeface="华文新魏" panose="02010800040101010101" pitchFamily="2" charset="-122"/>
                <a:ea typeface="华文新魏" panose="02010800040101010101" pitchFamily="2" charset="-122"/>
              </a:rPr>
              <a:t>不要求应用需求合并</a:t>
            </a:r>
          </a:p>
          <a:p>
            <a:pPr lvl="2">
              <a:lnSpc>
                <a:spcPct val="90000"/>
              </a:lnSpc>
            </a:pPr>
            <a:r>
              <a:rPr lang="zh-CN" altLang="en-US" dirty="0">
                <a:effectLst/>
                <a:latin typeface="华文新魏" panose="02010800040101010101" pitchFamily="2" charset="-122"/>
                <a:ea typeface="华文新魏" panose="02010800040101010101" pitchFamily="2" charset="-122"/>
              </a:rPr>
              <a:t>视图设计阶段</a:t>
            </a:r>
          </a:p>
          <a:p>
            <a:pPr lvl="3">
              <a:lnSpc>
                <a:spcPct val="90000"/>
              </a:lnSpc>
            </a:pPr>
            <a:r>
              <a:rPr lang="zh-CN" altLang="en-US" dirty="0">
                <a:effectLst/>
                <a:latin typeface="华文新魏" panose="02010800040101010101" pitchFamily="2" charset="-122"/>
                <a:ea typeface="华文新魏" panose="02010800040101010101" pitchFamily="2" charset="-122"/>
              </a:rPr>
              <a:t>根据每个应用的需求，独立地为每个用户和应用设计一个概念数据库模式。每个应用的概念数据库模式称为一个视图</a:t>
            </a:r>
          </a:p>
          <a:p>
            <a:pPr lvl="2">
              <a:lnSpc>
                <a:spcPct val="90000"/>
              </a:lnSpc>
            </a:pPr>
            <a:r>
              <a:rPr lang="zh-CN" altLang="en-US" dirty="0">
                <a:effectLst/>
                <a:latin typeface="华文新魏" panose="02010800040101010101" pitchFamily="2" charset="-122"/>
                <a:ea typeface="华文新魏" panose="02010800040101010101" pitchFamily="2" charset="-122"/>
              </a:rPr>
              <a:t>视图合并阶段</a:t>
            </a:r>
          </a:p>
          <a:p>
            <a:pPr lvl="3">
              <a:lnSpc>
                <a:spcPct val="90000"/>
              </a:lnSpc>
            </a:pPr>
            <a:r>
              <a:rPr lang="zh-CN" altLang="en-US" dirty="0">
                <a:effectLst/>
                <a:latin typeface="华文新魏" panose="02010800040101010101" pitchFamily="2" charset="-122"/>
                <a:ea typeface="华文新魏" panose="02010800040101010101" pitchFamily="2" charset="-122"/>
              </a:rPr>
              <a:t>把所有视图有机合并成一个统一的概念数据库模式，支持所有应用</a:t>
            </a:r>
          </a:p>
        </p:txBody>
      </p:sp>
      <p:sp>
        <p:nvSpPr>
          <p:cNvPr id="4" name="Rectangle 4"/>
          <p:cNvSpPr>
            <a:spLocks noChangeArrowheads="1"/>
          </p:cNvSpPr>
          <p:nvPr/>
        </p:nvSpPr>
        <p:spPr bwMode="auto">
          <a:xfrm>
            <a:off x="373063" y="6176963"/>
            <a:ext cx="8662988" cy="5238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rgbClr val="FF00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视图综合设计方法已经成为目前的重要概念设计方法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 calcmode="lin" valueType="num">
                                      <p:cBhvr additive="base">
                                        <p:cTn id="7" dur="500" fill="hold"/>
                                        <p:tgtEl>
                                          <p:spTgt spid="332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28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2803">
                                            <p:txEl>
                                              <p:pRg st="1" end="1"/>
                                            </p:txEl>
                                          </p:spTgt>
                                        </p:tgtEl>
                                        <p:attrNameLst>
                                          <p:attrName>style.visibility</p:attrName>
                                        </p:attrNameLst>
                                      </p:cBhvr>
                                      <p:to>
                                        <p:strVal val="visible"/>
                                      </p:to>
                                    </p:set>
                                    <p:anim calcmode="lin" valueType="num">
                                      <p:cBhvr additive="base">
                                        <p:cTn id="11" dur="500" fill="hold"/>
                                        <p:tgtEl>
                                          <p:spTgt spid="3328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28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2803">
                                            <p:txEl>
                                              <p:pRg st="2" end="2"/>
                                            </p:txEl>
                                          </p:spTgt>
                                        </p:tgtEl>
                                        <p:attrNameLst>
                                          <p:attrName>style.visibility</p:attrName>
                                        </p:attrNameLst>
                                      </p:cBhvr>
                                      <p:to>
                                        <p:strVal val="visible"/>
                                      </p:to>
                                    </p:set>
                                    <p:anim calcmode="lin" valueType="num">
                                      <p:cBhvr additive="base">
                                        <p:cTn id="15" dur="500" fill="hold"/>
                                        <p:tgtEl>
                                          <p:spTgt spid="3328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2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32803">
                                            <p:txEl>
                                              <p:pRg st="3" end="3"/>
                                            </p:txEl>
                                          </p:spTgt>
                                        </p:tgtEl>
                                        <p:attrNameLst>
                                          <p:attrName>style.visibility</p:attrName>
                                        </p:attrNameLst>
                                      </p:cBhvr>
                                      <p:to>
                                        <p:strVal val="visible"/>
                                      </p:to>
                                    </p:set>
                                    <p:anim calcmode="lin" valueType="num">
                                      <p:cBhvr additive="base">
                                        <p:cTn id="21" dur="500" fill="hold"/>
                                        <p:tgtEl>
                                          <p:spTgt spid="33280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280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2803">
                                            <p:txEl>
                                              <p:pRg st="4" end="4"/>
                                            </p:txEl>
                                          </p:spTgt>
                                        </p:tgtEl>
                                        <p:attrNameLst>
                                          <p:attrName>style.visibility</p:attrName>
                                        </p:attrNameLst>
                                      </p:cBhvr>
                                      <p:to>
                                        <p:strVal val="visible"/>
                                      </p:to>
                                    </p:set>
                                    <p:anim calcmode="lin" valueType="num">
                                      <p:cBhvr additive="base">
                                        <p:cTn id="25" dur="500" fill="hold"/>
                                        <p:tgtEl>
                                          <p:spTgt spid="3328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28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32803">
                                            <p:txEl>
                                              <p:pRg st="5" end="5"/>
                                            </p:txEl>
                                          </p:spTgt>
                                        </p:tgtEl>
                                        <p:attrNameLst>
                                          <p:attrName>style.visibility</p:attrName>
                                        </p:attrNameLst>
                                      </p:cBhvr>
                                      <p:to>
                                        <p:strVal val="visible"/>
                                      </p:to>
                                    </p:set>
                                    <p:animEffect transition="in" filter="box(in)">
                                      <p:cBhvr>
                                        <p:cTn id="31" dur="500"/>
                                        <p:tgtEl>
                                          <p:spTgt spid="332803">
                                            <p:txEl>
                                              <p:pRg st="5" end="5"/>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32803">
                                            <p:txEl>
                                              <p:pRg st="6" end="6"/>
                                            </p:txEl>
                                          </p:spTgt>
                                        </p:tgtEl>
                                        <p:attrNameLst>
                                          <p:attrName>style.visibility</p:attrName>
                                        </p:attrNameLst>
                                      </p:cBhvr>
                                      <p:to>
                                        <p:strVal val="visible"/>
                                      </p:to>
                                    </p:set>
                                    <p:animEffect transition="in" filter="box(in)">
                                      <p:cBhvr>
                                        <p:cTn id="34" dur="500"/>
                                        <p:tgtEl>
                                          <p:spTgt spid="33280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32803">
                                            <p:txEl>
                                              <p:pRg st="7" end="7"/>
                                            </p:txEl>
                                          </p:spTgt>
                                        </p:tgtEl>
                                        <p:attrNameLst>
                                          <p:attrName>style.visibility</p:attrName>
                                        </p:attrNameLst>
                                      </p:cBhvr>
                                      <p:to>
                                        <p:strVal val="visible"/>
                                      </p:to>
                                    </p:set>
                                    <p:animEffect transition="in" filter="box(in)">
                                      <p:cBhvr>
                                        <p:cTn id="39" dur="500"/>
                                        <p:tgtEl>
                                          <p:spTgt spid="332803">
                                            <p:txEl>
                                              <p:pRg st="7" end="7"/>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332803">
                                            <p:txEl>
                                              <p:pRg st="8" end="8"/>
                                            </p:txEl>
                                          </p:spTgt>
                                        </p:tgtEl>
                                        <p:attrNameLst>
                                          <p:attrName>style.visibility</p:attrName>
                                        </p:attrNameLst>
                                      </p:cBhvr>
                                      <p:to>
                                        <p:strVal val="visible"/>
                                      </p:to>
                                    </p:set>
                                    <p:animEffect transition="in" filter="box(in)">
                                      <p:cBhvr>
                                        <p:cTn id="42" dur="500"/>
                                        <p:tgtEl>
                                          <p:spTgt spid="33280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4.2.3</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概念数据库设计策略</a:t>
            </a:r>
          </a:p>
        </p:txBody>
      </p:sp>
      <p:sp>
        <p:nvSpPr>
          <p:cNvPr id="120834"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自顶向下的策略</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从一个包含高级抽象概念结构的模式出发，对这些高级抽象概念结构逐步求精，形成最终的概念数据库模式</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23" name="Line 27"/>
          <p:cNvSpPr/>
          <p:nvPr/>
        </p:nvSpPr>
        <p:spPr>
          <a:xfrm>
            <a:off x="4330700" y="2790825"/>
            <a:ext cx="0" cy="762000"/>
          </a:xfrm>
          <a:prstGeom prst="line">
            <a:avLst/>
          </a:prstGeom>
          <a:ln w="57150" cap="flat" cmpd="sng">
            <a:solidFill>
              <a:srgbClr val="FF0000"/>
            </a:solidFill>
            <a:prstDash val="solid"/>
            <a:miter/>
            <a:headEnd type="none" w="med" len="med"/>
            <a:tailEnd type="triangle" w="med" len="med"/>
          </a:ln>
        </p:spPr>
      </p:sp>
      <p:sp>
        <p:nvSpPr>
          <p:cNvPr id="121858" name="Text Box 29"/>
          <p:cNvSpPr txBox="1"/>
          <p:nvPr/>
        </p:nvSpPr>
        <p:spPr>
          <a:xfrm>
            <a:off x="1403350" y="333375"/>
            <a:ext cx="7010400" cy="457200"/>
          </a:xfrm>
          <a:prstGeom prst="rect">
            <a:avLst/>
          </a:prstGeom>
          <a:noFill/>
          <a:ln w="9525">
            <a:noFill/>
          </a:ln>
        </p:spPr>
        <p:txBody>
          <a:bodyPr anchor="t" anchorCtr="0">
            <a:spAutoFit/>
          </a:bodyPr>
          <a:lstStyle/>
          <a:p>
            <a:pPr>
              <a:spcBef>
                <a:spcPct val="50000"/>
              </a:spcBef>
            </a:pPr>
            <a:r>
              <a:rPr lang="zh-CN" altLang="en-US" sz="2400" dirty="0">
                <a:latin typeface="华文新魏" panose="02010800040101010101" pitchFamily="2" charset="-122"/>
                <a:ea typeface="华文新魏" panose="02010800040101010101" pitchFamily="2" charset="-122"/>
              </a:rPr>
              <a:t>一个实体集细分为两个实体集和一个联系集的实例</a:t>
            </a:r>
          </a:p>
        </p:txBody>
      </p:sp>
      <p:grpSp>
        <p:nvGrpSpPr>
          <p:cNvPr id="4" name="组合 3"/>
          <p:cNvGrpSpPr/>
          <p:nvPr/>
        </p:nvGrpSpPr>
        <p:grpSpPr>
          <a:xfrm>
            <a:off x="3548063" y="908050"/>
            <a:ext cx="1787525" cy="1798638"/>
            <a:chOff x="6619519" y="1019548"/>
            <a:chExt cx="1787525" cy="1798717"/>
          </a:xfrm>
        </p:grpSpPr>
        <p:sp>
          <p:nvSpPr>
            <p:cNvPr id="2" name="矩形 1"/>
            <p:cNvSpPr/>
            <p:nvPr/>
          </p:nvSpPr>
          <p:spPr>
            <a:xfrm>
              <a:off x="6621106" y="1019548"/>
              <a:ext cx="1785938" cy="36037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教学计划</a:t>
              </a:r>
            </a:p>
          </p:txBody>
        </p:sp>
        <p:sp>
          <p:nvSpPr>
            <p:cNvPr id="3" name="矩形 2"/>
            <p:cNvSpPr/>
            <p:nvPr/>
          </p:nvSpPr>
          <p:spPr>
            <a:xfrm>
              <a:off x="6619519" y="1379927"/>
              <a:ext cx="1787525" cy="14383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课程名</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学时数</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授课学期</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教师</a:t>
              </a:r>
            </a:p>
          </p:txBody>
        </p:sp>
      </p:grpSp>
      <p:grpSp>
        <p:nvGrpSpPr>
          <p:cNvPr id="12" name="组合 11"/>
          <p:cNvGrpSpPr/>
          <p:nvPr/>
        </p:nvGrpSpPr>
        <p:grpSpPr>
          <a:xfrm>
            <a:off x="1476375" y="3676650"/>
            <a:ext cx="5700713" cy="1839913"/>
            <a:chOff x="2080022" y="3676962"/>
            <a:chExt cx="5700441" cy="1840270"/>
          </a:xfrm>
        </p:grpSpPr>
        <p:grpSp>
          <p:nvGrpSpPr>
            <p:cNvPr id="121863" name="Group 12"/>
            <p:cNvGrpSpPr/>
            <p:nvPr/>
          </p:nvGrpSpPr>
          <p:grpSpPr>
            <a:xfrm>
              <a:off x="3416300" y="4076700"/>
              <a:ext cx="3276600" cy="1152525"/>
              <a:chOff x="1584" y="2778"/>
              <a:chExt cx="2064" cy="726"/>
            </a:xfrm>
          </p:grpSpPr>
          <p:grpSp>
            <p:nvGrpSpPr>
              <p:cNvPr id="121864" name="Group 13"/>
              <p:cNvGrpSpPr/>
              <p:nvPr/>
            </p:nvGrpSpPr>
            <p:grpSpPr>
              <a:xfrm>
                <a:off x="1584" y="3072"/>
                <a:ext cx="2064" cy="432"/>
                <a:chOff x="1536" y="2304"/>
                <a:chExt cx="2064" cy="432"/>
              </a:xfrm>
            </p:grpSpPr>
            <p:sp>
              <p:nvSpPr>
                <p:cNvPr id="121865" name="AutoShape 16"/>
                <p:cNvSpPr/>
                <p:nvPr/>
              </p:nvSpPr>
              <p:spPr>
                <a:xfrm>
                  <a:off x="2256" y="2304"/>
                  <a:ext cx="768" cy="432"/>
                </a:xfrm>
                <a:prstGeom prst="flowChartDecision">
                  <a:avLst/>
                </a:prstGeom>
                <a:solidFill>
                  <a:srgbClr val="00FF99"/>
                </a:solidFill>
                <a:ln w="9525"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讲授</a:t>
                  </a:r>
                </a:p>
              </p:txBody>
            </p:sp>
            <p:sp>
              <p:nvSpPr>
                <p:cNvPr id="121866" name="Line 17"/>
                <p:cNvSpPr/>
                <p:nvPr/>
              </p:nvSpPr>
              <p:spPr>
                <a:xfrm>
                  <a:off x="1536" y="2544"/>
                  <a:ext cx="720" cy="0"/>
                </a:xfrm>
                <a:prstGeom prst="line">
                  <a:avLst/>
                </a:prstGeom>
                <a:ln w="9525" cap="flat" cmpd="sng">
                  <a:solidFill>
                    <a:schemeClr val="tx1"/>
                  </a:solidFill>
                  <a:prstDash val="solid"/>
                  <a:miter/>
                  <a:headEnd type="none" w="med" len="med"/>
                  <a:tailEnd type="none" w="med" len="med"/>
                </a:ln>
              </p:spPr>
            </p:sp>
            <p:sp>
              <p:nvSpPr>
                <p:cNvPr id="121867" name="Line 18"/>
                <p:cNvSpPr/>
                <p:nvPr/>
              </p:nvSpPr>
              <p:spPr>
                <a:xfrm>
                  <a:off x="3024" y="2544"/>
                  <a:ext cx="576" cy="0"/>
                </a:xfrm>
                <a:prstGeom prst="line">
                  <a:avLst/>
                </a:prstGeom>
                <a:ln w="9525" cap="flat" cmpd="sng">
                  <a:solidFill>
                    <a:schemeClr val="tx1"/>
                  </a:solidFill>
                  <a:prstDash val="solid"/>
                  <a:miter/>
                  <a:headEnd type="none" w="med" len="med"/>
                  <a:tailEnd type="none" w="med" len="med"/>
                </a:ln>
              </p:spPr>
            </p:sp>
          </p:grpSp>
          <p:sp>
            <p:nvSpPr>
              <p:cNvPr id="121868" name="Line 25"/>
              <p:cNvSpPr/>
              <p:nvPr/>
            </p:nvSpPr>
            <p:spPr>
              <a:xfrm flipH="1" flipV="1">
                <a:off x="2539" y="2778"/>
                <a:ext cx="136" cy="318"/>
              </a:xfrm>
              <a:prstGeom prst="line">
                <a:avLst/>
              </a:prstGeom>
              <a:ln w="9525" cap="flat" cmpd="sng">
                <a:solidFill>
                  <a:schemeClr val="tx1"/>
                </a:solidFill>
                <a:prstDash val="dash"/>
                <a:miter/>
                <a:headEnd type="none" w="med" len="med"/>
                <a:tailEnd type="none" w="med" len="med"/>
              </a:ln>
            </p:spPr>
          </p:sp>
        </p:grpSp>
        <p:grpSp>
          <p:nvGrpSpPr>
            <p:cNvPr id="121869" name="组合 8"/>
            <p:cNvGrpSpPr/>
            <p:nvPr/>
          </p:nvGrpSpPr>
          <p:grpSpPr>
            <a:xfrm>
              <a:off x="2080022" y="4149080"/>
              <a:ext cx="1339850" cy="1368152"/>
              <a:chOff x="3568700" y="5373216"/>
              <a:chExt cx="1339850" cy="1368152"/>
            </a:xfrm>
          </p:grpSpPr>
          <p:sp>
            <p:nvSpPr>
              <p:cNvPr id="5" name="矩形 4"/>
              <p:cNvSpPr/>
              <p:nvPr/>
            </p:nvSpPr>
            <p:spPr>
              <a:xfrm>
                <a:off x="3568700" y="5372678"/>
                <a:ext cx="1339786" cy="43188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6" name="矩形 5"/>
              <p:cNvSpPr/>
              <p:nvPr/>
            </p:nvSpPr>
            <p:spPr>
              <a:xfrm>
                <a:off x="3568700" y="5804562"/>
                <a:ext cx="1339786" cy="936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课程名</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学时数</a:t>
                </a:r>
              </a:p>
            </p:txBody>
          </p:sp>
        </p:grpSp>
        <p:grpSp>
          <p:nvGrpSpPr>
            <p:cNvPr id="121872" name="组合 9"/>
            <p:cNvGrpSpPr/>
            <p:nvPr/>
          </p:nvGrpSpPr>
          <p:grpSpPr>
            <a:xfrm>
              <a:off x="6693571" y="4365104"/>
              <a:ext cx="1086892" cy="1152128"/>
              <a:chOff x="6444208" y="5517232"/>
              <a:chExt cx="1086892" cy="1152128"/>
            </a:xfrm>
          </p:grpSpPr>
          <p:sp>
            <p:nvSpPr>
              <p:cNvPr id="7" name="矩形 6"/>
              <p:cNvSpPr/>
              <p:nvPr/>
            </p:nvSpPr>
            <p:spPr>
              <a:xfrm>
                <a:off x="6443714" y="5516611"/>
                <a:ext cx="1087386" cy="43188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8" name="矩形 7"/>
              <p:cNvSpPr/>
              <p:nvPr/>
            </p:nvSpPr>
            <p:spPr>
              <a:xfrm>
                <a:off x="6443714" y="5948495"/>
                <a:ext cx="1087386" cy="7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教工号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p>
            </p:txBody>
          </p:sp>
        </p:grpSp>
        <p:sp>
          <p:nvSpPr>
            <p:cNvPr id="121875" name="TextBox 10"/>
            <p:cNvSpPr txBox="1"/>
            <p:nvPr/>
          </p:nvSpPr>
          <p:spPr>
            <a:xfrm>
              <a:off x="4363112" y="3676962"/>
              <a:ext cx="1217000" cy="400110"/>
            </a:xfrm>
            <a:prstGeom prst="rect">
              <a:avLst/>
            </a:prstGeom>
            <a:noFill/>
            <a:ln w="9525" cap="flat" cmpd="sng">
              <a:solidFill>
                <a:schemeClr val="tx1"/>
              </a:solidFill>
              <a:prstDash val="solid"/>
              <a:miter/>
              <a:headEnd type="none" w="med" len="med"/>
              <a:tailEnd type="none" w="med" len="med"/>
            </a:ln>
          </p:spPr>
          <p:txBody>
            <a:bodyPr wrap="none" anchor="t" anchorCtr="0">
              <a:spAutoFit/>
            </a:bodyPr>
            <a:lstStyle/>
            <a:p>
              <a:pPr eaLnBrk="0" hangingPunct="0"/>
              <a:r>
                <a:rPr lang="zh-CN" altLang="en-US" dirty="0">
                  <a:latin typeface="楷体_GB2312"/>
                  <a:ea typeface="楷体_GB2312"/>
                </a:rPr>
                <a:t>授课学期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6923"/>
                                        </p:tgtEl>
                                        <p:attrNameLst>
                                          <p:attrName>style.visibility</p:attrName>
                                        </p:attrNameLst>
                                      </p:cBhvr>
                                      <p:to>
                                        <p:strVal val="visible"/>
                                      </p:to>
                                    </p:set>
                                    <p:animEffect transition="in" filter="wipe(down)">
                                      <p:cBhvr>
                                        <p:cTn id="12" dur="500"/>
                                        <p:tgtEl>
                                          <p:spTgt spid="336923"/>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4.1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数据库设计</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27650"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数据库设计包括</a:t>
            </a:r>
          </a:p>
          <a:p>
            <a:pPr lvl="1"/>
            <a:r>
              <a:rPr lang="zh-CN" altLang="en-US" dirty="0">
                <a:solidFill>
                  <a:srgbClr val="0000FF"/>
                </a:solidFill>
                <a:effectLst/>
                <a:latin typeface="华文新魏" panose="02010800040101010101" pitchFamily="2" charset="-122"/>
                <a:ea typeface="华文新魏" panose="02010800040101010101" pitchFamily="2" charset="-122"/>
              </a:rPr>
              <a:t>设计数据库模式</a:t>
            </a:r>
            <a:endParaRPr lang="en-US" altLang="zh-CN" dirty="0">
              <a:solidFill>
                <a:srgbClr val="0000FF"/>
              </a:solidFill>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设计访问和更新数据的程序</a:t>
            </a:r>
            <a:endParaRPr lang="en-US" altLang="zh-CN" dirty="0">
              <a:solidFill>
                <a:srgbClr val="0000FF"/>
              </a:solidFill>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设计数据访问的安全模式</a:t>
            </a:r>
          </a:p>
        </p:txBody>
      </p:sp>
      <p:sp>
        <p:nvSpPr>
          <p:cNvPr id="2" name="TextBox 1"/>
          <p:cNvSpPr txBox="1"/>
          <p:nvPr/>
        </p:nvSpPr>
        <p:spPr>
          <a:xfrm>
            <a:off x="1692275" y="4149725"/>
            <a:ext cx="6032500" cy="460375"/>
          </a:xfrm>
          <a:prstGeom prst="rect">
            <a:avLst/>
          </a:prstGeom>
          <a:solidFill>
            <a:srgbClr val="FFFF00"/>
          </a:solidFill>
          <a:ln w="9525" cap="flat" cmpd="sng">
            <a:solidFill>
              <a:schemeClr val="tx1"/>
            </a:solidFill>
            <a:prstDash val="solid"/>
            <a:miter/>
            <a:headEnd type="none" w="med" len="med"/>
            <a:tailEnd type="none" w="med" len="med"/>
          </a:ln>
        </p:spPr>
        <p:txBody>
          <a:bodyPr wrap="none" anchor="t" anchorCtr="0">
            <a:spAutoFit/>
          </a:bodyPr>
          <a:lstStyle/>
          <a:p>
            <a:pPr eaLnBrk="0" hangingPunct="0">
              <a:spcBef>
                <a:spcPct val="20000"/>
              </a:spcBef>
            </a:pPr>
            <a:r>
              <a:rPr lang="zh-CN" altLang="en-US" sz="2400" dirty="0">
                <a:solidFill>
                  <a:srgbClr val="FF0000"/>
                </a:solidFill>
                <a:latin typeface="华文新魏" panose="02010800040101010101" pitchFamily="2" charset="-122"/>
                <a:ea typeface="华文新魏" panose="02010800040101010101" pitchFamily="2" charset="-122"/>
              </a:rPr>
              <a:t>用户的需求在设计过程中扮演一个中心角色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概念数据库设计策略</a:t>
            </a:r>
          </a:p>
        </p:txBody>
      </p:sp>
      <p:sp>
        <p:nvSpPr>
          <p:cNvPr id="122882" name="Rectangle 3"/>
          <p:cNvSpPr>
            <a:spLocks noGrp="1"/>
          </p:cNvSpPr>
          <p:nvPr>
            <p:ph type="body" idx="4294967295"/>
          </p:nvPr>
        </p:nvSpPr>
        <p:spPr>
          <a:xfrm>
            <a:off x="381000" y="1600200"/>
            <a:ext cx="8512175" cy="4525963"/>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自底向上的策略</a:t>
            </a:r>
          </a:p>
          <a:p>
            <a:pPr lvl="1" algn="just"/>
            <a:r>
              <a:rPr lang="zh-CN" altLang="en-US" dirty="0">
                <a:solidFill>
                  <a:srgbClr val="0000FF"/>
                </a:solidFill>
                <a:effectLst/>
                <a:latin typeface="华文新魏" panose="02010800040101010101" pitchFamily="2" charset="-122"/>
                <a:ea typeface="华文新魏" panose="02010800040101010101" pitchFamily="2" charset="-122"/>
              </a:rPr>
              <a:t>从包含基本概念结构的模式出发，逐步组合这些基本概念结构，形成最终的概念数据库模式。</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 Box 14"/>
          <p:cNvSpPr txBox="1"/>
          <p:nvPr/>
        </p:nvSpPr>
        <p:spPr>
          <a:xfrm>
            <a:off x="2771775" y="6248400"/>
            <a:ext cx="3962400" cy="457200"/>
          </a:xfrm>
          <a:prstGeom prst="rect">
            <a:avLst/>
          </a:prstGeom>
          <a:noFill/>
          <a:ln w="9525">
            <a:noFill/>
          </a:ln>
        </p:spPr>
        <p:txBody>
          <a:bodyPr anchor="t" anchorCtr="0">
            <a:spAutoFit/>
          </a:bodyPr>
          <a:lstStyle/>
          <a:p>
            <a:pPr>
              <a:spcBef>
                <a:spcPct val="50000"/>
              </a:spcBef>
            </a:pPr>
            <a:r>
              <a:rPr lang="zh-CN" altLang="en-US" sz="2400" dirty="0">
                <a:latin typeface="Tahoma" panose="020B0604030504040204" pitchFamily="34" charset="0"/>
                <a:ea typeface="楷体_GB2312"/>
              </a:rPr>
              <a:t>增加两个联系的实例</a:t>
            </a:r>
          </a:p>
        </p:txBody>
      </p:sp>
      <p:sp>
        <p:nvSpPr>
          <p:cNvPr id="338959" name="AutoShape 15"/>
          <p:cNvSpPr/>
          <p:nvPr/>
        </p:nvSpPr>
        <p:spPr>
          <a:xfrm>
            <a:off x="3276600" y="3141663"/>
            <a:ext cx="719138" cy="574675"/>
          </a:xfrm>
          <a:prstGeom prst="rightArrow">
            <a:avLst>
              <a:gd name="adj1" fmla="val 50000"/>
              <a:gd name="adj2" fmla="val 31278"/>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sp>
        <p:nvSpPr>
          <p:cNvPr id="16"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概念数据库设计策略</a:t>
            </a:r>
          </a:p>
        </p:txBody>
      </p:sp>
      <p:grpSp>
        <p:nvGrpSpPr>
          <p:cNvPr id="4" name="组合 3"/>
          <p:cNvGrpSpPr/>
          <p:nvPr/>
        </p:nvGrpSpPr>
        <p:grpSpPr>
          <a:xfrm>
            <a:off x="1447800" y="1905000"/>
            <a:ext cx="1219200" cy="3810000"/>
            <a:chOff x="1447800" y="1905000"/>
            <a:chExt cx="1219200" cy="3810000"/>
          </a:xfrm>
        </p:grpSpPr>
        <p:sp>
          <p:nvSpPr>
            <p:cNvPr id="123909" name="Rectangle 3"/>
            <p:cNvSpPr/>
            <p:nvPr/>
          </p:nvSpPr>
          <p:spPr>
            <a:xfrm>
              <a:off x="1447800" y="1905000"/>
              <a:ext cx="1219200" cy="60960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教师</a:t>
              </a:r>
            </a:p>
          </p:txBody>
        </p:sp>
        <p:sp>
          <p:nvSpPr>
            <p:cNvPr id="123910" name="Rectangle 4"/>
            <p:cNvSpPr/>
            <p:nvPr/>
          </p:nvSpPr>
          <p:spPr>
            <a:xfrm>
              <a:off x="1447800" y="3872880"/>
              <a:ext cx="1219200" cy="609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学生</a:t>
              </a:r>
            </a:p>
          </p:txBody>
        </p:sp>
        <p:sp>
          <p:nvSpPr>
            <p:cNvPr id="2" name="矩形 1"/>
            <p:cNvSpPr/>
            <p:nvPr/>
          </p:nvSpPr>
          <p:spPr>
            <a:xfrm>
              <a:off x="1447800" y="2514600"/>
              <a:ext cx="1219200" cy="842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3" name="矩形 2"/>
            <p:cNvSpPr/>
            <p:nvPr/>
          </p:nvSpPr>
          <p:spPr>
            <a:xfrm>
              <a:off x="1447800" y="4483100"/>
              <a:ext cx="1219200" cy="1231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5" name="组合 4"/>
          <p:cNvGrpSpPr/>
          <p:nvPr/>
        </p:nvGrpSpPr>
        <p:grpSpPr>
          <a:xfrm>
            <a:off x="4406900" y="1628775"/>
            <a:ext cx="4114800" cy="4075113"/>
            <a:chOff x="4406900" y="1628800"/>
            <a:chExt cx="4114800" cy="4074368"/>
          </a:xfrm>
        </p:grpSpPr>
        <p:sp>
          <p:nvSpPr>
            <p:cNvPr id="123914" name="AutoShape 6"/>
            <p:cNvSpPr/>
            <p:nvPr/>
          </p:nvSpPr>
          <p:spPr>
            <a:xfrm>
              <a:off x="4406900" y="3124200"/>
              <a:ext cx="1219200" cy="685800"/>
            </a:xfrm>
            <a:prstGeom prst="flowChartDecision">
              <a:avLst/>
            </a:prstGeom>
            <a:solidFill>
              <a:srgbClr val="00FF99"/>
            </a:solidFill>
            <a:ln w="9525"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导师</a:t>
              </a:r>
            </a:p>
          </p:txBody>
        </p:sp>
        <p:sp>
          <p:nvSpPr>
            <p:cNvPr id="123915" name="AutoShape 9"/>
            <p:cNvSpPr/>
            <p:nvPr/>
          </p:nvSpPr>
          <p:spPr>
            <a:xfrm>
              <a:off x="7302500" y="3124200"/>
              <a:ext cx="1219200" cy="685800"/>
            </a:xfrm>
            <a:prstGeom prst="flowChartDecision">
              <a:avLst/>
            </a:prstGeom>
            <a:solidFill>
              <a:srgbClr val="00FF99"/>
            </a:solidFill>
            <a:ln w="9525"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辅导员</a:t>
              </a:r>
            </a:p>
          </p:txBody>
        </p:sp>
        <p:sp>
          <p:nvSpPr>
            <p:cNvPr id="123916" name="Line 10"/>
            <p:cNvSpPr/>
            <p:nvPr/>
          </p:nvSpPr>
          <p:spPr>
            <a:xfrm flipH="1">
              <a:off x="5245100" y="2819400"/>
              <a:ext cx="838200" cy="457200"/>
            </a:xfrm>
            <a:prstGeom prst="line">
              <a:avLst/>
            </a:prstGeom>
            <a:ln w="9525" cap="flat" cmpd="sng">
              <a:solidFill>
                <a:schemeClr val="tx1"/>
              </a:solidFill>
              <a:prstDash val="solid"/>
              <a:miter/>
              <a:headEnd type="none" w="med" len="med"/>
              <a:tailEnd type="none" w="med" len="med"/>
            </a:ln>
          </p:spPr>
        </p:sp>
        <p:sp>
          <p:nvSpPr>
            <p:cNvPr id="123917" name="Line 11"/>
            <p:cNvSpPr/>
            <p:nvPr/>
          </p:nvSpPr>
          <p:spPr>
            <a:xfrm>
              <a:off x="5245100" y="3657600"/>
              <a:ext cx="609600" cy="457200"/>
            </a:xfrm>
            <a:prstGeom prst="line">
              <a:avLst/>
            </a:prstGeom>
            <a:ln w="9525" cap="flat" cmpd="sng">
              <a:solidFill>
                <a:schemeClr val="tx1"/>
              </a:solidFill>
              <a:prstDash val="solid"/>
              <a:miter/>
              <a:headEnd type="none" w="med" len="med"/>
              <a:tailEnd type="none" w="med" len="med"/>
            </a:ln>
          </p:spPr>
        </p:sp>
        <p:sp>
          <p:nvSpPr>
            <p:cNvPr id="123918" name="Line 12"/>
            <p:cNvSpPr/>
            <p:nvPr/>
          </p:nvSpPr>
          <p:spPr>
            <a:xfrm>
              <a:off x="7073900" y="2743200"/>
              <a:ext cx="609600" cy="457200"/>
            </a:xfrm>
            <a:prstGeom prst="line">
              <a:avLst/>
            </a:prstGeom>
            <a:ln w="9525" cap="flat" cmpd="sng">
              <a:solidFill>
                <a:schemeClr val="tx1"/>
              </a:solidFill>
              <a:prstDash val="solid"/>
              <a:miter/>
              <a:headEnd type="none" w="med" len="med"/>
              <a:tailEnd type="none" w="med" len="med"/>
            </a:ln>
          </p:spPr>
        </p:sp>
        <p:sp>
          <p:nvSpPr>
            <p:cNvPr id="123919" name="Line 13"/>
            <p:cNvSpPr/>
            <p:nvPr/>
          </p:nvSpPr>
          <p:spPr>
            <a:xfrm flipH="1">
              <a:off x="7073900" y="3733800"/>
              <a:ext cx="609600" cy="381000"/>
            </a:xfrm>
            <a:prstGeom prst="line">
              <a:avLst/>
            </a:prstGeom>
            <a:ln w="9525" cap="flat" cmpd="sng">
              <a:solidFill>
                <a:schemeClr val="tx1"/>
              </a:solidFill>
              <a:prstDash val="solid"/>
              <a:miter/>
              <a:headEnd type="none" w="med" len="med"/>
              <a:tailEnd type="none" w="med" len="med"/>
            </a:ln>
          </p:spPr>
        </p:sp>
        <p:sp>
          <p:nvSpPr>
            <p:cNvPr id="123920" name="Rectangle 3"/>
            <p:cNvSpPr/>
            <p:nvPr/>
          </p:nvSpPr>
          <p:spPr>
            <a:xfrm>
              <a:off x="6012160" y="1628800"/>
              <a:ext cx="1219200" cy="60960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教师</a:t>
              </a:r>
            </a:p>
          </p:txBody>
        </p:sp>
        <p:sp>
          <p:nvSpPr>
            <p:cNvPr id="123921" name="Rectangle 4"/>
            <p:cNvSpPr/>
            <p:nvPr/>
          </p:nvSpPr>
          <p:spPr>
            <a:xfrm>
              <a:off x="5868144" y="3861048"/>
              <a:ext cx="1219200" cy="609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lstStyle/>
            <a:p>
              <a:pPr algn="ctr"/>
              <a:r>
                <a:rPr lang="zh-CN" altLang="en-US" sz="2400" dirty="0">
                  <a:latin typeface="Tahoma" panose="020B0604030504040204" pitchFamily="34" charset="0"/>
                  <a:ea typeface="楷体_GB2312"/>
                </a:rPr>
                <a:t>学生</a:t>
              </a:r>
            </a:p>
          </p:txBody>
        </p:sp>
        <p:sp>
          <p:nvSpPr>
            <p:cNvPr id="21" name="矩形 20"/>
            <p:cNvSpPr/>
            <p:nvPr/>
          </p:nvSpPr>
          <p:spPr>
            <a:xfrm>
              <a:off x="6011863" y="2238289"/>
              <a:ext cx="1219200" cy="8428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22" name="矩形 21"/>
            <p:cNvSpPr/>
            <p:nvPr/>
          </p:nvSpPr>
          <p:spPr>
            <a:xfrm>
              <a:off x="5867400" y="4469906"/>
              <a:ext cx="1219200" cy="12332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1"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8959"/>
                                        </p:tgtEl>
                                        <p:attrNameLst>
                                          <p:attrName>style.visibility</p:attrName>
                                        </p:attrNameLst>
                                      </p:cBhvr>
                                      <p:to>
                                        <p:strVal val="visible"/>
                                      </p:to>
                                    </p:set>
                                    <p:animEffect transition="in" filter="wipe(down)">
                                      <p:cBhvr>
                                        <p:cTn id="12" dur="500"/>
                                        <p:tgtEl>
                                          <p:spTgt spid="33895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概念数据库设计策略</a:t>
            </a:r>
          </a:p>
        </p:txBody>
      </p:sp>
      <p:sp>
        <p:nvSpPr>
          <p:cNvPr id="337923" name="Rectangle 3"/>
          <p:cNvSpPr>
            <a:spLocks noGrp="1" noChangeArrowheads="1"/>
          </p:cNvSpPr>
          <p:nvPr>
            <p:ph type="subTitle" idx="1"/>
          </p:nvPr>
        </p:nvSpPr>
        <p:spPr>
          <a:xfrm>
            <a:off x="381000" y="1600200"/>
            <a:ext cx="8374380" cy="452628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混合策略</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首先使用</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自顶向下</a:t>
            </a: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的策略把应用需求划分为多个需求子集合；</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然后，对于每个需求子集合，使用</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自底向上</a:t>
            </a: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的策略设计局部模式；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最后，组合局部模式，形成最后的概念数据库模式。 </a:t>
            </a:r>
          </a:p>
          <a:p>
            <a:pPr marL="457200" marR="0" lvl="1" indent="0" algn="just"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0" cap="none" spc="0" normalizeH="0" baseline="0" noProof="0" dirty="0">
              <a:ln>
                <a:noFill/>
              </a:ln>
              <a:solidFill>
                <a:srgbClr val="0000FF"/>
              </a:solidFill>
              <a:effectLst/>
              <a:uLnTx/>
              <a:uFillTx/>
              <a:latin typeface="楷体_GB2312" pitchFamily="49" charset="-122"/>
              <a:ea typeface="+mn-ea"/>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37923">
                                            <p:txEl>
                                              <p:pRg st="2" end="2"/>
                                            </p:txEl>
                                          </p:spTgt>
                                        </p:tgtEl>
                                        <p:attrNameLst>
                                          <p:attrName>style.visibility</p:attrName>
                                        </p:attrNameLst>
                                      </p:cBhvr>
                                      <p:to>
                                        <p:strVal val="visible"/>
                                      </p:to>
                                    </p:set>
                                    <p:animEffect transition="in" filter="fade">
                                      <p:cBhvr>
                                        <p:cTn id="11" dur="500"/>
                                        <p:tgtEl>
                                          <p:spTgt spid="33792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37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rPr>
              <a:t> </a:t>
            </a:r>
          </a:p>
        </p:txBody>
      </p:sp>
      <p:sp>
        <p:nvSpPr>
          <p:cNvPr id="286724" name="Rectangle 4"/>
          <p:cNvSpPr>
            <a:spLocks noChangeArrowheads="1"/>
          </p:cNvSpPr>
          <p:nvPr/>
        </p:nvSpPr>
        <p:spPr bwMode="auto">
          <a:xfrm>
            <a:off x="1835150" y="1628775"/>
            <a:ext cx="6199188" cy="4065588"/>
          </a:xfrm>
          <a:prstGeom prst="rect">
            <a:avLst/>
          </a:prstGeom>
          <a:solidFill>
            <a:schemeClr val="bg1"/>
          </a:solidFill>
          <a:ln w="9525">
            <a:noFill/>
            <a:miter lim="800000"/>
          </a:ln>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bg1">
                    <a:lumMod val="85000"/>
                  </a:schemeClr>
                </a:solidFill>
                <a:effectLst/>
                <a:uLnTx/>
                <a:uFillTx/>
                <a:latin typeface="华文新魏" panose="02010800040101010101" pitchFamily="2" charset="-122"/>
                <a:ea typeface="华文新魏" panose="02010800040101010101" pitchFamily="2" charset="-122"/>
                <a:cs typeface="+mn-cs"/>
              </a:rPr>
              <a:t>概述</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实体联系模型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bg1">
                    <a:lumMod val="65000"/>
                  </a:schemeClr>
                </a:solidFill>
                <a:effectLst/>
                <a:uLnTx/>
                <a:uFillTx/>
                <a:latin typeface="华文新魏" panose="02010800040101010101" pitchFamily="2" charset="-122"/>
                <a:ea typeface="华文新魏" panose="02010800040101010101" pitchFamily="2" charset="-122"/>
                <a:cs typeface="+mn-cs"/>
              </a:rPr>
              <a:t>概念数据库设计的方法与策略</a:t>
            </a:r>
            <a:endParaRPr kumimoji="0" lang="en-US" altLang="zh-CN" sz="3200" b="1" i="0" u="none" strike="noStrike" kern="1200" cap="none" spc="0" normalizeH="0" baseline="0" noProof="0" dirty="0">
              <a:ln>
                <a:noFill/>
              </a:ln>
              <a:solidFill>
                <a:schemeClr val="bg1">
                  <a:lumMod val="65000"/>
                </a:schemeClr>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视图综合设计方法</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0" dirty="0">
                <a:ln>
                  <a:noFill/>
                </a:ln>
                <a:solidFill>
                  <a:srgbClr val="C0C0C0"/>
                </a:solidFill>
                <a:effectLst/>
                <a:uLnTx/>
                <a:uFillTx/>
                <a:latin typeface="华文新魏" panose="02010800040101010101" pitchFamily="2" charset="-122"/>
                <a:ea typeface="华文新魏" panose="02010800040101010101" pitchFamily="2" charset="-122"/>
                <a:cs typeface="+mn-cs"/>
              </a:rPr>
              <a:t>事务的设计</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4.2.4</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视图综合设计方法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视图综合设计方法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第一步设计局部概念模式。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第二步把局部概念模式合并成一个完整的全局概念模式，即最终的概念数据库模式。 </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09EB683-1C7E-42A7-A77C-48C10B737A44}"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64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4.2.4</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视图综合设计方法</a:t>
            </a:r>
          </a:p>
        </p:txBody>
      </p:sp>
      <p:sp>
        <p:nvSpPr>
          <p:cNvPr id="340995" name="Rectangle 3"/>
          <p:cNvSpPr>
            <a:spLocks noGrp="1" noChangeArrowheads="1"/>
          </p:cNvSpPr>
          <p:nvPr>
            <p:ph type="subTitle" idx="1"/>
          </p:nvPr>
        </p:nvSpPr>
        <p:spPr>
          <a:xfrm>
            <a:off x="381000" y="1600200"/>
            <a:ext cx="84391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局部概念模式设计</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抽取各局部应用涉及的数据，标定各局部应用中的实体、实体的属性、标识实体的码，确定实体之间的联系及其约束（1:1，1:</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n，m:n</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形成局部</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p>
          <a:p>
            <a:pPr marL="1143000" marR="0" lvl="2" indent="-228600" algn="l" defTabSz="914400" rtl="0" eaLnBrk="0" fontAlgn="base" latinLnBrk="0" hangingPunct="0">
              <a:lnSpc>
                <a:spcPct val="110000"/>
              </a:lnSpc>
              <a:spcBef>
                <a:spcPct val="20000"/>
              </a:spcBef>
              <a:spcAft>
                <a:spcPct val="0"/>
              </a:spcAft>
              <a:buClrTx/>
              <a:buSzTx/>
              <a:buFontTx/>
              <a:buNone/>
              <a:defRPr/>
            </a:pPr>
            <a:endParaRPr kumimoji="0" lang="zh-CN" altLang="en-US" sz="2800" b="1" i="0" u="none" strike="noStrike" kern="0" cap="none" spc="0" normalizeH="0" baseline="0" noProof="0" dirty="0">
              <a:ln>
                <a:noFill/>
              </a:ln>
              <a:solidFill>
                <a:srgbClr val="0000FF"/>
              </a:solidFill>
              <a:effectLst/>
              <a:uLnTx/>
              <a:uFillTx/>
              <a:latin typeface="楷体_GB2312" pitchFamily="49" charset="-122"/>
              <a:ea typeface="+mn-ea"/>
              <a:cs typeface="楷体_GB231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p:nvPr/>
        </p:nvSpPr>
        <p:spPr>
          <a:xfrm>
            <a:off x="1187450" y="115888"/>
            <a:ext cx="7793038" cy="1431925"/>
          </a:xfrm>
          <a:prstGeom prst="rect">
            <a:avLst/>
          </a:prstGeom>
          <a:noFill/>
          <a:ln w="9525">
            <a:noFill/>
          </a:ln>
        </p:spPr>
        <p:txBody>
          <a:bodyPr anchor="b" anchorCtr="0"/>
          <a:lstStyle/>
          <a:p>
            <a:pPr eaLnBrk="0" hangingPunct="0"/>
            <a:r>
              <a:rPr lang="zh-CN" altLang="en-US" sz="2800" dirty="0">
                <a:latin typeface="华文新魏" panose="02010800040101010101" pitchFamily="2" charset="-122"/>
                <a:ea typeface="华文新魏" panose="02010800040101010101" pitchFamily="2" charset="-122"/>
              </a:rPr>
              <a:t>局部</a:t>
            </a:r>
            <a:r>
              <a:rPr lang="en-US" altLang="zh-CN" sz="2800" dirty="0">
                <a:latin typeface="华文新魏" panose="02010800040101010101" pitchFamily="2" charset="-122"/>
                <a:ea typeface="华文新魏" panose="02010800040101010101" pitchFamily="2" charset="-122"/>
              </a:rPr>
              <a:t>E-R</a:t>
            </a:r>
            <a:r>
              <a:rPr lang="zh-CN" altLang="en-US" sz="2800" dirty="0">
                <a:latin typeface="华文新魏" panose="02010800040101010101" pitchFamily="2" charset="-122"/>
                <a:ea typeface="华文新魏" panose="02010800040101010101" pitchFamily="2" charset="-122"/>
              </a:rPr>
              <a:t>设计实例：学校教学管理,假定它涉及到    </a:t>
            </a:r>
            <a:endParaRPr lang="en-US" altLang="zh-CN" sz="2800" dirty="0">
              <a:latin typeface="华文新魏" panose="02010800040101010101" pitchFamily="2" charset="-122"/>
              <a:ea typeface="华文新魏" panose="02010800040101010101" pitchFamily="2" charset="-122"/>
            </a:endParaRPr>
          </a:p>
          <a:p>
            <a:pPr eaLnBrk="0" hangingPunct="0"/>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师资、教务等部门。</a:t>
            </a:r>
          </a:p>
        </p:txBody>
      </p:sp>
      <p:grpSp>
        <p:nvGrpSpPr>
          <p:cNvPr id="8" name="组合 7"/>
          <p:cNvGrpSpPr/>
          <p:nvPr/>
        </p:nvGrpSpPr>
        <p:grpSpPr>
          <a:xfrm>
            <a:off x="3838575" y="3395663"/>
            <a:ext cx="949325" cy="1243012"/>
            <a:chOff x="3838699" y="3395663"/>
            <a:chExt cx="949325" cy="1242491"/>
          </a:xfrm>
        </p:grpSpPr>
        <p:sp>
          <p:nvSpPr>
            <p:cNvPr id="130051" name="AutoShape 31"/>
            <p:cNvSpPr/>
            <p:nvPr/>
          </p:nvSpPr>
          <p:spPr>
            <a:xfrm>
              <a:off x="3838699" y="3861048"/>
              <a:ext cx="949325" cy="488950"/>
            </a:xfrm>
            <a:prstGeom prst="flowChartDecision">
              <a:avLst/>
            </a:prstGeom>
            <a:solidFill>
              <a:srgbClr val="00FF99"/>
            </a:solidFill>
            <a:ln w="12700" cap="flat" cmpd="sng">
              <a:solidFill>
                <a:schemeClr val="tx2"/>
              </a:solidFill>
              <a:prstDash val="solid"/>
              <a:miter/>
              <a:headEnd type="none" w="med" len="med"/>
              <a:tailEnd type="none" w="med" len="med"/>
            </a:ln>
          </p:spPr>
          <p:txBody>
            <a:bodyPr wrap="none" anchor="ctr" anchorCtr="0"/>
            <a:lstStyle/>
            <a:p>
              <a:pPr algn="ctr"/>
              <a:r>
                <a:rPr lang="zh-CN" altLang="en-US" dirty="0">
                  <a:solidFill>
                    <a:schemeClr val="tx2"/>
                  </a:solidFill>
                  <a:latin typeface="楷体_GB2312"/>
                  <a:ea typeface="楷体_GB2312"/>
                </a:rPr>
                <a:t>研究</a:t>
              </a:r>
            </a:p>
          </p:txBody>
        </p:sp>
        <p:sp>
          <p:nvSpPr>
            <p:cNvPr id="130052" name="Line 36"/>
            <p:cNvSpPr/>
            <p:nvPr/>
          </p:nvSpPr>
          <p:spPr>
            <a:xfrm>
              <a:off x="4318000" y="3395663"/>
              <a:ext cx="0" cy="465385"/>
            </a:xfrm>
            <a:prstGeom prst="line">
              <a:avLst/>
            </a:prstGeom>
            <a:ln w="12700" cap="flat" cmpd="sng">
              <a:solidFill>
                <a:schemeClr val="tx2"/>
              </a:solidFill>
              <a:prstDash val="solid"/>
              <a:round/>
              <a:headEnd type="none" w="med" len="med"/>
              <a:tailEnd type="none" w="med" len="med"/>
            </a:ln>
          </p:spPr>
        </p:sp>
        <p:sp>
          <p:nvSpPr>
            <p:cNvPr id="130053" name="Line 40"/>
            <p:cNvSpPr/>
            <p:nvPr/>
          </p:nvSpPr>
          <p:spPr>
            <a:xfrm>
              <a:off x="4318000" y="4365104"/>
              <a:ext cx="0" cy="273050"/>
            </a:xfrm>
            <a:prstGeom prst="line">
              <a:avLst/>
            </a:prstGeom>
            <a:ln w="12700" cap="flat" cmpd="sng">
              <a:solidFill>
                <a:schemeClr val="tx2"/>
              </a:solidFill>
              <a:prstDash val="solid"/>
              <a:round/>
              <a:headEnd type="none" w="med" len="med"/>
              <a:tailEnd type="none" w="med" len="med"/>
            </a:ln>
          </p:spPr>
        </p:sp>
      </p:grpSp>
      <p:sp>
        <p:nvSpPr>
          <p:cNvPr id="130054" name="Rectangle 51"/>
          <p:cNvSpPr/>
          <p:nvPr/>
        </p:nvSpPr>
        <p:spPr>
          <a:xfrm>
            <a:off x="8172450" y="2276475"/>
            <a:ext cx="558800" cy="2986088"/>
          </a:xfrm>
          <a:prstGeom prst="rect">
            <a:avLst/>
          </a:prstGeom>
          <a:noFill/>
          <a:ln w="9525">
            <a:noFill/>
          </a:ln>
        </p:spPr>
        <p:txBody>
          <a:bodyPr wrap="none" anchor="t" anchorCtr="0">
            <a:spAutoFit/>
          </a:bodyPr>
          <a:lstStyle/>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师</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资</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部</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门</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局</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部</a:t>
            </a:r>
            <a:endParaRPr lang="en-US" altLang="zh-CN" dirty="0">
              <a:latin typeface="华文新魏" panose="02010800040101010101" pitchFamily="2" charset="-122"/>
              <a:ea typeface="华文新魏" panose="02010800040101010101" pitchFamily="2" charset="-122"/>
            </a:endParaRPr>
          </a:p>
          <a:p>
            <a:pPr>
              <a:spcBef>
                <a:spcPct val="20000"/>
              </a:spcBef>
              <a:buClr>
                <a:schemeClr val="folHlink"/>
              </a:buClr>
              <a:buSzPct val="60000"/>
            </a:pPr>
            <a:r>
              <a:rPr lang="en-US" altLang="zh-CN" dirty="0">
                <a:latin typeface="华文新魏" panose="02010800040101010101" pitchFamily="2" charset="-122"/>
                <a:ea typeface="华文新魏" panose="02010800040101010101" pitchFamily="2" charset="-122"/>
              </a:rPr>
              <a:t>E-R</a:t>
            </a:r>
          </a:p>
          <a:p>
            <a:pPr>
              <a:spcBef>
                <a:spcPct val="20000"/>
              </a:spcBef>
              <a:buClr>
                <a:schemeClr val="folHlink"/>
              </a:buClr>
              <a:buSzPct val="60000"/>
            </a:pPr>
            <a:r>
              <a:rPr lang="zh-CN" altLang="en-US" dirty="0">
                <a:latin typeface="华文新魏" panose="02010800040101010101" pitchFamily="2" charset="-122"/>
                <a:ea typeface="华文新魏" panose="02010800040101010101" pitchFamily="2" charset="-122"/>
              </a:rPr>
              <a:t>图</a:t>
            </a:r>
          </a:p>
        </p:txBody>
      </p:sp>
      <p:grpSp>
        <p:nvGrpSpPr>
          <p:cNvPr id="4" name="组合 3"/>
          <p:cNvGrpSpPr/>
          <p:nvPr/>
        </p:nvGrpSpPr>
        <p:grpSpPr>
          <a:xfrm>
            <a:off x="1116013" y="2371725"/>
            <a:ext cx="1008062" cy="1489075"/>
            <a:chOff x="1115790" y="2371105"/>
            <a:chExt cx="1007938" cy="1489943"/>
          </a:xfrm>
        </p:grpSpPr>
        <p:sp>
          <p:nvSpPr>
            <p:cNvPr id="2" name="矩形 1"/>
            <p:cNvSpPr/>
            <p:nvPr/>
          </p:nvSpPr>
          <p:spPr>
            <a:xfrm>
              <a:off x="1115790" y="2371105"/>
              <a:ext cx="1007938" cy="4098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3" name="矩形 2"/>
            <p:cNvSpPr/>
            <p:nvPr/>
          </p:nvSpPr>
          <p:spPr>
            <a:xfrm>
              <a:off x="1115790" y="2780919"/>
              <a:ext cx="1007938" cy="10801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系号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系主任</a:t>
              </a:r>
            </a:p>
          </p:txBody>
        </p:sp>
      </p:grpSp>
      <p:grpSp>
        <p:nvGrpSpPr>
          <p:cNvPr id="60" name="组合 59"/>
          <p:cNvGrpSpPr/>
          <p:nvPr/>
        </p:nvGrpSpPr>
        <p:grpSpPr>
          <a:xfrm>
            <a:off x="3779838" y="1795463"/>
            <a:ext cx="1008062" cy="1633537"/>
            <a:chOff x="1115790" y="2371105"/>
            <a:chExt cx="1007938" cy="1633537"/>
          </a:xfrm>
        </p:grpSpPr>
        <p:sp>
          <p:nvSpPr>
            <p:cNvPr id="61" name="矩形 60"/>
            <p:cNvSpPr/>
            <p:nvPr/>
          </p:nvSpPr>
          <p:spPr>
            <a:xfrm>
              <a:off x="1115790" y="2371105"/>
              <a:ext cx="1007938" cy="4095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62" name="矩形 61"/>
            <p:cNvSpPr/>
            <p:nvPr/>
          </p:nvSpPr>
          <p:spPr>
            <a:xfrm>
              <a:off x="1115790" y="2780680"/>
              <a:ext cx="1007938" cy="12239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教师号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职称</a:t>
              </a:r>
            </a:p>
          </p:txBody>
        </p:sp>
      </p:grpSp>
      <p:grpSp>
        <p:nvGrpSpPr>
          <p:cNvPr id="63" name="组合 62"/>
          <p:cNvGrpSpPr/>
          <p:nvPr/>
        </p:nvGrpSpPr>
        <p:grpSpPr>
          <a:xfrm>
            <a:off x="6688138" y="2420938"/>
            <a:ext cx="1008062" cy="1187450"/>
            <a:chOff x="1115790" y="2371105"/>
            <a:chExt cx="1007938" cy="1187847"/>
          </a:xfrm>
        </p:grpSpPr>
        <p:sp>
          <p:nvSpPr>
            <p:cNvPr id="64" name="矩形 63"/>
            <p:cNvSpPr/>
            <p:nvPr/>
          </p:nvSpPr>
          <p:spPr>
            <a:xfrm>
              <a:off x="1115790" y="2371105"/>
              <a:ext cx="1007938" cy="40971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65" name="矩形 64"/>
            <p:cNvSpPr/>
            <p:nvPr/>
          </p:nvSpPr>
          <p:spPr>
            <a:xfrm>
              <a:off x="1115790" y="2780817"/>
              <a:ext cx="1007938" cy="7781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66" name="组合 65"/>
          <p:cNvGrpSpPr/>
          <p:nvPr/>
        </p:nvGrpSpPr>
        <p:grpSpPr>
          <a:xfrm>
            <a:off x="3711575" y="4652963"/>
            <a:ext cx="1292225" cy="2060575"/>
            <a:chOff x="1115790" y="2371105"/>
            <a:chExt cx="1007938" cy="2060847"/>
          </a:xfrm>
        </p:grpSpPr>
        <p:sp>
          <p:nvSpPr>
            <p:cNvPr id="67" name="矩形 66"/>
            <p:cNvSpPr/>
            <p:nvPr/>
          </p:nvSpPr>
          <p:spPr>
            <a:xfrm>
              <a:off x="1115790" y="2371105"/>
              <a:ext cx="1007938" cy="4096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课题</a:t>
              </a:r>
            </a:p>
          </p:txBody>
        </p:sp>
        <p:sp>
          <p:nvSpPr>
            <p:cNvPr id="68" name="矩形 67"/>
            <p:cNvSpPr/>
            <p:nvPr/>
          </p:nvSpPr>
          <p:spPr>
            <a:xfrm>
              <a:off x="1115790" y="2780734"/>
              <a:ext cx="1007938" cy="1651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课题号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课题名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负责人</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完整日期</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经费</a:t>
              </a:r>
            </a:p>
          </p:txBody>
        </p:sp>
      </p:grpSp>
      <p:grpSp>
        <p:nvGrpSpPr>
          <p:cNvPr id="7" name="组合 6"/>
          <p:cNvGrpSpPr/>
          <p:nvPr/>
        </p:nvGrpSpPr>
        <p:grpSpPr>
          <a:xfrm>
            <a:off x="4787900" y="3014663"/>
            <a:ext cx="2638425" cy="1158875"/>
            <a:chOff x="4788023" y="3014663"/>
            <a:chExt cx="2638874" cy="1159506"/>
          </a:xfrm>
        </p:grpSpPr>
        <p:sp>
          <p:nvSpPr>
            <p:cNvPr id="130068" name="AutoShape 17"/>
            <p:cNvSpPr/>
            <p:nvPr/>
          </p:nvSpPr>
          <p:spPr>
            <a:xfrm>
              <a:off x="5203825" y="3014663"/>
              <a:ext cx="758825" cy="436562"/>
            </a:xfrm>
            <a:prstGeom prst="flowChartDecision">
              <a:avLst/>
            </a:prstGeom>
            <a:solidFill>
              <a:srgbClr val="00FF99"/>
            </a:solidFill>
            <a:ln w="12700" cap="flat" cmpd="sng">
              <a:solidFill>
                <a:schemeClr val="tx2"/>
              </a:solidFill>
              <a:prstDash val="solid"/>
              <a:miter/>
              <a:headEnd type="none" w="med" len="med"/>
              <a:tailEnd type="none" w="med" len="med"/>
            </a:ln>
          </p:spPr>
          <p:txBody>
            <a:bodyPr wrap="none" anchor="ctr" anchorCtr="0"/>
            <a:lstStyle/>
            <a:p>
              <a:pPr algn="ctr"/>
              <a:r>
                <a:rPr lang="zh-CN" altLang="en-US" dirty="0">
                  <a:solidFill>
                    <a:schemeClr val="tx2"/>
                  </a:solidFill>
                  <a:latin typeface="楷体_GB2312"/>
                  <a:ea typeface="楷体_GB2312"/>
                </a:rPr>
                <a:t>任课</a:t>
              </a:r>
            </a:p>
          </p:txBody>
        </p:sp>
        <p:sp>
          <p:nvSpPr>
            <p:cNvPr id="130069" name="Line 29"/>
            <p:cNvSpPr/>
            <p:nvPr/>
          </p:nvSpPr>
          <p:spPr>
            <a:xfrm>
              <a:off x="4788023" y="3233738"/>
              <a:ext cx="415801" cy="0"/>
            </a:xfrm>
            <a:prstGeom prst="line">
              <a:avLst/>
            </a:prstGeom>
            <a:ln w="12700" cap="flat" cmpd="sng">
              <a:solidFill>
                <a:schemeClr val="tx2"/>
              </a:solidFill>
              <a:prstDash val="solid"/>
              <a:round/>
              <a:headEnd type="none" w="med" len="med"/>
              <a:tailEnd type="none" w="med" len="med"/>
            </a:ln>
          </p:spPr>
        </p:sp>
        <p:sp>
          <p:nvSpPr>
            <p:cNvPr id="130070" name="Line 30"/>
            <p:cNvSpPr/>
            <p:nvPr/>
          </p:nvSpPr>
          <p:spPr>
            <a:xfrm>
              <a:off x="5962650" y="3233738"/>
              <a:ext cx="695325" cy="0"/>
            </a:xfrm>
            <a:prstGeom prst="line">
              <a:avLst/>
            </a:prstGeom>
            <a:ln w="12700" cap="flat" cmpd="sng">
              <a:solidFill>
                <a:schemeClr val="tx2"/>
              </a:solidFill>
              <a:prstDash val="solid"/>
              <a:round/>
              <a:headEnd type="none" w="med" len="med"/>
              <a:tailEnd type="none" w="med" len="med"/>
            </a:ln>
          </p:spPr>
        </p:sp>
        <p:sp>
          <p:nvSpPr>
            <p:cNvPr id="130071" name="Line 37"/>
            <p:cNvSpPr/>
            <p:nvPr/>
          </p:nvSpPr>
          <p:spPr>
            <a:xfrm>
              <a:off x="5583238" y="3451225"/>
              <a:ext cx="0" cy="325438"/>
            </a:xfrm>
            <a:prstGeom prst="line">
              <a:avLst/>
            </a:prstGeom>
            <a:ln w="12700" cap="flat" cmpd="sng">
              <a:solidFill>
                <a:schemeClr val="tx2"/>
              </a:solidFill>
              <a:prstDash val="dashDot"/>
              <a:round/>
              <a:headEnd type="none" w="med" len="med"/>
              <a:tailEnd type="none" w="med" len="med"/>
            </a:ln>
          </p:spPr>
        </p:sp>
        <p:sp>
          <p:nvSpPr>
            <p:cNvPr id="130072" name="Line 38"/>
            <p:cNvSpPr/>
            <p:nvPr/>
          </p:nvSpPr>
          <p:spPr>
            <a:xfrm>
              <a:off x="5583238" y="3451225"/>
              <a:ext cx="1011237" cy="325438"/>
            </a:xfrm>
            <a:prstGeom prst="line">
              <a:avLst/>
            </a:prstGeom>
            <a:ln w="12700" cap="flat" cmpd="sng">
              <a:solidFill>
                <a:schemeClr val="tx2"/>
              </a:solidFill>
              <a:prstDash val="dashDot"/>
              <a:round/>
              <a:headEnd type="none" w="med" len="med"/>
              <a:tailEnd type="none" w="med" len="med"/>
            </a:ln>
          </p:spPr>
        </p:sp>
        <p:sp>
          <p:nvSpPr>
            <p:cNvPr id="5" name="矩形 4"/>
            <p:cNvSpPr/>
            <p:nvPr/>
          </p:nvSpPr>
          <p:spPr>
            <a:xfrm>
              <a:off x="5142096" y="3789785"/>
              <a:ext cx="941547" cy="358970"/>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班级</a:t>
              </a:r>
            </a:p>
          </p:txBody>
        </p:sp>
        <p:sp>
          <p:nvSpPr>
            <p:cNvPr id="70" name="矩形 69"/>
            <p:cNvSpPr/>
            <p:nvPr/>
          </p:nvSpPr>
          <p:spPr>
            <a:xfrm>
              <a:off x="6405961" y="3813610"/>
              <a:ext cx="1020936" cy="360559"/>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学生数</a:t>
              </a:r>
            </a:p>
          </p:txBody>
        </p:sp>
      </p:grpSp>
      <p:grpSp>
        <p:nvGrpSpPr>
          <p:cNvPr id="6" name="组合 5"/>
          <p:cNvGrpSpPr/>
          <p:nvPr/>
        </p:nvGrpSpPr>
        <p:grpSpPr>
          <a:xfrm>
            <a:off x="1292225" y="3014663"/>
            <a:ext cx="2487613" cy="1493837"/>
            <a:chOff x="1292759" y="3014663"/>
            <a:chExt cx="2487328" cy="1494457"/>
          </a:xfrm>
        </p:grpSpPr>
        <p:sp>
          <p:nvSpPr>
            <p:cNvPr id="130076" name="AutoShape 16"/>
            <p:cNvSpPr/>
            <p:nvPr/>
          </p:nvSpPr>
          <p:spPr>
            <a:xfrm>
              <a:off x="2609850" y="3014663"/>
              <a:ext cx="758825" cy="436562"/>
            </a:xfrm>
            <a:prstGeom prst="flowChartDecision">
              <a:avLst/>
            </a:prstGeom>
            <a:solidFill>
              <a:srgbClr val="00FF99"/>
            </a:solidFill>
            <a:ln w="12700" cap="flat" cmpd="sng">
              <a:solidFill>
                <a:schemeClr val="tx2"/>
              </a:solidFill>
              <a:prstDash val="solid"/>
              <a:miter/>
              <a:headEnd type="none" w="med" len="med"/>
              <a:tailEnd type="none" w="med" len="med"/>
            </a:ln>
          </p:spPr>
          <p:txBody>
            <a:bodyPr wrap="none" anchor="ctr" anchorCtr="0"/>
            <a:lstStyle/>
            <a:p>
              <a:pPr algn="ctr"/>
              <a:r>
                <a:rPr lang="zh-CN" altLang="en-US" dirty="0">
                  <a:solidFill>
                    <a:schemeClr val="tx2"/>
                  </a:solidFill>
                  <a:latin typeface="楷体_GB2312"/>
                  <a:ea typeface="楷体_GB2312"/>
                </a:rPr>
                <a:t>从属</a:t>
              </a:r>
            </a:p>
          </p:txBody>
        </p:sp>
        <p:sp>
          <p:nvSpPr>
            <p:cNvPr id="130077" name="Line 27"/>
            <p:cNvSpPr/>
            <p:nvPr/>
          </p:nvSpPr>
          <p:spPr>
            <a:xfrm>
              <a:off x="2103438" y="3233738"/>
              <a:ext cx="569912" cy="0"/>
            </a:xfrm>
            <a:prstGeom prst="line">
              <a:avLst/>
            </a:prstGeom>
            <a:ln w="12700" cap="flat" cmpd="sng">
              <a:solidFill>
                <a:schemeClr val="tx2"/>
              </a:solidFill>
              <a:prstDash val="solid"/>
              <a:round/>
              <a:headEnd type="triangle" w="med" len="med"/>
              <a:tailEnd type="none" w="med" len="med"/>
            </a:ln>
          </p:spPr>
        </p:sp>
        <p:sp>
          <p:nvSpPr>
            <p:cNvPr id="130078" name="Line 28"/>
            <p:cNvSpPr/>
            <p:nvPr/>
          </p:nvSpPr>
          <p:spPr>
            <a:xfrm>
              <a:off x="3347865" y="3233738"/>
              <a:ext cx="432222" cy="0"/>
            </a:xfrm>
            <a:prstGeom prst="line">
              <a:avLst/>
            </a:prstGeom>
            <a:ln w="12700" cap="flat" cmpd="sng">
              <a:solidFill>
                <a:schemeClr val="tx2"/>
              </a:solidFill>
              <a:prstDash val="solid"/>
              <a:round/>
              <a:headEnd type="none" w="med" len="med"/>
              <a:tailEnd type="none" w="med" len="med"/>
            </a:ln>
          </p:spPr>
        </p:sp>
        <p:sp>
          <p:nvSpPr>
            <p:cNvPr id="130079" name="Line 35"/>
            <p:cNvSpPr/>
            <p:nvPr/>
          </p:nvSpPr>
          <p:spPr>
            <a:xfrm flipH="1">
              <a:off x="1835696" y="3451225"/>
              <a:ext cx="1139825" cy="706438"/>
            </a:xfrm>
            <a:prstGeom prst="line">
              <a:avLst/>
            </a:prstGeom>
            <a:ln w="12700" cap="flat" cmpd="sng">
              <a:solidFill>
                <a:schemeClr val="tx2"/>
              </a:solidFill>
              <a:prstDash val="dash"/>
              <a:round/>
              <a:headEnd type="none" w="med" len="med"/>
              <a:tailEnd type="none" w="med" len="med"/>
            </a:ln>
          </p:spPr>
        </p:sp>
        <p:sp>
          <p:nvSpPr>
            <p:cNvPr id="71" name="矩形 70"/>
            <p:cNvSpPr/>
            <p:nvPr/>
          </p:nvSpPr>
          <p:spPr>
            <a:xfrm>
              <a:off x="1292759" y="4148608"/>
              <a:ext cx="1363507" cy="360512"/>
            </a:xfrm>
            <a:prstGeom prst="rect">
              <a:avLst/>
            </a:prstGeom>
            <a:solidFill>
              <a:schemeClr val="bg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入职日期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cBhvr additive="base">
                                        <p:cTn id="18" dur="500" fill="hold"/>
                                        <p:tgtEl>
                                          <p:spTgt spid="63"/>
                                        </p:tgtEl>
                                        <p:attrNameLst>
                                          <p:attrName>ppt_x</p:attrName>
                                        </p:attrNameLst>
                                      </p:cBhvr>
                                      <p:tavLst>
                                        <p:tav tm="0">
                                          <p:val>
                                            <p:strVal val="#ppt_x"/>
                                          </p:val>
                                        </p:tav>
                                        <p:tav tm="100000">
                                          <p:val>
                                            <p:strVal val="#ppt_x"/>
                                          </p:val>
                                        </p:tav>
                                      </p:tavLst>
                                    </p:anim>
                                    <p:anim calcmode="lin" valueType="num">
                                      <p:cBhvr additive="base">
                                        <p:cTn id="19" dur="500" fill="hold"/>
                                        <p:tgtEl>
                                          <p:spTgt spid="6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ppt_x"/>
                                          </p:val>
                                        </p:tav>
                                        <p:tav tm="100000">
                                          <p:val>
                                            <p:strVal val="#ppt_x"/>
                                          </p:val>
                                        </p:tav>
                                      </p:tavLst>
                                    </p:anim>
                                    <p:anim calcmode="lin" valueType="num">
                                      <p:cBhvr additive="base">
                                        <p:cTn id="2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68713" y="2668588"/>
            <a:ext cx="1087437" cy="1460500"/>
            <a:chOff x="3668241" y="2668588"/>
            <a:chExt cx="1087438" cy="1460500"/>
          </a:xfrm>
        </p:grpSpPr>
        <p:sp>
          <p:nvSpPr>
            <p:cNvPr id="131074" name="AutoShape 8"/>
            <p:cNvSpPr/>
            <p:nvPr/>
          </p:nvSpPr>
          <p:spPr>
            <a:xfrm>
              <a:off x="3668241" y="3037904"/>
              <a:ext cx="1087438" cy="635000"/>
            </a:xfrm>
            <a:prstGeom prst="flowChartDecision">
              <a:avLst/>
            </a:prstGeom>
            <a:solidFill>
              <a:srgbClr val="00FF99"/>
            </a:solidFill>
            <a:ln w="12700" cap="flat" cmpd="sng">
              <a:solidFill>
                <a:schemeClr val="tx1"/>
              </a:solidFill>
              <a:prstDash val="solid"/>
              <a:miter/>
              <a:headEnd type="none" w="med" len="med"/>
              <a:tailEnd type="none" w="med" len="med"/>
            </a:ln>
          </p:spPr>
          <p:txBody>
            <a:bodyPr wrap="none" anchor="ctr" anchorCtr="0"/>
            <a:lstStyle/>
            <a:p>
              <a:pPr algn="ctr"/>
              <a:r>
                <a:rPr lang="zh-CN" altLang="en-US" sz="1800" dirty="0">
                  <a:latin typeface="楷体_GB2312"/>
                  <a:ea typeface="楷体_GB2312"/>
                </a:rPr>
                <a:t>教学</a:t>
              </a:r>
            </a:p>
          </p:txBody>
        </p:sp>
        <p:sp>
          <p:nvSpPr>
            <p:cNvPr id="131075" name="Line 21"/>
            <p:cNvSpPr/>
            <p:nvPr/>
          </p:nvSpPr>
          <p:spPr>
            <a:xfrm>
              <a:off x="4211960" y="2668588"/>
              <a:ext cx="0" cy="381000"/>
            </a:xfrm>
            <a:prstGeom prst="line">
              <a:avLst/>
            </a:prstGeom>
            <a:ln w="12700" cap="flat" cmpd="sng">
              <a:solidFill>
                <a:schemeClr val="tx1"/>
              </a:solidFill>
              <a:prstDash val="solid"/>
              <a:round/>
              <a:headEnd type="none" w="med" len="med"/>
              <a:tailEnd type="none" w="med" len="med"/>
            </a:ln>
          </p:spPr>
        </p:sp>
        <p:sp>
          <p:nvSpPr>
            <p:cNvPr id="131076" name="Line 22"/>
            <p:cNvSpPr/>
            <p:nvPr/>
          </p:nvSpPr>
          <p:spPr>
            <a:xfrm>
              <a:off x="4211960" y="3684588"/>
              <a:ext cx="0" cy="444500"/>
            </a:xfrm>
            <a:prstGeom prst="line">
              <a:avLst/>
            </a:prstGeom>
            <a:ln w="12700" cap="flat" cmpd="sng">
              <a:solidFill>
                <a:schemeClr val="tx1"/>
              </a:solidFill>
              <a:prstDash val="solid"/>
              <a:round/>
              <a:headEnd type="none" w="med" len="med"/>
              <a:tailEnd type="none" w="med" len="med"/>
            </a:ln>
          </p:spPr>
        </p:sp>
      </p:grpSp>
      <p:grpSp>
        <p:nvGrpSpPr>
          <p:cNvPr id="5" name="组合 4"/>
          <p:cNvGrpSpPr/>
          <p:nvPr/>
        </p:nvGrpSpPr>
        <p:grpSpPr>
          <a:xfrm>
            <a:off x="6588125" y="3113088"/>
            <a:ext cx="1155700" cy="1016000"/>
            <a:chOff x="6491288" y="3113088"/>
            <a:chExt cx="1155700" cy="1016000"/>
          </a:xfrm>
        </p:grpSpPr>
        <p:sp>
          <p:nvSpPr>
            <p:cNvPr id="131078" name="AutoShape 11"/>
            <p:cNvSpPr/>
            <p:nvPr/>
          </p:nvSpPr>
          <p:spPr>
            <a:xfrm>
              <a:off x="6491288" y="3113088"/>
              <a:ext cx="1155700" cy="635000"/>
            </a:xfrm>
            <a:prstGeom prst="flowChartDecision">
              <a:avLst/>
            </a:prstGeom>
            <a:solidFill>
              <a:srgbClr val="00FF99"/>
            </a:solidFill>
            <a:ln w="12700" cap="flat" cmpd="sng">
              <a:solidFill>
                <a:schemeClr val="tx1"/>
              </a:solidFill>
              <a:prstDash val="solid"/>
              <a:miter/>
              <a:headEnd type="none" w="med" len="med"/>
              <a:tailEnd type="none" w="med" len="med"/>
            </a:ln>
          </p:spPr>
          <p:txBody>
            <a:bodyPr wrap="none" anchor="ctr" anchorCtr="0"/>
            <a:lstStyle/>
            <a:p>
              <a:pPr algn="ctr"/>
              <a:r>
                <a:rPr lang="zh-CN" altLang="en-US" sz="1800" dirty="0">
                  <a:latin typeface="楷体_GB2312"/>
                  <a:ea typeface="楷体_GB2312"/>
                </a:rPr>
                <a:t>先修课</a:t>
              </a:r>
            </a:p>
          </p:txBody>
        </p:sp>
        <p:sp>
          <p:nvSpPr>
            <p:cNvPr id="131079" name="Line 25"/>
            <p:cNvSpPr/>
            <p:nvPr/>
          </p:nvSpPr>
          <p:spPr>
            <a:xfrm>
              <a:off x="6899275" y="3684588"/>
              <a:ext cx="0" cy="444500"/>
            </a:xfrm>
            <a:prstGeom prst="line">
              <a:avLst/>
            </a:prstGeom>
            <a:ln w="12700" cap="flat" cmpd="sng">
              <a:solidFill>
                <a:schemeClr val="tx1"/>
              </a:solidFill>
              <a:prstDash val="solid"/>
              <a:round/>
              <a:headEnd type="none" w="med" len="med"/>
              <a:tailEnd type="none" w="med" len="med"/>
            </a:ln>
          </p:spPr>
        </p:sp>
        <p:sp>
          <p:nvSpPr>
            <p:cNvPr id="131080" name="Line 26"/>
            <p:cNvSpPr/>
            <p:nvPr/>
          </p:nvSpPr>
          <p:spPr>
            <a:xfrm>
              <a:off x="7239000" y="3684588"/>
              <a:ext cx="0" cy="444500"/>
            </a:xfrm>
            <a:prstGeom prst="line">
              <a:avLst/>
            </a:prstGeom>
            <a:ln w="12700" cap="flat" cmpd="sng">
              <a:solidFill>
                <a:schemeClr val="tx1"/>
              </a:solidFill>
              <a:prstDash val="solid"/>
              <a:round/>
              <a:headEnd type="none" w="med" len="med"/>
              <a:tailEnd type="none" w="med" len="med"/>
            </a:ln>
          </p:spPr>
        </p:sp>
      </p:grpSp>
      <p:sp>
        <p:nvSpPr>
          <p:cNvPr id="131081" name="Rectangle 51"/>
          <p:cNvSpPr/>
          <p:nvPr/>
        </p:nvSpPr>
        <p:spPr>
          <a:xfrm>
            <a:off x="2916238" y="404813"/>
            <a:ext cx="2863850" cy="461962"/>
          </a:xfrm>
          <a:prstGeom prst="rect">
            <a:avLst/>
          </a:prstGeom>
          <a:noFill/>
          <a:ln w="9525">
            <a:noFill/>
          </a:ln>
        </p:spPr>
        <p:txBody>
          <a:bodyPr wrap="none" anchor="t" anchorCtr="0">
            <a:spAutoFit/>
          </a:bodyPr>
          <a:lstStyle/>
          <a:p>
            <a:r>
              <a:rPr lang="zh-CN" altLang="en-US" sz="2400" dirty="0">
                <a:latin typeface="华文新魏" panose="02010800040101010101" pitchFamily="2" charset="-122"/>
                <a:ea typeface="华文新魏" panose="02010800040101010101" pitchFamily="2" charset="-122"/>
              </a:rPr>
              <a:t>教务部门局部</a:t>
            </a:r>
            <a:r>
              <a:rPr lang="en-US" altLang="zh-CN" sz="2400" dirty="0">
                <a:latin typeface="华文新魏" panose="02010800040101010101" pitchFamily="2" charset="-122"/>
                <a:ea typeface="华文新魏" panose="02010800040101010101" pitchFamily="2" charset="-122"/>
              </a:rPr>
              <a:t>E-R</a:t>
            </a:r>
            <a:r>
              <a:rPr lang="zh-CN" altLang="en-US" sz="2400" dirty="0">
                <a:latin typeface="华文新魏" panose="02010800040101010101" pitchFamily="2" charset="-122"/>
                <a:ea typeface="华文新魏" panose="02010800040101010101" pitchFamily="2" charset="-122"/>
              </a:rPr>
              <a:t>图</a:t>
            </a:r>
          </a:p>
        </p:txBody>
      </p:sp>
      <p:grpSp>
        <p:nvGrpSpPr>
          <p:cNvPr id="57" name="组合 56"/>
          <p:cNvGrpSpPr/>
          <p:nvPr/>
        </p:nvGrpSpPr>
        <p:grpSpPr>
          <a:xfrm>
            <a:off x="3708400" y="981075"/>
            <a:ext cx="1008063" cy="1633538"/>
            <a:chOff x="1115790" y="2371105"/>
            <a:chExt cx="1007938" cy="1633537"/>
          </a:xfrm>
        </p:grpSpPr>
        <p:sp>
          <p:nvSpPr>
            <p:cNvPr id="58" name="矩形 57"/>
            <p:cNvSpPr/>
            <p:nvPr/>
          </p:nvSpPr>
          <p:spPr>
            <a:xfrm>
              <a:off x="1115790" y="2371105"/>
              <a:ext cx="1007938" cy="4095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59" name="矩形 58"/>
            <p:cNvSpPr/>
            <p:nvPr/>
          </p:nvSpPr>
          <p:spPr>
            <a:xfrm>
              <a:off x="1115790" y="2780680"/>
              <a:ext cx="1007938" cy="12239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教师号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职称</a:t>
              </a:r>
            </a:p>
          </p:txBody>
        </p:sp>
      </p:grpSp>
      <p:grpSp>
        <p:nvGrpSpPr>
          <p:cNvPr id="60" name="组合 59"/>
          <p:cNvGrpSpPr/>
          <p:nvPr/>
        </p:nvGrpSpPr>
        <p:grpSpPr>
          <a:xfrm>
            <a:off x="971550" y="3716338"/>
            <a:ext cx="1008063" cy="1490662"/>
            <a:chOff x="1115790" y="2371105"/>
            <a:chExt cx="1007938" cy="1489943"/>
          </a:xfrm>
        </p:grpSpPr>
        <p:sp>
          <p:nvSpPr>
            <p:cNvPr id="61" name="矩形 60"/>
            <p:cNvSpPr/>
            <p:nvPr/>
          </p:nvSpPr>
          <p:spPr>
            <a:xfrm>
              <a:off x="1115790" y="2371105"/>
              <a:ext cx="1007938" cy="40937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62" name="矩形 61"/>
            <p:cNvSpPr/>
            <p:nvPr/>
          </p:nvSpPr>
          <p:spPr>
            <a:xfrm>
              <a:off x="1115790" y="2780482"/>
              <a:ext cx="1007938" cy="1080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系号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系主任</a:t>
              </a:r>
            </a:p>
          </p:txBody>
        </p:sp>
      </p:grpSp>
      <p:grpSp>
        <p:nvGrpSpPr>
          <p:cNvPr id="2" name="组合 1"/>
          <p:cNvGrpSpPr/>
          <p:nvPr/>
        </p:nvGrpSpPr>
        <p:grpSpPr>
          <a:xfrm>
            <a:off x="1292225" y="3213100"/>
            <a:ext cx="2413000" cy="1423988"/>
            <a:chOff x="1292759" y="3212976"/>
            <a:chExt cx="2412466" cy="1424112"/>
          </a:xfrm>
        </p:grpSpPr>
        <p:sp>
          <p:nvSpPr>
            <p:cNvPr id="131089" name="AutoShape 13"/>
            <p:cNvSpPr/>
            <p:nvPr/>
          </p:nvSpPr>
          <p:spPr>
            <a:xfrm>
              <a:off x="2344738" y="4002088"/>
              <a:ext cx="1087437" cy="635000"/>
            </a:xfrm>
            <a:prstGeom prst="flowChartDecision">
              <a:avLst/>
            </a:prstGeom>
            <a:solidFill>
              <a:srgbClr val="00FF99"/>
            </a:solidFill>
            <a:ln w="12700" cap="flat" cmpd="sng">
              <a:solidFill>
                <a:schemeClr val="tx1"/>
              </a:solidFill>
              <a:prstDash val="solid"/>
              <a:miter/>
              <a:headEnd type="none" w="med" len="med"/>
              <a:tailEnd type="none" w="med" len="med"/>
            </a:ln>
          </p:spPr>
          <p:txBody>
            <a:bodyPr wrap="none" anchor="ctr" anchorCtr="0"/>
            <a:lstStyle/>
            <a:p>
              <a:pPr algn="ctr"/>
              <a:r>
                <a:rPr lang="zh-CN" altLang="en-US" sz="1800" dirty="0">
                  <a:latin typeface="楷体_GB2312"/>
                  <a:ea typeface="楷体_GB2312"/>
                </a:rPr>
                <a:t>所属</a:t>
              </a:r>
            </a:p>
          </p:txBody>
        </p:sp>
        <p:sp>
          <p:nvSpPr>
            <p:cNvPr id="131090" name="Line 23"/>
            <p:cNvSpPr/>
            <p:nvPr/>
          </p:nvSpPr>
          <p:spPr>
            <a:xfrm>
              <a:off x="2413000" y="3621088"/>
              <a:ext cx="476250" cy="381000"/>
            </a:xfrm>
            <a:prstGeom prst="line">
              <a:avLst/>
            </a:prstGeom>
            <a:ln w="12700" cap="flat" cmpd="sng">
              <a:solidFill>
                <a:schemeClr val="tx1"/>
              </a:solidFill>
              <a:prstDash val="dashDot"/>
              <a:round/>
              <a:headEnd type="none" w="med" len="med"/>
              <a:tailEnd type="none" w="med" len="med"/>
            </a:ln>
          </p:spPr>
        </p:sp>
        <p:sp>
          <p:nvSpPr>
            <p:cNvPr id="131091" name="Line 27"/>
            <p:cNvSpPr/>
            <p:nvPr/>
          </p:nvSpPr>
          <p:spPr>
            <a:xfrm>
              <a:off x="2005013" y="4319588"/>
              <a:ext cx="339725" cy="0"/>
            </a:xfrm>
            <a:prstGeom prst="line">
              <a:avLst/>
            </a:prstGeom>
            <a:ln w="12700" cap="flat" cmpd="sng">
              <a:solidFill>
                <a:schemeClr val="tx1"/>
              </a:solidFill>
              <a:prstDash val="solid"/>
              <a:round/>
              <a:headEnd type="triangle" w="med" len="med"/>
              <a:tailEnd type="none" w="med" len="med"/>
            </a:ln>
          </p:spPr>
        </p:sp>
        <p:sp>
          <p:nvSpPr>
            <p:cNvPr id="131092" name="Line 28"/>
            <p:cNvSpPr/>
            <p:nvPr/>
          </p:nvSpPr>
          <p:spPr>
            <a:xfrm>
              <a:off x="3432175" y="4319588"/>
              <a:ext cx="273050" cy="0"/>
            </a:xfrm>
            <a:prstGeom prst="line">
              <a:avLst/>
            </a:prstGeom>
            <a:ln w="12700" cap="flat" cmpd="sng">
              <a:solidFill>
                <a:schemeClr val="tx1"/>
              </a:solidFill>
              <a:prstDash val="solid"/>
              <a:round/>
              <a:headEnd type="none" w="med" len="med"/>
              <a:tailEnd type="none" w="med" len="med"/>
            </a:ln>
          </p:spPr>
        </p:sp>
        <p:sp>
          <p:nvSpPr>
            <p:cNvPr id="63" name="矩形 62"/>
            <p:cNvSpPr/>
            <p:nvPr/>
          </p:nvSpPr>
          <p:spPr>
            <a:xfrm>
              <a:off x="1292759" y="3212976"/>
              <a:ext cx="1363361" cy="360394"/>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入学日期</a:t>
              </a:r>
            </a:p>
          </p:txBody>
        </p:sp>
      </p:grpSp>
      <p:grpSp>
        <p:nvGrpSpPr>
          <p:cNvPr id="65" name="组合 64"/>
          <p:cNvGrpSpPr/>
          <p:nvPr/>
        </p:nvGrpSpPr>
        <p:grpSpPr>
          <a:xfrm>
            <a:off x="3708400" y="4076700"/>
            <a:ext cx="1008063" cy="1631950"/>
            <a:chOff x="1115790" y="2371105"/>
            <a:chExt cx="1007938" cy="1633537"/>
          </a:xfrm>
        </p:grpSpPr>
        <p:sp>
          <p:nvSpPr>
            <p:cNvPr id="66" name="矩形 65"/>
            <p:cNvSpPr/>
            <p:nvPr/>
          </p:nvSpPr>
          <p:spPr>
            <a:xfrm>
              <a:off x="1115790" y="2371105"/>
              <a:ext cx="1007938" cy="4099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67" name="矩形 66"/>
            <p:cNvSpPr/>
            <p:nvPr/>
          </p:nvSpPr>
          <p:spPr>
            <a:xfrm>
              <a:off x="1115790" y="2781078"/>
              <a:ext cx="1007938" cy="12235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学号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性别</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籍贯</a:t>
              </a:r>
            </a:p>
          </p:txBody>
        </p:sp>
      </p:grpSp>
      <p:grpSp>
        <p:nvGrpSpPr>
          <p:cNvPr id="68" name="组合 67"/>
          <p:cNvGrpSpPr/>
          <p:nvPr/>
        </p:nvGrpSpPr>
        <p:grpSpPr>
          <a:xfrm>
            <a:off x="6707188" y="4154488"/>
            <a:ext cx="1008062" cy="1408112"/>
            <a:chOff x="1115790" y="2371105"/>
            <a:chExt cx="1007938" cy="1408460"/>
          </a:xfrm>
        </p:grpSpPr>
        <p:sp>
          <p:nvSpPr>
            <p:cNvPr id="69" name="矩形 68"/>
            <p:cNvSpPr/>
            <p:nvPr/>
          </p:nvSpPr>
          <p:spPr>
            <a:xfrm>
              <a:off x="1115790" y="2371105"/>
              <a:ext cx="1007938" cy="40967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70" name="矩形 69"/>
            <p:cNvSpPr/>
            <p:nvPr/>
          </p:nvSpPr>
          <p:spPr>
            <a:xfrm>
              <a:off x="1115790" y="2780781"/>
              <a:ext cx="1007938" cy="9987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学分</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 name="组合 3"/>
          <p:cNvGrpSpPr/>
          <p:nvPr/>
        </p:nvGrpSpPr>
        <p:grpSpPr>
          <a:xfrm>
            <a:off x="4745038" y="3219450"/>
            <a:ext cx="1949450" cy="1411288"/>
            <a:chOff x="4745410" y="3220170"/>
            <a:chExt cx="1949078" cy="1409774"/>
          </a:xfrm>
        </p:grpSpPr>
        <p:sp>
          <p:nvSpPr>
            <p:cNvPr id="131101" name="AutoShape 15"/>
            <p:cNvSpPr/>
            <p:nvPr/>
          </p:nvSpPr>
          <p:spPr>
            <a:xfrm>
              <a:off x="5212754" y="3994944"/>
              <a:ext cx="1087438" cy="635000"/>
            </a:xfrm>
            <a:prstGeom prst="flowChartDecision">
              <a:avLst/>
            </a:prstGeom>
            <a:solidFill>
              <a:srgbClr val="00FF99"/>
            </a:solidFill>
            <a:ln w="12700" cap="flat" cmpd="sng">
              <a:solidFill>
                <a:schemeClr val="tx1"/>
              </a:solidFill>
              <a:prstDash val="solid"/>
              <a:miter/>
              <a:headEnd type="none" w="med" len="med"/>
              <a:tailEnd type="none" w="med" len="med"/>
            </a:ln>
          </p:spPr>
          <p:txBody>
            <a:bodyPr wrap="none" anchor="ctr" anchorCtr="0"/>
            <a:lstStyle/>
            <a:p>
              <a:pPr algn="ctr"/>
              <a:r>
                <a:rPr lang="zh-CN" altLang="en-US" sz="1800" dirty="0">
                  <a:latin typeface="楷体_GB2312"/>
                  <a:ea typeface="楷体_GB2312"/>
                </a:rPr>
                <a:t>选课</a:t>
              </a:r>
            </a:p>
          </p:txBody>
        </p:sp>
        <p:sp>
          <p:nvSpPr>
            <p:cNvPr id="131102" name="Line 24"/>
            <p:cNvSpPr/>
            <p:nvPr/>
          </p:nvSpPr>
          <p:spPr>
            <a:xfrm>
              <a:off x="5724128" y="3621088"/>
              <a:ext cx="0" cy="381000"/>
            </a:xfrm>
            <a:prstGeom prst="line">
              <a:avLst/>
            </a:prstGeom>
            <a:ln w="12700" cap="flat" cmpd="sng">
              <a:solidFill>
                <a:schemeClr val="tx1"/>
              </a:solidFill>
              <a:prstDash val="dash"/>
              <a:round/>
              <a:headEnd type="none" w="med" len="med"/>
              <a:tailEnd type="none" w="med" len="med"/>
            </a:ln>
          </p:spPr>
        </p:sp>
        <p:sp>
          <p:nvSpPr>
            <p:cNvPr id="131103" name="Line 29"/>
            <p:cNvSpPr/>
            <p:nvPr/>
          </p:nvSpPr>
          <p:spPr>
            <a:xfrm>
              <a:off x="4745410" y="4319588"/>
              <a:ext cx="474662" cy="0"/>
            </a:xfrm>
            <a:prstGeom prst="line">
              <a:avLst/>
            </a:prstGeom>
            <a:ln w="12700" cap="flat" cmpd="sng">
              <a:solidFill>
                <a:schemeClr val="tx1"/>
              </a:solidFill>
              <a:prstDash val="solid"/>
              <a:round/>
              <a:headEnd type="none" w="med" len="med"/>
              <a:tailEnd type="none" w="med" len="med"/>
            </a:ln>
          </p:spPr>
        </p:sp>
        <p:sp>
          <p:nvSpPr>
            <p:cNvPr id="131104" name="Line 30"/>
            <p:cNvSpPr/>
            <p:nvPr/>
          </p:nvSpPr>
          <p:spPr>
            <a:xfrm>
              <a:off x="6300192" y="4319588"/>
              <a:ext cx="394296" cy="0"/>
            </a:xfrm>
            <a:prstGeom prst="line">
              <a:avLst/>
            </a:prstGeom>
            <a:ln w="12700" cap="flat" cmpd="sng">
              <a:solidFill>
                <a:schemeClr val="tx1"/>
              </a:solidFill>
              <a:prstDash val="solid"/>
              <a:round/>
              <a:headEnd type="none" w="med" len="med"/>
              <a:tailEnd type="none" w="med" len="med"/>
            </a:ln>
          </p:spPr>
        </p:sp>
        <p:sp>
          <p:nvSpPr>
            <p:cNvPr id="71" name="矩形 70"/>
            <p:cNvSpPr/>
            <p:nvPr/>
          </p:nvSpPr>
          <p:spPr>
            <a:xfrm>
              <a:off x="5424730" y="3220170"/>
              <a:ext cx="711064" cy="359976"/>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成绩</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ppt_x"/>
                                          </p:val>
                                        </p:tav>
                                        <p:tav tm="100000">
                                          <p:val>
                                            <p:strVal val="#ppt_x"/>
                                          </p:val>
                                        </p:tav>
                                      </p:tavLst>
                                    </p:anim>
                                    <p:anim calcmode="lin" valueType="num">
                                      <p:cBhvr additive="base">
                                        <p:cTn id="14" dur="500" fill="hold"/>
                                        <p:tgtEl>
                                          <p:spTgt spid="60"/>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7"/>
                                        </p:tgtEl>
                                        <p:attrNameLst>
                                          <p:attrName>style.visibility</p:attrName>
                                        </p:attrNameLst>
                                      </p:cBhvr>
                                      <p:to>
                                        <p:strVal val="visible"/>
                                      </p:to>
                                    </p:set>
                                    <p:anim calcmode="lin" valueType="num">
                                      <p:cBhvr additive="base">
                                        <p:cTn id="18" dur="500" fill="hold"/>
                                        <p:tgtEl>
                                          <p:spTgt spid="57"/>
                                        </p:tgtEl>
                                        <p:attrNameLst>
                                          <p:attrName>ppt_x</p:attrName>
                                        </p:attrNameLst>
                                      </p:cBhvr>
                                      <p:tavLst>
                                        <p:tav tm="0">
                                          <p:val>
                                            <p:strVal val="#ppt_x"/>
                                          </p:val>
                                        </p:tav>
                                        <p:tav tm="100000">
                                          <p:val>
                                            <p:strVal val="#ppt_x"/>
                                          </p:val>
                                        </p:tav>
                                      </p:tavLst>
                                    </p:anim>
                                    <p:anim calcmode="lin" valueType="num">
                                      <p:cBhvr additive="base">
                                        <p:cTn id="19" dur="500" fill="hold"/>
                                        <p:tgtEl>
                                          <p:spTgt spid="57"/>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ppt_x"/>
                                          </p:val>
                                        </p:tav>
                                        <p:tav tm="100000">
                                          <p:val>
                                            <p:strVal val="#ppt_x"/>
                                          </p:val>
                                        </p:tav>
                                      </p:tavLst>
                                    </p:anim>
                                    <p:anim calcmode="lin" valueType="num">
                                      <p:cBhvr additive="base">
                                        <p:cTn id="2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barn(inVertical)">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4.2.4</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视图综合设计方法</a:t>
            </a:r>
          </a:p>
        </p:txBody>
      </p:sp>
      <p:sp>
        <p:nvSpPr>
          <p:cNvPr id="344067" name="Rectangle 3"/>
          <p:cNvSpPr>
            <a:spLocks noGrp="1" noChangeArrowheads="1"/>
          </p:cNvSpPr>
          <p:nvPr>
            <p:ph type="subTitle" idx="1"/>
          </p:nvPr>
        </p:nvSpPr>
        <p:spPr>
          <a:xfrm>
            <a:off x="381000" y="1600200"/>
            <a:ext cx="83677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全局概念模式的合成</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各个局部概念模式即局部</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图建立好后，还需进行合并，集成为一个总</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集成</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图的步骤</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1、识别局部概念模式间的冲突 </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2、修改局部模式 </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3、局部模式合并 </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4、优化全局模式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40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44067">
                                            <p:txEl>
                                              <p:pRg st="2" end="2"/>
                                            </p:txEl>
                                          </p:spTgt>
                                        </p:tgtEl>
                                        <p:attrNameLst>
                                          <p:attrName>style.visibility</p:attrName>
                                        </p:attrNameLst>
                                      </p:cBhvr>
                                      <p:to>
                                        <p:strVal val="visible"/>
                                      </p:to>
                                    </p:set>
                                    <p:animEffect transition="in" filter="fade">
                                      <p:cBhvr>
                                        <p:cTn id="11" dur="500"/>
                                        <p:tgtEl>
                                          <p:spTgt spid="34406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44067">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44067">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44067">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44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4.2.4</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视图综合设计方法</a:t>
            </a:r>
          </a:p>
        </p:txBody>
      </p:sp>
      <p:sp>
        <p:nvSpPr>
          <p:cNvPr id="346115"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冲突的种类</a:t>
            </a:r>
          </a:p>
          <a:p>
            <a:pPr lvl="1"/>
            <a:r>
              <a:rPr lang="zh-CN" altLang="en-US" dirty="0">
                <a:solidFill>
                  <a:srgbClr val="0000FF"/>
                </a:solidFill>
                <a:effectLst/>
                <a:latin typeface="华文新魏" panose="02010800040101010101" pitchFamily="2" charset="-122"/>
                <a:ea typeface="华文新魏" panose="02010800040101010101" pitchFamily="2" charset="-122"/>
              </a:rPr>
              <a:t>命名冲突：异名同义，同名异义</a:t>
            </a:r>
          </a:p>
          <a:p>
            <a:pPr lvl="1"/>
            <a:r>
              <a:rPr lang="zh-CN" altLang="en-US" dirty="0">
                <a:solidFill>
                  <a:srgbClr val="0000FF"/>
                </a:solidFill>
                <a:effectLst/>
                <a:latin typeface="华文新魏" panose="02010800040101010101" pitchFamily="2" charset="-122"/>
                <a:ea typeface="华文新魏" panose="02010800040101010101" pitchFamily="2" charset="-122"/>
              </a:rPr>
              <a:t>模式结构冲突</a:t>
            </a:r>
          </a:p>
          <a:p>
            <a:pPr lvl="2"/>
            <a:r>
              <a:rPr lang="zh-CN" altLang="en-US" dirty="0">
                <a:effectLst/>
                <a:latin typeface="华文新魏" panose="02010800040101010101" pitchFamily="2" charset="-122"/>
                <a:ea typeface="华文新魏" panose="02010800040101010101" pitchFamily="2" charset="-122"/>
              </a:rPr>
              <a:t>相同概念在不同的局部模式中使用不同的概念模式表示</a:t>
            </a:r>
          </a:p>
          <a:p>
            <a:pPr lvl="3"/>
            <a:r>
              <a:rPr lang="zh-CN" altLang="en-US" dirty="0">
                <a:effectLst/>
                <a:latin typeface="华文新魏" panose="02010800040101010101" pitchFamily="2" charset="-122"/>
                <a:ea typeface="华文新魏" panose="02010800040101010101" pitchFamily="2" charset="-122"/>
              </a:rPr>
              <a:t>例如，“系”在一个局部模式中表示为一个实体，而在另一个模式中则被表示成一个复合属性</a:t>
            </a:r>
          </a:p>
          <a:p>
            <a:pPr lvl="1"/>
            <a:r>
              <a:rPr lang="zh-CN" altLang="en-US" dirty="0">
                <a:solidFill>
                  <a:srgbClr val="0000FF"/>
                </a:solidFill>
                <a:effectLst/>
                <a:latin typeface="华文新魏" panose="02010800040101010101" pitchFamily="2" charset="-122"/>
                <a:ea typeface="华文新魏" panose="02010800040101010101" pitchFamily="2" charset="-122"/>
              </a:rPr>
              <a:t>值域冲突</a:t>
            </a:r>
          </a:p>
          <a:p>
            <a:pPr lvl="1"/>
            <a:r>
              <a:rPr lang="zh-CN" altLang="en-US" dirty="0">
                <a:solidFill>
                  <a:srgbClr val="0000FF"/>
                </a:solidFill>
                <a:effectLst/>
                <a:latin typeface="华文新魏" panose="02010800040101010101" pitchFamily="2" charset="-122"/>
                <a:ea typeface="华文新魏" panose="02010800040101010101" pitchFamily="2" charset="-122"/>
              </a:rPr>
              <a:t>约束冲突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6115">
                                            <p:txEl>
                                              <p:pRg st="1" end="1"/>
                                            </p:txEl>
                                          </p:spTgt>
                                        </p:tgtEl>
                                        <p:attrNameLst>
                                          <p:attrName>style.visibility</p:attrName>
                                        </p:attrNameLst>
                                      </p:cBhvr>
                                      <p:to>
                                        <p:strVal val="visible"/>
                                      </p:to>
                                    </p:set>
                                    <p:anim calcmode="lin" valueType="num">
                                      <p:cBhvr additive="base">
                                        <p:cTn id="7" dur="500" fill="hold"/>
                                        <p:tgtEl>
                                          <p:spTgt spid="3461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6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6115">
                                            <p:txEl>
                                              <p:pRg st="2" end="2"/>
                                            </p:txEl>
                                          </p:spTgt>
                                        </p:tgtEl>
                                        <p:attrNameLst>
                                          <p:attrName>style.visibility</p:attrName>
                                        </p:attrNameLst>
                                      </p:cBhvr>
                                      <p:to>
                                        <p:strVal val="visible"/>
                                      </p:to>
                                    </p:set>
                                    <p:anim calcmode="lin" valueType="num">
                                      <p:cBhvr additive="base">
                                        <p:cTn id="13" dur="500" fill="hold"/>
                                        <p:tgtEl>
                                          <p:spTgt spid="3461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61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46115">
                                            <p:txEl>
                                              <p:pRg st="3" end="3"/>
                                            </p:txEl>
                                          </p:spTgt>
                                        </p:tgtEl>
                                        <p:attrNameLst>
                                          <p:attrName>style.visibility</p:attrName>
                                        </p:attrNameLst>
                                      </p:cBhvr>
                                      <p:to>
                                        <p:strVal val="visible"/>
                                      </p:to>
                                    </p:set>
                                    <p:anim calcmode="lin" valueType="num">
                                      <p:cBhvr additive="base">
                                        <p:cTn id="17" dur="500" fill="hold"/>
                                        <p:tgtEl>
                                          <p:spTgt spid="34611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61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46115">
                                            <p:txEl>
                                              <p:pRg st="4" end="4"/>
                                            </p:txEl>
                                          </p:spTgt>
                                        </p:tgtEl>
                                        <p:attrNameLst>
                                          <p:attrName>style.visibility</p:attrName>
                                        </p:attrNameLst>
                                      </p:cBhvr>
                                      <p:to>
                                        <p:strVal val="visible"/>
                                      </p:to>
                                    </p:set>
                                    <p:anim calcmode="lin" valueType="num">
                                      <p:cBhvr additive="base">
                                        <p:cTn id="23" dur="500" fill="hold"/>
                                        <p:tgtEl>
                                          <p:spTgt spid="3461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61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46115">
                                            <p:txEl>
                                              <p:pRg st="5" end="5"/>
                                            </p:txEl>
                                          </p:spTgt>
                                        </p:tgtEl>
                                        <p:attrNameLst>
                                          <p:attrName>style.visibility</p:attrName>
                                        </p:attrNameLst>
                                      </p:cBhvr>
                                      <p:to>
                                        <p:strVal val="visible"/>
                                      </p:to>
                                    </p:set>
                                    <p:animEffect transition="in" filter="box(in)">
                                      <p:cBhvr>
                                        <p:cTn id="29" dur="500"/>
                                        <p:tgtEl>
                                          <p:spTgt spid="34611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46115">
                                            <p:txEl>
                                              <p:pRg st="6" end="6"/>
                                            </p:txEl>
                                          </p:spTgt>
                                        </p:tgtEl>
                                        <p:attrNameLst>
                                          <p:attrName>style.visibility</p:attrName>
                                        </p:attrNameLst>
                                      </p:cBhvr>
                                      <p:to>
                                        <p:strVal val="visible"/>
                                      </p:to>
                                    </p:set>
                                    <p:animEffect transition="in" filter="box(in)">
                                      <p:cBhvr>
                                        <p:cTn id="34" dur="500"/>
                                        <p:tgtEl>
                                          <p:spTgt spid="3461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type="body" sz="half" idx="1"/>
          </p:nvPr>
        </p:nvSpPr>
        <p:spPr>
          <a:xfrm>
            <a:off x="395288" y="1341438"/>
            <a:ext cx="576263" cy="4525963"/>
          </a:xfrm>
        </p:spPr>
        <p:txBody>
          <a:bodyPr wrap="square" lIns="91440" tIns="45720" rIns="91440" bIns="45720" anchor="t"/>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数</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据</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库</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设</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计</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步</a:t>
            </a:r>
          </a:p>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kern="0" cap="none" spc="0" normalizeH="0" baseline="0" noProof="1">
                <a:solidFill>
                  <a:schemeClr val="tx1"/>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楷体_GB2312"/>
              </a:rPr>
              <a:t>骤</a:t>
            </a:r>
          </a:p>
        </p:txBody>
      </p:sp>
      <p:pic>
        <p:nvPicPr>
          <p:cNvPr id="268296" name="Picture 8"/>
          <p:cNvPicPr>
            <a:picLocks noGrp="1" noChangeAspect="1"/>
          </p:cNvPicPr>
          <p:nvPr>
            <p:ph type="subTitle" idx="1"/>
          </p:nvPr>
        </p:nvPicPr>
        <p:blipFill>
          <a:blip r:embed="rId2"/>
          <a:stretch>
            <a:fillRect/>
          </a:stretch>
        </p:blipFill>
        <p:spPr>
          <a:xfrm>
            <a:off x="1476375" y="0"/>
            <a:ext cx="3816350" cy="6858000"/>
          </a:xfrm>
        </p:spPr>
      </p:pic>
      <p:grpSp>
        <p:nvGrpSpPr>
          <p:cNvPr id="268305" name="Group 17"/>
          <p:cNvGrpSpPr/>
          <p:nvPr/>
        </p:nvGrpSpPr>
        <p:grpSpPr>
          <a:xfrm>
            <a:off x="5148263" y="692150"/>
            <a:ext cx="2663825" cy="830263"/>
            <a:chOff x="3651" y="527"/>
            <a:chExt cx="1678" cy="523"/>
          </a:xfrm>
        </p:grpSpPr>
        <p:sp>
          <p:nvSpPr>
            <p:cNvPr id="28676" name="Text Box 15"/>
            <p:cNvSpPr txBox="1"/>
            <p:nvPr/>
          </p:nvSpPr>
          <p:spPr>
            <a:xfrm>
              <a:off x="3878" y="527"/>
              <a:ext cx="1451" cy="523"/>
            </a:xfrm>
            <a:prstGeom prst="rect">
              <a:avLst/>
            </a:prstGeom>
            <a:noFill/>
            <a:ln w="9525">
              <a:noFill/>
            </a:ln>
          </p:spPr>
          <p:txBody>
            <a:bodyPr anchor="t" anchorCtr="0">
              <a:spAutoFit/>
            </a:bodyPr>
            <a:lstStyle/>
            <a:p>
              <a:r>
                <a:rPr lang="zh-CN" altLang="en-US" sz="2400" dirty="0">
                  <a:solidFill>
                    <a:srgbClr val="0000FF"/>
                  </a:solidFill>
                  <a:latin typeface="华文新魏" panose="02010800040101010101" pitchFamily="2" charset="-122"/>
                  <a:ea typeface="华文新魏" panose="02010800040101010101" pitchFamily="2" charset="-122"/>
                </a:rPr>
                <a:t>综合各个用户的应用需求</a:t>
              </a:r>
            </a:p>
          </p:txBody>
        </p:sp>
        <p:sp>
          <p:nvSpPr>
            <p:cNvPr id="28677" name="AutoShape 16"/>
            <p:cNvSpPr/>
            <p:nvPr/>
          </p:nvSpPr>
          <p:spPr>
            <a:xfrm>
              <a:off x="3651" y="709"/>
              <a:ext cx="182" cy="136"/>
            </a:xfrm>
            <a:prstGeom prst="rightArrow">
              <a:avLst>
                <a:gd name="adj1" fmla="val 50000"/>
                <a:gd name="adj2" fmla="val 33449"/>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grpSp>
      <p:grpSp>
        <p:nvGrpSpPr>
          <p:cNvPr id="268308" name="Group 20"/>
          <p:cNvGrpSpPr/>
          <p:nvPr/>
        </p:nvGrpSpPr>
        <p:grpSpPr>
          <a:xfrm>
            <a:off x="5076825" y="1773238"/>
            <a:ext cx="3168650" cy="1570037"/>
            <a:chOff x="3606" y="1253"/>
            <a:chExt cx="1996" cy="989"/>
          </a:xfrm>
        </p:grpSpPr>
        <p:sp>
          <p:nvSpPr>
            <p:cNvPr id="28679" name="Text Box 18"/>
            <p:cNvSpPr txBox="1"/>
            <p:nvPr/>
          </p:nvSpPr>
          <p:spPr>
            <a:xfrm>
              <a:off x="3878" y="1253"/>
              <a:ext cx="1724" cy="989"/>
            </a:xfrm>
            <a:prstGeom prst="rect">
              <a:avLst/>
            </a:prstGeom>
            <a:noFill/>
            <a:ln w="9525">
              <a:noFill/>
            </a:ln>
          </p:spPr>
          <p:txBody>
            <a:bodyPr anchor="t" anchorCtr="0">
              <a:spAutoFit/>
            </a:bodyPr>
            <a:lstStyle/>
            <a:p>
              <a:r>
                <a:rPr lang="zh-CN" altLang="en-US" sz="2400" dirty="0">
                  <a:solidFill>
                    <a:srgbClr val="0000FF"/>
                  </a:solidFill>
                  <a:latin typeface="华文新魏" panose="02010800040101010101" pitchFamily="2" charset="-122"/>
                  <a:ea typeface="华文新魏" panose="02010800040101010101" pitchFamily="2" charset="-122"/>
                </a:rPr>
                <a:t>形成独立于机器特点，独立于各个</a:t>
              </a:r>
              <a:r>
                <a:rPr lang="en-US" altLang="zh-CN" sz="2400" dirty="0">
                  <a:solidFill>
                    <a:srgbClr val="0000FF"/>
                  </a:solidFill>
                  <a:latin typeface="华文新魏" panose="02010800040101010101" pitchFamily="2" charset="-122"/>
                  <a:ea typeface="华文新魏" panose="02010800040101010101" pitchFamily="2" charset="-122"/>
                </a:rPr>
                <a:t>DBMS</a:t>
              </a:r>
              <a:r>
                <a:rPr lang="zh-CN" altLang="en-US" sz="2400" dirty="0">
                  <a:solidFill>
                    <a:srgbClr val="0000FF"/>
                  </a:solidFill>
                  <a:latin typeface="华文新魏" panose="02010800040101010101" pitchFamily="2" charset="-122"/>
                  <a:ea typeface="华文新魏" panose="02010800040101010101" pitchFamily="2" charset="-122"/>
                </a:rPr>
                <a:t>产品的概念模式</a:t>
              </a:r>
              <a:r>
                <a:rPr lang="en-US" altLang="zh-CN" sz="2400" dirty="0">
                  <a:solidFill>
                    <a:srgbClr val="0000FF"/>
                  </a:solidFill>
                  <a:latin typeface="华文新魏" panose="02010800040101010101" pitchFamily="2" charset="-122"/>
                  <a:ea typeface="华文新魏" panose="02010800040101010101" pitchFamily="2" charset="-122"/>
                </a:rPr>
                <a:t>(E-R</a:t>
              </a:r>
              <a:r>
                <a:rPr lang="zh-CN" altLang="en-US" sz="2400" dirty="0">
                  <a:solidFill>
                    <a:srgbClr val="0000FF"/>
                  </a:solidFill>
                  <a:latin typeface="华文新魏" panose="02010800040101010101" pitchFamily="2" charset="-122"/>
                  <a:ea typeface="华文新魏" panose="02010800040101010101" pitchFamily="2" charset="-122"/>
                </a:rPr>
                <a:t>图</a:t>
              </a:r>
              <a:r>
                <a:rPr lang="en-US" altLang="zh-CN" sz="2400" dirty="0">
                  <a:solidFill>
                    <a:srgbClr val="0000FF"/>
                  </a:solidFill>
                  <a:latin typeface="华文新魏" panose="02010800040101010101" pitchFamily="2" charset="-122"/>
                  <a:ea typeface="华文新魏" panose="02010800040101010101" pitchFamily="2" charset="-122"/>
                </a:rPr>
                <a:t>)</a:t>
              </a:r>
              <a:endParaRPr lang="zh-CN" altLang="en-US" sz="2400" dirty="0">
                <a:solidFill>
                  <a:srgbClr val="0000FF"/>
                </a:solidFill>
                <a:latin typeface="华文新魏" panose="02010800040101010101" pitchFamily="2" charset="-122"/>
                <a:ea typeface="华文新魏" panose="02010800040101010101" pitchFamily="2" charset="-122"/>
              </a:endParaRPr>
            </a:p>
          </p:txBody>
        </p:sp>
        <p:sp>
          <p:nvSpPr>
            <p:cNvPr id="28680" name="AutoShape 19"/>
            <p:cNvSpPr/>
            <p:nvPr/>
          </p:nvSpPr>
          <p:spPr>
            <a:xfrm>
              <a:off x="3606" y="1616"/>
              <a:ext cx="227" cy="182"/>
            </a:xfrm>
            <a:prstGeom prst="rightArrow">
              <a:avLst>
                <a:gd name="adj1" fmla="val 50000"/>
                <a:gd name="adj2" fmla="val 31175"/>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grpSp>
      <p:sp>
        <p:nvSpPr>
          <p:cNvPr id="268310" name="Text Box 22"/>
          <p:cNvSpPr txBox="1"/>
          <p:nvPr/>
        </p:nvSpPr>
        <p:spPr>
          <a:xfrm>
            <a:off x="5435600" y="4724400"/>
            <a:ext cx="3708400" cy="1311275"/>
          </a:xfrm>
          <a:prstGeom prst="rect">
            <a:avLst/>
          </a:prstGeom>
          <a:noFill/>
          <a:ln w="9525">
            <a:noFill/>
          </a:ln>
        </p:spPr>
        <p:txBody>
          <a:bodyPr anchor="t" anchorCtr="0">
            <a:spAutoFit/>
          </a:bodyPr>
          <a:lstStyle/>
          <a:p>
            <a:r>
              <a:rPr lang="zh-CN" altLang="en-US" dirty="0">
                <a:solidFill>
                  <a:srgbClr val="0000FF"/>
                </a:solidFill>
                <a:latin typeface="华文新魏" panose="02010800040101010101" pitchFamily="2" charset="-122"/>
                <a:ea typeface="华文新魏" panose="02010800040101010101" pitchFamily="2" charset="-122"/>
              </a:rPr>
              <a:t>然后根据用户处理的要求、安全性的考虑，在基本表的基础上再建立必要的视图</a:t>
            </a:r>
            <a:r>
              <a:rPr lang="en-US" altLang="zh-CN" dirty="0">
                <a:solidFill>
                  <a:srgbClr val="0000FF"/>
                </a:solidFill>
                <a:latin typeface="华文新魏" panose="02010800040101010101" pitchFamily="2" charset="-122"/>
                <a:ea typeface="华文新魏" panose="02010800040101010101" pitchFamily="2" charset="-122"/>
              </a:rPr>
              <a:t>(View)</a:t>
            </a:r>
            <a:r>
              <a:rPr lang="zh-CN" altLang="en-US" dirty="0">
                <a:solidFill>
                  <a:srgbClr val="0000FF"/>
                </a:solidFill>
                <a:latin typeface="华文新魏" panose="02010800040101010101" pitchFamily="2" charset="-122"/>
                <a:ea typeface="华文新魏" panose="02010800040101010101" pitchFamily="2" charset="-122"/>
              </a:rPr>
              <a:t>，形成数据的外模式</a:t>
            </a:r>
          </a:p>
        </p:txBody>
      </p:sp>
      <p:grpSp>
        <p:nvGrpSpPr>
          <p:cNvPr id="268312" name="Group 24"/>
          <p:cNvGrpSpPr/>
          <p:nvPr/>
        </p:nvGrpSpPr>
        <p:grpSpPr>
          <a:xfrm>
            <a:off x="5076825" y="3716338"/>
            <a:ext cx="4067175" cy="1006475"/>
            <a:chOff x="3198" y="2341"/>
            <a:chExt cx="2562" cy="634"/>
          </a:xfrm>
        </p:grpSpPr>
        <p:sp>
          <p:nvSpPr>
            <p:cNvPr id="28683" name="Text Box 21"/>
            <p:cNvSpPr txBox="1"/>
            <p:nvPr/>
          </p:nvSpPr>
          <p:spPr>
            <a:xfrm>
              <a:off x="3424" y="2341"/>
              <a:ext cx="2336" cy="634"/>
            </a:xfrm>
            <a:prstGeom prst="rect">
              <a:avLst/>
            </a:prstGeom>
            <a:noFill/>
            <a:ln w="9525">
              <a:noFill/>
            </a:ln>
          </p:spPr>
          <p:txBody>
            <a:bodyPr anchor="t" anchorCtr="0">
              <a:spAutoFit/>
            </a:bodyPr>
            <a:lstStyle/>
            <a:p>
              <a:r>
                <a:rPr lang="zh-CN" altLang="en-US" dirty="0">
                  <a:solidFill>
                    <a:srgbClr val="0000FF"/>
                  </a:solidFill>
                  <a:latin typeface="华文新魏" panose="02010800040101010101" pitchFamily="2" charset="-122"/>
                  <a:ea typeface="华文新魏" panose="02010800040101010101" pitchFamily="2" charset="-122"/>
                </a:rPr>
                <a:t>首先将</a:t>
              </a:r>
              <a:r>
                <a:rPr lang="en-US" altLang="zh-CN" dirty="0">
                  <a:solidFill>
                    <a:srgbClr val="0000FF"/>
                  </a:solidFill>
                  <a:latin typeface="华文新魏" panose="02010800040101010101" pitchFamily="2" charset="-122"/>
                  <a:ea typeface="华文新魏" panose="02010800040101010101" pitchFamily="2" charset="-122"/>
                </a:rPr>
                <a:t>E-R</a:t>
              </a:r>
              <a:r>
                <a:rPr lang="zh-CN" altLang="en-US" dirty="0">
                  <a:solidFill>
                    <a:srgbClr val="0000FF"/>
                  </a:solidFill>
                  <a:latin typeface="华文新魏" panose="02010800040101010101" pitchFamily="2" charset="-122"/>
                  <a:ea typeface="华文新魏" panose="02010800040101010101" pitchFamily="2" charset="-122"/>
                </a:rPr>
                <a:t>图转换成具体的数据库产品支持的数据模型，如关系模型，形成数据库逻辑模式</a:t>
              </a:r>
            </a:p>
          </p:txBody>
        </p:sp>
        <p:sp>
          <p:nvSpPr>
            <p:cNvPr id="28684" name="AutoShape 23"/>
            <p:cNvSpPr/>
            <p:nvPr/>
          </p:nvSpPr>
          <p:spPr>
            <a:xfrm>
              <a:off x="3198" y="2614"/>
              <a:ext cx="226" cy="181"/>
            </a:xfrm>
            <a:prstGeom prst="rightArrow">
              <a:avLst>
                <a:gd name="adj1" fmla="val 50000"/>
                <a:gd name="adj2" fmla="val 31209"/>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grpSp>
      <p:grpSp>
        <p:nvGrpSpPr>
          <p:cNvPr id="268315" name="Group 27"/>
          <p:cNvGrpSpPr/>
          <p:nvPr/>
        </p:nvGrpSpPr>
        <p:grpSpPr>
          <a:xfrm>
            <a:off x="34925" y="5300663"/>
            <a:ext cx="3024188" cy="1311275"/>
            <a:chOff x="22" y="3339"/>
            <a:chExt cx="1905" cy="826"/>
          </a:xfrm>
        </p:grpSpPr>
        <p:sp>
          <p:nvSpPr>
            <p:cNvPr id="28686" name="Text Box 25"/>
            <p:cNvSpPr txBox="1"/>
            <p:nvPr/>
          </p:nvSpPr>
          <p:spPr>
            <a:xfrm>
              <a:off x="22" y="3339"/>
              <a:ext cx="1724" cy="826"/>
            </a:xfrm>
            <a:prstGeom prst="rect">
              <a:avLst/>
            </a:prstGeom>
            <a:solidFill>
              <a:schemeClr val="bg1"/>
            </a:solidFill>
            <a:ln w="9525">
              <a:noFill/>
            </a:ln>
          </p:spPr>
          <p:txBody>
            <a:bodyPr anchor="t" anchorCtr="0">
              <a:spAutoFit/>
            </a:bodyPr>
            <a:lstStyle/>
            <a:p>
              <a:r>
                <a:rPr lang="zh-CN" altLang="en-US" dirty="0">
                  <a:solidFill>
                    <a:srgbClr val="0000FF"/>
                  </a:solidFill>
                  <a:latin typeface="华文新魏" panose="02010800040101010101" pitchFamily="2" charset="-122"/>
                  <a:ea typeface="华文新魏" panose="02010800040101010101" pitchFamily="2" charset="-122"/>
                </a:rPr>
                <a:t>根据</a:t>
              </a:r>
              <a:r>
                <a:rPr lang="en-US" altLang="zh-CN" dirty="0">
                  <a:solidFill>
                    <a:srgbClr val="0000FF"/>
                  </a:solidFill>
                  <a:latin typeface="华文新魏" panose="02010800040101010101" pitchFamily="2" charset="-122"/>
                  <a:ea typeface="华文新魏" panose="02010800040101010101" pitchFamily="2" charset="-122"/>
                </a:rPr>
                <a:t>DBMS</a:t>
              </a:r>
              <a:r>
                <a:rPr lang="zh-CN" altLang="en-US" dirty="0">
                  <a:solidFill>
                    <a:srgbClr val="0000FF"/>
                  </a:solidFill>
                  <a:latin typeface="华文新魏" panose="02010800040101010101" pitchFamily="2" charset="-122"/>
                  <a:ea typeface="华文新魏" panose="02010800040101010101" pitchFamily="2" charset="-122"/>
                </a:rPr>
                <a:t>特点和处理的需要，进行物理存储安排，建立索引，形成数据库内模式</a:t>
              </a:r>
            </a:p>
          </p:txBody>
        </p:sp>
        <p:sp>
          <p:nvSpPr>
            <p:cNvPr id="28687" name="AutoShape 26"/>
            <p:cNvSpPr/>
            <p:nvPr/>
          </p:nvSpPr>
          <p:spPr>
            <a:xfrm>
              <a:off x="1701" y="3657"/>
              <a:ext cx="226" cy="181"/>
            </a:xfrm>
            <a:prstGeom prst="leftArrow">
              <a:avLst>
                <a:gd name="adj1" fmla="val 50000"/>
                <a:gd name="adj2" fmla="val 31209"/>
              </a:avLst>
            </a:prstGeom>
            <a:solidFill>
              <a:srgbClr val="FF0000"/>
            </a:solidFill>
            <a:ln w="9525" cap="flat" cmpd="sng">
              <a:solidFill>
                <a:schemeClr val="tx1"/>
              </a:solidFill>
              <a:prstDash val="solid"/>
              <a:miter/>
              <a:headEnd type="none" w="med" len="med"/>
              <a:tailEnd type="none" w="med" len="med"/>
            </a:ln>
          </p:spPr>
          <p:txBody>
            <a:bodyPr wrap="none" anchor="ctr" anchorCtr="0"/>
            <a:lstStyle/>
            <a:p>
              <a:pPr eaLnBrk="0" hangingPunct="0">
                <a:spcBef>
                  <a:spcPct val="20000"/>
                </a:spcBef>
                <a:buChar char="–"/>
              </a:pPr>
              <a:endParaRPr lang="zh-CN" altLang="en-US" dirty="0">
                <a:latin typeface="楷体_GB2312"/>
                <a:ea typeface="楷体_GB2312"/>
              </a:endParaRPr>
            </a:p>
          </p:txBody>
        </p:sp>
      </p:grpSp>
      <p:sp>
        <p:nvSpPr>
          <p:cNvPr id="268316" name="Text Box 28"/>
          <p:cNvSpPr txBox="1"/>
          <p:nvPr/>
        </p:nvSpPr>
        <p:spPr>
          <a:xfrm>
            <a:off x="5076825" y="111125"/>
            <a:ext cx="3860800" cy="457200"/>
          </a:xfrm>
          <a:prstGeom prst="rect">
            <a:avLst/>
          </a:prstGeom>
          <a:noFill/>
          <a:ln w="9525">
            <a:noFill/>
          </a:ln>
        </p:spPr>
        <p:txBody>
          <a:bodyPr wrap="none" anchor="t" anchorCtr="0">
            <a:spAutoFit/>
          </a:bodyPr>
          <a:lstStyle/>
          <a:p>
            <a:r>
              <a:rPr lang="zh-CN" altLang="en-US" sz="2400" dirty="0">
                <a:latin typeface="华文新魏" panose="02010800040101010101" pitchFamily="2" charset="-122"/>
                <a:ea typeface="华文新魏" panose="02010800040101010101" pitchFamily="2" charset="-122"/>
              </a:rPr>
              <a:t>数据库各级模式的形成过程</a:t>
            </a:r>
          </a:p>
        </p:txBody>
      </p:sp>
      <p:pic>
        <p:nvPicPr>
          <p:cNvPr id="18" name="Picture 2"/>
          <p:cNvPicPr>
            <a:picLocks noChangeAspect="1"/>
          </p:cNvPicPr>
          <p:nvPr/>
        </p:nvPicPr>
        <p:blipFill>
          <a:blip r:embed="rId3"/>
          <a:stretch>
            <a:fillRect/>
          </a:stretch>
        </p:blipFill>
        <p:spPr>
          <a:xfrm>
            <a:off x="4967288" y="2636838"/>
            <a:ext cx="541337" cy="4968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8296"/>
                                        </p:tgtEl>
                                        <p:attrNameLst>
                                          <p:attrName>style.visibility</p:attrName>
                                        </p:attrNameLst>
                                      </p:cBhvr>
                                      <p:to>
                                        <p:strVal val="visible"/>
                                      </p:to>
                                    </p:set>
                                    <p:animEffect transition="in" filter="box(in)">
                                      <p:cBhvr>
                                        <p:cTn id="7" dur="500"/>
                                        <p:tgtEl>
                                          <p:spTgt spid="2682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68316"/>
                                        </p:tgtEl>
                                        <p:attrNameLst>
                                          <p:attrName>style.visibility</p:attrName>
                                        </p:attrNameLst>
                                      </p:cBhvr>
                                      <p:to>
                                        <p:strVal val="visible"/>
                                      </p:to>
                                    </p:set>
                                    <p:anim calcmode="lin" valueType="num">
                                      <p:cBhvr additive="base">
                                        <p:cTn id="12" dur="500" fill="hold"/>
                                        <p:tgtEl>
                                          <p:spTgt spid="268316"/>
                                        </p:tgtEl>
                                        <p:attrNameLst>
                                          <p:attrName>ppt_x</p:attrName>
                                        </p:attrNameLst>
                                      </p:cBhvr>
                                      <p:tavLst>
                                        <p:tav tm="0">
                                          <p:val>
                                            <p:strVal val="#ppt_x"/>
                                          </p:val>
                                        </p:tav>
                                        <p:tav tm="100000">
                                          <p:val>
                                            <p:strVal val="#ppt_x"/>
                                          </p:val>
                                        </p:tav>
                                      </p:tavLst>
                                    </p:anim>
                                    <p:anim calcmode="lin" valueType="num">
                                      <p:cBhvr additive="base">
                                        <p:cTn id="13" dur="500" fill="hold"/>
                                        <p:tgtEl>
                                          <p:spTgt spid="26831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nodeType="clickEffect">
                                  <p:stCondLst>
                                    <p:cond delay="0"/>
                                  </p:stCondLst>
                                  <p:childTnLst>
                                    <p:set>
                                      <p:cBhvr>
                                        <p:cTn id="17" dur="1" fill="hold">
                                          <p:stCondLst>
                                            <p:cond delay="0"/>
                                          </p:stCondLst>
                                        </p:cTn>
                                        <p:tgtEl>
                                          <p:spTgt spid="268305"/>
                                        </p:tgtEl>
                                        <p:attrNameLst>
                                          <p:attrName>style.visibility</p:attrName>
                                        </p:attrNameLst>
                                      </p:cBhvr>
                                      <p:to>
                                        <p:strVal val="visible"/>
                                      </p:to>
                                    </p:set>
                                    <p:animEffect transition="in" filter="blinds(vertical)">
                                      <p:cBhvr>
                                        <p:cTn id="18" dur="500"/>
                                        <p:tgtEl>
                                          <p:spTgt spid="26830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5" fill="hold" nodeType="clickEffect">
                                  <p:stCondLst>
                                    <p:cond delay="0"/>
                                  </p:stCondLst>
                                  <p:childTnLst>
                                    <p:set>
                                      <p:cBhvr>
                                        <p:cTn id="22" dur="1" fill="hold">
                                          <p:stCondLst>
                                            <p:cond delay="0"/>
                                          </p:stCondLst>
                                        </p:cTn>
                                        <p:tgtEl>
                                          <p:spTgt spid="268308"/>
                                        </p:tgtEl>
                                        <p:attrNameLst>
                                          <p:attrName>style.visibility</p:attrName>
                                        </p:attrNameLst>
                                      </p:cBhvr>
                                      <p:to>
                                        <p:strVal val="visible"/>
                                      </p:to>
                                    </p:set>
                                    <p:animEffect transition="in" filter="blinds(vertical)">
                                      <p:cBhvr>
                                        <p:cTn id="23" dur="500"/>
                                        <p:tgtEl>
                                          <p:spTgt spid="26830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nodeType="clickEffect">
                                  <p:stCondLst>
                                    <p:cond delay="0"/>
                                  </p:stCondLst>
                                  <p:childTnLst>
                                    <p:set>
                                      <p:cBhvr>
                                        <p:cTn id="27" dur="1" fill="hold">
                                          <p:stCondLst>
                                            <p:cond delay="0"/>
                                          </p:stCondLst>
                                        </p:cTn>
                                        <p:tgtEl>
                                          <p:spTgt spid="268312"/>
                                        </p:tgtEl>
                                        <p:attrNameLst>
                                          <p:attrName>style.visibility</p:attrName>
                                        </p:attrNameLst>
                                      </p:cBhvr>
                                      <p:to>
                                        <p:strVal val="visible"/>
                                      </p:to>
                                    </p:set>
                                    <p:animEffect transition="in" filter="blinds(vertical)">
                                      <p:cBhvr>
                                        <p:cTn id="28" dur="500"/>
                                        <p:tgtEl>
                                          <p:spTgt spid="26831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68310"/>
                                        </p:tgtEl>
                                        <p:attrNameLst>
                                          <p:attrName>style.visibility</p:attrName>
                                        </p:attrNameLst>
                                      </p:cBhvr>
                                      <p:to>
                                        <p:strVal val="visible"/>
                                      </p:to>
                                    </p:set>
                                    <p:animEffect transition="in" filter="blinds(horizontal)">
                                      <p:cBhvr>
                                        <p:cTn id="33" dur="500"/>
                                        <p:tgtEl>
                                          <p:spTgt spid="26831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nodeType="clickEffect">
                                  <p:stCondLst>
                                    <p:cond delay="0"/>
                                  </p:stCondLst>
                                  <p:childTnLst>
                                    <p:set>
                                      <p:cBhvr>
                                        <p:cTn id="37" dur="1" fill="hold">
                                          <p:stCondLst>
                                            <p:cond delay="0"/>
                                          </p:stCondLst>
                                        </p:cTn>
                                        <p:tgtEl>
                                          <p:spTgt spid="268315"/>
                                        </p:tgtEl>
                                        <p:attrNameLst>
                                          <p:attrName>style.visibility</p:attrName>
                                        </p:attrNameLst>
                                      </p:cBhvr>
                                      <p:to>
                                        <p:strVal val="visible"/>
                                      </p:to>
                                    </p:set>
                                    <p:animEffect transition="in" filter="blinds(vertical)">
                                      <p:cBhvr>
                                        <p:cTn id="38" dur="500"/>
                                        <p:tgtEl>
                                          <p:spTgt spid="268315"/>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80">
                                          <p:stCondLst>
                                            <p:cond delay="0"/>
                                          </p:stCondLst>
                                        </p:cTn>
                                        <p:tgtEl>
                                          <p:spTgt spid="18"/>
                                        </p:tgtEl>
                                      </p:cBhvr>
                                    </p:animEffect>
                                    <p:anim calcmode="lin" valueType="num">
                                      <p:cBhvr>
                                        <p:cTn id="44"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49" dur="26">
                                          <p:stCondLst>
                                            <p:cond delay="650"/>
                                          </p:stCondLst>
                                        </p:cTn>
                                        <p:tgtEl>
                                          <p:spTgt spid="18"/>
                                        </p:tgtEl>
                                      </p:cBhvr>
                                      <p:to x="100000" y="60000"/>
                                    </p:animScale>
                                    <p:animScale>
                                      <p:cBhvr>
                                        <p:cTn id="50" dur="166" decel="50000">
                                          <p:stCondLst>
                                            <p:cond delay="676"/>
                                          </p:stCondLst>
                                        </p:cTn>
                                        <p:tgtEl>
                                          <p:spTgt spid="18"/>
                                        </p:tgtEl>
                                      </p:cBhvr>
                                      <p:to x="100000" y="100000"/>
                                    </p:animScale>
                                    <p:animScale>
                                      <p:cBhvr>
                                        <p:cTn id="51" dur="26">
                                          <p:stCondLst>
                                            <p:cond delay="1312"/>
                                          </p:stCondLst>
                                        </p:cTn>
                                        <p:tgtEl>
                                          <p:spTgt spid="18"/>
                                        </p:tgtEl>
                                      </p:cBhvr>
                                      <p:to x="100000" y="80000"/>
                                    </p:animScale>
                                    <p:animScale>
                                      <p:cBhvr>
                                        <p:cTn id="52" dur="166" decel="50000">
                                          <p:stCondLst>
                                            <p:cond delay="1338"/>
                                          </p:stCondLst>
                                        </p:cTn>
                                        <p:tgtEl>
                                          <p:spTgt spid="18"/>
                                        </p:tgtEl>
                                      </p:cBhvr>
                                      <p:to x="100000" y="100000"/>
                                    </p:animScale>
                                    <p:animScale>
                                      <p:cBhvr>
                                        <p:cTn id="53" dur="26">
                                          <p:stCondLst>
                                            <p:cond delay="1642"/>
                                          </p:stCondLst>
                                        </p:cTn>
                                        <p:tgtEl>
                                          <p:spTgt spid="18"/>
                                        </p:tgtEl>
                                      </p:cBhvr>
                                      <p:to x="100000" y="90000"/>
                                    </p:animScale>
                                    <p:animScale>
                                      <p:cBhvr>
                                        <p:cTn id="54" dur="166" decel="50000">
                                          <p:stCondLst>
                                            <p:cond delay="1668"/>
                                          </p:stCondLst>
                                        </p:cTn>
                                        <p:tgtEl>
                                          <p:spTgt spid="18"/>
                                        </p:tgtEl>
                                      </p:cBhvr>
                                      <p:to x="100000" y="100000"/>
                                    </p:animScale>
                                    <p:animScale>
                                      <p:cBhvr>
                                        <p:cTn id="55" dur="26">
                                          <p:stCondLst>
                                            <p:cond delay="1808"/>
                                          </p:stCondLst>
                                        </p:cTn>
                                        <p:tgtEl>
                                          <p:spTgt spid="18"/>
                                        </p:tgtEl>
                                      </p:cBhvr>
                                      <p:to x="100000" y="95000"/>
                                    </p:animScale>
                                    <p:animScale>
                                      <p:cBhvr>
                                        <p:cTn id="56"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10" grpId="0"/>
      <p:bldP spid="2683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46063" y="0"/>
            <a:ext cx="7710487" cy="2443163"/>
            <a:chOff x="245821" y="0"/>
            <a:chExt cx="7710381" cy="2443545"/>
          </a:xfrm>
        </p:grpSpPr>
        <p:sp>
          <p:nvSpPr>
            <p:cNvPr id="134146" name="AutoShape 19"/>
            <p:cNvSpPr/>
            <p:nvPr/>
          </p:nvSpPr>
          <p:spPr>
            <a:xfrm>
              <a:off x="4693520" y="777557"/>
              <a:ext cx="1126445" cy="444319"/>
            </a:xfrm>
            <a:prstGeom prst="diamond">
              <a:avLst/>
            </a:prstGeom>
            <a:solidFill>
              <a:srgbClr val="00FF99"/>
            </a:solidFill>
            <a:ln w="9525" cap="flat" cmpd="sng">
              <a:solidFill>
                <a:srgbClr val="000000"/>
              </a:solidFill>
              <a:prstDash val="solid"/>
              <a:miter/>
              <a:headEnd type="none" w="med" len="med"/>
              <a:tailEnd type="none" w="med" len="med"/>
            </a:ln>
          </p:spPr>
          <p:txBody>
            <a:bodyPr anchor="t" anchorCtr="0"/>
            <a:lstStyle/>
            <a:p>
              <a:pPr algn="ctr" eaLnBrk="0" hangingPunct="0"/>
              <a:r>
                <a:rPr lang="zh-CN" altLang="en-US" sz="1400" dirty="0">
                  <a:latin typeface="Times New Roman" panose="02020603050405020304" pitchFamily="18" charset="0"/>
                  <a:ea typeface="楷体_GB2312"/>
                </a:rPr>
                <a:t>讲授</a:t>
              </a:r>
            </a:p>
          </p:txBody>
        </p:sp>
        <p:sp>
          <p:nvSpPr>
            <p:cNvPr id="134147" name="Line 20"/>
            <p:cNvSpPr/>
            <p:nvPr/>
          </p:nvSpPr>
          <p:spPr>
            <a:xfrm>
              <a:off x="5819964" y="999716"/>
              <a:ext cx="1126445" cy="0"/>
            </a:xfrm>
            <a:prstGeom prst="line">
              <a:avLst/>
            </a:prstGeom>
            <a:ln w="9525" cap="flat" cmpd="sng">
              <a:solidFill>
                <a:srgbClr val="000000"/>
              </a:solidFill>
              <a:prstDash val="solid"/>
              <a:round/>
              <a:headEnd type="none" w="med" len="med"/>
              <a:tailEnd type="none" w="med" len="med"/>
            </a:ln>
          </p:spPr>
        </p:sp>
        <p:sp>
          <p:nvSpPr>
            <p:cNvPr id="134148" name="AutoShape 25"/>
            <p:cNvSpPr/>
            <p:nvPr/>
          </p:nvSpPr>
          <p:spPr>
            <a:xfrm>
              <a:off x="1689667" y="1444035"/>
              <a:ext cx="1126445" cy="444319"/>
            </a:xfrm>
            <a:prstGeom prst="diamond">
              <a:avLst/>
            </a:prstGeom>
            <a:solidFill>
              <a:srgbClr val="00FF99"/>
            </a:solidFill>
            <a:ln w="9525" cap="flat" cmpd="sng">
              <a:solidFill>
                <a:srgbClr val="000000"/>
              </a:solidFill>
              <a:prstDash val="solid"/>
              <a:miter/>
              <a:headEnd type="none" w="med" len="med"/>
              <a:tailEnd type="none" w="med" len="med"/>
            </a:ln>
          </p:spPr>
          <p:txBody>
            <a:bodyPr anchor="t" anchorCtr="0"/>
            <a:lstStyle/>
            <a:p>
              <a:pPr algn="ctr" eaLnBrk="0" hangingPunct="0"/>
              <a:r>
                <a:rPr lang="zh-CN" altLang="en-US" sz="1400" dirty="0">
                  <a:latin typeface="Times New Roman" panose="02020603050405020304" pitchFamily="18" charset="0"/>
                  <a:ea typeface="楷体_GB2312"/>
                </a:rPr>
                <a:t>属于</a:t>
              </a:r>
            </a:p>
          </p:txBody>
        </p:sp>
        <p:sp>
          <p:nvSpPr>
            <p:cNvPr id="134149" name="Rectangle 34"/>
            <p:cNvSpPr/>
            <p:nvPr/>
          </p:nvSpPr>
          <p:spPr>
            <a:xfrm>
              <a:off x="4284663" y="2050391"/>
              <a:ext cx="3455987" cy="360362"/>
            </a:xfrm>
            <a:prstGeom prst="rect">
              <a:avLst/>
            </a:prstGeom>
            <a:noFill/>
            <a:ln w="9525">
              <a:noFill/>
            </a:ln>
          </p:spPr>
          <p:txBody>
            <a:bodyPr anchor="t" anchorCtr="0"/>
            <a:lstStyle/>
            <a:p>
              <a:pPr marL="342900" indent="-342900" algn="ctr">
                <a:spcBef>
                  <a:spcPct val="20000"/>
                </a:spcBef>
                <a:buClr>
                  <a:schemeClr val="folHlink"/>
                </a:buClr>
                <a:buSzPct val="60000"/>
              </a:pPr>
              <a:r>
                <a:rPr lang="zh-CN" altLang="en-US" b="0" dirty="0">
                  <a:solidFill>
                    <a:srgbClr val="CC3300"/>
                  </a:solidFill>
                  <a:latin typeface="Tahoma" panose="020B0604030504040204" pitchFamily="34" charset="0"/>
                  <a:ea typeface="楷体_GB2312"/>
                </a:rPr>
                <a:t>图</a:t>
              </a:r>
              <a:r>
                <a:rPr lang="en-US" altLang="zh-CN" b="0" dirty="0">
                  <a:solidFill>
                    <a:srgbClr val="CC3300"/>
                  </a:solidFill>
                  <a:latin typeface="Tahoma" panose="020B0604030504040204" pitchFamily="34" charset="0"/>
                </a:rPr>
                <a:t>a  </a:t>
              </a:r>
              <a:r>
                <a:rPr lang="zh-CN" altLang="en-US" b="0" dirty="0">
                  <a:solidFill>
                    <a:srgbClr val="CC3300"/>
                  </a:solidFill>
                  <a:latin typeface="Tahoma" panose="020B0604030504040204" pitchFamily="34" charset="0"/>
                  <a:ea typeface="楷体_GB2312"/>
                </a:rPr>
                <a:t>教师任课局部Ｅ－Ｒ图</a:t>
              </a:r>
            </a:p>
          </p:txBody>
        </p:sp>
        <p:grpSp>
          <p:nvGrpSpPr>
            <p:cNvPr id="134150" name="组合 74"/>
            <p:cNvGrpSpPr/>
            <p:nvPr/>
          </p:nvGrpSpPr>
          <p:grpSpPr>
            <a:xfrm>
              <a:off x="3191593" y="0"/>
              <a:ext cx="1007938" cy="1633537"/>
              <a:chOff x="1115790" y="2371105"/>
              <a:chExt cx="1007938" cy="1633537"/>
            </a:xfrm>
          </p:grpSpPr>
          <p:sp>
            <p:nvSpPr>
              <p:cNvPr id="76" name="矩形 75"/>
              <p:cNvSpPr/>
              <p:nvPr/>
            </p:nvSpPr>
            <p:spPr>
              <a:xfrm>
                <a:off x="1116378" y="2371105"/>
                <a:ext cx="1008048" cy="4096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a:t>
                </a:r>
              </a:p>
            </p:txBody>
          </p:sp>
          <p:sp>
            <p:nvSpPr>
              <p:cNvPr id="77" name="矩形 76"/>
              <p:cNvSpPr/>
              <p:nvPr/>
            </p:nvSpPr>
            <p:spPr>
              <a:xfrm>
                <a:off x="1116378" y="2780744"/>
                <a:ext cx="1008048" cy="1224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教师号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职称</a:t>
                </a:r>
              </a:p>
            </p:txBody>
          </p:sp>
        </p:grpSp>
        <p:grpSp>
          <p:nvGrpSpPr>
            <p:cNvPr id="134153" name="组合 77"/>
            <p:cNvGrpSpPr/>
            <p:nvPr/>
          </p:nvGrpSpPr>
          <p:grpSpPr>
            <a:xfrm>
              <a:off x="245821" y="1340768"/>
              <a:ext cx="1007938" cy="1102777"/>
              <a:chOff x="1115790" y="2371105"/>
              <a:chExt cx="1007938" cy="1102777"/>
            </a:xfrm>
          </p:grpSpPr>
          <p:sp>
            <p:nvSpPr>
              <p:cNvPr id="79" name="矩形 78"/>
              <p:cNvSpPr/>
              <p:nvPr/>
            </p:nvSpPr>
            <p:spPr>
              <a:xfrm>
                <a:off x="1115790" y="2370397"/>
                <a:ext cx="1008048" cy="4096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80" name="矩形 79"/>
              <p:cNvSpPr/>
              <p:nvPr/>
            </p:nvSpPr>
            <p:spPr>
              <a:xfrm>
                <a:off x="1115790" y="2780036"/>
                <a:ext cx="1008048" cy="693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系号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电话</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cxnSp>
          <p:nvCxnSpPr>
            <p:cNvPr id="5" name="肘形连接符 4"/>
            <p:cNvCxnSpPr>
              <a:stCxn id="134148" idx="0"/>
            </p:cNvCxnSpPr>
            <p:nvPr/>
          </p:nvCxnSpPr>
          <p:spPr>
            <a:xfrm rot="5400000" flipH="1" flipV="1">
              <a:off x="2338051" y="581195"/>
              <a:ext cx="776409" cy="94772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77" idx="3"/>
              <a:endCxn id="134146" idx="1"/>
            </p:cNvCxnSpPr>
            <p:nvPr/>
          </p:nvCxnSpPr>
          <p:spPr>
            <a:xfrm flipV="1">
              <a:off x="4200229" y="1000281"/>
              <a:ext cx="493706" cy="20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4158" name="组合 86"/>
            <p:cNvGrpSpPr/>
            <p:nvPr/>
          </p:nvGrpSpPr>
          <p:grpSpPr>
            <a:xfrm>
              <a:off x="6948264" y="548680"/>
              <a:ext cx="1007938" cy="866269"/>
              <a:chOff x="1115790" y="2371105"/>
              <a:chExt cx="1007938" cy="838797"/>
            </a:xfrm>
          </p:grpSpPr>
          <p:sp>
            <p:nvSpPr>
              <p:cNvPr id="88" name="矩形 87"/>
              <p:cNvSpPr/>
              <p:nvPr/>
            </p:nvSpPr>
            <p:spPr>
              <a:xfrm>
                <a:off x="1115680" y="2371765"/>
                <a:ext cx="1008048" cy="40894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89" name="矩形 88"/>
              <p:cNvSpPr/>
              <p:nvPr/>
            </p:nvSpPr>
            <p:spPr>
              <a:xfrm>
                <a:off x="1115680" y="2780712"/>
                <a:ext cx="1008048" cy="4289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p:txBody>
          </p:sp>
        </p:grpSp>
        <p:cxnSp>
          <p:nvCxnSpPr>
            <p:cNvPr id="11" name="直接箭头连接符 10"/>
            <p:cNvCxnSpPr>
              <a:stCxn id="134148" idx="1"/>
              <a:endCxn id="134146" idx="1"/>
            </p:cNvCxnSpPr>
            <p:nvPr/>
          </p:nvCxnSpPr>
          <p:spPr>
            <a:xfrm flipH="1" flipV="1">
              <a:off x="1276094" y="1665548"/>
              <a:ext cx="4143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684213" y="2997200"/>
            <a:ext cx="7123112" cy="3775075"/>
            <a:chOff x="684220" y="2997200"/>
            <a:chExt cx="7123105" cy="3774695"/>
          </a:xfrm>
        </p:grpSpPr>
        <p:sp>
          <p:nvSpPr>
            <p:cNvPr id="134163" name="Text Box 32"/>
            <p:cNvSpPr txBox="1"/>
            <p:nvPr/>
          </p:nvSpPr>
          <p:spPr>
            <a:xfrm>
              <a:off x="2628371" y="3443468"/>
              <a:ext cx="3191593" cy="444319"/>
            </a:xfrm>
            <a:prstGeom prst="rect">
              <a:avLst/>
            </a:prstGeom>
            <a:solidFill>
              <a:srgbClr val="FFFFFF"/>
            </a:solidFill>
            <a:ln w="9525">
              <a:noFill/>
            </a:ln>
          </p:spPr>
          <p:txBody>
            <a:bodyPr anchor="t" anchorCtr="0"/>
            <a:lstStyle/>
            <a:p>
              <a:pPr algn="just" eaLnBrk="0" hangingPunct="0"/>
              <a:endParaRPr lang="zh-CN" altLang="en-US" sz="1400" dirty="0">
                <a:latin typeface="Times New Roman" panose="02020603050405020304" pitchFamily="18" charset="0"/>
                <a:ea typeface="楷体_GB2312"/>
              </a:endParaRPr>
            </a:p>
          </p:txBody>
        </p:sp>
        <p:sp>
          <p:nvSpPr>
            <p:cNvPr id="134164" name="Line 37"/>
            <p:cNvSpPr/>
            <p:nvPr/>
          </p:nvSpPr>
          <p:spPr>
            <a:xfrm>
              <a:off x="6281749" y="4051790"/>
              <a:ext cx="0" cy="1311492"/>
            </a:xfrm>
            <a:prstGeom prst="line">
              <a:avLst/>
            </a:prstGeom>
            <a:ln w="9525" cap="flat" cmpd="sng">
              <a:solidFill>
                <a:srgbClr val="000000"/>
              </a:solidFill>
              <a:prstDash val="solid"/>
              <a:round/>
              <a:headEnd type="none" w="med" len="med"/>
              <a:tailEnd type="none" w="med" len="med"/>
            </a:ln>
          </p:spPr>
        </p:sp>
        <p:sp>
          <p:nvSpPr>
            <p:cNvPr id="134165" name="Text Box 40"/>
            <p:cNvSpPr txBox="1"/>
            <p:nvPr/>
          </p:nvSpPr>
          <p:spPr>
            <a:xfrm>
              <a:off x="2665422" y="5254512"/>
              <a:ext cx="623888" cy="501343"/>
            </a:xfrm>
            <a:prstGeom prst="rect">
              <a:avLst/>
            </a:prstGeom>
            <a:solidFill>
              <a:srgbClr val="FFFFFF"/>
            </a:solidFill>
            <a:ln w="9525">
              <a:noFill/>
            </a:ln>
          </p:spPr>
          <p:txBody>
            <a:bodyPr anchor="t" anchorCtr="0"/>
            <a:lstStyle/>
            <a:p>
              <a:pPr algn="just" eaLnBrk="0" hangingPunct="0"/>
              <a:r>
                <a:rPr lang="en-US" altLang="zh-CN" sz="1400" i="1" dirty="0">
                  <a:latin typeface="Times New Roman" panose="02020603050405020304" pitchFamily="18" charset="0"/>
                </a:rPr>
                <a:t>m</a:t>
              </a:r>
            </a:p>
          </p:txBody>
        </p:sp>
        <p:sp>
          <p:nvSpPr>
            <p:cNvPr id="134166" name="AutoShape 44"/>
            <p:cNvSpPr/>
            <p:nvPr/>
          </p:nvSpPr>
          <p:spPr>
            <a:xfrm>
              <a:off x="684220" y="4604392"/>
              <a:ext cx="1090613" cy="552602"/>
            </a:xfrm>
            <a:prstGeom prst="diamond">
              <a:avLst/>
            </a:prstGeom>
            <a:solidFill>
              <a:srgbClr val="00FF99"/>
            </a:solidFill>
            <a:ln w="9525" cap="flat" cmpd="sng">
              <a:solidFill>
                <a:srgbClr val="000000"/>
              </a:solidFill>
              <a:prstDash val="solid"/>
              <a:miter/>
              <a:headEnd type="none" w="med" len="med"/>
              <a:tailEnd type="none" w="med" len="med"/>
            </a:ln>
          </p:spPr>
          <p:txBody>
            <a:bodyPr anchor="t" anchorCtr="0"/>
            <a:lstStyle/>
            <a:p>
              <a:pPr algn="ctr" eaLnBrk="0" hangingPunct="0"/>
              <a:r>
                <a:rPr lang="zh-CN" altLang="en-US" sz="1400" dirty="0">
                  <a:latin typeface="Times New Roman" panose="02020603050405020304" pitchFamily="18" charset="0"/>
                  <a:ea typeface="楷体_GB2312"/>
                </a:rPr>
                <a:t>拥有</a:t>
              </a:r>
            </a:p>
          </p:txBody>
        </p:sp>
        <p:sp>
          <p:nvSpPr>
            <p:cNvPr id="134167" name="Line 55"/>
            <p:cNvSpPr/>
            <p:nvPr/>
          </p:nvSpPr>
          <p:spPr>
            <a:xfrm flipV="1">
              <a:off x="1774833" y="3776739"/>
              <a:ext cx="3925891" cy="0"/>
            </a:xfrm>
            <a:prstGeom prst="line">
              <a:avLst/>
            </a:prstGeom>
            <a:ln w="9525" cap="flat" cmpd="sng">
              <a:solidFill>
                <a:srgbClr val="000000"/>
              </a:solidFill>
              <a:prstDash val="solid"/>
              <a:round/>
              <a:headEnd type="none" w="med" len="med"/>
              <a:tailEnd type="none" w="med" len="med"/>
            </a:ln>
          </p:spPr>
        </p:sp>
        <p:sp>
          <p:nvSpPr>
            <p:cNvPr id="134168" name="AutoShape 56"/>
            <p:cNvSpPr/>
            <p:nvPr/>
          </p:nvSpPr>
          <p:spPr>
            <a:xfrm>
              <a:off x="5700724" y="3500438"/>
              <a:ext cx="1273176" cy="551352"/>
            </a:xfrm>
            <a:prstGeom prst="diamond">
              <a:avLst/>
            </a:prstGeom>
            <a:solidFill>
              <a:srgbClr val="00FF99"/>
            </a:solidFill>
            <a:ln w="9525" cap="flat" cmpd="sng">
              <a:solidFill>
                <a:srgbClr val="000000"/>
              </a:solidFill>
              <a:prstDash val="solid"/>
              <a:miter/>
              <a:headEnd type="none" w="med" len="med"/>
              <a:tailEnd type="none" w="med" len="med"/>
            </a:ln>
          </p:spPr>
          <p:txBody>
            <a:bodyPr anchor="t" anchorCtr="0"/>
            <a:lstStyle/>
            <a:p>
              <a:pPr algn="ctr" eaLnBrk="0" hangingPunct="0"/>
              <a:r>
                <a:rPr lang="zh-CN" altLang="en-US" sz="1400" dirty="0">
                  <a:latin typeface="Times New Roman" panose="02020603050405020304" pitchFamily="18" charset="0"/>
                  <a:ea typeface="楷体_GB2312"/>
                </a:rPr>
                <a:t>开课</a:t>
              </a:r>
            </a:p>
          </p:txBody>
        </p:sp>
        <p:sp>
          <p:nvSpPr>
            <p:cNvPr id="134169" name="Line 61"/>
            <p:cNvSpPr/>
            <p:nvPr/>
          </p:nvSpPr>
          <p:spPr>
            <a:xfrm>
              <a:off x="5003811" y="5847121"/>
              <a:ext cx="815976" cy="0"/>
            </a:xfrm>
            <a:prstGeom prst="line">
              <a:avLst/>
            </a:prstGeom>
            <a:ln w="9525" cap="flat" cmpd="sng">
              <a:solidFill>
                <a:srgbClr val="000000"/>
              </a:solidFill>
              <a:prstDash val="solid"/>
              <a:round/>
              <a:headEnd type="none" w="med" len="med"/>
              <a:tailEnd type="none" w="med" len="med"/>
            </a:ln>
          </p:spPr>
        </p:sp>
        <p:sp>
          <p:nvSpPr>
            <p:cNvPr id="134170" name="Line 67"/>
            <p:cNvSpPr/>
            <p:nvPr/>
          </p:nvSpPr>
          <p:spPr>
            <a:xfrm>
              <a:off x="1230320" y="4051790"/>
              <a:ext cx="0" cy="552602"/>
            </a:xfrm>
            <a:prstGeom prst="line">
              <a:avLst/>
            </a:prstGeom>
            <a:ln w="9525" cap="flat" cmpd="sng">
              <a:solidFill>
                <a:srgbClr val="000000"/>
              </a:solidFill>
              <a:prstDash val="solid"/>
              <a:round/>
              <a:headEnd type="triangle" w="med" len="med"/>
              <a:tailEnd type="none" w="med" len="med"/>
            </a:ln>
          </p:spPr>
        </p:sp>
        <p:sp>
          <p:nvSpPr>
            <p:cNvPr id="134171" name="AutoShape 69"/>
            <p:cNvSpPr/>
            <p:nvPr/>
          </p:nvSpPr>
          <p:spPr>
            <a:xfrm>
              <a:off x="3730635" y="5570820"/>
              <a:ext cx="1273176" cy="551352"/>
            </a:xfrm>
            <a:prstGeom prst="diamond">
              <a:avLst/>
            </a:prstGeom>
            <a:solidFill>
              <a:srgbClr val="00FF99"/>
            </a:solidFill>
            <a:ln w="9525" cap="flat" cmpd="sng">
              <a:solidFill>
                <a:srgbClr val="000000"/>
              </a:solidFill>
              <a:prstDash val="solid"/>
              <a:miter/>
              <a:headEnd type="none" w="med" len="med"/>
              <a:tailEnd type="none" w="med" len="med"/>
            </a:ln>
          </p:spPr>
          <p:txBody>
            <a:bodyPr anchor="t" anchorCtr="0"/>
            <a:lstStyle/>
            <a:p>
              <a:pPr algn="ctr" eaLnBrk="0" hangingPunct="0"/>
              <a:r>
                <a:rPr lang="zh-CN" altLang="en-US" sz="1400" dirty="0">
                  <a:latin typeface="Times New Roman" panose="02020603050405020304" pitchFamily="18" charset="0"/>
                  <a:ea typeface="楷体_GB2312"/>
                </a:rPr>
                <a:t>选修</a:t>
              </a:r>
            </a:p>
          </p:txBody>
        </p:sp>
        <p:sp>
          <p:nvSpPr>
            <p:cNvPr id="134172" name="Line 70"/>
            <p:cNvSpPr/>
            <p:nvPr/>
          </p:nvSpPr>
          <p:spPr>
            <a:xfrm flipV="1">
              <a:off x="4430723" y="5294519"/>
              <a:ext cx="0" cy="276301"/>
            </a:xfrm>
            <a:prstGeom prst="line">
              <a:avLst/>
            </a:prstGeom>
            <a:ln w="9525" cap="flat" cmpd="sng">
              <a:solidFill>
                <a:srgbClr val="000000"/>
              </a:solidFill>
              <a:prstDash val="dash"/>
              <a:round/>
              <a:headEnd type="none" w="med" len="med"/>
              <a:tailEnd type="none" w="med" len="med"/>
            </a:ln>
          </p:spPr>
        </p:sp>
        <p:sp>
          <p:nvSpPr>
            <p:cNvPr id="134173" name="Rectangle 74"/>
            <p:cNvSpPr/>
            <p:nvPr/>
          </p:nvSpPr>
          <p:spPr>
            <a:xfrm>
              <a:off x="4284663" y="2997200"/>
              <a:ext cx="3522662" cy="431800"/>
            </a:xfrm>
            <a:prstGeom prst="rect">
              <a:avLst/>
            </a:prstGeom>
            <a:noFill/>
            <a:ln w="9525">
              <a:noFill/>
            </a:ln>
          </p:spPr>
          <p:txBody>
            <a:bodyPr anchor="t" anchorCtr="0"/>
            <a:lstStyle/>
            <a:p>
              <a:pPr marL="342900" indent="-342900" algn="ctr">
                <a:spcBef>
                  <a:spcPct val="20000"/>
                </a:spcBef>
                <a:buClr>
                  <a:schemeClr val="folHlink"/>
                </a:buClr>
                <a:buSzPct val="60000"/>
              </a:pPr>
              <a:r>
                <a:rPr lang="zh-CN" altLang="en-US" b="0" dirty="0">
                  <a:solidFill>
                    <a:srgbClr val="CC3300"/>
                  </a:solidFill>
                  <a:latin typeface="Tahoma" panose="020B0604030504040204" pitchFamily="34" charset="0"/>
                  <a:ea typeface="楷体_GB2312"/>
                </a:rPr>
                <a:t>图</a:t>
              </a:r>
              <a:r>
                <a:rPr lang="en-US" altLang="zh-CN" b="0" dirty="0">
                  <a:solidFill>
                    <a:srgbClr val="CC3300"/>
                  </a:solidFill>
                  <a:latin typeface="Tahoma" panose="020B0604030504040204" pitchFamily="34" charset="0"/>
                </a:rPr>
                <a:t>b　</a:t>
              </a:r>
              <a:r>
                <a:rPr lang="zh-CN" altLang="en-US" b="0" dirty="0">
                  <a:solidFill>
                    <a:srgbClr val="CC3300"/>
                  </a:solidFill>
                  <a:latin typeface="Tahoma" panose="020B0604030504040204" pitchFamily="34" charset="0"/>
                  <a:ea typeface="楷体_GB2312"/>
                </a:rPr>
                <a:t>学生选课局部Ｅ－Ｒ图</a:t>
              </a:r>
            </a:p>
          </p:txBody>
        </p:sp>
        <p:grpSp>
          <p:nvGrpSpPr>
            <p:cNvPr id="134174" name="组合 93"/>
            <p:cNvGrpSpPr/>
            <p:nvPr/>
          </p:nvGrpSpPr>
          <p:grpSpPr>
            <a:xfrm>
              <a:off x="754967" y="3166441"/>
              <a:ext cx="1007938" cy="819646"/>
              <a:chOff x="1115790" y="2371105"/>
              <a:chExt cx="1007938" cy="819646"/>
            </a:xfrm>
          </p:grpSpPr>
          <p:sp>
            <p:nvSpPr>
              <p:cNvPr id="95" name="矩形 94"/>
              <p:cNvSpPr/>
              <p:nvPr/>
            </p:nvSpPr>
            <p:spPr>
              <a:xfrm>
                <a:off x="1116480" y="2371710"/>
                <a:ext cx="1006474" cy="40953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系</a:t>
                </a:r>
              </a:p>
            </p:txBody>
          </p:sp>
          <p:sp>
            <p:nvSpPr>
              <p:cNvPr id="96" name="矩形 95"/>
              <p:cNvSpPr/>
              <p:nvPr/>
            </p:nvSpPr>
            <p:spPr>
              <a:xfrm>
                <a:off x="1116480" y="2781243"/>
                <a:ext cx="1006474" cy="409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名称</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p:txBody>
          </p:sp>
        </p:grpSp>
        <p:grpSp>
          <p:nvGrpSpPr>
            <p:cNvPr id="134177" name="组合 96"/>
            <p:cNvGrpSpPr/>
            <p:nvPr/>
          </p:nvGrpSpPr>
          <p:grpSpPr>
            <a:xfrm>
              <a:off x="1939737" y="4766530"/>
              <a:ext cx="1282535" cy="1978649"/>
              <a:chOff x="1115790" y="2371105"/>
              <a:chExt cx="1007938" cy="1978649"/>
            </a:xfrm>
          </p:grpSpPr>
          <p:sp>
            <p:nvSpPr>
              <p:cNvPr id="98" name="矩形 97"/>
              <p:cNvSpPr/>
              <p:nvPr/>
            </p:nvSpPr>
            <p:spPr>
              <a:xfrm>
                <a:off x="1115942" y="2371660"/>
                <a:ext cx="1008067" cy="40953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学生</a:t>
                </a:r>
              </a:p>
            </p:txBody>
          </p:sp>
          <p:sp>
            <p:nvSpPr>
              <p:cNvPr id="99" name="矩形 98"/>
              <p:cNvSpPr/>
              <p:nvPr/>
            </p:nvSpPr>
            <p:spPr>
              <a:xfrm>
                <a:off x="1115942" y="2781194"/>
                <a:ext cx="1008067" cy="15682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学号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姓名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性别</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年龄</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平均成绩</a:t>
                </a:r>
              </a:p>
            </p:txBody>
          </p:sp>
        </p:grpSp>
        <p:cxnSp>
          <p:nvCxnSpPr>
            <p:cNvPr id="13" name="肘形连接符 12"/>
            <p:cNvCxnSpPr>
              <a:stCxn id="134166" idx="2"/>
              <a:endCxn id="134146" idx="1"/>
            </p:cNvCxnSpPr>
            <p:nvPr/>
          </p:nvCxnSpPr>
          <p:spPr>
            <a:xfrm rot="16200000" flipH="1">
              <a:off x="1442263" y="4945624"/>
              <a:ext cx="285721" cy="70961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34171" idx="1"/>
              <a:endCxn id="134146" idx="1"/>
            </p:cNvCxnSpPr>
            <p:nvPr/>
          </p:nvCxnSpPr>
          <p:spPr>
            <a:xfrm flipH="1">
              <a:off x="3222630" y="5846476"/>
              <a:ext cx="508000" cy="4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067179" y="4797244"/>
              <a:ext cx="781049" cy="469853"/>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成绩</a:t>
              </a:r>
            </a:p>
          </p:txBody>
        </p:sp>
        <p:grpSp>
          <p:nvGrpSpPr>
            <p:cNvPr id="134183" name="组合 105"/>
            <p:cNvGrpSpPr/>
            <p:nvPr/>
          </p:nvGrpSpPr>
          <p:grpSpPr>
            <a:xfrm>
              <a:off x="5819964" y="5363435"/>
              <a:ext cx="1007938" cy="1408460"/>
              <a:chOff x="1115790" y="2371105"/>
              <a:chExt cx="1007938" cy="1408460"/>
            </a:xfrm>
          </p:grpSpPr>
          <p:sp>
            <p:nvSpPr>
              <p:cNvPr id="107" name="矩形 106"/>
              <p:cNvSpPr/>
              <p:nvPr/>
            </p:nvSpPr>
            <p:spPr>
              <a:xfrm>
                <a:off x="1115603" y="2371595"/>
                <a:ext cx="1008062" cy="40953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a:t>
                </a:r>
              </a:p>
            </p:txBody>
          </p:sp>
          <p:sp>
            <p:nvSpPr>
              <p:cNvPr id="108" name="矩形 107"/>
              <p:cNvSpPr/>
              <p:nvPr/>
            </p:nvSpPr>
            <p:spPr>
              <a:xfrm>
                <a:off x="1115603" y="2781129"/>
                <a:ext cx="1008062" cy="9984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sng" strike="noStrike" kern="1200" cap="none" spc="0" normalizeH="0" baseline="0" noProof="0" dirty="0">
                    <a:ln>
                      <a:noFill/>
                    </a:ln>
                    <a:solidFill>
                      <a:schemeClr val="tx1"/>
                    </a:solidFill>
                    <a:effectLst/>
                    <a:uLnTx/>
                    <a:uFillTx/>
                    <a:latin typeface="+mn-lt"/>
                    <a:ea typeface="+mn-ea"/>
                    <a:cs typeface="+mn-cs"/>
                  </a:rPr>
                  <a:t>课程号</a:t>
                </a:r>
                <a:endParaRPr kumimoji="0" lang="en-US" altLang="zh-CN" sz="2000" b="1"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课程名</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教师号</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4.2.4</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视图综合设计方法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全局模式合成方法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二元阶梯合成法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元合成法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平衡二元合成法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混合合成法</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mn-ea"/>
                <a:cs typeface="楷体_GB2312"/>
              </a:rPr>
              <a:t> </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284F73F-D8E2-422E-BF1C-EB0E14D2C39F}"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71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目录</a:t>
            </a:r>
            <a:r>
              <a:rPr kumimoji="0" lang="en-US" altLang="zh-CN"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a:t>
            </a:r>
          </a:p>
        </p:txBody>
      </p:sp>
      <p:sp>
        <p:nvSpPr>
          <p:cNvPr id="136194" name="Rectangle 3"/>
          <p:cNvSpPr/>
          <p:nvPr/>
        </p:nvSpPr>
        <p:spPr>
          <a:xfrm>
            <a:off x="2411413" y="2060575"/>
            <a:ext cx="6199187" cy="4065588"/>
          </a:xfrm>
          <a:prstGeom prst="rect">
            <a:avLst/>
          </a:prstGeom>
          <a:noFill/>
          <a:ln w="9525">
            <a:noFill/>
          </a:ln>
        </p:spPr>
        <p:txBody>
          <a:bodyPr anchor="t" anchorCtr="0"/>
          <a:lstStyle/>
          <a:p>
            <a:pPr marL="342900" indent="-342900" eaLnBrk="0" hangingPunct="0">
              <a:spcBef>
                <a:spcPct val="20000"/>
              </a:spcBef>
              <a:buChar char="•"/>
            </a:pPr>
            <a:r>
              <a:rPr lang="zh-CN" altLang="en-US" sz="3200" dirty="0">
                <a:latin typeface="Times New Roman" panose="02020603050405020304" pitchFamily="18" charset="0"/>
                <a:ea typeface="楷体_GB2312"/>
              </a:rPr>
              <a:t>概述</a:t>
            </a:r>
          </a:p>
          <a:p>
            <a:pPr marL="342900" indent="-342900" eaLnBrk="0" hangingPunct="0">
              <a:spcBef>
                <a:spcPct val="20000"/>
              </a:spcBef>
              <a:buChar char="•"/>
            </a:pPr>
            <a:r>
              <a:rPr lang="zh-CN" altLang="en-US" sz="3200" dirty="0">
                <a:latin typeface="Times New Roman" panose="02020603050405020304" pitchFamily="18" charset="0"/>
                <a:ea typeface="楷体_GB2312"/>
              </a:rPr>
              <a:t>实体联系模型 </a:t>
            </a:r>
          </a:p>
          <a:p>
            <a:pPr marL="342900" indent="-342900" eaLnBrk="0" hangingPunct="0">
              <a:spcBef>
                <a:spcPct val="20000"/>
              </a:spcBef>
              <a:buChar char="•"/>
            </a:pPr>
            <a:r>
              <a:rPr lang="zh-CN" altLang="en-US" sz="3200" dirty="0">
                <a:latin typeface="Times New Roman" panose="02020603050405020304" pitchFamily="18" charset="0"/>
                <a:ea typeface="楷体_GB2312"/>
              </a:rPr>
              <a:t>概念设计的方法与策略</a:t>
            </a:r>
            <a:endParaRPr lang="en-US" altLang="zh-CN" sz="3200" dirty="0">
              <a:latin typeface="Times New Roman" panose="02020603050405020304" pitchFamily="18" charset="0"/>
            </a:endParaRPr>
          </a:p>
          <a:p>
            <a:pPr marL="342900" indent="-342900" eaLnBrk="0" hangingPunct="0">
              <a:spcBef>
                <a:spcPct val="20000"/>
              </a:spcBef>
              <a:buChar char="•"/>
            </a:pPr>
            <a:r>
              <a:rPr lang="zh-CN" altLang="en-US" sz="3200" dirty="0">
                <a:latin typeface="Times New Roman" panose="02020603050405020304" pitchFamily="18" charset="0"/>
                <a:ea typeface="楷体_GB2312"/>
              </a:rPr>
              <a:t>视图综合设计方法</a:t>
            </a:r>
          </a:p>
          <a:p>
            <a:pPr marL="342900" indent="-342900" eaLnBrk="0" hangingPunct="0">
              <a:spcBef>
                <a:spcPct val="20000"/>
              </a:spcBef>
              <a:buChar char="•"/>
            </a:pPr>
            <a:r>
              <a:rPr lang="zh-CN" altLang="en-US" sz="3200" dirty="0">
                <a:latin typeface="Times New Roman" panose="02020603050405020304" pitchFamily="18" charset="0"/>
                <a:ea typeface="楷体_GB2312"/>
              </a:rPr>
              <a:t>事务的设计</a:t>
            </a:r>
          </a:p>
        </p:txBody>
      </p:sp>
      <p:sp>
        <p:nvSpPr>
          <p:cNvPr id="136195" name="Rectangle 4"/>
          <p:cNvSpPr/>
          <p:nvPr/>
        </p:nvSpPr>
        <p:spPr>
          <a:xfrm>
            <a:off x="1979613" y="1773238"/>
            <a:ext cx="6199187" cy="4065587"/>
          </a:xfrm>
          <a:prstGeom prst="rect">
            <a:avLst/>
          </a:prstGeom>
          <a:solidFill>
            <a:schemeClr val="bg1"/>
          </a:solidFill>
          <a:ln w="9525">
            <a:noFill/>
          </a:ln>
        </p:spPr>
        <p:txBody>
          <a:bodyPr anchor="t" anchorCtr="0"/>
          <a:lstStyle/>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概述</a:t>
            </a: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实体联系模型 </a:t>
            </a: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概念数据库设计的基本步骤</a:t>
            </a:r>
            <a:endParaRPr lang="en-US" altLang="zh-CN" sz="3200" dirty="0">
              <a:solidFill>
                <a:srgbClr val="C0C0C0"/>
              </a:solidFill>
              <a:latin typeface="华文新魏" panose="02010800040101010101" pitchFamily="2" charset="-122"/>
              <a:ea typeface="华文新魏" panose="02010800040101010101" pitchFamily="2" charset="-122"/>
            </a:endParaRPr>
          </a:p>
          <a:p>
            <a:pPr marL="342900" indent="-342900" eaLnBrk="0" hangingPunct="0">
              <a:spcBef>
                <a:spcPct val="20000"/>
              </a:spcBef>
              <a:buChar char="•"/>
            </a:pPr>
            <a:r>
              <a:rPr lang="zh-CN" altLang="en-US" sz="3200" dirty="0">
                <a:solidFill>
                  <a:srgbClr val="C0C0C0"/>
                </a:solidFill>
                <a:latin typeface="华文新魏" panose="02010800040101010101" pitchFamily="2" charset="-122"/>
                <a:ea typeface="华文新魏" panose="02010800040101010101" pitchFamily="2" charset="-122"/>
              </a:rPr>
              <a:t>视图综合设计方法</a:t>
            </a:r>
          </a:p>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事务的设计</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事务的设计</a:t>
            </a:r>
          </a:p>
        </p:txBody>
      </p:sp>
      <p:sp>
        <p:nvSpPr>
          <p:cNvPr id="137218" name="Rectangle 3"/>
          <p:cNvSpPr>
            <a:spLocks noGrp="1"/>
          </p:cNvSpPr>
          <p:nvPr>
            <p:ph type="body" idx="4294967295"/>
          </p:nvPr>
        </p:nvSpPr>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事务</a:t>
            </a:r>
            <a:endParaRPr lang="en-US" altLang="zh-CN" dirty="0">
              <a:effectLst/>
              <a:latin typeface="华文新魏" panose="02010800040101010101" pitchFamily="2" charset="-122"/>
              <a:ea typeface="华文新魏" panose="02010800040101010101" pitchFamily="2" charset="-122"/>
            </a:endParaRPr>
          </a:p>
          <a:p>
            <a:pPr lvl="1"/>
            <a:r>
              <a:rPr lang="zh-CN" altLang="en-US" dirty="0">
                <a:solidFill>
                  <a:srgbClr val="0000FF"/>
                </a:solidFill>
                <a:effectLst/>
                <a:latin typeface="华文新魏" panose="02010800040101010101" pitchFamily="2" charset="-122"/>
                <a:ea typeface="华文新魏" panose="02010800040101010101" pitchFamily="2" charset="-122"/>
              </a:rPr>
              <a:t>一个或多个数据操作构成的集合，这组操作满足原子性。</a:t>
            </a:r>
            <a:endParaRPr lang="en-US" altLang="zh-CN" dirty="0">
              <a:solidFill>
                <a:srgbClr val="0000FF"/>
              </a:solidFill>
              <a:effectLst/>
              <a:latin typeface="华文新魏" panose="02010800040101010101" pitchFamily="2" charset="-122"/>
              <a:ea typeface="华文新魏" panose="02010800040101010101" pitchFamily="2" charset="-122"/>
            </a:endParaRPr>
          </a:p>
          <a:p>
            <a:pPr lvl="2"/>
            <a:r>
              <a:rPr lang="zh-CN" altLang="en-US" dirty="0">
                <a:solidFill>
                  <a:srgbClr val="C00000"/>
                </a:solidFill>
                <a:effectLst/>
                <a:latin typeface="华文新魏" panose="02010800040101010101" pitchFamily="2" charset="-122"/>
                <a:ea typeface="华文新魏" panose="02010800040101010101" pitchFamily="2" charset="-122"/>
              </a:rPr>
              <a:t>例如，银行从账户</a:t>
            </a:r>
            <a:r>
              <a:rPr lang="en-US" altLang="zh-CN" dirty="0">
                <a:solidFill>
                  <a:srgbClr val="C00000"/>
                </a:solidFill>
                <a:effectLst/>
                <a:latin typeface="华文新魏" panose="02010800040101010101" pitchFamily="2" charset="-122"/>
                <a:ea typeface="华文新魏" panose="02010800040101010101" pitchFamily="2" charset="-122"/>
              </a:rPr>
              <a:t>A</a:t>
            </a:r>
            <a:r>
              <a:rPr lang="zh-CN" altLang="en-US" dirty="0">
                <a:solidFill>
                  <a:srgbClr val="C00000"/>
                </a:solidFill>
                <a:effectLst/>
                <a:latin typeface="华文新魏" panose="02010800040101010101" pitchFamily="2" charset="-122"/>
                <a:ea typeface="华文新魏" panose="02010800040101010101" pitchFamily="2" charset="-122"/>
              </a:rPr>
              <a:t>到账户</a:t>
            </a:r>
            <a:r>
              <a:rPr lang="en-US" altLang="zh-CN" dirty="0">
                <a:solidFill>
                  <a:srgbClr val="C00000"/>
                </a:solidFill>
                <a:effectLst/>
                <a:latin typeface="华文新魏" panose="02010800040101010101" pitchFamily="2" charset="-122"/>
                <a:ea typeface="华文新魏" panose="02010800040101010101" pitchFamily="2" charset="-122"/>
              </a:rPr>
              <a:t>B</a:t>
            </a:r>
            <a:r>
              <a:rPr lang="zh-CN" altLang="en-US" dirty="0">
                <a:solidFill>
                  <a:srgbClr val="C00000"/>
                </a:solidFill>
                <a:effectLst/>
                <a:latin typeface="华文新魏" panose="02010800040101010101" pitchFamily="2" charset="-122"/>
                <a:ea typeface="华文新魏" panose="02010800040101010101" pitchFamily="2" charset="-122"/>
              </a:rPr>
              <a:t>的一次资金转账操作</a:t>
            </a:r>
            <a:endParaRPr lang="en-US" altLang="zh-CN" dirty="0">
              <a:solidFill>
                <a:srgbClr val="C00000"/>
              </a:solidFill>
              <a:effectLst/>
              <a:latin typeface="华文新魏" panose="02010800040101010101" pitchFamily="2" charset="-122"/>
              <a:ea typeface="华文新魏" panose="02010800040101010101" pitchFamily="2" charset="-122"/>
            </a:endParaRPr>
          </a:p>
          <a:p>
            <a:r>
              <a:rPr lang="zh-CN" altLang="en-US" dirty="0">
                <a:effectLst/>
                <a:latin typeface="华文新魏" panose="02010800040101010101" pitchFamily="2" charset="-122"/>
                <a:ea typeface="华文新魏" panose="02010800040101010101" pitchFamily="2" charset="-122"/>
              </a:rPr>
              <a:t>事务设计任务：定义事务功能</a:t>
            </a:r>
          </a:p>
          <a:p>
            <a:pPr lvl="1"/>
            <a:r>
              <a:rPr lang="zh-CN" altLang="en-US" dirty="0">
                <a:solidFill>
                  <a:srgbClr val="0000FF"/>
                </a:solidFill>
                <a:effectLst/>
                <a:latin typeface="华文新魏" panose="02010800040101010101" pitchFamily="2" charset="-122"/>
                <a:ea typeface="华文新魏" panose="02010800040101010101" pitchFamily="2" charset="-122"/>
              </a:rPr>
              <a:t>说明事务的输入、输出</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小结</a:t>
            </a:r>
          </a:p>
        </p:txBody>
      </p:sp>
      <p:sp>
        <p:nvSpPr>
          <p:cNvPr id="138242" name="Rectangle 4"/>
          <p:cNvSpPr/>
          <p:nvPr/>
        </p:nvSpPr>
        <p:spPr>
          <a:xfrm>
            <a:off x="755650" y="1268413"/>
            <a:ext cx="8137525" cy="5257800"/>
          </a:xfrm>
          <a:prstGeom prst="rect">
            <a:avLst/>
          </a:prstGeom>
          <a:solidFill>
            <a:schemeClr val="bg1"/>
          </a:solidFill>
          <a:ln w="9525">
            <a:noFill/>
          </a:ln>
        </p:spPr>
        <p:txBody>
          <a:bodyPr anchor="t" anchorCtr="0"/>
          <a:lstStyle/>
          <a:p>
            <a:pPr marL="342900" indent="-342900" eaLnBrk="0" hangingPunct="0">
              <a:spcBef>
                <a:spcPct val="20000"/>
              </a:spcBef>
              <a:buChar char="•"/>
            </a:pPr>
            <a:r>
              <a:rPr lang="zh-CN" altLang="en-US" sz="3200" dirty="0">
                <a:latin typeface="华文新魏" panose="02010800040101010101" pitchFamily="2" charset="-122"/>
                <a:ea typeface="华文新魏" panose="02010800040101010101" pitchFamily="2" charset="-122"/>
              </a:rPr>
              <a:t>概念数据库设计：</a:t>
            </a:r>
            <a:endParaRPr lang="zh-CN" altLang="en-US" sz="2800" dirty="0">
              <a:latin typeface="华文新魏" panose="02010800040101010101" pitchFamily="2" charset="-122"/>
              <a:ea typeface="华文新魏" panose="02010800040101010101" pitchFamily="2" charset="-122"/>
            </a:endParaRP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实体联系模型、</a:t>
            </a:r>
            <a:r>
              <a:rPr lang="en-US" altLang="zh-CN" sz="2800" dirty="0">
                <a:solidFill>
                  <a:srgbClr val="2929FF"/>
                </a:solidFill>
                <a:latin typeface="华文新魏" panose="02010800040101010101" pitchFamily="2" charset="-122"/>
                <a:ea typeface="华文新魏" panose="02010800040101010101" pitchFamily="2" charset="-122"/>
              </a:rPr>
              <a:t>ER</a:t>
            </a:r>
            <a:r>
              <a:rPr lang="zh-CN" altLang="en-US" sz="2800" dirty="0">
                <a:solidFill>
                  <a:srgbClr val="2929FF"/>
                </a:solidFill>
                <a:latin typeface="华文新魏" panose="02010800040101010101" pitchFamily="2" charset="-122"/>
                <a:ea typeface="华文新魏" panose="02010800040101010101" pitchFamily="2" charset="-122"/>
              </a:rPr>
              <a:t>模型</a:t>
            </a:r>
            <a:endParaRPr lang="en-US" altLang="zh-CN" sz="2800" dirty="0">
              <a:solidFill>
                <a:srgbClr val="2929FF"/>
              </a:solidFill>
              <a:latin typeface="华文新魏" panose="02010800040101010101" pitchFamily="2" charset="-122"/>
              <a:ea typeface="华文新魏" panose="02010800040101010101" pitchFamily="2" charset="-122"/>
            </a:endParaRP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实体、实体集</a:t>
            </a: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实体的属性、实体的属性值、复合属性、单值属性、多值属性、导出属性、空值</a:t>
            </a: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实体间的联系</a:t>
            </a: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弱实体、</a:t>
            </a:r>
            <a:r>
              <a:rPr lang="en-US" altLang="zh-CN" sz="2800" dirty="0">
                <a:solidFill>
                  <a:srgbClr val="2929FF"/>
                </a:solidFill>
                <a:latin typeface="华文新魏" panose="02010800040101010101" pitchFamily="2" charset="-122"/>
                <a:ea typeface="华文新魏" panose="02010800040101010101" pitchFamily="2" charset="-122"/>
              </a:rPr>
              <a:t>ER</a:t>
            </a:r>
            <a:r>
              <a:rPr lang="zh-CN" altLang="en-US" sz="2800" dirty="0">
                <a:solidFill>
                  <a:srgbClr val="2929FF"/>
                </a:solidFill>
                <a:latin typeface="华文新魏" panose="02010800040101010101" pitchFamily="2" charset="-122"/>
                <a:ea typeface="华文新魏" panose="02010800040101010101" pitchFamily="2" charset="-122"/>
              </a:rPr>
              <a:t>图</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小结</a:t>
            </a:r>
          </a:p>
        </p:txBody>
      </p:sp>
      <p:sp>
        <p:nvSpPr>
          <p:cNvPr id="139266" name="Rectangle 4"/>
          <p:cNvSpPr/>
          <p:nvPr/>
        </p:nvSpPr>
        <p:spPr>
          <a:xfrm>
            <a:off x="755650" y="1268413"/>
            <a:ext cx="8137525" cy="5257800"/>
          </a:xfrm>
          <a:prstGeom prst="rect">
            <a:avLst/>
          </a:prstGeom>
          <a:solidFill>
            <a:schemeClr val="bg1"/>
          </a:solidFill>
          <a:ln w="9525">
            <a:noFill/>
          </a:ln>
        </p:spPr>
        <p:txBody>
          <a:bodyPr anchor="t" anchorCtr="0"/>
          <a:lstStyle/>
          <a:p>
            <a:pPr marL="342900" indent="-342900" eaLnBrk="0" hangingPunct="0">
              <a:spcBef>
                <a:spcPct val="20000"/>
              </a:spcBef>
              <a:buChar char="•"/>
            </a:pPr>
            <a:r>
              <a:rPr lang="zh-CN" altLang="en-US" sz="3200" dirty="0">
                <a:solidFill>
                  <a:srgbClr val="FF0000"/>
                </a:solidFill>
                <a:latin typeface="华文新魏" panose="02010800040101010101" pitchFamily="2" charset="-122"/>
                <a:ea typeface="华文新魏" panose="02010800040101010101" pitchFamily="2" charset="-122"/>
              </a:rPr>
              <a:t>本章重点：</a:t>
            </a:r>
            <a:endParaRPr lang="zh-CN" altLang="en-US" sz="2800" dirty="0">
              <a:solidFill>
                <a:srgbClr val="FF0000"/>
              </a:solidFill>
              <a:latin typeface="华文新魏" panose="02010800040101010101" pitchFamily="2" charset="-122"/>
              <a:ea typeface="华文新魏" panose="02010800040101010101" pitchFamily="2" charset="-122"/>
            </a:endParaRP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熟练掌握实体</a:t>
            </a:r>
            <a:r>
              <a:rPr lang="en-US" altLang="zh-CN" sz="2800" dirty="0">
                <a:solidFill>
                  <a:srgbClr val="2929FF"/>
                </a:solidFill>
                <a:latin typeface="华文新魏" panose="02010800040101010101" pitchFamily="2" charset="-122"/>
                <a:ea typeface="华文新魏" panose="02010800040101010101" pitchFamily="2" charset="-122"/>
              </a:rPr>
              <a:t>-</a:t>
            </a:r>
            <a:r>
              <a:rPr lang="zh-CN" altLang="en-US" sz="2800" dirty="0">
                <a:solidFill>
                  <a:srgbClr val="2929FF"/>
                </a:solidFill>
                <a:latin typeface="华文新魏" panose="02010800040101010101" pitchFamily="2" charset="-122"/>
                <a:ea typeface="华文新魏" panose="02010800040101010101" pitchFamily="2" charset="-122"/>
              </a:rPr>
              <a:t>联系模型</a:t>
            </a:r>
            <a:endParaRPr lang="en-US" altLang="zh-CN" sz="2800" dirty="0">
              <a:solidFill>
                <a:srgbClr val="2929FF"/>
              </a:solidFill>
              <a:latin typeface="华文新魏" panose="02010800040101010101" pitchFamily="2" charset="-122"/>
              <a:ea typeface="华文新魏" panose="02010800040101010101" pitchFamily="2" charset="-122"/>
            </a:endParaRP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熟练掌握实体</a:t>
            </a:r>
            <a:r>
              <a:rPr lang="en-US" altLang="zh-CN" sz="2800" dirty="0">
                <a:solidFill>
                  <a:srgbClr val="2929FF"/>
                </a:solidFill>
                <a:latin typeface="华文新魏" panose="02010800040101010101" pitchFamily="2" charset="-122"/>
                <a:ea typeface="华文新魏" panose="02010800040101010101" pitchFamily="2" charset="-122"/>
              </a:rPr>
              <a:t>-</a:t>
            </a:r>
            <a:r>
              <a:rPr lang="zh-CN" altLang="en-US" sz="2800" dirty="0">
                <a:solidFill>
                  <a:srgbClr val="2929FF"/>
                </a:solidFill>
                <a:latin typeface="华文新魏" panose="02010800040101010101" pitchFamily="2" charset="-122"/>
                <a:ea typeface="华文新魏" panose="02010800040101010101" pitchFamily="2" charset="-122"/>
              </a:rPr>
              <a:t>联系图</a:t>
            </a:r>
            <a:endParaRPr lang="en-US" altLang="zh-CN" sz="2800" dirty="0">
              <a:solidFill>
                <a:srgbClr val="2929FF"/>
              </a:solidFill>
              <a:latin typeface="华文新魏" panose="02010800040101010101" pitchFamily="2" charset="-122"/>
              <a:ea typeface="华文新魏" panose="02010800040101010101" pitchFamily="2" charset="-122"/>
            </a:endParaRPr>
          </a:p>
          <a:p>
            <a:pPr marL="742950" lvl="1" indent="-285750" algn="l" rtl="0" eaLnBrk="0" fontAlgn="base" hangingPunct="0">
              <a:spcBef>
                <a:spcPct val="20000"/>
              </a:spcBef>
              <a:spcAft>
                <a:spcPct val="0"/>
              </a:spcAft>
              <a:buChar char="–"/>
            </a:pPr>
            <a:r>
              <a:rPr lang="zh-CN" altLang="en-US" sz="2800" dirty="0">
                <a:solidFill>
                  <a:srgbClr val="2929FF"/>
                </a:solidFill>
                <a:latin typeface="华文新魏" panose="02010800040101010101" pitchFamily="2" charset="-122"/>
                <a:ea typeface="华文新魏" panose="02010800040101010101" pitchFamily="2" charset="-122"/>
              </a:rPr>
              <a:t>掌握概念数据库设计方法</a:t>
            </a:r>
            <a:endParaRPr lang="en-US" altLang="zh-CN" sz="2800" dirty="0">
              <a:solidFill>
                <a:srgbClr val="2929FF"/>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A6E0BD-5646-4D56-98DF-A344BCAE45CA}"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lvl1pPr>
              <a:defRPr sz="2000" b="1">
                <a:solidFill>
                  <a:schemeClr val="tx1"/>
                </a:solidFill>
                <a:latin typeface="楷体_GB2312"/>
                <a:ea typeface="楷体_GB2312"/>
                <a:cs typeface="楷体_GB2312"/>
              </a:defRPr>
            </a:lvl1pPr>
            <a:lvl2pPr marL="742950" indent="-285750">
              <a:defRPr sz="2000" b="1">
                <a:solidFill>
                  <a:schemeClr val="tx1"/>
                </a:solidFill>
                <a:latin typeface="楷体_GB2312"/>
                <a:ea typeface="楷体_GB2312"/>
                <a:cs typeface="楷体_GB2312"/>
              </a:defRPr>
            </a:lvl2pPr>
            <a:lvl3pPr marL="1143000" indent="-228600">
              <a:defRPr sz="2000" b="1">
                <a:solidFill>
                  <a:schemeClr val="tx1"/>
                </a:solidFill>
                <a:latin typeface="楷体_GB2312"/>
                <a:ea typeface="楷体_GB2312"/>
                <a:cs typeface="楷体_GB2312"/>
              </a:defRPr>
            </a:lvl3pPr>
            <a:lvl4pPr marL="1600200" indent="-228600">
              <a:defRPr sz="2000" b="1">
                <a:solidFill>
                  <a:schemeClr val="tx1"/>
                </a:solidFill>
                <a:latin typeface="楷体_GB2312"/>
                <a:ea typeface="楷体_GB2312"/>
                <a:cs typeface="楷体_GB2312"/>
              </a:defRPr>
            </a:lvl4pPr>
            <a:lvl5pPr marL="2057400" indent="-228600">
              <a:defRPr sz="20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0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0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0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000" b="1">
                <a:solidFill>
                  <a:schemeClr val="tx1"/>
                </a:solidFill>
                <a:latin typeface="楷体_GB2312"/>
                <a:ea typeface="楷体_GB2312"/>
                <a:cs typeface="楷体_GB231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6E68E22-D959-4170-98E4-0DA914DD25D6}"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rPr>
              <a:t>76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a:cs typeface="楷体_GB2312"/>
            </a:endParaRPr>
          </a:p>
        </p:txBody>
      </p:sp>
      <p:sp>
        <p:nvSpPr>
          <p:cNvPr id="419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mj-lt"/>
              <a:ea typeface="+mj-ea"/>
              <a:cs typeface="+mj-cs"/>
            </a:endParaRPr>
          </a:p>
        </p:txBody>
      </p:sp>
      <p:sp>
        <p:nvSpPr>
          <p:cNvPr id="419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140294" name="Object 4"/>
          <p:cNvGraphicFramePr/>
          <p:nvPr/>
        </p:nvGraphicFramePr>
        <p:xfrm>
          <a:off x="792163" y="2312988"/>
          <a:ext cx="2808287" cy="2736850"/>
        </p:xfrm>
        <a:graphic>
          <a:graphicData uri="http://schemas.openxmlformats.org/presentationml/2006/ole">
            <mc:AlternateContent xmlns:mc="http://schemas.openxmlformats.org/markup-compatibility/2006">
              <mc:Choice xmlns:v="urn:schemas-microsoft-com:vml" Requires="v">
                <p:oleObj spid="_x0000_s3079" r:id="rId4" imgW="7833360" imgH="7839075" progId="">
                  <p:embed/>
                </p:oleObj>
              </mc:Choice>
              <mc:Fallback>
                <p:oleObj r:id="rId4" imgW="7833360" imgH="7839075" progId="">
                  <p:embed/>
                  <p:pic>
                    <p:nvPicPr>
                      <p:cNvPr id="0" name="图片 3075"/>
                      <p:cNvPicPr/>
                      <p:nvPr/>
                    </p:nvPicPr>
                    <p:blipFill>
                      <a:blip r:embed="rId5"/>
                      <a:stretch>
                        <a:fillRect/>
                      </a:stretch>
                    </p:blipFill>
                    <p:spPr>
                      <a:xfrm>
                        <a:off x="792163" y="2312988"/>
                        <a:ext cx="2808287" cy="2736850"/>
                      </a:xfrm>
                      <a:prstGeom prst="rect">
                        <a:avLst/>
                      </a:prstGeom>
                      <a:noFill/>
                      <a:ln w="38100">
                        <a:noFill/>
                        <a:miter/>
                      </a:ln>
                    </p:spPr>
                  </p:pic>
                </p:oleObj>
              </mc:Fallback>
            </mc:AlternateContent>
          </a:graphicData>
        </a:graphic>
      </p:graphicFrame>
      <p:pic>
        <p:nvPicPr>
          <p:cNvPr id="140295" name="Picture 5"/>
          <p:cNvPicPr>
            <a:picLocks noChangeAspect="1"/>
          </p:cNvPicPr>
          <p:nvPr/>
        </p:nvPicPr>
        <p:blipFill>
          <a:blip r:embed="rId6"/>
          <a:stretch>
            <a:fillRect/>
          </a:stretch>
        </p:blipFill>
        <p:spPr>
          <a:xfrm>
            <a:off x="3779838" y="1916113"/>
            <a:ext cx="5003800" cy="3182937"/>
          </a:xfrm>
          <a:prstGeom prst="rect">
            <a:avLst/>
          </a:prstGeom>
          <a:noFill/>
          <a:ln w="9525">
            <a:noFill/>
          </a:ln>
        </p:spPr>
      </p:pic>
      <p:sp>
        <p:nvSpPr>
          <p:cNvPr id="41990" name="Text Box 6"/>
          <p:cNvSpPr txBox="1">
            <a:spLocks noChangeArrowheads="1"/>
          </p:cNvSpPr>
          <p:nvPr/>
        </p:nvSpPr>
        <p:spPr bwMode="auto">
          <a:xfrm>
            <a:off x="3851275" y="2924175"/>
            <a:ext cx="3425825" cy="762000"/>
          </a:xfrm>
          <a:prstGeom prst="rect">
            <a:avLst/>
          </a:prstGeom>
          <a:solidFill>
            <a:schemeClr val="bg1"/>
          </a:solidFill>
          <a:ln w="9525">
            <a:noFill/>
            <a:miter lim="800000"/>
          </a:ln>
          <a:effectLst/>
        </p:spPr>
        <p:txBody>
          <a:bodyPr wrap="none">
            <a:spAutoFit/>
          </a:bodyPr>
          <a:lstStyle/>
          <a:p>
            <a:pPr marR="0" defTabSz="914400">
              <a:buClrTx/>
              <a:buSzTx/>
              <a:buFontTx/>
              <a:buNone/>
              <a:defRPr/>
            </a:pPr>
            <a:r>
              <a:rPr kumimoji="0" lang="en-US" altLang="zh-CN" sz="4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Next Chapter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需求分析</a:t>
            </a:r>
          </a:p>
        </p:txBody>
      </p:sp>
      <p:sp>
        <p:nvSpPr>
          <p:cNvPr id="29698" name="Rectangle 3"/>
          <p:cNvSpPr>
            <a:spLocks noGrp="1"/>
          </p:cNvSpPr>
          <p:nvPr>
            <p:ph type="body" idx="4294967295"/>
          </p:nvPr>
        </p:nvSpPr>
        <p:spPr>
          <a:xfrm>
            <a:off x="468313" y="1341438"/>
            <a:ext cx="8229600" cy="4525962"/>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需求分析就是分析用户的要求</a:t>
            </a:r>
          </a:p>
          <a:p>
            <a:pPr lvl="1"/>
            <a:r>
              <a:rPr lang="zh-CN" altLang="en-US" dirty="0">
                <a:solidFill>
                  <a:srgbClr val="0000FF"/>
                </a:solidFill>
                <a:effectLst/>
                <a:latin typeface="华文新魏" panose="02010800040101010101" pitchFamily="2" charset="-122"/>
                <a:ea typeface="华文新魏" panose="02010800040101010101" pitchFamily="2" charset="-122"/>
              </a:rPr>
              <a:t>是设计数据库的起点</a:t>
            </a:r>
          </a:p>
          <a:p>
            <a:pPr lvl="1"/>
            <a:r>
              <a:rPr lang="zh-CN" altLang="en-US" dirty="0">
                <a:solidFill>
                  <a:srgbClr val="0000FF"/>
                </a:solidFill>
                <a:effectLst/>
                <a:latin typeface="华文新魏" panose="02010800040101010101" pitchFamily="2" charset="-122"/>
                <a:ea typeface="华文新魏" panose="02010800040101010101" pitchFamily="2" charset="-122"/>
              </a:rPr>
              <a:t>结果是否准确地反映了用户的实际要求，将直接影响到后面各个阶段的设计，并影响到设计结果是否合理和实用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idx="4294967295"/>
          </p:nvPr>
        </p:nvSpPr>
        <p:spPr>
          <a:xfrm>
            <a:off x="1331913" y="0"/>
            <a:ext cx="7812088" cy="1066800"/>
          </a:xfrm>
        </p:spPr>
        <p:txBody>
          <a:bodyPr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需求分析</a:t>
            </a:r>
          </a:p>
        </p:txBody>
      </p:sp>
      <p:sp>
        <p:nvSpPr>
          <p:cNvPr id="30723" name="Rectangle 3"/>
          <p:cNvSpPr>
            <a:spLocks noGrp="1"/>
          </p:cNvSpPr>
          <p:nvPr>
            <p:ph type="body" idx="4294967295"/>
          </p:nvPr>
        </p:nvSpPr>
        <p:spPr>
          <a:xfrm>
            <a:off x="395288" y="1628775"/>
            <a:ext cx="8569325" cy="4525963"/>
          </a:xfrm>
        </p:spPr>
        <p:txBody>
          <a:bodyPr wrap="square" lIns="91440" tIns="45720" rIns="91440" bIns="45720" anchor="t" anchorCtr="0"/>
          <a:lstStyle/>
          <a:p>
            <a:r>
              <a:rPr lang="zh-CN" altLang="en-US" dirty="0">
                <a:effectLst/>
                <a:latin typeface="华文新魏" panose="02010800040101010101" pitchFamily="2" charset="-122"/>
                <a:ea typeface="华文新魏" panose="02010800040101010101" pitchFamily="2" charset="-122"/>
              </a:rPr>
              <a:t>需求分析的任务</a:t>
            </a:r>
          </a:p>
          <a:p>
            <a:pPr lvl="1"/>
            <a:r>
              <a:rPr lang="zh-CN" altLang="en-US" dirty="0">
                <a:solidFill>
                  <a:srgbClr val="0000FF"/>
                </a:solidFill>
                <a:effectLst/>
                <a:latin typeface="华文新魏" panose="02010800040101010101" pitchFamily="2" charset="-122"/>
                <a:ea typeface="华文新魏" panose="02010800040101010101" pitchFamily="2" charset="-122"/>
              </a:rPr>
              <a:t>详细调查现实世界要处理的对象（组织、部门、企业等）</a:t>
            </a:r>
          </a:p>
          <a:p>
            <a:pPr lvl="1"/>
            <a:r>
              <a:rPr lang="zh-CN" altLang="en-US" dirty="0">
                <a:solidFill>
                  <a:srgbClr val="0000FF"/>
                </a:solidFill>
                <a:effectLst/>
                <a:latin typeface="华文新魏" panose="02010800040101010101" pitchFamily="2" charset="-122"/>
                <a:ea typeface="华文新魏" panose="02010800040101010101" pitchFamily="2" charset="-122"/>
              </a:rPr>
              <a:t>充分了解原系统（手工系统或计算机系统）工作概况</a:t>
            </a:r>
          </a:p>
          <a:p>
            <a:pPr lvl="1"/>
            <a:r>
              <a:rPr lang="zh-CN" altLang="en-US" dirty="0">
                <a:solidFill>
                  <a:srgbClr val="0000FF"/>
                </a:solidFill>
                <a:effectLst/>
                <a:latin typeface="华文新魏" panose="02010800040101010101" pitchFamily="2" charset="-122"/>
                <a:ea typeface="华文新魏" panose="02010800040101010101" pitchFamily="2" charset="-122"/>
              </a:rPr>
              <a:t>明确用户的各种需求</a:t>
            </a:r>
          </a:p>
          <a:p>
            <a:pPr lvl="1"/>
            <a:r>
              <a:rPr lang="zh-CN" altLang="en-US" dirty="0">
                <a:solidFill>
                  <a:srgbClr val="0000FF"/>
                </a:solidFill>
                <a:effectLst/>
                <a:latin typeface="华文新魏" panose="02010800040101010101" pitchFamily="2" charset="-122"/>
                <a:ea typeface="华文新魏" panose="02010800040101010101" pitchFamily="2" charset="-122"/>
              </a:rPr>
              <a:t> 在此基础上确定新系统的功能</a:t>
            </a:r>
          </a:p>
          <a:p>
            <a:pPr lvl="1"/>
            <a:r>
              <a:rPr lang="zh-CN" altLang="en-US" dirty="0">
                <a:solidFill>
                  <a:srgbClr val="0000FF"/>
                </a:solidFill>
                <a:effectLst/>
                <a:latin typeface="华文新魏" panose="02010800040101010101" pitchFamily="2" charset="-122"/>
                <a:ea typeface="华文新魏" panose="02010800040101010101" pitchFamily="2" charset="-122"/>
              </a:rPr>
              <a:t> 新系统必须充分考虑今后可能的扩充和改变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70e5c95b-e45d-4717-b875-1ef226709063"/>
  <p:tag name="COMMONDATA" val="eyJoZGlkIjoiZTQ4ODQwNThiYTg4YTBlNDhkZDRmNGNiNWM5NWE1YzAifQ=="/>
</p:tagLst>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Designs\Autumn2003-4.pot</Template>
  <TotalTime>0</TotalTime>
  <Words>6730</Words>
  <Application>Microsoft Office PowerPoint</Application>
  <PresentationFormat>全屏显示(4:3)</PresentationFormat>
  <Paragraphs>1058</Paragraphs>
  <Slides>76</Slides>
  <Notes>44</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0</vt:i4>
      </vt:variant>
      <vt:variant>
        <vt:lpstr>幻灯片标题</vt:lpstr>
      </vt:variant>
      <vt:variant>
        <vt:i4>76</vt:i4>
      </vt:variant>
    </vt:vector>
  </HeadingPairs>
  <TitlesOfParts>
    <vt:vector size="89" baseType="lpstr">
      <vt:lpstr>Osaka</vt:lpstr>
      <vt:lpstr>华文新魏</vt:lpstr>
      <vt:lpstr>华文行楷</vt:lpstr>
      <vt:lpstr>楷体_GB2312</vt:lpstr>
      <vt:lpstr>宋体</vt:lpstr>
      <vt:lpstr>Arial</vt:lpstr>
      <vt:lpstr>Comic Sans MS</vt:lpstr>
      <vt:lpstr>Symbol</vt:lpstr>
      <vt:lpstr>Tahoma</vt:lpstr>
      <vt:lpstr>Times New Roman</vt:lpstr>
      <vt:lpstr>Wingdings</vt:lpstr>
      <vt:lpstr>Autumn2003-4</vt:lpstr>
      <vt:lpstr>1_Autumn2003-4</vt:lpstr>
      <vt:lpstr>设计篇 第四章 概念数据库设计</vt:lpstr>
      <vt:lpstr>数据库设计步骤 </vt:lpstr>
      <vt:lpstr>PowerPoint 演示文稿</vt:lpstr>
      <vt:lpstr>4.1 数据库设计</vt:lpstr>
      <vt:lpstr>4.1 数据库设计</vt:lpstr>
      <vt:lpstr>4.1 数据库设计</vt:lpstr>
      <vt:lpstr>PowerPoint 演示文稿</vt:lpstr>
      <vt:lpstr>需求分析</vt:lpstr>
      <vt:lpstr>需求分析</vt:lpstr>
      <vt:lpstr>需求分析</vt:lpstr>
      <vt:lpstr>需求分析</vt:lpstr>
      <vt:lpstr>PowerPoint 演示文稿</vt:lpstr>
      <vt:lpstr>4.2   概念数据库设计</vt:lpstr>
      <vt:lpstr>4.2   概念数据库设计</vt:lpstr>
      <vt:lpstr>4.2.1 概述</vt:lpstr>
      <vt:lpstr>4.2.1 概述</vt:lpstr>
      <vt:lpstr>4.2.1 概述</vt:lpstr>
      <vt:lpstr>4.2   概念数据库设计</vt:lpstr>
      <vt:lpstr>4.2.2实体联系模型 </vt:lpstr>
      <vt:lpstr>基本概念</vt:lpstr>
      <vt:lpstr>基本概念(实体)</vt:lpstr>
      <vt:lpstr>基本概念(实体)</vt:lpstr>
      <vt:lpstr>基本概念(实体)</vt:lpstr>
      <vt:lpstr>基本概念(实体)</vt:lpstr>
      <vt:lpstr>基本概念(实体)</vt:lpstr>
      <vt:lpstr>基本概念</vt:lpstr>
      <vt:lpstr>基本概念(属性)</vt:lpstr>
      <vt:lpstr>基本概念(属性)</vt:lpstr>
      <vt:lpstr>基本概念(属性)</vt:lpstr>
      <vt:lpstr>基本概念(属性)</vt:lpstr>
      <vt:lpstr>基本概念(属性)</vt:lpstr>
      <vt:lpstr>基本概念(属性)</vt:lpstr>
      <vt:lpstr>基本概念</vt:lpstr>
      <vt:lpstr>基本概念(联系)</vt:lpstr>
      <vt:lpstr>基本概念(联系)</vt:lpstr>
      <vt:lpstr>基本概念(联系)</vt:lpstr>
      <vt:lpstr>基本概念(联系)</vt:lpstr>
      <vt:lpstr>基本概念(约束)</vt:lpstr>
      <vt:lpstr>基本概念(约束)</vt:lpstr>
      <vt:lpstr>其他概念(约束)</vt:lpstr>
      <vt:lpstr>其他概念(约束)</vt:lpstr>
      <vt:lpstr>其他概念</vt:lpstr>
      <vt:lpstr>其他概念</vt:lpstr>
      <vt:lpstr>实体联系图</vt:lpstr>
      <vt:lpstr>PowerPoint 演示文稿</vt:lpstr>
      <vt:lpstr>实体联系图</vt:lpstr>
      <vt:lpstr>实体联系图</vt:lpstr>
      <vt:lpstr>实体联系图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 </vt:lpstr>
      <vt:lpstr>4.2.3概念数据库设计方法</vt:lpstr>
      <vt:lpstr>4.2.3概念数据库设计策略</vt:lpstr>
      <vt:lpstr>PowerPoint 演示文稿</vt:lpstr>
      <vt:lpstr>概念数据库设计策略</vt:lpstr>
      <vt:lpstr>PowerPoint 演示文稿</vt:lpstr>
      <vt:lpstr>概念数据库设计策略</vt:lpstr>
      <vt:lpstr>目录 </vt:lpstr>
      <vt:lpstr>4.2.4视图综合设计方法</vt:lpstr>
      <vt:lpstr>4.2.4视图综合设计方法</vt:lpstr>
      <vt:lpstr>PowerPoint 演示文稿</vt:lpstr>
      <vt:lpstr>PowerPoint 演示文稿</vt:lpstr>
      <vt:lpstr>4.2.4视图综合设计方法</vt:lpstr>
      <vt:lpstr>4.2.4视图综合设计方法</vt:lpstr>
      <vt:lpstr>PowerPoint 演示文稿</vt:lpstr>
      <vt:lpstr>4.2.4视图综合设计方法</vt:lpstr>
      <vt:lpstr>PowerPoint 演示文稿</vt:lpstr>
      <vt:lpstr>事务的设计</vt:lpstr>
      <vt:lpstr>小结</vt:lpstr>
      <vt:lpstr>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GaoH</dc:creator>
  <cp:lastModifiedBy>Dell</cp:lastModifiedBy>
  <cp:revision>1019</cp:revision>
  <cp:lastPrinted>2016-03-24T02:25:00Z</cp:lastPrinted>
  <dcterms:created xsi:type="dcterms:W3CDTF">2020-03-11T10:58:00Z</dcterms:created>
  <dcterms:modified xsi:type="dcterms:W3CDTF">2023-11-02T01:50:11Z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6807BC47665B4634AAB80D83C5B4390E</vt:lpwstr>
  </property>
</Properties>
</file>