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handoutMasterIdLst>
    <p:handoutMasterId r:id="rId63"/>
  </p:handoutMasterIdLst>
  <p:sldIdLst>
    <p:sldId id="259" r:id="rId2"/>
    <p:sldId id="324" r:id="rId3"/>
    <p:sldId id="327" r:id="rId4"/>
    <p:sldId id="328" r:id="rId5"/>
    <p:sldId id="329" r:id="rId6"/>
    <p:sldId id="325" r:id="rId7"/>
    <p:sldId id="326" r:id="rId8"/>
    <p:sldId id="261" r:id="rId9"/>
    <p:sldId id="358" r:id="rId10"/>
    <p:sldId id="357" r:id="rId11"/>
    <p:sldId id="330" r:id="rId12"/>
    <p:sldId id="1448" r:id="rId13"/>
    <p:sldId id="331" r:id="rId14"/>
    <p:sldId id="1449" r:id="rId15"/>
    <p:sldId id="264" r:id="rId16"/>
    <p:sldId id="458" r:id="rId17"/>
    <p:sldId id="360" r:id="rId18"/>
    <p:sldId id="361" r:id="rId19"/>
    <p:sldId id="362" r:id="rId20"/>
    <p:sldId id="359" r:id="rId21"/>
    <p:sldId id="1447" r:id="rId22"/>
    <p:sldId id="1321" r:id="rId23"/>
    <p:sldId id="1362" r:id="rId24"/>
    <p:sldId id="1363" r:id="rId25"/>
    <p:sldId id="1364" r:id="rId26"/>
    <p:sldId id="1365" r:id="rId27"/>
    <p:sldId id="1367" r:id="rId28"/>
    <p:sldId id="1366" r:id="rId29"/>
    <p:sldId id="1368" r:id="rId30"/>
    <p:sldId id="1379" r:id="rId31"/>
    <p:sldId id="1381" r:id="rId32"/>
    <p:sldId id="1380" r:id="rId33"/>
    <p:sldId id="1383" r:id="rId34"/>
    <p:sldId id="1384" r:id="rId35"/>
    <p:sldId id="1444" r:id="rId36"/>
    <p:sldId id="1446" r:id="rId37"/>
    <p:sldId id="1343" r:id="rId38"/>
    <p:sldId id="1359" r:id="rId39"/>
    <p:sldId id="1408" r:id="rId40"/>
    <p:sldId id="1420" r:id="rId41"/>
    <p:sldId id="1421" r:id="rId42"/>
    <p:sldId id="1414" r:id="rId43"/>
    <p:sldId id="1422" r:id="rId44"/>
    <p:sldId id="1425" r:id="rId45"/>
    <p:sldId id="1426" r:id="rId46"/>
    <p:sldId id="1427" r:id="rId47"/>
    <p:sldId id="1428" r:id="rId48"/>
    <p:sldId id="1429" r:id="rId49"/>
    <p:sldId id="1430" r:id="rId50"/>
    <p:sldId id="1432" r:id="rId51"/>
    <p:sldId id="1433" r:id="rId52"/>
    <p:sldId id="1434" r:id="rId53"/>
    <p:sldId id="1435" r:id="rId54"/>
    <p:sldId id="1436" r:id="rId55"/>
    <p:sldId id="1437" r:id="rId56"/>
    <p:sldId id="1438" r:id="rId57"/>
    <p:sldId id="1439" r:id="rId58"/>
    <p:sldId id="1440" r:id="rId59"/>
    <p:sldId id="1441" r:id="rId60"/>
    <p:sldId id="1315" r:id="rId61"/>
  </p:sldIdLst>
  <p:sldSz cx="9144000" cy="6858000" type="screen4x3"/>
  <p:notesSz cx="6858000" cy="9144000"/>
  <p:custDataLst>
    <p:tags r:id="rId64"/>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2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30301"/>
    <a:srgbClr val="FF33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9" autoAdjust="0"/>
    <p:restoredTop sz="79042" autoAdjust="0"/>
  </p:normalViewPr>
  <p:slideViewPr>
    <p:cSldViewPr showGuides="1">
      <p:cViewPr varScale="1">
        <p:scale>
          <a:sx n="83" d="100"/>
          <a:sy n="83" d="100"/>
        </p:scale>
        <p:origin x="2012" y="64"/>
      </p:cViewPr>
      <p:guideLst>
        <p:guide orient="horz" pos="2041"/>
        <p:guide pos="2866"/>
      </p:guideLst>
    </p:cSldViewPr>
  </p:slideViewPr>
  <p:outlineViewPr>
    <p:cViewPr>
      <p:scale>
        <a:sx n="33" d="100"/>
        <a:sy n="33" d="100"/>
      </p:scale>
      <p:origin x="0" y="0"/>
    </p:cViewPr>
  </p:outlineViewPr>
  <p:notesTextViewPr>
    <p:cViewPr>
      <p:scale>
        <a:sx n="190" d="100"/>
        <a:sy n="19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2024-10-30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a:t>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10</a:t>
            </a:fld>
            <a:endParaRPr lang="en-US" altLang="zh-CN" sz="1200" dirty="0"/>
          </a:p>
        </p:txBody>
      </p:sp>
      <p:sp>
        <p:nvSpPr>
          <p:cNvPr id="39938" name="Rectangle 2"/>
          <p:cNvSpPr>
            <a:spLocks noGrp="1" noRot="1" noChangeAspect="1" noTextEdit="1"/>
          </p:cNvSpPr>
          <p:nvPr>
            <p:ph type="sldImg"/>
          </p:nvPr>
        </p:nvSpPr>
        <p:spPr/>
      </p:sp>
      <p:sp>
        <p:nvSpPr>
          <p:cNvPr id="3993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11</a:t>
            </a:fld>
            <a:endParaRPr lang="en-US" altLang="zh-CN" sz="1200" dirty="0"/>
          </a:p>
        </p:txBody>
      </p:sp>
      <p:sp>
        <p:nvSpPr>
          <p:cNvPr id="41986" name="Rectangle 2"/>
          <p:cNvSpPr>
            <a:spLocks noGrp="1" noRot="1" noChangeAspect="1" noTextEdit="1"/>
          </p:cNvSpPr>
          <p:nvPr>
            <p:ph type="sldImg"/>
          </p:nvPr>
        </p:nvSpPr>
        <p:spPr/>
      </p:sp>
      <p:sp>
        <p:nvSpPr>
          <p:cNvPr id="419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12</a:t>
            </a:fld>
            <a:endParaRPr lang="en-US" altLang="zh-CN" sz="1200" dirty="0"/>
          </a:p>
        </p:txBody>
      </p:sp>
      <p:sp>
        <p:nvSpPr>
          <p:cNvPr id="41986" name="Rectangle 2"/>
          <p:cNvSpPr>
            <a:spLocks noGrp="1" noRot="1" noChangeAspect="1" noTextEdit="1"/>
          </p:cNvSpPr>
          <p:nvPr>
            <p:ph type="sldImg"/>
          </p:nvPr>
        </p:nvSpPr>
        <p:spPr/>
      </p:sp>
      <p:sp>
        <p:nvSpPr>
          <p:cNvPr id="419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380147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13</a:t>
            </a:fld>
            <a:endParaRPr lang="en-US" altLang="zh-CN" sz="1200" dirty="0"/>
          </a:p>
        </p:txBody>
      </p:sp>
      <p:sp>
        <p:nvSpPr>
          <p:cNvPr id="44034" name="Rectangle 2"/>
          <p:cNvSpPr>
            <a:spLocks noGrp="1" noRot="1" noChangeAspect="1" noTextEdit="1"/>
          </p:cNvSpPr>
          <p:nvPr>
            <p:ph type="sldImg"/>
          </p:nvPr>
        </p:nvSpPr>
        <p:spPr/>
      </p:sp>
      <p:sp>
        <p:nvSpPr>
          <p:cNvPr id="4403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15</a:t>
            </a:fld>
            <a:endParaRPr lang="en-US" altLang="zh-CN" sz="1200" dirty="0"/>
          </a:p>
        </p:txBody>
      </p:sp>
      <p:sp>
        <p:nvSpPr>
          <p:cNvPr id="46082" name="Rectangle 2"/>
          <p:cNvSpPr>
            <a:spLocks noGrp="1" noRot="1" noChangeAspect="1" noTextEdit="1"/>
          </p:cNvSpPr>
          <p:nvPr>
            <p:ph type="sldImg"/>
          </p:nvPr>
        </p:nvSpPr>
        <p:spPr/>
      </p:sp>
      <p:sp>
        <p:nvSpPr>
          <p:cNvPr id="460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16</a:t>
            </a:fld>
            <a:endParaRPr lang="en-US" altLang="zh-CN" sz="1200" dirty="0"/>
          </a:p>
        </p:txBody>
      </p:sp>
      <p:sp>
        <p:nvSpPr>
          <p:cNvPr id="48130" name="Rectangle 2"/>
          <p:cNvSpPr>
            <a:spLocks noGrp="1" noRot="1" noChangeAspect="1" noTextEdit="1"/>
          </p:cNvSpPr>
          <p:nvPr>
            <p:ph type="sldImg"/>
          </p:nvPr>
        </p:nvSpPr>
        <p:spPr/>
      </p:sp>
      <p:sp>
        <p:nvSpPr>
          <p:cNvPr id="4813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17</a:t>
            </a:fld>
            <a:endParaRPr lang="en-US" altLang="zh-CN" sz="1200" dirty="0"/>
          </a:p>
        </p:txBody>
      </p:sp>
      <p:sp>
        <p:nvSpPr>
          <p:cNvPr id="50178" name="Rectangle 2"/>
          <p:cNvSpPr>
            <a:spLocks noGrp="1" noRot="1" noChangeAspect="1" noTextEdit="1"/>
          </p:cNvSpPr>
          <p:nvPr>
            <p:ph type="sldImg"/>
          </p:nvPr>
        </p:nvSpPr>
        <p:spPr/>
      </p:sp>
      <p:sp>
        <p:nvSpPr>
          <p:cNvPr id="501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18</a:t>
            </a:fld>
            <a:endParaRPr lang="en-US" altLang="zh-CN"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19</a:t>
            </a:fld>
            <a:endParaRPr lang="en-US" altLang="zh-CN" sz="1200" dirty="0"/>
          </a:p>
        </p:txBody>
      </p:sp>
      <p:sp>
        <p:nvSpPr>
          <p:cNvPr id="54274" name="Rectangle 2"/>
          <p:cNvSpPr>
            <a:spLocks noGrp="1" noRot="1" noChangeAspect="1" noTextEdit="1"/>
          </p:cNvSpPr>
          <p:nvPr>
            <p:ph type="sldImg"/>
          </p:nvPr>
        </p:nvSpPr>
        <p:spPr/>
      </p:sp>
      <p:sp>
        <p:nvSpPr>
          <p:cNvPr id="542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20</a:t>
            </a:fld>
            <a:endParaRPr lang="en-US" altLang="zh-CN" sz="1200" dirty="0"/>
          </a:p>
        </p:txBody>
      </p:sp>
      <p:sp>
        <p:nvSpPr>
          <p:cNvPr id="62466" name="Rectangle 2"/>
          <p:cNvSpPr>
            <a:spLocks noGrp="1" noRot="1" noChangeAspect="1" noTextEdit="1"/>
          </p:cNvSpPr>
          <p:nvPr>
            <p:ph type="sldImg"/>
          </p:nvPr>
        </p:nvSpPr>
        <p:spPr/>
      </p:sp>
      <p:sp>
        <p:nvSpPr>
          <p:cNvPr id="62467" name="Rectangle 3"/>
          <p:cNvSpPr>
            <a:spLocks noGrp="1"/>
          </p:cNvSpPr>
          <p:nvPr>
            <p:ph type="body" idx="1"/>
          </p:nvPr>
        </p:nvSpPr>
        <p:spPr/>
        <p:txBody>
          <a:bodyPr wrap="square" lIns="91440" tIns="45720" rIns="91440" bIns="45720" anchor="t"/>
          <a:lstStyle/>
          <a:p>
            <a:pPr lvl="0" eaLnBrk="1" hangingPunct="1"/>
            <a:r>
              <a:rPr lang="zh-CN" altLang="en-US" dirty="0"/>
              <a:t>正文 </a:t>
            </a:r>
            <a:r>
              <a:rPr lang="en-US" altLang="zh-CN" dirty="0"/>
              <a:t>Y[n]     j</a:t>
            </a:r>
            <a:r>
              <a:rPr lang="zh-CN" altLang="en-US" dirty="0"/>
              <a:t>指针</a:t>
            </a:r>
          </a:p>
          <a:p>
            <a:pPr lvl="0" eaLnBrk="1" hangingPunct="1"/>
            <a:r>
              <a:rPr lang="zh-CN" altLang="en-US" dirty="0"/>
              <a:t>模式</a:t>
            </a:r>
            <a:r>
              <a:rPr lang="en-US" altLang="zh-CN" dirty="0"/>
              <a:t>X【m】   I </a:t>
            </a:r>
            <a:r>
              <a:rPr lang="zh-CN" altLang="en-US" dirty="0"/>
              <a:t>指针</a:t>
            </a:r>
          </a:p>
          <a:p>
            <a:pPr lvl="0" eaLnBrk="1" hangingPunct="1"/>
            <a:endParaRPr lang="en-US" altLang="zh-CN" dirty="0"/>
          </a:p>
          <a:p>
            <a:pPr lvl="0" eaLnBrk="1" hangingPunct="1"/>
            <a:endParaRPr lang="zh-CN" altLang="en-US" dirty="0"/>
          </a:p>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a:t>
            </a:fld>
            <a:endParaRPr lang="en-US" altLang="zh-CN" sz="1200" dirty="0"/>
          </a:p>
        </p:txBody>
      </p:sp>
      <p:sp>
        <p:nvSpPr>
          <p:cNvPr id="23554" name="Rectangle 2"/>
          <p:cNvSpPr>
            <a:spLocks noGrp="1" noRot="1" noChangeAspect="1" noTextEdit="1"/>
          </p:cNvSpPr>
          <p:nvPr>
            <p:ph type="sldImg"/>
          </p:nvPr>
        </p:nvSpPr>
        <p:spPr/>
      </p:sp>
      <p:sp>
        <p:nvSpPr>
          <p:cNvPr id="2355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22</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110462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23</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188257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24</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1210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25</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028323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26</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917684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27</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608845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28</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584526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29</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316432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30</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15581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31</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11791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a:t>
            </a:fld>
            <a:endParaRPr lang="en-US" altLang="zh-CN" sz="1200" dirty="0"/>
          </a:p>
        </p:txBody>
      </p:sp>
      <p:sp>
        <p:nvSpPr>
          <p:cNvPr id="25602" name="Rectangle 2"/>
          <p:cNvSpPr>
            <a:spLocks noGrp="1" noRot="1" noChangeAspect="1" noTextEdit="1"/>
          </p:cNvSpPr>
          <p:nvPr>
            <p:ph type="sldImg"/>
          </p:nvPr>
        </p:nvSpPr>
        <p:spPr/>
      </p:sp>
      <p:sp>
        <p:nvSpPr>
          <p:cNvPr id="2560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32</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1225543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33</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070218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34</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591796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35</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876906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36</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064802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37</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008464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38</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684356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39</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226556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40</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464612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41</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73268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a:t>
            </a:fld>
            <a:endParaRPr lang="en-US" altLang="zh-CN" sz="1200" dirty="0"/>
          </a:p>
        </p:txBody>
      </p:sp>
      <p:sp>
        <p:nvSpPr>
          <p:cNvPr id="27650" name="Rectangle 2"/>
          <p:cNvSpPr>
            <a:spLocks noGrp="1" noRot="1" noChangeAspect="1" noTextEdit="1"/>
          </p:cNvSpPr>
          <p:nvPr>
            <p:ph type="sldImg"/>
          </p:nvPr>
        </p:nvSpPr>
        <p:spPr/>
      </p:sp>
      <p:sp>
        <p:nvSpPr>
          <p:cNvPr id="2765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42</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6053867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43</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328747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44</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90846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45</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2330552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46</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267090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47</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8004601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48</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155127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49</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255068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50</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962290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51</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16377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5</a:t>
            </a:fld>
            <a:endParaRPr lang="en-US" altLang="zh-CN" sz="1200" dirty="0"/>
          </a:p>
        </p:txBody>
      </p:sp>
      <p:sp>
        <p:nvSpPr>
          <p:cNvPr id="29698" name="Rectangle 2"/>
          <p:cNvSpPr>
            <a:spLocks noGrp="1" noRot="1" noChangeAspect="1" noTextEdit="1"/>
          </p:cNvSpPr>
          <p:nvPr>
            <p:ph type="sldImg"/>
          </p:nvPr>
        </p:nvSpPr>
        <p:spPr/>
      </p:sp>
      <p:sp>
        <p:nvSpPr>
          <p:cNvPr id="2969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52</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7145743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53</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5747638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54</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7043844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55</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065462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56</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883436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57</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817136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58</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9496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59</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156593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6</a:t>
            </a:fld>
            <a:endParaRPr lang="en-US" altLang="zh-CN" sz="1200" dirty="0"/>
          </a:p>
        </p:txBody>
      </p:sp>
      <p:sp>
        <p:nvSpPr>
          <p:cNvPr id="31746" name="Rectangle 2"/>
          <p:cNvSpPr>
            <a:spLocks noGrp="1" noRot="1" noChangeAspect="1" noTextEdit="1"/>
          </p:cNvSpPr>
          <p:nvPr>
            <p:ph type="sldImg"/>
          </p:nvPr>
        </p:nvSpPr>
        <p:spPr/>
      </p:sp>
      <p:sp>
        <p:nvSpPr>
          <p:cNvPr id="3174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7</a:t>
            </a:fld>
            <a:endParaRPr lang="en-US" altLang="zh-CN" sz="1200" dirty="0"/>
          </a:p>
        </p:txBody>
      </p:sp>
      <p:sp>
        <p:nvSpPr>
          <p:cNvPr id="33794" name="Rectangle 2"/>
          <p:cNvSpPr>
            <a:spLocks noGrp="1" noRot="1" noChangeAspect="1" noTextEdit="1"/>
          </p:cNvSpPr>
          <p:nvPr>
            <p:ph type="sldImg"/>
          </p:nvPr>
        </p:nvSpPr>
        <p:spPr/>
      </p:sp>
      <p:sp>
        <p:nvSpPr>
          <p:cNvPr id="3379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8</a:t>
            </a:fld>
            <a:endParaRPr lang="en-US" altLang="zh-CN" sz="1200" dirty="0"/>
          </a:p>
        </p:txBody>
      </p:sp>
      <p:sp>
        <p:nvSpPr>
          <p:cNvPr id="35842" name="Rectangle 2"/>
          <p:cNvSpPr>
            <a:spLocks noGrp="1" noRot="1" noChangeAspect="1" noTextEdit="1"/>
          </p:cNvSpPr>
          <p:nvPr>
            <p:ph type="sldImg"/>
          </p:nvPr>
        </p:nvSpPr>
        <p:spPr/>
      </p:sp>
      <p:sp>
        <p:nvSpPr>
          <p:cNvPr id="35843" name="Rectangle 3"/>
          <p:cNvSpPr>
            <a:spLocks noGrp="1"/>
          </p:cNvSpPr>
          <p:nvPr>
            <p:ph type="body" idx="1"/>
          </p:nvPr>
        </p:nvSpPr>
        <p:spPr/>
        <p:txBody>
          <a:bodyPr wrap="square" lIns="91440" tIns="45720" rIns="91440" bIns="45720" anchor="t"/>
          <a:lstStyle/>
          <a:p>
            <a:pPr lvl="0" eaLnBrk="1" hangingPunct="1"/>
            <a:r>
              <a:rPr lang="zh-CN" altLang="en-US" sz="700" dirty="0"/>
              <a:t>串的模式匹配是一种很常见的问题。模式匹配又可分为单模式匹配和多模式匹配，模式有时候也称为关键字。单模式匹配可定义为：在一个文本</a:t>
            </a:r>
            <a:r>
              <a:rPr lang="en-US" altLang="zh-CN" sz="700" dirty="0"/>
              <a:t>text(</a:t>
            </a:r>
            <a:r>
              <a:rPr lang="zh-CN" altLang="en-US" sz="700" dirty="0"/>
              <a:t>设长度为</a:t>
            </a:r>
            <a:r>
              <a:rPr lang="en-US" altLang="zh-CN" sz="700" dirty="0"/>
              <a:t>n)</a:t>
            </a:r>
            <a:r>
              <a:rPr lang="zh-CN" altLang="en-US" sz="700" dirty="0"/>
              <a:t>中查找某个特定的子串</a:t>
            </a:r>
            <a:r>
              <a:rPr lang="en-US" altLang="zh-CN" sz="700" dirty="0"/>
              <a:t>pattern(</a:t>
            </a:r>
            <a:r>
              <a:rPr lang="zh-CN" altLang="en-US" sz="700" dirty="0"/>
              <a:t>设长度为</a:t>
            </a:r>
            <a:r>
              <a:rPr lang="en-US" altLang="zh-CN" sz="700" dirty="0"/>
              <a:t>m)</a:t>
            </a:r>
            <a:r>
              <a:rPr lang="zh-CN" altLang="en-US" sz="700" dirty="0"/>
              <a:t>。如果在</a:t>
            </a:r>
            <a:r>
              <a:rPr lang="en-US" altLang="zh-CN" sz="700" dirty="0"/>
              <a:t>text</a:t>
            </a:r>
            <a:r>
              <a:rPr lang="zh-CN" altLang="en-US" sz="700" dirty="0"/>
              <a:t>中找到等于</a:t>
            </a:r>
            <a:r>
              <a:rPr lang="en-US" altLang="zh-CN" sz="700" dirty="0"/>
              <a:t>pattern</a:t>
            </a:r>
            <a:r>
              <a:rPr lang="zh-CN" altLang="en-US" sz="700" dirty="0"/>
              <a:t>的子串，则称匹配成功，函数返回</a:t>
            </a:r>
            <a:r>
              <a:rPr lang="en-US" altLang="zh-CN" sz="700" dirty="0"/>
              <a:t>pattern</a:t>
            </a:r>
            <a:r>
              <a:rPr lang="zh-CN" altLang="en-US" sz="700" dirty="0"/>
              <a:t>在</a:t>
            </a:r>
            <a:r>
              <a:rPr lang="en-US" altLang="zh-CN" sz="700" dirty="0"/>
              <a:t>text</a:t>
            </a:r>
            <a:r>
              <a:rPr lang="zh-CN" altLang="en-US" sz="700" dirty="0"/>
              <a:t>中出现的位置</a:t>
            </a:r>
            <a:r>
              <a:rPr lang="en-US" altLang="zh-CN" sz="700" dirty="0"/>
              <a:t>(</a:t>
            </a:r>
            <a:r>
              <a:rPr lang="zh-CN" altLang="en-US" sz="700" dirty="0"/>
              <a:t>或序号</a:t>
            </a:r>
            <a:r>
              <a:rPr lang="en-US" altLang="zh-CN" sz="700" dirty="0"/>
              <a:t>)</a:t>
            </a:r>
            <a:r>
              <a:rPr lang="zh-CN" altLang="en-US" sz="700" dirty="0"/>
              <a:t>，否则匹配失败。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9</a:t>
            </a:fld>
            <a:endParaRPr lang="en-US" altLang="zh-CN" sz="1200" dirty="0"/>
          </a:p>
        </p:txBody>
      </p:sp>
      <p:sp>
        <p:nvSpPr>
          <p:cNvPr id="37890" name="Rectangle 2"/>
          <p:cNvSpPr>
            <a:spLocks noGrp="1" noRot="1" noChangeAspect="1" noTextEdit="1"/>
          </p:cNvSpPr>
          <p:nvPr>
            <p:ph type="sldImg"/>
          </p:nvPr>
        </p:nvSpPr>
        <p:spPr/>
      </p:sp>
      <p:sp>
        <p:nvSpPr>
          <p:cNvPr id="3789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33AE04DF-5DAF-8942-8809-7549A96DA271}"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a:spcBef>
                <a:spcPct val="0"/>
              </a:spcBef>
              <a:buClrTx/>
            </a:pPr>
            <a:fld id="{9A0DB2DC-4C9A-4742-B13C-FB6460FD3503}" type="slidenum">
              <a:rPr lang="en-US" altLang="zh-CN" dirty="0"/>
              <a:t>‹#›</a:t>
            </a:fld>
            <a:endParaRPr lang="en-US" altLang="zh-CN" dirty="0"/>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t>2024-10-30</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t>‹#›</a:t>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t>2024-10-30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404AE7-26EC-0148-A357-DD3C7FD71093}"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4D1EEEB-2E2A-DF4A-9E58-105270FF4219}"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2024-10-30</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35DA5F-FC16-9841-AD03-8B8DB561F239}" type="datetimeFigureOut">
              <a:rPr lang="zh-CN" altLang="en-US" smtClean="0"/>
              <a:t>2024-10-30</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C6DB4B6-99EF-E34F-A458-571EFDA1439C}" type="datetimeFigureOut">
              <a:rPr lang="zh-CN" altLang="en-US"/>
              <a:t>2024-10-30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3813266265"/>
      </p:ext>
    </p:extLst>
  </p:cSld>
  <p:clrMapOvr>
    <a:masterClrMapping/>
  </p:clrMapOvr>
  <p:transition spd="slow"/>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E08765-4B7D-2143-8328-FBBE326002BF}" type="datetimeFigureOut">
              <a:rPr lang="zh-CN" altLang="en-US" smtClean="0"/>
              <a:t>2024-10-30</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t>2024-10-30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51"/>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so.csdn.net/so/search?q=%E6%95%B0%E7%BB%84&amp;spm=1001.2101.3001.7020"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Rot="1" noChangeArrowheads="1"/>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rPr>
              <a:t>信息内容安全</a:t>
            </a:r>
          </a:p>
        </p:txBody>
      </p:sp>
      <p:sp>
        <p:nvSpPr>
          <p:cNvPr id="54280" name="Rectangle 8"/>
          <p:cNvSpPr>
            <a:spLocks noRot="1" noChangeArrowheads="1"/>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第三章 字符串匹配</a:t>
            </a: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p>
        </p:txBody>
      </p:sp>
      <p:sp>
        <p:nvSpPr>
          <p:cNvPr id="5" name="Rectangle 8"/>
          <p:cNvSpPr>
            <a:spLocks noRot="1" noChangeArrowheads="1"/>
          </p:cNvSpPr>
          <p:nvPr/>
        </p:nvSpPr>
        <p:spPr bwMode="auto">
          <a:xfrm>
            <a:off x="684213" y="4348480"/>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3.1 – BF</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KMP</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算法</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10</a:t>
            </a:fld>
            <a:endParaRPr lang="en-US" altLang="zh-CN" sz="1400" dirty="0"/>
          </a:p>
        </p:txBody>
      </p:sp>
      <p:sp>
        <p:nvSpPr>
          <p:cNvPr id="38914" name="Rectangle 4"/>
          <p:cNvSpPr>
            <a:spLocks noRot="1"/>
          </p:cNvSpPr>
          <p:nvPr/>
        </p:nvSpPr>
        <p:spPr>
          <a:xfrm>
            <a:off x="179388" y="1125538"/>
            <a:ext cx="8570912" cy="5040312"/>
          </a:xfrm>
          <a:prstGeom prst="rect">
            <a:avLst/>
          </a:prstGeom>
          <a:noFill/>
          <a:ln w="9525">
            <a:noFill/>
          </a:ln>
        </p:spPr>
        <p:txBody>
          <a:bodyPr/>
          <a:lstStyle/>
          <a:p>
            <a:pPr marL="342900" indent="-342900">
              <a:lnSpc>
                <a:spcPct val="120000"/>
              </a:lnSpc>
              <a:spcBef>
                <a:spcPct val="20000"/>
              </a:spcBef>
              <a:buClr>
                <a:srgbClr val="000000"/>
              </a:buClr>
              <a:buFont typeface="Wingdings" panose="05000000000000000000" pitchFamily="2" charset="2"/>
              <a:buChar char="Ø"/>
            </a:pPr>
            <a:r>
              <a:rPr lang="zh-CN" altLang="en-US" b="1" dirty="0">
                <a:solidFill>
                  <a:srgbClr val="030301"/>
                </a:solidFill>
                <a:latin typeface="Arial" panose="020B0604020202020204" pitchFamily="34" charset="0"/>
              </a:rPr>
              <a:t>单模式匹配</a:t>
            </a:r>
          </a:p>
          <a:p>
            <a:pPr marL="742950" lvl="1" indent="-285750">
              <a:lnSpc>
                <a:spcPct val="120000"/>
              </a:lnSpc>
              <a:spcBef>
                <a:spcPct val="20000"/>
              </a:spcBef>
              <a:buClr>
                <a:schemeClr val="tx2"/>
              </a:buClr>
              <a:buSzPct val="85000"/>
              <a:buFont typeface="Arial" panose="020B0604020202020204" pitchFamily="34" charset="0"/>
              <a:buChar char="−"/>
            </a:pPr>
            <a:r>
              <a:rPr lang="zh-CN" altLang="en-US" b="1" dirty="0">
                <a:solidFill>
                  <a:srgbClr val="030301"/>
                </a:solidFill>
                <a:latin typeface="Arial" panose="020B0604020202020204" pitchFamily="34" charset="0"/>
              </a:rPr>
              <a:t>单模式匹配可定义为：在一个文本</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n)</a:t>
            </a:r>
            <a:r>
              <a:rPr lang="zh-CN" altLang="en-US" b="1" dirty="0">
                <a:solidFill>
                  <a:srgbClr val="030301"/>
                </a:solidFill>
                <a:latin typeface="Arial" panose="020B0604020202020204" pitchFamily="34" charset="0"/>
              </a:rPr>
              <a:t>中查找某个特定的子串</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m)</a:t>
            </a:r>
            <a:r>
              <a:rPr lang="zh-CN" altLang="en-US" b="1" dirty="0">
                <a:solidFill>
                  <a:srgbClr val="030301"/>
                </a:solidFill>
                <a:latin typeface="Arial" panose="020B0604020202020204" pitchFamily="34" charset="0"/>
              </a:rPr>
              <a:t>。如果在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中找到等于</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的子串，则称匹配成功，函数返回</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中出现的位置</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或序号</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，否则匹配失败。</a:t>
            </a:r>
          </a:p>
          <a:p>
            <a:pPr marL="342900" indent="-342900">
              <a:lnSpc>
                <a:spcPct val="120000"/>
              </a:lnSpc>
              <a:spcBef>
                <a:spcPct val="20000"/>
              </a:spcBef>
              <a:buClr>
                <a:srgbClr val="000000"/>
              </a:buClr>
              <a:buFont typeface="Wingdings" panose="05000000000000000000" pitchFamily="2" charset="2"/>
              <a:buChar char="Ø"/>
            </a:pPr>
            <a:r>
              <a:rPr lang="zh-CN" altLang="en-US" b="1" dirty="0">
                <a:solidFill>
                  <a:srgbClr val="030301"/>
                </a:solidFill>
                <a:latin typeface="Arial" panose="020B0604020202020204" pitchFamily="34" charset="0"/>
              </a:rPr>
              <a:t>多模式匹配</a:t>
            </a:r>
          </a:p>
          <a:p>
            <a:pPr marL="742950" lvl="1" indent="-285750">
              <a:lnSpc>
                <a:spcPct val="120000"/>
              </a:lnSpc>
              <a:spcBef>
                <a:spcPct val="20000"/>
              </a:spcBef>
              <a:buClr>
                <a:schemeClr val="tx2"/>
              </a:buClr>
              <a:buSzPct val="85000"/>
              <a:buFont typeface="Arial" panose="020B0604020202020204" pitchFamily="34" charset="0"/>
              <a:buChar char="−"/>
            </a:pPr>
            <a:r>
              <a:rPr lang="zh-CN" altLang="en-US" b="1" dirty="0">
                <a:solidFill>
                  <a:srgbClr val="030301"/>
                </a:solidFill>
                <a:latin typeface="Arial" panose="020B0604020202020204" pitchFamily="34" charset="0"/>
              </a:rPr>
              <a:t>多模式匹配可定义为：在一个文本</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n)</a:t>
            </a:r>
            <a:r>
              <a:rPr lang="zh-CN" altLang="en-US" b="1" dirty="0">
                <a:solidFill>
                  <a:srgbClr val="030301"/>
                </a:solidFill>
                <a:latin typeface="Arial" panose="020B0604020202020204" pitchFamily="34" charset="0"/>
              </a:rPr>
              <a:t>中查找某些特定的子串</a:t>
            </a:r>
            <a:r>
              <a:rPr lang="en-US" altLang="zh-CN" b="1" dirty="0">
                <a:solidFill>
                  <a:srgbClr val="030301"/>
                </a:solidFill>
                <a:latin typeface="Arial" panose="020B0604020202020204" pitchFamily="34" charset="0"/>
              </a:rPr>
              <a:t>patterns(</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m)</a:t>
            </a:r>
            <a:r>
              <a:rPr lang="zh-CN" altLang="en-US" b="1" dirty="0">
                <a:solidFill>
                  <a:srgbClr val="030301"/>
                </a:solidFill>
                <a:latin typeface="Arial" panose="020B0604020202020204" pitchFamily="34" charset="0"/>
              </a:rPr>
              <a:t>。如果在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中找到等于</a:t>
            </a:r>
            <a:r>
              <a:rPr lang="en-US" altLang="zh-CN" b="1" dirty="0">
                <a:solidFill>
                  <a:srgbClr val="030301"/>
                </a:solidFill>
                <a:latin typeface="Arial" panose="020B0604020202020204" pitchFamily="34" charset="0"/>
              </a:rPr>
              <a:t>patterns</a:t>
            </a:r>
            <a:r>
              <a:rPr lang="zh-CN" altLang="en-US" b="1" dirty="0">
                <a:solidFill>
                  <a:srgbClr val="030301"/>
                </a:solidFill>
                <a:latin typeface="Arial" panose="020B0604020202020204" pitchFamily="34" charset="0"/>
              </a:rPr>
              <a:t>中的某些子串，则称匹配成功，函数返回</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中出现的位置</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或序号</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，否则匹配失败。</a:t>
            </a:r>
          </a:p>
        </p:txBody>
      </p:sp>
      <p:sp>
        <p:nvSpPr>
          <p:cNvPr id="58370"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effectLst>
                  <a:outerShdw blurRad="38100" dist="38100" dir="2700000">
                    <a:srgbClr val="000000"/>
                  </a:outerShdw>
                </a:effectLst>
              </a:rPr>
              <a:t>模式匹配的分类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11</a:t>
            </a:fld>
            <a:endParaRPr lang="en-US" altLang="zh-CN" sz="1400" dirty="0"/>
          </a:p>
        </p:txBody>
      </p:sp>
      <p:sp>
        <p:nvSpPr>
          <p:cNvPr id="40962" name="Text Box 4"/>
          <p:cNvSpPr txBox="1"/>
          <p:nvPr/>
        </p:nvSpPr>
        <p:spPr>
          <a:xfrm>
            <a:off x="611560" y="1105059"/>
            <a:ext cx="8280400" cy="5067541"/>
          </a:xfrm>
          <a:prstGeom prst="rect">
            <a:avLst/>
          </a:prstGeom>
          <a:noFill/>
          <a:ln w="9525">
            <a:noFill/>
          </a:ln>
        </p:spPr>
        <p:txBody>
          <a:bodyPr>
            <a:spAutoFit/>
          </a:bodyPr>
          <a:lstStyle/>
          <a:p>
            <a:pPr marL="342900" indent="-342900">
              <a:lnSpc>
                <a:spcPct val="110000"/>
              </a:lnSpc>
              <a:spcBef>
                <a:spcPct val="20000"/>
              </a:spcBef>
              <a:buClrTx/>
              <a:buFont typeface="Wingdings" pitchFamily="2" charset="2"/>
              <a:buChar char="n"/>
            </a:pPr>
            <a:r>
              <a:rPr lang="en-US" altLang="zh-CN" sz="3600" b="1" dirty="0">
                <a:solidFill>
                  <a:srgbClr val="C00000"/>
                </a:solidFill>
                <a:latin typeface="宋体" panose="02010600030101010101" pitchFamily="2" charset="-122"/>
              </a:rPr>
              <a:t>BF</a:t>
            </a:r>
            <a:r>
              <a:rPr lang="zh-CN" altLang="en-US" sz="3600" b="1" dirty="0">
                <a:solidFill>
                  <a:srgbClr val="C00000"/>
                </a:solidFill>
                <a:latin typeface="宋体" panose="02010600030101010101" pitchFamily="2" charset="-122"/>
              </a:rPr>
              <a:t>算法</a:t>
            </a:r>
            <a:r>
              <a:rPr lang="en-US" altLang="zh-CN" sz="3600" b="1" dirty="0">
                <a:solidFill>
                  <a:srgbClr val="C00000"/>
                </a:solidFill>
                <a:latin typeface="宋体" panose="02010600030101010101" pitchFamily="2" charset="-122"/>
              </a:rPr>
              <a:t>  </a:t>
            </a:r>
          </a:p>
          <a:p>
            <a:pPr lvl="1" algn="just">
              <a:lnSpc>
                <a:spcPct val="110000"/>
              </a:lnSpc>
              <a:spcBef>
                <a:spcPct val="20000"/>
              </a:spcBef>
            </a:pPr>
            <a:r>
              <a:rPr lang="en-US" altLang="zh-CN" sz="3200" b="1" dirty="0">
                <a:solidFill>
                  <a:srgbClr val="0033CC"/>
                </a:solidFill>
                <a:latin typeface="宋体" panose="02010600030101010101" pitchFamily="2" charset="-122"/>
              </a:rPr>
              <a:t>BF</a:t>
            </a:r>
            <a:r>
              <a:rPr lang="zh-CN" altLang="en-US" sz="3200" b="1" dirty="0">
                <a:solidFill>
                  <a:srgbClr val="0033CC"/>
                </a:solidFill>
                <a:latin typeface="宋体" panose="02010600030101010101" pitchFamily="2" charset="-122"/>
              </a:rPr>
              <a:t>（</a:t>
            </a:r>
            <a:r>
              <a:rPr lang="en-US" altLang="zh-CN" sz="3200" b="1" dirty="0">
                <a:solidFill>
                  <a:srgbClr val="0033CC"/>
                </a:solidFill>
                <a:latin typeface="宋体" panose="02010600030101010101" pitchFamily="2" charset="-122"/>
              </a:rPr>
              <a:t>Brute-Force</a:t>
            </a:r>
            <a:r>
              <a:rPr lang="zh-CN" altLang="en-US" sz="3200" b="1" dirty="0">
                <a:solidFill>
                  <a:srgbClr val="0033CC"/>
                </a:solidFill>
                <a:latin typeface="宋体" panose="02010600030101010101" pitchFamily="2" charset="-122"/>
              </a:rPr>
              <a:t>）算法 </a:t>
            </a:r>
            <a:r>
              <a:rPr lang="en-US" altLang="zh-CN" sz="3200" b="1" dirty="0">
                <a:solidFill>
                  <a:srgbClr val="0033CC"/>
                </a:solidFill>
                <a:latin typeface="宋体" panose="02010600030101010101" pitchFamily="2" charset="-122"/>
              </a:rPr>
              <a:t>(</a:t>
            </a:r>
            <a:r>
              <a:rPr lang="zh-CN" altLang="en-US" sz="3200" b="1" dirty="0">
                <a:solidFill>
                  <a:srgbClr val="0033CC"/>
                </a:solidFill>
                <a:latin typeface="宋体" panose="02010600030101010101" pitchFamily="2" charset="-122"/>
              </a:rPr>
              <a:t>又称</a:t>
            </a:r>
            <a:r>
              <a:rPr lang="en-US" altLang="zh-CN" sz="3200" b="1" dirty="0">
                <a:solidFill>
                  <a:srgbClr val="0033CC"/>
                </a:solidFill>
                <a:latin typeface="宋体" panose="02010600030101010101" pitchFamily="2" charset="-122"/>
              </a:rPr>
              <a:t>Naive</a:t>
            </a:r>
            <a:r>
              <a:rPr lang="zh-CN" altLang="en-US" sz="3200" b="1" dirty="0">
                <a:solidFill>
                  <a:srgbClr val="0033CC"/>
                </a:solidFill>
                <a:latin typeface="宋体" panose="02010600030101010101" pitchFamily="2" charset="-122"/>
              </a:rPr>
              <a:t>算法</a:t>
            </a:r>
            <a:r>
              <a:rPr lang="en-US" altLang="zh-CN" sz="3200" b="1" dirty="0">
                <a:solidFill>
                  <a:srgbClr val="0033CC"/>
                </a:solidFill>
                <a:latin typeface="宋体" panose="02010600030101010101" pitchFamily="2" charset="-122"/>
              </a:rPr>
              <a:t>)</a:t>
            </a:r>
            <a:r>
              <a:rPr lang="en-US" altLang="zh-CN" sz="3200" b="1" dirty="0">
                <a:solidFill>
                  <a:srgbClr val="000000"/>
                </a:solidFill>
                <a:latin typeface="宋体" panose="02010600030101010101" pitchFamily="2" charset="-122"/>
              </a:rPr>
              <a:t> </a:t>
            </a:r>
            <a:r>
              <a:rPr lang="zh-CN" altLang="en-US" sz="3200" b="1" dirty="0">
                <a:solidFill>
                  <a:srgbClr val="000000"/>
                </a:solidFill>
                <a:latin typeface="宋体" panose="02010600030101010101" pitchFamily="2" charset="-122"/>
              </a:rPr>
              <a:t>是最早出现的单关键字匹配算法，思想简单，虽然理论上的时间复杂度很差，但是实际使用效果尚可，因此还被采用。</a:t>
            </a:r>
            <a:r>
              <a:rPr lang="en-US" altLang="zh-CN" sz="3200" b="1" dirty="0">
                <a:solidFill>
                  <a:srgbClr val="000000"/>
                </a:solidFill>
                <a:latin typeface="宋体" panose="02010600030101010101" pitchFamily="2" charset="-122"/>
              </a:rPr>
              <a:t>ANSI C</a:t>
            </a:r>
            <a:r>
              <a:rPr lang="zh-CN" altLang="en-US" sz="3200" b="1" dirty="0">
                <a:solidFill>
                  <a:srgbClr val="000000"/>
                </a:solidFill>
                <a:latin typeface="宋体" panose="02010600030101010101" pitchFamily="2" charset="-122"/>
              </a:rPr>
              <a:t>中提供的</a:t>
            </a:r>
            <a:r>
              <a:rPr lang="en-US" altLang="zh-CN" sz="3200" b="1" dirty="0">
                <a:solidFill>
                  <a:srgbClr val="000000"/>
                </a:solidFill>
                <a:latin typeface="宋体" panose="02010600030101010101" pitchFamily="2" charset="-122"/>
              </a:rPr>
              <a:t>strstr</a:t>
            </a:r>
            <a:r>
              <a:rPr lang="zh-CN" altLang="en-US" sz="3200" b="1" dirty="0">
                <a:solidFill>
                  <a:srgbClr val="000000"/>
                </a:solidFill>
                <a:latin typeface="宋体" panose="02010600030101010101" pitchFamily="2" charset="-122"/>
              </a:rPr>
              <a:t>函数就是使用这种算法的改进版本。由于</a:t>
            </a:r>
            <a:r>
              <a:rPr lang="en-US" altLang="zh-CN" sz="3200" b="1" dirty="0">
                <a:solidFill>
                  <a:srgbClr val="000000"/>
                </a:solidFill>
                <a:latin typeface="宋体" panose="02010600030101010101" pitchFamily="2" charset="-122"/>
              </a:rPr>
              <a:t>BF</a:t>
            </a:r>
            <a:r>
              <a:rPr lang="zh-CN" altLang="en-US" sz="3200" b="1" dirty="0">
                <a:solidFill>
                  <a:srgbClr val="000000"/>
                </a:solidFill>
                <a:latin typeface="宋体" panose="02010600030101010101" pitchFamily="2" charset="-122"/>
              </a:rPr>
              <a:t>算法扫描字符串时常常需要回溯，这样当文本难于随机访问时，就显得特别不方便。</a:t>
            </a:r>
          </a:p>
        </p:txBody>
      </p:sp>
      <p:sp>
        <p:nvSpPr>
          <p:cNvPr id="166917" name="Rectangle 5"/>
          <p:cNvSpPr>
            <a:spLocks noRot="1" noChangeArrowheads="1"/>
          </p:cNvSpPr>
          <p:nvPr/>
        </p:nvSpPr>
        <p:spPr bwMode="auto">
          <a:xfrm>
            <a:off x="900113" y="232093"/>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20204" pitchFamily="34" charset="0"/>
              </a:rPr>
              <a:t>单模式匹配 算法</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12</a:t>
            </a:fld>
            <a:endParaRPr lang="en-US" altLang="zh-CN" sz="1400" dirty="0"/>
          </a:p>
        </p:txBody>
      </p:sp>
      <p:sp>
        <p:nvSpPr>
          <p:cNvPr id="40962" name="Text Box 4"/>
          <p:cNvSpPr txBox="1"/>
          <p:nvPr/>
        </p:nvSpPr>
        <p:spPr>
          <a:xfrm>
            <a:off x="611560" y="1105059"/>
            <a:ext cx="8280400" cy="5627694"/>
          </a:xfrm>
          <a:prstGeom prst="rect">
            <a:avLst/>
          </a:prstGeom>
          <a:noFill/>
          <a:ln w="9525">
            <a:noFill/>
          </a:ln>
        </p:spPr>
        <p:txBody>
          <a:bodyPr>
            <a:spAutoFit/>
          </a:bodyPr>
          <a:lstStyle/>
          <a:p>
            <a:pPr marL="342900" indent="-342900">
              <a:lnSpc>
                <a:spcPct val="110000"/>
              </a:lnSpc>
              <a:spcBef>
                <a:spcPct val="20000"/>
              </a:spcBef>
              <a:buClrTx/>
              <a:buFont typeface="Wingdings" pitchFamily="2" charset="2"/>
              <a:buChar char="n"/>
            </a:pPr>
            <a:r>
              <a:rPr lang="en-US" altLang="zh-CN" sz="3600" b="1" dirty="0">
                <a:solidFill>
                  <a:srgbClr val="C00000"/>
                </a:solidFill>
                <a:latin typeface="宋体" panose="02010600030101010101" pitchFamily="2" charset="-122"/>
              </a:rPr>
              <a:t>KMP</a:t>
            </a:r>
            <a:r>
              <a:rPr lang="zh-CN" altLang="en-US" sz="3600" b="1" dirty="0">
                <a:solidFill>
                  <a:srgbClr val="C00000"/>
                </a:solidFill>
                <a:latin typeface="宋体" panose="02010600030101010101" pitchFamily="2" charset="-122"/>
              </a:rPr>
              <a:t>算法</a:t>
            </a:r>
            <a:endParaRPr lang="en-US" altLang="zh-CN" sz="3600" b="1" dirty="0">
              <a:solidFill>
                <a:srgbClr val="C00000"/>
              </a:solidFill>
              <a:latin typeface="宋体" panose="02010600030101010101" pitchFamily="2" charset="-122"/>
            </a:endParaRPr>
          </a:p>
          <a:p>
            <a:pPr lvl="1" algn="just">
              <a:lnSpc>
                <a:spcPct val="110000"/>
              </a:lnSpc>
              <a:spcBef>
                <a:spcPct val="20000"/>
              </a:spcBef>
            </a:pPr>
            <a:r>
              <a:rPr lang="en-US" altLang="zh-CN" sz="2800" b="1" dirty="0">
                <a:solidFill>
                  <a:srgbClr val="000000"/>
                </a:solidFill>
                <a:latin typeface="宋体" panose="02010600030101010101" pitchFamily="2" charset="-122"/>
              </a:rPr>
              <a:t>1970</a:t>
            </a:r>
            <a:r>
              <a:rPr lang="zh-CN" altLang="en-US" sz="2800" b="1" dirty="0">
                <a:solidFill>
                  <a:srgbClr val="000000"/>
                </a:solidFill>
                <a:latin typeface="宋体" panose="02010600030101010101" pitchFamily="2" charset="-122"/>
              </a:rPr>
              <a:t>年，</a:t>
            </a:r>
            <a:r>
              <a:rPr lang="en-US" altLang="zh-CN" sz="2800" b="1" dirty="0">
                <a:solidFill>
                  <a:srgbClr val="000000"/>
                </a:solidFill>
                <a:latin typeface="宋体" panose="02010600030101010101" pitchFamily="2" charset="-122"/>
              </a:rPr>
              <a:t>S.A.Coovk</a:t>
            </a:r>
            <a:r>
              <a:rPr lang="zh-CN" altLang="en-US" sz="2800" b="1" dirty="0">
                <a:solidFill>
                  <a:srgbClr val="000000"/>
                </a:solidFill>
                <a:latin typeface="宋体" panose="02010600030101010101" pitchFamily="2" charset="-122"/>
              </a:rPr>
              <a:t>理论上证明了串匹配问题可以在</a:t>
            </a:r>
            <a:r>
              <a:rPr lang="en-US" altLang="zh-CN" sz="2800" b="1" dirty="0">
                <a:solidFill>
                  <a:srgbClr val="000000"/>
                </a:solidFill>
                <a:latin typeface="宋体" panose="02010600030101010101" pitchFamily="2" charset="-122"/>
              </a:rPr>
              <a:t>O(</a:t>
            </a:r>
            <a:r>
              <a:rPr lang="en-US" altLang="zh-CN" sz="2800" b="1" dirty="0" err="1">
                <a:solidFill>
                  <a:srgbClr val="000000"/>
                </a:solidFill>
                <a:latin typeface="宋体" panose="02010600030101010101" pitchFamily="2" charset="-122"/>
              </a:rPr>
              <a:t>m+n</a:t>
            </a: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线性时间内解决，随后</a:t>
            </a:r>
            <a:r>
              <a:rPr lang="en-US" altLang="zh-CN" sz="2800" b="1" dirty="0" err="1">
                <a:solidFill>
                  <a:srgbClr val="000000"/>
                </a:solidFill>
                <a:latin typeface="宋体" panose="02010600030101010101" pitchFamily="2" charset="-122"/>
              </a:rPr>
              <a:t>D.E.Knuth</a:t>
            </a:r>
            <a:r>
              <a:rPr lang="zh-CN" altLang="en-US" sz="2800" b="1" dirty="0">
                <a:solidFill>
                  <a:srgbClr val="000000"/>
                </a:solidFill>
                <a:latin typeface="宋体" panose="02010600030101010101" pitchFamily="2" charset="-122"/>
              </a:rPr>
              <a:t>和</a:t>
            </a:r>
            <a:r>
              <a:rPr lang="en-US" altLang="zh-CN" sz="2800" b="1" dirty="0" err="1">
                <a:solidFill>
                  <a:srgbClr val="000000"/>
                </a:solidFill>
                <a:latin typeface="宋体" panose="02010600030101010101" pitchFamily="2" charset="-122"/>
              </a:rPr>
              <a:t>V.R.Pratt</a:t>
            </a:r>
            <a:r>
              <a:rPr lang="zh-CN" altLang="en-US" sz="2800" b="1" dirty="0">
                <a:solidFill>
                  <a:srgbClr val="000000"/>
                </a:solidFill>
                <a:latin typeface="宋体" panose="02010600030101010101" pitchFamily="2" charset="-122"/>
              </a:rPr>
              <a:t>仿照</a:t>
            </a:r>
            <a:r>
              <a:rPr lang="en-US" altLang="zh-CN" sz="2800" b="1" dirty="0">
                <a:solidFill>
                  <a:srgbClr val="000000"/>
                </a:solidFill>
                <a:latin typeface="宋体" panose="02010600030101010101" pitchFamily="2" charset="-122"/>
              </a:rPr>
              <a:t>S.A.Cook</a:t>
            </a:r>
            <a:r>
              <a:rPr lang="zh-CN" altLang="en-US" sz="2800" b="1" dirty="0">
                <a:solidFill>
                  <a:srgbClr val="000000"/>
                </a:solidFill>
                <a:latin typeface="宋体" panose="02010600030101010101" pitchFamily="2" charset="-122"/>
              </a:rPr>
              <a:t>的证明构造了一个算法，与此同时，</a:t>
            </a:r>
            <a:r>
              <a:rPr lang="en-US" altLang="zh-CN" sz="2800" b="1" dirty="0">
                <a:solidFill>
                  <a:srgbClr val="000000"/>
                </a:solidFill>
                <a:latin typeface="宋体" panose="02010600030101010101" pitchFamily="2" charset="-122"/>
              </a:rPr>
              <a:t>J.H.Morris</a:t>
            </a:r>
            <a:r>
              <a:rPr lang="zh-CN" altLang="en-US" sz="2800" b="1" dirty="0">
                <a:solidFill>
                  <a:srgbClr val="000000"/>
                </a:solidFill>
                <a:latin typeface="宋体" panose="02010600030101010101" pitchFamily="2" charset="-122"/>
              </a:rPr>
              <a:t>也得到相类似的算法，这样就产生了第一种线性时间复杂度的模式匹配算法</a:t>
            </a:r>
            <a:r>
              <a:rPr lang="en-US" altLang="zh-CN" sz="2800" b="1" dirty="0">
                <a:solidFill>
                  <a:srgbClr val="0033CC"/>
                </a:solidFill>
                <a:latin typeface="宋体" panose="02010600030101010101" pitchFamily="2" charset="-122"/>
              </a:rPr>
              <a:t>Knuth-Morris-Pratt </a:t>
            </a:r>
            <a:r>
              <a:rPr lang="zh-CN" altLang="en-US" sz="2800" b="1" dirty="0">
                <a:solidFill>
                  <a:srgbClr val="0033CC"/>
                </a:solidFill>
                <a:latin typeface="宋体" panose="02010600030101010101" pitchFamily="2" charset="-122"/>
              </a:rPr>
              <a:t>算法（简称为</a:t>
            </a:r>
            <a:r>
              <a:rPr lang="en-US" altLang="zh-CN" sz="2800" b="1" dirty="0">
                <a:solidFill>
                  <a:srgbClr val="0033CC"/>
                </a:solidFill>
                <a:latin typeface="宋体" panose="02010600030101010101" pitchFamily="2" charset="-122"/>
              </a:rPr>
              <a:t>KMP</a:t>
            </a:r>
            <a:r>
              <a:rPr lang="zh-CN" altLang="en-US" sz="2800" b="1" dirty="0">
                <a:solidFill>
                  <a:srgbClr val="0033CC"/>
                </a:solidFill>
                <a:latin typeface="宋体" panose="02010600030101010101" pitchFamily="2" charset="-122"/>
              </a:rPr>
              <a:t>算法）</a:t>
            </a:r>
            <a:r>
              <a:rPr lang="zh-CN" altLang="en-US" sz="2800" b="1" dirty="0">
                <a:solidFill>
                  <a:srgbClr val="000000"/>
                </a:solidFill>
                <a:latin typeface="宋体" panose="02010600030101010101" pitchFamily="2" charset="-122"/>
              </a:rPr>
              <a:t>。此种算法不仅时间复杂度良好，而且有一个非常好的特点，扫描文本时不需要回溯，这对于处理实时输入的文本有很大的好处。 </a:t>
            </a:r>
          </a:p>
          <a:p>
            <a:pPr lvl="1" algn="just">
              <a:lnSpc>
                <a:spcPct val="110000"/>
              </a:lnSpc>
              <a:spcBef>
                <a:spcPct val="20000"/>
              </a:spcBef>
              <a:buClrTx/>
            </a:pPr>
            <a:endParaRPr lang="zh-CN" altLang="en-US" sz="3200" b="1" dirty="0">
              <a:solidFill>
                <a:srgbClr val="000000"/>
              </a:solidFill>
              <a:latin typeface="宋体" panose="02010600030101010101" pitchFamily="2" charset="-122"/>
            </a:endParaRPr>
          </a:p>
        </p:txBody>
      </p:sp>
      <p:sp>
        <p:nvSpPr>
          <p:cNvPr id="166917" name="Rectangle 5"/>
          <p:cNvSpPr>
            <a:spLocks noRot="1" noChangeArrowheads="1"/>
          </p:cNvSpPr>
          <p:nvPr/>
        </p:nvSpPr>
        <p:spPr bwMode="auto">
          <a:xfrm>
            <a:off x="900113" y="232093"/>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20204" pitchFamily="34" charset="0"/>
              </a:rPr>
              <a:t>单模式匹配 算法</a:t>
            </a:r>
          </a:p>
        </p:txBody>
      </p:sp>
    </p:spTree>
    <p:extLst>
      <p:ext uri="{BB962C8B-B14F-4D97-AF65-F5344CB8AC3E}">
        <p14:creationId xmlns:p14="http://schemas.microsoft.com/office/powerpoint/2010/main" val="59012890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13</a:t>
            </a:fld>
            <a:endParaRPr lang="en-US" altLang="zh-CN" sz="1400" dirty="0"/>
          </a:p>
        </p:txBody>
      </p:sp>
      <p:sp>
        <p:nvSpPr>
          <p:cNvPr id="43010" name="Text Box 4"/>
          <p:cNvSpPr txBox="1"/>
          <p:nvPr/>
        </p:nvSpPr>
        <p:spPr>
          <a:xfrm>
            <a:off x="468313" y="836613"/>
            <a:ext cx="8135937" cy="4521815"/>
          </a:xfrm>
          <a:prstGeom prst="rect">
            <a:avLst/>
          </a:prstGeom>
          <a:noFill/>
          <a:ln w="9525">
            <a:noFill/>
          </a:ln>
        </p:spPr>
        <p:txBody>
          <a:bodyPr>
            <a:spAutoFit/>
          </a:bodyPr>
          <a:lstStyle/>
          <a:p>
            <a:pPr marL="342900" indent="-342900">
              <a:lnSpc>
                <a:spcPct val="110000"/>
              </a:lnSpc>
              <a:spcBef>
                <a:spcPct val="20000"/>
              </a:spcBef>
              <a:buFont typeface="Wingdings" pitchFamily="2" charset="2"/>
              <a:buChar char="n"/>
            </a:pPr>
            <a:r>
              <a:rPr lang="en-US" altLang="zh-CN" sz="3600" b="1" dirty="0">
                <a:solidFill>
                  <a:srgbClr val="C00000"/>
                </a:solidFill>
                <a:latin typeface="宋体" panose="02010600030101010101" pitchFamily="2" charset="-122"/>
              </a:rPr>
              <a:t>BM</a:t>
            </a:r>
            <a:r>
              <a:rPr lang="zh-CN" altLang="en-US" sz="3600" b="1" dirty="0">
                <a:solidFill>
                  <a:srgbClr val="C00000"/>
                </a:solidFill>
                <a:latin typeface="宋体" panose="02010600030101010101" pitchFamily="2" charset="-122"/>
              </a:rPr>
              <a:t>算法</a:t>
            </a:r>
            <a:endParaRPr lang="en-US" altLang="zh-CN" sz="3600" b="1" dirty="0">
              <a:solidFill>
                <a:srgbClr val="C00000"/>
              </a:solidFill>
              <a:latin typeface="宋体" panose="02010600030101010101" pitchFamily="2" charset="-122"/>
            </a:endParaRPr>
          </a:p>
          <a:p>
            <a:pPr lvl="1" algn="just">
              <a:lnSpc>
                <a:spcPct val="110000"/>
              </a:lnSpc>
              <a:spcBef>
                <a:spcPct val="20000"/>
              </a:spcBef>
              <a:buClrTx/>
            </a:pPr>
            <a:r>
              <a:rPr lang="en-US" altLang="zh-CN" sz="2800" b="1" dirty="0">
                <a:solidFill>
                  <a:srgbClr val="000000"/>
                </a:solidFill>
                <a:latin typeface="宋体" panose="02010600030101010101" pitchFamily="2" charset="-122"/>
              </a:rPr>
              <a:t>1977</a:t>
            </a:r>
            <a:r>
              <a:rPr lang="zh-CN" altLang="en-US" sz="2800" b="1" dirty="0">
                <a:solidFill>
                  <a:srgbClr val="000000"/>
                </a:solidFill>
                <a:latin typeface="宋体" panose="02010600030101010101" pitchFamily="2" charset="-122"/>
              </a:rPr>
              <a:t>年，</a:t>
            </a:r>
            <a:r>
              <a:rPr lang="en-US" altLang="zh-CN" sz="2800" b="1" dirty="0" err="1">
                <a:latin typeface="宋体" panose="02010600030101010101" pitchFamily="2" charset="-122"/>
              </a:rPr>
              <a:t>R.S.</a:t>
            </a:r>
            <a:r>
              <a:rPr lang="en-US" altLang="zh-CN" sz="2800" b="1" dirty="0" err="1">
                <a:solidFill>
                  <a:srgbClr val="0033CC"/>
                </a:solidFill>
                <a:latin typeface="宋体" panose="02010600030101010101" pitchFamily="2" charset="-122"/>
              </a:rPr>
              <a:t>Boyer</a:t>
            </a:r>
            <a:r>
              <a:rPr lang="zh-CN" altLang="en-US" sz="2800" b="1" dirty="0">
                <a:solidFill>
                  <a:srgbClr val="0033CC"/>
                </a:solidFill>
                <a:latin typeface="宋体" panose="02010600030101010101" pitchFamily="2" charset="-122"/>
              </a:rPr>
              <a:t>和</a:t>
            </a:r>
            <a:r>
              <a:rPr lang="en-US" altLang="zh-CN" sz="2800" b="1" dirty="0">
                <a:latin typeface="宋体" panose="02010600030101010101" pitchFamily="2" charset="-122"/>
              </a:rPr>
              <a:t>J.S.</a:t>
            </a:r>
            <a:r>
              <a:rPr lang="en-US" altLang="zh-CN" sz="2800" b="1" dirty="0">
                <a:solidFill>
                  <a:srgbClr val="0033CC"/>
                </a:solidFill>
                <a:latin typeface="宋体" panose="02010600030101010101" pitchFamily="2" charset="-122"/>
              </a:rPr>
              <a:t>Moore</a:t>
            </a:r>
            <a:r>
              <a:rPr lang="zh-CN" altLang="en-US" sz="2800" b="1" dirty="0">
                <a:solidFill>
                  <a:srgbClr val="000000"/>
                </a:solidFill>
                <a:latin typeface="宋体" panose="02010600030101010101" pitchFamily="2" charset="-122"/>
              </a:rPr>
              <a:t>两人设计了一种新的算法</a:t>
            </a:r>
            <a:r>
              <a:rPr lang="en-US" altLang="zh-CN" sz="2800" b="1" dirty="0">
                <a:solidFill>
                  <a:srgbClr val="0033CC"/>
                </a:solidFill>
                <a:latin typeface="宋体" panose="02010600030101010101" pitchFamily="2" charset="-122"/>
              </a:rPr>
              <a:t>Boyer-Moore </a:t>
            </a:r>
            <a:r>
              <a:rPr lang="en-US" altLang="zh-CN" sz="2800" b="1" dirty="0">
                <a:solidFill>
                  <a:srgbClr val="000000"/>
                </a:solidFill>
                <a:latin typeface="宋体" panose="02010600030101010101" pitchFamily="2" charset="-122"/>
              </a:rPr>
              <a:t>(</a:t>
            </a:r>
            <a:r>
              <a:rPr lang="en-US" altLang="zh-CN" sz="2800" b="1" dirty="0">
                <a:solidFill>
                  <a:srgbClr val="0033CC"/>
                </a:solidFill>
                <a:latin typeface="宋体" panose="02010600030101010101" pitchFamily="2" charset="-122"/>
              </a:rPr>
              <a:t> </a:t>
            </a:r>
            <a:r>
              <a:rPr lang="zh-CN" altLang="en-US" sz="2800" b="1" dirty="0">
                <a:solidFill>
                  <a:srgbClr val="0033CC"/>
                </a:solidFill>
                <a:latin typeface="宋体" panose="02010600030101010101" pitchFamily="2" charset="-122"/>
              </a:rPr>
              <a:t>简称</a:t>
            </a:r>
            <a:r>
              <a:rPr lang="en-US" altLang="zh-CN" sz="2800" b="1" dirty="0">
                <a:solidFill>
                  <a:srgbClr val="0033CC"/>
                </a:solidFill>
                <a:latin typeface="宋体" panose="02010600030101010101" pitchFamily="2" charset="-122"/>
              </a:rPr>
              <a:t>BM</a:t>
            </a:r>
            <a:r>
              <a:rPr lang="zh-CN" altLang="en-US" sz="2800" b="1" dirty="0">
                <a:solidFill>
                  <a:srgbClr val="0033CC"/>
                </a:solidFill>
                <a:latin typeface="宋体" panose="02010600030101010101" pitchFamily="2" charset="-122"/>
              </a:rPr>
              <a:t>算法</a:t>
            </a:r>
            <a:r>
              <a:rPr lang="en-US" altLang="zh-CN" sz="2800" b="1" dirty="0">
                <a:solidFill>
                  <a:srgbClr val="000000"/>
                </a:solidFill>
                <a:latin typeface="宋体" panose="02010600030101010101" pitchFamily="2" charset="-122"/>
              </a:rPr>
              <a:t>)</a:t>
            </a:r>
            <a:r>
              <a:rPr lang="zh-CN" altLang="en-US" sz="2800" b="1" dirty="0">
                <a:solidFill>
                  <a:srgbClr val="000000"/>
                </a:solidFill>
                <a:latin typeface="宋体" panose="02010600030101010101" pitchFamily="2" charset="-122"/>
              </a:rPr>
              <a:t>，该算法可以实现跳跃查寻，大多数情况下只需扫描文本中的一部分字符。尽管它的时间复杂度并不是最好，但是实际效果却常常是最快的。因此，</a:t>
            </a:r>
            <a:r>
              <a:rPr lang="en-US" altLang="zh-CN" sz="2800" b="1" dirty="0">
                <a:solidFill>
                  <a:srgbClr val="000000"/>
                </a:solidFill>
                <a:latin typeface="宋体" panose="02010600030101010101" pitchFamily="2" charset="-122"/>
              </a:rPr>
              <a:t>BM</a:t>
            </a:r>
            <a:r>
              <a:rPr lang="zh-CN" altLang="en-US" sz="2800" b="1" dirty="0">
                <a:solidFill>
                  <a:srgbClr val="000000"/>
                </a:solidFill>
                <a:latin typeface="宋体" panose="02010600030101010101" pitchFamily="2" charset="-122"/>
              </a:rPr>
              <a:t>算法得到了很好的研究，衍生出许多变种，如</a:t>
            </a:r>
            <a:r>
              <a:rPr lang="en-US" altLang="zh-CN" sz="2800" b="1" dirty="0">
                <a:solidFill>
                  <a:srgbClr val="000000"/>
                </a:solidFill>
                <a:latin typeface="宋体" panose="02010600030101010101" pitchFamily="2" charset="-122"/>
              </a:rPr>
              <a:t>Horspool-BM, Tuned-BM</a:t>
            </a:r>
            <a:r>
              <a:rPr lang="zh-CN" altLang="en-US" sz="2800" b="1" dirty="0">
                <a:solidFill>
                  <a:srgbClr val="000000"/>
                </a:solidFill>
                <a:latin typeface="宋体" panose="02010600030101010101" pitchFamily="2" charset="-122"/>
              </a:rPr>
              <a:t>和</a:t>
            </a:r>
            <a:r>
              <a:rPr lang="en-US" altLang="zh-CN" sz="2800" b="1" dirty="0">
                <a:solidFill>
                  <a:srgbClr val="000000"/>
                </a:solidFill>
                <a:latin typeface="宋体" panose="02010600030101010101" pitchFamily="2" charset="-122"/>
              </a:rPr>
              <a:t>QS</a:t>
            </a:r>
            <a:r>
              <a:rPr lang="zh-CN" altLang="en-US" sz="2800" b="1" dirty="0">
                <a:solidFill>
                  <a:srgbClr val="000000"/>
                </a:solidFill>
                <a:latin typeface="宋体" panose="02010600030101010101" pitchFamily="2" charset="-122"/>
              </a:rPr>
              <a:t>等，这些算法至今都是最活跃的算法。</a:t>
            </a:r>
          </a:p>
        </p:txBody>
      </p:sp>
      <p:sp>
        <p:nvSpPr>
          <p:cNvPr id="166917" name="Rectangle 5"/>
          <p:cNvSpPr>
            <a:spLocks noRot="1" noChangeArrowheads="1"/>
          </p:cNvSpPr>
          <p:nvPr/>
        </p:nvSpPr>
        <p:spPr bwMode="auto">
          <a:xfrm>
            <a:off x="900113" y="232093"/>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20204" pitchFamily="34" charset="0"/>
              </a:rPr>
              <a:t>单模式匹配 算法</a:t>
            </a:r>
          </a:p>
        </p:txBody>
      </p:sp>
      <p:sp>
        <p:nvSpPr>
          <p:cNvPr id="3" name="文本框 2">
            <a:extLst>
              <a:ext uri="{FF2B5EF4-FFF2-40B4-BE49-F238E27FC236}">
                <a16:creationId xmlns:a16="http://schemas.microsoft.com/office/drawing/2014/main" id="{EFD3A36F-F844-4C50-36D1-68A6F0F8C568}"/>
              </a:ext>
            </a:extLst>
          </p:cNvPr>
          <p:cNvSpPr txBox="1"/>
          <p:nvPr/>
        </p:nvSpPr>
        <p:spPr>
          <a:xfrm>
            <a:off x="544429" y="5258070"/>
            <a:ext cx="8275636" cy="1163652"/>
          </a:xfrm>
          <a:prstGeom prst="rect">
            <a:avLst/>
          </a:prstGeom>
          <a:noFill/>
        </p:spPr>
        <p:txBody>
          <a:bodyPr wrap="square">
            <a:spAutoFit/>
          </a:bodyPr>
          <a:lstStyle/>
          <a:p>
            <a:pPr algn="just">
              <a:lnSpc>
                <a:spcPct val="120000"/>
              </a:lnSpc>
              <a:spcBef>
                <a:spcPct val="20000"/>
              </a:spcBef>
              <a:buClrTx/>
            </a:pPr>
            <a:r>
              <a:rPr lang="en-US" altLang="zh-CN" sz="2000" b="1" dirty="0">
                <a:solidFill>
                  <a:srgbClr val="C00000"/>
                </a:solidFill>
                <a:latin typeface="宋体" panose="02010600030101010101" pitchFamily="2" charset="-122"/>
              </a:rPr>
              <a:t>KMP</a:t>
            </a:r>
            <a:r>
              <a:rPr lang="zh-CN" altLang="en-US" sz="2000" b="1" dirty="0">
                <a:solidFill>
                  <a:srgbClr val="C00000"/>
                </a:solidFill>
                <a:latin typeface="宋体" panose="02010600030101010101" pitchFamily="2" charset="-122"/>
              </a:rPr>
              <a:t>算法是充分利用已经比较过的字符信息来提高效率，而</a:t>
            </a:r>
            <a:r>
              <a:rPr lang="en-US" altLang="zh-CN" sz="2000" b="1" dirty="0">
                <a:solidFill>
                  <a:srgbClr val="C00000"/>
                </a:solidFill>
                <a:latin typeface="宋体" panose="02010600030101010101" pitchFamily="2" charset="-122"/>
              </a:rPr>
              <a:t>BM</a:t>
            </a:r>
            <a:r>
              <a:rPr lang="zh-CN" altLang="en-US" sz="2000" b="1" dirty="0">
                <a:solidFill>
                  <a:srgbClr val="C00000"/>
                </a:solidFill>
                <a:latin typeface="宋体" panose="02010600030101010101" pitchFamily="2" charset="-122"/>
              </a:rPr>
              <a:t>算法则是从利用匹配失败时获得的信息出发提高效率，这也是模式匹配算法提高效率的两条最主要途径。</a:t>
            </a:r>
            <a:r>
              <a:rPr lang="zh-CN" altLang="en-US" sz="2000" b="1" dirty="0">
                <a:solidFill>
                  <a:srgbClr val="C00000"/>
                </a:solidFill>
                <a:latin typeface="Arial" panose="020B0604020202020204" pitchFamily="34" charset="0"/>
              </a:rPr>
              <a:t>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E5F8A8-C1D7-779B-1DC7-EE9811F15D68}"/>
              </a:ext>
            </a:extLst>
          </p:cNvPr>
          <p:cNvSpPr txBox="1"/>
          <p:nvPr/>
        </p:nvSpPr>
        <p:spPr>
          <a:xfrm>
            <a:off x="2286000" y="3200345"/>
            <a:ext cx="4572000" cy="769441"/>
          </a:xfrm>
          <a:prstGeom prst="rect">
            <a:avLst/>
          </a:prstGeom>
          <a:noFill/>
        </p:spPr>
        <p:txBody>
          <a:bodyPr wrap="square">
            <a:spAutoFit/>
          </a:bodyPr>
          <a:lstStyle/>
          <a:p>
            <a:pPr algn="ctr"/>
            <a:r>
              <a:rPr lang="en-US" altLang="zh-CN" sz="4400" dirty="0">
                <a:solidFill>
                  <a:srgbClr val="C00000"/>
                </a:solidFill>
                <a:effectLst>
                  <a:outerShdw blurRad="38100" dist="38100" dir="2700000">
                    <a:srgbClr val="000000"/>
                  </a:outerShdw>
                </a:effectLst>
              </a:rPr>
              <a:t>BF</a:t>
            </a:r>
            <a:r>
              <a:rPr lang="zh-CN" altLang="en-US" sz="4400" dirty="0">
                <a:solidFill>
                  <a:srgbClr val="C00000"/>
                </a:solidFill>
                <a:effectLst>
                  <a:outerShdw blurRad="38100" dist="38100" dir="2700000">
                    <a:srgbClr val="000000"/>
                  </a:outerShdw>
                </a:effectLst>
              </a:rPr>
              <a:t>算法 </a:t>
            </a:r>
            <a:endParaRPr lang="zh-CN" altLang="en-US" sz="4400" dirty="0">
              <a:solidFill>
                <a:srgbClr val="C00000"/>
              </a:solidFill>
            </a:endParaRPr>
          </a:p>
        </p:txBody>
      </p:sp>
      <p:sp>
        <p:nvSpPr>
          <p:cNvPr id="4" name="文本框 3">
            <a:extLst>
              <a:ext uri="{FF2B5EF4-FFF2-40B4-BE49-F238E27FC236}">
                <a16:creationId xmlns:a16="http://schemas.microsoft.com/office/drawing/2014/main" id="{12993DE7-9809-0C90-6636-DAB1FE60792F}"/>
              </a:ext>
            </a:extLst>
          </p:cNvPr>
          <p:cNvSpPr txBox="1"/>
          <p:nvPr/>
        </p:nvSpPr>
        <p:spPr>
          <a:xfrm>
            <a:off x="2310693" y="1700808"/>
            <a:ext cx="4572000" cy="646331"/>
          </a:xfrm>
          <a:prstGeom prst="rect">
            <a:avLst/>
          </a:prstGeom>
          <a:noFill/>
        </p:spPr>
        <p:txBody>
          <a:bodyPr wrap="square">
            <a:spAutoFit/>
          </a:bodyPr>
          <a:lstStyle/>
          <a:p>
            <a:pPr algn="ctr"/>
            <a:r>
              <a:rPr lang="zh-CN" altLang="en-US" sz="3600" dirty="0">
                <a:effectLst>
                  <a:outerShdw blurRad="38100" dist="38100" dir="2700000">
                    <a:srgbClr val="000000"/>
                  </a:outerShdw>
                </a:effectLst>
              </a:rPr>
              <a:t>单模式匹配</a:t>
            </a:r>
            <a:endParaRPr lang="zh-CN" altLang="en-US" sz="3600" dirty="0"/>
          </a:p>
        </p:txBody>
      </p:sp>
    </p:spTree>
    <p:extLst>
      <p:ext uri="{BB962C8B-B14F-4D97-AF65-F5344CB8AC3E}">
        <p14:creationId xmlns:p14="http://schemas.microsoft.com/office/powerpoint/2010/main" val="262794774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15</a:t>
            </a:fld>
            <a:endParaRPr lang="en-US" altLang="zh-CN" sz="1400" dirty="0"/>
          </a:p>
        </p:txBody>
      </p:sp>
      <p:sp>
        <p:nvSpPr>
          <p:cNvPr id="62466" name="Rectangle 2"/>
          <p:cNvSpPr>
            <a:spLocks noGrp="1" noRot="1" noChangeArrowheads="1"/>
          </p:cNvSpPr>
          <p:nvPr>
            <p:ph type="title"/>
          </p:nvPr>
        </p:nvSpPr>
        <p:spPr>
          <a:xfrm>
            <a:off x="628650" y="-89535"/>
            <a:ext cx="7886700" cy="13255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BF </a:t>
            </a: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算法</a:t>
            </a:r>
          </a:p>
        </p:txBody>
      </p:sp>
      <p:sp>
        <p:nvSpPr>
          <p:cNvPr id="45059" name="Rectangle 3"/>
          <p:cNvSpPr>
            <a:spLocks noGrp="1" noRot="1"/>
          </p:cNvSpPr>
          <p:nvPr>
            <p:ph idx="1"/>
          </p:nvPr>
        </p:nvSpPr>
        <p:spPr/>
        <p:txBody>
          <a:bodyPr vert="horz" wrap="square" lIns="91440" tIns="45720" rIns="91440" bIns="45720" anchor="t"/>
          <a:lstStyle/>
          <a:p>
            <a:pPr eaLnBrk="1" hangingPunct="1"/>
            <a:r>
              <a:rPr lang="zh-CN" altLang="en-US" sz="2800" dirty="0"/>
              <a:t>主要思想：</a:t>
            </a:r>
          </a:p>
          <a:p>
            <a:pPr lvl="1" eaLnBrk="1" hangingPunct="1"/>
            <a:r>
              <a:rPr lang="en-US" altLang="zh-CN" sz="2400" dirty="0"/>
              <a:t>BF</a:t>
            </a:r>
            <a:r>
              <a:rPr lang="zh-CN" altLang="en-US" sz="2400" dirty="0"/>
              <a:t>算法是出现最早的一种算法，其思想非常简单：从左向右，依次比较，每次移动一个字符位置。比较方向可以任意选定。无预处理阶段。</a:t>
            </a:r>
          </a:p>
        </p:txBody>
      </p:sp>
      <p:sp>
        <p:nvSpPr>
          <p:cNvPr id="45060" name="Rectangle 4"/>
          <p:cNvSpPr>
            <a:spLocks noRot="1"/>
          </p:cNvSpPr>
          <p:nvPr/>
        </p:nvSpPr>
        <p:spPr>
          <a:xfrm>
            <a:off x="611188" y="3789363"/>
            <a:ext cx="8153400" cy="1973262"/>
          </a:xfrm>
          <a:prstGeom prst="rect">
            <a:avLst/>
          </a:prstGeom>
          <a:noFill/>
          <a:ln w="9525">
            <a:noFill/>
          </a:ln>
        </p:spPr>
        <p:txBody>
          <a:bodyPr/>
          <a:lstStyle/>
          <a:p>
            <a:pPr marL="342900" indent="-342900">
              <a:spcBef>
                <a:spcPct val="20000"/>
              </a:spcBef>
              <a:buClr>
                <a:schemeClr val="hlink"/>
              </a:buClr>
              <a:buFont typeface="Wingdings" panose="05000000000000000000" pitchFamily="2" charset="2"/>
              <a:buChar char="l"/>
            </a:pPr>
            <a:r>
              <a:rPr lang="zh-CN" altLang="en-US" sz="2800" b="1" dirty="0">
                <a:solidFill>
                  <a:srgbClr val="030301"/>
                </a:solidFill>
                <a:latin typeface="Arial" panose="020B0604020202020204" pitchFamily="34" charset="0"/>
              </a:rPr>
              <a:t>原理：</a:t>
            </a:r>
          </a:p>
          <a:p>
            <a:pPr marL="742950" lvl="1" indent="-285750">
              <a:spcBef>
                <a:spcPct val="20000"/>
              </a:spcBef>
              <a:buClr>
                <a:schemeClr val="tx2"/>
              </a:buClr>
              <a:buSzPct val="85000"/>
              <a:buFont typeface="Arial" panose="020B0604020202020204" pitchFamily="34" charset="0"/>
              <a:buChar char="−"/>
            </a:pPr>
            <a:r>
              <a:rPr lang="zh-CN" altLang="en-US" b="1" dirty="0">
                <a:solidFill>
                  <a:srgbClr val="030301"/>
                </a:solidFill>
                <a:latin typeface="Arial" panose="020B0604020202020204" pitchFamily="34" charset="0"/>
              </a:rPr>
              <a:t>在主串 </a:t>
            </a:r>
            <a:r>
              <a:rPr lang="en-US" altLang="zh-CN" b="1" dirty="0">
                <a:solidFill>
                  <a:srgbClr val="030301"/>
                </a:solidFill>
                <a:latin typeface="Arial" panose="020B0604020202020204" pitchFamily="34" charset="0"/>
              </a:rPr>
              <a:t>s </a:t>
            </a:r>
            <a:r>
              <a:rPr lang="zh-CN" altLang="en-US" b="1" dirty="0">
                <a:solidFill>
                  <a:srgbClr val="030301"/>
                </a:solidFill>
                <a:latin typeface="Arial" panose="020B0604020202020204" pitchFamily="34" charset="0"/>
              </a:rPr>
              <a:t>中从第 </a:t>
            </a:r>
            <a:r>
              <a:rPr lang="en-US" altLang="zh-CN" b="1" dirty="0">
                <a:solidFill>
                  <a:srgbClr val="030301"/>
                </a:solidFill>
                <a:latin typeface="Arial" panose="020B0604020202020204" pitchFamily="34" charset="0"/>
              </a:rPr>
              <a:t>i ( i  </a:t>
            </a:r>
            <a:r>
              <a:rPr lang="zh-CN" altLang="en-US" b="1" dirty="0">
                <a:solidFill>
                  <a:srgbClr val="030301"/>
                </a:solidFill>
                <a:latin typeface="Arial" panose="020B0604020202020204" pitchFamily="34" charset="0"/>
              </a:rPr>
              <a:t>的 初值为 </a:t>
            </a:r>
            <a:r>
              <a:rPr lang="en-US" altLang="zh-CN" b="1" dirty="0">
                <a:solidFill>
                  <a:srgbClr val="030301"/>
                </a:solidFill>
                <a:latin typeface="Arial" panose="020B0604020202020204" pitchFamily="34" charset="0"/>
              </a:rPr>
              <a:t>start)</a:t>
            </a:r>
            <a:r>
              <a:rPr lang="zh-CN" altLang="en-US" b="1" dirty="0">
                <a:solidFill>
                  <a:srgbClr val="030301"/>
                </a:solidFill>
                <a:latin typeface="Arial" panose="020B0604020202020204" pitchFamily="34" charset="0"/>
              </a:rPr>
              <a:t>个字符起，并且长度和 </a:t>
            </a:r>
            <a:r>
              <a:rPr lang="en-US" altLang="zh-CN" b="1" dirty="0">
                <a:solidFill>
                  <a:srgbClr val="030301"/>
                </a:solidFill>
                <a:latin typeface="Arial" panose="020B0604020202020204" pitchFamily="34" charset="0"/>
              </a:rPr>
              <a:t>t </a:t>
            </a:r>
            <a:r>
              <a:rPr lang="zh-CN" altLang="en-US" b="1" dirty="0">
                <a:solidFill>
                  <a:srgbClr val="030301"/>
                </a:solidFill>
                <a:latin typeface="Arial" panose="020B0604020202020204" pitchFamily="34" charset="0"/>
              </a:rPr>
              <a:t>串相等的子串和 </a:t>
            </a:r>
            <a:r>
              <a:rPr lang="en-US" altLang="zh-CN" b="1" dirty="0">
                <a:solidFill>
                  <a:srgbClr val="030301"/>
                </a:solidFill>
                <a:latin typeface="Arial" panose="020B0604020202020204" pitchFamily="34" charset="0"/>
              </a:rPr>
              <a:t>t  </a:t>
            </a:r>
            <a:r>
              <a:rPr lang="zh-CN" altLang="en-US" b="1" dirty="0">
                <a:solidFill>
                  <a:srgbClr val="030301"/>
                </a:solidFill>
                <a:latin typeface="Arial" panose="020B0604020202020204" pitchFamily="34" charset="0"/>
              </a:rPr>
              <a:t>比较，若相等，则求得函数值为 </a:t>
            </a:r>
            <a:r>
              <a:rPr lang="en-US" altLang="zh-CN" b="1" dirty="0">
                <a:solidFill>
                  <a:srgbClr val="030301"/>
                </a:solidFill>
                <a:latin typeface="Arial" panose="020B0604020202020204" pitchFamily="34" charset="0"/>
              </a:rPr>
              <a:t>i  , </a:t>
            </a:r>
            <a:r>
              <a:rPr lang="zh-CN" altLang="en-US" b="1" dirty="0">
                <a:solidFill>
                  <a:srgbClr val="030301"/>
                </a:solidFill>
                <a:latin typeface="Arial" panose="020B0604020202020204" pitchFamily="34" charset="0"/>
              </a:rPr>
              <a:t>否则 </a:t>
            </a:r>
            <a:r>
              <a:rPr lang="en-US" altLang="zh-CN" b="1" dirty="0">
                <a:solidFill>
                  <a:srgbClr val="030301"/>
                </a:solidFill>
                <a:latin typeface="Arial" panose="020B0604020202020204" pitchFamily="34" charset="0"/>
              </a:rPr>
              <a:t>i </a:t>
            </a:r>
            <a:r>
              <a:rPr lang="zh-CN" altLang="en-US" b="1" dirty="0">
                <a:solidFill>
                  <a:srgbClr val="030301"/>
                </a:solidFill>
                <a:latin typeface="Arial" panose="020B0604020202020204" pitchFamily="34" charset="0"/>
              </a:rPr>
              <a:t>增</a:t>
            </a:r>
            <a:r>
              <a:rPr lang="en-US" altLang="zh-CN" b="1" dirty="0">
                <a:solidFill>
                  <a:srgbClr val="030301"/>
                </a:solidFill>
                <a:latin typeface="Arial" panose="020B0604020202020204" pitchFamily="34" charset="0"/>
              </a:rPr>
              <a:t>1 </a:t>
            </a:r>
            <a:r>
              <a:rPr lang="zh-CN" altLang="en-US" b="1" dirty="0">
                <a:solidFill>
                  <a:srgbClr val="030301"/>
                </a:solidFill>
                <a:latin typeface="Arial" panose="020B0604020202020204" pitchFamily="34" charset="0"/>
              </a:rPr>
              <a:t>，直至串 </a:t>
            </a:r>
            <a:r>
              <a:rPr lang="en-US" altLang="zh-CN" b="1" dirty="0">
                <a:solidFill>
                  <a:srgbClr val="030301"/>
                </a:solidFill>
                <a:latin typeface="Arial" panose="020B0604020202020204" pitchFamily="34" charset="0"/>
              </a:rPr>
              <a:t>s </a:t>
            </a:r>
            <a:r>
              <a:rPr lang="zh-CN" altLang="en-US" b="1" dirty="0">
                <a:solidFill>
                  <a:srgbClr val="030301"/>
                </a:solidFill>
                <a:latin typeface="Arial" panose="020B0604020202020204" pitchFamily="34" charset="0"/>
              </a:rPr>
              <a:t>中不存在从  </a:t>
            </a:r>
            <a:r>
              <a:rPr lang="en-US" altLang="zh-CN" b="1" dirty="0">
                <a:solidFill>
                  <a:srgbClr val="030301"/>
                </a:solidFill>
                <a:latin typeface="Arial" panose="020B0604020202020204" pitchFamily="34" charset="0"/>
              </a:rPr>
              <a:t>i </a:t>
            </a:r>
            <a:r>
              <a:rPr lang="zh-CN" altLang="en-US" b="1" dirty="0">
                <a:solidFill>
                  <a:srgbClr val="030301"/>
                </a:solidFill>
                <a:latin typeface="Arial" panose="020B0604020202020204" pitchFamily="34" charset="0"/>
              </a:rPr>
              <a:t>开始和 </a:t>
            </a:r>
            <a:r>
              <a:rPr lang="en-US" altLang="zh-CN" b="1" dirty="0">
                <a:solidFill>
                  <a:srgbClr val="030301"/>
                </a:solidFill>
                <a:latin typeface="Arial" panose="020B0604020202020204" pitchFamily="34" charset="0"/>
              </a:rPr>
              <a:t>t </a:t>
            </a:r>
            <a:r>
              <a:rPr lang="zh-CN" altLang="en-US" b="1" dirty="0">
                <a:solidFill>
                  <a:srgbClr val="030301"/>
                </a:solidFill>
                <a:latin typeface="Arial" panose="020B0604020202020204" pitchFamily="34" charset="0"/>
              </a:rPr>
              <a:t>相等的子串为止。</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16</a:t>
            </a:fld>
            <a:endParaRPr lang="en-US" altLang="zh-CN" sz="1400" dirty="0"/>
          </a:p>
        </p:txBody>
      </p:sp>
      <p:sp>
        <p:nvSpPr>
          <p:cNvPr id="201730" name="Rectangle 2"/>
          <p:cNvSpPr>
            <a:spLocks noGrp="1" noRot="1" noChangeArrowheads="1"/>
          </p:cNvSpPr>
          <p:nvPr>
            <p:ph type="title"/>
          </p:nvPr>
        </p:nvSpPr>
        <p:spPr>
          <a:xfrm>
            <a:off x="628650" y="53975"/>
            <a:ext cx="7886700" cy="1325563"/>
          </a:xfrm>
        </p:spPr>
        <p:txBody>
          <a:bodyPr vert="horz" wrap="square" lIns="91440" tIns="45720" rIns="91440" bIns="45720" numCol="1" anchor="ctr" anchorCtr="0" compatLnSpc="1"/>
          <a:lstStyle/>
          <a:p>
            <a:pPr algn="l" eaLnBrk="1" hangingPunct="1"/>
            <a:r>
              <a:rPr lang="zh-CN" altLang="en-US" dirty="0">
                <a:effectLst>
                  <a:outerShdw blurRad="38100" dist="38100" dir="2700000">
                    <a:srgbClr val="000000"/>
                  </a:outerShdw>
                </a:effectLst>
              </a:rPr>
              <a:t>举例：</a:t>
            </a:r>
          </a:p>
        </p:txBody>
      </p:sp>
      <p:sp>
        <p:nvSpPr>
          <p:cNvPr id="47107" name="Rectangle 3"/>
          <p:cNvSpPr>
            <a:spLocks noGrp="1" noRot="1"/>
          </p:cNvSpPr>
          <p:nvPr>
            <p:ph idx="1"/>
          </p:nvPr>
        </p:nvSpPr>
        <p:spPr/>
        <p:txBody>
          <a:bodyPr vert="horz" wrap="square" lIns="91440" tIns="45720" rIns="91440" bIns="45720" anchor="t"/>
          <a:lstStyle/>
          <a:p>
            <a:pPr eaLnBrk="1" hangingPunct="1">
              <a:buNone/>
            </a:pPr>
            <a:r>
              <a:rPr lang="zh-CN" altLang="en-US" sz="2400" dirty="0"/>
              <a:t>文本：</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eaLnBrk="1" hangingPunct="1">
              <a:buNone/>
            </a:pPr>
            <a:r>
              <a:rPr lang="zh-CN" altLang="en-US" sz="2400" dirty="0"/>
              <a:t>模式：</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p>
        </p:txBody>
      </p:sp>
      <p:sp>
        <p:nvSpPr>
          <p:cNvPr id="2" name="文本框 1">
            <a:extLst>
              <a:ext uri="{FF2B5EF4-FFF2-40B4-BE49-F238E27FC236}">
                <a16:creationId xmlns:a16="http://schemas.microsoft.com/office/drawing/2014/main" id="{81BAD696-F79A-A50D-7ED7-D336A4B9F5C5}"/>
              </a:ext>
            </a:extLst>
          </p:cNvPr>
          <p:cNvSpPr txBox="1"/>
          <p:nvPr/>
        </p:nvSpPr>
        <p:spPr>
          <a:xfrm>
            <a:off x="827584" y="3958344"/>
            <a:ext cx="1843774" cy="461665"/>
          </a:xfrm>
          <a:prstGeom prst="rect">
            <a:avLst/>
          </a:prstGeom>
          <a:noFill/>
        </p:spPr>
        <p:txBody>
          <a:bodyPr wrap="none" rtlCol="0">
            <a:spAutoFit/>
          </a:bodyPr>
          <a:lstStyle/>
          <a:p>
            <a:r>
              <a:rPr kumimoji="1" lang="zh-CN" altLang="en-US" b="1" dirty="0">
                <a:solidFill>
                  <a:srgbClr val="0070C0"/>
                </a:solidFill>
              </a:rPr>
              <a:t>文本长度 </a:t>
            </a:r>
            <a:r>
              <a:rPr kumimoji="1" lang="en-US" altLang="zh-CN" b="1" dirty="0">
                <a:solidFill>
                  <a:srgbClr val="0070C0"/>
                </a:solidFill>
              </a:rPr>
              <a:t>15</a:t>
            </a:r>
            <a:endParaRPr kumimoji="1" lang="zh-CN" altLang="en-US" b="1" dirty="0">
              <a:solidFill>
                <a:srgbClr val="0070C0"/>
              </a:solidFill>
            </a:endParaRPr>
          </a:p>
        </p:txBody>
      </p:sp>
      <p:sp>
        <p:nvSpPr>
          <p:cNvPr id="3" name="文本框 2">
            <a:extLst>
              <a:ext uri="{FF2B5EF4-FFF2-40B4-BE49-F238E27FC236}">
                <a16:creationId xmlns:a16="http://schemas.microsoft.com/office/drawing/2014/main" id="{F26563C7-1B82-FAB0-4892-B223CFC4C394}"/>
              </a:ext>
            </a:extLst>
          </p:cNvPr>
          <p:cNvSpPr txBox="1"/>
          <p:nvPr/>
        </p:nvSpPr>
        <p:spPr>
          <a:xfrm>
            <a:off x="827584" y="3284984"/>
            <a:ext cx="1672253" cy="461665"/>
          </a:xfrm>
          <a:prstGeom prst="rect">
            <a:avLst/>
          </a:prstGeom>
          <a:noFill/>
        </p:spPr>
        <p:txBody>
          <a:bodyPr wrap="none" rtlCol="0">
            <a:spAutoFit/>
          </a:bodyPr>
          <a:lstStyle/>
          <a:p>
            <a:r>
              <a:rPr kumimoji="1" lang="zh-CN" altLang="en-US" b="1" dirty="0">
                <a:solidFill>
                  <a:srgbClr val="0070C0"/>
                </a:solidFill>
              </a:rPr>
              <a:t>模式长度 </a:t>
            </a:r>
            <a:r>
              <a:rPr kumimoji="1" lang="en-US" altLang="zh-CN" b="1" dirty="0">
                <a:solidFill>
                  <a:srgbClr val="0070C0"/>
                </a:solidFill>
              </a:rPr>
              <a:t>8</a:t>
            </a:r>
            <a:endParaRPr kumimoji="1" lang="zh-CN" altLang="en-US" b="1" dirty="0">
              <a:solidFill>
                <a:srgbClr val="0070C0"/>
              </a:solidFill>
            </a:endParaRPr>
          </a:p>
        </p:txBody>
      </p:sp>
      <p:sp>
        <p:nvSpPr>
          <p:cNvPr id="4" name="文本框 3">
            <a:extLst>
              <a:ext uri="{FF2B5EF4-FFF2-40B4-BE49-F238E27FC236}">
                <a16:creationId xmlns:a16="http://schemas.microsoft.com/office/drawing/2014/main" id="{5ED35168-D0F7-EA25-FCCB-AB79B3097D22}"/>
              </a:ext>
            </a:extLst>
          </p:cNvPr>
          <p:cNvSpPr txBox="1"/>
          <p:nvPr/>
        </p:nvSpPr>
        <p:spPr>
          <a:xfrm>
            <a:off x="827584" y="4544367"/>
            <a:ext cx="7042312" cy="1569660"/>
          </a:xfrm>
          <a:prstGeom prst="rect">
            <a:avLst/>
          </a:prstGeom>
          <a:noFill/>
        </p:spPr>
        <p:txBody>
          <a:bodyPr wrap="none" rtlCol="0">
            <a:spAutoFit/>
          </a:bodyPr>
          <a:lstStyle/>
          <a:p>
            <a:pPr algn="just"/>
            <a:r>
              <a:rPr kumimoji="1" lang="zh-CN" altLang="en-US" dirty="0">
                <a:solidFill>
                  <a:srgbClr val="C00000"/>
                </a:solidFill>
              </a:rPr>
              <a:t>第一个和模式长度相等的子串就是 字符</a:t>
            </a:r>
            <a:r>
              <a:rPr kumimoji="1" lang="en-US" altLang="zh-CN" dirty="0">
                <a:solidFill>
                  <a:srgbClr val="C00000"/>
                </a:solidFill>
              </a:rPr>
              <a:t>1-</a:t>
            </a:r>
            <a:r>
              <a:rPr kumimoji="1" lang="zh-CN" altLang="en-US" dirty="0">
                <a:solidFill>
                  <a:srgbClr val="C00000"/>
                </a:solidFill>
              </a:rPr>
              <a:t>字符</a:t>
            </a:r>
            <a:r>
              <a:rPr kumimoji="1" lang="en-US" altLang="zh-CN" dirty="0">
                <a:solidFill>
                  <a:srgbClr val="C00000"/>
                </a:solidFill>
              </a:rPr>
              <a:t>8</a:t>
            </a:r>
          </a:p>
          <a:p>
            <a:pPr algn="just"/>
            <a:r>
              <a:rPr kumimoji="1" lang="zh-CN" altLang="en-US" dirty="0">
                <a:solidFill>
                  <a:srgbClr val="C00000"/>
                </a:solidFill>
              </a:rPr>
              <a:t>最后一个和模式长度相等的子串就是 字符</a:t>
            </a:r>
            <a:r>
              <a:rPr kumimoji="1" lang="en-US" altLang="zh-CN" dirty="0">
                <a:solidFill>
                  <a:srgbClr val="C00000"/>
                </a:solidFill>
              </a:rPr>
              <a:t>8-</a:t>
            </a:r>
            <a:r>
              <a:rPr kumimoji="1" lang="zh-CN" altLang="en-US" dirty="0">
                <a:solidFill>
                  <a:srgbClr val="C00000"/>
                </a:solidFill>
              </a:rPr>
              <a:t>字符</a:t>
            </a:r>
            <a:r>
              <a:rPr kumimoji="1" lang="en-US" altLang="zh-CN" dirty="0">
                <a:solidFill>
                  <a:srgbClr val="C00000"/>
                </a:solidFill>
              </a:rPr>
              <a:t>15</a:t>
            </a:r>
            <a:endParaRPr kumimoji="1" lang="zh-CN" altLang="en-US" dirty="0">
              <a:solidFill>
                <a:srgbClr val="C00000"/>
              </a:solidFill>
            </a:endParaRPr>
          </a:p>
          <a:p>
            <a:pPr algn="just"/>
            <a:r>
              <a:rPr kumimoji="1" lang="zh-CN" altLang="en-US" dirty="0">
                <a:solidFill>
                  <a:srgbClr val="C00000"/>
                </a:solidFill>
              </a:rPr>
              <a:t>理论上得对齐</a:t>
            </a:r>
            <a:r>
              <a:rPr kumimoji="1" lang="en-US" altLang="zh-CN" dirty="0">
                <a:solidFill>
                  <a:srgbClr val="C00000"/>
                </a:solidFill>
              </a:rPr>
              <a:t>8</a:t>
            </a:r>
            <a:r>
              <a:rPr kumimoji="1" lang="zh-CN" altLang="en-US" dirty="0">
                <a:solidFill>
                  <a:srgbClr val="C00000"/>
                </a:solidFill>
              </a:rPr>
              <a:t>次，再进行子串匹配</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17</a:t>
            </a:fld>
            <a:endParaRPr lang="en-US" altLang="zh-CN" sz="1400" dirty="0"/>
          </a:p>
        </p:txBody>
      </p:sp>
      <p:sp>
        <p:nvSpPr>
          <p:cNvPr id="201730" name="Rectangle 2"/>
          <p:cNvSpPr>
            <a:spLocks noGrp="1" noRot="1" noChangeArrowheads="1"/>
          </p:cNvSpPr>
          <p:nvPr>
            <p:ph type="title"/>
          </p:nvPr>
        </p:nvSpPr>
        <p:spPr>
          <a:xfrm>
            <a:off x="628650" y="53975"/>
            <a:ext cx="7886700" cy="1325563"/>
          </a:xfrm>
        </p:spPr>
        <p:txBody>
          <a:bodyPr vert="horz" wrap="square" lIns="91440" tIns="45720" rIns="91440" bIns="45720" numCol="1" anchor="ctr" anchorCtr="0" compatLnSpc="1"/>
          <a:lstStyle/>
          <a:p>
            <a:pPr algn="l" eaLnBrk="1" hangingPunct="1"/>
            <a:r>
              <a:rPr lang="zh-CN" altLang="en-US" dirty="0">
                <a:effectLst>
                  <a:outerShdw blurRad="38100" dist="38100" dir="2700000">
                    <a:srgbClr val="000000"/>
                  </a:outerShdw>
                </a:effectLst>
              </a:rPr>
              <a:t>举例：</a:t>
            </a:r>
          </a:p>
        </p:txBody>
      </p:sp>
      <p:sp>
        <p:nvSpPr>
          <p:cNvPr id="49155" name="Rectangle 3"/>
          <p:cNvSpPr>
            <a:spLocks noGrp="1" noRot="1"/>
          </p:cNvSpPr>
          <p:nvPr>
            <p:ph idx="1"/>
          </p:nvPr>
        </p:nvSpPr>
        <p:spPr>
          <a:xfrm>
            <a:off x="617538" y="1052736"/>
            <a:ext cx="7886700" cy="4474845"/>
          </a:xfrm>
        </p:spPr>
        <p:txBody>
          <a:bodyPr vert="horz" wrap="square" lIns="91440" tIns="45720" rIns="91440" bIns="45720" anchor="t"/>
          <a:lstStyle/>
          <a:p>
            <a:pPr eaLnBrk="1" hangingPunct="1">
              <a:buNone/>
            </a:pPr>
            <a:r>
              <a:rPr lang="zh-CN" altLang="en-US" sz="2400" dirty="0"/>
              <a:t>文本：</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eaLnBrk="1" hangingPunct="1">
              <a:buNone/>
            </a:pPr>
            <a:r>
              <a:rPr lang="zh-CN" altLang="en-US" sz="2400" dirty="0"/>
              <a:t>模式：</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p>
        </p:txBody>
      </p:sp>
      <p:grpSp>
        <p:nvGrpSpPr>
          <p:cNvPr id="2" name="组合 1">
            <a:extLst>
              <a:ext uri="{FF2B5EF4-FFF2-40B4-BE49-F238E27FC236}">
                <a16:creationId xmlns:a16="http://schemas.microsoft.com/office/drawing/2014/main" id="{CDBB898F-E1CD-5B5E-F9CA-68A65478A287}"/>
              </a:ext>
            </a:extLst>
          </p:cNvPr>
          <p:cNvGrpSpPr/>
          <p:nvPr/>
        </p:nvGrpSpPr>
        <p:grpSpPr>
          <a:xfrm>
            <a:off x="426485" y="2243701"/>
            <a:ext cx="8331200" cy="1914525"/>
            <a:chOff x="406400" y="2649538"/>
            <a:chExt cx="8331200" cy="1914525"/>
          </a:xfrm>
        </p:grpSpPr>
        <p:sp>
          <p:nvSpPr>
            <p:cNvPr id="49156" name="Rectangle 4"/>
            <p:cNvSpPr/>
            <p:nvPr/>
          </p:nvSpPr>
          <p:spPr>
            <a:xfrm>
              <a:off x="406400" y="2649538"/>
              <a:ext cx="2093913"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First attempt</a:t>
              </a:r>
              <a:r>
                <a:rPr lang="en-US" altLang="zh-CN" sz="1800" dirty="0">
                  <a:latin typeface="Arial" panose="020B0604020202020204" pitchFamily="34" charset="0"/>
                </a:rPr>
                <a:t> </a:t>
              </a:r>
            </a:p>
          </p:txBody>
        </p:sp>
        <p:graphicFrame>
          <p:nvGraphicFramePr>
            <p:cNvPr id="49157" name="表格 49156"/>
            <p:cNvGraphicFramePr/>
            <p:nvPr>
              <p:extLst>
                <p:ext uri="{D42A27DB-BD31-4B8C-83A1-F6EECF244321}">
                  <p14:modId xmlns:p14="http://schemas.microsoft.com/office/powerpoint/2010/main" val="1669174438"/>
                </p:ext>
              </p:extLst>
            </p:nvPr>
          </p:nvGraphicFramePr>
          <p:xfrm>
            <a:off x="406400" y="3192463"/>
            <a:ext cx="83312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4</a:t>
                        </a:r>
                      </a:p>
                    </a:txBody>
                    <a:tcPr anchor="ctr">
                      <a:lnL>
                        <a:noFill/>
                      </a:lnL>
                      <a:lnR>
                        <a:noFill/>
                      </a:lnR>
                      <a:lnT>
                        <a:noFill/>
                      </a:lnT>
                      <a:lnB>
                        <a:noFill/>
                      </a:lnB>
                      <a:lnTlToBr>
                        <a:noFill/>
                      </a:lnTlToBr>
                      <a:lnBlToTr>
                        <a:noFill/>
                      </a:lnBlToTr>
                      <a:solidFill>
                        <a:srgbClr val="FFFFFF"/>
                      </a:solidFill>
                    </a:tcPr>
                  </a:tc>
                  <a:tc gridSpan="20">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grpSp>
      <p:grpSp>
        <p:nvGrpSpPr>
          <p:cNvPr id="3" name="组合 2">
            <a:extLst>
              <a:ext uri="{FF2B5EF4-FFF2-40B4-BE49-F238E27FC236}">
                <a16:creationId xmlns:a16="http://schemas.microsoft.com/office/drawing/2014/main" id="{730E629D-EAC7-C7D8-0683-0495E3292431}"/>
              </a:ext>
            </a:extLst>
          </p:cNvPr>
          <p:cNvGrpSpPr/>
          <p:nvPr/>
        </p:nvGrpSpPr>
        <p:grpSpPr>
          <a:xfrm>
            <a:off x="393084" y="4566026"/>
            <a:ext cx="8331200" cy="1808162"/>
            <a:chOff x="395288" y="4700588"/>
            <a:chExt cx="8331200" cy="1808162"/>
          </a:xfrm>
        </p:grpSpPr>
        <p:sp>
          <p:nvSpPr>
            <p:cNvPr id="49196" name="Rectangle 122"/>
            <p:cNvSpPr/>
            <p:nvPr/>
          </p:nvSpPr>
          <p:spPr>
            <a:xfrm>
              <a:off x="395288" y="4700588"/>
              <a:ext cx="2533650"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Second attempt</a:t>
              </a:r>
              <a:r>
                <a:rPr lang="en-US" altLang="zh-CN" sz="1800" dirty="0">
                  <a:latin typeface="Arial" panose="020B0604020202020204" pitchFamily="34" charset="0"/>
                </a:rPr>
                <a:t> </a:t>
              </a:r>
            </a:p>
          </p:txBody>
        </p:sp>
        <p:graphicFrame>
          <p:nvGraphicFramePr>
            <p:cNvPr id="49197" name="表格 49196"/>
            <p:cNvGraphicFramePr/>
            <p:nvPr>
              <p:custDataLst>
                <p:tags r:id="rId1"/>
              </p:custDataLst>
              <p:extLst>
                <p:ext uri="{D42A27DB-BD31-4B8C-83A1-F6EECF244321}">
                  <p14:modId xmlns:p14="http://schemas.microsoft.com/office/powerpoint/2010/main" val="937131103"/>
                </p:ext>
              </p:extLst>
            </p:nvPr>
          </p:nvGraphicFramePr>
          <p:xfrm>
            <a:off x="395288" y="5137150"/>
            <a:ext cx="83312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349250">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619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61950">
                    <a:extLst>
                      <a:ext uri="{9D8B030D-6E8A-4147-A177-3AD203B41FA5}">
                        <a16:colId xmlns:a16="http://schemas.microsoft.com/office/drawing/2014/main" val="20006"/>
                      </a:ext>
                    </a:extLst>
                  </a:gridCol>
                  <a:gridCol w="3365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2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gridSpan="1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grpSp>
      <p:sp>
        <p:nvSpPr>
          <p:cNvPr id="6" name="下箭头 5">
            <a:extLst>
              <a:ext uri="{FF2B5EF4-FFF2-40B4-BE49-F238E27FC236}">
                <a16:creationId xmlns:a16="http://schemas.microsoft.com/office/drawing/2014/main" id="{F371D0D7-7732-AD34-E152-3164BFBF2CF5}"/>
              </a:ext>
            </a:extLst>
          </p:cNvPr>
          <p:cNvSpPr/>
          <p:nvPr/>
        </p:nvSpPr>
        <p:spPr>
          <a:xfrm>
            <a:off x="539551" y="2570503"/>
            <a:ext cx="164095" cy="2749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下箭头 6">
            <a:extLst>
              <a:ext uri="{FF2B5EF4-FFF2-40B4-BE49-F238E27FC236}">
                <a16:creationId xmlns:a16="http://schemas.microsoft.com/office/drawing/2014/main" id="{A2188306-9A79-2121-D072-1A9D987CCBD6}"/>
              </a:ext>
            </a:extLst>
          </p:cNvPr>
          <p:cNvSpPr/>
          <p:nvPr/>
        </p:nvSpPr>
        <p:spPr>
          <a:xfrm>
            <a:off x="1562670" y="2577912"/>
            <a:ext cx="164095" cy="2749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下箭头 7">
            <a:extLst>
              <a:ext uri="{FF2B5EF4-FFF2-40B4-BE49-F238E27FC236}">
                <a16:creationId xmlns:a16="http://schemas.microsoft.com/office/drawing/2014/main" id="{9AE47B1D-ACF5-A3C3-F004-1F492B34043F}"/>
              </a:ext>
            </a:extLst>
          </p:cNvPr>
          <p:cNvSpPr/>
          <p:nvPr/>
        </p:nvSpPr>
        <p:spPr>
          <a:xfrm>
            <a:off x="899592" y="4848299"/>
            <a:ext cx="164095" cy="2749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1"/>
          <p:cNvSpPr txBox="1">
            <a:spLocks noGrp="1"/>
          </p:cNvSpPr>
          <p:nvPr>
            <p:ph type="sldNum" sz="quarter" idx="12"/>
          </p:nvPr>
        </p:nvSpPr>
        <p:spPr>
          <a:xfrm>
            <a:off x="6457950" y="6448251"/>
            <a:ext cx="2057400" cy="365125"/>
          </a:xfrm>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18</a:t>
            </a:fld>
            <a:endParaRPr lang="en-US" altLang="zh-CN" sz="1400" dirty="0"/>
          </a:p>
        </p:txBody>
      </p:sp>
      <p:sp>
        <p:nvSpPr>
          <p:cNvPr id="51202" name="Rectangle 4"/>
          <p:cNvSpPr/>
          <p:nvPr/>
        </p:nvSpPr>
        <p:spPr>
          <a:xfrm>
            <a:off x="387350" y="857075"/>
            <a:ext cx="219392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Third attempt</a:t>
            </a:r>
            <a:r>
              <a:rPr lang="en-US" altLang="zh-CN" sz="1800" dirty="0">
                <a:latin typeface="Arial" panose="020B0604020202020204" pitchFamily="34" charset="0"/>
              </a:rPr>
              <a:t> </a:t>
            </a:r>
          </a:p>
        </p:txBody>
      </p:sp>
      <p:graphicFrame>
        <p:nvGraphicFramePr>
          <p:cNvPr id="51203" name="表格 51202"/>
          <p:cNvGraphicFramePr/>
          <p:nvPr>
            <p:extLst>
              <p:ext uri="{D42A27DB-BD31-4B8C-83A1-F6EECF244321}">
                <p14:modId xmlns:p14="http://schemas.microsoft.com/office/powerpoint/2010/main" val="3495703084"/>
              </p:ext>
            </p:extLst>
          </p:nvPr>
        </p:nvGraphicFramePr>
        <p:xfrm>
          <a:off x="387350" y="1360313"/>
          <a:ext cx="83693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3492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619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21">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gridSpan="1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51241" name="Rectangle 121"/>
          <p:cNvSpPr/>
          <p:nvPr/>
        </p:nvSpPr>
        <p:spPr>
          <a:xfrm>
            <a:off x="387350" y="2847800"/>
            <a:ext cx="239712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Fourth attempt</a:t>
            </a:r>
            <a:r>
              <a:rPr lang="en-US" altLang="zh-CN" sz="1800" dirty="0">
                <a:latin typeface="Arial" panose="020B0604020202020204" pitchFamily="34" charset="0"/>
              </a:rPr>
              <a:t> </a:t>
            </a:r>
          </a:p>
        </p:txBody>
      </p:sp>
      <p:graphicFrame>
        <p:nvGraphicFramePr>
          <p:cNvPr id="51242" name="表格 51241"/>
          <p:cNvGraphicFramePr/>
          <p:nvPr>
            <p:extLst>
              <p:ext uri="{D42A27DB-BD31-4B8C-83A1-F6EECF244321}">
                <p14:modId xmlns:p14="http://schemas.microsoft.com/office/powerpoint/2010/main" val="1000032921"/>
              </p:ext>
            </p:extLst>
          </p:nvPr>
        </p:nvGraphicFramePr>
        <p:xfrm>
          <a:off x="387350" y="3284363"/>
          <a:ext cx="83185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61950">
                  <a:extLst>
                    <a:ext uri="{9D8B030D-6E8A-4147-A177-3AD203B41FA5}">
                      <a16:colId xmlns:a16="http://schemas.microsoft.com/office/drawing/2014/main" val="20006"/>
                    </a:ext>
                  </a:extLst>
                </a:gridCol>
                <a:gridCol w="3365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3">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20">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gridSpan="3">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gridSpan="13">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51280" name="Rectangle 238"/>
          <p:cNvSpPr/>
          <p:nvPr/>
        </p:nvSpPr>
        <p:spPr>
          <a:xfrm>
            <a:off x="387350" y="4816300"/>
            <a:ext cx="209232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Fifth attempt</a:t>
            </a:r>
            <a:r>
              <a:rPr lang="en-US" altLang="zh-CN" sz="1800" dirty="0">
                <a:latin typeface="Arial" panose="020B0604020202020204" pitchFamily="34" charset="0"/>
              </a:rPr>
              <a:t> </a:t>
            </a:r>
          </a:p>
        </p:txBody>
      </p:sp>
      <p:graphicFrame>
        <p:nvGraphicFramePr>
          <p:cNvPr id="51281" name="表格 51280"/>
          <p:cNvGraphicFramePr/>
          <p:nvPr>
            <p:extLst>
              <p:ext uri="{D42A27DB-BD31-4B8C-83A1-F6EECF244321}">
                <p14:modId xmlns:p14="http://schemas.microsoft.com/office/powerpoint/2010/main" val="2221010881"/>
              </p:ext>
            </p:extLst>
          </p:nvPr>
        </p:nvGraphicFramePr>
        <p:xfrm>
          <a:off x="387350" y="5249688"/>
          <a:ext cx="83566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619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619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619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19">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gridSpan="1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19</a:t>
            </a:fld>
            <a:endParaRPr lang="en-US" altLang="zh-CN" sz="1400" dirty="0"/>
          </a:p>
        </p:txBody>
      </p:sp>
      <p:sp>
        <p:nvSpPr>
          <p:cNvPr id="53250" name="Rectangle 4"/>
          <p:cNvSpPr/>
          <p:nvPr/>
        </p:nvSpPr>
        <p:spPr>
          <a:xfrm>
            <a:off x="381000" y="765175"/>
            <a:ext cx="2178050"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Sixth attempt</a:t>
            </a:r>
            <a:r>
              <a:rPr lang="en-US" altLang="zh-CN" sz="1800" dirty="0">
                <a:latin typeface="Arial" panose="020B0604020202020204" pitchFamily="34" charset="0"/>
              </a:rPr>
              <a:t> </a:t>
            </a:r>
          </a:p>
        </p:txBody>
      </p:sp>
      <p:graphicFrame>
        <p:nvGraphicFramePr>
          <p:cNvPr id="53251" name="表格 53250"/>
          <p:cNvGraphicFramePr/>
          <p:nvPr>
            <p:extLst>
              <p:ext uri="{D42A27DB-BD31-4B8C-83A1-F6EECF244321}">
                <p14:modId xmlns:p14="http://schemas.microsoft.com/office/powerpoint/2010/main" val="81855745"/>
              </p:ext>
            </p:extLst>
          </p:nvPr>
        </p:nvGraphicFramePr>
        <p:xfrm>
          <a:off x="381000" y="1268413"/>
          <a:ext cx="518795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365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4</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5</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6</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7</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8</a:t>
                      </a:r>
                    </a:p>
                  </a:txBody>
                  <a:tcPr anchor="ctr">
                    <a:lnL>
                      <a:noFill/>
                    </a:lnL>
                    <a:lnR>
                      <a:noFill/>
                    </a:lnR>
                    <a:lnT>
                      <a:noFill/>
                    </a:lnT>
                    <a:lnB>
                      <a:noFill/>
                    </a:lnB>
                    <a:lnTlToBr>
                      <a:noFill/>
                    </a:lnTlToBr>
                    <a:lnBlToTr>
                      <a:noFill/>
                    </a:lnBlToTr>
                    <a:solidFill>
                      <a:srgbClr val="FFFFFF"/>
                    </a:solidFill>
                  </a:tcPr>
                </a:tc>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53296" name="Rectangle 128"/>
          <p:cNvSpPr/>
          <p:nvPr/>
        </p:nvSpPr>
        <p:spPr>
          <a:xfrm>
            <a:off x="381000" y="2755900"/>
            <a:ext cx="261937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Seventh attempt</a:t>
            </a:r>
            <a:r>
              <a:rPr lang="en-US" altLang="zh-CN" sz="1800" dirty="0">
                <a:latin typeface="Arial" panose="020B0604020202020204" pitchFamily="34" charset="0"/>
              </a:rPr>
              <a:t> </a:t>
            </a:r>
          </a:p>
        </p:txBody>
      </p:sp>
      <p:graphicFrame>
        <p:nvGraphicFramePr>
          <p:cNvPr id="53297" name="表格 53296"/>
          <p:cNvGraphicFramePr/>
          <p:nvPr>
            <p:extLst>
              <p:ext uri="{D42A27DB-BD31-4B8C-83A1-F6EECF244321}">
                <p14:modId xmlns:p14="http://schemas.microsoft.com/office/powerpoint/2010/main" val="1438091641"/>
              </p:ext>
            </p:extLst>
          </p:nvPr>
        </p:nvGraphicFramePr>
        <p:xfrm>
          <a:off x="381000" y="3214688"/>
          <a:ext cx="530225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61950">
                  <a:extLst>
                    <a:ext uri="{9D8B030D-6E8A-4147-A177-3AD203B41FA5}">
                      <a16:colId xmlns:a16="http://schemas.microsoft.com/office/drawing/2014/main" val="20006"/>
                    </a:ext>
                  </a:extLst>
                </a:gridCol>
                <a:gridCol w="3492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619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619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619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8">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gridSpan="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53335" name="Rectangle 245"/>
          <p:cNvSpPr/>
          <p:nvPr/>
        </p:nvSpPr>
        <p:spPr>
          <a:xfrm>
            <a:off x="381000" y="4627563"/>
            <a:ext cx="2379663"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Eighth attempt</a:t>
            </a:r>
            <a:r>
              <a:rPr lang="en-US" altLang="zh-CN" sz="1800" dirty="0">
                <a:latin typeface="Arial" panose="020B0604020202020204" pitchFamily="34" charset="0"/>
              </a:rPr>
              <a:t> </a:t>
            </a:r>
          </a:p>
        </p:txBody>
      </p:sp>
      <p:graphicFrame>
        <p:nvGraphicFramePr>
          <p:cNvPr id="53336" name="表格 53335"/>
          <p:cNvGraphicFramePr/>
          <p:nvPr>
            <p:custDataLst>
              <p:tags r:id="rId1"/>
            </p:custDataLst>
            <p:extLst>
              <p:ext uri="{D42A27DB-BD31-4B8C-83A1-F6EECF244321}">
                <p14:modId xmlns:p14="http://schemas.microsoft.com/office/powerpoint/2010/main" val="408671492"/>
              </p:ext>
            </p:extLst>
          </p:nvPr>
        </p:nvGraphicFramePr>
        <p:xfrm>
          <a:off x="381000" y="5014913"/>
          <a:ext cx="525145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36550">
                  <a:extLst>
                    <a:ext uri="{9D8B030D-6E8A-4147-A177-3AD203B41FA5}">
                      <a16:colId xmlns:a16="http://schemas.microsoft.com/office/drawing/2014/main" val="20013"/>
                    </a:ext>
                  </a:extLst>
                </a:gridCol>
                <a:gridCol w="361950">
                  <a:extLst>
                    <a:ext uri="{9D8B030D-6E8A-4147-A177-3AD203B41FA5}">
                      <a16:colId xmlns:a16="http://schemas.microsoft.com/office/drawing/2014/main" val="20014"/>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2"/>
                  </a:ext>
                </a:extLst>
              </a:tr>
            </a:tbl>
          </a:graphicData>
        </a:graphic>
      </p:graphicFrame>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a:t>
            </a:fld>
            <a:endParaRPr lang="en-US" altLang="zh-CN" sz="1400" dirty="0"/>
          </a:p>
        </p:txBody>
      </p:sp>
      <p:sp>
        <p:nvSpPr>
          <p:cNvPr id="159746" name="Rectangle 2"/>
          <p:cNvSpPr>
            <a:spLocks noGrp="1" noRot="1" noChangeArrowheads="1"/>
          </p:cNvSpPr>
          <p:nvPr>
            <p:ph type="title"/>
          </p:nvPr>
        </p:nvSpPr>
        <p:spPr>
          <a:xfrm>
            <a:off x="628650" y="-89535"/>
            <a:ext cx="7886700" cy="13255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p>
        </p:txBody>
      </p:sp>
      <p:sp>
        <p:nvSpPr>
          <p:cNvPr id="22531" name="Rectangle 3"/>
          <p:cNvSpPr>
            <a:spLocks noGrp="1" noRot="1"/>
          </p:cNvSpPr>
          <p:nvPr>
            <p:ph idx="1"/>
          </p:nvPr>
        </p:nvSpPr>
        <p:spPr/>
        <p:txBody>
          <a:bodyPr vert="horz" wrap="square" lIns="18000" tIns="10800" rIns="18000" bIns="10800" anchor="t"/>
          <a:lstStyle/>
          <a:p>
            <a:pPr eaLnBrk="1" hangingPunct="1">
              <a:lnSpc>
                <a:spcPct val="120000"/>
              </a:lnSpc>
              <a:buNone/>
            </a:pPr>
            <a:r>
              <a:rPr lang="en-US" altLang="zh-CN" sz="3200" b="0" dirty="0"/>
              <a:t>        </a:t>
            </a:r>
            <a:r>
              <a:rPr lang="zh-CN" altLang="en-US" dirty="0">
                <a:solidFill>
                  <a:srgbClr val="000000"/>
                </a:solidFill>
                <a:latin typeface="宋体" panose="02010600030101010101" pitchFamily="2" charset="-122"/>
              </a:rPr>
              <a:t>数据经过主被动获取之后</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就要根据需要进行相应的内容分析</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由此，我们需要使用字符串匹配技术。</a:t>
            </a:r>
          </a:p>
          <a:p>
            <a:pPr eaLnBrk="1" hangingPunct="1">
              <a:lnSpc>
                <a:spcPct val="120000"/>
              </a:lnSpc>
              <a:buNone/>
            </a:pPr>
            <a:r>
              <a:rPr lang="zh-CN" altLang="en-US" dirty="0">
                <a:solidFill>
                  <a:srgbClr val="000000"/>
                </a:solidFill>
                <a:latin typeface="宋体" panose="02010600030101010101" pitchFamily="2" charset="-122"/>
              </a:rPr>
              <a:t>      例如</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如果捕获到的数据经过</a:t>
            </a:r>
            <a:r>
              <a:rPr lang="en-US" altLang="zh-CN" dirty="0">
                <a:solidFill>
                  <a:srgbClr val="000000"/>
                </a:solidFill>
              </a:rPr>
              <a:t>http</a:t>
            </a:r>
            <a:r>
              <a:rPr lang="zh-CN" altLang="en-US" dirty="0">
                <a:solidFill>
                  <a:srgbClr val="000000"/>
                </a:solidFill>
                <a:latin typeface="宋体" panose="02010600030101010101" pitchFamily="2" charset="-122"/>
              </a:rPr>
              <a:t>协议的还原</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成为一个完整的网页；经过</a:t>
            </a:r>
            <a:r>
              <a:rPr lang="en-US" altLang="zh-CN" dirty="0">
                <a:solidFill>
                  <a:srgbClr val="000000"/>
                </a:solidFill>
              </a:rPr>
              <a:t>smtp</a:t>
            </a:r>
            <a:r>
              <a:rPr lang="zh-CN" altLang="en-US" dirty="0">
                <a:solidFill>
                  <a:srgbClr val="000000"/>
                </a:solidFill>
                <a:latin typeface="宋体" panose="02010600030101010101" pitchFamily="2" charset="-122"/>
              </a:rPr>
              <a:t>协议还原后成为一封完整的邮件。</a:t>
            </a:r>
          </a:p>
        </p:txBody>
      </p:sp>
      <p:sp>
        <p:nvSpPr>
          <p:cNvPr id="3" name="文本框 2">
            <a:extLst>
              <a:ext uri="{FF2B5EF4-FFF2-40B4-BE49-F238E27FC236}">
                <a16:creationId xmlns:a16="http://schemas.microsoft.com/office/drawing/2014/main" id="{419DDC93-A65B-AC25-44F0-3E8E3D6BB16D}"/>
              </a:ext>
            </a:extLst>
          </p:cNvPr>
          <p:cNvSpPr txBox="1"/>
          <p:nvPr/>
        </p:nvSpPr>
        <p:spPr>
          <a:xfrm>
            <a:off x="2286000" y="3153499"/>
            <a:ext cx="4572000"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8  10  6   6</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20</a:t>
            </a:fld>
            <a:endParaRPr lang="en-US" altLang="zh-CN" sz="1400" dirty="0"/>
          </a:p>
        </p:txBody>
      </p:sp>
      <p:sp>
        <p:nvSpPr>
          <p:cNvPr id="61442" name="Text Box 4"/>
          <p:cNvSpPr txBox="1"/>
          <p:nvPr/>
        </p:nvSpPr>
        <p:spPr>
          <a:xfrm>
            <a:off x="467544" y="1268760"/>
            <a:ext cx="7848600" cy="4893647"/>
          </a:xfrm>
          <a:prstGeom prst="rect">
            <a:avLst/>
          </a:prstGeom>
          <a:noFill/>
          <a:ln w="9525">
            <a:noFill/>
          </a:ln>
        </p:spPr>
        <p:txBody>
          <a:bodyPr>
            <a:spAutoFit/>
          </a:bodyPr>
          <a:lstStyle/>
          <a:p>
            <a:pPr>
              <a:buClrTx/>
            </a:pPr>
            <a:r>
              <a:rPr lang="en-US" altLang="zh-CN" b="1" dirty="0">
                <a:solidFill>
                  <a:srgbClr val="030301"/>
                </a:solidFill>
                <a:latin typeface="Arial" panose="020B0604020202020204" pitchFamily="34" charset="0"/>
              </a:rPr>
              <a:t>void BF(char *x, int m, char *y, int n) {</a:t>
            </a:r>
          </a:p>
          <a:p>
            <a:pPr>
              <a:buClrTx/>
            </a:pPr>
            <a:r>
              <a:rPr lang="en-US" altLang="zh-CN" b="1" dirty="0">
                <a:solidFill>
                  <a:srgbClr val="030301"/>
                </a:solidFill>
                <a:latin typeface="Arial" panose="020B0604020202020204" pitchFamily="34" charset="0"/>
              </a:rPr>
              <a:t>        int i, j;</a:t>
            </a:r>
            <a:r>
              <a:rPr lang="zh-CN" altLang="en-US" b="1" dirty="0">
                <a:solidFill>
                  <a:srgbClr val="030301"/>
                </a:solidFill>
                <a:latin typeface="Arial" panose="020B0604020202020204" pitchFamily="34" charset="0"/>
              </a:rPr>
              <a:t>          </a:t>
            </a:r>
            <a:r>
              <a:rPr lang="en-US" altLang="zh-CN" b="1" dirty="0">
                <a:solidFill>
                  <a:srgbClr val="030301"/>
                </a:solidFill>
                <a:latin typeface="Arial" panose="020B0604020202020204" pitchFamily="34" charset="0"/>
              </a:rPr>
              <a:t>//</a:t>
            </a:r>
            <a:r>
              <a:rPr lang="en-US" altLang="zh-CN" b="1" dirty="0">
                <a:solidFill>
                  <a:srgbClr val="030301"/>
                </a:solidFill>
              </a:rPr>
              <a:t>x</a:t>
            </a:r>
            <a:r>
              <a:rPr lang="zh-CN" altLang="en-US" b="1" dirty="0">
                <a:solidFill>
                  <a:srgbClr val="030301"/>
                </a:solidFill>
              </a:rPr>
              <a:t>是模式长度</a:t>
            </a:r>
            <a:r>
              <a:rPr lang="en-US" altLang="zh-CN" b="1" dirty="0">
                <a:solidFill>
                  <a:srgbClr val="030301"/>
                </a:solidFill>
              </a:rPr>
              <a:t>m</a:t>
            </a:r>
            <a:r>
              <a:rPr lang="zh-CN" altLang="en-US" b="1" dirty="0">
                <a:solidFill>
                  <a:srgbClr val="030301"/>
                </a:solidFill>
              </a:rPr>
              <a:t>；  </a:t>
            </a:r>
            <a:r>
              <a:rPr lang="en-US" altLang="zh-CN" b="1" dirty="0">
                <a:solidFill>
                  <a:srgbClr val="030301"/>
                </a:solidFill>
              </a:rPr>
              <a:t>y</a:t>
            </a:r>
            <a:r>
              <a:rPr lang="zh-CN" altLang="en-US" b="1" dirty="0">
                <a:solidFill>
                  <a:srgbClr val="030301"/>
                </a:solidFill>
              </a:rPr>
              <a:t>是文本 长度</a:t>
            </a:r>
            <a:r>
              <a:rPr lang="en-US" altLang="zh-CN" b="1" dirty="0">
                <a:solidFill>
                  <a:srgbClr val="030301"/>
                </a:solidFill>
              </a:rPr>
              <a:t>n</a:t>
            </a:r>
            <a:endParaRPr lang="en-US" altLang="zh-CN" b="1" dirty="0">
              <a:solidFill>
                <a:srgbClr val="030301"/>
              </a:solidFill>
              <a:latin typeface="Arial" panose="020B0604020202020204" pitchFamily="34" charset="0"/>
            </a:endParaRPr>
          </a:p>
          <a:p>
            <a:pPr>
              <a:buClrTx/>
            </a:pPr>
            <a:r>
              <a:rPr lang="en-US" altLang="zh-CN" b="1" dirty="0">
                <a:solidFill>
                  <a:srgbClr val="030301"/>
                </a:solidFill>
                <a:latin typeface="Arial" panose="020B0604020202020204" pitchFamily="34" charset="0"/>
              </a:rPr>
              <a:t>       /* Searching */</a:t>
            </a:r>
          </a:p>
          <a:p>
            <a:pPr>
              <a:buClrTx/>
            </a:pPr>
            <a:r>
              <a:rPr lang="en-US" altLang="zh-CN" b="1" dirty="0">
                <a:solidFill>
                  <a:srgbClr val="030301"/>
                </a:solidFill>
                <a:latin typeface="Arial" panose="020B0604020202020204" pitchFamily="34" charset="0"/>
              </a:rPr>
              <a:t>       for (j = 0; j &lt;= n - m; ++j) {</a:t>
            </a:r>
          </a:p>
          <a:p>
            <a:pPr>
              <a:buClrTx/>
            </a:pPr>
            <a:r>
              <a:rPr lang="en-US" altLang="zh-CN" b="1" dirty="0">
                <a:solidFill>
                  <a:srgbClr val="030301"/>
                </a:solidFill>
                <a:latin typeface="Arial" panose="020B0604020202020204" pitchFamily="34" charset="0"/>
              </a:rPr>
              <a:t>            for (i = 0; i &lt; m &amp;&amp; x[i] == y[i + j]; ++i); </a:t>
            </a:r>
          </a:p>
          <a:p>
            <a:pPr>
              <a:buClrTx/>
            </a:pPr>
            <a:r>
              <a:rPr lang="en-US" altLang="zh-CN" b="1" dirty="0">
                <a:solidFill>
                  <a:srgbClr val="030301"/>
                </a:solidFill>
                <a:latin typeface="Arial" panose="020B0604020202020204" pitchFamily="34" charset="0"/>
              </a:rPr>
              <a:t>            if (i &gt;= m) </a:t>
            </a:r>
          </a:p>
          <a:p>
            <a:pPr>
              <a:buClrTx/>
            </a:pPr>
            <a:r>
              <a:rPr lang="en-US" altLang="zh-CN" b="1" dirty="0">
                <a:solidFill>
                  <a:srgbClr val="030301"/>
                </a:solidFill>
                <a:latin typeface="Arial" panose="020B0604020202020204" pitchFamily="34" charset="0"/>
              </a:rPr>
              <a:t>               OUTPUT(j); </a:t>
            </a:r>
          </a:p>
          <a:p>
            <a:pPr>
              <a:buClrTx/>
            </a:pPr>
            <a:r>
              <a:rPr lang="en-US" altLang="zh-CN" b="1" dirty="0">
                <a:solidFill>
                  <a:srgbClr val="030301"/>
                </a:solidFill>
                <a:latin typeface="Arial" panose="020B0604020202020204" pitchFamily="34" charset="0"/>
              </a:rPr>
              <a:t>         } </a:t>
            </a:r>
          </a:p>
          <a:p>
            <a:pPr>
              <a:buClrTx/>
            </a:pPr>
            <a:r>
              <a:rPr lang="en-US" altLang="zh-CN" b="1" dirty="0">
                <a:solidFill>
                  <a:srgbClr val="030301"/>
                </a:solidFill>
                <a:latin typeface="Arial" panose="020B0604020202020204" pitchFamily="34" charset="0"/>
              </a:rPr>
              <a:t>  }</a:t>
            </a:r>
            <a:r>
              <a:rPr lang="en-US" altLang="zh-CN" sz="1800" dirty="0">
                <a:latin typeface="Arial" panose="020B0604020202020204" pitchFamily="34" charset="0"/>
              </a:rPr>
              <a:t> </a:t>
            </a:r>
          </a:p>
        </p:txBody>
      </p:sp>
      <p:sp>
        <p:nvSpPr>
          <p:cNvPr id="200709" name="Rectangle 5"/>
          <p:cNvSpPr>
            <a:spLocks noRot="1" noChangeArrowheads="1"/>
          </p:cNvSpPr>
          <p:nvPr/>
        </p:nvSpPr>
        <p:spPr bwMode="auto">
          <a:xfrm>
            <a:off x="395536" y="143582"/>
            <a:ext cx="7369175" cy="606425"/>
          </a:xfrm>
          <a:prstGeom prst="rect">
            <a:avLst/>
          </a:prstGeom>
          <a:noFill/>
          <a:ln w="9525">
            <a:noFill/>
            <a:miter lim="800000"/>
          </a:ln>
          <a:effectLst/>
        </p:spPr>
        <p:txBody>
          <a:bodyPr anchor="ctr"/>
          <a:lstStyle/>
          <a:p>
            <a:pPr>
              <a:spcBef>
                <a:spcPct val="0"/>
              </a:spcBef>
              <a:buClrTx/>
            </a:pPr>
            <a:r>
              <a:rPr lang="zh-CN" altLang="en-US" sz="3200" b="1" dirty="0">
                <a:effectLst>
                  <a:outerShdw blurRad="38100" dist="38100" dir="2700000">
                    <a:srgbClr val="000000"/>
                  </a:outerShdw>
                </a:effectLst>
                <a:latin typeface="Arial" panose="020B0604020202020204" pitchFamily="34" charset="0"/>
              </a:rPr>
              <a:t>代码</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E5F8A8-C1D7-779B-1DC7-EE9811F15D68}"/>
              </a:ext>
            </a:extLst>
          </p:cNvPr>
          <p:cNvSpPr txBox="1"/>
          <p:nvPr/>
        </p:nvSpPr>
        <p:spPr>
          <a:xfrm>
            <a:off x="2286000" y="3200345"/>
            <a:ext cx="4572000" cy="769441"/>
          </a:xfrm>
          <a:prstGeom prst="rect">
            <a:avLst/>
          </a:prstGeom>
          <a:noFill/>
        </p:spPr>
        <p:txBody>
          <a:bodyPr wrap="square">
            <a:spAutoFit/>
          </a:bodyPr>
          <a:lstStyle/>
          <a:p>
            <a:pPr algn="ctr"/>
            <a:r>
              <a:rPr lang="en-US" altLang="zh-CN" sz="4400" dirty="0">
                <a:solidFill>
                  <a:srgbClr val="C00000"/>
                </a:solidFill>
                <a:effectLst>
                  <a:outerShdw blurRad="38100" dist="38100" dir="2700000">
                    <a:srgbClr val="000000"/>
                  </a:outerShdw>
                </a:effectLst>
              </a:rPr>
              <a:t>KMP</a:t>
            </a:r>
            <a:r>
              <a:rPr lang="zh-CN" altLang="en-US" sz="4400" dirty="0">
                <a:solidFill>
                  <a:srgbClr val="C00000"/>
                </a:solidFill>
                <a:effectLst>
                  <a:outerShdw blurRad="38100" dist="38100" dir="2700000">
                    <a:srgbClr val="000000"/>
                  </a:outerShdw>
                </a:effectLst>
              </a:rPr>
              <a:t>算法 </a:t>
            </a:r>
            <a:endParaRPr lang="zh-CN" altLang="en-US" sz="4400" dirty="0">
              <a:solidFill>
                <a:srgbClr val="C00000"/>
              </a:solidFill>
            </a:endParaRPr>
          </a:p>
        </p:txBody>
      </p:sp>
      <p:sp>
        <p:nvSpPr>
          <p:cNvPr id="4" name="文本框 3">
            <a:extLst>
              <a:ext uri="{FF2B5EF4-FFF2-40B4-BE49-F238E27FC236}">
                <a16:creationId xmlns:a16="http://schemas.microsoft.com/office/drawing/2014/main" id="{12993DE7-9809-0C90-6636-DAB1FE60792F}"/>
              </a:ext>
            </a:extLst>
          </p:cNvPr>
          <p:cNvSpPr txBox="1"/>
          <p:nvPr/>
        </p:nvSpPr>
        <p:spPr>
          <a:xfrm>
            <a:off x="2310693" y="1700808"/>
            <a:ext cx="4572000" cy="646331"/>
          </a:xfrm>
          <a:prstGeom prst="rect">
            <a:avLst/>
          </a:prstGeom>
          <a:noFill/>
        </p:spPr>
        <p:txBody>
          <a:bodyPr wrap="square">
            <a:spAutoFit/>
          </a:bodyPr>
          <a:lstStyle/>
          <a:p>
            <a:pPr algn="ctr"/>
            <a:r>
              <a:rPr lang="zh-CN" altLang="en-US" sz="3600" dirty="0">
                <a:effectLst>
                  <a:outerShdw blurRad="38100" dist="38100" dir="2700000">
                    <a:srgbClr val="000000"/>
                  </a:outerShdw>
                </a:effectLst>
              </a:rPr>
              <a:t>单模式匹配</a:t>
            </a:r>
            <a:endParaRPr lang="zh-CN" altLang="en-US" sz="3600" dirty="0"/>
          </a:p>
        </p:txBody>
      </p:sp>
    </p:spTree>
    <p:extLst>
      <p:ext uri="{BB962C8B-B14F-4D97-AF65-F5344CB8AC3E}">
        <p14:creationId xmlns:p14="http://schemas.microsoft.com/office/powerpoint/2010/main" val="95616668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22</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2150488"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248510855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23</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2683020"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360178538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24</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3203848"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324111461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25</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3763140"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428513709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26</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4339204"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71369618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27</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4843260"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377012453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28</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5419324"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spTree>
    <p:extLst>
      <p:ext uri="{BB962C8B-B14F-4D97-AF65-F5344CB8AC3E}">
        <p14:creationId xmlns:p14="http://schemas.microsoft.com/office/powerpoint/2010/main" val="267337723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29</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90123" name="组合 90122">
            <a:extLst>
              <a:ext uri="{FF2B5EF4-FFF2-40B4-BE49-F238E27FC236}">
                <a16:creationId xmlns:a16="http://schemas.microsoft.com/office/drawing/2014/main" id="{A094345F-9B52-6B55-4892-FE8DC2D520B6}"/>
              </a:ext>
            </a:extLst>
          </p:cNvPr>
          <p:cNvGrpSpPr/>
          <p:nvPr/>
        </p:nvGrpSpPr>
        <p:grpSpPr>
          <a:xfrm>
            <a:off x="2708494"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683020"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b</a:t>
              </a:r>
              <a:endParaRPr lang="zh-CN" altLang="en-US" dirty="0">
                <a:solidFill>
                  <a:srgbClr val="FF0000"/>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2424739" y="4428289"/>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Tree>
    <p:extLst>
      <p:ext uri="{BB962C8B-B14F-4D97-AF65-F5344CB8AC3E}">
        <p14:creationId xmlns:p14="http://schemas.microsoft.com/office/powerpoint/2010/main" val="342315718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a:t>
            </a:fld>
            <a:endParaRPr lang="en-US" altLang="zh-CN" sz="1400" dirty="0"/>
          </a:p>
        </p:txBody>
      </p:sp>
      <p:sp>
        <p:nvSpPr>
          <p:cNvPr id="24578" name="Text Box 4"/>
          <p:cNvSpPr txBox="1"/>
          <p:nvPr/>
        </p:nvSpPr>
        <p:spPr>
          <a:xfrm>
            <a:off x="468313" y="1052513"/>
            <a:ext cx="8135937" cy="4619625"/>
          </a:xfrm>
          <a:prstGeom prst="rect">
            <a:avLst/>
          </a:prstGeom>
          <a:noFill/>
          <a:ln w="9525">
            <a:noFill/>
          </a:ln>
        </p:spPr>
        <p:txBody>
          <a:bodyPr>
            <a:spAutoFit/>
          </a:bodyPr>
          <a:lstStyle/>
          <a:p>
            <a:pPr>
              <a:lnSpc>
                <a:spcPct val="120000"/>
              </a:lnSpc>
              <a:spcBef>
                <a:spcPct val="20000"/>
              </a:spcBef>
              <a:buClrTx/>
            </a:pPr>
            <a:r>
              <a:rPr lang="en-US" altLang="zh-CN"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串匹配（</a:t>
            </a:r>
            <a:r>
              <a:rPr lang="en-US" altLang="zh-CN" b="1" dirty="0">
                <a:solidFill>
                  <a:srgbClr val="000000"/>
                </a:solidFill>
                <a:latin typeface="Arial" panose="020B0604020202020204" pitchFamily="34" charset="0"/>
              </a:rPr>
              <a:t>string matching</a:t>
            </a:r>
            <a:r>
              <a:rPr lang="zh-CN" altLang="en-US" b="1" dirty="0">
                <a:solidFill>
                  <a:srgbClr val="000000"/>
                </a:solidFill>
                <a:latin typeface="宋体" panose="02010600030101010101" pitchFamily="2" charset="-122"/>
              </a:rPr>
              <a:t>），也叫模式匹配（</a:t>
            </a:r>
            <a:r>
              <a:rPr lang="en-US" altLang="zh-CN" b="1" dirty="0">
                <a:solidFill>
                  <a:srgbClr val="000000"/>
                </a:solidFill>
                <a:latin typeface="Arial" panose="020B0604020202020204" pitchFamily="34" charset="0"/>
              </a:rPr>
              <a:t>pattern matching</a:t>
            </a:r>
            <a:r>
              <a:rPr lang="zh-CN" altLang="en-US" b="1" dirty="0">
                <a:solidFill>
                  <a:srgbClr val="000000"/>
                </a:solidFill>
                <a:latin typeface="宋体" panose="02010600030101010101" pitchFamily="2" charset="-122"/>
              </a:rPr>
              <a:t>），可以简单地定义为在给定的字符流中查找出满足某些指定属性的字符串。</a:t>
            </a:r>
          </a:p>
          <a:p>
            <a:pPr>
              <a:lnSpc>
                <a:spcPct val="120000"/>
              </a:lnSpc>
              <a:spcBef>
                <a:spcPct val="20000"/>
              </a:spcBef>
              <a:buClrTx/>
            </a:pPr>
            <a:r>
              <a:rPr lang="zh-CN" altLang="en-US" b="1" dirty="0">
                <a:solidFill>
                  <a:srgbClr val="000000"/>
                </a:solidFill>
                <a:latin typeface="宋体" panose="02010600030101010101" pitchFamily="2" charset="-122"/>
              </a:rPr>
              <a:t>    这是计算机科学中最古老也最普遍的问题之一，计算机科学中串匹配的应用可以说随处可见。近年来，随着计算机技术（各种应用）的蓬勃发展，尤其是信息检索和生物计算领域中的许多共同需求，极大激发了人们对串匹配算法的研究兴趣。 </a:t>
            </a:r>
          </a:p>
          <a:p>
            <a:pPr>
              <a:lnSpc>
                <a:spcPct val="120000"/>
              </a:lnSpc>
              <a:spcBef>
                <a:spcPct val="20000"/>
              </a:spcBef>
              <a:buClrTx/>
            </a:pPr>
            <a:r>
              <a:rPr lang="zh-CN" altLang="en-US" b="1" dirty="0">
                <a:solidFill>
                  <a:srgbClr val="000000"/>
                </a:solidFill>
                <a:latin typeface="Arial" panose="020B0604020202020204" pitchFamily="34" charset="0"/>
              </a:rPr>
              <a:t>        大概我们最熟悉的应用是文本编辑中所使用的查找替换，这是一种最简单的串匹配问题。</a:t>
            </a:r>
            <a:r>
              <a:rPr lang="zh-CN" altLang="en-US" sz="1800" dirty="0">
                <a:latin typeface="Arial" panose="020B0604020202020204" pitchFamily="34" charset="0"/>
              </a:rPr>
              <a:t> </a:t>
            </a:r>
          </a:p>
        </p:txBody>
      </p:sp>
      <p:sp>
        <p:nvSpPr>
          <p:cNvPr id="159746" name="Rectangle 2"/>
          <p:cNvSpPr>
            <a:spLocks noGrp="1" noRot="1" noChangeArrowheads="1"/>
          </p:cNvSpPr>
          <p:nvPr/>
        </p:nvSpPr>
        <p:spPr>
          <a:xfrm>
            <a:off x="628650" y="-89535"/>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30</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90123" name="组合 90122">
            <a:extLst>
              <a:ext uri="{FF2B5EF4-FFF2-40B4-BE49-F238E27FC236}">
                <a16:creationId xmlns:a16="http://schemas.microsoft.com/office/drawing/2014/main" id="{A094345F-9B52-6B55-4892-FE8DC2D520B6}"/>
              </a:ext>
            </a:extLst>
          </p:cNvPr>
          <p:cNvGrpSpPr/>
          <p:nvPr/>
        </p:nvGrpSpPr>
        <p:grpSpPr>
          <a:xfrm>
            <a:off x="3284558"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3282835"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2982220" y="4427774"/>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Tree>
    <p:extLst>
      <p:ext uri="{BB962C8B-B14F-4D97-AF65-F5344CB8AC3E}">
        <p14:creationId xmlns:p14="http://schemas.microsoft.com/office/powerpoint/2010/main" val="284688719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31</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latin typeface="Arial" panose="020B0604020202020204" pitchFamily="34" charset="0"/>
                <a:sym typeface="+mn-ea"/>
              </a:rPr>
              <a:t>为什么说</a:t>
            </a: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算法时间性能低？</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Tree>
    <p:extLst>
      <p:ext uri="{BB962C8B-B14F-4D97-AF65-F5344CB8AC3E}">
        <p14:creationId xmlns:p14="http://schemas.microsoft.com/office/powerpoint/2010/main" val="227889008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32</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latin typeface="Arial" panose="020B0604020202020204" pitchFamily="34" charset="0"/>
                <a:sym typeface="+mn-ea"/>
              </a:rPr>
              <a:t>为什么说</a:t>
            </a: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算法时间性能低？</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6" name="组合 15">
            <a:extLst>
              <a:ext uri="{FF2B5EF4-FFF2-40B4-BE49-F238E27FC236}">
                <a16:creationId xmlns:a16="http://schemas.microsoft.com/office/drawing/2014/main" id="{1CFF2388-C5A5-4B3E-EBB5-8E81BA57D984}"/>
              </a:ext>
            </a:extLst>
          </p:cNvPr>
          <p:cNvGrpSpPr/>
          <p:nvPr/>
        </p:nvGrpSpPr>
        <p:grpSpPr>
          <a:xfrm>
            <a:off x="402164" y="3586864"/>
            <a:ext cx="8492613" cy="2074384"/>
            <a:chOff x="402164" y="3182181"/>
            <a:chExt cx="8492613" cy="2074384"/>
          </a:xfrm>
        </p:grpSpPr>
        <p:sp>
          <p:nvSpPr>
            <p:cNvPr id="17" name="文本框 16">
              <a:extLst>
                <a:ext uri="{FF2B5EF4-FFF2-40B4-BE49-F238E27FC236}">
                  <a16:creationId xmlns:a16="http://schemas.microsoft.com/office/drawing/2014/main" id="{5147FCF2-4977-D7FF-0986-E1A38BE7D068}"/>
                </a:ext>
              </a:extLst>
            </p:cNvPr>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18" name="文本框 17">
              <a:extLst>
                <a:ext uri="{FF2B5EF4-FFF2-40B4-BE49-F238E27FC236}">
                  <a16:creationId xmlns:a16="http://schemas.microsoft.com/office/drawing/2014/main" id="{BE49E27B-4124-3011-EE8C-0C337D49B7E8}"/>
                </a:ext>
              </a:extLst>
            </p:cNvPr>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19" name="组合 18">
              <a:extLst>
                <a:ext uri="{FF2B5EF4-FFF2-40B4-BE49-F238E27FC236}">
                  <a16:creationId xmlns:a16="http://schemas.microsoft.com/office/drawing/2014/main" id="{A31169B4-5038-625D-8FAA-7CC60944FB97}"/>
                </a:ext>
              </a:extLst>
            </p:cNvPr>
            <p:cNvGrpSpPr/>
            <p:nvPr/>
          </p:nvGrpSpPr>
          <p:grpSpPr>
            <a:xfrm>
              <a:off x="1907210" y="3182181"/>
              <a:ext cx="6987567" cy="822883"/>
              <a:chOff x="1979712" y="1988840"/>
              <a:chExt cx="4680520" cy="360040"/>
            </a:xfrm>
          </p:grpSpPr>
          <p:sp>
            <p:nvSpPr>
              <p:cNvPr id="40" name="矩形 39">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1" name="矩形 40">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2" name="矩形 41">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43" name="矩形 42">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44" name="矩形 43">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5" name="矩形 44">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6" name="矩形 45">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47" name="矩形 46">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8" name="矩形 47">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51" name="矩形 50">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2" name="矩形 51">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20" name="组合 19">
              <a:extLst>
                <a:ext uri="{FF2B5EF4-FFF2-40B4-BE49-F238E27FC236}">
                  <a16:creationId xmlns:a16="http://schemas.microsoft.com/office/drawing/2014/main" id="{6B16432C-6B20-EE2D-13AE-BC54162ABB6D}"/>
                </a:ext>
              </a:extLst>
            </p:cNvPr>
            <p:cNvGrpSpPr/>
            <p:nvPr/>
          </p:nvGrpSpPr>
          <p:grpSpPr>
            <a:xfrm>
              <a:off x="1907704" y="4437112"/>
              <a:ext cx="3762103" cy="819453"/>
              <a:chOff x="1907704" y="4437112"/>
              <a:chExt cx="3762103" cy="819453"/>
            </a:xfrm>
          </p:grpSpPr>
          <p:sp>
            <p:nvSpPr>
              <p:cNvPr id="23" name="矩形 22">
                <a:extLst>
                  <a:ext uri="{FF2B5EF4-FFF2-40B4-BE49-F238E27FC236}">
                    <a16:creationId xmlns:a16="http://schemas.microsoft.com/office/drawing/2014/main" id="{229EC3FD-7FBA-A5BD-6BC3-4D9EFE66B163}"/>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0E349328-5379-DA17-809D-41AE57C88FF4}"/>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73E72076-C6FB-DABF-E3B8-A126AA0EAAEF}"/>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6" name="矩形 25">
                <a:extLst>
                  <a:ext uri="{FF2B5EF4-FFF2-40B4-BE49-F238E27FC236}">
                    <a16:creationId xmlns:a16="http://schemas.microsoft.com/office/drawing/2014/main" id="{26090F61-F764-BD2E-BB43-D8C45A63E224}"/>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7" name="矩形 26">
                <a:extLst>
                  <a:ext uri="{FF2B5EF4-FFF2-40B4-BE49-F238E27FC236}">
                    <a16:creationId xmlns:a16="http://schemas.microsoft.com/office/drawing/2014/main" id="{CBCCE4FF-2590-140E-7A5D-1B47574B06DA}"/>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8" name="矩形 37">
                <a:extLst>
                  <a:ext uri="{FF2B5EF4-FFF2-40B4-BE49-F238E27FC236}">
                    <a16:creationId xmlns:a16="http://schemas.microsoft.com/office/drawing/2014/main" id="{D60D74F3-2E91-D2FF-FAC5-FBE149800D1E}"/>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9" name="矩形 38">
                <a:extLst>
                  <a:ext uri="{FF2B5EF4-FFF2-40B4-BE49-F238E27FC236}">
                    <a16:creationId xmlns:a16="http://schemas.microsoft.com/office/drawing/2014/main" id="{C2BBC444-CB02-F917-DD5C-ACDF49C1958B}"/>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sp>
        <p:nvSpPr>
          <p:cNvPr id="90129" name="手杖形箭头 90128">
            <a:extLst>
              <a:ext uri="{FF2B5EF4-FFF2-40B4-BE49-F238E27FC236}">
                <a16:creationId xmlns:a16="http://schemas.microsoft.com/office/drawing/2014/main" id="{8EDB9C9D-7274-F1D7-44B8-EF1EB3A608AE}"/>
              </a:ext>
            </a:extLst>
          </p:cNvPr>
          <p:cNvSpPr/>
          <p:nvPr/>
        </p:nvSpPr>
        <p:spPr>
          <a:xfrm flipH="1">
            <a:off x="2555775" y="3271467"/>
            <a:ext cx="2799899"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0130" name="手杖形箭头 90129">
            <a:extLst>
              <a:ext uri="{FF2B5EF4-FFF2-40B4-BE49-F238E27FC236}">
                <a16:creationId xmlns:a16="http://schemas.microsoft.com/office/drawing/2014/main" id="{A57C023C-CCAC-7EED-7A78-8334F26C124B}"/>
              </a:ext>
            </a:extLst>
          </p:cNvPr>
          <p:cNvSpPr/>
          <p:nvPr/>
        </p:nvSpPr>
        <p:spPr>
          <a:xfrm flipH="1">
            <a:off x="2051719" y="4540989"/>
            <a:ext cx="3231941"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90132" name="组合 90131">
            <a:extLst>
              <a:ext uri="{FF2B5EF4-FFF2-40B4-BE49-F238E27FC236}">
                <a16:creationId xmlns:a16="http://schemas.microsoft.com/office/drawing/2014/main" id="{E01DD80C-6A1F-5B70-5394-38B220BAB298}"/>
              </a:ext>
            </a:extLst>
          </p:cNvPr>
          <p:cNvGrpSpPr/>
          <p:nvPr/>
        </p:nvGrpSpPr>
        <p:grpSpPr>
          <a:xfrm>
            <a:off x="5444798" y="3140968"/>
            <a:ext cx="279330" cy="461665"/>
            <a:chOff x="2175962" y="2750721"/>
            <a:chExt cx="279330" cy="461665"/>
          </a:xfrm>
        </p:grpSpPr>
        <p:sp>
          <p:nvSpPr>
            <p:cNvPr id="90136" name="文本框 90135">
              <a:extLst>
                <a:ext uri="{FF2B5EF4-FFF2-40B4-BE49-F238E27FC236}">
                  <a16:creationId xmlns:a16="http://schemas.microsoft.com/office/drawing/2014/main" id="{2C4257CF-4243-0915-56E5-F3DFC8FEFF0B}"/>
                </a:ext>
              </a:extLst>
            </p:cNvPr>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3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33" name="组合 90132">
            <a:extLst>
              <a:ext uri="{FF2B5EF4-FFF2-40B4-BE49-F238E27FC236}">
                <a16:creationId xmlns:a16="http://schemas.microsoft.com/office/drawing/2014/main" id="{946884E5-327F-D907-3638-4C321DB9C301}"/>
              </a:ext>
            </a:extLst>
          </p:cNvPr>
          <p:cNvGrpSpPr/>
          <p:nvPr/>
        </p:nvGrpSpPr>
        <p:grpSpPr>
          <a:xfrm>
            <a:off x="5419324" y="4407495"/>
            <a:ext cx="281053" cy="461665"/>
            <a:chOff x="2150488" y="3977601"/>
            <a:chExt cx="281053" cy="461665"/>
          </a:xfrm>
        </p:grpSpPr>
        <p:cxnSp>
          <p:nvCxnSpPr>
            <p:cNvPr id="90134" name="直接箭头连接符 86">
              <a:extLst>
                <a:ext uri="{FF2B5EF4-FFF2-40B4-BE49-F238E27FC236}">
                  <a16:creationId xmlns:a16="http://schemas.microsoft.com/office/drawing/2014/main" id="{A803CD14-0378-3651-CBF1-DC80496CBC76}"/>
                </a:ext>
              </a:extLst>
            </p:cNvPr>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35" name="文本框 90134">
              <a:extLst>
                <a:ext uri="{FF2B5EF4-FFF2-40B4-BE49-F238E27FC236}">
                  <a16:creationId xmlns:a16="http://schemas.microsoft.com/office/drawing/2014/main" id="{A3B530AC-E564-136C-4F7F-B0AF49E51E18}"/>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nvGrpSpPr>
          <p:cNvPr id="90138" name="组合 90137">
            <a:extLst>
              <a:ext uri="{FF2B5EF4-FFF2-40B4-BE49-F238E27FC236}">
                <a16:creationId xmlns:a16="http://schemas.microsoft.com/office/drawing/2014/main" id="{B4198927-5214-7FC3-53D3-D3D4006E8DE9}"/>
              </a:ext>
            </a:extLst>
          </p:cNvPr>
          <p:cNvGrpSpPr/>
          <p:nvPr/>
        </p:nvGrpSpPr>
        <p:grpSpPr>
          <a:xfrm>
            <a:off x="2723058" y="3148208"/>
            <a:ext cx="279330" cy="461665"/>
            <a:chOff x="2175962" y="2750721"/>
            <a:chExt cx="279330" cy="461665"/>
          </a:xfrm>
        </p:grpSpPr>
        <p:sp>
          <p:nvSpPr>
            <p:cNvPr id="90139" name="文本框 90138">
              <a:extLst>
                <a:ext uri="{FF2B5EF4-FFF2-40B4-BE49-F238E27FC236}">
                  <a16:creationId xmlns:a16="http://schemas.microsoft.com/office/drawing/2014/main" id="{F1CBC07D-42F2-8352-D5F7-A2F02C824447}"/>
                </a:ext>
              </a:extLst>
            </p:cNvPr>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40" name="直接箭头连接符 90115">
              <a:extLst>
                <a:ext uri="{FF2B5EF4-FFF2-40B4-BE49-F238E27FC236}">
                  <a16:creationId xmlns:a16="http://schemas.microsoft.com/office/drawing/2014/main" id="{B2363CB3-3711-14FD-A660-BB077D3E02F2}"/>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41" name="组合 90140">
            <a:extLst>
              <a:ext uri="{FF2B5EF4-FFF2-40B4-BE49-F238E27FC236}">
                <a16:creationId xmlns:a16="http://schemas.microsoft.com/office/drawing/2014/main" id="{29B83F5C-7B71-24DF-2570-42B581BEEF12}"/>
              </a:ext>
            </a:extLst>
          </p:cNvPr>
          <p:cNvGrpSpPr/>
          <p:nvPr/>
        </p:nvGrpSpPr>
        <p:grpSpPr>
          <a:xfrm>
            <a:off x="2194262" y="4407404"/>
            <a:ext cx="281053" cy="461665"/>
            <a:chOff x="2150488" y="3977601"/>
            <a:chExt cx="281053" cy="461665"/>
          </a:xfrm>
        </p:grpSpPr>
        <p:cxnSp>
          <p:nvCxnSpPr>
            <p:cNvPr id="90142" name="直接箭头连接符 86">
              <a:extLst>
                <a:ext uri="{FF2B5EF4-FFF2-40B4-BE49-F238E27FC236}">
                  <a16:creationId xmlns:a16="http://schemas.microsoft.com/office/drawing/2014/main" id="{262E9BE5-F542-2FBE-D7A8-EAD7184392A1}"/>
                </a:ext>
              </a:extLst>
            </p:cNvPr>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43" name="文本框 90142">
              <a:extLst>
                <a:ext uri="{FF2B5EF4-FFF2-40B4-BE49-F238E27FC236}">
                  <a16:creationId xmlns:a16="http://schemas.microsoft.com/office/drawing/2014/main" id="{16CB053A-077F-FE36-B94C-C0996C899D3D}"/>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90144" name="文本框 90143">
            <a:extLst>
              <a:ext uri="{FF2B5EF4-FFF2-40B4-BE49-F238E27FC236}">
                <a16:creationId xmlns:a16="http://schemas.microsoft.com/office/drawing/2014/main" id="{8D058A26-86B4-597D-5DB7-B8CFDEDCFA1C}"/>
              </a:ext>
            </a:extLst>
          </p:cNvPr>
          <p:cNvSpPr txBox="1"/>
          <p:nvPr/>
        </p:nvSpPr>
        <p:spPr>
          <a:xfrm>
            <a:off x="3582825" y="3259723"/>
            <a:ext cx="598241" cy="338554"/>
          </a:xfrm>
          <a:prstGeom prst="rect">
            <a:avLst/>
          </a:prstGeom>
          <a:noFill/>
        </p:spPr>
        <p:txBody>
          <a:bodyPr wrap="none" rtlCol="0">
            <a:spAutoFit/>
          </a:bodyPr>
          <a:lstStyle/>
          <a:p>
            <a:r>
              <a:rPr kumimoji="1" lang="zh-CN" altLang="en-US" sz="1600" b="1" dirty="0">
                <a:solidFill>
                  <a:srgbClr val="FF0000"/>
                </a:solidFill>
              </a:rPr>
              <a:t>回溯</a:t>
            </a:r>
          </a:p>
        </p:txBody>
      </p:sp>
      <p:sp>
        <p:nvSpPr>
          <p:cNvPr id="90145" name="文本框 90144">
            <a:extLst>
              <a:ext uri="{FF2B5EF4-FFF2-40B4-BE49-F238E27FC236}">
                <a16:creationId xmlns:a16="http://schemas.microsoft.com/office/drawing/2014/main" id="{821F8D82-087D-B773-9D5E-EFBDC6B2D393}"/>
              </a:ext>
            </a:extLst>
          </p:cNvPr>
          <p:cNvSpPr txBox="1"/>
          <p:nvPr/>
        </p:nvSpPr>
        <p:spPr>
          <a:xfrm>
            <a:off x="3357483" y="4530515"/>
            <a:ext cx="598241" cy="338554"/>
          </a:xfrm>
          <a:prstGeom prst="rect">
            <a:avLst/>
          </a:prstGeom>
          <a:noFill/>
        </p:spPr>
        <p:txBody>
          <a:bodyPr wrap="none" rtlCol="0">
            <a:spAutoFit/>
          </a:bodyPr>
          <a:lstStyle/>
          <a:p>
            <a:r>
              <a:rPr kumimoji="1" lang="zh-CN" altLang="en-US" sz="1600" b="1" dirty="0">
                <a:solidFill>
                  <a:srgbClr val="FF0000"/>
                </a:solidFill>
              </a:rPr>
              <a:t>回溯</a:t>
            </a:r>
          </a:p>
        </p:txBody>
      </p:sp>
    </p:spTree>
    <p:extLst>
      <p:ext uri="{BB962C8B-B14F-4D97-AF65-F5344CB8AC3E}">
        <p14:creationId xmlns:p14="http://schemas.microsoft.com/office/powerpoint/2010/main" val="281336090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33</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latin typeface="Arial" panose="020B0604020202020204" pitchFamily="34" charset="0"/>
                <a:sym typeface="+mn-ea"/>
              </a:rPr>
              <a:t>为什么说</a:t>
            </a: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算法时间性能低？</a:t>
            </a:r>
            <a:endParaRPr lang="en-US" altLang="zh-CN" sz="2800" b="1" dirty="0">
              <a:solidFill>
                <a:schemeClr val="accent1">
                  <a:lumMod val="50000"/>
                </a:schemeClr>
              </a:solidFill>
              <a:latin typeface="Arial" panose="020B0604020202020204" pitchFamily="34" charset="0"/>
              <a:sym typeface="+mn-ea"/>
            </a:endParaRPr>
          </a:p>
          <a:p>
            <a:pPr>
              <a:lnSpc>
                <a:spcPct val="130000"/>
              </a:lnSpc>
            </a:pPr>
            <a:r>
              <a:rPr lang="zh-CN" altLang="en-US" sz="2800" b="1" dirty="0">
                <a:solidFill>
                  <a:schemeClr val="accent1">
                    <a:lumMod val="50000"/>
                  </a:schemeClr>
                </a:solidFill>
                <a:latin typeface="Arial" panose="020B0604020202020204" pitchFamily="34" charset="0"/>
                <a:sym typeface="+mn-ea"/>
              </a:rPr>
              <a:t>在每趟匹配不成功时存在大量</a:t>
            </a:r>
            <a:r>
              <a:rPr lang="zh-CN" altLang="en-US" sz="2800" b="1" dirty="0">
                <a:solidFill>
                  <a:srgbClr val="FF0000"/>
                </a:solidFill>
                <a:latin typeface="Arial" panose="020B0604020202020204" pitchFamily="34" charset="0"/>
                <a:sym typeface="+mn-ea"/>
              </a:rPr>
              <a:t>回溯</a:t>
            </a:r>
            <a:r>
              <a:rPr lang="zh-CN" altLang="en-US" sz="2800" b="1" dirty="0">
                <a:solidFill>
                  <a:schemeClr val="accent1">
                    <a:lumMod val="50000"/>
                  </a:schemeClr>
                </a:solidFill>
                <a:latin typeface="Arial" panose="020B0604020202020204" pitchFamily="34" charset="0"/>
                <a:sym typeface="+mn-ea"/>
              </a:rPr>
              <a:t>，没有利用已经部分匹配成功提供的潜在信息。</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6" name="组合 15">
            <a:extLst>
              <a:ext uri="{FF2B5EF4-FFF2-40B4-BE49-F238E27FC236}">
                <a16:creationId xmlns:a16="http://schemas.microsoft.com/office/drawing/2014/main" id="{1CFF2388-C5A5-4B3E-EBB5-8E81BA57D984}"/>
              </a:ext>
            </a:extLst>
          </p:cNvPr>
          <p:cNvGrpSpPr/>
          <p:nvPr/>
        </p:nvGrpSpPr>
        <p:grpSpPr>
          <a:xfrm>
            <a:off x="402164" y="3586864"/>
            <a:ext cx="8492613" cy="2074384"/>
            <a:chOff x="402164" y="3182181"/>
            <a:chExt cx="8492613" cy="2074384"/>
          </a:xfrm>
        </p:grpSpPr>
        <p:sp>
          <p:nvSpPr>
            <p:cNvPr id="17" name="文本框 16">
              <a:extLst>
                <a:ext uri="{FF2B5EF4-FFF2-40B4-BE49-F238E27FC236}">
                  <a16:creationId xmlns:a16="http://schemas.microsoft.com/office/drawing/2014/main" id="{5147FCF2-4977-D7FF-0986-E1A38BE7D068}"/>
                </a:ext>
              </a:extLst>
            </p:cNvPr>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18" name="文本框 17">
              <a:extLst>
                <a:ext uri="{FF2B5EF4-FFF2-40B4-BE49-F238E27FC236}">
                  <a16:creationId xmlns:a16="http://schemas.microsoft.com/office/drawing/2014/main" id="{BE49E27B-4124-3011-EE8C-0C337D49B7E8}"/>
                </a:ext>
              </a:extLst>
            </p:cNvPr>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19" name="组合 18">
              <a:extLst>
                <a:ext uri="{FF2B5EF4-FFF2-40B4-BE49-F238E27FC236}">
                  <a16:creationId xmlns:a16="http://schemas.microsoft.com/office/drawing/2014/main" id="{A31169B4-5038-625D-8FAA-7CC60944FB97}"/>
                </a:ext>
              </a:extLst>
            </p:cNvPr>
            <p:cNvGrpSpPr/>
            <p:nvPr/>
          </p:nvGrpSpPr>
          <p:grpSpPr>
            <a:xfrm>
              <a:off x="1907210" y="3182181"/>
              <a:ext cx="6987567" cy="822883"/>
              <a:chOff x="1979712" y="1988840"/>
              <a:chExt cx="4680520" cy="360040"/>
            </a:xfrm>
          </p:grpSpPr>
          <p:sp>
            <p:nvSpPr>
              <p:cNvPr id="40" name="矩形 39">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1" name="矩形 40">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2" name="矩形 41">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43" name="矩形 42">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44" name="矩形 43">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5" name="矩形 44">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6" name="矩形 45">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47" name="矩形 46">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8" name="矩形 47">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51" name="矩形 50">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2" name="矩形 51">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20" name="组合 19">
              <a:extLst>
                <a:ext uri="{FF2B5EF4-FFF2-40B4-BE49-F238E27FC236}">
                  <a16:creationId xmlns:a16="http://schemas.microsoft.com/office/drawing/2014/main" id="{6B16432C-6B20-EE2D-13AE-BC54162ABB6D}"/>
                </a:ext>
              </a:extLst>
            </p:cNvPr>
            <p:cNvGrpSpPr/>
            <p:nvPr/>
          </p:nvGrpSpPr>
          <p:grpSpPr>
            <a:xfrm>
              <a:off x="1907704" y="4437112"/>
              <a:ext cx="3762103" cy="819453"/>
              <a:chOff x="1907704" y="4437112"/>
              <a:chExt cx="3762103" cy="819453"/>
            </a:xfrm>
          </p:grpSpPr>
          <p:sp>
            <p:nvSpPr>
              <p:cNvPr id="23" name="矩形 22">
                <a:extLst>
                  <a:ext uri="{FF2B5EF4-FFF2-40B4-BE49-F238E27FC236}">
                    <a16:creationId xmlns:a16="http://schemas.microsoft.com/office/drawing/2014/main" id="{229EC3FD-7FBA-A5BD-6BC3-4D9EFE66B163}"/>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0E349328-5379-DA17-809D-41AE57C88FF4}"/>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73E72076-C6FB-DABF-E3B8-A126AA0EAAEF}"/>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6" name="矩形 25">
                <a:extLst>
                  <a:ext uri="{FF2B5EF4-FFF2-40B4-BE49-F238E27FC236}">
                    <a16:creationId xmlns:a16="http://schemas.microsoft.com/office/drawing/2014/main" id="{26090F61-F764-BD2E-BB43-D8C45A63E224}"/>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7" name="矩形 26">
                <a:extLst>
                  <a:ext uri="{FF2B5EF4-FFF2-40B4-BE49-F238E27FC236}">
                    <a16:creationId xmlns:a16="http://schemas.microsoft.com/office/drawing/2014/main" id="{CBCCE4FF-2590-140E-7A5D-1B47574B06DA}"/>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8" name="矩形 37">
                <a:extLst>
                  <a:ext uri="{FF2B5EF4-FFF2-40B4-BE49-F238E27FC236}">
                    <a16:creationId xmlns:a16="http://schemas.microsoft.com/office/drawing/2014/main" id="{D60D74F3-2E91-D2FF-FAC5-FBE149800D1E}"/>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9" name="矩形 38">
                <a:extLst>
                  <a:ext uri="{FF2B5EF4-FFF2-40B4-BE49-F238E27FC236}">
                    <a16:creationId xmlns:a16="http://schemas.microsoft.com/office/drawing/2014/main" id="{C2BBC444-CB02-F917-DD5C-ACDF49C1958B}"/>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sp>
        <p:nvSpPr>
          <p:cNvPr id="90129" name="手杖形箭头 90128">
            <a:extLst>
              <a:ext uri="{FF2B5EF4-FFF2-40B4-BE49-F238E27FC236}">
                <a16:creationId xmlns:a16="http://schemas.microsoft.com/office/drawing/2014/main" id="{8EDB9C9D-7274-F1D7-44B8-EF1EB3A608AE}"/>
              </a:ext>
            </a:extLst>
          </p:cNvPr>
          <p:cNvSpPr/>
          <p:nvPr/>
        </p:nvSpPr>
        <p:spPr>
          <a:xfrm flipH="1">
            <a:off x="2555775" y="3271467"/>
            <a:ext cx="2799899"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0130" name="手杖形箭头 90129">
            <a:extLst>
              <a:ext uri="{FF2B5EF4-FFF2-40B4-BE49-F238E27FC236}">
                <a16:creationId xmlns:a16="http://schemas.microsoft.com/office/drawing/2014/main" id="{A57C023C-CCAC-7EED-7A78-8334F26C124B}"/>
              </a:ext>
            </a:extLst>
          </p:cNvPr>
          <p:cNvSpPr/>
          <p:nvPr/>
        </p:nvSpPr>
        <p:spPr>
          <a:xfrm flipH="1">
            <a:off x="2051719" y="4540989"/>
            <a:ext cx="3231941"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90132" name="组合 90131">
            <a:extLst>
              <a:ext uri="{FF2B5EF4-FFF2-40B4-BE49-F238E27FC236}">
                <a16:creationId xmlns:a16="http://schemas.microsoft.com/office/drawing/2014/main" id="{E01DD80C-6A1F-5B70-5394-38B220BAB298}"/>
              </a:ext>
            </a:extLst>
          </p:cNvPr>
          <p:cNvGrpSpPr/>
          <p:nvPr/>
        </p:nvGrpSpPr>
        <p:grpSpPr>
          <a:xfrm>
            <a:off x="5444798" y="3140968"/>
            <a:ext cx="279330" cy="461665"/>
            <a:chOff x="2175962" y="2750721"/>
            <a:chExt cx="279330" cy="461665"/>
          </a:xfrm>
        </p:grpSpPr>
        <p:sp>
          <p:nvSpPr>
            <p:cNvPr id="90136" name="文本框 90135">
              <a:extLst>
                <a:ext uri="{FF2B5EF4-FFF2-40B4-BE49-F238E27FC236}">
                  <a16:creationId xmlns:a16="http://schemas.microsoft.com/office/drawing/2014/main" id="{2C4257CF-4243-0915-56E5-F3DFC8FEFF0B}"/>
                </a:ext>
              </a:extLst>
            </p:cNvPr>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3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33" name="组合 90132">
            <a:extLst>
              <a:ext uri="{FF2B5EF4-FFF2-40B4-BE49-F238E27FC236}">
                <a16:creationId xmlns:a16="http://schemas.microsoft.com/office/drawing/2014/main" id="{946884E5-327F-D907-3638-4C321DB9C301}"/>
              </a:ext>
            </a:extLst>
          </p:cNvPr>
          <p:cNvGrpSpPr/>
          <p:nvPr/>
        </p:nvGrpSpPr>
        <p:grpSpPr>
          <a:xfrm>
            <a:off x="5419324" y="4407495"/>
            <a:ext cx="281053" cy="461665"/>
            <a:chOff x="2150488" y="3977601"/>
            <a:chExt cx="281053" cy="461665"/>
          </a:xfrm>
        </p:grpSpPr>
        <p:cxnSp>
          <p:nvCxnSpPr>
            <p:cNvPr id="90134" name="直接箭头连接符 86">
              <a:extLst>
                <a:ext uri="{FF2B5EF4-FFF2-40B4-BE49-F238E27FC236}">
                  <a16:creationId xmlns:a16="http://schemas.microsoft.com/office/drawing/2014/main" id="{A803CD14-0378-3651-CBF1-DC80496CBC76}"/>
                </a:ext>
              </a:extLst>
            </p:cNvPr>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35" name="文本框 90134">
              <a:extLst>
                <a:ext uri="{FF2B5EF4-FFF2-40B4-BE49-F238E27FC236}">
                  <a16:creationId xmlns:a16="http://schemas.microsoft.com/office/drawing/2014/main" id="{A3B530AC-E564-136C-4F7F-B0AF49E51E18}"/>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nvGrpSpPr>
          <p:cNvPr id="90138" name="组合 90137">
            <a:extLst>
              <a:ext uri="{FF2B5EF4-FFF2-40B4-BE49-F238E27FC236}">
                <a16:creationId xmlns:a16="http://schemas.microsoft.com/office/drawing/2014/main" id="{B4198927-5214-7FC3-53D3-D3D4006E8DE9}"/>
              </a:ext>
            </a:extLst>
          </p:cNvPr>
          <p:cNvGrpSpPr/>
          <p:nvPr/>
        </p:nvGrpSpPr>
        <p:grpSpPr>
          <a:xfrm>
            <a:off x="2723058" y="3148208"/>
            <a:ext cx="279330" cy="461665"/>
            <a:chOff x="2175962" y="2750721"/>
            <a:chExt cx="279330" cy="461665"/>
          </a:xfrm>
        </p:grpSpPr>
        <p:sp>
          <p:nvSpPr>
            <p:cNvPr id="90139" name="文本框 90138">
              <a:extLst>
                <a:ext uri="{FF2B5EF4-FFF2-40B4-BE49-F238E27FC236}">
                  <a16:creationId xmlns:a16="http://schemas.microsoft.com/office/drawing/2014/main" id="{F1CBC07D-42F2-8352-D5F7-A2F02C824447}"/>
                </a:ext>
              </a:extLst>
            </p:cNvPr>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40" name="直接箭头连接符 90115">
              <a:extLst>
                <a:ext uri="{FF2B5EF4-FFF2-40B4-BE49-F238E27FC236}">
                  <a16:creationId xmlns:a16="http://schemas.microsoft.com/office/drawing/2014/main" id="{B2363CB3-3711-14FD-A660-BB077D3E02F2}"/>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41" name="组合 90140">
            <a:extLst>
              <a:ext uri="{FF2B5EF4-FFF2-40B4-BE49-F238E27FC236}">
                <a16:creationId xmlns:a16="http://schemas.microsoft.com/office/drawing/2014/main" id="{29B83F5C-7B71-24DF-2570-42B581BEEF12}"/>
              </a:ext>
            </a:extLst>
          </p:cNvPr>
          <p:cNvGrpSpPr/>
          <p:nvPr/>
        </p:nvGrpSpPr>
        <p:grpSpPr>
          <a:xfrm>
            <a:off x="2194262" y="4407404"/>
            <a:ext cx="281053" cy="461665"/>
            <a:chOff x="2150488" y="3977601"/>
            <a:chExt cx="281053" cy="461665"/>
          </a:xfrm>
        </p:grpSpPr>
        <p:cxnSp>
          <p:nvCxnSpPr>
            <p:cNvPr id="90142" name="直接箭头连接符 86">
              <a:extLst>
                <a:ext uri="{FF2B5EF4-FFF2-40B4-BE49-F238E27FC236}">
                  <a16:creationId xmlns:a16="http://schemas.microsoft.com/office/drawing/2014/main" id="{262E9BE5-F542-2FBE-D7A8-EAD7184392A1}"/>
                </a:ext>
              </a:extLst>
            </p:cNvPr>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43" name="文本框 90142">
              <a:extLst>
                <a:ext uri="{FF2B5EF4-FFF2-40B4-BE49-F238E27FC236}">
                  <a16:creationId xmlns:a16="http://schemas.microsoft.com/office/drawing/2014/main" id="{16CB053A-077F-FE36-B94C-C0996C899D3D}"/>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90144" name="文本框 90143">
            <a:extLst>
              <a:ext uri="{FF2B5EF4-FFF2-40B4-BE49-F238E27FC236}">
                <a16:creationId xmlns:a16="http://schemas.microsoft.com/office/drawing/2014/main" id="{8D058A26-86B4-597D-5DB7-B8CFDEDCFA1C}"/>
              </a:ext>
            </a:extLst>
          </p:cNvPr>
          <p:cNvSpPr txBox="1"/>
          <p:nvPr/>
        </p:nvSpPr>
        <p:spPr>
          <a:xfrm>
            <a:off x="3582825" y="3259723"/>
            <a:ext cx="598241" cy="338554"/>
          </a:xfrm>
          <a:prstGeom prst="rect">
            <a:avLst/>
          </a:prstGeom>
          <a:noFill/>
        </p:spPr>
        <p:txBody>
          <a:bodyPr wrap="none" rtlCol="0">
            <a:spAutoFit/>
          </a:bodyPr>
          <a:lstStyle/>
          <a:p>
            <a:r>
              <a:rPr kumimoji="1" lang="zh-CN" altLang="en-US" sz="1600" b="1" dirty="0">
                <a:solidFill>
                  <a:srgbClr val="FF0000"/>
                </a:solidFill>
              </a:rPr>
              <a:t>回溯</a:t>
            </a:r>
          </a:p>
        </p:txBody>
      </p:sp>
      <p:sp>
        <p:nvSpPr>
          <p:cNvPr id="90145" name="文本框 90144">
            <a:extLst>
              <a:ext uri="{FF2B5EF4-FFF2-40B4-BE49-F238E27FC236}">
                <a16:creationId xmlns:a16="http://schemas.microsoft.com/office/drawing/2014/main" id="{821F8D82-087D-B773-9D5E-EFBDC6B2D393}"/>
              </a:ext>
            </a:extLst>
          </p:cNvPr>
          <p:cNvSpPr txBox="1"/>
          <p:nvPr/>
        </p:nvSpPr>
        <p:spPr>
          <a:xfrm>
            <a:off x="3357483" y="4530515"/>
            <a:ext cx="598241" cy="338554"/>
          </a:xfrm>
          <a:prstGeom prst="rect">
            <a:avLst/>
          </a:prstGeom>
          <a:noFill/>
        </p:spPr>
        <p:txBody>
          <a:bodyPr wrap="none" rtlCol="0">
            <a:spAutoFit/>
          </a:bodyPr>
          <a:lstStyle/>
          <a:p>
            <a:r>
              <a:rPr kumimoji="1" lang="zh-CN" altLang="en-US" sz="1600" b="1" dirty="0">
                <a:solidFill>
                  <a:srgbClr val="FF0000"/>
                </a:solidFill>
              </a:rPr>
              <a:t>回溯</a:t>
            </a:r>
          </a:p>
        </p:txBody>
      </p:sp>
    </p:spTree>
    <p:extLst>
      <p:ext uri="{BB962C8B-B14F-4D97-AF65-F5344CB8AC3E}">
        <p14:creationId xmlns:p14="http://schemas.microsoft.com/office/powerpoint/2010/main" val="35070630"/>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34</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23528" y="830848"/>
            <a:ext cx="8690610" cy="989843"/>
          </a:xfrm>
        </p:spPr>
        <p:txBody>
          <a:bodyPr vert="horz" wrap="square" lIns="91440" tIns="45720" rIns="91440" bIns="45720" anchor="t">
            <a:noAutofit/>
          </a:bodyPr>
          <a:lstStyle/>
          <a:p>
            <a:pPr>
              <a:lnSpc>
                <a:spcPct val="130000"/>
              </a:lnSpc>
            </a:pPr>
            <a:r>
              <a:rPr lang="zh-CN" altLang="en-US" sz="2400" b="1" dirty="0">
                <a:solidFill>
                  <a:schemeClr val="accent1">
                    <a:lumMod val="50000"/>
                  </a:schemeClr>
                </a:solidFill>
                <a:latin typeface="Arial" panose="020B0604020202020204" pitchFamily="34" charset="0"/>
                <a:sym typeface="+mn-ea"/>
              </a:rPr>
              <a:t>有没有可能在文本串指针不回溯的情况下，继续匹配？</a:t>
            </a:r>
            <a:endParaRPr lang="en-US" altLang="zh-CN" sz="2400" b="1" dirty="0">
              <a:solidFill>
                <a:schemeClr val="accent1">
                  <a:lumMod val="50000"/>
                </a:schemeClr>
              </a:solidFill>
              <a:latin typeface="Arial" panose="020B0604020202020204" pitchFamily="34" charset="0"/>
              <a:sym typeface="+mn-ea"/>
            </a:endParaRPr>
          </a:p>
          <a:p>
            <a:pPr marL="0" lvl="0" indent="0" defTabSz="914400">
              <a:lnSpc>
                <a:spcPct val="150000"/>
              </a:lnSpc>
              <a:spcBef>
                <a:spcPct val="0"/>
              </a:spcBef>
              <a:buNone/>
            </a:pP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lvl="0" indent="0" defTabSz="914400">
              <a:lnSpc>
                <a:spcPct val="150000"/>
              </a:lnSpc>
              <a:spcBef>
                <a:spcPct val="0"/>
              </a:spcBef>
              <a:buNone/>
            </a:pP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我们假设文本串是</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，模式串为</a:t>
            </a:r>
            <a:r>
              <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m</a:t>
            </a:r>
          </a:p>
          <a:p>
            <a:pPr marL="0" indent="0">
              <a:lnSpc>
                <a:spcPct val="130000"/>
              </a:lnSpc>
              <a:buNone/>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
        <p:nvSpPr>
          <p:cNvPr id="17" name="文本框 16">
            <a:extLst>
              <a:ext uri="{FF2B5EF4-FFF2-40B4-BE49-F238E27FC236}">
                <a16:creationId xmlns:a16="http://schemas.microsoft.com/office/drawing/2014/main" id="{5147FCF2-4977-D7FF-0986-E1A38BE7D068}"/>
              </a:ext>
            </a:extLst>
          </p:cNvPr>
          <p:cNvSpPr txBox="1"/>
          <p:nvPr/>
        </p:nvSpPr>
        <p:spPr>
          <a:xfrm>
            <a:off x="636352" y="2668850"/>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18" name="文本框 17">
            <a:extLst>
              <a:ext uri="{FF2B5EF4-FFF2-40B4-BE49-F238E27FC236}">
                <a16:creationId xmlns:a16="http://schemas.microsoft.com/office/drawing/2014/main" id="{BE49E27B-4124-3011-EE8C-0C337D49B7E8}"/>
              </a:ext>
            </a:extLst>
          </p:cNvPr>
          <p:cNvSpPr txBox="1"/>
          <p:nvPr/>
        </p:nvSpPr>
        <p:spPr>
          <a:xfrm>
            <a:off x="636352" y="3284984"/>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90132" name="组合 90131">
            <a:extLst>
              <a:ext uri="{FF2B5EF4-FFF2-40B4-BE49-F238E27FC236}">
                <a16:creationId xmlns:a16="http://schemas.microsoft.com/office/drawing/2014/main" id="{E01DD80C-6A1F-5B70-5394-38B220BAB298}"/>
              </a:ext>
            </a:extLst>
          </p:cNvPr>
          <p:cNvGrpSpPr/>
          <p:nvPr/>
        </p:nvGrpSpPr>
        <p:grpSpPr>
          <a:xfrm>
            <a:off x="6178622" y="2339588"/>
            <a:ext cx="257318" cy="369332"/>
            <a:chOff x="2175962" y="2750722"/>
            <a:chExt cx="292603" cy="579051"/>
          </a:xfrm>
        </p:grpSpPr>
        <p:sp>
          <p:nvSpPr>
            <p:cNvPr id="90136" name="文本框 90135">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013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0134" name="直接箭头连接符 86">
            <a:extLst>
              <a:ext uri="{FF2B5EF4-FFF2-40B4-BE49-F238E27FC236}">
                <a16:creationId xmlns:a16="http://schemas.microsoft.com/office/drawing/2014/main" id="{A803CD14-0378-3651-CBF1-DC80496CBC76}"/>
              </a:ext>
            </a:extLst>
          </p:cNvPr>
          <p:cNvCxnSpPr>
            <a:cxnSpLocks/>
          </p:cNvCxnSpPr>
          <p:nvPr/>
        </p:nvCxnSpPr>
        <p:spPr>
          <a:xfrm flipV="1">
            <a:off x="6156176" y="3684939"/>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35" name="文本框 90134">
            <a:extLst>
              <a:ext uri="{FF2B5EF4-FFF2-40B4-BE49-F238E27FC236}">
                <a16:creationId xmlns:a16="http://schemas.microsoft.com/office/drawing/2014/main" id="{A3B530AC-E564-136C-4F7F-B0AF49E51E18}"/>
              </a:ext>
            </a:extLst>
          </p:cNvPr>
          <p:cNvSpPr txBox="1"/>
          <p:nvPr/>
        </p:nvSpPr>
        <p:spPr>
          <a:xfrm>
            <a:off x="6187154" y="3635732"/>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grpSp>
        <p:nvGrpSpPr>
          <p:cNvPr id="10" name="组合 9">
            <a:extLst>
              <a:ext uri="{FF2B5EF4-FFF2-40B4-BE49-F238E27FC236}">
                <a16:creationId xmlns:a16="http://schemas.microsoft.com/office/drawing/2014/main" id="{1E554B64-B785-047D-6D01-A31EE01548A4}"/>
              </a:ext>
            </a:extLst>
          </p:cNvPr>
          <p:cNvGrpSpPr/>
          <p:nvPr/>
        </p:nvGrpSpPr>
        <p:grpSpPr>
          <a:xfrm>
            <a:off x="3538690" y="3235778"/>
            <a:ext cx="2872885" cy="449161"/>
            <a:chOff x="1907704" y="4437112"/>
            <a:chExt cx="3762103" cy="819453"/>
          </a:xfrm>
        </p:grpSpPr>
        <p:sp>
          <p:nvSpPr>
            <p:cNvPr id="11" name="矩形 10">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3" name="矩形 12">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FBF68051-C4A4-E944-3EEB-4FD01D223D86}"/>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31" name="组合 30"/>
          <p:cNvGrpSpPr/>
          <p:nvPr/>
        </p:nvGrpSpPr>
        <p:grpSpPr>
          <a:xfrm>
            <a:off x="1897042" y="2673760"/>
            <a:ext cx="6977006" cy="449161"/>
            <a:chOff x="1575640" y="2548901"/>
            <a:chExt cx="6977006" cy="449161"/>
          </a:xfrm>
        </p:grpSpPr>
        <p:grpSp>
          <p:nvGrpSpPr>
            <p:cNvPr id="19" name="组合 18">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40" name="矩形 39">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1" name="矩形 40">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rgbClr val="FF0000">
                  <a:alpha val="31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2" name="矩形 41">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43" name="矩形 42">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44" name="矩形 43">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5" name="矩形 44">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6" name="矩形 45">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47" name="矩形 46">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8" name="矩形 47">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51" name="矩形 50">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2" name="矩形 51">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56" name="矩形 55">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58" name="矩形 57">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9" name="矩形 58">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62" name="Rectangle 3"/>
          <p:cNvSpPr txBox="1">
            <a:spLocks noRot="1"/>
          </p:cNvSpPr>
          <p:nvPr/>
        </p:nvSpPr>
        <p:spPr>
          <a:xfrm>
            <a:off x="424621" y="3883197"/>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文本串第</a:t>
            </a:r>
            <a:r>
              <a:rPr lang="en-US" altLang="zh-CN" sz="24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个字符与模式串的第</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个字符出现不匹配，那么前</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j-1</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个字符一定匹配成功。可以表示成： </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i-(j-1)</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400" b="1" dirty="0">
              <a:latin typeface="Arial" panose="020B0604020202020204" pitchFamily="34" charset="0"/>
              <a:sym typeface="+mn-ea"/>
            </a:endParaRPr>
          </a:p>
        </p:txBody>
      </p:sp>
      <p:sp>
        <p:nvSpPr>
          <p:cNvPr id="4" name="文本框 3">
            <a:extLst>
              <a:ext uri="{FF2B5EF4-FFF2-40B4-BE49-F238E27FC236}">
                <a16:creationId xmlns:a16="http://schemas.microsoft.com/office/drawing/2014/main" id="{480B7DE6-4D55-131F-35DA-73CAD2DEBC44}"/>
              </a:ext>
            </a:extLst>
          </p:cNvPr>
          <p:cNvSpPr txBox="1"/>
          <p:nvPr/>
        </p:nvSpPr>
        <p:spPr>
          <a:xfrm>
            <a:off x="2585557" y="5215741"/>
            <a:ext cx="4852048" cy="461665"/>
          </a:xfrm>
          <a:prstGeom prst="rect">
            <a:avLst/>
          </a:prstGeom>
          <a:noFill/>
        </p:spPr>
        <p:txBody>
          <a:bodyPr wrap="square">
            <a:spAutoFit/>
          </a:bodyPr>
          <a:lstStyle/>
          <a:p>
            <a:r>
              <a:rPr lang="zh-CN" altLang="en-US"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文本串信息已经映射到了模式串上</a:t>
            </a:r>
            <a:endParaRPr lang="zh-CN" altLang="en-US" dirty="0"/>
          </a:p>
        </p:txBody>
      </p:sp>
    </p:spTree>
    <p:extLst>
      <p:ext uri="{BB962C8B-B14F-4D97-AF65-F5344CB8AC3E}">
        <p14:creationId xmlns:p14="http://schemas.microsoft.com/office/powerpoint/2010/main" val="107887420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35</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23528" y="830848"/>
            <a:ext cx="8690610" cy="989843"/>
          </a:xfrm>
        </p:spPr>
        <p:txBody>
          <a:bodyPr vert="horz" wrap="square" lIns="91440" tIns="45720" rIns="91440" bIns="45720" anchor="t">
            <a:noAutofit/>
          </a:bodyPr>
          <a:lstStyle/>
          <a:p>
            <a:pPr>
              <a:lnSpc>
                <a:spcPct val="130000"/>
              </a:lnSpc>
            </a:pPr>
            <a:r>
              <a:rPr lang="zh-CN" altLang="en-US" sz="2400" b="1" dirty="0">
                <a:solidFill>
                  <a:schemeClr val="accent1">
                    <a:lumMod val="50000"/>
                  </a:schemeClr>
                </a:solidFill>
                <a:latin typeface="Arial" panose="020B0604020202020204" pitchFamily="34" charset="0"/>
                <a:sym typeface="+mn-ea"/>
              </a:rPr>
              <a:t>有没有可能在文本串指针不回溯的情况下，继续匹配？</a:t>
            </a:r>
            <a:endParaRPr lang="en-US" altLang="zh-CN" sz="2400" b="1" dirty="0">
              <a:solidFill>
                <a:schemeClr val="accent1">
                  <a:lumMod val="50000"/>
                </a:schemeClr>
              </a:solidFill>
              <a:latin typeface="Arial" panose="020B0604020202020204" pitchFamily="34" charset="0"/>
              <a:sym typeface="+mn-ea"/>
            </a:endParaRPr>
          </a:p>
          <a:p>
            <a:pPr marL="0" indent="0">
              <a:lnSpc>
                <a:spcPct val="130000"/>
              </a:lnSpc>
              <a:buNone/>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
        <p:nvSpPr>
          <p:cNvPr id="62" name="Rectangle 3"/>
          <p:cNvSpPr txBox="1">
            <a:spLocks noRot="1"/>
          </p:cNvSpPr>
          <p:nvPr/>
        </p:nvSpPr>
        <p:spPr>
          <a:xfrm>
            <a:off x="579018" y="1606149"/>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按</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BF</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算法思路，模式串向右滑动，继续与文本串比较，假设滑动到第</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k</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对齐：</a:t>
            </a:r>
            <a:endParaRPr lang="en-US" altLang="zh-CN" sz="2000" b="1" dirty="0">
              <a:latin typeface="Arial" panose="020B0604020202020204" pitchFamily="34" charset="0"/>
              <a:sym typeface="+mn-ea"/>
            </a:endParaRPr>
          </a:p>
          <a:p>
            <a:pPr fontAlgn="auto">
              <a:lnSpc>
                <a:spcPct val="130000"/>
              </a:lnSpc>
              <a:spcAft>
                <a:spcPts val="0"/>
              </a:spcAft>
            </a:pPr>
            <a:endParaRPr lang="en-US" altLang="zh-CN" sz="2000" b="1" dirty="0">
              <a:latin typeface="Arial" panose="020B0604020202020204" pitchFamily="34" charset="0"/>
              <a:sym typeface="+mn-ea"/>
            </a:endParaRPr>
          </a:p>
        </p:txBody>
      </p:sp>
      <p:sp>
        <p:nvSpPr>
          <p:cNvPr id="63" name="文本框 62">
            <a:extLst>
              <a:ext uri="{FF2B5EF4-FFF2-40B4-BE49-F238E27FC236}">
                <a16:creationId xmlns:a16="http://schemas.microsoft.com/office/drawing/2014/main" id="{5147FCF2-4977-D7FF-0986-E1A38BE7D068}"/>
              </a:ext>
            </a:extLst>
          </p:cNvPr>
          <p:cNvSpPr txBox="1"/>
          <p:nvPr/>
        </p:nvSpPr>
        <p:spPr>
          <a:xfrm>
            <a:off x="636352" y="2909131"/>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64" name="文本框 63">
            <a:extLst>
              <a:ext uri="{FF2B5EF4-FFF2-40B4-BE49-F238E27FC236}">
                <a16:creationId xmlns:a16="http://schemas.microsoft.com/office/drawing/2014/main" id="{BE49E27B-4124-3011-EE8C-0C337D49B7E8}"/>
              </a:ext>
            </a:extLst>
          </p:cNvPr>
          <p:cNvSpPr txBox="1"/>
          <p:nvPr/>
        </p:nvSpPr>
        <p:spPr>
          <a:xfrm>
            <a:off x="636352" y="3459527"/>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65" name="组合 64">
            <a:extLst>
              <a:ext uri="{FF2B5EF4-FFF2-40B4-BE49-F238E27FC236}">
                <a16:creationId xmlns:a16="http://schemas.microsoft.com/office/drawing/2014/main" id="{E01DD80C-6A1F-5B70-5394-38B220BAB298}"/>
              </a:ext>
            </a:extLst>
          </p:cNvPr>
          <p:cNvGrpSpPr/>
          <p:nvPr/>
        </p:nvGrpSpPr>
        <p:grpSpPr>
          <a:xfrm>
            <a:off x="6178622" y="2564904"/>
            <a:ext cx="257318" cy="369332"/>
            <a:chOff x="2175962" y="2750722"/>
            <a:chExt cx="292603" cy="579051"/>
          </a:xfrm>
        </p:grpSpPr>
        <p:sp>
          <p:nvSpPr>
            <p:cNvPr id="66" name="文本框 65">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6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1E554B64-B785-047D-6D01-A31EE01548A4}"/>
              </a:ext>
            </a:extLst>
          </p:cNvPr>
          <p:cNvGrpSpPr/>
          <p:nvPr/>
        </p:nvGrpSpPr>
        <p:grpSpPr>
          <a:xfrm>
            <a:off x="4795459" y="3411887"/>
            <a:ext cx="2872885" cy="449161"/>
            <a:chOff x="1907704" y="4437112"/>
            <a:chExt cx="3762103" cy="819453"/>
          </a:xfrm>
        </p:grpSpPr>
        <p:sp>
          <p:nvSpPr>
            <p:cNvPr id="71" name="矩形 70">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2" name="矩形 71">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3" name="矩形 72">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74" name="矩形 73">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rgbClr val="FF0000">
                <a:alpha val="3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75" name="矩形 74">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rgbClr val="FF0000">
                <a:alpha val="3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6" name="矩形 75">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rgbClr val="FF0000">
                <a:alpha val="3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7" name="矩形 76">
              <a:extLst>
                <a:ext uri="{FF2B5EF4-FFF2-40B4-BE49-F238E27FC236}">
                  <a16:creationId xmlns:a16="http://schemas.microsoft.com/office/drawing/2014/main" id="{FBF68051-C4A4-E944-3EEB-4FD01D223D86}"/>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78" name="组合 77"/>
          <p:cNvGrpSpPr/>
          <p:nvPr/>
        </p:nvGrpSpPr>
        <p:grpSpPr>
          <a:xfrm>
            <a:off x="1897042" y="2848458"/>
            <a:ext cx="6977006" cy="449161"/>
            <a:chOff x="1575640" y="2548901"/>
            <a:chExt cx="6977006" cy="449161"/>
          </a:xfrm>
        </p:grpSpPr>
        <p:grpSp>
          <p:nvGrpSpPr>
            <p:cNvPr id="79" name="组合 78">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84" name="矩形 83">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5" name="矩形 84">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6" name="矩形 85">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7" name="矩形 86">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88" name="矩形 87">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9" name="矩形 88">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0" name="矩形 89">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91" name="矩形 90">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2" name="矩形 91">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3" name="矩形 92">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94" name="矩形 93">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5" name="矩形 94">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6" name="矩形 95">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80" name="矩形 79">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1" name="矩形 80">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2" name="矩形 81">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3" name="矩形 82">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33" name="矩形 32"/>
          <p:cNvSpPr/>
          <p:nvPr/>
        </p:nvSpPr>
        <p:spPr>
          <a:xfrm>
            <a:off x="579018" y="4230380"/>
            <a:ext cx="7768202" cy="2121093"/>
          </a:xfrm>
          <a:prstGeom prst="rect">
            <a:avLst/>
          </a:prstGeom>
        </p:spPr>
        <p:txBody>
          <a:bodyPr wrap="square">
            <a:spAutoFit/>
          </a:bodyPr>
          <a:lstStyle/>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文本串信息已经映射到了模式串上，我们不用回溯文本串，</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仅通过模式串就能得到</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和</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的</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关系</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如果</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   </a:t>
            </a:r>
            <a:r>
              <a:rPr lang="zh-CN" altLang="en-US"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，这次对齐后的比较对结果没有意义，</a:t>
            </a:r>
            <a:endParaRPr lang="en-US" altLang="zh-CN"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也不用回溯文本串。</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17DCD72B-6F4F-78D9-393D-1CB32FB9E241}"/>
              </a:ext>
            </a:extLst>
          </p:cNvPr>
          <p:cNvSpPr txBox="1"/>
          <p:nvPr/>
        </p:nvSpPr>
        <p:spPr>
          <a:xfrm>
            <a:off x="6059294" y="3861048"/>
            <a:ext cx="312906" cy="369332"/>
          </a:xfrm>
          <a:prstGeom prst="rect">
            <a:avLst/>
          </a:prstGeom>
          <a:noFill/>
        </p:spPr>
        <p:txBody>
          <a:bodyPr wrap="none" rtlCol="0">
            <a:spAutoFit/>
          </a:bodyPr>
          <a:lstStyle/>
          <a:p>
            <a:r>
              <a:rPr lang="en-US" altLang="zh-CN" sz="1800" b="1" dirty="0">
                <a:solidFill>
                  <a:schemeClr val="accent6">
                    <a:lumMod val="75000"/>
                  </a:schemeClr>
                </a:solidFill>
              </a:rPr>
              <a:t>k</a:t>
            </a:r>
            <a:endParaRPr lang="zh-CN" altLang="en-US" sz="1800" b="1" dirty="0">
              <a:solidFill>
                <a:schemeClr val="accent6">
                  <a:lumMod val="75000"/>
                </a:schemeClr>
              </a:solidFill>
            </a:endParaRPr>
          </a:p>
        </p:txBody>
      </p:sp>
    </p:spTree>
    <p:extLst>
      <p:ext uri="{BB962C8B-B14F-4D97-AF65-F5344CB8AC3E}">
        <p14:creationId xmlns:p14="http://schemas.microsoft.com/office/powerpoint/2010/main" val="98363919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36</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23528" y="830848"/>
            <a:ext cx="8690610" cy="989843"/>
          </a:xfrm>
        </p:spPr>
        <p:txBody>
          <a:bodyPr vert="horz" wrap="square" lIns="91440" tIns="45720" rIns="91440" bIns="45720" anchor="t">
            <a:noAutofit/>
          </a:bodyPr>
          <a:lstStyle/>
          <a:p>
            <a:pPr>
              <a:lnSpc>
                <a:spcPct val="130000"/>
              </a:lnSpc>
            </a:pPr>
            <a:r>
              <a:rPr lang="zh-CN" altLang="en-US" sz="2400" b="1" dirty="0">
                <a:solidFill>
                  <a:schemeClr val="accent1">
                    <a:lumMod val="50000"/>
                  </a:schemeClr>
                </a:solidFill>
                <a:latin typeface="Arial" panose="020B0604020202020204" pitchFamily="34" charset="0"/>
                <a:sym typeface="+mn-ea"/>
              </a:rPr>
              <a:t>有没有可能在文本串指针不回溯的情况下，继续匹配？</a:t>
            </a:r>
            <a:endParaRPr lang="en-US" altLang="zh-CN" sz="2400" b="1" dirty="0">
              <a:solidFill>
                <a:schemeClr val="accent1">
                  <a:lumMod val="50000"/>
                </a:schemeClr>
              </a:solidFill>
              <a:latin typeface="Arial" panose="020B0604020202020204" pitchFamily="34" charset="0"/>
              <a:sym typeface="+mn-ea"/>
            </a:endParaRPr>
          </a:p>
          <a:p>
            <a:pPr marL="0" indent="0">
              <a:lnSpc>
                <a:spcPct val="130000"/>
              </a:lnSpc>
              <a:buNone/>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
        <p:nvSpPr>
          <p:cNvPr id="62" name="Rectangle 3"/>
          <p:cNvSpPr txBox="1">
            <a:spLocks noRot="1"/>
          </p:cNvSpPr>
          <p:nvPr/>
        </p:nvSpPr>
        <p:spPr>
          <a:xfrm>
            <a:off x="579018" y="1606149"/>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按</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BF</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算法思路，模式串向右滑动，继续与文本串比较，假设滑动到第</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k</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对齐：</a:t>
            </a:r>
            <a:endParaRPr lang="en-US" altLang="zh-CN" sz="2000" b="1" dirty="0">
              <a:latin typeface="Arial" panose="020B0604020202020204" pitchFamily="34" charset="0"/>
              <a:sym typeface="+mn-ea"/>
            </a:endParaRPr>
          </a:p>
          <a:p>
            <a:pPr fontAlgn="auto">
              <a:lnSpc>
                <a:spcPct val="130000"/>
              </a:lnSpc>
              <a:spcAft>
                <a:spcPts val="0"/>
              </a:spcAft>
            </a:pPr>
            <a:endParaRPr lang="en-US" altLang="zh-CN" sz="2000" b="1" dirty="0">
              <a:latin typeface="Arial" panose="020B0604020202020204" pitchFamily="34" charset="0"/>
              <a:sym typeface="+mn-ea"/>
            </a:endParaRPr>
          </a:p>
        </p:txBody>
      </p:sp>
      <p:sp>
        <p:nvSpPr>
          <p:cNvPr id="63" name="文本框 62">
            <a:extLst>
              <a:ext uri="{FF2B5EF4-FFF2-40B4-BE49-F238E27FC236}">
                <a16:creationId xmlns:a16="http://schemas.microsoft.com/office/drawing/2014/main" id="{5147FCF2-4977-D7FF-0986-E1A38BE7D068}"/>
              </a:ext>
            </a:extLst>
          </p:cNvPr>
          <p:cNvSpPr txBox="1"/>
          <p:nvPr/>
        </p:nvSpPr>
        <p:spPr>
          <a:xfrm>
            <a:off x="636352" y="2909131"/>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64" name="文本框 63">
            <a:extLst>
              <a:ext uri="{FF2B5EF4-FFF2-40B4-BE49-F238E27FC236}">
                <a16:creationId xmlns:a16="http://schemas.microsoft.com/office/drawing/2014/main" id="{BE49E27B-4124-3011-EE8C-0C337D49B7E8}"/>
              </a:ext>
            </a:extLst>
          </p:cNvPr>
          <p:cNvSpPr txBox="1"/>
          <p:nvPr/>
        </p:nvSpPr>
        <p:spPr>
          <a:xfrm>
            <a:off x="636352" y="3459527"/>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65" name="组合 64">
            <a:extLst>
              <a:ext uri="{FF2B5EF4-FFF2-40B4-BE49-F238E27FC236}">
                <a16:creationId xmlns:a16="http://schemas.microsoft.com/office/drawing/2014/main" id="{E01DD80C-6A1F-5B70-5394-38B220BAB298}"/>
              </a:ext>
            </a:extLst>
          </p:cNvPr>
          <p:cNvGrpSpPr/>
          <p:nvPr/>
        </p:nvGrpSpPr>
        <p:grpSpPr>
          <a:xfrm>
            <a:off x="6178622" y="2564904"/>
            <a:ext cx="257318" cy="369332"/>
            <a:chOff x="2175962" y="2750722"/>
            <a:chExt cx="292603" cy="579051"/>
          </a:xfrm>
        </p:grpSpPr>
        <p:sp>
          <p:nvSpPr>
            <p:cNvPr id="66" name="文本框 65">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6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1E554B64-B785-047D-6D01-A31EE01548A4}"/>
              </a:ext>
            </a:extLst>
          </p:cNvPr>
          <p:cNvGrpSpPr/>
          <p:nvPr/>
        </p:nvGrpSpPr>
        <p:grpSpPr>
          <a:xfrm>
            <a:off x="5148064" y="3411887"/>
            <a:ext cx="2872885" cy="449161"/>
            <a:chOff x="1907704" y="4437112"/>
            <a:chExt cx="3762103" cy="819453"/>
          </a:xfrm>
        </p:grpSpPr>
        <p:sp>
          <p:nvSpPr>
            <p:cNvPr id="71" name="矩形 70">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2" name="矩形 71">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3" name="矩形 72">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74" name="矩形 73">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75" name="矩形 74">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6" name="矩形 75">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7" name="矩形 76">
              <a:extLst>
                <a:ext uri="{FF2B5EF4-FFF2-40B4-BE49-F238E27FC236}">
                  <a16:creationId xmlns:a16="http://schemas.microsoft.com/office/drawing/2014/main" id="{FBF68051-C4A4-E944-3EEB-4FD01D223D86}"/>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78" name="组合 77"/>
          <p:cNvGrpSpPr/>
          <p:nvPr/>
        </p:nvGrpSpPr>
        <p:grpSpPr>
          <a:xfrm>
            <a:off x="1897042" y="2848458"/>
            <a:ext cx="6977006" cy="449161"/>
            <a:chOff x="1575640" y="2548901"/>
            <a:chExt cx="6977006" cy="449161"/>
          </a:xfrm>
        </p:grpSpPr>
        <p:grpSp>
          <p:nvGrpSpPr>
            <p:cNvPr id="79" name="组合 78">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84" name="矩形 83">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5" name="矩形 84">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6" name="矩形 85">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7" name="矩形 86">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88" name="矩形 87">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9" name="矩形 88">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0" name="矩形 89">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91" name="矩形 90">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2" name="矩形 91">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3" name="矩形 92">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94" name="矩形 93">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5" name="矩形 94">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6" name="矩形 95">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80" name="矩形 79">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1" name="矩形 80">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2" name="矩形 81">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3" name="矩形 82">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33" name="矩形 32"/>
          <p:cNvSpPr/>
          <p:nvPr/>
        </p:nvSpPr>
        <p:spPr>
          <a:xfrm>
            <a:off x="579018" y="4275398"/>
            <a:ext cx="7768202" cy="2121093"/>
          </a:xfrm>
          <a:prstGeom prst="rect">
            <a:avLst/>
          </a:prstGeom>
        </p:spPr>
        <p:txBody>
          <a:bodyPr wrap="square">
            <a:spAutoFit/>
          </a:bodyPr>
          <a:lstStyle/>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文本串信息已经映射到了模式串上，我们不用回溯文本串，</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仅通过模式串就能得到</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和</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的</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关系</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如果</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 </a:t>
            </a:r>
            <a:r>
              <a:rPr lang="zh-CN" altLang="en-US"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直接继续比较</a:t>
            </a:r>
            <a:r>
              <a:rPr lang="en-US" altLang="zh-CN"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i</a:t>
            </a:r>
            <a:r>
              <a:rPr lang="zh-CN" altLang="en-US"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和</a:t>
            </a:r>
            <a:r>
              <a:rPr lang="en-US" altLang="zh-CN"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k+1</a:t>
            </a:r>
            <a:r>
              <a:rPr lang="zh-CN" altLang="en-US"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a:t>
            </a:r>
            <a:endParaRPr lang="en-US" altLang="zh-CN"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文本串还是不用回溯。</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17DCD72B-6F4F-78D9-393D-1CB32FB9E241}"/>
              </a:ext>
            </a:extLst>
          </p:cNvPr>
          <p:cNvSpPr txBox="1"/>
          <p:nvPr/>
        </p:nvSpPr>
        <p:spPr>
          <a:xfrm>
            <a:off x="5940152" y="3861048"/>
            <a:ext cx="312906" cy="369332"/>
          </a:xfrm>
          <a:prstGeom prst="rect">
            <a:avLst/>
          </a:prstGeom>
          <a:noFill/>
        </p:spPr>
        <p:txBody>
          <a:bodyPr wrap="none" rtlCol="0">
            <a:spAutoFit/>
          </a:bodyPr>
          <a:lstStyle/>
          <a:p>
            <a:r>
              <a:rPr lang="en-US" altLang="zh-CN" sz="1800" b="1" dirty="0">
                <a:solidFill>
                  <a:schemeClr val="accent6">
                    <a:lumMod val="75000"/>
                  </a:schemeClr>
                </a:solidFill>
              </a:rPr>
              <a:t>k</a:t>
            </a:r>
            <a:endParaRPr lang="zh-CN" altLang="en-US" sz="1800" b="1" dirty="0">
              <a:solidFill>
                <a:schemeClr val="accent6">
                  <a:lumMod val="75000"/>
                </a:schemeClr>
              </a:solidFill>
            </a:endParaRPr>
          </a:p>
        </p:txBody>
      </p:sp>
      <p:sp>
        <p:nvSpPr>
          <p:cNvPr id="3" name="文本框 2">
            <a:extLst>
              <a:ext uri="{FF2B5EF4-FFF2-40B4-BE49-F238E27FC236}">
                <a16:creationId xmlns:a16="http://schemas.microsoft.com/office/drawing/2014/main" id="{C909481A-492C-28A6-18F0-68F25BC5D5BE}"/>
              </a:ext>
            </a:extLst>
          </p:cNvPr>
          <p:cNvSpPr txBox="1"/>
          <p:nvPr/>
        </p:nvSpPr>
        <p:spPr>
          <a:xfrm>
            <a:off x="6195422" y="3851756"/>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cxnSp>
        <p:nvCxnSpPr>
          <p:cNvPr id="4" name="直接箭头连接符 86">
            <a:extLst>
              <a:ext uri="{FF2B5EF4-FFF2-40B4-BE49-F238E27FC236}">
                <a16:creationId xmlns:a16="http://schemas.microsoft.com/office/drawing/2014/main" id="{EFE03C42-FF94-8C29-94AF-A8B1DBEAEB1A}"/>
              </a:ext>
            </a:extLst>
          </p:cNvPr>
          <p:cNvCxnSpPr>
            <a:cxnSpLocks/>
          </p:cNvCxnSpPr>
          <p:nvPr/>
        </p:nvCxnSpPr>
        <p:spPr>
          <a:xfrm flipV="1">
            <a:off x="6204759" y="3903215"/>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089548"/>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37</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2" name="Rectangle 3">
            <a:extLst>
              <a:ext uri="{FF2B5EF4-FFF2-40B4-BE49-F238E27FC236}">
                <a16:creationId xmlns:a16="http://schemas.microsoft.com/office/drawing/2014/main" id="{85F6027F-A2C3-0BD9-B3A3-26B98F2B2F19}"/>
              </a:ext>
            </a:extLst>
          </p:cNvPr>
          <p:cNvSpPr txBox="1">
            <a:spLocks noRot="1"/>
          </p:cNvSpPr>
          <p:nvPr/>
        </p:nvSpPr>
        <p:spPr>
          <a:xfrm>
            <a:off x="395536" y="980728"/>
            <a:ext cx="7886700" cy="4474845"/>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ct val="150000"/>
              </a:lnSpc>
              <a:spcAft>
                <a:spcPts val="0"/>
              </a:spcAft>
              <a:buFont typeface="Wingdings" pitchFamily="2" charset="2"/>
              <a:buChar char="n"/>
            </a:pPr>
            <a:r>
              <a:rPr lang="en-US" altLang="zh-CN" sz="2000" dirty="0">
                <a:solidFill>
                  <a:srgbClr val="FF0000"/>
                </a:solidFill>
              </a:rPr>
              <a:t>KMP</a:t>
            </a:r>
            <a:r>
              <a:rPr lang="zh-CN" altLang="en-US" sz="2000" dirty="0">
                <a:solidFill>
                  <a:srgbClr val="FF0000"/>
                </a:solidFill>
              </a:rPr>
              <a:t>（</a:t>
            </a:r>
            <a:r>
              <a:rPr lang="en-US" altLang="zh-CN" sz="2000" dirty="0">
                <a:solidFill>
                  <a:srgbClr val="FF0000"/>
                </a:solidFill>
              </a:rPr>
              <a:t>D.E. Knuth, </a:t>
            </a:r>
            <a:r>
              <a:rPr lang="en-US" altLang="zh-CN" sz="2000" dirty="0" err="1">
                <a:solidFill>
                  <a:srgbClr val="FF0000"/>
                </a:solidFill>
              </a:rPr>
              <a:t>J.H.Morris</a:t>
            </a:r>
            <a:r>
              <a:rPr lang="en-US" altLang="zh-CN" sz="2000" dirty="0">
                <a:solidFill>
                  <a:srgbClr val="FF0000"/>
                </a:solidFill>
              </a:rPr>
              <a:t>, and </a:t>
            </a:r>
            <a:r>
              <a:rPr lang="en-US" altLang="zh-CN" sz="2000" dirty="0" err="1">
                <a:solidFill>
                  <a:srgbClr val="FF0000"/>
                </a:solidFill>
              </a:rPr>
              <a:t>V.R.Pratt</a:t>
            </a:r>
            <a:r>
              <a:rPr lang="en-US" altLang="zh-CN" sz="2000" dirty="0">
                <a:solidFill>
                  <a:srgbClr val="FF0000"/>
                </a:solidFill>
              </a:rPr>
              <a:t> </a:t>
            </a:r>
            <a:r>
              <a:rPr lang="zh-CN" altLang="en-US" sz="2000" dirty="0">
                <a:solidFill>
                  <a:srgbClr val="FF0000"/>
                </a:solidFill>
              </a:rPr>
              <a:t>）</a:t>
            </a:r>
            <a:r>
              <a:rPr lang="zh-CN" altLang="en-US" sz="2000" dirty="0">
                <a:solidFill>
                  <a:schemeClr val="accent1">
                    <a:lumMod val="50000"/>
                  </a:schemeClr>
                </a:solidFill>
              </a:rPr>
              <a:t>主要是基于对</a:t>
            </a:r>
            <a:r>
              <a:rPr lang="en-US" altLang="zh-CN" sz="2000" dirty="0">
                <a:solidFill>
                  <a:schemeClr val="accent1">
                    <a:lumMod val="50000"/>
                  </a:schemeClr>
                </a:solidFill>
              </a:rPr>
              <a:t>BF</a:t>
            </a:r>
            <a:r>
              <a:rPr lang="zh-CN" altLang="en-US" sz="2000" dirty="0">
                <a:solidFill>
                  <a:schemeClr val="accent1">
                    <a:lumMod val="50000"/>
                  </a:schemeClr>
                </a:solidFill>
              </a:rPr>
              <a:t>算法的改进：</a:t>
            </a:r>
            <a:r>
              <a:rPr lang="en-US" altLang="zh-CN" sz="2000" dirty="0">
                <a:solidFill>
                  <a:schemeClr val="accent1">
                    <a:lumMod val="50000"/>
                  </a:schemeClr>
                </a:solidFill>
              </a:rPr>
              <a:t>BF</a:t>
            </a:r>
            <a:r>
              <a:rPr lang="zh-CN" altLang="en-US" sz="2000" dirty="0">
                <a:solidFill>
                  <a:schemeClr val="accent1">
                    <a:lumMod val="50000"/>
                  </a:schemeClr>
                </a:solidFill>
              </a:rPr>
              <a:t>算法只是简单的每次移动一个字符位置，并没有考虑已匹配成功部分的信息，其实这些信息是可以利用的。</a:t>
            </a:r>
            <a:endParaRPr lang="en-US" altLang="zh-CN" sz="2000" dirty="0">
              <a:solidFill>
                <a:schemeClr val="accent1">
                  <a:lumMod val="50000"/>
                </a:schemeClr>
              </a:solidFill>
            </a:endParaRPr>
          </a:p>
          <a:p>
            <a:pPr lvl="1" fontAlgn="auto">
              <a:lnSpc>
                <a:spcPct val="150000"/>
              </a:lnSpc>
              <a:spcAft>
                <a:spcPts val="0"/>
              </a:spcAft>
              <a:buFont typeface="Wingdings" pitchFamily="2" charset="2"/>
              <a:buChar char="n"/>
            </a:pPr>
            <a:r>
              <a:rPr lang="zh-CN" altLang="en-US" sz="2000" dirty="0">
                <a:solidFill>
                  <a:schemeClr val="accent1">
                    <a:lumMod val="50000"/>
                  </a:schemeClr>
                </a:solidFill>
              </a:rPr>
              <a:t>主要思想：</a:t>
            </a:r>
            <a:endParaRPr lang="en-US" altLang="zh-CN" sz="2000" dirty="0">
              <a:solidFill>
                <a:schemeClr val="accent1">
                  <a:lumMod val="50000"/>
                </a:schemeClr>
              </a:solidFill>
            </a:endParaRPr>
          </a:p>
          <a:p>
            <a:pPr marL="342900" lvl="1" indent="0" fontAlgn="auto">
              <a:lnSpc>
                <a:spcPct val="150000"/>
              </a:lnSpc>
              <a:spcAft>
                <a:spcPts val="0"/>
              </a:spcAft>
              <a:buNone/>
            </a:pPr>
            <a:r>
              <a:rPr lang="zh-CN" altLang="en-US" sz="2000" dirty="0">
                <a:solidFill>
                  <a:schemeClr val="accent1">
                    <a:lumMod val="50000"/>
                  </a:schemeClr>
                </a:solidFill>
              </a:rPr>
              <a:t>      当模式 </a:t>
            </a:r>
            <a:r>
              <a:rPr lang="en-US" altLang="zh-CN" sz="2000" dirty="0">
                <a:solidFill>
                  <a:srgbClr val="FF0000"/>
                </a:solidFill>
              </a:rPr>
              <a:t>T</a:t>
            </a:r>
            <a:r>
              <a:rPr lang="zh-CN" altLang="en-US" sz="2000" dirty="0">
                <a:solidFill>
                  <a:srgbClr val="FF0000"/>
                </a:solidFill>
              </a:rPr>
              <a:t> </a:t>
            </a:r>
            <a:r>
              <a:rPr lang="zh-CN" altLang="en-US" sz="2000" dirty="0">
                <a:solidFill>
                  <a:schemeClr val="accent1">
                    <a:lumMod val="50000"/>
                  </a:schemeClr>
                </a:solidFill>
              </a:rPr>
              <a:t>与正文</a:t>
            </a:r>
            <a:r>
              <a:rPr lang="en-US" altLang="zh-CN" sz="2000" dirty="0">
                <a:solidFill>
                  <a:schemeClr val="accent1">
                    <a:lumMod val="50000"/>
                  </a:schemeClr>
                </a:solidFill>
              </a:rPr>
              <a:t> </a:t>
            </a:r>
            <a:r>
              <a:rPr lang="en-US" altLang="zh-CN" sz="2000" dirty="0">
                <a:solidFill>
                  <a:srgbClr val="FF0000"/>
                </a:solidFill>
              </a:rPr>
              <a:t>S </a:t>
            </a:r>
            <a:r>
              <a:rPr lang="zh-CN" altLang="en-US" sz="2000" dirty="0">
                <a:solidFill>
                  <a:schemeClr val="accent1">
                    <a:lumMod val="50000"/>
                  </a:schemeClr>
                </a:solidFill>
              </a:rPr>
              <a:t>进行比较的过程中发现不匹配时，找到一种模式</a:t>
            </a:r>
            <a:r>
              <a:rPr lang="en-US" altLang="zh-CN" sz="2000" dirty="0">
                <a:solidFill>
                  <a:schemeClr val="accent1">
                    <a:lumMod val="50000"/>
                  </a:schemeClr>
                </a:solidFill>
              </a:rPr>
              <a:t> </a:t>
            </a:r>
            <a:r>
              <a:rPr lang="en-US" altLang="zh-CN" sz="2000" dirty="0">
                <a:solidFill>
                  <a:srgbClr val="FF0000"/>
                </a:solidFill>
              </a:rPr>
              <a:t>T</a:t>
            </a:r>
            <a:r>
              <a:rPr lang="zh-CN" altLang="en-US" sz="2000" dirty="0">
                <a:solidFill>
                  <a:schemeClr val="accent1">
                    <a:lumMod val="50000"/>
                  </a:schemeClr>
                </a:solidFill>
              </a:rPr>
              <a:t>沿正文</a:t>
            </a:r>
            <a:r>
              <a:rPr lang="en-US" altLang="zh-CN" sz="2000" dirty="0">
                <a:solidFill>
                  <a:schemeClr val="accent1">
                    <a:lumMod val="50000"/>
                  </a:schemeClr>
                </a:solidFill>
              </a:rPr>
              <a:t> </a:t>
            </a:r>
            <a:r>
              <a:rPr lang="en-US" altLang="zh-CN" sz="2000" dirty="0">
                <a:solidFill>
                  <a:srgbClr val="FF0000"/>
                </a:solidFill>
              </a:rPr>
              <a:t>S </a:t>
            </a:r>
            <a:r>
              <a:rPr lang="zh-CN" altLang="en-US" sz="2000" dirty="0">
                <a:solidFill>
                  <a:schemeClr val="accent1">
                    <a:lumMod val="50000"/>
                  </a:schemeClr>
                </a:solidFill>
              </a:rPr>
              <a:t>向后移动的规则，以便使得</a:t>
            </a:r>
            <a:r>
              <a:rPr lang="zh-CN" altLang="en-US" sz="2000" dirty="0">
                <a:solidFill>
                  <a:srgbClr val="FF0000"/>
                </a:solidFill>
              </a:rPr>
              <a:t>正文</a:t>
            </a:r>
            <a:r>
              <a:rPr lang="en-US" altLang="zh-CN" sz="2000" dirty="0">
                <a:solidFill>
                  <a:srgbClr val="FF0000"/>
                </a:solidFill>
              </a:rPr>
              <a:t>S</a:t>
            </a:r>
            <a:r>
              <a:rPr lang="zh-CN" altLang="en-US" sz="2000" dirty="0">
                <a:solidFill>
                  <a:srgbClr val="FF0000"/>
                </a:solidFill>
              </a:rPr>
              <a:t>中失去匹配的字符以前的字符不再参与比较</a:t>
            </a:r>
            <a:r>
              <a:rPr lang="zh-CN" altLang="en-US" sz="2000" dirty="0">
                <a:solidFill>
                  <a:srgbClr val="FF3300"/>
                </a:solidFill>
              </a:rPr>
              <a:t>（不回溯）</a:t>
            </a:r>
            <a:r>
              <a:rPr lang="zh-CN" altLang="en-US" sz="2000" dirty="0">
                <a:solidFill>
                  <a:schemeClr val="accent1">
                    <a:lumMod val="50000"/>
                  </a:schemeClr>
                </a:solidFill>
              </a:rPr>
              <a:t>，即只从当前失去匹配的字符开始与模式</a:t>
            </a:r>
            <a:r>
              <a:rPr lang="en-US" altLang="zh-CN" sz="2000" dirty="0">
                <a:solidFill>
                  <a:schemeClr val="accent1">
                    <a:lumMod val="50000"/>
                  </a:schemeClr>
                </a:solidFill>
              </a:rPr>
              <a:t> </a:t>
            </a:r>
            <a:r>
              <a:rPr lang="en-US" altLang="zh-CN" sz="2000" dirty="0">
                <a:solidFill>
                  <a:srgbClr val="FF0000"/>
                </a:solidFill>
              </a:rPr>
              <a:t>T </a:t>
            </a:r>
            <a:r>
              <a:rPr lang="zh-CN" altLang="en-US" sz="2000" dirty="0">
                <a:solidFill>
                  <a:schemeClr val="accent1">
                    <a:lumMod val="50000"/>
                  </a:schemeClr>
                </a:solidFill>
              </a:rPr>
              <a:t>中的字符继续依次进行比较，并且又不错过模式被发现的机会。</a:t>
            </a:r>
          </a:p>
          <a:p>
            <a:pPr marL="342900" lvl="1" indent="0" fontAlgn="auto">
              <a:lnSpc>
                <a:spcPct val="150000"/>
              </a:lnSpc>
              <a:spcAft>
                <a:spcPts val="0"/>
              </a:spcAft>
              <a:buNone/>
            </a:pPr>
            <a:endParaRPr lang="zh-CN" altLang="en-US" sz="1800" b="1" dirty="0"/>
          </a:p>
        </p:txBody>
      </p:sp>
    </p:spTree>
    <p:extLst>
      <p:ext uri="{BB962C8B-B14F-4D97-AF65-F5344CB8AC3E}">
        <p14:creationId xmlns:p14="http://schemas.microsoft.com/office/powerpoint/2010/main" val="238414955"/>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38</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2" name="Rectangle 3">
            <a:extLst>
              <a:ext uri="{FF2B5EF4-FFF2-40B4-BE49-F238E27FC236}">
                <a16:creationId xmlns:a16="http://schemas.microsoft.com/office/drawing/2014/main" id="{85F6027F-A2C3-0BD9-B3A3-26B98F2B2F19}"/>
              </a:ext>
            </a:extLst>
          </p:cNvPr>
          <p:cNvSpPr txBox="1">
            <a:spLocks noRot="1"/>
          </p:cNvSpPr>
          <p:nvPr/>
        </p:nvSpPr>
        <p:spPr>
          <a:xfrm>
            <a:off x="395536" y="980728"/>
            <a:ext cx="7886700" cy="4474845"/>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fontAlgn="auto">
              <a:lnSpc>
                <a:spcPct val="150000"/>
              </a:lnSpc>
              <a:spcAft>
                <a:spcPts val="0"/>
              </a:spcAft>
              <a:buNone/>
            </a:pPr>
            <a:r>
              <a:rPr lang="zh-CN" altLang="en-US" sz="2000" b="1" dirty="0"/>
              <a:t>主要思想：</a:t>
            </a:r>
            <a:endParaRPr lang="en-US" altLang="zh-CN" sz="2000" b="1" dirty="0"/>
          </a:p>
          <a:p>
            <a:pPr lvl="1" fontAlgn="auto">
              <a:lnSpc>
                <a:spcPct val="150000"/>
              </a:lnSpc>
              <a:spcAft>
                <a:spcPts val="0"/>
              </a:spcAft>
              <a:buFont typeface="Wingdings" pitchFamily="2" charset="2"/>
              <a:buChar char="n"/>
            </a:pPr>
            <a:r>
              <a:rPr lang="zh-CN" altLang="en-US" sz="2000" dirty="0">
                <a:solidFill>
                  <a:srgbClr val="FF3300"/>
                </a:solidFill>
              </a:rPr>
              <a:t>   不回溯</a:t>
            </a:r>
            <a:r>
              <a:rPr lang="zh-CN" altLang="en-US" sz="2000" dirty="0">
                <a:solidFill>
                  <a:srgbClr val="FF0000"/>
                </a:solidFill>
              </a:rPr>
              <a:t>的思想</a:t>
            </a:r>
            <a:r>
              <a:rPr lang="zh-CN" altLang="en-US" sz="2000" dirty="0">
                <a:solidFill>
                  <a:schemeClr val="accent1">
                    <a:lumMod val="50000"/>
                  </a:schemeClr>
                </a:solidFill>
              </a:rPr>
              <a:t>也是大多数字符串匹配算法的核心思想，包括单模式匹配和多模式匹配。</a:t>
            </a:r>
            <a:endParaRPr lang="en-US" altLang="zh-CN" sz="2000" dirty="0">
              <a:solidFill>
                <a:schemeClr val="accent1">
                  <a:lumMod val="50000"/>
                </a:schemeClr>
              </a:solidFill>
            </a:endParaRPr>
          </a:p>
          <a:p>
            <a:pPr lvl="1" fontAlgn="auto">
              <a:lnSpc>
                <a:spcPct val="150000"/>
              </a:lnSpc>
              <a:spcAft>
                <a:spcPts val="0"/>
              </a:spcAft>
              <a:buFont typeface="Wingdings" pitchFamily="2" charset="2"/>
              <a:buChar char="n"/>
            </a:pPr>
            <a:r>
              <a:rPr lang="zh-CN" altLang="en-US" sz="2000" b="1" dirty="0">
                <a:solidFill>
                  <a:schemeClr val="accent1">
                    <a:lumMod val="50000"/>
                  </a:schemeClr>
                </a:solidFill>
              </a:rPr>
              <a:t>   </a:t>
            </a:r>
            <a:r>
              <a:rPr lang="zh-CN" altLang="en-US" sz="2000" dirty="0">
                <a:solidFill>
                  <a:schemeClr val="accent1">
                    <a:lumMod val="50000"/>
                  </a:schemeClr>
                </a:solidFill>
              </a:rPr>
              <a:t>在网络与信息安全领域，由于大多数场景都是</a:t>
            </a:r>
            <a:r>
              <a:rPr lang="zh-CN" altLang="en-US" sz="2000" dirty="0">
                <a:solidFill>
                  <a:srgbClr val="FF0000"/>
                </a:solidFill>
              </a:rPr>
              <a:t>基于流的匹配</a:t>
            </a:r>
            <a:r>
              <a:rPr lang="zh-CN" altLang="en-US" sz="2000" dirty="0">
                <a:solidFill>
                  <a:schemeClr val="accent1">
                    <a:lumMod val="50000"/>
                  </a:schemeClr>
                </a:solidFill>
              </a:rPr>
              <a:t>，尤其是对于防火墙等设备，有些信息甚至是</a:t>
            </a:r>
            <a:r>
              <a:rPr lang="zh-CN" altLang="en-US" sz="2000" dirty="0">
                <a:solidFill>
                  <a:srgbClr val="FF0000"/>
                </a:solidFill>
              </a:rPr>
              <a:t>跨数据包</a:t>
            </a:r>
            <a:r>
              <a:rPr lang="zh-CN" altLang="en-US" sz="2000" dirty="0">
                <a:solidFill>
                  <a:schemeClr val="accent1">
                    <a:lumMod val="50000"/>
                  </a:schemeClr>
                </a:solidFill>
              </a:rPr>
              <a:t>的，内存指针回退会严重影响性能。</a:t>
            </a:r>
          </a:p>
        </p:txBody>
      </p:sp>
      <p:sp>
        <p:nvSpPr>
          <p:cNvPr id="7" name="Rectangle 3">
            <a:extLst>
              <a:ext uri="{FF2B5EF4-FFF2-40B4-BE49-F238E27FC236}">
                <a16:creationId xmlns:a16="http://schemas.microsoft.com/office/drawing/2014/main" id="{AEE52BD3-90F0-82E2-3E71-B98D1F446E5A}"/>
              </a:ext>
            </a:extLst>
          </p:cNvPr>
          <p:cNvSpPr>
            <a:spLocks noGrp="1" noRot="1"/>
          </p:cNvSpPr>
          <p:nvPr>
            <p:ph idx="1"/>
          </p:nvPr>
        </p:nvSpPr>
        <p:spPr>
          <a:xfrm>
            <a:off x="409061" y="4581128"/>
            <a:ext cx="8496944" cy="576064"/>
          </a:xfrm>
          <a:solidFill>
            <a:schemeClr val="accent1">
              <a:lumMod val="40000"/>
              <a:lumOff val="60000"/>
            </a:schemeClr>
          </a:solidFill>
        </p:spPr>
        <p:txBody>
          <a:bodyPr vert="horz" wrap="square" lIns="91440" tIns="45720" rIns="91440" bIns="45720" anchor="t">
            <a:noAutofit/>
          </a:bodyPr>
          <a:lstStyle/>
          <a:p>
            <a:pPr marL="0" indent="0">
              <a:lnSpc>
                <a:spcPct val="130000"/>
              </a:lnSpc>
              <a:buNone/>
            </a:pPr>
            <a:r>
              <a:rPr lang="zh-CN" altLang="en-US" sz="2400" b="1" dirty="0">
                <a:solidFill>
                  <a:srgbClr val="FF0000"/>
                </a:solidFill>
                <a:latin typeface="Arial" panose="020B0604020202020204" pitchFamily="34" charset="0"/>
                <a:sym typeface="+mn-ea"/>
              </a:rPr>
              <a:t>如何确定模式串</a:t>
            </a:r>
            <a:r>
              <a:rPr lang="en-US" altLang="zh-CN" sz="2400" b="1" dirty="0">
                <a:solidFill>
                  <a:srgbClr val="FF0000"/>
                </a:solidFill>
                <a:latin typeface="Arial" panose="020B0604020202020204" pitchFamily="34" charset="0"/>
                <a:sym typeface="+mn-ea"/>
              </a:rPr>
              <a:t>T</a:t>
            </a:r>
            <a:r>
              <a:rPr lang="zh-CN" altLang="en-US" sz="2400" b="1" dirty="0">
                <a:solidFill>
                  <a:srgbClr val="FF0000"/>
                </a:solidFill>
                <a:latin typeface="Arial" panose="020B0604020202020204" pitchFamily="34" charset="0"/>
                <a:sym typeface="+mn-ea"/>
              </a:rPr>
              <a:t>中哪个位置继续与文本串当前位置继续比较？</a:t>
            </a:r>
            <a:endParaRPr lang="en-US" altLang="zh-CN" sz="2400" b="1" dirty="0">
              <a:solidFill>
                <a:srgbClr val="FF0000"/>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Tree>
    <p:extLst>
      <p:ext uri="{BB962C8B-B14F-4D97-AF65-F5344CB8AC3E}">
        <p14:creationId xmlns:p14="http://schemas.microsoft.com/office/powerpoint/2010/main" val="311765037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39</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62" name="Rectangle 3"/>
          <p:cNvSpPr txBox="1">
            <a:spLocks noRot="1"/>
          </p:cNvSpPr>
          <p:nvPr/>
        </p:nvSpPr>
        <p:spPr>
          <a:xfrm>
            <a:off x="410415" y="946455"/>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文本串第</a:t>
            </a:r>
            <a:r>
              <a:rPr lang="en-US" altLang="zh-CN" sz="18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个字符与模式串的第</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个字符出现不匹配，那么前</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j-1</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个字符一定匹配成功。可以表示成： </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i-(j-1)</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18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a:p>
            <a:pPr marL="0" indent="0" fontAlgn="auto">
              <a:lnSpc>
                <a:spcPct val="130000"/>
              </a:lnSpc>
              <a:spcAft>
                <a:spcPts val="0"/>
              </a:spcAft>
              <a:buNone/>
            </a:pPr>
            <a:endParaRPr lang="en-US" altLang="zh-CN" sz="2000" b="1" dirty="0">
              <a:latin typeface="Arial" panose="020B0604020202020204" pitchFamily="34" charset="0"/>
              <a:sym typeface="+mn-ea"/>
            </a:endParaRPr>
          </a:p>
        </p:txBody>
      </p:sp>
      <p:sp>
        <p:nvSpPr>
          <p:cNvPr id="63" name="文本框 62">
            <a:extLst>
              <a:ext uri="{FF2B5EF4-FFF2-40B4-BE49-F238E27FC236}">
                <a16:creationId xmlns:a16="http://schemas.microsoft.com/office/drawing/2014/main" id="{5147FCF2-4977-D7FF-0986-E1A38BE7D068}"/>
              </a:ext>
            </a:extLst>
          </p:cNvPr>
          <p:cNvSpPr txBox="1"/>
          <p:nvPr/>
        </p:nvSpPr>
        <p:spPr>
          <a:xfrm>
            <a:off x="636352" y="2189051"/>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64" name="文本框 63">
            <a:extLst>
              <a:ext uri="{FF2B5EF4-FFF2-40B4-BE49-F238E27FC236}">
                <a16:creationId xmlns:a16="http://schemas.microsoft.com/office/drawing/2014/main" id="{BE49E27B-4124-3011-EE8C-0C337D49B7E8}"/>
              </a:ext>
            </a:extLst>
          </p:cNvPr>
          <p:cNvSpPr txBox="1"/>
          <p:nvPr/>
        </p:nvSpPr>
        <p:spPr>
          <a:xfrm>
            <a:off x="636352" y="3014844"/>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65" name="组合 64">
            <a:extLst>
              <a:ext uri="{FF2B5EF4-FFF2-40B4-BE49-F238E27FC236}">
                <a16:creationId xmlns:a16="http://schemas.microsoft.com/office/drawing/2014/main" id="{E01DD80C-6A1F-5B70-5394-38B220BAB298}"/>
              </a:ext>
            </a:extLst>
          </p:cNvPr>
          <p:cNvGrpSpPr/>
          <p:nvPr/>
        </p:nvGrpSpPr>
        <p:grpSpPr>
          <a:xfrm>
            <a:off x="6178622" y="1844824"/>
            <a:ext cx="257318" cy="369332"/>
            <a:chOff x="2175962" y="2750722"/>
            <a:chExt cx="292603" cy="579051"/>
          </a:xfrm>
        </p:grpSpPr>
        <p:sp>
          <p:nvSpPr>
            <p:cNvPr id="66" name="文本框 65">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6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1E554B64-B785-047D-6D01-A31EE01548A4}"/>
              </a:ext>
            </a:extLst>
          </p:cNvPr>
          <p:cNvGrpSpPr/>
          <p:nvPr/>
        </p:nvGrpSpPr>
        <p:grpSpPr>
          <a:xfrm>
            <a:off x="5184720" y="2967124"/>
            <a:ext cx="2872885" cy="449161"/>
            <a:chOff x="1907704" y="4437112"/>
            <a:chExt cx="3762103" cy="819453"/>
          </a:xfrm>
        </p:grpSpPr>
        <p:sp>
          <p:nvSpPr>
            <p:cNvPr id="71" name="矩形 70">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2" name="矩形 71">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3" name="矩形 72">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74" name="矩形 73">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75" name="矩形 74">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6" name="矩形 75">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7" name="矩形 76">
              <a:extLst>
                <a:ext uri="{FF2B5EF4-FFF2-40B4-BE49-F238E27FC236}">
                  <a16:creationId xmlns:a16="http://schemas.microsoft.com/office/drawing/2014/main" id="{FBF68051-C4A4-E944-3EEB-4FD01D223D86}"/>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78" name="组合 77"/>
          <p:cNvGrpSpPr/>
          <p:nvPr/>
        </p:nvGrpSpPr>
        <p:grpSpPr>
          <a:xfrm>
            <a:off x="1897042" y="2128378"/>
            <a:ext cx="6977006" cy="449161"/>
            <a:chOff x="1575640" y="2548901"/>
            <a:chExt cx="6977006" cy="449161"/>
          </a:xfrm>
        </p:grpSpPr>
        <p:grpSp>
          <p:nvGrpSpPr>
            <p:cNvPr id="79" name="组合 78">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84" name="矩形 83">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5" name="矩形 84">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6" name="矩形 85">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7" name="矩形 86">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88" name="矩形 87">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9" name="矩形 88">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0" name="矩形 89">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91" name="矩形 90">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2" name="矩形 91">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3" name="矩形 92">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94" name="矩形 93">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5" name="矩形 94">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6" name="矩形 95">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80" name="矩形 79">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1" name="矩形 80">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2" name="矩形 81">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3" name="矩形 82">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97" name="文本框 96">
            <a:extLst>
              <a:ext uri="{FF2B5EF4-FFF2-40B4-BE49-F238E27FC236}">
                <a16:creationId xmlns:a16="http://schemas.microsoft.com/office/drawing/2014/main" id="{A3B530AC-E564-136C-4F7F-B0AF49E51E18}"/>
              </a:ext>
            </a:extLst>
          </p:cNvPr>
          <p:cNvSpPr txBox="1"/>
          <p:nvPr/>
        </p:nvSpPr>
        <p:spPr>
          <a:xfrm>
            <a:off x="7928831" y="3373387"/>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cxnSp>
        <p:nvCxnSpPr>
          <p:cNvPr id="98" name="直接箭头连接符 86">
            <a:extLst>
              <a:ext uri="{FF2B5EF4-FFF2-40B4-BE49-F238E27FC236}">
                <a16:creationId xmlns:a16="http://schemas.microsoft.com/office/drawing/2014/main" id="{A803CD14-0378-3651-CBF1-DC80496CBC76}"/>
              </a:ext>
            </a:extLst>
          </p:cNvPr>
          <p:cNvCxnSpPr>
            <a:cxnSpLocks/>
          </p:cNvCxnSpPr>
          <p:nvPr/>
        </p:nvCxnSpPr>
        <p:spPr>
          <a:xfrm flipV="1">
            <a:off x="7929551" y="34215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3"/>
          <p:cNvSpPr txBox="1">
            <a:spLocks noRot="1"/>
          </p:cNvSpPr>
          <p:nvPr/>
        </p:nvSpPr>
        <p:spPr>
          <a:xfrm>
            <a:off x="1450652" y="3689581"/>
            <a:ext cx="6600832"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000" b="1" dirty="0">
                <a:latin typeface="Arial" panose="020B0604020202020204" pitchFamily="34" charset="0"/>
                <a:sym typeface="+mn-ea"/>
              </a:rPr>
              <a:t>只要找到一个最大的</a:t>
            </a:r>
            <a:r>
              <a:rPr lang="en-US" altLang="zh-CN" sz="2000" b="1" dirty="0">
                <a:latin typeface="Arial" panose="020B0604020202020204" pitchFamily="34" charset="0"/>
                <a:sym typeface="+mn-ea"/>
              </a:rPr>
              <a:t>k</a:t>
            </a:r>
            <a:r>
              <a:rPr lang="zh-CN" altLang="en-US" sz="2000" b="1" dirty="0">
                <a:latin typeface="Arial" panose="020B0604020202020204" pitchFamily="34" charset="0"/>
                <a:sym typeface="+mn-ea"/>
              </a:rPr>
              <a:t>，使得</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 </a:t>
            </a:r>
            <a:endParaRPr lang="en-US" altLang="zh-CN" sz="2000" b="1" dirty="0">
              <a:latin typeface="Arial" panose="020B0604020202020204" pitchFamily="34" charset="0"/>
              <a:sym typeface="+mn-ea"/>
            </a:endParaRPr>
          </a:p>
        </p:txBody>
      </p:sp>
      <p:sp>
        <p:nvSpPr>
          <p:cNvPr id="4" name="矩形 3"/>
          <p:cNvSpPr/>
          <p:nvPr/>
        </p:nvSpPr>
        <p:spPr>
          <a:xfrm>
            <a:off x="5043652" y="3414954"/>
            <a:ext cx="1125629" cy="338554"/>
          </a:xfrm>
          <a:prstGeom prst="rect">
            <a:avLst/>
          </a:prstGeom>
        </p:spPr>
        <p:txBody>
          <a:bodyPr wrap="none">
            <a:spAutoFit/>
          </a:bodyPr>
          <a:lstStyle/>
          <a:p>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endParaRPr lang="zh-CN" altLang="en-US"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矩形 4"/>
          <p:cNvSpPr/>
          <p:nvPr/>
        </p:nvSpPr>
        <p:spPr>
          <a:xfrm>
            <a:off x="1450652" y="4338149"/>
            <a:ext cx="3018968" cy="452496"/>
          </a:xfrm>
          <a:prstGeom prst="rect">
            <a:avLst/>
          </a:prstGeom>
        </p:spPr>
        <p:txBody>
          <a:bodyPr wrap="none">
            <a:spAutoFit/>
          </a:bodyPr>
          <a:lstStyle/>
          <a:p>
            <a:pPr fontAlgn="auto">
              <a:lnSpc>
                <a:spcPct val="130000"/>
              </a:lnSpc>
              <a:spcAft>
                <a:spcPts val="0"/>
              </a:spcAft>
            </a:pP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i-(j-1)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0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100" name="矩形 99"/>
          <p:cNvSpPr/>
          <p:nvPr/>
        </p:nvSpPr>
        <p:spPr>
          <a:xfrm>
            <a:off x="4925230" y="4322023"/>
            <a:ext cx="2922788" cy="452496"/>
          </a:xfrm>
          <a:prstGeom prst="rect">
            <a:avLst/>
          </a:prstGeom>
        </p:spPr>
        <p:txBody>
          <a:bodyPr wrap="none">
            <a:spAutoFit/>
          </a:bodyPr>
          <a:lstStyle/>
          <a:p>
            <a:pPr fontAlgn="auto">
              <a:lnSpc>
                <a:spcPct val="130000"/>
              </a:lnSpc>
              <a:spcAft>
                <a:spcPts val="0"/>
              </a:spcAft>
            </a:pP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j-k</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0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7" name="矩形 6"/>
          <p:cNvSpPr/>
          <p:nvPr/>
        </p:nvSpPr>
        <p:spPr>
          <a:xfrm>
            <a:off x="6588224" y="3358077"/>
            <a:ext cx="1394934" cy="380489"/>
          </a:xfrm>
          <a:prstGeom prst="rect">
            <a:avLst/>
          </a:prstGeom>
        </p:spPr>
        <p:txBody>
          <a:bodyPr wrap="none">
            <a:spAutoFit/>
          </a:bodyPr>
          <a:lstStyle/>
          <a:p>
            <a:pPr fontAlgn="auto">
              <a:lnSpc>
                <a:spcPct val="130000"/>
              </a:lnSpc>
              <a:spcAft>
                <a:spcPts val="0"/>
              </a:spcAft>
            </a:pPr>
            <a:r>
              <a:rPr lang="en-US" altLang="zh-CN" sz="1600" b="1"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j</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16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cxnSp>
        <p:nvCxnSpPr>
          <p:cNvPr id="9" name="直接连接符 8"/>
          <p:cNvCxnSpPr/>
          <p:nvPr/>
        </p:nvCxnSpPr>
        <p:spPr>
          <a:xfrm>
            <a:off x="5180338" y="2572837"/>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6011014" y="2568946"/>
            <a:ext cx="1641649" cy="3942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580112" y="2564904"/>
            <a:ext cx="1641649" cy="3942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788024" y="1788763"/>
            <a:ext cx="1398140" cy="338554"/>
          </a:xfrm>
          <a:prstGeom prst="rect">
            <a:avLst/>
          </a:prstGeom>
        </p:spPr>
        <p:txBody>
          <a:bodyPr wrap="none">
            <a:spAutoFit/>
          </a:bodyPr>
          <a:lstStyle/>
          <a:p>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endParaRPr lang="zh-CN" altLang="en-US" sz="1600" dirty="0"/>
          </a:p>
        </p:txBody>
      </p:sp>
      <p:cxnSp>
        <p:nvCxnSpPr>
          <p:cNvPr id="24" name="直接箭头连接符 23"/>
          <p:cNvCxnSpPr/>
          <p:nvPr/>
        </p:nvCxnSpPr>
        <p:spPr>
          <a:xfrm>
            <a:off x="4487490" y="4581128"/>
            <a:ext cx="37254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3341034" y="4912332"/>
            <a:ext cx="2735236" cy="492443"/>
          </a:xfrm>
          <a:prstGeom prst="rect">
            <a:avLst/>
          </a:prstGeom>
          <a:solidFill>
            <a:srgbClr val="FFFF00"/>
          </a:solidFill>
        </p:spPr>
        <p:txBody>
          <a:bodyPr wrap="none">
            <a:spAutoFit/>
          </a:bodyPr>
          <a:lstStyle/>
          <a:p>
            <a:pPr fontAlgn="auto">
              <a:lnSpc>
                <a:spcPct val="130000"/>
              </a:lnSpc>
              <a:spcAft>
                <a:spcPts val="0"/>
              </a:spcAft>
            </a:pP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sz="2000" b="1"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k</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j-k</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0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104" name="Rectangle 3"/>
          <p:cNvSpPr txBox="1">
            <a:spLocks noRot="1"/>
          </p:cNvSpPr>
          <p:nvPr/>
        </p:nvSpPr>
        <p:spPr>
          <a:xfrm>
            <a:off x="2535573" y="5526462"/>
            <a:ext cx="6073676"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en-US" altLang="zh-CN" sz="2000" b="1" dirty="0">
                <a:solidFill>
                  <a:srgbClr val="FF0000"/>
                </a:solidFill>
                <a:latin typeface="Arial" panose="020B0604020202020204" pitchFamily="34" charset="0"/>
                <a:sym typeface="+mn-ea"/>
              </a:rPr>
              <a:t>K</a:t>
            </a:r>
            <a:r>
              <a:rPr lang="zh-CN" altLang="en-US" sz="2000" b="1" dirty="0">
                <a:solidFill>
                  <a:srgbClr val="FF0000"/>
                </a:solidFill>
                <a:latin typeface="Arial" panose="020B0604020202020204" pitchFamily="34" charset="0"/>
                <a:sym typeface="+mn-ea"/>
              </a:rPr>
              <a:t>的选取与文本串无关，只与模式串有关</a:t>
            </a:r>
            <a:endParaRPr lang="en-US" altLang="zh-CN" sz="2000" b="1" dirty="0">
              <a:solidFill>
                <a:srgbClr val="FF0000"/>
              </a:solidFill>
              <a:latin typeface="Arial" panose="020B0604020202020204" pitchFamily="34" charset="0"/>
              <a:sym typeface="+mn-ea"/>
            </a:endParaRPr>
          </a:p>
        </p:txBody>
      </p:sp>
      <p:sp>
        <p:nvSpPr>
          <p:cNvPr id="27" name="文本框 26"/>
          <p:cNvSpPr txBox="1"/>
          <p:nvPr/>
        </p:nvSpPr>
        <p:spPr>
          <a:xfrm>
            <a:off x="2683947" y="4996282"/>
            <a:ext cx="649537" cy="369332"/>
          </a:xfrm>
          <a:prstGeom prst="rect">
            <a:avLst/>
          </a:prstGeom>
          <a:noFill/>
        </p:spPr>
        <p:txBody>
          <a:bodyPr wrap="none" rtlCol="0">
            <a:spAutoFit/>
          </a:bodyPr>
          <a:lstStyle/>
          <a:p>
            <a:r>
              <a:rPr lang="zh-CN" altLang="en-US" sz="1800" b="1" dirty="0">
                <a:solidFill>
                  <a:srgbClr val="FF0000"/>
                </a:solidFill>
              </a:rPr>
              <a:t>前缀</a:t>
            </a:r>
          </a:p>
        </p:txBody>
      </p:sp>
      <p:sp>
        <p:nvSpPr>
          <p:cNvPr id="106" name="文本框 105"/>
          <p:cNvSpPr txBox="1"/>
          <p:nvPr/>
        </p:nvSpPr>
        <p:spPr>
          <a:xfrm>
            <a:off x="6051773" y="4996282"/>
            <a:ext cx="646331" cy="369332"/>
          </a:xfrm>
          <a:prstGeom prst="rect">
            <a:avLst/>
          </a:prstGeom>
          <a:noFill/>
        </p:spPr>
        <p:txBody>
          <a:bodyPr wrap="none" rtlCol="0">
            <a:spAutoFit/>
          </a:bodyPr>
          <a:lstStyle/>
          <a:p>
            <a:r>
              <a:rPr lang="zh-CN" altLang="en-US" sz="1800" b="1" dirty="0">
                <a:solidFill>
                  <a:srgbClr val="FF0000"/>
                </a:solidFill>
              </a:rPr>
              <a:t>后缀</a:t>
            </a:r>
          </a:p>
        </p:txBody>
      </p:sp>
      <p:sp>
        <p:nvSpPr>
          <p:cNvPr id="2" name="文本框 1">
            <a:extLst>
              <a:ext uri="{FF2B5EF4-FFF2-40B4-BE49-F238E27FC236}">
                <a16:creationId xmlns:a16="http://schemas.microsoft.com/office/drawing/2014/main" id="{C8E38808-BFF4-231E-C06F-4F47AF08B070}"/>
              </a:ext>
            </a:extLst>
          </p:cNvPr>
          <p:cNvSpPr txBox="1"/>
          <p:nvPr/>
        </p:nvSpPr>
        <p:spPr>
          <a:xfrm>
            <a:off x="6195422" y="3356992"/>
            <a:ext cx="312906" cy="369332"/>
          </a:xfrm>
          <a:prstGeom prst="rect">
            <a:avLst/>
          </a:prstGeom>
          <a:noFill/>
        </p:spPr>
        <p:txBody>
          <a:bodyPr wrap="none" rtlCol="0">
            <a:spAutoFit/>
          </a:bodyPr>
          <a:lstStyle/>
          <a:p>
            <a:r>
              <a:rPr lang="en-US" altLang="zh-CN" sz="1800" b="1" dirty="0">
                <a:solidFill>
                  <a:srgbClr val="C00000"/>
                </a:solidFill>
              </a:rPr>
              <a:t>k</a:t>
            </a:r>
            <a:endParaRPr lang="zh-CN" altLang="en-US" sz="1800" b="1" dirty="0">
              <a:solidFill>
                <a:srgbClr val="C00000"/>
              </a:solidFill>
            </a:endParaRPr>
          </a:p>
        </p:txBody>
      </p:sp>
      <p:cxnSp>
        <p:nvCxnSpPr>
          <p:cNvPr id="3" name="直接箭头连接符 86">
            <a:extLst>
              <a:ext uri="{FF2B5EF4-FFF2-40B4-BE49-F238E27FC236}">
                <a16:creationId xmlns:a16="http://schemas.microsoft.com/office/drawing/2014/main" id="{4D0E4B1B-9B4B-E61A-7ACE-AD7B2ABB6AA7}"/>
              </a:ext>
            </a:extLst>
          </p:cNvPr>
          <p:cNvCxnSpPr>
            <a:cxnSpLocks/>
          </p:cNvCxnSpPr>
          <p:nvPr/>
        </p:nvCxnSpPr>
        <p:spPr>
          <a:xfrm flipV="1">
            <a:off x="6196142" y="3405171"/>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8">
            <a:extLst>
              <a:ext uri="{FF2B5EF4-FFF2-40B4-BE49-F238E27FC236}">
                <a16:creationId xmlns:a16="http://schemas.microsoft.com/office/drawing/2014/main" id="{AD74BC45-1C43-D9DF-1CD4-5E768B723321}"/>
              </a:ext>
            </a:extLst>
          </p:cNvPr>
          <p:cNvCxnSpPr/>
          <p:nvPr/>
        </p:nvCxnSpPr>
        <p:spPr>
          <a:xfrm>
            <a:off x="4716016" y="2564904"/>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直接连接符 8">
            <a:extLst>
              <a:ext uri="{FF2B5EF4-FFF2-40B4-BE49-F238E27FC236}">
                <a16:creationId xmlns:a16="http://schemas.microsoft.com/office/drawing/2014/main" id="{7152BEAA-367A-9D15-50C2-C665222C6321}"/>
              </a:ext>
            </a:extLst>
          </p:cNvPr>
          <p:cNvCxnSpPr/>
          <p:nvPr/>
        </p:nvCxnSpPr>
        <p:spPr>
          <a:xfrm>
            <a:off x="3553990" y="2586328"/>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直接连接符 8">
            <a:extLst>
              <a:ext uri="{FF2B5EF4-FFF2-40B4-BE49-F238E27FC236}">
                <a16:creationId xmlns:a16="http://schemas.microsoft.com/office/drawing/2014/main" id="{C3F9403E-CB86-0F6D-7934-F358750241AB}"/>
              </a:ext>
            </a:extLst>
          </p:cNvPr>
          <p:cNvCxnSpPr/>
          <p:nvPr/>
        </p:nvCxnSpPr>
        <p:spPr>
          <a:xfrm>
            <a:off x="4355976" y="2564904"/>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直接连接符 8">
            <a:extLst>
              <a:ext uri="{FF2B5EF4-FFF2-40B4-BE49-F238E27FC236}">
                <a16:creationId xmlns:a16="http://schemas.microsoft.com/office/drawing/2014/main" id="{D040A4CE-224F-0D5F-ADA8-1628796FD6F5}"/>
              </a:ext>
            </a:extLst>
          </p:cNvPr>
          <p:cNvCxnSpPr/>
          <p:nvPr/>
        </p:nvCxnSpPr>
        <p:spPr>
          <a:xfrm>
            <a:off x="3923928" y="2564904"/>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54273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4</a:t>
            </a:fld>
            <a:endParaRPr lang="en-US" altLang="zh-CN" sz="1400" dirty="0"/>
          </a:p>
        </p:txBody>
      </p:sp>
      <p:sp>
        <p:nvSpPr>
          <p:cNvPr id="26626" name="Text Box 4"/>
          <p:cNvSpPr txBox="1"/>
          <p:nvPr/>
        </p:nvSpPr>
        <p:spPr>
          <a:xfrm>
            <a:off x="395288" y="836613"/>
            <a:ext cx="8280400" cy="5861050"/>
          </a:xfrm>
          <a:prstGeom prst="rect">
            <a:avLst/>
          </a:prstGeom>
          <a:noFill/>
          <a:ln w="9525">
            <a:noFill/>
          </a:ln>
        </p:spPr>
        <p:txBody>
          <a:bodyPr>
            <a:spAutoFit/>
          </a:bodyPr>
          <a:lstStyle/>
          <a:p>
            <a:pPr>
              <a:lnSpc>
                <a:spcPct val="120000"/>
              </a:lnSpc>
              <a:spcBef>
                <a:spcPct val="20000"/>
              </a:spcBef>
              <a:buClrTx/>
            </a:pPr>
            <a:r>
              <a:rPr lang="zh-CN" altLang="en-US" b="1" dirty="0">
                <a:solidFill>
                  <a:srgbClr val="000000"/>
                </a:solidFill>
                <a:latin typeface="Arial" panose="020B0604020202020204" pitchFamily="34" charset="0"/>
              </a:rPr>
              <a:t>以下简要介绍串匹配问题的部分应用：</a:t>
            </a:r>
          </a:p>
          <a:p>
            <a:pPr>
              <a:lnSpc>
                <a:spcPct val="120000"/>
              </a:lnSpc>
              <a:spcBef>
                <a:spcPct val="20000"/>
              </a:spcBef>
              <a:buClrTx/>
              <a:buFont typeface="Wingdings" panose="05000000000000000000" pitchFamily="2" charset="2"/>
              <a:buChar char="Ø"/>
            </a:pPr>
            <a:r>
              <a:rPr lang="zh-CN" altLang="en-US" b="1" dirty="0">
                <a:solidFill>
                  <a:srgbClr val="000000"/>
                </a:solidFill>
                <a:latin typeface="Arial" panose="020B0604020202020204" pitchFamily="34" charset="0"/>
              </a:rPr>
              <a:t>  在生物计算领域，</a:t>
            </a:r>
            <a:r>
              <a:rPr lang="en-US" altLang="zh-CN" b="1" dirty="0">
                <a:solidFill>
                  <a:srgbClr val="000000"/>
                </a:solidFill>
                <a:latin typeface="Arial" panose="020B0604020202020204" pitchFamily="34" charset="0"/>
              </a:rPr>
              <a:t>DNA</a:t>
            </a:r>
            <a:r>
              <a:rPr lang="zh-CN" altLang="en-US" b="1" dirty="0">
                <a:solidFill>
                  <a:srgbClr val="000000"/>
                </a:solidFill>
                <a:latin typeface="Arial" panose="020B0604020202020204" pitchFamily="34" charset="0"/>
              </a:rPr>
              <a:t>和蛋白质序列可以看成是在特殊字符集上的长文本（典型的</a:t>
            </a:r>
            <a:r>
              <a:rPr lang="en-US" altLang="zh-CN" b="1" dirty="0">
                <a:solidFill>
                  <a:srgbClr val="000000"/>
                </a:solidFill>
                <a:latin typeface="Arial" panose="020B0604020202020204" pitchFamily="34" charset="0"/>
              </a:rPr>
              <a:t>DNA</a:t>
            </a:r>
            <a:r>
              <a:rPr lang="zh-CN" altLang="en-US" b="1" dirty="0">
                <a:solidFill>
                  <a:srgbClr val="000000"/>
                </a:solidFill>
                <a:latin typeface="Arial" panose="020B0604020202020204" pitchFamily="34" charset="0"/>
              </a:rPr>
              <a:t>就是在</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C</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G</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T}</a:t>
            </a:r>
            <a:r>
              <a:rPr lang="zh-CN" altLang="en-US" b="1" dirty="0">
                <a:solidFill>
                  <a:srgbClr val="000000"/>
                </a:solidFill>
                <a:latin typeface="Arial" panose="020B0604020202020204" pitchFamily="34" charset="0"/>
              </a:rPr>
              <a:t>字符集上），这种序列代表了人类生命的基因编码。生物基因实验中的许多问题，比如在一个</a:t>
            </a:r>
            <a:r>
              <a:rPr lang="en-US" altLang="zh-CN" b="1" dirty="0">
                <a:solidFill>
                  <a:srgbClr val="000000"/>
                </a:solidFill>
                <a:latin typeface="Arial" panose="020B0604020202020204" pitchFamily="34" charset="0"/>
              </a:rPr>
              <a:t>DNA</a:t>
            </a:r>
            <a:r>
              <a:rPr lang="zh-CN" altLang="en-US" b="1" dirty="0">
                <a:solidFill>
                  <a:srgbClr val="000000"/>
                </a:solidFill>
                <a:latin typeface="Arial" panose="020B0604020202020204" pitchFamily="34" charset="0"/>
              </a:rPr>
              <a:t>链上查找某些特定特征，或者比较两个</a:t>
            </a:r>
            <a:r>
              <a:rPr lang="zh-CN" altLang="en-US" b="1" dirty="0">
                <a:solidFill>
                  <a:srgbClr val="FF3300"/>
                </a:solidFill>
                <a:latin typeface="Arial" panose="020B0604020202020204" pitchFamily="34" charset="0"/>
              </a:rPr>
              <a:t>基因序列</a:t>
            </a:r>
            <a:r>
              <a:rPr lang="zh-CN" altLang="en-US" b="1" dirty="0">
                <a:solidFill>
                  <a:srgbClr val="000000"/>
                </a:solidFill>
                <a:latin typeface="Arial" panose="020B0604020202020204" pitchFamily="34" charset="0"/>
              </a:rPr>
              <a:t>有多大差异，都可以简单地归结为在“文本”中查找特定的“模式”的串匹配问题。</a:t>
            </a:r>
          </a:p>
          <a:p>
            <a:pPr>
              <a:lnSpc>
                <a:spcPct val="120000"/>
              </a:lnSpc>
              <a:spcBef>
                <a:spcPct val="20000"/>
              </a:spcBef>
              <a:buClrTx/>
              <a:buFont typeface="Wingdings" panose="05000000000000000000" pitchFamily="2" charset="2"/>
              <a:buChar char="Ø"/>
            </a:pPr>
            <a:r>
              <a:rPr lang="zh-CN" altLang="en-US" b="1" dirty="0">
                <a:solidFill>
                  <a:srgbClr val="000000"/>
                </a:solidFill>
                <a:latin typeface="Arial" panose="020B0604020202020204" pitchFamily="34" charset="0"/>
              </a:rPr>
              <a:t>   在信号处理领域，语音识别的一般情形可以大致描述为确定一个语音信号是否符合某些特征。只要事先</a:t>
            </a:r>
            <a:r>
              <a:rPr lang="zh-CN" altLang="en-US" b="1" dirty="0">
                <a:solidFill>
                  <a:srgbClr val="FF3300"/>
                </a:solidFill>
                <a:latin typeface="Arial" panose="020B0604020202020204" pitchFamily="34" charset="0"/>
              </a:rPr>
              <a:t>把语音信号转化为特定形式的文本信息，我们就可以很好地应用串匹配算法来解决这个问题</a:t>
            </a:r>
            <a:r>
              <a:rPr lang="zh-CN" altLang="en-US" b="1" dirty="0">
                <a:solidFill>
                  <a:srgbClr val="000000"/>
                </a:solidFill>
                <a:latin typeface="Arial" panose="020B0604020202020204" pitchFamily="34" charset="0"/>
              </a:rPr>
              <a:t>。而语音识别的发展与目前非常热门的人机交互的实现有着密切的关系。</a:t>
            </a:r>
          </a:p>
          <a:p>
            <a:pPr>
              <a:spcBef>
                <a:spcPct val="0"/>
              </a:spcBef>
              <a:buClrTx/>
            </a:pPr>
            <a:r>
              <a:rPr lang="zh-CN" altLang="en-US" dirty="0">
                <a:solidFill>
                  <a:srgbClr val="000000"/>
                </a:solidFill>
                <a:latin typeface="Arial" panose="020B0604020202020204" pitchFamily="34" charset="0"/>
              </a:rPr>
              <a:t>        </a:t>
            </a:r>
            <a:endParaRPr lang="zh-CN" altLang="en-US" sz="1800" dirty="0">
              <a:latin typeface="Arial" panose="020B0604020202020204" pitchFamily="34" charset="0"/>
            </a:endParaRPr>
          </a:p>
        </p:txBody>
      </p:sp>
      <p:sp>
        <p:nvSpPr>
          <p:cNvPr id="159746" name="Rectangle 2"/>
          <p:cNvSpPr>
            <a:spLocks noGrp="1" noRot="1" noChangeArrowheads="1"/>
          </p:cNvSpPr>
          <p:nvPr/>
        </p:nvSpPr>
        <p:spPr>
          <a:xfrm>
            <a:off x="628650" y="-89535"/>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2" name="矩形 1"/>
          <p:cNvSpPr/>
          <p:nvPr/>
        </p:nvSpPr>
        <p:spPr>
          <a:xfrm>
            <a:off x="101458" y="1307783"/>
            <a:ext cx="8424936" cy="2215991"/>
          </a:xfrm>
          <a:prstGeom prst="rect">
            <a:avLst/>
          </a:prstGeom>
        </p:spPr>
        <p:txBody>
          <a:bodyPr wrap="square">
            <a:spAutoFit/>
          </a:bodyPr>
          <a:lstStyle/>
          <a:p>
            <a:pPr marL="800100" lvl="1" indent="-342900">
              <a:buFont typeface="Wingdings" panose="05000000000000000000" pitchFamily="2" charset="2"/>
              <a:buChar char="n"/>
              <a:defRPr/>
            </a:pPr>
            <a:r>
              <a:rPr lang="en-US" altLang="zh-CN" sz="1800" b="1" i="1" dirty="0">
                <a:solidFill>
                  <a:schemeClr val="accent1">
                    <a:lumMod val="50000"/>
                  </a:schemeClr>
                </a:solidFill>
              </a:rPr>
              <a:t>k</a:t>
            </a:r>
            <a:r>
              <a:rPr lang="en-US" altLang="zh-CN" sz="1800" b="1" dirty="0">
                <a:solidFill>
                  <a:schemeClr val="accent1">
                    <a:lumMod val="50000"/>
                  </a:schemeClr>
                </a:solidFill>
              </a:rPr>
              <a:t> </a:t>
            </a:r>
            <a:r>
              <a:rPr lang="zh-CN" altLang="en-US" sz="1800" b="1" dirty="0">
                <a:solidFill>
                  <a:schemeClr val="accent1">
                    <a:lumMod val="50000"/>
                  </a:schemeClr>
                </a:solidFill>
              </a:rPr>
              <a:t>与</a:t>
            </a:r>
            <a:r>
              <a:rPr lang="zh-CN" altLang="en-US" sz="1800" b="1" i="1" dirty="0">
                <a:solidFill>
                  <a:schemeClr val="accent1">
                    <a:lumMod val="50000"/>
                  </a:schemeClr>
                </a:solidFill>
              </a:rPr>
              <a:t> </a:t>
            </a:r>
            <a:r>
              <a:rPr lang="en-US" altLang="zh-CN" sz="1800" b="1" i="1" dirty="0">
                <a:solidFill>
                  <a:schemeClr val="accent1">
                    <a:lumMod val="50000"/>
                  </a:schemeClr>
                </a:solidFill>
              </a:rPr>
              <a:t>j</a:t>
            </a:r>
            <a:r>
              <a:rPr lang="en-US" altLang="zh-CN" sz="1800" b="1" dirty="0">
                <a:solidFill>
                  <a:schemeClr val="accent1">
                    <a:lumMod val="50000"/>
                  </a:schemeClr>
                </a:solidFill>
              </a:rPr>
              <a:t> </a:t>
            </a:r>
            <a:r>
              <a:rPr lang="zh-CN" altLang="en-US" sz="1800" b="1" dirty="0">
                <a:solidFill>
                  <a:schemeClr val="accent1">
                    <a:lumMod val="50000"/>
                  </a:schemeClr>
                </a:solidFill>
              </a:rPr>
              <a:t>具有函数关系，由当前失配位置 </a:t>
            </a:r>
            <a:r>
              <a:rPr lang="en-US" altLang="zh-CN" sz="1800" b="1" i="1" dirty="0">
                <a:solidFill>
                  <a:schemeClr val="accent1">
                    <a:lumMod val="50000"/>
                  </a:schemeClr>
                </a:solidFill>
              </a:rPr>
              <a:t>j </a:t>
            </a:r>
            <a:r>
              <a:rPr lang="zh-CN" altLang="en-US" sz="1800" b="1" dirty="0">
                <a:solidFill>
                  <a:schemeClr val="accent1">
                    <a:lumMod val="50000"/>
                  </a:schemeClr>
                </a:solidFill>
              </a:rPr>
              <a:t>，可以计算出滑动位置 </a:t>
            </a:r>
            <a:r>
              <a:rPr lang="en-US" altLang="zh-CN" sz="1800" b="1" i="1" dirty="0">
                <a:solidFill>
                  <a:schemeClr val="accent1">
                    <a:lumMod val="50000"/>
                  </a:schemeClr>
                </a:solidFill>
              </a:rPr>
              <a:t>k</a:t>
            </a:r>
            <a:r>
              <a:rPr lang="zh-CN" altLang="en-US" sz="1800" b="1" dirty="0">
                <a:solidFill>
                  <a:schemeClr val="accent1">
                    <a:lumMod val="50000"/>
                  </a:schemeClr>
                </a:solidFill>
              </a:rPr>
              <a:t>（即比较的新起点）；</a:t>
            </a:r>
          </a:p>
          <a:p>
            <a:pPr marL="800100" lvl="1" indent="-342900">
              <a:buFont typeface="Wingdings" panose="05000000000000000000" pitchFamily="2" charset="2"/>
              <a:buChar char="n"/>
              <a:defRPr/>
            </a:pPr>
            <a:r>
              <a:rPr lang="zh-CN" altLang="en-US" sz="1800" b="1" dirty="0">
                <a:solidFill>
                  <a:schemeClr val="accent1">
                    <a:lumMod val="50000"/>
                  </a:schemeClr>
                </a:solidFill>
              </a:rPr>
              <a:t>滑动位置</a:t>
            </a:r>
            <a:r>
              <a:rPr lang="en-US" altLang="zh-CN" sz="1800" b="1" i="1" dirty="0">
                <a:solidFill>
                  <a:schemeClr val="accent1">
                    <a:lumMod val="50000"/>
                  </a:schemeClr>
                </a:solidFill>
              </a:rPr>
              <a:t>k</a:t>
            </a:r>
            <a:r>
              <a:rPr lang="en-US" altLang="zh-CN" sz="1800" b="1" dirty="0">
                <a:solidFill>
                  <a:schemeClr val="accent1">
                    <a:lumMod val="50000"/>
                  </a:schemeClr>
                </a:solidFill>
              </a:rPr>
              <a:t> </a:t>
            </a:r>
            <a:r>
              <a:rPr lang="zh-CN" altLang="en-US" sz="1800" b="1" dirty="0">
                <a:solidFill>
                  <a:schemeClr val="accent1">
                    <a:lumMod val="50000"/>
                  </a:schemeClr>
                </a:solidFill>
              </a:rPr>
              <a:t>仅与模式串</a:t>
            </a:r>
            <a:r>
              <a:rPr lang="zh-CN" altLang="en-US" sz="1800" b="1" dirty="0">
                <a:solidFill>
                  <a:srgbClr val="FF0000"/>
                </a:solidFill>
              </a:rPr>
              <a:t>自身</a:t>
            </a:r>
            <a:r>
              <a:rPr lang="en-US" altLang="zh-CN" sz="1800" b="1" dirty="0">
                <a:solidFill>
                  <a:schemeClr val="accent1">
                    <a:lumMod val="50000"/>
                  </a:schemeClr>
                </a:solidFill>
              </a:rPr>
              <a:t>T</a:t>
            </a:r>
            <a:r>
              <a:rPr lang="zh-CN" altLang="en-US" sz="1800" b="1" dirty="0">
                <a:solidFill>
                  <a:schemeClr val="accent1">
                    <a:lumMod val="50000"/>
                  </a:schemeClr>
                </a:solidFill>
              </a:rPr>
              <a:t>有关，而与主串无关</a:t>
            </a:r>
            <a:r>
              <a:rPr lang="zh-CN" altLang="en-US" sz="1800" dirty="0">
                <a:solidFill>
                  <a:schemeClr val="accent1">
                    <a:lumMod val="50000"/>
                  </a:schemeClr>
                </a:solidFill>
              </a:rPr>
              <a:t>。</a:t>
            </a:r>
            <a:endParaRPr lang="en-US" altLang="zh-CN" sz="1800" dirty="0">
              <a:solidFill>
                <a:schemeClr val="accent1">
                  <a:lumMod val="50000"/>
                </a:schemeClr>
              </a:solidFill>
            </a:endParaRPr>
          </a:p>
          <a:p>
            <a:pPr marL="800100" lvl="1" indent="-342900">
              <a:buFont typeface="Wingdings" panose="05000000000000000000" pitchFamily="2" charset="2"/>
              <a:buChar char="n"/>
              <a:defRPr/>
            </a:pPr>
            <a:r>
              <a:rPr lang="en-US" altLang="zh-CN" sz="1800" b="1" dirty="0">
                <a:solidFill>
                  <a:schemeClr val="accent1">
                    <a:lumMod val="50000"/>
                  </a:schemeClr>
                </a:solidFill>
              </a:rPr>
              <a:t>k=next[j]</a:t>
            </a:r>
            <a:r>
              <a:rPr lang="zh-CN" altLang="en-US" sz="1800" b="1" dirty="0">
                <a:solidFill>
                  <a:schemeClr val="accent1">
                    <a:lumMod val="50000"/>
                  </a:schemeClr>
                </a:solidFill>
              </a:rPr>
              <a:t>的实质就是找</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j-1</a:t>
            </a:r>
            <a:r>
              <a:rPr lang="zh-CN" altLang="en-US" sz="1800" b="1" dirty="0">
                <a:solidFill>
                  <a:schemeClr val="accent1">
                    <a:lumMod val="50000"/>
                  </a:schemeClr>
                </a:solidFill>
              </a:rPr>
              <a:t>中的最长相同的前缀（</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k-1 </a:t>
            </a:r>
            <a:r>
              <a:rPr lang="zh-CN" altLang="en-US" sz="1800" b="1" dirty="0">
                <a:solidFill>
                  <a:schemeClr val="accent1">
                    <a:lumMod val="50000"/>
                  </a:schemeClr>
                </a:solidFill>
              </a:rPr>
              <a:t>）和后缀（</a:t>
            </a:r>
            <a:r>
              <a:rPr lang="en-US" altLang="zh-CN" sz="1800" b="1" dirty="0" err="1">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err="1">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j</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-(k-1)</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j-1</a:t>
            </a:r>
            <a:r>
              <a:rPr lang="zh-CN" altLang="en-US" sz="1800" b="1" dirty="0">
                <a:solidFill>
                  <a:schemeClr val="accent1">
                    <a:lumMod val="50000"/>
                  </a:schemeClr>
                </a:solidFill>
              </a:rPr>
              <a:t>）。</a:t>
            </a:r>
            <a:endParaRPr lang="en-US" altLang="zh-CN" sz="1800" b="1" dirty="0">
              <a:solidFill>
                <a:schemeClr val="accent1">
                  <a:lumMod val="50000"/>
                </a:schemeClr>
              </a:solidFill>
            </a:endParaRPr>
          </a:p>
          <a:p>
            <a:pPr marL="800100" lvl="1" indent="-342900">
              <a:buFont typeface="Wingdings" panose="05000000000000000000" pitchFamily="2" charset="2"/>
              <a:buChar char="n"/>
              <a:defRPr/>
            </a:pPr>
            <a:endParaRPr lang="zh-CN" altLang="en-US" sz="2000" dirty="0">
              <a:solidFill>
                <a:schemeClr val="accent1">
                  <a:lumMod val="50000"/>
                </a:schemeClr>
              </a:solidFill>
            </a:endParaRPr>
          </a:p>
        </p:txBody>
      </p:sp>
      <p:sp>
        <p:nvSpPr>
          <p:cNvPr id="12" name="矩形 7"/>
          <p:cNvSpPr>
            <a:spLocks noChangeArrowheads="1"/>
          </p:cNvSpPr>
          <p:nvPr/>
        </p:nvSpPr>
        <p:spPr bwMode="auto">
          <a:xfrm>
            <a:off x="539552" y="3053388"/>
            <a:ext cx="2249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rgbClr val="1C1CDC"/>
                </a:solidFill>
              </a:rPr>
              <a:t>寻找最长前缀后缀</a:t>
            </a:r>
          </a:p>
        </p:txBody>
      </p:sp>
      <p:sp>
        <p:nvSpPr>
          <p:cNvPr id="13" name="矩形 1"/>
          <p:cNvSpPr>
            <a:spLocks noChangeArrowheads="1"/>
          </p:cNvSpPr>
          <p:nvPr/>
        </p:nvSpPr>
        <p:spPr bwMode="auto">
          <a:xfrm>
            <a:off x="580044" y="3797721"/>
            <a:ext cx="7312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00" b="1" dirty="0">
                <a:solidFill>
                  <a:srgbClr val="C00000"/>
                </a:solidFill>
              </a:rPr>
              <a:t>"</a:t>
            </a:r>
            <a:r>
              <a:rPr lang="zh-CN" altLang="en-US" sz="1800" b="1" dirty="0">
                <a:solidFill>
                  <a:srgbClr val="C00000"/>
                </a:solidFill>
              </a:rPr>
              <a:t>后缀</a:t>
            </a:r>
            <a:r>
              <a:rPr lang="en-US" altLang="zh-CN" sz="1800" b="1" dirty="0">
                <a:solidFill>
                  <a:srgbClr val="C00000"/>
                </a:solidFill>
              </a:rPr>
              <a:t>"</a:t>
            </a:r>
            <a:r>
              <a:rPr lang="zh-CN" altLang="en-US" sz="1800" b="1" dirty="0">
                <a:solidFill>
                  <a:srgbClr val="C00000"/>
                </a:solidFill>
              </a:rPr>
              <a:t>指除了第一个字符以外，一个字符串的全部尾部组合。</a:t>
            </a:r>
          </a:p>
        </p:txBody>
      </p:sp>
      <p:sp>
        <p:nvSpPr>
          <p:cNvPr id="14" name="矩形 1"/>
          <p:cNvSpPr>
            <a:spLocks noChangeArrowheads="1"/>
          </p:cNvSpPr>
          <p:nvPr/>
        </p:nvSpPr>
        <p:spPr bwMode="auto">
          <a:xfrm>
            <a:off x="572215" y="3442913"/>
            <a:ext cx="7327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00" b="1" dirty="0">
                <a:solidFill>
                  <a:srgbClr val="C00000"/>
                </a:solidFill>
              </a:rPr>
              <a:t>"</a:t>
            </a:r>
            <a:r>
              <a:rPr lang="zh-CN" altLang="en-US" sz="1800" b="1" dirty="0">
                <a:solidFill>
                  <a:srgbClr val="C00000"/>
                </a:solidFill>
              </a:rPr>
              <a:t>前缀</a:t>
            </a:r>
            <a:r>
              <a:rPr lang="en-US" altLang="zh-CN" sz="1800" b="1" dirty="0">
                <a:solidFill>
                  <a:srgbClr val="C00000"/>
                </a:solidFill>
              </a:rPr>
              <a:t>"</a:t>
            </a:r>
            <a:r>
              <a:rPr lang="zh-CN" altLang="en-US" sz="1800" b="1" dirty="0">
                <a:solidFill>
                  <a:srgbClr val="C00000"/>
                </a:solidFill>
              </a:rPr>
              <a:t>指除了最后一个字符以外，一个字符串的全部头部组合；</a:t>
            </a:r>
            <a:endParaRPr lang="zh-CN" altLang="en-US" sz="1800" dirty="0">
              <a:solidFill>
                <a:srgbClr val="C00000"/>
              </a:solidFill>
            </a:endParaRPr>
          </a:p>
        </p:txBody>
      </p:sp>
      <p:pic>
        <p:nvPicPr>
          <p:cNvPr id="15"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588" y="4635370"/>
            <a:ext cx="7137801" cy="20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6"/>
          <p:cNvSpPr>
            <a:spLocks noChangeArrowheads="1"/>
          </p:cNvSpPr>
          <p:nvPr/>
        </p:nvSpPr>
        <p:spPr bwMode="auto">
          <a:xfrm>
            <a:off x="580044" y="4256334"/>
            <a:ext cx="833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dirty="0"/>
              <a:t>模式串：“</a:t>
            </a:r>
            <a:r>
              <a:rPr lang="en-US" altLang="zh-CN" sz="1800" b="1" dirty="0"/>
              <a:t>ABCDABD”</a:t>
            </a:r>
            <a:r>
              <a:rPr lang="zh-CN" altLang="en-US" sz="1800" b="1" dirty="0"/>
              <a:t>，从左至右遍历整个模式串，子串的前缀后缀如下：</a:t>
            </a:r>
          </a:p>
        </p:txBody>
      </p:sp>
      <p:sp>
        <p:nvSpPr>
          <p:cNvPr id="17" name="Text Box 28"/>
          <p:cNvSpPr txBox="1">
            <a:spLocks noChangeArrowheads="1"/>
          </p:cNvSpPr>
          <p:nvPr/>
        </p:nvSpPr>
        <p:spPr bwMode="auto">
          <a:xfrm>
            <a:off x="560556" y="855822"/>
            <a:ext cx="26934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dirty="0">
                <a:solidFill>
                  <a:srgbClr val="1C1CDC"/>
                </a:solidFill>
                <a:latin typeface="Times New Roman" panose="02020603050405020304" pitchFamily="18" charset="0"/>
              </a:rPr>
              <a:t>next</a:t>
            </a:r>
            <a:r>
              <a:rPr kumimoji="1" lang="zh-CN" altLang="en-US" sz="2400" b="1" dirty="0">
                <a:solidFill>
                  <a:srgbClr val="1C1CDC"/>
                </a:solidFill>
                <a:latin typeface="Times New Roman" panose="02020603050405020304" pitchFamily="18" charset="0"/>
              </a:rPr>
              <a:t>函数</a:t>
            </a:r>
          </a:p>
        </p:txBody>
      </p:sp>
    </p:spTree>
    <p:extLst>
      <p:ext uri="{BB962C8B-B14F-4D97-AF65-F5344CB8AC3E}">
        <p14:creationId xmlns:p14="http://schemas.microsoft.com/office/powerpoint/2010/main" val="4205805145"/>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10" name="Text Box 28"/>
          <p:cNvSpPr txBox="1">
            <a:spLocks noChangeArrowheads="1"/>
          </p:cNvSpPr>
          <p:nvPr/>
        </p:nvSpPr>
        <p:spPr bwMode="auto">
          <a:xfrm>
            <a:off x="580044" y="881256"/>
            <a:ext cx="26934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dirty="0">
                <a:solidFill>
                  <a:srgbClr val="1C1CDC"/>
                </a:solidFill>
                <a:latin typeface="Times New Roman" panose="02020603050405020304" pitchFamily="18" charset="0"/>
              </a:rPr>
              <a:t>next</a:t>
            </a:r>
            <a:r>
              <a:rPr kumimoji="1" lang="zh-CN" altLang="en-US" sz="2400" b="1" dirty="0">
                <a:solidFill>
                  <a:srgbClr val="1C1CDC"/>
                </a:solidFill>
                <a:latin typeface="Times New Roman" panose="02020603050405020304" pitchFamily="18" charset="0"/>
              </a:rPr>
              <a:t>函数的定义</a:t>
            </a:r>
          </a:p>
        </p:txBody>
      </p:sp>
      <p:sp>
        <p:nvSpPr>
          <p:cNvPr id="11" name="Rectangle 2"/>
          <p:cNvSpPr>
            <a:spLocks noChangeArrowheads="1"/>
          </p:cNvSpPr>
          <p:nvPr/>
        </p:nvSpPr>
        <p:spPr bwMode="auto">
          <a:xfrm>
            <a:off x="466674" y="2982522"/>
            <a:ext cx="867732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b="1" dirty="0">
                <a:solidFill>
                  <a:schemeClr val="accent5">
                    <a:lumMod val="75000"/>
                  </a:schemeClr>
                </a:solidFill>
                <a:latin typeface="宋体" panose="02010600030101010101" pitchFamily="2" charset="-122"/>
              </a:rPr>
              <a:t> next[j]= -1 </a:t>
            </a:r>
            <a:r>
              <a:rPr lang="zh-CN" altLang="en-US" sz="1600" b="1" dirty="0">
                <a:solidFill>
                  <a:schemeClr val="accent5">
                    <a:lumMod val="75000"/>
                  </a:schemeClr>
                </a:solidFill>
                <a:latin typeface="宋体" panose="02010600030101010101" pitchFamily="2" charset="-122"/>
              </a:rPr>
              <a:t>表示根本不进行字符比较，模式串窗口滑出文本串指针位置，文本串指针右移</a:t>
            </a:r>
            <a:endParaRPr lang="en-US" altLang="zh-CN" sz="1600" b="1" dirty="0">
              <a:solidFill>
                <a:schemeClr val="accent5">
                  <a:lumMod val="75000"/>
                </a:schemeClr>
              </a:solidFill>
              <a:latin typeface="宋体" panose="02010600030101010101" pitchFamily="2" charset="-122"/>
            </a:endParaRPr>
          </a:p>
          <a:p>
            <a:pPr marL="0" lvl="2">
              <a:spcBef>
                <a:spcPct val="0"/>
              </a:spcBef>
              <a:buClrTx/>
              <a:buSzTx/>
              <a:buNone/>
            </a:pPr>
            <a:r>
              <a:rPr lang="en-US" altLang="zh-CN" sz="1600" b="1" dirty="0">
                <a:solidFill>
                  <a:schemeClr val="accent5">
                    <a:lumMod val="75000"/>
                  </a:schemeClr>
                </a:solidFill>
                <a:latin typeface="宋体" panose="02010600030101010101" pitchFamily="2" charset="-122"/>
              </a:rPr>
              <a:t> next[j]=  0 </a:t>
            </a:r>
            <a:r>
              <a:rPr lang="zh-CN" altLang="en-US" sz="1600" b="1" dirty="0">
                <a:solidFill>
                  <a:schemeClr val="accent5">
                    <a:lumMod val="75000"/>
                  </a:schemeClr>
                </a:solidFill>
                <a:latin typeface="宋体" panose="02010600030101010101" pitchFamily="2" charset="-122"/>
              </a:rPr>
              <a:t>表示从模式串头部开始继续进行字符比较</a:t>
            </a:r>
            <a:endParaRPr lang="en-US" altLang="zh-CN" sz="1600" b="1" dirty="0">
              <a:solidFill>
                <a:schemeClr val="accent5">
                  <a:lumMod val="75000"/>
                </a:schemeClr>
              </a:solidFill>
              <a:latin typeface="宋体" panose="02010600030101010101" pitchFamily="2" charset="-122"/>
            </a:endParaRPr>
          </a:p>
          <a:p>
            <a:pPr marL="0" lvl="2">
              <a:spcBef>
                <a:spcPct val="0"/>
              </a:spcBef>
              <a:buClrTx/>
              <a:buSzTx/>
              <a:buNone/>
            </a:pPr>
            <a:r>
              <a:rPr lang="en-US" altLang="zh-CN" sz="1600" b="1" dirty="0">
                <a:solidFill>
                  <a:schemeClr val="accent5">
                    <a:lumMod val="75000"/>
                  </a:schemeClr>
                </a:solidFill>
                <a:latin typeface="宋体" panose="02010600030101010101" pitchFamily="2" charset="-122"/>
              </a:rPr>
              <a:t> next[j]=  k </a:t>
            </a:r>
            <a:r>
              <a:rPr lang="zh-CN" altLang="en-US" sz="1600" b="1" dirty="0">
                <a:solidFill>
                  <a:schemeClr val="accent5">
                    <a:lumMod val="75000"/>
                  </a:schemeClr>
                </a:solidFill>
                <a:latin typeface="宋体" panose="02010600030101010101" pitchFamily="2" charset="-122"/>
              </a:rPr>
              <a:t>表示从模式串</a:t>
            </a:r>
            <a:r>
              <a:rPr lang="en-US" altLang="zh-CN" sz="1600" b="1" dirty="0">
                <a:solidFill>
                  <a:schemeClr val="accent5">
                    <a:lumMod val="75000"/>
                  </a:schemeClr>
                </a:solidFill>
                <a:latin typeface="宋体" panose="02010600030101010101" pitchFamily="2" charset="-122"/>
              </a:rPr>
              <a:t>k</a:t>
            </a:r>
            <a:r>
              <a:rPr lang="zh-CN" altLang="en-US" sz="1600" b="1" dirty="0">
                <a:solidFill>
                  <a:schemeClr val="accent5">
                    <a:lumMod val="75000"/>
                  </a:schemeClr>
                </a:solidFill>
                <a:latin typeface="宋体" panose="02010600030101010101" pitchFamily="2" charset="-122"/>
              </a:rPr>
              <a:t>位置继续进行字符比较</a:t>
            </a:r>
            <a:endParaRPr lang="en-US" altLang="zh-CN" sz="1600" b="1" dirty="0">
              <a:solidFill>
                <a:schemeClr val="accent5">
                  <a:lumMod val="75000"/>
                </a:schemeClr>
              </a:solidFill>
              <a:latin typeface="宋体" panose="02010600030101010101" pitchFamily="2" charset="-122"/>
            </a:endParaRPr>
          </a:p>
          <a:p>
            <a:pPr marL="0" lvl="2">
              <a:spcBef>
                <a:spcPct val="0"/>
              </a:spcBef>
              <a:buClrTx/>
              <a:buSzTx/>
              <a:buNone/>
            </a:pPr>
            <a:r>
              <a:rPr lang="en-US" altLang="zh-CN" sz="1600" b="1" dirty="0">
                <a:solidFill>
                  <a:schemeClr val="accent5">
                    <a:lumMod val="75000"/>
                  </a:schemeClr>
                </a:solidFill>
                <a:latin typeface="宋体" panose="02010600030101010101" pitchFamily="2" charset="-122"/>
              </a:rPr>
              <a:t>            </a:t>
            </a:r>
            <a:endParaRPr lang="zh-CN" altLang="en-US" sz="1600" b="1" dirty="0">
              <a:solidFill>
                <a:schemeClr val="accent5">
                  <a:lumMod val="75000"/>
                </a:schemeClr>
              </a:solidFill>
              <a:latin typeface="宋体" panose="02010600030101010101" pitchFamily="2" charset="-122"/>
            </a:endParaRPr>
          </a:p>
          <a:p>
            <a:pPr marL="0" lvl="2">
              <a:spcBef>
                <a:spcPct val="0"/>
              </a:spcBef>
              <a:buClrTx/>
              <a:buSzTx/>
              <a:buNone/>
            </a:pPr>
            <a:endParaRPr lang="zh-CN" altLang="en-US" sz="1800" dirty="0">
              <a:solidFill>
                <a:schemeClr val="accent5">
                  <a:lumMod val="75000"/>
                </a:schemeClr>
              </a:solidFill>
            </a:endParaRPr>
          </a:p>
          <a:p>
            <a:pPr eaLnBrk="1" hangingPunct="1">
              <a:spcBef>
                <a:spcPct val="0"/>
              </a:spcBef>
              <a:buClrTx/>
              <a:buSzTx/>
              <a:buFontTx/>
              <a:buNone/>
            </a:pPr>
            <a:r>
              <a:rPr kumimoji="1" lang="zh-CN" altLang="en-US" sz="1800" b="1" dirty="0">
                <a:solidFill>
                  <a:srgbClr val="030301"/>
                </a:solidFill>
                <a:latin typeface="宋体" panose="02010600030101010101" pitchFamily="2" charset="-122"/>
              </a:rPr>
              <a:t>若模式串</a:t>
            </a:r>
            <a:r>
              <a:rPr kumimoji="1" lang="en-US" altLang="zh-CN" sz="1800" b="1" dirty="0">
                <a:solidFill>
                  <a:srgbClr val="030301"/>
                </a:solidFill>
                <a:latin typeface="Times New Roman" panose="02020603050405020304" pitchFamily="18" charset="0"/>
              </a:rPr>
              <a:t>P</a:t>
            </a:r>
            <a:r>
              <a:rPr kumimoji="1" lang="zh-CN" altLang="en-US" sz="1800" b="1" dirty="0">
                <a:solidFill>
                  <a:srgbClr val="030301"/>
                </a:solidFill>
                <a:latin typeface="宋体" panose="02010600030101010101" pitchFamily="2" charset="-122"/>
              </a:rPr>
              <a:t>为</a:t>
            </a:r>
            <a:r>
              <a:rPr kumimoji="1" lang="zh-CN" altLang="en-US" sz="1800" b="1" dirty="0">
                <a:solidFill>
                  <a:srgbClr val="030301"/>
                </a:solidFill>
                <a:latin typeface="Times New Roman" panose="02020603050405020304" pitchFamily="18" charset="0"/>
              </a:rPr>
              <a:t>’ </a:t>
            </a:r>
            <a:r>
              <a:rPr kumimoji="1" lang="en-US" altLang="zh-CN" sz="1800" b="1" dirty="0" err="1">
                <a:solidFill>
                  <a:srgbClr val="030301"/>
                </a:solidFill>
                <a:latin typeface="Times New Roman" panose="02020603050405020304" pitchFamily="18" charset="0"/>
              </a:rPr>
              <a:t>abaabc</a:t>
            </a:r>
            <a:r>
              <a:rPr kumimoji="1" lang="en-US" altLang="zh-CN" sz="1800" b="1" dirty="0">
                <a:solidFill>
                  <a:srgbClr val="030301"/>
                </a:solidFill>
                <a:latin typeface="Times New Roman" panose="02020603050405020304" pitchFamily="18" charset="0"/>
              </a:rPr>
              <a:t>’</a:t>
            </a:r>
            <a:r>
              <a:rPr kumimoji="1" lang="zh-CN" altLang="en-US" sz="1800" b="1" dirty="0">
                <a:solidFill>
                  <a:srgbClr val="030301"/>
                </a:solidFill>
                <a:latin typeface="宋体" panose="02010600030101010101" pitchFamily="2" charset="-122"/>
              </a:rPr>
              <a:t>，由定义可得</a:t>
            </a:r>
            <a:r>
              <a:rPr kumimoji="1" lang="en-US" altLang="zh-CN" sz="1800" b="1" dirty="0">
                <a:solidFill>
                  <a:srgbClr val="030301"/>
                </a:solidFill>
                <a:latin typeface="Times New Roman" panose="02020603050405020304" pitchFamily="18" charset="0"/>
              </a:rPr>
              <a:t>next</a:t>
            </a:r>
            <a:r>
              <a:rPr kumimoji="1" lang="zh-CN" altLang="en-US" sz="1800" b="1" dirty="0">
                <a:solidFill>
                  <a:srgbClr val="030301"/>
                </a:solidFill>
                <a:latin typeface="宋体" panose="02010600030101010101" pitchFamily="2" charset="-122"/>
              </a:rPr>
              <a:t>函数值</a:t>
            </a:r>
            <a:r>
              <a:rPr kumimoji="1" lang="zh-CN" altLang="en-US" sz="1800" b="1" dirty="0">
                <a:solidFill>
                  <a:srgbClr val="030301"/>
                </a:solidFill>
                <a:latin typeface="Times New Roman" panose="02020603050405020304" pitchFamily="18" charset="0"/>
              </a:rPr>
              <a:t> </a:t>
            </a:r>
          </a:p>
        </p:txBody>
      </p:sp>
      <p:pic>
        <p:nvPicPr>
          <p:cNvPr id="5" name="图片 4"/>
          <p:cNvPicPr>
            <a:picLocks noChangeAspect="1"/>
          </p:cNvPicPr>
          <p:nvPr/>
        </p:nvPicPr>
        <p:blipFill>
          <a:blip r:embed="rId3"/>
          <a:stretch>
            <a:fillRect/>
          </a:stretch>
        </p:blipFill>
        <p:spPr>
          <a:xfrm>
            <a:off x="554426" y="1702260"/>
            <a:ext cx="5875421" cy="1096848"/>
          </a:xfrm>
          <a:prstGeom prst="rect">
            <a:avLst/>
          </a:prstGeom>
        </p:spPr>
      </p:pic>
      <p:sp>
        <p:nvSpPr>
          <p:cNvPr id="6" name="矩形 5"/>
          <p:cNvSpPr/>
          <p:nvPr/>
        </p:nvSpPr>
        <p:spPr>
          <a:xfrm>
            <a:off x="6216568" y="1637868"/>
            <a:ext cx="2736304" cy="600164"/>
          </a:xfrm>
          <a:prstGeom prst="rect">
            <a:avLst/>
          </a:prstGeom>
        </p:spPr>
        <p:txBody>
          <a:bodyPr wrap="square">
            <a:spAutoFit/>
          </a:bodyPr>
          <a:lstStyle/>
          <a:p>
            <a:pPr>
              <a:spcBef>
                <a:spcPct val="0"/>
              </a:spcBef>
            </a:pPr>
            <a:r>
              <a:rPr kumimoji="1" lang="zh-CN" altLang="en-US" sz="1500" b="1" dirty="0">
                <a:solidFill>
                  <a:srgbClr val="FF0000"/>
                </a:solidFill>
                <a:latin typeface="宋体" panose="02010600030101010101" pitchFamily="2" charset="-122"/>
              </a:rPr>
              <a:t>这里模式串头部地址从</a:t>
            </a:r>
            <a:r>
              <a:rPr kumimoji="1" lang="en-US" altLang="zh-CN" sz="1500" b="1" dirty="0">
                <a:solidFill>
                  <a:srgbClr val="FF0000"/>
                </a:solidFill>
                <a:latin typeface="宋体" panose="02010600030101010101" pitchFamily="2" charset="-122"/>
              </a:rPr>
              <a:t>0</a:t>
            </a:r>
            <a:r>
              <a:rPr kumimoji="1" lang="zh-CN" altLang="en-US" sz="1500" b="1" dirty="0">
                <a:solidFill>
                  <a:srgbClr val="FF0000"/>
                </a:solidFill>
                <a:latin typeface="宋体" panose="02010600030101010101" pitchFamily="2" charset="-122"/>
              </a:rPr>
              <a:t>开始。</a:t>
            </a:r>
            <a:endParaRPr kumimoji="1" lang="en-US" altLang="zh-CN" sz="1500" b="1" dirty="0">
              <a:solidFill>
                <a:srgbClr val="FF0000"/>
              </a:solidFill>
              <a:latin typeface="宋体" panose="02010600030101010101" pitchFamily="2" charset="-122"/>
            </a:endParaRPr>
          </a:p>
          <a:p>
            <a:pPr marL="0" lvl="2">
              <a:spcBef>
                <a:spcPct val="0"/>
              </a:spcBef>
            </a:pPr>
            <a:r>
              <a:rPr lang="en-US" altLang="zh-CN" sz="1800" dirty="0">
                <a:latin typeface="宋体" panose="02010600030101010101" pitchFamily="2" charset="-122"/>
              </a:rPr>
              <a:t>  </a:t>
            </a:r>
          </a:p>
        </p:txBody>
      </p:sp>
      <p:graphicFrame>
        <p:nvGraphicFramePr>
          <p:cNvPr id="7" name="表格 6"/>
          <p:cNvGraphicFramePr>
            <a:graphicFrameLocks noGrp="1"/>
          </p:cNvGraphicFramePr>
          <p:nvPr>
            <p:extLst>
              <p:ext uri="{D42A27DB-BD31-4B8C-83A1-F6EECF244321}">
                <p14:modId xmlns:p14="http://schemas.microsoft.com/office/powerpoint/2010/main" val="951362286"/>
              </p:ext>
            </p:extLst>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3679045947"/>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1691680"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b</a:t>
              </a:r>
              <a:endParaRPr lang="zh-CN" altLang="en-US" dirty="0">
                <a:solidFill>
                  <a:srgbClr val="FF0000"/>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第一趟匹配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2255186"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2307298" y="4319431"/>
            <a:ext cx="1723549" cy="369332"/>
          </a:xfrm>
          <a:prstGeom prst="rect">
            <a:avLst/>
          </a:prstGeom>
          <a:noFill/>
        </p:spPr>
        <p:txBody>
          <a:bodyPr wrap="none" rtlCol="0">
            <a:spAutoFit/>
          </a:bodyPr>
          <a:lstStyle/>
          <a:p>
            <a:r>
              <a:rPr lang="en-US" altLang="zh-CN" sz="1800" b="1" dirty="0">
                <a:solidFill>
                  <a:srgbClr val="C00000"/>
                </a:solidFill>
              </a:rPr>
              <a:t>j=1   next[1]=0</a:t>
            </a:r>
            <a:endParaRPr lang="zh-CN" altLang="en-US" sz="1800" b="1" dirty="0">
              <a:solidFill>
                <a:srgbClr val="C00000"/>
              </a:solidFill>
            </a:endParaRP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2280584"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extLst>
              <p:ext uri="{D42A27DB-BD31-4B8C-83A1-F6EECF244321}">
                <p14:modId xmlns:p14="http://schemas.microsoft.com/office/powerpoint/2010/main" val="2245545415"/>
              </p:ext>
            </p:extLst>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3492898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2109598"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第二趟匹配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2255186"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2307298" y="4319431"/>
            <a:ext cx="1864613" cy="369332"/>
          </a:xfrm>
          <a:prstGeom prst="rect">
            <a:avLst/>
          </a:prstGeom>
          <a:noFill/>
        </p:spPr>
        <p:txBody>
          <a:bodyPr wrap="none" rtlCol="0">
            <a:spAutoFit/>
          </a:bodyPr>
          <a:lstStyle/>
          <a:p>
            <a:r>
              <a:rPr lang="en-US" altLang="zh-CN" sz="1800" b="1" dirty="0">
                <a:solidFill>
                  <a:srgbClr val="C00000"/>
                </a:solidFill>
              </a:rPr>
              <a:t>j=0   next[0]= -1</a:t>
            </a:r>
            <a:endParaRPr lang="zh-CN" altLang="en-US" sz="1800" b="1" dirty="0">
              <a:solidFill>
                <a:srgbClr val="C00000"/>
              </a:solidFill>
            </a:endParaRP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2280584"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2544675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2483768"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第三趟匹配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2699792"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2707387" y="4319431"/>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2680673"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3215091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a:t>
                </a:r>
                <a:endParaRPr lang="zh-CN" altLang="en-US" dirty="0">
                  <a:solidFill>
                    <a:srgbClr val="FF0000"/>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2483768"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第三趟匹配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4746730"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4755262" y="4319431"/>
            <a:ext cx="1915909" cy="369332"/>
          </a:xfrm>
          <a:prstGeom prst="rect">
            <a:avLst/>
          </a:prstGeom>
          <a:noFill/>
        </p:spPr>
        <p:txBody>
          <a:bodyPr wrap="none" rtlCol="0">
            <a:spAutoFit/>
          </a:bodyPr>
          <a:lstStyle/>
          <a:p>
            <a:r>
              <a:rPr lang="en-US" altLang="zh-CN" sz="1800" b="1" dirty="0">
                <a:solidFill>
                  <a:srgbClr val="C00000"/>
                </a:solidFill>
              </a:rPr>
              <a:t>j=5      next[5]=2</a:t>
            </a:r>
            <a:endParaRPr lang="zh-CN" altLang="en-US" sz="1800" b="1" dirty="0">
              <a:solidFill>
                <a:srgbClr val="C00000"/>
              </a:solidFill>
            </a:endParaRP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4728548"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174219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3707904"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第四趟匹配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4746730"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4755262" y="4319431"/>
            <a:ext cx="1915909" cy="369332"/>
          </a:xfrm>
          <a:prstGeom prst="rect">
            <a:avLst/>
          </a:prstGeom>
          <a:noFill/>
        </p:spPr>
        <p:txBody>
          <a:bodyPr wrap="none" rtlCol="0">
            <a:spAutoFit/>
          </a:bodyPr>
          <a:lstStyle/>
          <a:p>
            <a:r>
              <a:rPr lang="en-US" altLang="zh-CN" sz="1800" b="1" dirty="0">
                <a:solidFill>
                  <a:srgbClr val="C00000"/>
                </a:solidFill>
              </a:rPr>
              <a:t>j=5      next[5]=2</a:t>
            </a:r>
            <a:endParaRPr lang="zh-CN" altLang="en-US" sz="1800" b="1" dirty="0">
              <a:solidFill>
                <a:srgbClr val="C00000"/>
              </a:solidFill>
            </a:endParaRP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4728548"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2741293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3707904"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第四趟匹配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5970866"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5970866" y="4293096"/>
            <a:ext cx="1691489" cy="369332"/>
          </a:xfrm>
          <a:prstGeom prst="rect">
            <a:avLst/>
          </a:prstGeom>
          <a:noFill/>
        </p:spPr>
        <p:txBody>
          <a:bodyPr wrap="none" rtlCol="0">
            <a:spAutoFit/>
          </a:bodyPr>
          <a:lstStyle/>
          <a:p>
            <a:r>
              <a:rPr lang="en-US" altLang="zh-CN" sz="1800" b="1" dirty="0">
                <a:solidFill>
                  <a:srgbClr val="C00000"/>
                </a:solidFill>
              </a:rPr>
              <a:t>j       </a:t>
            </a:r>
            <a:r>
              <a:rPr lang="zh-CN" altLang="en-US" sz="1800" b="1" dirty="0">
                <a:solidFill>
                  <a:srgbClr val="C00000"/>
                </a:solidFill>
              </a:rPr>
              <a:t>匹配成功</a:t>
            </a: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5944152" y="4319431"/>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1847397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zh-CN" altLang="en-US" dirty="0">
                <a:effectLst>
                  <a:outerShdw blurRad="38100" dist="38100" dir="2700000">
                    <a:srgbClr val="000000"/>
                  </a:outerShdw>
                </a:effectLst>
              </a:rPr>
              <a:t>作业</a:t>
            </a:r>
          </a:p>
        </p:txBody>
      </p:sp>
      <p:sp>
        <p:nvSpPr>
          <p:cNvPr id="39" name="Rectangle 3"/>
          <p:cNvSpPr txBox="1">
            <a:spLocks noRot="1"/>
          </p:cNvSpPr>
          <p:nvPr/>
        </p:nvSpPr>
        <p:spPr>
          <a:xfrm>
            <a:off x="534670" y="1328103"/>
            <a:ext cx="8609330" cy="4351655"/>
          </a:xfrm>
          <a:prstGeom prst="rect">
            <a:avLst/>
          </a:prstGeom>
        </p:spPr>
        <p:txBody>
          <a:bodyPr vert="horz" wrap="square"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sz="2400" dirty="0"/>
              <a:t>作业</a:t>
            </a:r>
            <a:r>
              <a:rPr lang="en-US" altLang="zh-CN" sz="2400" dirty="0"/>
              <a:t>1 :</a:t>
            </a:r>
          </a:p>
          <a:p>
            <a:pPr marL="0" indent="0" fontAlgn="auto">
              <a:spcAft>
                <a:spcPts val="0"/>
              </a:spcAft>
              <a:buNone/>
            </a:pPr>
            <a:r>
              <a:rPr lang="en-US" altLang="zh-CN" sz="2400" dirty="0"/>
              <a:t>1</a:t>
            </a:r>
            <a:r>
              <a:rPr lang="zh-CN" altLang="en-US" sz="2400" dirty="0"/>
              <a:t>）</a:t>
            </a:r>
            <a:r>
              <a:rPr lang="en-US" altLang="zh-CN" sz="2400" dirty="0"/>
              <a:t> </a:t>
            </a:r>
            <a:r>
              <a:rPr lang="zh-CN" altLang="en-US" sz="2400" dirty="0"/>
              <a:t>手动计算</a:t>
            </a:r>
            <a:r>
              <a:rPr lang="en-US" altLang="zh-CN" sz="2400" dirty="0"/>
              <a:t>next</a:t>
            </a:r>
            <a:r>
              <a:rPr lang="zh-CN" altLang="en-US" sz="2400" dirty="0"/>
              <a:t>数组以及</a:t>
            </a:r>
            <a:r>
              <a:rPr lang="en-US" altLang="zh-CN" sz="2400" dirty="0"/>
              <a:t>KMP</a:t>
            </a:r>
            <a:r>
              <a:rPr lang="zh-CN" altLang="en-US" sz="2400" dirty="0"/>
              <a:t>串匹配手动推导过程。</a:t>
            </a:r>
            <a:endParaRPr lang="en-US" altLang="zh-CN" sz="2400" dirty="0"/>
          </a:p>
          <a:p>
            <a:pPr marL="0" indent="0" fontAlgn="auto">
              <a:spcAft>
                <a:spcPts val="0"/>
              </a:spcAft>
              <a:buNone/>
            </a:pPr>
            <a:r>
              <a:rPr lang="en-US" altLang="zh-CN" sz="2400" dirty="0"/>
              <a:t>2</a:t>
            </a:r>
            <a:r>
              <a:rPr lang="zh-CN" altLang="en-US" sz="2400" dirty="0"/>
              <a:t>）并且算一下做了多少次文本与模式的子串对齐，做了多少次字符比较？</a:t>
            </a:r>
            <a:endParaRPr lang="en-US" altLang="zh-CN" sz="2400" dirty="0"/>
          </a:p>
          <a:p>
            <a:pPr marL="0" indent="0" fontAlgn="auto">
              <a:spcAft>
                <a:spcPts val="0"/>
              </a:spcAft>
              <a:buNone/>
            </a:pPr>
            <a:r>
              <a:rPr lang="en-US" altLang="zh-CN" sz="2400" dirty="0"/>
              <a:t>3</a:t>
            </a:r>
            <a:r>
              <a:rPr lang="zh-CN" altLang="en-US" sz="2400" dirty="0"/>
              <a:t>）如果是</a:t>
            </a:r>
            <a:r>
              <a:rPr lang="en-US" altLang="zh-CN" sz="2400" dirty="0"/>
              <a:t>BF</a:t>
            </a:r>
            <a:r>
              <a:rPr lang="zh-CN" altLang="en-US" sz="2400" dirty="0"/>
              <a:t>算法进行比较要对齐多少次？</a:t>
            </a:r>
            <a:endParaRPr lang="en-US" altLang="zh-CN" sz="2400" dirty="0"/>
          </a:p>
          <a:p>
            <a:pPr marL="0" indent="0" fontAlgn="auto">
              <a:spcAft>
                <a:spcPts val="0"/>
              </a:spcAft>
              <a:buNone/>
            </a:pPr>
            <a:r>
              <a:rPr lang="en-US" altLang="zh-CN" sz="2400" dirty="0"/>
              <a:t>4</a:t>
            </a:r>
            <a:r>
              <a:rPr lang="zh-CN" altLang="en-US" sz="2400" dirty="0"/>
              <a:t>）</a:t>
            </a:r>
            <a:r>
              <a:rPr lang="en-US" altLang="zh-CN" sz="2400" dirty="0"/>
              <a:t>KMP</a:t>
            </a:r>
            <a:r>
              <a:rPr lang="zh-CN" altLang="en-US" sz="2400" dirty="0"/>
              <a:t>算法更快的原因是什么？</a:t>
            </a:r>
          </a:p>
        </p:txBody>
      </p:sp>
      <p:sp>
        <p:nvSpPr>
          <p:cNvPr id="41" name="Text Box 29"/>
          <p:cNvSpPr txBox="1"/>
          <p:nvPr/>
        </p:nvSpPr>
        <p:spPr>
          <a:xfrm>
            <a:off x="2260132" y="4555976"/>
            <a:ext cx="1785125" cy="457200"/>
          </a:xfrm>
          <a:prstGeom prst="rect">
            <a:avLst/>
          </a:prstGeom>
          <a:solidFill>
            <a:schemeClr val="accent1"/>
          </a:solidFill>
          <a:ln w="9525">
            <a:noFill/>
          </a:ln>
        </p:spPr>
        <p:txBody>
          <a:bodyPr wrap="square">
            <a:spAutoFit/>
          </a:bodyPr>
          <a:lstStyle/>
          <a:p>
            <a:pPr>
              <a:buClrTx/>
            </a:pPr>
            <a:r>
              <a:rPr lang="en-US" altLang="zh-CN" dirty="0">
                <a:latin typeface="Arial" panose="020B0604020202020204" pitchFamily="34" charset="0"/>
              </a:rPr>
              <a:t>GCAGCAG</a:t>
            </a:r>
          </a:p>
        </p:txBody>
      </p:sp>
      <p:sp>
        <p:nvSpPr>
          <p:cNvPr id="42" name="Text Box 29"/>
          <p:cNvSpPr txBox="1"/>
          <p:nvPr/>
        </p:nvSpPr>
        <p:spPr>
          <a:xfrm>
            <a:off x="2267744" y="4072547"/>
            <a:ext cx="5377913" cy="461665"/>
          </a:xfrm>
          <a:prstGeom prst="rect">
            <a:avLst/>
          </a:prstGeom>
          <a:solidFill>
            <a:schemeClr val="accent2">
              <a:lumMod val="60000"/>
              <a:lumOff val="40000"/>
            </a:schemeClr>
          </a:solidFill>
          <a:ln w="9525">
            <a:noFill/>
          </a:ln>
        </p:spPr>
        <p:txBody>
          <a:bodyPr wrap="square">
            <a:spAutoFit/>
          </a:bodyPr>
          <a:lstStyle/>
          <a:p>
            <a:pPr>
              <a:buClrTx/>
            </a:pPr>
            <a:r>
              <a:rPr lang="en-US" altLang="zh-CN" dirty="0">
                <a:latin typeface="Arial" panose="020B0604020202020204" pitchFamily="34" charset="0"/>
              </a:rPr>
              <a:t>GCACTGCAGCACAGCAGCAGTACG</a:t>
            </a:r>
          </a:p>
        </p:txBody>
      </p:sp>
      <p:sp>
        <p:nvSpPr>
          <p:cNvPr id="43" name="文本框 42">
            <a:extLst>
              <a:ext uri="{FF2B5EF4-FFF2-40B4-BE49-F238E27FC236}">
                <a16:creationId xmlns:a16="http://schemas.microsoft.com/office/drawing/2014/main" id="{5147FCF2-4977-D7FF-0986-E1A38BE7D068}"/>
              </a:ext>
            </a:extLst>
          </p:cNvPr>
          <p:cNvSpPr txBox="1"/>
          <p:nvPr/>
        </p:nvSpPr>
        <p:spPr>
          <a:xfrm>
            <a:off x="1095114" y="4103324"/>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44" name="文本框 43">
            <a:extLst>
              <a:ext uri="{FF2B5EF4-FFF2-40B4-BE49-F238E27FC236}">
                <a16:creationId xmlns:a16="http://schemas.microsoft.com/office/drawing/2014/main" id="{BE49E27B-4124-3011-EE8C-0C337D49B7E8}"/>
              </a:ext>
            </a:extLst>
          </p:cNvPr>
          <p:cNvSpPr txBox="1"/>
          <p:nvPr/>
        </p:nvSpPr>
        <p:spPr>
          <a:xfrm>
            <a:off x="1109541" y="4584521"/>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Tree>
    <p:extLst>
      <p:ext uri="{BB962C8B-B14F-4D97-AF65-F5344CB8AC3E}">
        <p14:creationId xmlns:p14="http://schemas.microsoft.com/office/powerpoint/2010/main" val="1779333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a:t>
            </a:r>
            <a:r>
              <a:rPr lang="zh-CN" altLang="en-US" dirty="0">
                <a:effectLst>
                  <a:outerShdw blurRad="38100" dist="38100" dir="2700000">
                    <a:srgbClr val="000000"/>
                  </a:outerShdw>
                </a:effectLst>
              </a:rPr>
              <a:t>匹配函数</a:t>
            </a:r>
          </a:p>
        </p:txBody>
      </p:sp>
      <p:sp>
        <p:nvSpPr>
          <p:cNvPr id="39" name="矩形 1"/>
          <p:cNvSpPr>
            <a:spLocks noChangeArrowheads="1"/>
          </p:cNvSpPr>
          <p:nvPr/>
        </p:nvSpPr>
        <p:spPr bwMode="auto">
          <a:xfrm>
            <a:off x="4607496" y="1285045"/>
            <a:ext cx="3492896" cy="4770537"/>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a:t>
            </a:r>
            <a:r>
              <a:rPr lang="en-US" altLang="zh-CN" sz="1600" dirty="0" err="1">
                <a:latin typeface="Times New Roman" panose="02020603050405020304" pitchFamily="18" charset="0"/>
                <a:cs typeface="Times New Roman" panose="02020603050405020304" pitchFamily="18" charset="0"/>
              </a:rPr>
              <a:t>Kmp</a:t>
            </a:r>
            <a:r>
              <a:rPr lang="en-US" altLang="zh-CN" sz="1600" dirty="0">
                <a:latin typeface="Times New Roman" panose="02020603050405020304" pitchFamily="18" charset="0"/>
                <a:cs typeface="Times New Roman" panose="02020603050405020304" pitchFamily="18" charset="0"/>
              </a:rPr>
              <a:t> (char* S, char* T){</a:t>
            </a: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int j = 0; </a:t>
            </a: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(j == -1 ||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T[j])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j = next[j] </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pLen</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p>
          <a:p>
            <a:pPr>
              <a:spcBef>
                <a:spcPts val="0"/>
              </a:spcBef>
            </a:pPr>
            <a:r>
              <a:rPr lang="en-US" altLang="zh-CN" sz="1600" dirty="0">
                <a:latin typeface="Times New Roman" panose="02020603050405020304" pitchFamily="18" charset="0"/>
                <a:cs typeface="Times New Roman" panose="02020603050405020304" pitchFamily="18" charset="0"/>
              </a:rPr>
              <a:t>     else</a:t>
            </a:r>
          </a:p>
          <a:p>
            <a:pPr>
              <a:spcBef>
                <a:spcPts val="0"/>
              </a:spcBef>
            </a:pPr>
            <a:r>
              <a:rPr lang="en-US" altLang="zh-CN" sz="1600" dirty="0">
                <a:latin typeface="Times New Roman" panose="02020603050405020304" pitchFamily="18" charset="0"/>
                <a:cs typeface="Times New Roman" panose="02020603050405020304" pitchFamily="18" charset="0"/>
              </a:rPr>
              <a:t>          return -1;</a:t>
            </a: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40" name="矩形 1"/>
          <p:cNvSpPr>
            <a:spLocks noChangeArrowheads="1"/>
          </p:cNvSpPr>
          <p:nvPr/>
        </p:nvSpPr>
        <p:spPr bwMode="auto">
          <a:xfrm>
            <a:off x="539552" y="1292624"/>
            <a:ext cx="3409385" cy="4770537"/>
          </a:xfrm>
          <a:prstGeom prst="rect">
            <a:avLst/>
          </a:prstGeom>
          <a:solidFill>
            <a:schemeClr val="accent1">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BF (char* S, char* T){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j = 0;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 [j]) {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=i-j+1;</a:t>
            </a:r>
          </a:p>
          <a:p>
            <a:pPr>
              <a:spcBef>
                <a:spcPts val="0"/>
              </a:spcBef>
            </a:pPr>
            <a:r>
              <a:rPr lang="en-US" altLang="zh-CN" sz="1600" dirty="0">
                <a:latin typeface="Times New Roman" panose="02020603050405020304" pitchFamily="18" charset="0"/>
                <a:cs typeface="Times New Roman" panose="02020603050405020304" pitchFamily="18" charset="0"/>
              </a:rPr>
              <a:t>          j = 0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return -1;</a:t>
            </a: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2" name="矩形 1"/>
          <p:cNvSpPr/>
          <p:nvPr/>
        </p:nvSpPr>
        <p:spPr>
          <a:xfrm>
            <a:off x="5292080" y="3846884"/>
            <a:ext cx="172819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220072" y="2610608"/>
            <a:ext cx="576064" cy="1703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621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5</a:t>
            </a:fld>
            <a:endParaRPr lang="en-US" altLang="zh-CN" sz="1400" dirty="0"/>
          </a:p>
        </p:txBody>
      </p:sp>
      <p:sp>
        <p:nvSpPr>
          <p:cNvPr id="28674" name="Text Box 4"/>
          <p:cNvSpPr txBox="1"/>
          <p:nvPr/>
        </p:nvSpPr>
        <p:spPr>
          <a:xfrm>
            <a:off x="323850" y="935038"/>
            <a:ext cx="8280400" cy="4619625"/>
          </a:xfrm>
          <a:prstGeom prst="rect">
            <a:avLst/>
          </a:prstGeom>
          <a:noFill/>
          <a:ln w="9525">
            <a:noFill/>
          </a:ln>
        </p:spPr>
        <p:txBody>
          <a:bodyPr>
            <a:spAutoFit/>
          </a:bodyPr>
          <a:lstStyle/>
          <a:p>
            <a:pPr>
              <a:lnSpc>
                <a:spcPct val="120000"/>
              </a:lnSpc>
              <a:spcBef>
                <a:spcPct val="20000"/>
              </a:spcBef>
              <a:buClrTx/>
              <a:buFont typeface="Wingdings" panose="05000000000000000000" pitchFamily="2" charset="2"/>
              <a:buChar char="Ø"/>
            </a:pPr>
            <a:r>
              <a:rPr lang="en-US" altLang="zh-CN" b="1" dirty="0">
                <a:solidFill>
                  <a:srgbClr val="000000"/>
                </a:solidFill>
                <a:latin typeface="Arial" panose="020B0604020202020204" pitchFamily="34" charset="0"/>
              </a:rPr>
              <a:t>  </a:t>
            </a:r>
            <a:r>
              <a:rPr lang="zh-CN" altLang="en-US" b="1" dirty="0">
                <a:solidFill>
                  <a:srgbClr val="000000"/>
                </a:solidFill>
                <a:latin typeface="Arial" panose="020B0604020202020204" pitchFamily="34" charset="0"/>
              </a:rPr>
              <a:t>在自然语言处理方面，信息检索是最关键的技术之一。例如，信息检索</a:t>
            </a:r>
            <a:r>
              <a:rPr lang="en-US" altLang="zh-CN" b="1" dirty="0">
                <a:solidFill>
                  <a:srgbClr val="000000"/>
                </a:solidFill>
                <a:latin typeface="Arial" panose="020B0604020202020204" pitchFamily="34" charset="0"/>
              </a:rPr>
              <a:t>IR(Information Retrieval)</a:t>
            </a:r>
            <a:r>
              <a:rPr lang="zh-CN" altLang="en-US" b="1" dirty="0">
                <a:solidFill>
                  <a:srgbClr val="000000"/>
                </a:solidFill>
                <a:latin typeface="Arial" panose="020B0604020202020204" pitchFamily="34" charset="0"/>
              </a:rPr>
              <a:t>要求在一个大量的文本集合中找出相关信息，串匹配就是它的基本技术之一。  </a:t>
            </a:r>
          </a:p>
          <a:p>
            <a:pPr>
              <a:lnSpc>
                <a:spcPct val="120000"/>
              </a:lnSpc>
              <a:spcBef>
                <a:spcPct val="20000"/>
              </a:spcBef>
              <a:buClrTx/>
              <a:buFont typeface="Wingdings" panose="05000000000000000000" pitchFamily="2" charset="2"/>
              <a:buChar char="Ø"/>
            </a:pPr>
            <a:r>
              <a:rPr lang="zh-CN" altLang="en-US" b="1" dirty="0">
                <a:solidFill>
                  <a:srgbClr val="000000"/>
                </a:solidFill>
                <a:latin typeface="Arial" panose="020B0604020202020204" pitchFamily="34" charset="0"/>
              </a:rPr>
              <a:t>  在网络安全方面，有一个很重要的问题，就是快速发现具有某些特征码的有害信息，及早地防范于未然。病毒和入侵检测</a:t>
            </a:r>
            <a:r>
              <a:rPr lang="en-US" altLang="zh-CN" b="1" dirty="0">
                <a:solidFill>
                  <a:srgbClr val="000000"/>
                </a:solidFill>
                <a:latin typeface="Arial" panose="020B0604020202020204" pitchFamily="34" charset="0"/>
              </a:rPr>
              <a:t>NID</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Network Intrusion Detection</a:t>
            </a:r>
            <a:r>
              <a:rPr lang="zh-CN" altLang="en-US" b="1" dirty="0">
                <a:solidFill>
                  <a:srgbClr val="000000"/>
                </a:solidFill>
                <a:latin typeface="Arial" panose="020B0604020202020204" pitchFamily="34" charset="0"/>
              </a:rPr>
              <a:t>）都可以淋漓尽致地发挥串匹配算法的优势。</a:t>
            </a:r>
          </a:p>
          <a:p>
            <a:pPr>
              <a:lnSpc>
                <a:spcPct val="120000"/>
              </a:lnSpc>
              <a:spcBef>
                <a:spcPct val="20000"/>
              </a:spcBef>
              <a:buClrTx/>
              <a:buFont typeface="Wingdings" panose="05000000000000000000" pitchFamily="2" charset="2"/>
              <a:buNone/>
            </a:pPr>
            <a:r>
              <a:rPr lang="zh-CN" altLang="en-US" b="1" dirty="0">
                <a:solidFill>
                  <a:srgbClr val="000000"/>
                </a:solidFill>
                <a:latin typeface="Arial" panose="020B0604020202020204" pitchFamily="34" charset="0"/>
              </a:rPr>
              <a:t>    串匹配问题不仅在各种实际应用中有着广泛的需要，而且在计算机理论研究中也占有着十分重要的地位，因为它可以不断地提出非常具有挑战性的理论问题。</a:t>
            </a:r>
          </a:p>
        </p:txBody>
      </p:sp>
      <p:sp>
        <p:nvSpPr>
          <p:cNvPr id="159746" name="Rectangle 2"/>
          <p:cNvSpPr>
            <a:spLocks noGrp="1" noRot="1" noChangeArrowheads="1"/>
          </p:cNvSpPr>
          <p:nvPr/>
        </p:nvSpPr>
        <p:spPr>
          <a:xfrm>
            <a:off x="628650" y="-89535"/>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a:t>
            </a:r>
            <a:r>
              <a:rPr lang="zh-CN" altLang="en-US" dirty="0">
                <a:effectLst>
                  <a:outerShdw blurRad="38100" dist="38100" dir="2700000">
                    <a:srgbClr val="000000"/>
                  </a:outerShdw>
                </a:effectLst>
              </a:rPr>
              <a:t>匹配函数</a:t>
            </a:r>
          </a:p>
        </p:txBody>
      </p:sp>
      <p:sp>
        <p:nvSpPr>
          <p:cNvPr id="39" name="矩形 1"/>
          <p:cNvSpPr>
            <a:spLocks noChangeArrowheads="1"/>
          </p:cNvSpPr>
          <p:nvPr/>
        </p:nvSpPr>
        <p:spPr bwMode="auto">
          <a:xfrm>
            <a:off x="4607496" y="1285045"/>
            <a:ext cx="3492896" cy="4770537"/>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a:t>
            </a:r>
            <a:r>
              <a:rPr lang="en-US" altLang="zh-CN" sz="1600" dirty="0" err="1">
                <a:latin typeface="Times New Roman" panose="02020603050405020304" pitchFamily="18" charset="0"/>
                <a:cs typeface="Times New Roman" panose="02020603050405020304" pitchFamily="18" charset="0"/>
              </a:rPr>
              <a:t>Kmp</a:t>
            </a:r>
            <a:r>
              <a:rPr lang="en-US" altLang="zh-CN" sz="1600" dirty="0">
                <a:latin typeface="Times New Roman" panose="02020603050405020304" pitchFamily="18" charset="0"/>
                <a:cs typeface="Times New Roman" panose="02020603050405020304" pitchFamily="18" charset="0"/>
              </a:rPr>
              <a:t> (char* S, char* T){</a:t>
            </a: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int j = 0; </a:t>
            </a: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a:t>
            </a:r>
            <a:r>
              <a:rPr lang="en-US" altLang="zh-CN" sz="1600" b="1" dirty="0">
                <a:solidFill>
                  <a:srgbClr val="FF0000"/>
                </a:solidFill>
                <a:latin typeface="Times New Roman" panose="02020603050405020304" pitchFamily="18" charset="0"/>
                <a:cs typeface="Times New Roman" panose="02020603050405020304" pitchFamily="18" charset="0"/>
              </a:rPr>
              <a:t>j == -1</a:t>
            </a:r>
            <a:r>
              <a:rPr lang="en-US" altLang="zh-CN" sz="1600" dirty="0">
                <a:latin typeface="Times New Roman" panose="02020603050405020304" pitchFamily="18" charset="0"/>
                <a:cs typeface="Times New Roman" panose="02020603050405020304" pitchFamily="18" charset="0"/>
              </a:rPr>
              <a:t> ||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T[j])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j = next[j] </a:t>
            </a:r>
            <a:r>
              <a:rPr lang="zh-CN" altLang="en-US" sz="1600" dirty="0">
                <a:solidFill>
                  <a:srgbClr val="FF0000"/>
                </a:solidFill>
                <a:latin typeface="Times New Roman" panose="02020603050405020304" pitchFamily="18" charset="0"/>
                <a:cs typeface="Times New Roman" panose="02020603050405020304" pitchFamily="18" charset="0"/>
              </a:rPr>
              <a:t>；</a:t>
            </a:r>
            <a:endParaRPr lang="en-US" altLang="zh-CN" sz="1600" dirty="0">
              <a:solidFill>
                <a:srgbClr val="FF0000"/>
              </a:solidFill>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p>
          <a:p>
            <a:pPr>
              <a:spcBef>
                <a:spcPts val="0"/>
              </a:spcBef>
            </a:pPr>
            <a:r>
              <a:rPr lang="en-US" altLang="zh-CN" sz="1600" dirty="0">
                <a:latin typeface="Times New Roman" panose="02020603050405020304" pitchFamily="18" charset="0"/>
                <a:cs typeface="Times New Roman" panose="02020603050405020304" pitchFamily="18" charset="0"/>
              </a:rPr>
              <a:t>     else</a:t>
            </a:r>
          </a:p>
          <a:p>
            <a:pPr>
              <a:spcBef>
                <a:spcPts val="0"/>
              </a:spcBef>
            </a:pPr>
            <a:r>
              <a:rPr lang="en-US" altLang="zh-CN" sz="1600" dirty="0">
                <a:latin typeface="Times New Roman" panose="02020603050405020304" pitchFamily="18" charset="0"/>
                <a:cs typeface="Times New Roman" panose="02020603050405020304" pitchFamily="18" charset="0"/>
              </a:rPr>
              <a:t>          return -1;</a:t>
            </a: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40" name="矩形 1"/>
          <p:cNvSpPr>
            <a:spLocks noChangeArrowheads="1"/>
          </p:cNvSpPr>
          <p:nvPr/>
        </p:nvSpPr>
        <p:spPr bwMode="auto">
          <a:xfrm>
            <a:off x="539552" y="1292624"/>
            <a:ext cx="3409385" cy="4770537"/>
          </a:xfrm>
          <a:prstGeom prst="rect">
            <a:avLst/>
          </a:prstGeom>
          <a:solidFill>
            <a:schemeClr val="accent1">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BF (char* S, char* T){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j = 0;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 [j]) {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=i-j+1;</a:t>
            </a:r>
          </a:p>
          <a:p>
            <a:pPr>
              <a:spcBef>
                <a:spcPts val="0"/>
              </a:spcBef>
            </a:pPr>
            <a:r>
              <a:rPr lang="en-US" altLang="zh-CN" sz="1600" dirty="0">
                <a:latin typeface="Times New Roman" panose="02020603050405020304" pitchFamily="18" charset="0"/>
                <a:cs typeface="Times New Roman" panose="02020603050405020304" pitchFamily="18" charset="0"/>
              </a:rPr>
              <a:t>          j = 0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return -1;</a:t>
            </a: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284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grpSp>
        <p:nvGrpSpPr>
          <p:cNvPr id="83" name="组合 82"/>
          <p:cNvGrpSpPr/>
          <p:nvPr/>
        </p:nvGrpSpPr>
        <p:grpSpPr>
          <a:xfrm>
            <a:off x="3588500" y="4729352"/>
            <a:ext cx="4790496" cy="1470819"/>
            <a:chOff x="3588500" y="4729352"/>
            <a:chExt cx="4790496" cy="1470819"/>
          </a:xfrm>
        </p:grpSpPr>
        <p:pic>
          <p:nvPicPr>
            <p:cNvPr id="68" name="图片 67"/>
            <p:cNvPicPr>
              <a:picLocks noChangeAspect="1"/>
            </p:cNvPicPr>
            <p:nvPr/>
          </p:nvPicPr>
          <p:blipFill>
            <a:blip r:embed="rId5"/>
            <a:stretch>
              <a:fillRect/>
            </a:stretch>
          </p:blipFill>
          <p:spPr>
            <a:xfrm>
              <a:off x="3588500" y="4729352"/>
              <a:ext cx="4790496" cy="1367015"/>
            </a:xfrm>
            <a:prstGeom prst="rect">
              <a:avLst/>
            </a:prstGeom>
          </p:spPr>
        </p:pic>
        <p:cxnSp>
          <p:nvCxnSpPr>
            <p:cNvPr id="79" name="直接连接符 78"/>
            <p:cNvCxnSpPr/>
            <p:nvPr/>
          </p:nvCxnSpPr>
          <p:spPr>
            <a:xfrm>
              <a:off x="5178833" y="5589240"/>
              <a:ext cx="79860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293677" y="5589240"/>
              <a:ext cx="79860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7092280" y="5013176"/>
              <a:ext cx="343096" cy="118699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19228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grpSp>
        <p:nvGrpSpPr>
          <p:cNvPr id="12" name="组合 11"/>
          <p:cNvGrpSpPr/>
          <p:nvPr/>
        </p:nvGrpSpPr>
        <p:grpSpPr>
          <a:xfrm>
            <a:off x="3588500" y="4729352"/>
            <a:ext cx="4790496" cy="1470819"/>
            <a:chOff x="3588500" y="4729352"/>
            <a:chExt cx="4790496" cy="1470819"/>
          </a:xfrm>
        </p:grpSpPr>
        <p:pic>
          <p:nvPicPr>
            <p:cNvPr id="68" name="图片 67"/>
            <p:cNvPicPr>
              <a:picLocks noChangeAspect="1"/>
            </p:cNvPicPr>
            <p:nvPr/>
          </p:nvPicPr>
          <p:blipFill>
            <a:blip r:embed="rId5"/>
            <a:stretch>
              <a:fillRect/>
            </a:stretch>
          </p:blipFill>
          <p:spPr>
            <a:xfrm>
              <a:off x="3588500" y="4729352"/>
              <a:ext cx="4790496" cy="1367015"/>
            </a:xfrm>
            <a:prstGeom prst="rect">
              <a:avLst/>
            </a:prstGeom>
          </p:spPr>
        </p:pic>
        <p:cxnSp>
          <p:nvCxnSpPr>
            <p:cNvPr id="79" name="直接连接符 78"/>
            <p:cNvCxnSpPr/>
            <p:nvPr/>
          </p:nvCxnSpPr>
          <p:spPr>
            <a:xfrm>
              <a:off x="5178833" y="5589240"/>
              <a:ext cx="9606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293677" y="5589240"/>
              <a:ext cx="11035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7397256" y="5013176"/>
              <a:ext cx="343096" cy="118699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46764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）如果 </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，很明显，</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next[j+1]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就填入新的匹配长度</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，用代码来写就是：</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If</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 {</a:t>
            </a: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k++;</a:t>
            </a: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b="1" dirty="0" err="1">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next[j] = k;  }</a:t>
            </a:r>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spTree>
    <p:extLst>
      <p:ext uri="{BB962C8B-B14F-4D97-AF65-F5344CB8AC3E}">
        <p14:creationId xmlns:p14="http://schemas.microsoft.com/office/powerpoint/2010/main" val="265080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pic>
        <p:nvPicPr>
          <p:cNvPr id="40"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12846" y="4678241"/>
            <a:ext cx="3972685" cy="152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p:cNvCxnSpPr/>
          <p:nvPr/>
        </p:nvCxnSpPr>
        <p:spPr>
          <a:xfrm>
            <a:off x="5130160" y="5229200"/>
            <a:ext cx="10260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994256" y="5085184"/>
            <a:ext cx="10260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5744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pic>
        <p:nvPicPr>
          <p:cNvPr id="35"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41359" y="4644092"/>
            <a:ext cx="3906903" cy="159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直接连接符 41"/>
          <p:cNvCxnSpPr/>
          <p:nvPr/>
        </p:nvCxnSpPr>
        <p:spPr>
          <a:xfrm>
            <a:off x="5506496" y="5301208"/>
            <a:ext cx="2896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020272" y="5301208"/>
            <a:ext cx="3529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228184" y="5301208"/>
            <a:ext cx="3529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4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）如果 </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，那我们就只能从已知的，除了</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之外的，最长的</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B3</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来继续考虑，很明显，</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next[j+1]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就填入新的匹配长度</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，用代码来写就是：</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else{</a:t>
            </a: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k=next[k];}</a:t>
            </a:r>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spTree>
    <p:extLst>
      <p:ext uri="{BB962C8B-B14F-4D97-AF65-F5344CB8AC3E}">
        <p14:creationId xmlns:p14="http://schemas.microsoft.com/office/powerpoint/2010/main" val="509884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）如果 </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，那我们就只能从已知的，除了</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之外的，最长的</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B3</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来继续考虑，很明显，</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next[j+1]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就填入新的匹配长度</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，用代码来写就是：</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else{</a:t>
            </a: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k=next[k];}</a:t>
            </a:r>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3923928"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sp>
        <p:nvSpPr>
          <p:cNvPr id="33" name="手杖形箭头 32">
            <a:extLst>
              <a:ext uri="{FF2B5EF4-FFF2-40B4-BE49-F238E27FC236}">
                <a16:creationId xmlns:a16="http://schemas.microsoft.com/office/drawing/2014/main" id="{8EDB9C9D-7274-F1D7-44B8-EF1EB3A608AE}"/>
              </a:ext>
            </a:extLst>
          </p:cNvPr>
          <p:cNvSpPr/>
          <p:nvPr/>
        </p:nvSpPr>
        <p:spPr>
          <a:xfrm flipH="1">
            <a:off x="4035335" y="2126264"/>
            <a:ext cx="1399949" cy="357404"/>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 name="矩形 1"/>
          <p:cNvSpPr/>
          <p:nvPr/>
        </p:nvSpPr>
        <p:spPr>
          <a:xfrm>
            <a:off x="4343386" y="2151077"/>
            <a:ext cx="973343" cy="307777"/>
          </a:xfrm>
          <a:prstGeom prst="rect">
            <a:avLst/>
          </a:prstGeom>
        </p:spPr>
        <p:txBody>
          <a:bodyPr wrap="none">
            <a:spAutoFit/>
          </a:bodyPr>
          <a:lstStyle/>
          <a:p>
            <a:r>
              <a:rPr lang="en-US" altLang="zh-CN" sz="1400" b="1" dirty="0"/>
              <a:t>k=next[k]</a:t>
            </a:r>
            <a:endParaRPr lang="zh-CN" altLang="en-US" sz="1400" b="1" dirty="0"/>
          </a:p>
        </p:txBody>
      </p:sp>
    </p:spTree>
    <p:extLst>
      <p:ext uri="{BB962C8B-B14F-4D97-AF65-F5344CB8AC3E}">
        <p14:creationId xmlns:p14="http://schemas.microsoft.com/office/powerpoint/2010/main" val="2805388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
          <p:cNvSpPr>
            <a:spLocks noChangeArrowheads="1"/>
          </p:cNvSpPr>
          <p:nvPr/>
        </p:nvSpPr>
        <p:spPr bwMode="auto">
          <a:xfrm>
            <a:off x="6012160" y="2635209"/>
            <a:ext cx="2844304" cy="1077218"/>
          </a:xfrm>
          <a:prstGeom prst="rect">
            <a:avLst/>
          </a:prstGeom>
          <a:solidFill>
            <a:schemeClr val="accent4">
              <a:lumMod val="40000"/>
              <a:lumOff val="60000"/>
            </a:schemeClr>
          </a:solidFill>
          <a:ln>
            <a:noFill/>
          </a:ln>
          <a:effectLst>
            <a:prstShdw prst="shdw17" dist="17961" dir="2700000">
              <a:srgbClr val="999999"/>
            </a:prstShdw>
          </a:effec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dirty="0">
                <a:latin typeface="-apple-system"/>
              </a:rPr>
              <a:t>j   </a:t>
            </a:r>
            <a:r>
              <a:rPr lang="en-US" altLang="zh-CN" sz="1600" b="1" dirty="0">
                <a:latin typeface="-apple-system"/>
              </a:rPr>
              <a:t>0  1  </a:t>
            </a:r>
            <a:r>
              <a:rPr lang="zh-CN" altLang="zh-CN" sz="1600" b="1" dirty="0">
                <a:latin typeface="-apple-system"/>
              </a:rPr>
              <a:t>2 3 4</a:t>
            </a:r>
            <a:endParaRPr lang="en-US" altLang="zh-CN" sz="1600" b="1" dirty="0">
              <a:latin typeface="-apple-system"/>
            </a:endParaRPr>
          </a:p>
          <a:p>
            <a:pPr algn="r"/>
            <a:r>
              <a:rPr lang="zh-CN" altLang="zh-CN" sz="1600" b="1" dirty="0">
                <a:latin typeface="-apple-system"/>
              </a:rPr>
              <a:t>模式串  a</a:t>
            </a:r>
            <a:r>
              <a:rPr lang="en-US" altLang="zh-CN" sz="1600" b="1" dirty="0">
                <a:latin typeface="-apple-system"/>
              </a:rPr>
              <a:t>  </a:t>
            </a:r>
            <a:r>
              <a:rPr lang="zh-CN" altLang="zh-CN" sz="1600" b="1" dirty="0">
                <a:latin typeface="-apple-system"/>
              </a:rPr>
              <a:t>a</a:t>
            </a:r>
            <a:r>
              <a:rPr lang="en-US" altLang="zh-CN" sz="1600" b="1" dirty="0">
                <a:latin typeface="-apple-system"/>
              </a:rPr>
              <a:t>  </a:t>
            </a:r>
            <a:r>
              <a:rPr lang="zh-CN" altLang="zh-CN" sz="1600" b="1" dirty="0">
                <a:latin typeface="-apple-system"/>
              </a:rPr>
              <a:t>a  a b</a:t>
            </a:r>
          </a:p>
          <a:p>
            <a:pPr algn="r"/>
            <a:r>
              <a:rPr lang="en-US" altLang="zh-CN" sz="1600" b="1" dirty="0">
                <a:latin typeface="-apple-system"/>
              </a:rPr>
              <a:t> </a:t>
            </a:r>
            <a:r>
              <a:rPr lang="zh-CN" altLang="zh-CN" sz="1600" b="1" dirty="0">
                <a:latin typeface="-apple-system"/>
              </a:rPr>
              <a:t>next[]</a:t>
            </a:r>
            <a:r>
              <a:rPr lang="zh-CN" altLang="zh-CN" sz="1600" b="1" dirty="0"/>
              <a:t> </a:t>
            </a:r>
            <a:r>
              <a:rPr lang="zh-CN" altLang="zh-CN" sz="1600" b="1" dirty="0">
                <a:latin typeface="-apple-system"/>
              </a:rPr>
              <a:t> </a:t>
            </a:r>
            <a:r>
              <a:rPr lang="en-US" altLang="zh-CN" sz="1600" b="1" dirty="0">
                <a:latin typeface="-apple-system"/>
              </a:rPr>
              <a:t>-1  0</a:t>
            </a:r>
            <a:r>
              <a:rPr lang="zh-CN" altLang="zh-CN" sz="1600" b="1" dirty="0">
                <a:latin typeface="-apple-system"/>
              </a:rPr>
              <a:t> </a:t>
            </a:r>
            <a:r>
              <a:rPr lang="en-US" altLang="zh-CN" sz="1600" b="1" dirty="0">
                <a:latin typeface="-apple-system"/>
              </a:rPr>
              <a:t>1  2  3 </a:t>
            </a:r>
            <a:endParaRPr lang="zh-CN" altLang="zh-CN" sz="1600" b="1" dirty="0">
              <a:latin typeface="-apple-system"/>
            </a:endParaRPr>
          </a:p>
        </p:txBody>
      </p:sp>
      <p:sp>
        <p:nvSpPr>
          <p:cNvPr id="42" name="Rectangle 1"/>
          <p:cNvSpPr>
            <a:spLocks noChangeArrowheads="1"/>
          </p:cNvSpPr>
          <p:nvPr/>
        </p:nvSpPr>
        <p:spPr bwMode="auto">
          <a:xfrm>
            <a:off x="6012160" y="3801637"/>
            <a:ext cx="2844304" cy="1077218"/>
          </a:xfrm>
          <a:prstGeom prst="rect">
            <a:avLst/>
          </a:prstGeom>
          <a:solidFill>
            <a:schemeClr val="accent4">
              <a:lumMod val="20000"/>
              <a:lumOff val="80000"/>
            </a:schemeClr>
          </a:solidFill>
          <a:ln>
            <a:noFill/>
          </a:ln>
          <a:effectLst>
            <a:prstShdw prst="shdw17" dist="17961" dir="2700000">
              <a:srgbClr val="999999"/>
            </a:prstShdw>
          </a:effec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dirty="0">
                <a:latin typeface="-apple-system"/>
              </a:rPr>
              <a:t>j</a:t>
            </a:r>
            <a:r>
              <a:rPr lang="en-US" altLang="zh-CN" sz="1600" b="1" dirty="0">
                <a:latin typeface="-apple-system"/>
              </a:rPr>
              <a:t>     0</a:t>
            </a:r>
            <a:r>
              <a:rPr lang="zh-CN" altLang="zh-CN" sz="1600" b="1" dirty="0">
                <a:latin typeface="-apple-system"/>
              </a:rPr>
              <a:t> </a:t>
            </a:r>
            <a:r>
              <a:rPr lang="en-US" altLang="zh-CN" sz="1600" b="1" dirty="0">
                <a:latin typeface="-apple-system"/>
              </a:rPr>
              <a:t>1  </a:t>
            </a:r>
            <a:r>
              <a:rPr lang="zh-CN" altLang="zh-CN" sz="1600" b="1" dirty="0">
                <a:latin typeface="-apple-system"/>
              </a:rPr>
              <a:t>2</a:t>
            </a:r>
            <a:r>
              <a:rPr lang="en-US" altLang="zh-CN" sz="1600" b="1" dirty="0">
                <a:latin typeface="-apple-system"/>
              </a:rPr>
              <a:t>  </a:t>
            </a:r>
            <a:r>
              <a:rPr lang="zh-CN" altLang="zh-CN" sz="1600" b="1" dirty="0">
                <a:latin typeface="-apple-system"/>
              </a:rPr>
              <a:t>3 4    </a:t>
            </a:r>
            <a:endParaRPr lang="en-US" altLang="zh-CN" sz="1600" b="1" dirty="0">
              <a:latin typeface="-apple-system"/>
            </a:endParaRPr>
          </a:p>
          <a:p>
            <a:pPr algn="r"/>
            <a:r>
              <a:rPr lang="zh-CN" altLang="zh-CN" sz="1600" b="1" dirty="0">
                <a:latin typeface="-apple-system"/>
              </a:rPr>
              <a:t>模式串</a:t>
            </a:r>
            <a:r>
              <a:rPr lang="en-US" altLang="zh-CN" sz="1600" b="1" dirty="0">
                <a:latin typeface="-apple-system"/>
              </a:rPr>
              <a:t> </a:t>
            </a:r>
            <a:r>
              <a:rPr lang="zh-CN" altLang="zh-CN" sz="1600" b="1" dirty="0">
                <a:latin typeface="-apple-system"/>
              </a:rPr>
              <a:t> </a:t>
            </a:r>
            <a:r>
              <a:rPr lang="en-US" altLang="zh-CN" sz="1600" b="1" dirty="0">
                <a:latin typeface="-apple-system"/>
              </a:rPr>
              <a:t> </a:t>
            </a:r>
            <a:r>
              <a:rPr lang="zh-CN" altLang="zh-CN" sz="1600" b="1" dirty="0">
                <a:latin typeface="-apple-system"/>
              </a:rPr>
              <a:t>a a a</a:t>
            </a:r>
            <a:r>
              <a:rPr lang="en-US" altLang="zh-CN" sz="1600" b="1" dirty="0">
                <a:latin typeface="-apple-system"/>
              </a:rPr>
              <a:t> </a:t>
            </a:r>
            <a:r>
              <a:rPr lang="zh-CN" altLang="zh-CN" sz="1600" b="1" dirty="0">
                <a:latin typeface="-apple-system"/>
              </a:rPr>
              <a:t> a b  </a:t>
            </a:r>
            <a:r>
              <a:rPr lang="en-US" altLang="zh-CN" sz="1600" b="1" dirty="0">
                <a:latin typeface="-apple-system"/>
              </a:rPr>
              <a:t> </a:t>
            </a:r>
          </a:p>
          <a:p>
            <a:pPr algn="r"/>
            <a:r>
              <a:rPr lang="zh-CN" altLang="zh-CN" sz="1600" b="1" dirty="0">
                <a:latin typeface="-apple-system"/>
              </a:rPr>
              <a:t>next</a:t>
            </a:r>
            <a:r>
              <a:rPr lang="en-US" altLang="zh-CN" sz="1600" b="1" dirty="0" err="1">
                <a:latin typeface="-apple-system"/>
              </a:rPr>
              <a:t>val</a:t>
            </a:r>
            <a:r>
              <a:rPr lang="zh-CN" altLang="zh-CN" sz="1600" b="1" dirty="0">
                <a:latin typeface="-apple-system"/>
              </a:rPr>
              <a:t>[]  </a:t>
            </a:r>
            <a:r>
              <a:rPr lang="en-US" altLang="zh-CN" sz="1600" b="1" dirty="0">
                <a:latin typeface="-apple-system"/>
              </a:rPr>
              <a:t>-1 -1</a:t>
            </a:r>
            <a:r>
              <a:rPr lang="zh-CN" altLang="zh-CN" sz="1600" b="1" dirty="0">
                <a:latin typeface="-apple-system"/>
              </a:rPr>
              <a:t> </a:t>
            </a:r>
            <a:r>
              <a:rPr lang="en-US" altLang="zh-CN" sz="1600" b="1" dirty="0">
                <a:latin typeface="-apple-system"/>
              </a:rPr>
              <a:t>-1</a:t>
            </a:r>
            <a:r>
              <a:rPr lang="zh-CN" altLang="en-US" sz="1600" b="1" dirty="0">
                <a:latin typeface="-apple-system"/>
              </a:rPr>
              <a:t> </a:t>
            </a:r>
            <a:r>
              <a:rPr lang="en-US" altLang="zh-CN" sz="1600" b="1" dirty="0">
                <a:latin typeface="-apple-system"/>
              </a:rPr>
              <a:t>-1</a:t>
            </a:r>
            <a:r>
              <a:rPr lang="zh-CN" altLang="zh-CN" sz="1600" b="1" dirty="0">
                <a:latin typeface="-apple-system"/>
              </a:rPr>
              <a:t> </a:t>
            </a:r>
            <a:r>
              <a:rPr lang="en-US" altLang="zh-CN" sz="1600" b="1" dirty="0">
                <a:latin typeface="-apple-system"/>
              </a:rPr>
              <a:t>  3</a:t>
            </a:r>
            <a:endParaRPr lang="zh-CN" altLang="zh-CN" sz="1600" b="1" dirty="0">
              <a:latin typeface="-apple-system"/>
            </a:endParaRPr>
          </a:p>
        </p:txBody>
      </p:sp>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en-US" altLang="zh-CN" dirty="0" err="1">
                <a:effectLst>
                  <a:outerShdw blurRad="38100" dist="38100" dir="2700000">
                    <a:srgbClr val="000000"/>
                  </a:outerShdw>
                </a:effectLst>
              </a:rPr>
              <a:t>nextval</a:t>
            </a:r>
            <a:r>
              <a:rPr lang="zh-CN" altLang="en-US" dirty="0">
                <a:effectLst>
                  <a:outerShdw blurRad="38100" dist="38100" dir="2700000">
                    <a:srgbClr val="000000"/>
                  </a:outerShdw>
                </a:effectLst>
              </a:rPr>
              <a:t>算法描述</a:t>
            </a:r>
          </a:p>
        </p:txBody>
      </p:sp>
      <p:sp>
        <p:nvSpPr>
          <p:cNvPr id="34" name="矩形 1"/>
          <p:cNvSpPr>
            <a:spLocks noChangeArrowheads="1"/>
          </p:cNvSpPr>
          <p:nvPr/>
        </p:nvSpPr>
        <p:spPr bwMode="auto">
          <a:xfrm>
            <a:off x="539552" y="908720"/>
            <a:ext cx="83169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2000" dirty="0" err="1">
                <a:solidFill>
                  <a:schemeClr val="accent1">
                    <a:lumMod val="50000"/>
                  </a:schemeClr>
                </a:solidFill>
              </a:rPr>
              <a:t>nextval</a:t>
            </a:r>
            <a:r>
              <a:rPr lang="zh-CN" altLang="en-US" sz="2000" dirty="0">
                <a:solidFill>
                  <a:schemeClr val="accent1">
                    <a:lumMod val="50000"/>
                  </a:schemeClr>
                </a:solidFill>
              </a:rPr>
              <a:t>是基于</a:t>
            </a:r>
            <a:r>
              <a:rPr lang="en-US" altLang="zh-CN" sz="2000" dirty="0">
                <a:solidFill>
                  <a:schemeClr val="accent1">
                    <a:lumMod val="50000"/>
                  </a:schemeClr>
                </a:solidFill>
              </a:rPr>
              <a:t>next</a:t>
            </a:r>
            <a:r>
              <a:rPr lang="zh-CN" altLang="en-US" sz="2000" dirty="0">
                <a:solidFill>
                  <a:schemeClr val="accent1">
                    <a:lumMod val="50000"/>
                  </a:schemeClr>
                </a:solidFill>
              </a:rPr>
              <a:t>的算法进行的，弥补</a:t>
            </a:r>
            <a:r>
              <a:rPr lang="en-US" altLang="zh-CN" sz="2000" dirty="0">
                <a:solidFill>
                  <a:schemeClr val="accent1">
                    <a:lumMod val="50000"/>
                  </a:schemeClr>
                </a:solidFill>
              </a:rPr>
              <a:t>next</a:t>
            </a:r>
            <a:r>
              <a:rPr lang="zh-CN" altLang="en-US" sz="2000" dirty="0">
                <a:solidFill>
                  <a:schemeClr val="accent1">
                    <a:lumMod val="50000"/>
                  </a:schemeClr>
                </a:solidFill>
              </a:rPr>
              <a:t>算法的缺陷的。主要解决了模式串中大量连续重复的字符，</a:t>
            </a:r>
            <a:r>
              <a:rPr lang="en-US" altLang="zh-CN" sz="2000" dirty="0" err="1">
                <a:solidFill>
                  <a:schemeClr val="accent1">
                    <a:lumMod val="50000"/>
                  </a:schemeClr>
                </a:solidFill>
              </a:rPr>
              <a:t>nextval</a:t>
            </a:r>
            <a:r>
              <a:rPr lang="zh-CN" altLang="en-US" sz="2000" dirty="0">
                <a:solidFill>
                  <a:schemeClr val="accent1">
                    <a:lumMod val="50000"/>
                  </a:schemeClr>
                </a:solidFill>
              </a:rPr>
              <a:t>函数减少了主串的无用比较的次数。</a:t>
            </a:r>
            <a:endParaRPr lang="en-US" altLang="zh-CN" sz="2000" dirty="0">
              <a:solidFill>
                <a:schemeClr val="accent1">
                  <a:lumMod val="50000"/>
                </a:schemeClr>
              </a:solidFill>
            </a:endParaRPr>
          </a:p>
          <a:p>
            <a:pPr>
              <a:lnSpc>
                <a:spcPct val="150000"/>
              </a:lnSpc>
            </a:pPr>
            <a:r>
              <a:rPr lang="zh-CN" altLang="en-US" sz="2000" b="1" dirty="0"/>
              <a:t>假设主串为：</a:t>
            </a:r>
            <a:r>
              <a:rPr lang="en-US" altLang="zh-CN" sz="2000" b="1" dirty="0"/>
              <a:t>S=‘</a:t>
            </a:r>
            <a:r>
              <a:rPr lang="en-US" altLang="zh-CN" sz="2000" b="1" dirty="0" err="1"/>
              <a:t>aaabaaaab</a:t>
            </a:r>
            <a:r>
              <a:rPr lang="en-US" altLang="zh-CN" sz="2000" b="1" dirty="0"/>
              <a:t>’ </a:t>
            </a:r>
            <a:r>
              <a:rPr lang="zh-CN" altLang="en-US" sz="2000" b="1" dirty="0"/>
              <a:t>子串为</a:t>
            </a:r>
            <a:r>
              <a:rPr lang="en-US" altLang="zh-CN" sz="2000" b="1" dirty="0"/>
              <a:t>:T='</a:t>
            </a:r>
            <a:r>
              <a:rPr lang="en-US" altLang="zh-CN" sz="2000" b="1" dirty="0" err="1"/>
              <a:t>aaaab</a:t>
            </a:r>
            <a:r>
              <a:rPr lang="en-US" altLang="zh-CN" sz="2000" b="1" dirty="0"/>
              <a:t>’</a:t>
            </a:r>
          </a:p>
        </p:txBody>
      </p:sp>
      <p:sp>
        <p:nvSpPr>
          <p:cNvPr id="35" name="矩形 1"/>
          <p:cNvSpPr>
            <a:spLocks noChangeArrowheads="1"/>
          </p:cNvSpPr>
          <p:nvPr/>
        </p:nvSpPr>
        <p:spPr bwMode="auto">
          <a:xfrm>
            <a:off x="587115" y="2348880"/>
            <a:ext cx="5585674" cy="3293209"/>
          </a:xfrm>
          <a:prstGeom prst="rect">
            <a:avLst/>
          </a:prstGeom>
          <a:solidFill>
            <a:schemeClr val="bg1">
              <a:lumMod val="85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t>根据</a:t>
            </a:r>
            <a:r>
              <a:rPr lang="en-US" altLang="zh-CN" sz="1600" dirty="0"/>
              <a:t>next</a:t>
            </a:r>
            <a:r>
              <a:rPr lang="zh-CN" altLang="en-US" sz="1600" dirty="0"/>
              <a:t>值，</a:t>
            </a:r>
            <a:r>
              <a:rPr lang="en-US" altLang="zh-CN" sz="1600" dirty="0"/>
              <a:t>next[3]=2</a:t>
            </a:r>
            <a:r>
              <a:rPr lang="zh-CN" altLang="en-US" sz="1600" dirty="0"/>
              <a:t>，需要将第</a:t>
            </a:r>
            <a:r>
              <a:rPr lang="en-US" altLang="zh-CN" sz="1600" dirty="0"/>
              <a:t>2</a:t>
            </a:r>
            <a:r>
              <a:rPr lang="zh-CN" altLang="en-US" sz="1600" dirty="0"/>
              <a:t>位与该位置对齐：</a:t>
            </a:r>
            <a:endParaRPr lang="en-US" altLang="zh-CN" sz="1600" dirty="0"/>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       next[2]=1</a:t>
            </a:r>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r>
              <a:rPr lang="zh-CN" altLang="en-US" sz="1600" dirty="0"/>
              <a:t>，</a:t>
            </a:r>
            <a:r>
              <a:rPr lang="en-US" altLang="zh-CN" sz="1600" dirty="0"/>
              <a:t>next[1]=0,</a:t>
            </a:r>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r>
              <a:rPr lang="zh-CN" altLang="en-US" sz="1600" dirty="0"/>
              <a:t>  </a:t>
            </a:r>
            <a:r>
              <a:rPr lang="en-US" altLang="zh-CN" sz="1600" dirty="0"/>
              <a:t>  next[0]=-1, i+1, j=0</a:t>
            </a:r>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 </a:t>
            </a:r>
          </a:p>
        </p:txBody>
      </p:sp>
      <p:sp>
        <p:nvSpPr>
          <p:cNvPr id="43" name="矩形 2"/>
          <p:cNvSpPr>
            <a:spLocks noChangeArrowheads="1"/>
          </p:cNvSpPr>
          <p:nvPr/>
        </p:nvSpPr>
        <p:spPr bwMode="auto">
          <a:xfrm>
            <a:off x="5065649" y="5103926"/>
            <a:ext cx="3840163" cy="1076325"/>
          </a:xfrm>
          <a:prstGeom prst="rect">
            <a:avLst/>
          </a:prstGeom>
          <a:solidFill>
            <a:schemeClr val="accent6">
              <a:lumMod val="40000"/>
              <a:lumOff val="60000"/>
            </a:schemeClr>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dirty="0">
                <a:solidFill>
                  <a:srgbClr val="1C1CDC"/>
                </a:solidFill>
                <a:latin typeface="Times New Roman" panose="02020603050405020304" pitchFamily="18" charset="0"/>
                <a:cs typeface="Times New Roman" panose="02020603050405020304" pitchFamily="18" charset="0"/>
              </a:rPr>
              <a:t>如果位置</a:t>
            </a:r>
            <a:r>
              <a:rPr lang="en-US" altLang="zh-CN" sz="1600" dirty="0">
                <a:solidFill>
                  <a:srgbClr val="1C1CDC"/>
                </a:solidFill>
                <a:latin typeface="Times New Roman" panose="02020603050405020304" pitchFamily="18" charset="0"/>
                <a:cs typeface="Times New Roman" panose="02020603050405020304" pitchFamily="18" charset="0"/>
              </a:rPr>
              <a:t>k</a:t>
            </a:r>
            <a:r>
              <a:rPr lang="zh-CN" altLang="en-US" sz="1600" dirty="0">
                <a:solidFill>
                  <a:srgbClr val="1C1CDC"/>
                </a:solidFill>
                <a:latin typeface="Times New Roman" panose="02020603050405020304" pitchFamily="18" charset="0"/>
                <a:cs typeface="Times New Roman" panose="02020603050405020304" pitchFamily="18" charset="0"/>
              </a:rPr>
              <a:t>的元素与</a:t>
            </a:r>
            <a:r>
              <a:rPr lang="en-US" altLang="zh-CN" sz="1600" dirty="0">
                <a:solidFill>
                  <a:srgbClr val="1C1CDC"/>
                </a:solidFill>
                <a:latin typeface="Times New Roman" panose="02020603050405020304" pitchFamily="18" charset="0"/>
                <a:cs typeface="Times New Roman" panose="02020603050405020304" pitchFamily="18" charset="0"/>
              </a:rPr>
              <a:t>next[k]</a:t>
            </a:r>
            <a:r>
              <a:rPr lang="zh-CN" altLang="en-US" sz="1600" dirty="0">
                <a:solidFill>
                  <a:srgbClr val="1C1CDC"/>
                </a:solidFill>
                <a:latin typeface="Times New Roman" panose="02020603050405020304" pitchFamily="18" charset="0"/>
                <a:cs typeface="Times New Roman" panose="02020603050405020304" pitchFamily="18" charset="0"/>
              </a:rPr>
              <a:t>元素</a:t>
            </a:r>
            <a:r>
              <a:rPr lang="zh-CN" altLang="en-US" sz="1600" b="1" dirty="0">
                <a:solidFill>
                  <a:srgbClr val="1C1CDC"/>
                </a:solidFill>
                <a:latin typeface="Times New Roman" panose="02020603050405020304" pitchFamily="18" charset="0"/>
                <a:cs typeface="Times New Roman" panose="02020603050405020304" pitchFamily="18" charset="0"/>
              </a:rPr>
              <a:t>相同</a:t>
            </a:r>
            <a:r>
              <a:rPr lang="zh-CN" altLang="en-US" sz="1600" dirty="0">
                <a:solidFill>
                  <a:srgbClr val="1C1CDC"/>
                </a:solidFill>
                <a:latin typeface="Times New Roman" panose="02020603050405020304" pitchFamily="18" charset="0"/>
                <a:cs typeface="Times New Roman" panose="02020603050405020304" pitchFamily="18" charset="0"/>
              </a:rPr>
              <a:t>时，</a:t>
            </a:r>
            <a:r>
              <a:rPr lang="en-US" altLang="zh-CN" sz="1600" dirty="0" err="1">
                <a:solidFill>
                  <a:srgbClr val="1C1CDC"/>
                </a:solidFill>
                <a:latin typeface="Times New Roman" panose="02020603050405020304" pitchFamily="18" charset="0"/>
                <a:cs typeface="Times New Roman" panose="02020603050405020304" pitchFamily="18" charset="0"/>
              </a:rPr>
              <a:t>nextval</a:t>
            </a:r>
            <a:r>
              <a:rPr lang="en-US" altLang="zh-CN" sz="1600" dirty="0">
                <a:solidFill>
                  <a:srgbClr val="1C1CDC"/>
                </a:solidFill>
                <a:latin typeface="Times New Roman" panose="02020603050405020304" pitchFamily="18" charset="0"/>
                <a:cs typeface="Times New Roman" panose="02020603050405020304" pitchFamily="18" charset="0"/>
              </a:rPr>
              <a:t>[k]=</a:t>
            </a:r>
            <a:r>
              <a:rPr lang="en-US" altLang="zh-CN" sz="1600" dirty="0" err="1">
                <a:solidFill>
                  <a:srgbClr val="1C1CDC"/>
                </a:solidFill>
                <a:latin typeface="Times New Roman" panose="02020603050405020304" pitchFamily="18" charset="0"/>
                <a:cs typeface="Times New Roman" panose="02020603050405020304" pitchFamily="18" charset="0"/>
              </a:rPr>
              <a:t>nextval</a:t>
            </a:r>
            <a:r>
              <a:rPr lang="en-US" altLang="zh-CN" sz="1600" dirty="0">
                <a:solidFill>
                  <a:srgbClr val="1C1CDC"/>
                </a:solidFill>
                <a:latin typeface="Times New Roman" panose="02020603050405020304" pitchFamily="18" charset="0"/>
                <a:cs typeface="Times New Roman" panose="02020603050405020304" pitchFamily="18" charset="0"/>
              </a:rPr>
              <a:t>[next[k]]</a:t>
            </a:r>
          </a:p>
          <a:p>
            <a:pPr algn="just"/>
            <a:r>
              <a:rPr lang="zh-CN" altLang="en-US" sz="1600" dirty="0">
                <a:solidFill>
                  <a:srgbClr val="1C1CDC"/>
                </a:solidFill>
                <a:latin typeface="Times New Roman" panose="02020603050405020304" pitchFamily="18" charset="0"/>
                <a:cs typeface="Times New Roman" panose="02020603050405020304" pitchFamily="18" charset="0"/>
              </a:rPr>
              <a:t>如果位置</a:t>
            </a:r>
            <a:r>
              <a:rPr lang="en-US" altLang="zh-CN" sz="1600" dirty="0">
                <a:solidFill>
                  <a:srgbClr val="1C1CDC"/>
                </a:solidFill>
                <a:latin typeface="Times New Roman" panose="02020603050405020304" pitchFamily="18" charset="0"/>
                <a:cs typeface="Times New Roman" panose="02020603050405020304" pitchFamily="18" charset="0"/>
              </a:rPr>
              <a:t>k</a:t>
            </a:r>
            <a:r>
              <a:rPr lang="zh-CN" altLang="en-US" sz="1600" dirty="0">
                <a:solidFill>
                  <a:srgbClr val="1C1CDC"/>
                </a:solidFill>
                <a:latin typeface="Times New Roman" panose="02020603050405020304" pitchFamily="18" charset="0"/>
                <a:cs typeface="Times New Roman" panose="02020603050405020304" pitchFamily="18" charset="0"/>
              </a:rPr>
              <a:t>的元素与</a:t>
            </a:r>
            <a:r>
              <a:rPr lang="en-US" altLang="zh-CN" sz="1600" dirty="0">
                <a:solidFill>
                  <a:srgbClr val="1C1CDC"/>
                </a:solidFill>
                <a:latin typeface="Times New Roman" panose="02020603050405020304" pitchFamily="18" charset="0"/>
                <a:cs typeface="Times New Roman" panose="02020603050405020304" pitchFamily="18" charset="0"/>
              </a:rPr>
              <a:t>next[k]</a:t>
            </a:r>
            <a:r>
              <a:rPr lang="zh-CN" altLang="en-US" sz="1600" dirty="0">
                <a:solidFill>
                  <a:srgbClr val="1C1CDC"/>
                </a:solidFill>
                <a:latin typeface="Times New Roman" panose="02020603050405020304" pitchFamily="18" charset="0"/>
                <a:cs typeface="Times New Roman" panose="02020603050405020304" pitchFamily="18" charset="0"/>
              </a:rPr>
              <a:t>元素</a:t>
            </a:r>
            <a:r>
              <a:rPr lang="zh-CN" altLang="en-US" sz="1600" b="1" dirty="0">
                <a:solidFill>
                  <a:srgbClr val="1C1CDC"/>
                </a:solidFill>
                <a:latin typeface="Times New Roman" panose="02020603050405020304" pitchFamily="18" charset="0"/>
                <a:cs typeface="Times New Roman" panose="02020603050405020304" pitchFamily="18" charset="0"/>
              </a:rPr>
              <a:t>不同</a:t>
            </a:r>
            <a:r>
              <a:rPr lang="zh-CN" altLang="en-US" sz="1600" dirty="0">
                <a:solidFill>
                  <a:srgbClr val="1C1CDC"/>
                </a:solidFill>
                <a:latin typeface="Times New Roman" panose="02020603050405020304" pitchFamily="18" charset="0"/>
                <a:cs typeface="Times New Roman" panose="02020603050405020304" pitchFamily="18" charset="0"/>
              </a:rPr>
              <a:t>时，</a:t>
            </a:r>
            <a:r>
              <a:rPr lang="en-US" altLang="zh-CN" sz="1600" dirty="0" err="1">
                <a:solidFill>
                  <a:srgbClr val="1C1CDC"/>
                </a:solidFill>
                <a:latin typeface="Times New Roman" panose="02020603050405020304" pitchFamily="18" charset="0"/>
                <a:cs typeface="Times New Roman" panose="02020603050405020304" pitchFamily="18" charset="0"/>
              </a:rPr>
              <a:t>nextval</a:t>
            </a:r>
            <a:r>
              <a:rPr lang="en-US" altLang="zh-CN" sz="1600" dirty="0">
                <a:solidFill>
                  <a:srgbClr val="1C1CDC"/>
                </a:solidFill>
                <a:latin typeface="Times New Roman" panose="02020603050405020304" pitchFamily="18" charset="0"/>
                <a:cs typeface="Times New Roman" panose="02020603050405020304" pitchFamily="18" charset="0"/>
              </a:rPr>
              <a:t>[k]= next[k]</a:t>
            </a:r>
          </a:p>
        </p:txBody>
      </p:sp>
    </p:spTree>
    <p:extLst>
      <p:ext uri="{BB962C8B-B14F-4D97-AF65-F5344CB8AC3E}">
        <p14:creationId xmlns:p14="http://schemas.microsoft.com/office/powerpoint/2010/main" val="1063210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en-US" altLang="zh-CN" dirty="0" err="1">
                <a:effectLst>
                  <a:outerShdw blurRad="38100" dist="38100" dir="2700000">
                    <a:srgbClr val="000000"/>
                  </a:outerShdw>
                </a:effectLst>
              </a:rPr>
              <a:t>nextval</a:t>
            </a:r>
            <a:r>
              <a:rPr lang="zh-CN" altLang="en-US" dirty="0">
                <a:effectLst>
                  <a:outerShdw blurRad="38100" dist="38100" dir="2700000">
                    <a:srgbClr val="000000"/>
                  </a:outerShdw>
                </a:effectLst>
              </a:rPr>
              <a:t>算法描述</a:t>
            </a:r>
          </a:p>
        </p:txBody>
      </p:sp>
      <p:sp>
        <p:nvSpPr>
          <p:cNvPr id="8" name="矩形 1"/>
          <p:cNvSpPr>
            <a:spLocks noChangeArrowheads="1"/>
          </p:cNvSpPr>
          <p:nvPr/>
        </p:nvSpPr>
        <p:spPr bwMode="auto">
          <a:xfrm>
            <a:off x="683568" y="1196752"/>
            <a:ext cx="7704856" cy="4524315"/>
          </a:xfrm>
          <a:prstGeom prst="rect">
            <a:avLst/>
          </a:prstGeom>
          <a:solidFill>
            <a:schemeClr val="accent2">
              <a:lumMod val="20000"/>
              <a:lumOff val="80000"/>
            </a:schemeClr>
          </a:solidFill>
          <a:ln>
            <a:noFill/>
          </a:ln>
        </p:spPr>
        <p:txBody>
          <a:bodyPr wrap="square">
            <a:spAutoFit/>
          </a:bodyPr>
          <a:lstStyle/>
          <a:p>
            <a:pPr>
              <a:lnSpc>
                <a:spcPct val="150000"/>
              </a:lnSpc>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get_nextval</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SString</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T,int</a:t>
            </a:r>
            <a:r>
              <a:rPr lang="en-US" altLang="zh-CN" sz="1600" dirty="0">
                <a:latin typeface="Times New Roman" panose="02020603050405020304" pitchFamily="18" charset="0"/>
                <a:cs typeface="Times New Roman" panose="02020603050405020304" pitchFamily="18" charset="0"/>
              </a:rPr>
              <a:t> &amp;</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求模式串</a:t>
            </a: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函数修正值并存入</a:t>
            </a:r>
            <a:r>
              <a:rPr lang="zh-CN" altLang="en-US" sz="1600" dirty="0">
                <a:latin typeface="Times New Roman" panose="02020603050405020304" pitchFamily="18" charset="0"/>
                <a:cs typeface="Times New Roman" panose="02020603050405020304" pitchFamily="18" charset="0"/>
                <a:hlinkClick r:id="rId3"/>
              </a:rPr>
              <a:t>数组</a:t>
            </a:r>
            <a:r>
              <a:rPr lang="en-US" altLang="zh-CN" sz="1600" dirty="0" err="1">
                <a:latin typeface="Times New Roman" panose="02020603050405020304" pitchFamily="18" charset="0"/>
                <a:cs typeface="Times New Roman" panose="02020603050405020304" pitchFamily="18" charset="0"/>
              </a:rPr>
              <a:t>nextval</a:t>
            </a:r>
            <a:r>
              <a:rPr lang="zh-CN" altLang="en-US" sz="1600" dirty="0">
                <a:latin typeface="Times New Roman" panose="02020603050405020304" pitchFamily="18" charset="0"/>
                <a:cs typeface="Times New Roman" panose="02020603050405020304" pitchFamily="18" charset="0"/>
              </a:rPr>
              <a:t>。</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k=-1; </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[0]=-1; j=0;</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while(</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&lt;T[0]){</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if(k==-1||T[k]==T[j]){</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++k;++j;</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if (T[k]!=T[j]) </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[j]=k;</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else </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[j]=</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[k];</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else  k=</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[k];</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get_nextval</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62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6</a:t>
            </a:fld>
            <a:endParaRPr lang="en-US" altLang="zh-CN" sz="1400" dirty="0"/>
          </a:p>
        </p:txBody>
      </p:sp>
      <p:sp>
        <p:nvSpPr>
          <p:cNvPr id="30722" name="Text Box 4"/>
          <p:cNvSpPr txBox="1"/>
          <p:nvPr/>
        </p:nvSpPr>
        <p:spPr>
          <a:xfrm>
            <a:off x="468313" y="1268413"/>
            <a:ext cx="8424862" cy="5140325"/>
          </a:xfrm>
          <a:prstGeom prst="rect">
            <a:avLst/>
          </a:prstGeom>
          <a:noFill/>
          <a:ln w="9525">
            <a:noFill/>
          </a:ln>
        </p:spPr>
        <p:txBody>
          <a:bodyPr>
            <a:spAutoFit/>
          </a:bodyPr>
          <a:lstStyle/>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文本</a:t>
            </a:r>
            <a:r>
              <a:rPr lang="zh-CN" altLang="en-US" b="1" dirty="0">
                <a:solidFill>
                  <a:srgbClr val="000000"/>
                </a:solidFill>
                <a:latin typeface="宋体" panose="02010600030101010101" pitchFamily="2" charset="-122"/>
              </a:rPr>
              <a:t>：由若干个字符组成的有限序列，设为</a:t>
            </a:r>
            <a:r>
              <a:rPr lang="en-US" altLang="zh-CN" b="1" i="1" dirty="0">
                <a:solidFill>
                  <a:srgbClr val="000000"/>
                </a:solidFill>
                <a:latin typeface="Arial" panose="020B0604020202020204" pitchFamily="34" charset="0"/>
              </a:rPr>
              <a:t>y</a:t>
            </a:r>
            <a:r>
              <a:rPr lang="en-US" altLang="zh-CN" b="1" dirty="0">
                <a:solidFill>
                  <a:srgbClr val="000000"/>
                </a:solidFill>
                <a:latin typeface="Arial" panose="020B0604020202020204" pitchFamily="34" charset="0"/>
              </a:rPr>
              <a:t>={</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3</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n</a:t>
            </a:r>
            <a:r>
              <a:rPr lang="en-US" altLang="zh-CN" b="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其中</a:t>
            </a:r>
            <a:r>
              <a:rPr lang="en-US" altLang="zh-CN" b="1" i="1" dirty="0">
                <a:solidFill>
                  <a:srgbClr val="000000"/>
                </a:solidFill>
                <a:latin typeface="Arial" panose="020B0604020202020204" pitchFamily="34" charset="0"/>
              </a:rPr>
              <a:t>n</a:t>
            </a:r>
            <a:r>
              <a:rPr lang="zh-CN" altLang="en-US" b="1" dirty="0">
                <a:solidFill>
                  <a:srgbClr val="000000"/>
                </a:solidFill>
                <a:latin typeface="宋体" panose="02010600030101010101" pitchFamily="2" charset="-122"/>
              </a:rPr>
              <a:t>为文本长度，即文本中总的字符个数。</a:t>
            </a: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模式</a:t>
            </a:r>
            <a:r>
              <a:rPr lang="zh-CN" altLang="en-US" b="1" dirty="0">
                <a:solidFill>
                  <a:srgbClr val="000000"/>
                </a:solidFill>
                <a:latin typeface="宋体" panose="02010600030101010101" pitchFamily="2" charset="-122"/>
              </a:rPr>
              <a:t>：也称为关键字，由若干个字符组成的有限序列</a:t>
            </a:r>
            <a:r>
              <a:rPr lang="en-US" altLang="zh-CN" b="1" i="1" dirty="0">
                <a:solidFill>
                  <a:srgbClr val="000000"/>
                </a:solidFill>
                <a:latin typeface="Arial" panose="020B0604020202020204" pitchFamily="34" charset="0"/>
              </a:rPr>
              <a:t>k={k</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k</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k</a:t>
            </a:r>
            <a:r>
              <a:rPr lang="en-US" altLang="zh-CN" b="1" i="1" baseline="-25000" dirty="0">
                <a:solidFill>
                  <a:srgbClr val="000000"/>
                </a:solidFill>
                <a:latin typeface="Arial" panose="020B0604020202020204" pitchFamily="34" charset="0"/>
              </a:rPr>
              <a:t>3</a:t>
            </a:r>
            <a:r>
              <a:rPr lang="en-US" altLang="zh-CN" b="1" i="1" dirty="0">
                <a:solidFill>
                  <a:srgbClr val="000000"/>
                </a:solidFill>
                <a:latin typeface="Arial" panose="020B0604020202020204" pitchFamily="34" charset="0"/>
              </a:rPr>
              <a:t>…k</a:t>
            </a:r>
            <a:r>
              <a:rPr lang="en-US" altLang="zh-CN" b="1" i="1" baseline="-25000" dirty="0">
                <a:solidFill>
                  <a:srgbClr val="000000"/>
                </a:solidFill>
                <a:latin typeface="Arial" panose="020B0604020202020204" pitchFamily="34" charset="0"/>
              </a:rPr>
              <a:t>m</a:t>
            </a:r>
            <a:r>
              <a:rPr lang="en-US" altLang="zh-CN" b="1" i="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，其中</a:t>
            </a:r>
            <a:r>
              <a:rPr lang="en-US" altLang="zh-CN" b="1" i="1" dirty="0">
                <a:solidFill>
                  <a:srgbClr val="000000"/>
                </a:solidFill>
                <a:latin typeface="Arial" panose="020B0604020202020204" pitchFamily="34" charset="0"/>
              </a:rPr>
              <a:t>m</a:t>
            </a:r>
            <a:r>
              <a:rPr lang="zh-CN" altLang="en-US" b="1" dirty="0">
                <a:solidFill>
                  <a:srgbClr val="000000"/>
                </a:solidFill>
                <a:latin typeface="宋体" panose="02010600030101010101" pitchFamily="2" charset="-122"/>
              </a:rPr>
              <a:t>为模式长度，即模式中字符总数。</a:t>
            </a: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模式集</a:t>
            </a:r>
            <a:r>
              <a:rPr lang="zh-CN" altLang="en-US" b="1" dirty="0">
                <a:solidFill>
                  <a:srgbClr val="000000"/>
                </a:solidFill>
                <a:latin typeface="宋体" panose="02010600030101010101" pitchFamily="2" charset="-122"/>
              </a:rPr>
              <a:t>：指所有需要匹配的模式形成的集合，记为</a:t>
            </a:r>
            <a:r>
              <a:rPr lang="en-US" altLang="zh-CN" b="1" i="1" dirty="0">
                <a:solidFill>
                  <a:srgbClr val="000000"/>
                </a:solidFill>
                <a:latin typeface="Arial" panose="020B0604020202020204" pitchFamily="34" charset="0"/>
              </a:rPr>
              <a:t>P={p</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3</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r</a:t>
            </a:r>
            <a:r>
              <a:rPr lang="en-US" altLang="zh-CN" b="1" i="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，其中</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i</a:t>
            </a:r>
            <a:r>
              <a:rPr lang="zh-CN" altLang="en-US" b="1" dirty="0">
                <a:solidFill>
                  <a:srgbClr val="000000"/>
                </a:solidFill>
                <a:latin typeface="宋体" panose="02010600030101010101" pitchFamily="2" charset="-122"/>
              </a:rPr>
              <a:t>是模式集中第</a:t>
            </a:r>
            <a:r>
              <a:rPr lang="en-US" altLang="zh-CN" b="1" i="1" dirty="0">
                <a:solidFill>
                  <a:srgbClr val="000000"/>
                </a:solidFill>
                <a:latin typeface="宋体" panose="02010600030101010101" pitchFamily="2" charset="-122"/>
              </a:rPr>
              <a:t>i</a:t>
            </a:r>
            <a:r>
              <a:rPr lang="zh-CN" altLang="en-US" b="1" dirty="0">
                <a:solidFill>
                  <a:srgbClr val="000000"/>
                </a:solidFill>
                <a:latin typeface="宋体" panose="02010600030101010101" pitchFamily="2" charset="-122"/>
              </a:rPr>
              <a:t>个模式。记模式集中所有模式长度的总和为</a:t>
            </a:r>
            <a:r>
              <a:rPr lang="en-US" altLang="zh-CN" b="1" dirty="0">
                <a:solidFill>
                  <a:srgbClr val="000000"/>
                </a:solidFill>
                <a:latin typeface="宋体" panose="02010600030101010101" pitchFamily="2" charset="-122"/>
              </a:rPr>
              <a:t>|</a:t>
            </a:r>
            <a:r>
              <a:rPr lang="en-US" altLang="zh-CN" b="1" i="1" dirty="0">
                <a:solidFill>
                  <a:srgbClr val="000000"/>
                </a:solidFill>
                <a:latin typeface="Arial" panose="020B0604020202020204" pitchFamily="34" charset="0"/>
              </a:rPr>
              <a:t>P</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a:t>
            </a: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最小模式长度</a:t>
            </a:r>
            <a:r>
              <a:rPr lang="zh-CN" altLang="en-US" b="1" dirty="0">
                <a:solidFill>
                  <a:srgbClr val="000000"/>
                </a:solidFill>
                <a:latin typeface="宋体" panose="02010600030101010101" pitchFamily="2" charset="-122"/>
              </a:rPr>
              <a:t>：假设模式集中各个模式长度分别为</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r</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那么最小模式长度是指所有模式长度的最小值，即</a:t>
            </a:r>
            <a:r>
              <a:rPr lang="en-US" altLang="zh-CN" b="1" i="1" dirty="0">
                <a:solidFill>
                  <a:srgbClr val="000000"/>
                </a:solidFill>
                <a:latin typeface="Arial" panose="020B0604020202020204" pitchFamily="34" charset="0"/>
              </a:rPr>
              <a:t>minlen = min{l</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r</a:t>
            </a:r>
            <a:r>
              <a:rPr lang="en-US" altLang="zh-CN" b="1" i="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a:t>
            </a: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前缀</a:t>
            </a:r>
            <a:r>
              <a:rPr lang="zh-CN" altLang="en-US" b="1" dirty="0">
                <a:solidFill>
                  <a:srgbClr val="000000"/>
                </a:solidFill>
                <a:latin typeface="宋体" panose="02010600030101010101" pitchFamily="2" charset="-122"/>
              </a:rPr>
              <a:t>：两个字符串</a:t>
            </a:r>
            <a:r>
              <a:rPr lang="zh-CN" altLang="en-US" b="1" i="1" dirty="0">
                <a:solidFill>
                  <a:srgbClr val="000000"/>
                </a:solidFill>
                <a:latin typeface="宋体" panose="02010600030101010101" pitchFamily="2" charset="-122"/>
              </a:rPr>
              <a:t> </a:t>
            </a:r>
            <a:r>
              <a:rPr lang="en-US" altLang="zh-CN" b="1" i="1" dirty="0">
                <a:solidFill>
                  <a:srgbClr val="000000"/>
                </a:solidFill>
                <a:latin typeface="Arial" panose="020B0604020202020204" pitchFamily="34" charset="0"/>
              </a:rPr>
              <a:t>p</a:t>
            </a:r>
            <a:r>
              <a:rPr lang="zh-CN" altLang="en-US" b="1" dirty="0">
                <a:solidFill>
                  <a:srgbClr val="000000"/>
                </a:solidFill>
                <a:latin typeface="宋体" panose="02010600030101010101" pitchFamily="2" charset="-122"/>
              </a:rPr>
              <a:t>和</a:t>
            </a:r>
            <a:r>
              <a:rPr lang="en-US" altLang="zh-CN" b="1" i="1" dirty="0">
                <a:solidFill>
                  <a:srgbClr val="000000"/>
                </a:solidFill>
                <a:latin typeface="Arial" panose="020B0604020202020204" pitchFamily="34" charset="0"/>
              </a:rPr>
              <a:t>x</a:t>
            </a:r>
            <a:r>
              <a:rPr lang="zh-CN" altLang="en-US" b="1" dirty="0">
                <a:solidFill>
                  <a:srgbClr val="000000"/>
                </a:solidFill>
                <a:latin typeface="宋体" panose="02010600030101010101" pitchFamily="2" charset="-122"/>
              </a:rPr>
              <a:t>，若存在字符串</a:t>
            </a:r>
            <a:r>
              <a:rPr lang="en-US" altLang="zh-CN" b="1" i="1" dirty="0">
                <a:solidFill>
                  <a:srgbClr val="000000"/>
                </a:solidFill>
                <a:latin typeface="Arial" panose="020B0604020202020204" pitchFamily="34" charset="0"/>
              </a:rPr>
              <a:t>v</a:t>
            </a:r>
            <a:r>
              <a:rPr lang="zh-CN" altLang="en-US" b="1" dirty="0">
                <a:solidFill>
                  <a:srgbClr val="000000"/>
                </a:solidFill>
                <a:latin typeface="宋体" panose="02010600030101010101" pitchFamily="2" charset="-122"/>
              </a:rPr>
              <a:t>（</a:t>
            </a:r>
            <a:r>
              <a:rPr lang="en-US" altLang="zh-CN" b="1" i="1" dirty="0">
                <a:solidFill>
                  <a:srgbClr val="000000"/>
                </a:solidFill>
                <a:latin typeface="Arial" panose="020B0604020202020204" pitchFamily="34" charset="0"/>
              </a:rPr>
              <a:t>v</a:t>
            </a:r>
            <a:r>
              <a:rPr lang="zh-CN" altLang="en-US" b="1" dirty="0">
                <a:solidFill>
                  <a:srgbClr val="000000"/>
                </a:solidFill>
                <a:latin typeface="宋体" panose="02010600030101010101" pitchFamily="2" charset="-122"/>
              </a:rPr>
              <a:t>可为空串），使得</a:t>
            </a:r>
            <a:r>
              <a:rPr lang="en-US" altLang="zh-CN" b="1" i="1" dirty="0">
                <a:solidFill>
                  <a:srgbClr val="000000"/>
                </a:solidFill>
                <a:latin typeface="Arial" panose="020B0604020202020204" pitchFamily="34" charset="0"/>
              </a:rPr>
              <a:t>p=xv</a:t>
            </a:r>
            <a:r>
              <a:rPr lang="zh-CN" altLang="en-US" b="1" dirty="0">
                <a:solidFill>
                  <a:srgbClr val="000000"/>
                </a:solidFill>
                <a:latin typeface="宋体" panose="02010600030101010101" pitchFamily="2" charset="-122"/>
              </a:rPr>
              <a:t>成立，称</a:t>
            </a:r>
            <a:r>
              <a:rPr lang="en-US" altLang="zh-CN" b="1" i="1" dirty="0">
                <a:solidFill>
                  <a:srgbClr val="000000"/>
                </a:solidFill>
                <a:latin typeface="Arial" panose="020B0604020202020204" pitchFamily="34" charset="0"/>
              </a:rPr>
              <a:t>x</a:t>
            </a:r>
            <a:r>
              <a:rPr lang="zh-CN" altLang="en-US" b="1" dirty="0">
                <a:solidFill>
                  <a:srgbClr val="000000"/>
                </a:solidFill>
                <a:latin typeface="宋体" panose="02010600030101010101" pitchFamily="2" charset="-122"/>
              </a:rPr>
              <a:t>为</a:t>
            </a:r>
            <a:r>
              <a:rPr lang="en-US" altLang="zh-CN" b="1" i="1" dirty="0">
                <a:solidFill>
                  <a:srgbClr val="000000"/>
                </a:solidFill>
                <a:latin typeface="Arial" panose="020B0604020202020204" pitchFamily="34" charset="0"/>
              </a:rPr>
              <a:t>p</a:t>
            </a:r>
            <a:r>
              <a:rPr lang="zh-CN" altLang="en-US" b="1" dirty="0">
                <a:solidFill>
                  <a:srgbClr val="000000"/>
                </a:solidFill>
                <a:latin typeface="宋体" panose="02010600030101010101" pitchFamily="2" charset="-122"/>
              </a:rPr>
              <a:t>的前缀。</a:t>
            </a:r>
            <a:endParaRPr lang="zh-CN" altLang="en-US" dirty="0">
              <a:solidFill>
                <a:srgbClr val="000000"/>
              </a:solidFill>
              <a:latin typeface="宋体" panose="02010600030101010101" pitchFamily="2" charset="-122"/>
            </a:endParaRPr>
          </a:p>
        </p:txBody>
      </p:sp>
      <p:sp>
        <p:nvSpPr>
          <p:cNvPr id="161797" name="Rectangle 5"/>
          <p:cNvSpPr>
            <a:spLocks noRot="1" noChangeArrowheads="1"/>
          </p:cNvSpPr>
          <p:nvPr/>
        </p:nvSpPr>
        <p:spPr bwMode="auto">
          <a:xfrm>
            <a:off x="971550" y="261620"/>
            <a:ext cx="7369175" cy="606425"/>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概    念</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sz="4000" dirty="0"/>
          </a:p>
          <a:p>
            <a:pPr marL="0" indent="0" algn="ctr">
              <a:buNone/>
            </a:pPr>
            <a:endParaRPr lang="en-US" altLang="zh-CN" sz="4000" dirty="0"/>
          </a:p>
          <a:p>
            <a:pPr marL="0" indent="0" algn="ctr">
              <a:buNone/>
            </a:pPr>
            <a:r>
              <a:rPr lang="en-US" altLang="zh-CN" sz="4000" dirty="0"/>
              <a:t>THE END</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7</a:t>
            </a:fld>
            <a:endParaRPr lang="en-US" altLang="zh-CN" sz="1400" dirty="0"/>
          </a:p>
        </p:txBody>
      </p:sp>
      <p:sp>
        <p:nvSpPr>
          <p:cNvPr id="32770" name="Text Box 4"/>
          <p:cNvSpPr txBox="1"/>
          <p:nvPr/>
        </p:nvSpPr>
        <p:spPr>
          <a:xfrm>
            <a:off x="395288" y="836613"/>
            <a:ext cx="8353425" cy="4473575"/>
          </a:xfrm>
          <a:prstGeom prst="rect">
            <a:avLst/>
          </a:prstGeom>
          <a:noFill/>
          <a:ln w="9525">
            <a:noFill/>
          </a:ln>
        </p:spPr>
        <p:txBody>
          <a:bodyPr>
            <a:spAutoFit/>
          </a:bodyPr>
          <a:lstStyle/>
          <a:p>
            <a:pPr marL="342900" indent="-342900">
              <a:lnSpc>
                <a:spcPct val="120000"/>
              </a:lnSpc>
              <a:spcBef>
                <a:spcPct val="0"/>
              </a:spcBef>
              <a:buClrTx/>
            </a:pPr>
            <a:r>
              <a:rPr lang="en-US" altLang="zh-CN" b="1" dirty="0">
                <a:solidFill>
                  <a:srgbClr val="0033CC"/>
                </a:solidFill>
                <a:latin typeface="宋体" panose="02010600030101010101" pitchFamily="2" charset="-122"/>
              </a:rPr>
              <a:t>6.</a:t>
            </a:r>
            <a:r>
              <a:rPr lang="zh-CN" altLang="en-US" b="1" dirty="0">
                <a:solidFill>
                  <a:srgbClr val="0033CC"/>
                </a:solidFill>
                <a:latin typeface="宋体" panose="02010600030101010101" pitchFamily="2" charset="-122"/>
              </a:rPr>
              <a:t>后缀</a:t>
            </a:r>
            <a:r>
              <a:rPr lang="zh-CN" altLang="en-US" b="1" dirty="0">
                <a:solidFill>
                  <a:srgbClr val="030301"/>
                </a:solidFill>
                <a:latin typeface="宋体" panose="02010600030101010101" pitchFamily="2" charset="-122"/>
              </a:rPr>
              <a:t>：两个字符串</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和</a:t>
            </a:r>
            <a:r>
              <a:rPr lang="en-US" altLang="zh-CN" b="1" i="1" dirty="0">
                <a:solidFill>
                  <a:srgbClr val="000000"/>
                </a:solidFill>
                <a:latin typeface="Arial" panose="020B0604020202020204" pitchFamily="34" charset="0"/>
              </a:rPr>
              <a:t>x</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若存在字符串</a:t>
            </a:r>
            <a:r>
              <a:rPr lang="en-US" altLang="zh-CN" b="1" i="1" dirty="0">
                <a:solidFill>
                  <a:srgbClr val="000000"/>
                </a:solidFill>
                <a:latin typeface="Arial" panose="020B0604020202020204" pitchFamily="34" charset="0"/>
              </a:rPr>
              <a:t>u</a:t>
            </a:r>
            <a:r>
              <a:rPr lang="zh-CN" altLang="en-US"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u</a:t>
            </a:r>
            <a:r>
              <a:rPr lang="zh-CN" altLang="en-US" b="1" dirty="0">
                <a:solidFill>
                  <a:srgbClr val="030301"/>
                </a:solidFill>
                <a:latin typeface="宋体" panose="02010600030101010101" pitchFamily="2" charset="-122"/>
              </a:rPr>
              <a:t>可为空串）</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使得</a:t>
            </a:r>
            <a:r>
              <a:rPr lang="en-US" altLang="zh-CN" b="1" i="1" dirty="0">
                <a:solidFill>
                  <a:srgbClr val="000000"/>
                </a:solidFill>
                <a:latin typeface="Arial" panose="020B0604020202020204" pitchFamily="34" charset="0"/>
              </a:rPr>
              <a:t>p=ux</a:t>
            </a:r>
            <a:r>
              <a:rPr lang="zh-CN" altLang="en-US" b="1" dirty="0">
                <a:solidFill>
                  <a:srgbClr val="030301"/>
                </a:solidFill>
                <a:latin typeface="宋体" panose="02010600030101010101" pitchFamily="2" charset="-122"/>
              </a:rPr>
              <a:t>成立</a:t>
            </a:r>
            <a:r>
              <a:rPr lang="en-US" altLang="zh-CN" b="1" i="1" dirty="0">
                <a:solidFill>
                  <a:srgbClr val="000000"/>
                </a:solidFill>
                <a:latin typeface="Arial" panose="020B0604020202020204" pitchFamily="34" charset="0"/>
              </a:rPr>
              <a:t>x</a:t>
            </a:r>
            <a:r>
              <a:rPr lang="zh-CN" altLang="en-US" b="1" dirty="0">
                <a:solidFill>
                  <a:srgbClr val="030301"/>
                </a:solidFill>
                <a:latin typeface="宋体" panose="02010600030101010101" pitchFamily="2" charset="-122"/>
              </a:rPr>
              <a:t>，称为</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的后缀。</a:t>
            </a:r>
          </a:p>
          <a:p>
            <a:pPr marL="342900" indent="-342900">
              <a:lnSpc>
                <a:spcPct val="120000"/>
              </a:lnSpc>
              <a:spcBef>
                <a:spcPct val="0"/>
              </a:spcBef>
              <a:buClrTx/>
            </a:pPr>
            <a:r>
              <a:rPr lang="en-US" altLang="zh-CN" b="1" dirty="0">
                <a:solidFill>
                  <a:srgbClr val="0033CC"/>
                </a:solidFill>
                <a:latin typeface="宋体" panose="02010600030101010101" pitchFamily="2" charset="-122"/>
              </a:rPr>
              <a:t>7.</a:t>
            </a:r>
            <a:r>
              <a:rPr lang="zh-CN" altLang="en-US" b="1" dirty="0">
                <a:solidFill>
                  <a:srgbClr val="0033CC"/>
                </a:solidFill>
                <a:latin typeface="宋体" panose="02010600030101010101" pitchFamily="2" charset="-122"/>
              </a:rPr>
              <a:t>子串</a:t>
            </a:r>
            <a:r>
              <a:rPr lang="zh-CN" altLang="en-US" b="1" dirty="0">
                <a:solidFill>
                  <a:srgbClr val="030301"/>
                </a:solidFill>
                <a:latin typeface="宋体" panose="02010600030101010101" pitchFamily="2" charset="-122"/>
              </a:rPr>
              <a:t>：两个字符串</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和</a:t>
            </a:r>
            <a:r>
              <a:rPr lang="en-US" altLang="zh-CN" b="1" i="1" dirty="0">
                <a:solidFill>
                  <a:srgbClr val="000000"/>
                </a:solidFill>
                <a:latin typeface="Arial" panose="020B0604020202020204" pitchFamily="34" charset="0"/>
              </a:rPr>
              <a:t>x</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若存在字符串</a:t>
            </a:r>
            <a:r>
              <a:rPr lang="en-US" altLang="zh-CN" b="1" i="1" dirty="0">
                <a:solidFill>
                  <a:srgbClr val="000000"/>
                </a:solidFill>
                <a:latin typeface="Arial" panose="020B0604020202020204" pitchFamily="34" charset="0"/>
              </a:rPr>
              <a:t>u</a:t>
            </a:r>
            <a:r>
              <a:rPr lang="en-US" altLang="zh-CN"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v</a:t>
            </a:r>
            <a:r>
              <a:rPr lang="zh-CN" altLang="en-US"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u</a:t>
            </a:r>
            <a:r>
              <a:rPr lang="en-US" altLang="zh-CN"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v</a:t>
            </a:r>
            <a:r>
              <a:rPr lang="zh-CN" altLang="en-US" b="1" dirty="0">
                <a:solidFill>
                  <a:srgbClr val="030301"/>
                </a:solidFill>
                <a:latin typeface="宋体" panose="02010600030101010101" pitchFamily="2" charset="-122"/>
              </a:rPr>
              <a:t>可以为空串），使得</a:t>
            </a:r>
            <a:r>
              <a:rPr lang="en-US" altLang="zh-CN" b="1" i="1" dirty="0">
                <a:solidFill>
                  <a:srgbClr val="000000"/>
                </a:solidFill>
                <a:latin typeface="Arial" panose="020B0604020202020204" pitchFamily="34" charset="0"/>
              </a:rPr>
              <a:t>p=uxv</a:t>
            </a:r>
            <a:r>
              <a:rPr lang="zh-CN" altLang="en-US" b="1" dirty="0">
                <a:solidFill>
                  <a:srgbClr val="030301"/>
                </a:solidFill>
                <a:latin typeface="宋体" panose="02010600030101010101" pitchFamily="2" charset="-122"/>
              </a:rPr>
              <a:t>成立，称</a:t>
            </a:r>
            <a:r>
              <a:rPr lang="en-US" altLang="zh-CN" b="1" i="1" dirty="0">
                <a:solidFill>
                  <a:srgbClr val="000000"/>
                </a:solidFill>
                <a:latin typeface="Arial" panose="020B0604020202020204" pitchFamily="34" charset="0"/>
              </a:rPr>
              <a:t>x</a:t>
            </a:r>
            <a:r>
              <a:rPr lang="zh-CN" altLang="en-US" b="1" dirty="0">
                <a:solidFill>
                  <a:srgbClr val="030301"/>
                </a:solidFill>
                <a:latin typeface="宋体" panose="02010600030101010101" pitchFamily="2" charset="-122"/>
              </a:rPr>
              <a:t>为</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的子串。</a:t>
            </a:r>
          </a:p>
          <a:p>
            <a:pPr marL="342900" indent="-342900">
              <a:lnSpc>
                <a:spcPct val="120000"/>
              </a:lnSpc>
              <a:spcBef>
                <a:spcPct val="0"/>
              </a:spcBef>
              <a:buClrTx/>
            </a:pPr>
            <a:r>
              <a:rPr lang="en-US" altLang="zh-CN" b="1" dirty="0">
                <a:solidFill>
                  <a:srgbClr val="0033CC"/>
                </a:solidFill>
                <a:latin typeface="宋体" panose="02010600030101010101" pitchFamily="2" charset="-122"/>
              </a:rPr>
              <a:t>8.</a:t>
            </a:r>
            <a:r>
              <a:rPr lang="zh-CN" altLang="en-US" b="1" dirty="0">
                <a:solidFill>
                  <a:srgbClr val="0033CC"/>
                </a:solidFill>
                <a:latin typeface="宋体" panose="02010600030101010101" pitchFamily="2" charset="-122"/>
              </a:rPr>
              <a:t>字符集</a:t>
            </a:r>
            <a:r>
              <a:rPr lang="zh-CN" altLang="en-US" b="1" dirty="0">
                <a:solidFill>
                  <a:srgbClr val="030301"/>
                </a:solidFill>
                <a:latin typeface="宋体" panose="02010600030101010101" pitchFamily="2" charset="-122"/>
              </a:rPr>
              <a:t>：在模式或文本中所有可能出现的字符形成的集合</a:t>
            </a:r>
            <a:r>
              <a:rPr lang="en-US" altLang="zh-CN" b="1" i="1" dirty="0">
                <a:solidFill>
                  <a:srgbClr val="000000"/>
                </a:solidFill>
                <a:latin typeface="Arial" panose="020B0604020202020204" pitchFamily="34" charset="0"/>
              </a:rPr>
              <a:t>Σ</a:t>
            </a:r>
            <a:r>
              <a:rPr lang="zh-CN" altLang="en-US" b="1" dirty="0">
                <a:solidFill>
                  <a:srgbClr val="030301"/>
                </a:solidFill>
                <a:latin typeface="宋体" panose="02010600030101010101" pitchFamily="2" charset="-122"/>
              </a:rPr>
              <a:t>，记为，其大小记为</a:t>
            </a:r>
            <a:r>
              <a:rPr lang="en-US" altLang="zh-CN"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Σ</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a:t>
            </a:r>
          </a:p>
          <a:p>
            <a:pPr marL="342900" indent="-342900">
              <a:lnSpc>
                <a:spcPct val="120000"/>
              </a:lnSpc>
              <a:spcBef>
                <a:spcPct val="0"/>
              </a:spcBef>
              <a:buClrTx/>
            </a:pPr>
            <a:r>
              <a:rPr lang="en-US" altLang="zh-CN" b="1" dirty="0">
                <a:solidFill>
                  <a:srgbClr val="0033CC"/>
                </a:solidFill>
                <a:latin typeface="宋体" panose="02010600030101010101" pitchFamily="2" charset="-122"/>
              </a:rPr>
              <a:t>9.</a:t>
            </a:r>
            <a:r>
              <a:rPr lang="zh-CN" altLang="en-US" b="1" dirty="0">
                <a:solidFill>
                  <a:srgbClr val="0033CC"/>
                </a:solidFill>
                <a:latin typeface="宋体" panose="02010600030101010101" pitchFamily="2" charset="-122"/>
              </a:rPr>
              <a:t>自动机</a:t>
            </a:r>
            <a:r>
              <a:rPr lang="zh-CN" altLang="en-US"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Automata</a:t>
            </a:r>
            <a:r>
              <a:rPr lang="zh-CN" altLang="en-US" b="1" dirty="0">
                <a:solidFill>
                  <a:srgbClr val="030301"/>
                </a:solidFill>
                <a:latin typeface="宋体" panose="02010600030101010101" pitchFamily="2" charset="-122"/>
              </a:rPr>
              <a:t>）：  一个包括状态集</a:t>
            </a:r>
            <a:r>
              <a:rPr lang="en-US" altLang="zh-CN" b="1" i="1" dirty="0">
                <a:solidFill>
                  <a:srgbClr val="000000"/>
                </a:solidFill>
                <a:latin typeface="Arial" panose="020B0604020202020204" pitchFamily="34" charset="0"/>
              </a:rPr>
              <a:t>S</a:t>
            </a:r>
            <a:r>
              <a:rPr lang="zh-CN" altLang="en-US" b="1" dirty="0">
                <a:solidFill>
                  <a:srgbClr val="030301"/>
                </a:solidFill>
                <a:latin typeface="宋体" panose="02010600030101010101" pitchFamily="2" charset="-122"/>
              </a:rPr>
              <a:t>，输入的字符集</a:t>
            </a:r>
            <a:r>
              <a:rPr lang="en-US" altLang="zh-CN" b="1" i="1" dirty="0">
                <a:solidFill>
                  <a:srgbClr val="000000"/>
                </a:solidFill>
                <a:latin typeface="Arial" panose="020B0604020202020204" pitchFamily="34" charset="0"/>
              </a:rPr>
              <a:t>Σ</a:t>
            </a:r>
            <a:r>
              <a:rPr lang="zh-CN" altLang="en-US" b="1" dirty="0">
                <a:solidFill>
                  <a:srgbClr val="030301"/>
                </a:solidFill>
                <a:latin typeface="宋体" panose="02010600030101010101" pitchFamily="2" charset="-122"/>
              </a:rPr>
              <a:t>，状态转换函数</a:t>
            </a:r>
            <a:r>
              <a:rPr lang="en-US" altLang="zh-CN" b="1" i="1" dirty="0">
                <a:solidFill>
                  <a:srgbClr val="000000"/>
                </a:solidFill>
                <a:latin typeface="Arial" panose="020B0604020202020204" pitchFamily="34" charset="0"/>
              </a:rPr>
              <a:t>δ</a:t>
            </a:r>
            <a:r>
              <a:rPr lang="zh-CN" altLang="en-US" b="1" dirty="0">
                <a:solidFill>
                  <a:srgbClr val="030301"/>
                </a:solidFill>
                <a:latin typeface="宋体" panose="02010600030101010101" pitchFamily="2" charset="-122"/>
              </a:rPr>
              <a:t>，起始状态</a:t>
            </a:r>
            <a:r>
              <a:rPr lang="en-US" altLang="zh-CN" b="1" i="1" dirty="0">
                <a:solidFill>
                  <a:srgbClr val="000000"/>
                </a:solidFill>
                <a:latin typeface="Arial" panose="020B0604020202020204" pitchFamily="34" charset="0"/>
              </a:rPr>
              <a:t>s</a:t>
            </a:r>
            <a:r>
              <a:rPr lang="en-US" altLang="zh-CN" b="1" i="1" baseline="-25000" dirty="0">
                <a:solidFill>
                  <a:srgbClr val="000000"/>
                </a:solidFill>
                <a:latin typeface="Arial" panose="020B0604020202020204" pitchFamily="34" charset="0"/>
              </a:rPr>
              <a:t>0</a:t>
            </a:r>
            <a:r>
              <a:rPr lang="zh-CN" altLang="en-US" b="1" dirty="0">
                <a:solidFill>
                  <a:srgbClr val="030301"/>
                </a:solidFill>
                <a:latin typeface="宋体" panose="02010600030101010101" pitchFamily="2" charset="-122"/>
              </a:rPr>
              <a:t>和终止状态集</a:t>
            </a:r>
            <a:r>
              <a:rPr lang="en-US" altLang="zh-CN" b="1" i="1" dirty="0">
                <a:solidFill>
                  <a:srgbClr val="000000"/>
                </a:solidFill>
                <a:latin typeface="Arial" panose="020B0604020202020204" pitchFamily="34" charset="0"/>
              </a:rPr>
              <a:t>S</a:t>
            </a:r>
            <a:r>
              <a:rPr lang="en-US" altLang="zh-CN" b="1" i="1" baseline="-25000" dirty="0">
                <a:solidFill>
                  <a:srgbClr val="000000"/>
                </a:solidFill>
                <a:latin typeface="Arial" panose="020B0604020202020204" pitchFamily="34" charset="0"/>
              </a:rPr>
              <a:t>1</a:t>
            </a:r>
            <a:r>
              <a:rPr lang="zh-CN" altLang="en-US" b="1" dirty="0">
                <a:solidFill>
                  <a:srgbClr val="030301"/>
                </a:solidFill>
                <a:latin typeface="宋体" panose="02010600030101010101" pitchFamily="2" charset="-122"/>
              </a:rPr>
              <a:t>的五元组</a:t>
            </a:r>
            <a:r>
              <a:rPr lang="en-US" altLang="zh-CN" b="1" i="1" dirty="0">
                <a:solidFill>
                  <a:srgbClr val="000000"/>
                </a:solidFill>
                <a:latin typeface="Arial" panose="020B0604020202020204" pitchFamily="34" charset="0"/>
              </a:rPr>
              <a:t>M = {S,Σ,δ,s0,S1}</a:t>
            </a:r>
            <a:r>
              <a:rPr lang="zh-CN" altLang="en-US" b="1" dirty="0">
                <a:solidFill>
                  <a:srgbClr val="030301"/>
                </a:solidFill>
                <a:latin typeface="宋体" panose="02010600030101010101" pitchFamily="2" charset="-122"/>
              </a:rPr>
              <a:t>，我们主要讨论的是确定型有限自动机</a:t>
            </a:r>
            <a:r>
              <a:rPr lang="en-US" altLang="zh-CN" b="1" i="1" dirty="0">
                <a:solidFill>
                  <a:srgbClr val="000000"/>
                </a:solidFill>
                <a:latin typeface="Arial" panose="020B0604020202020204" pitchFamily="34" charset="0"/>
              </a:rPr>
              <a:t>DFA(Deterministic finite automata)</a:t>
            </a:r>
            <a:r>
              <a:rPr lang="zh-CN" altLang="en-US" b="1" dirty="0">
                <a:solidFill>
                  <a:srgbClr val="030301"/>
                </a:solidFill>
                <a:latin typeface="宋体" panose="02010600030101010101" pitchFamily="2" charset="-122"/>
              </a:rPr>
              <a:t>。</a:t>
            </a:r>
            <a:r>
              <a:rPr lang="zh-CN" altLang="en-US" sz="1800" dirty="0">
                <a:latin typeface="Arial" panose="020B0604020202020204" pitchFamily="34" charset="0"/>
              </a:rPr>
              <a:t> </a:t>
            </a:r>
          </a:p>
        </p:txBody>
      </p:sp>
      <p:sp>
        <p:nvSpPr>
          <p:cNvPr id="161797" name="Rectangle 5"/>
          <p:cNvSpPr>
            <a:spLocks noRot="1" noChangeArrowheads="1"/>
          </p:cNvSpPr>
          <p:nvPr/>
        </p:nvSpPr>
        <p:spPr bwMode="auto">
          <a:xfrm>
            <a:off x="971550" y="261620"/>
            <a:ext cx="7369175" cy="606425"/>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概    念</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8</a:t>
            </a:fld>
            <a:endParaRPr lang="en-US" altLang="zh-CN" sz="1400" dirty="0"/>
          </a:p>
        </p:txBody>
      </p:sp>
      <p:sp>
        <p:nvSpPr>
          <p:cNvPr id="5837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zh-CN" altLang="en-US" dirty="0">
                <a:effectLst>
                  <a:outerShdw blurRad="38100" dist="38100" dir="2700000">
                    <a:srgbClr val="000000"/>
                  </a:outerShdw>
                </a:effectLst>
              </a:rPr>
              <a:t>模式匹配的分类 </a:t>
            </a:r>
          </a:p>
        </p:txBody>
      </p:sp>
      <p:grpSp>
        <p:nvGrpSpPr>
          <p:cNvPr id="34819" name="Group 22"/>
          <p:cNvGrpSpPr/>
          <p:nvPr/>
        </p:nvGrpSpPr>
        <p:grpSpPr>
          <a:xfrm>
            <a:off x="827088" y="1628775"/>
            <a:ext cx="5976937" cy="4659313"/>
            <a:chOff x="521" y="1026"/>
            <a:chExt cx="3765" cy="2935"/>
          </a:xfrm>
        </p:grpSpPr>
        <p:sp>
          <p:nvSpPr>
            <p:cNvPr id="34820" name="Text Box 6"/>
            <p:cNvSpPr txBox="1"/>
            <p:nvPr/>
          </p:nvSpPr>
          <p:spPr>
            <a:xfrm>
              <a:off x="521" y="2078"/>
              <a:ext cx="318" cy="77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模式</a:t>
              </a:r>
            </a:p>
            <a:p>
              <a:pPr>
                <a:buClrTx/>
              </a:pPr>
              <a:endParaRPr lang="en-US" altLang="zh-CN" sz="1800" dirty="0">
                <a:latin typeface="Arial" panose="020B0604020202020204" pitchFamily="34" charset="0"/>
              </a:endParaRPr>
            </a:p>
          </p:txBody>
        </p:sp>
        <p:sp>
          <p:nvSpPr>
            <p:cNvPr id="34821" name="AutoShape 7"/>
            <p:cNvSpPr/>
            <p:nvPr/>
          </p:nvSpPr>
          <p:spPr>
            <a:xfrm>
              <a:off x="930" y="1269"/>
              <a:ext cx="91" cy="2177"/>
            </a:xfrm>
            <a:prstGeom prst="leftBrace">
              <a:avLst>
                <a:gd name="adj1" fmla="val 199358"/>
                <a:gd name="adj2" fmla="val 50000"/>
              </a:avLst>
            </a:prstGeom>
            <a:noFill/>
            <a:ln w="25400" cap="flat" cmpd="sng">
              <a:solidFill>
                <a:srgbClr val="000000"/>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22" name="Text Box 8"/>
            <p:cNvSpPr txBox="1"/>
            <p:nvPr/>
          </p:nvSpPr>
          <p:spPr>
            <a:xfrm>
              <a:off x="1066" y="1253"/>
              <a:ext cx="1496"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匹配的模式数目</a:t>
              </a:r>
            </a:p>
          </p:txBody>
        </p:sp>
        <p:sp>
          <p:nvSpPr>
            <p:cNvPr id="34823" name="AutoShape 9"/>
            <p:cNvSpPr/>
            <p:nvPr/>
          </p:nvSpPr>
          <p:spPr>
            <a:xfrm>
              <a:off x="2518" y="1087"/>
              <a:ext cx="90" cy="635"/>
            </a:xfrm>
            <a:prstGeom prst="leftBrace">
              <a:avLst>
                <a:gd name="adj1" fmla="val 58796"/>
                <a:gd name="adj2" fmla="val 50000"/>
              </a:avLst>
            </a:prstGeom>
            <a:noFill/>
            <a:ln w="22225" cap="flat" cmpd="sng">
              <a:solidFill>
                <a:srgbClr val="030301"/>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24" name="Text Box 10"/>
            <p:cNvSpPr txBox="1"/>
            <p:nvPr/>
          </p:nvSpPr>
          <p:spPr>
            <a:xfrm>
              <a:off x="2653" y="1026"/>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单模式</a:t>
              </a:r>
            </a:p>
          </p:txBody>
        </p:sp>
        <p:sp>
          <p:nvSpPr>
            <p:cNvPr id="34825" name="Text Box 11"/>
            <p:cNvSpPr txBox="1"/>
            <p:nvPr/>
          </p:nvSpPr>
          <p:spPr>
            <a:xfrm>
              <a:off x="2653" y="1480"/>
              <a:ext cx="998"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多模式</a:t>
              </a:r>
            </a:p>
          </p:txBody>
        </p:sp>
        <p:sp>
          <p:nvSpPr>
            <p:cNvPr id="34826" name="Text Box 12"/>
            <p:cNvSpPr txBox="1"/>
            <p:nvPr/>
          </p:nvSpPr>
          <p:spPr>
            <a:xfrm>
              <a:off x="1112" y="2115"/>
              <a:ext cx="145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匹配方式</a:t>
              </a:r>
            </a:p>
          </p:txBody>
        </p:sp>
        <p:sp>
          <p:nvSpPr>
            <p:cNvPr id="34827" name="AutoShape 13"/>
            <p:cNvSpPr/>
            <p:nvPr/>
          </p:nvSpPr>
          <p:spPr>
            <a:xfrm>
              <a:off x="2064" y="1949"/>
              <a:ext cx="90" cy="726"/>
            </a:xfrm>
            <a:prstGeom prst="leftBrace">
              <a:avLst>
                <a:gd name="adj1" fmla="val 67222"/>
                <a:gd name="adj2" fmla="val 50000"/>
              </a:avLst>
            </a:prstGeom>
            <a:noFill/>
            <a:ln w="22225" cap="flat" cmpd="sng">
              <a:solidFill>
                <a:srgbClr val="030301"/>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28" name="Text Box 14"/>
            <p:cNvSpPr txBox="1"/>
            <p:nvPr/>
          </p:nvSpPr>
          <p:spPr>
            <a:xfrm>
              <a:off x="2290" y="1888"/>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精确匹配</a:t>
              </a:r>
            </a:p>
          </p:txBody>
        </p:sp>
        <p:sp>
          <p:nvSpPr>
            <p:cNvPr id="34829" name="Text Box 15"/>
            <p:cNvSpPr txBox="1"/>
            <p:nvPr/>
          </p:nvSpPr>
          <p:spPr>
            <a:xfrm>
              <a:off x="2336" y="2387"/>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近似匹配</a:t>
              </a:r>
            </a:p>
          </p:txBody>
        </p:sp>
        <p:sp>
          <p:nvSpPr>
            <p:cNvPr id="34830" name="Text Box 16"/>
            <p:cNvSpPr txBox="1"/>
            <p:nvPr/>
          </p:nvSpPr>
          <p:spPr>
            <a:xfrm>
              <a:off x="1156" y="3174"/>
              <a:ext cx="1633"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匹配的具体内容</a:t>
              </a:r>
            </a:p>
          </p:txBody>
        </p:sp>
        <p:sp>
          <p:nvSpPr>
            <p:cNvPr id="34831" name="AutoShape 17"/>
            <p:cNvSpPr/>
            <p:nvPr/>
          </p:nvSpPr>
          <p:spPr>
            <a:xfrm>
              <a:off x="2653" y="2856"/>
              <a:ext cx="91" cy="953"/>
            </a:xfrm>
            <a:prstGeom prst="leftBrace">
              <a:avLst>
                <a:gd name="adj1" fmla="val 87271"/>
                <a:gd name="adj2" fmla="val 50000"/>
              </a:avLst>
            </a:prstGeom>
            <a:noFill/>
            <a:ln w="22225" cap="flat" cmpd="sng">
              <a:solidFill>
                <a:srgbClr val="030301"/>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32" name="Text Box 19"/>
            <p:cNvSpPr txBox="1"/>
            <p:nvPr/>
          </p:nvSpPr>
          <p:spPr>
            <a:xfrm>
              <a:off x="2880" y="2811"/>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单词匹配</a:t>
              </a:r>
            </a:p>
          </p:txBody>
        </p:sp>
        <p:sp>
          <p:nvSpPr>
            <p:cNvPr id="34833" name="Text Box 20"/>
            <p:cNvSpPr txBox="1"/>
            <p:nvPr/>
          </p:nvSpPr>
          <p:spPr>
            <a:xfrm>
              <a:off x="2880" y="3174"/>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字符类匹配</a:t>
              </a:r>
            </a:p>
          </p:txBody>
        </p:sp>
        <p:sp>
          <p:nvSpPr>
            <p:cNvPr id="34834" name="Text Box 21"/>
            <p:cNvSpPr txBox="1"/>
            <p:nvPr/>
          </p:nvSpPr>
          <p:spPr>
            <a:xfrm>
              <a:off x="2925" y="3673"/>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正则表达匹配</a:t>
              </a:r>
            </a:p>
          </p:txBody>
        </p:sp>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9</a:t>
            </a:fld>
            <a:endParaRPr lang="en-US" altLang="zh-CN" sz="1400" dirty="0"/>
          </a:p>
        </p:txBody>
      </p:sp>
      <p:grpSp>
        <p:nvGrpSpPr>
          <p:cNvPr id="36866" name="Group 9"/>
          <p:cNvGrpSpPr/>
          <p:nvPr/>
        </p:nvGrpSpPr>
        <p:grpSpPr>
          <a:xfrm>
            <a:off x="179388" y="1125538"/>
            <a:ext cx="7923213" cy="2660650"/>
            <a:chOff x="249" y="572"/>
            <a:chExt cx="4991" cy="1676"/>
          </a:xfrm>
        </p:grpSpPr>
        <p:sp>
          <p:nvSpPr>
            <p:cNvPr id="36867" name="Text Box 4"/>
            <p:cNvSpPr txBox="1"/>
            <p:nvPr/>
          </p:nvSpPr>
          <p:spPr>
            <a:xfrm>
              <a:off x="249" y="1325"/>
              <a:ext cx="1316"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文本的角度</a:t>
              </a:r>
            </a:p>
          </p:txBody>
        </p:sp>
        <p:sp>
          <p:nvSpPr>
            <p:cNvPr id="36868" name="AutoShape 5"/>
            <p:cNvSpPr/>
            <p:nvPr/>
          </p:nvSpPr>
          <p:spPr>
            <a:xfrm>
              <a:off x="1383" y="615"/>
              <a:ext cx="91" cy="1633"/>
            </a:xfrm>
            <a:prstGeom prst="leftBrace">
              <a:avLst>
                <a:gd name="adj1" fmla="val 149542"/>
                <a:gd name="adj2" fmla="val 50000"/>
              </a:avLst>
            </a:prstGeom>
            <a:noFill/>
            <a:ln w="25400" cap="flat" cmpd="sng">
              <a:solidFill>
                <a:srgbClr val="000000"/>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6869" name="Text Box 6"/>
            <p:cNvSpPr txBox="1"/>
            <p:nvPr/>
          </p:nvSpPr>
          <p:spPr>
            <a:xfrm>
              <a:off x="1610" y="572"/>
              <a:ext cx="3583" cy="633"/>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实时</a:t>
              </a:r>
              <a:r>
                <a:rPr lang="en-US" altLang="zh-CN" b="1" dirty="0">
                  <a:solidFill>
                    <a:srgbClr val="030301"/>
                  </a:solidFill>
                  <a:latin typeface="Arial" panose="020B0604020202020204" pitchFamily="34" charset="0"/>
                </a:rPr>
                <a:t>(on-line)</a:t>
              </a:r>
              <a:r>
                <a:rPr lang="zh-CN" altLang="en-US" b="1" dirty="0">
                  <a:solidFill>
                    <a:srgbClr val="030301"/>
                  </a:solidFill>
                  <a:latin typeface="Arial" panose="020B0604020202020204" pitchFamily="34" charset="0"/>
                </a:rPr>
                <a:t>文本</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文本可以动态地更新</a:t>
              </a:r>
            </a:p>
            <a:p>
              <a:pPr>
                <a:buClrTx/>
              </a:pPr>
              <a:r>
                <a:rPr lang="zh-CN" altLang="en-US" b="1" dirty="0">
                  <a:solidFill>
                    <a:srgbClr val="030301"/>
                  </a:solidFill>
                  <a:latin typeface="Arial" panose="020B0604020202020204" pitchFamily="34" charset="0"/>
                </a:rPr>
                <a:t>                   例如</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网络入侵监测</a:t>
              </a:r>
            </a:p>
          </p:txBody>
        </p:sp>
        <p:sp>
          <p:nvSpPr>
            <p:cNvPr id="36870" name="Text Box 7"/>
            <p:cNvSpPr txBox="1"/>
            <p:nvPr/>
          </p:nvSpPr>
          <p:spPr>
            <a:xfrm>
              <a:off x="1566" y="1568"/>
              <a:ext cx="3674" cy="633"/>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非实时</a:t>
              </a:r>
              <a:r>
                <a:rPr lang="en-US" altLang="zh-CN" b="1" dirty="0">
                  <a:solidFill>
                    <a:srgbClr val="030301"/>
                  </a:solidFill>
                  <a:latin typeface="Arial" panose="020B0604020202020204" pitchFamily="34" charset="0"/>
                </a:rPr>
                <a:t>(off-line)</a:t>
              </a:r>
              <a:r>
                <a:rPr lang="zh-CN" altLang="en-US" b="1" dirty="0">
                  <a:solidFill>
                    <a:srgbClr val="030301"/>
                  </a:solidFill>
                  <a:latin typeface="Arial" panose="020B0604020202020204" pitchFamily="34" charset="0"/>
                </a:rPr>
                <a:t>文本</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被查找文本是静态的</a:t>
              </a:r>
            </a:p>
            <a:p>
              <a:pPr>
                <a:buClrTx/>
              </a:pPr>
              <a:r>
                <a:rPr lang="zh-CN" altLang="en-US" b="1" dirty="0">
                  <a:solidFill>
                    <a:srgbClr val="030301"/>
                  </a:solidFill>
                  <a:latin typeface="Arial" panose="020B0604020202020204" pitchFamily="34" charset="0"/>
                </a:rPr>
                <a:t>                   例如</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搜索引擎中查找的数据</a:t>
              </a:r>
            </a:p>
          </p:txBody>
        </p:sp>
      </p:grpSp>
      <p:sp>
        <p:nvSpPr>
          <p:cNvPr id="58370"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effectLst>
                  <a:outerShdw blurRad="38100" dist="38100" dir="2700000">
                    <a:srgbClr val="000000"/>
                  </a:outerShdw>
                </a:effectLst>
              </a:rPr>
              <a:t>模式匹配的分类 </a:t>
            </a: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PP_MARK_KEY" val="f4c1f397-7fe3-4aa6-8364-944cfe75bf98"/>
  <p:tag name="COMMONDATA" val="eyJoZGlkIjoiNjRmYTE2MzI2ODUzY2FhMWI0ZjE4ZDc3NmYwZmRjNzY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6de6b0b-dfb0-4746-a7e6-87c6dfa7192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41b0db69-4762-4081-82ae-763523ef1d4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6132</TotalTime>
  <Words>9171</Words>
  <Application>Microsoft Office PowerPoint</Application>
  <PresentationFormat>全屏显示(4:3)</PresentationFormat>
  <Paragraphs>1661</Paragraphs>
  <Slides>60</Slides>
  <Notes>57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-apple-system</vt:lpstr>
      <vt:lpstr>Arial Unicode MS</vt:lpstr>
      <vt:lpstr>等线</vt:lpstr>
      <vt:lpstr>宋体</vt:lpstr>
      <vt:lpstr>Arial</vt:lpstr>
      <vt:lpstr>Courier New</vt:lpstr>
      <vt:lpstr>Franklin Gothic Medium</vt:lpstr>
      <vt:lpstr>Times New Roman</vt:lpstr>
      <vt:lpstr>Wingdings</vt:lpstr>
      <vt:lpstr>1_Office 主题</vt:lpstr>
      <vt:lpstr>PowerPoint 演示文稿</vt:lpstr>
      <vt:lpstr>引    言</vt:lpstr>
      <vt:lpstr>PowerPoint 演示文稿</vt:lpstr>
      <vt:lpstr>PowerPoint 演示文稿</vt:lpstr>
      <vt:lpstr>PowerPoint 演示文稿</vt:lpstr>
      <vt:lpstr>PowerPoint 演示文稿</vt:lpstr>
      <vt:lpstr>PowerPoint 演示文稿</vt:lpstr>
      <vt:lpstr>模式匹配的分类 </vt:lpstr>
      <vt:lpstr>PowerPoint 演示文稿</vt:lpstr>
      <vt:lpstr>PowerPoint 演示文稿</vt:lpstr>
      <vt:lpstr>PowerPoint 演示文稿</vt:lpstr>
      <vt:lpstr>PowerPoint 演示文稿</vt:lpstr>
      <vt:lpstr>PowerPoint 演示文稿</vt:lpstr>
      <vt:lpstr>PowerPoint 演示文稿</vt:lpstr>
      <vt:lpstr>BF 算法</vt:lpstr>
      <vt:lpstr>举例：</vt:lpstr>
      <vt:lpstr>举例：</vt:lpstr>
      <vt:lpstr>PowerPoint 演示文稿</vt:lpstr>
      <vt:lpstr>PowerPoint 演示文稿</vt:lpstr>
      <vt:lpstr>PowerPoint 演示文稿</vt:lpstr>
      <vt:lpstr>PowerPoint 演示文稿</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KMP算法手动推导</vt:lpstr>
      <vt:lpstr>KMP算法手动推导</vt:lpstr>
      <vt:lpstr>KMP算法手动推导</vt:lpstr>
      <vt:lpstr>KMP算法手动推导</vt:lpstr>
      <vt:lpstr>KMP算法手动推导</vt:lpstr>
      <vt:lpstr>KMP算法手动推导</vt:lpstr>
      <vt:lpstr>作业</vt:lpstr>
      <vt:lpstr>KMP代码-匹配函数</vt:lpstr>
      <vt:lpstr>KMP代码-匹配函数</vt:lpstr>
      <vt:lpstr>KMP代码- 求next数组函数</vt:lpstr>
      <vt:lpstr>KMP代码- 求next数组函数</vt:lpstr>
      <vt:lpstr>KMP代码- 求next数组函数</vt:lpstr>
      <vt:lpstr>KMP代码- 求next数组函数</vt:lpstr>
      <vt:lpstr>KMP代码- 求next数组函数</vt:lpstr>
      <vt:lpstr>KMP代码- 求next数组函数</vt:lpstr>
      <vt:lpstr>KMP代码- 求next数组函数</vt:lpstr>
      <vt:lpstr>KMP代码- nextval算法描述</vt:lpstr>
      <vt:lpstr>KMP代码- nextval算法描述</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369 Zephyr</cp:lastModifiedBy>
  <cp:revision>423</cp:revision>
  <dcterms:created xsi:type="dcterms:W3CDTF">2004-08-18T02:07:00Z</dcterms:created>
  <dcterms:modified xsi:type="dcterms:W3CDTF">2024-10-30T14:18:53Z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6B4C86AF93D34828B70BAED0604BF6C7_13</vt:lpwstr>
  </property>
</Properties>
</file>