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29"/>
  </p:handoutMasterIdLst>
  <p:sldIdLst>
    <p:sldId id="501" r:id="rId5"/>
    <p:sldId id="259" r:id="rId7"/>
    <p:sldId id="1878" r:id="rId8"/>
    <p:sldId id="1944" r:id="rId9"/>
    <p:sldId id="1879" r:id="rId10"/>
    <p:sldId id="1880" r:id="rId11"/>
    <p:sldId id="1936" r:id="rId12"/>
    <p:sldId id="1937" r:id="rId13"/>
    <p:sldId id="1938" r:id="rId14"/>
    <p:sldId id="1939" r:id="rId15"/>
    <p:sldId id="394" r:id="rId16"/>
    <p:sldId id="1760" r:id="rId17"/>
    <p:sldId id="1941" r:id="rId18"/>
    <p:sldId id="1945" r:id="rId19"/>
    <p:sldId id="1946" r:id="rId20"/>
    <p:sldId id="1947" r:id="rId21"/>
    <p:sldId id="1948" r:id="rId22"/>
    <p:sldId id="1950" r:id="rId23"/>
    <p:sldId id="1951" r:id="rId24"/>
    <p:sldId id="1953" r:id="rId25"/>
    <p:sldId id="1964" r:id="rId26"/>
    <p:sldId id="1965" r:id="rId27"/>
    <p:sldId id="1966" r:id="rId28"/>
  </p:sldIdLst>
  <p:sldSz cx="9144000" cy="6858000" type="screen4x3"/>
  <p:notesSz cx="6800850" cy="9872345"/>
  <p:custDataLst>
    <p:tags r:id="rId3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08" autoAdjust="0"/>
  </p:normalViewPr>
  <p:slideViewPr>
    <p:cSldViewPr showGuides="1">
      <p:cViewPr varScale="1">
        <p:scale>
          <a:sx n="130" d="100"/>
          <a:sy n="130" d="100"/>
        </p:scale>
        <p:origin x="474" y="126"/>
      </p:cViewPr>
      <p:guideLst>
        <p:guide orient="horz" pos="2153"/>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gs" Target="tags/tag3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7035" cy="494736"/>
          </a:xfrm>
          <a:prstGeom prst="rect">
            <a:avLst/>
          </a:prstGeom>
        </p:spPr>
        <p:txBody>
          <a:bodyPr vert="horz" lIns="90718" tIns="45359" rIns="90718" bIns="45359"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52241" y="1"/>
            <a:ext cx="2947035" cy="494736"/>
          </a:xfrm>
          <a:prstGeom prst="rect">
            <a:avLst/>
          </a:prstGeom>
        </p:spPr>
        <p:txBody>
          <a:bodyPr vert="horz" lIns="90718" tIns="45359" rIns="90718" bIns="45359" rtlCol="0"/>
          <a:lstStyle>
            <a:lvl1pPr algn="r">
              <a:defRPr sz="1200" smtClean="0"/>
            </a:lvl1pPr>
          </a:lstStyle>
          <a:p>
            <a:pPr>
              <a:defRPr/>
            </a:pPr>
            <a:fld id="{EF111691-F249-49BF-AD13-77AC163C2E72}" type="datetimeFigureOut">
              <a:rPr lang="zh-CN" altLang="en-US"/>
            </a:fld>
            <a:endParaRPr lang="zh-CN" altLang="en-US"/>
          </a:p>
        </p:txBody>
      </p:sp>
      <p:sp>
        <p:nvSpPr>
          <p:cNvPr id="4" name="页脚占位符 3"/>
          <p:cNvSpPr>
            <a:spLocks noGrp="1"/>
          </p:cNvSpPr>
          <p:nvPr>
            <p:ph type="ftr" sz="quarter" idx="2"/>
          </p:nvPr>
        </p:nvSpPr>
        <p:spPr>
          <a:xfrm>
            <a:off x="0" y="9377927"/>
            <a:ext cx="2947035" cy="494736"/>
          </a:xfrm>
          <a:prstGeom prst="rect">
            <a:avLst/>
          </a:prstGeom>
        </p:spPr>
        <p:txBody>
          <a:bodyPr vert="horz" lIns="90718" tIns="45359" rIns="90718" bIns="45359"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52241" y="9377927"/>
            <a:ext cx="2947035" cy="494736"/>
          </a:xfrm>
          <a:prstGeom prst="rect">
            <a:avLst/>
          </a:prstGeom>
        </p:spPr>
        <p:txBody>
          <a:bodyPr vert="horz" lIns="90718" tIns="45359" rIns="90718" bIns="45359" rtlCol="0" anchor="b"/>
          <a:lstStyle>
            <a:lvl1pPr algn="r">
              <a:defRPr sz="1200" smtClean="0"/>
            </a:lvl1pPr>
          </a:lstStyle>
          <a:p>
            <a:pPr>
              <a:defRPr/>
            </a:pPr>
            <a:fld id="{ED217722-F9DE-4589-BAF8-332D113C647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47035" cy="493161"/>
          </a:xfrm>
          <a:prstGeom prst="rect">
            <a:avLst/>
          </a:prstGeom>
          <a:noFill/>
          <a:ln w="9525">
            <a:noFill/>
            <a:miter lim="800000"/>
          </a:ln>
          <a:effectLst/>
        </p:spPr>
        <p:txBody>
          <a:bodyPr vert="horz" wrap="square" lIns="90718" tIns="45359" rIns="90718" bIns="45359" numCol="1" anchor="t" anchorCtr="0" compatLnSpc="1"/>
          <a:lstStyle>
            <a:lvl1pPr eaLnBrk="1" hangingPunct="1">
              <a:defRPr kumimoji="1" sz="1200">
                <a:latin typeface="Times New Roman" panose="02020603050405020304" pitchFamily="18" charset="0"/>
              </a:defRPr>
            </a:lvl1pPr>
          </a:lstStyle>
          <a:p>
            <a:pPr>
              <a:defRPr/>
            </a:pPr>
            <a:endParaRPr lang="zh-CN" altLang="en-US"/>
          </a:p>
        </p:txBody>
      </p:sp>
      <p:sp>
        <p:nvSpPr>
          <p:cNvPr id="57347" name="Rectangle 3"/>
          <p:cNvSpPr>
            <a:spLocks noGrp="1" noChangeArrowheads="1"/>
          </p:cNvSpPr>
          <p:nvPr>
            <p:ph type="dt" idx="1"/>
          </p:nvPr>
        </p:nvSpPr>
        <p:spPr bwMode="auto">
          <a:xfrm>
            <a:off x="3853815" y="0"/>
            <a:ext cx="2947035" cy="493161"/>
          </a:xfrm>
          <a:prstGeom prst="rect">
            <a:avLst/>
          </a:prstGeom>
          <a:noFill/>
          <a:ln w="9525">
            <a:noFill/>
            <a:miter lim="800000"/>
          </a:ln>
          <a:effectLst/>
        </p:spPr>
        <p:txBody>
          <a:bodyPr vert="horz" wrap="square" lIns="90718" tIns="45359" rIns="90718" bIns="45359"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31863"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06780" y="4688963"/>
            <a:ext cx="4987290" cy="4443171"/>
          </a:xfrm>
          <a:prstGeom prst="rect">
            <a:avLst/>
          </a:prstGeom>
          <a:noFill/>
          <a:ln w="9525">
            <a:noFill/>
            <a:miter lim="800000"/>
          </a:ln>
          <a:effectLst/>
        </p:spPr>
        <p:txBody>
          <a:bodyPr vert="horz" wrap="square" lIns="90718" tIns="45359" rIns="90718" bIns="45359"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7350" name="Rectangle 6"/>
          <p:cNvSpPr>
            <a:spLocks noGrp="1" noChangeArrowheads="1"/>
          </p:cNvSpPr>
          <p:nvPr>
            <p:ph type="ftr" sz="quarter" idx="4"/>
          </p:nvPr>
        </p:nvSpPr>
        <p:spPr bwMode="auto">
          <a:xfrm>
            <a:off x="0" y="9379504"/>
            <a:ext cx="2947035" cy="493160"/>
          </a:xfrm>
          <a:prstGeom prst="rect">
            <a:avLst/>
          </a:prstGeom>
          <a:noFill/>
          <a:ln w="9525">
            <a:noFill/>
            <a:miter lim="800000"/>
          </a:ln>
          <a:effectLst/>
        </p:spPr>
        <p:txBody>
          <a:bodyPr vert="horz" wrap="square" lIns="90718" tIns="45359" rIns="90718" bIns="45359"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57351" name="Rectangle 7"/>
          <p:cNvSpPr>
            <a:spLocks noGrp="1" noChangeArrowheads="1"/>
          </p:cNvSpPr>
          <p:nvPr>
            <p:ph type="sldNum" sz="quarter" idx="5"/>
          </p:nvPr>
        </p:nvSpPr>
        <p:spPr bwMode="auto">
          <a:xfrm>
            <a:off x="3853815" y="9379504"/>
            <a:ext cx="2947035" cy="493160"/>
          </a:xfrm>
          <a:prstGeom prst="rect">
            <a:avLst/>
          </a:prstGeom>
          <a:noFill/>
          <a:ln w="9525">
            <a:noFill/>
            <a:miter lim="800000"/>
          </a:ln>
          <a:effectLst/>
        </p:spPr>
        <p:txBody>
          <a:bodyPr vert="horz" wrap="square" lIns="90718" tIns="45359" rIns="90718" bIns="45359" numCol="1" anchor="b" anchorCtr="0" compatLnSpc="1"/>
          <a:lstStyle>
            <a:lvl1pPr algn="r" eaLnBrk="1" hangingPunct="1">
              <a:defRPr kumimoji="1" sz="1200">
                <a:latin typeface="Times New Roman" panose="02020603050405020304" pitchFamily="18" charset="0"/>
              </a:defRPr>
            </a:lvl1pPr>
          </a:lstStyle>
          <a:p>
            <a:pPr>
              <a:defRPr/>
            </a:pPr>
            <a:fld id="{C37847A5-3418-4168-BB03-40E320A0CA1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7C12FDF-207D-4315-99CC-760ECF297C1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37235" indent="-283210">
              <a:spcBef>
                <a:spcPct val="30000"/>
              </a:spcBef>
              <a:defRPr sz="1200">
                <a:solidFill>
                  <a:schemeClr val="tx1"/>
                </a:solidFill>
                <a:latin typeface="Arial Narrow" panose="020B0606020202030204" pitchFamily="34" charset="0"/>
                <a:ea typeface="宋体" panose="02010600030101010101" pitchFamily="2" charset="-122"/>
              </a:defRPr>
            </a:lvl2pPr>
            <a:lvl3pPr marL="1134110" indent="-226695">
              <a:spcBef>
                <a:spcPct val="30000"/>
              </a:spcBef>
              <a:defRPr sz="1200">
                <a:solidFill>
                  <a:schemeClr val="tx1"/>
                </a:solidFill>
                <a:latin typeface="Arial Narrow" panose="020B0606020202030204" pitchFamily="34" charset="0"/>
                <a:ea typeface="宋体" panose="02010600030101010101" pitchFamily="2" charset="-122"/>
              </a:defRPr>
            </a:lvl3pPr>
            <a:lvl4pPr marL="1587500" indent="-226695">
              <a:spcBef>
                <a:spcPct val="30000"/>
              </a:spcBef>
              <a:defRPr sz="1200">
                <a:solidFill>
                  <a:schemeClr val="tx1"/>
                </a:solidFill>
                <a:latin typeface="Arial Narrow" panose="020B0606020202030204" pitchFamily="34" charset="0"/>
                <a:ea typeface="宋体" panose="02010600030101010101" pitchFamily="2" charset="-122"/>
              </a:defRPr>
            </a:lvl4pPr>
            <a:lvl5pPr marL="2040890" indent="-226695">
              <a:spcBef>
                <a:spcPct val="30000"/>
              </a:spcBef>
              <a:defRPr sz="1200">
                <a:solidFill>
                  <a:schemeClr val="tx1"/>
                </a:solidFill>
                <a:latin typeface="Arial Narrow" panose="020B0606020202030204" pitchFamily="34" charset="0"/>
                <a:ea typeface="宋体" panose="02010600030101010101" pitchFamily="2" charset="-122"/>
              </a:defRPr>
            </a:lvl5pPr>
            <a:lvl6pPr marL="249491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4830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01695"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55720" indent="-226695"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0E933F3D-3132-4E55-B67E-D84038DB376F}"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235" indent="-283210">
              <a:spcBef>
                <a:spcPct val="30000"/>
              </a:spcBef>
              <a:defRPr kumimoji="1" sz="1200">
                <a:solidFill>
                  <a:schemeClr val="tx1"/>
                </a:solidFill>
                <a:latin typeface="Arial" panose="020B0604020202020204" pitchFamily="34" charset="0"/>
                <a:ea typeface="宋体" panose="02010600030101010101" pitchFamily="2" charset="-122"/>
              </a:defRPr>
            </a:lvl2pPr>
            <a:lvl3pPr marL="1134110" indent="-226695">
              <a:spcBef>
                <a:spcPct val="30000"/>
              </a:spcBef>
              <a:defRPr kumimoji="1" sz="1200">
                <a:solidFill>
                  <a:schemeClr val="tx1"/>
                </a:solidFill>
                <a:latin typeface="Arial" panose="020B0604020202020204" pitchFamily="34" charset="0"/>
                <a:ea typeface="宋体" panose="02010600030101010101" pitchFamily="2" charset="-122"/>
              </a:defRPr>
            </a:lvl3pPr>
            <a:lvl4pPr marL="1587500" indent="-226695">
              <a:spcBef>
                <a:spcPct val="30000"/>
              </a:spcBef>
              <a:defRPr kumimoji="1" sz="1200">
                <a:solidFill>
                  <a:schemeClr val="tx1"/>
                </a:solidFill>
                <a:latin typeface="Arial" panose="020B0604020202020204" pitchFamily="34" charset="0"/>
                <a:ea typeface="宋体" panose="02010600030101010101" pitchFamily="2" charset="-122"/>
              </a:defRPr>
            </a:lvl4pPr>
            <a:lvl5pPr marL="2040890" indent="-226695">
              <a:spcBef>
                <a:spcPct val="30000"/>
              </a:spcBef>
              <a:defRPr kumimoji="1" sz="1200">
                <a:solidFill>
                  <a:schemeClr val="tx1"/>
                </a:solidFill>
                <a:latin typeface="Arial" panose="020B0604020202020204" pitchFamily="34" charset="0"/>
                <a:ea typeface="宋体" panose="02010600030101010101" pitchFamily="2" charset="-122"/>
              </a:defRPr>
            </a:lvl5pPr>
            <a:lvl6pPr marL="249491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0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695"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720" indent="-226695"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xfrm>
            <a:off x="906780" y="4310821"/>
            <a:ext cx="4987290" cy="408393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7241D5B-C7CF-41E9-8BFC-B81285AC3D5F}" type="slidenum">
              <a:rPr lang="en-US" altLang="zh-CN"/>
            </a:fld>
            <a:endParaRPr lang="en-US" altLang="zh-CN"/>
          </a:p>
        </p:txBody>
      </p:sp>
    </p:spTree>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36C2D64-1FDD-46B2-AA0E-566EBA5F5619}" type="slidenum">
              <a:rPr lang="en-US" altLang="zh-CN"/>
            </a:fld>
            <a:endParaRPr lang="en-US" altLang="zh-CN"/>
          </a:p>
        </p:txBody>
      </p:sp>
    </p:spTree>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E2947193-5223-410B-8004-74950257FFBD}" type="slidenum">
              <a:rPr lang="en-US" altLang="zh-CN"/>
            </a:fld>
            <a:endParaRPr lang="en-US" altLang="zh-CN"/>
          </a:p>
        </p:txBody>
      </p:sp>
    </p:spTree>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BA89342B-1D0C-4C87-A696-AE5BD3D6C094}" type="slidenum">
              <a:rPr lang="en-US" altLang="zh-CN"/>
            </a:fld>
            <a:endParaRPr lang="en-US" altLang="zh-CN"/>
          </a:p>
        </p:txBody>
      </p:sp>
    </p:spTree>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CFD1BE-9A24-4ABB-8E66-560EA6A1DFC3}" type="slidenum">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72C963-E0A7-42F7-8FAD-B21C46696F29}" type="slidenum">
              <a:rPr lang="zh-CN" altLang="en-US"/>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4437D3D-CAAF-4017-B871-F905C63F368E}" type="slidenum">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5DA83EA-F16A-41B4-A35C-7CA23289B577}" type="slidenum">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BB843DB-975B-4589-AE69-FB160CC0C245}"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39C28B7-A46D-492B-B924-04F8242A5027}"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92E4ED-E153-4BBF-9C40-4C1BA4B76FE8}"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E8D71257-F651-4830-91FE-B8FD3A2DF0FE}" type="slidenum">
              <a:rPr lang="en-US" altLang="zh-CN"/>
            </a:fld>
            <a:endParaRPr lang="en-US" altLang="zh-CN"/>
          </a:p>
        </p:txBody>
      </p:sp>
    </p:spTree>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D5E5126-C2C7-4B90-8322-5292A2A408B2}"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C946550-8C4D-4F6D-A434-8579F080076E}"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4DE6D23-AE9F-4212-9947-F857A2BFEF8A}"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A0B9D0-2EDD-4D8B-9176-4274A3030CE1}"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标题 3"/>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7626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806450" y="1233488"/>
            <a:ext cx="8229600" cy="4530725"/>
          </a:xfrm>
        </p:spPr>
        <p:txBody>
          <a:bodyPr/>
          <a:lstStyle/>
          <a:p>
            <a:pPr lvl="0"/>
            <a:endParaRPr lang="zh-CN" altLang="en-US" noProof="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12" y="277813"/>
            <a:ext cx="8579074"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6231B0DD-5CA8-413B-9D98-C20793B9E886}" type="slidenum">
              <a:rPr lang="en-US" altLang="zh-CN"/>
            </a:fld>
            <a:endParaRPr lang="en-US" altLang="zh-CN"/>
          </a:p>
        </p:txBody>
      </p:sp>
    </p:spTree>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zh-CN" altLang="zh-CN"/>
          </a:p>
        </p:txBody>
      </p:sp>
      <p:sp>
        <p:nvSpPr>
          <p:cNvPr id="9" name="Rectangle 11"/>
          <p:cNvSpPr>
            <a:spLocks noGrp="1" noChangeArrowheads="1"/>
          </p:cNvSpPr>
          <p:nvPr>
            <p:ph type="sldNum" sz="quarter" idx="12"/>
          </p:nvPr>
        </p:nvSpPr>
        <p:spPr/>
        <p:txBody>
          <a:bodyPr/>
          <a:lstStyle>
            <a:lvl1pPr>
              <a:defRPr/>
            </a:lvl1pPr>
          </a:lstStyle>
          <a:p>
            <a:pPr>
              <a:defRPr/>
            </a:pPr>
            <a:fld id="{156EC62F-676E-4536-9A52-2309C69F88B2}" type="slidenum">
              <a:rPr lang="en-US" altLang="zh-CN"/>
            </a:fld>
            <a:endParaRPr lang="en-US" altLang="zh-CN"/>
          </a:p>
        </p:txBody>
      </p:sp>
    </p:spTree>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zh-CN" altLang="zh-CN"/>
          </a:p>
        </p:txBody>
      </p:sp>
      <p:sp>
        <p:nvSpPr>
          <p:cNvPr id="5" name="Rectangle 11"/>
          <p:cNvSpPr>
            <a:spLocks noGrp="1" noChangeArrowheads="1"/>
          </p:cNvSpPr>
          <p:nvPr>
            <p:ph type="sldNum" sz="quarter" idx="12"/>
          </p:nvPr>
        </p:nvSpPr>
        <p:spPr/>
        <p:txBody>
          <a:bodyPr/>
          <a:lstStyle>
            <a:lvl1pPr>
              <a:defRPr/>
            </a:lvl1pPr>
          </a:lstStyle>
          <a:p>
            <a:pPr>
              <a:defRPr/>
            </a:pPr>
            <a:fld id="{F5A6F8B4-B054-4685-9B5D-BD1CE4E33E85}" type="slidenum">
              <a:rPr lang="en-US" altLang="zh-CN"/>
            </a:fld>
            <a:endParaRPr lang="en-US" altLang="zh-CN"/>
          </a:p>
        </p:txBody>
      </p:sp>
    </p:spTree>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zh-CN" altLang="zh-CN"/>
          </a:p>
        </p:txBody>
      </p:sp>
      <p:sp>
        <p:nvSpPr>
          <p:cNvPr id="4" name="Rectangle 11"/>
          <p:cNvSpPr>
            <a:spLocks noGrp="1" noChangeArrowheads="1"/>
          </p:cNvSpPr>
          <p:nvPr>
            <p:ph type="sldNum" sz="quarter" idx="12"/>
          </p:nvPr>
        </p:nvSpPr>
        <p:spPr/>
        <p:txBody>
          <a:bodyPr/>
          <a:lstStyle>
            <a:lvl1pPr>
              <a:defRPr/>
            </a:lvl1pPr>
          </a:lstStyle>
          <a:p>
            <a:pPr>
              <a:defRPr/>
            </a:pPr>
            <a:fld id="{D2D38BD6-CD08-4B18-A00E-213EF5559B38}" type="slidenum">
              <a:rPr lang="en-US" altLang="zh-CN"/>
            </a:fld>
            <a:endParaRPr lang="en-US" altLang="zh-CN"/>
          </a:p>
        </p:txBody>
      </p:sp>
    </p:spTree>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0A0BF579-F828-4DD0-9748-1571BF19EE5D}" type="slidenum">
              <a:rPr lang="en-US" altLang="zh-CN"/>
            </a:fld>
            <a:endParaRPr lang="en-US" altLang="zh-CN"/>
          </a:p>
        </p:txBody>
      </p:sp>
    </p:spTree>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0FDC05E3-AD46-4E9C-B21F-7DEECDF53CB4}" type="slidenum">
              <a:rPr lang="en-US" altLang="zh-CN"/>
            </a:fld>
            <a:endParaRPr lang="en-US" altLang="zh-CN"/>
          </a:p>
        </p:txBody>
      </p:sp>
    </p:spTree>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927100"/>
            <a:ext cx="8991600" cy="4495800"/>
            <a:chOff x="0" y="584"/>
            <a:chExt cx="5664" cy="2832"/>
          </a:xfrm>
        </p:grpSpPr>
        <p:sp>
          <p:nvSpPr>
            <p:cNvPr id="1032"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AutoShape 5"/>
            <p:cNvSpPr>
              <a:spLocks noChangeArrowheads="1"/>
            </p:cNvSpPr>
            <p:nvPr userDrawn="1"/>
          </p:nvSpPr>
          <p:spPr bwMode="blackWhite">
            <a:xfrm>
              <a:off x="0" y="872"/>
              <a:ext cx="5664" cy="1152"/>
            </a:xfrm>
            <a:custGeom>
              <a:avLst/>
              <a:gdLst>
                <a:gd name="T0" fmla="*/ 0 w 4917"/>
                <a:gd name="T1" fmla="*/ 0 h 1000"/>
                <a:gd name="T2" fmla="*/ 7775 w 4917"/>
                <a:gd name="T3" fmla="*/ 0 h 1000"/>
                <a:gd name="T4" fmla="*/ 8657 w 4917"/>
                <a:gd name="T5" fmla="*/ 881 h 1000"/>
                <a:gd name="T6" fmla="*/ 7777 w 4917"/>
                <a:gd name="T7" fmla="*/ 1761 h 1000"/>
                <a:gd name="T8" fmla="*/ 0 w 4917"/>
                <a:gd name="T9" fmla="*/ 176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p:cNvSpPr>
              <a:spLocks noChangeShapeType="1"/>
            </p:cNvSpPr>
            <p:nvPr userDrawn="1"/>
          </p:nvSpPr>
          <p:spPr bwMode="auto">
            <a:xfrm>
              <a:off x="0" y="1928"/>
              <a:ext cx="5232" cy="0"/>
            </a:xfrm>
            <a:prstGeom prst="line">
              <a:avLst/>
            </a:prstGeom>
            <a:noFill/>
            <a:ln w="508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 name="Rectangle 9"/>
          <p:cNvSpPr>
            <a:spLocks noGrp="1" noChangeArrowheads="1"/>
          </p:cNvSpPr>
          <p:nvPr>
            <p:ph type="dt" sz="half" idx="2"/>
          </p:nvPr>
        </p:nvSpPr>
        <p:spPr bwMode="auto">
          <a:xfrm>
            <a:off x="457200" y="6248400"/>
            <a:ext cx="2133600" cy="471488"/>
          </a:xfrm>
          <a:prstGeom prst="rect">
            <a:avLst/>
          </a:prstGeom>
          <a:ln>
            <a:miter lim="800000"/>
          </a:ln>
        </p:spPr>
        <p:txBody>
          <a:bodyPr vert="horz" wrap="square" lIns="91440" tIns="45720" rIns="91440" bIns="45720" numCol="1" anchor="b" anchorCtr="0" compatLnSpc="1"/>
          <a:lstStyle>
            <a:lvl1pPr algn="l" eaLnBrk="1" hangingPunct="1">
              <a:defRPr sz="1200" b="0">
                <a:latin typeface="+mn-lt"/>
                <a:ea typeface="+mn-ea"/>
              </a:defRPr>
            </a:lvl1pPr>
          </a:lstStyle>
          <a:p>
            <a:pPr>
              <a:defRPr/>
            </a:pPr>
            <a:endParaRPr lang="en-US" altLang="zh-CN"/>
          </a:p>
        </p:txBody>
      </p:sp>
      <p:sp>
        <p:nvSpPr>
          <p:cNvPr id="20" name="Rectangle 10"/>
          <p:cNvSpPr>
            <a:spLocks noGrp="1" noChangeArrowheads="1"/>
          </p:cNvSpPr>
          <p:nvPr>
            <p:ph type="ftr" sz="quarter" idx="3"/>
          </p:nvPr>
        </p:nvSpPr>
        <p:spPr bwMode="auto">
          <a:xfrm>
            <a:off x="3124200" y="6253163"/>
            <a:ext cx="2895600" cy="457200"/>
          </a:xfrm>
          <a:prstGeom prst="rect">
            <a:avLst/>
          </a:prstGeom>
          <a:ln>
            <a:miter lim="800000"/>
          </a:ln>
        </p:spPr>
        <p:txBody>
          <a:bodyPr vert="horz" wrap="square" lIns="91440" tIns="45720" rIns="91440" bIns="45720" numCol="1" anchor="b" anchorCtr="0" compatLnSpc="1"/>
          <a:lstStyle>
            <a:lvl1pPr algn="ctr" eaLnBrk="1" hangingPunct="1">
              <a:defRPr sz="1200" b="0">
                <a:latin typeface="+mn-lt"/>
              </a:defRPr>
            </a:lvl1pPr>
          </a:lstStyle>
          <a:p>
            <a:pPr>
              <a:defRPr/>
            </a:pPr>
            <a:endParaRPr lang="zh-CN" altLang="zh-CN"/>
          </a:p>
        </p:txBody>
      </p:sp>
      <p:sp>
        <p:nvSpPr>
          <p:cNvPr id="21" name="Rectangle 11"/>
          <p:cNvSpPr>
            <a:spLocks noGrp="1" noChangeArrowheads="1"/>
          </p:cNvSpPr>
          <p:nvPr>
            <p:ph type="sldNum" sz="quarter" idx="4"/>
          </p:nvPr>
        </p:nvSpPr>
        <p:spPr bwMode="auto">
          <a:xfrm>
            <a:off x="6553200" y="6248400"/>
            <a:ext cx="2133600" cy="471488"/>
          </a:xfrm>
          <a:prstGeom prst="rect">
            <a:avLst/>
          </a:prstGeom>
          <a:ln>
            <a:miter lim="800000"/>
          </a:ln>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8AE5B700-EE1E-4D63-B1C2-C88A146C7A2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115888"/>
            <a:ext cx="8686800" cy="6096000"/>
            <a:chOff x="0" y="96"/>
            <a:chExt cx="5472" cy="3840"/>
          </a:xfrm>
        </p:grpSpPr>
        <p:sp>
          <p:nvSpPr>
            <p:cNvPr id="2054" name="AutoShape 3"/>
            <p:cNvSpPr>
              <a:spLocks noChangeArrowheads="1"/>
            </p:cNvSpPr>
            <p:nvPr userDrawn="1"/>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5" name="AutoShape 4"/>
            <p:cNvSpPr>
              <a:spLocks noChangeArrowheads="1"/>
            </p:cNvSpPr>
            <p:nvPr userDrawn="1"/>
          </p:nvSpPr>
          <p:spPr bwMode="blackWhite">
            <a:xfrm>
              <a:off x="0" y="96"/>
              <a:ext cx="5376" cy="768"/>
            </a:xfrm>
            <a:custGeom>
              <a:avLst/>
              <a:gdLst>
                <a:gd name="T0" fmla="*/ 0 w 7000"/>
                <a:gd name="T1" fmla="*/ 0 h 1000"/>
                <a:gd name="T2" fmla="*/ 2261 w 7000"/>
                <a:gd name="T3" fmla="*/ 0 h 1000"/>
                <a:gd name="T4" fmla="*/ 2435 w 7000"/>
                <a:gd name="T5" fmla="*/ 174 h 1000"/>
                <a:gd name="T6" fmla="*/ 2262 w 7000"/>
                <a:gd name="T7" fmla="*/ 348 h 1000"/>
                <a:gd name="T8" fmla="*/ 0 w 7000"/>
                <a:gd name="T9" fmla="*/ 34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p:cNvSpPr>
              <a:spLocks noChangeShapeType="1"/>
            </p:cNvSpPr>
            <p:nvPr userDrawn="1"/>
          </p:nvSpPr>
          <p:spPr bwMode="auto">
            <a:xfrm>
              <a:off x="0" y="768"/>
              <a:ext cx="508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2053" name="Picture 11" descr="index2008_03"/>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97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6B08F23A-9504-4358-88BF-208BD38AFAEB}"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4.xml"/><Relationship Id="rId2" Type="http://schemas.openxmlformats.org/officeDocument/2006/relationships/image" Target="../media/image8.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4.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4.xml"/><Relationship Id="rId7" Type="http://schemas.openxmlformats.org/officeDocument/2006/relationships/image" Target="../media/image14.wmf"/><Relationship Id="rId6" Type="http://schemas.openxmlformats.org/officeDocument/2006/relationships/oleObject" Target="../embeddings/oleObject2.bin"/><Relationship Id="rId5" Type="http://schemas.openxmlformats.org/officeDocument/2006/relationships/tags" Target="../tags/tag9.xml"/><Relationship Id="rId4" Type="http://schemas.openxmlformats.org/officeDocument/2006/relationships/image" Target="../media/image13.wmf"/><Relationship Id="rId3" Type="http://schemas.openxmlformats.org/officeDocument/2006/relationships/oleObject" Target="../embeddings/oleObject1.bin"/><Relationship Id="rId2" Type="http://schemas.openxmlformats.org/officeDocument/2006/relationships/tags" Target="../tags/tag8.xml"/><Relationship Id="rId10" Type="http://schemas.openxmlformats.org/officeDocument/2006/relationships/notesSlide" Target="../notesSlides/notesSlide15.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tags" Target="../tags/tag12.xml"/><Relationship Id="rId4" Type="http://schemas.openxmlformats.org/officeDocument/2006/relationships/image" Target="../media/image15.wmf"/><Relationship Id="rId3" Type="http://schemas.openxmlformats.org/officeDocument/2006/relationships/oleObject" Target="../embeddings/oleObject3.bin"/><Relationship Id="rId2" Type="http://schemas.openxmlformats.org/officeDocument/2006/relationships/tags" Target="../tags/tag11.xml"/><Relationship Id="rId11" Type="http://schemas.openxmlformats.org/officeDocument/2006/relationships/notesSlide" Target="../notesSlides/notesSlide16.xml"/><Relationship Id="rId10" Type="http://schemas.openxmlformats.org/officeDocument/2006/relationships/vmlDrawing" Target="../drawings/vmlDrawing2.v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3.vml"/><Relationship Id="rId7" Type="http://schemas.openxmlformats.org/officeDocument/2006/relationships/slideLayout" Target="../slideLayouts/slideLayout24.x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17.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4.vml"/><Relationship Id="rId6" Type="http://schemas.openxmlformats.org/officeDocument/2006/relationships/slideLayout" Target="../slideLayouts/slideLayout24.xml"/><Relationship Id="rId5" Type="http://schemas.openxmlformats.org/officeDocument/2006/relationships/image" Target="../media/image20.wmf"/><Relationship Id="rId4" Type="http://schemas.openxmlformats.org/officeDocument/2006/relationships/oleObject" Target="../embeddings/oleObject5.bin"/><Relationship Id="rId3" Type="http://schemas.openxmlformats.org/officeDocument/2006/relationships/tags" Target="../tags/tag19.xml"/><Relationship Id="rId2" Type="http://schemas.openxmlformats.org/officeDocument/2006/relationships/image" Target="../media/image19.png"/><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4.xml"/><Relationship Id="rId3" Type="http://schemas.openxmlformats.org/officeDocument/2006/relationships/image" Target="../media/image22.png"/><Relationship Id="rId2" Type="http://schemas.openxmlformats.org/officeDocument/2006/relationships/tags" Target="../tags/tag2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5.vml"/><Relationship Id="rId7" Type="http://schemas.openxmlformats.org/officeDocument/2006/relationships/slideLayout" Target="../slideLayouts/slideLayout24.x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media/image25.wmf"/><Relationship Id="rId7" Type="http://schemas.openxmlformats.org/officeDocument/2006/relationships/oleObject" Target="../embeddings/oleObject8.bin"/><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24.wmf"/><Relationship Id="rId2" Type="http://schemas.openxmlformats.org/officeDocument/2006/relationships/oleObject" Target="../embeddings/oleObject7.bin"/><Relationship Id="rId11" Type="http://schemas.openxmlformats.org/officeDocument/2006/relationships/vmlDrawing" Target="../drawings/vmlDrawing6.vml"/><Relationship Id="rId10" Type="http://schemas.openxmlformats.org/officeDocument/2006/relationships/slideLayout" Target="../slideLayouts/slideLayout24.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34.xml"/><Relationship Id="rId7" Type="http://schemas.openxmlformats.org/officeDocument/2006/relationships/image" Target="../media/image27.wmf"/><Relationship Id="rId6" Type="http://schemas.openxmlformats.org/officeDocument/2006/relationships/oleObject" Target="../embeddings/oleObject10.bin"/><Relationship Id="rId5" Type="http://schemas.openxmlformats.org/officeDocument/2006/relationships/tags" Target="../tags/tag33.xml"/><Relationship Id="rId4" Type="http://schemas.openxmlformats.org/officeDocument/2006/relationships/image" Target="../media/image26.wmf"/><Relationship Id="rId3" Type="http://schemas.openxmlformats.org/officeDocument/2006/relationships/oleObject" Target="../embeddings/oleObject9.bin"/><Relationship Id="rId2" Type="http://schemas.openxmlformats.org/officeDocument/2006/relationships/tags" Target="../tags/tag32.xml"/><Relationship Id="rId10" Type="http://schemas.openxmlformats.org/officeDocument/2006/relationships/vmlDrawing" Target="../drawings/vmlDrawing7.v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4.xml"/><Relationship Id="rId2" Type="http://schemas.openxmlformats.org/officeDocument/2006/relationships/image" Target="../media/image7.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3190" y="1557655"/>
            <a:ext cx="8912860" cy="791845"/>
          </a:xfrm>
        </p:spPr>
        <p:txBody>
          <a:bodyPr/>
          <a:lstStyle/>
          <a:p>
            <a:pPr eaLnBrk="1" hangingPunct="1"/>
            <a:r>
              <a:rPr lang="en-US" altLang="zh-CN" b="1"/>
              <a:t>Linux 0.00</a:t>
            </a:r>
            <a:br>
              <a:rPr lang="zh-CN" altLang="en-US"/>
            </a:br>
            <a:endParaRPr lang="zh-CN" altLang="en-US" sz="3600" b="1">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boot.s</a:t>
            </a:r>
            <a:endParaRPr lang="en-US" altLang="zh-CN" b="1" dirty="0">
              <a:latin typeface="Times New Roman" panose="02020603050405020304" pitchFamily="18" charset="0"/>
              <a:ea typeface="+mn-ea"/>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 name="图片 2"/>
          <p:cNvPicPr>
            <a:picLocks noChangeAspect="1"/>
          </p:cNvPicPr>
          <p:nvPr>
            <p:custDataLst>
              <p:tags r:id="rId1"/>
            </p:custDataLst>
          </p:nvPr>
        </p:nvPicPr>
        <p:blipFill>
          <a:blip r:embed="rId2"/>
          <a:stretch>
            <a:fillRect/>
          </a:stretch>
        </p:blipFill>
        <p:spPr>
          <a:xfrm>
            <a:off x="85725" y="1844358"/>
            <a:ext cx="8914567" cy="405022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boot.s</a:t>
            </a:r>
            <a:endParaRPr lang="zh-CN" altLang="en-US" dirty="0">
              <a:latin typeface="+mn-ea"/>
              <a:ea typeface="+mn-ea"/>
            </a:endParaRPr>
          </a:p>
        </p:txBody>
      </p:sp>
      <p:sp>
        <p:nvSpPr>
          <p:cNvPr id="346115" name="Rectangle 3"/>
          <p:cNvSpPr>
            <a:spLocks noGrp="1" noChangeArrowheads="1"/>
          </p:cNvSpPr>
          <p:nvPr>
            <p:ph type="body" idx="1"/>
          </p:nvPr>
        </p:nvSpPr>
        <p:spPr>
          <a:xfrm>
            <a:off x="611560" y="1484402"/>
            <a:ext cx="8229600" cy="4471988"/>
          </a:xfrm>
        </p:spPr>
        <p:txBody>
          <a:bodyPr/>
          <a:lstStyle/>
          <a:p>
            <a:pPr eaLnBrk="1" hangingPunct="1">
              <a:lnSpc>
                <a:spcPct val="90000"/>
              </a:lnSpc>
              <a:spcAft>
                <a:spcPct val="30000"/>
              </a:spcAft>
              <a:buClr>
                <a:srgbClr val="9900FF"/>
              </a:buClr>
              <a:buFont typeface="Wingdings" panose="05000000000000000000" pitchFamily="2" charset="2"/>
              <a:buChar char="n"/>
            </a:pPr>
            <a:r>
              <a:rPr lang="en-US" sz="2400" b="1">
                <a:latin typeface="Times New Roman" panose="02020603050405020304" pitchFamily="18" charset="0"/>
                <a:cs typeface="Times New Roman" panose="02020603050405020304" pitchFamily="18" charset="0"/>
              </a:rPr>
              <a:t>lidt</a:t>
            </a:r>
            <a:r>
              <a:rPr sz="2400" b="1">
                <a:latin typeface="Times New Roman" panose="02020603050405020304" pitchFamily="18" charset="0"/>
                <a:cs typeface="Times New Roman" panose="02020603050405020304" pitchFamily="18" charset="0"/>
              </a:rPr>
              <a:t>指令用于把内存中的限长值和基地址操作数加载到IDTR寄存器中</a:t>
            </a:r>
            <a:endParaRPr sz="2400" b="1">
              <a:latin typeface="Times New Roman" panose="02020603050405020304" pitchFamily="18" charset="0"/>
              <a:cs typeface="Times New Roman" panose="02020603050405020304" pitchFamily="18" charset="0"/>
            </a:endParaRPr>
          </a:p>
          <a:p>
            <a:pPr lvl="0" eaLnBrk="1" hangingPunct="1">
              <a:lnSpc>
                <a:spcPct val="90000"/>
              </a:lnSpc>
              <a:spcAft>
                <a:spcPct val="30000"/>
              </a:spcAft>
              <a:buClr>
                <a:srgbClr val="9900FF"/>
              </a:buClr>
              <a:buFont typeface="Wingdings" panose="05000000000000000000" charset="0"/>
              <a:buChar char="n"/>
            </a:pPr>
            <a:r>
              <a:rPr lang="en-US" sz="2400" b="1">
                <a:latin typeface="Times New Roman" panose="02020603050405020304" pitchFamily="18" charset="0"/>
                <a:cs typeface="Times New Roman" panose="02020603050405020304" pitchFamily="18" charset="0"/>
                <a:sym typeface="+mn-ea"/>
              </a:rPr>
              <a:t>lgdt</a:t>
            </a:r>
            <a:r>
              <a:rPr sz="2400" b="1">
                <a:latin typeface="Times New Roman" panose="02020603050405020304" pitchFamily="18" charset="0"/>
                <a:cs typeface="Times New Roman" panose="02020603050405020304" pitchFamily="18" charset="0"/>
                <a:sym typeface="+mn-ea"/>
              </a:rPr>
              <a:t>指令用于把内存中的限长值和基地址操作数加载到</a:t>
            </a:r>
            <a:r>
              <a:rPr lang="en-US" sz="2400" b="1">
                <a:latin typeface="Times New Roman" panose="02020603050405020304" pitchFamily="18" charset="0"/>
                <a:cs typeface="Times New Roman" panose="02020603050405020304" pitchFamily="18" charset="0"/>
                <a:sym typeface="+mn-ea"/>
              </a:rPr>
              <a:t>G</a:t>
            </a:r>
            <a:r>
              <a:rPr sz="2400" b="1">
                <a:latin typeface="Times New Roman" panose="02020603050405020304" pitchFamily="18" charset="0"/>
                <a:cs typeface="Times New Roman" panose="02020603050405020304" pitchFamily="18" charset="0"/>
                <a:sym typeface="+mn-ea"/>
              </a:rPr>
              <a:t>DTR寄存器中</a:t>
            </a:r>
            <a:endParaRPr sz="2400" b="1">
              <a:latin typeface="Times New Roman" panose="02020603050405020304" pitchFamily="18" charset="0"/>
              <a:cs typeface="Times New Roman" panose="02020603050405020304" pitchFamily="18" charset="0"/>
            </a:endParaRPr>
          </a:p>
          <a:p>
            <a:pPr lvl="0" eaLnBrk="1" hangingPunct="1">
              <a:lnSpc>
                <a:spcPct val="90000"/>
              </a:lnSpc>
              <a:spcAft>
                <a:spcPct val="30000"/>
              </a:spcAft>
              <a:buClr>
                <a:srgbClr val="9900FF"/>
              </a:buClr>
              <a:buFont typeface="Wingdings" panose="05000000000000000000" charset="0"/>
              <a:buChar char="n"/>
            </a:pPr>
            <a:r>
              <a:rPr lang="zh-CN" altLang="en-US" sz="2400" b="1" dirty="0">
                <a:solidFill>
                  <a:schemeClr val="tx2"/>
                </a:solidFill>
                <a:latin typeface="Times New Roman" panose="02020603050405020304" pitchFamily="18" charset="0"/>
                <a:cs typeface="Times New Roman" panose="02020603050405020304" pitchFamily="18" charset="0"/>
              </a:rPr>
              <a:t>代码中</a:t>
            </a:r>
            <a:r>
              <a:rPr lang="en-US" altLang="zh-CN" sz="2400" b="1" dirty="0">
                <a:solidFill>
                  <a:schemeClr val="tx2"/>
                </a:solidFill>
                <a:latin typeface="Times New Roman" panose="02020603050405020304" pitchFamily="18" charset="0"/>
                <a:cs typeface="Times New Roman" panose="02020603050405020304" pitchFamily="18" charset="0"/>
              </a:rPr>
              <a:t>GDT</a:t>
            </a:r>
            <a:r>
              <a:rPr lang="zh-CN" altLang="en-US" sz="2400" b="1" dirty="0">
                <a:solidFill>
                  <a:schemeClr val="tx2"/>
                </a:solidFill>
                <a:latin typeface="Times New Roman" panose="02020603050405020304" pitchFamily="18" charset="0"/>
                <a:cs typeface="Times New Roman" panose="02020603050405020304" pitchFamily="18" charset="0"/>
              </a:rPr>
              <a:t>有三个段描述符，第一个描述符为</a:t>
            </a:r>
            <a:r>
              <a:rPr lang="en-US" altLang="zh-CN" sz="2400" b="1" dirty="0">
                <a:solidFill>
                  <a:schemeClr val="tx2"/>
                </a:solidFill>
                <a:latin typeface="Times New Roman" panose="02020603050405020304" pitchFamily="18" charset="0"/>
                <a:cs typeface="Times New Roman" panose="02020603050405020304" pitchFamily="18" charset="0"/>
              </a:rPr>
              <a:t>NULL</a:t>
            </a:r>
            <a:endParaRPr lang="en-US" altLang="zh-CN" sz="2400" b="1" dirty="0">
              <a:solidFill>
                <a:schemeClr val="tx2"/>
              </a:solidFill>
              <a:latin typeface="Times New Roman" panose="02020603050405020304" pitchFamily="18" charset="0"/>
              <a:cs typeface="Times New Roman" panose="02020603050405020304" pitchFamily="18" charset="0"/>
            </a:endParaRPr>
          </a:p>
          <a:p>
            <a:pPr lvl="0" eaLnBrk="1" hangingPunct="1">
              <a:lnSpc>
                <a:spcPct val="90000"/>
              </a:lnSpc>
              <a:spcAft>
                <a:spcPct val="30000"/>
              </a:spcAft>
              <a:buClr>
                <a:srgbClr val="9900FF"/>
              </a:buClr>
              <a:buFont typeface="Wingdings" panose="05000000000000000000" charset="0"/>
              <a:buChar char="n"/>
            </a:pPr>
            <a:endParaRPr lang="en-US" altLang="zh-CN" sz="2400" b="1" dirty="0">
              <a:solidFill>
                <a:schemeClr val="tx2"/>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5" name="图片 4"/>
          <p:cNvPicPr>
            <a:picLocks noChangeAspect="1"/>
          </p:cNvPicPr>
          <p:nvPr/>
        </p:nvPicPr>
        <p:blipFill>
          <a:blip r:embed="rId1"/>
          <a:stretch>
            <a:fillRect/>
          </a:stretch>
        </p:blipFill>
        <p:spPr>
          <a:xfrm>
            <a:off x="1835150" y="3860800"/>
            <a:ext cx="5389245" cy="2554605"/>
          </a:xfrm>
          <a:prstGeom prst="rect">
            <a:avLst/>
          </a:prstGeom>
        </p:spPr>
      </p:pic>
      <p:sp>
        <p:nvSpPr>
          <p:cNvPr id="6" name="文本框 5"/>
          <p:cNvSpPr txBox="1"/>
          <p:nvPr/>
        </p:nvSpPr>
        <p:spPr>
          <a:xfrm>
            <a:off x="467360" y="5013325"/>
            <a:ext cx="1168400" cy="306705"/>
          </a:xfrm>
          <a:prstGeom prst="rect">
            <a:avLst/>
          </a:prstGeom>
          <a:noFill/>
        </p:spPr>
        <p:txBody>
          <a:bodyPr wrap="square" rtlCol="0">
            <a:spAutoFit/>
          </a:bodyPr>
          <a:p>
            <a:r>
              <a:rPr lang="en-US" altLang="zh-CN" sz="1400"/>
              <a:t>G=1</a:t>
            </a:r>
            <a:r>
              <a:rPr lang="zh-CN" altLang="en-US" sz="1400"/>
              <a:t>则</a:t>
            </a:r>
            <a:r>
              <a:rPr lang="en-US" altLang="zh-CN" sz="1400"/>
              <a:t> 4kB</a:t>
            </a:r>
            <a:endParaRPr lang="en-US" altLang="zh-CN" sz="1400"/>
          </a:p>
        </p:txBody>
      </p:sp>
      <p:sp>
        <p:nvSpPr>
          <p:cNvPr id="7" name="文本框 6"/>
          <p:cNvSpPr txBox="1"/>
          <p:nvPr>
            <p:custDataLst>
              <p:tags r:id="rId2"/>
            </p:custDataLst>
          </p:nvPr>
        </p:nvSpPr>
        <p:spPr>
          <a:xfrm>
            <a:off x="7386955" y="4982845"/>
            <a:ext cx="1511935" cy="953135"/>
          </a:xfrm>
          <a:prstGeom prst="rect">
            <a:avLst/>
          </a:prstGeom>
          <a:noFill/>
        </p:spPr>
        <p:txBody>
          <a:bodyPr wrap="square" rtlCol="0">
            <a:spAutoFit/>
          </a:bodyPr>
          <a:p>
            <a:r>
              <a:rPr lang="en-US" altLang="zh-CN" sz="1400"/>
              <a:t>P=1</a:t>
            </a:r>
            <a:r>
              <a:rPr lang="zh-CN" altLang="en-US" sz="1400"/>
              <a:t>则在内存中</a:t>
            </a:r>
            <a:r>
              <a:rPr lang="en-US" altLang="zh-CN" sz="1400"/>
              <a:t>;</a:t>
            </a:r>
            <a:endParaRPr lang="zh-CN" altLang="en-US" sz="1400"/>
          </a:p>
          <a:p>
            <a:r>
              <a:rPr lang="en-US" altLang="zh-CN" sz="1400"/>
              <a:t>DPL=0 </a:t>
            </a:r>
            <a:r>
              <a:rPr lang="zh-CN" altLang="en-US" sz="1400"/>
              <a:t>特权</a:t>
            </a:r>
            <a:r>
              <a:rPr lang="en-US" altLang="zh-CN" sz="1400"/>
              <a:t>0</a:t>
            </a:r>
            <a:r>
              <a:rPr lang="zh-CN" altLang="en-US" sz="1400"/>
              <a:t>级</a:t>
            </a:r>
            <a:r>
              <a:rPr lang="en-US" altLang="zh-CN" sz="1400"/>
              <a:t>;</a:t>
            </a:r>
            <a:endParaRPr lang="zh-CN" altLang="en-US" sz="1400"/>
          </a:p>
          <a:p>
            <a:r>
              <a:rPr lang="en-US" altLang="zh-CN" sz="1400"/>
              <a:t>TYPE=0x1010</a:t>
            </a:r>
            <a:endParaRPr lang="zh-CN" altLang="en-US" sz="1400"/>
          </a:p>
          <a:p>
            <a:endParaRPr lang="zh-CN" altLang="en-US" sz="1400"/>
          </a:p>
        </p:txBody>
      </p:sp>
      <p:cxnSp>
        <p:nvCxnSpPr>
          <p:cNvPr id="8" name="直接连接符 7"/>
          <p:cNvCxnSpPr/>
          <p:nvPr/>
        </p:nvCxnSpPr>
        <p:spPr>
          <a:xfrm>
            <a:off x="3545205" y="6000750"/>
            <a:ext cx="514350" cy="0"/>
          </a:xfrm>
          <a:prstGeom prst="line">
            <a:avLst/>
          </a:prstGeom>
          <a:solidFill>
            <a:schemeClr val="accent1"/>
          </a:solidFill>
          <a:ln w="9525" cap="flat" cmpd="sng" algn="ctr">
            <a:solidFill>
              <a:srgbClr val="C00000"/>
            </a:solidFill>
            <a:prstDash val="solid"/>
            <a:miter lim="800000"/>
            <a:headEnd type="none" w="med" len="med"/>
            <a:tailEnd type="none" w="med" len="med"/>
          </a:ln>
        </p:spPr>
      </p:cxnSp>
      <p:cxnSp>
        <p:nvCxnSpPr>
          <p:cNvPr id="9" name="直接连接符 8"/>
          <p:cNvCxnSpPr/>
          <p:nvPr>
            <p:custDataLst>
              <p:tags r:id="rId3"/>
            </p:custDataLst>
          </p:nvPr>
        </p:nvCxnSpPr>
        <p:spPr>
          <a:xfrm>
            <a:off x="6012180" y="6021070"/>
            <a:ext cx="514350" cy="0"/>
          </a:xfrm>
          <a:prstGeom prst="line">
            <a:avLst/>
          </a:prstGeom>
          <a:solidFill>
            <a:schemeClr val="accent1"/>
          </a:solidFill>
          <a:ln w="9525" cap="flat" cmpd="sng" algn="ctr">
            <a:solidFill>
              <a:srgbClr val="C00000"/>
            </a:solidFill>
            <a:prstDash val="solid"/>
            <a:miter lim="800000"/>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boot.s</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 name="图片 2"/>
          <p:cNvPicPr>
            <a:picLocks noChangeAspect="1"/>
          </p:cNvPicPr>
          <p:nvPr>
            <p:custDataLst>
              <p:tags r:id="rId1"/>
            </p:custDataLst>
          </p:nvPr>
        </p:nvPicPr>
        <p:blipFill>
          <a:blip r:embed="rId2"/>
          <a:stretch>
            <a:fillRect/>
          </a:stretch>
        </p:blipFill>
        <p:spPr>
          <a:xfrm>
            <a:off x="495935" y="1268730"/>
            <a:ext cx="7124700" cy="2217420"/>
          </a:xfrm>
          <a:prstGeom prst="rect">
            <a:avLst/>
          </a:prstGeom>
        </p:spPr>
      </p:pic>
      <p:pic>
        <p:nvPicPr>
          <p:cNvPr id="4" name="图片 3"/>
          <p:cNvPicPr>
            <a:picLocks noChangeAspect="1"/>
          </p:cNvPicPr>
          <p:nvPr/>
        </p:nvPicPr>
        <p:blipFill>
          <a:blip r:embed="rId3"/>
          <a:stretch>
            <a:fillRect/>
          </a:stretch>
        </p:blipFill>
        <p:spPr>
          <a:xfrm>
            <a:off x="539115" y="3933190"/>
            <a:ext cx="7018020" cy="2247900"/>
          </a:xfrm>
          <a:prstGeom prst="rect">
            <a:avLst/>
          </a:prstGeom>
        </p:spPr>
      </p:pic>
      <p:sp>
        <p:nvSpPr>
          <p:cNvPr id="5" name="文本框 4"/>
          <p:cNvSpPr txBox="1"/>
          <p:nvPr/>
        </p:nvSpPr>
        <p:spPr>
          <a:xfrm>
            <a:off x="7748905" y="3860800"/>
            <a:ext cx="1180465" cy="2584450"/>
          </a:xfrm>
          <a:prstGeom prst="rect">
            <a:avLst/>
          </a:prstGeom>
          <a:noFill/>
        </p:spPr>
        <p:txBody>
          <a:bodyPr wrap="square" rtlCol="0" anchor="t">
            <a:spAutoFit/>
          </a:bodyPr>
          <a:p>
            <a:r>
              <a:rPr lang="zh-CN" altLang="en-US"/>
              <a:t>R=1：代码段可读，可执行</a:t>
            </a:r>
            <a:endParaRPr lang="zh-CN" altLang="en-US"/>
          </a:p>
          <a:p>
            <a:r>
              <a:rPr lang="en-US" altLang="zh-CN"/>
              <a:t>A=0:</a:t>
            </a:r>
            <a:endParaRPr lang="en-US" altLang="zh-CN"/>
          </a:p>
          <a:p>
            <a:r>
              <a:rPr lang="zh-CN" altLang="en-US"/>
              <a:t>最近没有访问</a:t>
            </a:r>
            <a:r>
              <a:rPr lang="zh-CN" altLang="en-US"/>
              <a:t>过</a:t>
            </a:r>
            <a:endParaRPr lang="zh-CN" altLang="en-US"/>
          </a:p>
          <a:p>
            <a:r>
              <a:rPr lang="en-US" altLang="zh-CN"/>
              <a:t>C=0:表示非一致性代码段</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boot.s</a:t>
            </a:r>
            <a:endParaRPr lang="zh-CN" altLang="en-US" dirty="0">
              <a:latin typeface="+mn-ea"/>
              <a:ea typeface="+mn-ea"/>
            </a:endParaRPr>
          </a:p>
        </p:txBody>
      </p:sp>
      <p:sp>
        <p:nvSpPr>
          <p:cNvPr id="346115" name="Rectangle 3"/>
          <p:cNvSpPr>
            <a:spLocks noGrp="1" noChangeArrowheads="1"/>
          </p:cNvSpPr>
          <p:nvPr>
            <p:ph type="body" idx="1"/>
          </p:nvPr>
        </p:nvSpPr>
        <p:spPr>
          <a:xfrm>
            <a:off x="611560" y="1484402"/>
            <a:ext cx="8229600" cy="4471988"/>
          </a:xfrm>
        </p:spPr>
        <p:txBody>
          <a:bodyPr/>
          <a:lstStyle/>
          <a:p>
            <a:pPr eaLnBrk="1" hangingPunct="1">
              <a:lnSpc>
                <a:spcPct val="90000"/>
              </a:lnSpc>
              <a:spcAft>
                <a:spcPct val="30000"/>
              </a:spcAft>
              <a:buClr>
                <a:srgbClr val="9900FF"/>
              </a:buClr>
              <a:buFont typeface="Wingdings" panose="05000000000000000000" pitchFamily="2" charset="2"/>
              <a:buChar char="n"/>
            </a:pPr>
            <a:r>
              <a:rPr lang="en-US" sz="2400" b="1">
                <a:latin typeface="Times New Roman" panose="02020603050405020304" pitchFamily="18" charset="0"/>
                <a:cs typeface="Times New Roman" panose="02020603050405020304" pitchFamily="18" charset="0"/>
              </a:rPr>
              <a:t>47  jmpi 0, 8     </a:t>
            </a:r>
            <a:r>
              <a:rPr lang="zh-CN" altLang="en-US" sz="2400" b="1">
                <a:latin typeface="Times New Roman" panose="02020603050405020304" pitchFamily="18" charset="0"/>
                <a:cs typeface="Times New Roman" panose="02020603050405020304" pitchFamily="18" charset="0"/>
              </a:rPr>
              <a:t>已经工作于保护模式</a:t>
            </a:r>
            <a:r>
              <a:rPr lang="zh-CN" altLang="en-US" sz="2400" b="1">
                <a:latin typeface="Times New Roman" panose="02020603050405020304" pitchFamily="18" charset="0"/>
                <a:cs typeface="Times New Roman" panose="02020603050405020304" pitchFamily="18" charset="0"/>
              </a:rPr>
              <a:t>了</a:t>
            </a: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r>
              <a:rPr lang="en-US" altLang="zh-CN" sz="2400" b="1">
                <a:latin typeface="Times New Roman" panose="02020603050405020304" pitchFamily="18" charset="0"/>
                <a:cs typeface="Times New Roman" panose="02020603050405020304" pitchFamily="18" charset="0"/>
              </a:rPr>
              <a:t>8</a:t>
            </a:r>
            <a:r>
              <a:rPr lang="zh-CN" altLang="en-US" sz="2400" b="1">
                <a:latin typeface="Times New Roman" panose="02020603050405020304" pitchFamily="18" charset="0"/>
                <a:cs typeface="Times New Roman" panose="02020603050405020304" pitchFamily="18" charset="0"/>
              </a:rPr>
              <a:t>是</a:t>
            </a:r>
            <a:r>
              <a:rPr lang="zh-CN" altLang="en-US" sz="2400" b="1">
                <a:latin typeface="Times New Roman" panose="02020603050405020304" pitchFamily="18" charset="0"/>
                <a:cs typeface="Times New Roman" panose="02020603050405020304" pitchFamily="18" charset="0"/>
              </a:rPr>
              <a:t>段选择</a:t>
            </a:r>
            <a:r>
              <a:rPr lang="zh-CN" altLang="en-US" sz="2400" b="1">
                <a:latin typeface="Times New Roman" panose="02020603050405020304" pitchFamily="18" charset="0"/>
                <a:cs typeface="Times New Roman" panose="02020603050405020304" pitchFamily="18" charset="0"/>
              </a:rPr>
              <a:t>符</a:t>
            </a: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r>
              <a:rPr lang="en-US" altLang="zh-CN" sz="2400" b="1">
                <a:latin typeface="Times New Roman" panose="02020603050405020304" pitchFamily="18" charset="0"/>
                <a:cs typeface="Times New Roman" panose="02020603050405020304" pitchFamily="18" charset="0"/>
              </a:rPr>
              <a:t>TI=0 </a:t>
            </a:r>
            <a:r>
              <a:rPr lang="zh-CN" altLang="en-US" sz="2400" b="1">
                <a:latin typeface="Times New Roman" panose="02020603050405020304" pitchFamily="18" charset="0"/>
                <a:cs typeface="Times New Roman" panose="02020603050405020304" pitchFamily="18" charset="0"/>
              </a:rPr>
              <a:t>表示</a:t>
            </a:r>
            <a:r>
              <a:rPr lang="en-US" altLang="zh-CN" sz="2400" b="1">
                <a:latin typeface="Times New Roman" panose="02020603050405020304" pitchFamily="18" charset="0"/>
                <a:cs typeface="Times New Roman" panose="02020603050405020304" pitchFamily="18" charset="0"/>
              </a:rPr>
              <a:t>GDT</a:t>
            </a:r>
            <a:endParaRPr lang="en-US" altLang="zh-CN"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r>
              <a:rPr lang="en-US" altLang="zh-CN" sz="2400" b="1">
                <a:latin typeface="Times New Roman" panose="02020603050405020304" pitchFamily="18" charset="0"/>
                <a:cs typeface="Times New Roman" panose="02020603050405020304" pitchFamily="18" charset="0"/>
              </a:rPr>
              <a:t>RPL=0  </a:t>
            </a:r>
            <a:endParaRPr lang="en-US" altLang="zh-CN"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r>
              <a:rPr lang="zh-CN" altLang="en-US" sz="2400" b="1">
                <a:latin typeface="Times New Roman" panose="02020603050405020304" pitchFamily="18" charset="0"/>
                <a:cs typeface="Times New Roman" panose="02020603050405020304" pitchFamily="18" charset="0"/>
              </a:rPr>
              <a:t>索引值为</a:t>
            </a:r>
            <a:r>
              <a:rPr lang="en-US" altLang="zh-CN" sz="2400" b="1">
                <a:latin typeface="Times New Roman" panose="02020603050405020304" pitchFamily="18" charset="0"/>
                <a:cs typeface="Times New Roman" panose="02020603050405020304" pitchFamily="18" charset="0"/>
              </a:rPr>
              <a:t>1</a:t>
            </a:r>
            <a:endParaRPr lang="zh-CN" altLang="en-US" sz="2400" b="1">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endParaRPr lang="zh-CN" altLang="en-US" sz="2400" b="1">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矩形 1"/>
          <p:cNvSpPr/>
          <p:nvPr/>
        </p:nvSpPr>
        <p:spPr>
          <a:xfrm>
            <a:off x="971550" y="1340485"/>
            <a:ext cx="1943735" cy="648335"/>
          </a:xfrm>
          <a:prstGeom prst="rect">
            <a:avLst/>
          </a:prstGeom>
          <a:noFill/>
          <a:ln w="19050" cap="flat" cmpd="sng" algn="ctr">
            <a:solidFill>
              <a:srgbClr val="C0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01" name="图片 100"/>
          <p:cNvPicPr/>
          <p:nvPr/>
        </p:nvPicPr>
        <p:blipFill>
          <a:blip r:embed="rId1"/>
          <a:stretch>
            <a:fillRect/>
          </a:stretch>
        </p:blipFill>
        <p:spPr>
          <a:xfrm>
            <a:off x="2051368" y="3200400"/>
            <a:ext cx="5757863" cy="108585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Linux 0.00</a:t>
            </a:r>
            <a:endParaRPr lang="zh-CN" altLang="en-US" dirty="0">
              <a:latin typeface="+mn-ea"/>
              <a:ea typeface="+mn-ea"/>
            </a:endParaRPr>
          </a:p>
        </p:txBody>
      </p:sp>
      <p:sp>
        <p:nvSpPr>
          <p:cNvPr id="346115" name="Rectangle 3"/>
          <p:cNvSpPr>
            <a:spLocks noGrp="1" noChangeArrowheads="1"/>
          </p:cNvSpPr>
          <p:nvPr>
            <p:ph type="body" idx="1"/>
          </p:nvPr>
        </p:nvSpPr>
        <p:spPr>
          <a:xfrm>
            <a:off x="3275330" y="3068955"/>
            <a:ext cx="2752725" cy="804545"/>
          </a:xfrm>
        </p:spPr>
        <p:txBody>
          <a:bodyPr/>
          <a:lstStyle/>
          <a:p>
            <a:pPr marL="457200" lvl="1" indent="0" eaLnBrk="1" hangingPunct="1">
              <a:lnSpc>
                <a:spcPct val="90000"/>
              </a:lnSpc>
              <a:spcAft>
                <a:spcPct val="30000"/>
              </a:spcAft>
              <a:buClr>
                <a:srgbClr val="9900FF"/>
              </a:buClr>
              <a:buFont typeface="Wingdings" panose="05000000000000000000" pitchFamily="2" charset="2"/>
              <a:buNone/>
            </a:pPr>
            <a:r>
              <a:rPr lang="en-US" altLang="zh-CN" sz="4400" b="1" dirty="0">
                <a:solidFill>
                  <a:srgbClr val="92D050"/>
                </a:solidFill>
                <a:latin typeface="Times New Roman" panose="02020603050405020304" pitchFamily="18" charset="0"/>
                <a:cs typeface="Times New Roman" panose="02020603050405020304" pitchFamily="18" charset="0"/>
              </a:rPr>
              <a:t>boot.s</a:t>
            </a:r>
            <a:endParaRPr lang="en-US" altLang="zh-CN" sz="4400" b="1" dirty="0">
              <a:solidFill>
                <a:srgbClr val="92D050"/>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 name="Rectangle 3"/>
          <p:cNvSpPr>
            <a:spLocks noGrp="1" noChangeArrowheads="1"/>
          </p:cNvSpPr>
          <p:nvPr>
            <p:ph type="body" idx="1"/>
            <p:custDataLst>
              <p:tags r:id="rId1"/>
            </p:custDataLst>
          </p:nvPr>
        </p:nvSpPr>
        <p:spPr>
          <a:xfrm>
            <a:off x="611560" y="1484402"/>
            <a:ext cx="8229600" cy="4471988"/>
          </a:xfrm>
        </p:spPr>
        <p:txBody>
          <a:bodyPr/>
          <a:p>
            <a:pPr lvl="0" eaLnBrk="1" hangingPunct="1">
              <a:lnSpc>
                <a:spcPct val="90000"/>
              </a:lnSpc>
              <a:spcAft>
                <a:spcPct val="30000"/>
              </a:spcAft>
              <a:buClr>
                <a:srgbClr val="9900FF"/>
              </a:buClr>
              <a:buFont typeface="Wingdings" panose="05000000000000000000" charset="0"/>
              <a:buChar char="n"/>
            </a:pPr>
            <a:r>
              <a:rPr lang="zh-CN" altLang="en-US" sz="2400" b="1" dirty="0">
                <a:solidFill>
                  <a:schemeClr val="tx2"/>
                </a:solidFill>
                <a:latin typeface="Times New Roman" panose="02020603050405020304" pitchFamily="18" charset="0"/>
                <a:cs typeface="Times New Roman" panose="02020603050405020304" pitchFamily="18" charset="0"/>
              </a:rPr>
              <a:t>常量</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对象 4"/>
          <p:cNvGraphicFramePr/>
          <p:nvPr>
            <p:custDataLst>
              <p:tags r:id="rId2"/>
            </p:custDataLst>
          </p:nvPr>
        </p:nvGraphicFramePr>
        <p:xfrm>
          <a:off x="1548130" y="3717925"/>
          <a:ext cx="5582285" cy="2840355"/>
        </p:xfrm>
        <a:graphic>
          <a:graphicData uri="http://schemas.openxmlformats.org/presentationml/2006/ole">
            <mc:AlternateContent xmlns:mc="http://schemas.openxmlformats.org/markup-compatibility/2006">
              <mc:Choice xmlns:v="urn:schemas-microsoft-com:vml" Requires="v">
                <p:oleObj spid="_x0000_s6" name="" r:id="rId3" imgW="8248650" imgH="4181475" progId="Paint.Picture">
                  <p:embed/>
                </p:oleObj>
              </mc:Choice>
              <mc:Fallback>
                <p:oleObj name="" r:id="rId3" imgW="8248650" imgH="4181475" progId="Paint.Picture">
                  <p:embed/>
                  <p:pic>
                    <p:nvPicPr>
                      <p:cNvPr id="0" name="图片 5"/>
                      <p:cNvPicPr/>
                      <p:nvPr/>
                    </p:nvPicPr>
                    <p:blipFill>
                      <a:blip r:embed="rId4"/>
                      <a:stretch>
                        <a:fillRect/>
                      </a:stretch>
                    </p:blipFill>
                    <p:spPr>
                      <a:xfrm>
                        <a:off x="1548130" y="3717925"/>
                        <a:ext cx="5582285" cy="2840355"/>
                      </a:xfrm>
                      <a:prstGeom prst="rect">
                        <a:avLst/>
                      </a:prstGeom>
                    </p:spPr>
                  </p:pic>
                </p:oleObj>
              </mc:Fallback>
            </mc:AlternateContent>
          </a:graphicData>
        </a:graphic>
      </p:graphicFrame>
      <p:graphicFrame>
        <p:nvGraphicFramePr>
          <p:cNvPr id="7" name="对象 6"/>
          <p:cNvGraphicFramePr/>
          <p:nvPr>
            <p:custDataLst>
              <p:tags r:id="rId5"/>
            </p:custDataLst>
          </p:nvPr>
        </p:nvGraphicFramePr>
        <p:xfrm>
          <a:off x="1230630" y="2061845"/>
          <a:ext cx="6325235" cy="1167130"/>
        </p:xfrm>
        <a:graphic>
          <a:graphicData uri="http://schemas.openxmlformats.org/presentationml/2006/ole">
            <mc:AlternateContent xmlns:mc="http://schemas.openxmlformats.org/markup-compatibility/2006">
              <mc:Choice xmlns:v="urn:schemas-microsoft-com:vml" Requires="v">
                <p:oleObj spid="_x0000_s8" name="" r:id="rId6" imgW="8124825" imgH="1638300" progId="Paint.Picture">
                  <p:embed/>
                </p:oleObj>
              </mc:Choice>
              <mc:Fallback>
                <p:oleObj name="" r:id="rId6" imgW="8124825" imgH="1638300" progId="Paint.Picture">
                  <p:embed/>
                  <p:pic>
                    <p:nvPicPr>
                      <p:cNvPr id="0" name="图片 7"/>
                      <p:cNvPicPr/>
                      <p:nvPr/>
                    </p:nvPicPr>
                    <p:blipFill>
                      <a:blip r:embed="rId7"/>
                      <a:stretch>
                        <a:fillRect/>
                      </a:stretch>
                    </p:blipFill>
                    <p:spPr>
                      <a:xfrm>
                        <a:off x="1230630" y="2061845"/>
                        <a:ext cx="6325235" cy="1167130"/>
                      </a:xfrm>
                      <a:prstGeom prst="rect">
                        <a:avLst/>
                      </a:prstGeom>
                    </p:spPr>
                  </p:pic>
                </p:oleObj>
              </mc:Fallback>
            </mc:AlternateContent>
          </a:graphicData>
        </a:graphic>
      </p:graphicFrame>
      <p:sp>
        <p:nvSpPr>
          <p:cNvPr id="9" name="矩形 8"/>
          <p:cNvSpPr/>
          <p:nvPr/>
        </p:nvSpPr>
        <p:spPr>
          <a:xfrm>
            <a:off x="2844165" y="4077970"/>
            <a:ext cx="1151890" cy="1296035"/>
          </a:xfrm>
          <a:prstGeom prst="rect">
            <a:avLst/>
          </a:prstGeom>
          <a:noFill/>
          <a:ln w="28575" cap="flat" cmpd="sng" algn="ctr">
            <a:solidFill>
              <a:srgbClr val="C0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346115" name="Rectangle 3"/>
          <p:cNvSpPr>
            <a:spLocks noGrp="1" noChangeArrowheads="1"/>
          </p:cNvSpPr>
          <p:nvPr>
            <p:ph type="body" idx="1"/>
          </p:nvPr>
        </p:nvSpPr>
        <p:spPr>
          <a:xfrm>
            <a:off x="611505" y="1414145"/>
            <a:ext cx="8229600" cy="2318385"/>
          </a:xfrm>
        </p:spPr>
        <p:txBody>
          <a:bodyPr/>
          <a:lstStyle/>
          <a:p>
            <a:pPr eaLnBrk="1" hangingPunct="1">
              <a:lnSpc>
                <a:spcPct val="90000"/>
              </a:lnSpc>
              <a:spcAft>
                <a:spcPct val="30000"/>
              </a:spcAft>
              <a:buClr>
                <a:srgbClr val="9900FF"/>
              </a:buClr>
              <a:buFont typeface="Wingdings" panose="05000000000000000000" pitchFamily="2" charset="2"/>
              <a:buChar char="n"/>
            </a:pPr>
            <a:r>
              <a:rPr lang="en-US" sz="2400" b="1">
                <a:latin typeface="Times New Roman" panose="02020603050405020304" pitchFamily="18" charset="0"/>
                <a:cs typeface="Times New Roman" panose="02020603050405020304" pitchFamily="18" charset="0"/>
              </a:rPr>
              <a:t>14     </a:t>
            </a:r>
            <a:r>
              <a:rPr sz="2400" b="1">
                <a:latin typeface="Times New Roman" panose="02020603050405020304" pitchFamily="18" charset="0"/>
                <a:cs typeface="Times New Roman" panose="02020603050405020304" pitchFamily="18" charset="0"/>
              </a:rPr>
              <a:t>lss init_stack, %esp</a:t>
            </a:r>
            <a:endParaRPr sz="2400" b="1">
              <a:latin typeface="Times New Roman" panose="02020603050405020304" pitchFamily="18" charset="0"/>
              <a:cs typeface="Times New Roman" panose="02020603050405020304" pitchFamily="18" charset="0"/>
            </a:endParaRPr>
          </a:p>
          <a:p>
            <a:pPr marL="0" indent="0" eaLnBrk="1" hangingPunct="1">
              <a:lnSpc>
                <a:spcPct val="90000"/>
              </a:lnSpc>
              <a:spcAft>
                <a:spcPct val="30000"/>
              </a:spcAft>
              <a:buClr>
                <a:srgbClr val="9900FF"/>
              </a:buClr>
              <a:buFont typeface="Wingdings" panose="05000000000000000000" charset="0"/>
              <a:buNone/>
            </a:pPr>
            <a:endParaRPr sz="2400" b="1">
              <a:solidFill>
                <a:srgbClr val="00B050"/>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 name="矩形 2"/>
          <p:cNvSpPr/>
          <p:nvPr>
            <p:custDataLst>
              <p:tags r:id="rId1"/>
            </p:custDataLst>
          </p:nvPr>
        </p:nvSpPr>
        <p:spPr>
          <a:xfrm>
            <a:off x="971550" y="1340485"/>
            <a:ext cx="3350895" cy="527050"/>
          </a:xfrm>
          <a:prstGeom prst="rect">
            <a:avLst/>
          </a:prstGeom>
          <a:noFill/>
          <a:ln w="19050" cap="flat" cmpd="sng" algn="ctr">
            <a:solidFill>
              <a:srgbClr val="C0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4" name="对象 3"/>
          <p:cNvGraphicFramePr/>
          <p:nvPr>
            <p:custDataLst>
              <p:tags r:id="rId2"/>
            </p:custDataLst>
          </p:nvPr>
        </p:nvGraphicFramePr>
        <p:xfrm>
          <a:off x="611505" y="2139950"/>
          <a:ext cx="8101965" cy="788670"/>
        </p:xfrm>
        <a:graphic>
          <a:graphicData uri="http://schemas.openxmlformats.org/presentationml/2006/ole">
            <mc:AlternateContent xmlns:mc="http://schemas.openxmlformats.org/markup-compatibility/2006">
              <mc:Choice xmlns:v="urn:schemas-microsoft-com:vml" Requires="v">
                <p:oleObj spid="_x0000_s5" name="" r:id="rId3" imgW="10639425" imgH="1019175" progId="Paint.Picture">
                  <p:embed/>
                </p:oleObj>
              </mc:Choice>
              <mc:Fallback>
                <p:oleObj name="" r:id="rId3" imgW="10639425" imgH="1019175" progId="Paint.Picture">
                  <p:embed/>
                  <p:pic>
                    <p:nvPicPr>
                      <p:cNvPr id="0" name="图片 4"/>
                      <p:cNvPicPr/>
                      <p:nvPr/>
                    </p:nvPicPr>
                    <p:blipFill>
                      <a:blip r:embed="rId4"/>
                      <a:stretch>
                        <a:fillRect/>
                      </a:stretch>
                    </p:blipFill>
                    <p:spPr>
                      <a:xfrm>
                        <a:off x="611505" y="2139950"/>
                        <a:ext cx="8101965" cy="788670"/>
                      </a:xfrm>
                      <a:prstGeom prst="rect">
                        <a:avLst/>
                      </a:prstGeom>
                    </p:spPr>
                  </p:pic>
                </p:oleObj>
              </mc:Fallback>
            </mc:AlternateContent>
          </a:graphicData>
        </a:graphic>
      </p:graphicFrame>
      <p:sp>
        <p:nvSpPr>
          <p:cNvPr id="6" name="文本框 5"/>
          <p:cNvSpPr txBox="1"/>
          <p:nvPr/>
        </p:nvSpPr>
        <p:spPr>
          <a:xfrm>
            <a:off x="528955" y="2896235"/>
            <a:ext cx="8185150" cy="706755"/>
          </a:xfrm>
          <a:prstGeom prst="rect">
            <a:avLst/>
          </a:prstGeom>
          <a:solidFill>
            <a:schemeClr val="bg1"/>
          </a:solidFill>
        </p:spPr>
        <p:txBody>
          <a:bodyPr wrap="square" rtlCol="0" anchor="t">
            <a:spAutoFit/>
          </a:bodyPr>
          <a:p>
            <a:r>
              <a:rPr lang="zh-CN" altLang="en-US" sz="2000" b="1">
                <a:latin typeface="Times New Roman" panose="02020603050405020304" pitchFamily="18" charset="0"/>
                <a:cs typeface="Times New Roman" panose="02020603050405020304" pitchFamily="18" charset="0"/>
              </a:rPr>
              <a:t>前4个字节是偏移，后2个字节是段选择子，这句代码表示用偏移加载esp，用数据段选择子0x10加载ss</a:t>
            </a:r>
            <a:endParaRPr lang="zh-CN" altLang="en-US" sz="2000" b="1">
              <a:latin typeface="Times New Roman" panose="02020603050405020304" pitchFamily="18" charset="0"/>
              <a:cs typeface="Times New Roman" panose="02020603050405020304" pitchFamily="18" charset="0"/>
            </a:endParaRPr>
          </a:p>
        </p:txBody>
      </p:sp>
      <p:pic>
        <p:nvPicPr>
          <p:cNvPr id="100" name="图片 99"/>
          <p:cNvPicPr/>
          <p:nvPr>
            <p:custDataLst>
              <p:tags r:id="rId5"/>
            </p:custDataLst>
          </p:nvPr>
        </p:nvPicPr>
        <p:blipFill>
          <a:blip r:embed="rId6"/>
          <a:stretch>
            <a:fillRect/>
          </a:stretch>
        </p:blipFill>
        <p:spPr>
          <a:xfrm>
            <a:off x="3203575" y="4581525"/>
            <a:ext cx="5118100" cy="1990725"/>
          </a:xfrm>
          <a:prstGeom prst="rect">
            <a:avLst/>
          </a:prstGeom>
          <a:noFill/>
          <a:ln w="9525">
            <a:noFill/>
          </a:ln>
        </p:spPr>
      </p:pic>
      <p:sp>
        <p:nvSpPr>
          <p:cNvPr id="2" name="文本框 1"/>
          <p:cNvSpPr txBox="1"/>
          <p:nvPr>
            <p:custDataLst>
              <p:tags r:id="rId7"/>
            </p:custDataLst>
          </p:nvPr>
        </p:nvSpPr>
        <p:spPr>
          <a:xfrm>
            <a:off x="1403350" y="5301615"/>
            <a:ext cx="845185" cy="521970"/>
          </a:xfrm>
          <a:prstGeom prst="rect">
            <a:avLst/>
          </a:prstGeom>
          <a:noFill/>
        </p:spPr>
        <p:txBody>
          <a:bodyPr wrap="square" rtlCol="0">
            <a:spAutoFit/>
          </a:bodyPr>
          <a:p>
            <a:r>
              <a:rPr lang="en-US" altLang="zh-CN" sz="1400" b="1"/>
              <a:t>G=0</a:t>
            </a:r>
            <a:r>
              <a:rPr lang="zh-CN" altLang="en-US" sz="1400" b="1"/>
              <a:t>则</a:t>
            </a:r>
            <a:endParaRPr lang="zh-CN" altLang="en-US" sz="1400" b="1"/>
          </a:p>
          <a:p>
            <a:r>
              <a:rPr lang="zh-CN" altLang="en-US" sz="1400" b="1"/>
              <a:t>为字节</a:t>
            </a:r>
            <a:endParaRPr lang="zh-CN" altLang="en-US" sz="1400" b="1"/>
          </a:p>
        </p:txBody>
      </p:sp>
      <p:sp>
        <p:nvSpPr>
          <p:cNvPr id="8" name="Rectangle 3"/>
          <p:cNvSpPr>
            <a:spLocks noGrp="1" noChangeArrowheads="1"/>
          </p:cNvSpPr>
          <p:nvPr>
            <p:custDataLst>
              <p:tags r:id="rId8"/>
            </p:custDataLst>
          </p:nvPr>
        </p:nvSpPr>
        <p:spPr>
          <a:xfrm>
            <a:off x="539750" y="3717290"/>
            <a:ext cx="8067040" cy="7289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spcAft>
                <a:spcPct val="30000"/>
              </a:spcAft>
              <a:buClr>
                <a:srgbClr val="9900FF"/>
              </a:buClr>
              <a:buFont typeface="Wingdings" panose="05000000000000000000" charset="0"/>
              <a:buChar char="n"/>
            </a:pPr>
            <a:r>
              <a:rPr sz="2400" b="1">
                <a:latin typeface="Times New Roman" panose="02020603050405020304" pitchFamily="18" charset="0"/>
                <a:cs typeface="Times New Roman" panose="02020603050405020304" pitchFamily="18" charset="0"/>
              </a:rPr>
              <a:t>“0xb8000内存地址是显示器地址,往这里写数据就直接能够输出到屏幕上</a:t>
            </a:r>
            <a:endParaRPr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346115" name="Rectangle 3"/>
          <p:cNvSpPr>
            <a:spLocks noGrp="1" noChangeArrowheads="1"/>
          </p:cNvSpPr>
          <p:nvPr>
            <p:ph type="body" idx="1"/>
          </p:nvPr>
        </p:nvSpPr>
        <p:spPr>
          <a:xfrm>
            <a:off x="611505" y="1414145"/>
            <a:ext cx="8229600" cy="2318385"/>
          </a:xfrm>
        </p:spPr>
        <p:txBody>
          <a:bodyPr/>
          <a:lstStyle/>
          <a:p>
            <a:pPr marL="0" indent="0" eaLnBrk="1" hangingPunct="1">
              <a:lnSpc>
                <a:spcPct val="90000"/>
              </a:lnSpc>
              <a:spcAft>
                <a:spcPct val="30000"/>
              </a:spcAft>
              <a:buClr>
                <a:srgbClr val="9900FF"/>
              </a:buClr>
              <a:buFont typeface="Wingdings" panose="05000000000000000000" charset="0"/>
              <a:buNone/>
            </a:pPr>
            <a:r>
              <a:rPr lang="en-US" sz="2400" b="1">
                <a:latin typeface="Times New Roman" panose="02020603050405020304" pitchFamily="18" charset="0"/>
                <a:cs typeface="Times New Roman" panose="02020603050405020304" pitchFamily="18" charset="0"/>
              </a:rPr>
              <a:t>LDT</a:t>
            </a:r>
            <a:r>
              <a:rPr lang="zh-CN" altLang="en-US" sz="2400" b="1">
                <a:latin typeface="Times New Roman" panose="02020603050405020304" pitchFamily="18" charset="0"/>
                <a:cs typeface="Times New Roman" panose="02020603050405020304" pitchFamily="18" charset="0"/>
              </a:rPr>
              <a:t>描述符</a:t>
            </a:r>
            <a:endParaRPr lang="zh-CN" altLang="en-US" sz="2400" b="1">
              <a:solidFill>
                <a:srgbClr val="00B050"/>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8" name="图片 7"/>
          <p:cNvPicPr>
            <a:picLocks noChangeAspect="1"/>
          </p:cNvPicPr>
          <p:nvPr>
            <p:custDataLst>
              <p:tags r:id="rId1"/>
            </p:custDataLst>
          </p:nvPr>
        </p:nvPicPr>
        <p:blipFill>
          <a:blip r:embed="rId2"/>
          <a:stretch>
            <a:fillRect/>
          </a:stretch>
        </p:blipFill>
        <p:spPr>
          <a:xfrm>
            <a:off x="1187450" y="1990090"/>
            <a:ext cx="6664325" cy="2030730"/>
          </a:xfrm>
          <a:prstGeom prst="rect">
            <a:avLst/>
          </a:prstGeom>
        </p:spPr>
      </p:pic>
      <p:sp>
        <p:nvSpPr>
          <p:cNvPr id="9" name="Rectangle 3"/>
          <p:cNvSpPr>
            <a:spLocks noGrp="1" noChangeArrowheads="1"/>
          </p:cNvSpPr>
          <p:nvPr>
            <p:custDataLst>
              <p:tags r:id="rId3"/>
            </p:custDataLst>
          </p:nvPr>
        </p:nvSpPr>
        <p:spPr>
          <a:xfrm>
            <a:off x="395605" y="4149090"/>
            <a:ext cx="8229600" cy="231838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90000"/>
              </a:lnSpc>
              <a:spcAft>
                <a:spcPct val="30000"/>
              </a:spcAft>
              <a:buClr>
                <a:srgbClr val="9900FF"/>
              </a:buClr>
              <a:buFont typeface="Wingdings" panose="05000000000000000000" charset="0"/>
              <a:buNone/>
            </a:pPr>
            <a:r>
              <a:rPr lang="en-US" sz="2400" b="1">
                <a:latin typeface="Times New Roman" panose="02020603050405020304" pitchFamily="18" charset="0"/>
                <a:cs typeface="Times New Roman" panose="02020603050405020304" pitchFamily="18" charset="0"/>
              </a:rPr>
              <a:t>TSS</a:t>
            </a:r>
            <a:r>
              <a:rPr lang="zh-CN" altLang="en-US" sz="2400" b="1">
                <a:latin typeface="Times New Roman" panose="02020603050405020304" pitchFamily="18" charset="0"/>
                <a:cs typeface="Times New Roman" panose="02020603050405020304" pitchFamily="18" charset="0"/>
              </a:rPr>
              <a:t>描述符</a:t>
            </a:r>
            <a:endParaRPr lang="zh-CN" altLang="en-US" sz="2400" b="1">
              <a:solidFill>
                <a:srgbClr val="00B050"/>
              </a:solidFill>
              <a:latin typeface="Times New Roman" panose="02020603050405020304" pitchFamily="18" charset="0"/>
              <a:cs typeface="Times New Roman" panose="02020603050405020304" pitchFamily="18" charset="0"/>
            </a:endParaRPr>
          </a:p>
        </p:txBody>
      </p:sp>
      <p:graphicFrame>
        <p:nvGraphicFramePr>
          <p:cNvPr id="10" name="对象 9"/>
          <p:cNvGraphicFramePr/>
          <p:nvPr>
            <p:custDataLst>
              <p:tags r:id="rId4"/>
            </p:custDataLst>
          </p:nvPr>
        </p:nvGraphicFramePr>
        <p:xfrm>
          <a:off x="1475740" y="4638040"/>
          <a:ext cx="6129655" cy="1830070"/>
        </p:xfrm>
        <a:graphic>
          <a:graphicData uri="http://schemas.openxmlformats.org/presentationml/2006/ole">
            <mc:AlternateContent xmlns:mc="http://schemas.openxmlformats.org/markup-compatibility/2006">
              <mc:Choice xmlns:v="urn:schemas-microsoft-com:vml" Requires="v">
                <p:oleObj spid="_x0000_s11" name="" r:id="rId5" imgW="6124575" imgH="1828800" progId="Paint.Picture">
                  <p:embed/>
                </p:oleObj>
              </mc:Choice>
              <mc:Fallback>
                <p:oleObj name="" r:id="rId5" imgW="6124575" imgH="1828800" progId="Paint.Picture">
                  <p:embed/>
                  <p:pic>
                    <p:nvPicPr>
                      <p:cNvPr id="0" name="图片 10"/>
                      <p:cNvPicPr/>
                      <p:nvPr/>
                    </p:nvPicPr>
                    <p:blipFill>
                      <a:blip r:embed="rId6"/>
                      <a:stretch>
                        <a:fillRect/>
                      </a:stretch>
                    </p:blipFill>
                    <p:spPr>
                      <a:xfrm>
                        <a:off x="1475740" y="4638040"/>
                        <a:ext cx="6129655" cy="18300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346115" name="Rectangle 3"/>
          <p:cNvSpPr>
            <a:spLocks noGrp="1" noChangeArrowheads="1"/>
          </p:cNvSpPr>
          <p:nvPr>
            <p:ph type="body" idx="1"/>
          </p:nvPr>
        </p:nvSpPr>
        <p:spPr>
          <a:xfrm>
            <a:off x="324485" y="1197610"/>
            <a:ext cx="8229600" cy="2318385"/>
          </a:xfrm>
        </p:spPr>
        <p:txBody>
          <a:bodyPr/>
          <a:lstStyle/>
          <a:p>
            <a:pPr marL="0" indent="0" eaLnBrk="1" hangingPunct="1">
              <a:lnSpc>
                <a:spcPct val="90000"/>
              </a:lnSpc>
              <a:spcAft>
                <a:spcPct val="30000"/>
              </a:spcAft>
              <a:buClr>
                <a:srgbClr val="9900FF"/>
              </a:buClr>
              <a:buFont typeface="Wingdings" panose="05000000000000000000" charset="0"/>
              <a:buNone/>
            </a:pPr>
            <a:r>
              <a:rPr lang="en-US" sz="2400" b="1">
                <a:latin typeface="Times New Roman" panose="02020603050405020304" pitchFamily="18" charset="0"/>
                <a:cs typeface="Times New Roman" panose="02020603050405020304" pitchFamily="18" charset="0"/>
              </a:rPr>
              <a:t>TSS</a:t>
            </a:r>
            <a:r>
              <a:rPr lang="zh-CN" altLang="en-US" sz="2400" b="1">
                <a:latin typeface="Times New Roman" panose="02020603050405020304" pitchFamily="18" charset="0"/>
                <a:cs typeface="Times New Roman" panose="02020603050405020304" pitchFamily="18" charset="0"/>
              </a:rPr>
              <a:t>数据结构</a:t>
            </a:r>
            <a:endParaRPr lang="zh-CN" altLang="en-US" sz="2400" b="1">
              <a:solidFill>
                <a:srgbClr val="00B050"/>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1" name="图片 100"/>
          <p:cNvPicPr/>
          <p:nvPr>
            <p:custDataLst>
              <p:tags r:id="rId1"/>
            </p:custDataLst>
          </p:nvPr>
        </p:nvPicPr>
        <p:blipFill>
          <a:blip r:embed="rId2"/>
          <a:stretch>
            <a:fillRect/>
          </a:stretch>
        </p:blipFill>
        <p:spPr>
          <a:xfrm>
            <a:off x="5003800" y="1772920"/>
            <a:ext cx="3936365" cy="4718050"/>
          </a:xfrm>
          <a:prstGeom prst="rect">
            <a:avLst/>
          </a:prstGeom>
          <a:noFill/>
          <a:ln w="9525">
            <a:noFill/>
          </a:ln>
        </p:spPr>
      </p:pic>
      <p:graphicFrame>
        <p:nvGraphicFramePr>
          <p:cNvPr id="2" name="对象 1"/>
          <p:cNvGraphicFramePr/>
          <p:nvPr>
            <p:custDataLst>
              <p:tags r:id="rId3"/>
            </p:custDataLst>
          </p:nvPr>
        </p:nvGraphicFramePr>
        <p:xfrm>
          <a:off x="107315" y="1845310"/>
          <a:ext cx="4766945" cy="4809490"/>
        </p:xfrm>
        <a:graphic>
          <a:graphicData uri="http://schemas.openxmlformats.org/presentationml/2006/ole">
            <mc:AlternateContent xmlns:mc="http://schemas.openxmlformats.org/markup-compatibility/2006">
              <mc:Choice xmlns:v="urn:schemas-microsoft-com:vml" Requires="v">
                <p:oleObj spid="_x0000_s3" name="" r:id="rId4" imgW="6296025" imgH="6067425" progId="Paint.Picture">
                  <p:embed/>
                </p:oleObj>
              </mc:Choice>
              <mc:Fallback>
                <p:oleObj name="" r:id="rId4" imgW="6296025" imgH="6067425" progId="Paint.Picture">
                  <p:embed/>
                  <p:pic>
                    <p:nvPicPr>
                      <p:cNvPr id="0" name="图片 2"/>
                      <p:cNvPicPr/>
                      <p:nvPr/>
                    </p:nvPicPr>
                    <p:blipFill>
                      <a:blip r:embed="rId5"/>
                      <a:stretch>
                        <a:fillRect/>
                      </a:stretch>
                    </p:blipFill>
                    <p:spPr>
                      <a:xfrm>
                        <a:off x="107315" y="1845310"/>
                        <a:ext cx="4766945" cy="48094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2" name="图片 101"/>
          <p:cNvPicPr/>
          <p:nvPr/>
        </p:nvPicPr>
        <p:blipFill>
          <a:blip r:embed="rId1"/>
          <a:stretch>
            <a:fillRect/>
          </a:stretch>
        </p:blipFill>
        <p:spPr>
          <a:xfrm>
            <a:off x="827405" y="1412240"/>
            <a:ext cx="7536180" cy="2538095"/>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r>
              <a:rPr lang="zh-CN" altLang="en-US">
                <a:solidFill>
                  <a:schemeClr val="tx2"/>
                </a:solidFill>
              </a:rPr>
              <a:t>授课</a:t>
            </a:r>
            <a:r>
              <a:rPr lang="zh-CN" altLang="en-US" dirty="0">
                <a:solidFill>
                  <a:schemeClr val="tx2"/>
                </a:solidFill>
              </a:rPr>
              <a:t>教师</a:t>
            </a:r>
            <a:r>
              <a:rPr lang="zh-CN" altLang="en-US">
                <a:solidFill>
                  <a:schemeClr val="tx2"/>
                </a:solidFill>
              </a:rPr>
              <a:t>：        </a:t>
            </a:r>
            <a:r>
              <a:rPr lang="zh-CN" altLang="en-US" dirty="0">
                <a:solidFill>
                  <a:schemeClr val="tx2"/>
                </a:solidFill>
              </a:rPr>
              <a:t>郑铁然</a:t>
            </a:r>
            <a:endParaRPr lang="zh-CN" altLang="en-US" dirty="0">
              <a:solidFill>
                <a:schemeClr val="tx2"/>
              </a:solidFill>
            </a:endParaRPr>
          </a:p>
          <a:p>
            <a:pPr eaLnBrk="1" hangingPunct="1"/>
            <a:r>
              <a:rPr lang="zh-CN" altLang="en-US" dirty="0">
                <a:solidFill>
                  <a:schemeClr val="tx2"/>
                </a:solidFill>
              </a:rPr>
              <a:t>办公室地址： 哈工大综合楼6</a:t>
            </a:r>
            <a:r>
              <a:rPr lang="en-US" altLang="zh-CN" dirty="0">
                <a:solidFill>
                  <a:schemeClr val="tx2"/>
                </a:solidFill>
              </a:rPr>
              <a:t>03</a:t>
            </a:r>
            <a:endParaRPr lang="en-US" altLang="zh-CN" dirty="0">
              <a:solidFill>
                <a:schemeClr val="tx2"/>
              </a:solidFill>
            </a:endParaRPr>
          </a:p>
          <a:p>
            <a:pPr eaLnBrk="1" hangingPunct="1"/>
            <a:r>
              <a:rPr lang="zh-CN" altLang="en-US" dirty="0">
                <a:solidFill>
                  <a:schemeClr val="tx2"/>
                </a:solidFill>
              </a:rPr>
              <a:t>办公室电话： </a:t>
            </a:r>
            <a:r>
              <a:rPr lang="en-US" altLang="zh-CN" dirty="0">
                <a:solidFill>
                  <a:schemeClr val="tx2"/>
                </a:solidFill>
              </a:rPr>
              <a:t>86417981-11</a:t>
            </a:r>
            <a:endParaRPr lang="en-US" altLang="zh-CN" dirty="0">
              <a:solidFill>
                <a:schemeClr val="tx2"/>
              </a:solidFill>
            </a:endParaRPr>
          </a:p>
          <a:p>
            <a:pPr eaLnBrk="1" hangingPunct="1"/>
            <a:r>
              <a:rPr lang="zh-CN" altLang="en-US" dirty="0">
                <a:solidFill>
                  <a:schemeClr val="tx2"/>
                </a:solidFill>
              </a:rPr>
              <a:t>手机：            </a:t>
            </a:r>
            <a:r>
              <a:rPr lang="en-US" altLang="zh-CN" dirty="0">
                <a:solidFill>
                  <a:schemeClr val="tx2"/>
                </a:solidFill>
              </a:rPr>
              <a:t>13313655979</a:t>
            </a:r>
            <a:endParaRPr lang="en-US" altLang="zh-CN" dirty="0">
              <a:solidFill>
                <a:schemeClr val="tx2"/>
              </a:solidFill>
            </a:endParaRPr>
          </a:p>
          <a:p>
            <a:pPr eaLnBrk="1" hangingPunct="1"/>
            <a:r>
              <a:rPr lang="en-US" altLang="zh-CN" dirty="0">
                <a:solidFill>
                  <a:schemeClr val="tx2"/>
                </a:solidFill>
              </a:rPr>
              <a:t>QQ</a:t>
            </a:r>
            <a:r>
              <a:rPr lang="zh-CN" altLang="en-US" dirty="0">
                <a:solidFill>
                  <a:schemeClr val="tx2"/>
                </a:solidFill>
              </a:rPr>
              <a:t>：              </a:t>
            </a:r>
            <a:r>
              <a:rPr lang="en-US" altLang="zh-CN" dirty="0">
                <a:solidFill>
                  <a:schemeClr val="tx2"/>
                </a:solidFill>
              </a:rPr>
              <a:t>2350562164</a:t>
            </a:r>
            <a:endParaRPr lang="en-US" altLang="zh-CN" dirty="0">
              <a:solidFill>
                <a:schemeClr val="tx2"/>
              </a:solidFill>
            </a:endParaRPr>
          </a:p>
          <a:p>
            <a:pPr eaLnBrk="1" hangingPunct="1"/>
            <a:r>
              <a:rPr lang="en-US" altLang="zh-CN" dirty="0">
                <a:solidFill>
                  <a:schemeClr val="tx2"/>
                </a:solidFill>
              </a:rPr>
              <a:t>Email</a:t>
            </a:r>
            <a:r>
              <a:rPr lang="zh-CN" altLang="en-US" dirty="0">
                <a:solidFill>
                  <a:schemeClr val="tx2"/>
                </a:solidFill>
              </a:rPr>
              <a:t>：           </a:t>
            </a:r>
            <a:r>
              <a:rPr lang="en-US" altLang="zh-CN" dirty="0">
                <a:solidFill>
                  <a:schemeClr val="tx2"/>
                </a:solidFill>
              </a:rPr>
              <a:t>zhengtieran@hit.edu.cn</a:t>
            </a:r>
            <a:r>
              <a:rPr lang="zh-CN" altLang="en-US" dirty="0">
                <a:solidFill>
                  <a:schemeClr val="tx2"/>
                </a:solidFill>
              </a:rPr>
              <a:t>   </a:t>
            </a:r>
            <a:endParaRPr lang="zh-CN" altLang="en-US" dirty="0">
              <a:solidFill>
                <a:schemeClr val="tx2"/>
              </a:solidFill>
            </a:endParaRPr>
          </a:p>
          <a:p>
            <a:pPr eaLnBrk="1" hangingPunct="1">
              <a:buFontTx/>
              <a:buNone/>
            </a:pPr>
            <a:r>
              <a:rPr lang="zh-CN" altLang="en-US" dirty="0">
                <a:solidFill>
                  <a:schemeClr val="tx2"/>
                </a:solidFill>
              </a:rPr>
              <a:t>                          </a:t>
            </a:r>
            <a:r>
              <a:rPr lang="en-US" altLang="zh-CN" dirty="0">
                <a:solidFill>
                  <a:schemeClr val="tx2"/>
                </a:solidFill>
              </a:rPr>
              <a:t>                          </a:t>
            </a:r>
            <a:endParaRPr lang="zh-CN" altLang="en-US" dirty="0">
              <a:solidFill>
                <a:schemeClr val="tx2"/>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Rectangle 3"/>
          <p:cNvSpPr>
            <a:spLocks noGrp="1" noChangeArrowheads="1"/>
          </p:cNvSpPr>
          <p:nvPr>
            <p:custDataLst>
              <p:tags r:id="rId1"/>
            </p:custDataLst>
          </p:nvPr>
        </p:nvSpPr>
        <p:spPr>
          <a:xfrm>
            <a:off x="457200" y="1268730"/>
            <a:ext cx="8229600" cy="231838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90000"/>
              </a:lnSpc>
              <a:spcAft>
                <a:spcPct val="30000"/>
              </a:spcAft>
              <a:buClr>
                <a:srgbClr val="9900FF"/>
              </a:buClr>
              <a:buFont typeface="Wingdings" panose="05000000000000000000" charset="0"/>
              <a:buNone/>
            </a:pPr>
            <a:r>
              <a:rPr lang="en-US" sz="2400" b="1">
                <a:latin typeface="Times New Roman" panose="02020603050405020304" pitchFamily="18" charset="0"/>
                <a:cs typeface="Times New Roman" panose="02020603050405020304" pitchFamily="18" charset="0"/>
              </a:rPr>
              <a:t>8253</a:t>
            </a:r>
            <a:r>
              <a:rPr lang="zh-CN" altLang="en-US" sz="2400" b="1">
                <a:latin typeface="Times New Roman" panose="02020603050405020304" pitchFamily="18" charset="0"/>
                <a:cs typeface="Times New Roman" panose="02020603050405020304" pitchFamily="18" charset="0"/>
              </a:rPr>
              <a:t>控制字</a:t>
            </a:r>
            <a:endParaRPr lang="zh-CN" altLang="en-US" sz="2400" b="1">
              <a:solidFill>
                <a:srgbClr val="00B05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custDataLst>
              <p:tags r:id="rId2"/>
            </p:custDataLst>
          </p:nvPr>
        </p:nvPicPr>
        <p:blipFill>
          <a:blip r:embed="rId3"/>
          <a:stretch>
            <a:fillRect/>
          </a:stretch>
        </p:blipFill>
        <p:spPr>
          <a:xfrm>
            <a:off x="755015" y="1772285"/>
            <a:ext cx="5891530" cy="2766695"/>
          </a:xfrm>
          <a:prstGeom prst="rect">
            <a:avLst/>
          </a:prstGeom>
        </p:spPr>
      </p:pic>
      <p:sp>
        <p:nvSpPr>
          <p:cNvPr id="4" name="文本框 3"/>
          <p:cNvSpPr txBox="1"/>
          <p:nvPr/>
        </p:nvSpPr>
        <p:spPr>
          <a:xfrm>
            <a:off x="683260" y="5156835"/>
            <a:ext cx="7451725" cy="829945"/>
          </a:xfrm>
          <a:prstGeom prst="rect">
            <a:avLst/>
          </a:prstGeom>
          <a:noFill/>
        </p:spPr>
        <p:txBody>
          <a:bodyPr wrap="square" rtlCol="0" anchor="t">
            <a:spAutoFit/>
          </a:bodyPr>
          <a:p>
            <a:r>
              <a:rPr lang="zh-CN" altLang="en-US" sz="2400" b="1">
                <a:solidFill>
                  <a:srgbClr val="0070C0"/>
                </a:solidFill>
                <a:latin typeface="Times New Roman" panose="02020603050405020304" pitchFamily="18" charset="0"/>
                <a:cs typeface="Times New Roman" panose="02020603050405020304" pitchFamily="18" charset="0"/>
              </a:rPr>
              <a:t>0x36：选中通道0，先读写低字节再读写高字节，工作方式3，采用二进制计数</a:t>
            </a:r>
            <a:endParaRPr lang="zh-CN" altLang="en-US" sz="24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head.s</a:t>
            </a:r>
            <a:endParaRPr lang="zh-CN" altLang="en-US" dirty="0">
              <a:latin typeface="+mn-ea"/>
              <a:ea typeface="+mn-ea"/>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组合 5"/>
          <p:cNvGrpSpPr/>
          <p:nvPr/>
        </p:nvGrpSpPr>
        <p:grpSpPr>
          <a:xfrm>
            <a:off x="457200" y="1268730"/>
            <a:ext cx="8229600" cy="604520"/>
            <a:chOff x="720" y="1998"/>
            <a:chExt cx="12960" cy="952"/>
          </a:xfrm>
        </p:grpSpPr>
        <p:sp>
          <p:nvSpPr>
            <p:cNvPr id="7" name="Rectangle 3"/>
            <p:cNvSpPr>
              <a:spLocks noGrp="1" noChangeArrowheads="1"/>
            </p:cNvSpPr>
            <p:nvPr>
              <p:custDataLst>
                <p:tags r:id="rId1"/>
              </p:custDataLst>
            </p:nvPr>
          </p:nvSpPr>
          <p:spPr>
            <a:xfrm>
              <a:off x="720" y="1998"/>
              <a:ext cx="12960" cy="952"/>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90000"/>
                </a:lnSpc>
                <a:spcAft>
                  <a:spcPct val="30000"/>
                </a:spcAft>
                <a:buClr>
                  <a:srgbClr val="9900FF"/>
                </a:buClr>
                <a:buFont typeface="Wingdings" panose="05000000000000000000" charset="0"/>
                <a:buNone/>
              </a:pPr>
              <a:r>
                <a:rPr sz="2400" b="1">
                  <a:latin typeface="Times New Roman" panose="02020603050405020304" pitchFamily="18" charset="0"/>
                  <a:cs typeface="Times New Roman" panose="02020603050405020304" pitchFamily="18" charset="0"/>
                </a:rPr>
                <a:t>lea idt(,%ecx,8), %esi</a:t>
              </a:r>
              <a:r>
                <a:rPr lang="en-US" sz="2400" b="1">
                  <a:latin typeface="Times New Roman" panose="02020603050405020304" pitchFamily="18" charset="0"/>
                  <a:cs typeface="Times New Roman" panose="02020603050405020304" pitchFamily="18" charset="0"/>
                </a:rPr>
                <a:t>    </a:t>
              </a:r>
              <a:r>
                <a:rPr lang="zh-CN"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esi = idt + ecx * 8</a:t>
              </a:r>
              <a:endParaRPr lang="en-US" altLang="zh-CN" sz="2400" b="1">
                <a:latin typeface="Times New Roman" panose="02020603050405020304" pitchFamily="18" charset="0"/>
                <a:cs typeface="Times New Roman" panose="02020603050405020304" pitchFamily="18" charset="0"/>
              </a:endParaRPr>
            </a:p>
          </p:txBody>
        </p:sp>
        <p:sp>
          <p:nvSpPr>
            <p:cNvPr id="2" name="矩形 1"/>
            <p:cNvSpPr/>
            <p:nvPr>
              <p:custDataLst>
                <p:tags r:id="rId2"/>
              </p:custDataLst>
            </p:nvPr>
          </p:nvSpPr>
          <p:spPr>
            <a:xfrm>
              <a:off x="850" y="1998"/>
              <a:ext cx="4541" cy="667"/>
            </a:xfrm>
            <a:prstGeom prst="rect">
              <a:avLst/>
            </a:prstGeom>
            <a:noFill/>
            <a:ln w="19050" cap="flat" cmpd="sng" algn="ctr">
              <a:solidFill>
                <a:srgbClr val="C0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
        <p:nvSpPr>
          <p:cNvPr id="12" name="Rectangle 3"/>
          <p:cNvSpPr>
            <a:spLocks noGrp="1" noChangeArrowheads="1"/>
          </p:cNvSpPr>
          <p:nvPr>
            <p:custDataLst>
              <p:tags r:id="rId3"/>
            </p:custDataLst>
          </p:nvPr>
        </p:nvSpPr>
        <p:spPr>
          <a:xfrm>
            <a:off x="251460" y="2492375"/>
            <a:ext cx="8229600" cy="123126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latinLnBrk="0" hangingPunct="1">
              <a:lnSpc>
                <a:spcPct val="120000"/>
              </a:lnSpc>
              <a:spcBef>
                <a:spcPts val="0"/>
              </a:spcBef>
              <a:spcAft>
                <a:spcPts val="0"/>
              </a:spcAft>
              <a:buClr>
                <a:srgbClr val="9900FF"/>
              </a:buClr>
              <a:buFont typeface="Wingdings" panose="05000000000000000000" charset="0"/>
              <a:buChar char="n"/>
            </a:pPr>
            <a:r>
              <a:rPr sz="2000" b="1">
                <a:latin typeface="Times New Roman" panose="02020603050405020304" pitchFamily="18" charset="0"/>
                <a:cs typeface="Times New Roman" panose="02020603050405020304" pitchFamily="18" charset="0"/>
                <a:sym typeface="+mn-ea"/>
              </a:rPr>
              <a:t>中断门访问异常或中断处理例程时，处理器清除IF位，以阻止另外的中断干扰当前的中断处理例程，后续的IRET指令用存储在栈中的EFLAGS的内容恢复IF的值，而通过陷阱门处理例程时,IF位不受影响。</a:t>
            </a:r>
            <a:r>
              <a:rPr lang="en-US"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cs typeface="Times New Roman" panose="02020603050405020304" pitchFamily="18" charset="0"/>
            </a:endParaRPr>
          </a:p>
        </p:txBody>
      </p:sp>
      <p:graphicFrame>
        <p:nvGraphicFramePr>
          <p:cNvPr id="17" name="对象 16"/>
          <p:cNvGraphicFramePr/>
          <p:nvPr>
            <p:custDataLst>
              <p:tags r:id="rId4"/>
            </p:custDataLst>
          </p:nvPr>
        </p:nvGraphicFramePr>
        <p:xfrm>
          <a:off x="827405" y="4004945"/>
          <a:ext cx="7593965" cy="2305050"/>
        </p:xfrm>
        <a:graphic>
          <a:graphicData uri="http://schemas.openxmlformats.org/presentationml/2006/ole">
            <mc:AlternateContent xmlns:mc="http://schemas.openxmlformats.org/markup-compatibility/2006">
              <mc:Choice xmlns:v="urn:schemas-microsoft-com:vml" Requires="v">
                <p:oleObj spid="_x0000_s18" name="" r:id="rId5" imgW="4733925" imgH="1647825" progId="Paint.Picture">
                  <p:embed/>
                </p:oleObj>
              </mc:Choice>
              <mc:Fallback>
                <p:oleObj name="" r:id="rId5" imgW="4733925" imgH="1647825" progId="Paint.Picture">
                  <p:embed/>
                  <p:pic>
                    <p:nvPicPr>
                      <p:cNvPr id="0" name="图片 17"/>
                      <p:cNvPicPr/>
                      <p:nvPr/>
                    </p:nvPicPr>
                    <p:blipFill>
                      <a:blip r:embed="rId6"/>
                      <a:stretch>
                        <a:fillRect/>
                      </a:stretch>
                    </p:blipFill>
                    <p:spPr>
                      <a:xfrm>
                        <a:off x="827405" y="4004945"/>
                        <a:ext cx="7593965" cy="23050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a:graphicFrameLocks noChangeAspect="1"/>
          </p:cNvGraphicFramePr>
          <p:nvPr>
            <p:ph idx="1"/>
            <p:custDataLst>
              <p:tags r:id="rId1"/>
            </p:custDataLst>
          </p:nvPr>
        </p:nvGraphicFramePr>
        <p:xfrm>
          <a:off x="755650" y="1700530"/>
          <a:ext cx="3469005" cy="721995"/>
        </p:xfrm>
        <a:graphic>
          <a:graphicData uri="http://schemas.openxmlformats.org/presentationml/2006/ole">
            <mc:AlternateContent xmlns:mc="http://schemas.openxmlformats.org/markup-compatibility/2006">
              <mc:Choice xmlns:v="urn:schemas-microsoft-com:vml" Requires="v">
                <p:oleObj spid="_x0000_s5" name="" r:id="rId2" imgW="3981450" imgH="828675" progId="Paint.Picture">
                  <p:embed/>
                </p:oleObj>
              </mc:Choice>
              <mc:Fallback>
                <p:oleObj name="" r:id="rId2" imgW="3981450" imgH="828675" progId="Paint.Picture">
                  <p:embed/>
                  <p:pic>
                    <p:nvPicPr>
                      <p:cNvPr id="0" name="图片 4"/>
                      <p:cNvPicPr/>
                      <p:nvPr/>
                    </p:nvPicPr>
                    <p:blipFill>
                      <a:blip r:embed="rId3"/>
                      <a:stretch>
                        <a:fillRect/>
                      </a:stretch>
                    </p:blipFill>
                    <p:spPr>
                      <a:xfrm>
                        <a:off x="755650" y="1700530"/>
                        <a:ext cx="3469005" cy="721995"/>
                      </a:xfrm>
                      <a:prstGeom prst="rect">
                        <a:avLst/>
                      </a:prstGeom>
                    </p:spPr>
                  </p:pic>
                </p:oleObj>
              </mc:Fallback>
            </mc:AlternateContent>
          </a:graphicData>
        </a:graphic>
      </p:graphicFrame>
      <p:sp>
        <p:nvSpPr>
          <p:cNvPr id="10" name="矩形 9"/>
          <p:cNvSpPr/>
          <p:nvPr>
            <p:custDataLst>
              <p:tags r:id="rId4"/>
            </p:custDataLst>
          </p:nvPr>
        </p:nvSpPr>
        <p:spPr>
          <a:xfrm>
            <a:off x="621665" y="1631950"/>
            <a:ext cx="3678555" cy="790575"/>
          </a:xfrm>
          <a:prstGeom prst="rect">
            <a:avLst/>
          </a:prstGeom>
          <a:noFill/>
          <a:ln w="19050" cap="flat" cmpd="sng" algn="ctr">
            <a:solidFill>
              <a:srgbClr val="C0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Rectangle 3"/>
          <p:cNvSpPr>
            <a:spLocks noGrp="1" noChangeArrowheads="1"/>
          </p:cNvSpPr>
          <p:nvPr>
            <p:custDataLst>
              <p:tags r:id="rId5"/>
            </p:custDataLst>
          </p:nvPr>
        </p:nvSpPr>
        <p:spPr>
          <a:xfrm>
            <a:off x="1269365" y="1990725"/>
            <a:ext cx="7818120" cy="92329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latinLnBrk="0" hangingPunct="1">
              <a:lnSpc>
                <a:spcPct val="120000"/>
              </a:lnSpc>
              <a:spcBef>
                <a:spcPts val="0"/>
              </a:spcBef>
              <a:spcAft>
                <a:spcPts val="0"/>
              </a:spcAft>
              <a:buClr>
                <a:srgbClr val="9900FF"/>
              </a:buClr>
              <a:buFont typeface="Wingdings" panose="05000000000000000000" charset="0"/>
              <a:buNone/>
            </a:pPr>
            <a:r>
              <a:rPr lang="en-US" altLang="zh-CN" sz="2000" b="1">
                <a:latin typeface="Times New Roman" panose="02020603050405020304" pitchFamily="18" charset="0"/>
                <a:cs typeface="Times New Roman" panose="02020603050405020304" pitchFamily="18" charset="0"/>
                <a:sym typeface="+mn-ea"/>
              </a:rPr>
              <a:t>                                               </a:t>
            </a:r>
            <a:r>
              <a:rPr lang="zh-CN" sz="2000" b="1">
                <a:latin typeface="Times New Roman" panose="02020603050405020304" pitchFamily="18" charset="0"/>
                <a:cs typeface="Times New Roman" panose="02020603050405020304" pitchFamily="18" charset="0"/>
                <a:sym typeface="+mn-ea"/>
              </a:rPr>
              <a:t>对</a:t>
            </a:r>
            <a:r>
              <a:rPr sz="2000" b="1">
                <a:latin typeface="Times New Roman" panose="02020603050405020304" pitchFamily="18" charset="0"/>
                <a:cs typeface="Times New Roman" panose="02020603050405020304" pitchFamily="18" charset="0"/>
                <a:sym typeface="+mn-ea"/>
              </a:rPr>
              <a:t>EFLAGS</a:t>
            </a:r>
            <a:r>
              <a:rPr lang="zh-CN" sz="2000" b="1">
                <a:latin typeface="Times New Roman" panose="02020603050405020304" pitchFamily="18" charset="0"/>
                <a:cs typeface="Times New Roman" panose="02020603050405020304" pitchFamily="18" charset="0"/>
                <a:sym typeface="+mn-ea"/>
              </a:rPr>
              <a:t>寄存器</a:t>
            </a:r>
            <a:r>
              <a:rPr sz="2000" b="1">
                <a:latin typeface="Times New Roman" panose="02020603050405020304" pitchFamily="18" charset="0"/>
                <a:cs typeface="Times New Roman" panose="02020603050405020304" pitchFamily="18" charset="0"/>
                <a:sym typeface="+mn-ea"/>
              </a:rPr>
              <a:t>NT位</a:t>
            </a:r>
            <a:r>
              <a:rPr lang="zh-CN" sz="2000" b="1">
                <a:latin typeface="Times New Roman" panose="02020603050405020304" pitchFamily="18" charset="0"/>
                <a:cs typeface="Times New Roman" panose="02020603050405020304" pitchFamily="18" charset="0"/>
                <a:sym typeface="+mn-ea"/>
              </a:rPr>
              <a:t>进行修改，</a:t>
            </a:r>
            <a:r>
              <a:rPr lang="en-US" altLang="zh-CN" sz="2000" b="1">
                <a:latin typeface="Times New Roman" panose="02020603050405020304" pitchFamily="18" charset="0"/>
                <a:cs typeface="Times New Roman" panose="02020603050405020304" pitchFamily="18" charset="0"/>
                <a:sym typeface="+mn-ea"/>
              </a:rPr>
              <a:t>NT=1</a:t>
            </a:r>
            <a:endParaRPr lang="en-US" altLang="zh-CN" sz="2000" b="1">
              <a:latin typeface="Times New Roman" panose="02020603050405020304" pitchFamily="18" charset="0"/>
              <a:cs typeface="Times New Roman" panose="02020603050405020304" pitchFamily="18" charset="0"/>
              <a:sym typeface="+mn-ea"/>
            </a:endParaRPr>
          </a:p>
          <a:p>
            <a:pPr marL="0" indent="0" eaLnBrk="1" latinLnBrk="0" hangingPunct="1">
              <a:lnSpc>
                <a:spcPct val="120000"/>
              </a:lnSpc>
              <a:spcBef>
                <a:spcPts val="0"/>
              </a:spcBef>
              <a:spcAft>
                <a:spcPts val="0"/>
              </a:spcAft>
              <a:buClr>
                <a:srgbClr val="9900FF"/>
              </a:buClr>
              <a:buFont typeface="Wingdings" panose="05000000000000000000" charset="0"/>
              <a:buNone/>
            </a:pPr>
            <a:r>
              <a:rPr lang="en-US" altLang="zh-CN" sz="2000" b="1">
                <a:latin typeface="Times New Roman" panose="02020603050405020304" pitchFamily="18" charset="0"/>
                <a:cs typeface="Times New Roman" panose="02020603050405020304" pitchFamily="18" charset="0"/>
                <a:sym typeface="+mn-ea"/>
              </a:rPr>
              <a:t>当处理器看见iret指令，则会立马检查NT位，如果这个位是0，那么就按一般的中断返回操作进行；如果这个位是1，那么就会返回原先被中断的任务的位置继续进行旧任务，同时把NT位复原</a:t>
            </a:r>
            <a:endParaRPr lang="en-US" altLang="zh-CN" sz="2000" b="1">
              <a:latin typeface="Times New Roman" panose="02020603050405020304" pitchFamily="18" charset="0"/>
              <a:cs typeface="Times New Roman" panose="02020603050405020304" pitchFamily="18" charset="0"/>
              <a:sym typeface="+mn-ea"/>
            </a:endParaRPr>
          </a:p>
          <a:p>
            <a:pPr marL="0" indent="0" eaLnBrk="1" latinLnBrk="0" hangingPunct="1">
              <a:lnSpc>
                <a:spcPct val="120000"/>
              </a:lnSpc>
              <a:spcBef>
                <a:spcPts val="0"/>
              </a:spcBef>
              <a:spcAft>
                <a:spcPts val="0"/>
              </a:spcAft>
              <a:buClr>
                <a:srgbClr val="9900FF"/>
              </a:buClr>
              <a:buFont typeface="Wingdings" panose="05000000000000000000" charset="0"/>
              <a:buNone/>
            </a:pPr>
            <a:endParaRPr lang="en-US" altLang="zh-CN" sz="2000" b="1">
              <a:latin typeface="Times New Roman" panose="02020603050405020304" pitchFamily="18" charset="0"/>
              <a:cs typeface="Times New Roman" panose="02020603050405020304" pitchFamily="18" charset="0"/>
              <a:sym typeface="+mn-ea"/>
            </a:endParaRPr>
          </a:p>
        </p:txBody>
      </p:sp>
      <p:graphicFrame>
        <p:nvGraphicFramePr>
          <p:cNvPr id="6" name="对象 5"/>
          <p:cNvGraphicFramePr/>
          <p:nvPr>
            <p:custDataLst>
              <p:tags r:id="rId6"/>
            </p:custDataLst>
          </p:nvPr>
        </p:nvGraphicFramePr>
        <p:xfrm>
          <a:off x="3205480" y="3500755"/>
          <a:ext cx="5843270" cy="3241040"/>
        </p:xfrm>
        <a:graphic>
          <a:graphicData uri="http://schemas.openxmlformats.org/presentationml/2006/ole">
            <mc:AlternateContent xmlns:mc="http://schemas.openxmlformats.org/markup-compatibility/2006">
              <mc:Choice xmlns:v="urn:schemas-microsoft-com:vml" Requires="v">
                <p:oleObj spid="_x0000_s7" name="" r:id="rId7" imgW="5838825" imgH="3238500" progId="Paint.Picture">
                  <p:embed/>
                </p:oleObj>
              </mc:Choice>
              <mc:Fallback>
                <p:oleObj name="" r:id="rId7" imgW="5838825" imgH="3238500" progId="Paint.Picture">
                  <p:embed/>
                  <p:pic>
                    <p:nvPicPr>
                      <p:cNvPr id="0" name="图片 6"/>
                      <p:cNvPicPr/>
                      <p:nvPr/>
                    </p:nvPicPr>
                    <p:blipFill>
                      <a:blip r:embed="rId8"/>
                      <a:stretch>
                        <a:fillRect/>
                      </a:stretch>
                    </p:blipFill>
                    <p:spPr>
                      <a:xfrm>
                        <a:off x="3205480" y="3500755"/>
                        <a:ext cx="5843270" cy="3241040"/>
                      </a:xfrm>
                      <a:prstGeom prst="rect">
                        <a:avLst/>
                      </a:prstGeom>
                    </p:spPr>
                  </p:pic>
                </p:oleObj>
              </mc:Fallback>
            </mc:AlternateContent>
          </a:graphicData>
        </a:graphic>
      </p:graphicFrame>
      <p:sp>
        <p:nvSpPr>
          <p:cNvPr id="8" name="Rectangle 3"/>
          <p:cNvSpPr>
            <a:spLocks noGrp="1" noChangeArrowheads="1"/>
          </p:cNvSpPr>
          <p:nvPr>
            <p:custDataLst>
              <p:tags r:id="rId9"/>
            </p:custDataLst>
          </p:nvPr>
        </p:nvSpPr>
        <p:spPr>
          <a:xfrm>
            <a:off x="323215" y="4004945"/>
            <a:ext cx="2245360" cy="5651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latinLnBrk="0" hangingPunct="1">
              <a:lnSpc>
                <a:spcPct val="120000"/>
              </a:lnSpc>
              <a:spcBef>
                <a:spcPts val="0"/>
              </a:spcBef>
              <a:spcAft>
                <a:spcPts val="0"/>
              </a:spcAft>
              <a:buClr>
                <a:srgbClr val="9900FF"/>
              </a:buClr>
              <a:buFont typeface="Wingdings" panose="05000000000000000000" charset="0"/>
              <a:buNone/>
            </a:pPr>
            <a:r>
              <a:rPr lang="zh-CN" sz="2000" b="1">
                <a:latin typeface="Times New Roman" panose="02020603050405020304" pitchFamily="18" charset="0"/>
                <a:cs typeface="Times New Roman" panose="02020603050405020304" pitchFamily="18" charset="0"/>
                <a:sym typeface="+mn-ea"/>
              </a:rPr>
              <a:t>中断调用过程</a:t>
            </a:r>
            <a:r>
              <a:rPr lang="en-US"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2" name="Rectangle 3"/>
          <p:cNvSpPr>
            <a:spLocks noGrp="1" noChangeArrowheads="1"/>
          </p:cNvSpPr>
          <p:nvPr>
            <p:custDataLst>
              <p:tags r:id="rId1"/>
            </p:custDataLst>
          </p:nvPr>
        </p:nvSpPr>
        <p:spPr>
          <a:xfrm>
            <a:off x="457200" y="1628775"/>
            <a:ext cx="6694805" cy="127698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latinLnBrk="0" hangingPunct="1">
              <a:lnSpc>
                <a:spcPct val="120000"/>
              </a:lnSpc>
              <a:spcBef>
                <a:spcPts val="0"/>
              </a:spcBef>
              <a:spcAft>
                <a:spcPts val="0"/>
              </a:spcAft>
              <a:buClr>
                <a:srgbClr val="9900FF"/>
              </a:buClr>
              <a:buFont typeface="Wingdings" panose="05000000000000000000" charset="0"/>
              <a:buNone/>
            </a:pPr>
            <a:r>
              <a:rPr sz="2000" b="1">
                <a:latin typeface="Times New Roman" panose="02020603050405020304" pitchFamily="18" charset="0"/>
                <a:cs typeface="Times New Roman" panose="02020603050405020304" pitchFamily="18" charset="0"/>
                <a:sym typeface="+mn-ea"/>
              </a:rPr>
              <a:t>ljmp指令是长跳转指令，即</a:t>
            </a:r>
            <a:r>
              <a:rPr lang="en-US" sz="2000" b="1">
                <a:latin typeface="Times New Roman" panose="02020603050405020304" pitchFamily="18" charset="0"/>
                <a:cs typeface="Times New Roman" panose="02020603050405020304" pitchFamily="18" charset="0"/>
                <a:sym typeface="+mn-ea"/>
              </a:rPr>
              <a:t>tss</a:t>
            </a:r>
            <a:r>
              <a:rPr sz="2000" b="1">
                <a:latin typeface="Times New Roman" panose="02020603050405020304" pitchFamily="18" charset="0"/>
                <a:cs typeface="Times New Roman" panose="02020603050405020304" pitchFamily="18" charset="0"/>
                <a:sym typeface="+mn-ea"/>
              </a:rPr>
              <a:t>段的跳转切换</a:t>
            </a:r>
            <a:r>
              <a:rPr lang="zh-CN" sz="2000" b="1">
                <a:latin typeface="Times New Roman" panose="02020603050405020304" pitchFamily="18" charset="0"/>
                <a:cs typeface="Times New Roman" panose="02020603050405020304" pitchFamily="18" charset="0"/>
                <a:sym typeface="+mn-ea"/>
              </a:rPr>
              <a:t>。</a:t>
            </a:r>
            <a:endParaRPr lang="zh-CN" sz="2000" b="1">
              <a:latin typeface="Times New Roman" panose="02020603050405020304" pitchFamily="18" charset="0"/>
              <a:cs typeface="Times New Roman" panose="02020603050405020304" pitchFamily="18" charset="0"/>
              <a:sym typeface="+mn-ea"/>
            </a:endParaRPr>
          </a:p>
          <a:p>
            <a:pPr marL="0" indent="0" eaLnBrk="1" latinLnBrk="0" hangingPunct="1">
              <a:lnSpc>
                <a:spcPct val="120000"/>
              </a:lnSpc>
              <a:spcBef>
                <a:spcPts val="0"/>
              </a:spcBef>
              <a:spcAft>
                <a:spcPts val="0"/>
              </a:spcAft>
              <a:buClr>
                <a:srgbClr val="9900FF"/>
              </a:buClr>
              <a:buFont typeface="Wingdings" panose="05000000000000000000" charset="0"/>
              <a:buNone/>
            </a:pPr>
            <a:r>
              <a:rPr lang="en-US" altLang="zh-CN" sz="2000" b="1">
                <a:latin typeface="Times New Roman" panose="02020603050405020304" pitchFamily="18" charset="0"/>
                <a:cs typeface="Times New Roman" panose="02020603050405020304" pitchFamily="18" charset="0"/>
                <a:sym typeface="+mn-ea"/>
              </a:rPr>
              <a:t>1</a:t>
            </a:r>
            <a:r>
              <a:rPr lang="zh-CN" altLang="en-US" sz="2000" b="1">
                <a:latin typeface="Times New Roman" panose="02020603050405020304" pitchFamily="18" charset="0"/>
                <a:cs typeface="Times New Roman" panose="02020603050405020304" pitchFamily="18" charset="0"/>
                <a:sym typeface="+mn-ea"/>
              </a:rPr>
              <a:t>）</a:t>
            </a:r>
            <a:r>
              <a:rPr lang="en-US" altLang="zh-CN" sz="2000" b="1">
                <a:latin typeface="Times New Roman" panose="02020603050405020304" pitchFamily="18" charset="0"/>
                <a:cs typeface="Times New Roman" panose="02020603050405020304" pitchFamily="18" charset="0"/>
                <a:sym typeface="+mn-ea"/>
              </a:rPr>
              <a:t> </a:t>
            </a:r>
            <a:r>
              <a:rPr lang="zh-CN" altLang="en-US" sz="2000" b="1">
                <a:latin typeface="Times New Roman" panose="02020603050405020304" pitchFamily="18" charset="0"/>
                <a:cs typeface="Times New Roman" panose="02020603050405020304" pitchFamily="18" charset="0"/>
                <a:sym typeface="+mn-ea"/>
              </a:rPr>
              <a:t>新</a:t>
            </a:r>
            <a:r>
              <a:rPr lang="en-US" altLang="zh-CN" sz="2000" b="1">
                <a:latin typeface="Times New Roman" panose="02020603050405020304" pitchFamily="18" charset="0"/>
                <a:cs typeface="Times New Roman" panose="02020603050405020304" pitchFamily="18" charset="0"/>
                <a:sym typeface="+mn-ea"/>
              </a:rPr>
              <a:t>tss</a:t>
            </a:r>
            <a:r>
              <a:rPr lang="zh-CN" altLang="en-US" sz="2000" b="1">
                <a:latin typeface="Times New Roman" panose="02020603050405020304" pitchFamily="18" charset="0"/>
                <a:cs typeface="Times New Roman" panose="02020603050405020304" pitchFamily="18" charset="0"/>
                <a:sym typeface="+mn-ea"/>
              </a:rPr>
              <a:t>是操作数</a:t>
            </a:r>
            <a:endParaRPr lang="zh-CN" altLang="en-US" sz="2000" b="1">
              <a:latin typeface="Times New Roman" panose="02020603050405020304" pitchFamily="18" charset="0"/>
              <a:cs typeface="Times New Roman" panose="02020603050405020304" pitchFamily="18" charset="0"/>
              <a:sym typeface="+mn-ea"/>
            </a:endParaRPr>
          </a:p>
          <a:p>
            <a:pPr marL="0" indent="0" eaLnBrk="1" latinLnBrk="0" hangingPunct="1">
              <a:lnSpc>
                <a:spcPct val="120000"/>
              </a:lnSpc>
              <a:spcBef>
                <a:spcPts val="0"/>
              </a:spcBef>
              <a:spcAft>
                <a:spcPts val="0"/>
              </a:spcAft>
              <a:buClr>
                <a:srgbClr val="9900FF"/>
              </a:buClr>
              <a:buFont typeface="Wingdings" panose="05000000000000000000" charset="0"/>
              <a:buNone/>
            </a:pPr>
            <a:r>
              <a:rPr lang="en-US" altLang="zh-CN" sz="2000" b="1">
                <a:latin typeface="Times New Roman" panose="02020603050405020304" pitchFamily="18" charset="0"/>
                <a:cs typeface="Times New Roman" panose="02020603050405020304" pitchFamily="18" charset="0"/>
                <a:sym typeface="+mn-ea"/>
              </a:rPr>
              <a:t>2</a:t>
            </a:r>
            <a:r>
              <a:rPr lang="zh-CN" altLang="en-US" sz="2000" b="1">
                <a:latin typeface="Times New Roman" panose="02020603050405020304" pitchFamily="18" charset="0"/>
                <a:cs typeface="Times New Roman" panose="02020603050405020304" pitchFamily="18" charset="0"/>
                <a:sym typeface="+mn-ea"/>
              </a:rPr>
              <a:t>）</a:t>
            </a:r>
            <a:r>
              <a:rPr lang="zh-CN" sz="2000" b="1">
                <a:latin typeface="Times New Roman" panose="02020603050405020304" pitchFamily="18" charset="0"/>
                <a:cs typeface="Times New Roman" panose="02020603050405020304" pitchFamily="18" charset="0"/>
                <a:sym typeface="+mn-ea"/>
              </a:rPr>
              <a:t>原来的</a:t>
            </a:r>
            <a:r>
              <a:rPr lang="en-US" altLang="zh-CN" sz="2000" b="1">
                <a:latin typeface="Times New Roman" panose="02020603050405020304" pitchFamily="18" charset="0"/>
                <a:cs typeface="Times New Roman" panose="02020603050405020304" pitchFamily="18" charset="0"/>
                <a:sym typeface="+mn-ea"/>
              </a:rPr>
              <a:t>tss</a:t>
            </a:r>
            <a:r>
              <a:rPr lang="zh-CN" altLang="en-US" sz="2000" b="1">
                <a:latin typeface="Times New Roman" panose="02020603050405020304" pitchFamily="18" charset="0"/>
                <a:cs typeface="Times New Roman" panose="02020603050405020304" pitchFamily="18" charset="0"/>
                <a:sym typeface="+mn-ea"/>
              </a:rPr>
              <a:t>通过</a:t>
            </a:r>
            <a:r>
              <a:rPr lang="en-US" altLang="zh-CN" sz="2000" b="1">
                <a:latin typeface="Times New Roman" panose="02020603050405020304" pitchFamily="18" charset="0"/>
                <a:cs typeface="Times New Roman" panose="02020603050405020304" pitchFamily="18" charset="0"/>
                <a:sym typeface="+mn-ea"/>
              </a:rPr>
              <a:t>TR</a:t>
            </a:r>
            <a:r>
              <a:rPr lang="zh-CN" altLang="en-US" sz="2000" b="1">
                <a:latin typeface="Times New Roman" panose="02020603050405020304" pitchFamily="18" charset="0"/>
                <a:cs typeface="Times New Roman" panose="02020603050405020304" pitchFamily="18" charset="0"/>
                <a:sym typeface="+mn-ea"/>
              </a:rPr>
              <a:t>和</a:t>
            </a:r>
            <a:r>
              <a:rPr lang="en-US" altLang="zh-CN" sz="2000" b="1">
                <a:latin typeface="Times New Roman" panose="02020603050405020304" pitchFamily="18" charset="0"/>
                <a:cs typeface="Times New Roman" panose="02020603050405020304" pitchFamily="18" charset="0"/>
                <a:sym typeface="+mn-ea"/>
              </a:rPr>
              <a:t>GDT</a:t>
            </a:r>
            <a:r>
              <a:rPr lang="zh-CN" altLang="en-US" sz="2000" b="1">
                <a:latin typeface="Times New Roman" panose="02020603050405020304" pitchFamily="18" charset="0"/>
                <a:cs typeface="Times New Roman" panose="02020603050405020304" pitchFamily="18" charset="0"/>
                <a:sym typeface="+mn-ea"/>
              </a:rPr>
              <a:t>查询到</a:t>
            </a:r>
            <a:r>
              <a:rPr lang="en-US" sz="2400" b="1">
                <a:latin typeface="Times New Roman" panose="02020603050405020304" pitchFamily="18" charset="0"/>
                <a:cs typeface="Times New Roman" panose="02020603050405020304" pitchFamily="18" charset="0"/>
              </a:rPr>
              <a:t>   </a:t>
            </a:r>
            <a:endParaRPr lang="en-US" sz="2400" b="1">
              <a:latin typeface="Times New Roman" panose="02020603050405020304" pitchFamily="18" charset="0"/>
              <a:cs typeface="Times New Roman" panose="02020603050405020304" pitchFamily="18" charset="0"/>
            </a:endParaRPr>
          </a:p>
          <a:p>
            <a:pPr marL="0" indent="0" eaLnBrk="1" latinLnBrk="0" hangingPunct="1">
              <a:lnSpc>
                <a:spcPct val="120000"/>
              </a:lnSpc>
              <a:spcBef>
                <a:spcPts val="0"/>
              </a:spcBef>
              <a:spcAft>
                <a:spcPts val="0"/>
              </a:spcAft>
              <a:buClr>
                <a:srgbClr val="9900FF"/>
              </a:buClr>
              <a:buFont typeface="Wingdings" panose="05000000000000000000" charset="0"/>
              <a:buNone/>
            </a:pPr>
            <a:endParaRPr lang="zh-CN" altLang="en-US" sz="2400" b="1">
              <a:latin typeface="Times New Roman" panose="02020603050405020304" pitchFamily="18" charset="0"/>
              <a:cs typeface="Times New Roman" panose="02020603050405020304" pitchFamily="18" charset="0"/>
            </a:endParaRPr>
          </a:p>
        </p:txBody>
      </p:sp>
      <p:graphicFrame>
        <p:nvGraphicFramePr>
          <p:cNvPr id="10" name="内容占位符 9"/>
          <p:cNvGraphicFramePr>
            <a:graphicFrameLocks noChangeAspect="1"/>
          </p:cNvGraphicFramePr>
          <p:nvPr>
            <p:ph idx="1"/>
            <p:custDataLst>
              <p:tags r:id="rId2"/>
            </p:custDataLst>
          </p:nvPr>
        </p:nvGraphicFramePr>
        <p:xfrm>
          <a:off x="3420110" y="2780665"/>
          <a:ext cx="4109720" cy="3691255"/>
        </p:xfrm>
        <a:graphic>
          <a:graphicData uri="http://schemas.openxmlformats.org/presentationml/2006/ole">
            <mc:AlternateContent xmlns:mc="http://schemas.openxmlformats.org/markup-compatibility/2006">
              <mc:Choice xmlns:v="urn:schemas-microsoft-com:vml" Requires="v">
                <p:oleObj spid="_x0000_s11" name="" r:id="rId3" imgW="6829425" imgH="6134100" progId="Paint.Picture">
                  <p:embed/>
                </p:oleObj>
              </mc:Choice>
              <mc:Fallback>
                <p:oleObj name="" r:id="rId3" imgW="6829425" imgH="6134100" progId="Paint.Picture">
                  <p:embed/>
                  <p:pic>
                    <p:nvPicPr>
                      <p:cNvPr id="0" name="图片 10"/>
                      <p:cNvPicPr/>
                      <p:nvPr/>
                    </p:nvPicPr>
                    <p:blipFill>
                      <a:blip r:embed="rId4"/>
                      <a:stretch>
                        <a:fillRect/>
                      </a:stretch>
                    </p:blipFill>
                    <p:spPr>
                      <a:xfrm>
                        <a:off x="3420110" y="2780665"/>
                        <a:ext cx="4109720" cy="3691255"/>
                      </a:xfrm>
                      <a:prstGeom prst="rect">
                        <a:avLst/>
                      </a:prstGeom>
                    </p:spPr>
                  </p:pic>
                </p:oleObj>
              </mc:Fallback>
            </mc:AlternateContent>
          </a:graphicData>
        </a:graphic>
      </p:graphicFrame>
      <p:graphicFrame>
        <p:nvGraphicFramePr>
          <p:cNvPr id="13" name="对象 12"/>
          <p:cNvGraphicFramePr/>
          <p:nvPr>
            <p:custDataLst>
              <p:tags r:id="rId5"/>
            </p:custDataLst>
          </p:nvPr>
        </p:nvGraphicFramePr>
        <p:xfrm>
          <a:off x="179705" y="3589020"/>
          <a:ext cx="3115945" cy="210185"/>
        </p:xfrm>
        <a:graphic>
          <a:graphicData uri="http://schemas.openxmlformats.org/presentationml/2006/ole">
            <mc:AlternateContent xmlns:mc="http://schemas.openxmlformats.org/markup-compatibility/2006">
              <mc:Choice xmlns:v="urn:schemas-microsoft-com:vml" Requires="v">
                <p:oleObj spid="_x0000_s14" name="" r:id="rId6" imgW="4029075" imgH="247650" progId="Paint.Picture">
                  <p:embed/>
                </p:oleObj>
              </mc:Choice>
              <mc:Fallback>
                <p:oleObj name="" r:id="rId6" imgW="4029075" imgH="247650" progId="Paint.Picture">
                  <p:embed/>
                  <p:pic>
                    <p:nvPicPr>
                      <p:cNvPr id="0" name="图片 13"/>
                      <p:cNvPicPr/>
                      <p:nvPr/>
                    </p:nvPicPr>
                    <p:blipFill>
                      <a:blip r:embed="rId7"/>
                      <a:stretch>
                        <a:fillRect/>
                      </a:stretch>
                    </p:blipFill>
                    <p:spPr>
                      <a:xfrm>
                        <a:off x="179705" y="3589020"/>
                        <a:ext cx="3115945" cy="210185"/>
                      </a:xfrm>
                      <a:prstGeom prst="rect">
                        <a:avLst/>
                      </a:prstGeom>
                    </p:spPr>
                  </p:pic>
                </p:oleObj>
              </mc:Fallback>
            </mc:AlternateContent>
          </a:graphicData>
        </a:graphic>
      </p:graphicFrame>
      <p:sp>
        <p:nvSpPr>
          <p:cNvPr id="15" name="矩形 14"/>
          <p:cNvSpPr/>
          <p:nvPr>
            <p:custDataLst>
              <p:tags r:id="rId8"/>
            </p:custDataLst>
          </p:nvPr>
        </p:nvSpPr>
        <p:spPr>
          <a:xfrm>
            <a:off x="323850" y="3428365"/>
            <a:ext cx="2888615" cy="428625"/>
          </a:xfrm>
          <a:prstGeom prst="rect">
            <a:avLst/>
          </a:prstGeom>
          <a:noFill/>
          <a:ln w="19050" cap="flat" cmpd="sng" algn="ctr">
            <a:solidFill>
              <a:srgbClr val="C0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Linux 0.00</a:t>
            </a:r>
            <a:endParaRPr lang="en-US" altLang="zh-CN" b="1" dirty="0">
              <a:latin typeface="Times New Roman" panose="02020603050405020304" pitchFamily="18" charset="0"/>
              <a:ea typeface="+mn-ea"/>
              <a:cs typeface="Times New Roman" panose="02020603050405020304" pitchFamily="18" charset="0"/>
            </a:endParaRPr>
          </a:p>
        </p:txBody>
      </p:sp>
      <p:sp>
        <p:nvSpPr>
          <p:cNvPr id="346115" name="Rectangle 3"/>
          <p:cNvSpPr>
            <a:spLocks noGrp="1" noChangeArrowheads="1"/>
          </p:cNvSpPr>
          <p:nvPr>
            <p:ph type="body" idx="1"/>
          </p:nvPr>
        </p:nvSpPr>
        <p:spPr>
          <a:xfrm>
            <a:off x="611560" y="1484402"/>
            <a:ext cx="8229600" cy="4471988"/>
          </a:xfrm>
        </p:spPr>
        <p:txBody>
          <a:bodyPr/>
          <a:lstStyle/>
          <a:p>
            <a:pPr eaLnBrk="1" hangingPunct="1">
              <a:lnSpc>
                <a:spcPct val="90000"/>
              </a:lnSpc>
              <a:spcAft>
                <a:spcPct val="30000"/>
              </a:spcAft>
              <a:buClr>
                <a:srgbClr val="9900FF"/>
              </a:buClr>
              <a:buFont typeface="Wingdings" panose="05000000000000000000" pitchFamily="2" charset="2"/>
              <a:buChar char="n"/>
            </a:pPr>
            <a:r>
              <a:rPr lang="zh-CN" altLang="en-US" sz="2400" b="1">
                <a:latin typeface="Times New Roman" panose="02020603050405020304" pitchFamily="18" charset="0"/>
                <a:cs typeface="Times New Roman" panose="02020603050405020304" pitchFamily="18" charset="0"/>
                <a:sym typeface="+mn-ea"/>
              </a:rPr>
              <a:t>一个简单的多任务内核</a:t>
            </a:r>
            <a:endParaRPr lang="zh-CN" altLang="en-US"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90000"/>
              </a:lnSpc>
              <a:spcAft>
                <a:spcPct val="30000"/>
              </a:spcAft>
              <a:buClr>
                <a:srgbClr val="9900FF"/>
              </a:buClr>
              <a:buFont typeface="Wingdings" panose="05000000000000000000" pitchFamily="2" charset="2"/>
              <a:buChar char="n"/>
            </a:pPr>
            <a:r>
              <a:rPr lang="zh-CN" altLang="en-US" sz="2400" b="1" dirty="0">
                <a:solidFill>
                  <a:schemeClr val="tx2"/>
                </a:solidFill>
                <a:latin typeface="Times New Roman" panose="02020603050405020304" pitchFamily="18" charset="0"/>
                <a:cs typeface="Times New Roman" panose="02020603050405020304" pitchFamily="18" charset="0"/>
              </a:rPr>
              <a:t>组成：</a:t>
            </a:r>
            <a:endParaRPr lang="zh-CN" altLang="en-US"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spcAft>
                <a:spcPct val="30000"/>
              </a:spcAft>
              <a:buClr>
                <a:srgbClr val="9900FF"/>
              </a:buClr>
              <a:buFont typeface="Wingdings" panose="05000000000000000000" charset="0"/>
              <a:buChar char="Ø"/>
            </a:pPr>
            <a:r>
              <a:rPr lang="zh-CN" altLang="en-US" sz="2400" b="1" dirty="0">
                <a:solidFill>
                  <a:srgbClr val="0070C0"/>
                </a:solidFill>
                <a:latin typeface="Times New Roman" panose="02020603050405020304" pitchFamily="18" charset="0"/>
                <a:cs typeface="Times New Roman" panose="02020603050405020304" pitchFamily="18" charset="0"/>
              </a:rPr>
              <a:t>启动引导程序</a:t>
            </a:r>
            <a:r>
              <a:rPr lang="en-US" altLang="zh-CN" sz="2400" b="1" dirty="0">
                <a:solidFill>
                  <a:srgbClr val="0070C0"/>
                </a:solidFill>
                <a:latin typeface="Times New Roman" panose="02020603050405020304" pitchFamily="18" charset="0"/>
                <a:cs typeface="Times New Roman" panose="02020603050405020304" pitchFamily="18" charset="0"/>
              </a:rPr>
              <a:t>boot.s</a:t>
            </a:r>
            <a:r>
              <a:rPr lang="zh-CN" altLang="en-US" sz="2400" b="1" dirty="0">
                <a:solidFill>
                  <a:srgbClr val="0070C0"/>
                </a:solidFill>
                <a:latin typeface="Times New Roman" panose="02020603050405020304" pitchFamily="18" charset="0"/>
                <a:cs typeface="Times New Roman" panose="02020603050405020304" pitchFamily="18" charset="0"/>
              </a:rPr>
              <a:t>：</a:t>
            </a:r>
            <a:r>
              <a:rPr lang="en-US" altLang="zh-CN" sz="2400" b="1" dirty="0">
                <a:solidFill>
                  <a:schemeClr val="tx2"/>
                </a:solidFill>
                <a:latin typeface="Times New Roman" panose="02020603050405020304" pitchFamily="18" charset="0"/>
                <a:cs typeface="Times New Roman" panose="02020603050405020304" pitchFamily="18" charset="0"/>
              </a:rPr>
              <a:t>as86</a:t>
            </a:r>
            <a:r>
              <a:rPr lang="zh-CN" altLang="en-US" sz="2400" b="1" dirty="0">
                <a:solidFill>
                  <a:schemeClr val="tx2"/>
                </a:solidFill>
                <a:latin typeface="Times New Roman" panose="02020603050405020304" pitchFamily="18" charset="0"/>
                <a:cs typeface="Times New Roman" panose="02020603050405020304" pitchFamily="18" charset="0"/>
              </a:rPr>
              <a:t>语言，系统加电时从启动盘上把内核加载内存中</a:t>
            </a:r>
            <a:endParaRPr lang="zh-CN" altLang="en-US" sz="2400" b="1" dirty="0">
              <a:solidFill>
                <a:schemeClr val="tx2"/>
              </a:solidFill>
              <a:latin typeface="Times New Roman" panose="02020603050405020304" pitchFamily="18" charset="0"/>
              <a:cs typeface="Times New Roman" panose="02020603050405020304" pitchFamily="18" charset="0"/>
            </a:endParaRPr>
          </a:p>
          <a:p>
            <a:pPr lvl="1" eaLnBrk="1" hangingPunct="1">
              <a:lnSpc>
                <a:spcPct val="90000"/>
              </a:lnSpc>
              <a:spcAft>
                <a:spcPct val="30000"/>
              </a:spcAft>
              <a:buClr>
                <a:srgbClr val="9900FF"/>
              </a:buClr>
              <a:buFont typeface="Wingdings" panose="05000000000000000000" charset="0"/>
              <a:buChar char="Ø"/>
            </a:pPr>
            <a:r>
              <a:rPr lang="zh-CN" altLang="en-US" sz="2400" b="1" dirty="0">
                <a:solidFill>
                  <a:srgbClr val="0070C0"/>
                </a:solidFill>
                <a:latin typeface="Times New Roman" panose="02020603050405020304" pitchFamily="18" charset="0"/>
                <a:cs typeface="Times New Roman" panose="02020603050405020304" pitchFamily="18" charset="0"/>
              </a:rPr>
              <a:t>保护模式多任务内核程序</a:t>
            </a:r>
            <a:r>
              <a:rPr lang="en-US" altLang="zh-CN" sz="2400" b="1" dirty="0">
                <a:solidFill>
                  <a:srgbClr val="0070C0"/>
                </a:solidFill>
                <a:latin typeface="Times New Roman" panose="02020603050405020304" pitchFamily="18" charset="0"/>
                <a:cs typeface="Times New Roman" panose="02020603050405020304" pitchFamily="18" charset="0"/>
              </a:rPr>
              <a:t>head.s</a:t>
            </a:r>
            <a:r>
              <a:rPr lang="zh-CN" altLang="en-US" sz="2400" b="1" dirty="0">
                <a:solidFill>
                  <a:srgbClr val="0070C0"/>
                </a:solidFill>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sym typeface="+mn-ea"/>
              </a:rPr>
              <a:t>GNU as</a:t>
            </a:r>
            <a:r>
              <a:rPr lang="zh-CN" altLang="en-US" sz="2400" b="1">
                <a:latin typeface="Times New Roman" panose="02020603050405020304" pitchFamily="18" charset="0"/>
                <a:cs typeface="Times New Roman" panose="02020603050405020304" pitchFamily="18" charset="0"/>
                <a:sym typeface="+mn-ea"/>
              </a:rPr>
              <a:t>汇编语言，</a:t>
            </a:r>
            <a:r>
              <a:rPr lang="zh-CN" altLang="en-US" sz="2400" b="1" dirty="0">
                <a:solidFill>
                  <a:schemeClr val="tx2"/>
                </a:solidFill>
                <a:latin typeface="Times New Roman" panose="02020603050405020304" pitchFamily="18" charset="0"/>
                <a:cs typeface="Times New Roman" panose="02020603050405020304" pitchFamily="18" charset="0"/>
                <a:sym typeface="+mn-ea"/>
              </a:rPr>
              <a:t>两个在时钟中断控制下相互切换的用户任务和一个实现在屏幕上显示字符的系统调用</a:t>
            </a:r>
            <a:endParaRPr lang="zh-CN" altLang="en-US" sz="2400" b="1" dirty="0">
              <a:solidFill>
                <a:schemeClr val="tx2"/>
              </a:solidFill>
              <a:latin typeface="Times New Roman" panose="02020603050405020304" pitchFamily="18" charset="0"/>
              <a:cs typeface="Times New Roman" panose="02020603050405020304" pitchFamily="18" charset="0"/>
            </a:endParaRPr>
          </a:p>
          <a:p>
            <a:pPr lvl="0" eaLnBrk="1" hangingPunct="1">
              <a:lnSpc>
                <a:spcPct val="90000"/>
              </a:lnSpc>
              <a:spcAft>
                <a:spcPct val="30000"/>
              </a:spcAft>
              <a:buClr>
                <a:srgbClr val="9900FF"/>
              </a:buClr>
              <a:buFont typeface="Wingdings" panose="05000000000000000000" charset="0"/>
              <a:buChar char="n"/>
            </a:pPr>
            <a:r>
              <a:rPr lang="en-US" sz="2400" b="1" dirty="0">
                <a:solidFill>
                  <a:schemeClr val="tx2"/>
                </a:solidFill>
                <a:latin typeface="Times New Roman" panose="02020603050405020304" pitchFamily="18" charset="0"/>
                <a:cs typeface="Times New Roman" panose="02020603050405020304" pitchFamily="18" charset="0"/>
              </a:rPr>
              <a:t>as86</a:t>
            </a:r>
            <a:r>
              <a:rPr lang="zh-CN" altLang="en-US" sz="2400" b="1" dirty="0">
                <a:solidFill>
                  <a:schemeClr val="tx2"/>
                </a:solidFill>
                <a:latin typeface="Times New Roman" panose="02020603050405020304" pitchFamily="18" charset="0"/>
                <a:cs typeface="Times New Roman" panose="02020603050405020304" pitchFamily="18" charset="0"/>
              </a:rPr>
              <a:t>产生</a:t>
            </a:r>
            <a:r>
              <a:rPr lang="en-US" altLang="zh-CN" sz="2400" b="1" dirty="0">
                <a:solidFill>
                  <a:schemeClr val="tx2"/>
                </a:solidFill>
                <a:latin typeface="Times New Roman" panose="02020603050405020304" pitchFamily="18" charset="0"/>
                <a:cs typeface="Times New Roman" panose="02020603050405020304" pitchFamily="18" charset="0"/>
              </a:rPr>
              <a:t>16</a:t>
            </a:r>
            <a:r>
              <a:rPr lang="zh-CN" altLang="en-US" sz="2400" b="1" dirty="0">
                <a:solidFill>
                  <a:schemeClr val="tx2"/>
                </a:solidFill>
                <a:latin typeface="Times New Roman" panose="02020603050405020304" pitchFamily="18" charset="0"/>
                <a:cs typeface="Times New Roman" panose="02020603050405020304" pitchFamily="18" charset="0"/>
              </a:rPr>
              <a:t>位代码，</a:t>
            </a:r>
            <a:r>
              <a:rPr lang="en-US" altLang="zh-CN" sz="2400" b="1" dirty="0">
                <a:solidFill>
                  <a:schemeClr val="tx2"/>
                </a:solidFill>
                <a:latin typeface="Times New Roman" panose="02020603050405020304" pitchFamily="18" charset="0"/>
                <a:cs typeface="Times New Roman" panose="02020603050405020304" pitchFamily="18" charset="0"/>
              </a:rPr>
              <a:t>gas</a:t>
            </a:r>
            <a:r>
              <a:rPr lang="zh-CN" altLang="en-US" sz="2400" b="1" dirty="0">
                <a:solidFill>
                  <a:schemeClr val="tx2"/>
                </a:solidFill>
                <a:latin typeface="Times New Roman" panose="02020603050405020304" pitchFamily="18" charset="0"/>
                <a:cs typeface="Times New Roman" panose="02020603050405020304" pitchFamily="18" charset="0"/>
              </a:rPr>
              <a:t>产生</a:t>
            </a:r>
            <a:r>
              <a:rPr lang="en-US" altLang="zh-CN" sz="2400" b="1" dirty="0">
                <a:solidFill>
                  <a:schemeClr val="tx2"/>
                </a:solidFill>
                <a:latin typeface="Times New Roman" panose="02020603050405020304" pitchFamily="18" charset="0"/>
                <a:cs typeface="Times New Roman" panose="02020603050405020304" pitchFamily="18" charset="0"/>
              </a:rPr>
              <a:t>32</a:t>
            </a:r>
            <a:r>
              <a:rPr lang="zh-CN" altLang="en-US" sz="2400" b="1" dirty="0">
                <a:solidFill>
                  <a:schemeClr val="tx2"/>
                </a:solidFill>
                <a:latin typeface="Times New Roman" panose="02020603050405020304" pitchFamily="18" charset="0"/>
                <a:cs typeface="Times New Roman" panose="02020603050405020304" pitchFamily="18" charset="0"/>
              </a:rPr>
              <a:t>位代码</a:t>
            </a:r>
            <a:endParaRPr lang="zh-CN" altLang="en-US" sz="2400" b="1" dirty="0">
              <a:solidFill>
                <a:schemeClr val="tx2"/>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组合 3"/>
          <p:cNvGrpSpPr/>
          <p:nvPr/>
        </p:nvGrpSpPr>
        <p:grpSpPr>
          <a:xfrm>
            <a:off x="395605" y="4950460"/>
            <a:ext cx="8619490" cy="1894840"/>
            <a:chOff x="623" y="7796"/>
            <a:chExt cx="13574" cy="2984"/>
          </a:xfrm>
        </p:grpSpPr>
        <p:pic>
          <p:nvPicPr>
            <p:cNvPr id="2" name="图片 1"/>
            <p:cNvPicPr>
              <a:picLocks noChangeAspect="1"/>
            </p:cNvPicPr>
            <p:nvPr>
              <p:custDataLst>
                <p:tags r:id="rId1"/>
              </p:custDataLst>
            </p:nvPr>
          </p:nvPicPr>
          <p:blipFill>
            <a:blip r:embed="rId2"/>
            <a:stretch>
              <a:fillRect/>
            </a:stretch>
          </p:blipFill>
          <p:spPr>
            <a:xfrm>
              <a:off x="623" y="7796"/>
              <a:ext cx="13575" cy="2985"/>
            </a:xfrm>
            <a:prstGeom prst="rect">
              <a:avLst/>
            </a:prstGeom>
          </p:spPr>
        </p:pic>
        <p:sp>
          <p:nvSpPr>
            <p:cNvPr id="3" name="文本框 2"/>
            <p:cNvSpPr txBox="1"/>
            <p:nvPr/>
          </p:nvSpPr>
          <p:spPr>
            <a:xfrm>
              <a:off x="5540" y="8216"/>
              <a:ext cx="3806" cy="580"/>
            </a:xfrm>
            <a:prstGeom prst="rect">
              <a:avLst/>
            </a:prstGeom>
            <a:noFill/>
          </p:spPr>
          <p:txBody>
            <a:bodyPr wrap="square" rtlCol="0">
              <a:spAutoFit/>
            </a:bodyPr>
            <a:p>
              <a:pPr algn="ctr"/>
              <a:r>
                <a:rPr lang="zh-CN" altLang="en-US" b="1">
                  <a:solidFill>
                    <a:srgbClr val="C00000"/>
                  </a:solidFill>
                </a:rPr>
                <a:t>软盘映像</a:t>
              </a:r>
              <a:endParaRPr lang="zh-CN" altLang="en-US" b="1">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up)">
                                      <p:cBhvr>
                                        <p:cTn id="22" dur="500"/>
                                        <p:tgtEl>
                                          <p:spTgt spid="346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wipe(up)">
                                      <p:cBhvr>
                                        <p:cTn id="27" dur="500"/>
                                        <p:tgtEl>
                                          <p:spTgt spid="346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sym typeface="+mn-ea"/>
              </a:rPr>
              <a:t>Linux 0.00</a:t>
            </a:r>
            <a:endParaRPr lang="zh-CN" altLang="en-US" dirty="0">
              <a:latin typeface="+mn-ea"/>
              <a:ea typeface="+mn-ea"/>
            </a:endParaRPr>
          </a:p>
        </p:txBody>
      </p:sp>
      <p:sp>
        <p:nvSpPr>
          <p:cNvPr id="346115" name="Rectangle 3"/>
          <p:cNvSpPr>
            <a:spLocks noGrp="1" noChangeArrowheads="1"/>
          </p:cNvSpPr>
          <p:nvPr>
            <p:ph type="body" idx="1"/>
          </p:nvPr>
        </p:nvSpPr>
        <p:spPr>
          <a:xfrm>
            <a:off x="3275330" y="3068955"/>
            <a:ext cx="2752725" cy="804545"/>
          </a:xfrm>
        </p:spPr>
        <p:txBody>
          <a:bodyPr/>
          <a:lstStyle/>
          <a:p>
            <a:pPr marL="457200" lvl="1" indent="0" eaLnBrk="1" hangingPunct="1">
              <a:lnSpc>
                <a:spcPct val="90000"/>
              </a:lnSpc>
              <a:spcAft>
                <a:spcPct val="30000"/>
              </a:spcAft>
              <a:buClr>
                <a:srgbClr val="9900FF"/>
              </a:buClr>
              <a:buFont typeface="Wingdings" panose="05000000000000000000" pitchFamily="2" charset="2"/>
              <a:buNone/>
            </a:pPr>
            <a:r>
              <a:rPr lang="en-US" altLang="zh-CN" sz="4400" b="1" dirty="0">
                <a:solidFill>
                  <a:srgbClr val="92D050"/>
                </a:solidFill>
                <a:latin typeface="Times New Roman" panose="02020603050405020304" pitchFamily="18" charset="0"/>
                <a:cs typeface="Times New Roman" panose="02020603050405020304" pitchFamily="18" charset="0"/>
              </a:rPr>
              <a:t>boot.s</a:t>
            </a:r>
            <a:endParaRPr lang="en-US" altLang="zh-CN" sz="4400" b="1" dirty="0">
              <a:solidFill>
                <a:srgbClr val="92D050"/>
              </a:solidFill>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boot.s</a:t>
            </a:r>
            <a:endParaRPr lang="en-US" altLang="zh-CN" b="1" dirty="0">
              <a:latin typeface="Times New Roman" panose="02020603050405020304" pitchFamily="18" charset="0"/>
              <a:ea typeface="+mn-ea"/>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6" name="图片 5"/>
          <p:cNvPicPr>
            <a:picLocks noChangeAspect="1"/>
          </p:cNvPicPr>
          <p:nvPr/>
        </p:nvPicPr>
        <p:blipFill>
          <a:blip r:embed="rId1"/>
          <a:stretch>
            <a:fillRect/>
          </a:stretch>
        </p:blipFill>
        <p:spPr>
          <a:xfrm>
            <a:off x="4572000" y="2924810"/>
            <a:ext cx="4500245" cy="3712845"/>
          </a:xfrm>
          <a:prstGeom prst="rect">
            <a:avLst/>
          </a:prstGeom>
        </p:spPr>
      </p:pic>
      <p:sp>
        <p:nvSpPr>
          <p:cNvPr id="8" name="文本框 7"/>
          <p:cNvSpPr txBox="1"/>
          <p:nvPr/>
        </p:nvSpPr>
        <p:spPr>
          <a:xfrm>
            <a:off x="179070" y="1124585"/>
            <a:ext cx="5970905" cy="5631180"/>
          </a:xfrm>
          <a:prstGeom prst="rect">
            <a:avLst/>
          </a:prstGeom>
          <a:noFill/>
        </p:spPr>
        <p:txBody>
          <a:bodyPr wrap="square" rtlCol="0">
            <a:spAutoFit/>
          </a:bodyPr>
          <a:p>
            <a:pPr algn="l" latinLnBrk="0">
              <a:lnSpc>
                <a:spcPct val="150000"/>
              </a:lnSpc>
            </a:pPr>
            <a:r>
              <a:rPr lang="en-US" altLang="zh-CN" sz="2400" b="1">
                <a:solidFill>
                  <a:srgbClr val="C00000"/>
                </a:solidFill>
              </a:rPr>
              <a:t>17-23</a:t>
            </a:r>
            <a:r>
              <a:rPr lang="zh-CN" altLang="en-US" sz="2400" b="1">
                <a:solidFill>
                  <a:srgbClr val="C00000"/>
                </a:solidFill>
              </a:rPr>
              <a:t>行</a:t>
            </a:r>
            <a:r>
              <a:rPr lang="en-US" altLang="zh-CN" sz="2400" b="1">
                <a:solidFill>
                  <a:srgbClr val="C00000"/>
                </a:solidFill>
              </a:rPr>
              <a:t> </a:t>
            </a:r>
            <a:r>
              <a:rPr lang="zh-CN" altLang="en-US" sz="2400" b="1">
                <a:solidFill>
                  <a:schemeClr val="tx1"/>
                </a:solidFill>
              </a:rPr>
              <a:t>加载</a:t>
            </a:r>
            <a:r>
              <a:rPr lang="en-US" altLang="zh-CN" sz="2400" b="1">
                <a:solidFill>
                  <a:schemeClr val="tx1"/>
                </a:solidFill>
              </a:rPr>
              <a:t>head</a:t>
            </a:r>
            <a:r>
              <a:rPr lang="zh-CN" altLang="en-US" sz="2400" b="1">
                <a:solidFill>
                  <a:schemeClr val="tx1"/>
                </a:solidFill>
              </a:rPr>
              <a:t>代码</a:t>
            </a:r>
            <a:endParaRPr lang="zh-CN" altLang="en-US" sz="2400" b="1">
              <a:solidFill>
                <a:srgbClr val="C00000"/>
              </a:solidFill>
            </a:endParaRPr>
          </a:p>
          <a:p>
            <a:pPr marL="285750" indent="-285750" algn="l" latinLnBrk="0">
              <a:lnSpc>
                <a:spcPct val="150000"/>
              </a:lnSpc>
              <a:buClrTx/>
              <a:buSzTx/>
              <a:buFont typeface="Arial" panose="020B0604020202020204" pitchFamily="34" charset="0"/>
              <a:buChar char="•"/>
            </a:pPr>
            <a:r>
              <a:rPr lang="zh-CN" altLang="en-US" sz="2400" b="1">
                <a:solidFill>
                  <a:schemeClr val="tx1"/>
                </a:solidFill>
              </a:rPr>
              <a:t>使用</a:t>
            </a:r>
            <a:r>
              <a:rPr lang="zh-CN" altLang="en-US" sz="2400" b="1">
                <a:solidFill>
                  <a:srgbClr val="C00000"/>
                </a:solidFill>
              </a:rPr>
              <a:t>bios 0x13中断</a:t>
            </a:r>
            <a:r>
              <a:rPr lang="zh-CN" altLang="en-US" sz="2400" b="1">
                <a:solidFill>
                  <a:schemeClr val="tx1"/>
                </a:solidFill>
              </a:rPr>
              <a:t>从磁盘读取到内存</a:t>
            </a:r>
            <a:endParaRPr lang="zh-CN" altLang="en-US" sz="2400" b="1">
              <a:solidFill>
                <a:schemeClr val="tx1"/>
              </a:solidFill>
            </a:endParaRPr>
          </a:p>
          <a:p>
            <a:pPr marL="285750" indent="-285750" algn="l" latinLnBrk="0">
              <a:lnSpc>
                <a:spcPct val="150000"/>
              </a:lnSpc>
              <a:buFont typeface="Arial" panose="020B0604020202020204" pitchFamily="34" charset="0"/>
              <a:buChar char="•"/>
            </a:pPr>
            <a:r>
              <a:rPr lang="zh-CN" altLang="en-US" sz="2400" b="1">
                <a:solidFill>
                  <a:srgbClr val="C00000"/>
                </a:solidFill>
              </a:rPr>
              <a:t>es:bx -&gt;</a:t>
            </a:r>
            <a:r>
              <a:rPr lang="zh-CN" altLang="en-US" sz="2400" b="1">
                <a:solidFill>
                  <a:schemeClr val="tx1"/>
                </a:solidFill>
              </a:rPr>
              <a:t>指向数据缓冲区</a:t>
            </a:r>
            <a:endParaRPr lang="zh-CN" altLang="en-US" sz="2400" b="1">
              <a:solidFill>
                <a:srgbClr val="C00000"/>
              </a:solidFill>
            </a:endParaRPr>
          </a:p>
          <a:p>
            <a:pPr marL="285750" indent="-285750" algn="l" latinLnBrk="0">
              <a:lnSpc>
                <a:spcPct val="150000"/>
              </a:lnSpc>
              <a:buFont typeface="Arial" panose="020B0604020202020204" pitchFamily="34" charset="0"/>
              <a:buChar char="•"/>
            </a:pPr>
            <a:r>
              <a:rPr lang="zh-CN" altLang="en-US" sz="2400" b="1">
                <a:solidFill>
                  <a:srgbClr val="0070C0"/>
                </a:solidFill>
                <a:latin typeface="Times New Roman" panose="02020603050405020304" pitchFamily="18" charset="0"/>
                <a:cs typeface="Times New Roman" panose="02020603050405020304" pitchFamily="18" charset="0"/>
              </a:rPr>
              <a:t>功能号 功能描述</a:t>
            </a:r>
            <a:endParaRPr lang="zh-CN" altLang="en-US" sz="2400" b="1">
              <a:solidFill>
                <a:srgbClr val="C00000"/>
              </a:solidFill>
              <a:latin typeface="Times New Roman" panose="02020603050405020304" pitchFamily="18" charset="0"/>
              <a:cs typeface="Times New Roman" panose="02020603050405020304" pitchFamily="18" charset="0"/>
            </a:endParaRPr>
          </a:p>
          <a:p>
            <a:pPr marL="457200" lvl="1" indent="0" algn="l" latinLnBrk="0">
              <a:lnSpc>
                <a:spcPct val="150000"/>
              </a:lnSpc>
              <a:buNone/>
            </a:pPr>
            <a:r>
              <a:rPr lang="zh-CN" altLang="en-US" sz="2400" b="1">
                <a:solidFill>
                  <a:srgbClr val="C00000"/>
                </a:solidFill>
                <a:latin typeface="Times New Roman" panose="02020603050405020304" pitchFamily="18" charset="0"/>
                <a:cs typeface="Times New Roman" panose="02020603050405020304" pitchFamily="18" charset="0"/>
              </a:rPr>
              <a:t>00H </a:t>
            </a:r>
            <a:r>
              <a:rPr lang="en-US" altLang="zh-CN" sz="2400" b="1">
                <a:solidFill>
                  <a:srgbClr val="C00000"/>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磁盘系统复位</a:t>
            </a:r>
            <a:endParaRPr lang="zh-CN" altLang="en-US" sz="2400" b="1">
              <a:solidFill>
                <a:srgbClr val="C00000"/>
              </a:solidFill>
              <a:latin typeface="Times New Roman" panose="02020603050405020304" pitchFamily="18" charset="0"/>
              <a:cs typeface="Times New Roman" panose="02020603050405020304" pitchFamily="18" charset="0"/>
            </a:endParaRPr>
          </a:p>
          <a:p>
            <a:pPr marL="457200" lvl="1" indent="0" algn="l" latinLnBrk="0">
              <a:lnSpc>
                <a:spcPct val="150000"/>
              </a:lnSpc>
              <a:buNone/>
            </a:pPr>
            <a:r>
              <a:rPr lang="zh-CN" altLang="en-US" sz="2400" b="1">
                <a:solidFill>
                  <a:srgbClr val="C00000"/>
                </a:solidFill>
                <a:latin typeface="Times New Roman" panose="02020603050405020304" pitchFamily="18" charset="0"/>
                <a:cs typeface="Times New Roman" panose="02020603050405020304" pitchFamily="18" charset="0"/>
              </a:rPr>
              <a:t>01H </a:t>
            </a:r>
            <a:r>
              <a:rPr lang="en-US" altLang="zh-CN" sz="2400" b="1">
                <a:solidFill>
                  <a:srgbClr val="C00000"/>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读取磁盘系统状态</a:t>
            </a:r>
            <a:endParaRPr lang="zh-CN" altLang="en-US" sz="2400" b="1">
              <a:solidFill>
                <a:srgbClr val="C00000"/>
              </a:solidFill>
              <a:latin typeface="Times New Roman" panose="02020603050405020304" pitchFamily="18" charset="0"/>
              <a:cs typeface="Times New Roman" panose="02020603050405020304" pitchFamily="18" charset="0"/>
            </a:endParaRPr>
          </a:p>
          <a:p>
            <a:pPr marL="457200" lvl="1" indent="0" algn="l" latinLnBrk="0">
              <a:lnSpc>
                <a:spcPct val="150000"/>
              </a:lnSpc>
              <a:buNone/>
            </a:pPr>
            <a:r>
              <a:rPr lang="zh-CN" altLang="en-US" sz="2400" b="1">
                <a:solidFill>
                  <a:srgbClr val="C00000"/>
                </a:solidFill>
                <a:latin typeface="Times New Roman" panose="02020603050405020304" pitchFamily="18" charset="0"/>
                <a:cs typeface="Times New Roman" panose="02020603050405020304" pitchFamily="18" charset="0"/>
              </a:rPr>
              <a:t>02H </a:t>
            </a:r>
            <a:r>
              <a:rPr lang="en-US" altLang="zh-CN" sz="2400" b="1">
                <a:solidFill>
                  <a:srgbClr val="C00000"/>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读扇区</a:t>
            </a:r>
            <a:endParaRPr lang="zh-CN" altLang="en-US" sz="2400" b="1">
              <a:solidFill>
                <a:srgbClr val="C00000"/>
              </a:solidFill>
              <a:latin typeface="Times New Roman" panose="02020603050405020304" pitchFamily="18" charset="0"/>
              <a:cs typeface="Times New Roman" panose="02020603050405020304" pitchFamily="18" charset="0"/>
            </a:endParaRPr>
          </a:p>
          <a:p>
            <a:pPr marL="457200" lvl="1" indent="0" algn="l" latinLnBrk="0">
              <a:lnSpc>
                <a:spcPct val="150000"/>
              </a:lnSpc>
              <a:buNone/>
            </a:pPr>
            <a:r>
              <a:rPr lang="zh-CN" altLang="en-US" sz="2400" b="1">
                <a:solidFill>
                  <a:srgbClr val="C00000"/>
                </a:solidFill>
                <a:latin typeface="Times New Roman" panose="02020603050405020304" pitchFamily="18" charset="0"/>
                <a:cs typeface="Times New Roman" panose="02020603050405020304" pitchFamily="18" charset="0"/>
              </a:rPr>
              <a:t>03H </a:t>
            </a:r>
            <a:r>
              <a:rPr lang="en-US" altLang="zh-CN" sz="2400" b="1">
                <a:solidFill>
                  <a:srgbClr val="C00000"/>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写扇区</a:t>
            </a:r>
            <a:endParaRPr lang="zh-CN" altLang="en-US" sz="2400" b="1">
              <a:solidFill>
                <a:srgbClr val="C00000"/>
              </a:solidFill>
              <a:latin typeface="Times New Roman" panose="02020603050405020304" pitchFamily="18" charset="0"/>
              <a:cs typeface="Times New Roman" panose="02020603050405020304" pitchFamily="18" charset="0"/>
            </a:endParaRPr>
          </a:p>
          <a:p>
            <a:pPr marL="457200" lvl="1" indent="0" algn="l" latinLnBrk="0">
              <a:lnSpc>
                <a:spcPct val="150000"/>
              </a:lnSpc>
              <a:buNone/>
            </a:pPr>
            <a:r>
              <a:rPr lang="zh-CN" altLang="en-US" sz="2400" b="1">
                <a:solidFill>
                  <a:srgbClr val="C00000"/>
                </a:solidFill>
                <a:latin typeface="Times New Roman" panose="02020603050405020304" pitchFamily="18" charset="0"/>
                <a:cs typeface="Times New Roman" panose="02020603050405020304" pitchFamily="18" charset="0"/>
              </a:rPr>
              <a:t>04H </a:t>
            </a:r>
            <a:r>
              <a:rPr lang="en-US" altLang="zh-CN" sz="2400" b="1">
                <a:solidFill>
                  <a:srgbClr val="C00000"/>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验扇区</a:t>
            </a:r>
            <a:endParaRPr lang="zh-CN" altLang="en-US" sz="2400" b="1">
              <a:solidFill>
                <a:srgbClr val="C00000"/>
              </a:solidFill>
              <a:latin typeface="Times New Roman" panose="02020603050405020304" pitchFamily="18" charset="0"/>
              <a:cs typeface="Times New Roman" panose="02020603050405020304" pitchFamily="18" charset="0"/>
            </a:endParaRPr>
          </a:p>
          <a:p>
            <a:pPr marL="457200" lvl="1" indent="0" algn="l" latinLnBrk="0">
              <a:lnSpc>
                <a:spcPct val="150000"/>
              </a:lnSpc>
              <a:buNone/>
            </a:pPr>
            <a:r>
              <a:rPr lang="en-US" altLang="zh-CN" sz="2400" b="1">
                <a:solidFill>
                  <a:srgbClr val="C00000"/>
                </a:solidFill>
              </a:rPr>
              <a:t>........................</a:t>
            </a:r>
            <a:endParaRPr lang="en-US" altLang="zh-CN"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up)">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up)">
                                      <p:cBhvr>
                                        <p:cTn id="27" dur="500"/>
                                        <p:tgtEl>
                                          <p:spTgt spid="8">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wipe(up)">
                                      <p:cBhvr>
                                        <p:cTn id="30" dur="500"/>
                                        <p:tgtEl>
                                          <p:spTgt spid="8">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wipe(up)">
                                      <p:cBhvr>
                                        <p:cTn id="33" dur="500"/>
                                        <p:tgtEl>
                                          <p:spTgt spid="8">
                                            <p:txEl>
                                              <p:pRg st="5" end="5"/>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wipe(up)">
                                      <p:cBhvr>
                                        <p:cTn id="36" dur="500"/>
                                        <p:tgtEl>
                                          <p:spTgt spid="8">
                                            <p:txEl>
                                              <p:pRg st="6" end="6"/>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Effect transition="in" filter="wipe(up)">
                                      <p:cBhvr>
                                        <p:cTn id="39" dur="500"/>
                                        <p:tgtEl>
                                          <p:spTgt spid="8">
                                            <p:txEl>
                                              <p:pRg st="7" end="7"/>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wipe(up)">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wipe(up)">
                                      <p:cBhvr>
                                        <p:cTn id="4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2"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55465" y="3428365"/>
            <a:ext cx="4760595" cy="3234690"/>
          </a:xfrm>
          <a:prstGeom prst="rect">
            <a:avLst/>
          </a:prstGeom>
        </p:spPr>
      </p:pic>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boot.s</a:t>
            </a:r>
            <a:endParaRPr lang="en-US" altLang="zh-CN" b="1" dirty="0">
              <a:latin typeface="Times New Roman" panose="02020603050405020304" pitchFamily="18" charset="0"/>
              <a:ea typeface="+mn-ea"/>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p:nvPr/>
        </p:nvSpPr>
        <p:spPr>
          <a:xfrm>
            <a:off x="179070" y="1124585"/>
            <a:ext cx="8032750" cy="5695315"/>
          </a:xfrm>
          <a:prstGeom prst="rect">
            <a:avLst/>
          </a:prstGeom>
          <a:noFill/>
        </p:spPr>
        <p:txBody>
          <a:bodyPr wrap="square" rtlCol="0">
            <a:spAutoFit/>
          </a:bodyPr>
          <a:p>
            <a:pPr algn="l" latinLnBrk="0">
              <a:lnSpc>
                <a:spcPct val="150000"/>
              </a:lnSpc>
            </a:pPr>
            <a:r>
              <a:rPr lang="en-US" altLang="zh-CN" sz="2400" b="1">
                <a:solidFill>
                  <a:srgbClr val="C00000"/>
                </a:solidFill>
              </a:rPr>
              <a:t>19-37</a:t>
            </a:r>
            <a:r>
              <a:rPr lang="zh-CN" altLang="en-US" sz="2400" b="1">
                <a:solidFill>
                  <a:srgbClr val="C00000"/>
                </a:solidFill>
              </a:rPr>
              <a:t>行</a:t>
            </a:r>
            <a:r>
              <a:rPr lang="en-US" altLang="zh-CN" sz="2400" b="1">
                <a:solidFill>
                  <a:srgbClr val="C00000"/>
                </a:solidFill>
              </a:rPr>
              <a:t> </a:t>
            </a:r>
            <a:r>
              <a:rPr lang="zh-CN" altLang="en-US" sz="2400" b="1">
                <a:solidFill>
                  <a:srgbClr val="C00000"/>
                </a:solidFill>
              </a:rPr>
              <a:t>把</a:t>
            </a:r>
            <a:r>
              <a:rPr lang="en-US" altLang="zh-CN" sz="2400" b="1">
                <a:solidFill>
                  <a:srgbClr val="C00000"/>
                </a:solidFill>
              </a:rPr>
              <a:t>head</a:t>
            </a:r>
            <a:r>
              <a:rPr lang="zh-CN" altLang="en-US" sz="2400" b="1">
                <a:solidFill>
                  <a:srgbClr val="C00000"/>
                </a:solidFill>
              </a:rPr>
              <a:t>代码移动到内存</a:t>
            </a:r>
            <a:r>
              <a:rPr lang="en-US" altLang="zh-CN" sz="2400" b="1">
                <a:solidFill>
                  <a:srgbClr val="C00000"/>
                </a:solidFill>
              </a:rPr>
              <a:t>0</a:t>
            </a:r>
            <a:r>
              <a:rPr lang="zh-CN" altLang="en-US" sz="2400" b="1">
                <a:solidFill>
                  <a:srgbClr val="C00000"/>
                </a:solidFill>
              </a:rPr>
              <a:t>处</a:t>
            </a:r>
            <a:endParaRPr lang="zh-CN" altLang="en-US" sz="2400" b="1">
              <a:solidFill>
                <a:srgbClr val="C00000"/>
              </a:solidFill>
            </a:endParaRPr>
          </a:p>
          <a:p>
            <a:pPr marL="285750" indent="-285750" algn="l" latinLnBrk="0">
              <a:lnSpc>
                <a:spcPts val="3580"/>
              </a:lnSpc>
              <a:buClrTx/>
              <a:buSzTx/>
              <a:buFont typeface="Arial" panose="020B0604020202020204" pitchFamily="34" charset="0"/>
              <a:buChar char="•"/>
            </a:pPr>
            <a:r>
              <a:rPr lang="zh-CN" altLang="en-US" sz="2400" b="1">
                <a:solidFill>
                  <a:srgbClr val="0070C0"/>
                </a:solidFill>
              </a:rPr>
              <a:t>为什么不直接加载到内存</a:t>
            </a:r>
            <a:r>
              <a:rPr lang="en-US" altLang="zh-CN" sz="2400" b="1">
                <a:solidFill>
                  <a:srgbClr val="0070C0"/>
                </a:solidFill>
              </a:rPr>
              <a:t>0</a:t>
            </a:r>
            <a:r>
              <a:rPr lang="zh-CN" altLang="en-US" sz="2400" b="1">
                <a:solidFill>
                  <a:srgbClr val="0070C0"/>
                </a:solidFill>
              </a:rPr>
              <a:t>处？</a:t>
            </a:r>
            <a:endParaRPr lang="zh-CN" altLang="en-US" sz="2400" b="1">
              <a:solidFill>
                <a:srgbClr val="0070C0"/>
              </a:solidFill>
            </a:endParaRPr>
          </a:p>
          <a:p>
            <a:pPr marL="0" indent="0" algn="l" latinLnBrk="0">
              <a:lnSpc>
                <a:spcPts val="3580"/>
              </a:lnSpc>
              <a:buClrTx/>
              <a:buSzTx/>
              <a:buNone/>
            </a:pPr>
            <a:r>
              <a:rPr lang="en-US" altLang="zh-CN" sz="2400" b="1">
                <a:solidFill>
                  <a:srgbClr val="C00000"/>
                </a:solidFill>
              </a:rPr>
              <a:t>           </a:t>
            </a:r>
            <a:r>
              <a:rPr lang="en-US" altLang="zh-CN" sz="2400" b="1">
                <a:solidFill>
                  <a:srgbClr val="0070C0"/>
                </a:solidFill>
              </a:rPr>
              <a:t>----</a:t>
            </a:r>
            <a:r>
              <a:rPr lang="en-US" altLang="zh-CN" sz="2400" b="1">
                <a:solidFill>
                  <a:schemeClr val="tx1"/>
                </a:solidFill>
              </a:rPr>
              <a:t>BIOS</a:t>
            </a:r>
            <a:r>
              <a:rPr lang="zh-CN" altLang="en-US" sz="2400" b="1">
                <a:solidFill>
                  <a:schemeClr val="tx1"/>
                </a:solidFill>
              </a:rPr>
              <a:t>程序占用，载入时需要利用</a:t>
            </a:r>
            <a:r>
              <a:rPr lang="en-US" altLang="zh-CN" sz="2400" b="1">
                <a:solidFill>
                  <a:schemeClr val="tx1"/>
                </a:solidFill>
              </a:rPr>
              <a:t>BIOS</a:t>
            </a:r>
            <a:r>
              <a:rPr lang="zh-CN" altLang="en-US" sz="2400" b="1">
                <a:solidFill>
                  <a:schemeClr val="tx1"/>
                </a:solidFill>
              </a:rPr>
              <a:t>中断过程</a:t>
            </a:r>
            <a:endParaRPr lang="zh-CN" altLang="en-US" sz="2400" b="1">
              <a:solidFill>
                <a:schemeClr val="tx1"/>
              </a:solidFill>
            </a:endParaRPr>
          </a:p>
          <a:p>
            <a:pPr marL="342900" indent="-342900" algn="l" latinLnBrk="0">
              <a:lnSpc>
                <a:spcPts val="3580"/>
              </a:lnSpc>
              <a:buClrTx/>
              <a:buSzTx/>
              <a:buFont typeface="Arial" panose="020B0604020202020204" pitchFamily="34" charset="0"/>
              <a:buChar char="•"/>
            </a:pPr>
            <a:endParaRPr lang="en-US" altLang="zh-CN" sz="2400" b="1">
              <a:solidFill>
                <a:srgbClr val="0070C0"/>
              </a:solidFill>
              <a:latin typeface="Times New Roman" panose="02020603050405020304" pitchFamily="18" charset="0"/>
              <a:cs typeface="Times New Roman" panose="02020603050405020304" pitchFamily="18" charset="0"/>
            </a:endParaRPr>
          </a:p>
          <a:p>
            <a:pPr marL="342900" indent="-342900" algn="l" latinLnBrk="0">
              <a:lnSpc>
                <a:spcPts val="3580"/>
              </a:lnSpc>
              <a:buClrTx/>
              <a:buSzTx/>
              <a:buFont typeface="Arial" panose="020B0604020202020204" pitchFamily="34" charset="0"/>
              <a:buChar char="•"/>
            </a:pPr>
            <a:r>
              <a:rPr lang="en-US" altLang="zh-CN" sz="2400" b="1">
                <a:solidFill>
                  <a:srgbClr val="0070C0"/>
                </a:solidFill>
                <a:latin typeface="Times New Roman" panose="02020603050405020304" pitchFamily="18" charset="0"/>
                <a:cs typeface="Times New Roman" panose="02020603050405020304" pitchFamily="18" charset="0"/>
              </a:rPr>
              <a:t>rep</a:t>
            </a:r>
            <a:r>
              <a:rPr lang="zh-CN" altLang="en-US" sz="2400" b="1">
                <a:solidFill>
                  <a:srgbClr val="0070C0"/>
                </a:solidFill>
                <a:latin typeface="Times New Roman" panose="02020603050405020304" pitchFamily="18" charset="0"/>
                <a:cs typeface="Times New Roman" panose="02020603050405020304" pitchFamily="18" charset="0"/>
              </a:rPr>
              <a:t>指令：</a:t>
            </a:r>
            <a:r>
              <a:rPr lang="zh-CN" altLang="en-US" sz="2400" b="1">
                <a:solidFill>
                  <a:schemeClr val="tx1"/>
                </a:solidFill>
                <a:latin typeface="Times New Roman" panose="02020603050405020304" pitchFamily="18" charset="0"/>
                <a:cs typeface="Times New Roman" panose="02020603050405020304" pitchFamily="18" charset="0"/>
              </a:rPr>
              <a:t>重复其后面的操作，且</a:t>
            </a:r>
            <a:r>
              <a:rPr lang="en-US" altLang="zh-CN" sz="2400" b="1">
                <a:solidFill>
                  <a:schemeClr val="tx1"/>
                </a:solidFill>
                <a:latin typeface="Times New Roman" panose="02020603050405020304" pitchFamily="18" charset="0"/>
                <a:cs typeface="Times New Roman" panose="02020603050405020304" pitchFamily="18" charset="0"/>
              </a:rPr>
              <a:t>cx</a:t>
            </a:r>
            <a:endParaRPr lang="en-US" altLang="zh-CN" sz="2400" b="1">
              <a:solidFill>
                <a:schemeClr val="tx1"/>
              </a:solidFill>
              <a:latin typeface="Times New Roman" panose="02020603050405020304" pitchFamily="18" charset="0"/>
              <a:cs typeface="Times New Roman" panose="02020603050405020304" pitchFamily="18" charset="0"/>
            </a:endParaRPr>
          </a:p>
          <a:p>
            <a:pPr marL="0" indent="0" algn="l" latinLnBrk="0">
              <a:lnSpc>
                <a:spcPts val="3580"/>
              </a:lnSpc>
              <a:buClrTx/>
              <a:buSzTx/>
              <a:buFont typeface="Arial" panose="020B0604020202020204" pitchFamily="34" charset="0"/>
              <a:buNone/>
            </a:pPr>
            <a:r>
              <a:rPr lang="en-US" altLang="zh-CN"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减一，</a:t>
            </a:r>
            <a:r>
              <a:rPr lang="en-US" altLang="zh-CN"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直到</a:t>
            </a:r>
            <a:r>
              <a:rPr lang="en-US" altLang="zh-CN" sz="2400" b="1">
                <a:solidFill>
                  <a:schemeClr val="tx1"/>
                </a:solidFill>
                <a:latin typeface="Times New Roman" panose="02020603050405020304" pitchFamily="18" charset="0"/>
                <a:cs typeface="Times New Roman" panose="02020603050405020304" pitchFamily="18" charset="0"/>
              </a:rPr>
              <a:t> cx</a:t>
            </a:r>
            <a:r>
              <a:rPr lang="zh-CN" altLang="en-US" sz="2400" b="1">
                <a:solidFill>
                  <a:schemeClr val="tx1"/>
                </a:solidFill>
                <a:latin typeface="Times New Roman" panose="02020603050405020304" pitchFamily="18" charset="0"/>
                <a:cs typeface="Times New Roman" panose="02020603050405020304" pitchFamily="18" charset="0"/>
              </a:rPr>
              <a:t>为零</a:t>
            </a:r>
            <a:endParaRPr lang="zh-CN" altLang="en-US" sz="2400" b="1">
              <a:solidFill>
                <a:srgbClr val="0070C0"/>
              </a:solidFill>
              <a:latin typeface="Times New Roman" panose="02020603050405020304" pitchFamily="18" charset="0"/>
              <a:cs typeface="Times New Roman" panose="02020603050405020304" pitchFamily="18" charset="0"/>
            </a:endParaRPr>
          </a:p>
          <a:p>
            <a:pPr marL="342900" indent="-342900" algn="l" latinLnBrk="0">
              <a:lnSpc>
                <a:spcPts val="3580"/>
              </a:lnSpc>
              <a:buClrTx/>
              <a:buSzTx/>
              <a:buFont typeface="Arial" panose="020B0604020202020204" pitchFamily="34" charset="0"/>
              <a:buChar char="•"/>
            </a:pPr>
            <a:r>
              <a:rPr lang="en-US" altLang="zh-CN" sz="2400" b="1">
                <a:solidFill>
                  <a:srgbClr val="0070C0"/>
                </a:solidFill>
                <a:latin typeface="Times New Roman" panose="02020603050405020304" pitchFamily="18" charset="0"/>
                <a:cs typeface="Times New Roman" panose="02020603050405020304" pitchFamily="18" charset="0"/>
              </a:rPr>
              <a:t>movw</a:t>
            </a:r>
            <a:r>
              <a:rPr lang="zh-CN" altLang="en-US" sz="2400" b="1">
                <a:solidFill>
                  <a:srgbClr val="0070C0"/>
                </a:solidFill>
                <a:latin typeface="Times New Roman" panose="02020603050405020304" pitchFamily="18" charset="0"/>
                <a:cs typeface="Times New Roman" panose="02020603050405020304" pitchFamily="18" charset="0"/>
              </a:rPr>
              <a:t>指令</a:t>
            </a:r>
            <a:endParaRPr lang="zh-CN" altLang="en-US" sz="2400" b="1">
              <a:solidFill>
                <a:srgbClr val="0070C0"/>
              </a:solidFill>
              <a:latin typeface="Times New Roman" panose="02020603050405020304" pitchFamily="18" charset="0"/>
              <a:cs typeface="Times New Roman" panose="02020603050405020304" pitchFamily="18" charset="0"/>
            </a:endParaRPr>
          </a:p>
          <a:p>
            <a:pPr marL="0" indent="0" algn="l" latinLnBrk="0">
              <a:lnSpc>
                <a:spcPts val="3580"/>
              </a:lnSpc>
              <a:buClrTx/>
              <a:buSzTx/>
              <a:buFont typeface="Arial" panose="020B0604020202020204" pitchFamily="34" charset="0"/>
              <a:buNone/>
            </a:pPr>
            <a:r>
              <a:rPr lang="en-US" altLang="zh-CN" sz="2400" b="1">
                <a:solidFill>
                  <a:srgbClr val="0070C0"/>
                </a:solidFill>
                <a:latin typeface="Times New Roman" panose="02020603050405020304" pitchFamily="18" charset="0"/>
                <a:cs typeface="Times New Roman" panose="02020603050405020304" pitchFamily="18" charset="0"/>
              </a:rPr>
              <a:t>        </a:t>
            </a:r>
            <a:r>
              <a:rPr lang="en-US" altLang="zh-CN"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(ES:DI)&lt;-(DS:SI)</a:t>
            </a:r>
            <a:endParaRPr lang="zh-CN" altLang="en-US" sz="2400" b="1">
              <a:solidFill>
                <a:schemeClr val="tx1"/>
              </a:solidFill>
              <a:latin typeface="Times New Roman" panose="02020603050405020304" pitchFamily="18" charset="0"/>
              <a:cs typeface="Times New Roman" panose="02020603050405020304" pitchFamily="18" charset="0"/>
            </a:endParaRPr>
          </a:p>
          <a:p>
            <a:pPr marL="0" indent="0" algn="l" latinLnBrk="0">
              <a:lnSpc>
                <a:spcPts val="3580"/>
              </a:lnSpc>
              <a:buClrTx/>
              <a:buSzTx/>
              <a:buFont typeface="Arial" panose="020B0604020202020204" pitchFamily="34" charset="0"/>
              <a:buNone/>
            </a:pPr>
            <a:r>
              <a:rPr lang="zh-CN" altLang="en-US" sz="2400" b="1">
                <a:solidFill>
                  <a:schemeClr val="tx1"/>
                </a:solidFill>
                <a:latin typeface="Times New Roman" panose="02020603050405020304" pitchFamily="18" charset="0"/>
                <a:cs typeface="Times New Roman" panose="02020603050405020304" pitchFamily="18" charset="0"/>
              </a:rPr>
              <a:t> </a:t>
            </a:r>
            <a:r>
              <a:rPr lang="en-US" altLang="zh-CN" sz="2400" b="1">
                <a:solidFill>
                  <a:schemeClr val="tx1"/>
                </a:solidFill>
                <a:latin typeface="Times New Roman" panose="02020603050405020304" pitchFamily="18" charset="0"/>
                <a:cs typeface="Times New Roman" panose="02020603050405020304" pitchFamily="18" charset="0"/>
              </a:rPr>
              <a:t>        (SI)&lt;-(SI)+2</a:t>
            </a:r>
            <a:endParaRPr lang="en-US" altLang="zh-CN" sz="2400" b="1">
              <a:solidFill>
                <a:schemeClr val="tx1"/>
              </a:solidFill>
              <a:latin typeface="Times New Roman" panose="02020603050405020304" pitchFamily="18" charset="0"/>
              <a:cs typeface="Times New Roman" panose="02020603050405020304" pitchFamily="18" charset="0"/>
            </a:endParaRPr>
          </a:p>
          <a:p>
            <a:pPr marL="0" indent="0" algn="l" latinLnBrk="0">
              <a:lnSpc>
                <a:spcPts val="3580"/>
              </a:lnSpc>
              <a:buClrTx/>
              <a:buSzTx/>
              <a:buFont typeface="Arial" panose="020B0604020202020204" pitchFamily="34" charset="0"/>
              <a:buNone/>
            </a:pPr>
            <a:r>
              <a:rPr lang="en-US" altLang="zh-CN" sz="2400" b="1">
                <a:solidFill>
                  <a:schemeClr val="tx1"/>
                </a:solidFill>
                <a:latin typeface="Times New Roman" panose="02020603050405020304" pitchFamily="18" charset="0"/>
                <a:cs typeface="Times New Roman" panose="02020603050405020304" pitchFamily="18" charset="0"/>
              </a:rPr>
              <a:t>         (</a:t>
            </a:r>
            <a:r>
              <a:rPr lang="en-US" altLang="zh-CN" sz="2400" b="1">
                <a:solidFill>
                  <a:schemeClr val="tx1"/>
                </a:solidFill>
                <a:latin typeface="Times New Roman" panose="02020603050405020304" pitchFamily="18" charset="0"/>
                <a:cs typeface="Times New Roman" panose="02020603050405020304" pitchFamily="18" charset="0"/>
              </a:rPr>
              <a:t>DI)&lt;-(DI)+2</a:t>
            </a:r>
            <a:endParaRPr lang="en-US" altLang="zh-CN" sz="2400" b="1">
              <a:solidFill>
                <a:schemeClr val="tx1"/>
              </a:solidFill>
              <a:latin typeface="Times New Roman" panose="02020603050405020304" pitchFamily="18" charset="0"/>
              <a:cs typeface="Times New Roman" panose="02020603050405020304" pitchFamily="18" charset="0"/>
            </a:endParaRPr>
          </a:p>
          <a:p>
            <a:pPr marL="0" indent="0" algn="l" latinLnBrk="0">
              <a:lnSpc>
                <a:spcPts val="3580"/>
              </a:lnSpc>
              <a:buClrTx/>
              <a:buSzTx/>
              <a:buFont typeface="Arial" panose="020B0604020202020204" pitchFamily="34" charset="0"/>
              <a:buNone/>
            </a:pPr>
            <a:r>
              <a:rPr lang="zh-CN" altLang="en-US" sz="2400" b="1">
                <a:solidFill>
                  <a:srgbClr val="0070C0"/>
                </a:solidFill>
                <a:latin typeface="Times New Roman" panose="02020603050405020304" pitchFamily="18" charset="0"/>
                <a:cs typeface="Times New Roman" panose="02020603050405020304" pitchFamily="18" charset="0"/>
              </a:rPr>
              <a:t> </a:t>
            </a:r>
            <a:r>
              <a:rPr lang="en-US" altLang="zh-CN" sz="2400" b="1">
                <a:solidFill>
                  <a:srgbClr val="0070C0"/>
                </a:solidFill>
                <a:latin typeface="Times New Roman" panose="02020603050405020304" pitchFamily="18" charset="0"/>
                <a:cs typeface="Times New Roman" panose="02020603050405020304" pitchFamily="18" charset="0"/>
              </a:rPr>
              <a:t>   </a:t>
            </a:r>
            <a:endParaRPr lang="zh-CN" altLang="en-US" sz="2400" b="1">
              <a:solidFill>
                <a:srgbClr val="0070C0"/>
              </a:solidFill>
              <a:latin typeface="Times New Roman" panose="02020603050405020304" pitchFamily="18" charset="0"/>
              <a:cs typeface="Times New Roman" panose="02020603050405020304" pitchFamily="18" charset="0"/>
            </a:endParaRPr>
          </a:p>
          <a:p>
            <a:pPr marL="342900" indent="-342900" algn="l" latinLnBrk="0">
              <a:lnSpc>
                <a:spcPts val="3580"/>
              </a:lnSpc>
              <a:buClrTx/>
              <a:buSzTx/>
              <a:buFont typeface="Arial" panose="020B0604020202020204" pitchFamily="34" charset="0"/>
              <a:buChar char="•"/>
            </a:pPr>
            <a:endParaRPr lang="zh-CN" altLang="en-US" sz="24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up)">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up)">
                                      <p:cBhvr>
                                        <p:cTn id="20" dur="500"/>
                                        <p:tgtEl>
                                          <p:spTgt spid="8">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wipe(up)">
                                      <p:cBhvr>
                                        <p:cTn id="23" dur="500"/>
                                        <p:tgtEl>
                                          <p:spTgt spid="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up)">
                                      <p:cBhvr>
                                        <p:cTn id="28" dur="500"/>
                                        <p:tgtEl>
                                          <p:spTgt spid="8">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wipe(up)">
                                      <p:cBhvr>
                                        <p:cTn id="31" dur="500"/>
                                        <p:tgtEl>
                                          <p:spTgt spid="8">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wipe(up)">
                                      <p:cBhvr>
                                        <p:cTn id="34" dur="500"/>
                                        <p:tgtEl>
                                          <p:spTgt spid="8">
                                            <p:txEl>
                                              <p:pRg st="8" end="8"/>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wipe(up)">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wipe(up)">
                                      <p:cBhvr>
                                        <p:cTn id="42" dur="500"/>
                                        <p:tgtEl>
                                          <p:spTgt spid="8">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boot.s</a:t>
            </a:r>
            <a:endParaRPr lang="en-US" altLang="zh-CN" b="1" dirty="0">
              <a:latin typeface="Times New Roman" panose="02020603050405020304" pitchFamily="18" charset="0"/>
              <a:ea typeface="+mn-ea"/>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p:nvPr/>
        </p:nvSpPr>
        <p:spPr>
          <a:xfrm>
            <a:off x="179070" y="1124585"/>
            <a:ext cx="8032750" cy="5236210"/>
          </a:xfrm>
          <a:prstGeom prst="rect">
            <a:avLst/>
          </a:prstGeom>
          <a:noFill/>
        </p:spPr>
        <p:txBody>
          <a:bodyPr wrap="square" rtlCol="0">
            <a:spAutoFit/>
          </a:bodyPr>
          <a:p>
            <a:pPr algn="l" latinLnBrk="0">
              <a:lnSpc>
                <a:spcPct val="150000"/>
              </a:lnSpc>
            </a:pPr>
            <a:r>
              <a:rPr lang="en-US" altLang="zh-CN" sz="2400" b="1">
                <a:solidFill>
                  <a:srgbClr val="C00000"/>
                </a:solidFill>
              </a:rPr>
              <a:t>39-42</a:t>
            </a:r>
            <a:r>
              <a:rPr lang="zh-CN" altLang="en-US" sz="2400" b="1">
                <a:solidFill>
                  <a:srgbClr val="C00000"/>
                </a:solidFill>
              </a:rPr>
              <a:t>行</a:t>
            </a:r>
            <a:r>
              <a:rPr lang="en-US" altLang="zh-CN" sz="2400" b="1">
                <a:solidFill>
                  <a:srgbClr val="C00000"/>
                </a:solidFill>
              </a:rPr>
              <a:t> </a:t>
            </a:r>
            <a:r>
              <a:rPr lang="zh-CN" altLang="en-US" sz="2400" b="1">
                <a:solidFill>
                  <a:srgbClr val="C00000"/>
                </a:solidFill>
              </a:rPr>
              <a:t>加载</a:t>
            </a:r>
            <a:r>
              <a:rPr lang="en-US" altLang="zh-CN" sz="2400" b="1">
                <a:solidFill>
                  <a:srgbClr val="C00000"/>
                </a:solidFill>
              </a:rPr>
              <a:t>IDTR</a:t>
            </a:r>
            <a:r>
              <a:rPr lang="zh-CN" altLang="en-US" sz="2400" b="1">
                <a:solidFill>
                  <a:srgbClr val="C00000"/>
                </a:solidFill>
              </a:rPr>
              <a:t>和</a:t>
            </a:r>
            <a:r>
              <a:rPr lang="en-US" altLang="zh-CN" sz="2400" b="1">
                <a:solidFill>
                  <a:srgbClr val="C00000"/>
                </a:solidFill>
              </a:rPr>
              <a:t>GDTR</a:t>
            </a:r>
            <a:endParaRPr lang="zh-CN" altLang="en-US" sz="2400" b="1">
              <a:solidFill>
                <a:srgbClr val="C00000"/>
              </a:solidFill>
            </a:endParaRPr>
          </a:p>
          <a:p>
            <a:pPr marL="285750" indent="-285750" algn="l" latinLnBrk="0">
              <a:lnSpc>
                <a:spcPts val="3580"/>
              </a:lnSpc>
              <a:buClrTx/>
              <a:buSzTx/>
              <a:buFont typeface="Arial" panose="020B0604020202020204" pitchFamily="34" charset="0"/>
              <a:buChar char="•"/>
            </a:pPr>
            <a:r>
              <a:rPr lang="zh-CN" altLang="en-US" sz="2400" b="1">
                <a:solidFill>
                  <a:srgbClr val="0070C0"/>
                </a:solidFill>
              </a:rPr>
              <a:t>保护</a:t>
            </a:r>
            <a:r>
              <a:rPr lang="zh-CN" altLang="en-US" sz="2400" b="1">
                <a:solidFill>
                  <a:srgbClr val="0070C0"/>
                </a:solidFill>
              </a:rPr>
              <a:t>模式</a:t>
            </a:r>
            <a:endParaRPr lang="zh-CN" altLang="en-US" sz="2400" b="1">
              <a:solidFill>
                <a:srgbClr val="0070C0"/>
              </a:solidFill>
            </a:endParaRPr>
          </a:p>
          <a:p>
            <a:pPr marL="800100" lvl="1" indent="-342900" algn="l" latinLnBrk="0">
              <a:lnSpc>
                <a:spcPts val="3580"/>
              </a:lnSpc>
              <a:buClrTx/>
              <a:buSzTx/>
              <a:buFont typeface="Wingdings" panose="05000000000000000000" charset="0"/>
              <a:buChar char="ü"/>
            </a:pPr>
            <a:r>
              <a:rPr lang="zh-CN" altLang="en-US" sz="2400" b="1">
                <a:solidFill>
                  <a:schemeClr val="tx1"/>
                </a:solidFill>
              </a:rPr>
              <a:t>保护模式：段寄存器是16位，提供不了段基址</a:t>
            </a:r>
            <a:endParaRPr lang="zh-CN" altLang="en-US" sz="2400" b="1">
              <a:solidFill>
                <a:schemeClr val="tx1"/>
              </a:solidFill>
            </a:endParaRPr>
          </a:p>
          <a:p>
            <a:pPr marL="800100" lvl="1" indent="-342900" algn="l" latinLnBrk="0">
              <a:lnSpc>
                <a:spcPts val="3580"/>
              </a:lnSpc>
              <a:buClrTx/>
              <a:buSzTx/>
              <a:buFont typeface="Wingdings" panose="05000000000000000000" charset="0"/>
              <a:buChar char="ü"/>
            </a:pPr>
            <a:r>
              <a:rPr lang="zh-CN" altLang="en-US" sz="2400" b="1">
                <a:solidFill>
                  <a:schemeClr val="tx1"/>
                </a:solidFill>
              </a:rPr>
              <a:t>分段提供了隔绝各个代码、数据、堆栈段的机制</a:t>
            </a:r>
            <a:endParaRPr lang="zh-CN" altLang="en-US" sz="2400" b="1">
              <a:solidFill>
                <a:schemeClr val="tx1"/>
              </a:solidFill>
            </a:endParaRPr>
          </a:p>
          <a:p>
            <a:pPr marL="800100" lvl="1" indent="-342900" algn="l" latinLnBrk="0">
              <a:lnSpc>
                <a:spcPts val="3580"/>
              </a:lnSpc>
              <a:buClrTx/>
              <a:buSzTx/>
              <a:buFont typeface="Wingdings" panose="05000000000000000000" charset="0"/>
              <a:buChar char="ü"/>
            </a:pPr>
            <a:r>
              <a:rPr lang="zh-CN" altLang="en-US" sz="2400" b="1">
                <a:solidFill>
                  <a:schemeClr val="tx1"/>
                </a:solidFill>
              </a:rPr>
              <a:t>16位段寄存器(CS、DS、ES、SS、FS、GS)中不再存放段基址，而是</a:t>
            </a:r>
            <a:r>
              <a:rPr lang="zh-CN" altLang="en-US" sz="2400" b="1">
                <a:solidFill>
                  <a:srgbClr val="C00000"/>
                </a:solidFill>
              </a:rPr>
              <a:t>段选择符</a:t>
            </a:r>
            <a:r>
              <a:rPr lang="zh-CN" altLang="en-US" sz="2400" b="1">
                <a:solidFill>
                  <a:schemeClr val="tx1"/>
                </a:solidFill>
              </a:rPr>
              <a:t>。是</a:t>
            </a:r>
            <a:r>
              <a:rPr lang="zh-CN" altLang="en-US" sz="2400" b="1">
                <a:solidFill>
                  <a:srgbClr val="C00000"/>
                </a:solidFill>
              </a:rPr>
              <a:t>段描述符</a:t>
            </a:r>
            <a:r>
              <a:rPr lang="zh-CN" altLang="en-US" sz="2400" b="1">
                <a:solidFill>
                  <a:schemeClr val="tx1"/>
                </a:solidFill>
              </a:rPr>
              <a:t>在</a:t>
            </a:r>
            <a:r>
              <a:rPr lang="zh-CN" altLang="en-US" sz="2400" b="1">
                <a:solidFill>
                  <a:srgbClr val="C00000"/>
                </a:solidFill>
              </a:rPr>
              <a:t>段描述符表</a:t>
            </a:r>
            <a:r>
              <a:rPr lang="zh-CN" altLang="en-US" sz="2400" b="1">
                <a:solidFill>
                  <a:schemeClr val="tx1"/>
                </a:solidFill>
              </a:rPr>
              <a:t>中的索引值。</a:t>
            </a:r>
            <a:endParaRPr lang="zh-CN" altLang="en-US" sz="2400" b="1">
              <a:solidFill>
                <a:schemeClr val="tx1"/>
              </a:solidFill>
            </a:endParaRPr>
          </a:p>
          <a:p>
            <a:pPr marL="800100" lvl="1" indent="-342900" algn="l" latinLnBrk="0">
              <a:lnSpc>
                <a:spcPts val="3580"/>
              </a:lnSpc>
              <a:buClrTx/>
              <a:buSzTx/>
              <a:buFont typeface="Wingdings" panose="05000000000000000000" charset="0"/>
              <a:buChar char="ü"/>
            </a:pPr>
            <a:r>
              <a:rPr lang="zh-CN" altLang="en-US" sz="2400" b="1">
                <a:solidFill>
                  <a:srgbClr val="C00000"/>
                </a:solidFill>
              </a:rPr>
              <a:t>段描述符表</a:t>
            </a:r>
            <a:r>
              <a:rPr lang="zh-CN" altLang="en-US" sz="2400" b="1">
                <a:solidFill>
                  <a:schemeClr val="tx1"/>
                </a:solidFill>
              </a:rPr>
              <a:t>：全局描述符表</a:t>
            </a:r>
            <a:r>
              <a:rPr lang="zh-CN" altLang="en-US" sz="2400" b="1">
                <a:solidFill>
                  <a:srgbClr val="C00000"/>
                </a:solidFill>
              </a:rPr>
              <a:t>GDT</a:t>
            </a:r>
            <a:r>
              <a:rPr lang="zh-CN" altLang="en-US" sz="2400" b="1">
                <a:solidFill>
                  <a:schemeClr val="tx1"/>
                </a:solidFill>
              </a:rPr>
              <a:t>，局部描述符表</a:t>
            </a:r>
            <a:r>
              <a:rPr lang="zh-CN" altLang="en-US" sz="2400" b="1">
                <a:solidFill>
                  <a:srgbClr val="C00000"/>
                </a:solidFill>
              </a:rPr>
              <a:t>LDT</a:t>
            </a:r>
            <a:r>
              <a:rPr lang="zh-CN" altLang="en-US" sz="2400" b="1">
                <a:solidFill>
                  <a:schemeClr val="tx1"/>
                </a:solidFill>
              </a:rPr>
              <a:t>和中断描述符表</a:t>
            </a:r>
            <a:r>
              <a:rPr lang="zh-CN" altLang="en-US" sz="2400" b="1">
                <a:solidFill>
                  <a:srgbClr val="C00000"/>
                </a:solidFill>
              </a:rPr>
              <a:t>IDT</a:t>
            </a:r>
            <a:r>
              <a:rPr lang="zh-CN" altLang="en-US" sz="2400" b="1">
                <a:solidFill>
                  <a:schemeClr val="tx1"/>
                </a:solidFill>
              </a:rPr>
              <a:t>。</a:t>
            </a:r>
            <a:endParaRPr lang="zh-CN" altLang="en-US" sz="2400" b="1">
              <a:solidFill>
                <a:schemeClr val="tx1"/>
              </a:solidFill>
            </a:endParaRPr>
          </a:p>
          <a:p>
            <a:pPr marL="800100" lvl="1" indent="-342900" algn="l" latinLnBrk="0">
              <a:lnSpc>
                <a:spcPts val="3580"/>
              </a:lnSpc>
              <a:buClrTx/>
              <a:buSzTx/>
              <a:buFont typeface="Wingdings" panose="05000000000000000000" charset="0"/>
              <a:buChar char="ü"/>
            </a:pPr>
            <a:r>
              <a:rPr lang="zh-CN" altLang="en-US" sz="2400" b="1">
                <a:solidFill>
                  <a:schemeClr val="tx1"/>
                </a:solidFill>
              </a:rPr>
              <a:t>GDT和IDT在整个系统中只有一张，而每个任务都有自己私有的一张局部描述符表LDT</a:t>
            </a:r>
            <a:endParaRPr lang="zh-CN" altLang="en-US" sz="24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up)">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up)">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up)">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2339340" y="3429000"/>
            <a:ext cx="6566535" cy="3382645"/>
          </a:xfrm>
          <a:prstGeom prst="rect">
            <a:avLst/>
          </a:prstGeom>
          <a:noFill/>
          <a:ln w="9525">
            <a:noFill/>
          </a:ln>
        </p:spPr>
      </p:pic>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boot.s</a:t>
            </a:r>
            <a:endParaRPr lang="en-US" altLang="zh-CN" b="1" dirty="0">
              <a:latin typeface="Times New Roman" panose="02020603050405020304" pitchFamily="18" charset="0"/>
              <a:ea typeface="+mn-ea"/>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p:nvPr/>
        </p:nvSpPr>
        <p:spPr>
          <a:xfrm>
            <a:off x="179070" y="1124585"/>
            <a:ext cx="8032750" cy="2846070"/>
          </a:xfrm>
          <a:prstGeom prst="rect">
            <a:avLst/>
          </a:prstGeom>
          <a:noFill/>
        </p:spPr>
        <p:txBody>
          <a:bodyPr wrap="square" rtlCol="0">
            <a:spAutoFit/>
          </a:bodyPr>
          <a:p>
            <a:pPr marL="800100" lvl="1" indent="-342900" algn="l" latinLnBrk="0">
              <a:lnSpc>
                <a:spcPts val="3580"/>
              </a:lnSpc>
              <a:buClrTx/>
              <a:buSzTx/>
              <a:buFont typeface="Wingdings" panose="05000000000000000000" charset="0"/>
              <a:buChar char="ü"/>
            </a:pPr>
            <a:r>
              <a:rPr lang="zh-CN" altLang="en-US" sz="2400" b="1">
                <a:solidFill>
                  <a:schemeClr val="tx1"/>
                </a:solidFill>
              </a:rPr>
              <a:t>GDT包含</a:t>
            </a:r>
            <a:r>
              <a:rPr lang="zh-CN" altLang="en-US" sz="2400" b="1">
                <a:solidFill>
                  <a:srgbClr val="C00000"/>
                </a:solidFill>
              </a:rPr>
              <a:t>系统使用的</a:t>
            </a:r>
            <a:r>
              <a:rPr lang="zh-CN" altLang="en-US" sz="2400" b="1">
                <a:solidFill>
                  <a:schemeClr val="tx1"/>
                </a:solidFill>
              </a:rPr>
              <a:t>代码段、数据段、堆栈段和特殊数据段</a:t>
            </a:r>
            <a:r>
              <a:rPr lang="zh-CN" altLang="en-US" sz="2400" b="1">
                <a:solidFill>
                  <a:srgbClr val="C00000"/>
                </a:solidFill>
              </a:rPr>
              <a:t>描述符</a:t>
            </a:r>
            <a:r>
              <a:rPr lang="zh-CN" altLang="en-US" sz="2400" b="1">
                <a:solidFill>
                  <a:schemeClr val="tx1"/>
                </a:solidFill>
              </a:rPr>
              <a:t>，以及所有任务</a:t>
            </a:r>
            <a:r>
              <a:rPr lang="zh-CN" altLang="en-US" sz="2400" b="1">
                <a:solidFill>
                  <a:srgbClr val="C00000"/>
                </a:solidFill>
              </a:rPr>
              <a:t>局部描述符表LDT的描述符。</a:t>
            </a:r>
            <a:endParaRPr lang="zh-CN" altLang="en-US" sz="2400" b="1">
              <a:solidFill>
                <a:srgbClr val="C00000"/>
              </a:solidFill>
            </a:endParaRPr>
          </a:p>
          <a:p>
            <a:pPr marL="800100" lvl="1" indent="-342900" algn="l" latinLnBrk="0">
              <a:lnSpc>
                <a:spcPts val="3580"/>
              </a:lnSpc>
              <a:buClrTx/>
              <a:buSzTx/>
              <a:buFont typeface="Wingdings" panose="05000000000000000000" charset="0"/>
              <a:buChar char="ü"/>
            </a:pPr>
            <a:r>
              <a:rPr lang="zh-CN" altLang="en-US" sz="2400" b="1">
                <a:solidFill>
                  <a:schemeClr val="tx1"/>
                </a:solidFill>
              </a:rPr>
              <a:t>LDT用于记录</a:t>
            </a:r>
            <a:r>
              <a:rPr lang="zh-CN" altLang="en-US" sz="2400" b="1">
                <a:solidFill>
                  <a:srgbClr val="C00000"/>
                </a:solidFill>
              </a:rPr>
              <a:t>本任务中涉及的</a:t>
            </a:r>
            <a:r>
              <a:rPr lang="zh-CN" altLang="en-US" sz="2400" b="1">
                <a:solidFill>
                  <a:schemeClr val="tx1"/>
                </a:solidFill>
              </a:rPr>
              <a:t>各个代码段、数据段和堆栈段以及本任务的使用的</a:t>
            </a:r>
            <a:r>
              <a:rPr lang="zh-CN" altLang="en-US" sz="2400" b="1">
                <a:solidFill>
                  <a:srgbClr val="C00000"/>
                </a:solidFill>
              </a:rPr>
              <a:t>门描述符</a:t>
            </a:r>
            <a:endParaRPr lang="zh-CN" altLang="en-US" sz="2400" b="1">
              <a:solidFill>
                <a:srgbClr val="C00000"/>
              </a:solidFill>
            </a:endParaRPr>
          </a:p>
          <a:p>
            <a:pPr marL="800100" lvl="1" indent="-342900" algn="l" latinLnBrk="0">
              <a:lnSpc>
                <a:spcPts val="3580"/>
              </a:lnSpc>
              <a:buClrTx/>
              <a:buSzTx/>
              <a:buFont typeface="Wingdings" panose="05000000000000000000" charset="0"/>
              <a:buChar char="ü"/>
            </a:pPr>
            <a:r>
              <a:rPr lang="en-US" altLang="zh-CN" sz="2400" b="1">
                <a:solidFill>
                  <a:srgbClr val="C00000"/>
                </a:solidFill>
              </a:rPr>
              <a:t>IDT</a:t>
            </a:r>
            <a:r>
              <a:rPr lang="zh-CN" altLang="en-US" sz="2400" b="1">
                <a:solidFill>
                  <a:schemeClr val="tx1"/>
                </a:solidFill>
              </a:rPr>
              <a:t>就是中断向量表</a:t>
            </a:r>
            <a:endParaRPr lang="zh-CN" altLang="en-US" sz="24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up)">
                                      <p:cBhvr>
                                        <p:cTn id="2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a:latin typeface="Times New Roman" panose="02020603050405020304" pitchFamily="18" charset="0"/>
                <a:ea typeface="+mn-ea"/>
                <a:cs typeface="Times New Roman" panose="02020603050405020304" pitchFamily="18" charset="0"/>
              </a:rPr>
              <a:t>boot.s</a:t>
            </a:r>
            <a:endParaRPr lang="en-US" altLang="zh-CN" b="1" dirty="0">
              <a:latin typeface="Times New Roman" panose="02020603050405020304" pitchFamily="18" charset="0"/>
              <a:ea typeface="+mn-ea"/>
              <a:cs typeface="Times New Roman" panose="02020603050405020304" pitchFamily="18" charset="0"/>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 name="图片 1"/>
          <p:cNvPicPr>
            <a:picLocks noChangeAspect="1"/>
          </p:cNvPicPr>
          <p:nvPr>
            <p:custDataLst>
              <p:tags r:id="rId1"/>
            </p:custDataLst>
          </p:nvPr>
        </p:nvPicPr>
        <p:blipFill>
          <a:blip r:embed="rId2"/>
          <a:stretch>
            <a:fillRect/>
          </a:stretch>
        </p:blipFill>
        <p:spPr>
          <a:xfrm>
            <a:off x="179070" y="1628775"/>
            <a:ext cx="8884920" cy="4037330"/>
          </a:xfrm>
          <a:prstGeom prst="rect">
            <a:avLst/>
          </a:prstGeom>
          <a:noFill/>
          <a:ln>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PP_MARK_KEY" val="5825ba92-c481-4c68-9cac-59e3dc06af8c"/>
  <p:tag name="COMMONDATA" val="eyJoZGlkIjoiMDhlNTM2MTA4NWNjODIxZmM5YzM4ZTZhYzBmZTk2ZjQifQ=="/>
  <p:tag name="commondata" val="eyJoZGlkIjoiMTdlMWFlOWY3ODUzY2IxNWQ1YmNlMzM3YjllMWJkOG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1891</Words>
  <Application>WPS 演示</Application>
  <PresentationFormat>全屏显示(4:3)</PresentationFormat>
  <Paragraphs>161</Paragraphs>
  <Slides>23</Slides>
  <Notes>32</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10</vt:i4>
      </vt:variant>
      <vt:variant>
        <vt:lpstr>幻灯片标题</vt:lpstr>
      </vt:variant>
      <vt:variant>
        <vt:i4>23</vt:i4>
      </vt:variant>
    </vt:vector>
  </HeadingPairs>
  <TitlesOfParts>
    <vt:vector size="45" baseType="lpstr">
      <vt:lpstr>Arial</vt:lpstr>
      <vt:lpstr>宋体</vt:lpstr>
      <vt:lpstr>Wingdings</vt:lpstr>
      <vt:lpstr>Times New Roman</vt:lpstr>
      <vt:lpstr>Arial Black</vt:lpstr>
      <vt:lpstr>Arial Narrow</vt:lpstr>
      <vt:lpstr>Wingdings</vt:lpstr>
      <vt:lpstr>微软雅黑</vt:lpstr>
      <vt:lpstr>Arial Unicode MS</vt:lpstr>
      <vt:lpstr>1_Radial</vt:lpstr>
      <vt:lpstr>Radial</vt:lpstr>
      <vt:lpstr>默认设计模板</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Linux 0.00 </vt:lpstr>
      <vt:lpstr>PowerPoint 演示文稿</vt:lpstr>
      <vt:lpstr>Linux 0.00</vt:lpstr>
      <vt:lpstr>Linux 0.00</vt:lpstr>
      <vt:lpstr>boot.s</vt:lpstr>
      <vt:lpstr>boot.s</vt:lpstr>
      <vt:lpstr>boot.s</vt:lpstr>
      <vt:lpstr>boot.s</vt:lpstr>
      <vt:lpstr>boot.s</vt:lpstr>
      <vt:lpstr>boot.s</vt:lpstr>
      <vt:lpstr>boot.s</vt:lpstr>
      <vt:lpstr>boot.s</vt:lpstr>
      <vt:lpstr>boot.s</vt:lpstr>
      <vt:lpstr>Linux 0.00</vt:lpstr>
      <vt:lpstr>head.s</vt:lpstr>
      <vt:lpstr>head.s</vt:lpstr>
      <vt:lpstr>head.s</vt:lpstr>
      <vt:lpstr>head.s</vt:lpstr>
      <vt:lpstr>head.s</vt:lpstr>
      <vt:lpstr>head.s</vt:lpstr>
      <vt:lpstr>head.s</vt:lpstr>
      <vt:lpstr>PowerPoint 演示文稿</vt:lpstr>
      <vt:lpstr>PowerPoint 演示文稿</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郑铁然</cp:lastModifiedBy>
  <cp:revision>260</cp:revision>
  <cp:lastPrinted>2019-07-15T08:06:00Z</cp:lastPrinted>
  <dcterms:created xsi:type="dcterms:W3CDTF">2004-08-18T11:10:00Z</dcterms:created>
  <dcterms:modified xsi:type="dcterms:W3CDTF">2023-10-19T13:09:21Z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3A63A9A2B4D04313A8772C9CAB350BEA_13</vt:lpwstr>
  </property>
  <property fmtid="{D5CDD505-2E9C-101B-9397-08002B2CF9AE}" pid="3" name="KSOProductBuildVer">
    <vt:lpwstr>2052-12.1.0.15712</vt:lpwstr>
  </property>
</Properties>
</file>