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33"/>
  </p:handoutMasterIdLst>
  <p:sldIdLst>
    <p:sldId id="501" r:id="rId5"/>
    <p:sldId id="259" r:id="rId7"/>
    <p:sldId id="1878" r:id="rId8"/>
    <p:sldId id="1944" r:id="rId9"/>
    <p:sldId id="1987" r:id="rId10"/>
    <p:sldId id="2032" r:id="rId11"/>
    <p:sldId id="2033" r:id="rId12"/>
    <p:sldId id="1967" r:id="rId13"/>
    <p:sldId id="1879" r:id="rId14"/>
    <p:sldId id="2035" r:id="rId15"/>
    <p:sldId id="2036" r:id="rId16"/>
    <p:sldId id="2037" r:id="rId17"/>
    <p:sldId id="2038" r:id="rId18"/>
    <p:sldId id="2008" r:id="rId19"/>
    <p:sldId id="2064" r:id="rId20"/>
    <p:sldId id="2065" r:id="rId21"/>
    <p:sldId id="2066" r:id="rId22"/>
    <p:sldId id="2010" r:id="rId23"/>
    <p:sldId id="2011" r:id="rId24"/>
    <p:sldId id="2009" r:id="rId25"/>
    <p:sldId id="2034" r:id="rId26"/>
    <p:sldId id="2012" r:id="rId27"/>
    <p:sldId id="1880" r:id="rId28"/>
    <p:sldId id="2091" r:id="rId29"/>
    <p:sldId id="2093" r:id="rId30"/>
    <p:sldId id="2094" r:id="rId31"/>
    <p:sldId id="2092" r:id="rId32"/>
  </p:sldIdLst>
  <p:sldSz cx="9144000" cy="6858000" type="screen4x3"/>
  <p:notesSz cx="6800850" cy="9872345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C22"/>
    <a:srgbClr val="99CA89"/>
    <a:srgbClr val="996633"/>
    <a:srgbClr val="CC9900"/>
    <a:srgbClr val="FF99CC"/>
    <a:srgbClr val="16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08" autoAdjust="0"/>
  </p:normalViewPr>
  <p:slideViewPr>
    <p:cSldViewPr showGuides="1">
      <p:cViewPr varScale="1">
        <p:scale>
          <a:sx n="130" d="100"/>
          <a:sy n="130" d="100"/>
        </p:scale>
        <p:origin x="474" y="126"/>
      </p:cViewPr>
      <p:guideLst>
        <p:guide orient="horz" pos="2193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7" Type="http://schemas.openxmlformats.org/officeDocument/2006/relationships/tags" Target="tags/tag6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2241" y="1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>
              <a:defRPr sz="1200" smtClean="0"/>
            </a:lvl1pPr>
          </a:lstStyle>
          <a:p>
            <a:pPr>
              <a:defRPr/>
            </a:pPr>
            <a:fld id="{EF111691-F249-49BF-AD13-77AC163C2E7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7927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2241" y="9377927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D217722-F9DE-4589-BAF8-332D113C647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035" cy="4931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815" y="0"/>
            <a:ext cx="2947035" cy="4931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80" y="4688963"/>
            <a:ext cx="4987290" cy="44431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504"/>
            <a:ext cx="2947035" cy="4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815" y="9379504"/>
            <a:ext cx="2947035" cy="4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7847A5-3418-4168-BB03-40E320A0CA1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C12FDF-207D-4315-99CC-760ECF297C16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933F3D-3132-4E55-B67E-D84038DB376F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41D5B-C7CF-41E9-8BFC-B81285AC3D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C2D64-1FDD-46B2-AA0E-566EBA5F56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15900"/>
            <a:ext cx="2084387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15900"/>
            <a:ext cx="6102350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47193-5223-410B-8004-74950257FF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sndAc>
      <p:endSnd/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9342B-1D0C-4C87-A696-AE5BD3D6C0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FD1BE-9A24-4ABB-8E66-560EA6A1DFC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2C963-E0A7-42F7-8FAD-B21C46696F2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37D3D-CAAF-4017-B871-F905C63F368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A83EA-F16A-41B4-A35C-7CA23289B57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843DB-975B-4589-AE69-FB160CC0C24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C28B7-A46D-492B-B924-04F8242A502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2E4ED-E153-4BBF-9C40-4C1BA4B76FE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71257-F651-4830-91FE-B8FD3A2DF0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E5126-C2C7-4B90-8322-5292A2A408B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46550-8C4D-4F6D-A434-8579F08007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E6D23-AE9F-4212-9947-F857A2BFEF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0B9D0-2EDD-4D8B-9176-4274A3030CE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06450" y="1233488"/>
            <a:ext cx="8229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12" y="277813"/>
            <a:ext cx="8579074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1B0DD-5CA8-413B-9D98-C20793B9E8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EC62F-676E-4536-9A52-2309C69F88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6F8B4-B054-4685-9B5D-BD1CE4E33E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38BD6-CD08-4B18-A00E-213EF5559B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BF579-F828-4DD0-9748-1571BF19EE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C05E3-AD46-4E9C-B21F-7DEECDF53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032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7775 w 4917"/>
                <a:gd name="T3" fmla="*/ 0 h 1000"/>
                <a:gd name="T4" fmla="*/ 8657 w 4917"/>
                <a:gd name="T5" fmla="*/ 881 h 1000"/>
                <a:gd name="T6" fmla="*/ 7777 w 4917"/>
                <a:gd name="T7" fmla="*/ 1761 h 1000"/>
                <a:gd name="T8" fmla="*/ 0 w 4917"/>
                <a:gd name="T9" fmla="*/ 176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159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 b="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AE5B700-EE1E-4D63-B1C2-C88A146C7A2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0" y="115888"/>
            <a:ext cx="8686800" cy="6096000"/>
            <a:chOff x="0" y="96"/>
            <a:chExt cx="5472" cy="3840"/>
          </a:xfrm>
        </p:grpSpPr>
        <p:sp>
          <p:nvSpPr>
            <p:cNvPr id="2054" name="AutoShape 3"/>
            <p:cNvSpPr>
              <a:spLocks noChangeArrowheads="1"/>
            </p:cNvSpPr>
            <p:nvPr userDrawn="1"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55" name="AutoShape 4"/>
            <p:cNvSpPr>
              <a:spLocks noChangeArrowheads="1"/>
            </p:cNvSpPr>
            <p:nvPr userDrawn="1"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261 w 7000"/>
                <a:gd name="T3" fmla="*/ 0 h 1000"/>
                <a:gd name="T4" fmla="*/ 2435 w 7000"/>
                <a:gd name="T5" fmla="*/ 174 h 1000"/>
                <a:gd name="T6" fmla="*/ 2262 w 7000"/>
                <a:gd name="T7" fmla="*/ 348 h 1000"/>
                <a:gd name="T8" fmla="*/ 0 w 7000"/>
                <a:gd name="T9" fmla="*/ 34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Line 5"/>
            <p:cNvSpPr>
              <a:spLocks noChangeShapeType="1"/>
            </p:cNvSpPr>
            <p:nvPr userDrawn="1"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2053" name="Picture 11" descr="index2008_0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6245225"/>
            <a:ext cx="1831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B08F23A-9504-4358-88BF-208BD38AFAE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2.png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4.xml"/><Relationship Id="rId7" Type="http://schemas.openxmlformats.org/officeDocument/2006/relationships/image" Target="../media/image14.wmf"/><Relationship Id="rId6" Type="http://schemas.openxmlformats.org/officeDocument/2006/relationships/oleObject" Target="../embeddings/oleObject2.bin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13.png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5.png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24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../media/image17.png"/><Relationship Id="rId3" Type="http://schemas.openxmlformats.org/officeDocument/2006/relationships/tags" Target="../tags/tag18.xml"/><Relationship Id="rId2" Type="http://schemas.openxmlformats.org/officeDocument/2006/relationships/image" Target="../media/image16.png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image" Target="../media/image20.png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image" Target="../media/image19.png"/><Relationship Id="rId3" Type="http://schemas.openxmlformats.org/officeDocument/2006/relationships/tags" Target="../tags/tag22.xml"/><Relationship Id="rId2" Type="http://schemas.openxmlformats.org/officeDocument/2006/relationships/image" Target="../media/image18.png"/><Relationship Id="rId15" Type="http://schemas.openxmlformats.org/officeDocument/2006/relationships/slideLayout" Target="../slideLayouts/slideLayout24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image" Target="../media/image21.png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image" Target="../media/image23.png"/><Relationship Id="rId4" Type="http://schemas.openxmlformats.org/officeDocument/2006/relationships/tags" Target="../tags/tag33.xml"/><Relationship Id="rId3" Type="http://schemas.openxmlformats.org/officeDocument/2006/relationships/image" Target="../media/image22.png"/><Relationship Id="rId2" Type="http://schemas.openxmlformats.org/officeDocument/2006/relationships/tags" Target="../tags/tag32.xml"/><Relationship Id="rId17" Type="http://schemas.openxmlformats.org/officeDocument/2006/relationships/slideLayout" Target="../slideLayouts/slideLayout24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image" Target="../media/image25.png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image" Target="../media/image24.png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image" Target="../media/image27.png"/><Relationship Id="rId5" Type="http://schemas.openxmlformats.org/officeDocument/2006/relationships/tags" Target="../tags/tag46.xml"/><Relationship Id="rId4" Type="http://schemas.openxmlformats.org/officeDocument/2006/relationships/image" Target="../media/image26.pn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0" Type="http://schemas.openxmlformats.org/officeDocument/2006/relationships/notesSlide" Target="../notesSlides/notesSlide17.xml"/><Relationship Id="rId1" Type="http://schemas.openxmlformats.org/officeDocument/2006/relationships/tags" Target="../tags/tag4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24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image" Target="../media/image29.png"/><Relationship Id="rId3" Type="http://schemas.openxmlformats.org/officeDocument/2006/relationships/tags" Target="../tags/tag50.xml"/><Relationship Id="rId2" Type="http://schemas.openxmlformats.org/officeDocument/2006/relationships/image" Target="../media/image28.png"/><Relationship Id="rId1" Type="http://schemas.openxmlformats.org/officeDocument/2006/relationships/tags" Target="../tags/tag49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.bin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56.xml"/><Relationship Id="rId3" Type="http://schemas.openxmlformats.org/officeDocument/2006/relationships/image" Target="../media/image31.wmf"/><Relationship Id="rId2" Type="http://schemas.openxmlformats.org/officeDocument/2006/relationships/oleObject" Target="../embeddings/oleObject4.bin"/><Relationship Id="rId1" Type="http://schemas.openxmlformats.org/officeDocument/2006/relationships/tags" Target="../tags/tag55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image" Target="../media/image32.png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4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image" Target="../media/image6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190" y="1557655"/>
            <a:ext cx="8912860" cy="791845"/>
          </a:xfrm>
        </p:spPr>
        <p:txBody>
          <a:bodyPr/>
          <a:lstStyle/>
          <a:p>
            <a:pPr eaLnBrk="1" hangingPunct="1"/>
            <a:r>
              <a:rPr lang="en-US" altLang="zh-CN" b="1"/>
              <a:t>Linux 0.11</a:t>
            </a:r>
            <a:br>
              <a:rPr lang="zh-CN" altLang="en-US"/>
            </a:br>
            <a:endParaRPr lang="zh-CN" altLang="en-US" sz="36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5" name="图片 6" descr="HIT-Logo-AL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6165850"/>
            <a:ext cx="21605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引导启动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</a:t>
            </a:r>
            <a:endParaRPr lang="zh-C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" name="对象 4"/>
          <p:cNvGraphicFramePr/>
          <p:nvPr>
            <p:custDataLst>
              <p:tags r:id="rId1"/>
            </p:custDataLst>
          </p:nvPr>
        </p:nvGraphicFramePr>
        <p:xfrm>
          <a:off x="611505" y="1556385"/>
          <a:ext cx="8153964" cy="4647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11648440" imgH="6638925" progId="Paint.Picture">
                  <p:embed/>
                </p:oleObj>
              </mc:Choice>
              <mc:Fallback>
                <p:oleObj name="" r:id="rId2" imgW="11648440" imgH="66389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05" y="1556385"/>
                        <a:ext cx="8153964" cy="4647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引导启动程序</a:t>
            </a:r>
            <a:endParaRPr lang="zh-C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" name="文本框 7"/>
          <p:cNvSpPr txBox="1"/>
          <p:nvPr/>
        </p:nvSpPr>
        <p:spPr>
          <a:xfrm>
            <a:off x="323215" y="1196340"/>
            <a:ext cx="5970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 latinLnBrk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引导启动后内存分布示意图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76375" y="1916430"/>
            <a:ext cx="6340792" cy="4633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2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Linux 0.11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855" y="2924810"/>
            <a:ext cx="5991860" cy="804545"/>
          </a:xfrm>
        </p:spPr>
        <p:txBody>
          <a:bodyPr/>
          <a:lstStyle/>
          <a:p>
            <a:pPr marL="457200" lvl="1" indent="0" algn="ctr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r>
              <a:rPr lang="en-US" sz="4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head.s</a:t>
            </a:r>
            <a:endParaRPr lang="zh-CN" altLang="en-US" sz="4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head.s</a:t>
            </a:r>
            <a:endParaRPr lang="en-US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" name="文本框 7"/>
          <p:cNvSpPr txBox="1"/>
          <p:nvPr/>
        </p:nvSpPr>
        <p:spPr>
          <a:xfrm>
            <a:off x="323215" y="1196340"/>
            <a:ext cx="38201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latinLnBrk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</a:rPr>
              <a:t>设置段寄存器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342900" indent="-342900" algn="l" latinLnBrk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</a:rPr>
              <a:t>初始化</a:t>
            </a:r>
            <a:r>
              <a:rPr lang="en-US" altLang="zh-CN" sz="2400" b="1">
                <a:solidFill>
                  <a:schemeClr val="tx1"/>
                </a:solidFill>
              </a:rPr>
              <a:t>idt</a:t>
            </a:r>
            <a:endParaRPr lang="en-US" altLang="zh-CN" sz="2400" b="1">
              <a:solidFill>
                <a:schemeClr val="tx1"/>
              </a:solidFill>
            </a:endParaRPr>
          </a:p>
          <a:p>
            <a:pPr marL="342900" indent="-342900" algn="l" latinLnBrk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</a:rPr>
              <a:t>初始化</a:t>
            </a:r>
            <a:r>
              <a:rPr lang="en-US" altLang="zh-CN" sz="2400" b="1">
                <a:solidFill>
                  <a:schemeClr val="tx1"/>
                </a:solidFill>
              </a:rPr>
              <a:t>GDT</a:t>
            </a:r>
            <a:endParaRPr lang="en-US" altLang="zh-CN" sz="2400" b="1">
              <a:solidFill>
                <a:schemeClr val="tx1"/>
              </a:solidFill>
            </a:endParaRPr>
          </a:p>
          <a:p>
            <a:pPr marL="342900" indent="-342900" algn="l" latinLnBrk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</a:rPr>
              <a:t>设置管理内存的分页处理机制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342900" indent="-342900" algn="l" latinLnBrk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</a:rPr>
              <a:t>将预先放置在堆栈中</a:t>
            </a:r>
            <a:r>
              <a:rPr lang="en-US" altLang="zh-CN" sz="2400" b="1">
                <a:solidFill>
                  <a:schemeClr val="tx1"/>
                </a:solidFill>
              </a:rPr>
              <a:t>main.c</a:t>
            </a:r>
            <a:r>
              <a:rPr lang="zh-CN" altLang="en-US" sz="2400" b="1">
                <a:solidFill>
                  <a:schemeClr val="tx1"/>
                </a:solidFill>
              </a:rPr>
              <a:t>程序入口地址弹出，跳转过去执行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342900" indent="-342900" algn="l" latinLnBrk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1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5420" y="1844675"/>
            <a:ext cx="5017770" cy="3674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2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Linux 0.11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855" y="2924810"/>
            <a:ext cx="5991860" cy="804545"/>
          </a:xfrm>
        </p:spPr>
        <p:txBody>
          <a:bodyPr/>
          <a:lstStyle/>
          <a:p>
            <a:pPr marL="457200" lvl="1" indent="0" algn="ctr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内核初始化</a:t>
            </a:r>
            <a:r>
              <a:rPr lang="en-US" altLang="zh-CN" sz="4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endParaRPr lang="zh-CN" altLang="en-US" sz="4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main.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9115" y="1556385"/>
            <a:ext cx="7749540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main.c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995" y="1772285"/>
            <a:ext cx="7614286" cy="3233738"/>
          </a:xfrm>
          <a:prstGeom prst="rect">
            <a:avLst/>
          </a:prstGeom>
        </p:spPr>
      </p:pic>
      <p:sp>
        <p:nvSpPr>
          <p:cNvPr id="23" name="矩形 22"/>
          <p:cNvSpPr/>
          <p:nvPr>
            <p:custDataLst>
              <p:tags r:id="rId3"/>
            </p:custDataLst>
          </p:nvPr>
        </p:nvSpPr>
        <p:spPr>
          <a:xfrm>
            <a:off x="611505" y="1700530"/>
            <a:ext cx="7581900" cy="3442335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圆角矩形 23"/>
          <p:cNvSpPr/>
          <p:nvPr>
            <p:custDataLst>
              <p:tags r:id="rId4"/>
            </p:custDataLst>
          </p:nvPr>
        </p:nvSpPr>
        <p:spPr>
          <a:xfrm>
            <a:off x="611505" y="1343660"/>
            <a:ext cx="1302385" cy="288290"/>
          </a:xfrm>
          <a:prstGeom prst="roundRect">
            <a:avLst/>
          </a:prstGeom>
          <a:solidFill>
            <a:srgbClr val="CC9900"/>
          </a:solidFill>
          <a:ln w="34925" cap="flat" cmpd="sng" algn="ctr">
            <a:solidFill>
              <a:srgbClr val="99CA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0" rIns="91440" bIns="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kumimoji="0" lang="en-US" alt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/>
          <p:nvPr>
            <p:custDataLst>
              <p:tags r:id="rId5"/>
            </p:custDataLst>
          </p:nvPr>
        </p:nvGraphicFramePr>
        <p:xfrm>
          <a:off x="5363845" y="4004310"/>
          <a:ext cx="3086100" cy="287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6" imgW="4114800" imgH="3829050" progId="Paint.Picture">
                  <p:embed/>
                </p:oleObj>
              </mc:Choice>
              <mc:Fallback>
                <p:oleObj name="" r:id="rId6" imgW="4114800" imgH="382905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63845" y="4004310"/>
                        <a:ext cx="3086100" cy="2871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main.c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5605" y="1700530"/>
            <a:ext cx="8229600" cy="20313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5135" y="4149090"/>
            <a:ext cx="83096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latinLnBrk="0"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是指一种应用程序，这个应用程序提供了一个界面，用户通过这个界面访问 Linux 内核的服务</a:t>
            </a:r>
            <a:endParaRPr lang="zh-CN" altLang="en-US" sz="24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Linux 0.11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855" y="2924810"/>
            <a:ext cx="5991860" cy="804545"/>
          </a:xfrm>
        </p:spPr>
        <p:txBody>
          <a:bodyPr/>
          <a:lstStyle/>
          <a:p>
            <a:pPr marL="457200" lvl="1" indent="0" algn="ctr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r>
              <a:rPr lang="zh-CN" sz="4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系统调用</a:t>
            </a:r>
            <a:endParaRPr lang="zh-CN" sz="4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00345" y="1770063"/>
            <a:ext cx="3771785" cy="4240530"/>
          </a:xfrm>
          <a:prstGeom prst="rect">
            <a:avLst/>
          </a:prstGeom>
          <a:noFill/>
          <a:ln>
            <a:noFill/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Linux 0.11</a:t>
            </a:r>
            <a:endParaRPr lang="zh-C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" name="文本框 7"/>
          <p:cNvSpPr txBox="1"/>
          <p:nvPr/>
        </p:nvSpPr>
        <p:spPr>
          <a:xfrm>
            <a:off x="323215" y="1196340"/>
            <a:ext cx="65601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 latinLnBrk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系统调用入口</a:t>
            </a:r>
            <a:r>
              <a:rPr lang="zh-CN" altLang="en-US" sz="2400" b="1">
                <a:sym typeface="+mn-ea"/>
              </a:rPr>
              <a:t>代码</a:t>
            </a:r>
            <a:r>
              <a:rPr lang="zh-CN" altLang="en-US" sz="2400" b="1">
                <a:solidFill>
                  <a:schemeClr val="tx1"/>
                </a:solidFill>
              </a:rPr>
              <a:t>：</a:t>
            </a:r>
            <a:r>
              <a:rPr lang="en-US" altLang="zh-CN" sz="2400" b="1">
                <a:solidFill>
                  <a:schemeClr val="tx1"/>
                </a:solidFill>
              </a:rPr>
              <a:t>/kernel/system_call.s</a:t>
            </a:r>
            <a:r>
              <a:rPr lang="zh-CN" altLang="en-US" sz="2400" b="1">
                <a:solidFill>
                  <a:schemeClr val="tx1"/>
                </a:solidFill>
              </a:rPr>
              <a:t>：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342900" indent="-342900" algn="l" latinLnBrk="0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en-US" altLang="zh-CN" sz="2400" b="1">
                <a:solidFill>
                  <a:schemeClr val="tx1"/>
                </a:solidFill>
              </a:rPr>
              <a:t>int 0x80 </a:t>
            </a:r>
            <a:endParaRPr lang="en-US" altLang="zh-CN" sz="2400" b="1">
              <a:solidFill>
                <a:schemeClr val="tx1"/>
              </a:solidFill>
            </a:endParaRPr>
          </a:p>
          <a:p>
            <a:pPr marL="342900" indent="-342900" algn="l" latinLnBrk="0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zh-CN" altLang="en-US" sz="2400" b="1">
                <a:solidFill>
                  <a:schemeClr val="tx1"/>
                </a:solidFill>
              </a:rPr>
              <a:t>系统调用底层处理子程序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342900" indent="-342900" algn="l" latinLnBrk="0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zh-CN" altLang="en-US" sz="2400" b="1">
                <a:solidFill>
                  <a:schemeClr val="tx1"/>
                </a:solidFill>
              </a:rPr>
              <a:t>也包括时钟中断处理子程序</a:t>
            </a:r>
            <a:r>
              <a:rPr lang="en-US" altLang="zh-CN" sz="2400" b="1">
                <a:solidFill>
                  <a:schemeClr val="tx1"/>
                </a:solidFill>
              </a:rPr>
              <a:t>(0x20</a:t>
            </a:r>
            <a:r>
              <a:rPr lang="zh-CN" altLang="en-US" sz="2400" b="1">
                <a:solidFill>
                  <a:schemeClr val="tx1"/>
                </a:solidFill>
              </a:rPr>
              <a:t>中断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  <a:r>
              <a:rPr lang="zh-CN" altLang="en-US" sz="2400" b="1">
                <a:solidFill>
                  <a:schemeClr val="tx1"/>
                </a:solidFill>
              </a:rPr>
              <a:t>：</a:t>
            </a:r>
            <a:endParaRPr lang="en-US" altLang="zh-CN" sz="2400" b="1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endParaRPr lang="en-US" altLang="zh-CN" sz="2400" b="1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9070" y="4577080"/>
            <a:ext cx="5863590" cy="1600200"/>
          </a:xfrm>
          <a:prstGeom prst="rect">
            <a:avLst/>
          </a:prstGeom>
        </p:spPr>
      </p:pic>
      <p:sp>
        <p:nvSpPr>
          <p:cNvPr id="23" name="矩形 22"/>
          <p:cNvSpPr/>
          <p:nvPr>
            <p:custDataLst>
              <p:tags r:id="rId5"/>
            </p:custDataLst>
          </p:nvPr>
        </p:nvSpPr>
        <p:spPr>
          <a:xfrm>
            <a:off x="179070" y="4636770"/>
            <a:ext cx="5827395" cy="1683385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圆角矩形 23"/>
          <p:cNvSpPr/>
          <p:nvPr>
            <p:custDataLst>
              <p:tags r:id="rId6"/>
            </p:custDataLst>
          </p:nvPr>
        </p:nvSpPr>
        <p:spPr>
          <a:xfrm>
            <a:off x="179070" y="4279900"/>
            <a:ext cx="1302385" cy="288290"/>
          </a:xfrm>
          <a:prstGeom prst="roundRect">
            <a:avLst/>
          </a:prstGeom>
          <a:solidFill>
            <a:srgbClr val="CC9900"/>
          </a:solidFill>
          <a:ln w="34925" cap="flat" cmpd="sng" algn="ctr">
            <a:solidFill>
              <a:srgbClr val="99CA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0" rIns="91440" bIns="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system_call.s</a:t>
            </a:r>
            <a:endParaRPr kumimoji="0" lang="en-US" alt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授课</a:t>
            </a:r>
            <a:r>
              <a:rPr lang="zh-CN" altLang="en-US" dirty="0">
                <a:solidFill>
                  <a:schemeClr val="tx2"/>
                </a:solidFill>
              </a:rPr>
              <a:t>教师</a:t>
            </a:r>
            <a:r>
              <a:rPr lang="zh-CN" altLang="en-US">
                <a:solidFill>
                  <a:schemeClr val="tx2"/>
                </a:solidFill>
              </a:rPr>
              <a:t>：        </a:t>
            </a:r>
            <a:r>
              <a:rPr lang="zh-CN" altLang="en-US" dirty="0">
                <a:solidFill>
                  <a:schemeClr val="tx2"/>
                </a:solidFill>
              </a:rPr>
              <a:t>郑铁然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办公室地址： 哈工大综合楼6</a:t>
            </a:r>
            <a:r>
              <a:rPr lang="en-US" altLang="zh-CN" dirty="0">
                <a:solidFill>
                  <a:schemeClr val="tx2"/>
                </a:solidFill>
              </a:rPr>
              <a:t>03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办公室电话： </a:t>
            </a:r>
            <a:r>
              <a:rPr lang="en-US" altLang="zh-CN" dirty="0">
                <a:solidFill>
                  <a:schemeClr val="tx2"/>
                </a:solidFill>
              </a:rPr>
              <a:t>86417981-11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手机：            </a:t>
            </a:r>
            <a:r>
              <a:rPr lang="en-US" altLang="zh-CN" dirty="0">
                <a:solidFill>
                  <a:schemeClr val="tx2"/>
                </a:solidFill>
              </a:rPr>
              <a:t>13313655979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QQ</a:t>
            </a:r>
            <a:r>
              <a:rPr lang="zh-CN" altLang="en-US" dirty="0">
                <a:solidFill>
                  <a:schemeClr val="tx2"/>
                </a:solidFill>
              </a:rPr>
              <a:t>：              </a:t>
            </a:r>
            <a:r>
              <a:rPr lang="en-US" altLang="zh-CN" dirty="0">
                <a:solidFill>
                  <a:schemeClr val="tx2"/>
                </a:solidFill>
              </a:rPr>
              <a:t>2350562164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Email</a:t>
            </a:r>
            <a:r>
              <a:rPr lang="zh-CN" altLang="en-US" dirty="0">
                <a:solidFill>
                  <a:schemeClr val="tx2"/>
                </a:solidFill>
              </a:rPr>
              <a:t>：           </a:t>
            </a:r>
            <a:r>
              <a:rPr lang="en-US" altLang="zh-CN" dirty="0">
                <a:solidFill>
                  <a:schemeClr val="tx2"/>
                </a:solidFill>
              </a:rPr>
              <a:t>zhengtieran@hit.edu.cn</a:t>
            </a:r>
            <a:r>
              <a:rPr lang="zh-CN" altLang="en-US" dirty="0">
                <a:solidFill>
                  <a:schemeClr val="tx2"/>
                </a:solidFill>
              </a:rPr>
              <a:t>   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                          </a:t>
            </a:r>
            <a:r>
              <a:rPr lang="en-US" altLang="zh-CN" dirty="0">
                <a:solidFill>
                  <a:schemeClr val="tx2"/>
                </a:solidFill>
              </a:rPr>
              <a:t>                          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图片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0215" y="626745"/>
            <a:ext cx="2353627" cy="188690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5605" y="554990"/>
            <a:ext cx="2417445" cy="1957705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34360" y="627380"/>
            <a:ext cx="5565611" cy="2717959"/>
          </a:xfrm>
          <a:prstGeom prst="rect">
            <a:avLst/>
          </a:prstGeom>
        </p:spPr>
      </p:pic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3206115" y="553085"/>
            <a:ext cx="5365750" cy="2664460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205480" y="198120"/>
            <a:ext cx="791845" cy="288290"/>
          </a:xfrm>
          <a:prstGeom prst="roundRect">
            <a:avLst/>
          </a:prstGeom>
          <a:solidFill>
            <a:srgbClr val="CC9900"/>
          </a:solidFill>
          <a:ln w="34925" cap="flat" cmpd="sng" algn="ctr">
            <a:solidFill>
              <a:srgbClr val="99CA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0" rIns="91440" bIns="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sys.h</a:t>
            </a:r>
            <a:endParaRPr kumimoji="0" lang="en-US" alt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>
            <p:custDataLst>
              <p:tags r:id="rId6"/>
            </p:custDataLst>
          </p:nvPr>
        </p:nvSpPr>
        <p:spPr>
          <a:xfrm>
            <a:off x="395605" y="198120"/>
            <a:ext cx="791845" cy="288290"/>
          </a:xfrm>
          <a:prstGeom prst="roundRect">
            <a:avLst/>
          </a:prstGeom>
          <a:solidFill>
            <a:srgbClr val="CC9900"/>
          </a:solidFill>
          <a:ln w="34925" cap="flat" cmpd="sng" algn="ctr">
            <a:solidFill>
              <a:srgbClr val="99CA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0" rIns="91440" bIns="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unistd.h</a:t>
            </a:r>
            <a:endParaRPr kumimoji="0" lang="en-US" alt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7315" y="3429635"/>
            <a:ext cx="6560820" cy="1000125"/>
          </a:xfrm>
          <a:prstGeom prst="rect">
            <a:avLst/>
          </a:prstGeom>
        </p:spPr>
      </p:pic>
      <p:sp>
        <p:nvSpPr>
          <p:cNvPr id="23" name="矩形 22"/>
          <p:cNvSpPr/>
          <p:nvPr>
            <p:custDataLst>
              <p:tags r:id="rId9"/>
            </p:custDataLst>
          </p:nvPr>
        </p:nvSpPr>
        <p:spPr>
          <a:xfrm>
            <a:off x="179070" y="3345180"/>
            <a:ext cx="6548755" cy="1231900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10"/>
            </p:custDataLst>
          </p:nvPr>
        </p:nvSpPr>
        <p:spPr>
          <a:xfrm>
            <a:off x="179070" y="2988310"/>
            <a:ext cx="1302385" cy="288290"/>
          </a:xfrm>
          <a:prstGeom prst="roundRect">
            <a:avLst/>
          </a:prstGeom>
          <a:solidFill>
            <a:srgbClr val="CC9900"/>
          </a:solidFill>
          <a:ln w="34925" cap="flat" cmpd="sng" algn="ctr">
            <a:solidFill>
              <a:srgbClr val="99CA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0" rIns="91440" bIns="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system_call.s</a:t>
            </a:r>
            <a:endParaRPr kumimoji="0" lang="en-US" alt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051685" y="4439285"/>
            <a:ext cx="6587490" cy="2346960"/>
          </a:xfrm>
          <a:prstGeom prst="rect">
            <a:avLst/>
          </a:prstGeom>
        </p:spPr>
      </p:pic>
      <p:sp>
        <p:nvSpPr>
          <p:cNvPr id="27" name="矩形 26"/>
          <p:cNvSpPr/>
          <p:nvPr>
            <p:custDataLst>
              <p:tags r:id="rId13"/>
            </p:custDataLst>
          </p:nvPr>
        </p:nvSpPr>
        <p:spPr>
          <a:xfrm>
            <a:off x="2023110" y="4437380"/>
            <a:ext cx="6548755" cy="2362200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圆角矩形 27"/>
          <p:cNvSpPr/>
          <p:nvPr>
            <p:custDataLst>
              <p:tags r:id="rId14"/>
            </p:custDataLst>
          </p:nvPr>
        </p:nvSpPr>
        <p:spPr>
          <a:xfrm>
            <a:off x="7269480" y="4077335"/>
            <a:ext cx="1302385" cy="288290"/>
          </a:xfrm>
          <a:prstGeom prst="roundRect">
            <a:avLst/>
          </a:prstGeom>
          <a:solidFill>
            <a:srgbClr val="CC9900"/>
          </a:solidFill>
          <a:ln w="34925" cap="flat" cmpd="sng" algn="ctr">
            <a:solidFill>
              <a:srgbClr val="99CA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0" rIns="91440" bIns="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system_call.s</a:t>
            </a:r>
            <a:endParaRPr kumimoji="0" lang="en-US" alt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Linux 0.11</a:t>
            </a:r>
            <a:endParaRPr lang="zh-C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323215" y="1196340"/>
            <a:ext cx="81070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latinLnBrk="0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应用程序经过库函数向内核发出中断调用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0x80 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r>
              <a:rPr 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内核源代码定义了宏函数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_syscalln()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50000"/>
              </a:lnSpc>
              <a:buClrTx/>
              <a:buSzTx/>
              <a:buFont typeface="Wingdings" panose="05000000000000000000" charset="0"/>
              <a:buChar char="n"/>
            </a:pPr>
            <a:endParaRPr lang="en-US" altLang="zh-CN" sz="2400" b="1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endParaRPr lang="en-US" altLang="zh-CN" sz="2400" b="1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6021705"/>
            <a:ext cx="2786063" cy="4191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467360" y="2353945"/>
            <a:ext cx="3886200" cy="4108450"/>
            <a:chOff x="736" y="3707"/>
            <a:chExt cx="6120" cy="6470"/>
          </a:xfrm>
        </p:grpSpPr>
        <p:grpSp>
          <p:nvGrpSpPr>
            <p:cNvPr id="5" name="组合 4"/>
            <p:cNvGrpSpPr/>
            <p:nvPr/>
          </p:nvGrpSpPr>
          <p:grpSpPr>
            <a:xfrm>
              <a:off x="736" y="3707"/>
              <a:ext cx="6116" cy="5406"/>
              <a:chOff x="849" y="4498"/>
              <a:chExt cx="6116" cy="5406"/>
            </a:xfrm>
          </p:grpSpPr>
          <p:pic>
            <p:nvPicPr>
              <p:cNvPr id="4" name="图片 3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849" y="5174"/>
                <a:ext cx="6008" cy="4673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>
                <p:custDataLst>
                  <p:tags r:id="rId6"/>
                </p:custDataLst>
              </p:nvPr>
            </p:nvSpPr>
            <p:spPr>
              <a:xfrm>
                <a:off x="963" y="5060"/>
                <a:ext cx="6003" cy="4845"/>
              </a:xfrm>
              <a:prstGeom prst="rect">
                <a:avLst/>
              </a:prstGeom>
              <a:noFill/>
              <a:ln w="31750" cap="flat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圆角矩形 20"/>
              <p:cNvSpPr/>
              <p:nvPr>
                <p:custDataLst>
                  <p:tags r:id="rId7"/>
                </p:custDataLst>
              </p:nvPr>
            </p:nvSpPr>
            <p:spPr>
              <a:xfrm>
                <a:off x="963" y="4498"/>
                <a:ext cx="1966" cy="454"/>
              </a:xfrm>
              <a:prstGeom prst="roundRect">
                <a:avLst/>
              </a:prstGeom>
              <a:solidFill>
                <a:srgbClr val="CC9900"/>
              </a:solidFill>
              <a:ln w="34925" cap="flat" cmpd="sng" algn="ctr">
                <a:solidFill>
                  <a:srgbClr val="99CA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vert="horz" wrap="none" lIns="91440" tIns="0" rIns="91440" bIns="0" numCol="1" anchor="t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en-US" sz="1600" b="1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unistd.h</a:t>
                </a:r>
                <a:endPara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矩形 12"/>
            <p:cNvSpPr/>
            <p:nvPr>
              <p:custDataLst>
                <p:tags r:id="rId8"/>
              </p:custDataLst>
            </p:nvPr>
          </p:nvSpPr>
          <p:spPr>
            <a:xfrm>
              <a:off x="854" y="9371"/>
              <a:ext cx="6003" cy="807"/>
            </a:xfrm>
            <a:prstGeom prst="rect">
              <a:avLst/>
            </a:prstGeom>
            <a:noFill/>
            <a:ln w="3175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43755" y="2353945"/>
            <a:ext cx="2419350" cy="1584960"/>
            <a:chOff x="6974" y="6084"/>
            <a:chExt cx="3810" cy="2496"/>
          </a:xfrm>
        </p:grpSpPr>
        <p:pic>
          <p:nvPicPr>
            <p:cNvPr id="19" name="图片 1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6974" y="6646"/>
              <a:ext cx="3810" cy="1815"/>
            </a:xfrm>
            <a:prstGeom prst="rect">
              <a:avLst/>
            </a:prstGeom>
          </p:spPr>
        </p:pic>
        <p:sp>
          <p:nvSpPr>
            <p:cNvPr id="20" name="矩形 19"/>
            <p:cNvSpPr/>
            <p:nvPr>
              <p:custDataLst>
                <p:tags r:id="rId11"/>
              </p:custDataLst>
            </p:nvPr>
          </p:nvSpPr>
          <p:spPr>
            <a:xfrm>
              <a:off x="6977" y="6646"/>
              <a:ext cx="3807" cy="1934"/>
            </a:xfrm>
            <a:prstGeom prst="rect">
              <a:avLst/>
            </a:prstGeom>
            <a:noFill/>
            <a:ln w="3175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圆角矩形 21"/>
            <p:cNvSpPr/>
            <p:nvPr>
              <p:custDataLst>
                <p:tags r:id="rId12"/>
              </p:custDataLst>
            </p:nvPr>
          </p:nvSpPr>
          <p:spPr>
            <a:xfrm>
              <a:off x="6977" y="6084"/>
              <a:ext cx="1247" cy="454"/>
            </a:xfrm>
            <a:prstGeom prst="roundRect">
              <a:avLst/>
            </a:prstGeom>
            <a:solidFill>
              <a:srgbClr val="CC9900"/>
            </a:solidFill>
            <a:ln w="34925" cap="flat" cmpd="sng" algn="ctr">
              <a:solidFill>
                <a:srgbClr val="99CA89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main.c</a:t>
              </a:r>
              <a:endPara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43755" y="4005580"/>
            <a:ext cx="2418715" cy="710565"/>
            <a:chOff x="7313" y="6308"/>
            <a:chExt cx="3809" cy="1119"/>
          </a:xfrm>
        </p:grpSpPr>
        <p:pic>
          <p:nvPicPr>
            <p:cNvPr id="24" name="图片 23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7313" y="6308"/>
              <a:ext cx="3098" cy="1043"/>
            </a:xfrm>
            <a:prstGeom prst="rect">
              <a:avLst/>
            </a:prstGeom>
          </p:spPr>
        </p:pic>
        <p:sp>
          <p:nvSpPr>
            <p:cNvPr id="25" name="矩形 24"/>
            <p:cNvSpPr/>
            <p:nvPr>
              <p:custDataLst>
                <p:tags r:id="rId15"/>
              </p:custDataLst>
            </p:nvPr>
          </p:nvSpPr>
          <p:spPr>
            <a:xfrm>
              <a:off x="7316" y="6311"/>
              <a:ext cx="3807" cy="1116"/>
            </a:xfrm>
            <a:prstGeom prst="rect">
              <a:avLst/>
            </a:prstGeom>
            <a:noFill/>
            <a:ln w="3175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87265" y="4941570"/>
            <a:ext cx="3891280" cy="1521460"/>
            <a:chOff x="7539" y="7782"/>
            <a:chExt cx="6128" cy="2396"/>
          </a:xfrm>
        </p:grpSpPr>
        <p:sp>
          <p:nvSpPr>
            <p:cNvPr id="27" name="矩形 26"/>
            <p:cNvSpPr/>
            <p:nvPr>
              <p:custDataLst>
                <p:tags r:id="rId16"/>
              </p:custDataLst>
            </p:nvPr>
          </p:nvSpPr>
          <p:spPr>
            <a:xfrm>
              <a:off x="7540" y="7820"/>
              <a:ext cx="5827" cy="2359"/>
            </a:xfrm>
            <a:prstGeom prst="rect">
              <a:avLst/>
            </a:prstGeom>
            <a:noFill/>
            <a:ln w="3175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539" y="7782"/>
              <a:ext cx="6129" cy="23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0" lvl="1" indent="0" algn="l" latinLnBrk="0">
                <a:spcBef>
                  <a:spcPts val="0"/>
                </a:spcBef>
                <a:buFont typeface="Wingdings" panose="05000000000000000000" charset="0"/>
                <a:buNone/>
              </a:pPr>
              <a:r>
                <a:rPr lang="zh-CN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static inline int fork(void) </a:t>
              </a:r>
              <a:endPara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lvl="1" indent="0" algn="l" latinLnBrk="0">
                <a:spcBef>
                  <a:spcPts val="0"/>
                </a:spcBef>
                <a:buFont typeface="Wingdings" panose="05000000000000000000" charset="0"/>
                <a:buNone/>
              </a:pPr>
              <a:r>
                <a:rPr lang="zh-CN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{ </a:t>
              </a:r>
              <a:endPara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lvl="1" indent="0" algn="l" latinLnBrk="0">
                <a:spcBef>
                  <a:spcPts val="0"/>
                </a:spcBef>
                <a:buFont typeface="Wingdings" panose="05000000000000000000" charset="0"/>
                <a:buNone/>
              </a:pPr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zh-CN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long _res; </a:t>
              </a:r>
              <a:endPara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lvl="1" indent="0" algn="l" latinLnBrk="0">
                <a:spcBef>
                  <a:spcPts val="0"/>
                </a:spcBef>
                <a:buFont typeface="Wingdings" panose="05000000000000000000" charset="0"/>
                <a:buNone/>
              </a:pPr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</a:t>
              </a:r>
              <a:r>
                <a:rPr lang="zh-CN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_asm_ volatile ("int $0x80" : "=a" (__res) : "0" (__NR_fork)); </a:t>
              </a:r>
              <a:endPara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lvl="1" indent="0" algn="l" latinLnBrk="0">
                <a:spcBef>
                  <a:spcPts val="0"/>
                </a:spcBef>
                <a:buFont typeface="Wingdings" panose="05000000000000000000" charset="0"/>
                <a:buNone/>
              </a:pPr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</a:t>
              </a:r>
              <a:r>
                <a:rPr lang="zh-CN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if (_res &gt;= 0) </a:t>
              </a:r>
              <a:endPara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lvl="1" indent="0" algn="l" latinLnBrk="0">
                <a:spcBef>
                  <a:spcPts val="0"/>
                </a:spcBef>
                <a:buFont typeface="Wingdings" panose="05000000000000000000" charset="0"/>
                <a:buNone/>
              </a:pPr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</a:t>
              </a:r>
              <a:r>
                <a:rPr lang="zh-CN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return (int) _res; </a:t>
              </a:r>
              <a:endPara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lvl="1" indent="0" algn="l" latinLnBrk="0">
                <a:spcBef>
                  <a:spcPts val="0"/>
                </a:spcBef>
                <a:buFont typeface="Wingdings" panose="05000000000000000000" charset="0"/>
                <a:buNone/>
              </a:pPr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zh-CN" altLang="en-US" sz="1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errno</a:t>
              </a:r>
              <a:r>
                <a:rPr lang="zh-CN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= -_res; </a:t>
              </a:r>
              <a:endPara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lvl="1" indent="0" algn="l" latinLnBrk="0">
                <a:spcBef>
                  <a:spcPts val="0"/>
                </a:spcBef>
                <a:buFont typeface="Wingdings" panose="05000000000000000000" charset="0"/>
                <a:buNone/>
              </a:pPr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zh-CN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return -1; </a:t>
              </a:r>
              <a:endPara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lvl="1" indent="0" algn="l" latinLnBrk="0">
                <a:spcBef>
                  <a:spcPts val="0"/>
                </a:spcBef>
                <a:buFont typeface="Wingdings" panose="05000000000000000000" charset="0"/>
                <a:buNone/>
              </a:pPr>
              <a:r>
                <a:rPr lang="zh-CN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}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cxnSp>
        <p:nvCxnSpPr>
          <p:cNvPr id="29" name="直接箭头连接符 28"/>
          <p:cNvCxnSpPr/>
          <p:nvPr/>
        </p:nvCxnSpPr>
        <p:spPr>
          <a:xfrm flipH="1">
            <a:off x="5147945" y="4333875"/>
            <a:ext cx="684000" cy="6794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Linux 0.11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855" y="2924810"/>
            <a:ext cx="5991860" cy="804545"/>
          </a:xfrm>
        </p:spPr>
        <p:txBody>
          <a:bodyPr/>
          <a:lstStyle/>
          <a:p>
            <a:pPr marL="457200" lvl="1" indent="0" algn="ctr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r>
              <a:rPr lang="zh-CN" sz="4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进程切换</a:t>
            </a:r>
            <a:endParaRPr lang="zh-CN" sz="4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进程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切换</a:t>
            </a:r>
            <a:endParaRPr lang="zh-C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368300" y="1725295"/>
            <a:ext cx="8318500" cy="2665730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2"/>
            </p:custDataLst>
          </p:nvPr>
        </p:nvSpPr>
        <p:spPr>
          <a:xfrm>
            <a:off x="371475" y="1397635"/>
            <a:ext cx="1302385" cy="288290"/>
          </a:xfrm>
          <a:prstGeom prst="roundRect">
            <a:avLst/>
          </a:prstGeom>
          <a:solidFill>
            <a:srgbClr val="CC9900"/>
          </a:solidFill>
          <a:ln w="34925" cap="flat" cmpd="sng" algn="ctr">
            <a:solidFill>
              <a:srgbClr val="99CA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0" rIns="91440" bIns="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main.c</a:t>
            </a:r>
            <a:endParaRPr kumimoji="0" lang="en-US" alt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4970" y="1772285"/>
            <a:ext cx="8268970" cy="254952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1115695" y="3213100"/>
            <a:ext cx="215900" cy="75565"/>
          </a:xfrm>
          <a:prstGeom prst="rightArrow">
            <a:avLst/>
          </a:prstGeom>
          <a:gradFill>
            <a:gsLst>
              <a:gs pos="0">
                <a:srgbClr val="D92763"/>
              </a:gs>
              <a:gs pos="50000">
                <a:srgbClr val="E3447A"/>
              </a:gs>
              <a:gs pos="100000">
                <a:srgbClr val="EC609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55240" y="3286125"/>
            <a:ext cx="5852795" cy="3423920"/>
            <a:chOff x="4024" y="5175"/>
            <a:chExt cx="9217" cy="5392"/>
          </a:xfrm>
        </p:grpSpPr>
        <p:pic>
          <p:nvPicPr>
            <p:cNvPr id="6" name="图片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4024" y="5175"/>
              <a:ext cx="9173" cy="5303"/>
            </a:xfrm>
            <a:prstGeom prst="rect">
              <a:avLst/>
            </a:prstGeom>
          </p:spPr>
        </p:pic>
        <p:sp>
          <p:nvSpPr>
            <p:cNvPr id="7" name="矩形 6"/>
            <p:cNvSpPr/>
            <p:nvPr>
              <p:custDataLst>
                <p:tags r:id="rId7"/>
              </p:custDataLst>
            </p:nvPr>
          </p:nvSpPr>
          <p:spPr>
            <a:xfrm>
              <a:off x="4067" y="5177"/>
              <a:ext cx="9174" cy="5391"/>
            </a:xfrm>
            <a:prstGeom prst="rect">
              <a:avLst/>
            </a:prstGeom>
            <a:noFill/>
            <a:ln w="3175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圆角矩形 7"/>
            <p:cNvSpPr/>
            <p:nvPr>
              <p:custDataLst>
                <p:tags r:id="rId8"/>
              </p:custDataLst>
            </p:nvPr>
          </p:nvSpPr>
          <p:spPr>
            <a:xfrm>
              <a:off x="10375" y="9822"/>
              <a:ext cx="2051" cy="454"/>
            </a:xfrm>
            <a:prstGeom prst="roundRect">
              <a:avLst/>
            </a:prstGeom>
            <a:solidFill>
              <a:srgbClr val="CC9900"/>
            </a:solidFill>
            <a:ln w="34925" cap="flat" cmpd="sng" algn="ctr">
              <a:solidFill>
                <a:srgbClr val="99CA89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0" rIns="91440" bIns="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sched.</a:t>
              </a:r>
              <a:r>
                <a:rPr kumimoji="0" lang="en-US" altLang="en-US" sz="16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进程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切换</a:t>
            </a:r>
            <a:endParaRPr lang="zh-C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4800" y="1268730"/>
            <a:ext cx="6627018" cy="2745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30325" y="3916800"/>
            <a:ext cx="6307455" cy="2912745"/>
          </a:xfrm>
          <a:prstGeom prst="rect">
            <a:avLst/>
          </a:prstGeom>
        </p:spPr>
      </p:pic>
      <p:sp>
        <p:nvSpPr>
          <p:cNvPr id="23" name="矩形 22"/>
          <p:cNvSpPr/>
          <p:nvPr>
            <p:custDataLst>
              <p:tags r:id="rId5"/>
            </p:custDataLst>
          </p:nvPr>
        </p:nvSpPr>
        <p:spPr>
          <a:xfrm>
            <a:off x="1089025" y="1252220"/>
            <a:ext cx="6809105" cy="5486400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6"/>
            </p:custDataLst>
          </p:nvPr>
        </p:nvSpPr>
        <p:spPr>
          <a:xfrm>
            <a:off x="1089025" y="895350"/>
            <a:ext cx="1302385" cy="288290"/>
          </a:xfrm>
          <a:prstGeom prst="roundRect">
            <a:avLst/>
          </a:prstGeom>
          <a:solidFill>
            <a:srgbClr val="CC9900"/>
          </a:solidFill>
          <a:ln w="34925" cap="flat" cmpd="sng" algn="ctr">
            <a:solidFill>
              <a:srgbClr val="99CA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0" rIns="91440" bIns="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system_call.s</a:t>
            </a:r>
            <a:endParaRPr kumimoji="0" lang="en-US" alt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584200" y="401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进程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切换</a:t>
            </a:r>
            <a:endParaRPr lang="zh-C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/>
          <p:nvPr>
            <p:custDataLst>
              <p:tags r:id="rId2"/>
            </p:custDataLst>
          </p:nvPr>
        </p:nvGraphicFramePr>
        <p:xfrm>
          <a:off x="429895" y="1412240"/>
          <a:ext cx="8283575" cy="528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8277225" imgH="5276850" progId="Paint.Picture">
                  <p:embed/>
                </p:oleObj>
              </mc:Choice>
              <mc:Fallback>
                <p:oleObj name="" r:id="rId3" imgW="8277225" imgH="52768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895" y="1412240"/>
                        <a:ext cx="8283575" cy="5281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395605" y="2204720"/>
          <a:ext cx="8188325" cy="332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8181975" imgH="3324225" progId="Paint.Picture">
                  <p:embed/>
                </p:oleObj>
              </mc:Choice>
              <mc:Fallback>
                <p:oleObj name="" r:id="rId2" imgW="8181975" imgH="33242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605" y="2204720"/>
                        <a:ext cx="8188325" cy="332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>
          <a:xfrm>
            <a:off x="584200" y="401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进程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切换</a:t>
            </a:r>
            <a:endParaRPr lang="zh-C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8140" y="1852295"/>
            <a:ext cx="8472170" cy="3655695"/>
          </a:xfrm>
          <a:prstGeom prst="rect">
            <a:avLst/>
          </a:prstGeom>
        </p:spPr>
      </p:pic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396240" y="1346200"/>
            <a:ext cx="1302385" cy="288290"/>
          </a:xfrm>
          <a:prstGeom prst="roundRect">
            <a:avLst/>
          </a:prstGeom>
          <a:solidFill>
            <a:srgbClr val="CC9900"/>
          </a:solidFill>
          <a:ln w="34925" cap="flat" cmpd="sng" algn="ctr">
            <a:solidFill>
              <a:srgbClr val="99CA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0" rIns="91440" bIns="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sched.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kumimoji="0" lang="en-US" alt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>
            <a:off x="368300" y="1725295"/>
            <a:ext cx="8318500" cy="3917950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584200" y="401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进程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切换</a:t>
            </a:r>
            <a:endParaRPr lang="zh-C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00655" y="1417955"/>
            <a:ext cx="6140767" cy="5100638"/>
          </a:xfrm>
          <a:prstGeom prst="rect">
            <a:avLst/>
          </a:prstGeom>
        </p:spPr>
      </p:pic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40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内核结构</a:t>
            </a:r>
            <a:endParaRPr lang="zh-CN" altLang="en-US" sz="20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系统调用是用户与系统间的唯一接口</a:t>
            </a:r>
            <a:endParaRPr lang="zh-CN" altLang="en-US" sz="20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虚拟内存管理</a:t>
            </a:r>
            <a:endParaRPr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一切皆是文件</a:t>
            </a:r>
            <a:endParaRPr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磁盘高速缓存</a:t>
            </a:r>
            <a:endParaRPr lang="zh-CN" altLang="en-US" sz="20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charset="0"/>
              <a:buChar char="Ø"/>
            </a:pPr>
            <a:endParaRPr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endParaRPr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Linux 0.11</a:t>
            </a:r>
            <a:endParaRPr lang="en-US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Linux 0.11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" y="1268730"/>
            <a:ext cx="6981825" cy="804545"/>
          </a:xfrm>
        </p:spPr>
        <p:txBody>
          <a:bodyPr/>
          <a:lstStyle/>
          <a:p>
            <a:pPr marL="0" lvl="1" indent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Linux0.11</a:t>
            </a:r>
            <a:r>
              <a:rPr lang="zh-CN" alt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的程序结构</a:t>
            </a:r>
            <a:endParaRPr lang="zh-CN" altLang="en-US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560" y="1700530"/>
            <a:ext cx="6680359" cy="4377214"/>
          </a:xfrm>
          <a:prstGeom prst="rect">
            <a:avLst/>
          </a:prstGeom>
        </p:spPr>
      </p:pic>
      <p:sp>
        <p:nvSpPr>
          <p:cNvPr id="3" name="线形标注 2 2"/>
          <p:cNvSpPr/>
          <p:nvPr/>
        </p:nvSpPr>
        <p:spPr>
          <a:xfrm>
            <a:off x="6804025" y="4149090"/>
            <a:ext cx="2081530" cy="10026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354"/>
              <a:gd name="adj6" fmla="val -42866"/>
            </a:avLst>
          </a:prstGeom>
          <a:solidFill>
            <a:schemeClr val="bg1">
              <a:alpha val="7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将所有内核编译代码合并成一个可运行内核映像文件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89095" y="5665470"/>
            <a:ext cx="4702810" cy="1075690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107950" tIns="136525" rIns="136525" bIns="136525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导读：</a:t>
            </a: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仔细阅读《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Linux</a:t>
            </a: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内核完全注释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v3.0</a:t>
            </a: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》中的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5.12.2</a:t>
            </a: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节，在注释的帮助下理解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Linux0.11</a:t>
            </a: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系统的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Makefile</a:t>
            </a: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文件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Linux 0.11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8700" y="1964690"/>
            <a:ext cx="7086600" cy="4076700"/>
          </a:xfrm>
          <a:prstGeom prst="rect">
            <a:avLst/>
          </a:prstGeom>
        </p:spPr>
      </p:pic>
      <p:sp>
        <p:nvSpPr>
          <p:cNvPr id="346115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07315" y="1268730"/>
            <a:ext cx="6981825" cy="804545"/>
          </a:xfrm>
        </p:spPr>
        <p:txBody>
          <a:bodyPr/>
          <a:p>
            <a:pPr marL="0" lvl="1" indent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zh-CN" alt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endParaRPr lang="zh-CN" altLang="en-US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3940" y="1627505"/>
            <a:ext cx="7154228" cy="5180647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p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Linux 0.11</a:t>
            </a:r>
            <a:endParaRPr lang="zh-CN" altLang="en-US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07315" y="1268730"/>
            <a:ext cx="6981825" cy="804545"/>
          </a:xfrm>
        </p:spPr>
        <p:txBody>
          <a:bodyPr/>
          <a:p>
            <a:pPr marL="0" lvl="1" indent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</a:t>
            </a:r>
            <a:r>
              <a:rPr lang="zh-CN" alt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endParaRPr lang="zh-CN" altLang="en-US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402"/>
            <a:ext cx="8229600" cy="4471988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内存管理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mm</a:t>
            </a:r>
            <a:endParaRPr lang="zh-CN" altLang="en-US" sz="24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charset="0"/>
              <a:buChar char="ü"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page.s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charset="0"/>
              <a:buChar char="ü"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memory.c	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库函数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charset="0"/>
              <a:buChar char="ü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提供内核需要的一些库函数</a:t>
            </a:r>
            <a:endParaRPr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内核工具程序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Font typeface="Wingdings" panose="05000000000000000000" charset="0"/>
              <a:buChar char="ü"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build.c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Linux 0.11</a:t>
            </a:r>
            <a:endParaRPr lang="en-US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Linux 0.11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685" y="2924810"/>
            <a:ext cx="4935220" cy="804545"/>
          </a:xfrm>
        </p:spPr>
        <p:txBody>
          <a:bodyPr/>
          <a:lstStyle/>
          <a:p>
            <a:pPr marL="457200" lvl="1" indent="0" algn="ctr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引导启动</a:t>
            </a:r>
            <a:r>
              <a:rPr lang="zh-CN" altLang="en-US" sz="4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endParaRPr lang="zh-CN" altLang="en-US" sz="4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引导启动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</a:t>
            </a:r>
            <a:endParaRPr lang="zh-C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" name="文本框 7"/>
          <p:cNvSpPr txBox="1"/>
          <p:nvPr/>
        </p:nvSpPr>
        <p:spPr>
          <a:xfrm>
            <a:off x="323215" y="1196340"/>
            <a:ext cx="5970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 latinLnBrk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加电后的执行顺序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772285"/>
            <a:ext cx="7139940" cy="1059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635" y="2924810"/>
            <a:ext cx="5050155" cy="3908108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450215" y="2973705"/>
            <a:ext cx="597090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latinLnBrk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/>
                </a:solidFill>
              </a:rPr>
              <a:t>bootsect.s </a:t>
            </a:r>
            <a:r>
              <a:rPr lang="zh-CN" altLang="en-US" sz="2000" b="1">
                <a:solidFill>
                  <a:schemeClr val="tx1"/>
                </a:solidFill>
              </a:rPr>
              <a:t>磁盘引导模块</a:t>
            </a:r>
            <a:endParaRPr lang="zh-CN" altLang="en-US" sz="2000" b="1">
              <a:solidFill>
                <a:schemeClr val="tx1"/>
              </a:solidFill>
            </a:endParaRPr>
          </a:p>
          <a:p>
            <a:pPr marL="285750" indent="-285750" algn="l" latinLnBrk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>
                <a:sym typeface="+mn-ea"/>
              </a:rPr>
              <a:t>为什么</a:t>
            </a:r>
            <a:r>
              <a:rPr lang="en-US" altLang="zh-CN" sz="2000" b="1">
                <a:sym typeface="+mn-ea"/>
              </a:rPr>
              <a:t>bootsect.s</a:t>
            </a:r>
            <a:r>
              <a:rPr lang="zh-CN" altLang="en-US" sz="2000" b="1">
                <a:sym typeface="+mn-ea"/>
              </a:rPr>
              <a:t>把自己移动</a:t>
            </a:r>
            <a:endParaRPr lang="zh-CN" altLang="en-US" sz="2000" b="1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>
                <a:sym typeface="+mn-ea"/>
              </a:rPr>
              <a:t>到</a:t>
            </a:r>
            <a:r>
              <a:rPr lang="en-US" altLang="zh-CN" sz="2000" b="1">
                <a:sym typeface="+mn-ea"/>
              </a:rPr>
              <a:t>0x90000</a:t>
            </a:r>
            <a:r>
              <a:rPr lang="zh-CN" altLang="en-US" sz="2000" b="1">
                <a:sym typeface="+mn-ea"/>
              </a:rPr>
              <a:t>处？</a:t>
            </a:r>
            <a:endParaRPr lang="zh-CN" altLang="en-US" sz="2000" b="1">
              <a:solidFill>
                <a:schemeClr val="tx1"/>
              </a:solidFill>
            </a:endParaRPr>
          </a:p>
          <a:p>
            <a:pPr marL="285750" indent="-285750" algn="l" latinLnBrk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/>
                </a:solidFill>
              </a:rPr>
              <a:t>setup.s </a:t>
            </a:r>
            <a:r>
              <a:rPr lang="zh-CN" altLang="en-US" sz="2000" b="1">
                <a:solidFill>
                  <a:schemeClr val="tx1"/>
                </a:solidFill>
              </a:rPr>
              <a:t>加载模块</a:t>
            </a:r>
            <a:endParaRPr lang="zh-CN" altLang="en-US" sz="2000" b="1">
              <a:solidFill>
                <a:schemeClr val="tx1"/>
              </a:solidFill>
            </a:endParaRPr>
          </a:p>
          <a:p>
            <a:pPr marL="285750" indent="-285750" algn="l" latinLnBrk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/>
                </a:solidFill>
              </a:rPr>
              <a:t>setup.s</a:t>
            </a:r>
            <a:r>
              <a:rPr lang="zh-CN" altLang="en-US" sz="2000" b="1">
                <a:solidFill>
                  <a:schemeClr val="tx1"/>
                </a:solidFill>
              </a:rPr>
              <a:t>读取计算机系统数据</a:t>
            </a:r>
            <a:endParaRPr lang="zh-CN" altLang="en-US" sz="2000" b="1">
              <a:solidFill>
                <a:schemeClr val="tx1"/>
              </a:solidFill>
            </a:endParaRPr>
          </a:p>
          <a:p>
            <a:pPr marL="285750" indent="-285750" algn="l" latinLnBrk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/>
                </a:solidFill>
              </a:rPr>
              <a:t>setup.s</a:t>
            </a:r>
            <a:r>
              <a:rPr lang="zh-CN" altLang="en-US" sz="2000" b="1">
                <a:solidFill>
                  <a:schemeClr val="tx1"/>
                </a:solidFill>
              </a:rPr>
              <a:t>将</a:t>
            </a:r>
            <a:r>
              <a:rPr lang="en-US" altLang="zh-CN" sz="2000" b="1">
                <a:solidFill>
                  <a:schemeClr val="tx1"/>
                </a:solidFill>
              </a:rPr>
              <a:t>system</a:t>
            </a:r>
            <a:r>
              <a:rPr lang="zh-CN" altLang="en-US" sz="2000" b="1">
                <a:solidFill>
                  <a:schemeClr val="tx1"/>
                </a:solidFill>
              </a:rPr>
              <a:t>移动到地址</a:t>
            </a:r>
            <a:r>
              <a:rPr lang="en-US" altLang="zh-CN" sz="2000" b="1">
                <a:solidFill>
                  <a:schemeClr val="tx1"/>
                </a:solidFill>
              </a:rPr>
              <a:t>0</a:t>
            </a:r>
            <a:endParaRPr lang="zh-CN" altLang="en-US" sz="2000" b="1">
              <a:solidFill>
                <a:schemeClr val="tx1"/>
              </a:solidFill>
            </a:endParaRPr>
          </a:p>
          <a:p>
            <a:pPr marL="285750" indent="-285750" algn="l" latinLnBrk="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2" uiExpand="1" build="p"/>
      <p:bldP spid="4" grpId="0" bldLvl="2" uiExpand="1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PP_MARK_KEY" val="5825ba92-c481-4c68-9cac-59e3dc06af8c"/>
  <p:tag name="COMMONDATA" val="eyJoZGlkIjoiMDhlNTM2MTA4NWNjODIxZmM5YzM4ZTZhYzBmZTk2ZjQifQ=="/>
  <p:tag name="commondata" val="eyJoZGlkIjoiNmI2N2MyZTk1YjgyZjI2ZWJiYTI3YWVkZWRkNGI5MWE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Radial">
  <a:themeElements>
    <a:clrScheme name="1_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1_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0</TotalTime>
  <Words>1276</Words>
  <Application>WPS 演示</Application>
  <PresentationFormat>全屏显示(4:3)</PresentationFormat>
  <Paragraphs>161</Paragraphs>
  <Slides>27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Arial Black</vt:lpstr>
      <vt:lpstr>Arial Narrow</vt:lpstr>
      <vt:lpstr>Wingdings</vt:lpstr>
      <vt:lpstr>微软雅黑</vt:lpstr>
      <vt:lpstr>Arial Unicode MS</vt:lpstr>
      <vt:lpstr>1_Radial</vt:lpstr>
      <vt:lpstr>Radial</vt:lpstr>
      <vt:lpstr>默认设计模板</vt:lpstr>
      <vt:lpstr>Paint.Picture</vt:lpstr>
      <vt:lpstr>Paint.Picture</vt:lpstr>
      <vt:lpstr>Paint.Picture</vt:lpstr>
      <vt:lpstr>Paint.Picture</vt:lpstr>
      <vt:lpstr>Linux 0.11 </vt:lpstr>
      <vt:lpstr>PowerPoint 演示文稿</vt:lpstr>
      <vt:lpstr>Linux 0.11</vt:lpstr>
      <vt:lpstr>Linux 0.11</vt:lpstr>
      <vt:lpstr>Linux 0.11</vt:lpstr>
      <vt:lpstr>Linux 0.11</vt:lpstr>
      <vt:lpstr>Linux 0.11</vt:lpstr>
      <vt:lpstr>Linux 0.11</vt:lpstr>
      <vt:lpstr>引导启动程序</vt:lpstr>
      <vt:lpstr>引导启动程序</vt:lpstr>
      <vt:lpstr>引导启动程序</vt:lpstr>
      <vt:lpstr>Linux 0.11</vt:lpstr>
      <vt:lpstr>head.s</vt:lpstr>
      <vt:lpstr>Linux 0.11</vt:lpstr>
      <vt:lpstr>main.c</vt:lpstr>
      <vt:lpstr>main.c</vt:lpstr>
      <vt:lpstr>main.c</vt:lpstr>
      <vt:lpstr>Linux 0.11</vt:lpstr>
      <vt:lpstr>Linux 0.11</vt:lpstr>
      <vt:lpstr>PowerPoint 演示文稿</vt:lpstr>
      <vt:lpstr>Linux 0.11</vt:lpstr>
      <vt:lpstr>Linux 0.11</vt:lpstr>
      <vt:lpstr>进程切换</vt:lpstr>
      <vt:lpstr>进程切换</vt:lpstr>
      <vt:lpstr>PowerPoint 演示文稿</vt:lpstr>
      <vt:lpstr>PowerPoint 演示文稿</vt:lpstr>
      <vt:lpstr>进程切换</vt:lpstr>
    </vt:vector>
  </TitlesOfParts>
  <Company>雨薇在线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雨薇</dc:creator>
  <cp:lastModifiedBy>郑铁然</cp:lastModifiedBy>
  <cp:revision>276</cp:revision>
  <cp:lastPrinted>2019-07-15T08:06:00Z</cp:lastPrinted>
  <dcterms:created xsi:type="dcterms:W3CDTF">2004-08-18T11:10:00Z</dcterms:created>
  <dcterms:modified xsi:type="dcterms:W3CDTF">2023-10-31T12:28:25Z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BE7F72119F5C441191FAFCDB3C1B0306_13</vt:lpwstr>
  </property>
  <property fmtid="{D5CDD505-2E9C-101B-9397-08002B2CF9AE}" pid="3" name="KSOProductBuildVer">
    <vt:lpwstr>2052-12.1.0.15712</vt:lpwstr>
  </property>
</Properties>
</file>