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</p:sldMasterIdLst>
  <p:notesMasterIdLst>
    <p:notesMasterId r:id="rId19"/>
  </p:notesMasterIdLst>
  <p:handoutMasterIdLst>
    <p:handoutMasterId r:id="rId20"/>
  </p:handoutMasterIdLst>
  <p:sldIdLst>
    <p:sldId id="501" r:id="rId4"/>
    <p:sldId id="259" r:id="rId5"/>
    <p:sldId id="1414" r:id="rId6"/>
    <p:sldId id="1415" r:id="rId7"/>
    <p:sldId id="1416" r:id="rId8"/>
    <p:sldId id="1417" r:id="rId9"/>
    <p:sldId id="1418" r:id="rId10"/>
    <p:sldId id="1419" r:id="rId11"/>
    <p:sldId id="1420" r:id="rId12"/>
    <p:sldId id="1421" r:id="rId13"/>
    <p:sldId id="1422" r:id="rId14"/>
    <p:sldId id="1424" r:id="rId15"/>
    <p:sldId id="1423" r:id="rId16"/>
    <p:sldId id="1427" r:id="rId17"/>
    <p:sldId id="1426" r:id="rId18"/>
  </p:sldIdLst>
  <p:sldSz cx="9144000" cy="6858000" type="screen4x3"/>
  <p:notesSz cx="6800850" cy="9872663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CC9900"/>
    <a:srgbClr val="FF99CC"/>
    <a:srgbClr val="161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608" autoAdjust="0"/>
  </p:normalViewPr>
  <p:slideViewPr>
    <p:cSldViewPr showGuides="1">
      <p:cViewPr varScale="1">
        <p:scale>
          <a:sx n="65" d="100"/>
          <a:sy n="65" d="100"/>
        </p:scale>
        <p:origin x="90" y="246"/>
      </p:cViewPr>
      <p:guideLst>
        <p:guide orient="horz" pos="2160"/>
        <p:guide pos="285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2241" y="1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 smtClean="0"/>
            </a:lvl1pPr>
          </a:lstStyle>
          <a:p>
            <a:pPr>
              <a:defRPr/>
            </a:pPr>
            <a:fld id="{EF111691-F249-49BF-AD13-77AC163C2E72}" type="datetimeFigureOut">
              <a:rPr lang="zh-CN" altLang="en-US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2241" y="9377927"/>
            <a:ext cx="2947035" cy="494736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D217722-F9DE-4589-BAF8-332D113C647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3815" y="0"/>
            <a:ext cx="2947035" cy="4931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780" y="4688963"/>
            <a:ext cx="4987290" cy="444317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3815" y="9379504"/>
            <a:ext cx="2947035" cy="493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718" tIns="45359" rIns="90718" bIns="45359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7847A5-3418-4168-BB03-40E320A0CA1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C12FDF-207D-4315-99CC-760ECF297C16}" type="slidenum">
              <a:rPr lang="zh-CN" altLang="en-US" smtClean="0">
                <a:latin typeface="Times New Roman" panose="02020603050405020304" pitchFamily="18" charset="0"/>
              </a:rPr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37235" indent="-283210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3411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58750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40890" indent="-226695">
              <a:spcBef>
                <a:spcPct val="30000"/>
              </a:spcBef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49491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4830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01695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55720" indent="-2266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E933F3D-3132-4E55-B67E-D84038DB376F}" type="slidenum">
              <a:rPr lang="zh-CN" altLang="en-US" smtClean="0">
                <a:latin typeface="Times New Roman" panose="02020603050405020304" pitchFamily="18" charset="0"/>
              </a:rPr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 </a:t>
            </a:r>
            <a:r>
              <a:rPr lang="en-US" altLang="zh-CN" dirty="0" err="1" smtClean="0"/>
              <a:t>TSS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全称为</a:t>
            </a:r>
            <a:r>
              <a:rPr lang="en-US" altLang="zh-CN" dirty="0" smtClean="0"/>
              <a:t>task state segment</a:t>
            </a:r>
            <a:r>
              <a:rPr lang="zh-CN" altLang="en-US" dirty="0" smtClean="0"/>
              <a:t>，是指在操作系统进程管理的过程中，进程切换时的任务现场信息。</a:t>
            </a:r>
            <a:endParaRPr lang="en-US" altLang="zh-CN" dirty="0" smtClean="0"/>
          </a:p>
          <a:p>
            <a:r>
              <a:rPr lang="en-US" altLang="zh-CN" dirty="0" err="1" smtClean="0"/>
              <a:t>X86</a:t>
            </a:r>
            <a:r>
              <a:rPr lang="zh-CN" altLang="en-US" dirty="0" smtClean="0"/>
              <a:t>体系从硬件上支持任务间的切换。为此目的，它增设了一个新段：任务状态段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TSS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，它和数据段、代码段一样也是一种段，记录了任务的状态信息。　　      与其它段一样，</a:t>
            </a:r>
            <a:r>
              <a:rPr lang="en-US" altLang="zh-CN" dirty="0" err="1" smtClean="0"/>
              <a:t>TSS</a:t>
            </a:r>
            <a:r>
              <a:rPr lang="zh-CN" altLang="en-US" dirty="0" smtClean="0"/>
              <a:t>也有描述它的结构：</a:t>
            </a:r>
            <a:r>
              <a:rPr lang="en-US" altLang="zh-CN" dirty="0" err="1" smtClean="0"/>
              <a:t>TSS</a:t>
            </a:r>
            <a:r>
              <a:rPr lang="zh-CN" altLang="en-US" dirty="0" smtClean="0"/>
              <a:t>描述符表，它记录了一个</a:t>
            </a:r>
            <a:r>
              <a:rPr lang="en-US" altLang="zh-CN" dirty="0" err="1" smtClean="0"/>
              <a:t>TSS</a:t>
            </a:r>
            <a:r>
              <a:rPr lang="zh-CN" altLang="en-US" dirty="0" smtClean="0"/>
              <a:t>的信息，同时还有一个</a:t>
            </a:r>
            <a:r>
              <a:rPr lang="en-US" altLang="zh-CN" dirty="0" err="1" smtClean="0"/>
              <a:t>TR</a:t>
            </a:r>
            <a:r>
              <a:rPr lang="zh-CN" altLang="en-US" dirty="0" smtClean="0"/>
              <a:t>寄存器，它指向当前任务的</a:t>
            </a:r>
            <a:r>
              <a:rPr lang="en-US" altLang="zh-CN" dirty="0" err="1" smtClean="0"/>
              <a:t>TSS</a:t>
            </a:r>
            <a:r>
              <a:rPr lang="zh-CN" altLang="en-US" dirty="0" smtClean="0"/>
              <a:t>。任务切换的时候，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会将原寄存器的内容写出到相应的</a:t>
            </a:r>
            <a:r>
              <a:rPr lang="en-US" altLang="zh-CN" dirty="0" err="1" smtClean="0"/>
              <a:t>TSS</a:t>
            </a:r>
            <a:r>
              <a:rPr lang="zh-CN" altLang="en-US" dirty="0" smtClean="0"/>
              <a:t>，同时将新</a:t>
            </a:r>
            <a:r>
              <a:rPr lang="en-US" altLang="zh-CN" dirty="0" err="1" smtClean="0"/>
              <a:t>TSS</a:t>
            </a:r>
            <a:r>
              <a:rPr lang="zh-CN" altLang="en-US" dirty="0" smtClean="0"/>
              <a:t>的内容填到寄存器中，这样就实现了任务的切换。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CR3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用于分页机制。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CR3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含有存放页目录表页面的物理地址，因此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CR3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也被称为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PDBR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。因为页目录表页面是页对齐的，所以该寄存器只有高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位是有效的。而低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位保留供更高级处理器使用，因此在往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CR3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中加载一个新值时低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位必须设置为</a:t>
            </a: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en-US" altLang="zh-CN" sz="1200" b="0" i="0" u="none" strike="noStrike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用于出现页异常时报告出错信息。在报告页异常时，处理器会把引起异常的线性地址存放在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中。因此操作系统中的页异常处理程序可以通过检查</a:t>
            </a:r>
            <a:r>
              <a:rPr lang="en-US" altLang="zh-CN" sz="1200" b="0" i="0" u="none" strike="noStrike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CR2</a:t>
            </a:r>
            <a:r>
              <a:rPr lang="zh-CN" altLang="en-US" sz="1200" b="0" i="0" u="none" strike="noStrike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的内容来确定线性地址空间中哪一个页面引发了异常。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文件句柄是每个进程在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个项中搜索。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Syscall.s</a:t>
            </a:r>
            <a:endParaRPr lang="en-US" altLang="zh-CN" dirty="0" smtClean="0"/>
          </a:p>
          <a:p>
            <a:r>
              <a:rPr lang="zh-CN" altLang="en-US" dirty="0" smtClean="0"/>
              <a:t>入栈顺序：</a:t>
            </a:r>
            <a:r>
              <a:rPr lang="en-US" altLang="zh-CN" dirty="0" err="1" smtClean="0"/>
              <a:t>ds,es,fs,edx,ecx,ebx,call</a:t>
            </a:r>
            <a:r>
              <a:rPr lang="zh-CN" altLang="en-US" dirty="0" smtClean="0"/>
              <a:t>返回地址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eax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Call </a:t>
            </a:r>
            <a:r>
              <a:rPr lang="zh-CN" altLang="en-US" dirty="0" smtClean="0"/>
              <a:t>语句又压入一条指令到栈中。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98F3DE-8B79-4645-BF08-7A85FE79A2AC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41D5B-C7CF-41E9-8BFC-B81285AC3D5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C2D64-1FDD-46B2-AA0E-566EBA5F561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15900"/>
            <a:ext cx="2084387" cy="5803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15900"/>
            <a:ext cx="6102350" cy="5803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47193-5223-410B-8004-74950257FF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>
    <p:sndAc>
      <p:endSnd/>
    </p:sndAc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9342B-1D0C-4C87-A696-AE5BD3D6C0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FD1BE-9A24-4ABB-8E66-560EA6A1DFC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C963-E0A7-42F7-8FAD-B21C46696F2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37D3D-CAAF-4017-B871-F905C63F368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A83EA-F16A-41B4-A35C-7CA23289B57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843DB-975B-4589-AE69-FB160CC0C24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28B7-A46D-492B-B924-04F8242A502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2E4ED-E153-4BBF-9C40-4C1BA4B76FE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71257-F651-4830-91FE-B8FD3A2DF0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5E5126-C2C7-4B90-8322-5292A2A408B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46550-8C4D-4F6D-A434-8579F08007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E6D23-AE9F-4212-9947-F857A2BFEF8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0B9D0-2EDD-4D8B-9176-4274A3030CE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762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06450" y="1233488"/>
            <a:ext cx="8229600" cy="453072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1B0DD-5CA8-413B-9D98-C20793B9E88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EC62F-676E-4536-9A52-2309C69F88B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F8B4-B054-4685-9B5D-BD1CE4E33E8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38BD6-CD08-4B18-A00E-213EF5559B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BF579-F828-4DD0-9748-1571BF19EE5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C05E3-AD46-4E9C-B21F-7DEECDF53C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 advClick="0">
    <p:sndAc>
      <p:endSnd/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032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75 w 4917"/>
                <a:gd name="T3" fmla="*/ 0 h 1000"/>
                <a:gd name="T4" fmla="*/ 8657 w 4917"/>
                <a:gd name="T5" fmla="*/ 881 h 1000"/>
                <a:gd name="T6" fmla="*/ 7777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159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n-lt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AE5B700-EE1E-4D63-B1C2-C88A146C7A2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115888"/>
            <a:ext cx="8686800" cy="6096000"/>
            <a:chOff x="0" y="96"/>
            <a:chExt cx="5472" cy="3840"/>
          </a:xfrm>
        </p:grpSpPr>
        <p:sp>
          <p:nvSpPr>
            <p:cNvPr id="2054" name="AutoShape 3"/>
            <p:cNvSpPr>
              <a:spLocks noChangeArrowheads="1"/>
            </p:cNvSpPr>
            <p:nvPr userDrawn="1"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55" name="AutoShape 4"/>
            <p:cNvSpPr>
              <a:spLocks noChangeArrowheads="1"/>
            </p:cNvSpPr>
            <p:nvPr userDrawn="1"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261 w 7000"/>
                <a:gd name="T3" fmla="*/ 0 h 1000"/>
                <a:gd name="T4" fmla="*/ 2435 w 7000"/>
                <a:gd name="T5" fmla="*/ 174 h 1000"/>
                <a:gd name="T6" fmla="*/ 2262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5"/>
            <p:cNvSpPr>
              <a:spLocks noChangeShapeType="1"/>
            </p:cNvSpPr>
            <p:nvPr userDrawn="1"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2053" name="Picture 11" descr="index2008_0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0" y="6245225"/>
            <a:ext cx="18319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>
    <p:sndAc>
      <p:endSnd/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 b="1">
          <a:solidFill>
            <a:srgbClr val="0000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 b="1">
          <a:solidFill>
            <a:srgbClr val="0000C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rgbClr val="0000C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B08F23A-9504-4358-88BF-208BD38AFAE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31532;13&#31456;%20&#25805;&#20316;&#31995;&#32479;&#32508;&#21512;&#23454;&#20363;&#20998;&#26512;.ppt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hyperlink" Target="&#31532;&#20843;&#31456;-linux%200.11&#27573;&#39029;&#32467;&#21512;&#30340;&#23454;&#38469;&#20869;&#23384;&#31649;&#29702;.ppt" TargetMode="External"/><Relationship Id="rId4" Type="http://schemas.openxmlformats.org/officeDocument/2006/relationships/hyperlink" Target="&#31532;8&#31456;-&#20195;&#30721;&#20998;&#26512;%20linux%200.11&#27573;&#39029;&#32467;&#21512;&#30340;&#23454;&#38469;&#20869;&#23384;&#31649;&#29702;.ppt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190" y="1557655"/>
            <a:ext cx="8912860" cy="791845"/>
          </a:xfrm>
        </p:spPr>
        <p:txBody>
          <a:bodyPr/>
          <a:lstStyle/>
          <a:p>
            <a:pPr eaLnBrk="1" hangingPunct="1"/>
            <a:r>
              <a:rPr lang="en-US" altLang="zh-CN"/>
              <a:t>Linux 0.11</a:t>
            </a:r>
            <a:r>
              <a:rPr lang="zh-CN" altLang="en-US"/>
              <a:t>之文件系统</a:t>
            </a:r>
            <a:endParaRPr lang="zh-CN" altLang="en-US" sz="3600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5" name="图片 6" descr="HIT-Logo-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6165850"/>
            <a:ext cx="21605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进程打开文件时数据结构的建立</a:t>
            </a:r>
          </a:p>
        </p:txBody>
      </p:sp>
      <p:sp>
        <p:nvSpPr>
          <p:cNvPr id="107523" name="内容占位符 2"/>
          <p:cNvSpPr>
            <a:spLocks noGrp="1"/>
          </p:cNvSpPr>
          <p:nvPr>
            <p:ph idx="1"/>
          </p:nvPr>
        </p:nvSpPr>
        <p:spPr>
          <a:xfrm>
            <a:off x="0" y="1268413"/>
            <a:ext cx="9144000" cy="4525962"/>
          </a:xfrm>
        </p:spPr>
        <p:txBody>
          <a:bodyPr/>
          <a:lstStyle/>
          <a:p>
            <a:pPr latinLnBrk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打开文件</a:t>
            </a:r>
          </a:p>
          <a:p>
            <a:pPr latinLnBrk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）将用户进程打开的文件（句柄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）在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[20]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中进行登记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）建立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与内核中的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file_table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[64]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进行连接</a:t>
            </a:r>
          </a:p>
          <a:p>
            <a:pPr latinLnBrk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）将要打开文件的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节点在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file_table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[64]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中进行登记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）将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打开的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节点登记到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inode_table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[32]</a:t>
            </a:r>
          </a:p>
          <a:p>
            <a:pPr latinLnBrk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inode_table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[32]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掌控正在使用的文件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节点数</a:t>
            </a:r>
          </a:p>
          <a:p>
            <a:pPr latinLnBrk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打开文件的本质就是要建立*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[20]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file_table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[64]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inode_table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[32]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三者之间的关系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74985" y="1136972"/>
            <a:ext cx="4648200" cy="5525442"/>
            <a:chOff x="5757256" y="144734"/>
            <a:chExt cx="4648200" cy="552544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7256" y="144734"/>
              <a:ext cx="4648200" cy="5525442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8686800" y="1716333"/>
              <a:ext cx="144780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400" b="0" dirty="0" err="1" smtClean="0"/>
                <a:t>inode_table</a:t>
              </a:r>
              <a:r>
                <a:rPr lang="en-US" altLang="zh-CN" sz="1400" b="0" dirty="0" smtClean="0"/>
                <a:t>[32]</a:t>
              </a:r>
              <a:endParaRPr lang="zh-CN" altLang="en-US" sz="14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进程打开文件时数据结构的建立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04800" y="1361281"/>
            <a:ext cx="3425825" cy="2753519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打开</a:t>
            </a:r>
            <a:r>
              <a:rPr lang="zh-CN" altLang="en-US" dirty="0">
                <a:latin typeface="+mn-ea"/>
              </a:rPr>
              <a:t>文件的本质就是要</a:t>
            </a:r>
            <a:r>
              <a:rPr lang="zh-CN" altLang="en-US" dirty="0" smtClean="0">
                <a:latin typeface="+mn-ea"/>
              </a:rPr>
              <a:t>建立：</a:t>
            </a:r>
            <a:r>
              <a:rPr lang="en-US" altLang="zh-CN" dirty="0" err="1" smtClean="0">
                <a:solidFill>
                  <a:srgbClr val="00B050"/>
                </a:solidFill>
                <a:latin typeface="+mn-ea"/>
              </a:rPr>
              <a:t>filp</a:t>
            </a:r>
            <a:r>
              <a:rPr lang="en-US" altLang="zh-CN" dirty="0" smtClean="0">
                <a:solidFill>
                  <a:srgbClr val="00B050"/>
                </a:solidFill>
                <a:latin typeface="+mn-ea"/>
              </a:rPr>
              <a:t>[20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]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、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file_table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[64]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、</a:t>
            </a:r>
            <a:r>
              <a:rPr lang="en-US" altLang="zh-CN" dirty="0" err="1">
                <a:solidFill>
                  <a:srgbClr val="00B050"/>
                </a:solidFill>
                <a:latin typeface="+mn-ea"/>
              </a:rPr>
              <a:t>inode_table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[32]</a:t>
            </a:r>
            <a:r>
              <a:rPr lang="zh-CN" altLang="en-US" dirty="0">
                <a:latin typeface="+mn-ea"/>
              </a:rPr>
              <a:t>三者之间的关系</a:t>
            </a:r>
            <a:endParaRPr lang="zh-CN" altLang="en-US" b="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6" name="圆角矩形标注 5"/>
          <p:cNvSpPr/>
          <p:nvPr/>
        </p:nvSpPr>
        <p:spPr bwMode="auto">
          <a:xfrm>
            <a:off x="2057400" y="5048845"/>
            <a:ext cx="1676400" cy="891291"/>
          </a:xfrm>
          <a:prstGeom prst="wedgeRoundRectCallout">
            <a:avLst>
              <a:gd name="adj1" fmla="val 114783"/>
              <a:gd name="adj2" fmla="val 1040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 err="1" smtClean="0">
                <a:latin typeface="Arial" panose="020B0604020202020204" pitchFamily="34" charset="0"/>
              </a:rPr>
              <a:t>task_struct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7275022" y="4637240"/>
            <a:ext cx="1668087" cy="823209"/>
          </a:xfrm>
          <a:prstGeom prst="wedgeRoundRectCallout">
            <a:avLst>
              <a:gd name="adj1" fmla="val -85284"/>
              <a:gd name="adj2" fmla="val 17439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Process2</a:t>
            </a:r>
          </a:p>
          <a:p>
            <a:pPr eaLnBrk="1" hangingPunct="1"/>
            <a:r>
              <a:rPr lang="en-US" altLang="zh-CN" sz="2000" dirty="0" err="1">
                <a:latin typeface="Arial" panose="020B0604020202020204" pitchFamily="34" charset="0"/>
              </a:rPr>
              <a:t>task_struct</a:t>
            </a:r>
            <a:endParaRPr lang="zh-CN" altLang="en-US" sz="2000" dirty="0">
              <a:latin typeface="Arial" panose="020B060402020202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1" t="36346" r="26665" b="14983"/>
          <a:stretch>
            <a:fillRect/>
          </a:stretch>
        </p:blipFill>
        <p:spPr bwMode="auto">
          <a:xfrm>
            <a:off x="381000" y="990600"/>
            <a:ext cx="8382000" cy="520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2426261" y="2528763"/>
            <a:ext cx="2819400" cy="4216954"/>
            <a:chOff x="6477000" y="1508587"/>
            <a:chExt cx="2819400" cy="421695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7000" y="1981200"/>
              <a:ext cx="2819400" cy="3744341"/>
            </a:xfrm>
            <a:prstGeom prst="rect">
              <a:avLst/>
            </a:prstGeom>
          </p:spPr>
        </p:pic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6667500" y="1508587"/>
              <a:ext cx="2438400" cy="3687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smtClean="0"/>
                <a:t>Linux\</a:t>
              </a:r>
              <a:r>
                <a:rPr lang="en-US" altLang="zh-CN" sz="1600" dirty="0" err="1" smtClean="0"/>
                <a:t>fs.h</a:t>
              </a:r>
              <a:r>
                <a:rPr lang="zh-CN" altLang="en-US" sz="1600" dirty="0" smtClean="0"/>
                <a:t>，建立</a:t>
              </a:r>
              <a:r>
                <a:rPr lang="en-US" altLang="zh-CN" sz="1600" dirty="0" err="1" smtClean="0"/>
                <a:t>inode_table</a:t>
              </a:r>
              <a:r>
                <a:rPr lang="en-US" altLang="zh-CN" sz="1600" dirty="0" smtClean="0"/>
                <a:t>[NR-</a:t>
              </a:r>
              <a:r>
                <a:rPr lang="en-US" altLang="zh-CN" sz="1600" dirty="0" err="1" smtClean="0"/>
                <a:t>INODE</a:t>
              </a:r>
              <a:r>
                <a:rPr lang="en-US" altLang="zh-CN" sz="1600" dirty="0" smtClean="0"/>
                <a:t>]</a:t>
              </a:r>
              <a:endParaRPr lang="zh-CN" altLang="en-US" sz="16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2252475" y="1828800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链接</a:t>
            </a:r>
            <a:r>
              <a:rPr lang="en-US" altLang="zh-CN" sz="1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zh-CN" sz="1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38475" y="1828800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链接</a:t>
            </a:r>
            <a:r>
              <a:rPr lang="en-US" altLang="zh-CN" sz="1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zh-CN" sz="1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9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进程打开文件时数据结构的建立</a:t>
            </a:r>
          </a:p>
        </p:txBody>
      </p:sp>
      <p:sp>
        <p:nvSpPr>
          <p:cNvPr id="5" name="矩形 4"/>
          <p:cNvSpPr/>
          <p:nvPr/>
        </p:nvSpPr>
        <p:spPr>
          <a:xfrm>
            <a:off x="177800" y="1143000"/>
            <a:ext cx="866140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sys_open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filename,int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flag,int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mode)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m_inode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* f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什么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i,fd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1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是什么？</a:t>
            </a:r>
            <a:endParaRPr lang="zh-CN" altLang="zh-C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;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NR_OPEN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 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zh-CN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当前进程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flip[20]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中寻找空闲项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(!current-&gt;</a:t>
            </a:r>
            <a:r>
              <a:rPr lang="en-US" altLang="zh-CN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zh-CN" altLang="zh-CN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break;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f=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0+file_table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//f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为文件指针，其指向了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filetable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文件数组起始地址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;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NR_FILE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++,f++)     //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file_table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[64]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中寻找空闲项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(!f-&gt;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f_count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break;    // 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f_count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等于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时找到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zh-CN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将进程</a:t>
            </a:r>
            <a:r>
              <a:rPr lang="en-US" altLang="zh-CN" sz="1800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zh-CN" altLang="zh-CN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800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file_table</a:t>
            </a:r>
            <a:r>
              <a:rPr lang="zh-CN" altLang="zh-CN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对应项挂接，增加文件句柄</a:t>
            </a:r>
            <a:r>
              <a:rPr lang="zh-CN" altLang="zh-CN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计数</a:t>
            </a:r>
            <a:r>
              <a:rPr lang="zh-CN" altLang="en-US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（链接</a:t>
            </a:r>
            <a:r>
              <a:rPr lang="en-US" altLang="zh-CN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sz="1800" b="1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current-&gt;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]=f)-&gt;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f_count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  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</a:p>
          <a:p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zh-CN" altLang="zh-CN" sz="1800" dirty="0"/>
          </a:p>
          <a:p>
            <a:r>
              <a:rPr lang="en-US" altLang="zh-CN" sz="1800" dirty="0"/>
              <a:t>	</a:t>
            </a:r>
            <a:endParaRPr lang="zh-CN" altLang="zh-CN" sz="1800" dirty="0"/>
          </a:p>
        </p:txBody>
      </p:sp>
      <p:sp>
        <p:nvSpPr>
          <p:cNvPr id="3" name="矩形 2"/>
          <p:cNvSpPr/>
          <p:nvPr/>
        </p:nvSpPr>
        <p:spPr bwMode="auto">
          <a:xfrm>
            <a:off x="152400" y="2819400"/>
            <a:ext cx="8763000" cy="8382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2400" y="3918977"/>
            <a:ext cx="8763000" cy="88162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77800" y="4953000"/>
            <a:ext cx="8763000" cy="88162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52400" y="1752600"/>
            <a:ext cx="8763000" cy="8382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进程打开文件时数据结构的建立</a:t>
            </a:r>
          </a:p>
        </p:txBody>
      </p:sp>
      <p:sp>
        <p:nvSpPr>
          <p:cNvPr id="5" name="矩形 4"/>
          <p:cNvSpPr/>
          <p:nvPr/>
        </p:nvSpPr>
        <p:spPr>
          <a:xfrm>
            <a:off x="330200" y="1143000"/>
            <a:ext cx="8966200" cy="5682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20000"/>
              </a:lnSpc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sys_open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 * </a:t>
            </a:r>
            <a:r>
              <a:rPr lang="en-US" altLang="zh-CN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,int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flag,int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mode)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循环路径解析，找到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节点，存储到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inode_table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open_namei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,flag,mode</a:t>
            </a:r>
            <a:r>
              <a:rPr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,&amp;</a:t>
            </a:r>
            <a:r>
              <a:rPr lang="en-US" altLang="zh-CN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))&lt;0) {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current-&gt;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filp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]=NULL;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f-&gt;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f_count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f-&gt;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f_mode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i_mode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//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节点属性设置文件属性</a:t>
            </a: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f-&gt;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f_flags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flag;   //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设置文件操作方式</a:t>
            </a: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f-&gt;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f_count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   //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将文件引用计数加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f-&gt;</a:t>
            </a:r>
            <a:r>
              <a:rPr lang="en-US" altLang="zh-CN" sz="1800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f_inode</a:t>
            </a:r>
            <a:r>
              <a:rPr lang="en-US" altLang="zh-CN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en-US" altLang="zh-CN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 //</a:t>
            </a:r>
            <a:r>
              <a:rPr lang="zh-CN" altLang="zh-CN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将文件</a:t>
            </a:r>
            <a:r>
              <a:rPr lang="zh-CN" altLang="zh-CN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800" b="1" i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inode_table</a:t>
            </a:r>
            <a:r>
              <a:rPr lang="en-US" altLang="zh-CN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1800" b="1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1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节点建立</a:t>
            </a:r>
            <a:r>
              <a:rPr lang="zh-CN" altLang="zh-CN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关系</a:t>
            </a:r>
            <a:r>
              <a:rPr lang="zh-CN" altLang="en-US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（链接</a:t>
            </a:r>
            <a:r>
              <a:rPr lang="en-US" altLang="zh-CN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sz="1800" b="1" i="1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f-&gt;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f_pos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     //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将文件读写指针设为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0000"/>
              </a:lnSpc>
            </a:pP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   //</a:t>
            </a:r>
            <a:r>
              <a:rPr lang="zh-CN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把文件句柄返回用户空间</a:t>
            </a:r>
          </a:p>
          <a:p>
            <a:r>
              <a:rPr lang="en-US" altLang="zh-CN" sz="1800" dirty="0"/>
              <a:t>}</a:t>
            </a:r>
            <a:endParaRPr lang="zh-CN" altLang="zh-CN" sz="1800" dirty="0"/>
          </a:p>
        </p:txBody>
      </p:sp>
      <p:sp>
        <p:nvSpPr>
          <p:cNvPr id="4" name="矩形 3"/>
          <p:cNvSpPr/>
          <p:nvPr/>
        </p:nvSpPr>
        <p:spPr bwMode="auto">
          <a:xfrm>
            <a:off x="152400" y="2120265"/>
            <a:ext cx="8763000" cy="17526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2400" y="4244975"/>
            <a:ext cx="8763000" cy="187325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5420590" y="277091"/>
            <a:ext cx="3429000" cy="1047928"/>
          </a:xfrm>
          <a:prstGeom prst="wedgeRoundRectCallout">
            <a:avLst>
              <a:gd name="adj1" fmla="val -96914"/>
              <a:gd name="adj2" fmla="val 17121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文件存储的绝对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/test/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my.c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334000" y="3133725"/>
            <a:ext cx="3810000" cy="951230"/>
          </a:xfrm>
          <a:prstGeom prst="wedgeRoundRectCallout">
            <a:avLst>
              <a:gd name="adj1" fmla="val -41333"/>
              <a:gd name="adj2" fmla="val -8197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传地址，找到后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就变成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inode_table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9" grpId="0" bldLvl="0" animBg="1"/>
      <p:bldP spid="9" grpId="1" bldLvl="0" animBg="1"/>
      <p:bldP spid="10" grpId="0" bldLvl="0" animBg="1"/>
      <p:bldP spid="10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创建一个与父进程不同的子</a:t>
            </a:r>
            <a:r>
              <a:rPr lang="zh-CN" altLang="en-US" dirty="0" smtClean="0"/>
              <a:t>进程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1" y="1219200"/>
            <a:ext cx="4476750" cy="3810000"/>
          </a:xfrm>
        </p:spPr>
        <p:txBody>
          <a:bodyPr/>
          <a:lstStyle/>
          <a:p>
            <a:r>
              <a:rPr lang="en-US" altLang="zh-CN" sz="1800" b="0" dirty="0" smtClean="0"/>
              <a:t>Fork</a:t>
            </a:r>
            <a:r>
              <a:rPr lang="zh-CN" altLang="en-US" sz="1800" b="0" dirty="0" smtClean="0"/>
              <a:t>创建一</a:t>
            </a:r>
            <a:r>
              <a:rPr lang="zh-CN" altLang="en-US" sz="1800" b="0" dirty="0"/>
              <a:t>个子</a:t>
            </a:r>
            <a:r>
              <a:rPr lang="zh-CN" altLang="en-US" sz="1800" b="0" dirty="0" smtClean="0"/>
              <a:t>进程，返回</a:t>
            </a:r>
            <a:r>
              <a:rPr lang="en-US" altLang="zh-CN" sz="1800" b="0" dirty="0" err="1" smtClean="0"/>
              <a:t>pid</a:t>
            </a:r>
            <a:r>
              <a:rPr lang="en-US" altLang="zh-CN" sz="1800" b="0" dirty="0" smtClean="0"/>
              <a:t>(=0</a:t>
            </a:r>
            <a:r>
              <a:rPr lang="zh-CN" altLang="en-US" sz="1800" b="0" dirty="0" smtClean="0"/>
              <a:t>子进程中）</a:t>
            </a:r>
            <a:endParaRPr lang="en-US" altLang="zh-CN" sz="1800" b="0" dirty="0" smtClean="0"/>
          </a:p>
          <a:p>
            <a:r>
              <a:rPr lang="zh-CN" altLang="en-US" sz="1800" b="0" dirty="0"/>
              <a:t>在子进程中执行</a:t>
            </a:r>
            <a:r>
              <a:rPr lang="en-US" altLang="zh-CN" sz="1800" b="0" dirty="0"/>
              <a:t>shell</a:t>
            </a:r>
            <a:r>
              <a:rPr lang="zh-CN" altLang="en-US" sz="1800" b="0" dirty="0"/>
              <a:t>终端程序</a:t>
            </a:r>
            <a:r>
              <a:rPr lang="en-US" altLang="zh-CN" sz="1800" b="0" dirty="0"/>
              <a:t>(/bin/</a:t>
            </a:r>
            <a:r>
              <a:rPr lang="en-US" altLang="zh-CN" sz="1800" b="0" dirty="0" err="1"/>
              <a:t>sh</a:t>
            </a:r>
            <a:r>
              <a:rPr lang="en-US" altLang="zh-CN" sz="1800" b="0" dirty="0" smtClean="0"/>
              <a:t>)</a:t>
            </a:r>
          </a:p>
          <a:p>
            <a:r>
              <a:rPr lang="en-US" altLang="zh-CN" sz="1800" b="0" dirty="0" err="1"/>
              <a:t>sh</a:t>
            </a:r>
            <a:r>
              <a:rPr lang="zh-CN" altLang="en-US" sz="1800" b="0" dirty="0"/>
              <a:t>也只是一个正常的具有</a:t>
            </a:r>
            <a:r>
              <a:rPr lang="en-US" altLang="zh-CN" sz="1800" b="0" dirty="0"/>
              <a:t>main</a:t>
            </a:r>
            <a:r>
              <a:rPr lang="zh-CN" altLang="en-US" sz="1800" b="0" dirty="0"/>
              <a:t>函数的可执行</a:t>
            </a:r>
            <a:r>
              <a:rPr lang="zh-CN" altLang="en-US" sz="1800" b="0" dirty="0" smtClean="0"/>
              <a:t>程序，其读取</a:t>
            </a:r>
            <a:r>
              <a:rPr lang="zh-CN" altLang="en-US" sz="1800" b="0" dirty="0"/>
              <a:t>用户在命令行输入的程序名以及相应参数，然后</a:t>
            </a:r>
            <a:r>
              <a:rPr lang="en-US" altLang="zh-CN" sz="1800" b="0" dirty="0"/>
              <a:t>fork</a:t>
            </a:r>
            <a:r>
              <a:rPr lang="zh-CN" altLang="en-US" sz="1800" b="0" dirty="0"/>
              <a:t>出一个子进程去</a:t>
            </a:r>
            <a:r>
              <a:rPr lang="en-US" altLang="zh-CN" sz="1800" b="0" dirty="0" err="1"/>
              <a:t>execve</a:t>
            </a:r>
            <a:r>
              <a:rPr lang="zh-CN" altLang="en-US" sz="1800" b="0" dirty="0"/>
              <a:t>这个程序，子程序执行完成后又回到命令行等待输入</a:t>
            </a:r>
            <a:r>
              <a:rPr lang="zh-CN" altLang="en-US" sz="1800" b="0" dirty="0" smtClean="0"/>
              <a:t>，</a:t>
            </a:r>
            <a:endParaRPr lang="en-US" altLang="zh-CN" sz="1800" b="0" dirty="0" smtClean="0"/>
          </a:p>
          <a:p>
            <a:r>
              <a:rPr lang="en-US" altLang="zh-CN" sz="1800" b="0" dirty="0" err="1"/>
              <a:t>execve</a:t>
            </a:r>
            <a:r>
              <a:rPr lang="en-US" altLang="zh-CN" sz="1800" b="0" dirty="0"/>
              <a:t>(“/bin/</a:t>
            </a:r>
            <a:r>
              <a:rPr lang="en-US" altLang="zh-CN" sz="1800" b="0" dirty="0" err="1"/>
              <a:t>sh</a:t>
            </a:r>
            <a:r>
              <a:rPr lang="en-US" altLang="zh-CN" sz="1800" b="0" dirty="0"/>
              <a:t>”,</a:t>
            </a:r>
            <a:r>
              <a:rPr lang="en-US" altLang="zh-CN" sz="1800" b="0" dirty="0" err="1"/>
              <a:t>argv,envp</a:t>
            </a:r>
            <a:r>
              <a:rPr lang="en-US" altLang="zh-CN" sz="1800" b="0" dirty="0"/>
              <a:t>)</a:t>
            </a:r>
            <a:r>
              <a:rPr lang="zh-CN" altLang="en-US" sz="1800" b="0" dirty="0"/>
              <a:t>函数是</a:t>
            </a:r>
            <a:r>
              <a:rPr lang="zh-CN" altLang="en-US" sz="1800" b="0" dirty="0" smtClean="0"/>
              <a:t>关键</a:t>
            </a:r>
            <a:endParaRPr lang="en-US" altLang="zh-CN" sz="1800" b="0" dirty="0" smtClean="0"/>
          </a:p>
          <a:p>
            <a:r>
              <a:rPr lang="en-US" altLang="zh-CN" sz="1800" b="0" dirty="0" err="1" smtClean="0"/>
              <a:t>execve</a:t>
            </a:r>
            <a:r>
              <a:rPr lang="en-US" altLang="zh-CN" sz="1800" b="0" dirty="0"/>
              <a:t>→</a:t>
            </a:r>
            <a:r>
              <a:rPr lang="en-US" altLang="zh-CN" sz="1800" b="0" dirty="0" smtClean="0"/>
              <a:t> </a:t>
            </a:r>
            <a:r>
              <a:rPr lang="en-US" altLang="zh-CN" sz="1800" b="0" dirty="0" err="1" smtClean="0"/>
              <a:t>sys_execve</a:t>
            </a:r>
            <a:r>
              <a:rPr lang="en-US" altLang="zh-CN" sz="1800" b="0" dirty="0"/>
              <a:t> → </a:t>
            </a:r>
            <a:r>
              <a:rPr lang="en-US" altLang="zh-CN" sz="1800" b="0" dirty="0" err="1" smtClean="0"/>
              <a:t>do_execve</a:t>
            </a:r>
            <a:r>
              <a:rPr lang="en-US" altLang="zh-CN" sz="1800" b="0" dirty="0" smtClean="0"/>
              <a:t> (</a:t>
            </a:r>
            <a:r>
              <a:rPr lang="en-US" altLang="zh-CN" sz="1800" b="0" dirty="0" err="1"/>
              <a:t>exec.c</a:t>
            </a:r>
            <a:r>
              <a:rPr lang="en-US" altLang="zh-CN" sz="1800" b="0" dirty="0" smtClean="0"/>
              <a:t>)</a:t>
            </a:r>
            <a:endParaRPr lang="en-US" altLang="zh-CN" sz="1800" b="0" dirty="0"/>
          </a:p>
          <a:p>
            <a:endParaRPr lang="en-US" altLang="zh-CN" sz="1800" b="0" dirty="0" smtClean="0"/>
          </a:p>
          <a:p>
            <a:endParaRPr lang="en-US" altLang="zh-CN" sz="1800" b="0" dirty="0" smtClean="0"/>
          </a:p>
          <a:p>
            <a:endParaRPr lang="zh-CN" altLang="en-US" sz="1800" dirty="0" smtClean="0"/>
          </a:p>
        </p:txBody>
      </p:sp>
      <p:pic>
        <p:nvPicPr>
          <p:cNvPr id="727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205345"/>
            <a:ext cx="4667250" cy="528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4476750" y="2640106"/>
            <a:ext cx="4644838" cy="2554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solidFill>
                  <a:srgbClr val="C00000"/>
                </a:solidFill>
              </a:ln>
              <a:noFill/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476750" y="4468906"/>
            <a:ext cx="4610100" cy="2554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solidFill>
                  <a:srgbClr val="C00000"/>
                </a:solidFill>
              </a:ln>
              <a:noFill/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8600" y="4875312"/>
            <a:ext cx="4013200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7591" tIns="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函数的参数是通过堆栈传递的，返回地址是在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call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语句时被压入堆栈的，返回值通过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eax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传递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0" dirty="0" smtClean="0">
                <a:solidFill>
                  <a:srgbClr val="FF0000"/>
                </a:solidFill>
                <a:latin typeface="+mn-lt"/>
                <a:cs typeface="宋体" panose="02010600030101010101" pitchFamily="2" charset="-122"/>
              </a:rPr>
              <a:t>copy_process</a:t>
            </a:r>
            <a:r>
              <a:rPr lang="zh-CN" altLang="en-US" sz="2000" b="0" dirty="0" smtClean="0">
                <a:solidFill>
                  <a:srgbClr val="FF0000"/>
                </a:solidFill>
                <a:latin typeface="+mn-lt"/>
                <a:cs typeface="宋体" panose="02010600030101010101" pitchFamily="2" charset="-122"/>
              </a:rPr>
              <a:t>过程？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495800" y="3352800"/>
            <a:ext cx="4610100" cy="25549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solidFill>
                  <a:srgbClr val="C00000"/>
                </a:solidFill>
              </a:ln>
              <a:noFill/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 err="1"/>
              <a:t>do_execve</a:t>
            </a:r>
            <a:r>
              <a:rPr lang="zh-CN" altLang="en-US" b="0" dirty="0" smtClean="0"/>
              <a:t>过程分析</a:t>
            </a:r>
            <a:r>
              <a:rPr lang="en-US" altLang="zh-CN" b="0" dirty="0" smtClean="0"/>
              <a:t>--</a:t>
            </a:r>
            <a:r>
              <a:rPr lang="zh-CN" altLang="en-US" dirty="0" smtClean="0"/>
              <a:t>参数传递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30"/>
          <a:stretch>
            <a:fillRect/>
          </a:stretch>
        </p:blipFill>
        <p:spPr bwMode="auto">
          <a:xfrm>
            <a:off x="440040" y="1916832"/>
            <a:ext cx="3022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线形标注 1 4"/>
          <p:cNvSpPr/>
          <p:nvPr/>
        </p:nvSpPr>
        <p:spPr bwMode="auto">
          <a:xfrm>
            <a:off x="3672190" y="2842662"/>
            <a:ext cx="1261110" cy="673735"/>
          </a:xfrm>
          <a:prstGeom prst="borderCallout1">
            <a:avLst>
              <a:gd name="adj1" fmla="val 52083"/>
              <a:gd name="adj2" fmla="val -3352"/>
              <a:gd name="adj3" fmla="val -47055"/>
              <a:gd name="adj4" fmla="val -8203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栈中</a:t>
            </a:r>
            <a:r>
              <a:rPr lang="en-US" altLang="zh-CN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18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eip</a:t>
            </a:r>
            <a:r>
              <a:rPr lang="zh-CN" alt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所在地址</a:t>
            </a: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440" y="3656732"/>
            <a:ext cx="1898650" cy="27107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 bwMode="auto">
          <a:xfrm>
            <a:off x="1125840" y="2183532"/>
            <a:ext cx="2743200" cy="5334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284590" y="5142632"/>
            <a:ext cx="1981200" cy="279400"/>
          </a:xfrm>
          <a:prstGeom prst="rect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圆角矩形标注 3"/>
          <p:cNvSpPr/>
          <p:nvPr>
            <p:custDataLst>
              <p:tags r:id="rId1"/>
            </p:custDataLst>
          </p:nvPr>
        </p:nvSpPr>
        <p:spPr bwMode="auto">
          <a:xfrm>
            <a:off x="3591545" y="4356502"/>
            <a:ext cx="2060575" cy="785495"/>
          </a:xfrm>
          <a:prstGeom prst="wedgeRoundRectCallout">
            <a:avLst>
              <a:gd name="adj1" fmla="val -86517"/>
              <a:gd name="adj2" fmla="val -22089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请大家自行阅读</a:t>
            </a: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do_execve</a:t>
            </a:r>
            <a:r>
              <a:rPr kumimoji="0" lang="zh-C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2" grpId="0" bldLvl="0" animBg="1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授课</a:t>
            </a:r>
            <a:r>
              <a:rPr lang="zh-CN" altLang="en-US" dirty="0">
                <a:solidFill>
                  <a:schemeClr val="tx2"/>
                </a:solidFill>
              </a:rPr>
              <a:t>教师</a:t>
            </a:r>
            <a:r>
              <a:rPr lang="zh-CN" altLang="en-US">
                <a:solidFill>
                  <a:schemeClr val="tx2"/>
                </a:solidFill>
              </a:rPr>
              <a:t>：        </a:t>
            </a:r>
            <a:r>
              <a:rPr lang="zh-CN" altLang="en-US" dirty="0">
                <a:solidFill>
                  <a:schemeClr val="tx2"/>
                </a:solidFill>
              </a:rPr>
              <a:t>郑铁然</a:t>
            </a: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办公室地址： 哈工大综合楼6</a:t>
            </a:r>
            <a:r>
              <a:rPr lang="en-US" altLang="zh-CN" dirty="0">
                <a:solidFill>
                  <a:schemeClr val="tx2"/>
                </a:solidFill>
              </a:rPr>
              <a:t>03</a:t>
            </a: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办公室电话： </a:t>
            </a:r>
            <a:r>
              <a:rPr lang="en-US" altLang="zh-CN" dirty="0">
                <a:solidFill>
                  <a:schemeClr val="tx2"/>
                </a:solidFill>
              </a:rPr>
              <a:t>86417981-11</a:t>
            </a:r>
          </a:p>
          <a:p>
            <a:pPr eaLnBrk="1" hangingPunct="1"/>
            <a:r>
              <a:rPr lang="zh-CN" altLang="en-US" dirty="0">
                <a:solidFill>
                  <a:schemeClr val="tx2"/>
                </a:solidFill>
              </a:rPr>
              <a:t>手机：            </a:t>
            </a:r>
            <a:r>
              <a:rPr lang="en-US" altLang="zh-CN" dirty="0">
                <a:solidFill>
                  <a:schemeClr val="tx2"/>
                </a:solidFill>
              </a:rPr>
              <a:t>13313655979</a:t>
            </a: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QQ</a:t>
            </a:r>
            <a:r>
              <a:rPr lang="zh-CN" altLang="en-US" dirty="0">
                <a:solidFill>
                  <a:schemeClr val="tx2"/>
                </a:solidFill>
              </a:rPr>
              <a:t>：              </a:t>
            </a:r>
            <a:r>
              <a:rPr lang="en-US" altLang="zh-CN" dirty="0">
                <a:solidFill>
                  <a:schemeClr val="tx2"/>
                </a:solidFill>
              </a:rPr>
              <a:t>2350562164</a:t>
            </a:r>
          </a:p>
          <a:p>
            <a:pPr eaLnBrk="1" hangingPunct="1"/>
            <a:r>
              <a:rPr lang="en-US" altLang="zh-CN" dirty="0">
                <a:solidFill>
                  <a:schemeClr val="tx2"/>
                </a:solidFill>
              </a:rPr>
              <a:t>Email</a:t>
            </a:r>
            <a:r>
              <a:rPr lang="zh-CN" altLang="en-US" dirty="0">
                <a:solidFill>
                  <a:schemeClr val="tx2"/>
                </a:solidFill>
              </a:rPr>
              <a:t>：           </a:t>
            </a:r>
            <a:r>
              <a:rPr lang="en-US" altLang="zh-CN" dirty="0">
                <a:solidFill>
                  <a:schemeClr val="tx2"/>
                </a:solidFill>
              </a:rPr>
              <a:t>zhengtieran@hit.edu.cn</a:t>
            </a:r>
            <a:r>
              <a:rPr lang="zh-CN" altLang="en-US" dirty="0">
                <a:solidFill>
                  <a:schemeClr val="tx2"/>
                </a:solidFill>
              </a:rPr>
              <a:t>   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chemeClr val="tx2"/>
                </a:solidFill>
              </a:rPr>
              <a:t>                          </a:t>
            </a:r>
            <a:r>
              <a:rPr lang="en-US" altLang="zh-CN" dirty="0">
                <a:solidFill>
                  <a:schemeClr val="tx2"/>
                </a:solidFill>
              </a:rPr>
              <a:t>                          </a:t>
            </a:r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PCB</a:t>
            </a:r>
            <a:r>
              <a:rPr lang="zh-CN" altLang="en-US"/>
              <a:t>中的关键元素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操作系统感知和管理进程通过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PCB</a:t>
            </a:r>
          </a:p>
          <a:p>
            <a:pPr latinLnBrk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进程运行在内存中，是直接关系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进程与文件系统的关系如何建立？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latinLnBrk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进程的可执行映像是文件；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latinLnBrk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进程对辅存读写也主要基于文件。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内存与辅存间交换信息需要建立内存缓冲区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atinLnBrk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几大核心模块能够有机的建立联系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重新分析进程控制块</a:t>
            </a:r>
            <a:r>
              <a:rPr lang="en-US" altLang="zh-CN" dirty="0" smtClean="0"/>
              <a:t>PCB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8686800" cy="57912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81000" y="3581400"/>
            <a:ext cx="7848600" cy="1524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dirty="0" smtClean="0">
              <a:latin typeface="Arial" panose="020B0604020202020204" pitchFamily="34" charset="0"/>
            </a:endParaRP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创建进程时设置</a:t>
            </a:r>
            <a:endParaRPr kumimoji="0" lang="zh-CN" altLang="en-US" sz="26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重新分析进程控制块</a:t>
            </a:r>
            <a:r>
              <a:rPr lang="en-US" altLang="zh-CN" dirty="0" smtClean="0"/>
              <a:t>PCB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255713"/>
            <a:ext cx="7689850" cy="55425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609600" y="3962400"/>
            <a:ext cx="7467600" cy="1143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09600" y="4508500"/>
            <a:ext cx="7467600" cy="292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13611" y="5807075"/>
            <a:ext cx="7467600" cy="292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09600" y="6286454"/>
            <a:ext cx="7467600" cy="2921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6600" y="3503930"/>
            <a:ext cx="5487670" cy="2593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pPr marL="342900" indent="-34290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全称为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state 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X86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体系从硬件上支持任务间的切换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任务状态段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，它和数据段、代码段一样也是一种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段。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latinLnBrk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任务切换的时候，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会将原寄存器的内容写出到相应的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，同时将新</a:t>
            </a:r>
            <a:r>
              <a:rPr lang="en-US" altLang="zh-C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TSS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的内容填到寄存器中，这样就实现了任务的切换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8" grpId="0" bldLvl="0" animBg="1"/>
      <p:bldP spid="9" grpId="0" bldLvl="0" animBg="1"/>
      <p:bldP spid="10" grpId="0" bldLvl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重新分析进程控制块</a:t>
            </a:r>
            <a:r>
              <a:rPr lang="en-US" altLang="zh-CN" dirty="0" smtClean="0"/>
              <a:t>PCB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62000" y="2133600"/>
            <a:ext cx="7848600" cy="23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latinLnBrk="0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m_inode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pwd;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3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m_inode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root;	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m_inode 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executable;	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进程可执行文件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30000"/>
              </a:lnSpc>
            </a:pP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zh-CN" alt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filp[NR_OPEN]; </a:t>
            </a:r>
            <a:r>
              <a:rPr lang="en-US" altLang="zh-C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进程操作的其他文件</a:t>
            </a:r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m_</a:t>
            </a:r>
            <a:r>
              <a:rPr lang="zh-CN" alt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inode、file这两个数据结构是关键</a:t>
            </a:r>
            <a:r>
              <a:rPr lang="zh-CN" altLang="en-US" b="1" dirty="0" smtClean="0">
                <a:solidFill>
                  <a:srgbClr val="0070C0"/>
                </a:solidFill>
              </a:rPr>
              <a:t>！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800" y="1371600"/>
            <a:ext cx="685800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进程与文件连接的关键结构？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fork</a:t>
            </a:r>
            <a:r>
              <a:rPr lang="zh-CN" altLang="en-US" dirty="0" smtClean="0"/>
              <a:t>创建一个进程的过程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创建一个子进程核心过程包括：创建进程控制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块、分配内存、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系统、文件访问。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hlinkClick r:id="rId3" action="ppaction://hlinkpres?slideindex=1&amp;slidetitle="/>
            </a:endParaRPr>
          </a:p>
          <a:p>
            <a:pPr latinLnBrk="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pres?slideindex=1&amp;slidetitle="/>
              </a:rPr>
              <a:t>回顾用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pres?slideindex=1&amp;slidetitle="/>
              </a:rPr>
              <a:t>fork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pres?slideindex=1&amp;slidetitle="/>
              </a:rPr>
              <a:t>创建子进程的情形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zh-CN" altLang="en-US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这个过程没有通过文件系统访问块</a:t>
            </a:r>
            <a:r>
              <a:rPr lang="zh-CN" altLang="en-US" sz="28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设备！</a:t>
            </a:r>
            <a:r>
              <a:rPr lang="en-US" altLang="zh-CN" sz="28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fork</a:t>
            </a:r>
            <a:r>
              <a:rPr lang="zh-CN" altLang="en-US" sz="28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创造子进程与父进程完全相同</a:t>
            </a:r>
            <a:endParaRPr lang="en-US" altLang="zh-CN" sz="2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hlinkClick r:id="rId5" action="ppaction://hlinkpres?slideindex=1&amp;slidetitle="/>
            </a:endParaRPr>
          </a:p>
          <a:p>
            <a:endParaRPr lang="en-US" altLang="zh-CN" sz="2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hlinkClick r:id="rId5" action="ppaction://hlinkpres?slideindex=1&amp;slidetitle=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8763000" cy="67627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MINIX</a:t>
            </a:r>
            <a:r>
              <a:rPr lang="zh-CN" altLang="en-US" dirty="0" smtClean="0"/>
              <a:t>文件系统中针对</a:t>
            </a:r>
            <a:r>
              <a:rPr lang="en-US" altLang="zh-CN" dirty="0" err="1" smtClean="0"/>
              <a:t>inode</a:t>
            </a:r>
            <a:r>
              <a:rPr lang="zh-CN" altLang="en-US" dirty="0" smtClean="0"/>
              <a:t>的结构</a:t>
            </a:r>
          </a:p>
        </p:txBody>
      </p:sp>
      <p:pic>
        <p:nvPicPr>
          <p:cNvPr id="43011" name="Picture 27" descr="MINI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5531"/>
            <a:ext cx="6781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29"/>
          <p:cNvSpPr>
            <a:spLocks noChangeArrowheads="1"/>
          </p:cNvSpPr>
          <p:nvPr/>
        </p:nvSpPr>
        <p:spPr bwMode="auto">
          <a:xfrm>
            <a:off x="2438400" y="6476999"/>
            <a:ext cx="48006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3300"/>
              </a:buClr>
              <a:buSzPct val="90000"/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CC6600"/>
              </a:buClr>
              <a:buSzPct val="8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6600"/>
              </a:buClr>
              <a:buSzPct val="75000"/>
              <a:buFont typeface="Times New Roman" panose="02020603050405020304" pitchFamily="18" charset="0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Times New Roman" panose="02020603050405020304" pitchFamily="18" charset="0"/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/>
              <a:t>MINIX</a:t>
            </a:r>
            <a:r>
              <a:rPr lang="zh-CN" altLang="en-US" sz="2000" dirty="0"/>
              <a:t>文件系统</a:t>
            </a:r>
            <a:r>
              <a:rPr lang="en-US" altLang="zh-CN" sz="2000" dirty="0"/>
              <a:t>1.0</a:t>
            </a:r>
            <a:r>
              <a:rPr lang="zh-CN" altLang="en-US" sz="2000" dirty="0" smtClean="0"/>
              <a:t>的</a:t>
            </a:r>
            <a:r>
              <a:rPr lang="en-US" altLang="zh-CN" sz="2000" dirty="0" err="1" smtClean="0"/>
              <a:t>m_node</a:t>
            </a:r>
            <a:r>
              <a:rPr lang="zh-CN" altLang="en-US" sz="2000" dirty="0" smtClean="0"/>
              <a:t>数据结构</a:t>
            </a:r>
            <a:endParaRPr lang="zh-CN" altLang="en-US" sz="2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172200" y="1075531"/>
            <a:ext cx="2819400" cy="3910631"/>
            <a:chOff x="6477000" y="1814910"/>
            <a:chExt cx="2819400" cy="391063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7000" y="1981200"/>
              <a:ext cx="2819400" cy="3744341"/>
            </a:xfrm>
            <a:prstGeom prst="rect">
              <a:avLst/>
            </a:prstGeom>
          </p:spPr>
        </p:pic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7213600" y="1814910"/>
              <a:ext cx="1600200" cy="7183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rgbClr val="993300"/>
                </a:buClr>
                <a:buSzPct val="90000"/>
                <a:buFont typeface="Wingdings" panose="05000000000000000000" pitchFamily="2" charset="2"/>
                <a:buChar char="n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6600"/>
                </a:buClr>
                <a:buSzPct val="8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6600"/>
                </a:buClr>
                <a:buSzPct val="75000"/>
                <a:buFont typeface="Times New Roman" panose="02020603050405020304" pitchFamily="18" charset="0"/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Font typeface="Times New Roman" panose="02020603050405020304" pitchFamily="18" charset="0"/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 smtClean="0"/>
                <a:t>Linux\</a:t>
              </a:r>
              <a:r>
                <a:rPr lang="en-US" altLang="zh-CN" sz="2000" dirty="0" err="1" smtClean="0"/>
                <a:t>fs.h</a:t>
              </a:r>
              <a:endParaRPr lang="zh-CN" alt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Linux0.11</a:t>
            </a:r>
            <a:r>
              <a:rPr lang="zh-CN" altLang="en-US" dirty="0" smtClean="0"/>
              <a:t>进程与文件的连接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415197"/>
            <a:ext cx="7921625" cy="115680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nn-NO" altLang="zh-CN" sz="1800" b="1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nn-NO" altLang="zh-CN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NR_OPEN 20  //</a:t>
            </a:r>
            <a:r>
              <a: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一个进程可以打开文件的最</a:t>
            </a:r>
            <a:r>
              <a:rPr lang="zh-CN" altLang="en-US" sz="1800" b="1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大数</a:t>
            </a:r>
            <a:r>
              <a:rPr lang="zh-CN" altLang="en-US" sz="18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（包括相同的</a:t>
            </a:r>
            <a:r>
              <a:rPr lang="zh-CN" altLang="en-US" sz="18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nn-NO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nn-NO" altLang="zh-CN" sz="1800" b="1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nn-NO" altLang="zh-CN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NR_FILE 64   //</a:t>
            </a:r>
            <a:r>
              <a: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操作系统可以打开</a:t>
            </a:r>
            <a:r>
              <a:rPr lang="zh-CN" altLang="en-US" sz="18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文件总数（包括相同的</a:t>
            </a:r>
            <a:r>
              <a:rPr lang="zh-CN" altLang="en-US" sz="1800" b="1" kern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b="1" kern="1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nn-NO" altLang="zh-CN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NR_INODE 32  //</a:t>
            </a:r>
            <a:r>
              <a: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操作系统中可以打开</a:t>
            </a:r>
            <a:r>
              <a:rPr lang="zh-CN" altLang="en-US" sz="1800" b="1" kern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不同</a:t>
            </a:r>
            <a:r>
              <a:rPr lang="zh-CN" altLang="en-US" sz="18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文件总数</a:t>
            </a:r>
            <a:endParaRPr lang="nn-NO" altLang="zh-CN" sz="1800" b="1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nn-NO" altLang="zh-CN" sz="1800" kern="1200" dirty="0">
              <a:solidFill>
                <a:srgbClr val="FF0000"/>
              </a:solidFill>
              <a:latin typeface="+mn-ea"/>
            </a:endParaRPr>
          </a:p>
          <a:p>
            <a:pPr>
              <a:defRPr/>
            </a:pPr>
            <a:endParaRPr lang="zh-CN" altLang="en-US" sz="1800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2900" y="1222889"/>
            <a:ext cx="864870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Linux/</a:t>
            </a:r>
            <a:r>
              <a:rPr lang="en-US" altLang="zh-CN" sz="1800" b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fs.h</a:t>
            </a:r>
            <a:endParaRPr lang="en-US" altLang="zh-CN" sz="18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 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file {	</a:t>
            </a: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unsigned 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short f_mode;	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文件操作模式</a:t>
            </a: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unsigned 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short f_flags;	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文件打开控制标志</a:t>
            </a: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unsigned 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short f_count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    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//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当前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文件打开的次数</a:t>
            </a:r>
            <a:endParaRPr lang="en-US" altLang="zh-CN" sz="1800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 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m_inode * f_inode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  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指向文件对应的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节点</a:t>
            </a:r>
            <a:r>
              <a:rPr lang="en-US" altLang="zh-CN" sz="1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inode_table</a:t>
            </a:r>
            <a:r>
              <a:rPr lang="zh-CN" altLang="en-US" sz="1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中）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off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_t f_pos;  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//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文件位置（读写偏移位置）</a:t>
            </a: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en-US" altLang="zh-CN" sz="18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7502" y="5132387"/>
            <a:ext cx="83693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fs/</a:t>
            </a:r>
            <a:r>
              <a:rPr lang="en-US" altLang="zh-CN" sz="1800" b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file_table.c</a:t>
            </a:r>
            <a:endParaRPr lang="en-US" altLang="zh-CN" sz="1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 file file_table[NR_FILE];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//file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数组，记录操作系统打开文件信息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800" y="4465348"/>
            <a:ext cx="716280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Linux/</a:t>
            </a:r>
            <a:r>
              <a:rPr lang="en-US" altLang="zh-CN" sz="1800" b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sched.h</a:t>
            </a:r>
            <a:endParaRPr lang="en-US" altLang="zh-CN" sz="1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800" b="1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file * </a:t>
            </a:r>
            <a:r>
              <a:rPr lang="en-US" altLang="zh-CN" sz="1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filp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1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NR_OPEN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];  //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管理进程使用文件的指针数组</a:t>
            </a:r>
            <a:endParaRPr lang="en-US" altLang="zh-CN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4801" y="5781456"/>
            <a:ext cx="647699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fs/</a:t>
            </a:r>
            <a:r>
              <a:rPr lang="en-US" altLang="zh-CN" sz="1800" b="1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inode.c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800" b="1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m_inode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inode_table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altLang="zh-CN" sz="1800" b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NR_INODE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]={{0,},};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381000" y="4465348"/>
            <a:ext cx="82194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" grpId="0"/>
      <p:bldP spid="4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825ba92-c481-4c68-9cac-59e3dc06af8c"/>
  <p:tag name="COMMONDATA" val="eyJoZGlkIjoiMTdlMWFlOWY3ODUzY2IxNWQ1YmNlMzM3YjllMWJkOG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Radial">
  <a:themeElements>
    <a:clrScheme name="1_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1_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4</TotalTime>
  <Words>841</Words>
  <Application>Microsoft Office PowerPoint</Application>
  <PresentationFormat>全屏显示(4:3)</PresentationFormat>
  <Paragraphs>150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Arial</vt:lpstr>
      <vt:lpstr>Arial Black</vt:lpstr>
      <vt:lpstr>Arial Narrow</vt:lpstr>
      <vt:lpstr>Times New Roman</vt:lpstr>
      <vt:lpstr>Wingdings</vt:lpstr>
      <vt:lpstr>1_Radial</vt:lpstr>
      <vt:lpstr>Radial</vt:lpstr>
      <vt:lpstr>默认设计模板</vt:lpstr>
      <vt:lpstr>Linux 0.11之文件系统</vt:lpstr>
      <vt:lpstr>PowerPoint 演示文稿</vt:lpstr>
      <vt:lpstr>PCB中的关键元素</vt:lpstr>
      <vt:lpstr>重新分析进程控制块PCB</vt:lpstr>
      <vt:lpstr>重新分析进程控制块PCB</vt:lpstr>
      <vt:lpstr>重新分析进程控制块PCB</vt:lpstr>
      <vt:lpstr>fork创建一个进程的过程</vt:lpstr>
      <vt:lpstr>MINIX文件系统中针对inode的结构</vt:lpstr>
      <vt:lpstr>Linux0.11进程与文件的连接</vt:lpstr>
      <vt:lpstr>进程打开文件时数据结构的建立</vt:lpstr>
      <vt:lpstr>进程打开文件时数据结构的建立</vt:lpstr>
      <vt:lpstr>进程打开文件时数据结构的建立</vt:lpstr>
      <vt:lpstr>进程打开文件时数据结构的建立</vt:lpstr>
      <vt:lpstr>创建一个与父进程不同的子进程</vt:lpstr>
      <vt:lpstr>do_execve过程分析--参数传递</vt:lpstr>
    </vt:vector>
  </TitlesOfParts>
  <Company>雨薇在线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语音信号处理</dc:title>
  <dc:creator>雨薇</dc:creator>
  <cp:lastModifiedBy>ZXL</cp:lastModifiedBy>
  <cp:revision>211</cp:revision>
  <cp:lastPrinted>2019-07-15T08:06:00Z</cp:lastPrinted>
  <dcterms:created xsi:type="dcterms:W3CDTF">2004-08-18T11:10:00Z</dcterms:created>
  <dcterms:modified xsi:type="dcterms:W3CDTF">2023-11-24T03:31:50Z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8A09CC2EF0314B08BA16D9BF52CA0A9E_13</vt:lpwstr>
  </property>
  <property fmtid="{D5CDD505-2E9C-101B-9397-08002B2CF9AE}" pid="3" name="KSOProductBuildVer">
    <vt:lpwstr>2052-12.1.0.15712</vt:lpwstr>
  </property>
</Properties>
</file>