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5"/>
  </p:notesMasterIdLst>
  <p:sldIdLst>
    <p:sldId id="576" r:id="rId2"/>
    <p:sldId id="685" r:id="rId3"/>
    <p:sldId id="988" r:id="rId4"/>
    <p:sldId id="990" r:id="rId5"/>
    <p:sldId id="514" r:id="rId6"/>
    <p:sldId id="421" r:id="rId7"/>
    <p:sldId id="422" r:id="rId8"/>
    <p:sldId id="492" r:id="rId9"/>
    <p:sldId id="423" r:id="rId10"/>
    <p:sldId id="424" r:id="rId11"/>
    <p:sldId id="495" r:id="rId12"/>
    <p:sldId id="496" r:id="rId13"/>
    <p:sldId id="497" r:id="rId14"/>
    <p:sldId id="498" r:id="rId15"/>
    <p:sldId id="499" r:id="rId16"/>
    <p:sldId id="500" r:id="rId17"/>
    <p:sldId id="501" r:id="rId18"/>
    <p:sldId id="502" r:id="rId19"/>
    <p:sldId id="503" r:id="rId20"/>
    <p:sldId id="504" r:id="rId21"/>
    <p:sldId id="505" r:id="rId22"/>
    <p:sldId id="516" r:id="rId23"/>
    <p:sldId id="515" r:id="rId24"/>
    <p:sldId id="508" r:id="rId25"/>
    <p:sldId id="509" r:id="rId26"/>
    <p:sldId id="510" r:id="rId27"/>
    <p:sldId id="511" r:id="rId28"/>
    <p:sldId id="512" r:id="rId29"/>
    <p:sldId id="513" r:id="rId30"/>
    <p:sldId id="998" r:id="rId31"/>
    <p:sldId id="436" r:id="rId32"/>
    <p:sldId id="991" r:id="rId33"/>
    <p:sldId id="992" r:id="rId34"/>
    <p:sldId id="993" r:id="rId35"/>
    <p:sldId id="994" r:id="rId36"/>
    <p:sldId id="995" r:id="rId37"/>
    <p:sldId id="996" r:id="rId38"/>
    <p:sldId id="686" r:id="rId39"/>
    <p:sldId id="687" r:id="rId40"/>
    <p:sldId id="688" r:id="rId41"/>
    <p:sldId id="690" r:id="rId42"/>
    <p:sldId id="689" r:id="rId43"/>
    <p:sldId id="691" r:id="rId44"/>
    <p:sldId id="997" r:id="rId45"/>
    <p:sldId id="442" r:id="rId46"/>
    <p:sldId id="257" r:id="rId47"/>
    <p:sldId id="258" r:id="rId48"/>
    <p:sldId id="262" r:id="rId49"/>
    <p:sldId id="263" r:id="rId50"/>
    <p:sldId id="264" r:id="rId51"/>
    <p:sldId id="265" r:id="rId52"/>
    <p:sldId id="266" r:id="rId53"/>
    <p:sldId id="268" r:id="rId54"/>
    <p:sldId id="270" r:id="rId55"/>
    <p:sldId id="271" r:id="rId56"/>
    <p:sldId id="272" r:id="rId57"/>
    <p:sldId id="273" r:id="rId58"/>
    <p:sldId id="274" r:id="rId59"/>
    <p:sldId id="278" r:id="rId60"/>
    <p:sldId id="999" r:id="rId61"/>
    <p:sldId id="282" r:id="rId62"/>
    <p:sldId id="284" r:id="rId63"/>
    <p:sldId id="283" r:id="rId64"/>
    <p:sldId id="279" r:id="rId65"/>
    <p:sldId id="285" r:id="rId66"/>
    <p:sldId id="463" r:id="rId67"/>
    <p:sldId id="287" r:id="rId68"/>
    <p:sldId id="288" r:id="rId69"/>
    <p:sldId id="289" r:id="rId70"/>
    <p:sldId id="290" r:id="rId71"/>
    <p:sldId id="1000" r:id="rId72"/>
    <p:sldId id="292" r:id="rId73"/>
    <p:sldId id="464" r:id="rId74"/>
  </p:sldIdLst>
  <p:sldSz cx="9144000" cy="6858000" type="screen4x3"/>
  <p:notesSz cx="6858000" cy="9144000"/>
  <p:custDataLst>
    <p:tags r:id="rId76"/>
  </p:custDataLst>
  <p:defaultTextStyle>
    <a:defPPr>
      <a:defRPr lang="zh-CN"/>
    </a:defPPr>
    <a:lvl1pPr marL="0" lvl="0" indent="0" algn="l" defTabSz="914400" rtl="0" eaLnBrk="0" fontAlgn="base" latinLnBrk="0" hangingPunct="0">
      <a:lnSpc>
        <a:spcPct val="100000"/>
      </a:lnSpc>
      <a:spcBef>
        <a:spcPct val="20000"/>
      </a:spcBef>
      <a:spcAft>
        <a:spcPct val="0"/>
      </a:spcAft>
      <a:buClr>
        <a:schemeClr val="hlink"/>
      </a:buClr>
      <a:buFont typeface="Wingdings" panose="05000000000000000000" pitchFamily="2" charset="2"/>
      <a:buNone/>
      <a:defRPr sz="2800" b="0" i="0" u="none" kern="1200" baseline="0">
        <a:solidFill>
          <a:schemeClr val="tx1"/>
        </a:solidFill>
        <a:latin typeface="Arial" panose="020B0604020202090204" pitchFamily="34" charset="0"/>
        <a:ea typeface="宋体" pitchFamily="2" charset="-122"/>
        <a:cs typeface="+mn-cs"/>
      </a:defRPr>
    </a:lvl1pPr>
    <a:lvl2pPr marL="457200" lvl="1" indent="0" algn="l" defTabSz="914400" rtl="0" eaLnBrk="0" fontAlgn="base" latinLnBrk="0" hangingPunct="0">
      <a:lnSpc>
        <a:spcPct val="100000"/>
      </a:lnSpc>
      <a:spcBef>
        <a:spcPct val="20000"/>
      </a:spcBef>
      <a:spcAft>
        <a:spcPct val="0"/>
      </a:spcAft>
      <a:buClr>
        <a:schemeClr val="hlink"/>
      </a:buClr>
      <a:buFont typeface="Wingdings" panose="05000000000000000000" pitchFamily="2" charset="2"/>
      <a:buNone/>
      <a:defRPr sz="28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0" fontAlgn="base" latinLnBrk="0" hangingPunct="0">
      <a:lnSpc>
        <a:spcPct val="100000"/>
      </a:lnSpc>
      <a:spcBef>
        <a:spcPct val="20000"/>
      </a:spcBef>
      <a:spcAft>
        <a:spcPct val="0"/>
      </a:spcAft>
      <a:buClr>
        <a:schemeClr val="hlink"/>
      </a:buClr>
      <a:buFont typeface="Wingdings" panose="05000000000000000000" pitchFamily="2" charset="2"/>
      <a:buNone/>
      <a:defRPr sz="28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0" fontAlgn="base" latinLnBrk="0" hangingPunct="0">
      <a:lnSpc>
        <a:spcPct val="100000"/>
      </a:lnSpc>
      <a:spcBef>
        <a:spcPct val="20000"/>
      </a:spcBef>
      <a:spcAft>
        <a:spcPct val="0"/>
      </a:spcAft>
      <a:buClr>
        <a:schemeClr val="hlink"/>
      </a:buClr>
      <a:buFont typeface="Wingdings" panose="05000000000000000000" pitchFamily="2" charset="2"/>
      <a:buNone/>
      <a:defRPr sz="28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0" fontAlgn="base" latinLnBrk="0" hangingPunct="0">
      <a:lnSpc>
        <a:spcPct val="100000"/>
      </a:lnSpc>
      <a:spcBef>
        <a:spcPct val="20000"/>
      </a:spcBef>
      <a:spcAft>
        <a:spcPct val="0"/>
      </a:spcAft>
      <a:buClr>
        <a:schemeClr val="hlink"/>
      </a:buClr>
      <a:buFont typeface="Wingdings" panose="05000000000000000000" pitchFamily="2" charset="2"/>
      <a:buNone/>
      <a:defRPr sz="2800" b="0" i="0" u="none" kern="1200" baseline="0">
        <a:solidFill>
          <a:schemeClr val="tx1"/>
        </a:solidFill>
        <a:latin typeface="Arial" panose="020B0604020202090204" pitchFamily="34" charset="0"/>
        <a:ea typeface="宋体" pitchFamily="2" charset="-122"/>
        <a:cs typeface="+mn-cs"/>
      </a:defRPr>
    </a:lvl5pPr>
    <a:lvl6pPr marL="2286000" lvl="5" indent="0" algn="l" defTabSz="914400" rtl="0" eaLnBrk="0" fontAlgn="base" latinLnBrk="0" hangingPunct="0">
      <a:lnSpc>
        <a:spcPct val="100000"/>
      </a:lnSpc>
      <a:spcBef>
        <a:spcPct val="20000"/>
      </a:spcBef>
      <a:spcAft>
        <a:spcPct val="0"/>
      </a:spcAft>
      <a:buClr>
        <a:schemeClr val="hlink"/>
      </a:buClr>
      <a:buFont typeface="Wingdings" panose="05000000000000000000" pitchFamily="2" charset="2"/>
      <a:buNone/>
      <a:defRPr sz="2800" b="0" i="0" u="none" kern="1200" baseline="0">
        <a:solidFill>
          <a:schemeClr val="tx1"/>
        </a:solidFill>
        <a:latin typeface="Arial" panose="020B0604020202090204" pitchFamily="34" charset="0"/>
        <a:ea typeface="宋体" pitchFamily="2" charset="-122"/>
        <a:cs typeface="+mn-cs"/>
      </a:defRPr>
    </a:lvl6pPr>
    <a:lvl7pPr marL="2743200" lvl="6" indent="0" algn="l" defTabSz="914400" rtl="0" eaLnBrk="0" fontAlgn="base" latinLnBrk="0" hangingPunct="0">
      <a:lnSpc>
        <a:spcPct val="100000"/>
      </a:lnSpc>
      <a:spcBef>
        <a:spcPct val="20000"/>
      </a:spcBef>
      <a:spcAft>
        <a:spcPct val="0"/>
      </a:spcAft>
      <a:buClr>
        <a:schemeClr val="hlink"/>
      </a:buClr>
      <a:buFont typeface="Wingdings" panose="05000000000000000000" pitchFamily="2" charset="2"/>
      <a:buNone/>
      <a:defRPr sz="2800" b="0" i="0" u="none" kern="1200" baseline="0">
        <a:solidFill>
          <a:schemeClr val="tx1"/>
        </a:solidFill>
        <a:latin typeface="Arial" panose="020B0604020202090204" pitchFamily="34" charset="0"/>
        <a:ea typeface="宋体" pitchFamily="2" charset="-122"/>
        <a:cs typeface="+mn-cs"/>
      </a:defRPr>
    </a:lvl7pPr>
    <a:lvl8pPr marL="3200400" lvl="7" indent="0" algn="l" defTabSz="914400" rtl="0" eaLnBrk="0" fontAlgn="base" latinLnBrk="0" hangingPunct="0">
      <a:lnSpc>
        <a:spcPct val="100000"/>
      </a:lnSpc>
      <a:spcBef>
        <a:spcPct val="20000"/>
      </a:spcBef>
      <a:spcAft>
        <a:spcPct val="0"/>
      </a:spcAft>
      <a:buClr>
        <a:schemeClr val="hlink"/>
      </a:buClr>
      <a:buFont typeface="Wingdings" panose="05000000000000000000" pitchFamily="2" charset="2"/>
      <a:buNone/>
      <a:defRPr sz="2800" b="0" i="0" u="none" kern="1200" baseline="0">
        <a:solidFill>
          <a:schemeClr val="tx1"/>
        </a:solidFill>
        <a:latin typeface="Arial" panose="020B0604020202090204" pitchFamily="34" charset="0"/>
        <a:ea typeface="宋体" pitchFamily="2" charset="-122"/>
        <a:cs typeface="+mn-cs"/>
      </a:defRPr>
    </a:lvl8pPr>
    <a:lvl9pPr marL="3657600" lvl="8" indent="0" algn="l" defTabSz="914400" rtl="0" eaLnBrk="0" fontAlgn="base" latinLnBrk="0" hangingPunct="0">
      <a:lnSpc>
        <a:spcPct val="100000"/>
      </a:lnSpc>
      <a:spcBef>
        <a:spcPct val="20000"/>
      </a:spcBef>
      <a:spcAft>
        <a:spcPct val="0"/>
      </a:spcAft>
      <a:buClr>
        <a:schemeClr val="hlink"/>
      </a:buClr>
      <a:buFont typeface="Wingdings" panose="05000000000000000000" pitchFamily="2" charset="2"/>
      <a:buNone/>
      <a:defRPr sz="2800" b="0" i="0" u="none" kern="1200" baseline="0">
        <a:solidFill>
          <a:schemeClr val="tx1"/>
        </a:solidFill>
        <a:latin typeface="Arial" panose="020B0604020202090204" pitchFamily="34" charset="0"/>
        <a:ea typeface="宋体" pitchFamily="2" charset="-122"/>
        <a:cs typeface="+mn-cs"/>
      </a:defRPr>
    </a:lvl9pPr>
  </p:defaultTextStyle>
  <p:extLst>
    <p:ext uri="{EFAFB233-063F-42B5-8137-9DF3F51BA10A}">
      <p15:sldGuideLst xmlns:p15="http://schemas.microsoft.com/office/powerpoint/2012/main">
        <p15:guide id="1" orient="horz" pos="2294" userDrawn="1">
          <p15:clr>
            <a:srgbClr val="A4A3A4"/>
          </p15:clr>
        </p15:guide>
        <p15:guide id="2" pos="289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6D3919"/>
    <a:srgbClr val="FF3300"/>
    <a:srgbClr val="03030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677"/>
    <p:restoredTop sz="94772"/>
  </p:normalViewPr>
  <p:slideViewPr>
    <p:cSldViewPr showGuides="1">
      <p:cViewPr>
        <p:scale>
          <a:sx n="245" d="100"/>
          <a:sy n="245" d="100"/>
        </p:scale>
        <p:origin x="-960" y="144"/>
      </p:cViewPr>
      <p:guideLst>
        <p:guide orient="horz" pos="2294"/>
        <p:guide pos="2893"/>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100" d="100"/>
        <a:sy n="100" d="100"/>
      </p:scale>
      <p:origin x="0" y="14682"/>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gs" Target="tags/tag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250"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hangingPunct="1">
              <a:spcBef>
                <a:spcPct val="0"/>
              </a:spcBef>
              <a:buClrTx/>
              <a:buFontTx/>
              <a:buNone/>
              <a:defRPr sz="1200">
                <a:latin typeface="Arial" panose="020B0604020202090204" pitchFamily="34" charset="0"/>
                <a:ea typeface="宋体" pitchFamily="2" charset="-122"/>
                <a:cs typeface="+mn-cs"/>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90204" pitchFamily="34" charset="0"/>
              <a:ea typeface="宋体" pitchFamily="2" charset="-122"/>
              <a:cs typeface="+mn-cs"/>
            </a:endParaRPr>
          </a:p>
        </p:txBody>
      </p:sp>
      <p:sp>
        <p:nvSpPr>
          <p:cNvPr id="53251"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spcBef>
                <a:spcPct val="0"/>
              </a:spcBef>
              <a:buClrTx/>
              <a:buFontTx/>
              <a:buNone/>
              <a:defRPr sz="1200">
                <a:latin typeface="Arial" panose="020B0604020202090204" pitchFamily="34" charset="0"/>
                <a:ea typeface="宋体" pitchFamily="2" charset="-122"/>
                <a:cs typeface="+mn-cs"/>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90204" pitchFamily="34" charset="0"/>
              <a:ea typeface="宋体" pitchFamily="2" charset="-122"/>
              <a:cs typeface="+mn-cs"/>
            </a:endParaRPr>
          </a:p>
        </p:txBody>
      </p:sp>
      <p:sp>
        <p:nvSpPr>
          <p:cNvPr id="14340" name="Rectangle 4"/>
          <p:cNvSpPr>
            <a:spLocks noGrp="1" noRot="1" noChangeAspect="1" noTextEdit="1"/>
          </p:cNvSpPr>
          <p:nvPr>
            <p:ph type="sldImg" idx="2"/>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53253"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3254"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eaLnBrk="1" hangingPunct="1">
              <a:spcBef>
                <a:spcPct val="0"/>
              </a:spcBef>
              <a:buClrTx/>
              <a:buFontTx/>
              <a:buNone/>
              <a:defRPr sz="1200">
                <a:latin typeface="Arial" panose="020B0604020202090204" pitchFamily="34" charset="0"/>
                <a:ea typeface="宋体" pitchFamily="2" charset="-122"/>
                <a:cs typeface="+mn-cs"/>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90204" pitchFamily="34" charset="0"/>
              <a:ea typeface="宋体" pitchFamily="2" charset="-122"/>
              <a:cs typeface="+mn-cs"/>
            </a:endParaRPr>
          </a:p>
        </p:txBody>
      </p:sp>
      <p:sp>
        <p:nvSpPr>
          <p:cNvPr id="53255"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p>
            <a:pPr lvl="0" algn="r" eaLnBrk="1" hangingPunct="1">
              <a:spcBef>
                <a:spcPct val="0"/>
              </a:spcBef>
              <a:buClrTx/>
              <a:buFontTx/>
            </a:pPr>
            <a:fld id="{9A0DB2DC-4C9A-4742-B13C-FB6460FD3503}" type="slidenum">
              <a:rPr lang="en-US" altLang="zh-CN" sz="1200" dirty="0"/>
              <a:t>‹#›</a:t>
            </a:fld>
            <a:endParaRPr lang="en-US" altLang="zh-CN" sz="1200"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kumimoji="1" sz="1200" kern="1200">
        <a:solidFill>
          <a:schemeClr val="tx1"/>
        </a:solidFill>
        <a:latin typeface="Arial" panose="020B0604020202090204" pitchFamily="34" charset="0"/>
        <a:ea typeface="宋体" pitchFamily="2" charset="-122"/>
        <a:cs typeface="宋体" pitchFamily="2" charset="-122"/>
      </a:defRPr>
    </a:lvl1pPr>
    <a:lvl2pPr marL="457200" algn="l" rtl="0" eaLnBrk="0" fontAlgn="base" hangingPunct="0">
      <a:spcBef>
        <a:spcPct val="30000"/>
      </a:spcBef>
      <a:spcAft>
        <a:spcPct val="0"/>
      </a:spcAft>
      <a:defRPr kumimoji="1" sz="1200" kern="1200">
        <a:solidFill>
          <a:schemeClr val="tx1"/>
        </a:solidFill>
        <a:latin typeface="Arial" panose="020B0604020202090204" pitchFamily="34"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Arial" panose="020B0604020202090204" pitchFamily="34"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Arial" panose="020B0604020202090204" pitchFamily="34"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Arial" panose="020B0604020202090204"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Rectangle 7"/>
          <p:cNvSpPr txBox="1">
            <a:spLocks noGrp="1"/>
          </p:cNvSpPr>
          <p:nvPr/>
        </p:nvSpPr>
        <p:spPr>
          <a:xfrm>
            <a:off x="3884613" y="8685213"/>
            <a:ext cx="2971800" cy="457200"/>
          </a:xfrm>
          <a:prstGeom prst="rect">
            <a:avLst/>
          </a:prstGeom>
          <a:noFill/>
          <a:ln w="9525">
            <a:noFill/>
          </a:ln>
        </p:spPr>
        <p:txBody>
          <a:bodyPr anchor="b"/>
          <a:lstStyle/>
          <a:p>
            <a:pPr lvl="0" algn="r" eaLnBrk="1" hangingPunct="1">
              <a:spcBef>
                <a:spcPct val="0"/>
              </a:spcBef>
              <a:buClrTx/>
              <a:buFontTx/>
            </a:pPr>
            <a:fld id="{9A0DB2DC-4C9A-4742-B13C-FB6460FD3503}" type="slidenum">
              <a:rPr lang="en-US" altLang="zh-CN" sz="1200" dirty="0"/>
              <a:t>2</a:t>
            </a:fld>
            <a:endParaRPr lang="en-US" altLang="zh-CN" sz="1200" dirty="0"/>
          </a:p>
        </p:txBody>
      </p:sp>
      <p:sp>
        <p:nvSpPr>
          <p:cNvPr id="124930" name="Rectangle 2"/>
          <p:cNvSpPr>
            <a:spLocks noGrp="1" noRot="1" noChangeAspect="1" noTextEdit="1"/>
          </p:cNvSpPr>
          <p:nvPr>
            <p:ph type="sldImg"/>
          </p:nvPr>
        </p:nvSpPr>
        <p:spPr/>
      </p:sp>
      <p:sp>
        <p:nvSpPr>
          <p:cNvPr id="124931" name="Rectangle 3"/>
          <p:cNvSpPr>
            <a:spLocks noGrp="1"/>
          </p:cNvSpPr>
          <p:nvPr>
            <p:ph type="body" idx="1"/>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7"/>
          <p:cNvSpPr txBox="1">
            <a:spLocks noGrp="1"/>
          </p:cNvSpPr>
          <p:nvPr/>
        </p:nvSpPr>
        <p:spPr>
          <a:xfrm>
            <a:off x="3884613" y="8685213"/>
            <a:ext cx="2971800" cy="457200"/>
          </a:xfrm>
          <a:prstGeom prst="rect">
            <a:avLst/>
          </a:prstGeom>
          <a:noFill/>
          <a:ln w="9525">
            <a:noFill/>
          </a:ln>
        </p:spPr>
        <p:txBody>
          <a:bodyPr anchor="b"/>
          <a:lstStyle/>
          <a:p>
            <a:pPr lvl="0" algn="r" eaLnBrk="1" hangingPunct="1">
              <a:spcBef>
                <a:spcPct val="0"/>
              </a:spcBef>
              <a:buClrTx/>
              <a:buFontTx/>
            </a:pPr>
            <a:fld id="{9A0DB2DC-4C9A-4742-B13C-FB6460FD3503}" type="slidenum">
              <a:rPr lang="en-US" altLang="zh-CN" sz="1200" dirty="0"/>
              <a:t>6</a:t>
            </a:fld>
            <a:endParaRPr lang="en-US" altLang="zh-CN" sz="1200" dirty="0"/>
          </a:p>
        </p:txBody>
      </p:sp>
      <p:sp>
        <p:nvSpPr>
          <p:cNvPr id="52226" name="Rectangle 2"/>
          <p:cNvSpPr>
            <a:spLocks noGrp="1" noRot="1" noChangeAspect="1" noTextEdit="1"/>
          </p:cNvSpPr>
          <p:nvPr>
            <p:ph type="sldImg"/>
          </p:nvPr>
        </p:nvSpPr>
        <p:spPr/>
      </p:sp>
      <p:sp>
        <p:nvSpPr>
          <p:cNvPr id="52227" name="Rectangle 3"/>
          <p:cNvSpPr>
            <a:spLocks noGrp="1"/>
          </p:cNvSpPr>
          <p:nvPr>
            <p:ph type="body" idx="1"/>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7"/>
          <p:cNvSpPr txBox="1">
            <a:spLocks noGrp="1"/>
          </p:cNvSpPr>
          <p:nvPr/>
        </p:nvSpPr>
        <p:spPr>
          <a:xfrm>
            <a:off x="3884613" y="8685213"/>
            <a:ext cx="2971800" cy="457200"/>
          </a:xfrm>
          <a:prstGeom prst="rect">
            <a:avLst/>
          </a:prstGeom>
          <a:noFill/>
          <a:ln w="9525">
            <a:noFill/>
          </a:ln>
        </p:spPr>
        <p:txBody>
          <a:bodyPr anchor="b"/>
          <a:lstStyle/>
          <a:p>
            <a:pPr lvl="0" algn="r" eaLnBrk="1" hangingPunct="1">
              <a:spcBef>
                <a:spcPct val="0"/>
              </a:spcBef>
              <a:buClrTx/>
              <a:buFontTx/>
            </a:pPr>
            <a:fld id="{9A0DB2DC-4C9A-4742-B13C-FB6460FD3503}" type="slidenum">
              <a:rPr lang="en-US" altLang="zh-CN" sz="1200" dirty="0"/>
              <a:t>7</a:t>
            </a:fld>
            <a:endParaRPr lang="en-US" altLang="zh-CN" sz="1200" dirty="0"/>
          </a:p>
        </p:txBody>
      </p:sp>
      <p:sp>
        <p:nvSpPr>
          <p:cNvPr id="54274" name="Rectangle 2"/>
          <p:cNvSpPr>
            <a:spLocks noGrp="1" noRot="1" noChangeAspect="1" noTextEdit="1"/>
          </p:cNvSpPr>
          <p:nvPr>
            <p:ph type="sldImg"/>
          </p:nvPr>
        </p:nvSpPr>
        <p:spPr/>
      </p:sp>
      <p:sp>
        <p:nvSpPr>
          <p:cNvPr id="54275" name="Rectangle 3"/>
          <p:cNvSpPr>
            <a:spLocks noGrp="1"/>
          </p:cNvSpPr>
          <p:nvPr>
            <p:ph type="body" idx="1"/>
          </p:nvPr>
        </p:nvSpPr>
        <p:spPr/>
        <p:txBody>
          <a:bodyPr wrap="square" lIns="91440" tIns="45720" rIns="91440" bIns="45720" anchor="t"/>
          <a:lstStyle/>
          <a:p>
            <a:pPr lvl="0" eaLnBrk="1" hangingPunct="1"/>
            <a:r>
              <a:rPr lang="zh-CN" altLang="en-US"/>
              <a:t>脊椎动物</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动物：</a:t>
            </a:r>
          </a:p>
          <a:p>
            <a:r>
              <a:rPr lang="zh-CN" altLang="en-US"/>
              <a:t>结构</a:t>
            </a:r>
          </a:p>
          <a:p>
            <a:r>
              <a:rPr lang="zh-CN" altLang="en-US"/>
              <a:t>外貌</a:t>
            </a:r>
          </a:p>
          <a:p>
            <a:r>
              <a:rPr lang="zh-CN" altLang="en-US"/>
              <a:t>生存环境</a:t>
            </a:r>
          </a:p>
          <a:p>
            <a:r>
              <a:rPr lang="zh-CN" altLang="en-US"/>
              <a:t>习性</a:t>
            </a:r>
          </a:p>
          <a:p>
            <a:endParaRPr lang="zh-CN" altLang="en-US"/>
          </a:p>
          <a:p>
            <a:r>
              <a:rPr lang="zh-CN" altLang="en-US"/>
              <a:t>文档：</a:t>
            </a:r>
          </a:p>
          <a:p>
            <a:r>
              <a:rPr lang="zh-CN" altLang="en-US"/>
              <a:t>感兴趣的、不感兴趣的</a:t>
            </a:r>
          </a:p>
          <a:p>
            <a:r>
              <a:rPr lang="zh-CN" altLang="en-US"/>
              <a:t>非法的、合法的</a:t>
            </a:r>
          </a:p>
          <a:p>
            <a:endParaRPr lang="zh-CN" altLang="en-US"/>
          </a:p>
          <a:p>
            <a:r>
              <a:rPr lang="zh-CN" altLang="en-US"/>
              <a:t>人：</a:t>
            </a:r>
          </a:p>
          <a:p>
            <a:r>
              <a:rPr lang="zh-CN" altLang="en-US"/>
              <a:t>嫌疑人、非嫌疑人</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7"/>
          <p:cNvSpPr txBox="1">
            <a:spLocks noGrp="1"/>
          </p:cNvSpPr>
          <p:nvPr/>
        </p:nvSpPr>
        <p:spPr>
          <a:xfrm>
            <a:off x="3884613" y="8685213"/>
            <a:ext cx="2971800" cy="457200"/>
          </a:xfrm>
          <a:prstGeom prst="rect">
            <a:avLst/>
          </a:prstGeom>
          <a:noFill/>
          <a:ln w="9525">
            <a:noFill/>
          </a:ln>
        </p:spPr>
        <p:txBody>
          <a:bodyPr anchor="b"/>
          <a:lstStyle/>
          <a:p>
            <a:pPr lvl="0" algn="r" eaLnBrk="1" hangingPunct="1">
              <a:spcBef>
                <a:spcPct val="0"/>
              </a:spcBef>
              <a:buClrTx/>
              <a:buFontTx/>
            </a:pPr>
            <a:fld id="{9A0DB2DC-4C9A-4742-B13C-FB6460FD3503}" type="slidenum">
              <a:rPr lang="en-US" altLang="zh-CN" sz="1200" dirty="0"/>
              <a:t>9</a:t>
            </a:fld>
            <a:endParaRPr lang="en-US" altLang="zh-CN" sz="1200" dirty="0"/>
          </a:p>
        </p:txBody>
      </p:sp>
      <p:sp>
        <p:nvSpPr>
          <p:cNvPr id="56322" name="Rectangle 2"/>
          <p:cNvSpPr>
            <a:spLocks noGrp="1" noRot="1" noChangeAspect="1" noTextEdit="1"/>
          </p:cNvSpPr>
          <p:nvPr>
            <p:ph type="sldImg"/>
          </p:nvPr>
        </p:nvSpPr>
        <p:spPr/>
      </p:sp>
      <p:sp>
        <p:nvSpPr>
          <p:cNvPr id="56323" name="Rectangle 3"/>
          <p:cNvSpPr>
            <a:spLocks noGrp="1"/>
          </p:cNvSpPr>
          <p:nvPr>
            <p:ph type="body" idx="1"/>
          </p:nvPr>
        </p:nvSpPr>
        <p:spPr/>
        <p:txBody>
          <a:bodyPr wrap="square" lIns="91440" tIns="45720" rIns="91440" bIns="45720" anchor="t"/>
          <a:lstStyle/>
          <a:p>
            <a:pPr lvl="0" eaLnBrk="1" hangingPunct="1"/>
            <a:r>
              <a:rPr lang="zh-CN" altLang="en-US"/>
              <a:t>没有网络安全就没有国家安全</a:t>
            </a:r>
            <a:endParaRPr lang="en-US" altLang="zh-CN"/>
          </a:p>
          <a:p>
            <a:pPr lvl="0" eaLnBrk="1" hangingPunct="1"/>
            <a:r>
              <a:rPr lang="zh-CN" altLang="en-US"/>
              <a:t>过不了互联网这一关就过不了长期执政这一关</a:t>
            </a:r>
          </a:p>
          <a:p>
            <a:pPr lvl="0" eaLnBrk="1" hangingPunct="1"/>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p:cNvSpPr txBox="1">
            <a:spLocks noGrp="1"/>
          </p:cNvSpPr>
          <p:nvPr/>
        </p:nvSpPr>
        <p:spPr>
          <a:xfrm>
            <a:off x="3884613" y="8685213"/>
            <a:ext cx="2971800" cy="457200"/>
          </a:xfrm>
          <a:prstGeom prst="rect">
            <a:avLst/>
          </a:prstGeom>
          <a:noFill/>
          <a:ln w="9525">
            <a:noFill/>
          </a:ln>
        </p:spPr>
        <p:txBody>
          <a:bodyPr anchor="b"/>
          <a:lstStyle/>
          <a:p>
            <a:pPr lvl="0" algn="r" eaLnBrk="1" hangingPunct="1">
              <a:spcBef>
                <a:spcPct val="0"/>
              </a:spcBef>
              <a:buClrTx/>
              <a:buFontTx/>
            </a:pPr>
            <a:fld id="{9A0DB2DC-4C9A-4742-B13C-FB6460FD3503}" type="slidenum">
              <a:rPr lang="en-US" altLang="zh-CN" sz="1200" dirty="0"/>
              <a:t>10</a:t>
            </a:fld>
            <a:endParaRPr lang="en-US" altLang="zh-CN" sz="1200" dirty="0"/>
          </a:p>
        </p:txBody>
      </p:sp>
      <p:sp>
        <p:nvSpPr>
          <p:cNvPr id="58370" name="Rectangle 2"/>
          <p:cNvSpPr>
            <a:spLocks noGrp="1" noRot="1" noChangeAspect="1" noTextEdit="1"/>
          </p:cNvSpPr>
          <p:nvPr>
            <p:ph type="sldImg"/>
          </p:nvPr>
        </p:nvSpPr>
        <p:spPr/>
      </p:sp>
      <p:sp>
        <p:nvSpPr>
          <p:cNvPr id="58371" name="Rectangle 3"/>
          <p:cNvSpPr>
            <a:spLocks noGrp="1"/>
          </p:cNvSpPr>
          <p:nvPr>
            <p:ph type="body" idx="1"/>
          </p:nvPr>
        </p:nvSpPr>
        <p:spPr/>
        <p:txBody>
          <a:bodyPr wrap="square" lIns="91440" tIns="45720" rIns="91440" bIns="45720" anchor="t"/>
          <a:lstStyle/>
          <a:p>
            <a:pPr lvl="0" eaLnBrk="1" hangingPunct="1"/>
            <a:r>
              <a:rPr lang="zh-CN" altLang="en-US"/>
              <a:t>没有网络安全就没有国家安全</a:t>
            </a:r>
            <a:endParaRPr lang="en-US" altLang="zh-CN"/>
          </a:p>
          <a:p>
            <a:pPr lvl="0" eaLnBrk="1" hangingPunct="1"/>
            <a:r>
              <a:rPr lang="zh-CN" altLang="en-US"/>
              <a:t>过不了互联网这一关就过不了长期执政这一关［代表公众意志］</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28650" y="1122680"/>
            <a:ext cx="7886700" cy="2387600"/>
          </a:xfr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hasCustomPrompt="1"/>
          </p:nvPr>
        </p:nvSpPr>
        <p:spPr>
          <a:xfrm>
            <a:off x="628650" y="3602356"/>
            <a:ext cx="7886700" cy="1655445"/>
          </a:xfrm>
        </p:spPr>
        <p:txBody>
          <a:bodyPr/>
          <a:lstStyle>
            <a:lvl1pPr marL="0" indent="0" algn="ctr">
              <a:buNone/>
              <a:defRPr sz="1800">
                <a:solidFill>
                  <a:schemeClr val="tx1">
                    <a:lumMod val="50000"/>
                    <a:lumOff val="50000"/>
                  </a:schemeClr>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单击以编辑母版副标题样式</a:t>
            </a:r>
          </a:p>
        </p:txBody>
      </p:sp>
      <p:sp>
        <p:nvSpPr>
          <p:cNvPr id="4" name="日期占位符 3"/>
          <p:cNvSpPr>
            <a:spLocks noGrp="1"/>
          </p:cNvSpPr>
          <p:nvPr>
            <p:ph type="dt" sz="half" idx="10"/>
          </p:nvPr>
        </p:nvSpPr>
        <p:spPr/>
        <p:txBody>
          <a:bodyPr/>
          <a:lstStyle/>
          <a:p>
            <a:fld id="{33AE04DF-5DAF-8942-8809-7549A96DA271}" type="datetimeFigureOut">
              <a:rPr lang="zh-CN" altLang="en-US" smtClean="0"/>
              <a:t>2024/10/9</a:t>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pPr algn="r" eaLnBrk="1" hangingPunct="1">
              <a:spcBef>
                <a:spcPct val="0"/>
              </a:spcBef>
              <a:buClrTx/>
            </a:pPr>
            <a:fld id="{9A0DB2DC-4C9A-4742-B13C-FB6460FD3503}" type="slidenum">
              <a:rPr lang="en-US" altLang="zh-CN" dirty="0"/>
              <a:t>‹#›</a:t>
            </a:fld>
            <a:endParaRPr lang="en-US" altLang="zh-CN" dirty="0"/>
          </a:p>
        </p:txBody>
      </p:sp>
    </p:spTree>
  </p:cSld>
  <p:clrMapOvr>
    <a:masterClrMapping/>
  </p:clrMapOvr>
  <p:transition advClick="0"/>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3" name="内容占位符 2"/>
          <p:cNvSpPr>
            <a:spLocks noGrp="1"/>
          </p:cNvSpPr>
          <p:nvPr>
            <p:ph idx="1" hasCustomPrompt="1"/>
          </p:nvPr>
        </p:nvSpPr>
        <p:spPr>
          <a:xfrm>
            <a:off x="628650" y="327026"/>
            <a:ext cx="7886700" cy="5850255"/>
          </a:xfrm>
        </p:spPr>
        <p:txBody>
          <a:bodyPr/>
          <a:lstStyle>
            <a:lvl2pPr>
              <a:defRPr/>
            </a:lvl2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1FF4F64-6D8C-8A48-B4BA-523317561A37}" type="datetimeFigureOut">
              <a:rPr lang="zh-CN" altLang="en-US" smtClean="0"/>
              <a:t>2024/10/9</a:t>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fld id="{84C5E037-E3E3-064B-AF78-C17DBF3D0442}" type="slidenum">
              <a:rPr lang="zh-CN" altLang="en-US" smtClean="0"/>
              <a:t>‹#›</a:t>
            </a:fld>
            <a:endParaRPr lang="zh-CN" altLang="en-US"/>
          </a:p>
        </p:txBody>
      </p:sp>
      <p:cxnSp>
        <p:nvCxnSpPr>
          <p:cNvPr id="7" name="直接连接符 25"/>
          <p:cNvCxnSpPr/>
          <p:nvPr/>
        </p:nvCxnSpPr>
        <p:spPr>
          <a:xfrm>
            <a:off x="206036" y="6466563"/>
            <a:ext cx="720539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8" name="图片 7"/>
          <p:cNvPicPr>
            <a:picLocks noChangeAspect="1"/>
          </p:cNvPicPr>
          <p:nvPr/>
        </p:nvPicPr>
        <p:blipFill>
          <a:blip r:embed="rId2"/>
          <a:stretch>
            <a:fillRect/>
          </a:stretch>
        </p:blipFill>
        <p:spPr>
          <a:xfrm>
            <a:off x="7343405" y="6237278"/>
            <a:ext cx="1688365" cy="426849"/>
          </a:xfrm>
          <a:prstGeom prst="rect">
            <a:avLst/>
          </a:prstGeom>
        </p:spPr>
      </p:pic>
      <p:grpSp>
        <p:nvGrpSpPr>
          <p:cNvPr id="9" name="组合 8"/>
          <p:cNvGrpSpPr/>
          <p:nvPr/>
        </p:nvGrpSpPr>
        <p:grpSpPr>
          <a:xfrm>
            <a:off x="332185" y="866028"/>
            <a:ext cx="8452247" cy="1"/>
            <a:chOff x="442913" y="4600577"/>
            <a:chExt cx="11269662" cy="1"/>
          </a:xfrm>
        </p:grpSpPr>
        <p:cxnSp>
          <p:nvCxnSpPr>
            <p:cNvPr id="10" name="直接连接符 31"/>
            <p:cNvCxnSpPr/>
            <p:nvPr/>
          </p:nvCxnSpPr>
          <p:spPr>
            <a:xfrm>
              <a:off x="3714750" y="4600578"/>
              <a:ext cx="7997825" cy="0"/>
            </a:xfrm>
            <a:prstGeom prst="line">
              <a:avLst/>
            </a:prstGeom>
            <a:noFill/>
            <a:ln w="38100" cap="flat" cmpd="sng" algn="ctr">
              <a:gradFill>
                <a:gsLst>
                  <a:gs pos="0">
                    <a:srgbClr val="004299"/>
                  </a:gs>
                  <a:gs pos="100000">
                    <a:srgbClr val="004299">
                      <a:alpha val="0"/>
                    </a:srgbClr>
                  </a:gs>
                </a:gsLst>
                <a:lin ang="0" scaled="0"/>
              </a:gradFill>
              <a:prstDash val="solid"/>
              <a:miter lim="800000"/>
            </a:ln>
            <a:effectLst/>
          </p:spPr>
        </p:cxnSp>
        <p:cxnSp>
          <p:nvCxnSpPr>
            <p:cNvPr id="11" name="直接连接符 32"/>
            <p:cNvCxnSpPr/>
            <p:nvPr/>
          </p:nvCxnSpPr>
          <p:spPr>
            <a:xfrm>
              <a:off x="442913" y="4600577"/>
              <a:ext cx="3184207" cy="0"/>
            </a:xfrm>
            <a:prstGeom prst="line">
              <a:avLst/>
            </a:prstGeom>
            <a:noFill/>
            <a:ln w="38100" cap="flat" cmpd="sng" algn="ctr">
              <a:solidFill>
                <a:srgbClr val="C00000"/>
              </a:solidFill>
              <a:prstDash val="solid"/>
              <a:miter lim="800000"/>
            </a:ln>
            <a:effectLst/>
          </p:spPr>
        </p:cxnSp>
      </p:grpSp>
    </p:spTree>
  </p:cSld>
  <p:clrMapOvr>
    <a:masterClrMapping/>
  </p:clrMapOvr>
  <p:transition advClick="0"/>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1FF4F64-6D8C-8A48-B4BA-523317561A37}" type="datetimeFigureOut">
              <a:rPr lang="zh-CN" altLang="en-US" smtClean="0"/>
              <a:t>2024/10/9</a:t>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fld id="{84C5E037-E3E3-064B-AF78-C17DBF3D0442}" type="slidenum">
              <a:rPr lang="zh-CN" altLang="en-US" smtClean="0"/>
              <a:t>‹#›</a:t>
            </a:fld>
            <a:endParaRPr lang="zh-CN" altLang="en-US"/>
          </a:p>
        </p:txBody>
      </p:sp>
      <p:cxnSp>
        <p:nvCxnSpPr>
          <p:cNvPr id="7" name="直接连接符 25"/>
          <p:cNvCxnSpPr/>
          <p:nvPr/>
        </p:nvCxnSpPr>
        <p:spPr>
          <a:xfrm>
            <a:off x="206036" y="6466563"/>
            <a:ext cx="720539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8" name="图片 7"/>
          <p:cNvPicPr>
            <a:picLocks noChangeAspect="1"/>
          </p:cNvPicPr>
          <p:nvPr/>
        </p:nvPicPr>
        <p:blipFill>
          <a:blip r:embed="rId2"/>
          <a:stretch>
            <a:fillRect/>
          </a:stretch>
        </p:blipFill>
        <p:spPr>
          <a:xfrm>
            <a:off x="7343405" y="6237278"/>
            <a:ext cx="1688365" cy="426849"/>
          </a:xfrm>
          <a:prstGeom prst="rect">
            <a:avLst/>
          </a:prstGeom>
        </p:spPr>
      </p:pic>
      <p:grpSp>
        <p:nvGrpSpPr>
          <p:cNvPr id="9" name="组合 8"/>
          <p:cNvGrpSpPr/>
          <p:nvPr/>
        </p:nvGrpSpPr>
        <p:grpSpPr>
          <a:xfrm>
            <a:off x="332185" y="866028"/>
            <a:ext cx="8452247" cy="1"/>
            <a:chOff x="442913" y="4600577"/>
            <a:chExt cx="11269662" cy="1"/>
          </a:xfrm>
        </p:grpSpPr>
        <p:cxnSp>
          <p:nvCxnSpPr>
            <p:cNvPr id="10" name="直接连接符 31"/>
            <p:cNvCxnSpPr/>
            <p:nvPr/>
          </p:nvCxnSpPr>
          <p:spPr>
            <a:xfrm>
              <a:off x="3714750" y="4600578"/>
              <a:ext cx="7997825" cy="0"/>
            </a:xfrm>
            <a:prstGeom prst="line">
              <a:avLst/>
            </a:prstGeom>
            <a:noFill/>
            <a:ln w="38100" cap="flat" cmpd="sng" algn="ctr">
              <a:gradFill>
                <a:gsLst>
                  <a:gs pos="0">
                    <a:srgbClr val="004299"/>
                  </a:gs>
                  <a:gs pos="100000">
                    <a:srgbClr val="004299">
                      <a:alpha val="0"/>
                    </a:srgbClr>
                  </a:gs>
                </a:gsLst>
                <a:lin ang="0" scaled="0"/>
              </a:gradFill>
              <a:prstDash val="solid"/>
              <a:miter lim="800000"/>
            </a:ln>
            <a:effectLst/>
          </p:spPr>
        </p:cxnSp>
        <p:cxnSp>
          <p:nvCxnSpPr>
            <p:cNvPr id="11" name="直接连接符 32"/>
            <p:cNvCxnSpPr/>
            <p:nvPr/>
          </p:nvCxnSpPr>
          <p:spPr>
            <a:xfrm>
              <a:off x="442913" y="4600577"/>
              <a:ext cx="3184207" cy="0"/>
            </a:xfrm>
            <a:prstGeom prst="line">
              <a:avLst/>
            </a:prstGeom>
            <a:noFill/>
            <a:ln w="38100" cap="flat" cmpd="sng" algn="ctr">
              <a:solidFill>
                <a:srgbClr val="C00000"/>
              </a:solidFill>
              <a:prstDash val="solid"/>
              <a:miter lim="800000"/>
            </a:ln>
            <a:effectLst/>
          </p:spPr>
        </p:cxnSp>
      </p:grpSp>
    </p:spTree>
  </p:cSld>
  <p:clrMapOvr>
    <a:masterClrMapping/>
  </p:clrMapOvr>
  <p:transition advClick="0"/>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5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90204" pitchFamily="34" charset="0"/>
                <a:ea typeface="华文楷体" panose="02010600040101010101" pitchFamily="2" charset="-122"/>
                <a:sym typeface="Arial" panose="020B0604020202090204" pitchFamily="34" charset="0"/>
              </a:rPr>
              <a:t>‹#›</a:t>
            </a:fld>
            <a:endParaRPr lang="zh-CN" altLang="en-US">
              <a:solidFill>
                <a:srgbClr val="000000"/>
              </a:solidFill>
              <a:latin typeface="Arial" panose="020B060402020209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t>2024/10/9</a:t>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t>‹#›</a:t>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transition advClick="0"/>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4" name="日期占位符 3"/>
          <p:cNvSpPr>
            <a:spLocks noGrp="1" noChangeArrowheads="1"/>
          </p:cNvSpPr>
          <p:nvPr>
            <p:ph type="dt" sz="half" idx="10"/>
          </p:nvPr>
        </p:nvSpPr>
        <p:spPr/>
        <p:txBody>
          <a:bodyPr/>
          <a:lstStyle>
            <a:lvl1pPr>
              <a:defRPr/>
            </a:lvl1pPr>
          </a:lstStyle>
          <a:p>
            <a:fld id="{F2B3A974-94E0-784F-B3DA-96F1FF8FB45F}" type="datetimeFigureOut">
              <a:rPr lang="zh-CN" altLang="en-US"/>
              <a:t>2024/10/9</a:t>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幻灯片编号占位符 5"/>
          <p:cNvSpPr>
            <a:spLocks noGrp="1" noChangeArrowheads="1"/>
          </p:cNvSpPr>
          <p:nvPr>
            <p:ph type="sldNum" sz="quarter" idx="12"/>
          </p:nvPr>
        </p:nvSpPr>
        <p:spPr/>
        <p:txBody>
          <a:bodyPr/>
          <a:lstStyle>
            <a:lvl1pPr>
              <a:defRPr/>
            </a:lvl1pPr>
          </a:lstStyle>
          <a:p>
            <a:fld id="{4E80919B-B4AB-9741-8558-9504775A5039}" type="slidenum">
              <a:rPr lang="zh-CN" altLang="en-US"/>
              <a:t>‹#›</a:t>
            </a:fld>
            <a:endParaRPr lang="zh-CN" altLang="en-US"/>
          </a:p>
        </p:txBody>
      </p:sp>
    </p:spTree>
  </p:cSld>
  <p:clrMapOvr>
    <a:masterClrMapping/>
  </p:clrMapOvr>
  <p:transition advClick="0"/>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fld id="{E923FF57-9DF0-4B44-A3E0-A5834B15D24F}" type="datetimeFigureOut">
              <a:rPr lang="zh-CN" altLang="en-US"/>
              <a:t>2024/10/9</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lgn="r" eaLnBrk="1" hangingPunct="1">
              <a:spcBef>
                <a:spcPct val="0"/>
              </a:spcBef>
              <a:buClrTx/>
            </a:pPr>
            <a:fld id="{9A0DB2DC-4C9A-4742-B13C-FB6460FD3503}" type="slidenum">
              <a:rPr lang="en-US" altLang="zh-CN" dirty="0"/>
              <a:t>‹#›</a:t>
            </a:fld>
            <a:endParaRPr lang="en-US" altLang="zh-CN" dirty="0"/>
          </a:p>
        </p:txBody>
      </p:sp>
    </p:spTree>
  </p:cSld>
  <p:clrMapOvr>
    <a:masterClrMapping/>
  </p:clrMapOvr>
  <p:transition advClick="0"/>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fld id="{4C6DB4B6-99EF-E34F-A458-571EFDA1439C}" type="datetimeFigureOut">
              <a:rPr lang="zh-CN" altLang="en-US"/>
              <a:t>2024/10/9</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lgn="r" eaLnBrk="1" hangingPunct="1">
              <a:spcBef>
                <a:spcPct val="0"/>
              </a:spcBef>
              <a:buClrTx/>
            </a:pPr>
            <a:fld id="{9A0DB2DC-4C9A-4742-B13C-FB6460FD3503}" type="slidenum">
              <a:rPr lang="en-US" altLang="zh-CN" dirty="0"/>
              <a:t>‹#›</a:t>
            </a:fld>
            <a:endParaRPr lang="en-US" altLang="zh-CN" dirty="0"/>
          </a:p>
        </p:txBody>
      </p:sp>
    </p:spTree>
  </p:cSld>
  <p:clrMapOvr>
    <a:masterClrMapping/>
  </p:clrMapOvr>
  <p:transition advClick="0"/>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6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90204" pitchFamily="34" charset="0"/>
                <a:ea typeface="华文楷体" panose="02010600040101010101" pitchFamily="2" charset="-122"/>
                <a:sym typeface="Arial" panose="020B0604020202090204" pitchFamily="34" charset="0"/>
              </a:rPr>
              <a:t>‹#›</a:t>
            </a:fld>
            <a:endParaRPr lang="zh-CN" altLang="en-US">
              <a:solidFill>
                <a:srgbClr val="000000"/>
              </a:solidFill>
              <a:latin typeface="Arial" panose="020B060402020209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t>2024/10/9</a:t>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t>‹#›</a:t>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transition advClick="0"/>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7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90204" pitchFamily="34" charset="0"/>
                <a:ea typeface="华文楷体" panose="02010600040101010101" pitchFamily="2" charset="-122"/>
                <a:sym typeface="Arial" panose="020B0604020202090204" pitchFamily="34" charset="0"/>
              </a:rPr>
              <a:t>‹#›</a:t>
            </a:fld>
            <a:endParaRPr lang="zh-CN" altLang="en-US">
              <a:solidFill>
                <a:srgbClr val="000000"/>
              </a:solidFill>
              <a:latin typeface="Arial" panose="020B060402020209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t>2024/10/9</a:t>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t>‹#›</a:t>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transition advClick="0"/>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自定义版式">
    <p:spTree>
      <p:nvGrpSpPr>
        <p:cNvPr id="1" name=""/>
        <p:cNvGrpSpPr/>
        <p:nvPr/>
      </p:nvGrpSpPr>
      <p:grpSpPr>
        <a:xfrm>
          <a:off x="0" y="0"/>
          <a:ext cx="0" cy="0"/>
          <a:chOff x="0" y="0"/>
          <a:chExt cx="0" cy="0"/>
        </a:xfrm>
      </p:grpSpPr>
      <p:sp>
        <p:nvSpPr>
          <p:cNvPr id="2" name="灯片编号占位符 5"/>
          <p:cNvSpPr txBox="1"/>
          <p:nvPr/>
        </p:nvSpPr>
        <p:spPr>
          <a:xfrm>
            <a:off x="6875463" y="6519863"/>
            <a:ext cx="2133600" cy="365125"/>
          </a:xfrm>
          <a:prstGeom prst="rect">
            <a:avLst/>
          </a:prstGeom>
        </p:spPr>
        <p:txBody>
          <a:bodyPr anchor="ctr"/>
          <a:lstStyle>
            <a:lvl1pPr eaLnBrk="0" hangingPunct="0">
              <a:defRPr>
                <a:solidFill>
                  <a:schemeClr val="tx1"/>
                </a:solidFill>
                <a:latin typeface="Arial" panose="020B0604020202090204" pitchFamily="34" charset="0"/>
                <a:ea typeface="宋体" pitchFamily="2" charset="-122"/>
                <a:cs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algn="r" eaLnBrk="1" hangingPunct="1"/>
            <a:fld id="{49D632F2-D304-9B40-98EA-D3D58DA80E65}" type="slidenum">
              <a:rPr lang="zh-CN" altLang="en-US" sz="1600">
                <a:latin typeface="Arial Unicode MS" panose="020B0604020202020204" charset="-122"/>
                <a:cs typeface="Arial Unicode MS" panose="020B0604020202020204" charset="-122"/>
              </a:rPr>
              <a:t>‹#›</a:t>
            </a:fld>
            <a:r>
              <a:rPr lang="en-US" altLang="zh-CN" sz="1600">
                <a:latin typeface="Arial Unicode MS" panose="020B0604020202020204" charset="-122"/>
                <a:cs typeface="Arial Unicode MS" panose="020B0604020202020204" charset="-122"/>
              </a:rPr>
              <a:t>/43</a:t>
            </a:r>
          </a:p>
        </p:txBody>
      </p:sp>
    </p:spTree>
  </p:cSld>
  <p:clrMapOvr>
    <a:overrideClrMapping bg1="lt1" tx1="dk1" bg2="lt2" tx2="dk2" accent1="accent1" accent2="accent2" accent3="accent3" accent4="accent4" accent5="accent5" accent6="accent6" hlink="hlink" folHlink="folHlink"/>
  </p:clrMapOvr>
  <p:transition advClick="0"/>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8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90204" pitchFamily="34" charset="0"/>
                <a:ea typeface="华文楷体" panose="02010600040101010101" pitchFamily="2" charset="-122"/>
                <a:sym typeface="Arial" panose="020B0604020202090204" pitchFamily="34" charset="0"/>
              </a:rPr>
              <a:t>‹#›</a:t>
            </a:fld>
            <a:endParaRPr lang="zh-CN" altLang="en-US">
              <a:solidFill>
                <a:srgbClr val="000000"/>
              </a:solidFill>
              <a:latin typeface="Arial" panose="020B060402020209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t>2024/10/9</a:t>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t>‹#›</a:t>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transition advClick="0"/>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197485"/>
            <a:ext cx="7886700" cy="1325563"/>
          </a:xfrm>
        </p:spPr>
        <p:txBody>
          <a:bodyPr anchor="b" anchorCtr="0"/>
          <a:lstStyle/>
          <a:p>
            <a:r>
              <a:rPr lang="zh-CN" altLang="en-US"/>
              <a:t>单击此处编辑母版标题样式</a:t>
            </a:r>
          </a:p>
        </p:txBody>
      </p:sp>
      <p:sp>
        <p:nvSpPr>
          <p:cNvPr id="3" name="内容占位符 2"/>
          <p:cNvSpPr>
            <a:spLocks noGrp="1"/>
          </p:cNvSpPr>
          <p:nvPr>
            <p:ph idx="1" hasCustomPrompt="1"/>
          </p:nvPr>
        </p:nvSpPr>
        <p:spPr>
          <a:xfrm>
            <a:off x="628650" y="1702436"/>
            <a:ext cx="7886700" cy="4474845"/>
          </a:xfrm>
        </p:spPr>
        <p:txBody>
          <a:bodyPr/>
          <a:lstStyle>
            <a:lvl2pPr>
              <a:defRPr/>
            </a:lvl2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1404AE7-26EC-0148-A357-DD3C7FD71093}" type="datetimeFigureOut">
              <a:rPr lang="zh-CN" altLang="en-US" smtClean="0"/>
              <a:t>2024/10/9</a:t>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pPr algn="r" eaLnBrk="1" hangingPunct="1">
              <a:spcBef>
                <a:spcPct val="0"/>
              </a:spcBef>
              <a:buClrTx/>
            </a:pPr>
            <a:fld id="{9A0DB2DC-4C9A-4742-B13C-FB6460FD3503}" type="slidenum">
              <a:rPr lang="en-US" altLang="zh-CN" dirty="0"/>
              <a:t>‹#›</a:t>
            </a:fld>
            <a:endParaRPr lang="en-US" altLang="zh-CN" dirty="0"/>
          </a:p>
        </p:txBody>
      </p:sp>
    </p:spTree>
  </p:cSld>
  <p:clrMapOvr>
    <a:masterClrMapping/>
  </p:clrMapOvr>
  <p:transition advClick="0"/>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9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90204" pitchFamily="34" charset="0"/>
                <a:ea typeface="华文楷体" panose="02010600040101010101" pitchFamily="2" charset="-122"/>
                <a:sym typeface="Arial" panose="020B0604020202090204" pitchFamily="34" charset="0"/>
              </a:rPr>
              <a:t>‹#›</a:t>
            </a:fld>
            <a:endParaRPr lang="zh-CN" altLang="en-US">
              <a:solidFill>
                <a:srgbClr val="000000"/>
              </a:solidFill>
              <a:latin typeface="Arial" panose="020B060402020209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t>2024/10/9</a:t>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t>‹#›</a:t>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transition advClick="0"/>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0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90204" pitchFamily="34" charset="0"/>
                <a:ea typeface="华文楷体" panose="02010600040101010101" pitchFamily="2" charset="-122"/>
                <a:sym typeface="Arial" panose="020B0604020202090204" pitchFamily="34" charset="0"/>
              </a:rPr>
              <a:t>‹#›</a:t>
            </a:fld>
            <a:endParaRPr lang="zh-CN" altLang="en-US">
              <a:solidFill>
                <a:srgbClr val="000000"/>
              </a:solidFill>
              <a:latin typeface="Arial" panose="020B060402020209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t>2024/10/9</a:t>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t>‹#›</a:t>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transition advClick="0"/>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2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90204" pitchFamily="34" charset="0"/>
                <a:ea typeface="华文楷体" panose="02010600040101010101" pitchFamily="2" charset="-122"/>
                <a:sym typeface="Arial" panose="020B0604020202090204" pitchFamily="34" charset="0"/>
              </a:rPr>
              <a:t>‹#›</a:t>
            </a:fld>
            <a:endParaRPr lang="zh-CN" altLang="en-US">
              <a:solidFill>
                <a:srgbClr val="000000"/>
              </a:solidFill>
              <a:latin typeface="Arial" panose="020B060402020209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t>2024/10/9</a:t>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t>‹#›</a:t>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transition advClick="0"/>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3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90204" pitchFamily="34" charset="0"/>
                <a:ea typeface="华文楷体" panose="02010600040101010101" pitchFamily="2" charset="-122"/>
                <a:sym typeface="Arial" panose="020B0604020202090204" pitchFamily="34" charset="0"/>
              </a:rPr>
              <a:t>‹#›</a:t>
            </a:fld>
            <a:endParaRPr lang="zh-CN" altLang="en-US">
              <a:solidFill>
                <a:srgbClr val="000000"/>
              </a:solidFill>
              <a:latin typeface="Arial" panose="020B060402020209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t>2024/10/9</a:t>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t>‹#›</a:t>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transition advClick="0"/>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4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90204" pitchFamily="34" charset="0"/>
                <a:ea typeface="华文楷体" panose="02010600040101010101" pitchFamily="2" charset="-122"/>
                <a:sym typeface="Arial" panose="020B0604020202090204" pitchFamily="34" charset="0"/>
              </a:rPr>
              <a:t>‹#›</a:t>
            </a:fld>
            <a:endParaRPr lang="zh-CN" altLang="en-US">
              <a:solidFill>
                <a:srgbClr val="000000"/>
              </a:solidFill>
              <a:latin typeface="Arial" panose="020B060402020209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t>2024/10/9</a:t>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t>‹#›</a:t>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transition advClick="0"/>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5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90204" pitchFamily="34" charset="0"/>
                <a:ea typeface="华文楷体" panose="02010600040101010101" pitchFamily="2" charset="-122"/>
                <a:sym typeface="Arial" panose="020B0604020202090204" pitchFamily="34" charset="0"/>
              </a:rPr>
              <a:t>‹#›</a:t>
            </a:fld>
            <a:endParaRPr lang="zh-CN" altLang="en-US">
              <a:solidFill>
                <a:srgbClr val="000000"/>
              </a:solidFill>
              <a:latin typeface="Arial" panose="020B060402020209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t>2024/10/9</a:t>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t>‹#›</a:t>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transition advClick="0"/>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6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90204" pitchFamily="34" charset="0"/>
                <a:ea typeface="华文楷体" panose="02010600040101010101" pitchFamily="2" charset="-122"/>
                <a:sym typeface="Arial" panose="020B0604020202090204" pitchFamily="34" charset="0"/>
              </a:rPr>
              <a:t>‹#›</a:t>
            </a:fld>
            <a:endParaRPr lang="zh-CN" altLang="en-US">
              <a:solidFill>
                <a:srgbClr val="000000"/>
              </a:solidFill>
              <a:latin typeface="Arial" panose="020B060402020209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t>2024/10/9</a:t>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t>‹#›</a:t>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transition advClick="0"/>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8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90204" pitchFamily="34" charset="0"/>
                <a:ea typeface="华文楷体" panose="02010600040101010101" pitchFamily="2" charset="-122"/>
                <a:sym typeface="Arial" panose="020B0604020202090204" pitchFamily="34" charset="0"/>
              </a:rPr>
              <a:t>‹#›</a:t>
            </a:fld>
            <a:endParaRPr lang="zh-CN" altLang="en-US">
              <a:solidFill>
                <a:srgbClr val="000000"/>
              </a:solidFill>
              <a:latin typeface="Arial" panose="020B060402020209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t>2024/10/9</a:t>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t>‹#›</a:t>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transition advClick="0"/>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9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90204" pitchFamily="34" charset="0"/>
                <a:ea typeface="华文楷体" panose="02010600040101010101" pitchFamily="2" charset="-122"/>
                <a:sym typeface="Arial" panose="020B0604020202090204" pitchFamily="34" charset="0"/>
              </a:rPr>
              <a:t>‹#›</a:t>
            </a:fld>
            <a:endParaRPr lang="zh-CN" altLang="en-US">
              <a:solidFill>
                <a:srgbClr val="000000"/>
              </a:solidFill>
              <a:latin typeface="Arial" panose="020B060402020209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t>2024/10/9</a:t>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t>‹#›</a:t>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transition advClick="0"/>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20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90204" pitchFamily="34" charset="0"/>
                <a:ea typeface="华文楷体" panose="02010600040101010101" pitchFamily="2" charset="-122"/>
                <a:sym typeface="Arial" panose="020B0604020202090204" pitchFamily="34" charset="0"/>
              </a:rPr>
              <a:t>‹#›</a:t>
            </a:fld>
            <a:endParaRPr lang="zh-CN" altLang="en-US">
              <a:solidFill>
                <a:srgbClr val="000000"/>
              </a:solidFill>
              <a:latin typeface="Arial" panose="020B060402020209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t>2024/10/9</a:t>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t>‹#›</a:t>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transition advClick="0"/>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8650" y="2959100"/>
            <a:ext cx="7886700" cy="2781300"/>
          </a:xfrm>
        </p:spPr>
        <p:txBody>
          <a:bodyPr anchor="t" anchorCtr="0"/>
          <a:lstStyle>
            <a:lvl1pPr>
              <a:defRPr sz="3600"/>
            </a:lvl1pPr>
          </a:lstStyle>
          <a:p>
            <a:r>
              <a:rPr lang="zh-CN" altLang="en-US"/>
              <a:t>单击此处编辑母版标题样式</a:t>
            </a:r>
          </a:p>
        </p:txBody>
      </p:sp>
      <p:sp>
        <p:nvSpPr>
          <p:cNvPr id="3" name="文本占位符 2"/>
          <p:cNvSpPr>
            <a:spLocks noGrp="1"/>
          </p:cNvSpPr>
          <p:nvPr>
            <p:ph type="body" idx="1" hasCustomPrompt="1"/>
          </p:nvPr>
        </p:nvSpPr>
        <p:spPr>
          <a:xfrm>
            <a:off x="628650" y="1722121"/>
            <a:ext cx="7886700" cy="1102995"/>
          </a:xfrm>
        </p:spPr>
        <p:txBody>
          <a:bodyPr lIns="144145" anchor="b" anchorCtr="0"/>
          <a:lstStyle>
            <a:lvl1pPr marL="0" indent="0">
              <a:buNone/>
              <a:defRPr sz="1800">
                <a:solidFill>
                  <a:schemeClr val="tx1">
                    <a:lumMod val="50000"/>
                    <a:lumOff val="50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C4D1EEEB-2E2A-DF4A-9E58-105270FF4219}" type="datetimeFigureOut">
              <a:rPr lang="zh-CN" altLang="en-US" smtClean="0"/>
              <a:t>2024/10/9</a:t>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pPr algn="r" eaLnBrk="1" hangingPunct="1">
              <a:spcBef>
                <a:spcPct val="0"/>
              </a:spcBef>
              <a:buClrTx/>
            </a:pPr>
            <a:fld id="{9A0DB2DC-4C9A-4742-B13C-FB6460FD3503}" type="slidenum">
              <a:rPr lang="en-US" altLang="zh-CN" dirty="0"/>
              <a:t>‹#›</a:t>
            </a:fld>
            <a:endParaRPr lang="en-US" altLang="zh-CN" dirty="0"/>
          </a:p>
        </p:txBody>
      </p:sp>
    </p:spTree>
  </p:cSld>
  <p:clrMapOvr>
    <a:masterClrMapping/>
  </p:clrMapOvr>
  <p:transition advClick="0"/>
  <p:hf sldNum="0"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21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90204" pitchFamily="34" charset="0"/>
                <a:ea typeface="华文楷体" panose="02010600040101010101" pitchFamily="2" charset="-122"/>
                <a:sym typeface="Arial" panose="020B0604020202090204" pitchFamily="34" charset="0"/>
              </a:rPr>
              <a:t>‹#›</a:t>
            </a:fld>
            <a:endParaRPr lang="zh-CN" altLang="en-US">
              <a:solidFill>
                <a:srgbClr val="000000"/>
              </a:solidFill>
              <a:latin typeface="Arial" panose="020B060402020209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t>2024/10/9</a:t>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t>‹#›</a:t>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transition advClick="0"/>
  <p:hf sldNum="0"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22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90204" pitchFamily="34" charset="0"/>
                <a:ea typeface="华文楷体" panose="02010600040101010101" pitchFamily="2" charset="-122"/>
                <a:sym typeface="Arial" panose="020B0604020202090204" pitchFamily="34" charset="0"/>
              </a:rPr>
              <a:t>‹#›</a:t>
            </a:fld>
            <a:endParaRPr lang="zh-CN" altLang="en-US">
              <a:solidFill>
                <a:srgbClr val="000000"/>
              </a:solidFill>
              <a:latin typeface="Arial" panose="020B060402020209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t>2024/10/9</a:t>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t>‹#›</a:t>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transition advClick="0"/>
  <p:hf sldNum="0"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23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90204" pitchFamily="34" charset="0"/>
                <a:ea typeface="华文楷体" panose="02010600040101010101" pitchFamily="2" charset="-122"/>
                <a:sym typeface="Arial" panose="020B0604020202090204" pitchFamily="34" charset="0"/>
              </a:rPr>
              <a:t>‹#›</a:t>
            </a:fld>
            <a:endParaRPr lang="zh-CN" altLang="en-US">
              <a:solidFill>
                <a:srgbClr val="000000"/>
              </a:solidFill>
              <a:latin typeface="Arial" panose="020B060402020209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t>2024/10/9</a:t>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t>‹#›</a:t>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transition advClick="0"/>
  <p:hf sldNum="0"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type="txAndObj" preserve="1">
  <p:cSld name="标题、文本和内容">
    <p:spTree>
      <p:nvGrpSpPr>
        <p:cNvPr id="1" name=""/>
        <p:cNvGrpSpPr/>
        <p:nvPr/>
      </p:nvGrpSpPr>
      <p:grpSpPr>
        <a:xfrm>
          <a:off x="0" y="0"/>
          <a:ext cx="0" cy="0"/>
          <a:chOff x="0" y="0"/>
          <a:chExt cx="0" cy="0"/>
        </a:xfrm>
      </p:grpSpPr>
      <p:sp>
        <p:nvSpPr>
          <p:cNvPr id="2" name="标题 1"/>
          <p:cNvSpPr>
            <a:spLocks noGrp="1"/>
          </p:cNvSpPr>
          <p:nvPr>
            <p:ph type="title"/>
          </p:nvPr>
        </p:nvSpPr>
        <p:spPr>
          <a:xfrm>
            <a:off x="228600" y="76200"/>
            <a:ext cx="8534400" cy="685800"/>
          </a:xfrm>
        </p:spPr>
        <p:txBody>
          <a:bodyPr/>
          <a:lstStyle/>
          <a:p>
            <a:r>
              <a:rPr lang="zh-CN" altLang="en-US"/>
              <a:t>单击此处编辑母版标题样式</a:t>
            </a:r>
          </a:p>
        </p:txBody>
      </p:sp>
      <p:sp>
        <p:nvSpPr>
          <p:cNvPr id="3" name="文本占位符 2"/>
          <p:cNvSpPr>
            <a:spLocks noGrp="1"/>
          </p:cNvSpPr>
          <p:nvPr>
            <p:ph type="body" sz="half" idx="1"/>
          </p:nvPr>
        </p:nvSpPr>
        <p:spPr>
          <a:xfrm>
            <a:off x="228600" y="762000"/>
            <a:ext cx="4210050" cy="57150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4591050" y="762000"/>
            <a:ext cx="4211638" cy="57150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85800" y="838200"/>
            <a:ext cx="7772400" cy="1143000"/>
          </a:xfrm>
        </p:spPr>
        <p:txBody>
          <a:bodyPr/>
          <a:lstStyle/>
          <a:p>
            <a:r>
              <a:rPr lang="zh-CN" altLang="en-US"/>
              <a:t>单击此处编辑母版标题样式</a:t>
            </a:r>
          </a:p>
        </p:txBody>
      </p:sp>
      <p:sp>
        <p:nvSpPr>
          <p:cNvPr id="3" name="表格占位符 2"/>
          <p:cNvSpPr>
            <a:spLocks noGrp="1"/>
          </p:cNvSpPr>
          <p:nvPr>
            <p:ph type="tbl" idx="1"/>
          </p:nvPr>
        </p:nvSpPr>
        <p:spPr>
          <a:xfrm>
            <a:off x="685800" y="2057400"/>
            <a:ext cx="7772400" cy="4114800"/>
          </a:xfrm>
        </p:spPr>
        <p:txBody>
          <a:bodyPr/>
          <a:lstStyle/>
          <a:p>
            <a:endParaRPr lang="zh-CN" altLang="en-US"/>
          </a:p>
        </p:txBody>
      </p:sp>
    </p:spTree>
  </p:cSld>
  <p:clrMapOvr>
    <a:masterClrMapping/>
  </p:clrMapOvr>
  <p:transition advClick="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ctr">
              <a:defRPr/>
            </a:lvl1pPr>
          </a:lstStyle>
          <a:p>
            <a:r>
              <a:rPr lang="zh-CN" altLang="en-US"/>
              <a:t>单击此处编辑母版标题样式</a:t>
            </a:r>
          </a:p>
        </p:txBody>
      </p:sp>
      <p:sp>
        <p:nvSpPr>
          <p:cNvPr id="3" name="内容占位符 2"/>
          <p:cNvSpPr>
            <a:spLocks noGrp="1"/>
          </p:cNvSpPr>
          <p:nvPr>
            <p:ph sz="half" idx="1" hasCustomPrompt="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335DA5F-FC16-9841-AD03-8B8DB561F239}" type="datetimeFigureOut">
              <a:rPr lang="zh-CN" altLang="en-US" smtClean="0"/>
              <a:t>2024/10/9</a:t>
            </a:fld>
            <a:endParaRPr lang="zh-CN" altLang="en-US"/>
          </a:p>
        </p:txBody>
      </p:sp>
      <p:sp>
        <p:nvSpPr>
          <p:cNvPr id="6" name="页脚占位符 5"/>
          <p:cNvSpPr>
            <a:spLocks noGrp="1"/>
          </p:cNvSpPr>
          <p:nvPr>
            <p:ph type="ftr" sz="quarter" idx="11"/>
          </p:nvPr>
        </p:nvSpPr>
        <p:spPr/>
        <p:txBody>
          <a:bodyPr/>
          <a:lstStyle/>
          <a:p>
            <a:pPr>
              <a:defRPr/>
            </a:pPr>
            <a:endParaRPr lang="zh-CN" altLang="en-US"/>
          </a:p>
        </p:txBody>
      </p:sp>
      <p:sp>
        <p:nvSpPr>
          <p:cNvPr id="7" name="灯片编号占位符 6"/>
          <p:cNvSpPr>
            <a:spLocks noGrp="1"/>
          </p:cNvSpPr>
          <p:nvPr>
            <p:ph type="sldNum" sz="quarter" idx="12"/>
          </p:nvPr>
        </p:nvSpPr>
        <p:spPr/>
        <p:txBody>
          <a:bodyPr/>
          <a:lstStyle/>
          <a:p>
            <a:pPr algn="r" eaLnBrk="1" hangingPunct="1">
              <a:spcBef>
                <a:spcPct val="0"/>
              </a:spcBef>
              <a:buClrTx/>
            </a:pPr>
            <a:fld id="{9A0DB2DC-4C9A-4742-B13C-FB6460FD3503}" type="slidenum">
              <a:rPr lang="en-US" altLang="zh-CN" dirty="0"/>
              <a:t>‹#›</a:t>
            </a:fld>
            <a:endParaRPr lang="en-US" altLang="zh-CN" dirty="0"/>
          </a:p>
        </p:txBody>
      </p:sp>
    </p:spTree>
  </p:cSld>
  <p:clrMapOvr>
    <a:masterClrMapping/>
  </p:clrMapOvr>
  <p:transition advClick="0"/>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079" y="365125"/>
            <a:ext cx="7886700" cy="800100"/>
          </a:xfrm>
        </p:spPr>
        <p:txBody>
          <a:bodyPr anchor="ctr" anchorCtr="0"/>
          <a:lstStyle>
            <a:lvl1pPr algn="ctr">
              <a:defRPr/>
            </a:lvl1pPr>
          </a:lstStyle>
          <a:p>
            <a:r>
              <a:rPr lang="zh-CN" altLang="en-US"/>
              <a:t>单击此处编辑母版标题样式</a:t>
            </a:r>
          </a:p>
        </p:txBody>
      </p:sp>
      <p:sp>
        <p:nvSpPr>
          <p:cNvPr id="3" name="文本占位符 2"/>
          <p:cNvSpPr>
            <a:spLocks noGrp="1"/>
          </p:cNvSpPr>
          <p:nvPr>
            <p:ph type="body" idx="1" hasCustomPrompt="1"/>
          </p:nvPr>
        </p:nvSpPr>
        <p:spPr>
          <a:xfrm>
            <a:off x="629602" y="1482091"/>
            <a:ext cx="3915728" cy="823595"/>
          </a:xfrm>
        </p:spPr>
        <p:txBody>
          <a:bodyPr anchor="ctr" anchorCtr="0"/>
          <a:lstStyle>
            <a:lvl1pPr marL="0" indent="0">
              <a:buNone/>
              <a:defRPr sz="2400">
                <a:solidFill>
                  <a:srgbClr val="0070C0"/>
                </a:solidFill>
              </a:defRPr>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编辑母版文本样式</a:t>
            </a:r>
          </a:p>
        </p:txBody>
      </p:sp>
      <p:sp>
        <p:nvSpPr>
          <p:cNvPr id="4" name="内容占位符 3"/>
          <p:cNvSpPr>
            <a:spLocks noGrp="1"/>
          </p:cNvSpPr>
          <p:nvPr>
            <p:ph sz="half" idx="2" hasCustomPrompt="1"/>
          </p:nvPr>
        </p:nvSpPr>
        <p:spPr>
          <a:xfrm>
            <a:off x="628650" y="2368551"/>
            <a:ext cx="3916680" cy="3820795"/>
          </a:xfrm>
        </p:spPr>
        <p:txBody>
          <a:bodyPr/>
          <a:lstStyle>
            <a:lvl1pPr>
              <a:defRPr sz="2100"/>
            </a:lvl1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4692492" y="1482091"/>
            <a:ext cx="3822859" cy="823595"/>
          </a:xfrm>
        </p:spPr>
        <p:txBody>
          <a:bodyPr anchor="ctr" anchorCtr="0"/>
          <a:lstStyle>
            <a:lvl1pPr marL="0" indent="0">
              <a:buNone/>
              <a:defRPr sz="2400">
                <a:solidFill>
                  <a:srgbClr val="0070C0"/>
                </a:solidFill>
              </a:defRPr>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编辑母版文本样式</a:t>
            </a:r>
          </a:p>
        </p:txBody>
      </p:sp>
      <p:sp>
        <p:nvSpPr>
          <p:cNvPr id="6" name="内容占位符 5"/>
          <p:cNvSpPr>
            <a:spLocks noGrp="1"/>
          </p:cNvSpPr>
          <p:nvPr>
            <p:ph sz="quarter" idx="4" hasCustomPrompt="1"/>
          </p:nvPr>
        </p:nvSpPr>
        <p:spPr>
          <a:xfrm>
            <a:off x="4692492" y="2368551"/>
            <a:ext cx="3822859" cy="3820795"/>
          </a:xfrm>
        </p:spPr>
        <p:txBody>
          <a:bodyPr/>
          <a:lstStyle>
            <a:lvl1pPr>
              <a:defRPr sz="2100"/>
            </a:lvl1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5E08765-4B7D-2143-8328-FBBE326002BF}" type="datetimeFigureOut">
              <a:rPr lang="zh-CN" altLang="en-US" smtClean="0"/>
              <a:t>2024/10/9</a:t>
            </a:fld>
            <a:endParaRPr lang="zh-CN" altLang="en-US"/>
          </a:p>
        </p:txBody>
      </p:sp>
      <p:sp>
        <p:nvSpPr>
          <p:cNvPr id="8" name="页脚占位符 7"/>
          <p:cNvSpPr>
            <a:spLocks noGrp="1"/>
          </p:cNvSpPr>
          <p:nvPr>
            <p:ph type="ftr" sz="quarter" idx="11"/>
          </p:nvPr>
        </p:nvSpPr>
        <p:spPr/>
        <p:txBody>
          <a:bodyPr/>
          <a:lstStyle/>
          <a:p>
            <a:pPr>
              <a:defRPr/>
            </a:pPr>
            <a:endParaRPr lang="zh-CN" altLang="en-US"/>
          </a:p>
        </p:txBody>
      </p:sp>
      <p:sp>
        <p:nvSpPr>
          <p:cNvPr id="9" name="灯片编号占位符 8"/>
          <p:cNvSpPr>
            <a:spLocks noGrp="1"/>
          </p:cNvSpPr>
          <p:nvPr>
            <p:ph type="sldNum" sz="quarter" idx="12"/>
          </p:nvPr>
        </p:nvSpPr>
        <p:spPr/>
        <p:txBody>
          <a:bodyPr/>
          <a:lstStyle/>
          <a:p>
            <a:pPr algn="r" eaLnBrk="1" hangingPunct="1">
              <a:spcBef>
                <a:spcPct val="0"/>
              </a:spcBef>
              <a:buClrTx/>
            </a:pPr>
            <a:fld id="{9A0DB2DC-4C9A-4742-B13C-FB6460FD3503}" type="slidenum">
              <a:rPr lang="en-US" altLang="zh-CN" dirty="0"/>
              <a:t>‹#›</a:t>
            </a:fld>
            <a:endParaRPr lang="en-US" altLang="zh-CN" dirty="0"/>
          </a:p>
        </p:txBody>
      </p:sp>
    </p:spTree>
  </p:cSld>
  <p:clrMapOvr>
    <a:masterClrMapping/>
  </p:clrMapOvr>
  <p:transition advClick="0"/>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197485"/>
            <a:ext cx="7886700" cy="1325563"/>
          </a:xfrm>
        </p:spPr>
        <p:txBody>
          <a:bodyPr anchor="b" anchorCtr="0"/>
          <a:lstStyle/>
          <a:p>
            <a:r>
              <a:rPr lang="zh-CN" altLang="en-US"/>
              <a:t>单击此处编辑母版标题样式</a:t>
            </a:r>
          </a:p>
        </p:txBody>
      </p:sp>
      <p:sp>
        <p:nvSpPr>
          <p:cNvPr id="4" name="日期占位符 3"/>
          <p:cNvSpPr>
            <a:spLocks noGrp="1"/>
          </p:cNvSpPr>
          <p:nvPr>
            <p:ph type="dt" sz="half" idx="10"/>
          </p:nvPr>
        </p:nvSpPr>
        <p:spPr/>
        <p:txBody>
          <a:bodyPr/>
          <a:lstStyle/>
          <a:p>
            <a:fld id="{01FF4F64-6D8C-8A48-B4BA-523317561A37}" type="datetimeFigureOut">
              <a:rPr lang="zh-CN" altLang="en-US" smtClean="0"/>
              <a:t>2024/10/9</a:t>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fld id="{84C5E037-E3E3-064B-AF78-C17DBF3D0442}" type="slidenum">
              <a:rPr lang="zh-CN" altLang="en-US" smtClean="0"/>
              <a:t>‹#›</a:t>
            </a:fld>
            <a:endParaRPr lang="zh-CN" altLang="en-US"/>
          </a:p>
        </p:txBody>
      </p:sp>
    </p:spTree>
  </p:cSld>
  <p:clrMapOvr>
    <a:masterClrMapping/>
  </p:clrMapOvr>
  <p:transition advClick="0"/>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图片 + 文本">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9525" y="-1905"/>
            <a:ext cx="5263039" cy="6861810"/>
          </a:xfrm>
          <a:noFill/>
        </p:spPr>
        <p:txBody>
          <a:bodyPr lIns="252095" tIns="144145"/>
          <a:lstStyle>
            <a:lvl1pPr marL="0" indent="0" algn="ctr">
              <a:buNone/>
              <a:defRPr sz="1350">
                <a:solidFill>
                  <a:schemeClr val="tx1">
                    <a:lumMod val="50000"/>
                    <a:lumOff val="50000"/>
                  </a:schemeClr>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p>
        </p:txBody>
      </p:sp>
      <p:sp>
        <p:nvSpPr>
          <p:cNvPr id="2" name="标题 1"/>
          <p:cNvSpPr>
            <a:spLocks noGrp="1"/>
          </p:cNvSpPr>
          <p:nvPr>
            <p:ph type="title"/>
          </p:nvPr>
        </p:nvSpPr>
        <p:spPr>
          <a:xfrm>
            <a:off x="5512594" y="457200"/>
            <a:ext cx="3294221" cy="1055370"/>
          </a:xfrm>
        </p:spPr>
        <p:txBody>
          <a:bodyPr anchor="b" anchorCtr="0"/>
          <a:lstStyle>
            <a:lvl1pPr>
              <a:defRPr sz="2400"/>
            </a:lvl1pPr>
          </a:lstStyle>
          <a:p>
            <a:r>
              <a:rPr lang="zh-CN" altLang="en-US"/>
              <a:t>单击此处编辑母版标题样式</a:t>
            </a:r>
          </a:p>
        </p:txBody>
      </p:sp>
      <p:sp>
        <p:nvSpPr>
          <p:cNvPr id="4" name="文本占位符 3"/>
          <p:cNvSpPr>
            <a:spLocks noGrp="1"/>
          </p:cNvSpPr>
          <p:nvPr>
            <p:ph type="body" sz="half" idx="2" hasCustomPrompt="1"/>
          </p:nvPr>
        </p:nvSpPr>
        <p:spPr>
          <a:xfrm>
            <a:off x="5512118" y="1694180"/>
            <a:ext cx="3295174" cy="4480560"/>
          </a:xfrm>
        </p:spPr>
        <p:txBody>
          <a:bodyPr/>
          <a:lstStyle>
            <a:lvl1pPr marL="0" indent="0">
              <a:buNone/>
              <a:defRPr sz="2100">
                <a:solidFill>
                  <a:schemeClr val="tx1"/>
                </a:solidFill>
              </a:defRPr>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编辑母版文本样式</a:t>
            </a:r>
          </a:p>
        </p:txBody>
      </p:sp>
      <p:sp>
        <p:nvSpPr>
          <p:cNvPr id="5" name="日期占位符 4"/>
          <p:cNvSpPr>
            <a:spLocks noGrp="1"/>
          </p:cNvSpPr>
          <p:nvPr>
            <p:ph type="dt" sz="half" idx="10"/>
          </p:nvPr>
        </p:nvSpPr>
        <p:spPr/>
        <p:txBody>
          <a:bodyPr/>
          <a:lstStyle/>
          <a:p>
            <a:fld id="{01FF4F64-6D8C-8A48-B4BA-523317561A37}" type="datetimeFigureOut">
              <a:rPr lang="zh-CN" altLang="en-US" smtClean="0"/>
              <a:t>2024/10/9</a:t>
            </a:fld>
            <a:endParaRPr lang="zh-CN" altLang="en-US"/>
          </a:p>
        </p:txBody>
      </p:sp>
      <p:sp>
        <p:nvSpPr>
          <p:cNvPr id="6" name="页脚占位符 5"/>
          <p:cNvSpPr>
            <a:spLocks noGrp="1"/>
          </p:cNvSpPr>
          <p:nvPr>
            <p:ph type="ftr" sz="quarter" idx="11"/>
          </p:nvPr>
        </p:nvSpPr>
        <p:spPr/>
        <p:txBody>
          <a:bodyPr/>
          <a:lstStyle/>
          <a:p>
            <a:pPr>
              <a:defRPr/>
            </a:pPr>
            <a:endParaRPr lang="zh-CN" altLang="en-US"/>
          </a:p>
        </p:txBody>
      </p:sp>
      <p:sp>
        <p:nvSpPr>
          <p:cNvPr id="7" name="灯片编号占位符 6"/>
          <p:cNvSpPr>
            <a:spLocks noGrp="1"/>
          </p:cNvSpPr>
          <p:nvPr>
            <p:ph type="sldNum" sz="quarter" idx="12"/>
          </p:nvPr>
        </p:nvSpPr>
        <p:spPr/>
        <p:txBody>
          <a:bodyPr/>
          <a:lstStyle/>
          <a:p>
            <a:pPr algn="r" eaLnBrk="1" hangingPunct="1">
              <a:spcBef>
                <a:spcPct val="0"/>
              </a:spcBef>
              <a:buClrTx/>
            </a:pPr>
            <a:fld id="{9A0DB2DC-4C9A-4742-B13C-FB6460FD3503}" type="slidenum">
              <a:rPr lang="en-US" altLang="zh-CN" dirty="0"/>
              <a:t>‹#›</a:t>
            </a:fld>
            <a:endParaRPr lang="en-US" altLang="zh-CN" dirty="0"/>
          </a:p>
        </p:txBody>
      </p:sp>
    </p:spTree>
  </p:cSld>
  <p:clrMapOvr>
    <a:masterClrMapping/>
  </p:clrMapOvr>
  <p:transition advClick="0"/>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文本 + 图片">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3887629" y="-7620"/>
            <a:ext cx="5263039" cy="6861810"/>
          </a:xfrm>
          <a:noFill/>
        </p:spPr>
        <p:txBody>
          <a:bodyPr lIns="252095" tIns="144145"/>
          <a:lstStyle>
            <a:lvl1pPr marL="0" indent="0" algn="ctr">
              <a:buNone/>
              <a:defRPr sz="1350">
                <a:solidFill>
                  <a:schemeClr val="tx1">
                    <a:lumMod val="50000"/>
                    <a:lumOff val="50000"/>
                  </a:schemeClr>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p>
        </p:txBody>
      </p:sp>
      <p:sp>
        <p:nvSpPr>
          <p:cNvPr id="2" name="标题 1"/>
          <p:cNvSpPr>
            <a:spLocks noGrp="1"/>
          </p:cNvSpPr>
          <p:nvPr>
            <p:ph type="title"/>
          </p:nvPr>
        </p:nvSpPr>
        <p:spPr>
          <a:xfrm>
            <a:off x="307181" y="457200"/>
            <a:ext cx="3209925" cy="1055370"/>
          </a:xfrm>
        </p:spPr>
        <p:txBody>
          <a:bodyPr anchor="t" anchorCtr="0"/>
          <a:lstStyle>
            <a:lvl1pPr>
              <a:defRPr sz="2400"/>
            </a:lvl1pPr>
          </a:lstStyle>
          <a:p>
            <a:r>
              <a:rPr lang="zh-CN" altLang="en-US"/>
              <a:t>单击此处编辑母版标题样式</a:t>
            </a:r>
          </a:p>
        </p:txBody>
      </p:sp>
      <p:sp>
        <p:nvSpPr>
          <p:cNvPr id="4" name="文本占位符 3"/>
          <p:cNvSpPr>
            <a:spLocks noGrp="1"/>
          </p:cNvSpPr>
          <p:nvPr>
            <p:ph type="body" sz="half" idx="2" hasCustomPrompt="1"/>
          </p:nvPr>
        </p:nvSpPr>
        <p:spPr>
          <a:xfrm>
            <a:off x="307182" y="1694180"/>
            <a:ext cx="3210401" cy="4480560"/>
          </a:xfrm>
        </p:spPr>
        <p:txBody>
          <a:bodyPr/>
          <a:lstStyle>
            <a:lvl1pPr marL="0" indent="0">
              <a:buNone/>
              <a:defRPr sz="2100">
                <a:solidFill>
                  <a:schemeClr val="tx1"/>
                </a:solidFill>
              </a:defRPr>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编辑母版文本样式</a:t>
            </a:r>
          </a:p>
        </p:txBody>
      </p:sp>
      <p:sp>
        <p:nvSpPr>
          <p:cNvPr id="5" name="日期占位符 4"/>
          <p:cNvSpPr>
            <a:spLocks noGrp="1"/>
          </p:cNvSpPr>
          <p:nvPr>
            <p:ph type="dt" sz="half" idx="10"/>
          </p:nvPr>
        </p:nvSpPr>
        <p:spPr/>
        <p:txBody>
          <a:bodyPr/>
          <a:lstStyle/>
          <a:p>
            <a:fld id="{01FF4F64-6D8C-8A48-B4BA-523317561A37}" type="datetimeFigureOut">
              <a:rPr lang="zh-CN" altLang="en-US" smtClean="0"/>
              <a:t>2024/10/9</a:t>
            </a:fld>
            <a:endParaRPr lang="zh-CN" altLang="en-US"/>
          </a:p>
        </p:txBody>
      </p:sp>
      <p:sp>
        <p:nvSpPr>
          <p:cNvPr id="6" name="页脚占位符 5"/>
          <p:cNvSpPr>
            <a:spLocks noGrp="1"/>
          </p:cNvSpPr>
          <p:nvPr>
            <p:ph type="ftr" sz="quarter" idx="11"/>
          </p:nvPr>
        </p:nvSpPr>
        <p:spPr/>
        <p:txBody>
          <a:bodyPr/>
          <a:lstStyle/>
          <a:p>
            <a:pPr>
              <a:defRPr/>
            </a:pPr>
            <a:endParaRPr lang="zh-CN" altLang="en-US"/>
          </a:p>
        </p:txBody>
      </p:sp>
      <p:sp>
        <p:nvSpPr>
          <p:cNvPr id="7" name="灯片编号占位符 6"/>
          <p:cNvSpPr>
            <a:spLocks noGrp="1"/>
          </p:cNvSpPr>
          <p:nvPr>
            <p:ph type="sldNum" sz="quarter" idx="12"/>
          </p:nvPr>
        </p:nvSpPr>
        <p:spPr/>
        <p:txBody>
          <a:bodyPr/>
          <a:lstStyle/>
          <a:p>
            <a:fld id="{84C5E037-E3E3-064B-AF78-C17DBF3D0442}" type="slidenum">
              <a:rPr lang="zh-CN" altLang="en-US" smtClean="0"/>
              <a:t>‹#›</a:t>
            </a:fld>
            <a:endParaRPr lang="zh-CN" altLang="en-US"/>
          </a:p>
        </p:txBody>
      </p:sp>
    </p:spTree>
  </p:cSld>
  <p:clrMapOvr>
    <a:masterClrMapping/>
  </p:clrMapOvr>
  <p:transition advClick="0"/>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4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1FF4F64-6D8C-8A48-B4BA-523317561A37}" type="datetimeFigureOut">
              <a:rPr lang="zh-CN" altLang="en-US" smtClean="0"/>
              <a:t>2024/10/9</a:t>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fld id="{84C5E037-E3E3-064B-AF78-C17DBF3D0442}" type="slidenum">
              <a:rPr lang="zh-CN" altLang="en-US" smtClean="0"/>
              <a:t>‹#›</a:t>
            </a:fld>
            <a:endParaRPr lang="zh-CN" altLang="en-US"/>
          </a:p>
        </p:txBody>
      </p:sp>
      <p:sp>
        <p:nvSpPr>
          <p:cNvPr id="3" name="竖排标题 1"/>
          <p:cNvSpPr>
            <a:spLocks noGrp="1"/>
          </p:cNvSpPr>
          <p:nvPr>
            <p:ph type="title" orient="vert"/>
          </p:nvPr>
        </p:nvSpPr>
        <p:spPr>
          <a:xfrm>
            <a:off x="6543675" y="365125"/>
            <a:ext cx="1971675" cy="5811838"/>
          </a:xfrm>
        </p:spPr>
        <p:txBody>
          <a:bodyPr vert="eaVert"/>
          <a:lstStyle/>
          <a:p>
            <a:r>
              <a:rPr lang="zh-CN" altLang="en-US"/>
              <a:t>单击此处编辑母版标题样式</a:t>
            </a:r>
          </a:p>
        </p:txBody>
      </p:sp>
      <p:sp>
        <p:nvSpPr>
          <p:cNvPr id="7" name="竖排文字占位符 2"/>
          <p:cNvSpPr>
            <a:spLocks noGrp="1"/>
          </p:cNvSpPr>
          <p:nvPr>
            <p:ph type="body" orient="vert" idx="1" hasCustomPrompt="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advClick="0"/>
  <p:hf sldNum="0" hdr="0" ftr="0" dt="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01FF4F64-6D8C-8A48-B4BA-523317561A37}" type="datetimeFigureOut">
              <a:rPr lang="zh-CN" altLang="en-US" smtClean="0"/>
              <a:t>2024/10/9</a:t>
            </a:fld>
            <a:endParaRPr lang="zh-CN" altLang="en-US"/>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endParaRPr lang="zh-CN" altLang="en-US"/>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lvl="0" eaLnBrk="1" hangingPunct="1">
              <a:spcBef>
                <a:spcPct val="0"/>
              </a:spcBef>
              <a:buClrTx/>
            </a:pPr>
            <a:fld id="{9A0DB2DC-4C9A-4742-B13C-FB6460FD3503}" type="slidenum">
              <a:rPr lang="en-US" altLang="zh-CN" dirty="0">
                <a:latin typeface="Arial" panose="020B0604020202090204" pitchFamily="34" charset="0"/>
              </a:rPr>
              <a:t>‹#›</a:t>
            </a:fld>
            <a:endParaRPr lang="en-US" altLang="zh-CN" dirty="0">
              <a:latin typeface="Arial" panose="020B0604020202090204" pitchFamily="34" charset="0"/>
            </a:endParaRPr>
          </a:p>
        </p:txBody>
      </p:sp>
      <p:cxnSp>
        <p:nvCxnSpPr>
          <p:cNvPr id="12" name="直接连接符 25"/>
          <p:cNvCxnSpPr/>
          <p:nvPr/>
        </p:nvCxnSpPr>
        <p:spPr>
          <a:xfrm>
            <a:off x="206036" y="6466563"/>
            <a:ext cx="720539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3" name="图片 12"/>
          <p:cNvPicPr>
            <a:picLocks noChangeAspect="1"/>
          </p:cNvPicPr>
          <p:nvPr/>
        </p:nvPicPr>
        <p:blipFill>
          <a:blip r:embed="rId36"/>
          <a:stretch>
            <a:fillRect/>
          </a:stretch>
        </p:blipFill>
        <p:spPr>
          <a:xfrm>
            <a:off x="7343405" y="6237278"/>
            <a:ext cx="1688365" cy="426849"/>
          </a:xfrm>
          <a:prstGeom prst="rect">
            <a:avLst/>
          </a:prstGeom>
        </p:spPr>
      </p:pic>
      <p:grpSp>
        <p:nvGrpSpPr>
          <p:cNvPr id="14" name="组合 13"/>
          <p:cNvGrpSpPr/>
          <p:nvPr/>
        </p:nvGrpSpPr>
        <p:grpSpPr>
          <a:xfrm>
            <a:off x="332185" y="866028"/>
            <a:ext cx="8452247" cy="1"/>
            <a:chOff x="442913" y="4600577"/>
            <a:chExt cx="11269662" cy="1"/>
          </a:xfrm>
        </p:grpSpPr>
        <p:cxnSp>
          <p:nvCxnSpPr>
            <p:cNvPr id="15" name="直接连接符 31"/>
            <p:cNvCxnSpPr/>
            <p:nvPr/>
          </p:nvCxnSpPr>
          <p:spPr>
            <a:xfrm>
              <a:off x="3714750" y="4600578"/>
              <a:ext cx="7997825" cy="0"/>
            </a:xfrm>
            <a:prstGeom prst="line">
              <a:avLst/>
            </a:prstGeom>
            <a:noFill/>
            <a:ln w="38100" cap="flat" cmpd="sng" algn="ctr">
              <a:gradFill>
                <a:gsLst>
                  <a:gs pos="0">
                    <a:srgbClr val="004299"/>
                  </a:gs>
                  <a:gs pos="100000">
                    <a:srgbClr val="004299">
                      <a:alpha val="0"/>
                    </a:srgbClr>
                  </a:gs>
                </a:gsLst>
                <a:lin ang="0" scaled="0"/>
              </a:gradFill>
              <a:prstDash val="solid"/>
              <a:miter lim="800000"/>
            </a:ln>
            <a:effectLst/>
          </p:spPr>
        </p:cxnSp>
        <p:cxnSp>
          <p:nvCxnSpPr>
            <p:cNvPr id="16" name="直接连接符 32"/>
            <p:cNvCxnSpPr/>
            <p:nvPr/>
          </p:nvCxnSpPr>
          <p:spPr>
            <a:xfrm>
              <a:off x="442913" y="4600577"/>
              <a:ext cx="3184207" cy="0"/>
            </a:xfrm>
            <a:prstGeom prst="line">
              <a:avLst/>
            </a:prstGeom>
            <a:noFill/>
            <a:ln w="38100" cap="flat" cmpd="sng" algn="ctr">
              <a:solidFill>
                <a:srgbClr val="C00000"/>
              </a:solidFill>
              <a:prstDash val="solid"/>
              <a:miter lim="800000"/>
            </a:ln>
            <a:effectLst/>
          </p:spPr>
        </p:cxn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Lst>
  <p:transition advClick="0"/>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9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9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9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7.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oleObject" Target="../embeddings/oleObject4.bin"/><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3.wmf"/><Relationship Id="rId5" Type="http://schemas.openxmlformats.org/officeDocument/2006/relationships/oleObject" Target="../embeddings/oleObject6.bin"/><Relationship Id="rId4" Type="http://schemas.openxmlformats.org/officeDocument/2006/relationships/image" Target="../media/image12.emf"/></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wmf"/></Relationships>
</file>

<file path=ppt/slides/_rels/slide20.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oleObject" Target="../embeddings/oleObject7.bin"/><Relationship Id="rId1" Type="http://schemas.openxmlformats.org/officeDocument/2006/relationships/slideLayout" Target="../slideLayouts/slideLayout2.xml"/><Relationship Id="rId5" Type="http://schemas.openxmlformats.org/officeDocument/2006/relationships/image" Target="../media/image15.wmf"/><Relationship Id="rId4" Type="http://schemas.openxmlformats.org/officeDocument/2006/relationships/oleObject" Target="../embeddings/oleObject8.bin"/></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6.emf"/></Relationships>
</file>

<file path=ppt/slides/_rels/slide23.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oleObject" Target="../embeddings/oleObject10.bin"/><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wmf"/><Relationship Id="rId7" Type="http://schemas.openxmlformats.org/officeDocument/2006/relationships/image" Target="../media/image20.wmf"/><Relationship Id="rId2" Type="http://schemas.openxmlformats.org/officeDocument/2006/relationships/oleObject" Target="../embeddings/oleObject11.bin"/><Relationship Id="rId1" Type="http://schemas.openxmlformats.org/officeDocument/2006/relationships/slideLayout" Target="../slideLayouts/slideLayout2.xml"/><Relationship Id="rId6" Type="http://schemas.openxmlformats.org/officeDocument/2006/relationships/oleObject" Target="../embeddings/oleObject13.bin"/><Relationship Id="rId5" Type="http://schemas.openxmlformats.org/officeDocument/2006/relationships/image" Target="../media/image19.wmf"/><Relationship Id="rId4" Type="http://schemas.openxmlformats.org/officeDocument/2006/relationships/oleObject" Target="../embeddings/oleObject12.bin"/></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oleObject" Target="../embeddings/oleObject14.bin"/><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3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3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41.png"/></Relationships>
</file>

<file path=ppt/slides/_rels/slide4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44.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7.wmf"/><Relationship Id="rId7" Type="http://schemas.openxmlformats.org/officeDocument/2006/relationships/image" Target="../media/image49.wmf"/><Relationship Id="rId2" Type="http://schemas.openxmlformats.org/officeDocument/2006/relationships/oleObject" Target="../embeddings/oleObject15.bin"/><Relationship Id="rId1" Type="http://schemas.openxmlformats.org/officeDocument/2006/relationships/slideLayout" Target="../slideLayouts/slideLayout2.xml"/><Relationship Id="rId6" Type="http://schemas.openxmlformats.org/officeDocument/2006/relationships/oleObject" Target="../embeddings/oleObject17.bin"/><Relationship Id="rId5" Type="http://schemas.openxmlformats.org/officeDocument/2006/relationships/image" Target="../media/image48.wmf"/><Relationship Id="rId4" Type="http://schemas.openxmlformats.org/officeDocument/2006/relationships/oleObject" Target="../embeddings/oleObject16.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50.em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oleObject" Target="../embeddings/oleObject18.bin"/><Relationship Id="rId1" Type="http://schemas.openxmlformats.org/officeDocument/2006/relationships/slideLayout" Target="../slideLayouts/slideLayout2.xml"/><Relationship Id="rId5" Type="http://schemas.openxmlformats.org/officeDocument/2006/relationships/image" Target="../media/image52.wmf"/><Relationship Id="rId4" Type="http://schemas.openxmlformats.org/officeDocument/2006/relationships/oleObject" Target="../embeddings/oleObject19.bin"/></Relationships>
</file>

<file path=ppt/slides/_rels/slide53.xml.rels><?xml version="1.0" encoding="UTF-8" standalone="yes"?>
<Relationships xmlns="http://schemas.openxmlformats.org/package/2006/relationships"><Relationship Id="rId2" Type="http://schemas.openxmlformats.org/officeDocument/2006/relationships/image" Target="../media/image53.emf"/><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54.wmf"/><Relationship Id="rId2" Type="http://schemas.openxmlformats.org/officeDocument/2006/relationships/oleObject" Target="../embeddings/oleObject20.bin"/><Relationship Id="rId1" Type="http://schemas.openxmlformats.org/officeDocument/2006/relationships/slideLayout" Target="../slideLayouts/slideLayout2.xml"/><Relationship Id="rId5" Type="http://schemas.openxmlformats.org/officeDocument/2006/relationships/image" Target="../media/image55.wmf"/><Relationship Id="rId4" Type="http://schemas.openxmlformats.org/officeDocument/2006/relationships/oleObject" Target="../embeddings/oleObject21.bin"/></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56.wmf"/><Relationship Id="rId2" Type="http://schemas.openxmlformats.org/officeDocument/2006/relationships/oleObject" Target="../embeddings/oleObject22.bin"/><Relationship Id="rId1" Type="http://schemas.openxmlformats.org/officeDocument/2006/relationships/slideLayout" Target="../slideLayouts/slideLayout33.xml"/><Relationship Id="rId5" Type="http://schemas.openxmlformats.org/officeDocument/2006/relationships/image" Target="../media/image57.wmf"/><Relationship Id="rId4" Type="http://schemas.openxmlformats.org/officeDocument/2006/relationships/oleObject" Target="../embeddings/oleObject23.bin"/></Relationships>
</file>

<file path=ppt/slides/_rels/slide59.xml.rels><?xml version="1.0" encoding="UTF-8" standalone="yes"?>
<Relationships xmlns="http://schemas.openxmlformats.org/package/2006/relationships"><Relationship Id="rId3" Type="http://schemas.openxmlformats.org/officeDocument/2006/relationships/image" Target="../media/image58.wmf"/><Relationship Id="rId7" Type="http://schemas.openxmlformats.org/officeDocument/2006/relationships/image" Target="../media/image60.wmf"/><Relationship Id="rId2" Type="http://schemas.openxmlformats.org/officeDocument/2006/relationships/oleObject" Target="../embeddings/oleObject24.bin"/><Relationship Id="rId1" Type="http://schemas.openxmlformats.org/officeDocument/2006/relationships/slideLayout" Target="../slideLayouts/slideLayout2.xml"/><Relationship Id="rId6" Type="http://schemas.openxmlformats.org/officeDocument/2006/relationships/oleObject" Target="../embeddings/oleObject26.bin"/><Relationship Id="rId5" Type="http://schemas.openxmlformats.org/officeDocument/2006/relationships/image" Target="../media/image59.wmf"/><Relationship Id="rId4" Type="http://schemas.openxmlformats.org/officeDocument/2006/relationships/oleObject" Target="../embeddings/oleObject25.bin"/></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62.xml.rels><?xml version="1.0" encoding="UTF-8" standalone="yes"?>
<Relationships xmlns="http://schemas.openxmlformats.org/package/2006/relationships"><Relationship Id="rId3" Type="http://schemas.openxmlformats.org/officeDocument/2006/relationships/image" Target="../media/image61.wmf"/><Relationship Id="rId7" Type="http://schemas.openxmlformats.org/officeDocument/2006/relationships/image" Target="../media/image63.wmf"/><Relationship Id="rId2" Type="http://schemas.openxmlformats.org/officeDocument/2006/relationships/oleObject" Target="../embeddings/oleObject27.bin"/><Relationship Id="rId1" Type="http://schemas.openxmlformats.org/officeDocument/2006/relationships/slideLayout" Target="../slideLayouts/slideLayout2.xml"/><Relationship Id="rId6" Type="http://schemas.openxmlformats.org/officeDocument/2006/relationships/oleObject" Target="../embeddings/oleObject29.bin"/><Relationship Id="rId5" Type="http://schemas.openxmlformats.org/officeDocument/2006/relationships/image" Target="../media/image62.wmf"/><Relationship Id="rId4" Type="http://schemas.openxmlformats.org/officeDocument/2006/relationships/oleObject" Target="../embeddings/oleObject28.bin"/></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64.xml.rels><?xml version="1.0" encoding="UTF-8" standalone="yes"?>
<Relationships xmlns="http://schemas.openxmlformats.org/package/2006/relationships"><Relationship Id="rId3" Type="http://schemas.openxmlformats.org/officeDocument/2006/relationships/image" Target="../media/image64.wmf"/><Relationship Id="rId7" Type="http://schemas.openxmlformats.org/officeDocument/2006/relationships/image" Target="../media/image66.wmf"/><Relationship Id="rId2" Type="http://schemas.openxmlformats.org/officeDocument/2006/relationships/oleObject" Target="../embeddings/oleObject30.bin"/><Relationship Id="rId1" Type="http://schemas.openxmlformats.org/officeDocument/2006/relationships/slideLayout" Target="../slideLayouts/slideLayout34.xml"/><Relationship Id="rId6" Type="http://schemas.openxmlformats.org/officeDocument/2006/relationships/oleObject" Target="../embeddings/oleObject32.bin"/><Relationship Id="rId5" Type="http://schemas.openxmlformats.org/officeDocument/2006/relationships/image" Target="../media/image65.wmf"/><Relationship Id="rId4" Type="http://schemas.openxmlformats.org/officeDocument/2006/relationships/oleObject" Target="../embeddings/oleObject31.bin"/></Relationships>
</file>

<file path=ppt/slides/_rels/slide65.xml.rels><?xml version="1.0" encoding="UTF-8" standalone="yes"?>
<Relationships xmlns="http://schemas.openxmlformats.org/package/2006/relationships"><Relationship Id="rId3" Type="http://schemas.openxmlformats.org/officeDocument/2006/relationships/image" Target="../media/image67.wmf"/><Relationship Id="rId2" Type="http://schemas.openxmlformats.org/officeDocument/2006/relationships/oleObject" Target="../embeddings/oleObject33.bin"/><Relationship Id="rId1" Type="http://schemas.openxmlformats.org/officeDocument/2006/relationships/slideLayout" Target="../slideLayouts/slideLayout2.xml"/><Relationship Id="rId5" Type="http://schemas.openxmlformats.org/officeDocument/2006/relationships/image" Target="../media/image68.wmf"/><Relationship Id="rId4" Type="http://schemas.openxmlformats.org/officeDocument/2006/relationships/oleObject" Target="../embeddings/oleObject34.bin"/></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69.wmf"/><Relationship Id="rId2" Type="http://schemas.openxmlformats.org/officeDocument/2006/relationships/oleObject" Target="../embeddings/oleObject35.bin"/><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70.wmf"/><Relationship Id="rId2" Type="http://schemas.openxmlformats.org/officeDocument/2006/relationships/oleObject" Target="../embeddings/oleObject36.bin"/><Relationship Id="rId1" Type="http://schemas.openxmlformats.org/officeDocument/2006/relationships/slideLayout" Target="../slideLayouts/slideLayout2.xml"/><Relationship Id="rId5" Type="http://schemas.openxmlformats.org/officeDocument/2006/relationships/image" Target="../media/image71.wmf"/><Relationship Id="rId4" Type="http://schemas.openxmlformats.org/officeDocument/2006/relationships/oleObject" Target="../embeddings/oleObject37.bin"/></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71.xml.rels><?xml version="1.0" encoding="UTF-8" standalone="yes"?>
<Relationships xmlns="http://schemas.openxmlformats.org/package/2006/relationships"><Relationship Id="rId3" Type="http://schemas.openxmlformats.org/officeDocument/2006/relationships/image" Target="../media/image72.wmf"/><Relationship Id="rId2" Type="http://schemas.openxmlformats.org/officeDocument/2006/relationships/oleObject" Target="../embeddings/oleObject38.bin"/><Relationship Id="rId1" Type="http://schemas.openxmlformats.org/officeDocument/2006/relationships/slideLayout" Target="../slideLayouts/slideLayout34.xml"/><Relationship Id="rId5" Type="http://schemas.openxmlformats.org/officeDocument/2006/relationships/image" Target="../media/image73.wmf"/><Relationship Id="rId4" Type="http://schemas.openxmlformats.org/officeDocument/2006/relationships/oleObject" Target="../embeddings/oleObject39.bin"/></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73.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6.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5"/>
          <p:cNvSpPr>
            <a:spLocks noChangeArrowheads="1"/>
          </p:cNvSpPr>
          <p:nvPr/>
        </p:nvSpPr>
        <p:spPr bwMode="auto">
          <a:xfrm>
            <a:off x="1083310" y="1911752"/>
            <a:ext cx="7022465" cy="1715770"/>
          </a:xfrm>
          <a:prstGeom prst="rect">
            <a:avLst/>
          </a:prstGeom>
          <a:noFill/>
          <a:ln>
            <a:noFill/>
          </a:ln>
          <a:effectLst>
            <a:prstShdw prst="shdw17" dist="17961" dir="2700000">
              <a:schemeClr val="bg2">
                <a:alpha val="74997"/>
              </a:schemeClr>
            </a:prstShdw>
          </a:effectLst>
        </p:spPr>
        <p:txBody>
          <a:bodyPr wrap="square">
            <a:spAutoFit/>
          </a:bodyPr>
          <a:lstStyle/>
          <a:p>
            <a:pPr algn="ctr"/>
            <a:r>
              <a:rPr lang="zh-CN" altLang="en-US" sz="4800" dirty="0">
                <a:ea typeface="隶书" panose="02010509060101010101" pitchFamily="49" charset="-122"/>
                <a:cs typeface="隶书" panose="02010509060101010101" pitchFamily="49" charset="-122"/>
              </a:rPr>
              <a:t>第四章</a:t>
            </a:r>
          </a:p>
          <a:p>
            <a:pPr algn="ctr"/>
            <a:r>
              <a:rPr lang="zh-CN" altLang="en-US" sz="4800" dirty="0">
                <a:ea typeface="隶书" panose="02010509060101010101" pitchFamily="49" charset="-122"/>
                <a:cs typeface="隶书" panose="02010509060101010101" pitchFamily="49" charset="-122"/>
              </a:rPr>
              <a:t>信息内容分析与挖掘</a:t>
            </a:r>
          </a:p>
        </p:txBody>
      </p:sp>
      <p:sp>
        <p:nvSpPr>
          <p:cNvPr id="3076" name="Text Box 4"/>
          <p:cNvSpPr txBox="1">
            <a:spLocks noChangeArrowheads="1"/>
          </p:cNvSpPr>
          <p:nvPr/>
        </p:nvSpPr>
        <p:spPr bwMode="auto">
          <a:xfrm>
            <a:off x="3131840" y="4365104"/>
            <a:ext cx="3384550" cy="584775"/>
          </a:xfrm>
          <a:prstGeom prst="rect">
            <a:avLst/>
          </a:prstGeom>
          <a:noFill/>
          <a:ln w="9525">
            <a:noFill/>
            <a:miter lim="800000"/>
          </a:ln>
          <a:effectLst>
            <a:prstShdw prst="shdw17" dist="17961" dir="2700000">
              <a:schemeClr val="accent1">
                <a:gamma/>
                <a:shade val="60000"/>
                <a:invGamma/>
              </a:schemeClr>
            </a:prstShdw>
          </a:effectLst>
        </p:spPr>
        <p:txBody>
          <a:bodyPr>
            <a:spAutoFit/>
          </a:bodyPr>
          <a:lstStyle>
            <a:lvl1pPr eaLnBrk="0" hangingPunct="0">
              <a:defRPr>
                <a:solidFill>
                  <a:schemeClr val="tx1"/>
                </a:solidFill>
                <a:latin typeface="Arial" panose="020B0604020202090204" pitchFamily="34" charset="0"/>
                <a:ea typeface="宋体" pitchFamily="2" charset="-122"/>
                <a:cs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algn="ctr" eaLnBrk="1" hangingPunct="1">
              <a:spcBef>
                <a:spcPct val="50000"/>
              </a:spcBef>
              <a:defRPr/>
            </a:pPr>
            <a:r>
              <a:rPr lang="zh-CN" altLang="en-US" sz="3200" dirty="0"/>
              <a:t>决策树、贝叶斯</a:t>
            </a:r>
          </a:p>
        </p:txBody>
      </p:sp>
      <p:sp>
        <p:nvSpPr>
          <p:cNvPr id="2" name="文本框 1"/>
          <p:cNvSpPr txBox="1"/>
          <p:nvPr/>
        </p:nvSpPr>
        <p:spPr>
          <a:xfrm>
            <a:off x="360045" y="429895"/>
            <a:ext cx="6012815" cy="521970"/>
          </a:xfrm>
          <a:prstGeom prst="rect">
            <a:avLst/>
          </a:prstGeom>
          <a:noFill/>
        </p:spPr>
        <p:txBody>
          <a:bodyPr wrap="square" rtlCol="0">
            <a:spAutoFit/>
          </a:bodyPr>
          <a:lstStyle/>
          <a:p>
            <a:r>
              <a:rPr lang="zh-CN" altLang="en-US" b="1" dirty="0"/>
              <a:t>信息内容安全课程</a:t>
            </a:r>
            <a:r>
              <a:rPr lang="en-US" altLang="zh-CN" b="1"/>
              <a:t>2024</a:t>
            </a:r>
            <a:r>
              <a:rPr lang="zh-CN" altLang="en-US" b="1"/>
              <a:t>秋</a:t>
            </a:r>
            <a:endParaRPr lang="zh-CN" altLang="en-US" b="1" dirty="0"/>
          </a:p>
        </p:txBody>
      </p:sp>
    </p:spTree>
  </p:cSld>
  <p:clrMapOvr>
    <a:masterClrMapping/>
  </p:clrMapOvr>
  <mc:AlternateContent xmlns:mc="http://schemas.openxmlformats.org/markup-compatibility/2006" xmlns:p14="http://schemas.microsoft.com/office/powerpoint/2010/main">
    <mc:Choice Requires="p14">
      <p:transition spd="slow" p14:dur="2000" advTm="5097"/>
    </mc:Choice>
    <mc:Fallback xmlns="">
      <p:transition spd="slow" advTm="5097"/>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sp>
        <p:nvSpPr>
          <p:cNvPr id="57345" name="灯片编号占位符 2"/>
          <p:cNvSpPr txBox="1">
            <a:spLocks noGrp="1"/>
          </p:cNvSpPr>
          <p:nvPr/>
        </p:nvSpPr>
        <p:spPr>
          <a:xfrm>
            <a:off x="8316913" y="188913"/>
            <a:ext cx="560387" cy="476250"/>
          </a:xfrm>
          <a:prstGeom prst="rect">
            <a:avLst/>
          </a:prstGeom>
          <a:noFill/>
          <a:ln w="9525">
            <a:noFill/>
          </a:ln>
        </p:spPr>
        <p:txBody>
          <a:bodyPr/>
          <a:lstStyle/>
          <a:p>
            <a:pPr algn="r" eaLnBrk="1" hangingPunct="1">
              <a:spcBef>
                <a:spcPct val="0"/>
              </a:spcBef>
              <a:buClrTx/>
              <a:buFontTx/>
            </a:pPr>
            <a:fld id="{9A0DB2DC-4C9A-4742-B13C-FB6460FD3503}" type="slidenum">
              <a:rPr lang="en-US" altLang="zh-CN" sz="1400" dirty="0">
                <a:latin typeface="Arial" panose="020B0604020202090204" pitchFamily="34" charset="0"/>
              </a:rPr>
              <a:t>10</a:t>
            </a:fld>
            <a:endParaRPr lang="en-US" altLang="zh-CN" sz="1400" dirty="0">
              <a:latin typeface="Arial" panose="020B0604020202090204" pitchFamily="34" charset="0"/>
            </a:endParaRPr>
          </a:p>
        </p:txBody>
      </p:sp>
      <p:graphicFrame>
        <p:nvGraphicFramePr>
          <p:cNvPr id="57346" name="Object 4"/>
          <p:cNvGraphicFramePr>
            <a:graphicFrameLocks noGrp="1" noChangeAspect="1"/>
          </p:cNvGraphicFramePr>
          <p:nvPr>
            <p:ph idx="4294967295"/>
          </p:nvPr>
        </p:nvGraphicFramePr>
        <p:xfrm>
          <a:off x="0" y="1341755"/>
          <a:ext cx="8497570" cy="5255895"/>
        </p:xfrm>
        <a:graphic>
          <a:graphicData uri="http://schemas.openxmlformats.org/presentationml/2006/ole">
            <mc:AlternateContent xmlns:mc="http://schemas.openxmlformats.org/markup-compatibility/2006">
              <mc:Choice xmlns:v="urn:schemas-microsoft-com:vml" Requires="v">
                <p:oleObj r:id="rId3" imgW="5829300" imgH="3435350" progId="Word.Picture.8">
                  <p:embed/>
                </p:oleObj>
              </mc:Choice>
              <mc:Fallback>
                <p:oleObj r:id="rId3" imgW="5829300" imgH="3435350" progId="Word.Picture.8">
                  <p:embed/>
                  <p:pic>
                    <p:nvPicPr>
                      <p:cNvPr id="0" name="图片 3083"/>
                      <p:cNvPicPr/>
                      <p:nvPr/>
                    </p:nvPicPr>
                    <p:blipFill>
                      <a:blip r:embed="rId4"/>
                      <a:stretch>
                        <a:fillRect/>
                      </a:stretch>
                    </p:blipFill>
                    <p:spPr>
                      <a:xfrm>
                        <a:off x="0" y="1341755"/>
                        <a:ext cx="8497570" cy="5255895"/>
                      </a:xfrm>
                      <a:prstGeom prst="rect">
                        <a:avLst/>
                      </a:prstGeom>
                      <a:noFill/>
                      <a:ln w="38100">
                        <a:noFill/>
                        <a:miter/>
                      </a:ln>
                    </p:spPr>
                  </p:pic>
                </p:oleObj>
              </mc:Fallback>
            </mc:AlternateContent>
          </a:graphicData>
        </a:graphic>
      </p:graphicFrame>
      <p:sp>
        <p:nvSpPr>
          <p:cNvPr id="233479" name="Rectangle 7"/>
          <p:cNvSpPr>
            <a:spLocks noChangeArrowheads="1"/>
          </p:cNvSpPr>
          <p:nvPr/>
        </p:nvSpPr>
        <p:spPr bwMode="auto">
          <a:xfrm>
            <a:off x="685800" y="-25717"/>
            <a:ext cx="7772400" cy="1143000"/>
          </a:xfrm>
          <a:prstGeom prst="rect">
            <a:avLst/>
          </a:prstGeom>
          <a:noFill/>
          <a:ln w="9525">
            <a:noFill/>
            <a:miter lim="800000"/>
          </a:ln>
          <a:effectLst/>
        </p:spPr>
        <p:txBody>
          <a:bodyPr lIns="92075" tIns="46038" rIns="92075" bIns="46038" anchor="ctr"/>
          <a:lstStyle/>
          <a:p>
            <a:pPr algn="ctr" eaLnBrk="1" hangingPunct="1">
              <a:spcBef>
                <a:spcPct val="0"/>
              </a:spcBef>
              <a:buClrTx/>
              <a:buFontTx/>
            </a:pPr>
            <a:r>
              <a:rPr lang="en-US" altLang="zh-CN" sz="3200" b="1" dirty="0">
                <a:effectLst>
                  <a:outerShdw blurRad="38100" dist="38100" dir="2700000">
                    <a:srgbClr val="000000"/>
                  </a:outerShdw>
                </a:effectLst>
                <a:latin typeface="Arial" panose="020B0604020202090204" pitchFamily="34" charset="0"/>
              </a:rPr>
              <a:t>CN2</a:t>
            </a:r>
            <a:r>
              <a:rPr lang="zh-CN" altLang="en-US" sz="3200" b="1" dirty="0">
                <a:effectLst>
                  <a:outerShdw blurRad="38100" dist="38100" dir="2700000">
                    <a:srgbClr val="000000"/>
                  </a:outerShdw>
                </a:effectLst>
                <a:latin typeface="Arial" panose="020B0604020202090204" pitchFamily="34" charset="0"/>
              </a:rPr>
              <a:t>的原理演示图（</a:t>
            </a:r>
            <a:r>
              <a:rPr lang="en-US" altLang="zh-CN" sz="3200" b="1" dirty="0">
                <a:effectLst>
                  <a:outerShdw blurRad="38100" dist="38100" dir="2700000">
                    <a:srgbClr val="000000"/>
                  </a:outerShdw>
                </a:effectLst>
                <a:latin typeface="Arial" panose="020B0604020202090204" pitchFamily="34" charset="0"/>
              </a:rPr>
              <a:t>2</a:t>
            </a:r>
            <a:r>
              <a:rPr lang="zh-CN" altLang="en-US" sz="3200" b="1" dirty="0">
                <a:effectLst>
                  <a:outerShdw blurRad="38100" dist="38100" dir="2700000">
                    <a:srgbClr val="000000"/>
                  </a:outerShdw>
                </a:effectLst>
                <a:latin typeface="Arial" panose="020B0604020202090204" pitchFamily="34" charset="0"/>
              </a:rPr>
              <a:t>）</a:t>
            </a:r>
          </a:p>
        </p:txBody>
      </p:sp>
      <p:sp>
        <p:nvSpPr>
          <p:cNvPr id="5" name="矩形 4"/>
          <p:cNvSpPr/>
          <p:nvPr/>
        </p:nvSpPr>
        <p:spPr>
          <a:xfrm>
            <a:off x="5572125" y="4214813"/>
            <a:ext cx="2786063" cy="1714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defRPr/>
            </a:pPr>
            <a:endParaRPr kumimoji="0" lang="zh-CN" altLang="en-US" sz="2800" b="0" i="0" u="none" strike="noStrike" kern="1200" cap="none" spc="0" normalizeH="0" baseline="0" noProof="0">
              <a:ln>
                <a:noFill/>
              </a:ln>
              <a:solidFill>
                <a:schemeClr val="lt1"/>
              </a:solidFill>
              <a:effectLst/>
              <a:uLnTx/>
              <a:uFillTx/>
              <a:latin typeface="+mn-lt"/>
              <a:ea typeface="+mn-ea"/>
              <a:cs typeface="+mn-cs"/>
            </a:endParaRPr>
          </a:p>
        </p:txBody>
      </p:sp>
    </p:spTree>
  </p:cSld>
  <p:clrMapOvr>
    <a:masterClrMapping/>
  </p:clrMapOvr>
  <p:transition advClick="0"/>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AutoShape 2"/>
          <p:cNvSpPr>
            <a:spLocks noGrp="1" noChangeArrowheads="1"/>
          </p:cNvSpPr>
          <p:nvPr>
            <p:ph type="title"/>
          </p:nvPr>
        </p:nvSpPr>
        <p:spPr>
          <a:xfrm>
            <a:off x="628650" y="-17780"/>
            <a:ext cx="8331835" cy="1325880"/>
          </a:xfrm>
        </p:spPr>
        <p:txBody>
          <a:bodyPr vert="horz" wrap="square" lIns="91440" tIns="45720" rIns="91440" bIns="45720" numCol="1" anchor="ctr" anchorCtr="0" compatLnSpc="1"/>
          <a:lstStyle/>
          <a:p>
            <a:pPr eaLnBrk="1" hangingPunct="1"/>
            <a:r>
              <a:rPr lang="zh-CN" altLang="en-US" dirty="0">
                <a:effectLst>
                  <a:outerShdw blurRad="38100" dist="38100" dir="2700000">
                    <a:srgbClr val="000000"/>
                  </a:outerShdw>
                </a:effectLst>
              </a:rPr>
              <a:t>基于规则的分类器</a:t>
            </a:r>
            <a:r>
              <a:rPr lang="zh-CN" altLang="en-US" dirty="0">
                <a:solidFill>
                  <a:schemeClr val="accent2"/>
                </a:solidFill>
                <a:effectLst>
                  <a:outerShdw blurRad="38100" dist="38100" dir="2700000">
                    <a:srgbClr val="000000"/>
                  </a:outerShdw>
                </a:effectLst>
                <a:latin typeface="Palatino Linotype" panose="02040502050505030304" charset="0"/>
                <a:ea typeface="仿宋_GB2312" pitchFamily="49" charset="-122"/>
              </a:rPr>
              <a:t>（</a:t>
            </a:r>
            <a:r>
              <a:rPr lang="en-US" altLang="zh-CN" dirty="0">
                <a:solidFill>
                  <a:schemeClr val="accent2"/>
                </a:solidFill>
                <a:effectLst>
                  <a:outerShdw blurRad="38100" dist="38100" dir="2700000">
                    <a:srgbClr val="000000"/>
                  </a:outerShdw>
                </a:effectLst>
                <a:latin typeface="Palatino Linotype" panose="02040502050505030304" charset="0"/>
                <a:ea typeface="仿宋_GB2312" pitchFamily="49" charset="-122"/>
              </a:rPr>
              <a:t>Rule-Based Classifier</a:t>
            </a:r>
            <a:r>
              <a:rPr lang="zh-CN" altLang="en-US" dirty="0">
                <a:solidFill>
                  <a:schemeClr val="accent2"/>
                </a:solidFill>
                <a:effectLst>
                  <a:outerShdw blurRad="38100" dist="38100" dir="2700000">
                    <a:srgbClr val="000000"/>
                  </a:outerShdw>
                </a:effectLst>
                <a:latin typeface="Palatino Linotype" panose="02040502050505030304" charset="0"/>
                <a:ea typeface="仿宋_GB2312" pitchFamily="49" charset="-122"/>
              </a:rPr>
              <a:t>）</a:t>
            </a:r>
            <a:endParaRPr lang="zh-CN" altLang="en-US" dirty="0">
              <a:effectLst>
                <a:outerShdw blurRad="38100" dist="38100" dir="2700000">
                  <a:srgbClr val="000000"/>
                </a:outerShdw>
              </a:effectLst>
            </a:endParaRPr>
          </a:p>
        </p:txBody>
      </p:sp>
      <p:sp>
        <p:nvSpPr>
          <p:cNvPr id="59394" name="Rectangle 3"/>
          <p:cNvSpPr>
            <a:spLocks noGrp="1"/>
          </p:cNvSpPr>
          <p:nvPr>
            <p:ph idx="1"/>
          </p:nvPr>
        </p:nvSpPr>
        <p:spPr>
          <a:xfrm>
            <a:off x="628650" y="1271906"/>
            <a:ext cx="7886700" cy="4474845"/>
          </a:xfrm>
        </p:spPr>
        <p:txBody>
          <a:bodyPr vert="horz" wrap="square" lIns="91440" tIns="45720" rIns="91440" bIns="45720" anchor="t">
            <a:noAutofit/>
          </a:bodyPr>
          <a:lstStyle/>
          <a:p>
            <a:pPr eaLnBrk="1" hangingPunct="1">
              <a:lnSpc>
                <a:spcPct val="150000"/>
              </a:lnSpc>
            </a:pPr>
            <a:r>
              <a:rPr lang="zh-CN" altLang="en-US" sz="2000" b="1" dirty="0"/>
              <a:t>使用一系列“</a:t>
            </a:r>
            <a:r>
              <a:rPr lang="en-US" altLang="zh-CN" sz="2000" b="1" dirty="0"/>
              <a:t>if…then…” </a:t>
            </a:r>
            <a:r>
              <a:rPr lang="zh-CN" altLang="en-US" sz="2000" b="1" dirty="0"/>
              <a:t>对数据集分类</a:t>
            </a:r>
          </a:p>
          <a:p>
            <a:pPr lvl="4" eaLnBrk="1" hangingPunct="1">
              <a:lnSpc>
                <a:spcPct val="150000"/>
              </a:lnSpc>
            </a:pPr>
            <a:endParaRPr lang="en-US" altLang="zh-CN" sz="830" b="1" dirty="0"/>
          </a:p>
          <a:p>
            <a:pPr eaLnBrk="1" hangingPunct="1">
              <a:lnSpc>
                <a:spcPct val="150000"/>
              </a:lnSpc>
            </a:pPr>
            <a:r>
              <a:rPr lang="zh-CN" altLang="en-US" sz="2000" b="1" dirty="0"/>
              <a:t>规则</a:t>
            </a:r>
            <a:r>
              <a:rPr lang="en-US" altLang="zh-CN" sz="2000" b="1" dirty="0"/>
              <a:t>:    (</a:t>
            </a:r>
            <a:r>
              <a:rPr lang="en-US" altLang="zh-CN" sz="2000" b="1" i="1" dirty="0"/>
              <a:t>Condition</a:t>
            </a:r>
            <a:r>
              <a:rPr lang="en-US" altLang="zh-CN" sz="2000" b="1" dirty="0"/>
              <a:t>) </a:t>
            </a:r>
            <a:r>
              <a:rPr lang="en-US" altLang="zh-CN" sz="2000" b="1" dirty="0">
                <a:sym typeface="Symbol" panose="05050102010706020507" charset="2"/>
              </a:rPr>
              <a:t> </a:t>
            </a:r>
            <a:r>
              <a:rPr lang="en-US" altLang="zh-CN" sz="2000" b="1" i="1" dirty="0">
                <a:sym typeface="Symbol" panose="05050102010706020507" charset="2"/>
              </a:rPr>
              <a:t>y</a:t>
            </a:r>
          </a:p>
          <a:p>
            <a:pPr lvl="1" eaLnBrk="1" hangingPunct="1">
              <a:lnSpc>
                <a:spcPct val="150000"/>
              </a:lnSpc>
            </a:pPr>
            <a:r>
              <a:rPr lang="zh-CN" altLang="en-US" b="1" dirty="0"/>
              <a:t>此处 </a:t>
            </a:r>
          </a:p>
          <a:p>
            <a:pPr lvl="2" eaLnBrk="1" hangingPunct="1">
              <a:lnSpc>
                <a:spcPct val="150000"/>
              </a:lnSpc>
            </a:pPr>
            <a:r>
              <a:rPr lang="en-US" altLang="zh-CN" sz="1800" b="1" i="1" dirty="0"/>
              <a:t> Condition</a:t>
            </a:r>
            <a:r>
              <a:rPr lang="en-US" altLang="zh-CN" sz="1800" b="1" dirty="0"/>
              <a:t> </a:t>
            </a:r>
            <a:r>
              <a:rPr lang="zh-CN" altLang="en-US" sz="1800" b="1" dirty="0"/>
              <a:t>为多个属性</a:t>
            </a:r>
            <a:r>
              <a:rPr lang="en-US" altLang="zh-CN" sz="1800" b="1" dirty="0"/>
              <a:t>-</a:t>
            </a:r>
            <a:r>
              <a:rPr lang="zh-CN" altLang="en-US" sz="1800" b="1" dirty="0"/>
              <a:t>值对的合取</a:t>
            </a:r>
          </a:p>
          <a:p>
            <a:pPr lvl="2" eaLnBrk="1" hangingPunct="1">
              <a:lnSpc>
                <a:spcPct val="150000"/>
              </a:lnSpc>
            </a:pPr>
            <a:r>
              <a:rPr lang="en-US" altLang="zh-CN" sz="1800" b="1" i="1" dirty="0"/>
              <a:t> y</a:t>
            </a:r>
            <a:r>
              <a:rPr lang="en-US" altLang="zh-CN" sz="1800" b="1" dirty="0"/>
              <a:t> </a:t>
            </a:r>
            <a:r>
              <a:rPr lang="zh-CN" altLang="en-US" sz="1800" b="1" dirty="0"/>
              <a:t>为类标号</a:t>
            </a:r>
          </a:p>
          <a:p>
            <a:pPr lvl="1" eaLnBrk="1" hangingPunct="1">
              <a:lnSpc>
                <a:spcPct val="150000"/>
              </a:lnSpc>
            </a:pPr>
            <a:r>
              <a:rPr lang="en-US" altLang="zh-CN" b="1" i="1" dirty="0"/>
              <a:t>LHS(IF </a:t>
            </a:r>
            <a:r>
              <a:rPr lang="zh-CN" altLang="en-US" b="1" i="1" dirty="0"/>
              <a:t>部分</a:t>
            </a:r>
            <a:r>
              <a:rPr lang="en-US" altLang="zh-CN" b="1" i="1" dirty="0"/>
              <a:t>)</a:t>
            </a:r>
            <a:r>
              <a:rPr lang="en-US" altLang="zh-CN" b="1" dirty="0"/>
              <a:t>: </a:t>
            </a:r>
            <a:r>
              <a:rPr lang="zh-CN" altLang="en-US" b="1" dirty="0"/>
              <a:t>规则前件或前提</a:t>
            </a:r>
            <a:endParaRPr lang="en-US" altLang="zh-CN" b="1" dirty="0"/>
          </a:p>
          <a:p>
            <a:pPr lvl="1" eaLnBrk="1" hangingPunct="1">
              <a:lnSpc>
                <a:spcPct val="150000"/>
              </a:lnSpc>
            </a:pPr>
            <a:r>
              <a:rPr lang="en-US" altLang="zh-CN" b="1" i="1" dirty="0"/>
              <a:t>RHS(then </a:t>
            </a:r>
            <a:r>
              <a:rPr lang="zh-CN" altLang="en-US" b="1" i="1" dirty="0"/>
              <a:t>部分</a:t>
            </a:r>
            <a:r>
              <a:rPr lang="en-US" altLang="zh-CN" b="1" i="1" dirty="0"/>
              <a:t>)</a:t>
            </a:r>
            <a:r>
              <a:rPr lang="en-US" altLang="zh-CN" b="1" dirty="0"/>
              <a:t>: </a:t>
            </a:r>
            <a:r>
              <a:rPr lang="zh-CN" altLang="en-US" b="1" dirty="0"/>
              <a:t>规则结论</a:t>
            </a:r>
          </a:p>
          <a:p>
            <a:pPr lvl="1" eaLnBrk="1" hangingPunct="1">
              <a:lnSpc>
                <a:spcPct val="150000"/>
              </a:lnSpc>
            </a:pPr>
            <a:r>
              <a:rPr lang="zh-CN" altLang="en-US" b="1" dirty="0">
                <a:solidFill>
                  <a:srgbClr val="C00000"/>
                </a:solidFill>
              </a:rPr>
              <a:t>分类规则例子</a:t>
            </a:r>
            <a:r>
              <a:rPr lang="en-US" altLang="zh-CN" b="1" dirty="0">
                <a:solidFill>
                  <a:srgbClr val="C00000"/>
                </a:solidFill>
              </a:rPr>
              <a:t>:</a:t>
            </a:r>
          </a:p>
          <a:p>
            <a:pPr lvl="2" eaLnBrk="1" hangingPunct="1">
              <a:lnSpc>
                <a:spcPct val="150000"/>
              </a:lnSpc>
            </a:pPr>
            <a:r>
              <a:rPr lang="en-US" altLang="zh-CN" sz="1800" b="1" dirty="0"/>
              <a:t> (</a:t>
            </a:r>
            <a:r>
              <a:rPr lang="zh-CN" altLang="en-US" sz="1800" b="1" dirty="0"/>
              <a:t>新疆</a:t>
            </a:r>
            <a:r>
              <a:rPr lang="en-US" altLang="zh-CN" sz="1800" b="1" dirty="0"/>
              <a:t>=Yes) </a:t>
            </a:r>
            <a:r>
              <a:rPr lang="en-US" altLang="zh-CN" sz="1800" b="1" dirty="0">
                <a:sym typeface="Symbol" panose="05050102010706020507" charset="2"/>
              </a:rPr>
              <a:t> </a:t>
            </a:r>
            <a:r>
              <a:rPr lang="en-US" altLang="zh-CN" sz="1800" b="1" dirty="0"/>
              <a:t>(</a:t>
            </a:r>
            <a:r>
              <a:rPr lang="zh-CN" altLang="en-US" sz="1800" b="1" dirty="0"/>
              <a:t>退出组织</a:t>
            </a:r>
            <a:r>
              <a:rPr lang="en-US" altLang="zh-CN" sz="1800" b="1" dirty="0"/>
              <a:t>=Yes) </a:t>
            </a:r>
            <a:r>
              <a:rPr lang="en-US" altLang="zh-CN" sz="1800" b="1" dirty="0">
                <a:sym typeface="Symbol" panose="05050102010706020507" charset="2"/>
              </a:rPr>
              <a:t> </a:t>
            </a:r>
            <a:r>
              <a:rPr lang="zh-CN" altLang="en-US" sz="1800" b="1" dirty="0">
                <a:sym typeface="Symbol" panose="05050102010706020507" charset="2"/>
              </a:rPr>
              <a:t>中方立场</a:t>
            </a:r>
          </a:p>
          <a:p>
            <a:pPr lvl="2" eaLnBrk="1" hangingPunct="1">
              <a:lnSpc>
                <a:spcPct val="150000"/>
              </a:lnSpc>
            </a:pPr>
            <a:r>
              <a:rPr lang="en-US" altLang="zh-CN" sz="1800" b="1" dirty="0">
                <a:sym typeface="Symbol" panose="05050102010706020507" charset="2"/>
              </a:rPr>
              <a:t> (</a:t>
            </a:r>
            <a:r>
              <a:rPr lang="zh-CN" altLang="en-US" sz="1800" b="1" dirty="0">
                <a:sym typeface="Symbol" panose="05050102010706020507" charset="2"/>
              </a:rPr>
              <a:t>税收收入 </a:t>
            </a:r>
            <a:r>
              <a:rPr lang="en-US" altLang="zh-CN" sz="1800" b="1" dirty="0">
                <a:sym typeface="Symbol" panose="05050102010706020507" charset="2"/>
              </a:rPr>
              <a:t>&lt; 50K)  (</a:t>
            </a:r>
            <a:r>
              <a:rPr lang="zh-CN" altLang="en-US" sz="1800" b="1" dirty="0">
                <a:sym typeface="Symbol" panose="05050102010706020507" charset="2"/>
              </a:rPr>
              <a:t>退税</a:t>
            </a:r>
            <a:r>
              <a:rPr lang="en-US" altLang="zh-CN" sz="1800" b="1" dirty="0">
                <a:sym typeface="Symbol" panose="05050102010706020507" charset="2"/>
              </a:rPr>
              <a:t>=Yes)  </a:t>
            </a:r>
            <a:r>
              <a:rPr lang="zh-CN" altLang="en-US" sz="1800" b="1" dirty="0">
                <a:sym typeface="Symbol" panose="05050102010706020507" charset="2"/>
              </a:rPr>
              <a:t>逃税</a:t>
            </a:r>
            <a:r>
              <a:rPr lang="en-US" altLang="zh-CN" sz="1800" b="1" dirty="0">
                <a:sym typeface="Symbol" panose="05050102010706020507" charset="2"/>
              </a:rPr>
              <a:t>=No</a:t>
            </a:r>
          </a:p>
          <a:p>
            <a:pPr eaLnBrk="1" hangingPunct="1">
              <a:lnSpc>
                <a:spcPct val="150000"/>
              </a:lnSpc>
            </a:pPr>
            <a:endParaRPr lang="en-US" altLang="zh-CN" sz="1800" b="1" dirty="0">
              <a:sym typeface="Symbol" panose="05050102010706020507" charset="2"/>
            </a:endParaRPr>
          </a:p>
        </p:txBody>
      </p:sp>
    </p:spTree>
  </p:cSld>
  <p:clrMapOvr>
    <a:masterClrMapping/>
  </p:clrMapOvr>
  <p:transition advClick="0"/>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AutoShape 2"/>
          <p:cNvSpPr>
            <a:spLocks noGrp="1" noChangeArrowheads="1"/>
          </p:cNvSpPr>
          <p:nvPr>
            <p:ph type="title"/>
          </p:nvPr>
        </p:nvSpPr>
        <p:spPr>
          <a:xfrm>
            <a:off x="628650" y="-17780"/>
            <a:ext cx="7886700" cy="1325563"/>
          </a:xfrm>
        </p:spPr>
        <p:txBody>
          <a:bodyPr vert="horz" wrap="square" lIns="91440" tIns="45720" rIns="91440" bIns="45720" numCol="1" anchor="ctr" anchorCtr="0" compatLnSpc="1"/>
          <a:lstStyle/>
          <a:p>
            <a:pPr eaLnBrk="1" hangingPunct="1"/>
            <a:r>
              <a:rPr lang="zh-CN" altLang="en-US">
                <a:effectLst>
                  <a:outerShdw blurRad="38100" dist="38100" dir="2700000">
                    <a:srgbClr val="000000"/>
                  </a:outerShdw>
                </a:effectLst>
              </a:rPr>
              <a:t>规则的应用</a:t>
            </a:r>
          </a:p>
        </p:txBody>
      </p:sp>
      <p:sp>
        <p:nvSpPr>
          <p:cNvPr id="60418" name="Rectangle 4"/>
          <p:cNvSpPr>
            <a:spLocks noGrp="1"/>
          </p:cNvSpPr>
          <p:nvPr>
            <p:ph idx="1"/>
          </p:nvPr>
        </p:nvSpPr>
        <p:spPr>
          <a:xfrm>
            <a:off x="628650" y="1271906"/>
            <a:ext cx="7886700" cy="4474845"/>
          </a:xfrm>
        </p:spPr>
        <p:txBody>
          <a:bodyPr vert="horz" wrap="square" lIns="90488" tIns="44450" rIns="90488" bIns="44450" anchor="t"/>
          <a:lstStyle/>
          <a:p>
            <a:pPr eaLnBrk="1" hangingPunct="1"/>
            <a:r>
              <a:rPr lang="zh-CN" altLang="en-US" sz="2400"/>
              <a:t>若样本</a:t>
            </a:r>
            <a:r>
              <a:rPr lang="en-US" altLang="zh-CN" sz="2400"/>
              <a:t>x</a:t>
            </a:r>
            <a:r>
              <a:rPr lang="zh-CN" altLang="en-US" sz="2400"/>
              <a:t>的所有属性满足规则的前提，称规则 </a:t>
            </a:r>
            <a:r>
              <a:rPr lang="en-US" altLang="zh-CN" sz="2400" i="1"/>
              <a:t>r</a:t>
            </a:r>
            <a:r>
              <a:rPr lang="en-US" altLang="zh-CN" sz="2400"/>
              <a:t> </a:t>
            </a:r>
            <a:r>
              <a:rPr lang="zh-CN" altLang="en-US" sz="2400"/>
              <a:t>覆盖样本 </a:t>
            </a:r>
            <a:r>
              <a:rPr lang="en-US" altLang="zh-CN" sz="2400"/>
              <a:t>x</a:t>
            </a:r>
            <a:endParaRPr lang="zh-CN" altLang="en-US" sz="2400"/>
          </a:p>
        </p:txBody>
      </p:sp>
      <p:sp>
        <p:nvSpPr>
          <p:cNvPr id="60419" name="Rectangle 5"/>
          <p:cNvSpPr/>
          <p:nvPr/>
        </p:nvSpPr>
        <p:spPr>
          <a:xfrm>
            <a:off x="755650" y="1988503"/>
            <a:ext cx="7410450" cy="1828800"/>
          </a:xfrm>
          <a:prstGeom prst="rect">
            <a:avLst/>
          </a:prstGeom>
          <a:noFill/>
          <a:ln w="12700">
            <a:noFill/>
          </a:ln>
        </p:spPr>
        <p:txBody>
          <a:bodyPr lIns="90488" tIns="44450" rIns="90488" bIns="44450"/>
          <a:lstStyle/>
          <a:p>
            <a:pPr marL="342900" indent="-342900" eaLnBrk="1" hangingPunct="1">
              <a:buClr>
                <a:srgbClr val="003366"/>
              </a:buClr>
            </a:pPr>
            <a:r>
              <a:rPr lang="en-US" altLang="zh-CN" sz="2000">
                <a:solidFill>
                  <a:srgbClr val="003366"/>
                </a:solidFill>
                <a:latin typeface="Arial" panose="020B0604020202090204" pitchFamily="34" charset="0"/>
              </a:rPr>
              <a:t>R1: (Give Birth = no) </a:t>
            </a:r>
            <a:r>
              <a:rPr lang="en-US" altLang="zh-CN" sz="2000">
                <a:solidFill>
                  <a:srgbClr val="003366"/>
                </a:solidFill>
                <a:latin typeface="Arial" panose="020B0604020202090204" pitchFamily="34" charset="0"/>
                <a:sym typeface="Symbol" panose="05050102010706020507" charset="2"/>
              </a:rPr>
              <a:t> (Can Fly = yes)  Birds</a:t>
            </a:r>
          </a:p>
          <a:p>
            <a:pPr marL="342900" indent="-342900" eaLnBrk="1" hangingPunct="1">
              <a:buClr>
                <a:srgbClr val="003366"/>
              </a:buClr>
            </a:pPr>
            <a:r>
              <a:rPr lang="en-US" altLang="zh-CN" sz="2000">
                <a:solidFill>
                  <a:srgbClr val="003366"/>
                </a:solidFill>
                <a:latin typeface="Arial" panose="020B0604020202090204" pitchFamily="34" charset="0"/>
              </a:rPr>
              <a:t>R2: (Give Birth = no) </a:t>
            </a:r>
            <a:r>
              <a:rPr lang="en-US" altLang="zh-CN" sz="2000">
                <a:solidFill>
                  <a:srgbClr val="003366"/>
                </a:solidFill>
                <a:latin typeface="Arial" panose="020B0604020202090204" pitchFamily="34" charset="0"/>
                <a:sym typeface="Symbol" panose="05050102010706020507" charset="2"/>
              </a:rPr>
              <a:t> (Live in Water = yes)  Fishes</a:t>
            </a:r>
          </a:p>
          <a:p>
            <a:pPr marL="342900" indent="-342900" eaLnBrk="1" hangingPunct="1">
              <a:buClr>
                <a:srgbClr val="003366"/>
              </a:buClr>
            </a:pPr>
            <a:r>
              <a:rPr lang="en-US" altLang="zh-CN" sz="2000">
                <a:solidFill>
                  <a:srgbClr val="003366"/>
                </a:solidFill>
                <a:latin typeface="Arial" panose="020B0604020202090204" pitchFamily="34" charset="0"/>
              </a:rPr>
              <a:t>R3: (Give Birth = yes) </a:t>
            </a:r>
            <a:r>
              <a:rPr lang="en-US" altLang="zh-CN" sz="2000">
                <a:solidFill>
                  <a:srgbClr val="003366"/>
                </a:solidFill>
                <a:latin typeface="Arial" panose="020B0604020202090204" pitchFamily="34" charset="0"/>
                <a:sym typeface="Symbol" panose="05050102010706020507" charset="2"/>
              </a:rPr>
              <a:t> (Blood Type = warm)  Mammals</a:t>
            </a:r>
          </a:p>
          <a:p>
            <a:pPr marL="342900" indent="-342900" eaLnBrk="1" hangingPunct="1">
              <a:buClr>
                <a:srgbClr val="003366"/>
              </a:buClr>
            </a:pPr>
            <a:r>
              <a:rPr lang="en-US" altLang="zh-CN" sz="2000">
                <a:solidFill>
                  <a:srgbClr val="003366"/>
                </a:solidFill>
                <a:latin typeface="Arial" panose="020B0604020202090204" pitchFamily="34" charset="0"/>
              </a:rPr>
              <a:t>R4: (Give Birth = no) </a:t>
            </a:r>
            <a:r>
              <a:rPr lang="en-US" altLang="zh-CN" sz="2000">
                <a:solidFill>
                  <a:srgbClr val="003366"/>
                </a:solidFill>
                <a:latin typeface="Arial" panose="020B0604020202090204" pitchFamily="34" charset="0"/>
                <a:sym typeface="Symbol" panose="05050102010706020507" charset="2"/>
              </a:rPr>
              <a:t> (Can Fly = no)  Reptiles</a:t>
            </a:r>
          </a:p>
          <a:p>
            <a:pPr marL="342900" indent="-342900" eaLnBrk="1" hangingPunct="1">
              <a:buClr>
                <a:srgbClr val="003366"/>
              </a:buClr>
            </a:pPr>
            <a:r>
              <a:rPr lang="en-US" altLang="zh-CN" sz="2000">
                <a:solidFill>
                  <a:srgbClr val="003366"/>
                </a:solidFill>
                <a:latin typeface="Arial" panose="020B0604020202090204" pitchFamily="34" charset="0"/>
              </a:rPr>
              <a:t>R5: (Live in Water</a:t>
            </a:r>
            <a:r>
              <a:rPr lang="en-US" altLang="zh-CN" sz="2000">
                <a:solidFill>
                  <a:srgbClr val="003366"/>
                </a:solidFill>
                <a:latin typeface="Arial" panose="020B0604020202090204" pitchFamily="34" charset="0"/>
                <a:sym typeface="Symbol" panose="05050102010706020507" charset="2"/>
              </a:rPr>
              <a:t> = sometimes)  Amphibians </a:t>
            </a:r>
          </a:p>
        </p:txBody>
      </p:sp>
      <p:sp>
        <p:nvSpPr>
          <p:cNvPr id="60420" name="Rectangle 6"/>
          <p:cNvSpPr/>
          <p:nvPr/>
        </p:nvSpPr>
        <p:spPr>
          <a:xfrm>
            <a:off x="1835150" y="5229225"/>
            <a:ext cx="5113338" cy="914400"/>
          </a:xfrm>
          <a:prstGeom prst="rect">
            <a:avLst/>
          </a:prstGeom>
          <a:noFill/>
          <a:ln w="12700">
            <a:noFill/>
          </a:ln>
        </p:spPr>
        <p:txBody>
          <a:bodyPr lIns="90488" tIns="44450" rIns="90488" bIns="44450"/>
          <a:lstStyle/>
          <a:p>
            <a:pPr marL="342900" indent="-342900" eaLnBrk="1" hangingPunct="1">
              <a:buClr>
                <a:srgbClr val="003366"/>
              </a:buClr>
            </a:pPr>
            <a:r>
              <a:rPr lang="zh-CN" altLang="en-US" sz="2000">
                <a:solidFill>
                  <a:srgbClr val="003366"/>
                </a:solidFill>
                <a:latin typeface="Arial" panose="020B0604020202090204" pitchFamily="34" charset="0"/>
              </a:rPr>
              <a:t>规则 </a:t>
            </a:r>
            <a:r>
              <a:rPr lang="en-US" altLang="zh-CN" sz="2000">
                <a:solidFill>
                  <a:srgbClr val="003366"/>
                </a:solidFill>
                <a:latin typeface="Arial" panose="020B0604020202090204" pitchFamily="34" charset="0"/>
              </a:rPr>
              <a:t>R1 </a:t>
            </a:r>
            <a:r>
              <a:rPr lang="zh-CN" altLang="en-US" sz="2000">
                <a:solidFill>
                  <a:srgbClr val="003366"/>
                </a:solidFill>
                <a:latin typeface="Arial" panose="020B0604020202090204" pitchFamily="34" charset="0"/>
              </a:rPr>
              <a:t>覆盖 </a:t>
            </a:r>
            <a:r>
              <a:rPr lang="en-US" altLang="zh-CN" sz="2000">
                <a:solidFill>
                  <a:srgbClr val="003366"/>
                </a:solidFill>
                <a:latin typeface="Arial" panose="020B0604020202090204" pitchFamily="34" charset="0"/>
              </a:rPr>
              <a:t>hawk =&gt; Bird</a:t>
            </a:r>
          </a:p>
          <a:p>
            <a:pPr marL="342900" indent="-342900" eaLnBrk="1" hangingPunct="1">
              <a:buClr>
                <a:srgbClr val="003366"/>
              </a:buClr>
            </a:pPr>
            <a:r>
              <a:rPr lang="zh-CN" altLang="en-US" sz="2000">
                <a:solidFill>
                  <a:srgbClr val="003366"/>
                </a:solidFill>
                <a:latin typeface="Arial" panose="020B0604020202090204" pitchFamily="34" charset="0"/>
              </a:rPr>
              <a:t>规则 </a:t>
            </a:r>
            <a:r>
              <a:rPr lang="en-US" altLang="zh-CN" sz="2000">
                <a:solidFill>
                  <a:srgbClr val="003366"/>
                </a:solidFill>
                <a:latin typeface="Arial" panose="020B0604020202090204" pitchFamily="34" charset="0"/>
              </a:rPr>
              <a:t>R3 </a:t>
            </a:r>
            <a:r>
              <a:rPr lang="zh-CN" altLang="en-US" sz="2000">
                <a:solidFill>
                  <a:srgbClr val="003366"/>
                </a:solidFill>
                <a:latin typeface="Arial" panose="020B0604020202090204" pitchFamily="34" charset="0"/>
              </a:rPr>
              <a:t>覆盖 </a:t>
            </a:r>
            <a:r>
              <a:rPr lang="en-US" altLang="zh-CN" sz="2000">
                <a:solidFill>
                  <a:srgbClr val="003366"/>
                </a:solidFill>
                <a:latin typeface="Arial" panose="020B0604020202090204" pitchFamily="34" charset="0"/>
              </a:rPr>
              <a:t>grizzly bear =&gt; Mammal</a:t>
            </a:r>
            <a:endParaRPr lang="en-US" altLang="zh-CN" sz="2000">
              <a:solidFill>
                <a:srgbClr val="003366"/>
              </a:solidFill>
              <a:latin typeface="Arial" panose="020B0604020202090204" pitchFamily="34" charset="0"/>
              <a:sym typeface="Symbol" panose="05050102010706020507" charset="2"/>
            </a:endParaRPr>
          </a:p>
        </p:txBody>
      </p:sp>
      <p:pic>
        <p:nvPicPr>
          <p:cNvPr id="60421" name="Picture 7"/>
          <p:cNvPicPr>
            <a:picLocks noChangeAspect="1"/>
          </p:cNvPicPr>
          <p:nvPr/>
        </p:nvPicPr>
        <p:blipFill>
          <a:blip r:embed="rId2"/>
          <a:stretch>
            <a:fillRect/>
          </a:stretch>
        </p:blipFill>
        <p:spPr>
          <a:xfrm>
            <a:off x="323850" y="4076065"/>
            <a:ext cx="8458200" cy="1022350"/>
          </a:xfrm>
          <a:prstGeom prst="rect">
            <a:avLst/>
          </a:prstGeom>
          <a:noFill/>
          <a:ln w="12700">
            <a:noFill/>
          </a:ln>
        </p:spPr>
      </p:pic>
    </p:spTree>
  </p:cSld>
  <p:clrMapOvr>
    <a:masterClrMapping/>
  </p:clrMapOvr>
  <p:transition advClick="0"/>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23" name="Rectangle 15"/>
          <p:cNvSpPr>
            <a:spLocks noGrp="1" noChangeArrowheads="1"/>
          </p:cNvSpPr>
          <p:nvPr>
            <p:ph type="title"/>
          </p:nvPr>
        </p:nvSpPr>
        <p:spPr>
          <a:xfrm>
            <a:off x="628650" y="-17780"/>
            <a:ext cx="7886700" cy="1325563"/>
          </a:xfrm>
        </p:spPr>
        <p:txBody>
          <a:bodyPr vert="horz" wrap="square" lIns="90488" tIns="44450" rIns="90488" bIns="44450" numCol="1" anchor="ctr" anchorCtr="0" compatLnSpc="1"/>
          <a:lstStyle/>
          <a:p>
            <a:pPr algn="l" eaLnBrk="1" hangingPunct="1">
              <a:buClrTx/>
              <a:buSzTx/>
              <a:buFontTx/>
            </a:pPr>
            <a:r>
              <a:rPr lang="zh-CN" altLang="en-US">
                <a:effectLst>
                  <a:outerShdw blurRad="38100" dist="38100" dir="2700000">
                    <a:srgbClr val="000000"/>
                  </a:outerShdw>
                </a:effectLst>
              </a:rPr>
              <a:t>规则的评价</a:t>
            </a:r>
          </a:p>
        </p:txBody>
      </p:sp>
      <p:sp>
        <p:nvSpPr>
          <p:cNvPr id="61442" name="Rectangle 16"/>
          <p:cNvSpPr>
            <a:spLocks noGrp="1"/>
          </p:cNvSpPr>
          <p:nvPr>
            <p:ph idx="1"/>
          </p:nvPr>
        </p:nvSpPr>
        <p:spPr>
          <a:xfrm>
            <a:off x="628650" y="1702435"/>
            <a:ext cx="4152265" cy="4474845"/>
          </a:xfrm>
        </p:spPr>
        <p:txBody>
          <a:bodyPr vert="horz" wrap="square" lIns="90488" tIns="44450" rIns="90488" bIns="44450" anchor="t"/>
          <a:lstStyle/>
          <a:p>
            <a:pPr eaLnBrk="1" hangingPunct="1"/>
            <a:r>
              <a:rPr lang="zh-CN" altLang="en-US"/>
              <a:t>规则的覆盖度</a:t>
            </a:r>
            <a:r>
              <a:rPr lang="en-US" altLang="zh-CN"/>
              <a:t>(Coverage):</a:t>
            </a:r>
          </a:p>
          <a:p>
            <a:pPr lvl="1" eaLnBrk="1" hangingPunct="1"/>
            <a:r>
              <a:rPr lang="zh-CN" altLang="en-US"/>
              <a:t>满足规则条件的记录的百分比</a:t>
            </a:r>
            <a:endParaRPr lang="zh-CN" altLang="en-US" sz="2800"/>
          </a:p>
          <a:p>
            <a:pPr eaLnBrk="1" hangingPunct="1"/>
            <a:endParaRPr lang="zh-CN" altLang="en-US"/>
          </a:p>
          <a:p>
            <a:pPr eaLnBrk="1" hangingPunct="1"/>
            <a:r>
              <a:rPr lang="zh-CN" altLang="en-US"/>
              <a:t>规则的正确性</a:t>
            </a:r>
            <a:r>
              <a:rPr lang="en-US" altLang="zh-CN"/>
              <a:t>(Accuracy) :</a:t>
            </a:r>
          </a:p>
          <a:p>
            <a:pPr lvl="1" eaLnBrk="1" hangingPunct="1"/>
            <a:r>
              <a:rPr lang="zh-CN" altLang="en-US"/>
              <a:t>在满足规则条件的记录中，也满足规则结论的记录的百分比</a:t>
            </a:r>
          </a:p>
        </p:txBody>
      </p:sp>
      <p:graphicFrame>
        <p:nvGraphicFramePr>
          <p:cNvPr id="61443" name="Object 17"/>
          <p:cNvGraphicFramePr>
            <a:graphicFrameLocks noChangeAspect="1"/>
          </p:cNvGraphicFramePr>
          <p:nvPr/>
        </p:nvGraphicFramePr>
        <p:xfrm>
          <a:off x="4932363" y="895350"/>
          <a:ext cx="4167187" cy="4333875"/>
        </p:xfrm>
        <a:graphic>
          <a:graphicData uri="http://schemas.openxmlformats.org/presentationml/2006/ole">
            <mc:AlternateContent xmlns:mc="http://schemas.openxmlformats.org/markup-compatibility/2006">
              <mc:Choice xmlns:v="urn:schemas-microsoft-com:vml" Requires="v">
                <p:oleObj r:id="rId2" imgW="5407025" imgH="5769610" progId="Word.Document.8">
                  <p:embed/>
                </p:oleObj>
              </mc:Choice>
              <mc:Fallback>
                <p:oleObj r:id="rId2" imgW="5407025" imgH="5769610" progId="Word.Document.8">
                  <p:embed/>
                  <p:pic>
                    <p:nvPicPr>
                      <p:cNvPr id="0" name="图片 3082"/>
                      <p:cNvPicPr/>
                      <p:nvPr/>
                    </p:nvPicPr>
                    <p:blipFill>
                      <a:blip r:embed="rId3"/>
                      <a:stretch>
                        <a:fillRect/>
                      </a:stretch>
                    </p:blipFill>
                    <p:spPr>
                      <a:xfrm>
                        <a:off x="4932363" y="895350"/>
                        <a:ext cx="4167187" cy="4333875"/>
                      </a:xfrm>
                      <a:prstGeom prst="rect">
                        <a:avLst/>
                      </a:prstGeom>
                      <a:noFill/>
                      <a:ln w="38100">
                        <a:noFill/>
                        <a:miter/>
                      </a:ln>
                    </p:spPr>
                  </p:pic>
                </p:oleObj>
              </mc:Fallback>
            </mc:AlternateContent>
          </a:graphicData>
        </a:graphic>
      </p:graphicFrame>
      <p:sp>
        <p:nvSpPr>
          <p:cNvPr id="61444" name="Text Box 18"/>
          <p:cNvSpPr txBox="1"/>
          <p:nvPr/>
        </p:nvSpPr>
        <p:spPr>
          <a:xfrm>
            <a:off x="4594225" y="5229225"/>
            <a:ext cx="4572000" cy="854075"/>
          </a:xfrm>
          <a:prstGeom prst="rect">
            <a:avLst/>
          </a:prstGeom>
          <a:noFill/>
          <a:ln w="12700">
            <a:noFill/>
          </a:ln>
        </p:spPr>
        <p:txBody>
          <a:bodyPr>
            <a:spAutoFit/>
          </a:bodyPr>
          <a:lstStyle/>
          <a:p>
            <a:pPr>
              <a:spcBef>
                <a:spcPct val="50000"/>
              </a:spcBef>
            </a:pPr>
            <a:r>
              <a:rPr lang="en-US" altLang="zh-CN" sz="2000" b="1">
                <a:latin typeface="Arial" panose="020B0604020202090204" pitchFamily="34" charset="0"/>
                <a:ea typeface="굴림" charset="-127"/>
                <a:sym typeface="Symbol" panose="05050102010706020507" charset="2"/>
              </a:rPr>
              <a:t>    (Status=Single)  No</a:t>
            </a:r>
          </a:p>
          <a:p>
            <a:pPr>
              <a:spcBef>
                <a:spcPct val="50000"/>
              </a:spcBef>
            </a:pPr>
            <a:r>
              <a:rPr lang="en-US" altLang="zh-CN" sz="2000" b="1">
                <a:latin typeface="Arial" panose="020B0604020202090204" pitchFamily="34" charset="0"/>
                <a:ea typeface="굴림" charset="-127"/>
                <a:sym typeface="Symbol" panose="05050102010706020507" charset="2"/>
              </a:rPr>
              <a:t>    Coverage = 40%,  Accuracy = 50%</a:t>
            </a:r>
          </a:p>
        </p:txBody>
      </p:sp>
    </p:spTree>
  </p:cSld>
  <p:clrMapOvr>
    <a:masterClrMapping/>
  </p:clrMapOvr>
  <p:transition advClick="0"/>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AutoShape 2"/>
          <p:cNvSpPr>
            <a:spLocks noGrp="1" noChangeArrowheads="1"/>
          </p:cNvSpPr>
          <p:nvPr>
            <p:ph type="title"/>
          </p:nvPr>
        </p:nvSpPr>
        <p:spPr>
          <a:xfrm>
            <a:off x="628650" y="-89535"/>
            <a:ext cx="7886700" cy="1325563"/>
          </a:xfrm>
        </p:spPr>
        <p:txBody>
          <a:bodyPr vert="horz" wrap="square" lIns="91440" tIns="45720" rIns="91440" bIns="45720" numCol="1" anchor="ctr" anchorCtr="0" compatLnSpc="1"/>
          <a:lstStyle/>
          <a:p>
            <a:pPr algn="l" eaLnBrk="1" hangingPunct="1"/>
            <a:r>
              <a:rPr lang="zh-CN" altLang="en-US" sz="3600">
                <a:effectLst>
                  <a:outerShdw blurRad="38100" dist="38100" dir="2700000">
                    <a:srgbClr val="000000"/>
                  </a:outerShdw>
                </a:effectLst>
              </a:rPr>
              <a:t>规则的冲突</a:t>
            </a:r>
          </a:p>
        </p:txBody>
      </p:sp>
      <p:sp>
        <p:nvSpPr>
          <p:cNvPr id="62466" name="Rectangle 3"/>
          <p:cNvSpPr>
            <a:spLocks noGrp="1"/>
          </p:cNvSpPr>
          <p:nvPr>
            <p:ph idx="1"/>
          </p:nvPr>
        </p:nvSpPr>
        <p:spPr>
          <a:xfrm>
            <a:off x="628650" y="1271906"/>
            <a:ext cx="7886700" cy="4474845"/>
          </a:xfrm>
        </p:spPr>
        <p:txBody>
          <a:bodyPr vert="horz" wrap="square" lIns="91440" tIns="45720" rIns="91440" bIns="45720" anchor="t"/>
          <a:lstStyle/>
          <a:p>
            <a:pPr eaLnBrk="1" hangingPunct="1"/>
            <a:r>
              <a:rPr lang="zh-CN" altLang="en-US" dirty="0"/>
              <a:t>触发：规则被满足</a:t>
            </a:r>
          </a:p>
          <a:p>
            <a:pPr eaLnBrk="1" hangingPunct="1"/>
            <a:r>
              <a:rPr lang="zh-CN" altLang="en-US" dirty="0"/>
              <a:t>激活：该规则为唯一满足的</a:t>
            </a:r>
          </a:p>
        </p:txBody>
      </p:sp>
      <p:sp>
        <p:nvSpPr>
          <p:cNvPr id="62467" name="Rectangle 4"/>
          <p:cNvSpPr/>
          <p:nvPr/>
        </p:nvSpPr>
        <p:spPr>
          <a:xfrm>
            <a:off x="971550" y="1990408"/>
            <a:ext cx="7848600" cy="1828800"/>
          </a:xfrm>
          <a:prstGeom prst="rect">
            <a:avLst/>
          </a:prstGeom>
          <a:noFill/>
          <a:ln w="12700">
            <a:noFill/>
          </a:ln>
        </p:spPr>
        <p:txBody>
          <a:bodyPr lIns="90488" tIns="44450" rIns="90488" bIns="44450"/>
          <a:lstStyle/>
          <a:p>
            <a:pPr marL="342900" indent="-342900" eaLnBrk="1" hangingPunct="1">
              <a:buClr>
                <a:srgbClr val="003366"/>
              </a:buClr>
            </a:pPr>
            <a:r>
              <a:rPr lang="en-US" altLang="zh-CN" sz="2000">
                <a:solidFill>
                  <a:srgbClr val="003366"/>
                </a:solidFill>
                <a:latin typeface="Arial" panose="020B0604020202090204" pitchFamily="34" charset="0"/>
              </a:rPr>
              <a:t>R1: (Give Birth = no) </a:t>
            </a:r>
            <a:r>
              <a:rPr lang="en-US" altLang="zh-CN" sz="2000">
                <a:solidFill>
                  <a:srgbClr val="003366"/>
                </a:solidFill>
                <a:latin typeface="Arial" panose="020B0604020202090204" pitchFamily="34" charset="0"/>
                <a:sym typeface="Symbol" panose="05050102010706020507" charset="2"/>
              </a:rPr>
              <a:t> (Can Fly = yes)  Birds</a:t>
            </a:r>
          </a:p>
          <a:p>
            <a:pPr marL="342900" indent="-342900" eaLnBrk="1" hangingPunct="1">
              <a:buClr>
                <a:srgbClr val="003366"/>
              </a:buClr>
            </a:pPr>
            <a:r>
              <a:rPr lang="en-US" altLang="zh-CN" sz="2000">
                <a:solidFill>
                  <a:srgbClr val="003366"/>
                </a:solidFill>
                <a:latin typeface="Arial" panose="020B0604020202090204" pitchFamily="34" charset="0"/>
              </a:rPr>
              <a:t>R2: (Give Birth = no) </a:t>
            </a:r>
            <a:r>
              <a:rPr lang="en-US" altLang="zh-CN" sz="2000">
                <a:solidFill>
                  <a:srgbClr val="003366"/>
                </a:solidFill>
                <a:latin typeface="Arial" panose="020B0604020202090204" pitchFamily="34" charset="0"/>
                <a:sym typeface="Symbol" panose="05050102010706020507" charset="2"/>
              </a:rPr>
              <a:t> (Live in Water = yes)  Fishes</a:t>
            </a:r>
          </a:p>
          <a:p>
            <a:pPr marL="342900" indent="-342900" eaLnBrk="1" hangingPunct="1">
              <a:buClr>
                <a:srgbClr val="003366"/>
              </a:buClr>
            </a:pPr>
            <a:r>
              <a:rPr lang="en-US" altLang="zh-CN" sz="2000">
                <a:solidFill>
                  <a:srgbClr val="003366"/>
                </a:solidFill>
                <a:latin typeface="Arial" panose="020B0604020202090204" pitchFamily="34" charset="0"/>
              </a:rPr>
              <a:t>R3: (Give Birth = yes) </a:t>
            </a:r>
            <a:r>
              <a:rPr lang="en-US" altLang="zh-CN" sz="2000">
                <a:solidFill>
                  <a:srgbClr val="003366"/>
                </a:solidFill>
                <a:latin typeface="Arial" panose="020B0604020202090204" pitchFamily="34" charset="0"/>
                <a:sym typeface="Symbol" panose="05050102010706020507" charset="2"/>
              </a:rPr>
              <a:t> (Blood Type = warm)  Mammals</a:t>
            </a:r>
          </a:p>
          <a:p>
            <a:pPr marL="342900" indent="-342900" eaLnBrk="1" hangingPunct="1">
              <a:buClr>
                <a:srgbClr val="003366"/>
              </a:buClr>
            </a:pPr>
            <a:r>
              <a:rPr lang="en-US" altLang="zh-CN" sz="2000">
                <a:solidFill>
                  <a:srgbClr val="003366"/>
                </a:solidFill>
                <a:latin typeface="Arial" panose="020B0604020202090204" pitchFamily="34" charset="0"/>
              </a:rPr>
              <a:t>R4: (Give Birth = no) </a:t>
            </a:r>
            <a:r>
              <a:rPr lang="en-US" altLang="zh-CN" sz="2000">
                <a:solidFill>
                  <a:srgbClr val="003366"/>
                </a:solidFill>
                <a:latin typeface="Arial" panose="020B0604020202090204" pitchFamily="34" charset="0"/>
                <a:sym typeface="Symbol" panose="05050102010706020507" charset="2"/>
              </a:rPr>
              <a:t> (Can Fly = no)  Reptiles</a:t>
            </a:r>
          </a:p>
          <a:p>
            <a:pPr marL="342900" indent="-342900" eaLnBrk="1" hangingPunct="1">
              <a:buClr>
                <a:srgbClr val="003366"/>
              </a:buClr>
            </a:pPr>
            <a:r>
              <a:rPr lang="en-US" altLang="zh-CN" sz="2000">
                <a:solidFill>
                  <a:srgbClr val="003366"/>
                </a:solidFill>
                <a:latin typeface="Arial" panose="020B0604020202090204" pitchFamily="34" charset="0"/>
              </a:rPr>
              <a:t>R5: (Live in Water</a:t>
            </a:r>
            <a:r>
              <a:rPr lang="en-US" altLang="zh-CN" sz="2000">
                <a:solidFill>
                  <a:srgbClr val="003366"/>
                </a:solidFill>
                <a:latin typeface="Arial" panose="020B0604020202090204" pitchFamily="34" charset="0"/>
                <a:sym typeface="Symbol" panose="05050102010706020507" charset="2"/>
              </a:rPr>
              <a:t> = sometimes)  Amphibians </a:t>
            </a:r>
          </a:p>
        </p:txBody>
      </p:sp>
      <p:sp>
        <p:nvSpPr>
          <p:cNvPr id="62468" name="Rectangle 5"/>
          <p:cNvSpPr/>
          <p:nvPr/>
        </p:nvSpPr>
        <p:spPr>
          <a:xfrm>
            <a:off x="611188" y="4943158"/>
            <a:ext cx="8035925" cy="1295400"/>
          </a:xfrm>
          <a:prstGeom prst="rect">
            <a:avLst/>
          </a:prstGeom>
          <a:noFill/>
          <a:ln w="12700">
            <a:noFill/>
          </a:ln>
        </p:spPr>
        <p:txBody>
          <a:bodyPr lIns="90488" tIns="44450" rIns="90488" bIns="44450"/>
          <a:lstStyle/>
          <a:p>
            <a:pPr marL="342900" indent="-342900" eaLnBrk="1" hangingPunct="1">
              <a:buClr>
                <a:srgbClr val="003366"/>
              </a:buClr>
            </a:pPr>
            <a:r>
              <a:rPr lang="en-US" altLang="zh-CN" sz="2400">
                <a:solidFill>
                  <a:srgbClr val="003366"/>
                </a:solidFill>
                <a:latin typeface="Arial" panose="020B0604020202090204" pitchFamily="34" charset="0"/>
              </a:rPr>
              <a:t>A lemur triggers rule R3, so it is classified as a mammal</a:t>
            </a:r>
          </a:p>
          <a:p>
            <a:pPr marL="342900" indent="-342900" eaLnBrk="1" hangingPunct="1">
              <a:buClr>
                <a:srgbClr val="003366"/>
              </a:buClr>
            </a:pPr>
            <a:r>
              <a:rPr lang="en-US" altLang="zh-CN" sz="2400">
                <a:solidFill>
                  <a:srgbClr val="003366"/>
                </a:solidFill>
                <a:latin typeface="Arial" panose="020B0604020202090204" pitchFamily="34" charset="0"/>
              </a:rPr>
              <a:t>A turtle triggers both R4 and R5</a:t>
            </a:r>
          </a:p>
          <a:p>
            <a:pPr marL="342900" indent="-342900" eaLnBrk="1" hangingPunct="1">
              <a:buClr>
                <a:srgbClr val="003366"/>
              </a:buClr>
            </a:pPr>
            <a:r>
              <a:rPr lang="en-US" altLang="zh-CN" sz="2400">
                <a:solidFill>
                  <a:srgbClr val="003366"/>
                </a:solidFill>
                <a:latin typeface="Arial" panose="020B0604020202090204" pitchFamily="34" charset="0"/>
              </a:rPr>
              <a:t>A dogfish shark triggers none of the rules</a:t>
            </a:r>
            <a:endParaRPr lang="en-US" altLang="zh-CN" sz="2400">
              <a:solidFill>
                <a:srgbClr val="003366"/>
              </a:solidFill>
              <a:latin typeface="Arial" panose="020B0604020202090204" pitchFamily="34" charset="0"/>
              <a:sym typeface="Symbol" panose="05050102010706020507" charset="2"/>
            </a:endParaRPr>
          </a:p>
        </p:txBody>
      </p:sp>
      <p:pic>
        <p:nvPicPr>
          <p:cNvPr id="62469" name="Picture 6"/>
          <p:cNvPicPr>
            <a:picLocks noChangeAspect="1"/>
          </p:cNvPicPr>
          <p:nvPr/>
        </p:nvPicPr>
        <p:blipFill>
          <a:blip r:embed="rId2"/>
          <a:stretch>
            <a:fillRect/>
          </a:stretch>
        </p:blipFill>
        <p:spPr>
          <a:xfrm>
            <a:off x="250825" y="4006533"/>
            <a:ext cx="8281988" cy="965200"/>
          </a:xfrm>
          <a:prstGeom prst="rect">
            <a:avLst/>
          </a:prstGeom>
          <a:noFill/>
          <a:ln w="12700">
            <a:noFill/>
          </a:ln>
        </p:spPr>
      </p:pic>
    </p:spTree>
  </p:cSld>
  <p:clrMapOvr>
    <a:masterClrMapping/>
  </p:clrMapOvr>
  <p:transition advClick="0"/>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AutoShape 2"/>
          <p:cNvSpPr>
            <a:spLocks noGrp="1" noChangeArrowheads="1"/>
          </p:cNvSpPr>
          <p:nvPr>
            <p:ph type="title"/>
          </p:nvPr>
        </p:nvSpPr>
        <p:spPr>
          <a:xfrm>
            <a:off x="628650" y="-89535"/>
            <a:ext cx="7886700" cy="1325563"/>
          </a:xfrm>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0" cap="none" spc="0" normalizeH="0" baseline="0" noProof="0">
                <a:ln>
                  <a:noFill/>
                </a:ln>
                <a:solidFill>
                  <a:schemeClr val="tx1"/>
                </a:solidFill>
                <a:effectLst>
                  <a:outerShdw blurRad="38100" dist="38100" dir="2700000" algn="tl">
                    <a:srgbClr val="000000"/>
                  </a:outerShdw>
                </a:effectLst>
                <a:uLnTx/>
                <a:uFillTx/>
                <a:latin typeface="Arial" panose="020B0604020202090204" pitchFamily="34" charset="0"/>
                <a:ea typeface="宋体" pitchFamily="2" charset="-122"/>
                <a:cs typeface="宋体" pitchFamily="2" charset="-122"/>
              </a:rPr>
              <a:t>冲突解决</a:t>
            </a:r>
          </a:p>
        </p:txBody>
      </p:sp>
      <p:sp>
        <p:nvSpPr>
          <p:cNvPr id="63490" name="Rectangle 3"/>
          <p:cNvSpPr>
            <a:spLocks noGrp="1"/>
          </p:cNvSpPr>
          <p:nvPr>
            <p:ph idx="1"/>
          </p:nvPr>
        </p:nvSpPr>
        <p:spPr/>
        <p:txBody>
          <a:bodyPr vert="horz" wrap="square" lIns="91440" tIns="45720" rIns="91440" bIns="45720" anchor="t"/>
          <a:lstStyle/>
          <a:p>
            <a:pPr eaLnBrk="1" hangingPunct="1">
              <a:lnSpc>
                <a:spcPct val="110000"/>
              </a:lnSpc>
            </a:pPr>
            <a:r>
              <a:rPr lang="zh-CN" altLang="en-US" sz="2400"/>
              <a:t>规模序</a:t>
            </a:r>
            <a:r>
              <a:rPr lang="en-US" altLang="zh-CN" sz="2400"/>
              <a:t>(size </a:t>
            </a:r>
            <a:r>
              <a:rPr lang="en-US" altLang="zh-CN" sz="2400" err="1"/>
              <a:t>ording</a:t>
            </a:r>
            <a:r>
              <a:rPr lang="en-US" altLang="zh-CN" sz="2400"/>
              <a:t>): </a:t>
            </a:r>
            <a:r>
              <a:rPr lang="zh-CN" altLang="en-US" sz="2400"/>
              <a:t>要求最严格的规则赋予最高优先级 </a:t>
            </a:r>
            <a:r>
              <a:rPr lang="en-US" altLang="zh-CN" sz="2400"/>
              <a:t>(i.e., </a:t>
            </a:r>
            <a:r>
              <a:rPr lang="zh-CN" altLang="en-US" sz="2400"/>
              <a:t>最多属性测试</a:t>
            </a:r>
            <a:r>
              <a:rPr lang="en-US" altLang="zh-CN" sz="2400"/>
              <a:t>)</a:t>
            </a:r>
          </a:p>
          <a:p>
            <a:pPr eaLnBrk="1" hangingPunct="1">
              <a:lnSpc>
                <a:spcPct val="110000"/>
              </a:lnSpc>
            </a:pPr>
            <a:endParaRPr lang="en-US" altLang="zh-CN" sz="2400"/>
          </a:p>
          <a:p>
            <a:pPr eaLnBrk="1" hangingPunct="1">
              <a:lnSpc>
                <a:spcPct val="110000"/>
              </a:lnSpc>
            </a:pPr>
            <a:r>
              <a:rPr lang="zh-CN" altLang="en-US" sz="2400"/>
              <a:t>基于类的序</a:t>
            </a:r>
            <a:r>
              <a:rPr lang="en-US" altLang="zh-CN" sz="2400"/>
              <a:t>: </a:t>
            </a:r>
            <a:r>
              <a:rPr lang="zh-CN" altLang="en-US" sz="2400"/>
              <a:t>按照类的频繁性或错分代价的降序排列</a:t>
            </a:r>
            <a:endParaRPr lang="en-US" altLang="zh-CN" sz="2400"/>
          </a:p>
          <a:p>
            <a:pPr eaLnBrk="1" hangingPunct="1">
              <a:lnSpc>
                <a:spcPct val="110000"/>
              </a:lnSpc>
            </a:pPr>
            <a:endParaRPr lang="en-US" altLang="zh-CN" sz="2400" i="1"/>
          </a:p>
          <a:p>
            <a:pPr eaLnBrk="1" hangingPunct="1">
              <a:lnSpc>
                <a:spcPct val="110000"/>
              </a:lnSpc>
            </a:pPr>
            <a:r>
              <a:rPr lang="zh-CN" altLang="en-US" sz="2400"/>
              <a:t>基于规则的序 </a:t>
            </a:r>
            <a:r>
              <a:rPr lang="en-US" altLang="zh-CN" sz="2400"/>
              <a:t>(</a:t>
            </a:r>
            <a:r>
              <a:rPr lang="zh-CN" altLang="en-US" sz="2400"/>
              <a:t>决策表</a:t>
            </a:r>
            <a:r>
              <a:rPr lang="en-US" altLang="zh-CN" sz="2400"/>
              <a:t>): </a:t>
            </a:r>
            <a:r>
              <a:rPr lang="zh-CN" altLang="en-US" sz="2400"/>
              <a:t>根据规则的质量度量或专家意见，规则组织为长的优先级列表</a:t>
            </a:r>
            <a:endParaRPr lang="en-US" altLang="zh-CN" sz="2400"/>
          </a:p>
          <a:p>
            <a:pPr eaLnBrk="1" hangingPunct="1"/>
            <a:endParaRPr lang="en-US" altLang="zh-CN" sz="2400"/>
          </a:p>
        </p:txBody>
      </p:sp>
    </p:spTree>
  </p:cSld>
  <p:clrMapOvr>
    <a:masterClrMapping/>
  </p:clrMapOvr>
  <p:transition advClick="0"/>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97" name="Rectangle 41"/>
          <p:cNvSpPr>
            <a:spLocks noGrp="1" noChangeArrowheads="1"/>
          </p:cNvSpPr>
          <p:nvPr>
            <p:ph type="title"/>
          </p:nvPr>
        </p:nvSpPr>
        <p:spPr>
          <a:xfrm>
            <a:off x="628650" y="-89535"/>
            <a:ext cx="7886700" cy="1325563"/>
          </a:xfrm>
        </p:spPr>
        <p:txBody>
          <a:bodyPr vert="horz" wrap="square" lIns="90488" tIns="44450" rIns="90488" bIns="44450" numCol="1" anchor="ctr" anchorCtr="0" compatLnSpc="1"/>
          <a:lstStyle/>
          <a:p>
            <a:pPr algn="l" eaLnBrk="1" hangingPunct="1"/>
            <a:r>
              <a:rPr lang="zh-CN" altLang="en-US" dirty="0">
                <a:solidFill>
                  <a:schemeClr val="accent2"/>
                </a:solidFill>
                <a:effectLst>
                  <a:outerShdw blurRad="38100" dist="38100" dir="2700000">
                    <a:srgbClr val="000000"/>
                  </a:outerShdw>
                </a:effectLst>
                <a:latin typeface="Palatino Linotype" panose="02040502050505030304" charset="0"/>
                <a:ea typeface="仿宋_GB2312" pitchFamily="49" charset="-122"/>
              </a:rPr>
              <a:t>有序规则集</a:t>
            </a:r>
          </a:p>
        </p:txBody>
      </p:sp>
      <p:sp>
        <p:nvSpPr>
          <p:cNvPr id="64514" name="Rectangle 42"/>
          <p:cNvSpPr>
            <a:spLocks noGrp="1"/>
          </p:cNvSpPr>
          <p:nvPr>
            <p:ph idx="1"/>
          </p:nvPr>
        </p:nvSpPr>
        <p:spPr/>
        <p:txBody>
          <a:bodyPr vert="horz" wrap="square" lIns="90488" tIns="44450" rIns="90488" bIns="44450" anchor="t"/>
          <a:lstStyle/>
          <a:p>
            <a:pPr eaLnBrk="1" hangingPunct="1"/>
            <a:r>
              <a:rPr lang="zh-CN" altLang="en-US" dirty="0"/>
              <a:t>根据优先权对规则进行排序</a:t>
            </a:r>
          </a:p>
          <a:p>
            <a:pPr eaLnBrk="1" hangingPunct="1"/>
            <a:r>
              <a:rPr lang="zh-CN" altLang="en-US" dirty="0"/>
              <a:t>对一个待分类的记录</a:t>
            </a:r>
          </a:p>
          <a:p>
            <a:pPr lvl="1" eaLnBrk="1" hangingPunct="1"/>
            <a:r>
              <a:rPr lang="zh-CN" altLang="en-US" dirty="0"/>
              <a:t>若满足多条规则，则使用排在最前面的对其进行分类。</a:t>
            </a:r>
          </a:p>
          <a:p>
            <a:pPr lvl="1" eaLnBrk="1" hangingPunct="1"/>
            <a:r>
              <a:rPr lang="zh-CN" altLang="en-US" dirty="0"/>
              <a:t>若不满足任何规则，则使用默认类别。</a:t>
            </a:r>
          </a:p>
        </p:txBody>
      </p:sp>
      <p:grpSp>
        <p:nvGrpSpPr>
          <p:cNvPr id="64515" name="Group 49"/>
          <p:cNvGrpSpPr/>
          <p:nvPr/>
        </p:nvGrpSpPr>
        <p:grpSpPr>
          <a:xfrm>
            <a:off x="611188" y="3429000"/>
            <a:ext cx="8001000" cy="2492375"/>
            <a:chOff x="384" y="2414"/>
            <a:chExt cx="5040" cy="1570"/>
          </a:xfrm>
        </p:grpSpPr>
        <p:sp>
          <p:nvSpPr>
            <p:cNvPr id="64516" name="Rectangle 43"/>
            <p:cNvSpPr/>
            <p:nvPr/>
          </p:nvSpPr>
          <p:spPr>
            <a:xfrm>
              <a:off x="864" y="2414"/>
              <a:ext cx="4329" cy="1152"/>
            </a:xfrm>
            <a:prstGeom prst="rect">
              <a:avLst/>
            </a:prstGeom>
            <a:noFill/>
            <a:ln w="12700" cap="flat" cmpd="sng">
              <a:solidFill>
                <a:srgbClr val="FF0000"/>
              </a:solidFill>
              <a:prstDash val="solid"/>
              <a:miter/>
              <a:headEnd type="none" w="med" len="med"/>
              <a:tailEnd type="none" w="med" len="med"/>
            </a:ln>
          </p:spPr>
          <p:txBody>
            <a:bodyPr lIns="90488" tIns="44450" rIns="90488" bIns="44450"/>
            <a:lstStyle/>
            <a:p>
              <a:pPr marL="342900" indent="-342900">
                <a:buClr>
                  <a:schemeClr val="accent1"/>
                </a:buClr>
                <a:buSzPct val="65000"/>
              </a:pPr>
              <a:r>
                <a:rPr lang="en-US" altLang="zh-CN" sz="2000" dirty="0">
                  <a:latin typeface="Arial" panose="020B0604020202090204" pitchFamily="34" charset="0"/>
                </a:rPr>
                <a:t>R1: (Give Birth = no) </a:t>
              </a:r>
              <a:r>
                <a:rPr lang="en-US" altLang="zh-CN" sz="2000" dirty="0">
                  <a:latin typeface="Arial" panose="020B0604020202090204" pitchFamily="34" charset="0"/>
                  <a:sym typeface="Symbol" panose="05050102010706020507" charset="2"/>
                </a:rPr>
                <a:t> (Can Fly = yes)  Birds</a:t>
              </a:r>
            </a:p>
            <a:p>
              <a:pPr marL="342900" indent="-342900">
                <a:buClr>
                  <a:schemeClr val="accent1"/>
                </a:buClr>
                <a:buSzPct val="65000"/>
              </a:pPr>
              <a:r>
                <a:rPr lang="en-US" altLang="zh-CN" sz="2000" dirty="0">
                  <a:latin typeface="Arial" panose="020B0604020202090204" pitchFamily="34" charset="0"/>
                </a:rPr>
                <a:t>R2: (Give Birth = no) </a:t>
              </a:r>
              <a:r>
                <a:rPr lang="en-US" altLang="zh-CN" sz="2000" dirty="0">
                  <a:latin typeface="Arial" panose="020B0604020202090204" pitchFamily="34" charset="0"/>
                  <a:sym typeface="Symbol" panose="05050102010706020507" charset="2"/>
                </a:rPr>
                <a:t> (Live in Water = yes)  Fishes</a:t>
              </a:r>
            </a:p>
            <a:p>
              <a:pPr marL="342900" indent="-342900">
                <a:buClr>
                  <a:schemeClr val="accent1"/>
                </a:buClr>
                <a:buSzPct val="65000"/>
              </a:pPr>
              <a:r>
                <a:rPr lang="en-US" altLang="zh-CN" sz="2000" dirty="0">
                  <a:latin typeface="Arial" panose="020B0604020202090204" pitchFamily="34" charset="0"/>
                </a:rPr>
                <a:t>R3: (Give Birth = yes) </a:t>
              </a:r>
              <a:r>
                <a:rPr lang="en-US" altLang="zh-CN" sz="2000" dirty="0">
                  <a:latin typeface="Arial" panose="020B0604020202090204" pitchFamily="34" charset="0"/>
                  <a:sym typeface="Symbol" panose="05050102010706020507" charset="2"/>
                </a:rPr>
                <a:t> (Blood Type = warm)  Mammals</a:t>
              </a:r>
            </a:p>
            <a:p>
              <a:pPr marL="342900" indent="-342900">
                <a:buClr>
                  <a:schemeClr val="accent1"/>
                </a:buClr>
                <a:buSzPct val="65000"/>
              </a:pPr>
              <a:r>
                <a:rPr lang="en-US" altLang="zh-CN" sz="2000" dirty="0">
                  <a:latin typeface="Arial" panose="020B0604020202090204" pitchFamily="34" charset="0"/>
                </a:rPr>
                <a:t>R4: (Give Birth = no) </a:t>
              </a:r>
              <a:r>
                <a:rPr lang="en-US" altLang="zh-CN" sz="2000" dirty="0">
                  <a:latin typeface="Arial" panose="020B0604020202090204" pitchFamily="34" charset="0"/>
                  <a:sym typeface="Symbol" panose="05050102010706020507" charset="2"/>
                </a:rPr>
                <a:t> (Can Fly = no)  Reptiles</a:t>
              </a:r>
            </a:p>
            <a:p>
              <a:pPr marL="342900" indent="-342900">
                <a:buClr>
                  <a:schemeClr val="accent1"/>
                </a:buClr>
                <a:buSzPct val="65000"/>
              </a:pPr>
              <a:r>
                <a:rPr lang="en-US" altLang="zh-CN" sz="2000" dirty="0">
                  <a:latin typeface="Arial" panose="020B0604020202090204" pitchFamily="34" charset="0"/>
                </a:rPr>
                <a:t>R5: (Live in Water</a:t>
              </a:r>
              <a:r>
                <a:rPr lang="en-US" altLang="zh-CN" sz="2000" dirty="0">
                  <a:latin typeface="Arial" panose="020B0604020202090204" pitchFamily="34" charset="0"/>
                  <a:sym typeface="Symbol" panose="05050102010706020507" charset="2"/>
                </a:rPr>
                <a:t> = sometimes)  Amphibians </a:t>
              </a:r>
            </a:p>
          </p:txBody>
        </p:sp>
        <p:pic>
          <p:nvPicPr>
            <p:cNvPr id="64517" name="Picture 44"/>
            <p:cNvPicPr>
              <a:picLocks noChangeAspect="1"/>
            </p:cNvPicPr>
            <p:nvPr/>
          </p:nvPicPr>
          <p:blipFill>
            <a:blip r:embed="rId2"/>
            <a:stretch>
              <a:fillRect/>
            </a:stretch>
          </p:blipFill>
          <p:spPr>
            <a:xfrm>
              <a:off x="384" y="3694"/>
              <a:ext cx="5040" cy="290"/>
            </a:xfrm>
            <a:prstGeom prst="rect">
              <a:avLst/>
            </a:prstGeom>
            <a:noFill/>
            <a:ln w="12700">
              <a:noFill/>
            </a:ln>
          </p:spPr>
        </p:pic>
        <p:sp>
          <p:nvSpPr>
            <p:cNvPr id="64518" name="Line 45"/>
            <p:cNvSpPr/>
            <p:nvPr/>
          </p:nvSpPr>
          <p:spPr>
            <a:xfrm flipH="1">
              <a:off x="528" y="3216"/>
              <a:ext cx="336" cy="0"/>
            </a:xfrm>
            <a:prstGeom prst="line">
              <a:avLst/>
            </a:prstGeom>
            <a:ln w="12700" cap="flat" cmpd="sng">
              <a:solidFill>
                <a:schemeClr val="tx1"/>
              </a:solidFill>
              <a:prstDash val="solid"/>
              <a:headEnd type="none" w="med" len="med"/>
              <a:tailEnd type="none" w="med" len="med"/>
            </a:ln>
          </p:spPr>
        </p:sp>
        <p:sp>
          <p:nvSpPr>
            <p:cNvPr id="64519" name="Line 46"/>
            <p:cNvSpPr/>
            <p:nvPr/>
          </p:nvSpPr>
          <p:spPr>
            <a:xfrm>
              <a:off x="528" y="3216"/>
              <a:ext cx="0" cy="480"/>
            </a:xfrm>
            <a:prstGeom prst="line">
              <a:avLst/>
            </a:prstGeom>
            <a:ln w="12700" cap="flat" cmpd="sng">
              <a:solidFill>
                <a:schemeClr val="tx1"/>
              </a:solidFill>
              <a:prstDash val="solid"/>
              <a:headEnd type="none" w="med" len="med"/>
              <a:tailEnd type="triangle" w="med" len="med"/>
            </a:ln>
          </p:spPr>
        </p:sp>
        <p:sp>
          <p:nvSpPr>
            <p:cNvPr id="64520" name="Line 47"/>
            <p:cNvSpPr/>
            <p:nvPr/>
          </p:nvSpPr>
          <p:spPr>
            <a:xfrm flipH="1">
              <a:off x="672" y="3456"/>
              <a:ext cx="192" cy="0"/>
            </a:xfrm>
            <a:prstGeom prst="line">
              <a:avLst/>
            </a:prstGeom>
            <a:ln w="12700" cap="flat" cmpd="sng">
              <a:solidFill>
                <a:schemeClr val="tx1"/>
              </a:solidFill>
              <a:prstDash val="solid"/>
              <a:headEnd type="none" w="med" len="med"/>
              <a:tailEnd type="none" w="med" len="med"/>
            </a:ln>
          </p:spPr>
        </p:sp>
        <p:sp>
          <p:nvSpPr>
            <p:cNvPr id="64521" name="Line 48"/>
            <p:cNvSpPr/>
            <p:nvPr/>
          </p:nvSpPr>
          <p:spPr>
            <a:xfrm>
              <a:off x="672" y="3456"/>
              <a:ext cx="0" cy="240"/>
            </a:xfrm>
            <a:prstGeom prst="line">
              <a:avLst/>
            </a:prstGeom>
            <a:ln w="12700" cap="flat" cmpd="sng">
              <a:solidFill>
                <a:schemeClr val="tx1"/>
              </a:solidFill>
              <a:prstDash val="solid"/>
              <a:headEnd type="none" w="med" len="med"/>
              <a:tailEnd type="triangle" w="med" len="med"/>
            </a:ln>
          </p:spPr>
        </p:sp>
      </p:grpSp>
    </p:spTree>
  </p:cSld>
  <p:clrMapOvr>
    <a:masterClrMapping/>
  </p:clrMapOvr>
  <p:transition advClick="0"/>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79" name="Rectangle 35"/>
          <p:cNvSpPr>
            <a:spLocks noGrp="1" noChangeArrowheads="1"/>
          </p:cNvSpPr>
          <p:nvPr>
            <p:ph type="title"/>
          </p:nvPr>
        </p:nvSpPr>
        <p:spPr>
          <a:xfrm>
            <a:off x="628650" y="-17780"/>
            <a:ext cx="7886700" cy="1325563"/>
          </a:xfrm>
        </p:spPr>
        <p:txBody>
          <a:bodyPr vert="horz" wrap="square" lIns="90488" tIns="44450" rIns="90488" bIns="44450" numCol="1" anchor="ctr" anchorCtr="0" compatLnSpc="1"/>
          <a:lstStyle/>
          <a:p>
            <a:pPr algn="l" eaLnBrk="1" hangingPunct="1"/>
            <a:r>
              <a:rPr lang="zh-CN" altLang="en-US" dirty="0">
                <a:solidFill>
                  <a:schemeClr val="accent2"/>
                </a:solidFill>
                <a:effectLst>
                  <a:outerShdw blurRad="38100" dist="38100" dir="2700000">
                    <a:srgbClr val="000000"/>
                  </a:outerShdw>
                </a:effectLst>
                <a:latin typeface="Palatino Linotype" panose="02040502050505030304" charset="0"/>
                <a:ea typeface="仿宋_GB2312" pitchFamily="49" charset="-122"/>
              </a:rPr>
              <a:t>构造分类规则</a:t>
            </a:r>
          </a:p>
        </p:txBody>
      </p:sp>
      <p:sp>
        <p:nvSpPr>
          <p:cNvPr id="65538" name="Rectangle 36"/>
          <p:cNvSpPr>
            <a:spLocks noGrp="1"/>
          </p:cNvSpPr>
          <p:nvPr>
            <p:ph idx="1"/>
          </p:nvPr>
        </p:nvSpPr>
        <p:spPr/>
        <p:txBody>
          <a:bodyPr vert="horz" wrap="square" lIns="90488" tIns="44450" rIns="90488" bIns="44450" anchor="t"/>
          <a:lstStyle/>
          <a:p>
            <a:pPr eaLnBrk="1" hangingPunct="1"/>
            <a:r>
              <a:rPr lang="zh-CN" altLang="en-US" sz="2800"/>
              <a:t>直接方法</a:t>
            </a:r>
            <a:r>
              <a:rPr lang="en-US" altLang="zh-CN" sz="2800"/>
              <a:t>: </a:t>
            </a:r>
          </a:p>
          <a:p>
            <a:pPr lvl="2" eaLnBrk="1" hangingPunct="1"/>
            <a:r>
              <a:rPr lang="en-US" altLang="zh-CN"/>
              <a:t> </a:t>
            </a:r>
            <a:r>
              <a:rPr lang="zh-CN" altLang="en-US" sz="2800"/>
              <a:t>直接从数据中提取规则</a:t>
            </a:r>
          </a:p>
          <a:p>
            <a:pPr lvl="2" eaLnBrk="1" hangingPunct="1"/>
            <a:r>
              <a:rPr lang="zh-CN" sz="2800"/>
              <a:t>如</a:t>
            </a:r>
            <a:r>
              <a:rPr lang="en-US" altLang="zh-CN" sz="2800"/>
              <a:t>CN2, RIPPER</a:t>
            </a:r>
            <a:r>
              <a:rPr lang="zh-CN" altLang="en-US" sz="2800"/>
              <a:t>等</a:t>
            </a:r>
            <a:endParaRPr lang="en-US" altLang="zh-CN" sz="2800"/>
          </a:p>
          <a:p>
            <a:pPr eaLnBrk="1" hangingPunct="1">
              <a:lnSpc>
                <a:spcPct val="120000"/>
              </a:lnSpc>
              <a:buNone/>
            </a:pPr>
            <a:r>
              <a:rPr lang="zh-CN" altLang="en-US"/>
              <a:t>          </a:t>
            </a:r>
            <a:endParaRPr lang="en-US" altLang="zh-CN"/>
          </a:p>
          <a:p>
            <a:pPr eaLnBrk="1" hangingPunct="1"/>
            <a:r>
              <a:rPr lang="zh-CN" altLang="en-US" sz="2800"/>
              <a:t>间接方法</a:t>
            </a:r>
            <a:r>
              <a:rPr lang="en-US" altLang="zh-CN" sz="2800"/>
              <a:t>:</a:t>
            </a:r>
          </a:p>
          <a:p>
            <a:pPr lvl="2" eaLnBrk="1" hangingPunct="1"/>
            <a:r>
              <a:rPr lang="en-US" altLang="zh-CN"/>
              <a:t> </a:t>
            </a:r>
            <a:r>
              <a:rPr lang="zh-CN" altLang="en-US" sz="2800"/>
              <a:t>从其它分类模型中提取规则 </a:t>
            </a:r>
          </a:p>
          <a:p>
            <a:pPr lvl="2" eaLnBrk="1" hangingPunct="1"/>
            <a:r>
              <a:rPr lang="zh-CN" altLang="en-US" sz="2800"/>
              <a:t>如神经网络、决策树等</a:t>
            </a:r>
          </a:p>
        </p:txBody>
      </p:sp>
    </p:spTree>
  </p:cSld>
  <p:clrMapOvr>
    <a:masterClrMapping/>
  </p:clrMapOvr>
  <p:transition advClick="0"/>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62" name="Rectangle 34"/>
          <p:cNvSpPr>
            <a:spLocks noGrp="1" noChangeArrowheads="1"/>
          </p:cNvSpPr>
          <p:nvPr>
            <p:ph type="title"/>
          </p:nvPr>
        </p:nvSpPr>
        <p:spPr>
          <a:xfrm>
            <a:off x="628650" y="-17780"/>
            <a:ext cx="7886700" cy="1325563"/>
          </a:xfrm>
        </p:spPr>
        <p:txBody>
          <a:bodyPr vert="horz" wrap="square" lIns="90488" tIns="44450" rIns="90488" bIns="44450" numCol="1" anchor="ctr" anchorCtr="0" compatLnSpc="1"/>
          <a:lstStyle/>
          <a:p>
            <a:pPr algn="l" eaLnBrk="1" hangingPunct="1"/>
            <a:r>
              <a:rPr lang="zh-CN" altLang="en-US" dirty="0">
                <a:solidFill>
                  <a:schemeClr val="accent2"/>
                </a:solidFill>
                <a:effectLst>
                  <a:outerShdw blurRad="38100" dist="38100" dir="2700000">
                    <a:srgbClr val="000000"/>
                  </a:outerShdw>
                </a:effectLst>
                <a:latin typeface="Palatino Linotype" panose="02040502050505030304" charset="0"/>
                <a:ea typeface="仿宋_GB2312" pitchFamily="49" charset="-122"/>
              </a:rPr>
              <a:t>直接方法</a:t>
            </a:r>
            <a:r>
              <a:rPr lang="en-US" altLang="zh-CN" dirty="0">
                <a:solidFill>
                  <a:schemeClr val="accent2"/>
                </a:solidFill>
                <a:effectLst>
                  <a:outerShdw blurRad="38100" dist="38100" dir="2700000">
                    <a:srgbClr val="000000"/>
                  </a:outerShdw>
                </a:effectLst>
                <a:latin typeface="Palatino Linotype" panose="02040502050505030304" charset="0"/>
                <a:ea typeface="仿宋_GB2312" pitchFamily="49" charset="-122"/>
              </a:rPr>
              <a:t>: </a:t>
            </a:r>
            <a:r>
              <a:rPr lang="zh-CN" altLang="en-US" dirty="0">
                <a:solidFill>
                  <a:schemeClr val="accent2"/>
                </a:solidFill>
                <a:effectLst>
                  <a:outerShdw blurRad="38100" dist="38100" dir="2700000">
                    <a:srgbClr val="000000"/>
                  </a:outerShdw>
                </a:effectLst>
                <a:latin typeface="Palatino Linotype" panose="02040502050505030304" charset="0"/>
                <a:ea typeface="仿宋_GB2312" pitchFamily="49" charset="-122"/>
              </a:rPr>
              <a:t>顺序覆盖</a:t>
            </a:r>
          </a:p>
        </p:txBody>
      </p:sp>
      <p:sp>
        <p:nvSpPr>
          <p:cNvPr id="66562" name="Rectangle 35"/>
          <p:cNvSpPr>
            <a:spLocks noGrp="1"/>
          </p:cNvSpPr>
          <p:nvPr>
            <p:ph idx="1"/>
          </p:nvPr>
        </p:nvSpPr>
        <p:spPr/>
        <p:txBody>
          <a:bodyPr vert="horz" wrap="square" lIns="90488" tIns="44450" rIns="90488" bIns="44450" anchor="t"/>
          <a:lstStyle/>
          <a:p>
            <a:pPr marL="533400" indent="-533400" eaLnBrk="1" hangingPunct="1">
              <a:lnSpc>
                <a:spcPct val="150000"/>
              </a:lnSpc>
            </a:pPr>
            <a:r>
              <a:rPr lang="zh-CN" altLang="en-US" sz="2400"/>
              <a:t>顺序覆盖</a:t>
            </a:r>
            <a:r>
              <a:rPr lang="en-US" altLang="zh-CN" sz="2400"/>
              <a:t>(Sequential Covering)</a:t>
            </a:r>
          </a:p>
          <a:p>
            <a:pPr marL="533400" indent="-533400" eaLnBrk="1" hangingPunct="1">
              <a:lnSpc>
                <a:spcPct val="150000"/>
              </a:lnSpc>
              <a:buNone/>
            </a:pPr>
            <a:r>
              <a:rPr lang="zh-CN" altLang="en-US" sz="2400"/>
              <a:t>    顺序学习规则：</a:t>
            </a:r>
            <a:r>
              <a:rPr lang="en-US" altLang="zh-CN" sz="2400"/>
              <a:t> </a:t>
            </a:r>
            <a:r>
              <a:rPr lang="zh-CN" altLang="en-US" sz="2400"/>
              <a:t>对每个给定的类 </a:t>
            </a:r>
            <a:r>
              <a:rPr lang="en-US" altLang="zh-CN" sz="2400" err="1"/>
              <a:t>C</a:t>
            </a:r>
            <a:r>
              <a:rPr lang="en-US" altLang="zh-CN" sz="2400" baseline="-25000" err="1"/>
              <a:t>i</a:t>
            </a:r>
            <a:r>
              <a:rPr lang="en-US" altLang="zh-CN" sz="2400" baseline="-25000"/>
              <a:t> </a:t>
            </a:r>
            <a:r>
              <a:rPr lang="zh-CN" altLang="en-US" sz="2400"/>
              <a:t>希望规则可以覆盖该类</a:t>
            </a:r>
            <a:r>
              <a:rPr lang="en-US" altLang="zh-CN" sz="2400"/>
              <a:t> </a:t>
            </a:r>
            <a:r>
              <a:rPr lang="zh-CN" altLang="en-US" sz="2400"/>
              <a:t>的大多数元组，但不包括其它类的元组</a:t>
            </a:r>
            <a:r>
              <a:rPr lang="en-US" altLang="zh-CN" sz="2400"/>
              <a:t>(</a:t>
            </a:r>
            <a:r>
              <a:rPr lang="zh-CN" altLang="en-US" sz="2400"/>
              <a:t>或很少</a:t>
            </a:r>
            <a:r>
              <a:rPr lang="en-US" altLang="zh-CN" sz="2400"/>
              <a:t>) </a:t>
            </a:r>
          </a:p>
          <a:p>
            <a:pPr marL="533400" indent="-533400" eaLnBrk="1" hangingPunct="1">
              <a:lnSpc>
                <a:spcPct val="150000"/>
              </a:lnSpc>
              <a:buNone/>
            </a:pPr>
            <a:r>
              <a:rPr lang="en-US" altLang="zh-CN" sz="2400"/>
              <a:t>    (1) </a:t>
            </a:r>
            <a:r>
              <a:rPr lang="zh-CN" altLang="en-US" sz="2400"/>
              <a:t>初始值为空规则集</a:t>
            </a:r>
          </a:p>
          <a:p>
            <a:pPr marL="533400" indent="-533400" eaLnBrk="1" hangingPunct="1">
              <a:lnSpc>
                <a:spcPct val="150000"/>
              </a:lnSpc>
              <a:buNone/>
            </a:pPr>
            <a:r>
              <a:rPr lang="zh-CN" altLang="en-US" sz="2400"/>
              <a:t>    </a:t>
            </a:r>
            <a:r>
              <a:rPr lang="en-US" altLang="zh-CN" sz="2400"/>
              <a:t>(2) </a:t>
            </a:r>
            <a:r>
              <a:rPr lang="zh-CN" altLang="en-US" sz="2400"/>
              <a:t>使用</a:t>
            </a:r>
            <a:r>
              <a:rPr lang="en-US" altLang="zh-CN" sz="2400"/>
              <a:t>Learn-One-Rule</a:t>
            </a:r>
            <a:r>
              <a:rPr lang="zh-CN" altLang="en-US" sz="2400"/>
              <a:t>函数得到一条新规则</a:t>
            </a:r>
          </a:p>
          <a:p>
            <a:pPr marL="533400" indent="-533400" eaLnBrk="1" hangingPunct="1">
              <a:lnSpc>
                <a:spcPct val="150000"/>
              </a:lnSpc>
              <a:buNone/>
            </a:pPr>
            <a:r>
              <a:rPr lang="zh-CN" altLang="en-US" sz="2400"/>
              <a:t>    </a:t>
            </a:r>
            <a:r>
              <a:rPr lang="en-US" altLang="zh-CN" sz="2400"/>
              <a:t>(3) </a:t>
            </a:r>
            <a:r>
              <a:rPr lang="zh-CN" altLang="en-US" sz="2400"/>
              <a:t>从训练集中删去被新产生的规则所覆盖的实例</a:t>
            </a:r>
          </a:p>
          <a:p>
            <a:pPr marL="533400" indent="-533400" eaLnBrk="1" hangingPunct="1">
              <a:lnSpc>
                <a:spcPct val="150000"/>
              </a:lnSpc>
              <a:buNone/>
            </a:pPr>
            <a:r>
              <a:rPr lang="zh-CN" altLang="en-US" sz="2400"/>
              <a:t>    </a:t>
            </a:r>
            <a:r>
              <a:rPr lang="en-US" altLang="zh-CN" sz="2400"/>
              <a:t>(4) </a:t>
            </a:r>
            <a:r>
              <a:rPr lang="zh-CN" altLang="en-US" sz="2400"/>
              <a:t>重复步骤</a:t>
            </a:r>
            <a:r>
              <a:rPr lang="en-US" altLang="zh-CN" sz="2400"/>
              <a:t>(2)</a:t>
            </a:r>
            <a:r>
              <a:rPr lang="zh-CN" altLang="en-US" sz="2400"/>
              <a:t>和步骤</a:t>
            </a:r>
            <a:r>
              <a:rPr lang="en-US" altLang="zh-CN" sz="2400"/>
              <a:t>(3)</a:t>
            </a:r>
            <a:r>
              <a:rPr lang="zh-CN" altLang="en-US" sz="2400"/>
              <a:t>，直到满足停止标准为止。</a:t>
            </a:r>
          </a:p>
        </p:txBody>
      </p:sp>
    </p:spTree>
  </p:cSld>
  <p:clrMapOvr>
    <a:masterClrMapping/>
  </p:clrMapOvr>
  <p:transition advClick="0"/>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63" name="Rectangle 11"/>
          <p:cNvSpPr>
            <a:spLocks noGrp="1" noChangeArrowheads="1"/>
          </p:cNvSpPr>
          <p:nvPr>
            <p:ph type="title"/>
          </p:nvPr>
        </p:nvSpPr>
        <p:spPr>
          <a:xfrm>
            <a:off x="628650" y="-17780"/>
            <a:ext cx="7886700" cy="1325563"/>
          </a:xfrm>
        </p:spPr>
        <p:txBody>
          <a:bodyPr vert="horz" wrap="square" lIns="90488" tIns="44450" rIns="90488" bIns="4445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3200" b="1" i="0" u="none" strike="noStrike" kern="0" cap="none" spc="0" normalizeH="0" baseline="0" noProof="0">
                <a:ln>
                  <a:noFill/>
                </a:ln>
                <a:solidFill>
                  <a:schemeClr val="accent2"/>
                </a:solidFill>
                <a:effectLst>
                  <a:outerShdw blurRad="38100" dist="38100" dir="2700000" algn="tl">
                    <a:srgbClr val="C0C0C0"/>
                  </a:outerShdw>
                </a:effectLst>
                <a:uLnTx/>
                <a:uFillTx/>
                <a:latin typeface="Palatino Linotype" panose="02040502050505030304" charset="0"/>
                <a:ea typeface="仿宋_GB2312" pitchFamily="49" charset="-122"/>
                <a:cs typeface="+mj-cs"/>
              </a:rPr>
              <a:t>示例</a:t>
            </a:r>
          </a:p>
        </p:txBody>
      </p:sp>
      <p:sp>
        <p:nvSpPr>
          <p:cNvPr id="2" name="内容占位符 1"/>
          <p:cNvSpPr>
            <a:spLocks noGrp="1"/>
          </p:cNvSpPr>
          <p:nvPr>
            <p:ph idx="1"/>
          </p:nvPr>
        </p:nvSpPr>
        <p:spPr/>
        <p:txBody>
          <a:bodyPr/>
          <a:lstStyle/>
          <a:p>
            <a:endParaRPr lang="zh-CN" altLang="en-US"/>
          </a:p>
        </p:txBody>
      </p:sp>
      <p:graphicFrame>
        <p:nvGraphicFramePr>
          <p:cNvPr id="67586" name="Object 12"/>
          <p:cNvGraphicFramePr>
            <a:graphicFrameLocks noChangeAspect="1"/>
          </p:cNvGraphicFramePr>
          <p:nvPr/>
        </p:nvGraphicFramePr>
        <p:xfrm>
          <a:off x="609600" y="1492250"/>
          <a:ext cx="3235325" cy="3649663"/>
        </p:xfrm>
        <a:graphic>
          <a:graphicData uri="http://schemas.openxmlformats.org/presentationml/2006/ole">
            <mc:AlternateContent xmlns:mc="http://schemas.openxmlformats.org/markup-compatibility/2006">
              <mc:Choice xmlns:v="urn:schemas-microsoft-com:vml" Requires="v">
                <p:oleObj r:id="rId3" imgW="3219450" imgH="3557905" progId="Visio.Drawing.6">
                  <p:embed/>
                </p:oleObj>
              </mc:Choice>
              <mc:Fallback>
                <p:oleObj r:id="rId3" imgW="3219450" imgH="3557905" progId="Visio.Drawing.6">
                  <p:embed/>
                  <p:pic>
                    <p:nvPicPr>
                      <p:cNvPr id="0" name="图片 3086"/>
                      <p:cNvPicPr/>
                      <p:nvPr/>
                    </p:nvPicPr>
                    <p:blipFill>
                      <a:blip r:embed="rId4"/>
                      <a:stretch>
                        <a:fillRect/>
                      </a:stretch>
                    </p:blipFill>
                    <p:spPr>
                      <a:xfrm>
                        <a:off x="609600" y="1492250"/>
                        <a:ext cx="3235325" cy="3649663"/>
                      </a:xfrm>
                      <a:prstGeom prst="rect">
                        <a:avLst/>
                      </a:prstGeom>
                      <a:noFill/>
                      <a:ln w="38100">
                        <a:noFill/>
                        <a:miter/>
                      </a:ln>
                    </p:spPr>
                  </p:pic>
                </p:oleObj>
              </mc:Fallback>
            </mc:AlternateContent>
          </a:graphicData>
        </a:graphic>
      </p:graphicFrame>
      <p:graphicFrame>
        <p:nvGraphicFramePr>
          <p:cNvPr id="253965" name="Object 13"/>
          <p:cNvGraphicFramePr>
            <a:graphicFrameLocks noChangeAspect="1"/>
          </p:cNvGraphicFramePr>
          <p:nvPr/>
        </p:nvGraphicFramePr>
        <p:xfrm>
          <a:off x="5070475" y="1484313"/>
          <a:ext cx="3235325" cy="3649662"/>
        </p:xfrm>
        <a:graphic>
          <a:graphicData uri="http://schemas.openxmlformats.org/presentationml/2006/ole">
            <mc:AlternateContent xmlns:mc="http://schemas.openxmlformats.org/markup-compatibility/2006">
              <mc:Choice xmlns:v="urn:schemas-microsoft-com:vml" Requires="v">
                <p:oleObj r:id="rId5" imgW="3237230" imgH="3643630" progId="Visio.Drawing.6">
                  <p:embed/>
                </p:oleObj>
              </mc:Choice>
              <mc:Fallback>
                <p:oleObj r:id="rId5" imgW="3237230" imgH="3643630" progId="Visio.Drawing.6">
                  <p:embed/>
                  <p:pic>
                    <p:nvPicPr>
                      <p:cNvPr id="0" name="图片 3085"/>
                      <p:cNvPicPr/>
                      <p:nvPr/>
                    </p:nvPicPr>
                    <p:blipFill>
                      <a:blip r:embed="rId6"/>
                      <a:stretch>
                        <a:fillRect/>
                      </a:stretch>
                    </p:blipFill>
                    <p:spPr>
                      <a:xfrm>
                        <a:off x="5070475" y="1484313"/>
                        <a:ext cx="3235325" cy="3649662"/>
                      </a:xfrm>
                      <a:prstGeom prst="rect">
                        <a:avLst/>
                      </a:prstGeom>
                      <a:noFill/>
                      <a:ln w="38100">
                        <a:noFill/>
                        <a:miter/>
                      </a:ln>
                    </p:spPr>
                  </p:pic>
                </p:oleObj>
              </mc:Fallback>
            </mc:AlternateContent>
          </a:graphicData>
        </a:graphic>
      </p:graphicFrame>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39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灯片编号占位符 1"/>
          <p:cNvSpPr txBox="1">
            <a:spLocks noGrp="1"/>
          </p:cNvSpPr>
          <p:nvPr/>
        </p:nvSpPr>
        <p:spPr>
          <a:xfrm>
            <a:off x="8316913" y="188913"/>
            <a:ext cx="560387" cy="476250"/>
          </a:xfrm>
          <a:prstGeom prst="rect">
            <a:avLst/>
          </a:prstGeom>
          <a:noFill/>
          <a:ln w="9525">
            <a:noFill/>
          </a:ln>
        </p:spPr>
        <p:txBody>
          <a:bodyPr/>
          <a:lstStyle/>
          <a:p>
            <a:pPr algn="r" eaLnBrk="1" hangingPunct="1">
              <a:spcBef>
                <a:spcPct val="0"/>
              </a:spcBef>
              <a:buClrTx/>
              <a:buFontTx/>
            </a:pPr>
            <a:fld id="{9A0DB2DC-4C9A-4742-B13C-FB6460FD3503}" type="slidenum">
              <a:rPr lang="en-US" altLang="zh-CN" sz="1400" dirty="0">
                <a:latin typeface="Arial" panose="020B0604020202090204" pitchFamily="34" charset="0"/>
              </a:rPr>
              <a:t>2</a:t>
            </a:fld>
            <a:endParaRPr lang="en-US" altLang="zh-CN" sz="1400" dirty="0">
              <a:latin typeface="Arial" panose="020B0604020202090204" pitchFamily="34" charset="0"/>
            </a:endParaRPr>
          </a:p>
        </p:txBody>
      </p:sp>
      <p:sp>
        <p:nvSpPr>
          <p:cNvPr id="123906" name="Rectangle 3"/>
          <p:cNvSpPr/>
          <p:nvPr/>
        </p:nvSpPr>
        <p:spPr>
          <a:xfrm>
            <a:off x="1962150" y="1762125"/>
            <a:ext cx="9144000" cy="0"/>
          </a:xfrm>
          <a:prstGeom prst="rect">
            <a:avLst/>
          </a:prstGeom>
          <a:noFill/>
          <a:ln w="9525">
            <a:noFill/>
          </a:ln>
        </p:spPr>
        <p:txBody>
          <a:bodyPr>
            <a:spAutoFit/>
          </a:bodyPr>
          <a:lstStyle/>
          <a:p>
            <a:pPr eaLnBrk="1" hangingPunct="1">
              <a:spcBef>
                <a:spcPct val="0"/>
              </a:spcBef>
              <a:buClrTx/>
              <a:buFontTx/>
            </a:pPr>
            <a:endParaRPr lang="zh-CN" altLang="en-US" sz="1800" dirty="0">
              <a:latin typeface="Arial" panose="020B0604020202090204" pitchFamily="34" charset="0"/>
            </a:endParaRPr>
          </a:p>
        </p:txBody>
      </p:sp>
      <p:graphicFrame>
        <p:nvGraphicFramePr>
          <p:cNvPr id="123907" name="Object 2"/>
          <p:cNvGraphicFramePr>
            <a:graphicFrameLocks noChangeAspect="1"/>
          </p:cNvGraphicFramePr>
          <p:nvPr/>
        </p:nvGraphicFramePr>
        <p:xfrm>
          <a:off x="215265" y="394335"/>
          <a:ext cx="9144000" cy="6248400"/>
        </p:xfrm>
        <a:graphic>
          <a:graphicData uri="http://schemas.openxmlformats.org/presentationml/2006/ole">
            <mc:AlternateContent xmlns:mc="http://schemas.openxmlformats.org/markup-compatibility/2006">
              <mc:Choice xmlns:v="urn:schemas-microsoft-com:vml" Requires="v">
                <p:oleObj r:id="rId3" imgW="7653655" imgH="4894580" progId="Visio.Drawing.6">
                  <p:embed/>
                </p:oleObj>
              </mc:Choice>
              <mc:Fallback>
                <p:oleObj r:id="rId3" imgW="7653655" imgH="4894580" progId="Visio.Drawing.6">
                  <p:embed/>
                  <p:pic>
                    <p:nvPicPr>
                      <p:cNvPr id="0" name="图片 3105"/>
                      <p:cNvPicPr/>
                      <p:nvPr/>
                    </p:nvPicPr>
                    <p:blipFill>
                      <a:blip r:embed="rId4"/>
                      <a:stretch>
                        <a:fillRect/>
                      </a:stretch>
                    </p:blipFill>
                    <p:spPr>
                      <a:xfrm>
                        <a:off x="215265" y="394335"/>
                        <a:ext cx="9144000" cy="6248400"/>
                      </a:xfrm>
                      <a:prstGeom prst="rect">
                        <a:avLst/>
                      </a:prstGeom>
                      <a:noFill/>
                      <a:ln w="38100">
                        <a:noFill/>
                        <a:miter/>
                      </a:ln>
                    </p:spPr>
                  </p:pic>
                </p:oleObj>
              </mc:Fallback>
            </mc:AlternateContent>
          </a:graphicData>
        </a:graphic>
      </p:graphicFrame>
    </p:spTree>
  </p:cSld>
  <p:clrMapOvr>
    <a:masterClrMapping/>
  </p:clrMapOvr>
  <p:transition advClick="0"/>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8609" name="Object 12"/>
          <p:cNvGraphicFramePr>
            <a:graphicFrameLocks noChangeAspect="1"/>
          </p:cNvGraphicFramePr>
          <p:nvPr/>
        </p:nvGraphicFramePr>
        <p:xfrm>
          <a:off x="609600" y="1484313"/>
          <a:ext cx="3259138" cy="3584575"/>
        </p:xfrm>
        <a:graphic>
          <a:graphicData uri="http://schemas.openxmlformats.org/presentationml/2006/ole">
            <mc:AlternateContent xmlns:mc="http://schemas.openxmlformats.org/markup-compatibility/2006">
              <mc:Choice xmlns:v="urn:schemas-microsoft-com:vml" Requires="v">
                <p:oleObj r:id="rId2" imgW="3261360" imgH="3578225" progId="Visio.Drawing.6">
                  <p:embed/>
                </p:oleObj>
              </mc:Choice>
              <mc:Fallback>
                <p:oleObj r:id="rId2" imgW="3261360" imgH="3578225" progId="Visio.Drawing.6">
                  <p:embed/>
                  <p:pic>
                    <p:nvPicPr>
                      <p:cNvPr id="0" name="图片 3087"/>
                      <p:cNvPicPr/>
                      <p:nvPr/>
                    </p:nvPicPr>
                    <p:blipFill>
                      <a:blip r:embed="rId3"/>
                      <a:stretch>
                        <a:fillRect/>
                      </a:stretch>
                    </p:blipFill>
                    <p:spPr>
                      <a:xfrm>
                        <a:off x="609600" y="1484313"/>
                        <a:ext cx="3259138" cy="3584575"/>
                      </a:xfrm>
                      <a:prstGeom prst="rect">
                        <a:avLst/>
                      </a:prstGeom>
                      <a:noFill/>
                      <a:ln w="38100">
                        <a:noFill/>
                        <a:miter/>
                      </a:ln>
                    </p:spPr>
                  </p:pic>
                </p:oleObj>
              </mc:Fallback>
            </mc:AlternateContent>
          </a:graphicData>
        </a:graphic>
      </p:graphicFrame>
      <p:graphicFrame>
        <p:nvGraphicFramePr>
          <p:cNvPr id="254989" name="Object 13"/>
          <p:cNvGraphicFramePr>
            <a:graphicFrameLocks noChangeAspect="1"/>
          </p:cNvGraphicFramePr>
          <p:nvPr/>
        </p:nvGraphicFramePr>
        <p:xfrm>
          <a:off x="5029200" y="1484313"/>
          <a:ext cx="3284538" cy="3584575"/>
        </p:xfrm>
        <a:graphic>
          <a:graphicData uri="http://schemas.openxmlformats.org/presentationml/2006/ole">
            <mc:AlternateContent xmlns:mc="http://schemas.openxmlformats.org/markup-compatibility/2006">
              <mc:Choice xmlns:v="urn:schemas-microsoft-com:vml" Requires="v">
                <p:oleObj r:id="rId4" imgW="3285490" imgH="3578225" progId="Visio.Drawing.6">
                  <p:embed/>
                </p:oleObj>
              </mc:Choice>
              <mc:Fallback>
                <p:oleObj r:id="rId4" imgW="3285490" imgH="3578225" progId="Visio.Drawing.6">
                  <p:embed/>
                  <p:pic>
                    <p:nvPicPr>
                      <p:cNvPr id="0" name="图片 3084"/>
                      <p:cNvPicPr/>
                      <p:nvPr/>
                    </p:nvPicPr>
                    <p:blipFill>
                      <a:blip r:embed="rId5"/>
                      <a:stretch>
                        <a:fillRect/>
                      </a:stretch>
                    </p:blipFill>
                    <p:spPr>
                      <a:xfrm>
                        <a:off x="5029200" y="1484313"/>
                        <a:ext cx="3284538" cy="3584575"/>
                      </a:xfrm>
                      <a:prstGeom prst="rect">
                        <a:avLst/>
                      </a:prstGeom>
                      <a:noFill/>
                      <a:ln w="38100">
                        <a:noFill/>
                        <a:miter/>
                      </a:ln>
                    </p:spPr>
                  </p:pic>
                </p:oleObj>
              </mc:Fallback>
            </mc:AlternateContent>
          </a:graphicData>
        </a:graphic>
      </p:graphicFrame>
      <p:sp>
        <p:nvSpPr>
          <p:cNvPr id="254991" name="Rectangle 15"/>
          <p:cNvSpPr>
            <a:spLocks noGrp="1" noChangeArrowheads="1"/>
          </p:cNvSpPr>
          <p:nvPr>
            <p:ph type="title"/>
          </p:nvPr>
        </p:nvSpPr>
        <p:spPr>
          <a:xfrm>
            <a:off x="628650" y="-17780"/>
            <a:ext cx="7886700" cy="1325563"/>
          </a:xfrm>
        </p:spPr>
        <p:txBody>
          <a:bodyPr vert="horz" wrap="square" lIns="90488" tIns="44450" rIns="90488" bIns="4445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3200" b="1" i="0" u="none" strike="noStrike" kern="0" cap="none" spc="0" normalizeH="0" baseline="0" noProof="0">
                <a:ln>
                  <a:noFill/>
                </a:ln>
                <a:solidFill>
                  <a:schemeClr val="accent2"/>
                </a:solidFill>
                <a:effectLst>
                  <a:outerShdw blurRad="38100" dist="38100" dir="2700000" algn="tl">
                    <a:srgbClr val="C0C0C0"/>
                  </a:outerShdw>
                </a:effectLst>
                <a:uLnTx/>
                <a:uFillTx/>
                <a:latin typeface="Palatino Linotype" panose="02040502050505030304" charset="0"/>
                <a:ea typeface="仿宋_GB2312" pitchFamily="49" charset="-122"/>
                <a:cs typeface="+mj-cs"/>
              </a:rPr>
              <a:t>示例</a:t>
            </a:r>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49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9" name="Rectangle 19"/>
          <p:cNvSpPr>
            <a:spLocks noGrp="1" noChangeArrowheads="1"/>
          </p:cNvSpPr>
          <p:nvPr>
            <p:ph type="title"/>
          </p:nvPr>
        </p:nvSpPr>
        <p:spPr>
          <a:xfrm>
            <a:off x="628650" y="-17780"/>
            <a:ext cx="7886700" cy="1325563"/>
          </a:xfrm>
        </p:spPr>
        <p:txBody>
          <a:bodyPr vert="horz" wrap="square" lIns="90488" tIns="44450" rIns="90488" bIns="44450" numCol="1" anchor="ctr" anchorCtr="0" compatLnSpc="1"/>
          <a:lstStyle/>
          <a:p>
            <a:pPr algn="l" eaLnBrk="1" hangingPunct="1"/>
            <a:r>
              <a:rPr lang="zh-CN" altLang="en-US" dirty="0">
                <a:solidFill>
                  <a:schemeClr val="accent2"/>
                </a:solidFill>
                <a:effectLst>
                  <a:outerShdw blurRad="38100" dist="38100" dir="2700000">
                    <a:srgbClr val="000000"/>
                  </a:outerShdw>
                </a:effectLst>
                <a:latin typeface="Palatino Linotype" panose="02040502050505030304" charset="0"/>
                <a:ea typeface="仿宋_GB2312" pitchFamily="49" charset="-122"/>
              </a:rPr>
              <a:t>顺序覆盖的要点</a:t>
            </a:r>
          </a:p>
        </p:txBody>
      </p:sp>
      <p:sp>
        <p:nvSpPr>
          <p:cNvPr id="69634" name="Rectangle 20"/>
          <p:cNvSpPr>
            <a:spLocks noGrp="1"/>
          </p:cNvSpPr>
          <p:nvPr>
            <p:ph idx="1"/>
          </p:nvPr>
        </p:nvSpPr>
        <p:spPr/>
        <p:txBody>
          <a:bodyPr vert="horz" wrap="square" lIns="90488" tIns="44450" rIns="90488" bIns="44450" anchor="t"/>
          <a:lstStyle/>
          <a:p>
            <a:pPr eaLnBrk="1" hangingPunct="1"/>
            <a:r>
              <a:rPr lang="zh-CN" altLang="en-US" dirty="0"/>
              <a:t>产生规则</a:t>
            </a:r>
          </a:p>
          <a:p>
            <a:pPr lvl="1" eaLnBrk="1" hangingPunct="1"/>
            <a:endParaRPr lang="zh-CN" altLang="en-US" dirty="0"/>
          </a:p>
          <a:p>
            <a:pPr eaLnBrk="1" hangingPunct="1"/>
            <a:r>
              <a:rPr lang="zh-CN" altLang="en-US" dirty="0"/>
              <a:t>消除实例</a:t>
            </a:r>
          </a:p>
          <a:p>
            <a:pPr eaLnBrk="1" hangingPunct="1"/>
            <a:endParaRPr lang="zh-CN" altLang="en-US" dirty="0"/>
          </a:p>
          <a:p>
            <a:pPr eaLnBrk="1" hangingPunct="1"/>
            <a:r>
              <a:rPr lang="zh-CN" altLang="en-US" dirty="0"/>
              <a:t>规则评价</a:t>
            </a:r>
          </a:p>
          <a:p>
            <a:pPr eaLnBrk="1" hangingPunct="1"/>
            <a:endParaRPr lang="zh-CN" altLang="en-US" dirty="0"/>
          </a:p>
          <a:p>
            <a:pPr eaLnBrk="1" hangingPunct="1"/>
            <a:r>
              <a:rPr lang="zh-CN" altLang="en-US" dirty="0"/>
              <a:t>停止标准</a:t>
            </a:r>
          </a:p>
          <a:p>
            <a:pPr eaLnBrk="1" hangingPunct="1"/>
            <a:endParaRPr lang="zh-CN" altLang="en-US" dirty="0"/>
          </a:p>
          <a:p>
            <a:pPr eaLnBrk="1" hangingPunct="1"/>
            <a:r>
              <a:rPr lang="zh-CN" altLang="en-US" dirty="0"/>
              <a:t>规则的剪枝</a:t>
            </a:r>
          </a:p>
        </p:txBody>
      </p:sp>
    </p:spTree>
  </p:cSld>
  <p:clrMapOvr>
    <a:masterClrMapping/>
  </p:clrMapOvr>
  <p:transition advClick="0"/>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85" name="Rectangle 61"/>
          <p:cNvSpPr>
            <a:spLocks noGrp="1" noChangeArrowheads="1"/>
          </p:cNvSpPr>
          <p:nvPr>
            <p:ph type="title"/>
          </p:nvPr>
        </p:nvSpPr>
        <p:spPr>
          <a:xfrm>
            <a:off x="628650" y="-89535"/>
            <a:ext cx="7886700" cy="1325563"/>
          </a:xfrm>
        </p:spPr>
        <p:txBody>
          <a:bodyPr vert="horz" wrap="square" lIns="90488" tIns="44450" rIns="90488" bIns="44450" numCol="1" anchor="ctr" anchorCtr="0" compatLnSpc="1"/>
          <a:lstStyle/>
          <a:p>
            <a:pPr algn="l" eaLnBrk="1" hangingPunct="1"/>
            <a:r>
              <a:rPr lang="zh-CN" altLang="en-US" sz="3600">
                <a:solidFill>
                  <a:schemeClr val="accent2"/>
                </a:solidFill>
                <a:effectLst>
                  <a:outerShdw blurRad="38100" dist="38100" dir="2700000">
                    <a:srgbClr val="000000"/>
                  </a:outerShdw>
                </a:effectLst>
                <a:latin typeface="Palatino Linotype" panose="02040502050505030304" charset="0"/>
                <a:ea typeface="仿宋_GB2312" pitchFamily="49" charset="-122"/>
              </a:rPr>
              <a:t>产生规则</a:t>
            </a:r>
          </a:p>
        </p:txBody>
      </p:sp>
      <p:sp>
        <p:nvSpPr>
          <p:cNvPr id="70658" name="Rectangle 62"/>
          <p:cNvSpPr>
            <a:spLocks noGrp="1"/>
          </p:cNvSpPr>
          <p:nvPr>
            <p:ph idx="1"/>
          </p:nvPr>
        </p:nvSpPr>
        <p:spPr/>
        <p:txBody>
          <a:bodyPr vert="horz" wrap="square" lIns="90488" tIns="44450" rIns="90488" bIns="44450" anchor="t"/>
          <a:lstStyle/>
          <a:p>
            <a:pPr eaLnBrk="1" hangingPunct="1">
              <a:buClr>
                <a:schemeClr val="hlink"/>
              </a:buClr>
              <a:buSzTx/>
              <a:buFont typeface="Wingdings" panose="05000000000000000000" pitchFamily="2" charset="2"/>
            </a:pPr>
            <a:r>
              <a:rPr lang="zh-CN" altLang="en-US" sz="3200"/>
              <a:t>两种常用方法 </a:t>
            </a:r>
          </a:p>
        </p:txBody>
      </p:sp>
      <p:graphicFrame>
        <p:nvGraphicFramePr>
          <p:cNvPr id="70659" name="Object 63"/>
          <p:cNvGraphicFramePr>
            <a:graphicFrameLocks noChangeAspect="1"/>
          </p:cNvGraphicFramePr>
          <p:nvPr/>
        </p:nvGraphicFramePr>
        <p:xfrm>
          <a:off x="790575" y="2276475"/>
          <a:ext cx="7021513" cy="4235450"/>
        </p:xfrm>
        <a:graphic>
          <a:graphicData uri="http://schemas.openxmlformats.org/presentationml/2006/ole">
            <mc:AlternateContent xmlns:mc="http://schemas.openxmlformats.org/markup-compatibility/2006">
              <mc:Choice xmlns:v="urn:schemas-microsoft-com:vml" Requires="v">
                <p:oleObj r:id="rId3" imgW="7176770" imgH="4326255" progId="Visio.Drawing.6">
                  <p:embed/>
                </p:oleObj>
              </mc:Choice>
              <mc:Fallback>
                <p:oleObj r:id="rId3" imgW="7176770" imgH="4326255" progId="Visio.Drawing.6">
                  <p:embed/>
                  <p:pic>
                    <p:nvPicPr>
                      <p:cNvPr id="0" name="图片 3088"/>
                      <p:cNvPicPr/>
                      <p:nvPr/>
                    </p:nvPicPr>
                    <p:blipFill>
                      <a:blip r:embed="rId4"/>
                      <a:stretch>
                        <a:fillRect/>
                      </a:stretch>
                    </p:blipFill>
                    <p:spPr>
                      <a:xfrm>
                        <a:off x="790575" y="2276475"/>
                        <a:ext cx="7021513" cy="4235450"/>
                      </a:xfrm>
                      <a:prstGeom prst="rect">
                        <a:avLst/>
                      </a:prstGeom>
                      <a:noFill/>
                      <a:ln w="38100">
                        <a:noFill/>
                        <a:miter/>
                      </a:ln>
                    </p:spPr>
                  </p:pic>
                </p:oleObj>
              </mc:Fallback>
            </mc:AlternateContent>
          </a:graphicData>
        </a:graphic>
      </p:graphicFrame>
    </p:spTree>
  </p:cSld>
  <p:clrMapOvr>
    <a:masterClrMapping/>
  </p:clrMapOvr>
  <p:transition advClick="0"/>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85" name="Rectangle 61"/>
          <p:cNvSpPr>
            <a:spLocks noGrp="1" noChangeArrowheads="1"/>
          </p:cNvSpPr>
          <p:nvPr>
            <p:ph type="title"/>
          </p:nvPr>
        </p:nvSpPr>
        <p:spPr>
          <a:xfrm>
            <a:off x="628650" y="-17780"/>
            <a:ext cx="7886700" cy="1325563"/>
          </a:xfrm>
        </p:spPr>
        <p:txBody>
          <a:bodyPr vert="horz" wrap="square" lIns="90488" tIns="44450" rIns="90488" bIns="44450" numCol="1" anchor="ctr" anchorCtr="0" compatLnSpc="1"/>
          <a:lstStyle/>
          <a:p>
            <a:pPr algn="l" eaLnBrk="1" hangingPunct="1"/>
            <a:r>
              <a:rPr lang="zh-CN" altLang="en-US" sz="3600">
                <a:solidFill>
                  <a:schemeClr val="accent2"/>
                </a:solidFill>
                <a:effectLst>
                  <a:outerShdw blurRad="38100" dist="38100" dir="2700000">
                    <a:srgbClr val="000000"/>
                  </a:outerShdw>
                </a:effectLst>
                <a:latin typeface="Palatino Linotype" panose="02040502050505030304" charset="0"/>
                <a:ea typeface="仿宋_GB2312" pitchFamily="49" charset="-122"/>
              </a:rPr>
              <a:t>产生规则</a:t>
            </a:r>
          </a:p>
        </p:txBody>
      </p:sp>
      <p:sp>
        <p:nvSpPr>
          <p:cNvPr id="71682" name="Rectangle 62"/>
          <p:cNvSpPr>
            <a:spLocks noGrp="1"/>
          </p:cNvSpPr>
          <p:nvPr>
            <p:ph idx="1"/>
          </p:nvPr>
        </p:nvSpPr>
        <p:spPr/>
        <p:txBody>
          <a:bodyPr vert="horz" wrap="square" lIns="90488" tIns="44450" rIns="90488" bIns="44450" anchor="t"/>
          <a:lstStyle/>
          <a:p>
            <a:pPr eaLnBrk="1" hangingPunct="1">
              <a:buClr>
                <a:schemeClr val="hlink"/>
              </a:buClr>
              <a:buSzTx/>
              <a:buFont typeface="Wingdings" panose="05000000000000000000" pitchFamily="2" charset="2"/>
            </a:pPr>
            <a:r>
              <a:rPr lang="zh-CN" altLang="en-US" sz="3200"/>
              <a:t>两种常用方法 </a:t>
            </a:r>
          </a:p>
        </p:txBody>
      </p:sp>
      <p:graphicFrame>
        <p:nvGraphicFramePr>
          <p:cNvPr id="71683" name="Object 64"/>
          <p:cNvGraphicFramePr>
            <a:graphicFrameLocks noChangeAspect="1"/>
          </p:cNvGraphicFramePr>
          <p:nvPr/>
        </p:nvGraphicFramePr>
        <p:xfrm>
          <a:off x="1187450" y="2293938"/>
          <a:ext cx="6670675" cy="3656012"/>
        </p:xfrm>
        <a:graphic>
          <a:graphicData uri="http://schemas.openxmlformats.org/presentationml/2006/ole">
            <mc:AlternateContent xmlns:mc="http://schemas.openxmlformats.org/markup-compatibility/2006">
              <mc:Choice xmlns:v="urn:schemas-microsoft-com:vml" Requires="v">
                <p:oleObj r:id="rId2" imgW="5494020" imgH="3603625" progId="Visio.Drawing.6">
                  <p:embed/>
                </p:oleObj>
              </mc:Choice>
              <mc:Fallback>
                <p:oleObj r:id="rId2" imgW="5494020" imgH="3603625" progId="Visio.Drawing.6">
                  <p:embed/>
                  <p:pic>
                    <p:nvPicPr>
                      <p:cNvPr id="0" name="图片 3090"/>
                      <p:cNvPicPr/>
                      <p:nvPr/>
                    </p:nvPicPr>
                    <p:blipFill>
                      <a:blip r:embed="rId3"/>
                      <a:stretch>
                        <a:fillRect/>
                      </a:stretch>
                    </p:blipFill>
                    <p:spPr>
                      <a:xfrm>
                        <a:off x="1187450" y="2293938"/>
                        <a:ext cx="6670675" cy="3656012"/>
                      </a:xfrm>
                      <a:prstGeom prst="rect">
                        <a:avLst/>
                      </a:prstGeom>
                      <a:noFill/>
                      <a:ln w="38100">
                        <a:noFill/>
                        <a:miter/>
                      </a:ln>
                    </p:spPr>
                  </p:pic>
                </p:oleObj>
              </mc:Fallback>
            </mc:AlternateContent>
          </a:graphicData>
        </a:graphic>
      </p:graphicFrame>
    </p:spTree>
  </p:cSld>
  <p:clrMapOvr>
    <a:masterClrMapping/>
  </p:clrMapOvr>
  <p:transition advClick="0"/>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134" name="Rectangle 38"/>
          <p:cNvSpPr>
            <a:spLocks noGrp="1" noChangeArrowheads="1"/>
          </p:cNvSpPr>
          <p:nvPr>
            <p:ph type="title"/>
          </p:nvPr>
        </p:nvSpPr>
        <p:spPr>
          <a:xfrm>
            <a:off x="628650" y="-17780"/>
            <a:ext cx="7886700" cy="1325563"/>
          </a:xfrm>
        </p:spPr>
        <p:txBody>
          <a:bodyPr vert="horz" wrap="square" lIns="90488" tIns="44450" rIns="90488" bIns="44450" numCol="1" anchor="ctr" anchorCtr="0" compatLnSpc="1"/>
          <a:lstStyle/>
          <a:p>
            <a:pPr algn="l" eaLnBrk="1" hangingPunct="1"/>
            <a:r>
              <a:rPr lang="zh-CN" altLang="en-US" dirty="0">
                <a:solidFill>
                  <a:schemeClr val="accent2"/>
                </a:solidFill>
                <a:effectLst>
                  <a:outerShdw blurRad="38100" dist="38100" dir="2700000">
                    <a:srgbClr val="000000"/>
                  </a:outerShdw>
                </a:effectLst>
                <a:latin typeface="Palatino Linotype" panose="02040502050505030304" charset="0"/>
                <a:ea typeface="仿宋_GB2312" pitchFamily="49" charset="-122"/>
              </a:rPr>
              <a:t>规则评价</a:t>
            </a:r>
          </a:p>
        </p:txBody>
      </p:sp>
      <p:sp>
        <p:nvSpPr>
          <p:cNvPr id="73730" name="Rectangle 39"/>
          <p:cNvSpPr>
            <a:spLocks noGrp="1"/>
          </p:cNvSpPr>
          <p:nvPr>
            <p:ph idx="1"/>
          </p:nvPr>
        </p:nvSpPr>
        <p:spPr>
          <a:xfrm>
            <a:off x="556895" y="1056641"/>
            <a:ext cx="7886700" cy="4474845"/>
          </a:xfrm>
        </p:spPr>
        <p:txBody>
          <a:bodyPr vert="horz" wrap="square" lIns="90488" tIns="44450" rIns="90488" bIns="44450" anchor="t">
            <a:noAutofit/>
          </a:bodyPr>
          <a:lstStyle/>
          <a:p>
            <a:pPr eaLnBrk="1" hangingPunct="1"/>
            <a:r>
              <a:rPr lang="zh-CN" altLang="en-US" sz="3600" dirty="0"/>
              <a:t>标准</a:t>
            </a:r>
            <a:r>
              <a:rPr lang="en-US" altLang="zh-CN" sz="3600" dirty="0"/>
              <a:t>:</a:t>
            </a:r>
          </a:p>
          <a:p>
            <a:pPr lvl="1" eaLnBrk="1" hangingPunct="1"/>
            <a:r>
              <a:rPr lang="en-US" altLang="zh-CN" sz="3600" dirty="0"/>
              <a:t>Accuracy</a:t>
            </a:r>
          </a:p>
          <a:p>
            <a:pPr lvl="1" eaLnBrk="1" hangingPunct="1"/>
            <a:endParaRPr lang="en-US" altLang="zh-CN" sz="3600" dirty="0"/>
          </a:p>
          <a:p>
            <a:pPr lvl="1" eaLnBrk="1" hangingPunct="1"/>
            <a:endParaRPr lang="en-US" altLang="zh-CN" sz="3600" dirty="0"/>
          </a:p>
          <a:p>
            <a:pPr lvl="1" eaLnBrk="1" hangingPunct="1"/>
            <a:r>
              <a:rPr lang="en-US" altLang="zh-CN" sz="3600" dirty="0"/>
              <a:t>Laplace</a:t>
            </a:r>
          </a:p>
          <a:p>
            <a:pPr lvl="1" eaLnBrk="1" hangingPunct="1"/>
            <a:endParaRPr lang="en-US" altLang="zh-CN" sz="3600" dirty="0"/>
          </a:p>
          <a:p>
            <a:pPr lvl="1" eaLnBrk="1" hangingPunct="1"/>
            <a:endParaRPr lang="en-US" altLang="zh-CN" sz="3600" dirty="0"/>
          </a:p>
          <a:p>
            <a:pPr lvl="1" eaLnBrk="1" hangingPunct="1"/>
            <a:r>
              <a:rPr lang="en-US" altLang="zh-CN" sz="3600" dirty="0"/>
              <a:t>M-estimate</a:t>
            </a:r>
          </a:p>
        </p:txBody>
      </p:sp>
      <p:graphicFrame>
        <p:nvGraphicFramePr>
          <p:cNvPr id="73731" name="Object 40"/>
          <p:cNvGraphicFramePr>
            <a:graphicFrameLocks noChangeAspect="1"/>
          </p:cNvGraphicFramePr>
          <p:nvPr/>
        </p:nvGraphicFramePr>
        <p:xfrm>
          <a:off x="3032125" y="2962275"/>
          <a:ext cx="1600200" cy="1209675"/>
        </p:xfrm>
        <a:graphic>
          <a:graphicData uri="http://schemas.openxmlformats.org/presentationml/2006/ole">
            <mc:AlternateContent xmlns:mc="http://schemas.openxmlformats.org/markup-compatibility/2006">
              <mc:Choice xmlns:v="urn:schemas-microsoft-com:vml" Requires="v">
                <p:oleObj r:id="rId2" imgW="520700" imgH="393700" progId="Equation.3">
                  <p:embed/>
                </p:oleObj>
              </mc:Choice>
              <mc:Fallback>
                <p:oleObj r:id="rId2" imgW="520700" imgH="393700" progId="Equation.3">
                  <p:embed/>
                  <p:pic>
                    <p:nvPicPr>
                      <p:cNvPr id="0" name="图片 3089"/>
                      <p:cNvPicPr/>
                      <p:nvPr/>
                    </p:nvPicPr>
                    <p:blipFill>
                      <a:blip r:embed="rId3"/>
                      <a:stretch>
                        <a:fillRect/>
                      </a:stretch>
                    </p:blipFill>
                    <p:spPr>
                      <a:xfrm>
                        <a:off x="3032125" y="2962275"/>
                        <a:ext cx="1600200" cy="1209675"/>
                      </a:xfrm>
                      <a:prstGeom prst="rect">
                        <a:avLst/>
                      </a:prstGeom>
                      <a:noFill/>
                      <a:ln w="38100">
                        <a:noFill/>
                        <a:miter/>
                      </a:ln>
                    </p:spPr>
                  </p:pic>
                </p:oleObj>
              </mc:Fallback>
            </mc:AlternateContent>
          </a:graphicData>
        </a:graphic>
      </p:graphicFrame>
      <p:graphicFrame>
        <p:nvGraphicFramePr>
          <p:cNvPr id="73732" name="Object 41"/>
          <p:cNvGraphicFramePr>
            <a:graphicFrameLocks noChangeAspect="1"/>
          </p:cNvGraphicFramePr>
          <p:nvPr/>
        </p:nvGraphicFramePr>
        <p:xfrm>
          <a:off x="3565525" y="4541838"/>
          <a:ext cx="1905000" cy="1230312"/>
        </p:xfrm>
        <a:graphic>
          <a:graphicData uri="http://schemas.openxmlformats.org/presentationml/2006/ole">
            <mc:AlternateContent xmlns:mc="http://schemas.openxmlformats.org/markup-compatibility/2006">
              <mc:Choice xmlns:v="urn:schemas-microsoft-com:vml" Requires="v">
                <p:oleObj r:id="rId4" imgW="609600" imgH="393700" progId="Equation.3">
                  <p:embed/>
                </p:oleObj>
              </mc:Choice>
              <mc:Fallback>
                <p:oleObj r:id="rId4" imgW="609600" imgH="393700" progId="Equation.3">
                  <p:embed/>
                  <p:pic>
                    <p:nvPicPr>
                      <p:cNvPr id="0" name="图片 3092"/>
                      <p:cNvPicPr/>
                      <p:nvPr/>
                    </p:nvPicPr>
                    <p:blipFill>
                      <a:blip r:embed="rId5"/>
                      <a:stretch>
                        <a:fillRect/>
                      </a:stretch>
                    </p:blipFill>
                    <p:spPr>
                      <a:xfrm>
                        <a:off x="3565525" y="4541838"/>
                        <a:ext cx="1905000" cy="1230312"/>
                      </a:xfrm>
                      <a:prstGeom prst="rect">
                        <a:avLst/>
                      </a:prstGeom>
                      <a:noFill/>
                      <a:ln w="38100">
                        <a:noFill/>
                        <a:miter/>
                      </a:ln>
                    </p:spPr>
                  </p:pic>
                </p:oleObj>
              </mc:Fallback>
            </mc:AlternateContent>
          </a:graphicData>
        </a:graphic>
      </p:graphicFrame>
      <p:sp>
        <p:nvSpPr>
          <p:cNvPr id="73733" name="Text Box 42"/>
          <p:cNvSpPr txBox="1"/>
          <p:nvPr/>
        </p:nvSpPr>
        <p:spPr>
          <a:xfrm>
            <a:off x="5964238" y="1412875"/>
            <a:ext cx="2819400" cy="4340225"/>
          </a:xfrm>
          <a:prstGeom prst="rect">
            <a:avLst/>
          </a:prstGeom>
          <a:noFill/>
          <a:ln w="12700">
            <a:noFill/>
          </a:ln>
        </p:spPr>
        <p:txBody>
          <a:bodyPr>
            <a:spAutoFit/>
          </a:bodyPr>
          <a:lstStyle/>
          <a:p>
            <a:pPr>
              <a:spcBef>
                <a:spcPct val="50000"/>
              </a:spcBef>
            </a:pPr>
            <a:r>
              <a:rPr lang="en-US" altLang="zh-CN" sz="2400" i="1">
                <a:latin typeface="Arial" panose="020B0604020202090204" pitchFamily="34" charset="0"/>
                <a:ea typeface="굴림" charset="-127"/>
              </a:rPr>
              <a:t>n : </a:t>
            </a:r>
            <a:r>
              <a:rPr lang="en-US" altLang="zh-CN" sz="2400">
                <a:latin typeface="Arial" panose="020B0604020202090204" pitchFamily="34" charset="0"/>
                <a:ea typeface="굴림" charset="-127"/>
              </a:rPr>
              <a:t>Number of instances covered by rule</a:t>
            </a:r>
          </a:p>
          <a:p>
            <a:pPr>
              <a:spcBef>
                <a:spcPct val="50000"/>
              </a:spcBef>
            </a:pPr>
            <a:r>
              <a:rPr lang="en-US" altLang="zh-CN" sz="2400" i="1" err="1">
                <a:latin typeface="Arial" panose="020B0604020202090204" pitchFamily="34" charset="0"/>
                <a:ea typeface="굴림" charset="-127"/>
              </a:rPr>
              <a:t>n</a:t>
            </a:r>
            <a:r>
              <a:rPr lang="en-US" altLang="zh-CN" sz="2400" i="1" baseline="-25000" err="1">
                <a:latin typeface="Arial" panose="020B0604020202090204" pitchFamily="34" charset="0"/>
                <a:ea typeface="굴림" charset="-127"/>
              </a:rPr>
              <a:t>c</a:t>
            </a:r>
            <a:r>
              <a:rPr lang="en-US" altLang="zh-CN" sz="2400" i="1">
                <a:latin typeface="Arial" panose="020B0604020202090204" pitchFamily="34" charset="0"/>
                <a:ea typeface="굴림" charset="-127"/>
              </a:rPr>
              <a:t> : </a:t>
            </a:r>
            <a:r>
              <a:rPr lang="en-US" altLang="zh-CN" sz="2400">
                <a:latin typeface="Arial" panose="020B0604020202090204" pitchFamily="34" charset="0"/>
                <a:ea typeface="굴림" charset="-127"/>
              </a:rPr>
              <a:t>Number of instances corrected classified by rule</a:t>
            </a:r>
          </a:p>
          <a:p>
            <a:pPr>
              <a:spcBef>
                <a:spcPct val="50000"/>
              </a:spcBef>
            </a:pPr>
            <a:r>
              <a:rPr lang="en-US" altLang="zh-CN" sz="2400" i="1">
                <a:latin typeface="Arial" panose="020B0604020202090204" pitchFamily="34" charset="0"/>
                <a:ea typeface="굴림" charset="-127"/>
              </a:rPr>
              <a:t>k</a:t>
            </a:r>
            <a:r>
              <a:rPr lang="en-US" altLang="zh-CN" sz="2400">
                <a:latin typeface="Arial" panose="020B0604020202090204" pitchFamily="34" charset="0"/>
                <a:ea typeface="굴림" charset="-127"/>
              </a:rPr>
              <a:t> : Number of classes</a:t>
            </a:r>
          </a:p>
          <a:p>
            <a:pPr>
              <a:spcBef>
                <a:spcPct val="50000"/>
              </a:spcBef>
              <a:spcAft>
                <a:spcPct val="80000"/>
              </a:spcAft>
            </a:pPr>
            <a:r>
              <a:rPr lang="en-US" altLang="zh-CN" sz="2400" i="1">
                <a:latin typeface="Arial" panose="020B0604020202090204" pitchFamily="34" charset="0"/>
                <a:ea typeface="굴림" charset="-127"/>
              </a:rPr>
              <a:t>p</a:t>
            </a:r>
            <a:r>
              <a:rPr lang="en-US" altLang="zh-CN" sz="2400">
                <a:latin typeface="Arial" panose="020B0604020202090204" pitchFamily="34" charset="0"/>
                <a:ea typeface="굴림" charset="-127"/>
              </a:rPr>
              <a:t> : Prior probability</a:t>
            </a:r>
          </a:p>
        </p:txBody>
      </p:sp>
      <p:graphicFrame>
        <p:nvGraphicFramePr>
          <p:cNvPr id="73734" name="Object 43"/>
          <p:cNvGraphicFramePr>
            <a:graphicFrameLocks noChangeAspect="1"/>
          </p:cNvGraphicFramePr>
          <p:nvPr/>
        </p:nvGraphicFramePr>
        <p:xfrm>
          <a:off x="3260725" y="1352550"/>
          <a:ext cx="1085850" cy="1295400"/>
        </p:xfrm>
        <a:graphic>
          <a:graphicData uri="http://schemas.openxmlformats.org/presentationml/2006/ole">
            <mc:AlternateContent xmlns:mc="http://schemas.openxmlformats.org/markup-compatibility/2006">
              <mc:Choice xmlns:v="urn:schemas-microsoft-com:vml" Requires="v">
                <p:oleObj r:id="rId6" imgW="330200" imgH="393700" progId="Equation.3">
                  <p:embed/>
                </p:oleObj>
              </mc:Choice>
              <mc:Fallback>
                <p:oleObj r:id="rId6" imgW="330200" imgH="393700" progId="Equation.3">
                  <p:embed/>
                  <p:pic>
                    <p:nvPicPr>
                      <p:cNvPr id="0" name="图片 3091"/>
                      <p:cNvPicPr/>
                      <p:nvPr/>
                    </p:nvPicPr>
                    <p:blipFill>
                      <a:blip r:embed="rId7"/>
                      <a:stretch>
                        <a:fillRect/>
                      </a:stretch>
                    </p:blipFill>
                    <p:spPr>
                      <a:xfrm>
                        <a:off x="3260725" y="1352550"/>
                        <a:ext cx="1085850" cy="1295400"/>
                      </a:xfrm>
                      <a:prstGeom prst="rect">
                        <a:avLst/>
                      </a:prstGeom>
                      <a:noFill/>
                      <a:ln w="38100">
                        <a:noFill/>
                        <a:miter/>
                      </a:ln>
                    </p:spPr>
                  </p:pic>
                </p:oleObj>
              </mc:Fallback>
            </mc:AlternateContent>
          </a:graphicData>
        </a:graphic>
      </p:graphicFrame>
    </p:spTree>
  </p:cSld>
  <p:clrMapOvr>
    <a:masterClrMapping/>
  </p:clrMapOvr>
  <p:transition advClick="0"/>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59" name="Rectangle 39"/>
          <p:cNvSpPr>
            <a:spLocks noGrp="1" noChangeArrowheads="1"/>
          </p:cNvSpPr>
          <p:nvPr>
            <p:ph type="title"/>
          </p:nvPr>
        </p:nvSpPr>
        <p:spPr>
          <a:xfrm>
            <a:off x="628650" y="-89535"/>
            <a:ext cx="7886700" cy="1325563"/>
          </a:xfrm>
        </p:spPr>
        <p:txBody>
          <a:bodyPr vert="horz" wrap="square" lIns="90488" tIns="44450" rIns="90488" bIns="44450" numCol="1" anchor="ctr" anchorCtr="0" compatLnSpc="1"/>
          <a:lstStyle/>
          <a:p>
            <a:pPr algn="l" eaLnBrk="1" hangingPunct="1"/>
            <a:r>
              <a:rPr lang="zh-CN" altLang="en-US" sz="3600" dirty="0">
                <a:solidFill>
                  <a:schemeClr val="accent2"/>
                </a:solidFill>
                <a:effectLst>
                  <a:outerShdw blurRad="38100" dist="38100" dir="2700000">
                    <a:srgbClr val="000000"/>
                  </a:outerShdw>
                </a:effectLst>
                <a:latin typeface="Palatino Linotype" panose="02040502050505030304" charset="0"/>
                <a:ea typeface="仿宋_GB2312" pitchFamily="49" charset="-122"/>
              </a:rPr>
              <a:t>停止标准</a:t>
            </a:r>
          </a:p>
        </p:txBody>
      </p:sp>
      <p:sp>
        <p:nvSpPr>
          <p:cNvPr id="23555" name="Rectangle 40"/>
          <p:cNvSpPr>
            <a:spLocks noGrp="1" noChangeArrowheads="1"/>
          </p:cNvSpPr>
          <p:nvPr>
            <p:ph idx="1"/>
          </p:nvPr>
        </p:nvSpPr>
        <p:spPr/>
        <p:txBody>
          <a:bodyPr vert="horz" wrap="square" lIns="90488" tIns="44450" rIns="90488" bIns="44450" numCol="1" anchor="t" anchorCtr="0" compatLnSpc="1"/>
          <a:lstStyle/>
          <a:p>
            <a:pPr eaLnBrk="1" hangingPunct="1"/>
            <a:r>
              <a:rPr lang="zh-CN" altLang="en-US" sz="3200" dirty="0"/>
              <a:t>停止标准</a:t>
            </a:r>
          </a:p>
          <a:p>
            <a:pPr lvl="1" eaLnBrk="1" hangingPunct="1"/>
            <a:r>
              <a:rPr lang="zh-CN" altLang="en-US" sz="2800" dirty="0"/>
              <a:t>计算增益</a:t>
            </a:r>
          </a:p>
          <a:p>
            <a:pPr lvl="1" eaLnBrk="1" hangingPunct="1"/>
            <a:r>
              <a:rPr lang="zh-CN" altLang="en-US" sz="2800" dirty="0"/>
              <a:t>若增益不显著，则舍弃新规则</a:t>
            </a:r>
          </a:p>
          <a:p>
            <a:pPr lvl="1" eaLnBrk="1" hangingPunct="1"/>
            <a:endParaRPr lang="zh-CN" altLang="en-US" sz="1000" dirty="0"/>
          </a:p>
          <a:p>
            <a:pPr eaLnBrk="1" hangingPunct="1"/>
            <a:r>
              <a:rPr lang="zh-CN" altLang="en-US" sz="3200" dirty="0"/>
              <a:t>规则剪枝</a:t>
            </a:r>
          </a:p>
          <a:p>
            <a:pPr lvl="1" eaLnBrk="1" hangingPunct="1"/>
            <a:r>
              <a:rPr lang="zh-CN" altLang="en-US" sz="2800" dirty="0"/>
              <a:t>与决策树的后剪枝相似</a:t>
            </a:r>
          </a:p>
          <a:p>
            <a:pPr lvl="1" eaLnBrk="1" hangingPunct="1"/>
            <a:r>
              <a:rPr lang="zh-CN" altLang="en-US" sz="2800" dirty="0"/>
              <a:t>降低错误剪枝</a:t>
            </a:r>
            <a:r>
              <a:rPr lang="en-US" altLang="zh-CN" sz="2800" dirty="0"/>
              <a:t>: </a:t>
            </a:r>
          </a:p>
          <a:p>
            <a:pPr lvl="2" eaLnBrk="1" hangingPunct="1"/>
            <a:r>
              <a:rPr lang="zh-CN" altLang="en-US" sz="2400" dirty="0"/>
              <a:t>删去规则的一个合取支</a:t>
            </a:r>
            <a:r>
              <a:rPr lang="en-US" altLang="zh-CN" sz="2400" dirty="0"/>
              <a:t>(conjunct)</a:t>
            </a:r>
          </a:p>
          <a:p>
            <a:pPr lvl="2" eaLnBrk="1" hangingPunct="1"/>
            <a:r>
              <a:rPr lang="zh-CN" altLang="en-US" sz="2400" dirty="0"/>
              <a:t>在测试集上比较剪枝前后的错误率</a:t>
            </a:r>
          </a:p>
          <a:p>
            <a:pPr lvl="2" eaLnBrk="1" hangingPunct="1"/>
            <a:r>
              <a:rPr lang="zh-CN" altLang="en-US" sz="2400" dirty="0"/>
              <a:t>若出错率降低，则剪掉这一合取支</a:t>
            </a:r>
          </a:p>
        </p:txBody>
      </p:sp>
    </p:spTree>
  </p:cSld>
  <p:clrMapOvr>
    <a:masterClrMapping/>
  </p:clrMapOvr>
  <p:transition advClick="0"/>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52" name="Rectangle 8"/>
          <p:cNvSpPr>
            <a:spLocks noGrp="1" noChangeArrowheads="1"/>
          </p:cNvSpPr>
          <p:nvPr>
            <p:ph type="title"/>
          </p:nvPr>
        </p:nvSpPr>
        <p:spPr>
          <a:xfrm>
            <a:off x="628650" y="-17780"/>
            <a:ext cx="7886700" cy="1325563"/>
          </a:xfrm>
        </p:spPr>
        <p:txBody>
          <a:bodyPr vert="horz" wrap="square" lIns="90488" tIns="44450" rIns="90488" bIns="44450" numCol="1" anchor="ctr" anchorCtr="0" compatLnSpc="1"/>
          <a:lstStyle/>
          <a:p>
            <a:pPr algn="l" eaLnBrk="1" hangingPunct="1"/>
            <a:r>
              <a:rPr lang="zh-CN" altLang="en-US">
                <a:solidFill>
                  <a:schemeClr val="accent2"/>
                </a:solidFill>
                <a:effectLst>
                  <a:outerShdw blurRad="38100" dist="38100" dir="2700000">
                    <a:srgbClr val="000000"/>
                  </a:outerShdw>
                </a:effectLst>
                <a:latin typeface="Palatino Linotype" panose="02040502050505030304" charset="0"/>
                <a:ea typeface="仿宋_GB2312" pitchFamily="49" charset="-122"/>
              </a:rPr>
              <a:t>直接方法流程</a:t>
            </a:r>
          </a:p>
        </p:txBody>
      </p:sp>
      <p:sp>
        <p:nvSpPr>
          <p:cNvPr id="75778" name="Rectangle 9"/>
          <p:cNvSpPr>
            <a:spLocks noGrp="1"/>
          </p:cNvSpPr>
          <p:nvPr>
            <p:ph idx="1"/>
          </p:nvPr>
        </p:nvSpPr>
        <p:spPr/>
        <p:txBody>
          <a:bodyPr vert="horz" wrap="square" lIns="90488" tIns="44450" rIns="90488" bIns="44450" anchor="t"/>
          <a:lstStyle/>
          <a:p>
            <a:pPr eaLnBrk="1" hangingPunct="1"/>
            <a:r>
              <a:rPr lang="zh-CN" altLang="en-US" dirty="0"/>
              <a:t>产生一条单一规则</a:t>
            </a:r>
          </a:p>
          <a:p>
            <a:pPr eaLnBrk="1" hangingPunct="1"/>
            <a:endParaRPr lang="zh-CN" altLang="en-US" dirty="0"/>
          </a:p>
          <a:p>
            <a:pPr eaLnBrk="1" hangingPunct="1"/>
            <a:r>
              <a:rPr lang="zh-CN" altLang="en-US" dirty="0"/>
              <a:t>删除规则覆盖到的元组</a:t>
            </a:r>
          </a:p>
          <a:p>
            <a:pPr eaLnBrk="1" hangingPunct="1"/>
            <a:endParaRPr lang="zh-CN" altLang="en-US" dirty="0"/>
          </a:p>
          <a:p>
            <a:pPr eaLnBrk="1" hangingPunct="1"/>
            <a:r>
              <a:rPr lang="zh-CN" altLang="en-US" dirty="0"/>
              <a:t>若需要，对规则进行剪枝</a:t>
            </a:r>
          </a:p>
          <a:p>
            <a:pPr eaLnBrk="1" hangingPunct="1"/>
            <a:endParaRPr lang="zh-CN" altLang="en-US" dirty="0"/>
          </a:p>
          <a:p>
            <a:pPr eaLnBrk="1" hangingPunct="1"/>
            <a:r>
              <a:rPr lang="zh-CN" altLang="en-US" dirty="0"/>
              <a:t>将规则添加到当前的规则集中</a:t>
            </a:r>
          </a:p>
          <a:p>
            <a:pPr eaLnBrk="1" hangingPunct="1"/>
            <a:endParaRPr lang="zh-CN" altLang="en-US" dirty="0"/>
          </a:p>
          <a:p>
            <a:pPr eaLnBrk="1" hangingPunct="1"/>
            <a:r>
              <a:rPr lang="zh-CN" altLang="en-US" dirty="0"/>
              <a:t>重复，直到满足某种停止条件为止，如无训练</a:t>
            </a:r>
            <a:endParaRPr lang="en-US" altLang="zh-CN" dirty="0"/>
          </a:p>
          <a:p>
            <a:pPr eaLnBrk="1" hangingPunct="1">
              <a:buNone/>
            </a:pPr>
            <a:r>
              <a:rPr lang="en-US" altLang="zh-CN" dirty="0"/>
              <a:t> </a:t>
            </a:r>
            <a:r>
              <a:rPr lang="zh-CN" altLang="en-US" dirty="0"/>
              <a:t>样本或规则质量低于用户指定的门限</a:t>
            </a:r>
          </a:p>
        </p:txBody>
      </p:sp>
    </p:spTree>
  </p:cSld>
  <p:clrMapOvr>
    <a:masterClrMapping/>
  </p:clrMapOvr>
  <p:transition advClick="0"/>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3" name="Rectangle 13"/>
          <p:cNvSpPr>
            <a:spLocks noGrp="1" noChangeArrowheads="1"/>
          </p:cNvSpPr>
          <p:nvPr>
            <p:ph type="title"/>
          </p:nvPr>
        </p:nvSpPr>
        <p:spPr>
          <a:xfrm>
            <a:off x="628650" y="-17780"/>
            <a:ext cx="7886700" cy="1325563"/>
          </a:xfrm>
        </p:spPr>
        <p:txBody>
          <a:bodyPr vert="horz" wrap="square" lIns="90488" tIns="44450" rIns="90488" bIns="44450" numCol="1" anchor="ctr" anchorCtr="0" compatLnSpc="1"/>
          <a:lstStyle/>
          <a:p>
            <a:pPr algn="l" eaLnBrk="1" hangingPunct="1">
              <a:buClrTx/>
              <a:buSzTx/>
              <a:buFontTx/>
            </a:pPr>
            <a:r>
              <a:rPr lang="zh-CN" altLang="en-US">
                <a:solidFill>
                  <a:schemeClr val="accent2"/>
                </a:solidFill>
                <a:effectLst>
                  <a:outerShdw blurRad="38100" dist="38100" dir="2700000">
                    <a:srgbClr val="000000"/>
                  </a:outerShdw>
                </a:effectLst>
                <a:latin typeface="Palatino Linotype" panose="02040502050505030304" charset="0"/>
                <a:ea typeface="仿宋_GB2312" pitchFamily="49" charset="-122"/>
              </a:rPr>
              <a:t>间接方法</a:t>
            </a:r>
          </a:p>
        </p:txBody>
      </p:sp>
      <p:graphicFrame>
        <p:nvGraphicFramePr>
          <p:cNvPr id="76802" name="Object 14"/>
          <p:cNvGraphicFramePr>
            <a:graphicFrameLocks noChangeAspect="1"/>
          </p:cNvGraphicFramePr>
          <p:nvPr/>
        </p:nvGraphicFramePr>
        <p:xfrm>
          <a:off x="717550" y="1341438"/>
          <a:ext cx="7893050" cy="3524250"/>
        </p:xfrm>
        <a:graphic>
          <a:graphicData uri="http://schemas.openxmlformats.org/presentationml/2006/ole">
            <mc:AlternateContent xmlns:mc="http://schemas.openxmlformats.org/markup-compatibility/2006">
              <mc:Choice xmlns:v="urn:schemas-microsoft-com:vml" Requires="v">
                <p:oleObj r:id="rId2" imgW="9543415" imgH="4264660" progId="Visio.Drawing.6">
                  <p:embed/>
                </p:oleObj>
              </mc:Choice>
              <mc:Fallback>
                <p:oleObj r:id="rId2" imgW="9543415" imgH="4264660" progId="Visio.Drawing.6">
                  <p:embed/>
                  <p:pic>
                    <p:nvPicPr>
                      <p:cNvPr id="0" name="图片 3094"/>
                      <p:cNvPicPr/>
                      <p:nvPr/>
                    </p:nvPicPr>
                    <p:blipFill>
                      <a:blip r:embed="rId3"/>
                      <a:stretch>
                        <a:fillRect/>
                      </a:stretch>
                    </p:blipFill>
                    <p:spPr>
                      <a:xfrm>
                        <a:off x="717550" y="1341438"/>
                        <a:ext cx="7893050" cy="3524250"/>
                      </a:xfrm>
                      <a:prstGeom prst="rect">
                        <a:avLst/>
                      </a:prstGeom>
                      <a:noFill/>
                      <a:ln w="38100">
                        <a:noFill/>
                        <a:miter/>
                      </a:ln>
                    </p:spPr>
                  </p:pic>
                </p:oleObj>
              </mc:Fallback>
            </mc:AlternateContent>
          </a:graphicData>
        </a:graphic>
      </p:graphicFrame>
    </p:spTree>
  </p:cSld>
  <p:clrMapOvr>
    <a:masterClrMapping/>
  </p:clrMapOvr>
  <p:transition advClick="0"/>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AutoShape 2"/>
          <p:cNvSpPr>
            <a:spLocks noGrp="1" noChangeArrowheads="1"/>
          </p:cNvSpPr>
          <p:nvPr>
            <p:ph type="title"/>
          </p:nvPr>
        </p:nvSpPr>
        <p:spPr>
          <a:xfrm>
            <a:off x="628650" y="-89535"/>
            <a:ext cx="7886700" cy="1325563"/>
          </a:xfrm>
        </p:spPr>
        <p:txBody>
          <a:bodyPr vert="horz" wrap="square" lIns="91440" tIns="45720" rIns="91440" bIns="45720" numCol="1" anchor="ctr" anchorCtr="0" compatLnSpc="1"/>
          <a:lstStyle/>
          <a:p>
            <a:pPr algn="l" eaLnBrk="1" hangingPunct="1">
              <a:buClrTx/>
              <a:buSzTx/>
              <a:buFontTx/>
            </a:pPr>
            <a:r>
              <a:rPr lang="zh-CN" altLang="en-US">
                <a:solidFill>
                  <a:schemeClr val="accent2"/>
                </a:solidFill>
                <a:effectLst>
                  <a:outerShdw blurRad="38100" dist="38100" dir="2700000">
                    <a:srgbClr val="000000"/>
                  </a:outerShdw>
                </a:effectLst>
                <a:latin typeface="Palatino Linotype" panose="02040502050505030304" charset="0"/>
                <a:ea typeface="仿宋_GB2312" pitchFamily="49" charset="-122"/>
              </a:rPr>
              <a:t>从决策树提取规则</a:t>
            </a:r>
          </a:p>
        </p:txBody>
      </p:sp>
      <p:sp>
        <p:nvSpPr>
          <p:cNvPr id="77826" name="Rectangle 3"/>
          <p:cNvSpPr>
            <a:spLocks noGrp="1"/>
          </p:cNvSpPr>
          <p:nvPr>
            <p:ph idx="1"/>
          </p:nvPr>
        </p:nvSpPr>
        <p:spPr>
          <a:xfrm>
            <a:off x="628650" y="1200150"/>
            <a:ext cx="6344285" cy="4474845"/>
          </a:xfrm>
        </p:spPr>
        <p:txBody>
          <a:bodyPr vert="horz" wrap="square" lIns="91440" tIns="45720" rIns="91440" bIns="45720" anchor="t"/>
          <a:lstStyle/>
          <a:p>
            <a:pPr eaLnBrk="1" hangingPunct="1"/>
            <a:r>
              <a:rPr lang="zh-CN" altLang="en-US" sz="2400"/>
              <a:t>规则易于理解</a:t>
            </a:r>
          </a:p>
          <a:p>
            <a:pPr eaLnBrk="1" hangingPunct="1"/>
            <a:r>
              <a:rPr lang="zh-CN" altLang="en-US" sz="2400"/>
              <a:t>从根到树的叶节点的每条路径创建一个规则</a:t>
            </a:r>
          </a:p>
          <a:p>
            <a:pPr eaLnBrk="1" hangingPunct="1"/>
            <a:r>
              <a:rPr lang="zh-CN" altLang="en-US" sz="2400"/>
              <a:t>沿每个划分准则的逻辑</a:t>
            </a:r>
            <a:r>
              <a:rPr lang="en-US" altLang="zh-CN" sz="2400"/>
              <a:t>AND</a:t>
            </a:r>
            <a:r>
              <a:rPr lang="zh-CN" altLang="en-US" sz="2400"/>
              <a:t>形成规则的前提，存放类预测的叶节点形成规则后件</a:t>
            </a:r>
          </a:p>
          <a:p>
            <a:pPr eaLnBrk="1" hangingPunct="1"/>
            <a:r>
              <a:rPr lang="zh-CN" altLang="en-US" sz="2400"/>
              <a:t>规则间是互斥或穷举的</a:t>
            </a:r>
            <a:endParaRPr lang="en-US" altLang="zh-CN" sz="2400"/>
          </a:p>
          <a:p>
            <a:pPr eaLnBrk="1" hangingPunct="1"/>
            <a:r>
              <a:rPr lang="zh-CN" altLang="en-US" sz="2400"/>
              <a:t>决策树归纳</a:t>
            </a:r>
            <a:r>
              <a:rPr lang="en-US" altLang="zh-CN" sz="2400"/>
              <a:t>: </a:t>
            </a:r>
            <a:r>
              <a:rPr lang="zh-CN" altLang="en-US" sz="2400"/>
              <a:t>同时学习一组规则</a:t>
            </a:r>
          </a:p>
        </p:txBody>
      </p:sp>
      <p:sp>
        <p:nvSpPr>
          <p:cNvPr id="77827" name="Rectangle 4"/>
          <p:cNvSpPr/>
          <p:nvPr/>
        </p:nvSpPr>
        <p:spPr>
          <a:xfrm>
            <a:off x="179388" y="3863340"/>
            <a:ext cx="9040812" cy="2362200"/>
          </a:xfrm>
          <a:prstGeom prst="rect">
            <a:avLst/>
          </a:prstGeom>
          <a:noFill/>
          <a:ln w="9525">
            <a:noFill/>
          </a:ln>
        </p:spPr>
        <p:txBody>
          <a:bodyPr/>
          <a:lstStyle/>
          <a:p>
            <a:pPr marL="342900" indent="-342900" eaLnBrk="1" hangingPunct="1">
              <a:lnSpc>
                <a:spcPct val="120000"/>
              </a:lnSpc>
              <a:buClr>
                <a:srgbClr val="003366"/>
              </a:buClr>
            </a:pPr>
            <a:r>
              <a:rPr lang="en-US" altLang="zh-CN" sz="2000">
                <a:solidFill>
                  <a:srgbClr val="003366"/>
                </a:solidFill>
                <a:latin typeface="Arial" panose="020B0604020202090204" pitchFamily="34" charset="0"/>
              </a:rPr>
              <a:t>   Example: </a:t>
            </a:r>
            <a:r>
              <a:rPr lang="zh-CN" altLang="en-US" sz="2000">
                <a:solidFill>
                  <a:srgbClr val="003366"/>
                </a:solidFill>
                <a:latin typeface="Arial" panose="020B0604020202090204" pitchFamily="34" charset="0"/>
              </a:rPr>
              <a:t>从 </a:t>
            </a:r>
            <a:r>
              <a:rPr lang="en-US" altLang="zh-CN" sz="2000" i="1" err="1">
                <a:solidFill>
                  <a:srgbClr val="003366"/>
                </a:solidFill>
                <a:latin typeface="Arial" panose="020B0604020202090204" pitchFamily="34" charset="0"/>
              </a:rPr>
              <a:t>buys_computer</a:t>
            </a:r>
            <a:r>
              <a:rPr lang="en-US" altLang="zh-CN" sz="2000">
                <a:solidFill>
                  <a:srgbClr val="003366"/>
                </a:solidFill>
                <a:latin typeface="Arial" panose="020B0604020202090204" pitchFamily="34" charset="0"/>
              </a:rPr>
              <a:t> </a:t>
            </a:r>
            <a:r>
              <a:rPr lang="zh-CN" altLang="en-US" sz="2000">
                <a:solidFill>
                  <a:srgbClr val="003366"/>
                </a:solidFill>
                <a:latin typeface="Arial" panose="020B0604020202090204" pitchFamily="34" charset="0"/>
              </a:rPr>
              <a:t>决策树提取的规则</a:t>
            </a:r>
          </a:p>
          <a:p>
            <a:pPr marL="742950" lvl="1" indent="-285750" eaLnBrk="1" hangingPunct="1">
              <a:lnSpc>
                <a:spcPct val="120000"/>
              </a:lnSpc>
              <a:spcBef>
                <a:spcPct val="40000"/>
              </a:spcBef>
              <a:buClr>
                <a:schemeClr val="hlink"/>
              </a:buClr>
            </a:pPr>
            <a:r>
              <a:rPr lang="en-US" altLang="zh-CN" sz="1800">
                <a:solidFill>
                  <a:srgbClr val="003366"/>
                </a:solidFill>
                <a:latin typeface="Arial" panose="020B0604020202090204" pitchFamily="34" charset="0"/>
              </a:rPr>
              <a:t>IF </a:t>
            </a:r>
            <a:r>
              <a:rPr lang="en-US" altLang="zh-CN" sz="1800" i="1">
                <a:solidFill>
                  <a:srgbClr val="003366"/>
                </a:solidFill>
                <a:latin typeface="Arial" panose="020B0604020202090204" pitchFamily="34" charset="0"/>
              </a:rPr>
              <a:t>age</a:t>
            </a:r>
            <a:r>
              <a:rPr lang="en-US" altLang="zh-CN" sz="1800">
                <a:solidFill>
                  <a:srgbClr val="003366"/>
                </a:solidFill>
                <a:latin typeface="Arial" panose="020B0604020202090204" pitchFamily="34" charset="0"/>
              </a:rPr>
              <a:t> = young AND </a:t>
            </a:r>
            <a:r>
              <a:rPr lang="en-US" altLang="zh-CN" sz="1800" i="1">
                <a:solidFill>
                  <a:srgbClr val="003366"/>
                </a:solidFill>
                <a:latin typeface="Arial" panose="020B0604020202090204" pitchFamily="34" charset="0"/>
              </a:rPr>
              <a:t>student</a:t>
            </a:r>
            <a:r>
              <a:rPr lang="en-US" altLang="zh-CN" sz="1800">
                <a:solidFill>
                  <a:srgbClr val="003366"/>
                </a:solidFill>
                <a:latin typeface="Arial" panose="020B0604020202090204" pitchFamily="34" charset="0"/>
              </a:rPr>
              <a:t> = </a:t>
            </a:r>
            <a:r>
              <a:rPr lang="en-US" altLang="zh-CN" sz="1800" i="1">
                <a:solidFill>
                  <a:srgbClr val="003366"/>
                </a:solidFill>
                <a:latin typeface="Arial" panose="020B0604020202090204" pitchFamily="34" charset="0"/>
              </a:rPr>
              <a:t>no</a:t>
            </a:r>
            <a:r>
              <a:rPr lang="en-US" altLang="zh-CN" sz="1800">
                <a:solidFill>
                  <a:srgbClr val="003366"/>
                </a:solidFill>
                <a:latin typeface="Arial" panose="020B0604020202090204" pitchFamily="34" charset="0"/>
              </a:rPr>
              <a:t>             THEN </a:t>
            </a:r>
            <a:r>
              <a:rPr lang="en-US" altLang="zh-CN" sz="1800" i="1" err="1">
                <a:solidFill>
                  <a:srgbClr val="003366"/>
                </a:solidFill>
                <a:latin typeface="Arial" panose="020B0604020202090204" pitchFamily="34" charset="0"/>
              </a:rPr>
              <a:t>buys_computer</a:t>
            </a:r>
            <a:r>
              <a:rPr lang="en-US" altLang="zh-CN" sz="1800">
                <a:solidFill>
                  <a:srgbClr val="003366"/>
                </a:solidFill>
                <a:latin typeface="Arial" panose="020B0604020202090204" pitchFamily="34" charset="0"/>
              </a:rPr>
              <a:t> = </a:t>
            </a:r>
            <a:r>
              <a:rPr lang="en-US" altLang="zh-CN" sz="1800" i="1">
                <a:solidFill>
                  <a:srgbClr val="003366"/>
                </a:solidFill>
                <a:latin typeface="Arial" panose="020B0604020202090204" pitchFamily="34" charset="0"/>
              </a:rPr>
              <a:t>no</a:t>
            </a:r>
            <a:endParaRPr lang="en-US" altLang="zh-CN" sz="1800">
              <a:solidFill>
                <a:srgbClr val="003366"/>
              </a:solidFill>
              <a:latin typeface="Arial" panose="020B0604020202090204" pitchFamily="34" charset="0"/>
            </a:endParaRPr>
          </a:p>
          <a:p>
            <a:pPr marL="742950" lvl="1" indent="-285750" eaLnBrk="1" hangingPunct="1">
              <a:lnSpc>
                <a:spcPct val="120000"/>
              </a:lnSpc>
              <a:buClr>
                <a:schemeClr val="hlink"/>
              </a:buClr>
            </a:pPr>
            <a:r>
              <a:rPr lang="en-US" altLang="zh-CN" sz="1800">
                <a:solidFill>
                  <a:srgbClr val="003366"/>
                </a:solidFill>
                <a:latin typeface="Arial" panose="020B0604020202090204" pitchFamily="34" charset="0"/>
              </a:rPr>
              <a:t>IF </a:t>
            </a:r>
            <a:r>
              <a:rPr lang="en-US" altLang="zh-CN" sz="1800" i="1">
                <a:solidFill>
                  <a:srgbClr val="003366"/>
                </a:solidFill>
                <a:latin typeface="Arial" panose="020B0604020202090204" pitchFamily="34" charset="0"/>
              </a:rPr>
              <a:t>age</a:t>
            </a:r>
            <a:r>
              <a:rPr lang="en-US" altLang="zh-CN" sz="1800">
                <a:solidFill>
                  <a:srgbClr val="003366"/>
                </a:solidFill>
                <a:latin typeface="Arial" panose="020B0604020202090204" pitchFamily="34" charset="0"/>
              </a:rPr>
              <a:t> = young AND </a:t>
            </a:r>
            <a:r>
              <a:rPr lang="en-US" altLang="zh-CN" sz="1800" i="1">
                <a:solidFill>
                  <a:srgbClr val="003366"/>
                </a:solidFill>
                <a:latin typeface="Arial" panose="020B0604020202090204" pitchFamily="34" charset="0"/>
              </a:rPr>
              <a:t>student</a:t>
            </a:r>
            <a:r>
              <a:rPr lang="en-US" altLang="zh-CN" sz="1800">
                <a:solidFill>
                  <a:srgbClr val="003366"/>
                </a:solidFill>
                <a:latin typeface="Arial" panose="020B0604020202090204" pitchFamily="34" charset="0"/>
              </a:rPr>
              <a:t> = </a:t>
            </a:r>
            <a:r>
              <a:rPr lang="en-US" altLang="zh-CN" sz="1800" i="1">
                <a:solidFill>
                  <a:srgbClr val="003366"/>
                </a:solidFill>
                <a:latin typeface="Arial" panose="020B0604020202090204" pitchFamily="34" charset="0"/>
              </a:rPr>
              <a:t>yes</a:t>
            </a:r>
            <a:r>
              <a:rPr lang="en-US" altLang="zh-CN" sz="1800">
                <a:solidFill>
                  <a:srgbClr val="003366"/>
                </a:solidFill>
                <a:latin typeface="Arial" panose="020B0604020202090204" pitchFamily="34" charset="0"/>
              </a:rPr>
              <a:t>            THEN </a:t>
            </a:r>
            <a:r>
              <a:rPr lang="en-US" altLang="zh-CN" sz="1800" i="1" err="1">
                <a:solidFill>
                  <a:srgbClr val="003366"/>
                </a:solidFill>
                <a:latin typeface="Arial" panose="020B0604020202090204" pitchFamily="34" charset="0"/>
              </a:rPr>
              <a:t>buys_computer</a:t>
            </a:r>
            <a:r>
              <a:rPr lang="en-US" altLang="zh-CN" sz="1800">
                <a:solidFill>
                  <a:srgbClr val="003366"/>
                </a:solidFill>
                <a:latin typeface="Arial" panose="020B0604020202090204" pitchFamily="34" charset="0"/>
              </a:rPr>
              <a:t> = </a:t>
            </a:r>
            <a:r>
              <a:rPr lang="en-US" altLang="zh-CN" sz="1800" i="1">
                <a:solidFill>
                  <a:srgbClr val="003366"/>
                </a:solidFill>
                <a:latin typeface="Arial" panose="020B0604020202090204" pitchFamily="34" charset="0"/>
              </a:rPr>
              <a:t>yes</a:t>
            </a:r>
            <a:endParaRPr lang="en-US" altLang="zh-CN" sz="1800">
              <a:solidFill>
                <a:srgbClr val="003366"/>
              </a:solidFill>
              <a:latin typeface="Arial" panose="020B0604020202090204" pitchFamily="34" charset="0"/>
            </a:endParaRPr>
          </a:p>
          <a:p>
            <a:pPr marL="742950" lvl="1" indent="-285750" eaLnBrk="1" hangingPunct="1">
              <a:lnSpc>
                <a:spcPct val="120000"/>
              </a:lnSpc>
              <a:buClr>
                <a:schemeClr val="hlink"/>
              </a:buClr>
            </a:pPr>
            <a:r>
              <a:rPr lang="en-US" altLang="zh-CN" sz="1800">
                <a:solidFill>
                  <a:srgbClr val="003366"/>
                </a:solidFill>
                <a:latin typeface="Arial" panose="020B0604020202090204" pitchFamily="34" charset="0"/>
              </a:rPr>
              <a:t>IF </a:t>
            </a:r>
            <a:r>
              <a:rPr lang="en-US" altLang="zh-CN" sz="1800" i="1">
                <a:solidFill>
                  <a:srgbClr val="003366"/>
                </a:solidFill>
                <a:latin typeface="Arial" panose="020B0604020202090204" pitchFamily="34" charset="0"/>
              </a:rPr>
              <a:t>age</a:t>
            </a:r>
            <a:r>
              <a:rPr lang="en-US" altLang="zh-CN" sz="1800">
                <a:solidFill>
                  <a:srgbClr val="003366"/>
                </a:solidFill>
                <a:latin typeface="Arial" panose="020B0604020202090204" pitchFamily="34" charset="0"/>
              </a:rPr>
              <a:t> = mid-age 	                     THEN </a:t>
            </a:r>
            <a:r>
              <a:rPr lang="en-US" altLang="zh-CN" sz="1800" i="1" err="1">
                <a:solidFill>
                  <a:srgbClr val="003366"/>
                </a:solidFill>
                <a:latin typeface="Arial" panose="020B0604020202090204" pitchFamily="34" charset="0"/>
              </a:rPr>
              <a:t>buys_computer</a:t>
            </a:r>
            <a:r>
              <a:rPr lang="en-US" altLang="zh-CN" sz="1800">
                <a:solidFill>
                  <a:srgbClr val="003366"/>
                </a:solidFill>
                <a:latin typeface="Arial" panose="020B0604020202090204" pitchFamily="34" charset="0"/>
              </a:rPr>
              <a:t> = </a:t>
            </a:r>
            <a:r>
              <a:rPr lang="en-US" altLang="zh-CN" sz="1800" i="1">
                <a:solidFill>
                  <a:srgbClr val="003366"/>
                </a:solidFill>
                <a:latin typeface="Arial" panose="020B0604020202090204" pitchFamily="34" charset="0"/>
              </a:rPr>
              <a:t>yes</a:t>
            </a:r>
            <a:endParaRPr lang="en-US" altLang="zh-CN" sz="1800">
              <a:solidFill>
                <a:srgbClr val="003366"/>
              </a:solidFill>
              <a:latin typeface="Arial" panose="020B0604020202090204" pitchFamily="34" charset="0"/>
            </a:endParaRPr>
          </a:p>
          <a:p>
            <a:pPr marL="742950" lvl="1" indent="-285750" eaLnBrk="1" hangingPunct="1">
              <a:lnSpc>
                <a:spcPct val="120000"/>
              </a:lnSpc>
              <a:buClr>
                <a:schemeClr val="hlink"/>
              </a:buClr>
            </a:pPr>
            <a:r>
              <a:rPr lang="en-US" altLang="zh-CN" sz="1800">
                <a:solidFill>
                  <a:srgbClr val="003366"/>
                </a:solidFill>
                <a:latin typeface="Arial" panose="020B0604020202090204" pitchFamily="34" charset="0"/>
              </a:rPr>
              <a:t>IF </a:t>
            </a:r>
            <a:r>
              <a:rPr lang="en-US" altLang="zh-CN" sz="1800" i="1">
                <a:solidFill>
                  <a:srgbClr val="003366"/>
                </a:solidFill>
                <a:latin typeface="Arial" panose="020B0604020202090204" pitchFamily="34" charset="0"/>
              </a:rPr>
              <a:t>age</a:t>
            </a:r>
            <a:r>
              <a:rPr lang="en-US" altLang="zh-CN" sz="1800">
                <a:solidFill>
                  <a:srgbClr val="003366"/>
                </a:solidFill>
                <a:latin typeface="Arial" panose="020B0604020202090204" pitchFamily="34" charset="0"/>
              </a:rPr>
              <a:t> = old AND </a:t>
            </a:r>
            <a:r>
              <a:rPr lang="en-US" altLang="zh-CN" sz="1800" i="1" err="1">
                <a:solidFill>
                  <a:srgbClr val="003366"/>
                </a:solidFill>
                <a:latin typeface="Arial" panose="020B0604020202090204" pitchFamily="34" charset="0"/>
              </a:rPr>
              <a:t>credit_rating</a:t>
            </a:r>
            <a:r>
              <a:rPr lang="en-US" altLang="zh-CN" sz="1800">
                <a:solidFill>
                  <a:srgbClr val="003366"/>
                </a:solidFill>
                <a:latin typeface="Arial" panose="020B0604020202090204" pitchFamily="34" charset="0"/>
              </a:rPr>
              <a:t> = </a:t>
            </a:r>
            <a:r>
              <a:rPr lang="en-US" altLang="zh-CN" sz="1800" i="1">
                <a:solidFill>
                  <a:srgbClr val="003366"/>
                </a:solidFill>
                <a:latin typeface="Arial" panose="020B0604020202090204" pitchFamily="34" charset="0"/>
              </a:rPr>
              <a:t>excellent</a:t>
            </a:r>
            <a:r>
              <a:rPr lang="en-US" altLang="zh-CN" sz="1800">
                <a:solidFill>
                  <a:srgbClr val="003366"/>
                </a:solidFill>
                <a:latin typeface="Arial" panose="020B0604020202090204" pitchFamily="34" charset="0"/>
              </a:rPr>
              <a:t>  THEN </a:t>
            </a:r>
            <a:r>
              <a:rPr lang="en-US" altLang="zh-CN" sz="1800" i="1" err="1">
                <a:solidFill>
                  <a:srgbClr val="003366"/>
                </a:solidFill>
                <a:latin typeface="Arial" panose="020B0604020202090204" pitchFamily="34" charset="0"/>
              </a:rPr>
              <a:t>buys_computer</a:t>
            </a:r>
            <a:r>
              <a:rPr lang="en-US" altLang="zh-CN" sz="1800" i="1">
                <a:solidFill>
                  <a:srgbClr val="003366"/>
                </a:solidFill>
                <a:latin typeface="Arial" panose="020B0604020202090204" pitchFamily="34" charset="0"/>
              </a:rPr>
              <a:t> </a:t>
            </a:r>
            <a:r>
              <a:rPr lang="en-US" altLang="zh-CN" sz="1800">
                <a:solidFill>
                  <a:srgbClr val="003366"/>
                </a:solidFill>
                <a:latin typeface="Arial" panose="020B0604020202090204" pitchFamily="34" charset="0"/>
              </a:rPr>
              <a:t>= </a:t>
            </a:r>
            <a:r>
              <a:rPr lang="en-US" altLang="zh-CN" sz="1800" i="1">
                <a:solidFill>
                  <a:srgbClr val="003366"/>
                </a:solidFill>
                <a:latin typeface="Arial" panose="020B0604020202090204" pitchFamily="34" charset="0"/>
              </a:rPr>
              <a:t>yes</a:t>
            </a:r>
            <a:endParaRPr lang="en-US" altLang="zh-CN" sz="1800">
              <a:solidFill>
                <a:srgbClr val="003366"/>
              </a:solidFill>
              <a:latin typeface="Arial" panose="020B0604020202090204" pitchFamily="34" charset="0"/>
            </a:endParaRPr>
          </a:p>
          <a:p>
            <a:pPr marL="742950" lvl="1" indent="-285750" eaLnBrk="1" hangingPunct="1">
              <a:lnSpc>
                <a:spcPct val="120000"/>
              </a:lnSpc>
              <a:buClr>
                <a:schemeClr val="hlink"/>
              </a:buClr>
            </a:pPr>
            <a:r>
              <a:rPr lang="en-US" altLang="zh-CN" sz="1800">
                <a:solidFill>
                  <a:srgbClr val="003366"/>
                </a:solidFill>
                <a:latin typeface="Arial" panose="020B0604020202090204" pitchFamily="34" charset="0"/>
              </a:rPr>
              <a:t>IF </a:t>
            </a:r>
            <a:r>
              <a:rPr lang="en-US" altLang="zh-CN" sz="1800" i="1">
                <a:solidFill>
                  <a:srgbClr val="003366"/>
                </a:solidFill>
                <a:latin typeface="Arial" panose="020B0604020202090204" pitchFamily="34" charset="0"/>
              </a:rPr>
              <a:t>age</a:t>
            </a:r>
            <a:r>
              <a:rPr lang="en-US" altLang="zh-CN" sz="1800">
                <a:solidFill>
                  <a:srgbClr val="003366"/>
                </a:solidFill>
                <a:latin typeface="Arial" panose="020B0604020202090204" pitchFamily="34" charset="0"/>
              </a:rPr>
              <a:t> = young AND </a:t>
            </a:r>
            <a:r>
              <a:rPr lang="en-US" altLang="zh-CN" sz="1800" i="1" err="1">
                <a:solidFill>
                  <a:srgbClr val="003366"/>
                </a:solidFill>
                <a:latin typeface="Arial" panose="020B0604020202090204" pitchFamily="34" charset="0"/>
              </a:rPr>
              <a:t>credit_rating</a:t>
            </a:r>
            <a:r>
              <a:rPr lang="en-US" altLang="zh-CN" sz="1800">
                <a:solidFill>
                  <a:srgbClr val="003366"/>
                </a:solidFill>
                <a:latin typeface="Arial" panose="020B0604020202090204" pitchFamily="34" charset="0"/>
              </a:rPr>
              <a:t> = </a:t>
            </a:r>
            <a:r>
              <a:rPr lang="en-US" altLang="zh-CN" sz="1800" i="1">
                <a:solidFill>
                  <a:srgbClr val="003366"/>
                </a:solidFill>
                <a:latin typeface="Arial" panose="020B0604020202090204" pitchFamily="34" charset="0"/>
              </a:rPr>
              <a:t>fair</a:t>
            </a:r>
            <a:r>
              <a:rPr lang="en-US" altLang="zh-CN" sz="1800">
                <a:solidFill>
                  <a:srgbClr val="003366"/>
                </a:solidFill>
                <a:latin typeface="Arial" panose="020B0604020202090204" pitchFamily="34" charset="0"/>
              </a:rPr>
              <a:t>     THEN </a:t>
            </a:r>
            <a:r>
              <a:rPr lang="en-US" altLang="zh-CN" sz="1800" i="1" err="1">
                <a:solidFill>
                  <a:srgbClr val="003366"/>
                </a:solidFill>
                <a:latin typeface="Arial" panose="020B0604020202090204" pitchFamily="34" charset="0"/>
              </a:rPr>
              <a:t>buys_computer</a:t>
            </a:r>
            <a:r>
              <a:rPr lang="en-US" altLang="zh-CN" sz="1800">
                <a:solidFill>
                  <a:srgbClr val="003366"/>
                </a:solidFill>
                <a:latin typeface="Arial" panose="020B0604020202090204" pitchFamily="34" charset="0"/>
              </a:rPr>
              <a:t> = </a:t>
            </a:r>
            <a:r>
              <a:rPr lang="en-US" altLang="zh-CN" sz="1800" i="1">
                <a:solidFill>
                  <a:srgbClr val="003366"/>
                </a:solidFill>
                <a:latin typeface="Arial" panose="020B0604020202090204" pitchFamily="34" charset="0"/>
              </a:rPr>
              <a:t>no</a:t>
            </a:r>
          </a:p>
        </p:txBody>
      </p:sp>
      <p:grpSp>
        <p:nvGrpSpPr>
          <p:cNvPr id="77828" name="Group 5"/>
          <p:cNvGrpSpPr/>
          <p:nvPr/>
        </p:nvGrpSpPr>
        <p:grpSpPr>
          <a:xfrm>
            <a:off x="5716588" y="2098040"/>
            <a:ext cx="3319462" cy="1981200"/>
            <a:chOff x="3504" y="144"/>
            <a:chExt cx="2091" cy="1248"/>
          </a:xfrm>
        </p:grpSpPr>
        <p:sp>
          <p:nvSpPr>
            <p:cNvPr id="77829" name="Rectangle 6"/>
            <p:cNvSpPr/>
            <p:nvPr/>
          </p:nvSpPr>
          <p:spPr>
            <a:xfrm>
              <a:off x="4272" y="144"/>
              <a:ext cx="336" cy="200"/>
            </a:xfrm>
            <a:prstGeom prst="rect">
              <a:avLst/>
            </a:prstGeom>
            <a:solidFill>
              <a:srgbClr val="00CCFF"/>
            </a:solidFill>
            <a:ln w="12700" cap="flat" cmpd="sng">
              <a:solidFill>
                <a:schemeClr val="tx1"/>
              </a:solidFill>
              <a:prstDash val="solid"/>
              <a:miter/>
              <a:headEnd type="none" w="med" len="med"/>
              <a:tailEnd type="none" w="med" len="med"/>
            </a:ln>
          </p:spPr>
          <p:txBody>
            <a:bodyPr lIns="92075" tIns="46038" rIns="92075" bIns="46038">
              <a:spAutoFit/>
            </a:bodyPr>
            <a:lstStyle/>
            <a:p>
              <a:pPr algn="ctr"/>
              <a:r>
                <a:rPr lang="en-US" altLang="zh-CN" sz="1400" dirty="0">
                  <a:latin typeface="Times New Roman" panose="02020603050405020304" charset="0"/>
                </a:rPr>
                <a:t>age?</a:t>
              </a:r>
            </a:p>
          </p:txBody>
        </p:sp>
        <p:grpSp>
          <p:nvGrpSpPr>
            <p:cNvPr id="77830" name="Group 7"/>
            <p:cNvGrpSpPr/>
            <p:nvPr/>
          </p:nvGrpSpPr>
          <p:grpSpPr>
            <a:xfrm>
              <a:off x="3504" y="290"/>
              <a:ext cx="2091" cy="1102"/>
              <a:chOff x="3504" y="144"/>
              <a:chExt cx="2091" cy="1102"/>
            </a:xfrm>
          </p:grpSpPr>
          <p:sp>
            <p:nvSpPr>
              <p:cNvPr id="77831" name="Rectangle 8"/>
              <p:cNvSpPr/>
              <p:nvPr/>
            </p:nvSpPr>
            <p:spPr>
              <a:xfrm>
                <a:off x="3717" y="528"/>
                <a:ext cx="498" cy="200"/>
              </a:xfrm>
              <a:prstGeom prst="rect">
                <a:avLst/>
              </a:prstGeom>
              <a:solidFill>
                <a:srgbClr val="00FFCC"/>
              </a:solidFill>
              <a:ln w="12700" cap="flat" cmpd="sng">
                <a:solidFill>
                  <a:schemeClr val="tx1"/>
                </a:solidFill>
                <a:prstDash val="solid"/>
                <a:miter/>
                <a:headEnd type="none" w="med" len="med"/>
                <a:tailEnd type="none" w="med" len="med"/>
              </a:ln>
            </p:spPr>
            <p:txBody>
              <a:bodyPr wrap="none" lIns="92075" tIns="46038" rIns="92075" bIns="46038">
                <a:spAutoFit/>
              </a:bodyPr>
              <a:lstStyle/>
              <a:p>
                <a:pPr algn="ctr"/>
                <a:r>
                  <a:rPr lang="en-US" altLang="zh-CN" sz="1400" dirty="0">
                    <a:latin typeface="Times New Roman" panose="02020603050405020304" charset="0"/>
                  </a:rPr>
                  <a:t>student?</a:t>
                </a:r>
              </a:p>
            </p:txBody>
          </p:sp>
          <p:sp>
            <p:nvSpPr>
              <p:cNvPr id="77832" name="Rectangle 9"/>
              <p:cNvSpPr/>
              <p:nvPr/>
            </p:nvSpPr>
            <p:spPr>
              <a:xfrm>
                <a:off x="4824" y="528"/>
                <a:ext cx="718" cy="200"/>
              </a:xfrm>
              <a:prstGeom prst="rect">
                <a:avLst/>
              </a:prstGeom>
              <a:solidFill>
                <a:srgbClr val="99CCFF"/>
              </a:solidFill>
              <a:ln w="12700" cap="flat" cmpd="sng">
                <a:solidFill>
                  <a:schemeClr val="tx1"/>
                </a:solidFill>
                <a:prstDash val="solid"/>
                <a:miter/>
                <a:headEnd type="none" w="med" len="med"/>
                <a:tailEnd type="none" w="med" len="med"/>
              </a:ln>
            </p:spPr>
            <p:txBody>
              <a:bodyPr wrap="none" lIns="92075" tIns="46038" rIns="92075" bIns="46038">
                <a:spAutoFit/>
              </a:bodyPr>
              <a:lstStyle/>
              <a:p>
                <a:pPr algn="ctr"/>
                <a:r>
                  <a:rPr lang="en-US" altLang="zh-CN" sz="1400" dirty="0">
                    <a:latin typeface="Times New Roman" panose="02020603050405020304" charset="0"/>
                  </a:rPr>
                  <a:t>credit rating?</a:t>
                </a:r>
              </a:p>
            </p:txBody>
          </p:sp>
          <p:sp>
            <p:nvSpPr>
              <p:cNvPr id="77833" name="Line 10"/>
              <p:cNvSpPr/>
              <p:nvPr/>
            </p:nvSpPr>
            <p:spPr>
              <a:xfrm flipH="1">
                <a:off x="3971" y="155"/>
                <a:ext cx="317" cy="416"/>
              </a:xfrm>
              <a:prstGeom prst="line">
                <a:avLst/>
              </a:prstGeom>
              <a:ln w="12700" cap="flat" cmpd="sng">
                <a:solidFill>
                  <a:srgbClr val="000000"/>
                </a:solidFill>
                <a:prstDash val="solid"/>
                <a:headEnd type="none" w="sm" len="sm"/>
                <a:tailEnd type="none" w="sm" len="sm"/>
              </a:ln>
            </p:spPr>
          </p:sp>
          <p:sp>
            <p:nvSpPr>
              <p:cNvPr id="77834" name="Line 11"/>
              <p:cNvSpPr/>
              <p:nvPr/>
            </p:nvSpPr>
            <p:spPr>
              <a:xfrm flipH="1">
                <a:off x="4481" y="169"/>
                <a:ext cx="0" cy="172"/>
              </a:xfrm>
              <a:prstGeom prst="line">
                <a:avLst/>
              </a:prstGeom>
              <a:ln w="12700" cap="flat" cmpd="sng">
                <a:solidFill>
                  <a:srgbClr val="000000"/>
                </a:solidFill>
                <a:prstDash val="solid"/>
                <a:headEnd type="none" w="sm" len="sm"/>
                <a:tailEnd type="none" w="sm" len="sm"/>
              </a:ln>
            </p:spPr>
          </p:sp>
          <p:sp>
            <p:nvSpPr>
              <p:cNvPr id="77835" name="Line 12"/>
              <p:cNvSpPr/>
              <p:nvPr/>
            </p:nvSpPr>
            <p:spPr>
              <a:xfrm>
                <a:off x="4636" y="144"/>
                <a:ext cx="534" cy="447"/>
              </a:xfrm>
              <a:prstGeom prst="line">
                <a:avLst/>
              </a:prstGeom>
              <a:ln w="12700" cap="flat" cmpd="sng">
                <a:solidFill>
                  <a:srgbClr val="000000"/>
                </a:solidFill>
                <a:prstDash val="solid"/>
                <a:headEnd type="none" w="sm" len="sm"/>
                <a:tailEnd type="none" w="sm" len="sm"/>
              </a:ln>
            </p:spPr>
          </p:sp>
          <p:sp>
            <p:nvSpPr>
              <p:cNvPr id="77836" name="Rectangle 13"/>
              <p:cNvSpPr/>
              <p:nvPr/>
            </p:nvSpPr>
            <p:spPr>
              <a:xfrm>
                <a:off x="3889" y="288"/>
                <a:ext cx="330" cy="181"/>
              </a:xfrm>
              <a:prstGeom prst="rect">
                <a:avLst/>
              </a:prstGeom>
              <a:solidFill>
                <a:srgbClr val="FFFF00"/>
              </a:solidFill>
              <a:ln w="12700" cap="flat" cmpd="sng">
                <a:solidFill>
                  <a:schemeClr val="bg1"/>
                </a:solidFill>
                <a:prstDash val="solid"/>
                <a:miter/>
                <a:headEnd type="none" w="med" len="med"/>
                <a:tailEnd type="none" w="med" len="med"/>
              </a:ln>
            </p:spPr>
            <p:txBody>
              <a:bodyPr wrap="none" lIns="92075" tIns="46038" rIns="92075" bIns="46038">
                <a:spAutoFit/>
              </a:bodyPr>
              <a:lstStyle/>
              <a:p>
                <a:pPr algn="ctr"/>
                <a:r>
                  <a:rPr lang="en-US" altLang="zh-CN" sz="1200" b="1" dirty="0">
                    <a:latin typeface="Times New Roman" panose="02020603050405020304" charset="0"/>
                  </a:rPr>
                  <a:t>&lt;=30</a:t>
                </a:r>
                <a:endParaRPr lang="en-US" altLang="zh-CN" sz="1200" dirty="0">
                  <a:latin typeface="Times New Roman" panose="02020603050405020304" charset="0"/>
                </a:endParaRPr>
              </a:p>
            </p:txBody>
          </p:sp>
          <p:sp>
            <p:nvSpPr>
              <p:cNvPr id="77837" name="Rectangle 14"/>
              <p:cNvSpPr/>
              <p:nvPr/>
            </p:nvSpPr>
            <p:spPr>
              <a:xfrm>
                <a:off x="4828" y="325"/>
                <a:ext cx="267" cy="173"/>
              </a:xfrm>
              <a:prstGeom prst="rect">
                <a:avLst/>
              </a:prstGeom>
              <a:solidFill>
                <a:srgbClr val="FFFF00"/>
              </a:solidFill>
              <a:ln w="9525">
                <a:noFill/>
              </a:ln>
            </p:spPr>
            <p:txBody>
              <a:bodyPr wrap="none" lIns="92075" tIns="46038" rIns="92075" bIns="46038">
                <a:spAutoFit/>
              </a:bodyPr>
              <a:lstStyle/>
              <a:p>
                <a:pPr algn="ctr"/>
                <a:r>
                  <a:rPr lang="en-US" altLang="zh-CN" sz="1200" b="1" dirty="0">
                    <a:latin typeface="Times New Roman" panose="02020603050405020304" charset="0"/>
                  </a:rPr>
                  <a:t>&gt;40</a:t>
                </a:r>
                <a:endParaRPr lang="en-US" altLang="zh-CN" sz="1200" dirty="0">
                  <a:latin typeface="Times New Roman" panose="02020603050405020304" charset="0"/>
                </a:endParaRPr>
              </a:p>
            </p:txBody>
          </p:sp>
          <p:sp>
            <p:nvSpPr>
              <p:cNvPr id="77838" name="Line 15"/>
              <p:cNvSpPr/>
              <p:nvPr/>
            </p:nvSpPr>
            <p:spPr>
              <a:xfrm flipH="1">
                <a:off x="3636" y="743"/>
                <a:ext cx="268" cy="311"/>
              </a:xfrm>
              <a:prstGeom prst="line">
                <a:avLst/>
              </a:prstGeom>
              <a:ln w="12700" cap="flat" cmpd="sng">
                <a:solidFill>
                  <a:srgbClr val="000000"/>
                </a:solidFill>
                <a:prstDash val="solid"/>
                <a:headEnd type="none" w="sm" len="sm"/>
                <a:tailEnd type="none" w="sm" len="sm"/>
              </a:ln>
            </p:spPr>
          </p:sp>
          <p:sp>
            <p:nvSpPr>
              <p:cNvPr id="77839" name="Line 16"/>
              <p:cNvSpPr/>
              <p:nvPr/>
            </p:nvSpPr>
            <p:spPr>
              <a:xfrm>
                <a:off x="4026" y="743"/>
                <a:ext cx="244" cy="311"/>
              </a:xfrm>
              <a:prstGeom prst="line">
                <a:avLst/>
              </a:prstGeom>
              <a:ln w="12700" cap="flat" cmpd="sng">
                <a:solidFill>
                  <a:srgbClr val="000000"/>
                </a:solidFill>
                <a:prstDash val="solid"/>
                <a:headEnd type="none" w="sm" len="sm"/>
                <a:tailEnd type="none" w="sm" len="sm"/>
              </a:ln>
            </p:spPr>
          </p:sp>
          <p:sp>
            <p:nvSpPr>
              <p:cNvPr id="77840" name="Line 17"/>
              <p:cNvSpPr/>
              <p:nvPr/>
            </p:nvSpPr>
            <p:spPr>
              <a:xfrm flipH="1">
                <a:off x="4856" y="743"/>
                <a:ext cx="244" cy="287"/>
              </a:xfrm>
              <a:prstGeom prst="line">
                <a:avLst/>
              </a:prstGeom>
              <a:ln w="12700" cap="flat" cmpd="sng">
                <a:solidFill>
                  <a:srgbClr val="000000"/>
                </a:solidFill>
                <a:prstDash val="solid"/>
                <a:headEnd type="none" w="sm" len="sm"/>
                <a:tailEnd type="none" w="sm" len="sm"/>
              </a:ln>
            </p:spPr>
          </p:sp>
          <p:sp>
            <p:nvSpPr>
              <p:cNvPr id="77841" name="Line 18"/>
              <p:cNvSpPr/>
              <p:nvPr/>
            </p:nvSpPr>
            <p:spPr>
              <a:xfrm>
                <a:off x="5246" y="743"/>
                <a:ext cx="220" cy="287"/>
              </a:xfrm>
              <a:prstGeom prst="line">
                <a:avLst/>
              </a:prstGeom>
              <a:ln w="12700" cap="flat" cmpd="sng">
                <a:solidFill>
                  <a:srgbClr val="000000"/>
                </a:solidFill>
                <a:prstDash val="solid"/>
                <a:headEnd type="none" w="sm" len="sm"/>
                <a:tailEnd type="none" w="sm" len="sm"/>
              </a:ln>
            </p:spPr>
          </p:sp>
          <p:sp>
            <p:nvSpPr>
              <p:cNvPr id="77842" name="Line 19"/>
              <p:cNvSpPr/>
              <p:nvPr/>
            </p:nvSpPr>
            <p:spPr>
              <a:xfrm>
                <a:off x="4481" y="438"/>
                <a:ext cx="0" cy="138"/>
              </a:xfrm>
              <a:prstGeom prst="line">
                <a:avLst/>
              </a:prstGeom>
              <a:ln w="12700" cap="flat" cmpd="sng">
                <a:solidFill>
                  <a:srgbClr val="000000"/>
                </a:solidFill>
                <a:prstDash val="solid"/>
                <a:headEnd type="none" w="sm" len="sm"/>
                <a:tailEnd type="none" w="sm" len="sm"/>
              </a:ln>
            </p:spPr>
          </p:sp>
          <p:sp>
            <p:nvSpPr>
              <p:cNvPr id="77843" name="Rectangle 20"/>
              <p:cNvSpPr/>
              <p:nvPr/>
            </p:nvSpPr>
            <p:spPr>
              <a:xfrm>
                <a:off x="3504" y="1054"/>
                <a:ext cx="228" cy="192"/>
              </a:xfrm>
              <a:prstGeom prst="rect">
                <a:avLst/>
              </a:prstGeom>
              <a:solidFill>
                <a:srgbClr val="FFCC99"/>
              </a:solidFill>
              <a:ln w="9525">
                <a:noFill/>
              </a:ln>
            </p:spPr>
            <p:txBody>
              <a:bodyPr wrap="none" lIns="92075" tIns="46038" rIns="92075" bIns="46038">
                <a:spAutoFit/>
              </a:bodyPr>
              <a:lstStyle/>
              <a:p>
                <a:pPr algn="ctr"/>
                <a:r>
                  <a:rPr lang="en-US" altLang="zh-CN" sz="1400" dirty="0">
                    <a:latin typeface="Times New Roman" panose="02020603050405020304" charset="0"/>
                  </a:rPr>
                  <a:t>no</a:t>
                </a:r>
              </a:p>
            </p:txBody>
          </p:sp>
          <p:sp>
            <p:nvSpPr>
              <p:cNvPr id="77844" name="Rectangle 21"/>
              <p:cNvSpPr/>
              <p:nvPr/>
            </p:nvSpPr>
            <p:spPr>
              <a:xfrm>
                <a:off x="4139" y="1054"/>
                <a:ext cx="266" cy="192"/>
              </a:xfrm>
              <a:prstGeom prst="rect">
                <a:avLst/>
              </a:prstGeom>
              <a:solidFill>
                <a:srgbClr val="00FF00"/>
              </a:solidFill>
              <a:ln w="9525">
                <a:noFill/>
              </a:ln>
            </p:spPr>
            <p:txBody>
              <a:bodyPr wrap="none" lIns="92075" tIns="46038" rIns="92075" bIns="46038">
                <a:spAutoFit/>
              </a:bodyPr>
              <a:lstStyle/>
              <a:p>
                <a:pPr algn="ctr"/>
                <a:r>
                  <a:rPr lang="en-US" altLang="zh-CN" sz="1400" dirty="0">
                    <a:latin typeface="Times New Roman" panose="02020603050405020304" charset="0"/>
                  </a:rPr>
                  <a:t>yes</a:t>
                </a:r>
              </a:p>
            </p:txBody>
          </p:sp>
          <p:sp>
            <p:nvSpPr>
              <p:cNvPr id="77845" name="Rectangle 22"/>
              <p:cNvSpPr/>
              <p:nvPr/>
            </p:nvSpPr>
            <p:spPr>
              <a:xfrm>
                <a:off x="5329" y="1030"/>
                <a:ext cx="266" cy="192"/>
              </a:xfrm>
              <a:prstGeom prst="rect">
                <a:avLst/>
              </a:prstGeom>
              <a:solidFill>
                <a:srgbClr val="00FF00"/>
              </a:solidFill>
              <a:ln w="9525">
                <a:noFill/>
              </a:ln>
            </p:spPr>
            <p:txBody>
              <a:bodyPr wrap="none" lIns="92075" tIns="46038" rIns="92075" bIns="46038">
                <a:spAutoFit/>
              </a:bodyPr>
              <a:lstStyle/>
              <a:p>
                <a:pPr algn="ctr"/>
                <a:r>
                  <a:rPr lang="en-US" altLang="zh-CN" sz="1400" dirty="0">
                    <a:latin typeface="Times New Roman" panose="02020603050405020304" charset="0"/>
                  </a:rPr>
                  <a:t>yes</a:t>
                </a:r>
              </a:p>
            </p:txBody>
          </p:sp>
          <p:sp>
            <p:nvSpPr>
              <p:cNvPr id="77846" name="Rectangle 23"/>
              <p:cNvSpPr/>
              <p:nvPr/>
            </p:nvSpPr>
            <p:spPr>
              <a:xfrm>
                <a:off x="4348" y="595"/>
                <a:ext cx="266" cy="192"/>
              </a:xfrm>
              <a:prstGeom prst="rect">
                <a:avLst/>
              </a:prstGeom>
              <a:solidFill>
                <a:srgbClr val="00FF00"/>
              </a:solidFill>
              <a:ln w="9525">
                <a:noFill/>
              </a:ln>
            </p:spPr>
            <p:txBody>
              <a:bodyPr wrap="none" lIns="92075" tIns="46038" rIns="92075" bIns="46038">
                <a:spAutoFit/>
              </a:bodyPr>
              <a:lstStyle/>
              <a:p>
                <a:pPr algn="ctr"/>
                <a:r>
                  <a:rPr lang="en-US" altLang="zh-CN" sz="1400" dirty="0">
                    <a:latin typeface="Times New Roman" panose="02020603050405020304" charset="0"/>
                  </a:rPr>
                  <a:t>yes</a:t>
                </a:r>
              </a:p>
            </p:txBody>
          </p:sp>
          <p:sp>
            <p:nvSpPr>
              <p:cNvPr id="77847" name="Rectangle 24"/>
              <p:cNvSpPr/>
              <p:nvPr/>
            </p:nvSpPr>
            <p:spPr>
              <a:xfrm>
                <a:off x="4295" y="335"/>
                <a:ext cx="341" cy="96"/>
              </a:xfrm>
              <a:prstGeom prst="rect">
                <a:avLst/>
              </a:prstGeom>
              <a:solidFill>
                <a:srgbClr val="FFFF00"/>
              </a:solidFill>
              <a:ln w="12700">
                <a:noFill/>
              </a:ln>
            </p:spPr>
            <p:txBody>
              <a:bodyPr wrap="none" anchor="ctr"/>
              <a:lstStyle/>
              <a:p>
                <a:pPr algn="ctr"/>
                <a:r>
                  <a:rPr lang="en-US" altLang="zh-CN" sz="1200" b="1" dirty="0">
                    <a:latin typeface="Times New Roman" panose="02020603050405020304" charset="0"/>
                  </a:rPr>
                  <a:t>31..40</a:t>
                </a:r>
                <a:endParaRPr lang="en-US" altLang="zh-CN" sz="1200" dirty="0">
                  <a:latin typeface="Times New Roman" panose="02020603050405020304" charset="0"/>
                </a:endParaRPr>
              </a:p>
            </p:txBody>
          </p:sp>
          <p:sp>
            <p:nvSpPr>
              <p:cNvPr id="77848" name="Rectangle 25"/>
              <p:cNvSpPr/>
              <p:nvPr/>
            </p:nvSpPr>
            <p:spPr>
              <a:xfrm rot="-143156">
                <a:off x="4723" y="1030"/>
                <a:ext cx="228" cy="192"/>
              </a:xfrm>
              <a:prstGeom prst="rect">
                <a:avLst/>
              </a:prstGeom>
              <a:solidFill>
                <a:srgbClr val="FFCC99"/>
              </a:solidFill>
              <a:ln w="9525">
                <a:noFill/>
              </a:ln>
            </p:spPr>
            <p:txBody>
              <a:bodyPr wrap="none" lIns="92075" tIns="46038" rIns="92075" bIns="46038">
                <a:spAutoFit/>
              </a:bodyPr>
              <a:lstStyle/>
              <a:p>
                <a:pPr algn="ctr"/>
                <a:r>
                  <a:rPr lang="en-US" altLang="zh-CN" sz="1400" dirty="0">
                    <a:latin typeface="Times New Roman" panose="02020603050405020304" charset="0"/>
                  </a:rPr>
                  <a:t>no</a:t>
                </a:r>
              </a:p>
            </p:txBody>
          </p:sp>
          <p:sp>
            <p:nvSpPr>
              <p:cNvPr id="77849" name="Rectangle 26"/>
              <p:cNvSpPr/>
              <p:nvPr/>
            </p:nvSpPr>
            <p:spPr>
              <a:xfrm>
                <a:off x="5242" y="815"/>
                <a:ext cx="250" cy="173"/>
              </a:xfrm>
              <a:prstGeom prst="rect">
                <a:avLst/>
              </a:prstGeom>
              <a:solidFill>
                <a:srgbClr val="FFFF00"/>
              </a:solidFill>
              <a:ln w="9525">
                <a:noFill/>
              </a:ln>
            </p:spPr>
            <p:txBody>
              <a:bodyPr wrap="none" lIns="92075" tIns="46038" rIns="92075" bIns="46038">
                <a:spAutoFit/>
              </a:bodyPr>
              <a:lstStyle/>
              <a:p>
                <a:pPr algn="ctr"/>
                <a:r>
                  <a:rPr lang="en-US" altLang="zh-CN" sz="1200" dirty="0">
                    <a:latin typeface="Times New Roman" panose="02020603050405020304" charset="0"/>
                  </a:rPr>
                  <a:t>fair</a:t>
                </a:r>
              </a:p>
            </p:txBody>
          </p:sp>
          <p:sp>
            <p:nvSpPr>
              <p:cNvPr id="77850" name="Rectangle 27"/>
              <p:cNvSpPr/>
              <p:nvPr/>
            </p:nvSpPr>
            <p:spPr>
              <a:xfrm>
                <a:off x="4682" y="815"/>
                <a:ext cx="465" cy="173"/>
              </a:xfrm>
              <a:prstGeom prst="rect">
                <a:avLst/>
              </a:prstGeom>
              <a:solidFill>
                <a:srgbClr val="FFFF00"/>
              </a:solidFill>
              <a:ln w="9525">
                <a:noFill/>
              </a:ln>
            </p:spPr>
            <p:txBody>
              <a:bodyPr wrap="none" lIns="92075" tIns="46038" rIns="92075" bIns="46038">
                <a:spAutoFit/>
              </a:bodyPr>
              <a:lstStyle/>
              <a:p>
                <a:pPr algn="ctr"/>
                <a:r>
                  <a:rPr lang="en-US" altLang="zh-CN" sz="1200" dirty="0">
                    <a:latin typeface="Times New Roman" panose="02020603050405020304" charset="0"/>
                  </a:rPr>
                  <a:t>excellent</a:t>
                </a:r>
              </a:p>
            </p:txBody>
          </p:sp>
          <p:sp>
            <p:nvSpPr>
              <p:cNvPr id="77851" name="Rectangle 28"/>
              <p:cNvSpPr/>
              <p:nvPr/>
            </p:nvSpPr>
            <p:spPr>
              <a:xfrm>
                <a:off x="4070" y="839"/>
                <a:ext cx="244" cy="173"/>
              </a:xfrm>
              <a:prstGeom prst="rect">
                <a:avLst/>
              </a:prstGeom>
              <a:solidFill>
                <a:srgbClr val="FFFF00"/>
              </a:solidFill>
              <a:ln w="9525">
                <a:noFill/>
              </a:ln>
            </p:spPr>
            <p:txBody>
              <a:bodyPr wrap="none" lIns="92075" tIns="46038" rIns="92075" bIns="46038">
                <a:spAutoFit/>
              </a:bodyPr>
              <a:lstStyle/>
              <a:p>
                <a:pPr algn="ctr"/>
                <a:r>
                  <a:rPr lang="en-US" altLang="zh-CN" sz="1200" dirty="0">
                    <a:latin typeface="Times New Roman" panose="02020603050405020304" charset="0"/>
                  </a:rPr>
                  <a:t>yes</a:t>
                </a:r>
              </a:p>
            </p:txBody>
          </p:sp>
          <p:sp>
            <p:nvSpPr>
              <p:cNvPr id="77852" name="Rectangle 29"/>
              <p:cNvSpPr/>
              <p:nvPr/>
            </p:nvSpPr>
            <p:spPr>
              <a:xfrm>
                <a:off x="3637" y="839"/>
                <a:ext cx="218" cy="173"/>
              </a:xfrm>
              <a:prstGeom prst="rect">
                <a:avLst/>
              </a:prstGeom>
              <a:solidFill>
                <a:srgbClr val="FFFF00"/>
              </a:solidFill>
              <a:ln w="9525">
                <a:noFill/>
              </a:ln>
            </p:spPr>
            <p:txBody>
              <a:bodyPr lIns="92075" tIns="46038" rIns="92075" bIns="46038">
                <a:spAutoFit/>
              </a:bodyPr>
              <a:lstStyle/>
              <a:p>
                <a:pPr algn="ctr"/>
                <a:r>
                  <a:rPr lang="en-US" altLang="zh-CN" sz="1200" dirty="0">
                    <a:latin typeface="Times New Roman" panose="02020603050405020304" charset="0"/>
                  </a:rPr>
                  <a:t>no</a:t>
                </a:r>
              </a:p>
            </p:txBody>
          </p:sp>
        </p:grpSp>
      </p:grpSp>
    </p:spTree>
  </p:cSld>
  <p:clrMapOvr>
    <a:masterClrMapping/>
  </p:clrMapOvr>
  <p:transition advClick="0"/>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27" name="Rectangle 15"/>
          <p:cNvSpPr>
            <a:spLocks noGrp="1" noChangeArrowheads="1"/>
          </p:cNvSpPr>
          <p:nvPr>
            <p:ph type="title"/>
          </p:nvPr>
        </p:nvSpPr>
        <p:spPr>
          <a:xfrm>
            <a:off x="628650" y="-89535"/>
            <a:ext cx="7886700" cy="1325563"/>
          </a:xfrm>
        </p:spPr>
        <p:txBody>
          <a:bodyPr vert="horz" wrap="square" lIns="90488" tIns="44450" rIns="90488" bIns="44450" numCol="1" anchor="ctr" anchorCtr="0" compatLnSpc="1"/>
          <a:lstStyle/>
          <a:p>
            <a:pPr algn="l" eaLnBrk="1" hangingPunct="1"/>
            <a:r>
              <a:rPr lang="zh-CN" altLang="en-US">
                <a:solidFill>
                  <a:schemeClr val="accent2"/>
                </a:solidFill>
                <a:effectLst>
                  <a:outerShdw blurRad="38100" dist="38100" dir="2700000">
                    <a:srgbClr val="000000"/>
                  </a:outerShdw>
                </a:effectLst>
                <a:latin typeface="Palatino Linotype" panose="02040502050505030304" charset="0"/>
                <a:ea typeface="仿宋_GB2312" pitchFamily="49" charset="-122"/>
              </a:rPr>
              <a:t>基于规则的分类器的特点</a:t>
            </a:r>
          </a:p>
        </p:txBody>
      </p:sp>
      <p:sp>
        <p:nvSpPr>
          <p:cNvPr id="78850" name="Rectangle 16"/>
          <p:cNvSpPr>
            <a:spLocks noGrp="1"/>
          </p:cNvSpPr>
          <p:nvPr>
            <p:ph idx="1"/>
          </p:nvPr>
        </p:nvSpPr>
        <p:spPr/>
        <p:txBody>
          <a:bodyPr vert="horz" wrap="square" lIns="90488" tIns="44450" rIns="90488" bIns="44450" anchor="t"/>
          <a:lstStyle/>
          <a:p>
            <a:pPr eaLnBrk="1" hangingPunct="1"/>
            <a:r>
              <a:rPr lang="zh-CN" altLang="en-US">
                <a:solidFill>
                  <a:srgbClr val="C00000"/>
                </a:solidFill>
              </a:rPr>
              <a:t>适合于规模小的数据集</a:t>
            </a:r>
            <a:endParaRPr lang="en-US" altLang="zh-CN">
              <a:solidFill>
                <a:srgbClr val="C00000"/>
              </a:solidFill>
            </a:endParaRPr>
          </a:p>
          <a:p>
            <a:pPr eaLnBrk="1" hangingPunct="1"/>
            <a:endParaRPr lang="en-US" altLang="zh-CN"/>
          </a:p>
          <a:p>
            <a:pPr eaLnBrk="1" hangingPunct="1"/>
            <a:r>
              <a:rPr lang="zh-CN" altLang="en-US"/>
              <a:t>具有良好的表达能力</a:t>
            </a:r>
          </a:p>
          <a:p>
            <a:pPr eaLnBrk="1" hangingPunct="1"/>
            <a:endParaRPr lang="zh-CN" altLang="en-US"/>
          </a:p>
          <a:p>
            <a:pPr eaLnBrk="1" hangingPunct="1"/>
            <a:r>
              <a:rPr lang="zh-CN" altLang="en-US"/>
              <a:t>易于构造</a:t>
            </a:r>
          </a:p>
          <a:p>
            <a:pPr eaLnBrk="1" hangingPunct="1"/>
            <a:endParaRPr lang="zh-CN" altLang="en-US"/>
          </a:p>
          <a:p>
            <a:pPr eaLnBrk="1" hangingPunct="1"/>
            <a:r>
              <a:rPr lang="zh-CN" altLang="en-US"/>
              <a:t>分类效率高</a:t>
            </a:r>
          </a:p>
          <a:p>
            <a:pPr eaLnBrk="1" hangingPunct="1"/>
            <a:endParaRPr lang="zh-CN" altLang="en-US"/>
          </a:p>
          <a:p>
            <a:pPr eaLnBrk="1" hangingPunct="1"/>
            <a:r>
              <a:rPr lang="zh-CN" altLang="en-US"/>
              <a:t>与决策树的性能相当</a:t>
            </a:r>
          </a:p>
        </p:txBody>
      </p:sp>
    </p:spTree>
  </p:cSld>
  <p:clrMapOvr>
    <a:masterClrMapping/>
  </p:clrMapOvr>
  <p:transition advClick="0"/>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467360" y="332740"/>
            <a:ext cx="5989320" cy="521970"/>
          </a:xfrm>
          <a:prstGeom prst="rect">
            <a:avLst/>
          </a:prstGeom>
          <a:noFill/>
        </p:spPr>
        <p:txBody>
          <a:bodyPr wrap="none" rtlCol="0" anchor="t">
            <a:spAutoFit/>
          </a:bodyPr>
          <a:lstStyle/>
          <a:p>
            <a:r>
              <a:rPr lang="zh-CN" altLang="en-US">
                <a:sym typeface="+mn-ea"/>
              </a:rPr>
              <a:t>辨析：人工智能</a:t>
            </a:r>
            <a:r>
              <a:rPr lang="en-US" altLang="zh-CN">
                <a:sym typeface="+mn-ea"/>
              </a:rPr>
              <a:t>--</a:t>
            </a:r>
            <a:r>
              <a:rPr lang="zh-CN" altLang="en-US">
                <a:sym typeface="+mn-ea"/>
              </a:rPr>
              <a:t>机器学习</a:t>
            </a:r>
            <a:r>
              <a:rPr lang="en-US" altLang="zh-CN">
                <a:sym typeface="+mn-ea"/>
              </a:rPr>
              <a:t>--</a:t>
            </a:r>
            <a:r>
              <a:rPr lang="zh-CN" altLang="en-US">
                <a:sym typeface="+mn-ea"/>
              </a:rPr>
              <a:t>模式识别</a:t>
            </a:r>
          </a:p>
        </p:txBody>
      </p:sp>
      <p:pic>
        <p:nvPicPr>
          <p:cNvPr id="102" name="图片 101"/>
          <p:cNvPicPr/>
          <p:nvPr/>
        </p:nvPicPr>
        <p:blipFill>
          <a:blip r:embed="rId2"/>
          <a:stretch>
            <a:fillRect/>
          </a:stretch>
        </p:blipFill>
        <p:spPr>
          <a:xfrm>
            <a:off x="142240" y="925195"/>
            <a:ext cx="7827645" cy="5789295"/>
          </a:xfrm>
          <a:prstGeom prst="rect">
            <a:avLst/>
          </a:prstGeom>
          <a:noFill/>
          <a:ln w="9525">
            <a:noFill/>
          </a:ln>
        </p:spPr>
      </p:pic>
      <p:sp>
        <p:nvSpPr>
          <p:cNvPr id="8" name="文本框 7"/>
          <p:cNvSpPr txBox="1"/>
          <p:nvPr/>
        </p:nvSpPr>
        <p:spPr>
          <a:xfrm>
            <a:off x="6228080" y="4005580"/>
            <a:ext cx="2190750" cy="1876425"/>
          </a:xfrm>
          <a:prstGeom prst="rect">
            <a:avLst/>
          </a:prstGeom>
          <a:noFill/>
        </p:spPr>
        <p:txBody>
          <a:bodyPr wrap="square" rtlCol="0">
            <a:spAutoFit/>
          </a:bodyPr>
          <a:lstStyle/>
          <a:p>
            <a:r>
              <a:rPr lang="zh-CN" altLang="en-US" sz="2000">
                <a:solidFill>
                  <a:srgbClr val="FF0000"/>
                </a:solidFill>
              </a:rPr>
              <a:t>人工智能</a:t>
            </a:r>
          </a:p>
          <a:p>
            <a:r>
              <a:rPr lang="zh-CN" altLang="en-US" sz="2000">
                <a:solidFill>
                  <a:srgbClr val="FF0000"/>
                </a:solidFill>
              </a:rPr>
              <a:t>源于计算机科学</a:t>
            </a:r>
          </a:p>
          <a:p>
            <a:endParaRPr lang="zh-CN" altLang="en-US" sz="2000">
              <a:solidFill>
                <a:srgbClr val="FF0000"/>
              </a:solidFill>
            </a:endParaRPr>
          </a:p>
          <a:p>
            <a:r>
              <a:rPr lang="zh-CN" altLang="en-US" sz="2000">
                <a:solidFill>
                  <a:srgbClr val="FF0000"/>
                </a:solidFill>
              </a:rPr>
              <a:t>模式识别</a:t>
            </a:r>
          </a:p>
          <a:p>
            <a:r>
              <a:rPr lang="zh-CN" altLang="en-US" sz="2000">
                <a:solidFill>
                  <a:srgbClr val="FF0000"/>
                </a:solidFill>
              </a:rPr>
              <a:t>源于工程应用</a:t>
            </a:r>
          </a:p>
        </p:txBody>
      </p:sp>
    </p:spTree>
  </p:cSld>
  <p:clrMapOvr>
    <a:masterClrMapping/>
  </p:clrMapOvr>
  <p:transition advClick="0"/>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marL="0" indent="0" algn="ctr">
              <a:buNone/>
            </a:pPr>
            <a:r>
              <a:rPr lang="zh-CN" altLang="en-US" sz="4400" dirty="0">
                <a:solidFill>
                  <a:srgbClr val="990033"/>
                </a:solidFill>
                <a:effectLst>
                  <a:outerShdw blurRad="38100" dist="38100" dir="2700000">
                    <a:srgbClr val="000000"/>
                  </a:outerShdw>
                </a:effectLst>
                <a:latin typeface="+mj-lt"/>
                <a:ea typeface="+mj-ea"/>
                <a:cs typeface="宋体" pitchFamily="2" charset="-122"/>
              </a:rPr>
              <a:t>基于决策树的分类</a:t>
            </a:r>
            <a:endParaRPr kumimoji="1" lang="zh-CN" altLang="en-US" sz="4400" dirty="0"/>
          </a:p>
        </p:txBody>
      </p:sp>
    </p:spTree>
  </p:cSld>
  <p:clrMapOvr>
    <a:masterClrMapping/>
  </p:clrMapOvr>
  <p:transition advClick="0"/>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2"/>
          <p:cNvSpPr>
            <a:spLocks noGrp="1" noRot="1"/>
          </p:cNvSpPr>
          <p:nvPr>
            <p:ph type="subTitle" idx="1"/>
          </p:nvPr>
        </p:nvSpPr>
        <p:spPr>
          <a:xfrm>
            <a:off x="628650" y="998856"/>
            <a:ext cx="7886700" cy="1655445"/>
          </a:xfrm>
          <a:solidFill>
            <a:schemeClr val="bg1">
              <a:alpha val="100000"/>
            </a:schemeClr>
          </a:solidFill>
        </p:spPr>
        <p:txBody>
          <a:bodyPr vert="horz" wrap="square" lIns="91440" tIns="45720" rIns="91440" bIns="45720" anchor="t">
            <a:noAutofit/>
          </a:bodyPr>
          <a:lstStyle/>
          <a:p>
            <a:pPr algn="l">
              <a:buNone/>
            </a:pPr>
            <a:endParaRPr lang="zh-CN" altLang="en-US" sz="2400" dirty="0">
              <a:gradFill>
                <a:gsLst>
                  <a:gs pos="0">
                    <a:srgbClr val="007BD3"/>
                  </a:gs>
                  <a:gs pos="100000">
                    <a:srgbClr val="034373"/>
                  </a:gs>
                </a:gsLst>
                <a:lin scaled="0"/>
              </a:gradFill>
            </a:endParaRPr>
          </a:p>
          <a:p>
            <a:pPr algn="l">
              <a:buNone/>
            </a:pPr>
            <a:r>
              <a:rPr lang="en-US" altLang="zh-CN" sz="2400" dirty="0">
                <a:solidFill>
                  <a:schemeClr val="tx1"/>
                </a:solidFill>
              </a:rPr>
              <a:t>      </a:t>
            </a:r>
            <a:r>
              <a:rPr lang="zh-CN" altLang="en-US" sz="2400" dirty="0">
                <a:solidFill>
                  <a:schemeClr val="tx1"/>
                </a:solidFill>
              </a:rPr>
              <a:t>决策树学习是归纳推理算法。它是一种逼近离散函数的方法，且对噪声数据有很好的健壮性。在这种方法中学习到的知识被表示为决策树，决策树也能再被表示为多个</a:t>
            </a:r>
            <a:r>
              <a:rPr lang="en-US" altLang="zh-CN" sz="2400" dirty="0">
                <a:solidFill>
                  <a:schemeClr val="tx1"/>
                </a:solidFill>
              </a:rPr>
              <a:t>if-then</a:t>
            </a:r>
            <a:r>
              <a:rPr lang="zh-CN" altLang="en-US" sz="2400" dirty="0">
                <a:solidFill>
                  <a:schemeClr val="tx1"/>
                </a:solidFill>
              </a:rPr>
              <a:t>的规则，以提高可读性。</a:t>
            </a:r>
          </a:p>
          <a:p>
            <a:pPr algn="l">
              <a:buNone/>
            </a:pPr>
            <a:r>
              <a:rPr lang="en-US" altLang="zh-CN" sz="2400" dirty="0">
                <a:solidFill>
                  <a:schemeClr val="tx1"/>
                </a:solidFill>
              </a:rPr>
              <a:t>      </a:t>
            </a:r>
            <a:r>
              <a:rPr lang="zh-CN" altLang="en-US" sz="2400" dirty="0">
                <a:solidFill>
                  <a:schemeClr val="tx1"/>
                </a:solidFill>
              </a:rPr>
              <a:t>基本决策树算法就是一个贪心算法。它采用自上而下、分而制之的递归方式来构造一个决策树。</a:t>
            </a:r>
          </a:p>
          <a:p>
            <a:pPr algn="l">
              <a:buNone/>
            </a:pPr>
            <a:r>
              <a:rPr lang="en-US" altLang="zh-CN" sz="2400" dirty="0">
                <a:solidFill>
                  <a:schemeClr val="tx1"/>
                </a:solidFill>
              </a:rPr>
              <a:t>      </a:t>
            </a:r>
            <a:r>
              <a:rPr lang="zh-CN" altLang="en-US" sz="2400" dirty="0">
                <a:solidFill>
                  <a:schemeClr val="tx1"/>
                </a:solidFill>
              </a:rPr>
              <a:t>通常，决策树是一种自顶向下增长树的贪婪算法，在每个结点选取能最好地分类样例的属性。继续这个过程直到这棵树能完美分类训练样例，或所有的属性都已使用。</a:t>
            </a:r>
          </a:p>
          <a:p>
            <a:pPr algn="l">
              <a:buNone/>
            </a:pPr>
            <a:r>
              <a:rPr lang="en-US" altLang="zh-CN" sz="2400" dirty="0">
                <a:solidFill>
                  <a:schemeClr val="tx1"/>
                </a:solidFill>
              </a:rPr>
              <a:t>   </a:t>
            </a:r>
            <a:r>
              <a:rPr lang="zh-CN" altLang="en-US" sz="2400" dirty="0">
                <a:solidFill>
                  <a:schemeClr val="tx1"/>
                </a:solidFill>
              </a:rPr>
              <a:t>“信息增益” 用于衡量属性的价值。熵（</a:t>
            </a:r>
            <a:r>
              <a:rPr lang="en-US" altLang="zh-CN" sz="2400" dirty="0">
                <a:solidFill>
                  <a:schemeClr val="tx1"/>
                </a:solidFill>
              </a:rPr>
              <a:t>entropy</a:t>
            </a:r>
            <a:r>
              <a:rPr lang="zh-CN" altLang="en-US" sz="2400" dirty="0">
                <a:solidFill>
                  <a:schemeClr val="tx1"/>
                </a:solidFill>
              </a:rPr>
              <a:t>）是一种度量信息增益的指标，它描述了样本的纯度（</a:t>
            </a:r>
            <a:r>
              <a:rPr lang="en-US" altLang="zh-CN" sz="2400" dirty="0">
                <a:solidFill>
                  <a:schemeClr val="tx1"/>
                </a:solidFill>
              </a:rPr>
              <a:t>purity</a:t>
            </a:r>
            <a:r>
              <a:rPr lang="zh-CN" altLang="en-US" sz="2400" dirty="0">
                <a:solidFill>
                  <a:schemeClr val="tx1"/>
                </a:solidFill>
              </a:rPr>
              <a:t>）。下面是熵的定义：</a:t>
            </a:r>
          </a:p>
          <a:p>
            <a:pPr algn="l">
              <a:buNone/>
            </a:pPr>
            <a:r>
              <a:rPr lang="en-US" altLang="zh-CN" sz="2400" dirty="0">
                <a:solidFill>
                  <a:schemeClr val="tx1"/>
                </a:solidFill>
              </a:rPr>
              <a:t>Entropy = -∑Pi  log2  Pi</a:t>
            </a:r>
          </a:p>
        </p:txBody>
      </p:sp>
      <p:sp>
        <p:nvSpPr>
          <p:cNvPr id="4" name="文本框 3"/>
          <p:cNvSpPr txBox="1"/>
          <p:nvPr/>
        </p:nvSpPr>
        <p:spPr>
          <a:xfrm>
            <a:off x="628650" y="241935"/>
            <a:ext cx="4770120" cy="521970"/>
          </a:xfrm>
          <a:prstGeom prst="rect">
            <a:avLst/>
          </a:prstGeom>
          <a:noFill/>
        </p:spPr>
        <p:txBody>
          <a:bodyPr wrap="square" rtlCol="0">
            <a:spAutoFit/>
          </a:bodyPr>
          <a:lstStyle/>
          <a:p>
            <a:r>
              <a:rPr lang="zh-CN" altLang="en-US" b="1">
                <a:gradFill>
                  <a:gsLst>
                    <a:gs pos="0">
                      <a:srgbClr val="007BD3"/>
                    </a:gs>
                    <a:gs pos="100000">
                      <a:srgbClr val="034373"/>
                    </a:gs>
                  </a:gsLst>
                  <a:lin scaled="0"/>
                </a:gradFill>
              </a:rPr>
              <a:t>决策树</a:t>
            </a:r>
          </a:p>
        </p:txBody>
      </p:sp>
    </p:spTree>
  </p:cSld>
  <p:clrMapOvr>
    <a:masterClrMapping/>
  </p:clrMapOvr>
  <p:transition advClick="0"/>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197485"/>
            <a:ext cx="7886700" cy="639227"/>
          </a:xfrm>
        </p:spPr>
        <p:txBody>
          <a:bodyPr/>
          <a:lstStyle/>
          <a:p>
            <a:r>
              <a:rPr lang="zh-CN" altLang="en-US" b="1" i="0" dirty="0">
                <a:solidFill>
                  <a:srgbClr val="121212"/>
                </a:solidFill>
                <a:effectLst/>
                <a:latin typeface="-apple-system"/>
              </a:rPr>
              <a:t>信息熵</a:t>
            </a:r>
            <a:endParaRPr kumimoji="1" lang="zh-CN" altLang="en-US" dirty="0"/>
          </a:p>
        </p:txBody>
      </p:sp>
      <p:sp>
        <p:nvSpPr>
          <p:cNvPr id="3" name="内容占位符 2"/>
          <p:cNvSpPr>
            <a:spLocks noGrp="1"/>
          </p:cNvSpPr>
          <p:nvPr>
            <p:ph idx="1"/>
          </p:nvPr>
        </p:nvSpPr>
        <p:spPr>
          <a:xfrm>
            <a:off x="467544" y="1191577"/>
            <a:ext cx="7886700" cy="4474845"/>
          </a:xfrm>
        </p:spPr>
        <p:txBody>
          <a:bodyPr/>
          <a:lstStyle/>
          <a:p>
            <a:r>
              <a:rPr lang="zh-CN" altLang="en-US" b="1" i="0" dirty="0">
                <a:solidFill>
                  <a:srgbClr val="121212"/>
                </a:solidFill>
                <a:effectLst/>
                <a:latin typeface="-apple-system"/>
              </a:rPr>
              <a:t>熵</a:t>
            </a:r>
            <a:r>
              <a:rPr lang="zh-CN" altLang="en-US" b="0" i="0" dirty="0">
                <a:solidFill>
                  <a:srgbClr val="121212"/>
                </a:solidFill>
                <a:effectLst/>
                <a:latin typeface="-apple-system"/>
              </a:rPr>
              <a:t>在信息论中被用来度量</a:t>
            </a:r>
            <a:r>
              <a:rPr lang="zh-CN" altLang="en-US" b="1" i="0" dirty="0">
                <a:solidFill>
                  <a:srgbClr val="121212"/>
                </a:solidFill>
                <a:effectLst/>
                <a:latin typeface="-apple-system"/>
              </a:rPr>
              <a:t>信息量</a:t>
            </a:r>
            <a:r>
              <a:rPr lang="zh-CN" altLang="en-US" b="0" i="0" dirty="0">
                <a:solidFill>
                  <a:srgbClr val="121212"/>
                </a:solidFill>
                <a:effectLst/>
                <a:latin typeface="-apple-system"/>
              </a:rPr>
              <a:t>，熵越大，所含的有用信息越多，其不确定性就越大；而熵越小，有用信息越少，确定性越大。</a:t>
            </a:r>
            <a:endParaRPr lang="en-US" altLang="zh-CN" b="0" i="0" dirty="0">
              <a:solidFill>
                <a:srgbClr val="121212"/>
              </a:solidFill>
              <a:effectLst/>
              <a:latin typeface="-apple-system"/>
            </a:endParaRPr>
          </a:p>
          <a:p>
            <a:endParaRPr lang="en-US" altLang="zh-CN" dirty="0">
              <a:solidFill>
                <a:srgbClr val="121212"/>
              </a:solidFill>
              <a:latin typeface="-apple-system"/>
            </a:endParaRPr>
          </a:p>
          <a:p>
            <a:r>
              <a:rPr lang="zh-CN" altLang="en-US" b="0" i="0" dirty="0">
                <a:solidFill>
                  <a:srgbClr val="121212"/>
                </a:solidFill>
                <a:effectLst/>
                <a:latin typeface="-apple-system"/>
              </a:rPr>
              <a:t>例如“太阳东升西落”这句话非常确定，是常识，其含有的信息量很少，所以熵的值就很小。</a:t>
            </a:r>
            <a:endParaRPr lang="en-US" altLang="zh-CN" b="0" i="0" dirty="0">
              <a:solidFill>
                <a:srgbClr val="121212"/>
              </a:solidFill>
              <a:effectLst/>
              <a:latin typeface="-apple-system"/>
            </a:endParaRPr>
          </a:p>
          <a:p>
            <a:endParaRPr lang="en-US" altLang="zh-CN" dirty="0">
              <a:solidFill>
                <a:srgbClr val="121212"/>
              </a:solidFill>
              <a:latin typeface="-apple-system"/>
            </a:endParaRPr>
          </a:p>
          <a:p>
            <a:r>
              <a:rPr lang="zh-CN" altLang="en-US" b="0" i="0" dirty="0">
                <a:solidFill>
                  <a:srgbClr val="121212"/>
                </a:solidFill>
                <a:effectLst/>
                <a:latin typeface="-apple-system"/>
              </a:rPr>
              <a:t>在决策树中，</a:t>
            </a:r>
            <a:r>
              <a:rPr lang="zh-CN" altLang="en-US" b="1" i="0" dirty="0">
                <a:solidFill>
                  <a:srgbClr val="121212"/>
                </a:solidFill>
                <a:effectLst/>
                <a:latin typeface="-apple-system"/>
              </a:rPr>
              <a:t>用熵来表示样本集的不纯度</a:t>
            </a:r>
            <a:r>
              <a:rPr lang="zh-CN" altLang="en-US" b="0" i="0" dirty="0">
                <a:solidFill>
                  <a:srgbClr val="121212"/>
                </a:solidFill>
                <a:effectLst/>
                <a:latin typeface="-apple-system"/>
              </a:rPr>
              <a:t>，如果某个样本集合中只有一个类别，其确定性最高，熵为</a:t>
            </a:r>
            <a:r>
              <a:rPr lang="en-US" altLang="zh-CN" b="0" i="0" dirty="0">
                <a:solidFill>
                  <a:srgbClr val="121212"/>
                </a:solidFill>
                <a:effectLst/>
                <a:latin typeface="-apple-system"/>
              </a:rPr>
              <a:t>0</a:t>
            </a:r>
            <a:r>
              <a:rPr lang="zh-CN" altLang="en-US" b="0" i="0" dirty="0">
                <a:solidFill>
                  <a:srgbClr val="121212"/>
                </a:solidFill>
                <a:effectLst/>
                <a:latin typeface="-apple-system"/>
              </a:rPr>
              <a:t>；反之，熵越大，越不确定，表示样本集中的分类越多样。</a:t>
            </a:r>
            <a:endParaRPr lang="en-US" altLang="zh-CN" b="0" i="0" dirty="0">
              <a:solidFill>
                <a:srgbClr val="121212"/>
              </a:solidFill>
              <a:effectLst/>
              <a:latin typeface="-apple-system"/>
            </a:endParaRPr>
          </a:p>
          <a:p>
            <a:endParaRPr lang="en-US" altLang="zh-CN" dirty="0">
              <a:solidFill>
                <a:srgbClr val="121212"/>
              </a:solidFill>
              <a:latin typeface="-apple-system"/>
            </a:endParaRPr>
          </a:p>
          <a:p>
            <a:r>
              <a:rPr lang="zh-CN" altLang="en-US" b="0" i="0" dirty="0">
                <a:solidFill>
                  <a:srgbClr val="121212"/>
                </a:solidFill>
                <a:effectLst/>
                <a:latin typeface="-apple-system"/>
              </a:rPr>
              <a:t>所以信息量的大小，</a:t>
            </a:r>
            <a:r>
              <a:rPr lang="zh-CN" altLang="en-US" b="1" i="0" dirty="0">
                <a:solidFill>
                  <a:srgbClr val="121212"/>
                </a:solidFill>
                <a:effectLst/>
                <a:latin typeface="-apple-system"/>
              </a:rPr>
              <a:t>并不是数据量的大小</a:t>
            </a:r>
            <a:r>
              <a:rPr lang="zh-CN" altLang="en-US" b="0" i="0" dirty="0">
                <a:solidFill>
                  <a:srgbClr val="121212"/>
                </a:solidFill>
                <a:effectLst/>
                <a:latin typeface="-apple-system"/>
              </a:rPr>
              <a:t>，而是不确定性</a:t>
            </a:r>
            <a:r>
              <a:rPr lang="en-US" altLang="zh-CN" b="0" i="0" dirty="0">
                <a:solidFill>
                  <a:srgbClr val="121212"/>
                </a:solidFill>
                <a:effectLst/>
                <a:latin typeface="-apple-system"/>
              </a:rPr>
              <a:t>(</a:t>
            </a:r>
            <a:r>
              <a:rPr lang="zh-CN" altLang="en-US" b="0" i="0" dirty="0">
                <a:solidFill>
                  <a:srgbClr val="121212"/>
                </a:solidFill>
                <a:effectLst/>
                <a:latin typeface="-apple-system"/>
              </a:rPr>
              <a:t>不纯度</a:t>
            </a:r>
            <a:r>
              <a:rPr lang="en-US" altLang="zh-CN" b="0" i="0" dirty="0">
                <a:solidFill>
                  <a:srgbClr val="121212"/>
                </a:solidFill>
                <a:effectLst/>
                <a:latin typeface="-apple-system"/>
              </a:rPr>
              <a:t>)</a:t>
            </a:r>
            <a:r>
              <a:rPr lang="zh-CN" altLang="en-US" b="0" i="0" dirty="0">
                <a:solidFill>
                  <a:srgbClr val="121212"/>
                </a:solidFill>
                <a:effectLst/>
                <a:latin typeface="-apple-system"/>
              </a:rPr>
              <a:t>的大小。</a:t>
            </a:r>
            <a:endParaRPr kumimoji="1" lang="zh-CN" altLang="en-US" dirty="0"/>
          </a:p>
        </p:txBody>
      </p:sp>
    </p:spTree>
  </p:cSld>
  <p:clrMapOvr>
    <a:masterClrMapping/>
  </p:clrMapOvr>
  <p:transition advClick="0"/>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197485"/>
            <a:ext cx="7886700" cy="639227"/>
          </a:xfrm>
        </p:spPr>
        <p:txBody>
          <a:bodyPr/>
          <a:lstStyle/>
          <a:p>
            <a:pPr algn="l"/>
            <a:r>
              <a:rPr lang="zh-CN" altLang="en-US" b="1" i="0" dirty="0">
                <a:solidFill>
                  <a:srgbClr val="121212"/>
                </a:solidFill>
                <a:effectLst/>
                <a:latin typeface="-apple-system"/>
              </a:rPr>
              <a:t>计算信息熵</a:t>
            </a:r>
          </a:p>
        </p:txBody>
      </p:sp>
      <p:sp>
        <p:nvSpPr>
          <p:cNvPr id="3" name="内容占位符 2"/>
          <p:cNvSpPr>
            <a:spLocks noGrp="1"/>
          </p:cNvSpPr>
          <p:nvPr>
            <p:ph idx="1"/>
          </p:nvPr>
        </p:nvSpPr>
        <p:spPr>
          <a:xfrm>
            <a:off x="467544" y="1191577"/>
            <a:ext cx="7886700" cy="4474845"/>
          </a:xfrm>
        </p:spPr>
        <p:txBody>
          <a:bodyPr/>
          <a:lstStyle/>
          <a:p>
            <a:r>
              <a:rPr lang="zh-CN" altLang="en-US" b="0" i="0" dirty="0">
                <a:solidFill>
                  <a:srgbClr val="121212"/>
                </a:solidFill>
                <a:effectLst/>
                <a:latin typeface="-apple-system"/>
              </a:rPr>
              <a:t>信息熵公式：</a:t>
            </a:r>
            <a:endParaRPr lang="en-US" altLang="zh-CN" b="0" i="0" dirty="0">
              <a:solidFill>
                <a:srgbClr val="121212"/>
              </a:solidFill>
              <a:effectLst/>
              <a:latin typeface="-apple-system"/>
            </a:endParaRPr>
          </a:p>
          <a:p>
            <a:pPr marL="0" indent="0">
              <a:buNone/>
            </a:pPr>
            <a:endParaRPr kumimoji="1" lang="zh-CN" altLang="en-US" dirty="0"/>
          </a:p>
        </p:txBody>
      </p:sp>
      <p:pic>
        <p:nvPicPr>
          <p:cNvPr id="4" name="图片 3"/>
          <p:cNvPicPr>
            <a:picLocks noChangeAspect="1"/>
          </p:cNvPicPr>
          <p:nvPr/>
        </p:nvPicPr>
        <p:blipFill>
          <a:blip r:embed="rId2"/>
          <a:stretch>
            <a:fillRect/>
          </a:stretch>
        </p:blipFill>
        <p:spPr>
          <a:xfrm>
            <a:off x="467544" y="1704005"/>
            <a:ext cx="3199754" cy="401763"/>
          </a:xfrm>
          <a:prstGeom prst="rect">
            <a:avLst/>
          </a:prstGeom>
        </p:spPr>
      </p:pic>
      <p:graphicFrame>
        <p:nvGraphicFramePr>
          <p:cNvPr id="9" name="表格 8"/>
          <p:cNvGraphicFramePr>
            <a:graphicFrameLocks noGrp="1"/>
          </p:cNvGraphicFramePr>
          <p:nvPr/>
        </p:nvGraphicFramePr>
        <p:xfrm>
          <a:off x="3926575" y="197485"/>
          <a:ext cx="5256580" cy="4482196"/>
        </p:xfrm>
        <a:graphic>
          <a:graphicData uri="http://schemas.openxmlformats.org/drawingml/2006/table">
            <a:tbl>
              <a:tblPr/>
              <a:tblGrid>
                <a:gridCol w="525658">
                  <a:extLst>
                    <a:ext uri="{9D8B030D-6E8A-4147-A177-3AD203B41FA5}">
                      <a16:colId xmlns:a16="http://schemas.microsoft.com/office/drawing/2014/main" val="20000"/>
                    </a:ext>
                  </a:extLst>
                </a:gridCol>
                <a:gridCol w="525658">
                  <a:extLst>
                    <a:ext uri="{9D8B030D-6E8A-4147-A177-3AD203B41FA5}">
                      <a16:colId xmlns:a16="http://schemas.microsoft.com/office/drawing/2014/main" val="20001"/>
                    </a:ext>
                  </a:extLst>
                </a:gridCol>
                <a:gridCol w="525658">
                  <a:extLst>
                    <a:ext uri="{9D8B030D-6E8A-4147-A177-3AD203B41FA5}">
                      <a16:colId xmlns:a16="http://schemas.microsoft.com/office/drawing/2014/main" val="20002"/>
                    </a:ext>
                  </a:extLst>
                </a:gridCol>
                <a:gridCol w="525658">
                  <a:extLst>
                    <a:ext uri="{9D8B030D-6E8A-4147-A177-3AD203B41FA5}">
                      <a16:colId xmlns:a16="http://schemas.microsoft.com/office/drawing/2014/main" val="20003"/>
                    </a:ext>
                  </a:extLst>
                </a:gridCol>
                <a:gridCol w="525658">
                  <a:extLst>
                    <a:ext uri="{9D8B030D-6E8A-4147-A177-3AD203B41FA5}">
                      <a16:colId xmlns:a16="http://schemas.microsoft.com/office/drawing/2014/main" val="20004"/>
                    </a:ext>
                  </a:extLst>
                </a:gridCol>
                <a:gridCol w="525658">
                  <a:extLst>
                    <a:ext uri="{9D8B030D-6E8A-4147-A177-3AD203B41FA5}">
                      <a16:colId xmlns:a16="http://schemas.microsoft.com/office/drawing/2014/main" val="20005"/>
                    </a:ext>
                  </a:extLst>
                </a:gridCol>
                <a:gridCol w="525658">
                  <a:extLst>
                    <a:ext uri="{9D8B030D-6E8A-4147-A177-3AD203B41FA5}">
                      <a16:colId xmlns:a16="http://schemas.microsoft.com/office/drawing/2014/main" val="20006"/>
                    </a:ext>
                  </a:extLst>
                </a:gridCol>
                <a:gridCol w="525658">
                  <a:extLst>
                    <a:ext uri="{9D8B030D-6E8A-4147-A177-3AD203B41FA5}">
                      <a16:colId xmlns:a16="http://schemas.microsoft.com/office/drawing/2014/main" val="20007"/>
                    </a:ext>
                  </a:extLst>
                </a:gridCol>
                <a:gridCol w="525658">
                  <a:extLst>
                    <a:ext uri="{9D8B030D-6E8A-4147-A177-3AD203B41FA5}">
                      <a16:colId xmlns:a16="http://schemas.microsoft.com/office/drawing/2014/main" val="20008"/>
                    </a:ext>
                  </a:extLst>
                </a:gridCol>
                <a:gridCol w="525658">
                  <a:extLst>
                    <a:ext uri="{9D8B030D-6E8A-4147-A177-3AD203B41FA5}">
                      <a16:colId xmlns:a16="http://schemas.microsoft.com/office/drawing/2014/main" val="20009"/>
                    </a:ext>
                  </a:extLst>
                </a:gridCol>
              </a:tblGrid>
              <a:tr h="0">
                <a:tc>
                  <a:txBody>
                    <a:bodyPr/>
                    <a:lstStyle/>
                    <a:p>
                      <a:r>
                        <a:rPr lang="zh-CN" altLang="en-US" sz="1000" dirty="0">
                          <a:effectLst/>
                        </a:rPr>
                        <a:t>编号</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dirty="0">
                          <a:solidFill>
                            <a:schemeClr val="tx1"/>
                          </a:solidFill>
                          <a:effectLst/>
                          <a:latin typeface="+mn-lt"/>
                          <a:ea typeface="+mn-ea"/>
                          <a:cs typeface="+mn-cs"/>
                        </a:rPr>
                        <a:t>色泽</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根蒂</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敲声</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纹理</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脐部</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触感</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密度</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含糖率</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是否好瓜</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247785">
                <a:tc>
                  <a:txBody>
                    <a:bodyPr/>
                    <a:lstStyle/>
                    <a:p>
                      <a:pPr marL="0" algn="l" defTabSz="685800" rtl="0" eaLnBrk="1" latinLnBrk="0" hangingPunct="1"/>
                      <a:r>
                        <a:rPr lang="en-US" altLang="zh-CN" sz="1000" kern="1200" dirty="0">
                          <a:solidFill>
                            <a:schemeClr val="tx1"/>
                          </a:solidFill>
                          <a:effectLst/>
                          <a:latin typeface="+mn-lt"/>
                          <a:ea typeface="+mn-ea"/>
                          <a:cs typeface="+mn-cs"/>
                        </a:rPr>
                        <a:t>1</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dirty="0">
                          <a:solidFill>
                            <a:schemeClr val="tx1"/>
                          </a:solidFill>
                          <a:effectLst/>
                          <a:latin typeface="+mn-lt"/>
                          <a:ea typeface="+mn-ea"/>
                          <a:cs typeface="+mn-cs"/>
                        </a:rPr>
                        <a:t>青绿</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蜷缩</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dirty="0">
                          <a:solidFill>
                            <a:schemeClr val="tx1"/>
                          </a:solidFill>
                          <a:effectLst/>
                          <a:latin typeface="+mn-lt"/>
                          <a:ea typeface="+mn-ea"/>
                          <a:cs typeface="+mn-cs"/>
                        </a:rPr>
                        <a:t>浊响</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清晰</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凹陷</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硬滑</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en-US" altLang="zh-CN" sz="1000" kern="1200">
                          <a:solidFill>
                            <a:schemeClr val="tx1"/>
                          </a:solidFill>
                          <a:effectLst/>
                          <a:latin typeface="+mn-lt"/>
                          <a:ea typeface="+mn-ea"/>
                          <a:cs typeface="+mn-cs"/>
                        </a:rPr>
                        <a:t>0.697</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en-US" altLang="zh-CN" sz="1000" kern="1200">
                          <a:solidFill>
                            <a:schemeClr val="tx1"/>
                          </a:solidFill>
                          <a:effectLst/>
                          <a:latin typeface="+mn-lt"/>
                          <a:ea typeface="+mn-ea"/>
                          <a:cs typeface="+mn-cs"/>
                        </a:rPr>
                        <a:t>0.46</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是</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247785">
                <a:tc>
                  <a:txBody>
                    <a:bodyPr/>
                    <a:lstStyle/>
                    <a:p>
                      <a:pPr marL="0" algn="l" defTabSz="685800" rtl="0" eaLnBrk="1" latinLnBrk="0" hangingPunct="1"/>
                      <a:r>
                        <a:rPr lang="en-US" altLang="zh-CN" sz="1000" kern="1200" dirty="0">
                          <a:solidFill>
                            <a:schemeClr val="tx1"/>
                          </a:solidFill>
                          <a:effectLst/>
                          <a:latin typeface="+mn-lt"/>
                          <a:ea typeface="+mn-ea"/>
                          <a:cs typeface="+mn-cs"/>
                        </a:rPr>
                        <a:t>2</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dirty="0">
                          <a:solidFill>
                            <a:schemeClr val="tx1"/>
                          </a:solidFill>
                          <a:effectLst/>
                          <a:latin typeface="+mn-lt"/>
                          <a:ea typeface="+mn-ea"/>
                          <a:cs typeface="+mn-cs"/>
                        </a:rPr>
                        <a:t>乌黑</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dirty="0">
                          <a:solidFill>
                            <a:schemeClr val="tx1"/>
                          </a:solidFill>
                          <a:effectLst/>
                          <a:latin typeface="+mn-lt"/>
                          <a:ea typeface="+mn-ea"/>
                          <a:cs typeface="+mn-cs"/>
                        </a:rPr>
                        <a:t>蜷缩</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沉闷</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清晰</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凹陷</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硬滑</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en-US" altLang="zh-CN" sz="1000" kern="1200">
                          <a:solidFill>
                            <a:schemeClr val="tx1"/>
                          </a:solidFill>
                          <a:effectLst/>
                          <a:latin typeface="+mn-lt"/>
                          <a:ea typeface="+mn-ea"/>
                          <a:cs typeface="+mn-cs"/>
                        </a:rPr>
                        <a:t>0.774</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en-US" altLang="zh-CN" sz="1000" kern="1200">
                          <a:solidFill>
                            <a:schemeClr val="tx1"/>
                          </a:solidFill>
                          <a:effectLst/>
                          <a:latin typeface="+mn-lt"/>
                          <a:ea typeface="+mn-ea"/>
                          <a:cs typeface="+mn-cs"/>
                        </a:rPr>
                        <a:t>0.376</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是</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247785">
                <a:tc>
                  <a:txBody>
                    <a:bodyPr/>
                    <a:lstStyle/>
                    <a:p>
                      <a:pPr marL="0" algn="l" defTabSz="685800" rtl="0" eaLnBrk="1" latinLnBrk="0" hangingPunct="1"/>
                      <a:r>
                        <a:rPr lang="en-US" altLang="zh-CN" sz="1000" kern="1200" dirty="0">
                          <a:solidFill>
                            <a:schemeClr val="tx1"/>
                          </a:solidFill>
                          <a:effectLst/>
                          <a:latin typeface="+mn-lt"/>
                          <a:ea typeface="+mn-ea"/>
                          <a:cs typeface="+mn-cs"/>
                        </a:rPr>
                        <a:t>3</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乌黑</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dirty="0">
                          <a:solidFill>
                            <a:schemeClr val="tx1"/>
                          </a:solidFill>
                          <a:effectLst/>
                          <a:latin typeface="+mn-lt"/>
                          <a:ea typeface="+mn-ea"/>
                          <a:cs typeface="+mn-cs"/>
                        </a:rPr>
                        <a:t>蜷缩</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浊响</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清晰</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凹陷</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硬滑</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en-US" altLang="zh-CN" sz="1000" kern="1200">
                          <a:solidFill>
                            <a:schemeClr val="tx1"/>
                          </a:solidFill>
                          <a:effectLst/>
                          <a:latin typeface="+mn-lt"/>
                          <a:ea typeface="+mn-ea"/>
                          <a:cs typeface="+mn-cs"/>
                        </a:rPr>
                        <a:t>0.634</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en-US" altLang="zh-CN" sz="1000" kern="1200">
                          <a:solidFill>
                            <a:schemeClr val="tx1"/>
                          </a:solidFill>
                          <a:effectLst/>
                          <a:latin typeface="+mn-lt"/>
                          <a:ea typeface="+mn-ea"/>
                          <a:cs typeface="+mn-cs"/>
                        </a:rPr>
                        <a:t>0.264</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是</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247785">
                <a:tc>
                  <a:txBody>
                    <a:bodyPr/>
                    <a:lstStyle/>
                    <a:p>
                      <a:pPr marL="0" algn="l" defTabSz="685800" rtl="0" eaLnBrk="1" latinLnBrk="0" hangingPunct="1"/>
                      <a:r>
                        <a:rPr lang="en-US" altLang="zh-CN" sz="1000" kern="1200" dirty="0">
                          <a:solidFill>
                            <a:schemeClr val="tx1"/>
                          </a:solidFill>
                          <a:effectLst/>
                          <a:latin typeface="+mn-lt"/>
                          <a:ea typeface="+mn-ea"/>
                          <a:cs typeface="+mn-cs"/>
                        </a:rPr>
                        <a:t>4</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青绿</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dirty="0">
                          <a:solidFill>
                            <a:schemeClr val="tx1"/>
                          </a:solidFill>
                          <a:effectLst/>
                          <a:latin typeface="+mn-lt"/>
                          <a:ea typeface="+mn-ea"/>
                          <a:cs typeface="+mn-cs"/>
                        </a:rPr>
                        <a:t>蜷缩</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沉闷</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清晰</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凹陷</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硬滑</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en-US" altLang="zh-CN" sz="1000" kern="1200">
                          <a:solidFill>
                            <a:schemeClr val="tx1"/>
                          </a:solidFill>
                          <a:effectLst/>
                          <a:latin typeface="+mn-lt"/>
                          <a:ea typeface="+mn-ea"/>
                          <a:cs typeface="+mn-cs"/>
                        </a:rPr>
                        <a:t>0.608</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en-US" altLang="zh-CN" sz="1000" kern="1200">
                          <a:solidFill>
                            <a:schemeClr val="tx1"/>
                          </a:solidFill>
                          <a:effectLst/>
                          <a:latin typeface="+mn-lt"/>
                          <a:ea typeface="+mn-ea"/>
                          <a:cs typeface="+mn-cs"/>
                        </a:rPr>
                        <a:t>0.318</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是</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247785">
                <a:tc>
                  <a:txBody>
                    <a:bodyPr/>
                    <a:lstStyle/>
                    <a:p>
                      <a:pPr marL="0" algn="l" defTabSz="685800" rtl="0" eaLnBrk="1" latinLnBrk="0" hangingPunct="1"/>
                      <a:r>
                        <a:rPr lang="en-US" altLang="zh-CN" sz="1000" kern="1200" dirty="0">
                          <a:solidFill>
                            <a:schemeClr val="tx1"/>
                          </a:solidFill>
                          <a:effectLst/>
                          <a:latin typeface="+mn-lt"/>
                          <a:ea typeface="+mn-ea"/>
                          <a:cs typeface="+mn-cs"/>
                        </a:rPr>
                        <a:t>5</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浅白</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蜷缩</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浊响</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清晰</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凹陷</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硬滑</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en-US" altLang="zh-CN" sz="1000" kern="1200">
                          <a:solidFill>
                            <a:schemeClr val="tx1"/>
                          </a:solidFill>
                          <a:effectLst/>
                          <a:latin typeface="+mn-lt"/>
                          <a:ea typeface="+mn-ea"/>
                          <a:cs typeface="+mn-cs"/>
                        </a:rPr>
                        <a:t>0.556</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en-US" altLang="zh-CN" sz="1000" kern="1200">
                          <a:solidFill>
                            <a:schemeClr val="tx1"/>
                          </a:solidFill>
                          <a:effectLst/>
                          <a:latin typeface="+mn-lt"/>
                          <a:ea typeface="+mn-ea"/>
                          <a:cs typeface="+mn-cs"/>
                        </a:rPr>
                        <a:t>0.215</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是</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247785">
                <a:tc>
                  <a:txBody>
                    <a:bodyPr/>
                    <a:lstStyle/>
                    <a:p>
                      <a:pPr marL="0" algn="l" defTabSz="685800" rtl="0" eaLnBrk="1" latinLnBrk="0" hangingPunct="1"/>
                      <a:r>
                        <a:rPr lang="en-US" altLang="zh-CN" sz="1000" kern="1200" dirty="0">
                          <a:solidFill>
                            <a:schemeClr val="tx1"/>
                          </a:solidFill>
                          <a:effectLst/>
                          <a:latin typeface="+mn-lt"/>
                          <a:ea typeface="+mn-ea"/>
                          <a:cs typeface="+mn-cs"/>
                        </a:rPr>
                        <a:t>6</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青绿</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dirty="0">
                          <a:solidFill>
                            <a:schemeClr val="tx1"/>
                          </a:solidFill>
                          <a:effectLst/>
                          <a:latin typeface="+mn-lt"/>
                          <a:ea typeface="+mn-ea"/>
                          <a:cs typeface="+mn-cs"/>
                        </a:rPr>
                        <a:t>稍蜷</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浊响</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清晰</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稍凹</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软粘</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en-US" altLang="zh-CN" sz="1000" kern="1200">
                          <a:solidFill>
                            <a:schemeClr val="tx1"/>
                          </a:solidFill>
                          <a:effectLst/>
                          <a:latin typeface="+mn-lt"/>
                          <a:ea typeface="+mn-ea"/>
                          <a:cs typeface="+mn-cs"/>
                        </a:rPr>
                        <a:t>0.403</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en-US" altLang="zh-CN" sz="1000" kern="1200">
                          <a:solidFill>
                            <a:schemeClr val="tx1"/>
                          </a:solidFill>
                          <a:effectLst/>
                          <a:latin typeface="+mn-lt"/>
                          <a:ea typeface="+mn-ea"/>
                          <a:cs typeface="+mn-cs"/>
                        </a:rPr>
                        <a:t>0.237</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是</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247785">
                <a:tc>
                  <a:txBody>
                    <a:bodyPr/>
                    <a:lstStyle/>
                    <a:p>
                      <a:pPr marL="0" algn="l" defTabSz="685800" rtl="0" eaLnBrk="1" latinLnBrk="0" hangingPunct="1"/>
                      <a:r>
                        <a:rPr lang="en-US" altLang="zh-CN" sz="1000" kern="1200" dirty="0">
                          <a:solidFill>
                            <a:schemeClr val="tx1"/>
                          </a:solidFill>
                          <a:effectLst/>
                          <a:latin typeface="+mn-lt"/>
                          <a:ea typeface="+mn-ea"/>
                          <a:cs typeface="+mn-cs"/>
                        </a:rPr>
                        <a:t>7</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乌黑</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稍蜷</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浊响</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稍糊</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稍凹</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软粘</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en-US" altLang="zh-CN" sz="1000" kern="1200">
                          <a:solidFill>
                            <a:schemeClr val="tx1"/>
                          </a:solidFill>
                          <a:effectLst/>
                          <a:latin typeface="+mn-lt"/>
                          <a:ea typeface="+mn-ea"/>
                          <a:cs typeface="+mn-cs"/>
                        </a:rPr>
                        <a:t>0.481</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en-US" altLang="zh-CN" sz="1000" kern="1200">
                          <a:solidFill>
                            <a:schemeClr val="tx1"/>
                          </a:solidFill>
                          <a:effectLst/>
                          <a:latin typeface="+mn-lt"/>
                          <a:ea typeface="+mn-ea"/>
                          <a:cs typeface="+mn-cs"/>
                        </a:rPr>
                        <a:t>0.149</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是</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247785">
                <a:tc>
                  <a:txBody>
                    <a:bodyPr/>
                    <a:lstStyle/>
                    <a:p>
                      <a:pPr marL="0" algn="l" defTabSz="685800" rtl="0" eaLnBrk="1" latinLnBrk="0" hangingPunct="1"/>
                      <a:r>
                        <a:rPr lang="en-US" altLang="zh-CN" sz="1000" kern="1200" dirty="0">
                          <a:solidFill>
                            <a:schemeClr val="tx1"/>
                          </a:solidFill>
                          <a:effectLst/>
                          <a:latin typeface="+mn-lt"/>
                          <a:ea typeface="+mn-ea"/>
                          <a:cs typeface="+mn-cs"/>
                        </a:rPr>
                        <a:t>8</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乌黑</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稍蜷</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浊响</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清晰</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稍凹</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硬滑</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en-US" altLang="zh-CN" sz="1000" kern="1200">
                          <a:solidFill>
                            <a:schemeClr val="tx1"/>
                          </a:solidFill>
                          <a:effectLst/>
                          <a:latin typeface="+mn-lt"/>
                          <a:ea typeface="+mn-ea"/>
                          <a:cs typeface="+mn-cs"/>
                        </a:rPr>
                        <a:t>0.437</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en-US" altLang="zh-CN" sz="1000" kern="1200">
                          <a:solidFill>
                            <a:schemeClr val="tx1"/>
                          </a:solidFill>
                          <a:effectLst/>
                          <a:latin typeface="+mn-lt"/>
                          <a:ea typeface="+mn-ea"/>
                          <a:cs typeface="+mn-cs"/>
                        </a:rPr>
                        <a:t>0.211</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是</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extLst>
                  <a:ext uri="{0D108BD9-81ED-4DB2-BD59-A6C34878D82A}">
                    <a16:rowId xmlns:a16="http://schemas.microsoft.com/office/drawing/2014/main" val="10008"/>
                  </a:ext>
                </a:extLst>
              </a:tr>
              <a:tr h="247785">
                <a:tc>
                  <a:txBody>
                    <a:bodyPr/>
                    <a:lstStyle/>
                    <a:p>
                      <a:pPr marL="0" algn="l" defTabSz="685800" rtl="0" eaLnBrk="1" latinLnBrk="0" hangingPunct="1"/>
                      <a:r>
                        <a:rPr lang="en-US" altLang="zh-CN" sz="1000" kern="1200">
                          <a:solidFill>
                            <a:schemeClr val="tx1"/>
                          </a:solidFill>
                          <a:effectLst/>
                          <a:latin typeface="+mn-lt"/>
                          <a:ea typeface="+mn-ea"/>
                          <a:cs typeface="+mn-cs"/>
                        </a:rPr>
                        <a:t>9</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dirty="0">
                          <a:solidFill>
                            <a:schemeClr val="tx1"/>
                          </a:solidFill>
                          <a:effectLst/>
                          <a:latin typeface="+mn-lt"/>
                          <a:ea typeface="+mn-ea"/>
                          <a:cs typeface="+mn-cs"/>
                        </a:rPr>
                        <a:t>乌黑</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稍蜷</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dirty="0">
                          <a:solidFill>
                            <a:schemeClr val="tx1"/>
                          </a:solidFill>
                          <a:effectLst/>
                          <a:latin typeface="+mn-lt"/>
                          <a:ea typeface="+mn-ea"/>
                          <a:cs typeface="+mn-cs"/>
                        </a:rPr>
                        <a:t>沉闷</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稍糊</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稍凹</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硬滑</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en-US" altLang="zh-CN" sz="1000" kern="1200">
                          <a:solidFill>
                            <a:schemeClr val="tx1"/>
                          </a:solidFill>
                          <a:effectLst/>
                          <a:latin typeface="+mn-lt"/>
                          <a:ea typeface="+mn-ea"/>
                          <a:cs typeface="+mn-cs"/>
                        </a:rPr>
                        <a:t>0.666</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en-US" altLang="zh-CN" sz="1000" kern="1200">
                          <a:solidFill>
                            <a:schemeClr val="tx1"/>
                          </a:solidFill>
                          <a:effectLst/>
                          <a:latin typeface="+mn-lt"/>
                          <a:ea typeface="+mn-ea"/>
                          <a:cs typeface="+mn-cs"/>
                        </a:rPr>
                        <a:t>0.091</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否</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extLst>
                  <a:ext uri="{0D108BD9-81ED-4DB2-BD59-A6C34878D82A}">
                    <a16:rowId xmlns:a16="http://schemas.microsoft.com/office/drawing/2014/main" val="10009"/>
                  </a:ext>
                </a:extLst>
              </a:tr>
              <a:tr h="247785">
                <a:tc>
                  <a:txBody>
                    <a:bodyPr/>
                    <a:lstStyle/>
                    <a:p>
                      <a:pPr marL="0" algn="l" defTabSz="685800" rtl="0" eaLnBrk="1" latinLnBrk="0" hangingPunct="1"/>
                      <a:r>
                        <a:rPr lang="en-US" altLang="zh-CN" sz="1000" kern="1200">
                          <a:solidFill>
                            <a:schemeClr val="tx1"/>
                          </a:solidFill>
                          <a:effectLst/>
                          <a:latin typeface="+mn-lt"/>
                          <a:ea typeface="+mn-ea"/>
                          <a:cs typeface="+mn-cs"/>
                        </a:rPr>
                        <a:t>10</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dirty="0">
                          <a:solidFill>
                            <a:schemeClr val="tx1"/>
                          </a:solidFill>
                          <a:effectLst/>
                          <a:latin typeface="+mn-lt"/>
                          <a:ea typeface="+mn-ea"/>
                          <a:cs typeface="+mn-cs"/>
                        </a:rPr>
                        <a:t>青绿</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硬挺</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清脆</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清晰</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平坦</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软粘</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en-US" altLang="zh-CN" sz="1000" kern="1200">
                          <a:solidFill>
                            <a:schemeClr val="tx1"/>
                          </a:solidFill>
                          <a:effectLst/>
                          <a:latin typeface="+mn-lt"/>
                          <a:ea typeface="+mn-ea"/>
                          <a:cs typeface="+mn-cs"/>
                        </a:rPr>
                        <a:t>0.243</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en-US" altLang="zh-CN" sz="1000" kern="1200">
                          <a:solidFill>
                            <a:schemeClr val="tx1"/>
                          </a:solidFill>
                          <a:effectLst/>
                          <a:latin typeface="+mn-lt"/>
                          <a:ea typeface="+mn-ea"/>
                          <a:cs typeface="+mn-cs"/>
                        </a:rPr>
                        <a:t>0.267</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否</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extLst>
                  <a:ext uri="{0D108BD9-81ED-4DB2-BD59-A6C34878D82A}">
                    <a16:rowId xmlns:a16="http://schemas.microsoft.com/office/drawing/2014/main" val="10010"/>
                  </a:ext>
                </a:extLst>
              </a:tr>
              <a:tr h="247785">
                <a:tc>
                  <a:txBody>
                    <a:bodyPr/>
                    <a:lstStyle/>
                    <a:p>
                      <a:pPr marL="0" algn="l" defTabSz="685800" rtl="0" eaLnBrk="1" latinLnBrk="0" hangingPunct="1"/>
                      <a:r>
                        <a:rPr lang="en-US" altLang="zh-CN" sz="1000" kern="1200">
                          <a:solidFill>
                            <a:schemeClr val="tx1"/>
                          </a:solidFill>
                          <a:effectLst/>
                          <a:latin typeface="+mn-lt"/>
                          <a:ea typeface="+mn-ea"/>
                          <a:cs typeface="+mn-cs"/>
                        </a:rPr>
                        <a:t>11</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dirty="0">
                          <a:solidFill>
                            <a:schemeClr val="tx1"/>
                          </a:solidFill>
                          <a:effectLst/>
                          <a:latin typeface="+mn-lt"/>
                          <a:ea typeface="+mn-ea"/>
                          <a:cs typeface="+mn-cs"/>
                        </a:rPr>
                        <a:t>浅白</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硬挺</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清脆</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dirty="0">
                          <a:solidFill>
                            <a:schemeClr val="tx1"/>
                          </a:solidFill>
                          <a:effectLst/>
                          <a:latin typeface="+mn-lt"/>
                          <a:ea typeface="+mn-ea"/>
                          <a:cs typeface="+mn-cs"/>
                        </a:rPr>
                        <a:t>模糊</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平坦</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硬滑</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en-US" altLang="zh-CN" sz="1000" kern="1200">
                          <a:solidFill>
                            <a:schemeClr val="tx1"/>
                          </a:solidFill>
                          <a:effectLst/>
                          <a:latin typeface="+mn-lt"/>
                          <a:ea typeface="+mn-ea"/>
                          <a:cs typeface="+mn-cs"/>
                        </a:rPr>
                        <a:t>0.245</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en-US" altLang="zh-CN" sz="1000" kern="1200">
                          <a:solidFill>
                            <a:schemeClr val="tx1"/>
                          </a:solidFill>
                          <a:effectLst/>
                          <a:latin typeface="+mn-lt"/>
                          <a:ea typeface="+mn-ea"/>
                          <a:cs typeface="+mn-cs"/>
                        </a:rPr>
                        <a:t>0.057</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否</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extLst>
                  <a:ext uri="{0D108BD9-81ED-4DB2-BD59-A6C34878D82A}">
                    <a16:rowId xmlns:a16="http://schemas.microsoft.com/office/drawing/2014/main" val="10011"/>
                  </a:ext>
                </a:extLst>
              </a:tr>
              <a:tr h="247785">
                <a:tc>
                  <a:txBody>
                    <a:bodyPr/>
                    <a:lstStyle/>
                    <a:p>
                      <a:pPr marL="0" algn="l" defTabSz="685800" rtl="0" eaLnBrk="1" latinLnBrk="0" hangingPunct="1"/>
                      <a:r>
                        <a:rPr lang="en-US" altLang="zh-CN" sz="1000" kern="1200">
                          <a:solidFill>
                            <a:schemeClr val="tx1"/>
                          </a:solidFill>
                          <a:effectLst/>
                          <a:latin typeface="+mn-lt"/>
                          <a:ea typeface="+mn-ea"/>
                          <a:cs typeface="+mn-cs"/>
                        </a:rPr>
                        <a:t>12</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dirty="0">
                          <a:solidFill>
                            <a:schemeClr val="tx1"/>
                          </a:solidFill>
                          <a:effectLst/>
                          <a:latin typeface="+mn-lt"/>
                          <a:ea typeface="+mn-ea"/>
                          <a:cs typeface="+mn-cs"/>
                        </a:rPr>
                        <a:t>浅白</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蜷缩</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浊响</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dirty="0">
                          <a:solidFill>
                            <a:schemeClr val="tx1"/>
                          </a:solidFill>
                          <a:effectLst/>
                          <a:latin typeface="+mn-lt"/>
                          <a:ea typeface="+mn-ea"/>
                          <a:cs typeface="+mn-cs"/>
                        </a:rPr>
                        <a:t>模糊</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平坦</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软粘</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en-US" altLang="zh-CN" sz="1000" kern="1200">
                          <a:solidFill>
                            <a:schemeClr val="tx1"/>
                          </a:solidFill>
                          <a:effectLst/>
                          <a:latin typeface="+mn-lt"/>
                          <a:ea typeface="+mn-ea"/>
                          <a:cs typeface="+mn-cs"/>
                        </a:rPr>
                        <a:t>0.343</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en-US" altLang="zh-CN" sz="1000" kern="1200">
                          <a:solidFill>
                            <a:schemeClr val="tx1"/>
                          </a:solidFill>
                          <a:effectLst/>
                          <a:latin typeface="+mn-lt"/>
                          <a:ea typeface="+mn-ea"/>
                          <a:cs typeface="+mn-cs"/>
                        </a:rPr>
                        <a:t>0.099</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否</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extLst>
                  <a:ext uri="{0D108BD9-81ED-4DB2-BD59-A6C34878D82A}">
                    <a16:rowId xmlns:a16="http://schemas.microsoft.com/office/drawing/2014/main" val="10012"/>
                  </a:ext>
                </a:extLst>
              </a:tr>
              <a:tr h="247785">
                <a:tc>
                  <a:txBody>
                    <a:bodyPr/>
                    <a:lstStyle/>
                    <a:p>
                      <a:pPr marL="0" algn="l" defTabSz="685800" rtl="0" eaLnBrk="1" latinLnBrk="0" hangingPunct="1"/>
                      <a:r>
                        <a:rPr lang="en-US" altLang="zh-CN" sz="1000" kern="1200">
                          <a:solidFill>
                            <a:schemeClr val="tx1"/>
                          </a:solidFill>
                          <a:effectLst/>
                          <a:latin typeface="+mn-lt"/>
                          <a:ea typeface="+mn-ea"/>
                          <a:cs typeface="+mn-cs"/>
                        </a:rPr>
                        <a:t>13</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dirty="0">
                          <a:solidFill>
                            <a:schemeClr val="tx1"/>
                          </a:solidFill>
                          <a:effectLst/>
                          <a:latin typeface="+mn-lt"/>
                          <a:ea typeface="+mn-ea"/>
                          <a:cs typeface="+mn-cs"/>
                        </a:rPr>
                        <a:t>青绿</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稍蜷</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浊响</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稍糊</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dirty="0">
                          <a:solidFill>
                            <a:schemeClr val="tx1"/>
                          </a:solidFill>
                          <a:effectLst/>
                          <a:latin typeface="+mn-lt"/>
                          <a:ea typeface="+mn-ea"/>
                          <a:cs typeface="+mn-cs"/>
                        </a:rPr>
                        <a:t>凹陷</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硬滑</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en-US" altLang="zh-CN" sz="1000" kern="1200">
                          <a:solidFill>
                            <a:schemeClr val="tx1"/>
                          </a:solidFill>
                          <a:effectLst/>
                          <a:latin typeface="+mn-lt"/>
                          <a:ea typeface="+mn-ea"/>
                          <a:cs typeface="+mn-cs"/>
                        </a:rPr>
                        <a:t>0.639</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en-US" altLang="zh-CN" sz="1000" kern="1200">
                          <a:solidFill>
                            <a:schemeClr val="tx1"/>
                          </a:solidFill>
                          <a:effectLst/>
                          <a:latin typeface="+mn-lt"/>
                          <a:ea typeface="+mn-ea"/>
                          <a:cs typeface="+mn-cs"/>
                        </a:rPr>
                        <a:t>0.161</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否</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extLst>
                  <a:ext uri="{0D108BD9-81ED-4DB2-BD59-A6C34878D82A}">
                    <a16:rowId xmlns:a16="http://schemas.microsoft.com/office/drawing/2014/main" val="10013"/>
                  </a:ext>
                </a:extLst>
              </a:tr>
              <a:tr h="247785">
                <a:tc>
                  <a:txBody>
                    <a:bodyPr/>
                    <a:lstStyle/>
                    <a:p>
                      <a:pPr marL="0" algn="l" defTabSz="685800" rtl="0" eaLnBrk="1" latinLnBrk="0" hangingPunct="1"/>
                      <a:r>
                        <a:rPr lang="en-US" altLang="zh-CN" sz="1000" kern="1200">
                          <a:solidFill>
                            <a:schemeClr val="tx1"/>
                          </a:solidFill>
                          <a:effectLst/>
                          <a:latin typeface="+mn-lt"/>
                          <a:ea typeface="+mn-ea"/>
                          <a:cs typeface="+mn-cs"/>
                        </a:rPr>
                        <a:t>14</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dirty="0">
                          <a:solidFill>
                            <a:schemeClr val="tx1"/>
                          </a:solidFill>
                          <a:effectLst/>
                          <a:latin typeface="+mn-lt"/>
                          <a:ea typeface="+mn-ea"/>
                          <a:cs typeface="+mn-cs"/>
                        </a:rPr>
                        <a:t>浅白</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稍蜷</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沉闷</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稍糊</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dirty="0">
                          <a:solidFill>
                            <a:schemeClr val="tx1"/>
                          </a:solidFill>
                          <a:effectLst/>
                          <a:latin typeface="+mn-lt"/>
                          <a:ea typeface="+mn-ea"/>
                          <a:cs typeface="+mn-cs"/>
                        </a:rPr>
                        <a:t>凹陷</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dirty="0">
                          <a:solidFill>
                            <a:schemeClr val="tx1"/>
                          </a:solidFill>
                          <a:effectLst/>
                          <a:latin typeface="+mn-lt"/>
                          <a:ea typeface="+mn-ea"/>
                          <a:cs typeface="+mn-cs"/>
                        </a:rPr>
                        <a:t>硬滑</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en-US" altLang="zh-CN" sz="1000" kern="1200">
                          <a:solidFill>
                            <a:schemeClr val="tx1"/>
                          </a:solidFill>
                          <a:effectLst/>
                          <a:latin typeface="+mn-lt"/>
                          <a:ea typeface="+mn-ea"/>
                          <a:cs typeface="+mn-cs"/>
                        </a:rPr>
                        <a:t>0.657</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en-US" altLang="zh-CN" sz="1000" kern="1200">
                          <a:solidFill>
                            <a:schemeClr val="tx1"/>
                          </a:solidFill>
                          <a:effectLst/>
                          <a:latin typeface="+mn-lt"/>
                          <a:ea typeface="+mn-ea"/>
                          <a:cs typeface="+mn-cs"/>
                        </a:rPr>
                        <a:t>0.198</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否</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extLst>
                  <a:ext uri="{0D108BD9-81ED-4DB2-BD59-A6C34878D82A}">
                    <a16:rowId xmlns:a16="http://schemas.microsoft.com/office/drawing/2014/main" val="10014"/>
                  </a:ext>
                </a:extLst>
              </a:tr>
              <a:tr h="139001">
                <a:tc>
                  <a:txBody>
                    <a:bodyPr/>
                    <a:lstStyle/>
                    <a:p>
                      <a:pPr marL="0" algn="l" defTabSz="685800" rtl="0" eaLnBrk="1" latinLnBrk="0" hangingPunct="1"/>
                      <a:r>
                        <a:rPr lang="en-US" altLang="zh-CN" sz="1000" kern="1200">
                          <a:solidFill>
                            <a:schemeClr val="tx1"/>
                          </a:solidFill>
                          <a:effectLst/>
                          <a:latin typeface="+mn-lt"/>
                          <a:ea typeface="+mn-ea"/>
                          <a:cs typeface="+mn-cs"/>
                        </a:rPr>
                        <a:t>15</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dirty="0">
                          <a:solidFill>
                            <a:schemeClr val="tx1"/>
                          </a:solidFill>
                          <a:effectLst/>
                          <a:latin typeface="+mn-lt"/>
                          <a:ea typeface="+mn-ea"/>
                          <a:cs typeface="+mn-cs"/>
                        </a:rPr>
                        <a:t>乌黑</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稍蜷</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浊响</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清晰</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稍凹</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dirty="0">
                          <a:solidFill>
                            <a:schemeClr val="tx1"/>
                          </a:solidFill>
                          <a:effectLst/>
                          <a:latin typeface="+mn-lt"/>
                          <a:ea typeface="+mn-ea"/>
                          <a:cs typeface="+mn-cs"/>
                        </a:rPr>
                        <a:t>软粘</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en-US" altLang="zh-CN" sz="1000" kern="1200">
                          <a:solidFill>
                            <a:schemeClr val="tx1"/>
                          </a:solidFill>
                          <a:effectLst/>
                          <a:latin typeface="+mn-lt"/>
                          <a:ea typeface="+mn-ea"/>
                          <a:cs typeface="+mn-cs"/>
                        </a:rPr>
                        <a:t>0.36</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en-US" altLang="zh-CN" sz="1000" kern="1200">
                          <a:solidFill>
                            <a:schemeClr val="tx1"/>
                          </a:solidFill>
                          <a:effectLst/>
                          <a:latin typeface="+mn-lt"/>
                          <a:ea typeface="+mn-ea"/>
                          <a:cs typeface="+mn-cs"/>
                        </a:rPr>
                        <a:t>0.37</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否</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extLst>
                  <a:ext uri="{0D108BD9-81ED-4DB2-BD59-A6C34878D82A}">
                    <a16:rowId xmlns:a16="http://schemas.microsoft.com/office/drawing/2014/main" val="10015"/>
                  </a:ext>
                </a:extLst>
              </a:tr>
              <a:tr h="247785">
                <a:tc>
                  <a:txBody>
                    <a:bodyPr/>
                    <a:lstStyle/>
                    <a:p>
                      <a:pPr marL="0" algn="l" defTabSz="685800" rtl="0" eaLnBrk="1" latinLnBrk="0" hangingPunct="1"/>
                      <a:r>
                        <a:rPr lang="en-US" altLang="zh-CN" sz="1000" kern="1200">
                          <a:solidFill>
                            <a:schemeClr val="tx1"/>
                          </a:solidFill>
                          <a:effectLst/>
                          <a:latin typeface="+mn-lt"/>
                          <a:ea typeface="+mn-ea"/>
                          <a:cs typeface="+mn-cs"/>
                        </a:rPr>
                        <a:t>16</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dirty="0">
                          <a:solidFill>
                            <a:schemeClr val="tx1"/>
                          </a:solidFill>
                          <a:effectLst/>
                          <a:latin typeface="+mn-lt"/>
                          <a:ea typeface="+mn-ea"/>
                          <a:cs typeface="+mn-cs"/>
                        </a:rPr>
                        <a:t>浅白</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蜷缩</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浊响</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模糊</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平坦</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dirty="0">
                          <a:solidFill>
                            <a:schemeClr val="tx1"/>
                          </a:solidFill>
                          <a:effectLst/>
                          <a:latin typeface="+mn-lt"/>
                          <a:ea typeface="+mn-ea"/>
                          <a:cs typeface="+mn-cs"/>
                        </a:rPr>
                        <a:t>硬滑</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en-US" altLang="zh-CN" sz="1000" kern="1200" dirty="0">
                          <a:solidFill>
                            <a:schemeClr val="tx1"/>
                          </a:solidFill>
                          <a:effectLst/>
                          <a:latin typeface="+mn-lt"/>
                          <a:ea typeface="+mn-ea"/>
                          <a:cs typeface="+mn-cs"/>
                        </a:rPr>
                        <a:t>0.593</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en-US" altLang="zh-CN" sz="1000" kern="1200">
                          <a:solidFill>
                            <a:schemeClr val="tx1"/>
                          </a:solidFill>
                          <a:effectLst/>
                          <a:latin typeface="+mn-lt"/>
                          <a:ea typeface="+mn-ea"/>
                          <a:cs typeface="+mn-cs"/>
                        </a:rPr>
                        <a:t>0.042</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否</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extLst>
                  <a:ext uri="{0D108BD9-81ED-4DB2-BD59-A6C34878D82A}">
                    <a16:rowId xmlns:a16="http://schemas.microsoft.com/office/drawing/2014/main" val="10016"/>
                  </a:ext>
                </a:extLst>
              </a:tr>
              <a:tr h="247785">
                <a:tc>
                  <a:txBody>
                    <a:bodyPr/>
                    <a:lstStyle/>
                    <a:p>
                      <a:pPr marL="0" algn="l" defTabSz="685800" rtl="0" eaLnBrk="1" latinLnBrk="0" hangingPunct="1"/>
                      <a:r>
                        <a:rPr lang="en-US" altLang="zh-CN" sz="1000" kern="1200">
                          <a:solidFill>
                            <a:schemeClr val="tx1"/>
                          </a:solidFill>
                          <a:effectLst/>
                          <a:latin typeface="+mn-lt"/>
                          <a:ea typeface="+mn-ea"/>
                          <a:cs typeface="+mn-cs"/>
                        </a:rPr>
                        <a:t>17</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dirty="0">
                          <a:solidFill>
                            <a:schemeClr val="tx1"/>
                          </a:solidFill>
                          <a:effectLst/>
                          <a:latin typeface="+mn-lt"/>
                          <a:ea typeface="+mn-ea"/>
                          <a:cs typeface="+mn-cs"/>
                        </a:rPr>
                        <a:t>青绿</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蜷缩</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沉闷</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稍糊</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稍凹</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硬滑</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en-US" altLang="zh-CN" sz="1000" kern="1200" dirty="0">
                          <a:solidFill>
                            <a:schemeClr val="tx1"/>
                          </a:solidFill>
                          <a:effectLst/>
                          <a:latin typeface="+mn-lt"/>
                          <a:ea typeface="+mn-ea"/>
                          <a:cs typeface="+mn-cs"/>
                        </a:rPr>
                        <a:t>0.719</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en-US" altLang="zh-CN" sz="1000" kern="1200" dirty="0">
                          <a:solidFill>
                            <a:schemeClr val="tx1"/>
                          </a:solidFill>
                          <a:effectLst/>
                          <a:latin typeface="+mn-lt"/>
                          <a:ea typeface="+mn-ea"/>
                          <a:cs typeface="+mn-cs"/>
                        </a:rPr>
                        <a:t>0.103</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dirty="0">
                          <a:solidFill>
                            <a:schemeClr val="tx1"/>
                          </a:solidFill>
                          <a:effectLst/>
                          <a:latin typeface="+mn-lt"/>
                          <a:ea typeface="+mn-ea"/>
                          <a:cs typeface="+mn-cs"/>
                        </a:rPr>
                        <a:t>否</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extLst>
                  <a:ext uri="{0D108BD9-81ED-4DB2-BD59-A6C34878D82A}">
                    <a16:rowId xmlns:a16="http://schemas.microsoft.com/office/drawing/2014/main" val="10017"/>
                  </a:ext>
                </a:extLst>
              </a:tr>
            </a:tbl>
          </a:graphicData>
        </a:graphic>
      </p:graphicFrame>
      <p:sp>
        <p:nvSpPr>
          <p:cNvPr id="11" name="文本框 10"/>
          <p:cNvSpPr txBox="1"/>
          <p:nvPr/>
        </p:nvSpPr>
        <p:spPr>
          <a:xfrm>
            <a:off x="179512" y="2259752"/>
            <a:ext cx="3672408" cy="2246769"/>
          </a:xfrm>
          <a:prstGeom prst="rect">
            <a:avLst/>
          </a:prstGeom>
          <a:noFill/>
        </p:spPr>
        <p:txBody>
          <a:bodyPr wrap="square">
            <a:spAutoFit/>
          </a:bodyPr>
          <a:lstStyle/>
          <a:p>
            <a:r>
              <a:rPr lang="zh-CN" altLang="en-US" sz="2000" b="0" i="0" dirty="0">
                <a:solidFill>
                  <a:srgbClr val="121212"/>
                </a:solidFill>
                <a:effectLst/>
                <a:latin typeface="-apple-system"/>
              </a:rPr>
              <a:t>直接举例解释，如表共有</a:t>
            </a:r>
            <a:r>
              <a:rPr lang="en-US" altLang="zh-CN" sz="2000" b="0" i="0" dirty="0">
                <a:solidFill>
                  <a:srgbClr val="121212"/>
                </a:solidFill>
                <a:effectLst/>
                <a:latin typeface="-apple-system"/>
              </a:rPr>
              <a:t>17</a:t>
            </a:r>
            <a:r>
              <a:rPr lang="zh-CN" altLang="en-US" sz="2000" b="0" i="0" dirty="0">
                <a:solidFill>
                  <a:srgbClr val="121212"/>
                </a:solidFill>
                <a:effectLst/>
                <a:latin typeface="-apple-system"/>
              </a:rPr>
              <a:t>个数据样本，计“是否好瓜”这个变量为</a:t>
            </a:r>
            <a:r>
              <a:rPr lang="en-GB" altLang="zh-CN" sz="2000" b="0" i="0" dirty="0">
                <a:solidFill>
                  <a:srgbClr val="121212"/>
                </a:solidFill>
                <a:effectLst/>
                <a:latin typeface="-apple-system"/>
              </a:rPr>
              <a:t>A</a:t>
            </a:r>
            <a:r>
              <a:rPr lang="zh-CN" altLang="en-GB" sz="2000" b="0" i="0" dirty="0">
                <a:solidFill>
                  <a:srgbClr val="121212"/>
                </a:solidFill>
                <a:effectLst/>
                <a:latin typeface="-apple-system"/>
              </a:rPr>
              <a:t>，</a:t>
            </a:r>
            <a:r>
              <a:rPr lang="zh-CN" altLang="en-US" sz="2000" b="0" i="0" dirty="0">
                <a:solidFill>
                  <a:srgbClr val="121212"/>
                </a:solidFill>
                <a:effectLst/>
                <a:latin typeface="-apple-system"/>
              </a:rPr>
              <a:t>其中是好瓜样本数</a:t>
            </a:r>
            <a:r>
              <a:rPr lang="en-US" altLang="zh-CN" sz="2000" b="0" i="0" dirty="0">
                <a:solidFill>
                  <a:srgbClr val="121212"/>
                </a:solidFill>
                <a:effectLst/>
                <a:latin typeface="-apple-system"/>
              </a:rPr>
              <a:t>8</a:t>
            </a:r>
            <a:r>
              <a:rPr lang="zh-CN" altLang="en-US" sz="2000" b="0" i="0" dirty="0">
                <a:solidFill>
                  <a:srgbClr val="121212"/>
                </a:solidFill>
                <a:effectLst/>
                <a:latin typeface="-apple-system"/>
              </a:rPr>
              <a:t>个，不是好瓜样本数</a:t>
            </a:r>
            <a:r>
              <a:rPr lang="en-US" altLang="zh-CN" sz="2000" b="0" i="0" dirty="0">
                <a:solidFill>
                  <a:srgbClr val="121212"/>
                </a:solidFill>
                <a:effectLst/>
                <a:latin typeface="-apple-system"/>
              </a:rPr>
              <a:t>9</a:t>
            </a:r>
            <a:r>
              <a:rPr lang="zh-CN" altLang="en-US" sz="2000" b="0" i="0" dirty="0">
                <a:solidFill>
                  <a:srgbClr val="121212"/>
                </a:solidFill>
                <a:effectLst/>
                <a:latin typeface="-apple-system"/>
              </a:rPr>
              <a:t>个。那么，是好瓜概率为</a:t>
            </a:r>
            <a:r>
              <a:rPr lang="en-US" altLang="zh-CN" sz="2000" b="0" i="0" dirty="0">
                <a:solidFill>
                  <a:srgbClr val="121212"/>
                </a:solidFill>
                <a:effectLst/>
                <a:latin typeface="-apple-system"/>
              </a:rPr>
              <a:t>8/17</a:t>
            </a:r>
            <a:r>
              <a:rPr lang="zh-CN" altLang="en-US" sz="2000" b="0" i="0" dirty="0">
                <a:solidFill>
                  <a:srgbClr val="121212"/>
                </a:solidFill>
                <a:effectLst/>
                <a:latin typeface="-apple-system"/>
              </a:rPr>
              <a:t>，不是好瓜的概率</a:t>
            </a:r>
            <a:r>
              <a:rPr lang="en-US" altLang="zh-CN" sz="2000" b="0" i="0" dirty="0">
                <a:solidFill>
                  <a:srgbClr val="121212"/>
                </a:solidFill>
                <a:effectLst/>
                <a:latin typeface="-apple-system"/>
              </a:rPr>
              <a:t>9/17</a:t>
            </a:r>
            <a:r>
              <a:rPr lang="zh-CN" altLang="en-US" sz="2000" b="0" i="0" dirty="0">
                <a:solidFill>
                  <a:srgbClr val="121212"/>
                </a:solidFill>
                <a:effectLst/>
                <a:latin typeface="-apple-system"/>
              </a:rPr>
              <a:t>，那么</a:t>
            </a:r>
            <a:r>
              <a:rPr lang="zh-CN" altLang="en-US" sz="2000" b="1" i="0" dirty="0">
                <a:solidFill>
                  <a:srgbClr val="121212"/>
                </a:solidFill>
                <a:effectLst/>
                <a:latin typeface="-apple-system"/>
              </a:rPr>
              <a:t>信息熵</a:t>
            </a:r>
            <a:r>
              <a:rPr lang="zh-CN" altLang="en-US" sz="2000" b="0" i="0" dirty="0">
                <a:solidFill>
                  <a:srgbClr val="121212"/>
                </a:solidFill>
                <a:effectLst/>
                <a:latin typeface="-apple-system"/>
              </a:rPr>
              <a:t>计算如下：</a:t>
            </a:r>
            <a:endParaRPr lang="zh-CN" altLang="en-US" sz="2000" dirty="0"/>
          </a:p>
        </p:txBody>
      </p:sp>
      <p:pic>
        <p:nvPicPr>
          <p:cNvPr id="12" name="图片 11"/>
          <p:cNvPicPr>
            <a:picLocks noChangeAspect="1"/>
          </p:cNvPicPr>
          <p:nvPr/>
        </p:nvPicPr>
        <p:blipFill>
          <a:blip r:embed="rId3"/>
          <a:stretch>
            <a:fillRect/>
          </a:stretch>
        </p:blipFill>
        <p:spPr>
          <a:xfrm>
            <a:off x="395536" y="4940741"/>
            <a:ext cx="6056541" cy="681757"/>
          </a:xfrm>
          <a:prstGeom prst="rect">
            <a:avLst/>
          </a:prstGeom>
        </p:spPr>
      </p:pic>
    </p:spTree>
  </p:cSld>
  <p:clrMapOvr>
    <a:masterClrMapping/>
  </p:clrMapOvr>
  <p:transition advClick="0"/>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197485"/>
            <a:ext cx="7886700" cy="639227"/>
          </a:xfrm>
        </p:spPr>
        <p:txBody>
          <a:bodyPr/>
          <a:lstStyle/>
          <a:p>
            <a:pPr algn="l"/>
            <a:r>
              <a:rPr lang="zh-CN" altLang="en-US" b="1" i="0" dirty="0">
                <a:solidFill>
                  <a:srgbClr val="121212"/>
                </a:solidFill>
                <a:effectLst/>
                <a:latin typeface="-apple-system"/>
              </a:rPr>
              <a:t>信息增益</a:t>
            </a:r>
          </a:p>
        </p:txBody>
      </p:sp>
      <p:sp>
        <p:nvSpPr>
          <p:cNvPr id="3" name="内容占位符 2"/>
          <p:cNvSpPr>
            <a:spLocks noGrp="1"/>
          </p:cNvSpPr>
          <p:nvPr>
            <p:ph idx="1"/>
          </p:nvPr>
        </p:nvSpPr>
        <p:spPr>
          <a:xfrm>
            <a:off x="467544" y="1191577"/>
            <a:ext cx="7886700" cy="4474845"/>
          </a:xfrm>
        </p:spPr>
        <p:txBody>
          <a:bodyPr/>
          <a:lstStyle/>
          <a:p>
            <a:pPr algn="l"/>
            <a:r>
              <a:rPr lang="zh-CN" altLang="en-US" b="0" i="0" dirty="0">
                <a:solidFill>
                  <a:srgbClr val="121212"/>
                </a:solidFill>
                <a:effectLst/>
                <a:latin typeface="-apple-system"/>
              </a:rPr>
              <a:t>熵表示随机变量的不确定性。</a:t>
            </a:r>
          </a:p>
          <a:p>
            <a:pPr algn="l"/>
            <a:r>
              <a:rPr lang="zh-CN" altLang="en-US" b="0" i="0" dirty="0">
                <a:solidFill>
                  <a:srgbClr val="121212"/>
                </a:solidFill>
                <a:effectLst/>
                <a:latin typeface="-apple-system"/>
              </a:rPr>
              <a:t>条件熵表示在一个条件下，随机变量的不确定性。</a:t>
            </a:r>
          </a:p>
          <a:p>
            <a:pPr algn="l"/>
            <a:r>
              <a:rPr lang="zh-CN" altLang="en-US" b="1" i="1" dirty="0">
                <a:solidFill>
                  <a:srgbClr val="121212"/>
                </a:solidFill>
                <a:effectLst/>
                <a:latin typeface="-apple-system"/>
              </a:rPr>
              <a:t>信息增益：熵 </a:t>
            </a:r>
            <a:r>
              <a:rPr lang="en-US" altLang="zh-CN" b="1" i="1" dirty="0">
                <a:solidFill>
                  <a:srgbClr val="121212"/>
                </a:solidFill>
                <a:effectLst/>
                <a:latin typeface="-apple-system"/>
              </a:rPr>
              <a:t>- </a:t>
            </a:r>
            <a:r>
              <a:rPr lang="zh-CN" altLang="en-US" b="1" i="1" dirty="0">
                <a:solidFill>
                  <a:srgbClr val="121212"/>
                </a:solidFill>
                <a:effectLst/>
                <a:latin typeface="-apple-system"/>
              </a:rPr>
              <a:t>条件熵。</a:t>
            </a:r>
            <a:r>
              <a:rPr lang="zh-CN" altLang="en-US" b="0" i="0" dirty="0">
                <a:solidFill>
                  <a:srgbClr val="121212"/>
                </a:solidFill>
                <a:effectLst/>
                <a:latin typeface="-apple-system"/>
              </a:rPr>
              <a:t>表示在一个条件下，信息不确定性减少的程度。</a:t>
            </a:r>
            <a:endParaRPr lang="en-US" altLang="zh-CN" b="0" i="0" dirty="0">
              <a:solidFill>
                <a:srgbClr val="121212"/>
              </a:solidFill>
              <a:effectLst/>
              <a:latin typeface="-apple-system"/>
            </a:endParaRPr>
          </a:p>
          <a:p>
            <a:pPr algn="l"/>
            <a:endParaRPr lang="en-US" altLang="zh-CN" dirty="0">
              <a:solidFill>
                <a:srgbClr val="121212"/>
              </a:solidFill>
              <a:latin typeface="-apple-system"/>
            </a:endParaRPr>
          </a:p>
          <a:p>
            <a:r>
              <a:rPr lang="zh-CN" altLang="en-US" b="1" i="0" dirty="0">
                <a:solidFill>
                  <a:srgbClr val="121212"/>
                </a:solidFill>
                <a:effectLst/>
                <a:latin typeface="-apple-system"/>
              </a:rPr>
              <a:t>如何计算信息增益？</a:t>
            </a:r>
          </a:p>
          <a:p>
            <a:pPr algn="l"/>
            <a:r>
              <a:rPr lang="zh-CN" altLang="en-US" b="0" i="0" dirty="0">
                <a:solidFill>
                  <a:srgbClr val="121212"/>
                </a:solidFill>
                <a:effectLst/>
                <a:latin typeface="-apple-system"/>
              </a:rPr>
              <a:t>计算</a:t>
            </a:r>
            <a:r>
              <a:rPr lang="zh-CN" altLang="en-US" b="1" i="0" dirty="0">
                <a:solidFill>
                  <a:srgbClr val="121212"/>
                </a:solidFill>
                <a:effectLst/>
                <a:latin typeface="-apple-system"/>
              </a:rPr>
              <a:t>条件熵</a:t>
            </a:r>
            <a:endParaRPr lang="zh-CN" altLang="en-US" b="0" i="0" dirty="0">
              <a:solidFill>
                <a:srgbClr val="121212"/>
              </a:solidFill>
              <a:effectLst/>
              <a:latin typeface="-apple-system"/>
            </a:endParaRPr>
          </a:p>
          <a:p>
            <a:pPr marL="0" indent="0">
              <a:buNone/>
            </a:pPr>
            <a:r>
              <a:rPr lang="zh-CN" altLang="en-US" b="0" i="0" dirty="0">
                <a:solidFill>
                  <a:srgbClr val="121212"/>
                </a:solidFill>
                <a:effectLst/>
                <a:latin typeface="-apple-system"/>
              </a:rPr>
              <a:t>在上面（如何计算信息熵）计算出了“是否好瓜”这个变量的信息熵</a:t>
            </a:r>
            <a:r>
              <a:rPr lang="en-US" altLang="zh-CN" b="0" i="0" dirty="0">
                <a:solidFill>
                  <a:srgbClr val="121212"/>
                </a:solidFill>
                <a:effectLst/>
                <a:latin typeface="-apple-system"/>
              </a:rPr>
              <a:t>0.9975</a:t>
            </a:r>
            <a:r>
              <a:rPr lang="zh-CN" altLang="en-US" b="0" i="0" dirty="0">
                <a:solidFill>
                  <a:srgbClr val="121212"/>
                </a:solidFill>
                <a:effectLst/>
                <a:latin typeface="-apple-system"/>
              </a:rPr>
              <a:t>。现在引入“敲声”这个变量，来判断“是否好瓜”，降低判断是否好瓜的不确定性。在“敲声”这个条件下计算“是否好瓜”的熵，叫做</a:t>
            </a:r>
            <a:r>
              <a:rPr lang="zh-CN" altLang="en-US" b="1" i="0" dirty="0">
                <a:solidFill>
                  <a:srgbClr val="121212"/>
                </a:solidFill>
                <a:effectLst/>
                <a:latin typeface="-apple-system"/>
              </a:rPr>
              <a:t>条件熵</a:t>
            </a:r>
            <a:r>
              <a:rPr lang="zh-CN" altLang="en-US" b="0" i="0" dirty="0">
                <a:solidFill>
                  <a:srgbClr val="121212"/>
                </a:solidFill>
                <a:effectLst/>
                <a:latin typeface="-apple-system"/>
              </a:rPr>
              <a:t>。计“敲声”这个变量为</a:t>
            </a:r>
            <a:r>
              <a:rPr lang="en-GB" altLang="zh-CN" b="0" i="0" dirty="0">
                <a:solidFill>
                  <a:srgbClr val="121212"/>
                </a:solidFill>
                <a:effectLst/>
                <a:latin typeface="-apple-system"/>
              </a:rPr>
              <a:t>B</a:t>
            </a:r>
            <a:r>
              <a:rPr lang="zh-CN" altLang="en-GB" b="0" i="0" dirty="0">
                <a:solidFill>
                  <a:srgbClr val="121212"/>
                </a:solidFill>
                <a:effectLst/>
                <a:latin typeface="-apple-system"/>
              </a:rPr>
              <a:t>，</a:t>
            </a:r>
            <a:r>
              <a:rPr lang="zh-CN" altLang="en-US" b="0" i="0" dirty="0">
                <a:solidFill>
                  <a:srgbClr val="121212"/>
                </a:solidFill>
                <a:effectLst/>
                <a:latin typeface="-apple-system"/>
              </a:rPr>
              <a:t>那么</a:t>
            </a:r>
            <a:r>
              <a:rPr lang="zh-CN" altLang="en-US" b="1" i="0" dirty="0">
                <a:solidFill>
                  <a:srgbClr val="121212"/>
                </a:solidFill>
                <a:effectLst/>
                <a:latin typeface="-apple-system"/>
              </a:rPr>
              <a:t>条件熵</a:t>
            </a:r>
            <a:r>
              <a:rPr lang="zh-CN" altLang="en-US" b="0" i="0" dirty="0">
                <a:solidFill>
                  <a:srgbClr val="121212"/>
                </a:solidFill>
                <a:effectLst/>
                <a:latin typeface="-apple-system"/>
              </a:rPr>
              <a:t>的公式为：</a:t>
            </a:r>
            <a:endParaRPr kumimoji="1" lang="zh-CN" altLang="en-US" dirty="0"/>
          </a:p>
        </p:txBody>
      </p:sp>
      <p:pic>
        <p:nvPicPr>
          <p:cNvPr id="5" name="图片 4"/>
          <p:cNvPicPr>
            <a:picLocks noChangeAspect="1"/>
          </p:cNvPicPr>
          <p:nvPr/>
        </p:nvPicPr>
        <p:blipFill>
          <a:blip r:embed="rId2"/>
          <a:stretch>
            <a:fillRect/>
          </a:stretch>
        </p:blipFill>
        <p:spPr>
          <a:xfrm>
            <a:off x="1691680" y="5445224"/>
            <a:ext cx="4146798" cy="864802"/>
          </a:xfrm>
          <a:prstGeom prst="rect">
            <a:avLst/>
          </a:prstGeom>
        </p:spPr>
      </p:pic>
    </p:spTree>
  </p:cSld>
  <p:clrMapOvr>
    <a:masterClrMapping/>
  </p:clrMapOvr>
  <p:transition advClick="0"/>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197485"/>
            <a:ext cx="7886700" cy="639227"/>
          </a:xfrm>
        </p:spPr>
        <p:txBody>
          <a:bodyPr/>
          <a:lstStyle/>
          <a:p>
            <a:r>
              <a:rPr lang="zh-CN" altLang="en-US" b="1" i="0" dirty="0">
                <a:solidFill>
                  <a:srgbClr val="121212"/>
                </a:solidFill>
                <a:effectLst/>
                <a:latin typeface="-apple-system"/>
              </a:rPr>
              <a:t>信息增益</a:t>
            </a:r>
            <a:endParaRPr kumimoji="1" lang="zh-CN" altLang="en-US" dirty="0"/>
          </a:p>
        </p:txBody>
      </p:sp>
      <p:sp>
        <p:nvSpPr>
          <p:cNvPr id="3" name="内容占位符 2"/>
          <p:cNvSpPr>
            <a:spLocks noGrp="1"/>
          </p:cNvSpPr>
          <p:nvPr>
            <p:ph idx="1"/>
          </p:nvPr>
        </p:nvSpPr>
        <p:spPr>
          <a:xfrm>
            <a:off x="628650" y="1196752"/>
            <a:ext cx="7886700" cy="4980529"/>
          </a:xfrm>
        </p:spPr>
        <p:txBody>
          <a:bodyPr/>
          <a:lstStyle/>
          <a:p>
            <a:pPr algn="l"/>
            <a:r>
              <a:rPr lang="zh-CN" altLang="en-US" b="0" i="0" dirty="0">
                <a:solidFill>
                  <a:srgbClr val="121212"/>
                </a:solidFill>
                <a:effectLst/>
                <a:latin typeface="-apple-system"/>
              </a:rPr>
              <a:t>先来计算</a:t>
            </a:r>
            <a:r>
              <a:rPr lang="zh-CN" altLang="en-US" b="1" i="0" dirty="0">
                <a:solidFill>
                  <a:srgbClr val="121212"/>
                </a:solidFill>
                <a:effectLst/>
                <a:latin typeface="-apple-system"/>
              </a:rPr>
              <a:t>敲声</a:t>
            </a:r>
            <a:r>
              <a:rPr lang="zh-CN" altLang="en-US" b="0" i="0" dirty="0">
                <a:solidFill>
                  <a:srgbClr val="121212"/>
                </a:solidFill>
                <a:effectLst/>
                <a:latin typeface="-apple-system"/>
              </a:rPr>
              <a:t>为</a:t>
            </a:r>
            <a:r>
              <a:rPr lang="zh-CN" altLang="en-US" b="1" i="0" dirty="0">
                <a:solidFill>
                  <a:srgbClr val="121212"/>
                </a:solidFill>
                <a:effectLst/>
                <a:latin typeface="-apple-system"/>
              </a:rPr>
              <a:t>清脆</a:t>
            </a:r>
            <a:r>
              <a:rPr lang="zh-CN" altLang="en-US" b="0" i="0" dirty="0">
                <a:solidFill>
                  <a:srgbClr val="121212"/>
                </a:solidFill>
                <a:effectLst/>
                <a:latin typeface="-apple-system"/>
              </a:rPr>
              <a:t>的数据，那么         即为敲声清脆的样本数</a:t>
            </a:r>
            <a:r>
              <a:rPr lang="en-US" altLang="zh-CN" b="0" i="0" dirty="0">
                <a:solidFill>
                  <a:srgbClr val="121212"/>
                </a:solidFill>
                <a:effectLst/>
                <a:latin typeface="-apple-system"/>
              </a:rPr>
              <a:t>2</a:t>
            </a:r>
            <a:r>
              <a:rPr lang="zh-CN" altLang="en-US" b="0" i="0" dirty="0">
                <a:solidFill>
                  <a:srgbClr val="121212"/>
                </a:solidFill>
                <a:effectLst/>
                <a:latin typeface="-apple-system"/>
              </a:rPr>
              <a:t>， </a:t>
            </a:r>
            <a:r>
              <a:rPr lang="en-US" altLang="zh-CN" b="0" i="0" dirty="0">
                <a:solidFill>
                  <a:srgbClr val="121212"/>
                </a:solidFill>
                <a:effectLst/>
                <a:latin typeface="-apple-system"/>
              </a:rPr>
              <a:t>|A| </a:t>
            </a:r>
            <a:r>
              <a:rPr lang="zh-CN" altLang="en-US" b="0" i="0" dirty="0">
                <a:solidFill>
                  <a:srgbClr val="121212"/>
                </a:solidFill>
                <a:effectLst/>
                <a:latin typeface="-apple-system"/>
              </a:rPr>
              <a:t>为总样本数</a:t>
            </a:r>
            <a:r>
              <a:rPr lang="en-US" altLang="zh-CN" b="0" i="0" dirty="0">
                <a:solidFill>
                  <a:srgbClr val="121212"/>
                </a:solidFill>
                <a:effectLst/>
                <a:latin typeface="-apple-system"/>
              </a:rPr>
              <a:t>17</a:t>
            </a:r>
            <a:r>
              <a:rPr lang="zh-CN" altLang="en-US" b="0" i="0" dirty="0">
                <a:solidFill>
                  <a:srgbClr val="121212"/>
                </a:solidFill>
                <a:effectLst/>
                <a:latin typeface="-apple-system"/>
              </a:rPr>
              <a:t>，因为只有坏瓜，概率为</a:t>
            </a:r>
            <a:r>
              <a:rPr lang="en-US" altLang="zh-CN" b="0" i="0" dirty="0">
                <a:solidFill>
                  <a:srgbClr val="121212"/>
                </a:solidFill>
                <a:effectLst/>
                <a:latin typeface="-apple-system"/>
              </a:rPr>
              <a:t>1</a:t>
            </a:r>
            <a:r>
              <a:rPr lang="zh-CN" altLang="en-US" b="0" i="0" dirty="0">
                <a:solidFill>
                  <a:srgbClr val="121212"/>
                </a:solidFill>
                <a:effectLst/>
                <a:latin typeface="-apple-system"/>
              </a:rPr>
              <a:t>，所以当敲声为清脆时是否好瓜这个变量的</a:t>
            </a:r>
            <a:r>
              <a:rPr lang="zh-CN" altLang="en-US" b="1" i="0" dirty="0">
                <a:solidFill>
                  <a:srgbClr val="121212"/>
                </a:solidFill>
                <a:effectLst/>
                <a:latin typeface="-apple-system"/>
              </a:rPr>
              <a:t>信息熵</a:t>
            </a:r>
            <a:r>
              <a:rPr lang="zh-CN" altLang="en-US" b="0" i="0" dirty="0">
                <a:solidFill>
                  <a:srgbClr val="121212"/>
                </a:solidFill>
                <a:effectLst/>
                <a:latin typeface="-apple-system"/>
              </a:rPr>
              <a:t>   </a:t>
            </a:r>
            <a:br>
              <a:rPr lang="zh-CN" altLang="en-US" dirty="0"/>
            </a:br>
            <a:endParaRPr lang="en-US" altLang="zh-CN" dirty="0"/>
          </a:p>
          <a:p>
            <a:pPr algn="l"/>
            <a:endParaRPr kumimoji="1" lang="en-US" altLang="zh-CN" dirty="0"/>
          </a:p>
          <a:p>
            <a:pPr algn="l"/>
            <a:r>
              <a:rPr kumimoji="1" lang="zh-CN" altLang="en-US" dirty="0"/>
              <a:t>所以：</a:t>
            </a:r>
          </a:p>
        </p:txBody>
      </p:sp>
      <p:pic>
        <p:nvPicPr>
          <p:cNvPr id="4" name="图片 3"/>
          <p:cNvPicPr>
            <a:picLocks noChangeAspect="1"/>
          </p:cNvPicPr>
          <p:nvPr/>
        </p:nvPicPr>
        <p:blipFill>
          <a:blip r:embed="rId2"/>
          <a:stretch>
            <a:fillRect/>
          </a:stretch>
        </p:blipFill>
        <p:spPr>
          <a:xfrm>
            <a:off x="4932040" y="1196752"/>
            <a:ext cx="501650" cy="304800"/>
          </a:xfrm>
          <a:prstGeom prst="rect">
            <a:avLst/>
          </a:prstGeom>
        </p:spPr>
      </p:pic>
      <p:pic>
        <p:nvPicPr>
          <p:cNvPr id="5" name="图片 4"/>
          <p:cNvPicPr>
            <a:picLocks noChangeAspect="1"/>
          </p:cNvPicPr>
          <p:nvPr/>
        </p:nvPicPr>
        <p:blipFill>
          <a:blip r:embed="rId3"/>
          <a:stretch>
            <a:fillRect/>
          </a:stretch>
        </p:blipFill>
        <p:spPr>
          <a:xfrm>
            <a:off x="1198446" y="2276872"/>
            <a:ext cx="3371850" cy="349250"/>
          </a:xfrm>
          <a:prstGeom prst="rect">
            <a:avLst/>
          </a:prstGeom>
        </p:spPr>
      </p:pic>
      <p:pic>
        <p:nvPicPr>
          <p:cNvPr id="6" name="图片 5"/>
          <p:cNvPicPr>
            <a:picLocks noChangeAspect="1"/>
          </p:cNvPicPr>
          <p:nvPr/>
        </p:nvPicPr>
        <p:blipFill>
          <a:blip r:embed="rId4"/>
          <a:stretch>
            <a:fillRect/>
          </a:stretch>
        </p:blipFill>
        <p:spPr>
          <a:xfrm>
            <a:off x="1693912" y="2656345"/>
            <a:ext cx="5182344" cy="827433"/>
          </a:xfrm>
          <a:prstGeom prst="rect">
            <a:avLst/>
          </a:prstGeom>
        </p:spPr>
      </p:pic>
      <p:graphicFrame>
        <p:nvGraphicFramePr>
          <p:cNvPr id="7" name="表格 6"/>
          <p:cNvGraphicFramePr>
            <a:graphicFrameLocks noGrp="1"/>
          </p:cNvGraphicFramePr>
          <p:nvPr/>
        </p:nvGraphicFramePr>
        <p:xfrm>
          <a:off x="875972" y="3698756"/>
          <a:ext cx="6572250" cy="1405890"/>
        </p:xfrm>
        <a:graphic>
          <a:graphicData uri="http://schemas.openxmlformats.org/drawingml/2006/table">
            <a:tbl>
              <a:tblPr/>
              <a:tblGrid>
                <a:gridCol w="657225">
                  <a:extLst>
                    <a:ext uri="{9D8B030D-6E8A-4147-A177-3AD203B41FA5}">
                      <a16:colId xmlns:a16="http://schemas.microsoft.com/office/drawing/2014/main" val="20000"/>
                    </a:ext>
                  </a:extLst>
                </a:gridCol>
                <a:gridCol w="657225">
                  <a:extLst>
                    <a:ext uri="{9D8B030D-6E8A-4147-A177-3AD203B41FA5}">
                      <a16:colId xmlns:a16="http://schemas.microsoft.com/office/drawing/2014/main" val="20001"/>
                    </a:ext>
                  </a:extLst>
                </a:gridCol>
                <a:gridCol w="657225">
                  <a:extLst>
                    <a:ext uri="{9D8B030D-6E8A-4147-A177-3AD203B41FA5}">
                      <a16:colId xmlns:a16="http://schemas.microsoft.com/office/drawing/2014/main" val="20002"/>
                    </a:ext>
                  </a:extLst>
                </a:gridCol>
                <a:gridCol w="657225">
                  <a:extLst>
                    <a:ext uri="{9D8B030D-6E8A-4147-A177-3AD203B41FA5}">
                      <a16:colId xmlns:a16="http://schemas.microsoft.com/office/drawing/2014/main" val="20003"/>
                    </a:ext>
                  </a:extLst>
                </a:gridCol>
                <a:gridCol w="657225">
                  <a:extLst>
                    <a:ext uri="{9D8B030D-6E8A-4147-A177-3AD203B41FA5}">
                      <a16:colId xmlns:a16="http://schemas.microsoft.com/office/drawing/2014/main" val="20004"/>
                    </a:ext>
                  </a:extLst>
                </a:gridCol>
                <a:gridCol w="657225">
                  <a:extLst>
                    <a:ext uri="{9D8B030D-6E8A-4147-A177-3AD203B41FA5}">
                      <a16:colId xmlns:a16="http://schemas.microsoft.com/office/drawing/2014/main" val="20005"/>
                    </a:ext>
                  </a:extLst>
                </a:gridCol>
                <a:gridCol w="657225">
                  <a:extLst>
                    <a:ext uri="{9D8B030D-6E8A-4147-A177-3AD203B41FA5}">
                      <a16:colId xmlns:a16="http://schemas.microsoft.com/office/drawing/2014/main" val="20006"/>
                    </a:ext>
                  </a:extLst>
                </a:gridCol>
                <a:gridCol w="657225">
                  <a:extLst>
                    <a:ext uri="{9D8B030D-6E8A-4147-A177-3AD203B41FA5}">
                      <a16:colId xmlns:a16="http://schemas.microsoft.com/office/drawing/2014/main" val="20007"/>
                    </a:ext>
                  </a:extLst>
                </a:gridCol>
                <a:gridCol w="657225">
                  <a:extLst>
                    <a:ext uri="{9D8B030D-6E8A-4147-A177-3AD203B41FA5}">
                      <a16:colId xmlns:a16="http://schemas.microsoft.com/office/drawing/2014/main" val="20008"/>
                    </a:ext>
                  </a:extLst>
                </a:gridCol>
                <a:gridCol w="657225">
                  <a:extLst>
                    <a:ext uri="{9D8B030D-6E8A-4147-A177-3AD203B41FA5}">
                      <a16:colId xmlns:a16="http://schemas.microsoft.com/office/drawing/2014/main" val="20009"/>
                    </a:ext>
                  </a:extLst>
                </a:gridCol>
              </a:tblGrid>
              <a:tr h="228600">
                <a:tc>
                  <a:txBody>
                    <a:bodyPr/>
                    <a:lstStyle/>
                    <a:p>
                      <a:r>
                        <a:rPr lang="zh-CN" altLang="en-US">
                          <a:effectLst/>
                        </a:rPr>
                        <a:t>编号</a:t>
                      </a:r>
                    </a:p>
                  </a:txBody>
                  <a:tcPr marL="114300" marR="114300" marT="28575" marB="28575"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r>
                        <a:rPr lang="zh-CN" altLang="en-US">
                          <a:effectLst/>
                        </a:rPr>
                        <a:t>色泽</a:t>
                      </a:r>
                    </a:p>
                  </a:txBody>
                  <a:tcPr marL="114300" marR="114300" marT="28575" marB="28575"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r>
                        <a:rPr lang="zh-CN" altLang="en-US">
                          <a:effectLst/>
                        </a:rPr>
                        <a:t>根蒂</a:t>
                      </a:r>
                    </a:p>
                  </a:txBody>
                  <a:tcPr marL="114300" marR="114300" marT="28575" marB="28575"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r>
                        <a:rPr lang="zh-CN" altLang="en-US">
                          <a:effectLst/>
                        </a:rPr>
                        <a:t>敲声</a:t>
                      </a:r>
                    </a:p>
                  </a:txBody>
                  <a:tcPr marL="114300" marR="114300" marT="28575" marB="28575"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r>
                        <a:rPr lang="zh-CN" altLang="en-US">
                          <a:effectLst/>
                        </a:rPr>
                        <a:t>纹理</a:t>
                      </a:r>
                    </a:p>
                  </a:txBody>
                  <a:tcPr marL="114300" marR="114300" marT="28575" marB="28575"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r>
                        <a:rPr lang="zh-CN" altLang="en-US">
                          <a:effectLst/>
                        </a:rPr>
                        <a:t>脐部</a:t>
                      </a:r>
                    </a:p>
                  </a:txBody>
                  <a:tcPr marL="114300" marR="114300" marT="28575" marB="28575"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r>
                        <a:rPr lang="zh-CN" altLang="en-US">
                          <a:effectLst/>
                        </a:rPr>
                        <a:t>触感</a:t>
                      </a:r>
                    </a:p>
                  </a:txBody>
                  <a:tcPr marL="114300" marR="114300" marT="28575" marB="28575"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r>
                        <a:rPr lang="zh-CN" altLang="en-US">
                          <a:effectLst/>
                        </a:rPr>
                        <a:t>密度</a:t>
                      </a:r>
                    </a:p>
                  </a:txBody>
                  <a:tcPr marL="114300" marR="114300" marT="28575" marB="28575"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r>
                        <a:rPr lang="zh-CN" altLang="en-US">
                          <a:effectLst/>
                        </a:rPr>
                        <a:t>含糖率</a:t>
                      </a:r>
                    </a:p>
                  </a:txBody>
                  <a:tcPr marL="114300" marR="114300" marT="28575" marB="28575"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r>
                        <a:rPr lang="zh-CN" altLang="en-US">
                          <a:effectLst/>
                        </a:rPr>
                        <a:t>是否好瓜</a:t>
                      </a:r>
                    </a:p>
                  </a:txBody>
                  <a:tcPr marL="114300" marR="114300" marT="28575" marB="28575"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228600">
                <a:tc>
                  <a:txBody>
                    <a:bodyPr/>
                    <a:lstStyle/>
                    <a:p>
                      <a:r>
                        <a:rPr lang="en-US" altLang="zh-CN">
                          <a:effectLst/>
                        </a:rPr>
                        <a:t>10</a:t>
                      </a:r>
                    </a:p>
                  </a:txBody>
                  <a:tcPr marL="114300" marR="114300" marT="28575" marB="28575"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r>
                        <a:rPr lang="zh-CN" altLang="en-US">
                          <a:effectLst/>
                        </a:rPr>
                        <a:t>青绿</a:t>
                      </a:r>
                    </a:p>
                  </a:txBody>
                  <a:tcPr marL="114300" marR="114300" marT="28575" marB="28575"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r>
                        <a:rPr lang="zh-CN" altLang="en-US">
                          <a:effectLst/>
                        </a:rPr>
                        <a:t>硬挺</a:t>
                      </a:r>
                    </a:p>
                  </a:txBody>
                  <a:tcPr marL="114300" marR="114300" marT="28575" marB="28575"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r>
                        <a:rPr lang="zh-CN" altLang="en-US">
                          <a:effectLst/>
                        </a:rPr>
                        <a:t>清脆</a:t>
                      </a:r>
                    </a:p>
                  </a:txBody>
                  <a:tcPr marL="114300" marR="114300" marT="28575" marB="28575"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r>
                        <a:rPr lang="zh-CN" altLang="en-US">
                          <a:effectLst/>
                        </a:rPr>
                        <a:t>清晰</a:t>
                      </a:r>
                    </a:p>
                  </a:txBody>
                  <a:tcPr marL="114300" marR="114300" marT="28575" marB="28575"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r>
                        <a:rPr lang="zh-CN" altLang="en-US">
                          <a:effectLst/>
                        </a:rPr>
                        <a:t>平坦</a:t>
                      </a:r>
                    </a:p>
                  </a:txBody>
                  <a:tcPr marL="114300" marR="114300" marT="28575" marB="28575"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r>
                        <a:rPr lang="zh-CN" altLang="en-US">
                          <a:effectLst/>
                        </a:rPr>
                        <a:t>软粘</a:t>
                      </a:r>
                    </a:p>
                  </a:txBody>
                  <a:tcPr marL="114300" marR="114300" marT="28575" marB="28575"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r>
                        <a:rPr lang="en-US" altLang="zh-CN">
                          <a:effectLst/>
                        </a:rPr>
                        <a:t>0.243</a:t>
                      </a:r>
                    </a:p>
                  </a:txBody>
                  <a:tcPr marL="114300" marR="114300" marT="28575" marB="28575"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r>
                        <a:rPr lang="en-US" altLang="zh-CN">
                          <a:effectLst/>
                        </a:rPr>
                        <a:t>0.267</a:t>
                      </a:r>
                    </a:p>
                  </a:txBody>
                  <a:tcPr marL="114300" marR="114300" marT="28575" marB="28575"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r>
                        <a:rPr lang="zh-CN" altLang="en-US">
                          <a:effectLst/>
                        </a:rPr>
                        <a:t>否</a:t>
                      </a:r>
                    </a:p>
                  </a:txBody>
                  <a:tcPr marL="114300" marR="114300" marT="28575" marB="28575"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228600">
                <a:tc>
                  <a:txBody>
                    <a:bodyPr/>
                    <a:lstStyle/>
                    <a:p>
                      <a:r>
                        <a:rPr lang="en-US" altLang="zh-CN">
                          <a:effectLst/>
                        </a:rPr>
                        <a:t>11</a:t>
                      </a:r>
                    </a:p>
                  </a:txBody>
                  <a:tcPr marL="114300" marR="114300" marT="28575" marB="28575"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r>
                        <a:rPr lang="zh-CN" altLang="en-US">
                          <a:effectLst/>
                        </a:rPr>
                        <a:t>浅白</a:t>
                      </a:r>
                    </a:p>
                  </a:txBody>
                  <a:tcPr marL="114300" marR="114300" marT="28575" marB="28575"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r>
                        <a:rPr lang="zh-CN" altLang="en-US">
                          <a:effectLst/>
                        </a:rPr>
                        <a:t>硬挺</a:t>
                      </a:r>
                    </a:p>
                  </a:txBody>
                  <a:tcPr marL="114300" marR="114300" marT="28575" marB="28575"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r>
                        <a:rPr lang="zh-CN" altLang="en-US">
                          <a:effectLst/>
                        </a:rPr>
                        <a:t>清脆</a:t>
                      </a:r>
                    </a:p>
                  </a:txBody>
                  <a:tcPr marL="114300" marR="114300" marT="28575" marB="28575"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r>
                        <a:rPr lang="zh-CN" altLang="en-US">
                          <a:effectLst/>
                        </a:rPr>
                        <a:t>模糊</a:t>
                      </a:r>
                    </a:p>
                  </a:txBody>
                  <a:tcPr marL="114300" marR="114300" marT="28575" marB="28575"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r>
                        <a:rPr lang="zh-CN" altLang="en-US">
                          <a:effectLst/>
                        </a:rPr>
                        <a:t>平坦</a:t>
                      </a:r>
                    </a:p>
                  </a:txBody>
                  <a:tcPr marL="114300" marR="114300" marT="28575" marB="28575"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r>
                        <a:rPr lang="zh-CN" altLang="en-US">
                          <a:effectLst/>
                        </a:rPr>
                        <a:t>硬滑</a:t>
                      </a:r>
                    </a:p>
                  </a:txBody>
                  <a:tcPr marL="114300" marR="114300" marT="28575" marB="28575"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r>
                        <a:rPr lang="en-US" altLang="zh-CN">
                          <a:effectLst/>
                        </a:rPr>
                        <a:t>0.245</a:t>
                      </a:r>
                    </a:p>
                  </a:txBody>
                  <a:tcPr marL="114300" marR="114300" marT="28575" marB="28575"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r>
                        <a:rPr lang="en-US" altLang="zh-CN">
                          <a:effectLst/>
                        </a:rPr>
                        <a:t>0.057</a:t>
                      </a:r>
                    </a:p>
                  </a:txBody>
                  <a:tcPr marL="114300" marR="114300" marT="28575" marB="28575"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r>
                        <a:rPr lang="zh-CN" altLang="en-US" dirty="0">
                          <a:effectLst/>
                        </a:rPr>
                        <a:t>否</a:t>
                      </a:r>
                    </a:p>
                  </a:txBody>
                  <a:tcPr marL="114300" marR="114300" marT="28575" marB="28575"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bl>
          </a:graphicData>
        </a:graphic>
      </p:graphicFrame>
    </p:spTree>
  </p:cSld>
  <p:clrMapOvr>
    <a:masterClrMapping/>
  </p:clrMapOvr>
  <p:transition advClick="0"/>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197485"/>
            <a:ext cx="7886700" cy="639227"/>
          </a:xfrm>
        </p:spPr>
        <p:txBody>
          <a:bodyPr/>
          <a:lstStyle/>
          <a:p>
            <a:r>
              <a:rPr lang="zh-CN" altLang="en-US" b="1" i="0" dirty="0">
                <a:solidFill>
                  <a:srgbClr val="121212"/>
                </a:solidFill>
                <a:effectLst/>
                <a:latin typeface="-apple-system"/>
              </a:rPr>
              <a:t>信息增益</a:t>
            </a:r>
            <a:endParaRPr kumimoji="1" lang="zh-CN" altLang="en-US" dirty="0"/>
          </a:p>
        </p:txBody>
      </p:sp>
      <p:sp>
        <p:nvSpPr>
          <p:cNvPr id="3" name="内容占位符 2"/>
          <p:cNvSpPr>
            <a:spLocks noGrp="1"/>
          </p:cNvSpPr>
          <p:nvPr>
            <p:ph idx="1"/>
          </p:nvPr>
        </p:nvSpPr>
        <p:spPr>
          <a:xfrm>
            <a:off x="628650" y="1196752"/>
            <a:ext cx="7886700" cy="4980529"/>
          </a:xfrm>
        </p:spPr>
        <p:txBody>
          <a:bodyPr>
            <a:normAutofit/>
          </a:bodyPr>
          <a:lstStyle/>
          <a:p>
            <a:pPr algn="l"/>
            <a:r>
              <a:rPr lang="zh-CN" altLang="en-US" b="0" i="0" dirty="0">
                <a:solidFill>
                  <a:srgbClr val="121212"/>
                </a:solidFill>
                <a:effectLst/>
                <a:latin typeface="-apple-system"/>
              </a:rPr>
              <a:t>依次计算出敲声的所有状态（清脆、沉闷、浊响）下的信息熵，加和得到条件熵：</a:t>
            </a:r>
            <a:endParaRPr lang="en-US" altLang="zh-CN" b="0" i="0" dirty="0">
              <a:solidFill>
                <a:srgbClr val="121212"/>
              </a:solidFill>
              <a:effectLst/>
              <a:latin typeface="-apple-system"/>
            </a:endParaRPr>
          </a:p>
          <a:p>
            <a:pPr algn="l"/>
            <a:endParaRPr lang="en-US" altLang="zh-CN" dirty="0">
              <a:solidFill>
                <a:srgbClr val="121212"/>
              </a:solidFill>
              <a:latin typeface="-apple-system"/>
            </a:endParaRPr>
          </a:p>
          <a:p>
            <a:pPr algn="l"/>
            <a:endParaRPr lang="en-US" altLang="zh-CN" dirty="0">
              <a:solidFill>
                <a:srgbClr val="121212"/>
              </a:solidFill>
              <a:latin typeface="-apple-system"/>
            </a:endParaRPr>
          </a:p>
          <a:p>
            <a:pPr algn="l"/>
            <a:endParaRPr lang="en-US" altLang="zh-CN" dirty="0">
              <a:solidFill>
                <a:srgbClr val="121212"/>
              </a:solidFill>
              <a:latin typeface="-apple-system"/>
            </a:endParaRPr>
          </a:p>
          <a:p>
            <a:pPr algn="l"/>
            <a:endParaRPr lang="en-US" altLang="zh-CN" dirty="0">
              <a:solidFill>
                <a:srgbClr val="121212"/>
              </a:solidFill>
              <a:latin typeface="-apple-system"/>
            </a:endParaRPr>
          </a:p>
          <a:p>
            <a:pPr algn="l"/>
            <a:endParaRPr lang="en-US" altLang="zh-CN" dirty="0">
              <a:solidFill>
                <a:srgbClr val="121212"/>
              </a:solidFill>
              <a:latin typeface="-apple-system"/>
            </a:endParaRPr>
          </a:p>
          <a:p>
            <a:pPr algn="l"/>
            <a:endParaRPr lang="en-US" altLang="zh-CN" dirty="0">
              <a:solidFill>
                <a:srgbClr val="121212"/>
              </a:solidFill>
              <a:latin typeface="-apple-system"/>
            </a:endParaRPr>
          </a:p>
          <a:p>
            <a:pPr algn="l"/>
            <a:endParaRPr lang="en-US" altLang="zh-CN" dirty="0">
              <a:solidFill>
                <a:srgbClr val="121212"/>
              </a:solidFill>
              <a:latin typeface="-apple-system"/>
            </a:endParaRPr>
          </a:p>
          <a:p>
            <a:pPr algn="l"/>
            <a:endParaRPr lang="en-US" altLang="zh-CN" dirty="0">
              <a:solidFill>
                <a:srgbClr val="121212"/>
              </a:solidFill>
              <a:latin typeface="-apple-system"/>
            </a:endParaRPr>
          </a:p>
          <a:p>
            <a:pPr algn="l"/>
            <a:endParaRPr lang="en-US" altLang="zh-CN" dirty="0">
              <a:solidFill>
                <a:srgbClr val="121212"/>
              </a:solidFill>
              <a:latin typeface="-apple-system"/>
            </a:endParaRPr>
          </a:p>
          <a:p>
            <a:pPr marL="0" indent="0" algn="l">
              <a:buNone/>
            </a:pPr>
            <a:r>
              <a:rPr lang="zh-CN" altLang="en-US" b="1" i="0" dirty="0">
                <a:solidFill>
                  <a:srgbClr val="121212"/>
                </a:solidFill>
                <a:effectLst/>
                <a:latin typeface="-apple-system"/>
              </a:rPr>
              <a:t>计算信息增益</a:t>
            </a:r>
            <a:endParaRPr lang="en-US" altLang="zh-CN" dirty="0"/>
          </a:p>
          <a:p>
            <a:pPr algn="l"/>
            <a:endParaRPr kumimoji="1" lang="en-US" altLang="zh-CN" dirty="0"/>
          </a:p>
        </p:txBody>
      </p:sp>
      <p:pic>
        <p:nvPicPr>
          <p:cNvPr id="4" name="图片 3"/>
          <p:cNvPicPr>
            <a:picLocks noChangeAspect="1"/>
          </p:cNvPicPr>
          <p:nvPr/>
        </p:nvPicPr>
        <p:blipFill>
          <a:blip r:embed="rId2"/>
          <a:stretch>
            <a:fillRect/>
          </a:stretch>
        </p:blipFill>
        <p:spPr>
          <a:xfrm>
            <a:off x="4932040" y="1196752"/>
            <a:ext cx="501650" cy="304800"/>
          </a:xfrm>
          <a:prstGeom prst="rect">
            <a:avLst/>
          </a:prstGeom>
        </p:spPr>
      </p:pic>
      <p:pic>
        <p:nvPicPr>
          <p:cNvPr id="8" name="图片 7"/>
          <p:cNvPicPr>
            <a:picLocks noChangeAspect="1"/>
          </p:cNvPicPr>
          <p:nvPr/>
        </p:nvPicPr>
        <p:blipFill>
          <a:blip r:embed="rId3"/>
          <a:stretch>
            <a:fillRect/>
          </a:stretch>
        </p:blipFill>
        <p:spPr>
          <a:xfrm>
            <a:off x="908137" y="2075194"/>
            <a:ext cx="7327726" cy="3223644"/>
          </a:xfrm>
          <a:prstGeom prst="rect">
            <a:avLst/>
          </a:prstGeom>
        </p:spPr>
      </p:pic>
      <p:pic>
        <p:nvPicPr>
          <p:cNvPr id="9" name="图片 8"/>
          <p:cNvPicPr>
            <a:picLocks noChangeAspect="1"/>
          </p:cNvPicPr>
          <p:nvPr/>
        </p:nvPicPr>
        <p:blipFill>
          <a:blip r:embed="rId4"/>
          <a:stretch>
            <a:fillRect/>
          </a:stretch>
        </p:blipFill>
        <p:spPr>
          <a:xfrm>
            <a:off x="937183" y="5871597"/>
            <a:ext cx="5798840" cy="600231"/>
          </a:xfrm>
          <a:prstGeom prst="rect">
            <a:avLst/>
          </a:prstGeom>
        </p:spPr>
      </p:pic>
    </p:spTree>
  </p:cSld>
  <p:clrMapOvr>
    <a:masterClrMapping/>
  </p:clrMapOvr>
  <p:transition advClick="0"/>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197485"/>
            <a:ext cx="7886700" cy="639227"/>
          </a:xfrm>
        </p:spPr>
        <p:txBody>
          <a:bodyPr/>
          <a:lstStyle/>
          <a:p>
            <a:pPr algn="l"/>
            <a:r>
              <a:rPr lang="zh-CN" altLang="en-US" b="1" i="0" dirty="0">
                <a:solidFill>
                  <a:srgbClr val="121212"/>
                </a:solidFill>
                <a:effectLst/>
                <a:latin typeface="-apple-system"/>
              </a:rPr>
              <a:t>信息增益率</a:t>
            </a:r>
          </a:p>
        </p:txBody>
      </p:sp>
      <p:sp>
        <p:nvSpPr>
          <p:cNvPr id="11" name="内容占位符 2"/>
          <p:cNvSpPr>
            <a:spLocks noGrp="1"/>
          </p:cNvSpPr>
          <p:nvPr>
            <p:ph idx="1"/>
          </p:nvPr>
        </p:nvSpPr>
        <p:spPr>
          <a:xfrm>
            <a:off x="628650" y="1196752"/>
            <a:ext cx="7886700" cy="4980529"/>
          </a:xfrm>
        </p:spPr>
        <p:txBody>
          <a:bodyPr>
            <a:normAutofit/>
          </a:bodyPr>
          <a:lstStyle/>
          <a:p>
            <a:pPr algn="l"/>
            <a:r>
              <a:rPr lang="zh-CN" altLang="en-US" b="0" i="0" dirty="0">
                <a:solidFill>
                  <a:srgbClr val="121212"/>
                </a:solidFill>
                <a:effectLst/>
                <a:latin typeface="-apple-system"/>
              </a:rPr>
              <a:t>信息增益率</a:t>
            </a:r>
            <a:r>
              <a:rPr lang="en-US" altLang="zh-CN" b="0" i="0" dirty="0">
                <a:solidFill>
                  <a:srgbClr val="121212"/>
                </a:solidFill>
                <a:effectLst/>
                <a:latin typeface="-apple-system"/>
              </a:rPr>
              <a:t>=</a:t>
            </a:r>
            <a:r>
              <a:rPr lang="zh-CN" altLang="en-US" b="0" i="0" dirty="0">
                <a:solidFill>
                  <a:srgbClr val="121212"/>
                </a:solidFill>
                <a:effectLst/>
                <a:latin typeface="-apple-system"/>
              </a:rPr>
              <a:t>信息增益</a:t>
            </a:r>
            <a:r>
              <a:rPr lang="en-US" altLang="zh-CN" b="0" i="0" dirty="0">
                <a:solidFill>
                  <a:srgbClr val="121212"/>
                </a:solidFill>
                <a:effectLst/>
                <a:latin typeface="-apple-system"/>
              </a:rPr>
              <a:t>/</a:t>
            </a:r>
            <a:r>
              <a:rPr lang="zh-CN" altLang="en-US" b="0" i="0" dirty="0">
                <a:solidFill>
                  <a:srgbClr val="121212"/>
                </a:solidFill>
                <a:effectLst/>
                <a:latin typeface="-apple-system"/>
              </a:rPr>
              <a:t>条件的信息熵，条件的信息熵有时候我们也叫条件或者属性的分类信息度量。</a:t>
            </a:r>
            <a:endParaRPr lang="en-US" altLang="zh-CN" dirty="0">
              <a:solidFill>
                <a:srgbClr val="121212"/>
              </a:solidFill>
              <a:latin typeface="-apple-system"/>
            </a:endParaRPr>
          </a:p>
          <a:p>
            <a:pPr algn="l"/>
            <a:endParaRPr lang="en-US" altLang="zh-CN" dirty="0">
              <a:solidFill>
                <a:srgbClr val="121212"/>
              </a:solidFill>
              <a:latin typeface="-apple-system"/>
            </a:endParaRPr>
          </a:p>
          <a:p>
            <a:pPr algn="l"/>
            <a:r>
              <a:rPr lang="zh-CN" altLang="en-US" b="0" i="0" dirty="0">
                <a:solidFill>
                  <a:srgbClr val="121212"/>
                </a:solidFill>
                <a:effectLst/>
                <a:latin typeface="-apple-system"/>
              </a:rPr>
              <a:t>已经计算出信息增益</a:t>
            </a:r>
            <a:r>
              <a:rPr lang="en-GB" altLang="zh-CN" b="0" i="0" dirty="0">
                <a:solidFill>
                  <a:srgbClr val="121212"/>
                </a:solidFill>
                <a:effectLst/>
                <a:latin typeface="-apple-system"/>
              </a:rPr>
              <a:t>Gain(A,B)</a:t>
            </a:r>
            <a:r>
              <a:rPr lang="zh-CN" altLang="en-GB" b="0" i="0" dirty="0">
                <a:solidFill>
                  <a:srgbClr val="121212"/>
                </a:solidFill>
                <a:effectLst/>
                <a:latin typeface="-apple-system"/>
              </a:rPr>
              <a:t>，</a:t>
            </a:r>
            <a:r>
              <a:rPr lang="zh-CN" altLang="en-US" b="0" i="0" dirty="0">
                <a:solidFill>
                  <a:srgbClr val="121212"/>
                </a:solidFill>
                <a:effectLst/>
                <a:latin typeface="-apple-system"/>
              </a:rPr>
              <a:t>只需再要在计算出“敲声”变量</a:t>
            </a:r>
            <a:r>
              <a:rPr lang="en-GB" altLang="zh-CN" b="0" i="0" dirty="0">
                <a:solidFill>
                  <a:srgbClr val="121212"/>
                </a:solidFill>
                <a:effectLst/>
                <a:latin typeface="-apple-system"/>
              </a:rPr>
              <a:t>B</a:t>
            </a:r>
            <a:r>
              <a:rPr lang="zh-CN" altLang="en-US" b="0" i="0" dirty="0">
                <a:solidFill>
                  <a:srgbClr val="121212"/>
                </a:solidFill>
                <a:effectLst/>
                <a:latin typeface="-apple-system"/>
              </a:rPr>
              <a:t>的信息熵，或者说分类信息度量</a:t>
            </a:r>
            <a:r>
              <a:rPr lang="en-GB" altLang="zh-CN" b="0" i="0" dirty="0">
                <a:solidFill>
                  <a:srgbClr val="121212"/>
                </a:solidFill>
                <a:effectLst/>
                <a:latin typeface="-apple-system"/>
              </a:rPr>
              <a:t>H(B)</a:t>
            </a:r>
            <a:r>
              <a:rPr lang="zh-CN" altLang="en-GB" b="0" i="0" dirty="0">
                <a:solidFill>
                  <a:srgbClr val="121212"/>
                </a:solidFill>
                <a:effectLst/>
                <a:latin typeface="-apple-system"/>
              </a:rPr>
              <a:t>，</a:t>
            </a:r>
            <a:r>
              <a:rPr lang="zh-CN" altLang="en-US" b="0" i="0" dirty="0">
                <a:solidFill>
                  <a:srgbClr val="121212"/>
                </a:solidFill>
                <a:effectLst/>
                <a:latin typeface="-apple-system"/>
              </a:rPr>
              <a:t>即可计算出信息增益率：</a:t>
            </a:r>
            <a:endParaRPr lang="en-US" altLang="zh-CN" b="0" i="0" dirty="0">
              <a:solidFill>
                <a:srgbClr val="121212"/>
              </a:solidFill>
              <a:effectLst/>
              <a:latin typeface="-apple-system"/>
            </a:endParaRPr>
          </a:p>
          <a:p>
            <a:pPr algn="l"/>
            <a:endParaRPr lang="en-US" altLang="zh-CN" dirty="0">
              <a:solidFill>
                <a:srgbClr val="121212"/>
              </a:solidFill>
              <a:latin typeface="-apple-system"/>
            </a:endParaRPr>
          </a:p>
          <a:p>
            <a:pPr algn="l"/>
            <a:endParaRPr lang="en-US" altLang="zh-CN" dirty="0">
              <a:solidFill>
                <a:srgbClr val="121212"/>
              </a:solidFill>
              <a:latin typeface="-apple-system"/>
            </a:endParaRPr>
          </a:p>
          <a:p>
            <a:pPr algn="l"/>
            <a:endParaRPr lang="en-US" altLang="zh-CN" dirty="0">
              <a:solidFill>
                <a:srgbClr val="121212"/>
              </a:solidFill>
              <a:latin typeface="-apple-system"/>
            </a:endParaRPr>
          </a:p>
          <a:p>
            <a:pPr algn="l"/>
            <a:endParaRPr lang="en-US" altLang="zh-CN" dirty="0">
              <a:solidFill>
                <a:srgbClr val="121212"/>
              </a:solidFill>
              <a:latin typeface="-apple-system"/>
            </a:endParaRPr>
          </a:p>
          <a:p>
            <a:pPr algn="l"/>
            <a:endParaRPr lang="en-US" altLang="zh-CN" dirty="0">
              <a:solidFill>
                <a:srgbClr val="121212"/>
              </a:solidFill>
              <a:latin typeface="-apple-system"/>
            </a:endParaRPr>
          </a:p>
          <a:p>
            <a:pPr algn="l"/>
            <a:endParaRPr kumimoji="1" lang="en-US" altLang="zh-CN" dirty="0"/>
          </a:p>
        </p:txBody>
      </p:sp>
      <p:pic>
        <p:nvPicPr>
          <p:cNvPr id="12" name="图片 11"/>
          <p:cNvPicPr>
            <a:picLocks noChangeAspect="1"/>
          </p:cNvPicPr>
          <p:nvPr/>
        </p:nvPicPr>
        <p:blipFill>
          <a:blip r:embed="rId2"/>
          <a:stretch>
            <a:fillRect/>
          </a:stretch>
        </p:blipFill>
        <p:spPr>
          <a:xfrm>
            <a:off x="1475656" y="3286966"/>
            <a:ext cx="5600700" cy="800100"/>
          </a:xfrm>
          <a:prstGeom prst="rect">
            <a:avLst/>
          </a:prstGeom>
        </p:spPr>
      </p:pic>
      <p:pic>
        <p:nvPicPr>
          <p:cNvPr id="13" name="图片 12"/>
          <p:cNvPicPr>
            <a:picLocks noChangeAspect="1"/>
          </p:cNvPicPr>
          <p:nvPr/>
        </p:nvPicPr>
        <p:blipFill>
          <a:blip r:embed="rId3"/>
          <a:stretch>
            <a:fillRect/>
          </a:stretch>
        </p:blipFill>
        <p:spPr>
          <a:xfrm>
            <a:off x="710171" y="4149080"/>
            <a:ext cx="7772400" cy="898422"/>
          </a:xfrm>
          <a:prstGeom prst="rect">
            <a:avLst/>
          </a:prstGeom>
        </p:spPr>
      </p:pic>
      <p:pic>
        <p:nvPicPr>
          <p:cNvPr id="14" name="图片 13"/>
          <p:cNvPicPr>
            <a:picLocks noChangeAspect="1"/>
          </p:cNvPicPr>
          <p:nvPr/>
        </p:nvPicPr>
        <p:blipFill>
          <a:blip r:embed="rId4"/>
          <a:stretch>
            <a:fillRect/>
          </a:stretch>
        </p:blipFill>
        <p:spPr>
          <a:xfrm>
            <a:off x="685789" y="5096611"/>
            <a:ext cx="7772400" cy="1468337"/>
          </a:xfrm>
          <a:prstGeom prst="rect">
            <a:avLst/>
          </a:prstGeom>
        </p:spPr>
      </p:pic>
    </p:spTree>
  </p:cSld>
  <p:clrMapOvr>
    <a:masterClrMapping/>
  </p:clrMapOvr>
  <p:transition advClick="0"/>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197485"/>
            <a:ext cx="7886700" cy="674370"/>
          </a:xfrm>
        </p:spPr>
        <p:txBody>
          <a:bodyPr/>
          <a:lstStyle/>
          <a:p>
            <a:r>
              <a:rPr lang="zh-CN" altLang="en-US">
                <a:sym typeface="+mn-ea"/>
              </a:rPr>
              <a:t>C4.5</a:t>
            </a:r>
            <a:endParaRPr lang="zh-CN" altLang="en-US"/>
          </a:p>
        </p:txBody>
      </p:sp>
      <p:sp>
        <p:nvSpPr>
          <p:cNvPr id="3" name="内容占位符 2"/>
          <p:cNvSpPr>
            <a:spLocks noGrp="1"/>
          </p:cNvSpPr>
          <p:nvPr>
            <p:ph idx="1"/>
          </p:nvPr>
        </p:nvSpPr>
        <p:spPr>
          <a:xfrm>
            <a:off x="611505" y="1124585"/>
            <a:ext cx="7886700" cy="4727575"/>
          </a:xfrm>
        </p:spPr>
        <p:txBody>
          <a:bodyPr>
            <a:normAutofit/>
          </a:bodyPr>
          <a:lstStyle/>
          <a:p>
            <a:pPr>
              <a:lnSpc>
                <a:spcPct val="150000"/>
              </a:lnSpc>
            </a:pPr>
            <a:r>
              <a:rPr lang="zh-CN" altLang="en-US" sz="1800"/>
              <a:t>C4.5是决策树算法的一种。决策树算法作为一种分类算法，目标就是将具有p维特征的n个样本分到c个类别中去。</a:t>
            </a:r>
          </a:p>
          <a:p>
            <a:pPr>
              <a:lnSpc>
                <a:spcPct val="150000"/>
              </a:lnSpc>
            </a:pPr>
            <a:r>
              <a:rPr lang="zh-CN" altLang="en-US" sz="1800"/>
              <a:t>将样本经过一种变换赋予一种类别标签。决策树为了达到这一目的，可以把分类的过程表示成一棵树，每次通过选择一个特征pi来进行分叉。</a:t>
            </a:r>
          </a:p>
          <a:p>
            <a:pPr>
              <a:lnSpc>
                <a:spcPct val="150000"/>
              </a:lnSpc>
            </a:pPr>
            <a:r>
              <a:rPr lang="zh-CN" altLang="en-US" sz="1800">
                <a:solidFill>
                  <a:srgbClr val="C00000"/>
                </a:solidFill>
              </a:rPr>
              <a:t>关键问题：如何选择分叉的特征，可以最快最准确的对样本分类？</a:t>
            </a:r>
          </a:p>
        </p:txBody>
      </p:sp>
      <p:pic>
        <p:nvPicPr>
          <p:cNvPr id="4" name="图片 3" descr="20160611223231104"/>
          <p:cNvPicPr>
            <a:picLocks noChangeAspect="1"/>
          </p:cNvPicPr>
          <p:nvPr/>
        </p:nvPicPr>
        <p:blipFill>
          <a:blip r:embed="rId2">
            <a:lum contrast="36000"/>
          </a:blip>
          <a:srcRect r="53303"/>
          <a:stretch>
            <a:fillRect/>
          </a:stretch>
        </p:blipFill>
        <p:spPr>
          <a:xfrm>
            <a:off x="755650" y="3644900"/>
            <a:ext cx="7580630" cy="2470785"/>
          </a:xfrm>
          <a:prstGeom prst="rect">
            <a:avLst/>
          </a:prstGeom>
          <a:ln>
            <a:solidFill>
              <a:srgbClr val="000000"/>
            </a:solidFill>
          </a:ln>
        </p:spPr>
      </p:pic>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50" y="1234440"/>
            <a:ext cx="7886700" cy="4942840"/>
          </a:xfrm>
        </p:spPr>
        <p:txBody>
          <a:bodyPr/>
          <a:lstStyle/>
          <a:p>
            <a:r>
              <a:rPr lang="zh-CN" altLang="en-US"/>
              <a:t>数据集实例：有四个属性，属性集合A={ 天气，温度，湿度，风速}， 类别标签有两个，类别集合</a:t>
            </a:r>
            <a:r>
              <a:rPr lang="en-US" altLang="zh-CN"/>
              <a:t>C</a:t>
            </a:r>
            <a:r>
              <a:rPr lang="zh-CN" altLang="en-US"/>
              <a:t>={进行，取消}。</a:t>
            </a:r>
          </a:p>
        </p:txBody>
      </p:sp>
      <p:pic>
        <p:nvPicPr>
          <p:cNvPr id="4" name="图片 3" descr="20160611211334168"/>
          <p:cNvPicPr>
            <a:picLocks noChangeAspect="1"/>
          </p:cNvPicPr>
          <p:nvPr/>
        </p:nvPicPr>
        <p:blipFill>
          <a:blip r:embed="rId2"/>
          <a:srcRect t="28924" r="38166" b="27161"/>
          <a:stretch>
            <a:fillRect/>
          </a:stretch>
        </p:blipFill>
        <p:spPr>
          <a:xfrm>
            <a:off x="213360" y="1914525"/>
            <a:ext cx="8771890" cy="4776470"/>
          </a:xfrm>
          <a:prstGeom prst="rect">
            <a:avLst/>
          </a:prstGeom>
        </p:spPr>
      </p:pic>
      <p:sp>
        <p:nvSpPr>
          <p:cNvPr id="5" name="标题 4"/>
          <p:cNvSpPr>
            <a:spLocks noGrp="1"/>
          </p:cNvSpPr>
          <p:nvPr>
            <p:ph type="title"/>
          </p:nvPr>
        </p:nvSpPr>
        <p:spPr>
          <a:xfrm>
            <a:off x="628650" y="197485"/>
            <a:ext cx="7886700" cy="674370"/>
          </a:xfrm>
        </p:spPr>
        <p:txBody>
          <a:bodyPr/>
          <a:lstStyle/>
          <a:p>
            <a:r>
              <a:rPr lang="zh-CN" altLang="en-US">
                <a:sym typeface="+mn-ea"/>
              </a:rPr>
              <a:t>C4.5</a:t>
            </a:r>
            <a:endParaRPr lang="zh-CN" altLang="en-US"/>
          </a:p>
        </p:txBody>
      </p:sp>
    </p:spTree>
  </p:cSld>
  <p:clrMapOvr>
    <a:masterClrMapping/>
  </p:clrMapOvr>
  <p:transition advClick="0"/>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50" y="941070"/>
            <a:ext cx="7886700" cy="5236210"/>
          </a:xfrm>
        </p:spPr>
        <p:txBody>
          <a:bodyPr>
            <a:noAutofit/>
          </a:bodyPr>
          <a:lstStyle/>
          <a:p>
            <a:pPr marL="0" indent="0">
              <a:buNone/>
            </a:pPr>
            <a:r>
              <a:rPr lang="en-US" altLang="zh-CN" sz="1800" dirty="0">
                <a:solidFill>
                  <a:srgbClr val="FF0000"/>
                </a:solidFill>
              </a:rPr>
              <a:t>1</a:t>
            </a:r>
            <a:r>
              <a:rPr lang="zh-CN" altLang="en-US" sz="1800" dirty="0">
                <a:solidFill>
                  <a:srgbClr val="FF0000"/>
                </a:solidFill>
              </a:rPr>
              <a:t>、有监督学习：</a:t>
            </a:r>
            <a:r>
              <a:rPr lang="zh-CN" altLang="en-US" sz="1800" dirty="0"/>
              <a:t>通过已有的训练样本去训练得到一个最优模型，再利用这个模型将所有的输入映射为相应的输出，对输出进行简单的判断从而实现预测和分类的目的，也就具有了对未知数据进行预测和分类的能力。模型越来越准确，判断也越来越准确。</a:t>
            </a:r>
          </a:p>
          <a:p>
            <a:pPr marL="0" indent="0">
              <a:buNone/>
            </a:pPr>
            <a:r>
              <a:rPr lang="zh-CN" altLang="en-US" sz="1800" dirty="0"/>
              <a:t>有监督学习可分为回归和分类。</a:t>
            </a:r>
          </a:p>
          <a:p>
            <a:pPr marL="0" indent="0">
              <a:buNone/>
            </a:pPr>
            <a:endParaRPr lang="zh-CN" altLang="en-US" sz="1800" dirty="0"/>
          </a:p>
          <a:p>
            <a:pPr marL="0" indent="0">
              <a:buNone/>
            </a:pPr>
            <a:r>
              <a:rPr lang="zh-CN" altLang="en-US" sz="1800" dirty="0"/>
              <a:t>回归：即给出一堆自变量X和因变量Y，拟合出一个函数，这些自变量X就是特征向量，因变量Y就是标签。 而且标签的值连续的，例LR。</a:t>
            </a:r>
          </a:p>
          <a:p>
            <a:pPr marL="0" indent="0">
              <a:buNone/>
            </a:pPr>
            <a:endParaRPr lang="zh-CN" altLang="en-US" sz="1800" dirty="0"/>
          </a:p>
          <a:p>
            <a:pPr marL="0" indent="0">
              <a:buNone/>
            </a:pPr>
            <a:r>
              <a:rPr lang="zh-CN" altLang="en-US" sz="1800" dirty="0"/>
              <a:t>分类：其数据集，由特征向量X和它们的标签Y组成，当你利用数据训练出模型后，给定一个只知道特征向量不知道标签的数据，求它的标签是哪一个？其输出结果是离散的。例如logistics、SVM、KNN等。</a:t>
            </a:r>
          </a:p>
          <a:p>
            <a:pPr marL="0" indent="0">
              <a:buNone/>
            </a:pPr>
            <a:endParaRPr lang="zh-CN" altLang="en-US" sz="1800" dirty="0"/>
          </a:p>
          <a:p>
            <a:pPr marL="0" indent="0">
              <a:buNone/>
            </a:pPr>
            <a:r>
              <a:rPr lang="zh-CN" altLang="en-US" sz="1800" dirty="0">
                <a:solidFill>
                  <a:srgbClr val="FF0000"/>
                </a:solidFill>
              </a:rPr>
              <a:t>2、无监督学习：</a:t>
            </a:r>
            <a:r>
              <a:rPr lang="zh-CN" altLang="en-US" sz="1800" dirty="0"/>
              <a:t>事先没有任何训练样本，而需要直接对数据进行建模。无监督学习主要算法是聚类，聚类目的在于把相似的东西聚在一起，主要通过计算样本间和群体间距离得到，主要算法包括Kmeans、层次聚类、EM算法。</a:t>
            </a:r>
          </a:p>
          <a:p>
            <a:pPr marL="0" indent="0">
              <a:buNone/>
            </a:pPr>
            <a:endParaRPr lang="zh-CN" altLang="en-US" sz="1800" dirty="0"/>
          </a:p>
          <a:p>
            <a:pPr marL="0" indent="0">
              <a:buNone/>
            </a:pPr>
            <a:endParaRPr lang="zh-CN" altLang="en-US" sz="1800" dirty="0"/>
          </a:p>
        </p:txBody>
      </p:sp>
      <p:sp>
        <p:nvSpPr>
          <p:cNvPr id="6" name="文本框 5"/>
          <p:cNvSpPr txBox="1"/>
          <p:nvPr/>
        </p:nvSpPr>
        <p:spPr>
          <a:xfrm>
            <a:off x="467360" y="332740"/>
            <a:ext cx="5041900" cy="521970"/>
          </a:xfrm>
          <a:prstGeom prst="rect">
            <a:avLst/>
          </a:prstGeom>
          <a:noFill/>
        </p:spPr>
        <p:txBody>
          <a:bodyPr wrap="none" rtlCol="0" anchor="t">
            <a:spAutoFit/>
          </a:bodyPr>
          <a:lstStyle/>
          <a:p>
            <a:r>
              <a:rPr lang="zh-CN" altLang="en-US">
                <a:sym typeface="+mn-ea"/>
              </a:rPr>
              <a:t>辨析：有</a:t>
            </a:r>
            <a:r>
              <a:rPr lang="zh-CN">
                <a:sym typeface="+mn-ea"/>
              </a:rPr>
              <a:t>监督学习</a:t>
            </a:r>
            <a:r>
              <a:rPr lang="en-US" altLang="zh-CN">
                <a:sym typeface="+mn-ea"/>
              </a:rPr>
              <a:t>--</a:t>
            </a:r>
            <a:r>
              <a:rPr lang="zh-CN" altLang="en-US">
                <a:sym typeface="+mn-ea"/>
              </a:rPr>
              <a:t>无监督学习</a:t>
            </a:r>
          </a:p>
        </p:txBody>
      </p:sp>
    </p:spTree>
  </p:cSld>
  <p:clrMapOvr>
    <a:masterClrMapping/>
  </p:clrMapOvr>
  <p:transition advClick="0"/>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20160611221842349"/>
          <p:cNvPicPr>
            <a:picLocks noChangeAspect="1"/>
          </p:cNvPicPr>
          <p:nvPr/>
        </p:nvPicPr>
        <p:blipFill>
          <a:blip r:embed="rId2">
            <a:lum bright="6000" contrast="6000"/>
          </a:blip>
          <a:stretch>
            <a:fillRect/>
          </a:stretch>
        </p:blipFill>
        <p:spPr>
          <a:xfrm>
            <a:off x="323215" y="4435475"/>
            <a:ext cx="8848725" cy="1693545"/>
          </a:xfrm>
          <a:prstGeom prst="rect">
            <a:avLst/>
          </a:prstGeom>
        </p:spPr>
      </p:pic>
      <p:pic>
        <p:nvPicPr>
          <p:cNvPr id="5" name="图片 4" descr="20160611221836609"/>
          <p:cNvPicPr>
            <a:picLocks noChangeAspect="1"/>
          </p:cNvPicPr>
          <p:nvPr/>
        </p:nvPicPr>
        <p:blipFill>
          <a:blip r:embed="rId3">
            <a:lum contrast="12000"/>
          </a:blip>
          <a:srcRect r="47423"/>
          <a:stretch>
            <a:fillRect/>
          </a:stretch>
        </p:blipFill>
        <p:spPr>
          <a:xfrm>
            <a:off x="539115" y="1774190"/>
            <a:ext cx="6757670" cy="523240"/>
          </a:xfrm>
          <a:prstGeom prst="rect">
            <a:avLst/>
          </a:prstGeom>
        </p:spPr>
      </p:pic>
      <p:sp>
        <p:nvSpPr>
          <p:cNvPr id="6" name="文本框 5"/>
          <p:cNvSpPr txBox="1"/>
          <p:nvPr/>
        </p:nvSpPr>
        <p:spPr>
          <a:xfrm>
            <a:off x="323850" y="980440"/>
            <a:ext cx="8094345" cy="829945"/>
          </a:xfrm>
          <a:prstGeom prst="rect">
            <a:avLst/>
          </a:prstGeom>
          <a:noFill/>
        </p:spPr>
        <p:txBody>
          <a:bodyPr wrap="square" rtlCol="0" anchor="t">
            <a:spAutoFit/>
          </a:bodyPr>
          <a:lstStyle/>
          <a:p>
            <a:r>
              <a:rPr lang="zh-CN" altLang="en-US" sz="2400" b="1">
                <a:solidFill>
                  <a:srgbClr val="C00000"/>
                </a:solidFill>
              </a:rPr>
              <a:t>1. 计算类别信息熵：</a:t>
            </a:r>
            <a:r>
              <a:rPr lang="zh-CN" altLang="en-US" sz="2400" b="1"/>
              <a:t>类别信息熵表示的是所有样本中各种类别出现的不确定性之和。</a:t>
            </a:r>
          </a:p>
        </p:txBody>
      </p:sp>
      <p:sp>
        <p:nvSpPr>
          <p:cNvPr id="7" name="文本框 6"/>
          <p:cNvSpPr txBox="1"/>
          <p:nvPr/>
        </p:nvSpPr>
        <p:spPr>
          <a:xfrm>
            <a:off x="395605" y="2682240"/>
            <a:ext cx="8437880" cy="1642110"/>
          </a:xfrm>
          <a:prstGeom prst="rect">
            <a:avLst/>
          </a:prstGeom>
          <a:noFill/>
        </p:spPr>
        <p:txBody>
          <a:bodyPr wrap="square" rtlCol="0" anchor="t">
            <a:spAutoFit/>
          </a:bodyPr>
          <a:lstStyle/>
          <a:p>
            <a:pPr algn="l">
              <a:buSzTx/>
            </a:pPr>
            <a:r>
              <a:rPr lang="zh-CN" altLang="en-US" sz="2400" b="1">
                <a:solidFill>
                  <a:srgbClr val="C00000"/>
                </a:solidFill>
              </a:rPr>
              <a:t>2. 计算每个属性的信息熵</a:t>
            </a:r>
          </a:p>
          <a:p>
            <a:pPr algn="l">
              <a:buSzTx/>
            </a:pPr>
            <a:r>
              <a:rPr lang="zh-CN" altLang="en-US" sz="2400" b="1"/>
              <a:t>每个属性的信息熵相当于一种条件熵，表示的是在某种属性的条件下，各种类别出现的不确定性之和。属性的信息熵越大，表示这个属性中拥有的样本类别越“不纯”。</a:t>
            </a:r>
          </a:p>
        </p:txBody>
      </p:sp>
      <p:sp>
        <p:nvSpPr>
          <p:cNvPr id="8" name="标题 7"/>
          <p:cNvSpPr>
            <a:spLocks noGrp="1"/>
          </p:cNvSpPr>
          <p:nvPr>
            <p:ph type="title"/>
          </p:nvPr>
        </p:nvSpPr>
        <p:spPr>
          <a:xfrm>
            <a:off x="628650" y="197485"/>
            <a:ext cx="7886700" cy="674370"/>
          </a:xfrm>
        </p:spPr>
        <p:txBody>
          <a:bodyPr/>
          <a:lstStyle/>
          <a:p>
            <a:r>
              <a:rPr lang="zh-CN" altLang="en-US">
                <a:sym typeface="+mn-ea"/>
              </a:rPr>
              <a:t>C4.5</a:t>
            </a:r>
            <a:endParaRPr lang="zh-CN" altLang="en-US"/>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50" y="946785"/>
            <a:ext cx="7886700" cy="5015230"/>
          </a:xfrm>
        </p:spPr>
        <p:txBody>
          <a:bodyPr>
            <a:noAutofit/>
          </a:bodyPr>
          <a:lstStyle/>
          <a:p>
            <a:pPr marL="0" indent="0">
              <a:lnSpc>
                <a:spcPct val="110000"/>
              </a:lnSpc>
              <a:buNone/>
            </a:pPr>
            <a:r>
              <a:rPr lang="zh-CN" altLang="en-US" sz="1800">
                <a:solidFill>
                  <a:srgbClr val="C00000"/>
                </a:solidFill>
              </a:rPr>
              <a:t>3. 计算信息增益</a:t>
            </a:r>
          </a:p>
          <a:p>
            <a:pPr>
              <a:lnSpc>
                <a:spcPct val="110000"/>
              </a:lnSpc>
            </a:pPr>
            <a:r>
              <a:rPr lang="zh-CN" altLang="en-US" sz="1800"/>
              <a:t>信息增益的 = 熵 - 条件熵，在这里就是 类别信息熵 - 属性信息熵，它表示的是信息不确定性减少的程度。如果一个属性的信息增益越大，就表示用这个属性进行样本划分可以更好的减少划分后样本的不确定性，当然，选择该属性就可以更快更好地完成我们的分类目标。</a:t>
            </a:r>
          </a:p>
          <a:p>
            <a:pPr>
              <a:lnSpc>
                <a:spcPct val="110000"/>
              </a:lnSpc>
            </a:pPr>
            <a:endParaRPr lang="zh-CN" altLang="en-US" sz="1800"/>
          </a:p>
          <a:p>
            <a:pPr>
              <a:lnSpc>
                <a:spcPct val="110000"/>
              </a:lnSpc>
            </a:pPr>
            <a:endParaRPr lang="zh-CN" altLang="en-US" sz="1800"/>
          </a:p>
          <a:p>
            <a:pPr>
              <a:lnSpc>
                <a:spcPct val="110000"/>
              </a:lnSpc>
            </a:pPr>
            <a:endParaRPr lang="zh-CN" altLang="en-US" sz="1800">
              <a:solidFill>
                <a:srgbClr val="C00000"/>
              </a:solidFill>
            </a:endParaRPr>
          </a:p>
          <a:p>
            <a:pPr marL="0" indent="0">
              <a:lnSpc>
                <a:spcPct val="110000"/>
              </a:lnSpc>
              <a:buNone/>
            </a:pPr>
            <a:r>
              <a:rPr lang="zh-CN" altLang="en-US" sz="1800">
                <a:solidFill>
                  <a:srgbClr val="C00000"/>
                </a:solidFill>
              </a:rPr>
              <a:t>4.计算属性分裂信息度量</a:t>
            </a:r>
          </a:p>
          <a:p>
            <a:pPr>
              <a:lnSpc>
                <a:spcPct val="110000"/>
              </a:lnSpc>
            </a:pPr>
            <a:r>
              <a:rPr lang="zh-CN" altLang="en-US" sz="1800"/>
              <a:t>用分裂信息度量来考虑某种属性进行分裂时分支的数量信息和尺寸信息（属性的内在信息）。</a:t>
            </a:r>
          </a:p>
          <a:p>
            <a:pPr>
              <a:lnSpc>
                <a:spcPct val="110000"/>
              </a:lnSpc>
            </a:pPr>
            <a:r>
              <a:rPr lang="zh-CN" altLang="en-US" sz="1800"/>
              <a:t>信息增益率用信息增益 / 内在信息，会导致属性的重要性随着内在信息的增大而减小。这个属性不确定性越大，就越不倾向于选取它。</a:t>
            </a:r>
          </a:p>
          <a:p>
            <a:pPr>
              <a:lnSpc>
                <a:spcPct val="110000"/>
              </a:lnSpc>
            </a:pPr>
            <a:endParaRPr lang="zh-CN" altLang="en-US" sz="1800"/>
          </a:p>
        </p:txBody>
      </p:sp>
      <p:pic>
        <p:nvPicPr>
          <p:cNvPr id="4" name="图片 3" descr="20160611221847422"/>
          <p:cNvPicPr>
            <a:picLocks noChangeAspect="1"/>
          </p:cNvPicPr>
          <p:nvPr/>
        </p:nvPicPr>
        <p:blipFill>
          <a:blip r:embed="rId2">
            <a:lum contrast="12000"/>
          </a:blip>
          <a:srcRect r="62631" b="4242"/>
          <a:stretch>
            <a:fillRect/>
          </a:stretch>
        </p:blipFill>
        <p:spPr>
          <a:xfrm>
            <a:off x="899160" y="2635885"/>
            <a:ext cx="6585585" cy="807085"/>
          </a:xfrm>
          <a:prstGeom prst="rect">
            <a:avLst/>
          </a:prstGeom>
        </p:spPr>
      </p:pic>
      <p:pic>
        <p:nvPicPr>
          <p:cNvPr id="5" name="图片 4" descr="20160611221851021"/>
          <p:cNvPicPr>
            <a:picLocks noChangeAspect="1"/>
          </p:cNvPicPr>
          <p:nvPr/>
        </p:nvPicPr>
        <p:blipFill>
          <a:blip r:embed="rId3">
            <a:lum contrast="12000"/>
          </a:blip>
          <a:srcRect r="49921" b="-32736"/>
          <a:stretch>
            <a:fillRect/>
          </a:stretch>
        </p:blipFill>
        <p:spPr>
          <a:xfrm>
            <a:off x="844550" y="5589905"/>
            <a:ext cx="6851015" cy="1277620"/>
          </a:xfrm>
          <a:prstGeom prst="rect">
            <a:avLst/>
          </a:prstGeom>
        </p:spPr>
      </p:pic>
      <p:sp>
        <p:nvSpPr>
          <p:cNvPr id="6" name="标题 5"/>
          <p:cNvSpPr>
            <a:spLocks noGrp="1"/>
          </p:cNvSpPr>
          <p:nvPr>
            <p:ph type="title"/>
          </p:nvPr>
        </p:nvSpPr>
        <p:spPr>
          <a:xfrm>
            <a:off x="628650" y="125730"/>
            <a:ext cx="7886700" cy="674370"/>
          </a:xfrm>
        </p:spPr>
        <p:txBody>
          <a:bodyPr/>
          <a:lstStyle/>
          <a:p>
            <a:r>
              <a:rPr lang="zh-CN" altLang="en-US">
                <a:sym typeface="+mn-ea"/>
              </a:rPr>
              <a:t>C4.5</a:t>
            </a:r>
            <a:endParaRPr lang="zh-CN" altLang="en-US"/>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50" y="913131"/>
            <a:ext cx="7886700" cy="4474845"/>
          </a:xfrm>
        </p:spPr>
        <p:txBody>
          <a:bodyPr/>
          <a:lstStyle/>
          <a:p>
            <a:r>
              <a:rPr lang="zh-CN" altLang="en-US">
                <a:solidFill>
                  <a:srgbClr val="C00000"/>
                </a:solidFill>
              </a:rPr>
              <a:t>5. 计算信息增益率</a:t>
            </a:r>
          </a:p>
          <a:p>
            <a:endParaRPr lang="zh-CN" altLang="en-US"/>
          </a:p>
          <a:p>
            <a:endParaRPr lang="zh-CN" altLang="en-US"/>
          </a:p>
          <a:p>
            <a:r>
              <a:rPr lang="zh-CN" altLang="en-US" sz="1800"/>
              <a:t>天气的信息增益率最高，选择天气为分裂属性。</a:t>
            </a:r>
          </a:p>
          <a:p>
            <a:r>
              <a:rPr lang="zh-CN" altLang="en-US" sz="1800"/>
              <a:t>分裂之后，天气为“阴”的条件下，类别唯一，则它定义为叶子节点</a:t>
            </a:r>
          </a:p>
          <a:p>
            <a:r>
              <a:rPr lang="zh-CN" altLang="en-US" sz="1800"/>
              <a:t>然后，选择不“纯”的结点继续分裂。</a:t>
            </a:r>
          </a:p>
          <a:p>
            <a:endParaRPr lang="zh-CN" altLang="en-US" sz="1800"/>
          </a:p>
          <a:p>
            <a:pPr marL="0" indent="0">
              <a:buNone/>
            </a:pPr>
            <a:r>
              <a:rPr lang="en-US" altLang="zh-CN" sz="1800"/>
              <a:t>                              </a:t>
            </a:r>
            <a:endParaRPr lang="zh-CN" altLang="en-US" sz="1800"/>
          </a:p>
        </p:txBody>
      </p:sp>
      <p:pic>
        <p:nvPicPr>
          <p:cNvPr id="6" name="图片 5" descr="20160611211339152"/>
          <p:cNvPicPr>
            <a:picLocks noChangeAspect="1"/>
          </p:cNvPicPr>
          <p:nvPr/>
        </p:nvPicPr>
        <p:blipFill>
          <a:blip r:embed="rId2"/>
          <a:srcRect t="6079"/>
          <a:stretch>
            <a:fillRect/>
          </a:stretch>
        </p:blipFill>
        <p:spPr>
          <a:xfrm>
            <a:off x="252095" y="4368165"/>
            <a:ext cx="4292600" cy="2334895"/>
          </a:xfrm>
          <a:prstGeom prst="rect">
            <a:avLst/>
          </a:prstGeom>
        </p:spPr>
      </p:pic>
      <p:pic>
        <p:nvPicPr>
          <p:cNvPr id="7" name="图片 6" descr="20160611211344059"/>
          <p:cNvPicPr>
            <a:picLocks noChangeAspect="1"/>
          </p:cNvPicPr>
          <p:nvPr/>
        </p:nvPicPr>
        <p:blipFill>
          <a:blip r:embed="rId3"/>
          <a:stretch>
            <a:fillRect/>
          </a:stretch>
        </p:blipFill>
        <p:spPr>
          <a:xfrm>
            <a:off x="4373245" y="4367530"/>
            <a:ext cx="4504055" cy="2385695"/>
          </a:xfrm>
          <a:prstGeom prst="rect">
            <a:avLst/>
          </a:prstGeom>
        </p:spPr>
      </p:pic>
      <p:grpSp>
        <p:nvGrpSpPr>
          <p:cNvPr id="9" name="组合 8"/>
          <p:cNvGrpSpPr/>
          <p:nvPr/>
        </p:nvGrpSpPr>
        <p:grpSpPr>
          <a:xfrm>
            <a:off x="683260" y="1252220"/>
            <a:ext cx="7795260" cy="906780"/>
            <a:chOff x="1076" y="1972"/>
            <a:chExt cx="12276" cy="1428"/>
          </a:xfrm>
        </p:grpSpPr>
        <p:pic>
          <p:nvPicPr>
            <p:cNvPr id="4" name="图片 3" descr="20160611222004158"/>
            <p:cNvPicPr>
              <a:picLocks noChangeAspect="1"/>
            </p:cNvPicPr>
            <p:nvPr/>
          </p:nvPicPr>
          <p:blipFill>
            <a:blip r:embed="rId4">
              <a:lum bright="6000"/>
            </a:blip>
            <a:srcRect r="53393" b="-10053"/>
            <a:stretch>
              <a:fillRect/>
            </a:stretch>
          </p:blipFill>
          <p:spPr>
            <a:xfrm>
              <a:off x="1076" y="2002"/>
              <a:ext cx="12277" cy="1399"/>
            </a:xfrm>
            <a:prstGeom prst="rect">
              <a:avLst/>
            </a:prstGeom>
          </p:spPr>
        </p:pic>
        <p:sp>
          <p:nvSpPr>
            <p:cNvPr id="8" name="文本框 7"/>
            <p:cNvSpPr txBox="1"/>
            <p:nvPr/>
          </p:nvSpPr>
          <p:spPr>
            <a:xfrm>
              <a:off x="3129" y="1972"/>
              <a:ext cx="896" cy="1296"/>
            </a:xfrm>
            <a:prstGeom prst="rect">
              <a:avLst/>
            </a:prstGeom>
            <a:solidFill>
              <a:schemeClr val="bg1"/>
            </a:solidFill>
          </p:spPr>
          <p:txBody>
            <a:bodyPr wrap="square" rtlCol="0">
              <a:spAutoFit/>
            </a:bodyPr>
            <a:lstStyle/>
            <a:p>
              <a:pPr>
                <a:lnSpc>
                  <a:spcPct val="70000"/>
                </a:lnSpc>
              </a:pPr>
              <a:r>
                <a:rPr lang="en-US" altLang="zh-CN" sz="1400"/>
                <a:t>Gain</a:t>
              </a:r>
            </a:p>
            <a:p>
              <a:pPr>
                <a:lnSpc>
                  <a:spcPct val="70000"/>
                </a:lnSpc>
              </a:pPr>
              <a:r>
                <a:rPr lang="en-US" altLang="zh-CN" sz="1400">
                  <a:sym typeface="+mn-ea"/>
                </a:rPr>
                <a:t>Gain</a:t>
              </a:r>
            </a:p>
            <a:p>
              <a:pPr>
                <a:lnSpc>
                  <a:spcPct val="70000"/>
                </a:lnSpc>
              </a:pPr>
              <a:r>
                <a:rPr lang="en-US" altLang="zh-CN" sz="1400">
                  <a:sym typeface="+mn-ea"/>
                </a:rPr>
                <a:t>Gain</a:t>
              </a:r>
            </a:p>
            <a:p>
              <a:pPr>
                <a:lnSpc>
                  <a:spcPct val="70000"/>
                </a:lnSpc>
              </a:pPr>
              <a:r>
                <a:rPr lang="en-US" altLang="zh-CN" sz="1400">
                  <a:sym typeface="+mn-ea"/>
                </a:rPr>
                <a:t>Gain</a:t>
              </a:r>
              <a:endParaRPr lang="en-US" altLang="zh-CN" sz="1400"/>
            </a:p>
          </p:txBody>
        </p:sp>
      </p:grpSp>
      <p:pic>
        <p:nvPicPr>
          <p:cNvPr id="10" name="图片 9" descr="20160611211334168"/>
          <p:cNvPicPr>
            <a:picLocks noChangeAspect="1"/>
          </p:cNvPicPr>
          <p:nvPr/>
        </p:nvPicPr>
        <p:blipFill>
          <a:blip r:embed="rId5"/>
          <a:srcRect l="72347" t="34767" r="-686" b="44260"/>
          <a:stretch>
            <a:fillRect/>
          </a:stretch>
        </p:blipFill>
        <p:spPr>
          <a:xfrm>
            <a:off x="2886710" y="3067685"/>
            <a:ext cx="3520440" cy="1254125"/>
          </a:xfrm>
          <a:prstGeom prst="rect">
            <a:avLst/>
          </a:prstGeom>
        </p:spPr>
      </p:pic>
      <p:sp>
        <p:nvSpPr>
          <p:cNvPr id="12" name="标题 11"/>
          <p:cNvSpPr>
            <a:spLocks noGrp="1"/>
          </p:cNvSpPr>
          <p:nvPr>
            <p:ph type="title"/>
          </p:nvPr>
        </p:nvSpPr>
        <p:spPr>
          <a:xfrm>
            <a:off x="628650" y="197485"/>
            <a:ext cx="7886700" cy="674370"/>
          </a:xfrm>
        </p:spPr>
        <p:txBody>
          <a:bodyPr/>
          <a:lstStyle/>
          <a:p>
            <a:r>
              <a:rPr lang="zh-CN" altLang="en-US">
                <a:sym typeface="+mn-ea"/>
              </a:rPr>
              <a:t>C4.5</a:t>
            </a:r>
            <a:endParaRPr lang="zh-CN" altLang="en-US"/>
          </a:p>
        </p:txBody>
      </p:sp>
      <p:sp>
        <p:nvSpPr>
          <p:cNvPr id="2" name="文本框 1"/>
          <p:cNvSpPr txBox="1"/>
          <p:nvPr/>
        </p:nvSpPr>
        <p:spPr>
          <a:xfrm>
            <a:off x="2160905" y="3481705"/>
            <a:ext cx="748030" cy="398780"/>
          </a:xfrm>
          <a:prstGeom prst="rect">
            <a:avLst/>
          </a:prstGeom>
          <a:noFill/>
        </p:spPr>
        <p:txBody>
          <a:bodyPr wrap="square" rtlCol="0">
            <a:spAutoFit/>
          </a:bodyPr>
          <a:lstStyle/>
          <a:p>
            <a:r>
              <a:rPr lang="zh-CN" altLang="en-US" sz="2000"/>
              <a:t>阴</a:t>
            </a:r>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3260" y="5228590"/>
            <a:ext cx="7886700" cy="977900"/>
          </a:xfrm>
        </p:spPr>
        <p:txBody>
          <a:bodyPr>
            <a:normAutofit fontScale="97500"/>
          </a:bodyPr>
          <a:lstStyle/>
          <a:p>
            <a:pPr>
              <a:lnSpc>
                <a:spcPct val="110000"/>
              </a:lnSpc>
            </a:pPr>
            <a:r>
              <a:rPr lang="zh-CN" altLang="en-US"/>
              <a:t>风速属性的信息增益率最高，所以选择风速作为分裂结点，分裂之后，发现子结点都是纯的，因此子节点均为叶子节点，分裂结束。</a:t>
            </a:r>
          </a:p>
        </p:txBody>
      </p:sp>
      <p:pic>
        <p:nvPicPr>
          <p:cNvPr id="4" name="图片 3" descr="20160611223109484"/>
          <p:cNvPicPr>
            <a:picLocks noChangeAspect="1"/>
          </p:cNvPicPr>
          <p:nvPr/>
        </p:nvPicPr>
        <p:blipFill>
          <a:blip r:embed="rId2">
            <a:lum bright="12000"/>
          </a:blip>
          <a:srcRect r="58716" b="36782"/>
          <a:stretch>
            <a:fillRect/>
          </a:stretch>
        </p:blipFill>
        <p:spPr>
          <a:xfrm>
            <a:off x="683895" y="1558290"/>
            <a:ext cx="6197600" cy="275590"/>
          </a:xfrm>
          <a:prstGeom prst="rect">
            <a:avLst/>
          </a:prstGeom>
        </p:spPr>
      </p:pic>
      <p:pic>
        <p:nvPicPr>
          <p:cNvPr id="5" name="图片 4" descr="20160611223125047"/>
          <p:cNvPicPr>
            <a:picLocks noChangeAspect="1"/>
          </p:cNvPicPr>
          <p:nvPr/>
        </p:nvPicPr>
        <p:blipFill>
          <a:blip r:embed="rId3">
            <a:lum bright="12000"/>
          </a:blip>
          <a:srcRect r="8831"/>
          <a:stretch>
            <a:fillRect/>
          </a:stretch>
        </p:blipFill>
        <p:spPr>
          <a:xfrm>
            <a:off x="755015" y="2279015"/>
            <a:ext cx="8258175" cy="910590"/>
          </a:xfrm>
          <a:prstGeom prst="rect">
            <a:avLst/>
          </a:prstGeom>
        </p:spPr>
      </p:pic>
      <p:pic>
        <p:nvPicPr>
          <p:cNvPr id="6" name="图片 5" descr="20160611223137813"/>
          <p:cNvPicPr>
            <a:picLocks noChangeAspect="1"/>
          </p:cNvPicPr>
          <p:nvPr/>
        </p:nvPicPr>
        <p:blipFill>
          <a:blip r:embed="rId4">
            <a:lum bright="12000"/>
          </a:blip>
          <a:srcRect r="54023" b="9333"/>
          <a:stretch>
            <a:fillRect/>
          </a:stretch>
        </p:blipFill>
        <p:spPr>
          <a:xfrm>
            <a:off x="755650" y="3432810"/>
            <a:ext cx="6828155" cy="741680"/>
          </a:xfrm>
          <a:prstGeom prst="rect">
            <a:avLst/>
          </a:prstGeom>
        </p:spPr>
      </p:pic>
      <p:grpSp>
        <p:nvGrpSpPr>
          <p:cNvPr id="9" name="组合 8"/>
          <p:cNvGrpSpPr/>
          <p:nvPr/>
        </p:nvGrpSpPr>
        <p:grpSpPr>
          <a:xfrm>
            <a:off x="755650" y="4582795"/>
            <a:ext cx="4980940" cy="753110"/>
            <a:chOff x="1190" y="8121"/>
            <a:chExt cx="7844" cy="1186"/>
          </a:xfrm>
        </p:grpSpPr>
        <p:pic>
          <p:nvPicPr>
            <p:cNvPr id="7" name="图片 6" descr="20160611223200423"/>
            <p:cNvPicPr>
              <a:picLocks noChangeAspect="1"/>
            </p:cNvPicPr>
            <p:nvPr/>
          </p:nvPicPr>
          <p:blipFill>
            <a:blip r:embed="rId5">
              <a:lum bright="12000"/>
            </a:blip>
            <a:srcRect r="59759" b="-177647"/>
            <a:stretch>
              <a:fillRect/>
            </a:stretch>
          </p:blipFill>
          <p:spPr>
            <a:xfrm>
              <a:off x="1190" y="8121"/>
              <a:ext cx="7845" cy="1186"/>
            </a:xfrm>
            <a:prstGeom prst="rect">
              <a:avLst/>
            </a:prstGeom>
          </p:spPr>
        </p:pic>
        <p:sp>
          <p:nvSpPr>
            <p:cNvPr id="8" name="文本框 7"/>
            <p:cNvSpPr txBox="1"/>
            <p:nvPr/>
          </p:nvSpPr>
          <p:spPr>
            <a:xfrm>
              <a:off x="2880" y="8187"/>
              <a:ext cx="905" cy="381"/>
            </a:xfrm>
            <a:prstGeom prst="rect">
              <a:avLst/>
            </a:prstGeom>
            <a:solidFill>
              <a:schemeClr val="bg1"/>
            </a:solidFill>
          </p:spPr>
          <p:txBody>
            <a:bodyPr wrap="square" rtlCol="0">
              <a:spAutoFit/>
            </a:bodyPr>
            <a:lstStyle/>
            <a:p>
              <a:pPr>
                <a:lnSpc>
                  <a:spcPct val="70000"/>
                </a:lnSpc>
              </a:pPr>
              <a:r>
                <a:rPr lang="en-US" altLang="zh-CN" sz="1400"/>
                <a:t>Gain</a:t>
              </a:r>
            </a:p>
          </p:txBody>
        </p:sp>
      </p:grpSp>
      <p:sp>
        <p:nvSpPr>
          <p:cNvPr id="10" name="标题 9"/>
          <p:cNvSpPr>
            <a:spLocks noGrp="1"/>
          </p:cNvSpPr>
          <p:nvPr>
            <p:ph type="title"/>
          </p:nvPr>
        </p:nvSpPr>
        <p:spPr>
          <a:xfrm>
            <a:off x="628650" y="197485"/>
            <a:ext cx="7886700" cy="674370"/>
          </a:xfrm>
        </p:spPr>
        <p:txBody>
          <a:bodyPr/>
          <a:lstStyle/>
          <a:p>
            <a:r>
              <a:rPr lang="zh-CN" altLang="en-US">
                <a:sym typeface="+mn-ea"/>
              </a:rPr>
              <a:t>C4.5</a:t>
            </a:r>
            <a:endParaRPr lang="zh-CN" altLang="en-US"/>
          </a:p>
        </p:txBody>
      </p:sp>
      <p:sp>
        <p:nvSpPr>
          <p:cNvPr id="11" name="文本框 10"/>
          <p:cNvSpPr txBox="1"/>
          <p:nvPr/>
        </p:nvSpPr>
        <p:spPr>
          <a:xfrm>
            <a:off x="827405" y="908685"/>
            <a:ext cx="5313680" cy="414020"/>
          </a:xfrm>
          <a:prstGeom prst="rect">
            <a:avLst/>
          </a:prstGeom>
          <a:noFill/>
        </p:spPr>
        <p:txBody>
          <a:bodyPr wrap="square" rtlCol="0" anchor="t">
            <a:spAutoFit/>
          </a:bodyPr>
          <a:lstStyle/>
          <a:p>
            <a:r>
              <a:rPr lang="zh-CN" altLang="en-US" sz="2100">
                <a:latin typeface="+mn-lt"/>
                <a:ea typeface="+mn-ea"/>
              </a:rPr>
              <a:t>接着，再以天气=“雨”的子结点为例：</a:t>
            </a:r>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2103437"/>
            <a:ext cx="7886700" cy="1325563"/>
          </a:xfrm>
        </p:spPr>
        <p:txBody>
          <a:bodyPr>
            <a:normAutofit/>
          </a:bodyPr>
          <a:lstStyle/>
          <a:p>
            <a:pPr algn="ctr"/>
            <a:r>
              <a:rPr lang="zh-CN" altLang="en-US" sz="4400" dirty="0">
                <a:solidFill>
                  <a:srgbClr val="990033"/>
                </a:solidFill>
                <a:effectLst>
                  <a:outerShdw blurRad="38100" dist="38100" dir="2700000">
                    <a:srgbClr val="000000"/>
                  </a:outerShdw>
                </a:effectLst>
                <a:latin typeface="+mj-lt"/>
                <a:ea typeface="+mj-ea"/>
                <a:cs typeface="宋体" pitchFamily="2" charset="-122"/>
              </a:rPr>
              <a:t>基于贝叶斯的分类</a:t>
            </a:r>
            <a:endParaRPr kumimoji="1" lang="zh-CN" altLang="en-US" sz="4400" dirty="0"/>
          </a:p>
        </p:txBody>
      </p:sp>
    </p:spTree>
  </p:cSld>
  <p:clrMapOvr>
    <a:masterClrMapping/>
  </p:clrMapOvr>
  <p:transition advClick="0"/>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2"/>
          <p:cNvSpPr>
            <a:spLocks noGrp="1" noRot="1"/>
          </p:cNvSpPr>
          <p:nvPr>
            <p:ph type="subTitle" idx="1"/>
          </p:nvPr>
        </p:nvSpPr>
        <p:spPr>
          <a:xfrm>
            <a:off x="628650" y="1019175"/>
            <a:ext cx="7886700" cy="5838825"/>
          </a:xfrm>
          <a:solidFill>
            <a:schemeClr val="bg1">
              <a:alpha val="100000"/>
            </a:schemeClr>
          </a:solidFill>
        </p:spPr>
        <p:txBody>
          <a:bodyPr vert="horz" wrap="square" lIns="91440" tIns="45720" rIns="91440" bIns="45720" anchor="t"/>
          <a:lstStyle/>
          <a:p>
            <a:pPr algn="l">
              <a:buNone/>
            </a:pPr>
            <a:r>
              <a:rPr lang="zh-CN" altLang="en-US" sz="2400" dirty="0"/>
              <a:t>朴素贝叶斯分类器是一种基于贝叶斯理论的分类器。它的特点是以概率形式表达所有形式的不确定，学习和推理都由概率规则实现，学习的结果可以解释为对不同可能的信任程度。 </a:t>
            </a:r>
          </a:p>
          <a:p>
            <a:pPr algn="l">
              <a:buNone/>
            </a:pPr>
            <a:r>
              <a:rPr lang="en-US" altLang="zh-CN" sz="2400" dirty="0"/>
              <a:t>P(H)</a:t>
            </a:r>
            <a:r>
              <a:rPr lang="zh-CN" altLang="en-US" sz="2400" dirty="0"/>
              <a:t>是先验概率，或</a:t>
            </a:r>
            <a:r>
              <a:rPr lang="en-US" altLang="zh-CN" sz="2400" dirty="0"/>
              <a:t>H</a:t>
            </a:r>
            <a:r>
              <a:rPr lang="zh-CN" altLang="en-US" sz="2400" dirty="0"/>
              <a:t>的先验概率。</a:t>
            </a:r>
            <a:r>
              <a:rPr lang="en-US" altLang="zh-CN" sz="2400" dirty="0"/>
              <a:t>P(H|X)</a:t>
            </a:r>
            <a:r>
              <a:rPr lang="zh-CN" altLang="en-US" sz="2400" dirty="0"/>
              <a:t>是后验概率，或条件</a:t>
            </a:r>
            <a:r>
              <a:rPr lang="en-US" altLang="zh-CN" sz="2400" dirty="0"/>
              <a:t>X</a:t>
            </a:r>
            <a:r>
              <a:rPr lang="zh-CN" altLang="en-US" sz="2400" dirty="0"/>
              <a:t>下，</a:t>
            </a:r>
            <a:r>
              <a:rPr lang="en-US" altLang="zh-CN" sz="2400" dirty="0"/>
              <a:t>H</a:t>
            </a:r>
            <a:r>
              <a:rPr lang="zh-CN" altLang="en-US" sz="2400" dirty="0"/>
              <a:t>的后验概率。后验概率</a:t>
            </a:r>
            <a:r>
              <a:rPr lang="en-US" altLang="zh-CN" sz="2400" dirty="0"/>
              <a:t>P(H|X)</a:t>
            </a:r>
            <a:r>
              <a:rPr lang="zh-CN" altLang="en-US" sz="2400" dirty="0"/>
              <a:t>比先验概率</a:t>
            </a:r>
            <a:r>
              <a:rPr lang="en-US" altLang="zh-CN" sz="2400" dirty="0"/>
              <a:t>P(H)</a:t>
            </a:r>
            <a:r>
              <a:rPr lang="zh-CN" altLang="en-US" sz="2400" dirty="0"/>
              <a:t>基于更多的信息。</a:t>
            </a:r>
            <a:r>
              <a:rPr lang="en-US" altLang="zh-CN" sz="2400" dirty="0"/>
              <a:t>P(H)</a:t>
            </a:r>
            <a:r>
              <a:rPr lang="zh-CN" altLang="en-US" sz="2400" dirty="0"/>
              <a:t>是独立于</a:t>
            </a:r>
            <a:r>
              <a:rPr lang="en-US" altLang="zh-CN" sz="2400" dirty="0"/>
              <a:t>X</a:t>
            </a:r>
            <a:r>
              <a:rPr lang="zh-CN" altLang="en-US" sz="2400" dirty="0"/>
              <a:t>的。</a:t>
            </a:r>
          </a:p>
          <a:p>
            <a:pPr algn="l">
              <a:buNone/>
            </a:pPr>
            <a:endParaRPr lang="zh-CN" altLang="en-US" sz="2400" dirty="0"/>
          </a:p>
          <a:p>
            <a:pPr algn="l">
              <a:buNone/>
            </a:pPr>
            <a:endParaRPr lang="zh-CN" altLang="en-US" sz="2400" dirty="0"/>
          </a:p>
          <a:p>
            <a:pPr algn="l">
              <a:buNone/>
            </a:pPr>
            <a:endParaRPr lang="zh-CN" altLang="en-US" sz="2400" dirty="0"/>
          </a:p>
          <a:p>
            <a:pPr algn="l">
              <a:buNone/>
            </a:pPr>
            <a:r>
              <a:rPr lang="zh-CN" altLang="en-US" sz="2400" dirty="0"/>
              <a:t>假定数据样本世界由水果组成，用它们的颜色和形状描述。假定</a:t>
            </a:r>
            <a:r>
              <a:rPr lang="en-US" altLang="zh-CN" sz="2400" dirty="0"/>
              <a:t>X</a:t>
            </a:r>
            <a:r>
              <a:rPr lang="zh-CN" altLang="en-US" sz="2400" dirty="0"/>
              <a:t>表示红色和圆的，</a:t>
            </a:r>
            <a:r>
              <a:rPr lang="en-US" altLang="zh-CN" sz="2400" dirty="0"/>
              <a:t>H</a:t>
            </a:r>
            <a:r>
              <a:rPr lang="zh-CN" altLang="en-US" sz="2400" dirty="0"/>
              <a:t>表示假定</a:t>
            </a:r>
            <a:r>
              <a:rPr lang="en-US" altLang="zh-CN" sz="2400" dirty="0"/>
              <a:t>X</a:t>
            </a:r>
            <a:r>
              <a:rPr lang="zh-CN" altLang="en-US" sz="2400" dirty="0"/>
              <a:t>是苹果，则</a:t>
            </a:r>
            <a:r>
              <a:rPr lang="en-US" altLang="zh-CN" sz="2400" dirty="0"/>
              <a:t>P(H|X)</a:t>
            </a:r>
            <a:r>
              <a:rPr lang="zh-CN" altLang="en-US" sz="2400" dirty="0"/>
              <a:t>反映当我们看到</a:t>
            </a:r>
            <a:r>
              <a:rPr lang="en-US" altLang="zh-CN" sz="2400" dirty="0"/>
              <a:t>X</a:t>
            </a:r>
            <a:r>
              <a:rPr lang="zh-CN" altLang="en-US" sz="2400" dirty="0"/>
              <a:t>是红色并是圆的时，我们对</a:t>
            </a:r>
            <a:r>
              <a:rPr lang="en-US" altLang="zh-CN" sz="2400" dirty="0"/>
              <a:t>X</a:t>
            </a:r>
            <a:r>
              <a:rPr lang="zh-CN" altLang="en-US" sz="2400" dirty="0"/>
              <a:t>是苹果的确信程度。</a:t>
            </a:r>
          </a:p>
        </p:txBody>
      </p:sp>
      <p:sp>
        <p:nvSpPr>
          <p:cNvPr id="81922" name="Rectangle 3"/>
          <p:cNvSpPr/>
          <p:nvPr/>
        </p:nvSpPr>
        <p:spPr>
          <a:xfrm>
            <a:off x="0" y="0"/>
            <a:ext cx="9144000" cy="0"/>
          </a:xfrm>
          <a:prstGeom prst="rect">
            <a:avLst/>
          </a:prstGeom>
          <a:noFill/>
          <a:ln w="9525">
            <a:noFill/>
          </a:ln>
        </p:spPr>
        <p:txBody>
          <a:bodyPr wrap="none" anchor="ctr">
            <a:spAutoFit/>
          </a:bodyPr>
          <a:lstStyle/>
          <a:p>
            <a:endParaRPr lang="zh-CN" altLang="en-US" dirty="0">
              <a:latin typeface="Arial" panose="020B0604020202090204" pitchFamily="34" charset="0"/>
            </a:endParaRPr>
          </a:p>
        </p:txBody>
      </p:sp>
      <p:sp>
        <p:nvSpPr>
          <p:cNvPr id="81923" name="Rectangle 4"/>
          <p:cNvSpPr/>
          <p:nvPr/>
        </p:nvSpPr>
        <p:spPr>
          <a:xfrm>
            <a:off x="0" y="3429000"/>
            <a:ext cx="9144000" cy="0"/>
          </a:xfrm>
          <a:prstGeom prst="rect">
            <a:avLst/>
          </a:prstGeom>
          <a:noFill/>
          <a:ln w="9525">
            <a:noFill/>
          </a:ln>
        </p:spPr>
        <p:txBody>
          <a:bodyPr wrap="none" anchor="ctr">
            <a:spAutoFit/>
          </a:bodyPr>
          <a:lstStyle/>
          <a:p>
            <a:endParaRPr lang="zh-CN" altLang="en-US" dirty="0">
              <a:latin typeface="Arial" panose="020B0604020202090204" pitchFamily="34" charset="0"/>
            </a:endParaRPr>
          </a:p>
        </p:txBody>
      </p:sp>
      <p:sp>
        <p:nvSpPr>
          <p:cNvPr id="81924" name="Rectangle 5"/>
          <p:cNvSpPr/>
          <p:nvPr/>
        </p:nvSpPr>
        <p:spPr>
          <a:xfrm>
            <a:off x="0" y="3148013"/>
            <a:ext cx="9144000" cy="0"/>
          </a:xfrm>
          <a:prstGeom prst="rect">
            <a:avLst/>
          </a:prstGeom>
          <a:noFill/>
          <a:ln w="9525">
            <a:noFill/>
          </a:ln>
        </p:spPr>
        <p:txBody>
          <a:bodyPr wrap="none" anchor="ctr">
            <a:spAutoFit/>
          </a:bodyPr>
          <a:lstStyle/>
          <a:p>
            <a:endParaRPr lang="zh-CN" altLang="en-US" dirty="0">
              <a:latin typeface="Arial" panose="020B0604020202090204" pitchFamily="34" charset="0"/>
            </a:endParaRPr>
          </a:p>
        </p:txBody>
      </p:sp>
      <p:sp>
        <p:nvSpPr>
          <p:cNvPr id="81925" name="Rectangle 6"/>
          <p:cNvSpPr/>
          <p:nvPr/>
        </p:nvSpPr>
        <p:spPr>
          <a:xfrm>
            <a:off x="0" y="3162300"/>
            <a:ext cx="9144000" cy="0"/>
          </a:xfrm>
          <a:prstGeom prst="rect">
            <a:avLst/>
          </a:prstGeom>
          <a:noFill/>
          <a:ln w="9525">
            <a:noFill/>
          </a:ln>
        </p:spPr>
        <p:txBody>
          <a:bodyPr wrap="none" anchor="ctr">
            <a:spAutoFit/>
          </a:bodyPr>
          <a:lstStyle/>
          <a:p>
            <a:endParaRPr lang="zh-CN" altLang="en-US" dirty="0">
              <a:latin typeface="Arial" panose="020B0604020202090204" pitchFamily="34" charset="0"/>
            </a:endParaRPr>
          </a:p>
        </p:txBody>
      </p:sp>
      <p:pic>
        <p:nvPicPr>
          <p:cNvPr id="7" name="图片 6"/>
          <p:cNvPicPr>
            <a:picLocks noChangeAspect="1"/>
          </p:cNvPicPr>
          <p:nvPr/>
        </p:nvPicPr>
        <p:blipFill>
          <a:blip r:embed="rId2"/>
          <a:srcRect l="21137" t="52135" r="43441" b="32118"/>
          <a:stretch>
            <a:fillRect/>
          </a:stretch>
        </p:blipFill>
        <p:spPr>
          <a:xfrm>
            <a:off x="824230" y="3500120"/>
            <a:ext cx="7526020" cy="1151890"/>
          </a:xfrm>
          <a:prstGeom prst="rect">
            <a:avLst/>
          </a:prstGeom>
        </p:spPr>
      </p:pic>
      <p:sp>
        <p:nvSpPr>
          <p:cNvPr id="8" name="文本框 7"/>
          <p:cNvSpPr txBox="1"/>
          <p:nvPr/>
        </p:nvSpPr>
        <p:spPr>
          <a:xfrm>
            <a:off x="628650" y="248920"/>
            <a:ext cx="5734050" cy="521970"/>
          </a:xfrm>
          <a:prstGeom prst="rect">
            <a:avLst/>
          </a:prstGeom>
          <a:noFill/>
        </p:spPr>
        <p:txBody>
          <a:bodyPr wrap="none" rtlCol="0" anchor="t">
            <a:spAutoFit/>
          </a:bodyPr>
          <a:lstStyle/>
          <a:p>
            <a:pPr algn="l">
              <a:buNone/>
            </a:pPr>
            <a:r>
              <a:rPr lang="zh-CN" altLang="en-US" dirty="0">
                <a:solidFill>
                  <a:srgbClr val="0070C0"/>
                </a:solidFill>
                <a:sym typeface="+mn-ea"/>
              </a:rPr>
              <a:t>朴素贝叶斯（</a:t>
            </a:r>
            <a:r>
              <a:rPr lang="en-US" altLang="zh-CN" dirty="0">
                <a:solidFill>
                  <a:srgbClr val="0070C0"/>
                </a:solidFill>
                <a:sym typeface="+mn-ea"/>
              </a:rPr>
              <a:t>Naive Bayes</a:t>
            </a:r>
            <a:r>
              <a:rPr lang="zh-CN" altLang="en-US" dirty="0">
                <a:solidFill>
                  <a:srgbClr val="0070C0"/>
                </a:solidFill>
                <a:sym typeface="+mn-ea"/>
              </a:rPr>
              <a:t>）分类器</a:t>
            </a:r>
            <a:endParaRPr lang="zh-CN" altLang="en-US"/>
          </a:p>
        </p:txBody>
      </p:sp>
    </p:spTree>
  </p:cSld>
  <p:clrMapOvr>
    <a:masterClrMapping/>
  </p:clrMapOvr>
  <p:transition advClick="0"/>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idx="4294967295"/>
          </p:nvPr>
        </p:nvSpPr>
        <p:spPr>
          <a:xfrm>
            <a:off x="628650" y="365127"/>
            <a:ext cx="7886700" cy="471586"/>
          </a:xfrm>
        </p:spPr>
        <p:txBody>
          <a:bodyPr>
            <a:normAutofit fontScale="90000"/>
          </a:bodyPr>
          <a:lstStyle/>
          <a:p>
            <a:r>
              <a:rPr lang="zh-CN" altLang="zh-CN" dirty="0"/>
              <a:t>一个医疗诊断问题</a:t>
            </a:r>
          </a:p>
        </p:txBody>
      </p:sp>
      <p:sp>
        <p:nvSpPr>
          <p:cNvPr id="6147" name="Text Box 3"/>
          <p:cNvSpPr txBox="1">
            <a:spLocks noChangeArrowheads="1"/>
          </p:cNvSpPr>
          <p:nvPr/>
        </p:nvSpPr>
        <p:spPr bwMode="auto">
          <a:xfrm>
            <a:off x="462892" y="1196752"/>
            <a:ext cx="7943850" cy="4573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zh-CN" sz="2800" b="1" dirty="0">
                <a:solidFill>
                  <a:schemeClr val="tx2"/>
                </a:solidFill>
              </a:rPr>
              <a:t>有两个可选的假设：病人有癌症、病人无癌症</a:t>
            </a:r>
          </a:p>
          <a:p>
            <a:r>
              <a:rPr lang="zh-CN" altLang="zh-CN" sz="2800" b="1" dirty="0">
                <a:solidFill>
                  <a:schemeClr val="tx2"/>
                </a:solidFill>
              </a:rPr>
              <a:t>可用数据来自化验结果：正+和负-</a:t>
            </a:r>
          </a:p>
          <a:p>
            <a:r>
              <a:rPr lang="zh-CN" altLang="zh-CN" sz="2800" b="1" dirty="0">
                <a:solidFill>
                  <a:schemeClr val="tx2"/>
                </a:solidFill>
              </a:rPr>
              <a:t>有先验知识：在所有人口中，患病率是0.008</a:t>
            </a:r>
          </a:p>
          <a:p>
            <a:r>
              <a:rPr lang="zh-CN" altLang="zh-CN" sz="2800" b="1" dirty="0">
                <a:solidFill>
                  <a:schemeClr val="tx2"/>
                </a:solidFill>
              </a:rPr>
              <a:t>对确实有病的患者的化验准确率为98%，对确实无病的患者的化验准确率为97%</a:t>
            </a:r>
          </a:p>
          <a:p>
            <a:r>
              <a:rPr lang="zh-CN" altLang="zh-CN" sz="2800" b="1" dirty="0">
                <a:solidFill>
                  <a:schemeClr val="tx2"/>
                </a:solidFill>
              </a:rPr>
              <a:t>总结如下</a:t>
            </a:r>
          </a:p>
          <a:p>
            <a:r>
              <a:rPr lang="zh-CN" altLang="zh-CN" b="1" dirty="0">
                <a:solidFill>
                  <a:schemeClr val="tx2"/>
                </a:solidFill>
              </a:rPr>
              <a:t>P(cancer)=0.008, P(</a:t>
            </a:r>
            <a:r>
              <a:rPr lang="zh-CN" altLang="zh-CN" b="1" dirty="0">
                <a:solidFill>
                  <a:schemeClr val="tx2"/>
                </a:solidFill>
                <a:sym typeface="Symbol" panose="05050102010706020507" charset="2"/>
              </a:rPr>
              <a:t>cancer)=0.992</a:t>
            </a:r>
          </a:p>
          <a:p>
            <a:r>
              <a:rPr lang="zh-CN" altLang="zh-CN" b="1" dirty="0">
                <a:solidFill>
                  <a:schemeClr val="tx2"/>
                </a:solidFill>
              </a:rPr>
              <a:t>P(+|cancer)=0.98, P(-|cancer)=0.02</a:t>
            </a:r>
          </a:p>
          <a:p>
            <a:r>
              <a:rPr lang="zh-CN" altLang="zh-CN" b="1" dirty="0">
                <a:solidFill>
                  <a:schemeClr val="tx2"/>
                </a:solidFill>
              </a:rPr>
              <a:t>P(+|</a:t>
            </a:r>
            <a:r>
              <a:rPr lang="zh-CN" altLang="zh-CN" b="1" dirty="0">
                <a:solidFill>
                  <a:schemeClr val="tx2"/>
                </a:solidFill>
                <a:sym typeface="Symbol" panose="05050102010706020507" charset="2"/>
              </a:rPr>
              <a:t>cancer)=0.03, P(-|cancer)=0.9</a:t>
            </a:r>
            <a:r>
              <a:rPr lang="en-US" altLang="zh-CN" b="1" dirty="0">
                <a:solidFill>
                  <a:schemeClr val="tx2"/>
                </a:solidFill>
                <a:sym typeface="Symbol" panose="05050102010706020507" charset="2"/>
              </a:rPr>
              <a:t>7</a:t>
            </a:r>
            <a:endParaRPr lang="zh-CN" altLang="zh-CN" b="1" dirty="0">
              <a:solidFill>
                <a:schemeClr val="tx2"/>
              </a:solidFill>
            </a:endParaRPr>
          </a:p>
        </p:txBody>
      </p:sp>
    </p:spTree>
  </p:cSld>
  <p:clrMapOvr>
    <a:masterClrMapping/>
  </p:clrMapOvr>
  <p:transition spd="med">
    <p:fade thruBlk="1"/>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itle 2"/>
          <p:cNvSpPr>
            <a:spLocks noGrp="1" noChangeArrowheads="1"/>
          </p:cNvSpPr>
          <p:nvPr>
            <p:ph type="title" idx="4294967295"/>
          </p:nvPr>
        </p:nvSpPr>
        <p:spPr>
          <a:xfrm>
            <a:off x="611560" y="1556792"/>
            <a:ext cx="7772400" cy="1362075"/>
          </a:xfrm>
        </p:spPr>
        <p:txBody>
          <a:bodyPr anchor="t">
            <a:normAutofit fontScale="90000"/>
          </a:bodyPr>
          <a:lstStyle/>
          <a:p>
            <a:pPr algn="l"/>
            <a:r>
              <a:rPr lang="zh-CN" altLang="zh-CN" dirty="0">
                <a:solidFill>
                  <a:srgbClr val="FF0000"/>
                </a:solidFill>
                <a:sym typeface="Symbol" panose="05050102010706020507" charset="2"/>
              </a:rPr>
              <a:t>问题：假定有一个新病人，化验结果为正，是否应将病人断定为有癌症？</a:t>
            </a:r>
            <a:r>
              <a:rPr lang="zh-CN" altLang="zh-CN" dirty="0">
                <a:solidFill>
                  <a:schemeClr val="tx1"/>
                </a:solidFill>
                <a:sym typeface="Symbol" panose="05050102010706020507" charset="2"/>
              </a:rPr>
              <a:t>求后验概率P(cancer|+)和P(cancer|+)</a:t>
            </a:r>
          </a:p>
        </p:txBody>
      </p:sp>
    </p:spTree>
  </p:cSld>
  <p:clrMapOvr>
    <a:masterClrMapping/>
  </p:clrMapOvr>
  <p:transition spd="med">
    <p:fade thruBlk="1"/>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Oval 2"/>
          <p:cNvSpPr>
            <a:spLocks noChangeArrowheads="1"/>
          </p:cNvSpPr>
          <p:nvPr/>
        </p:nvSpPr>
        <p:spPr bwMode="auto">
          <a:xfrm>
            <a:off x="6266135" y="4052317"/>
            <a:ext cx="1546225" cy="955675"/>
          </a:xfrm>
          <a:prstGeom prst="ellipse">
            <a:avLst/>
          </a:prstGeom>
          <a:solidFill>
            <a:srgbClr val="FFFF00"/>
          </a:solidFill>
          <a:ln w="9525" cap="flat"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8195" name="Text Box 3"/>
          <p:cNvSpPr txBox="1">
            <a:spLocks noChangeArrowheads="1"/>
          </p:cNvSpPr>
          <p:nvPr/>
        </p:nvSpPr>
        <p:spPr bwMode="auto">
          <a:xfrm>
            <a:off x="2627313" y="933450"/>
            <a:ext cx="3503612"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4000" b="1">
                <a:solidFill>
                  <a:schemeClr val="accent2"/>
                </a:solidFill>
              </a:rPr>
              <a:t>贝叶斯定理</a:t>
            </a:r>
          </a:p>
        </p:txBody>
      </p:sp>
      <p:sp>
        <p:nvSpPr>
          <p:cNvPr id="8196" name="Text Box 4"/>
          <p:cNvSpPr txBox="1">
            <a:spLocks noChangeArrowheads="1"/>
          </p:cNvSpPr>
          <p:nvPr/>
        </p:nvSpPr>
        <p:spPr bwMode="auto">
          <a:xfrm>
            <a:off x="1187624" y="2105026"/>
            <a:ext cx="7107238"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dirty="0">
                <a:solidFill>
                  <a:schemeClr val="accent2"/>
                </a:solidFill>
              </a:rPr>
              <a:t>       解决上面的问题：已知某条件概率，如何得到两个事件交换后的概率，也就是在已知P(A|B)的情况下如何求得P(B|A)。</a:t>
            </a:r>
          </a:p>
        </p:txBody>
      </p:sp>
      <p:cxnSp>
        <p:nvCxnSpPr>
          <p:cNvPr id="8197" name="AutoShape 5"/>
          <p:cNvCxnSpPr>
            <a:cxnSpLocks noChangeShapeType="1"/>
          </p:cNvCxnSpPr>
          <p:nvPr/>
        </p:nvCxnSpPr>
        <p:spPr bwMode="auto">
          <a:xfrm flipV="1">
            <a:off x="1536328" y="3515841"/>
            <a:ext cx="534987" cy="592137"/>
          </a:xfrm>
          <a:prstGeom prst="straightConnector1">
            <a:avLst/>
          </a:prstGeom>
          <a:noFill/>
          <a:ln w="9525" cmpd="sng">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198" name="箭头 60"/>
          <p:cNvSpPr>
            <a:spLocks noChangeShapeType="1"/>
          </p:cNvSpPr>
          <p:nvPr/>
        </p:nvSpPr>
        <p:spPr bwMode="auto">
          <a:xfrm flipH="1" flipV="1">
            <a:off x="2593603" y="3538066"/>
            <a:ext cx="511175" cy="852487"/>
          </a:xfrm>
          <a:prstGeom prst="line">
            <a:avLst/>
          </a:prstGeom>
          <a:noFill/>
          <a:ln w="9525" cmpd="sng">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199" name="Oval 7"/>
          <p:cNvSpPr>
            <a:spLocks noChangeArrowheads="1"/>
          </p:cNvSpPr>
          <p:nvPr/>
        </p:nvSpPr>
        <p:spPr bwMode="auto">
          <a:xfrm>
            <a:off x="364753" y="4085753"/>
            <a:ext cx="1695450" cy="885825"/>
          </a:xfrm>
          <a:prstGeom prst="ellipse">
            <a:avLst/>
          </a:prstGeom>
          <a:solidFill>
            <a:schemeClr val="bg1"/>
          </a:solidFill>
          <a:ln w="9525"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8200" name="Oval 8"/>
          <p:cNvSpPr>
            <a:spLocks noChangeArrowheads="1"/>
          </p:cNvSpPr>
          <p:nvPr/>
        </p:nvSpPr>
        <p:spPr bwMode="auto">
          <a:xfrm>
            <a:off x="2377703" y="4392141"/>
            <a:ext cx="1546225" cy="955675"/>
          </a:xfrm>
          <a:prstGeom prst="ellipse">
            <a:avLst/>
          </a:prstGeom>
          <a:solidFill>
            <a:schemeClr val="bg1"/>
          </a:solidFill>
          <a:ln w="9525"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8201" name="Text Box 9"/>
          <p:cNvSpPr txBox="1">
            <a:spLocks noChangeArrowheads="1"/>
          </p:cNvSpPr>
          <p:nvPr/>
        </p:nvSpPr>
        <p:spPr bwMode="auto">
          <a:xfrm>
            <a:off x="602878" y="4323878"/>
            <a:ext cx="10683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b="1"/>
              <a:t>癌症</a:t>
            </a:r>
          </a:p>
        </p:txBody>
      </p:sp>
      <p:sp>
        <p:nvSpPr>
          <p:cNvPr id="8202" name="Text Box 10"/>
          <p:cNvSpPr txBox="1">
            <a:spLocks noChangeArrowheads="1"/>
          </p:cNvSpPr>
          <p:nvPr/>
        </p:nvSpPr>
        <p:spPr bwMode="auto">
          <a:xfrm>
            <a:off x="2670878" y="4406988"/>
            <a:ext cx="115887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b="1" dirty="0"/>
              <a:t>诊断正确</a:t>
            </a:r>
          </a:p>
        </p:txBody>
      </p:sp>
      <p:cxnSp>
        <p:nvCxnSpPr>
          <p:cNvPr id="8203" name="AutoShape 11"/>
          <p:cNvCxnSpPr>
            <a:cxnSpLocks noChangeShapeType="1"/>
          </p:cNvCxnSpPr>
          <p:nvPr/>
        </p:nvCxnSpPr>
        <p:spPr bwMode="auto">
          <a:xfrm flipV="1">
            <a:off x="5400947" y="3449067"/>
            <a:ext cx="534988" cy="592138"/>
          </a:xfrm>
          <a:prstGeom prst="straightConnector1">
            <a:avLst/>
          </a:prstGeom>
          <a:noFill/>
          <a:ln w="9525" cap="flat" cmpd="sng">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204" name="Oval 12"/>
          <p:cNvSpPr>
            <a:spLocks noChangeArrowheads="1"/>
          </p:cNvSpPr>
          <p:nvPr/>
        </p:nvSpPr>
        <p:spPr bwMode="auto">
          <a:xfrm>
            <a:off x="4318272" y="4084067"/>
            <a:ext cx="1774825" cy="876300"/>
          </a:xfrm>
          <a:prstGeom prst="ellipse">
            <a:avLst/>
          </a:prstGeom>
          <a:solidFill>
            <a:srgbClr val="FFFF00"/>
          </a:solidFill>
          <a:ln w="9525"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8205" name="Text Box 13"/>
          <p:cNvSpPr txBox="1">
            <a:spLocks noChangeArrowheads="1"/>
          </p:cNvSpPr>
          <p:nvPr/>
        </p:nvSpPr>
        <p:spPr bwMode="auto">
          <a:xfrm>
            <a:off x="4719400" y="4057367"/>
            <a:ext cx="1160462" cy="822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zh-CN" altLang="en-US" b="1" dirty="0"/>
              <a:t>诊断正确</a:t>
            </a:r>
          </a:p>
        </p:txBody>
      </p:sp>
      <p:sp>
        <p:nvSpPr>
          <p:cNvPr id="8206" name="Text Box 14"/>
          <p:cNvSpPr txBox="1">
            <a:spLocks noChangeArrowheads="1"/>
          </p:cNvSpPr>
          <p:nvPr/>
        </p:nvSpPr>
        <p:spPr bwMode="auto">
          <a:xfrm>
            <a:off x="6594747" y="4325367"/>
            <a:ext cx="106997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zh-CN" altLang="en-US" b="1"/>
              <a:t>癌症</a:t>
            </a:r>
          </a:p>
        </p:txBody>
      </p:sp>
      <p:sp>
        <p:nvSpPr>
          <p:cNvPr id="8207" name="箭头 72"/>
          <p:cNvSpPr>
            <a:spLocks noChangeShapeType="1"/>
          </p:cNvSpPr>
          <p:nvPr/>
        </p:nvSpPr>
        <p:spPr bwMode="auto">
          <a:xfrm flipH="1" flipV="1">
            <a:off x="6456635" y="3356992"/>
            <a:ext cx="603250" cy="660400"/>
          </a:xfrm>
          <a:prstGeom prst="line">
            <a:avLst/>
          </a:prstGeom>
          <a:noFill/>
          <a:ln w="9525" cmpd="sng">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ransition advClick="0"/>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zh-CN" altLang="en-US">
                <a:solidFill>
                  <a:schemeClr val="accent2"/>
                </a:solidFill>
              </a:rPr>
              <a:t>贝叶斯定理</a:t>
            </a:r>
          </a:p>
        </p:txBody>
      </p:sp>
      <p:sp>
        <p:nvSpPr>
          <p:cNvPr id="9219" name="Rectangle 3"/>
          <p:cNvSpPr>
            <a:spLocks noGrp="1" noChangeArrowheads="1"/>
          </p:cNvSpPr>
          <p:nvPr>
            <p:ph type="body" idx="1"/>
          </p:nvPr>
        </p:nvSpPr>
        <p:spPr/>
        <p:txBody>
          <a:bodyPr/>
          <a:lstStyle/>
          <a:p>
            <a:r>
              <a:rPr lang="zh-CN" altLang="zh-CN"/>
              <a:t>这里先解释什么是条件概率</a:t>
            </a:r>
          </a:p>
        </p:txBody>
      </p:sp>
      <p:graphicFrame>
        <p:nvGraphicFramePr>
          <p:cNvPr id="9220" name="Object 4"/>
          <p:cNvGraphicFramePr>
            <a:graphicFrameLocks noChangeAspect="1"/>
          </p:cNvGraphicFramePr>
          <p:nvPr/>
        </p:nvGraphicFramePr>
        <p:xfrm>
          <a:off x="577850" y="2752725"/>
          <a:ext cx="1276350" cy="671513"/>
        </p:xfrm>
        <a:graphic>
          <a:graphicData uri="http://schemas.openxmlformats.org/presentationml/2006/ole">
            <mc:AlternateContent xmlns:mc="http://schemas.openxmlformats.org/markup-compatibility/2006">
              <mc:Choice xmlns:v="urn:schemas-microsoft-com:vml" Requires="v">
                <p:oleObj r:id="rId2" imgW="11582400" imgH="6096000" progId="Equation.3">
                  <p:embed/>
                </p:oleObj>
              </mc:Choice>
              <mc:Fallback>
                <p:oleObj r:id="rId2" imgW="11582400" imgH="6096000" progId="Equation.3">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7850" y="2752725"/>
                        <a:ext cx="1276350" cy="6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221" name="Text Box 5"/>
          <p:cNvSpPr txBox="1">
            <a:spLocks noChangeArrowheads="1"/>
          </p:cNvSpPr>
          <p:nvPr/>
        </p:nvSpPr>
        <p:spPr bwMode="auto">
          <a:xfrm>
            <a:off x="2012950" y="2843213"/>
            <a:ext cx="6197600" cy="82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b="1">
                <a:solidFill>
                  <a:schemeClr val="accent2"/>
                </a:solidFill>
              </a:rPr>
              <a:t>在事情B发生的条件下A发生的条件概率，其求解公式为</a:t>
            </a:r>
          </a:p>
        </p:txBody>
      </p:sp>
      <p:graphicFrame>
        <p:nvGraphicFramePr>
          <p:cNvPr id="9222" name="Object 6"/>
          <p:cNvGraphicFramePr>
            <a:graphicFrameLocks noChangeAspect="1"/>
          </p:cNvGraphicFramePr>
          <p:nvPr/>
        </p:nvGraphicFramePr>
        <p:xfrm>
          <a:off x="1443038" y="3889375"/>
          <a:ext cx="3367087" cy="933450"/>
        </p:xfrm>
        <a:graphic>
          <a:graphicData uri="http://schemas.openxmlformats.org/presentationml/2006/ole">
            <mc:AlternateContent xmlns:mc="http://schemas.openxmlformats.org/markup-compatibility/2006">
              <mc:Choice xmlns:v="urn:schemas-microsoft-com:vml" Requires="v">
                <p:oleObj r:id="rId4" imgW="25298400" imgH="10058400" progId="Equation.3">
                  <p:embed/>
                </p:oleObj>
              </mc:Choice>
              <mc:Fallback>
                <p:oleObj r:id="rId4" imgW="25298400" imgH="10058400"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43038" y="3889375"/>
                        <a:ext cx="3367087"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223" name="Object 7"/>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r:id="rId6" imgW="2743200" imgH="5181600" progId="Equation.3">
                  <p:embed/>
                </p:oleObj>
              </mc:Choice>
              <mc:Fallback>
                <p:oleObj r:id="rId6" imgW="2743200" imgH="5181600" progId="Equation.3">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14800" y="3321050"/>
                        <a:ext cx="9144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advClick="0"/>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AutoShape 2"/>
          <p:cNvSpPr>
            <a:spLocks noGrp="1" noChangeArrowheads="1"/>
          </p:cNvSpPr>
          <p:nvPr>
            <p:ph type="ctrTitle"/>
          </p:nvPr>
        </p:nvSpPr>
        <p:spPr/>
        <p:txBody>
          <a:bodyPr vert="horz" wrap="square" lIns="91440" tIns="45720" rIns="91440" bIns="45720" numCol="1" anchor="ctr" anchorCtr="0" compatLnSpc="1"/>
          <a:lstStyle/>
          <a:p>
            <a:pPr marL="342900" indent="-342900" eaLnBrk="1" hangingPunct="1">
              <a:lnSpc>
                <a:spcPct val="80000"/>
              </a:lnSpc>
              <a:buClrTx/>
              <a:buSzTx/>
              <a:buFontTx/>
            </a:pPr>
            <a:r>
              <a:rPr lang="zh-CN" altLang="en-US" sz="4800" dirty="0">
                <a:solidFill>
                  <a:srgbClr val="990033"/>
                </a:solidFill>
                <a:effectLst>
                  <a:outerShdw blurRad="38100" dist="38100" dir="2700000">
                    <a:srgbClr val="000000"/>
                  </a:outerShdw>
                </a:effectLst>
                <a:latin typeface="+mj-lt"/>
                <a:ea typeface="+mj-ea"/>
                <a:cs typeface="宋体" pitchFamily="2" charset="-122"/>
              </a:rPr>
              <a:t>基于规则的分类</a:t>
            </a:r>
          </a:p>
        </p:txBody>
      </p:sp>
      <p:sp>
        <p:nvSpPr>
          <p:cNvPr id="2" name="副标题 1"/>
          <p:cNvSpPr>
            <a:spLocks noGrp="1"/>
          </p:cNvSpPr>
          <p:nvPr>
            <p:ph type="subTitle" idx="1"/>
          </p:nvPr>
        </p:nvSpPr>
        <p:spPr/>
        <p:txBody>
          <a:bodyPr/>
          <a:lstStyle/>
          <a:p>
            <a:endParaRPr lang="zh-CN" altLang="en-US"/>
          </a:p>
        </p:txBody>
      </p:sp>
    </p:spTree>
  </p:cSld>
  <p:clrMapOvr>
    <a:masterClrMapping/>
  </p:clrMapOvr>
  <p:transition advClick="0"/>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zh-CN" altLang="en-US"/>
              <a:t>贝叶斯定理</a:t>
            </a:r>
          </a:p>
        </p:txBody>
      </p:sp>
      <p:sp>
        <p:nvSpPr>
          <p:cNvPr id="10243" name="Rectangle 3"/>
          <p:cNvSpPr>
            <a:spLocks noGrp="1" noChangeArrowheads="1"/>
          </p:cNvSpPr>
          <p:nvPr>
            <p:ph type="body" idx="1"/>
          </p:nvPr>
        </p:nvSpPr>
        <p:spPr/>
        <p:txBody>
          <a:bodyPr/>
          <a:lstStyle/>
          <a:p>
            <a:r>
              <a:rPr lang="zh-CN" altLang="en-US" sz="3200" dirty="0"/>
              <a:t>贝叶斯定理的意义在于，我们在生活中经常遇到这种情况：我们可以很容易直接得出P(A|B)，P(B|A)则很难直接得出，但我们更关心P(B|A)，贝叶斯定理就为我们打通从P(A|B)获得P(B|A)的道路。</a:t>
            </a:r>
          </a:p>
          <a:p>
            <a:endParaRPr lang="zh-CN" altLang="en-US" dirty="0"/>
          </a:p>
        </p:txBody>
      </p:sp>
    </p:spTree>
  </p:cSld>
  <p:clrMapOvr>
    <a:masterClrMapping/>
  </p:clrMapOvr>
  <p:transition advClick="0"/>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a:t>贝叶斯定理</a:t>
            </a:r>
          </a:p>
        </p:txBody>
      </p:sp>
      <p:sp>
        <p:nvSpPr>
          <p:cNvPr id="11268" name="Text Box 4"/>
          <p:cNvSpPr txBox="1">
            <a:spLocks noChangeArrowheads="1"/>
          </p:cNvSpPr>
          <p:nvPr/>
        </p:nvSpPr>
        <p:spPr bwMode="auto">
          <a:xfrm>
            <a:off x="750888" y="2058988"/>
            <a:ext cx="6765925" cy="1309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4000">
                <a:solidFill>
                  <a:srgbClr val="FF0000"/>
                </a:solidFill>
              </a:rPr>
              <a:t>下面不加证明给出贝叶斯定理公式</a:t>
            </a:r>
          </a:p>
        </p:txBody>
      </p:sp>
      <p:pic>
        <p:nvPicPr>
          <p:cNvPr id="2" name="图片 1"/>
          <p:cNvPicPr>
            <a:picLocks noChangeAspect="1"/>
          </p:cNvPicPr>
          <p:nvPr/>
        </p:nvPicPr>
        <p:blipFill>
          <a:blip r:embed="rId2"/>
          <a:stretch>
            <a:fillRect/>
          </a:stretch>
        </p:blipFill>
        <p:spPr>
          <a:xfrm>
            <a:off x="2483768" y="3933056"/>
            <a:ext cx="3594100" cy="1409700"/>
          </a:xfrm>
          <a:prstGeom prst="rect">
            <a:avLst/>
          </a:prstGeom>
        </p:spPr>
      </p:pic>
    </p:spTree>
  </p:cSld>
  <p:clrMapOvr>
    <a:masterClrMapping/>
  </p:clrMapOvr>
  <p:transition advClick="0"/>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zh-CN" altLang="en-US"/>
              <a:t>机器语言中的定义</a:t>
            </a:r>
          </a:p>
        </p:txBody>
      </p:sp>
      <p:graphicFrame>
        <p:nvGraphicFramePr>
          <p:cNvPr id="12291" name="Object 3"/>
          <p:cNvGraphicFramePr>
            <a:graphicFrameLocks noChangeAspect="1"/>
          </p:cNvGraphicFramePr>
          <p:nvPr/>
        </p:nvGraphicFramePr>
        <p:xfrm>
          <a:off x="849313" y="2219325"/>
          <a:ext cx="1071562" cy="612775"/>
        </p:xfrm>
        <a:graphic>
          <a:graphicData uri="http://schemas.openxmlformats.org/presentationml/2006/ole">
            <mc:AlternateContent xmlns:mc="http://schemas.openxmlformats.org/markup-compatibility/2006">
              <mc:Choice xmlns:v="urn:schemas-microsoft-com:vml" Requires="v">
                <p:oleObj r:id="rId2" imgW="8534400" imgH="4876800" progId="Equation.3">
                  <p:embed/>
                </p:oleObj>
              </mc:Choice>
              <mc:Fallback>
                <p:oleObj r:id="rId2" imgW="8534400" imgH="4876800" progId="Equation.3">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9313" y="2219325"/>
                        <a:ext cx="1071562"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292" name="Text Box 4"/>
          <p:cNvSpPr txBox="1">
            <a:spLocks noChangeArrowheads="1"/>
          </p:cNvSpPr>
          <p:nvPr/>
        </p:nvSpPr>
        <p:spPr bwMode="auto">
          <a:xfrm>
            <a:off x="2483768" y="2044005"/>
            <a:ext cx="5583237"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dirty="0"/>
              <a:t>表示在没有训练数据前假设A拥有的初始概率。P(A)被称为A的先验概率.</a:t>
            </a:r>
          </a:p>
        </p:txBody>
      </p:sp>
      <p:graphicFrame>
        <p:nvGraphicFramePr>
          <p:cNvPr id="12293" name="Object 5"/>
          <p:cNvGraphicFramePr>
            <a:graphicFrameLocks noChangeAspect="1"/>
          </p:cNvGraphicFramePr>
          <p:nvPr/>
        </p:nvGraphicFramePr>
        <p:xfrm>
          <a:off x="838200" y="3730625"/>
          <a:ext cx="1339850" cy="706438"/>
        </p:xfrm>
        <a:graphic>
          <a:graphicData uri="http://schemas.openxmlformats.org/presentationml/2006/ole">
            <mc:AlternateContent xmlns:mc="http://schemas.openxmlformats.org/markup-compatibility/2006">
              <mc:Choice xmlns:v="urn:schemas-microsoft-com:vml" Requires="v">
                <p:oleObj r:id="rId4" imgW="11582400" imgH="6096000" progId="Equation.3">
                  <p:embed/>
                </p:oleObj>
              </mc:Choice>
              <mc:Fallback>
                <p:oleObj r:id="rId4" imgW="11582400" imgH="609600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3730625"/>
                        <a:ext cx="1339850" cy="70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294" name="Text Box 6"/>
          <p:cNvSpPr txBox="1">
            <a:spLocks noChangeArrowheads="1"/>
          </p:cNvSpPr>
          <p:nvPr/>
        </p:nvSpPr>
        <p:spPr bwMode="auto">
          <a:xfrm>
            <a:off x="2670316" y="3645024"/>
            <a:ext cx="5060950" cy="28500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dirty="0"/>
              <a:t>P(A|B)表示假设B成立时A的概率</a:t>
            </a:r>
          </a:p>
          <a:p>
            <a:r>
              <a:rPr lang="zh-CN" altLang="en-US" dirty="0"/>
              <a:t>机器学习中我们关心的是P(B|A)，即给定A时B的成立的概率，称为B的后验概率</a:t>
            </a:r>
          </a:p>
          <a:p>
            <a:r>
              <a:rPr lang="zh-CN" altLang="en-US" dirty="0">
                <a:solidFill>
                  <a:srgbClr val="FFFF00"/>
                </a:solidFill>
              </a:rPr>
              <a:t>，</a:t>
            </a:r>
          </a:p>
        </p:txBody>
      </p:sp>
    </p:spTree>
  </p:cSld>
  <p:clrMapOvr>
    <a:masterClrMapping/>
  </p:clrMapOvr>
  <p:transition advClick="0"/>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3"/>
          <p:cNvSpPr txBox="1">
            <a:spLocks noChangeArrowheads="1"/>
          </p:cNvSpPr>
          <p:nvPr/>
        </p:nvSpPr>
        <p:spPr bwMode="auto">
          <a:xfrm>
            <a:off x="2092325" y="1000125"/>
            <a:ext cx="46513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4000" dirty="0"/>
              <a:t>贝叶斯定理的解释</a:t>
            </a:r>
          </a:p>
        </p:txBody>
      </p:sp>
      <p:sp>
        <p:nvSpPr>
          <p:cNvPr id="13316" name="Text Box 4"/>
          <p:cNvSpPr txBox="1">
            <a:spLocks noChangeArrowheads="1"/>
          </p:cNvSpPr>
          <p:nvPr/>
        </p:nvSpPr>
        <p:spPr bwMode="auto">
          <a:xfrm>
            <a:off x="1216025" y="3116263"/>
            <a:ext cx="70183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a:t>  </a:t>
            </a:r>
          </a:p>
        </p:txBody>
      </p:sp>
      <p:sp>
        <p:nvSpPr>
          <p:cNvPr id="13317" name="Text Box 5"/>
          <p:cNvSpPr txBox="1">
            <a:spLocks noChangeArrowheads="1"/>
          </p:cNvSpPr>
          <p:nvPr/>
        </p:nvSpPr>
        <p:spPr bwMode="auto">
          <a:xfrm>
            <a:off x="1524000" y="3355975"/>
            <a:ext cx="6596063"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dirty="0"/>
              <a:t>       P(B|A)随着P(B)和P(A|B)的增长而增长，随着P(A)的增长而减少，即如果A独立于B时被观察到的可能性越大，那么B对A的支持度越小.</a:t>
            </a:r>
          </a:p>
        </p:txBody>
      </p:sp>
      <p:pic>
        <p:nvPicPr>
          <p:cNvPr id="11" name="图片 10"/>
          <p:cNvPicPr>
            <a:picLocks noChangeAspect="1"/>
          </p:cNvPicPr>
          <p:nvPr/>
        </p:nvPicPr>
        <p:blipFill>
          <a:blip r:embed="rId2"/>
          <a:stretch>
            <a:fillRect/>
          </a:stretch>
        </p:blipFill>
        <p:spPr>
          <a:xfrm>
            <a:off x="2555776" y="1757581"/>
            <a:ext cx="3594100" cy="1409700"/>
          </a:xfrm>
          <a:prstGeom prst="rect">
            <a:avLst/>
          </a:prstGeom>
        </p:spPr>
      </p:pic>
    </p:spTree>
  </p:cSld>
  <p:clrMapOvr>
    <a:masterClrMapping/>
  </p:clrMapOvr>
  <p:transition advClick="0"/>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628650" y="197485"/>
            <a:ext cx="7886700" cy="639227"/>
          </a:xfrm>
        </p:spPr>
        <p:txBody>
          <a:bodyPr/>
          <a:lstStyle/>
          <a:p>
            <a:r>
              <a:rPr lang="zh-CN" altLang="en-US" dirty="0"/>
              <a:t>朴素贝叶斯分类器</a:t>
            </a:r>
          </a:p>
        </p:txBody>
      </p:sp>
      <p:sp>
        <p:nvSpPr>
          <p:cNvPr id="16387" name="Text Box 3"/>
          <p:cNvSpPr txBox="1">
            <a:spLocks noChangeArrowheads="1"/>
          </p:cNvSpPr>
          <p:nvPr/>
        </p:nvSpPr>
        <p:spPr bwMode="auto">
          <a:xfrm>
            <a:off x="683568" y="1151284"/>
            <a:ext cx="271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zh-CN"/>
              <a:t>1、条件独立性</a:t>
            </a:r>
          </a:p>
        </p:txBody>
      </p:sp>
      <p:sp>
        <p:nvSpPr>
          <p:cNvPr id="16388" name="Text Box 4"/>
          <p:cNvSpPr txBox="1">
            <a:spLocks noChangeArrowheads="1"/>
          </p:cNvSpPr>
          <p:nvPr/>
        </p:nvSpPr>
        <p:spPr bwMode="auto">
          <a:xfrm>
            <a:off x="688974" y="1952625"/>
            <a:ext cx="8131497"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zh-CN" dirty="0"/>
              <a:t>给定类标号y，朴素贝叶斯分类器在估计类条件概率时假设属性之间条件独立。条件独立假设可以形式化的表达如下：</a:t>
            </a:r>
          </a:p>
        </p:txBody>
      </p:sp>
      <p:graphicFrame>
        <p:nvGraphicFramePr>
          <p:cNvPr id="16389" name="Object 5"/>
          <p:cNvGraphicFramePr>
            <a:graphicFrameLocks noChangeAspect="1"/>
          </p:cNvGraphicFramePr>
          <p:nvPr/>
        </p:nvGraphicFramePr>
        <p:xfrm>
          <a:off x="4114800" y="3321050"/>
          <a:ext cx="165100" cy="177800"/>
        </p:xfrm>
        <a:graphic>
          <a:graphicData uri="http://schemas.openxmlformats.org/presentationml/2006/ole">
            <mc:AlternateContent xmlns:mc="http://schemas.openxmlformats.org/markup-compatibility/2006">
              <mc:Choice xmlns:v="urn:schemas-microsoft-com:vml" Requires="v">
                <p:oleObj r:id="rId2" imgW="3962400" imgH="4267200" progId="Equation.3">
                  <p:embed/>
                </p:oleObj>
              </mc:Choice>
              <mc:Fallback>
                <p:oleObj r:id="rId2" imgW="3962400" imgH="4267200" progId="Equation.3">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4800" y="3321050"/>
                        <a:ext cx="165100"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390" name="Object 6"/>
          <p:cNvGraphicFramePr>
            <a:graphicFrameLocks noChangeAspect="1"/>
          </p:cNvGraphicFramePr>
          <p:nvPr/>
        </p:nvGraphicFramePr>
        <p:xfrm>
          <a:off x="952500" y="3594824"/>
          <a:ext cx="3619500" cy="931863"/>
        </p:xfrm>
        <a:graphic>
          <a:graphicData uri="http://schemas.openxmlformats.org/presentationml/2006/ole">
            <mc:AlternateContent xmlns:mc="http://schemas.openxmlformats.org/markup-compatibility/2006">
              <mc:Choice xmlns:v="urn:schemas-microsoft-com:vml" Requires="v">
                <p:oleObj r:id="rId4" imgW="45720000" imgH="10363200" progId="Equation.3">
                  <p:embed/>
                </p:oleObj>
              </mc:Choice>
              <mc:Fallback>
                <p:oleObj r:id="rId4" imgW="45720000" imgH="10363200"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52500" y="3594824"/>
                        <a:ext cx="3619500" cy="931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391" name="Text Box 7"/>
          <p:cNvSpPr txBox="1">
            <a:spLocks noChangeArrowheads="1"/>
          </p:cNvSpPr>
          <p:nvPr/>
        </p:nvSpPr>
        <p:spPr bwMode="auto">
          <a:xfrm>
            <a:off x="822324" y="4706045"/>
            <a:ext cx="8131497"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zh-CN" dirty="0"/>
              <a:t>其中每个训练样本可用一个属性向量X=(x1,x2,x3,„,xn)表示，各个属性之间条件独立。 </a:t>
            </a:r>
          </a:p>
        </p:txBody>
      </p:sp>
    </p:spTree>
  </p:cSld>
  <p:clrMapOvr>
    <a:masterClrMapping/>
  </p:clrMapOvr>
  <p:transition advClick="0"/>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628650" y="197485"/>
            <a:ext cx="7886700" cy="639227"/>
          </a:xfrm>
        </p:spPr>
        <p:txBody>
          <a:bodyPr/>
          <a:lstStyle/>
          <a:p>
            <a:r>
              <a:rPr lang="zh-CN" altLang="en-US" dirty="0"/>
              <a:t>朴素贝叶斯分类器</a:t>
            </a:r>
          </a:p>
        </p:txBody>
      </p:sp>
      <p:sp>
        <p:nvSpPr>
          <p:cNvPr id="17411" name="Rectangle 3"/>
          <p:cNvSpPr>
            <a:spLocks noGrp="1" noChangeArrowheads="1"/>
          </p:cNvSpPr>
          <p:nvPr>
            <p:ph type="body" idx="1"/>
          </p:nvPr>
        </p:nvSpPr>
        <p:spPr>
          <a:xfrm>
            <a:off x="662302" y="1204284"/>
            <a:ext cx="7772400" cy="889000"/>
          </a:xfrm>
        </p:spPr>
        <p:txBody>
          <a:bodyPr/>
          <a:lstStyle/>
          <a:p>
            <a:r>
              <a:rPr lang="zh-CN" altLang="en-US" sz="2400" dirty="0"/>
              <a:t>比如，对于一篇文章</a:t>
            </a:r>
            <a:r>
              <a:rPr lang="zh-CN" altLang="en-US" sz="2400" dirty="0">
                <a:latin typeface="Arial" panose="020B0604020202090204" pitchFamily="34" charset="0"/>
              </a:rPr>
              <a:t>“</a:t>
            </a:r>
            <a:r>
              <a:rPr lang="zh-CN" altLang="en-US" sz="2400" dirty="0"/>
              <a:t>Good good study,Day day up.</a:t>
            </a:r>
            <a:r>
              <a:rPr lang="zh-CN" altLang="en-US" sz="2400" dirty="0">
                <a:latin typeface="Arial" panose="020B0604020202090204" pitchFamily="34" charset="0"/>
              </a:rPr>
              <a:t>”</a:t>
            </a:r>
            <a:endParaRPr lang="zh-CN" altLang="en-US" sz="2400" dirty="0"/>
          </a:p>
          <a:p>
            <a:pPr algn="ctr"/>
            <a:r>
              <a:rPr lang="zh-CN" altLang="en-US" sz="1800" dirty="0"/>
              <a:t>                     </a:t>
            </a:r>
          </a:p>
        </p:txBody>
      </p:sp>
      <p:sp>
        <p:nvSpPr>
          <p:cNvPr id="17412" name="Text Box 4"/>
          <p:cNvSpPr txBox="1">
            <a:spLocks noChangeArrowheads="1"/>
          </p:cNvSpPr>
          <p:nvPr/>
        </p:nvSpPr>
        <p:spPr bwMode="auto">
          <a:xfrm>
            <a:off x="763689" y="1922942"/>
            <a:ext cx="7745413"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dirty="0"/>
              <a:t>用一个文本特征向量来表示：</a:t>
            </a:r>
          </a:p>
          <a:p>
            <a:r>
              <a:rPr lang="zh-CN" altLang="en-US" dirty="0"/>
              <a:t>x=(Good, good, study, Day, day , up)。</a:t>
            </a:r>
          </a:p>
        </p:txBody>
      </p:sp>
      <p:sp>
        <p:nvSpPr>
          <p:cNvPr id="17413" name="Text Box 5"/>
          <p:cNvSpPr txBox="1">
            <a:spLocks noChangeArrowheads="1"/>
          </p:cNvSpPr>
          <p:nvPr/>
        </p:nvSpPr>
        <p:spPr bwMode="auto">
          <a:xfrm>
            <a:off x="662302" y="3573016"/>
            <a:ext cx="8064896" cy="23329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zh-CN" dirty="0"/>
              <a:t>一般各个词语之间肯定不是相互独立的，有一定的上下文联系。但在朴素贝叶斯文本分类时，我们假设个单词之间没有联系，可以用一个文本特征向量来表示这篇文章，这就是“朴素”的来历。</a:t>
            </a:r>
          </a:p>
          <a:p>
            <a:endParaRPr lang="zh-CN" altLang="zh-CN" dirty="0"/>
          </a:p>
        </p:txBody>
      </p:sp>
    </p:spTree>
  </p:cSld>
  <p:clrMapOvr>
    <a:masterClrMapping/>
  </p:clrMapOvr>
  <p:transition advClick="0"/>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zh-CN" altLang="zh-CN"/>
              <a:t>朴素贝叶斯如何工作 </a:t>
            </a:r>
          </a:p>
        </p:txBody>
      </p:sp>
      <p:sp>
        <p:nvSpPr>
          <p:cNvPr id="18435" name="Rectangle 3"/>
          <p:cNvSpPr>
            <a:spLocks noGrp="1" noChangeArrowheads="1"/>
          </p:cNvSpPr>
          <p:nvPr>
            <p:ph type="body" idx="1"/>
          </p:nvPr>
        </p:nvSpPr>
        <p:spPr/>
        <p:txBody>
          <a:bodyPr/>
          <a:lstStyle/>
          <a:p>
            <a:r>
              <a:rPr lang="zh-CN" altLang="zh-CN"/>
              <a:t>有了条件独立假设，就不必计算X和Y的每一种组合的类条件概率，只需对给定的Y，计算每个xi的条件概率。后一种方法更实用，因为它不需要很大的训练集就能获得较好的概率估计。</a:t>
            </a:r>
          </a:p>
        </p:txBody>
      </p:sp>
    </p:spTree>
  </p:cSld>
  <p:clrMapOvr>
    <a:masterClrMapping/>
  </p:clrMapOvr>
  <p:transition advClick="0"/>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zh-CN" altLang="zh-CN"/>
              <a:t>估计分类属性的条件概率</a:t>
            </a:r>
          </a:p>
        </p:txBody>
      </p:sp>
      <p:sp>
        <p:nvSpPr>
          <p:cNvPr id="19459" name="Rectangle 3"/>
          <p:cNvSpPr>
            <a:spLocks noGrp="1" noChangeArrowheads="1"/>
          </p:cNvSpPr>
          <p:nvPr>
            <p:ph type="body" idx="1"/>
          </p:nvPr>
        </p:nvSpPr>
        <p:spPr/>
        <p:txBody>
          <a:bodyPr/>
          <a:lstStyle/>
          <a:p>
            <a:r>
              <a:rPr lang="zh-CN" altLang="zh-CN"/>
              <a:t>P(xi|Y=y)怎么计算呢？它一般根据类别y下包含属性xi的实例的比例来估计。以文本分类为例，xi表示一个单词，P(xi|Y=y)=包含该类别下包含单词的xi的文章总数/ 该类别下的文章总数。</a:t>
            </a:r>
          </a:p>
        </p:txBody>
      </p:sp>
    </p:spTree>
  </p:cSld>
  <p:clrMapOvr>
    <a:masterClrMapping/>
  </p:clrMapOvr>
  <p:transition advClick="0"/>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zh-CN" altLang="zh-CN"/>
              <a:t>贝叶斯分类器举例</a:t>
            </a:r>
          </a:p>
        </p:txBody>
      </p:sp>
      <p:sp>
        <p:nvSpPr>
          <p:cNvPr id="20483" name="Rectangle 3"/>
          <p:cNvSpPr>
            <a:spLocks noGrp="1" noChangeArrowheads="1"/>
          </p:cNvSpPr>
          <p:nvPr>
            <p:ph type="body" sz="half" idx="1"/>
          </p:nvPr>
        </p:nvSpPr>
        <p:spPr>
          <a:xfrm>
            <a:off x="228600" y="1447800"/>
            <a:ext cx="3195638" cy="4114800"/>
          </a:xfrm>
        </p:spPr>
        <p:txBody>
          <a:bodyPr/>
          <a:lstStyle/>
          <a:p>
            <a:pPr marL="0" indent="0"/>
            <a:r>
              <a:rPr lang="zh-CN" altLang="en-US" sz="2000" dirty="0"/>
              <a:t>假设给定了如下训练样本数据，我们学习的目标是根据给定的天气状况判断你对PlayTennis这个请求的回答是Yes还是No。</a:t>
            </a:r>
          </a:p>
        </p:txBody>
      </p:sp>
      <p:graphicFrame>
        <p:nvGraphicFramePr>
          <p:cNvPr id="20484" name="Group 4"/>
          <p:cNvGraphicFramePr>
            <a:graphicFrameLocks noGrp="1"/>
          </p:cNvGraphicFramePr>
          <p:nvPr>
            <p:ph sz="half" idx="2"/>
          </p:nvPr>
        </p:nvGraphicFramePr>
        <p:xfrm>
          <a:off x="3748159" y="1052736"/>
          <a:ext cx="5040561" cy="5147310"/>
        </p:xfrm>
        <a:graphic>
          <a:graphicData uri="http://schemas.openxmlformats.org/drawingml/2006/table">
            <a:tbl>
              <a:tblPr/>
              <a:tblGrid>
                <a:gridCol w="576064">
                  <a:extLst>
                    <a:ext uri="{9D8B030D-6E8A-4147-A177-3AD203B41FA5}">
                      <a16:colId xmlns:a16="http://schemas.microsoft.com/office/drawing/2014/main" val="20000"/>
                    </a:ext>
                  </a:extLst>
                </a:gridCol>
                <a:gridCol w="1097790">
                  <a:extLst>
                    <a:ext uri="{9D8B030D-6E8A-4147-A177-3AD203B41FA5}">
                      <a16:colId xmlns:a16="http://schemas.microsoft.com/office/drawing/2014/main" val="20001"/>
                    </a:ext>
                  </a:extLst>
                </a:gridCol>
                <a:gridCol w="856876">
                  <a:extLst>
                    <a:ext uri="{9D8B030D-6E8A-4147-A177-3AD203B41FA5}">
                      <a16:colId xmlns:a16="http://schemas.microsoft.com/office/drawing/2014/main" val="20002"/>
                    </a:ext>
                  </a:extLst>
                </a:gridCol>
                <a:gridCol w="835977">
                  <a:extLst>
                    <a:ext uri="{9D8B030D-6E8A-4147-A177-3AD203B41FA5}">
                      <a16:colId xmlns:a16="http://schemas.microsoft.com/office/drawing/2014/main" val="20003"/>
                    </a:ext>
                  </a:extLst>
                </a:gridCol>
                <a:gridCol w="837877">
                  <a:extLst>
                    <a:ext uri="{9D8B030D-6E8A-4147-A177-3AD203B41FA5}">
                      <a16:colId xmlns:a16="http://schemas.microsoft.com/office/drawing/2014/main" val="20004"/>
                    </a:ext>
                  </a:extLst>
                </a:gridCol>
                <a:gridCol w="835977">
                  <a:extLst>
                    <a:ext uri="{9D8B030D-6E8A-4147-A177-3AD203B41FA5}">
                      <a16:colId xmlns:a16="http://schemas.microsoft.com/office/drawing/2014/main" val="20005"/>
                    </a:ext>
                  </a:extLst>
                </a:gridCol>
              </a:tblGrid>
              <a:tr h="396875">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dirty="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Day</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Outlook</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Temperature</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Humidity</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Wind</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PlayTennis</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0"/>
                  </a:ext>
                </a:extLst>
              </a:tr>
              <a:tr h="244475">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D1</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dirty="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Sunny</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Hot</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High</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Weak</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No</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244475">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D2</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dirty="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Sunny</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dirty="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Hot</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High</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Strong</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No</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r h="393700">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D3</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Overcast</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dirty="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Hot</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High</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Weak</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Yes</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r h="244475">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D4</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Rain</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dirty="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Mild</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dirty="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High</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Weak</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Yes</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4"/>
                  </a:ext>
                </a:extLst>
              </a:tr>
              <a:tr h="244475">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D5</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Rain</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Cool</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dirty="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Normal</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Weak</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Yes</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5"/>
                  </a:ext>
                </a:extLst>
              </a:tr>
              <a:tr h="244475">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D6</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Rain</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Cool</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dirty="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Normal</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Strong</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No</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6"/>
                  </a:ext>
                </a:extLst>
              </a:tr>
              <a:tr h="396875">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D7</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Overcast</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Cool</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dirty="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Normal</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Strong</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Yes</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7"/>
                  </a:ext>
                </a:extLst>
              </a:tr>
              <a:tr h="244475">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D8</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Sunny</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Mild</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dirty="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High</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dirty="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Weak</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No</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8"/>
                  </a:ext>
                </a:extLst>
              </a:tr>
              <a:tr h="244475">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D9</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Sunny</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Cool</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Normal</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dirty="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Weak</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Yes</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9"/>
                  </a:ext>
                </a:extLst>
              </a:tr>
              <a:tr h="244475">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D10</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Rain</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Mild</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Normal</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dirty="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Weak</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Yes</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10"/>
                  </a:ext>
                </a:extLst>
              </a:tr>
              <a:tr h="244475">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D11</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Sunny</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Mild</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Normal</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dirty="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Strong</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Yes</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11"/>
                  </a:ext>
                </a:extLst>
              </a:tr>
              <a:tr h="396875">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D12</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Overcast</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Mild</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High</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dirty="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Strong</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Yes</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12"/>
                  </a:ext>
                </a:extLst>
              </a:tr>
              <a:tr h="393700">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D13</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Overcast</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Hot</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Normal</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Weak</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dirty="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Yes</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13"/>
                  </a:ext>
                </a:extLst>
              </a:tr>
              <a:tr h="244475">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D14</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Rain</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Mild</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High</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Strong</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dirty="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No</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14"/>
                  </a:ext>
                </a:extLst>
              </a:tr>
            </a:tbl>
          </a:graphicData>
        </a:graphic>
      </p:graphicFrame>
      <p:graphicFrame>
        <p:nvGraphicFramePr>
          <p:cNvPr id="20776" name="Object 296"/>
          <p:cNvGraphicFramePr>
            <a:graphicFrameLocks noChangeAspect="1"/>
          </p:cNvGraphicFramePr>
          <p:nvPr/>
        </p:nvGraphicFramePr>
        <p:xfrm>
          <a:off x="228600" y="3467707"/>
          <a:ext cx="3116263" cy="528638"/>
        </p:xfrm>
        <a:graphic>
          <a:graphicData uri="http://schemas.openxmlformats.org/presentationml/2006/ole">
            <mc:AlternateContent xmlns:mc="http://schemas.openxmlformats.org/markup-compatibility/2006">
              <mc:Choice xmlns:v="urn:schemas-microsoft-com:vml" Requires="v">
                <p:oleObj r:id="rId2" imgW="28041600" imgH="4876800" progId="Equation.3">
                  <p:embed/>
                </p:oleObj>
              </mc:Choice>
              <mc:Fallback>
                <p:oleObj r:id="rId2" imgW="28041600" imgH="4876800" progId="Equation.3">
                  <p:embed/>
                  <p:pic>
                    <p:nvPicPr>
                      <p:cNvPr id="0" name="Object 29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3467707"/>
                        <a:ext cx="3116263" cy="52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777" name="Object 297"/>
          <p:cNvGraphicFramePr>
            <a:graphicFrameLocks noChangeAspect="1"/>
          </p:cNvGraphicFramePr>
          <p:nvPr/>
        </p:nvGraphicFramePr>
        <p:xfrm>
          <a:off x="204137" y="4161259"/>
          <a:ext cx="2901950" cy="539750"/>
        </p:xfrm>
        <a:graphic>
          <a:graphicData uri="http://schemas.openxmlformats.org/presentationml/2006/ole">
            <mc:AlternateContent xmlns:mc="http://schemas.openxmlformats.org/markup-compatibility/2006">
              <mc:Choice xmlns:v="urn:schemas-microsoft-com:vml" Requires="v">
                <p:oleObj r:id="rId4" imgW="26212800" imgH="4876800" progId="Equation.3">
                  <p:embed/>
                </p:oleObj>
              </mc:Choice>
              <mc:Fallback>
                <p:oleObj r:id="rId4" imgW="26212800" imgH="4876800" progId="Equation.3">
                  <p:embed/>
                  <p:pic>
                    <p:nvPicPr>
                      <p:cNvPr id="0" name="Object 29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4137" y="4161259"/>
                        <a:ext cx="2901950"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506" name="Object 2"/>
          <p:cNvGraphicFramePr>
            <a:graphicFrameLocks noChangeAspect="1"/>
          </p:cNvGraphicFramePr>
          <p:nvPr/>
        </p:nvGraphicFramePr>
        <p:xfrm>
          <a:off x="603251" y="1571447"/>
          <a:ext cx="2740025" cy="2166937"/>
        </p:xfrm>
        <a:graphic>
          <a:graphicData uri="http://schemas.openxmlformats.org/presentationml/2006/ole">
            <mc:AlternateContent xmlns:mc="http://schemas.openxmlformats.org/markup-compatibility/2006">
              <mc:Choice xmlns:v="urn:schemas-microsoft-com:vml" Requires="v">
                <p:oleObj r:id="rId2" imgW="27736800" imgH="21945600" progId="Equation.3">
                  <p:embed/>
                </p:oleObj>
              </mc:Choice>
              <mc:Fallback>
                <p:oleObj r:id="rId2" imgW="27736800" imgH="21945600" progId="Equation.3">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3251" y="1571447"/>
                        <a:ext cx="2740025" cy="2166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507" name="AutoShape 3"/>
          <p:cNvSpPr>
            <a:spLocks noChangeArrowheads="1"/>
          </p:cNvSpPr>
          <p:nvPr/>
        </p:nvSpPr>
        <p:spPr bwMode="auto">
          <a:xfrm>
            <a:off x="3469565" y="2265363"/>
            <a:ext cx="2020887" cy="1025525"/>
          </a:xfrm>
          <a:prstGeom prst="rightArrow">
            <a:avLst>
              <a:gd name="adj1" fmla="val 50000"/>
              <a:gd name="adj2" fmla="val 49265"/>
            </a:avLst>
          </a:prstGeom>
          <a:solidFill>
            <a:schemeClr val="accent1"/>
          </a:solidFill>
          <a:ln w="9525" cmpd="sng">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aphicFrame>
        <p:nvGraphicFramePr>
          <p:cNvPr id="21508" name="Object 4"/>
          <p:cNvGraphicFramePr>
            <a:graphicFrameLocks noChangeAspect="1"/>
          </p:cNvGraphicFramePr>
          <p:nvPr/>
        </p:nvGraphicFramePr>
        <p:xfrm>
          <a:off x="5803566" y="2565728"/>
          <a:ext cx="2257425" cy="501650"/>
        </p:xfrm>
        <a:graphic>
          <a:graphicData uri="http://schemas.openxmlformats.org/presentationml/2006/ole">
            <mc:AlternateContent xmlns:mc="http://schemas.openxmlformats.org/markup-compatibility/2006">
              <mc:Choice xmlns:v="urn:schemas-microsoft-com:vml" Requires="v">
                <p:oleObj r:id="rId4" imgW="21945600" imgH="4876800" progId="Equation.3">
                  <p:embed/>
                </p:oleObj>
              </mc:Choice>
              <mc:Fallback>
                <p:oleObj r:id="rId4" imgW="21945600" imgH="48768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03566" y="2565728"/>
                        <a:ext cx="2257425"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509" name="Object 5"/>
          <p:cNvGraphicFramePr>
            <a:graphicFrameLocks noChangeAspect="1"/>
          </p:cNvGraphicFramePr>
          <p:nvPr/>
        </p:nvGraphicFramePr>
        <p:xfrm>
          <a:off x="3759504" y="1928813"/>
          <a:ext cx="904875" cy="425450"/>
        </p:xfrm>
        <a:graphic>
          <a:graphicData uri="http://schemas.openxmlformats.org/presentationml/2006/ole">
            <mc:AlternateContent xmlns:mc="http://schemas.openxmlformats.org/markup-compatibility/2006">
              <mc:Choice xmlns:v="urn:schemas-microsoft-com:vml" Requires="v">
                <p:oleObj r:id="rId6" imgW="10363200" imgH="4876800" progId="Equation.3">
                  <p:embed/>
                </p:oleObj>
              </mc:Choice>
              <mc:Fallback>
                <p:oleObj r:id="rId6" imgW="10363200" imgH="4876800"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59504" y="1928813"/>
                        <a:ext cx="904875"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510" name="Text Box 6"/>
          <p:cNvSpPr txBox="1">
            <a:spLocks noChangeArrowheads="1"/>
          </p:cNvSpPr>
          <p:nvPr/>
        </p:nvSpPr>
        <p:spPr bwMode="auto">
          <a:xfrm>
            <a:off x="467544" y="260648"/>
            <a:ext cx="362661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dirty="0">
                <a:solidFill>
                  <a:srgbClr val="002060"/>
                </a:solidFill>
              </a:rPr>
              <a:t>朴素贝叶斯分类器</a:t>
            </a:r>
          </a:p>
        </p:txBody>
      </p:sp>
      <p:sp>
        <p:nvSpPr>
          <p:cNvPr id="21511" name="Text Box 7"/>
          <p:cNvSpPr txBox="1">
            <a:spLocks noChangeArrowheads="1"/>
          </p:cNvSpPr>
          <p:nvPr/>
        </p:nvSpPr>
        <p:spPr bwMode="auto">
          <a:xfrm>
            <a:off x="6367129" y="1879928"/>
            <a:ext cx="125253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dirty="0">
                <a:solidFill>
                  <a:srgbClr val="002060"/>
                </a:solidFill>
              </a:rPr>
              <a:t>打网球</a:t>
            </a:r>
          </a:p>
        </p:txBody>
      </p:sp>
      <p:sp>
        <p:nvSpPr>
          <p:cNvPr id="21512" name="Text Box 8"/>
          <p:cNvSpPr txBox="1">
            <a:spLocks noChangeArrowheads="1"/>
          </p:cNvSpPr>
          <p:nvPr/>
        </p:nvSpPr>
        <p:spPr bwMode="auto">
          <a:xfrm>
            <a:off x="862806" y="4525963"/>
            <a:ext cx="7418387" cy="1189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zh-CN" dirty="0"/>
              <a:t>我们需要利用训练数据计算后验概率P(Yes|x)和P(No|x)，如果P(Yes|x)&gt;P(No|x)，那么新实例分类为Yes，否则为No。</a:t>
            </a:r>
          </a:p>
        </p:txBody>
      </p:sp>
    </p:spTree>
  </p:cSld>
  <p:clrMapOvr>
    <a:masterClrMapping/>
  </p:clrMapOvr>
  <p:transition advClick="0"/>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灯片编号占位符 3"/>
          <p:cNvSpPr txBox="1">
            <a:spLocks noGrp="1"/>
          </p:cNvSpPr>
          <p:nvPr/>
        </p:nvSpPr>
        <p:spPr>
          <a:xfrm>
            <a:off x="8316913" y="188913"/>
            <a:ext cx="560387" cy="476250"/>
          </a:xfrm>
          <a:prstGeom prst="rect">
            <a:avLst/>
          </a:prstGeom>
          <a:noFill/>
          <a:ln w="9525">
            <a:noFill/>
          </a:ln>
        </p:spPr>
        <p:txBody>
          <a:bodyPr/>
          <a:lstStyle/>
          <a:p>
            <a:pPr algn="r" eaLnBrk="1" hangingPunct="1">
              <a:spcBef>
                <a:spcPct val="0"/>
              </a:spcBef>
              <a:buClrTx/>
              <a:buFontTx/>
            </a:pPr>
            <a:fld id="{9A0DB2DC-4C9A-4742-B13C-FB6460FD3503}" type="slidenum">
              <a:rPr lang="en-US" altLang="zh-CN" sz="1400" dirty="0">
                <a:latin typeface="Arial" panose="020B0604020202090204" pitchFamily="34" charset="0"/>
              </a:rPr>
              <a:t>6</a:t>
            </a:fld>
            <a:endParaRPr lang="en-US" altLang="zh-CN" sz="1400" dirty="0">
              <a:latin typeface="Arial" panose="020B0604020202090204" pitchFamily="34" charset="0"/>
            </a:endParaRPr>
          </a:p>
        </p:txBody>
      </p:sp>
      <p:sp>
        <p:nvSpPr>
          <p:cNvPr id="51202" name="Rectangle 2"/>
          <p:cNvSpPr>
            <a:spLocks noGrp="1" noRot="1"/>
          </p:cNvSpPr>
          <p:nvPr>
            <p:ph type="ctrTitle"/>
          </p:nvPr>
        </p:nvSpPr>
        <p:spPr>
          <a:xfrm>
            <a:off x="628650" y="-584835"/>
            <a:ext cx="7886700" cy="2387600"/>
          </a:xfrm>
        </p:spPr>
        <p:txBody>
          <a:bodyPr vert="horz" wrap="square" lIns="91440" tIns="45720" rIns="91440" bIns="45720" anchor="ctr"/>
          <a:lstStyle/>
          <a:p>
            <a:pPr algn="l" eaLnBrk="1" hangingPunct="1"/>
            <a:r>
              <a:rPr lang="zh-CN" altLang="en-US" sz="2400" dirty="0">
                <a:solidFill>
                  <a:schemeClr val="hlink"/>
                </a:solidFill>
                <a:effectLst/>
                <a:latin typeface="+mj-lt"/>
                <a:ea typeface="+mj-ea"/>
                <a:cs typeface="宋体" pitchFamily="2" charset="-122"/>
              </a:rPr>
              <a:t>基于规则归纳分类（</a:t>
            </a:r>
            <a:r>
              <a:rPr lang="en-US" altLang="zh-CN" sz="2400" dirty="0">
                <a:solidFill>
                  <a:schemeClr val="hlink"/>
                </a:solidFill>
                <a:effectLst/>
                <a:latin typeface="+mj-lt"/>
                <a:ea typeface="+mj-ea"/>
                <a:cs typeface="宋体" pitchFamily="2" charset="-122"/>
              </a:rPr>
              <a:t>CN2</a:t>
            </a:r>
            <a:r>
              <a:rPr lang="zh-CN" altLang="en-US" sz="2400" dirty="0">
                <a:solidFill>
                  <a:schemeClr val="hlink"/>
                </a:solidFill>
                <a:effectLst/>
                <a:latin typeface="+mj-lt"/>
                <a:ea typeface="+mj-ea"/>
                <a:cs typeface="宋体" pitchFamily="2" charset="-122"/>
              </a:rPr>
              <a:t>）</a:t>
            </a:r>
            <a:endParaRPr lang="en-US" altLang="zh-CN" sz="2400" dirty="0">
              <a:solidFill>
                <a:schemeClr val="hlink"/>
              </a:solidFill>
              <a:effectLst/>
              <a:latin typeface="+mj-lt"/>
              <a:ea typeface="+mj-ea"/>
              <a:cs typeface="宋体" pitchFamily="2" charset="-122"/>
            </a:endParaRPr>
          </a:p>
        </p:txBody>
      </p:sp>
      <p:sp>
        <p:nvSpPr>
          <p:cNvPr id="51203" name="Text Box 4"/>
          <p:cNvSpPr txBox="1"/>
          <p:nvPr/>
        </p:nvSpPr>
        <p:spPr>
          <a:xfrm>
            <a:off x="648970" y="1398905"/>
            <a:ext cx="8064500" cy="3636010"/>
          </a:xfrm>
          <a:prstGeom prst="rect">
            <a:avLst/>
          </a:prstGeom>
          <a:noFill/>
          <a:ln w="9525">
            <a:noFill/>
          </a:ln>
        </p:spPr>
        <p:txBody>
          <a:bodyPr>
            <a:spAutoFit/>
          </a:bodyPr>
          <a:lstStyle/>
          <a:p>
            <a:pPr eaLnBrk="1" hangingPunct="1">
              <a:lnSpc>
                <a:spcPct val="120000"/>
              </a:lnSpc>
              <a:spcBef>
                <a:spcPct val="0"/>
              </a:spcBef>
              <a:buClrTx/>
              <a:buFontTx/>
            </a:pPr>
            <a:endParaRPr lang="zh-CN" altLang="en-US" sz="2400" b="1">
              <a:solidFill>
                <a:srgbClr val="000000"/>
              </a:solidFill>
              <a:latin typeface="宋体" pitchFamily="2" charset="-122"/>
            </a:endParaRPr>
          </a:p>
          <a:p>
            <a:pPr eaLnBrk="1" hangingPunct="1">
              <a:lnSpc>
                <a:spcPct val="120000"/>
              </a:lnSpc>
              <a:spcBef>
                <a:spcPct val="0"/>
              </a:spcBef>
              <a:buClrTx/>
              <a:buFontTx/>
            </a:pPr>
            <a:r>
              <a:rPr lang="zh-CN" altLang="en-US" sz="2400" b="1">
                <a:solidFill>
                  <a:srgbClr val="000000"/>
                </a:solidFill>
                <a:latin typeface="宋体" pitchFamily="2" charset="-122"/>
              </a:rPr>
              <a:t>   工具</a:t>
            </a:r>
            <a:r>
              <a:rPr lang="en-US" altLang="zh-CN" sz="2400" b="1">
                <a:solidFill>
                  <a:srgbClr val="000000"/>
                </a:solidFill>
                <a:latin typeface="宋体" pitchFamily="2" charset="-122"/>
              </a:rPr>
              <a:t>CN2</a:t>
            </a:r>
            <a:r>
              <a:rPr lang="zh-CN" altLang="en-US" sz="2400" b="1">
                <a:solidFill>
                  <a:srgbClr val="000000"/>
                </a:solidFill>
                <a:latin typeface="宋体" pitchFamily="2" charset="-122"/>
              </a:rPr>
              <a:t>做为一个规则生成工具，对用户提供的大量已知属性的例子进行学习然后生成规则作为分类依据，以方便对用户输入的属性未知的例子进行按规则分类评估。</a:t>
            </a:r>
          </a:p>
          <a:p>
            <a:pPr eaLnBrk="1" hangingPunct="1">
              <a:lnSpc>
                <a:spcPct val="120000"/>
              </a:lnSpc>
              <a:spcBef>
                <a:spcPct val="0"/>
              </a:spcBef>
              <a:buClrTx/>
              <a:buFontTx/>
            </a:pPr>
            <a:r>
              <a:rPr lang="zh-CN" altLang="en-US" sz="1800" b="1">
                <a:latin typeface="Arial" panose="020B0604020202090204" pitchFamily="34" charset="0"/>
              </a:rPr>
              <a:t>     </a:t>
            </a:r>
            <a:r>
              <a:rPr lang="zh-CN" altLang="en-US" sz="2400" b="1">
                <a:solidFill>
                  <a:srgbClr val="000000"/>
                </a:solidFill>
                <a:latin typeface="宋体" pitchFamily="2" charset="-122"/>
              </a:rPr>
              <a:t>具体来说，大量例子放在一起进行分类比较，必然有其相同点和用来分类的不同点，而这些相同点和不同点是例子中的特征取值所导致的，也就是说某几条特征的固定取值组合就可以作为分类的依据。</a:t>
            </a:r>
            <a:endParaRPr lang="zh-CN" altLang="en-US" sz="1800">
              <a:latin typeface="Arial" panose="020B0604020202090204" pitchFamily="34" charset="0"/>
            </a:endParaRPr>
          </a:p>
        </p:txBody>
      </p:sp>
    </p:spTree>
  </p:cSld>
  <p:clrMapOvr>
    <a:masterClrMapping/>
  </p:clrMapOvr>
  <p:transition advClick="0"/>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zh-CN" altLang="zh-CN"/>
              <a:t>贝叶斯分类器举例</a:t>
            </a:r>
          </a:p>
        </p:txBody>
      </p:sp>
      <p:graphicFrame>
        <p:nvGraphicFramePr>
          <p:cNvPr id="2" name="表格 1"/>
          <p:cNvGraphicFramePr>
            <a:graphicFrameLocks noGrp="1"/>
          </p:cNvGraphicFramePr>
          <p:nvPr/>
        </p:nvGraphicFramePr>
        <p:xfrm>
          <a:off x="539552" y="1988840"/>
          <a:ext cx="6912767" cy="4760821"/>
        </p:xfrm>
        <a:graphic>
          <a:graphicData uri="http://schemas.openxmlformats.org/drawingml/2006/table">
            <a:tbl>
              <a:tblPr/>
              <a:tblGrid>
                <a:gridCol w="1146482">
                  <a:extLst>
                    <a:ext uri="{9D8B030D-6E8A-4147-A177-3AD203B41FA5}">
                      <a16:colId xmlns:a16="http://schemas.microsoft.com/office/drawing/2014/main" val="20000"/>
                    </a:ext>
                  </a:extLst>
                </a:gridCol>
                <a:gridCol w="1149089">
                  <a:extLst>
                    <a:ext uri="{9D8B030D-6E8A-4147-A177-3AD203B41FA5}">
                      <a16:colId xmlns:a16="http://schemas.microsoft.com/office/drawing/2014/main" val="20001"/>
                    </a:ext>
                  </a:extLst>
                </a:gridCol>
                <a:gridCol w="1175143">
                  <a:extLst>
                    <a:ext uri="{9D8B030D-6E8A-4147-A177-3AD203B41FA5}">
                      <a16:colId xmlns:a16="http://schemas.microsoft.com/office/drawing/2014/main" val="20002"/>
                    </a:ext>
                  </a:extLst>
                </a:gridCol>
                <a:gridCol w="1146482">
                  <a:extLst>
                    <a:ext uri="{9D8B030D-6E8A-4147-A177-3AD203B41FA5}">
                      <a16:colId xmlns:a16="http://schemas.microsoft.com/office/drawing/2014/main" val="20003"/>
                    </a:ext>
                  </a:extLst>
                </a:gridCol>
                <a:gridCol w="1149089">
                  <a:extLst>
                    <a:ext uri="{9D8B030D-6E8A-4147-A177-3AD203B41FA5}">
                      <a16:colId xmlns:a16="http://schemas.microsoft.com/office/drawing/2014/main" val="20004"/>
                    </a:ext>
                  </a:extLst>
                </a:gridCol>
                <a:gridCol w="1146482">
                  <a:extLst>
                    <a:ext uri="{9D8B030D-6E8A-4147-A177-3AD203B41FA5}">
                      <a16:colId xmlns:a16="http://schemas.microsoft.com/office/drawing/2014/main" val="20005"/>
                    </a:ext>
                  </a:extLst>
                </a:gridCol>
              </a:tblGrid>
              <a:tr h="360040">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kern="1200" cap="none" normalizeH="0" baseline="0" dirty="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Day</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kern="1200" cap="none" normalizeH="0" baseline="0" dirty="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Outlook</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kern="1200" cap="none" normalizeH="0" baseline="0" dirty="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Temperature</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kern="1200" cap="none" normalizeH="0" baseline="0" dirty="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Humidity</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kern="1200" cap="none" normalizeH="0" baseline="0" dirty="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Wind</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kern="1200" cap="none" normalizeH="0" baseline="0" dirty="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PlayTennis</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0"/>
                  </a:ext>
                </a:extLst>
              </a:tr>
              <a:tr h="288032">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dirty="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D1</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kern="1200" cap="none" normalizeH="0" baseline="0" dirty="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Sunny</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kern="1200" cap="none" normalizeH="0" baseline="0" dirty="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Hot</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kern="1200" cap="none" normalizeH="0" baseline="0" dirty="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High</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kern="1200" cap="none" normalizeH="0" baseline="0" dirty="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Weak</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kern="1200" cap="none" normalizeH="0" baseline="0" dirty="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No</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288032">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kern="1200" cap="none" normalizeH="0" baseline="0" dirty="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D2</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kern="1200" cap="none" normalizeH="0" baseline="0" dirty="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Sunny</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kern="1200" cap="none" normalizeH="0" baseline="0" dirty="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Hot</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kern="1200" cap="none" normalizeH="0" baseline="0" dirty="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High</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kern="1200" cap="none" normalizeH="0" baseline="0" dirty="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Strong</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kern="1200" cap="none" normalizeH="0" baseline="0" dirty="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No</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r h="254496">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kern="1200" cap="none" normalizeH="0" baseline="0" dirty="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D3</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kern="1200" cap="none" normalizeH="0" baseline="0" dirty="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Overcast</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kern="1200" cap="none" normalizeH="0" baseline="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Hot</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kern="1200" cap="none" normalizeH="0" baseline="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High</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kern="1200" cap="none" normalizeH="0" baseline="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Weak</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kern="1200" cap="none" normalizeH="0" baseline="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Yes</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r h="247331">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kern="1200" cap="none" normalizeH="0" baseline="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D4</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kern="1200" cap="none" normalizeH="0" baseline="0" dirty="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Rain</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kern="1200" cap="none" normalizeH="0" baseline="0" dirty="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Mild</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kern="1200" cap="none" normalizeH="0" baseline="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High</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kern="1200" cap="none" normalizeH="0" baseline="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Weak</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kern="1200" cap="none" normalizeH="0" baseline="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Yes</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4"/>
                  </a:ext>
                </a:extLst>
              </a:tr>
              <a:tr h="247331">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kern="1200" cap="none" normalizeH="0" baseline="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D5</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kern="1200" cap="none" normalizeH="0" baseline="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Rain</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kern="1200" cap="none" normalizeH="0" baseline="0" dirty="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Cool</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kern="1200" cap="none" normalizeH="0" baseline="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Normal</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kern="1200" cap="none" normalizeH="0" baseline="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Weak</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kern="1200" cap="none" normalizeH="0" baseline="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Yes</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5"/>
                  </a:ext>
                </a:extLst>
              </a:tr>
              <a:tr h="276200">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dirty="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D6</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kern="1200" cap="none" normalizeH="0" baseline="0" dirty="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Rain</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kern="1200" cap="none" normalizeH="0" baseline="0" dirty="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Cool</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kern="1200" cap="none" normalizeH="0" baseline="0" dirty="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Normal</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kern="1200" cap="none" normalizeH="0" baseline="0" dirty="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Strong</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kern="1200" cap="none" normalizeH="0" baseline="0" dirty="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No</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6"/>
                  </a:ext>
                </a:extLst>
              </a:tr>
              <a:tr h="331440">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kern="1200" cap="none" normalizeH="0" baseline="0" dirty="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D7</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kern="1200" cap="none" normalizeH="0" baseline="0" dirty="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Overcast</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kern="1200" cap="none" normalizeH="0" baseline="0" dirty="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Cool</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kern="1200" cap="none" normalizeH="0" baseline="0" dirty="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Normal</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kern="1200" cap="none" normalizeH="0" baseline="0" dirty="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Strong</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kern="1200" cap="none" normalizeH="0" baseline="0" dirty="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Yes</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7"/>
                  </a:ext>
                </a:extLst>
              </a:tr>
              <a:tr h="158555">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dirty="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D8</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kern="1200" cap="none" normalizeH="0" baseline="0" dirty="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Sunny</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kern="1200" cap="none" normalizeH="0" baseline="0" dirty="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Mild</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kern="1200" cap="none" normalizeH="0" baseline="0" dirty="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High</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kern="1200" cap="none" normalizeH="0" baseline="0" dirty="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Weak</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kern="1200" cap="none" normalizeH="0" baseline="0" dirty="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No</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8"/>
                  </a:ext>
                </a:extLst>
              </a:tr>
              <a:tr h="247331">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kern="1200" cap="none" normalizeH="0" baseline="0" dirty="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D9</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kern="1200" cap="none" normalizeH="0" baseline="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Sunny</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kern="1200" cap="none" normalizeH="0" baseline="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Cool</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kern="1200" cap="none" normalizeH="0" baseline="0" dirty="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Normal</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kern="1200" cap="none" normalizeH="0" baseline="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Weak</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kern="1200" cap="none" normalizeH="0" baseline="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Yes</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9"/>
                  </a:ext>
                </a:extLst>
              </a:tr>
              <a:tr h="197027">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kern="1200" cap="none" normalizeH="0" baseline="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D10</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kern="1200" cap="none" normalizeH="0" baseline="0" dirty="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Rain</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kern="1200" cap="none" normalizeH="0" baseline="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Mild</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kern="1200" cap="none" normalizeH="0" baseline="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Normal</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kern="1200" cap="none" normalizeH="0" baseline="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Weak</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kern="1200" cap="none" normalizeH="0" baseline="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Yes</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10"/>
                  </a:ext>
                </a:extLst>
              </a:tr>
              <a:tr h="0">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kern="1200" cap="none" normalizeH="0" baseline="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D11</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kern="1200" cap="none" normalizeH="0" baseline="0" dirty="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Sunny</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kern="1200" cap="none" normalizeH="0" baseline="0" dirty="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Mild</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kern="1200" cap="none" normalizeH="0" baseline="0" dirty="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Normal</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kern="1200" cap="none" normalizeH="0" baseline="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Strong</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kern="1200" cap="none" normalizeH="0" baseline="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Yes</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11"/>
                  </a:ext>
                </a:extLst>
              </a:tr>
              <a:tr h="292968">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kern="1200" cap="none" normalizeH="0" baseline="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D12</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kern="1200" cap="none" normalizeH="0" baseline="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Overcast</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kern="1200" cap="none" normalizeH="0" baseline="0" dirty="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Mild</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kern="1200" cap="none" normalizeH="0" baseline="0" dirty="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High</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kern="1200" cap="none" normalizeH="0" baseline="0" dirty="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Strong</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kern="1200" cap="none" normalizeH="0" baseline="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Yes</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12"/>
                  </a:ext>
                </a:extLst>
              </a:tr>
              <a:tr h="276200">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kern="1200" cap="none" normalizeH="0" baseline="0" dirty="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D13</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kern="1200" cap="none" normalizeH="0" baseline="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Overcast</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kern="1200" cap="none" normalizeH="0" baseline="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Hot</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kern="1200" cap="none" normalizeH="0" baseline="0" dirty="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Normal</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kern="1200" cap="none" normalizeH="0" baseline="0" dirty="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Weak</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kern="1200" cap="none" normalizeH="0" baseline="0" dirty="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Yes</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13"/>
                  </a:ext>
                </a:extLst>
              </a:tr>
              <a:tr h="411741">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dirty="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D14</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kern="1200" cap="none" normalizeH="0" baseline="0" dirty="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Rain</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kern="1200" cap="none" normalizeH="0" baseline="0" dirty="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Mild</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kern="1200" cap="none" normalizeH="0" baseline="0" dirty="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High</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kern="1200" cap="none" normalizeH="0" baseline="0" dirty="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Strong</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kern="1200" cap="none" normalizeH="0" baseline="0" dirty="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No</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14"/>
                  </a:ext>
                </a:extLst>
              </a:tr>
            </a:tbl>
          </a:graphicData>
        </a:graphic>
      </p:graphicFrame>
      <p:sp>
        <p:nvSpPr>
          <p:cNvPr id="6" name="文本框 5"/>
          <p:cNvSpPr txBox="1"/>
          <p:nvPr/>
        </p:nvSpPr>
        <p:spPr>
          <a:xfrm>
            <a:off x="395536" y="975310"/>
            <a:ext cx="8496944" cy="830997"/>
          </a:xfrm>
          <a:prstGeom prst="rect">
            <a:avLst/>
          </a:prstGeom>
          <a:noFill/>
        </p:spPr>
        <p:txBody>
          <a:bodyPr wrap="square">
            <a:spAutoFit/>
          </a:bodyPr>
          <a:lstStyle/>
          <a:p>
            <a:r>
              <a:rPr lang="zh-CN" altLang="en-US" sz="2400" dirty="0"/>
              <a:t>Outlook = Sunny</a:t>
            </a:r>
            <a:r>
              <a:rPr lang="en-US" altLang="zh-CN" sz="2400" dirty="0"/>
              <a:t>, </a:t>
            </a:r>
            <a:r>
              <a:rPr lang="zh-CN" altLang="en-US" sz="2400" dirty="0"/>
              <a:t>Temperature = Cool</a:t>
            </a:r>
            <a:r>
              <a:rPr lang="en-US" altLang="zh-CN" sz="2400" dirty="0"/>
              <a:t>,</a:t>
            </a:r>
            <a:r>
              <a:rPr lang="zh-CN" altLang="zh-CN" sz="2400" dirty="0"/>
              <a:t> Humidity = High</a:t>
            </a:r>
            <a:r>
              <a:rPr lang="en-US" altLang="zh-CN" sz="2400" dirty="0"/>
              <a:t>,</a:t>
            </a:r>
            <a:r>
              <a:rPr lang="zh-CN" altLang="zh-CN" sz="2400" dirty="0">
                <a:latin typeface="Arial" panose="020B0604020202090204" pitchFamily="34" charset="0"/>
                <a:sym typeface="黑体" panose="02010609060101010101" pitchFamily="49" charset="-122"/>
              </a:rPr>
              <a:t> Wind = Strong</a:t>
            </a:r>
            <a:r>
              <a:rPr lang="en-US" altLang="zh-CN" sz="2400" dirty="0">
                <a:latin typeface="Arial" panose="020B0604020202090204" pitchFamily="34" charset="0"/>
                <a:sym typeface="黑体" panose="02010609060101010101" pitchFamily="49" charset="-122"/>
              </a:rPr>
              <a:t> </a:t>
            </a:r>
            <a:r>
              <a:rPr lang="zh-CN" altLang="en-US" sz="2400" dirty="0">
                <a:latin typeface="Arial" panose="020B0604020202090204" pitchFamily="34" charset="0"/>
                <a:sym typeface="黑体" panose="02010609060101010101" pitchFamily="49" charset="-122"/>
              </a:rPr>
              <a:t>的条件下是否打网球？</a:t>
            </a:r>
            <a:r>
              <a:rPr lang="zh-CN" altLang="en-US" sz="2400" dirty="0"/>
              <a:t> </a:t>
            </a:r>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zh-CN" altLang="zh-CN"/>
              <a:t>贝叶斯分类器举例</a:t>
            </a:r>
          </a:p>
        </p:txBody>
      </p:sp>
      <p:graphicFrame>
        <p:nvGraphicFramePr>
          <p:cNvPr id="23555" name="Group 3"/>
          <p:cNvGraphicFramePr>
            <a:graphicFrameLocks noGrp="1"/>
          </p:cNvGraphicFramePr>
          <p:nvPr>
            <p:ph sz="half" idx="2"/>
          </p:nvPr>
        </p:nvGraphicFramePr>
        <p:xfrm>
          <a:off x="4644008" y="1736815"/>
          <a:ext cx="4402044" cy="3190915"/>
        </p:xfrm>
        <a:graphic>
          <a:graphicData uri="http://schemas.openxmlformats.org/drawingml/2006/table">
            <a:tbl>
              <a:tblPr/>
              <a:tblGrid>
                <a:gridCol w="576064">
                  <a:extLst>
                    <a:ext uri="{9D8B030D-6E8A-4147-A177-3AD203B41FA5}">
                      <a16:colId xmlns:a16="http://schemas.microsoft.com/office/drawing/2014/main" val="20000"/>
                    </a:ext>
                  </a:extLst>
                </a:gridCol>
                <a:gridCol w="803374">
                  <a:extLst>
                    <a:ext uri="{9D8B030D-6E8A-4147-A177-3AD203B41FA5}">
                      <a16:colId xmlns:a16="http://schemas.microsoft.com/office/drawing/2014/main" val="20001"/>
                    </a:ext>
                  </a:extLst>
                </a:gridCol>
                <a:gridCol w="673189">
                  <a:extLst>
                    <a:ext uri="{9D8B030D-6E8A-4147-A177-3AD203B41FA5}">
                      <a16:colId xmlns:a16="http://schemas.microsoft.com/office/drawing/2014/main" val="20002"/>
                    </a:ext>
                  </a:extLst>
                </a:gridCol>
                <a:gridCol w="661195">
                  <a:extLst>
                    <a:ext uri="{9D8B030D-6E8A-4147-A177-3AD203B41FA5}">
                      <a16:colId xmlns:a16="http://schemas.microsoft.com/office/drawing/2014/main" val="20003"/>
                    </a:ext>
                  </a:extLst>
                </a:gridCol>
                <a:gridCol w="903456">
                  <a:extLst>
                    <a:ext uri="{9D8B030D-6E8A-4147-A177-3AD203B41FA5}">
                      <a16:colId xmlns:a16="http://schemas.microsoft.com/office/drawing/2014/main" val="20004"/>
                    </a:ext>
                  </a:extLst>
                </a:gridCol>
                <a:gridCol w="784766">
                  <a:extLst>
                    <a:ext uri="{9D8B030D-6E8A-4147-A177-3AD203B41FA5}">
                      <a16:colId xmlns:a16="http://schemas.microsoft.com/office/drawing/2014/main" val="20005"/>
                    </a:ext>
                  </a:extLst>
                </a:gridCol>
              </a:tblGrid>
              <a:tr h="582367">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600" b="1" i="0" u="none" strike="noStrike" cap="none" normalizeH="0" baseline="0" dirty="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Day</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600" b="1" i="0" u="none" strike="noStrike" kern="1200" cap="none" normalizeH="0" baseline="0" dirty="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Outlook</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600" b="1" i="0" u="none" strike="noStrike" kern="1200" cap="none" normalizeH="0" baseline="0" dirty="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Temperature</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600" b="1" i="0" u="none" strike="noStrike" kern="1200" cap="none" normalizeH="0" baseline="0" dirty="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Humidity</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600" b="1" i="0" u="none" strike="noStrike" kern="1200" cap="none" normalizeH="0" baseline="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Wind</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600" b="1" i="0" u="none" strike="noStrike" kern="1200" cap="none" normalizeH="0" baseline="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PlayTennis</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0"/>
                  </a:ext>
                </a:extLst>
              </a:tr>
              <a:tr h="432048">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6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D1</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600" b="1" i="0" u="none" strike="noStrike" kern="1200" cap="none" normalizeH="0" baseline="0" dirty="0">
                          <a:ln>
                            <a:noFill/>
                          </a:ln>
                          <a:solidFill>
                            <a:srgbClr val="C00000"/>
                          </a:solidFill>
                          <a:effectLst/>
                          <a:latin typeface="黑体" panose="02010609060101010101" pitchFamily="49" charset="-122"/>
                          <a:ea typeface="黑体" panose="02010609060101010101" pitchFamily="49" charset="-122"/>
                          <a:cs typeface="+mn-cs"/>
                          <a:sym typeface="黑体" panose="02010609060101010101" pitchFamily="49" charset="-122"/>
                        </a:rPr>
                        <a:t>Sunny</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600" b="1" i="0" u="none" strike="noStrike" kern="1200" cap="none" normalizeH="0" baseline="0" dirty="0">
                          <a:ln>
                            <a:noFill/>
                          </a:ln>
                          <a:solidFill>
                            <a:schemeClr val="tx1"/>
                          </a:solidFill>
                          <a:effectLst/>
                          <a:latin typeface="黑体" panose="02010609060101010101" pitchFamily="49" charset="-122"/>
                          <a:ea typeface="黑体" panose="02010609060101010101" pitchFamily="49" charset="-122"/>
                          <a:cs typeface="+mn-cs"/>
                          <a:sym typeface="黑体" panose="02010609060101010101" pitchFamily="49" charset="-122"/>
                        </a:rPr>
                        <a:t>Hot</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600" b="1" i="0" u="none" strike="noStrike" kern="1200" cap="none" normalizeH="0" baseline="0" dirty="0">
                          <a:ln>
                            <a:noFill/>
                          </a:ln>
                          <a:solidFill>
                            <a:srgbClr val="FF0000"/>
                          </a:solidFill>
                          <a:effectLst/>
                          <a:latin typeface="黑体" panose="02010609060101010101" pitchFamily="49" charset="-122"/>
                          <a:ea typeface="黑体" panose="02010609060101010101" pitchFamily="49" charset="-122"/>
                          <a:cs typeface="+mn-cs"/>
                          <a:sym typeface="黑体" panose="02010609060101010101" pitchFamily="49" charset="-122"/>
                        </a:rPr>
                        <a:t>High</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600" b="1" i="0" u="none" strike="noStrike" kern="1200" cap="none" normalizeH="0" baseline="0" dirty="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Weak</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600" b="1" i="0" u="none" strike="noStrike" kern="1200" cap="none" normalizeH="0" baseline="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No</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504056">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600" b="1" i="0" u="none" strike="noStrike" kern="1200" cap="none" normalizeH="0" baseline="0" dirty="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D2</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600" b="1" i="0" u="none" strike="noStrike" kern="1200" cap="none" normalizeH="0" baseline="0" dirty="0">
                          <a:ln>
                            <a:noFill/>
                          </a:ln>
                          <a:solidFill>
                            <a:srgbClr val="C00000"/>
                          </a:solidFill>
                          <a:effectLst/>
                          <a:latin typeface="黑体" panose="02010609060101010101" pitchFamily="49" charset="-122"/>
                          <a:ea typeface="黑体" panose="02010609060101010101" pitchFamily="49" charset="-122"/>
                          <a:cs typeface="+mn-cs"/>
                          <a:sym typeface="黑体" panose="02010609060101010101" pitchFamily="49" charset="-122"/>
                        </a:rPr>
                        <a:t>Sunny</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600" b="1" i="0" u="none" strike="noStrike" kern="1200" cap="none" normalizeH="0" baseline="0" dirty="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Hot</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600" b="1" i="0" u="none" strike="noStrike" kern="1200" cap="none" normalizeH="0" baseline="0" dirty="0">
                          <a:ln>
                            <a:noFill/>
                          </a:ln>
                          <a:solidFill>
                            <a:srgbClr val="FF0000"/>
                          </a:solidFill>
                          <a:effectLst/>
                          <a:latin typeface="黑体" panose="02010609060101010101" pitchFamily="49" charset="-122"/>
                          <a:ea typeface="黑体" panose="02010609060101010101" pitchFamily="49" charset="-122"/>
                          <a:cs typeface="+mn-cs"/>
                          <a:sym typeface="黑体" panose="02010609060101010101" pitchFamily="49" charset="-122"/>
                        </a:rPr>
                        <a:t>High</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600" b="1" i="0" u="none" strike="noStrike" kern="1200" cap="none" normalizeH="0" baseline="0" dirty="0">
                          <a:ln>
                            <a:noFill/>
                          </a:ln>
                          <a:solidFill>
                            <a:schemeClr val="accent6">
                              <a:lumMod val="75000"/>
                            </a:schemeClr>
                          </a:solidFill>
                          <a:effectLst/>
                          <a:latin typeface="黑体" panose="02010609060101010101" pitchFamily="49" charset="-122"/>
                          <a:ea typeface="黑体" panose="02010609060101010101" pitchFamily="49" charset="-122"/>
                          <a:cs typeface="+mn-cs"/>
                          <a:sym typeface="黑体" panose="02010609060101010101" pitchFamily="49" charset="-122"/>
                        </a:rPr>
                        <a:t>Strong</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600" b="1" i="0" u="none" strike="noStrike" kern="1200" cap="none" normalizeH="0" baseline="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No</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r h="432048">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6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D8</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600" b="1" i="0" u="none" strike="noStrike" kern="1200" cap="none" normalizeH="0" baseline="0" dirty="0">
                          <a:ln>
                            <a:noFill/>
                          </a:ln>
                          <a:solidFill>
                            <a:srgbClr val="C00000"/>
                          </a:solidFill>
                          <a:effectLst/>
                          <a:latin typeface="黑体" panose="02010609060101010101" pitchFamily="49" charset="-122"/>
                          <a:ea typeface="黑体" panose="02010609060101010101" pitchFamily="49" charset="-122"/>
                          <a:cs typeface="+mn-cs"/>
                          <a:sym typeface="黑体" panose="02010609060101010101" pitchFamily="49" charset="-122"/>
                        </a:rPr>
                        <a:t>Sunny</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600" b="1" i="0" u="none" strike="noStrike" kern="1200" cap="none" normalizeH="0" baseline="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Mild</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600" b="1" i="0" u="none" strike="noStrike" kern="1200" cap="none" normalizeH="0" baseline="0" dirty="0">
                          <a:ln>
                            <a:noFill/>
                          </a:ln>
                          <a:solidFill>
                            <a:srgbClr val="FF0000"/>
                          </a:solidFill>
                          <a:effectLst/>
                          <a:latin typeface="黑体" panose="02010609060101010101" pitchFamily="49" charset="-122"/>
                          <a:ea typeface="黑体" panose="02010609060101010101" pitchFamily="49" charset="-122"/>
                          <a:cs typeface="+mn-cs"/>
                          <a:sym typeface="黑体" panose="02010609060101010101" pitchFamily="49" charset="-122"/>
                        </a:rPr>
                        <a:t>High</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600" b="1" i="0" u="none" strike="noStrike" kern="1200" cap="none" normalizeH="0" baseline="0" dirty="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Weak</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600" b="1" i="0" u="none" strike="noStrike" kern="1200" cap="none" normalizeH="0" baseline="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No</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r h="360040">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6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D14</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600" b="1" i="0" u="none" strike="noStrike" kern="1200" cap="none" normalizeH="0" baseline="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Rain</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600" b="1" i="0" u="none" strike="noStrike" kern="1200" cap="none" normalizeH="0" baseline="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Mild</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600" b="1" i="0" u="none" strike="noStrike" kern="1200" cap="none" normalizeH="0" baseline="0" dirty="0">
                          <a:ln>
                            <a:noFill/>
                          </a:ln>
                          <a:solidFill>
                            <a:srgbClr val="FF0000"/>
                          </a:solidFill>
                          <a:effectLst/>
                          <a:latin typeface="黑体" panose="02010609060101010101" pitchFamily="49" charset="-122"/>
                          <a:ea typeface="黑体" panose="02010609060101010101" pitchFamily="49" charset="-122"/>
                          <a:cs typeface="+mn-cs"/>
                          <a:sym typeface="黑体" panose="02010609060101010101" pitchFamily="49" charset="-122"/>
                        </a:rPr>
                        <a:t>High</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600" b="1" i="0" u="none" strike="noStrike" kern="1200" cap="none" normalizeH="0" baseline="0" dirty="0">
                          <a:ln>
                            <a:noFill/>
                          </a:ln>
                          <a:solidFill>
                            <a:schemeClr val="accent6">
                              <a:lumMod val="75000"/>
                            </a:schemeClr>
                          </a:solidFill>
                          <a:effectLst/>
                          <a:latin typeface="黑体" panose="02010609060101010101" pitchFamily="49" charset="-122"/>
                          <a:ea typeface="黑体" panose="02010609060101010101" pitchFamily="49" charset="-122"/>
                          <a:cs typeface="+mn-cs"/>
                          <a:sym typeface="黑体" panose="02010609060101010101" pitchFamily="49" charset="-122"/>
                        </a:rPr>
                        <a:t>Strong</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600" b="1" i="0" u="none" strike="noStrike" kern="1200" cap="none" normalizeH="0" baseline="0" dirty="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No</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4"/>
                  </a:ext>
                </a:extLst>
              </a:tr>
              <a:tr h="639763">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6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D6</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600" b="1" i="0" u="none" strike="noStrike" kern="1200" cap="none" normalizeH="0" baseline="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Rain</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600" b="1" i="0" u="none" strike="noStrike" kern="1200" cap="none" normalizeH="0" baseline="0" dirty="0">
                          <a:ln>
                            <a:noFill/>
                          </a:ln>
                          <a:solidFill>
                            <a:srgbClr val="FFC000"/>
                          </a:solidFill>
                          <a:effectLst/>
                          <a:latin typeface="黑体" panose="02010609060101010101" pitchFamily="49" charset="-122"/>
                          <a:ea typeface="黑体" panose="02010609060101010101" pitchFamily="49" charset="-122"/>
                          <a:cs typeface="+mn-cs"/>
                          <a:sym typeface="黑体" panose="02010609060101010101" pitchFamily="49" charset="-122"/>
                        </a:rPr>
                        <a:t>Cool</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600" b="1" i="0" u="none" strike="noStrike" kern="1200" cap="none" normalizeH="0" baseline="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Normal</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600" b="1" i="0" u="none" strike="noStrike" kern="1200" cap="none" normalizeH="0" baseline="0" dirty="0">
                          <a:ln>
                            <a:noFill/>
                          </a:ln>
                          <a:solidFill>
                            <a:schemeClr val="accent6">
                              <a:lumMod val="75000"/>
                            </a:schemeClr>
                          </a:solidFill>
                          <a:effectLst/>
                          <a:latin typeface="黑体" panose="02010609060101010101" pitchFamily="49" charset="-122"/>
                          <a:ea typeface="黑体" panose="02010609060101010101" pitchFamily="49" charset="-122"/>
                          <a:cs typeface="+mn-cs"/>
                          <a:sym typeface="黑体" panose="02010609060101010101" pitchFamily="49" charset="-122"/>
                        </a:rPr>
                        <a:t>Strong</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600" b="1" i="0" u="none" strike="noStrike" kern="1200" cap="none" normalizeH="0" baseline="0" dirty="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No</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5"/>
                  </a:ext>
                </a:extLst>
              </a:tr>
            </a:tbl>
          </a:graphicData>
        </a:graphic>
      </p:graphicFrame>
      <p:sp>
        <p:nvSpPr>
          <p:cNvPr id="23655" name="Text Box 103"/>
          <p:cNvSpPr txBox="1">
            <a:spLocks noChangeArrowheads="1"/>
          </p:cNvSpPr>
          <p:nvPr/>
        </p:nvSpPr>
        <p:spPr bwMode="auto">
          <a:xfrm>
            <a:off x="50076" y="1700888"/>
            <a:ext cx="474186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dirty="0"/>
              <a:t>P(Outlook = Sunny|No)=3/5</a:t>
            </a:r>
          </a:p>
        </p:txBody>
      </p:sp>
      <p:sp>
        <p:nvSpPr>
          <p:cNvPr id="23656" name="Text Box 104"/>
          <p:cNvSpPr txBox="1">
            <a:spLocks noChangeArrowheads="1"/>
          </p:cNvSpPr>
          <p:nvPr/>
        </p:nvSpPr>
        <p:spPr bwMode="auto">
          <a:xfrm>
            <a:off x="65777" y="2284098"/>
            <a:ext cx="45782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400" dirty="0"/>
              <a:t>P(Temperature = Cool |No) =1/5 </a:t>
            </a:r>
          </a:p>
        </p:txBody>
      </p:sp>
      <p:sp>
        <p:nvSpPr>
          <p:cNvPr id="23657" name="Text Box 105"/>
          <p:cNvSpPr txBox="1">
            <a:spLocks noChangeArrowheads="1"/>
          </p:cNvSpPr>
          <p:nvPr/>
        </p:nvSpPr>
        <p:spPr bwMode="auto">
          <a:xfrm>
            <a:off x="65777" y="2870608"/>
            <a:ext cx="421819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zh-CN" sz="2400" dirty="0"/>
              <a:t>P(Humidity = High |No) =4/5</a:t>
            </a:r>
          </a:p>
        </p:txBody>
      </p:sp>
      <p:sp>
        <p:nvSpPr>
          <p:cNvPr id="23658" name="Text Box 106"/>
          <p:cNvSpPr txBox="1">
            <a:spLocks noChangeArrowheads="1"/>
          </p:cNvSpPr>
          <p:nvPr/>
        </p:nvSpPr>
        <p:spPr bwMode="auto">
          <a:xfrm>
            <a:off x="50076" y="3457118"/>
            <a:ext cx="427325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charset="0"/>
              </a:defRPr>
            </a:lvl1pPr>
            <a:lvl2pPr>
              <a:defRPr sz="2400">
                <a:solidFill>
                  <a:schemeClr val="tx1"/>
                </a:solidFill>
                <a:latin typeface="Times New Roman" panose="02020603050405020304" charset="0"/>
              </a:defRPr>
            </a:lvl2pPr>
            <a:lvl3pPr>
              <a:defRPr sz="2400">
                <a:solidFill>
                  <a:schemeClr val="tx1"/>
                </a:solidFill>
                <a:latin typeface="Times New Roman" panose="02020603050405020304" charset="0"/>
              </a:defRPr>
            </a:lvl3pPr>
            <a:lvl4pPr>
              <a:defRPr sz="2400">
                <a:solidFill>
                  <a:schemeClr val="tx1"/>
                </a:solidFill>
                <a:latin typeface="Times New Roman" panose="02020603050405020304" charset="0"/>
              </a:defRPr>
            </a:lvl4pPr>
            <a:lvl5pPr>
              <a:defRPr sz="2400">
                <a:solidFill>
                  <a:schemeClr val="tx1"/>
                </a:solidFill>
                <a:latin typeface="Times New Roman" panose="02020603050405020304" charset="0"/>
              </a:defRPr>
            </a:lvl5pPr>
            <a:lvl6pPr eaLnBrk="0" fontAlgn="base" hangingPunct="0">
              <a:spcBef>
                <a:spcPct val="0"/>
              </a:spcBef>
              <a:spcAft>
                <a:spcPct val="0"/>
              </a:spcAft>
              <a:buFont typeface="Arial" panose="020B0604020202090204" pitchFamily="34" charset="0"/>
              <a:defRPr sz="2400">
                <a:solidFill>
                  <a:schemeClr val="tx1"/>
                </a:solidFill>
                <a:latin typeface="Times New Roman" panose="02020603050405020304" charset="0"/>
              </a:defRPr>
            </a:lvl6pPr>
            <a:lvl7pPr eaLnBrk="0" fontAlgn="base" hangingPunct="0">
              <a:spcBef>
                <a:spcPct val="0"/>
              </a:spcBef>
              <a:spcAft>
                <a:spcPct val="0"/>
              </a:spcAft>
              <a:buFont typeface="Arial" panose="020B0604020202090204" pitchFamily="34" charset="0"/>
              <a:defRPr sz="2400">
                <a:solidFill>
                  <a:schemeClr val="tx1"/>
                </a:solidFill>
                <a:latin typeface="Times New Roman" panose="02020603050405020304" charset="0"/>
              </a:defRPr>
            </a:lvl7pPr>
            <a:lvl8pPr eaLnBrk="0" fontAlgn="base" hangingPunct="0">
              <a:spcBef>
                <a:spcPct val="0"/>
              </a:spcBef>
              <a:spcAft>
                <a:spcPct val="0"/>
              </a:spcAft>
              <a:buFont typeface="Arial" panose="020B0604020202090204" pitchFamily="34" charset="0"/>
              <a:defRPr sz="2400">
                <a:solidFill>
                  <a:schemeClr val="tx1"/>
                </a:solidFill>
                <a:latin typeface="Times New Roman" panose="02020603050405020304" charset="0"/>
              </a:defRPr>
            </a:lvl8pPr>
            <a:lvl9pPr eaLnBrk="0" fontAlgn="base" hangingPunct="0">
              <a:spcBef>
                <a:spcPct val="0"/>
              </a:spcBef>
              <a:spcAft>
                <a:spcPct val="0"/>
              </a:spcAft>
              <a:buFont typeface="Arial" panose="020B0604020202090204" pitchFamily="34" charset="0"/>
              <a:defRPr sz="2400">
                <a:solidFill>
                  <a:schemeClr val="tx1"/>
                </a:solidFill>
                <a:latin typeface="Times New Roman" panose="02020603050405020304" charset="0"/>
              </a:defRPr>
            </a:lvl9pPr>
          </a:lstStyle>
          <a:p>
            <a:r>
              <a:rPr lang="zh-CN" altLang="zh-CN" dirty="0">
                <a:latin typeface="Arial" panose="020B0604020202090204" pitchFamily="34" charset="0"/>
                <a:sym typeface="黑体" panose="02010609060101010101" pitchFamily="49" charset="-122"/>
              </a:rPr>
              <a:t>P(Wind = Strong |No) =3/5</a:t>
            </a:r>
            <a:endParaRPr lang="zh-CN" altLang="zh-CN" dirty="0">
              <a:latin typeface="Arial" panose="020B0604020202090204" pitchFamily="34" charset="0"/>
            </a:endParaRPr>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zh-CN" altLang="zh-CN"/>
              <a:t>贝叶斯分类器举例</a:t>
            </a:r>
          </a:p>
        </p:txBody>
      </p:sp>
      <p:sp>
        <p:nvSpPr>
          <p:cNvPr id="24583" name="AutoShape 7"/>
          <p:cNvSpPr>
            <a:spLocks noChangeArrowheads="1"/>
          </p:cNvSpPr>
          <p:nvPr/>
        </p:nvSpPr>
        <p:spPr bwMode="auto">
          <a:xfrm>
            <a:off x="641350" y="4191000"/>
            <a:ext cx="1209675" cy="906463"/>
          </a:xfrm>
          <a:prstGeom prst="rightArrow">
            <a:avLst>
              <a:gd name="adj1" fmla="val 50000"/>
              <a:gd name="adj2" fmla="val 33363"/>
            </a:avLst>
          </a:prstGeom>
          <a:solidFill>
            <a:schemeClr val="accent1"/>
          </a:solidFill>
          <a:ln w="9525" cmpd="sng">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aphicFrame>
        <p:nvGraphicFramePr>
          <p:cNvPr id="24584" name="Object 8"/>
          <p:cNvGraphicFramePr>
            <a:graphicFrameLocks noChangeAspect="1"/>
          </p:cNvGraphicFramePr>
          <p:nvPr/>
        </p:nvGraphicFramePr>
        <p:xfrm>
          <a:off x="2438400" y="4632325"/>
          <a:ext cx="2360613" cy="430213"/>
        </p:xfrm>
        <a:graphic>
          <a:graphicData uri="http://schemas.openxmlformats.org/presentationml/2006/ole">
            <mc:AlternateContent xmlns:mc="http://schemas.openxmlformats.org/markup-compatibility/2006">
              <mc:Choice xmlns:v="urn:schemas-microsoft-com:vml" Requires="v">
                <p:oleObj r:id="rId2" imgW="26822400" imgH="4876800" progId="Equation.3">
                  <p:embed/>
                </p:oleObj>
              </mc:Choice>
              <mc:Fallback>
                <p:oleObj r:id="rId2" imgW="26822400" imgH="4876800" progId="Equation.3">
                  <p:embed/>
                  <p:pic>
                    <p:nvPicPr>
                      <p:cNvPr id="0" name="Object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4632325"/>
                        <a:ext cx="2360613" cy="430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586" name="Object 10"/>
          <p:cNvGraphicFramePr>
            <a:graphicFrameLocks noChangeAspect="1"/>
          </p:cNvGraphicFramePr>
          <p:nvPr/>
        </p:nvGraphicFramePr>
        <p:xfrm>
          <a:off x="2420938" y="3921125"/>
          <a:ext cx="4656137" cy="755650"/>
        </p:xfrm>
        <a:graphic>
          <a:graphicData uri="http://schemas.openxmlformats.org/presentationml/2006/ole">
            <mc:AlternateContent xmlns:mc="http://schemas.openxmlformats.org/markup-compatibility/2006">
              <mc:Choice xmlns:v="urn:schemas-microsoft-com:vml" Requires="v">
                <p:oleObj r:id="rId4" imgW="53644800" imgH="9753600" progId="Equation.3">
                  <p:embed/>
                </p:oleObj>
              </mc:Choice>
              <mc:Fallback>
                <p:oleObj r:id="rId4" imgW="53644800" imgH="9753600" progId="Equation.3">
                  <p:embed/>
                  <p:pic>
                    <p:nvPicPr>
                      <p:cNvPr id="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20938" y="3921125"/>
                        <a:ext cx="4656137"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587" name="Object 11"/>
          <p:cNvGraphicFramePr>
            <a:graphicFrameLocks noChangeAspect="1"/>
          </p:cNvGraphicFramePr>
          <p:nvPr/>
        </p:nvGraphicFramePr>
        <p:xfrm>
          <a:off x="996950" y="5237163"/>
          <a:ext cx="7662863" cy="887412"/>
        </p:xfrm>
        <a:graphic>
          <a:graphicData uri="http://schemas.openxmlformats.org/presentationml/2006/ole">
            <mc:AlternateContent xmlns:mc="http://schemas.openxmlformats.org/markup-compatibility/2006">
              <mc:Choice xmlns:v="urn:schemas-microsoft-com:vml" Requires="v">
                <p:oleObj r:id="rId6" imgW="68580000" imgH="9753600" progId="Equation.3">
                  <p:embed/>
                </p:oleObj>
              </mc:Choice>
              <mc:Fallback>
                <p:oleObj r:id="rId6" imgW="68580000" imgH="9753600" progId="Equation.3">
                  <p:embed/>
                  <p:pic>
                    <p:nvPicPr>
                      <p:cNvPr id="0" name="Object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96950" y="5237163"/>
                        <a:ext cx="7662863" cy="887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 name="Text Box 103"/>
          <p:cNvSpPr txBox="1">
            <a:spLocks noChangeArrowheads="1"/>
          </p:cNvSpPr>
          <p:nvPr/>
        </p:nvSpPr>
        <p:spPr bwMode="auto">
          <a:xfrm>
            <a:off x="-24382" y="2244138"/>
            <a:ext cx="474186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dirty="0"/>
              <a:t>P(Outlook = Sunny|No)=3/5</a:t>
            </a:r>
          </a:p>
        </p:txBody>
      </p:sp>
      <p:sp>
        <p:nvSpPr>
          <p:cNvPr id="5" name="Text Box 104"/>
          <p:cNvSpPr txBox="1">
            <a:spLocks noChangeArrowheads="1"/>
          </p:cNvSpPr>
          <p:nvPr/>
        </p:nvSpPr>
        <p:spPr bwMode="auto">
          <a:xfrm>
            <a:off x="4054604" y="2211990"/>
            <a:ext cx="45782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400" dirty="0"/>
              <a:t>P(Temperature = Cool |No) =1/5 </a:t>
            </a:r>
          </a:p>
        </p:txBody>
      </p:sp>
      <p:sp>
        <p:nvSpPr>
          <p:cNvPr id="6" name="Text Box 105"/>
          <p:cNvSpPr txBox="1">
            <a:spLocks noChangeArrowheads="1"/>
          </p:cNvSpPr>
          <p:nvPr/>
        </p:nvSpPr>
        <p:spPr bwMode="auto">
          <a:xfrm>
            <a:off x="65777" y="2870608"/>
            <a:ext cx="421819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zh-CN" sz="2400" dirty="0"/>
              <a:t>P(Humidity = High |No) =4/5</a:t>
            </a:r>
          </a:p>
        </p:txBody>
      </p:sp>
      <p:sp>
        <p:nvSpPr>
          <p:cNvPr id="7" name="Text Box 106"/>
          <p:cNvSpPr txBox="1">
            <a:spLocks noChangeArrowheads="1"/>
          </p:cNvSpPr>
          <p:nvPr/>
        </p:nvSpPr>
        <p:spPr bwMode="auto">
          <a:xfrm>
            <a:off x="4235400" y="2867861"/>
            <a:ext cx="427325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charset="0"/>
              </a:defRPr>
            </a:lvl1pPr>
            <a:lvl2pPr>
              <a:defRPr sz="2400">
                <a:solidFill>
                  <a:schemeClr val="tx1"/>
                </a:solidFill>
                <a:latin typeface="Times New Roman" panose="02020603050405020304" charset="0"/>
              </a:defRPr>
            </a:lvl2pPr>
            <a:lvl3pPr>
              <a:defRPr sz="2400">
                <a:solidFill>
                  <a:schemeClr val="tx1"/>
                </a:solidFill>
                <a:latin typeface="Times New Roman" panose="02020603050405020304" charset="0"/>
              </a:defRPr>
            </a:lvl3pPr>
            <a:lvl4pPr>
              <a:defRPr sz="2400">
                <a:solidFill>
                  <a:schemeClr val="tx1"/>
                </a:solidFill>
                <a:latin typeface="Times New Roman" panose="02020603050405020304" charset="0"/>
              </a:defRPr>
            </a:lvl4pPr>
            <a:lvl5pPr>
              <a:defRPr sz="2400">
                <a:solidFill>
                  <a:schemeClr val="tx1"/>
                </a:solidFill>
                <a:latin typeface="Times New Roman" panose="02020603050405020304" charset="0"/>
              </a:defRPr>
            </a:lvl5pPr>
            <a:lvl6pPr eaLnBrk="0" fontAlgn="base" hangingPunct="0">
              <a:spcBef>
                <a:spcPct val="0"/>
              </a:spcBef>
              <a:spcAft>
                <a:spcPct val="0"/>
              </a:spcAft>
              <a:buFont typeface="Arial" panose="020B0604020202090204" pitchFamily="34" charset="0"/>
              <a:defRPr sz="2400">
                <a:solidFill>
                  <a:schemeClr val="tx1"/>
                </a:solidFill>
                <a:latin typeface="Times New Roman" panose="02020603050405020304" charset="0"/>
              </a:defRPr>
            </a:lvl6pPr>
            <a:lvl7pPr eaLnBrk="0" fontAlgn="base" hangingPunct="0">
              <a:spcBef>
                <a:spcPct val="0"/>
              </a:spcBef>
              <a:spcAft>
                <a:spcPct val="0"/>
              </a:spcAft>
              <a:buFont typeface="Arial" panose="020B0604020202090204" pitchFamily="34" charset="0"/>
              <a:defRPr sz="2400">
                <a:solidFill>
                  <a:schemeClr val="tx1"/>
                </a:solidFill>
                <a:latin typeface="Times New Roman" panose="02020603050405020304" charset="0"/>
              </a:defRPr>
            </a:lvl7pPr>
            <a:lvl8pPr eaLnBrk="0" fontAlgn="base" hangingPunct="0">
              <a:spcBef>
                <a:spcPct val="0"/>
              </a:spcBef>
              <a:spcAft>
                <a:spcPct val="0"/>
              </a:spcAft>
              <a:buFont typeface="Arial" panose="020B0604020202090204" pitchFamily="34" charset="0"/>
              <a:defRPr sz="2400">
                <a:solidFill>
                  <a:schemeClr val="tx1"/>
                </a:solidFill>
                <a:latin typeface="Times New Roman" panose="02020603050405020304" charset="0"/>
              </a:defRPr>
            </a:lvl8pPr>
            <a:lvl9pPr eaLnBrk="0" fontAlgn="base" hangingPunct="0">
              <a:spcBef>
                <a:spcPct val="0"/>
              </a:spcBef>
              <a:spcAft>
                <a:spcPct val="0"/>
              </a:spcAft>
              <a:buFont typeface="Arial" panose="020B0604020202090204" pitchFamily="34" charset="0"/>
              <a:defRPr sz="2400">
                <a:solidFill>
                  <a:schemeClr val="tx1"/>
                </a:solidFill>
                <a:latin typeface="Times New Roman" panose="02020603050405020304" charset="0"/>
              </a:defRPr>
            </a:lvl9pPr>
          </a:lstStyle>
          <a:p>
            <a:r>
              <a:rPr lang="zh-CN" altLang="zh-CN" dirty="0">
                <a:latin typeface="Arial" panose="020B0604020202090204" pitchFamily="34" charset="0"/>
                <a:sym typeface="黑体" panose="02010609060101010101" pitchFamily="49" charset="-122"/>
              </a:rPr>
              <a:t>P(Wind = Strong |No) =3/5</a:t>
            </a:r>
            <a:endParaRPr lang="zh-CN" altLang="zh-CN" dirty="0">
              <a:latin typeface="Arial" panose="020B0604020202090204" pitchFamily="34" charset="0"/>
            </a:endParaRPr>
          </a:p>
        </p:txBody>
      </p:sp>
    </p:spTree>
  </p:cSld>
  <p:clrMapOvr>
    <a:masterClrMapping/>
  </p:clrMapOvr>
  <p:transition advClick="0"/>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zh-CN" altLang="zh-CN"/>
              <a:t>贝叶斯分类器举例</a:t>
            </a:r>
          </a:p>
        </p:txBody>
      </p:sp>
      <p:graphicFrame>
        <p:nvGraphicFramePr>
          <p:cNvPr id="25603" name="Group 3"/>
          <p:cNvGraphicFramePr>
            <a:graphicFrameLocks noGrp="1"/>
          </p:cNvGraphicFramePr>
          <p:nvPr>
            <p:ph sz="half" idx="2"/>
          </p:nvPr>
        </p:nvGraphicFramePr>
        <p:xfrm>
          <a:off x="4355976" y="1516855"/>
          <a:ext cx="4680520" cy="4114800"/>
        </p:xfrm>
        <a:graphic>
          <a:graphicData uri="http://schemas.openxmlformats.org/drawingml/2006/table">
            <a:tbl>
              <a:tblPr/>
              <a:tblGrid>
                <a:gridCol w="776264">
                  <a:extLst>
                    <a:ext uri="{9D8B030D-6E8A-4147-A177-3AD203B41FA5}">
                      <a16:colId xmlns:a16="http://schemas.microsoft.com/office/drawing/2014/main" val="20000"/>
                    </a:ext>
                  </a:extLst>
                </a:gridCol>
                <a:gridCol w="778029">
                  <a:extLst>
                    <a:ext uri="{9D8B030D-6E8A-4147-A177-3AD203B41FA5}">
                      <a16:colId xmlns:a16="http://schemas.microsoft.com/office/drawing/2014/main" val="20001"/>
                    </a:ext>
                  </a:extLst>
                </a:gridCol>
                <a:gridCol w="795670">
                  <a:extLst>
                    <a:ext uri="{9D8B030D-6E8A-4147-A177-3AD203B41FA5}">
                      <a16:colId xmlns:a16="http://schemas.microsoft.com/office/drawing/2014/main" val="20002"/>
                    </a:ext>
                  </a:extLst>
                </a:gridCol>
                <a:gridCol w="776264">
                  <a:extLst>
                    <a:ext uri="{9D8B030D-6E8A-4147-A177-3AD203B41FA5}">
                      <a16:colId xmlns:a16="http://schemas.microsoft.com/office/drawing/2014/main" val="20003"/>
                    </a:ext>
                  </a:extLst>
                </a:gridCol>
                <a:gridCol w="778029">
                  <a:extLst>
                    <a:ext uri="{9D8B030D-6E8A-4147-A177-3AD203B41FA5}">
                      <a16:colId xmlns:a16="http://schemas.microsoft.com/office/drawing/2014/main" val="20004"/>
                    </a:ext>
                  </a:extLst>
                </a:gridCol>
                <a:gridCol w="776264">
                  <a:extLst>
                    <a:ext uri="{9D8B030D-6E8A-4147-A177-3AD203B41FA5}">
                      <a16:colId xmlns:a16="http://schemas.microsoft.com/office/drawing/2014/main" val="20005"/>
                    </a:ext>
                  </a:extLst>
                </a:gridCol>
              </a:tblGrid>
              <a:tr h="457200">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ctr"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dirty="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Day</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ctr"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dirty="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Outlook</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ctr"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Temperature</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ctr"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dirty="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Humidity</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ctr"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Wind</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ctr"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PlayTennis</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0"/>
                  </a:ext>
                </a:extLst>
              </a:tr>
              <a:tr h="457200">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ctr"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D3</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ctr"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dirty="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Overcast</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ctr"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dirty="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Hot</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ctr"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a:ln>
                            <a:noFill/>
                          </a:ln>
                          <a:solidFill>
                            <a:srgbClr val="FF0066"/>
                          </a:solidFill>
                          <a:effectLst/>
                          <a:latin typeface="黑体" panose="02010609060101010101" pitchFamily="49" charset="-122"/>
                          <a:ea typeface="黑体" panose="02010609060101010101" pitchFamily="49" charset="-122"/>
                          <a:sym typeface="黑体" panose="02010609060101010101" pitchFamily="49" charset="-122"/>
                        </a:rPr>
                        <a:t>High</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ctr"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Weak</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ctr"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Yes</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274638">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ctr"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D4</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ctr"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a:ln>
                            <a:noFill/>
                          </a:ln>
                          <a:solidFill>
                            <a:schemeClr val="tx1"/>
                          </a:solidFill>
                          <a:effectLst/>
                          <a:latin typeface="黑体" panose="02010609060101010101" pitchFamily="49" charset="-122"/>
                          <a:ea typeface="黑体" panose="02010609060101010101" pitchFamily="49" charset="-122"/>
                          <a:sym typeface="黑体" panose="02010609060101010101" pitchFamily="49" charset="-122"/>
                        </a:rPr>
                        <a:t>Rain</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ctr"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dirty="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Mild</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ctr"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a:ln>
                            <a:noFill/>
                          </a:ln>
                          <a:solidFill>
                            <a:srgbClr val="FF0066"/>
                          </a:solidFill>
                          <a:effectLst/>
                          <a:latin typeface="黑体" panose="02010609060101010101" pitchFamily="49" charset="-122"/>
                          <a:ea typeface="黑体" panose="02010609060101010101" pitchFamily="49" charset="-122"/>
                          <a:sym typeface="黑体" panose="02010609060101010101" pitchFamily="49" charset="-122"/>
                        </a:rPr>
                        <a:t>High</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ctr"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Weak</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ctr"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Yes</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r h="274638">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ctr"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D5</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ctr"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a:ln>
                            <a:noFill/>
                          </a:ln>
                          <a:solidFill>
                            <a:schemeClr val="tx1"/>
                          </a:solidFill>
                          <a:effectLst/>
                          <a:latin typeface="黑体" panose="02010609060101010101" pitchFamily="49" charset="-122"/>
                          <a:ea typeface="黑体" panose="02010609060101010101" pitchFamily="49" charset="-122"/>
                          <a:sym typeface="黑体" panose="02010609060101010101" pitchFamily="49" charset="-122"/>
                        </a:rPr>
                        <a:t>Rain</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ctr"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dirty="0">
                          <a:ln>
                            <a:noFill/>
                          </a:ln>
                          <a:solidFill>
                            <a:srgbClr val="FF0000"/>
                          </a:solidFill>
                          <a:effectLst/>
                          <a:latin typeface="黑体" panose="02010609060101010101" pitchFamily="49" charset="-122"/>
                          <a:ea typeface="黑体" panose="02010609060101010101" pitchFamily="49" charset="-122"/>
                          <a:sym typeface="黑体" panose="02010609060101010101" pitchFamily="49" charset="-122"/>
                        </a:rPr>
                        <a:t>Cool</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ctr"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Normal</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ctr"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Weak</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ctr"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Yes</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r h="457200">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ctr"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D7</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ctr"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Overcast</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ctr"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dirty="0">
                          <a:ln>
                            <a:noFill/>
                          </a:ln>
                          <a:solidFill>
                            <a:srgbClr val="FF0000"/>
                          </a:solidFill>
                          <a:effectLst/>
                          <a:latin typeface="黑体" panose="02010609060101010101" pitchFamily="49" charset="-122"/>
                          <a:ea typeface="黑体" panose="02010609060101010101" pitchFamily="49" charset="-122"/>
                          <a:sym typeface="黑体" panose="02010609060101010101" pitchFamily="49" charset="-122"/>
                        </a:rPr>
                        <a:t>Cool</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ctr"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dirty="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Normal</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ctr"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a:ln>
                            <a:noFill/>
                          </a:ln>
                          <a:solidFill>
                            <a:srgbClr val="00FF00"/>
                          </a:solidFill>
                          <a:effectLst/>
                          <a:latin typeface="黑体" panose="02010609060101010101" pitchFamily="49" charset="-122"/>
                          <a:ea typeface="黑体" panose="02010609060101010101" pitchFamily="49" charset="-122"/>
                          <a:sym typeface="黑体" panose="02010609060101010101" pitchFamily="49" charset="-122"/>
                        </a:rPr>
                        <a:t>Strong</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ctr"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Yes</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4"/>
                  </a:ext>
                </a:extLst>
              </a:tr>
              <a:tr h="274638">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ctr"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D9</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ctr"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a:ln>
                            <a:noFill/>
                          </a:ln>
                          <a:solidFill>
                            <a:schemeClr val="accent2"/>
                          </a:solidFill>
                          <a:effectLst/>
                          <a:latin typeface="黑体" panose="02010609060101010101" pitchFamily="49" charset="-122"/>
                          <a:ea typeface="黑体" panose="02010609060101010101" pitchFamily="49" charset="-122"/>
                          <a:sym typeface="黑体" panose="02010609060101010101" pitchFamily="49" charset="-122"/>
                        </a:rPr>
                        <a:t>Sunny</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ctr"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a:ln>
                            <a:noFill/>
                          </a:ln>
                          <a:solidFill>
                            <a:srgbClr val="FF0000"/>
                          </a:solidFill>
                          <a:effectLst/>
                          <a:latin typeface="黑体" panose="02010609060101010101" pitchFamily="49" charset="-122"/>
                          <a:ea typeface="黑体" panose="02010609060101010101" pitchFamily="49" charset="-122"/>
                          <a:sym typeface="黑体" panose="02010609060101010101" pitchFamily="49" charset="-122"/>
                        </a:rPr>
                        <a:t>Cool</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ctr"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dirty="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Normal</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ctr"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Weak</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ctr"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Yes</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5"/>
                  </a:ext>
                </a:extLst>
              </a:tr>
              <a:tr h="274638">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ctr"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D10</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ctr"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sym typeface="黑体" panose="02010609060101010101" pitchFamily="49" charset="-122"/>
                        </a:rPr>
                        <a:t>Rain</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ctr"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Mild</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ctr"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dirty="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Normal</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ctr"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Weak</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ctr"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Yes</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6"/>
                  </a:ext>
                </a:extLst>
              </a:tr>
              <a:tr h="274638">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ctr"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D11</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ctr"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a:ln>
                            <a:noFill/>
                          </a:ln>
                          <a:solidFill>
                            <a:schemeClr val="accent2"/>
                          </a:solidFill>
                          <a:effectLst/>
                          <a:latin typeface="黑体" panose="02010609060101010101" pitchFamily="49" charset="-122"/>
                          <a:ea typeface="黑体" panose="02010609060101010101" pitchFamily="49" charset="-122"/>
                          <a:sym typeface="黑体" panose="02010609060101010101" pitchFamily="49" charset="-122"/>
                        </a:rPr>
                        <a:t>Sunny</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ctr"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Mild</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ctr"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dirty="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Normal</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ctr"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dirty="0">
                          <a:ln>
                            <a:noFill/>
                          </a:ln>
                          <a:solidFill>
                            <a:srgbClr val="00FF00"/>
                          </a:solidFill>
                          <a:effectLst/>
                          <a:latin typeface="黑体" panose="02010609060101010101" pitchFamily="49" charset="-122"/>
                          <a:ea typeface="黑体" panose="02010609060101010101" pitchFamily="49" charset="-122"/>
                          <a:sym typeface="黑体" panose="02010609060101010101" pitchFamily="49" charset="-122"/>
                        </a:rPr>
                        <a:t>Strong</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ctr"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Yes</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7"/>
                  </a:ext>
                </a:extLst>
              </a:tr>
              <a:tr h="457200">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ctr"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D12</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ctr"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dirty="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Overcast</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ctr"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Mild</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ctr"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dirty="0">
                          <a:ln>
                            <a:noFill/>
                          </a:ln>
                          <a:solidFill>
                            <a:srgbClr val="FF0066"/>
                          </a:solidFill>
                          <a:effectLst/>
                          <a:latin typeface="黑体" panose="02010609060101010101" pitchFamily="49" charset="-122"/>
                          <a:ea typeface="黑体" panose="02010609060101010101" pitchFamily="49" charset="-122"/>
                          <a:sym typeface="黑体" panose="02010609060101010101" pitchFamily="49" charset="-122"/>
                        </a:rPr>
                        <a:t>High</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ctr"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dirty="0">
                          <a:ln>
                            <a:noFill/>
                          </a:ln>
                          <a:solidFill>
                            <a:srgbClr val="00FF00"/>
                          </a:solidFill>
                          <a:effectLst/>
                          <a:latin typeface="黑体" panose="02010609060101010101" pitchFamily="49" charset="-122"/>
                          <a:ea typeface="黑体" panose="02010609060101010101" pitchFamily="49" charset="-122"/>
                          <a:sym typeface="黑体" panose="02010609060101010101" pitchFamily="49" charset="-122"/>
                        </a:rPr>
                        <a:t>Strong</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ctr"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Yes</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8"/>
                  </a:ext>
                </a:extLst>
              </a:tr>
              <a:tr h="457200">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ctr"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D13</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ctr"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Overcast</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ctr"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Hot</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ctr"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Normal</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ctr"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dirty="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Weak</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ctr"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dirty="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Yes</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9"/>
                  </a:ext>
                </a:extLst>
              </a:tr>
            </a:tbl>
          </a:graphicData>
        </a:graphic>
      </p:graphicFrame>
      <p:sp>
        <p:nvSpPr>
          <p:cNvPr id="25800" name="Text Box 200"/>
          <p:cNvSpPr txBox="1">
            <a:spLocks noChangeArrowheads="1"/>
          </p:cNvSpPr>
          <p:nvPr/>
        </p:nvSpPr>
        <p:spPr bwMode="auto">
          <a:xfrm>
            <a:off x="-23043" y="1795758"/>
            <a:ext cx="5080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charset="0"/>
              </a:defRPr>
            </a:lvl1pPr>
            <a:lvl2pPr>
              <a:defRPr sz="2400">
                <a:solidFill>
                  <a:schemeClr val="tx1"/>
                </a:solidFill>
                <a:latin typeface="Times New Roman" panose="02020603050405020304" charset="0"/>
              </a:defRPr>
            </a:lvl2pPr>
            <a:lvl3pPr>
              <a:defRPr sz="2400">
                <a:solidFill>
                  <a:schemeClr val="tx1"/>
                </a:solidFill>
                <a:latin typeface="Times New Roman" panose="02020603050405020304" charset="0"/>
              </a:defRPr>
            </a:lvl3pPr>
            <a:lvl4pPr>
              <a:defRPr sz="2400">
                <a:solidFill>
                  <a:schemeClr val="tx1"/>
                </a:solidFill>
                <a:latin typeface="Times New Roman" panose="02020603050405020304" charset="0"/>
              </a:defRPr>
            </a:lvl4pPr>
            <a:lvl5pPr>
              <a:defRPr sz="2400">
                <a:solidFill>
                  <a:schemeClr val="tx1"/>
                </a:solidFill>
                <a:latin typeface="Times New Roman" panose="02020603050405020304" charset="0"/>
              </a:defRPr>
            </a:lvl5pPr>
            <a:lvl6pPr eaLnBrk="0" fontAlgn="base" hangingPunct="0">
              <a:spcBef>
                <a:spcPct val="0"/>
              </a:spcBef>
              <a:spcAft>
                <a:spcPct val="0"/>
              </a:spcAft>
              <a:buFont typeface="Arial" panose="020B0604020202090204" pitchFamily="34" charset="0"/>
              <a:defRPr sz="2400">
                <a:solidFill>
                  <a:schemeClr val="tx1"/>
                </a:solidFill>
                <a:latin typeface="Times New Roman" panose="02020603050405020304" charset="0"/>
              </a:defRPr>
            </a:lvl6pPr>
            <a:lvl7pPr eaLnBrk="0" fontAlgn="base" hangingPunct="0">
              <a:spcBef>
                <a:spcPct val="0"/>
              </a:spcBef>
              <a:spcAft>
                <a:spcPct val="0"/>
              </a:spcAft>
              <a:buFont typeface="Arial" panose="020B0604020202090204" pitchFamily="34" charset="0"/>
              <a:defRPr sz="2400">
                <a:solidFill>
                  <a:schemeClr val="tx1"/>
                </a:solidFill>
                <a:latin typeface="Times New Roman" panose="02020603050405020304" charset="0"/>
              </a:defRPr>
            </a:lvl7pPr>
            <a:lvl8pPr eaLnBrk="0" fontAlgn="base" hangingPunct="0">
              <a:spcBef>
                <a:spcPct val="0"/>
              </a:spcBef>
              <a:spcAft>
                <a:spcPct val="0"/>
              </a:spcAft>
              <a:buFont typeface="Arial" panose="020B0604020202090204" pitchFamily="34" charset="0"/>
              <a:defRPr sz="2400">
                <a:solidFill>
                  <a:schemeClr val="tx1"/>
                </a:solidFill>
                <a:latin typeface="Times New Roman" panose="02020603050405020304" charset="0"/>
              </a:defRPr>
            </a:lvl8pPr>
            <a:lvl9pPr eaLnBrk="0" fontAlgn="base" hangingPunct="0">
              <a:spcBef>
                <a:spcPct val="0"/>
              </a:spcBef>
              <a:spcAft>
                <a:spcPct val="0"/>
              </a:spcAft>
              <a:buFont typeface="Arial" panose="020B0604020202090204" pitchFamily="34" charset="0"/>
              <a:defRPr sz="2400">
                <a:solidFill>
                  <a:schemeClr val="tx1"/>
                </a:solidFill>
                <a:latin typeface="Times New Roman" panose="02020603050405020304" charset="0"/>
              </a:defRPr>
            </a:lvl9pPr>
          </a:lstStyle>
          <a:p>
            <a:r>
              <a:rPr lang="zh-CN" altLang="zh-CN" dirty="0">
                <a:latin typeface="Arial" panose="020B0604020202090204" pitchFamily="34" charset="0"/>
                <a:sym typeface="黑体" panose="02010609060101010101" pitchFamily="49" charset="-122"/>
              </a:rPr>
              <a:t>P(Outlook = Sunny|Yes)=2/9</a:t>
            </a:r>
          </a:p>
        </p:txBody>
      </p:sp>
      <p:sp>
        <p:nvSpPr>
          <p:cNvPr id="25801" name="Text Box 201"/>
          <p:cNvSpPr txBox="1">
            <a:spLocks noChangeArrowheads="1"/>
          </p:cNvSpPr>
          <p:nvPr/>
        </p:nvSpPr>
        <p:spPr bwMode="auto">
          <a:xfrm>
            <a:off x="-26613" y="2361291"/>
            <a:ext cx="5080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charset="0"/>
              </a:defRPr>
            </a:lvl1pPr>
            <a:lvl2pPr>
              <a:defRPr sz="2400">
                <a:solidFill>
                  <a:schemeClr val="tx1"/>
                </a:solidFill>
                <a:latin typeface="Times New Roman" panose="02020603050405020304" charset="0"/>
              </a:defRPr>
            </a:lvl2pPr>
            <a:lvl3pPr>
              <a:defRPr sz="2400">
                <a:solidFill>
                  <a:schemeClr val="tx1"/>
                </a:solidFill>
                <a:latin typeface="Times New Roman" panose="02020603050405020304" charset="0"/>
              </a:defRPr>
            </a:lvl3pPr>
            <a:lvl4pPr>
              <a:defRPr sz="2400">
                <a:solidFill>
                  <a:schemeClr val="tx1"/>
                </a:solidFill>
                <a:latin typeface="Times New Roman" panose="02020603050405020304" charset="0"/>
              </a:defRPr>
            </a:lvl4pPr>
            <a:lvl5pPr>
              <a:defRPr sz="2400">
                <a:solidFill>
                  <a:schemeClr val="tx1"/>
                </a:solidFill>
                <a:latin typeface="Times New Roman" panose="02020603050405020304" charset="0"/>
              </a:defRPr>
            </a:lvl5pPr>
            <a:lvl6pPr eaLnBrk="0" fontAlgn="base" hangingPunct="0">
              <a:spcBef>
                <a:spcPct val="0"/>
              </a:spcBef>
              <a:spcAft>
                <a:spcPct val="0"/>
              </a:spcAft>
              <a:buFont typeface="Arial" panose="020B0604020202090204" pitchFamily="34" charset="0"/>
              <a:defRPr sz="2400">
                <a:solidFill>
                  <a:schemeClr val="tx1"/>
                </a:solidFill>
                <a:latin typeface="Times New Roman" panose="02020603050405020304" charset="0"/>
              </a:defRPr>
            </a:lvl6pPr>
            <a:lvl7pPr eaLnBrk="0" fontAlgn="base" hangingPunct="0">
              <a:spcBef>
                <a:spcPct val="0"/>
              </a:spcBef>
              <a:spcAft>
                <a:spcPct val="0"/>
              </a:spcAft>
              <a:buFont typeface="Arial" panose="020B0604020202090204" pitchFamily="34" charset="0"/>
              <a:defRPr sz="2400">
                <a:solidFill>
                  <a:schemeClr val="tx1"/>
                </a:solidFill>
                <a:latin typeface="Times New Roman" panose="02020603050405020304" charset="0"/>
              </a:defRPr>
            </a:lvl7pPr>
            <a:lvl8pPr eaLnBrk="0" fontAlgn="base" hangingPunct="0">
              <a:spcBef>
                <a:spcPct val="0"/>
              </a:spcBef>
              <a:spcAft>
                <a:spcPct val="0"/>
              </a:spcAft>
              <a:buFont typeface="Arial" panose="020B0604020202090204" pitchFamily="34" charset="0"/>
              <a:defRPr sz="2400">
                <a:solidFill>
                  <a:schemeClr val="tx1"/>
                </a:solidFill>
                <a:latin typeface="Times New Roman" panose="02020603050405020304" charset="0"/>
              </a:defRPr>
            </a:lvl8pPr>
            <a:lvl9pPr eaLnBrk="0" fontAlgn="base" hangingPunct="0">
              <a:spcBef>
                <a:spcPct val="0"/>
              </a:spcBef>
              <a:spcAft>
                <a:spcPct val="0"/>
              </a:spcAft>
              <a:buFont typeface="Arial" panose="020B0604020202090204" pitchFamily="34" charset="0"/>
              <a:defRPr sz="2400">
                <a:solidFill>
                  <a:schemeClr val="tx1"/>
                </a:solidFill>
                <a:latin typeface="Times New Roman" panose="02020603050405020304" charset="0"/>
              </a:defRPr>
            </a:lvl9pPr>
          </a:lstStyle>
          <a:p>
            <a:r>
              <a:rPr lang="zh-CN" altLang="zh-CN" dirty="0">
                <a:latin typeface="Arial" panose="020B0604020202090204" pitchFamily="34" charset="0"/>
                <a:sym typeface="黑体" panose="02010609060101010101" pitchFamily="49" charset="-122"/>
              </a:rPr>
              <a:t>P(Temprature = Cool |Yes) =3/9</a:t>
            </a:r>
          </a:p>
        </p:txBody>
      </p:sp>
      <p:sp>
        <p:nvSpPr>
          <p:cNvPr id="25802" name="Text Box 202"/>
          <p:cNvSpPr txBox="1">
            <a:spLocks noChangeArrowheads="1"/>
          </p:cNvSpPr>
          <p:nvPr/>
        </p:nvSpPr>
        <p:spPr bwMode="auto">
          <a:xfrm>
            <a:off x="0" y="2926824"/>
            <a:ext cx="5080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charset="0"/>
              </a:defRPr>
            </a:lvl1pPr>
            <a:lvl2pPr>
              <a:defRPr sz="2400">
                <a:solidFill>
                  <a:schemeClr val="tx1"/>
                </a:solidFill>
                <a:latin typeface="Times New Roman" panose="02020603050405020304" charset="0"/>
              </a:defRPr>
            </a:lvl2pPr>
            <a:lvl3pPr>
              <a:defRPr sz="2400">
                <a:solidFill>
                  <a:schemeClr val="tx1"/>
                </a:solidFill>
                <a:latin typeface="Times New Roman" panose="02020603050405020304" charset="0"/>
              </a:defRPr>
            </a:lvl3pPr>
            <a:lvl4pPr>
              <a:defRPr sz="2400">
                <a:solidFill>
                  <a:schemeClr val="tx1"/>
                </a:solidFill>
                <a:latin typeface="Times New Roman" panose="02020603050405020304" charset="0"/>
              </a:defRPr>
            </a:lvl4pPr>
            <a:lvl5pPr>
              <a:defRPr sz="2400">
                <a:solidFill>
                  <a:schemeClr val="tx1"/>
                </a:solidFill>
                <a:latin typeface="Times New Roman" panose="02020603050405020304" charset="0"/>
              </a:defRPr>
            </a:lvl5pPr>
            <a:lvl6pPr eaLnBrk="0" fontAlgn="base" hangingPunct="0">
              <a:spcBef>
                <a:spcPct val="0"/>
              </a:spcBef>
              <a:spcAft>
                <a:spcPct val="0"/>
              </a:spcAft>
              <a:buFont typeface="Arial" panose="020B0604020202090204" pitchFamily="34" charset="0"/>
              <a:defRPr sz="2400">
                <a:solidFill>
                  <a:schemeClr val="tx1"/>
                </a:solidFill>
                <a:latin typeface="Times New Roman" panose="02020603050405020304" charset="0"/>
              </a:defRPr>
            </a:lvl6pPr>
            <a:lvl7pPr eaLnBrk="0" fontAlgn="base" hangingPunct="0">
              <a:spcBef>
                <a:spcPct val="0"/>
              </a:spcBef>
              <a:spcAft>
                <a:spcPct val="0"/>
              </a:spcAft>
              <a:buFont typeface="Arial" panose="020B0604020202090204" pitchFamily="34" charset="0"/>
              <a:defRPr sz="2400">
                <a:solidFill>
                  <a:schemeClr val="tx1"/>
                </a:solidFill>
                <a:latin typeface="Times New Roman" panose="02020603050405020304" charset="0"/>
              </a:defRPr>
            </a:lvl7pPr>
            <a:lvl8pPr eaLnBrk="0" fontAlgn="base" hangingPunct="0">
              <a:spcBef>
                <a:spcPct val="0"/>
              </a:spcBef>
              <a:spcAft>
                <a:spcPct val="0"/>
              </a:spcAft>
              <a:buFont typeface="Arial" panose="020B0604020202090204" pitchFamily="34" charset="0"/>
              <a:defRPr sz="2400">
                <a:solidFill>
                  <a:schemeClr val="tx1"/>
                </a:solidFill>
                <a:latin typeface="Times New Roman" panose="02020603050405020304" charset="0"/>
              </a:defRPr>
            </a:lvl8pPr>
            <a:lvl9pPr eaLnBrk="0" fontAlgn="base" hangingPunct="0">
              <a:spcBef>
                <a:spcPct val="0"/>
              </a:spcBef>
              <a:spcAft>
                <a:spcPct val="0"/>
              </a:spcAft>
              <a:buFont typeface="Arial" panose="020B0604020202090204" pitchFamily="34" charset="0"/>
              <a:defRPr sz="2400">
                <a:solidFill>
                  <a:schemeClr val="tx1"/>
                </a:solidFill>
                <a:latin typeface="Times New Roman" panose="02020603050405020304" charset="0"/>
              </a:defRPr>
            </a:lvl9pPr>
          </a:lstStyle>
          <a:p>
            <a:r>
              <a:rPr lang="zh-CN" altLang="zh-CN" dirty="0">
                <a:latin typeface="Arial" panose="020B0604020202090204" pitchFamily="34" charset="0"/>
                <a:sym typeface="黑体" panose="02010609060101010101" pitchFamily="49" charset="-122"/>
              </a:rPr>
              <a:t>P(Humidity = High |Yes) =3/9</a:t>
            </a:r>
          </a:p>
        </p:txBody>
      </p:sp>
      <p:sp>
        <p:nvSpPr>
          <p:cNvPr id="25803" name="Text Box 203"/>
          <p:cNvSpPr txBox="1">
            <a:spLocks noChangeArrowheads="1"/>
          </p:cNvSpPr>
          <p:nvPr/>
        </p:nvSpPr>
        <p:spPr bwMode="auto">
          <a:xfrm>
            <a:off x="0" y="3469512"/>
            <a:ext cx="5080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charset="0"/>
              </a:defRPr>
            </a:lvl1pPr>
            <a:lvl2pPr>
              <a:defRPr sz="2400">
                <a:solidFill>
                  <a:schemeClr val="tx1"/>
                </a:solidFill>
                <a:latin typeface="Times New Roman" panose="02020603050405020304" charset="0"/>
              </a:defRPr>
            </a:lvl2pPr>
            <a:lvl3pPr>
              <a:defRPr sz="2400">
                <a:solidFill>
                  <a:schemeClr val="tx1"/>
                </a:solidFill>
                <a:latin typeface="Times New Roman" panose="02020603050405020304" charset="0"/>
              </a:defRPr>
            </a:lvl3pPr>
            <a:lvl4pPr>
              <a:defRPr sz="2400">
                <a:solidFill>
                  <a:schemeClr val="tx1"/>
                </a:solidFill>
                <a:latin typeface="Times New Roman" panose="02020603050405020304" charset="0"/>
              </a:defRPr>
            </a:lvl4pPr>
            <a:lvl5pPr>
              <a:defRPr sz="2400">
                <a:solidFill>
                  <a:schemeClr val="tx1"/>
                </a:solidFill>
                <a:latin typeface="Times New Roman" panose="02020603050405020304" charset="0"/>
              </a:defRPr>
            </a:lvl5pPr>
            <a:lvl6pPr eaLnBrk="0" fontAlgn="base" hangingPunct="0">
              <a:spcBef>
                <a:spcPct val="0"/>
              </a:spcBef>
              <a:spcAft>
                <a:spcPct val="0"/>
              </a:spcAft>
              <a:buFont typeface="Arial" panose="020B0604020202090204" pitchFamily="34" charset="0"/>
              <a:defRPr sz="2400">
                <a:solidFill>
                  <a:schemeClr val="tx1"/>
                </a:solidFill>
                <a:latin typeface="Times New Roman" panose="02020603050405020304" charset="0"/>
              </a:defRPr>
            </a:lvl6pPr>
            <a:lvl7pPr eaLnBrk="0" fontAlgn="base" hangingPunct="0">
              <a:spcBef>
                <a:spcPct val="0"/>
              </a:spcBef>
              <a:spcAft>
                <a:spcPct val="0"/>
              </a:spcAft>
              <a:buFont typeface="Arial" panose="020B0604020202090204" pitchFamily="34" charset="0"/>
              <a:defRPr sz="2400">
                <a:solidFill>
                  <a:schemeClr val="tx1"/>
                </a:solidFill>
                <a:latin typeface="Times New Roman" panose="02020603050405020304" charset="0"/>
              </a:defRPr>
            </a:lvl7pPr>
            <a:lvl8pPr eaLnBrk="0" fontAlgn="base" hangingPunct="0">
              <a:spcBef>
                <a:spcPct val="0"/>
              </a:spcBef>
              <a:spcAft>
                <a:spcPct val="0"/>
              </a:spcAft>
              <a:buFont typeface="Arial" panose="020B0604020202090204" pitchFamily="34" charset="0"/>
              <a:defRPr sz="2400">
                <a:solidFill>
                  <a:schemeClr val="tx1"/>
                </a:solidFill>
                <a:latin typeface="Times New Roman" panose="02020603050405020304" charset="0"/>
              </a:defRPr>
            </a:lvl8pPr>
            <a:lvl9pPr eaLnBrk="0" fontAlgn="base" hangingPunct="0">
              <a:spcBef>
                <a:spcPct val="0"/>
              </a:spcBef>
              <a:spcAft>
                <a:spcPct val="0"/>
              </a:spcAft>
              <a:buFont typeface="Arial" panose="020B0604020202090204" pitchFamily="34" charset="0"/>
              <a:defRPr sz="2400">
                <a:solidFill>
                  <a:schemeClr val="tx1"/>
                </a:solidFill>
                <a:latin typeface="Times New Roman" panose="02020603050405020304" charset="0"/>
              </a:defRPr>
            </a:lvl9pPr>
          </a:lstStyle>
          <a:p>
            <a:r>
              <a:rPr lang="zh-CN" altLang="zh-CN" dirty="0">
                <a:latin typeface="Arial" panose="020B0604020202090204" pitchFamily="34" charset="0"/>
                <a:sym typeface="黑体" panose="02010609060101010101" pitchFamily="49" charset="-122"/>
              </a:rPr>
              <a:t>P(Wind = Strong |Yes) =3/9</a:t>
            </a:r>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626" name="Object 2"/>
          <p:cNvGraphicFramePr>
            <a:graphicFrameLocks noChangeAspect="1"/>
          </p:cNvGraphicFramePr>
          <p:nvPr/>
        </p:nvGraphicFramePr>
        <p:xfrm>
          <a:off x="2255838" y="3683000"/>
          <a:ext cx="5030787" cy="850900"/>
        </p:xfrm>
        <a:graphic>
          <a:graphicData uri="http://schemas.openxmlformats.org/presentationml/2006/ole">
            <mc:AlternateContent xmlns:mc="http://schemas.openxmlformats.org/markup-compatibility/2006">
              <mc:Choice xmlns:v="urn:schemas-microsoft-com:vml" Requires="v">
                <p:oleObj r:id="rId2" imgW="55473600" imgH="9753600" progId="Equation.3">
                  <p:embed/>
                </p:oleObj>
              </mc:Choice>
              <mc:Fallback>
                <p:oleObj r:id="rId2" imgW="55473600" imgH="9753600" progId="Equation.3">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5838" y="3683000"/>
                        <a:ext cx="5030787" cy="850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627" name="Text Box 3"/>
          <p:cNvSpPr txBox="1">
            <a:spLocks noChangeArrowheads="1"/>
          </p:cNvSpPr>
          <p:nvPr/>
        </p:nvSpPr>
        <p:spPr bwMode="auto">
          <a:xfrm>
            <a:off x="401638" y="2287588"/>
            <a:ext cx="508000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sz="2400">
                <a:solidFill>
                  <a:schemeClr val="tx1"/>
                </a:solidFill>
                <a:latin typeface="Times New Roman" panose="02020603050405020304" charset="0"/>
              </a:defRPr>
            </a:lvl1pPr>
            <a:lvl2pPr>
              <a:defRPr sz="2400">
                <a:solidFill>
                  <a:schemeClr val="tx1"/>
                </a:solidFill>
                <a:latin typeface="Times New Roman" panose="02020603050405020304" charset="0"/>
              </a:defRPr>
            </a:lvl2pPr>
            <a:lvl3pPr>
              <a:defRPr sz="2400">
                <a:solidFill>
                  <a:schemeClr val="tx1"/>
                </a:solidFill>
                <a:latin typeface="Times New Roman" panose="02020603050405020304" charset="0"/>
              </a:defRPr>
            </a:lvl3pPr>
            <a:lvl4pPr>
              <a:defRPr sz="2400">
                <a:solidFill>
                  <a:schemeClr val="tx1"/>
                </a:solidFill>
                <a:latin typeface="Times New Roman" panose="02020603050405020304" charset="0"/>
              </a:defRPr>
            </a:lvl4pPr>
            <a:lvl5pPr>
              <a:defRPr sz="2400">
                <a:solidFill>
                  <a:schemeClr val="tx1"/>
                </a:solidFill>
                <a:latin typeface="Times New Roman" panose="02020603050405020304" charset="0"/>
              </a:defRPr>
            </a:lvl5pPr>
            <a:lvl6pPr eaLnBrk="0" fontAlgn="base" hangingPunct="0">
              <a:spcBef>
                <a:spcPct val="0"/>
              </a:spcBef>
              <a:spcAft>
                <a:spcPct val="0"/>
              </a:spcAft>
              <a:buFont typeface="Arial" panose="020B0604020202090204" pitchFamily="34" charset="0"/>
              <a:defRPr sz="2400">
                <a:solidFill>
                  <a:schemeClr val="tx1"/>
                </a:solidFill>
                <a:latin typeface="Times New Roman" panose="02020603050405020304" charset="0"/>
              </a:defRPr>
            </a:lvl6pPr>
            <a:lvl7pPr eaLnBrk="0" fontAlgn="base" hangingPunct="0">
              <a:spcBef>
                <a:spcPct val="0"/>
              </a:spcBef>
              <a:spcAft>
                <a:spcPct val="0"/>
              </a:spcAft>
              <a:buFont typeface="Arial" panose="020B0604020202090204" pitchFamily="34" charset="0"/>
              <a:defRPr sz="2400">
                <a:solidFill>
                  <a:schemeClr val="tx1"/>
                </a:solidFill>
                <a:latin typeface="Times New Roman" panose="02020603050405020304" charset="0"/>
              </a:defRPr>
            </a:lvl7pPr>
            <a:lvl8pPr eaLnBrk="0" fontAlgn="base" hangingPunct="0">
              <a:spcBef>
                <a:spcPct val="0"/>
              </a:spcBef>
              <a:spcAft>
                <a:spcPct val="0"/>
              </a:spcAft>
              <a:buFont typeface="Arial" panose="020B0604020202090204" pitchFamily="34" charset="0"/>
              <a:defRPr sz="2400">
                <a:solidFill>
                  <a:schemeClr val="tx1"/>
                </a:solidFill>
                <a:latin typeface="Times New Roman" panose="02020603050405020304" charset="0"/>
              </a:defRPr>
            </a:lvl8pPr>
            <a:lvl9pPr eaLnBrk="0" fontAlgn="base" hangingPunct="0">
              <a:spcBef>
                <a:spcPct val="0"/>
              </a:spcBef>
              <a:spcAft>
                <a:spcPct val="0"/>
              </a:spcAft>
              <a:buFont typeface="Arial" panose="020B0604020202090204" pitchFamily="34" charset="0"/>
              <a:defRPr sz="2400">
                <a:solidFill>
                  <a:schemeClr val="tx1"/>
                </a:solidFill>
                <a:latin typeface="Times New Roman" panose="02020603050405020304" charset="0"/>
              </a:defRPr>
            </a:lvl9pPr>
          </a:lstStyle>
          <a:p>
            <a:r>
              <a:rPr lang="zh-CN" altLang="zh-CN" sz="2000" b="1">
                <a:latin typeface="黑体" panose="02010609060101010101" pitchFamily="49" charset="-122"/>
                <a:ea typeface="黑体" panose="02010609060101010101" pitchFamily="49" charset="-122"/>
                <a:sym typeface="黑体" panose="02010609060101010101" pitchFamily="49" charset="-122"/>
              </a:rPr>
              <a:t>P</a:t>
            </a:r>
            <a:r>
              <a:rPr lang="zh-CN" altLang="zh-CN" sz="2000" b="1">
                <a:solidFill>
                  <a:schemeClr val="accent2"/>
                </a:solidFill>
                <a:latin typeface="黑体" panose="02010609060101010101" pitchFamily="49" charset="-122"/>
                <a:ea typeface="黑体" panose="02010609060101010101" pitchFamily="49" charset="-122"/>
                <a:sym typeface="黑体" panose="02010609060101010101" pitchFamily="49" charset="-122"/>
              </a:rPr>
              <a:t>(Outlook = Sunny|Yes)</a:t>
            </a:r>
            <a:r>
              <a:rPr lang="zh-CN" altLang="zh-CN" sz="2000" b="1">
                <a:latin typeface="黑体" panose="02010609060101010101" pitchFamily="49" charset="-122"/>
                <a:ea typeface="黑体" panose="02010609060101010101" pitchFamily="49" charset="-122"/>
                <a:sym typeface="黑体" panose="02010609060101010101" pitchFamily="49" charset="-122"/>
              </a:rPr>
              <a:t>=2/9</a:t>
            </a:r>
          </a:p>
        </p:txBody>
      </p:sp>
      <p:sp>
        <p:nvSpPr>
          <p:cNvPr id="26628" name="Text Box 4"/>
          <p:cNvSpPr txBox="1">
            <a:spLocks noChangeArrowheads="1"/>
          </p:cNvSpPr>
          <p:nvPr/>
        </p:nvSpPr>
        <p:spPr bwMode="auto">
          <a:xfrm>
            <a:off x="4267200" y="2320925"/>
            <a:ext cx="5080000" cy="395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sz="2400">
                <a:solidFill>
                  <a:schemeClr val="tx1"/>
                </a:solidFill>
                <a:latin typeface="Times New Roman" panose="02020603050405020304" charset="0"/>
              </a:defRPr>
            </a:lvl1pPr>
            <a:lvl2pPr>
              <a:defRPr sz="2400">
                <a:solidFill>
                  <a:schemeClr val="tx1"/>
                </a:solidFill>
                <a:latin typeface="Times New Roman" panose="02020603050405020304" charset="0"/>
              </a:defRPr>
            </a:lvl2pPr>
            <a:lvl3pPr>
              <a:defRPr sz="2400">
                <a:solidFill>
                  <a:schemeClr val="tx1"/>
                </a:solidFill>
                <a:latin typeface="Times New Roman" panose="02020603050405020304" charset="0"/>
              </a:defRPr>
            </a:lvl3pPr>
            <a:lvl4pPr>
              <a:defRPr sz="2400">
                <a:solidFill>
                  <a:schemeClr val="tx1"/>
                </a:solidFill>
                <a:latin typeface="Times New Roman" panose="02020603050405020304" charset="0"/>
              </a:defRPr>
            </a:lvl4pPr>
            <a:lvl5pPr>
              <a:defRPr sz="2400">
                <a:solidFill>
                  <a:schemeClr val="tx1"/>
                </a:solidFill>
                <a:latin typeface="Times New Roman" panose="02020603050405020304" charset="0"/>
              </a:defRPr>
            </a:lvl5pPr>
            <a:lvl6pPr eaLnBrk="0" fontAlgn="base" hangingPunct="0">
              <a:spcBef>
                <a:spcPct val="0"/>
              </a:spcBef>
              <a:spcAft>
                <a:spcPct val="0"/>
              </a:spcAft>
              <a:buFont typeface="Arial" panose="020B0604020202090204" pitchFamily="34" charset="0"/>
              <a:defRPr sz="2400">
                <a:solidFill>
                  <a:schemeClr val="tx1"/>
                </a:solidFill>
                <a:latin typeface="Times New Roman" panose="02020603050405020304" charset="0"/>
              </a:defRPr>
            </a:lvl6pPr>
            <a:lvl7pPr eaLnBrk="0" fontAlgn="base" hangingPunct="0">
              <a:spcBef>
                <a:spcPct val="0"/>
              </a:spcBef>
              <a:spcAft>
                <a:spcPct val="0"/>
              </a:spcAft>
              <a:buFont typeface="Arial" panose="020B0604020202090204" pitchFamily="34" charset="0"/>
              <a:defRPr sz="2400">
                <a:solidFill>
                  <a:schemeClr val="tx1"/>
                </a:solidFill>
                <a:latin typeface="Times New Roman" panose="02020603050405020304" charset="0"/>
              </a:defRPr>
            </a:lvl7pPr>
            <a:lvl8pPr eaLnBrk="0" fontAlgn="base" hangingPunct="0">
              <a:spcBef>
                <a:spcPct val="0"/>
              </a:spcBef>
              <a:spcAft>
                <a:spcPct val="0"/>
              </a:spcAft>
              <a:buFont typeface="Arial" panose="020B0604020202090204" pitchFamily="34" charset="0"/>
              <a:defRPr sz="2400">
                <a:solidFill>
                  <a:schemeClr val="tx1"/>
                </a:solidFill>
                <a:latin typeface="Times New Roman" panose="02020603050405020304" charset="0"/>
              </a:defRPr>
            </a:lvl8pPr>
            <a:lvl9pPr eaLnBrk="0" fontAlgn="base" hangingPunct="0">
              <a:spcBef>
                <a:spcPct val="0"/>
              </a:spcBef>
              <a:spcAft>
                <a:spcPct val="0"/>
              </a:spcAft>
              <a:buFont typeface="Arial" panose="020B0604020202090204" pitchFamily="34" charset="0"/>
              <a:defRPr sz="2400">
                <a:solidFill>
                  <a:schemeClr val="tx1"/>
                </a:solidFill>
                <a:latin typeface="Times New Roman" panose="02020603050405020304" charset="0"/>
              </a:defRPr>
            </a:lvl9pPr>
          </a:lstStyle>
          <a:p>
            <a:r>
              <a:rPr lang="zh-CN" altLang="zh-CN" sz="2000" b="1">
                <a:latin typeface="黑体" panose="02010609060101010101" pitchFamily="49" charset="-122"/>
                <a:ea typeface="黑体" panose="02010609060101010101" pitchFamily="49" charset="-122"/>
                <a:sym typeface="黑体" panose="02010609060101010101" pitchFamily="49" charset="-122"/>
              </a:rPr>
              <a:t>P</a:t>
            </a:r>
            <a:r>
              <a:rPr lang="zh-CN" altLang="zh-CN" sz="2000" b="1">
                <a:solidFill>
                  <a:srgbClr val="FF0000"/>
                </a:solidFill>
                <a:latin typeface="黑体" panose="02010609060101010101" pitchFamily="49" charset="-122"/>
                <a:ea typeface="黑体" panose="02010609060101010101" pitchFamily="49" charset="-122"/>
                <a:sym typeface="黑体" panose="02010609060101010101" pitchFamily="49" charset="-122"/>
              </a:rPr>
              <a:t>(Temprature = Cool |Yes) =</a:t>
            </a:r>
            <a:r>
              <a:rPr lang="zh-CN" altLang="zh-CN" sz="2000" b="1">
                <a:latin typeface="黑体" panose="02010609060101010101" pitchFamily="49" charset="-122"/>
                <a:ea typeface="黑体" panose="02010609060101010101" pitchFamily="49" charset="-122"/>
                <a:sym typeface="黑体" panose="02010609060101010101" pitchFamily="49" charset="-122"/>
              </a:rPr>
              <a:t>3/9</a:t>
            </a:r>
          </a:p>
        </p:txBody>
      </p:sp>
      <p:sp>
        <p:nvSpPr>
          <p:cNvPr id="26629" name="Text Box 5"/>
          <p:cNvSpPr txBox="1">
            <a:spLocks noChangeArrowheads="1"/>
          </p:cNvSpPr>
          <p:nvPr/>
        </p:nvSpPr>
        <p:spPr bwMode="auto">
          <a:xfrm>
            <a:off x="390525" y="2903538"/>
            <a:ext cx="508000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sz="2400">
                <a:solidFill>
                  <a:schemeClr val="tx1"/>
                </a:solidFill>
                <a:latin typeface="Times New Roman" panose="02020603050405020304" charset="0"/>
              </a:defRPr>
            </a:lvl1pPr>
            <a:lvl2pPr>
              <a:defRPr sz="2400">
                <a:solidFill>
                  <a:schemeClr val="tx1"/>
                </a:solidFill>
                <a:latin typeface="Times New Roman" panose="02020603050405020304" charset="0"/>
              </a:defRPr>
            </a:lvl2pPr>
            <a:lvl3pPr>
              <a:defRPr sz="2400">
                <a:solidFill>
                  <a:schemeClr val="tx1"/>
                </a:solidFill>
                <a:latin typeface="Times New Roman" panose="02020603050405020304" charset="0"/>
              </a:defRPr>
            </a:lvl3pPr>
            <a:lvl4pPr>
              <a:defRPr sz="2400">
                <a:solidFill>
                  <a:schemeClr val="tx1"/>
                </a:solidFill>
                <a:latin typeface="Times New Roman" panose="02020603050405020304" charset="0"/>
              </a:defRPr>
            </a:lvl4pPr>
            <a:lvl5pPr>
              <a:defRPr sz="2400">
                <a:solidFill>
                  <a:schemeClr val="tx1"/>
                </a:solidFill>
                <a:latin typeface="Times New Roman" panose="02020603050405020304" charset="0"/>
              </a:defRPr>
            </a:lvl5pPr>
            <a:lvl6pPr eaLnBrk="0" fontAlgn="base" hangingPunct="0">
              <a:spcBef>
                <a:spcPct val="0"/>
              </a:spcBef>
              <a:spcAft>
                <a:spcPct val="0"/>
              </a:spcAft>
              <a:buFont typeface="Arial" panose="020B0604020202090204" pitchFamily="34" charset="0"/>
              <a:defRPr sz="2400">
                <a:solidFill>
                  <a:schemeClr val="tx1"/>
                </a:solidFill>
                <a:latin typeface="Times New Roman" panose="02020603050405020304" charset="0"/>
              </a:defRPr>
            </a:lvl6pPr>
            <a:lvl7pPr eaLnBrk="0" fontAlgn="base" hangingPunct="0">
              <a:spcBef>
                <a:spcPct val="0"/>
              </a:spcBef>
              <a:spcAft>
                <a:spcPct val="0"/>
              </a:spcAft>
              <a:buFont typeface="Arial" panose="020B0604020202090204" pitchFamily="34" charset="0"/>
              <a:defRPr sz="2400">
                <a:solidFill>
                  <a:schemeClr val="tx1"/>
                </a:solidFill>
                <a:latin typeface="Times New Roman" panose="02020603050405020304" charset="0"/>
              </a:defRPr>
            </a:lvl7pPr>
            <a:lvl8pPr eaLnBrk="0" fontAlgn="base" hangingPunct="0">
              <a:spcBef>
                <a:spcPct val="0"/>
              </a:spcBef>
              <a:spcAft>
                <a:spcPct val="0"/>
              </a:spcAft>
              <a:buFont typeface="Arial" panose="020B0604020202090204" pitchFamily="34" charset="0"/>
              <a:defRPr sz="2400">
                <a:solidFill>
                  <a:schemeClr val="tx1"/>
                </a:solidFill>
                <a:latin typeface="Times New Roman" panose="02020603050405020304" charset="0"/>
              </a:defRPr>
            </a:lvl8pPr>
            <a:lvl9pPr eaLnBrk="0" fontAlgn="base" hangingPunct="0">
              <a:spcBef>
                <a:spcPct val="0"/>
              </a:spcBef>
              <a:spcAft>
                <a:spcPct val="0"/>
              </a:spcAft>
              <a:buFont typeface="Arial" panose="020B0604020202090204" pitchFamily="34" charset="0"/>
              <a:defRPr sz="2400">
                <a:solidFill>
                  <a:schemeClr val="tx1"/>
                </a:solidFill>
                <a:latin typeface="Times New Roman" panose="02020603050405020304" charset="0"/>
              </a:defRPr>
            </a:lvl9pPr>
          </a:lstStyle>
          <a:p>
            <a:r>
              <a:rPr lang="zh-CN" altLang="zh-CN" sz="2000" b="1">
                <a:latin typeface="黑体" panose="02010609060101010101" pitchFamily="49" charset="-122"/>
                <a:ea typeface="黑体" panose="02010609060101010101" pitchFamily="49" charset="-122"/>
                <a:sym typeface="黑体" panose="02010609060101010101" pitchFamily="49" charset="-122"/>
              </a:rPr>
              <a:t>P</a:t>
            </a:r>
            <a:r>
              <a:rPr lang="zh-CN" altLang="zh-CN" sz="2000" b="1">
                <a:solidFill>
                  <a:srgbClr val="FF0066"/>
                </a:solidFill>
                <a:latin typeface="黑体" panose="02010609060101010101" pitchFamily="49" charset="-122"/>
                <a:ea typeface="黑体" panose="02010609060101010101" pitchFamily="49" charset="-122"/>
                <a:sym typeface="黑体" panose="02010609060101010101" pitchFamily="49" charset="-122"/>
              </a:rPr>
              <a:t>(Humidity = High |Yes) </a:t>
            </a:r>
            <a:r>
              <a:rPr lang="zh-CN" altLang="zh-CN" sz="2000" b="1">
                <a:latin typeface="黑体" panose="02010609060101010101" pitchFamily="49" charset="-122"/>
                <a:ea typeface="黑体" panose="02010609060101010101" pitchFamily="49" charset="-122"/>
                <a:sym typeface="黑体" panose="02010609060101010101" pitchFamily="49" charset="-122"/>
              </a:rPr>
              <a:t>=3/9</a:t>
            </a:r>
          </a:p>
        </p:txBody>
      </p:sp>
      <p:sp>
        <p:nvSpPr>
          <p:cNvPr id="26630" name="Text Box 6"/>
          <p:cNvSpPr txBox="1">
            <a:spLocks noChangeArrowheads="1"/>
          </p:cNvSpPr>
          <p:nvPr/>
        </p:nvSpPr>
        <p:spPr bwMode="auto">
          <a:xfrm>
            <a:off x="4235450" y="2882900"/>
            <a:ext cx="5080000" cy="395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sz="2400">
                <a:solidFill>
                  <a:schemeClr val="tx1"/>
                </a:solidFill>
                <a:latin typeface="Times New Roman" panose="02020603050405020304" charset="0"/>
              </a:defRPr>
            </a:lvl1pPr>
            <a:lvl2pPr>
              <a:defRPr sz="2400">
                <a:solidFill>
                  <a:schemeClr val="tx1"/>
                </a:solidFill>
                <a:latin typeface="Times New Roman" panose="02020603050405020304" charset="0"/>
              </a:defRPr>
            </a:lvl2pPr>
            <a:lvl3pPr>
              <a:defRPr sz="2400">
                <a:solidFill>
                  <a:schemeClr val="tx1"/>
                </a:solidFill>
                <a:latin typeface="Times New Roman" panose="02020603050405020304" charset="0"/>
              </a:defRPr>
            </a:lvl3pPr>
            <a:lvl4pPr>
              <a:defRPr sz="2400">
                <a:solidFill>
                  <a:schemeClr val="tx1"/>
                </a:solidFill>
                <a:latin typeface="Times New Roman" panose="02020603050405020304" charset="0"/>
              </a:defRPr>
            </a:lvl4pPr>
            <a:lvl5pPr>
              <a:defRPr sz="2400">
                <a:solidFill>
                  <a:schemeClr val="tx1"/>
                </a:solidFill>
                <a:latin typeface="Times New Roman" panose="02020603050405020304" charset="0"/>
              </a:defRPr>
            </a:lvl5pPr>
            <a:lvl6pPr eaLnBrk="0" fontAlgn="base" hangingPunct="0">
              <a:spcBef>
                <a:spcPct val="0"/>
              </a:spcBef>
              <a:spcAft>
                <a:spcPct val="0"/>
              </a:spcAft>
              <a:buFont typeface="Arial" panose="020B0604020202090204" pitchFamily="34" charset="0"/>
              <a:defRPr sz="2400">
                <a:solidFill>
                  <a:schemeClr val="tx1"/>
                </a:solidFill>
                <a:latin typeface="Times New Roman" panose="02020603050405020304" charset="0"/>
              </a:defRPr>
            </a:lvl6pPr>
            <a:lvl7pPr eaLnBrk="0" fontAlgn="base" hangingPunct="0">
              <a:spcBef>
                <a:spcPct val="0"/>
              </a:spcBef>
              <a:spcAft>
                <a:spcPct val="0"/>
              </a:spcAft>
              <a:buFont typeface="Arial" panose="020B0604020202090204" pitchFamily="34" charset="0"/>
              <a:defRPr sz="2400">
                <a:solidFill>
                  <a:schemeClr val="tx1"/>
                </a:solidFill>
                <a:latin typeface="Times New Roman" panose="02020603050405020304" charset="0"/>
              </a:defRPr>
            </a:lvl7pPr>
            <a:lvl8pPr eaLnBrk="0" fontAlgn="base" hangingPunct="0">
              <a:spcBef>
                <a:spcPct val="0"/>
              </a:spcBef>
              <a:spcAft>
                <a:spcPct val="0"/>
              </a:spcAft>
              <a:buFont typeface="Arial" panose="020B0604020202090204" pitchFamily="34" charset="0"/>
              <a:defRPr sz="2400">
                <a:solidFill>
                  <a:schemeClr val="tx1"/>
                </a:solidFill>
                <a:latin typeface="Times New Roman" panose="02020603050405020304" charset="0"/>
              </a:defRPr>
            </a:lvl8pPr>
            <a:lvl9pPr eaLnBrk="0" fontAlgn="base" hangingPunct="0">
              <a:spcBef>
                <a:spcPct val="0"/>
              </a:spcBef>
              <a:spcAft>
                <a:spcPct val="0"/>
              </a:spcAft>
              <a:buFont typeface="Arial" panose="020B0604020202090204" pitchFamily="34" charset="0"/>
              <a:defRPr sz="2400">
                <a:solidFill>
                  <a:schemeClr val="tx1"/>
                </a:solidFill>
                <a:latin typeface="Times New Roman" panose="02020603050405020304" charset="0"/>
              </a:defRPr>
            </a:lvl9pPr>
          </a:lstStyle>
          <a:p>
            <a:r>
              <a:rPr lang="zh-CN" altLang="zh-CN" sz="2000" b="1">
                <a:latin typeface="黑体" panose="02010609060101010101" pitchFamily="49" charset="-122"/>
                <a:ea typeface="黑体" panose="02010609060101010101" pitchFamily="49" charset="-122"/>
                <a:sym typeface="黑体" panose="02010609060101010101" pitchFamily="49" charset="-122"/>
              </a:rPr>
              <a:t>P</a:t>
            </a:r>
            <a:r>
              <a:rPr lang="zh-CN" altLang="zh-CN" sz="2000" b="1">
                <a:solidFill>
                  <a:srgbClr val="00FF00"/>
                </a:solidFill>
                <a:latin typeface="黑体" panose="02010609060101010101" pitchFamily="49" charset="-122"/>
                <a:ea typeface="黑体" panose="02010609060101010101" pitchFamily="49" charset="-122"/>
                <a:sym typeface="黑体" panose="02010609060101010101" pitchFamily="49" charset="-122"/>
              </a:rPr>
              <a:t>(Wind = Strong |Yes) </a:t>
            </a:r>
            <a:r>
              <a:rPr lang="zh-CN" altLang="zh-CN" sz="2000" b="1">
                <a:latin typeface="黑体" panose="02010609060101010101" pitchFamily="49" charset="-122"/>
                <a:ea typeface="黑体" panose="02010609060101010101" pitchFamily="49" charset="-122"/>
                <a:sym typeface="黑体" panose="02010609060101010101" pitchFamily="49" charset="-122"/>
              </a:rPr>
              <a:t>=3/9</a:t>
            </a:r>
          </a:p>
        </p:txBody>
      </p:sp>
      <p:sp>
        <p:nvSpPr>
          <p:cNvPr id="26631" name="AutoShape 7"/>
          <p:cNvSpPr>
            <a:spLocks noChangeArrowheads="1"/>
          </p:cNvSpPr>
          <p:nvPr/>
        </p:nvSpPr>
        <p:spPr bwMode="auto">
          <a:xfrm>
            <a:off x="709613" y="4168775"/>
            <a:ext cx="1382712" cy="800100"/>
          </a:xfrm>
          <a:prstGeom prst="rightArrow">
            <a:avLst>
              <a:gd name="adj1" fmla="val 50000"/>
              <a:gd name="adj2" fmla="val 43204"/>
            </a:avLst>
          </a:prstGeom>
          <a:solidFill>
            <a:schemeClr val="accent1"/>
          </a:solidFill>
          <a:ln w="9525" cmpd="sng">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26632" name="Rectangle 8"/>
          <p:cNvSpPr>
            <a:spLocks noGrp="1" noChangeArrowheads="1"/>
          </p:cNvSpPr>
          <p:nvPr>
            <p:ph type="title"/>
          </p:nvPr>
        </p:nvSpPr>
        <p:spPr>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zh-CN" altLang="zh-CN"/>
              <a:t>贝叶斯分类器举例</a:t>
            </a:r>
          </a:p>
        </p:txBody>
      </p:sp>
      <p:graphicFrame>
        <p:nvGraphicFramePr>
          <p:cNvPr id="26633" name="Object 9"/>
          <p:cNvGraphicFramePr>
            <a:graphicFrameLocks noChangeAspect="1"/>
          </p:cNvGraphicFramePr>
          <p:nvPr/>
        </p:nvGraphicFramePr>
        <p:xfrm>
          <a:off x="2352675" y="4622800"/>
          <a:ext cx="3182938" cy="528638"/>
        </p:xfrm>
        <a:graphic>
          <a:graphicData uri="http://schemas.openxmlformats.org/presentationml/2006/ole">
            <mc:AlternateContent xmlns:mc="http://schemas.openxmlformats.org/markup-compatibility/2006">
              <mc:Choice xmlns:v="urn:schemas-microsoft-com:vml" Requires="v">
                <p:oleObj r:id="rId4" imgW="28651200" imgH="4876800" progId="Equation.3">
                  <p:embed/>
                </p:oleObj>
              </mc:Choice>
              <mc:Fallback>
                <p:oleObj r:id="rId4" imgW="28651200" imgH="4876800" progId="Equation.3">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52675" y="4622800"/>
                        <a:ext cx="3182938" cy="528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34" name="Object 10"/>
          <p:cNvGraphicFramePr>
            <a:graphicFrameLocks noChangeAspect="1"/>
          </p:cNvGraphicFramePr>
          <p:nvPr/>
        </p:nvGraphicFramePr>
        <p:xfrm>
          <a:off x="968375" y="5203825"/>
          <a:ext cx="7270750" cy="850900"/>
        </p:xfrm>
        <a:graphic>
          <a:graphicData uri="http://schemas.openxmlformats.org/presentationml/2006/ole">
            <mc:AlternateContent xmlns:mc="http://schemas.openxmlformats.org/markup-compatibility/2006">
              <mc:Choice xmlns:v="urn:schemas-microsoft-com:vml" Requires="v">
                <p:oleObj r:id="rId6" imgW="80162400" imgH="9753600" progId="Equation.3">
                  <p:embed/>
                </p:oleObj>
              </mc:Choice>
              <mc:Fallback>
                <p:oleObj r:id="rId6" imgW="80162400" imgH="9753600" progId="Equation.3">
                  <p:embed/>
                  <p:pic>
                    <p:nvPicPr>
                      <p:cNvPr id="0"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68375" y="5203825"/>
                        <a:ext cx="7270750" cy="850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advClick="0"/>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628650" y="197485"/>
            <a:ext cx="7886700" cy="639227"/>
          </a:xfrm>
        </p:spPr>
        <p:txBody>
          <a:bodyPr/>
          <a:lstStyle/>
          <a:p>
            <a:r>
              <a:rPr lang="zh-CN" altLang="zh-CN" dirty="0"/>
              <a:t>贝叶斯分类器举例</a:t>
            </a:r>
          </a:p>
        </p:txBody>
      </p:sp>
      <p:sp>
        <p:nvSpPr>
          <p:cNvPr id="27651" name="Rectangle 3"/>
          <p:cNvSpPr>
            <a:spLocks noGrp="1" noChangeArrowheads="1"/>
          </p:cNvSpPr>
          <p:nvPr>
            <p:ph type="body" idx="1"/>
          </p:nvPr>
        </p:nvSpPr>
        <p:spPr>
          <a:xfrm>
            <a:off x="535954" y="1191577"/>
            <a:ext cx="7886700" cy="4474845"/>
          </a:xfrm>
        </p:spPr>
        <p:txBody>
          <a:bodyPr/>
          <a:lstStyle/>
          <a:p>
            <a:r>
              <a:rPr lang="zh-CN" altLang="en-US" dirty="0"/>
              <a:t>由于</a:t>
            </a:r>
          </a:p>
        </p:txBody>
      </p:sp>
      <p:graphicFrame>
        <p:nvGraphicFramePr>
          <p:cNvPr id="27652" name="Object 4"/>
          <p:cNvGraphicFramePr>
            <a:graphicFrameLocks noChangeAspect="1"/>
          </p:cNvGraphicFramePr>
          <p:nvPr/>
        </p:nvGraphicFramePr>
        <p:xfrm>
          <a:off x="790705" y="1828880"/>
          <a:ext cx="4956175" cy="887412"/>
        </p:xfrm>
        <a:graphic>
          <a:graphicData uri="http://schemas.openxmlformats.org/presentationml/2006/ole">
            <mc:AlternateContent xmlns:mc="http://schemas.openxmlformats.org/markup-compatibility/2006">
              <mc:Choice xmlns:v="urn:schemas-microsoft-com:vml" Requires="v">
                <p:oleObj r:id="rId2" imgW="49682400" imgH="9753600" progId="Equation.3">
                  <p:embed/>
                </p:oleObj>
              </mc:Choice>
              <mc:Fallback>
                <p:oleObj r:id="rId2" imgW="49682400" imgH="9753600" progId="Equation.3">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0705" y="1828880"/>
                        <a:ext cx="4956175" cy="887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653" name="Object 5"/>
          <p:cNvGraphicFramePr>
            <a:graphicFrameLocks noChangeAspect="1"/>
          </p:cNvGraphicFramePr>
          <p:nvPr/>
        </p:nvGraphicFramePr>
        <p:xfrm>
          <a:off x="792327" y="3932130"/>
          <a:ext cx="4754563" cy="850900"/>
        </p:xfrm>
        <a:graphic>
          <a:graphicData uri="http://schemas.openxmlformats.org/presentationml/2006/ole">
            <mc:AlternateContent xmlns:mc="http://schemas.openxmlformats.org/markup-compatibility/2006">
              <mc:Choice xmlns:v="urn:schemas-microsoft-com:vml" Requires="v">
                <p:oleObj r:id="rId4" imgW="52425600" imgH="9753600" progId="Equation.3">
                  <p:embed/>
                </p:oleObj>
              </mc:Choice>
              <mc:Fallback>
                <p:oleObj r:id="rId4" imgW="52425600" imgH="975360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2327" y="3932130"/>
                        <a:ext cx="4754563" cy="850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654" name="Text Box 6"/>
          <p:cNvSpPr txBox="1">
            <a:spLocks noChangeArrowheads="1"/>
          </p:cNvSpPr>
          <p:nvPr/>
        </p:nvSpPr>
        <p:spPr bwMode="auto">
          <a:xfrm>
            <a:off x="721346" y="3021449"/>
            <a:ext cx="383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dirty="0"/>
              <a:t>大于</a:t>
            </a:r>
          </a:p>
        </p:txBody>
      </p:sp>
      <p:sp>
        <p:nvSpPr>
          <p:cNvPr id="27655" name="Text Box 7"/>
          <p:cNvSpPr txBox="1">
            <a:spLocks noChangeArrowheads="1"/>
          </p:cNvSpPr>
          <p:nvPr/>
        </p:nvSpPr>
        <p:spPr bwMode="auto">
          <a:xfrm>
            <a:off x="721346" y="5149288"/>
            <a:ext cx="50800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charset="0"/>
              </a:defRPr>
            </a:lvl1pPr>
            <a:lvl2pPr>
              <a:defRPr sz="2400">
                <a:solidFill>
                  <a:schemeClr val="tx1"/>
                </a:solidFill>
                <a:latin typeface="Times New Roman" panose="02020603050405020304" charset="0"/>
              </a:defRPr>
            </a:lvl2pPr>
            <a:lvl3pPr>
              <a:defRPr sz="2400">
                <a:solidFill>
                  <a:schemeClr val="tx1"/>
                </a:solidFill>
                <a:latin typeface="Times New Roman" panose="02020603050405020304" charset="0"/>
              </a:defRPr>
            </a:lvl3pPr>
            <a:lvl4pPr>
              <a:defRPr sz="2400">
                <a:solidFill>
                  <a:schemeClr val="tx1"/>
                </a:solidFill>
                <a:latin typeface="Times New Roman" panose="02020603050405020304" charset="0"/>
              </a:defRPr>
            </a:lvl4pPr>
            <a:lvl5pPr>
              <a:defRPr sz="2400">
                <a:solidFill>
                  <a:schemeClr val="tx1"/>
                </a:solidFill>
                <a:latin typeface="Times New Roman" panose="02020603050405020304" charset="0"/>
              </a:defRPr>
            </a:lvl5pPr>
            <a:lvl6pPr eaLnBrk="0" fontAlgn="base" hangingPunct="0">
              <a:spcBef>
                <a:spcPct val="0"/>
              </a:spcBef>
              <a:spcAft>
                <a:spcPct val="0"/>
              </a:spcAft>
              <a:buFont typeface="Arial" panose="020B0604020202090204" pitchFamily="34" charset="0"/>
              <a:defRPr sz="2400">
                <a:solidFill>
                  <a:schemeClr val="tx1"/>
                </a:solidFill>
                <a:latin typeface="Times New Roman" panose="02020603050405020304" charset="0"/>
              </a:defRPr>
            </a:lvl6pPr>
            <a:lvl7pPr eaLnBrk="0" fontAlgn="base" hangingPunct="0">
              <a:spcBef>
                <a:spcPct val="0"/>
              </a:spcBef>
              <a:spcAft>
                <a:spcPct val="0"/>
              </a:spcAft>
              <a:buFont typeface="Arial" panose="020B0604020202090204" pitchFamily="34" charset="0"/>
              <a:defRPr sz="2400">
                <a:solidFill>
                  <a:schemeClr val="tx1"/>
                </a:solidFill>
                <a:latin typeface="Times New Roman" panose="02020603050405020304" charset="0"/>
              </a:defRPr>
            </a:lvl7pPr>
            <a:lvl8pPr eaLnBrk="0" fontAlgn="base" hangingPunct="0">
              <a:spcBef>
                <a:spcPct val="0"/>
              </a:spcBef>
              <a:spcAft>
                <a:spcPct val="0"/>
              </a:spcAft>
              <a:buFont typeface="Arial" panose="020B0604020202090204" pitchFamily="34" charset="0"/>
              <a:defRPr sz="2400">
                <a:solidFill>
                  <a:schemeClr val="tx1"/>
                </a:solidFill>
                <a:latin typeface="Times New Roman" panose="02020603050405020304" charset="0"/>
              </a:defRPr>
            </a:lvl8pPr>
            <a:lvl9pPr eaLnBrk="0" fontAlgn="base" hangingPunct="0">
              <a:spcBef>
                <a:spcPct val="0"/>
              </a:spcBef>
              <a:spcAft>
                <a:spcPct val="0"/>
              </a:spcAft>
              <a:buFont typeface="Arial" panose="020B0604020202090204" pitchFamily="34" charset="0"/>
              <a:defRPr sz="2400">
                <a:solidFill>
                  <a:schemeClr val="tx1"/>
                </a:solidFill>
                <a:latin typeface="Times New Roman" panose="02020603050405020304" charset="0"/>
              </a:defRPr>
            </a:lvl9pPr>
          </a:lstStyle>
          <a:p>
            <a:r>
              <a:rPr lang="zh-CN" altLang="zh-CN" sz="2800" b="1" dirty="0">
                <a:solidFill>
                  <a:srgbClr val="FF0000"/>
                </a:solidFill>
                <a:latin typeface="黑体" panose="02010609060101010101" pitchFamily="49" charset="-122"/>
                <a:ea typeface="黑体" panose="02010609060101010101" pitchFamily="49" charset="-122"/>
                <a:sym typeface="黑体" panose="02010609060101010101" pitchFamily="49" charset="-122"/>
              </a:rPr>
              <a:t>所以该样本分类为No</a:t>
            </a:r>
          </a:p>
        </p:txBody>
      </p:sp>
    </p:spTree>
  </p:cSld>
  <p:clrMapOvr>
    <a:masterClrMapping/>
  </p:clrMapOvr>
  <p:transition advClick="0"/>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内容占位符 2"/>
          <p:cNvSpPr>
            <a:spLocks noGrp="1"/>
          </p:cNvSpPr>
          <p:nvPr>
            <p:ph idx="1"/>
          </p:nvPr>
        </p:nvSpPr>
        <p:spPr>
          <a:xfrm>
            <a:off x="628650" y="1155700"/>
            <a:ext cx="7886700" cy="5021580"/>
          </a:xfrm>
        </p:spPr>
        <p:txBody>
          <a:bodyPr vert="horz" wrap="square" lIns="91440" tIns="45720" rIns="91440" bIns="45720" anchor="t"/>
          <a:lstStyle/>
          <a:p>
            <a:pPr>
              <a:lnSpc>
                <a:spcPct val="150000"/>
              </a:lnSpc>
              <a:buNone/>
            </a:pPr>
            <a:r>
              <a:rPr lang="zh-CN" altLang="en-US" dirty="0"/>
              <a:t>效率分析：</a:t>
            </a:r>
          </a:p>
          <a:p>
            <a:pPr>
              <a:lnSpc>
                <a:spcPct val="150000"/>
              </a:lnSpc>
              <a:buNone/>
            </a:pPr>
            <a:r>
              <a:rPr lang="zh-CN" altLang="en-US" dirty="0"/>
              <a:t>          理论上</a:t>
            </a:r>
            <a:r>
              <a:rPr lang="en-US" altLang="zh-CN" dirty="0"/>
              <a:t>,</a:t>
            </a:r>
            <a:r>
              <a:rPr lang="zh-CN" altLang="en-US" dirty="0"/>
              <a:t>与其他所有分类算法相比，贝叶斯分类具有最小的出错率。然而，实践中并非总是如此。这是由于对其应用的假定（如类条件独立性）的不准确性，以及缺乏可用的概率数据造成的。</a:t>
            </a:r>
          </a:p>
          <a:p>
            <a:pPr>
              <a:lnSpc>
                <a:spcPct val="150000"/>
              </a:lnSpc>
              <a:buNone/>
            </a:pPr>
            <a:r>
              <a:rPr lang="zh-CN" altLang="en-US" dirty="0"/>
              <a:t>           然而，种种实验研究表明，与判定树和神经网络分类算法相比，在某些领域，该分类算法可以与之媲美。</a:t>
            </a:r>
          </a:p>
        </p:txBody>
      </p:sp>
      <p:sp>
        <p:nvSpPr>
          <p:cNvPr id="86019" name="灯片编号占位符 3"/>
          <p:cNvSpPr txBox="1">
            <a:spLocks noGrp="1"/>
          </p:cNvSpPr>
          <p:nvPr>
            <p:ph type="sldNum" sz="quarter" idx="12"/>
          </p:nvPr>
        </p:nvSpPr>
        <p:spPr/>
        <p:txBody>
          <a:bodyPr/>
          <a:lstStyle>
            <a:lvl1pPr marL="0" lvl="0" indent="0" algn="l" defTabSz="914400" rtl="0" eaLnBrk="0" fontAlgn="base" latinLnBrk="0" hangingPunct="0">
              <a:lnSpc>
                <a:spcPct val="100000"/>
              </a:lnSpc>
              <a:spcBef>
                <a:spcPct val="20000"/>
              </a:spcBef>
              <a:spcAft>
                <a:spcPct val="0"/>
              </a:spcAft>
              <a:buClr>
                <a:schemeClr val="hlink"/>
              </a:buClr>
              <a:buFont typeface="Wingdings" panose="05000000000000000000" pitchFamily="2" charset="2"/>
              <a:buNone/>
              <a:defRPr sz="2800" b="0" i="0" u="none" kern="1200" baseline="0">
                <a:solidFill>
                  <a:schemeClr val="tx1"/>
                </a:solidFill>
                <a:latin typeface="Arial" panose="020B0604020202090204" pitchFamily="34" charset="0"/>
                <a:ea typeface="宋体" pitchFamily="2" charset="-122"/>
              </a:defRPr>
            </a:lvl1pPr>
            <a:lvl2pPr marL="457200" lvl="1" indent="0" algn="l" defTabSz="914400" rtl="0" eaLnBrk="0" fontAlgn="base" latinLnBrk="0" hangingPunct="0">
              <a:lnSpc>
                <a:spcPct val="100000"/>
              </a:lnSpc>
              <a:spcBef>
                <a:spcPct val="20000"/>
              </a:spcBef>
              <a:spcAft>
                <a:spcPct val="0"/>
              </a:spcAft>
              <a:buClr>
                <a:schemeClr val="hlink"/>
              </a:buClr>
              <a:buFont typeface="Wingdings" panose="05000000000000000000" pitchFamily="2" charset="2"/>
              <a:buNone/>
              <a:defRPr sz="28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0" fontAlgn="base" latinLnBrk="0" hangingPunct="0">
              <a:lnSpc>
                <a:spcPct val="100000"/>
              </a:lnSpc>
              <a:spcBef>
                <a:spcPct val="20000"/>
              </a:spcBef>
              <a:spcAft>
                <a:spcPct val="0"/>
              </a:spcAft>
              <a:buClr>
                <a:schemeClr val="hlink"/>
              </a:buClr>
              <a:buFont typeface="Wingdings" panose="05000000000000000000" pitchFamily="2" charset="2"/>
              <a:buNone/>
              <a:defRPr sz="28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0" fontAlgn="base" latinLnBrk="0" hangingPunct="0">
              <a:lnSpc>
                <a:spcPct val="100000"/>
              </a:lnSpc>
              <a:spcBef>
                <a:spcPct val="20000"/>
              </a:spcBef>
              <a:spcAft>
                <a:spcPct val="0"/>
              </a:spcAft>
              <a:buClr>
                <a:schemeClr val="hlink"/>
              </a:buClr>
              <a:buFont typeface="Wingdings" panose="05000000000000000000" pitchFamily="2" charset="2"/>
              <a:buNone/>
              <a:defRPr sz="28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0" fontAlgn="base" latinLnBrk="0" hangingPunct="0">
              <a:lnSpc>
                <a:spcPct val="100000"/>
              </a:lnSpc>
              <a:spcBef>
                <a:spcPct val="20000"/>
              </a:spcBef>
              <a:spcAft>
                <a:spcPct val="0"/>
              </a:spcAft>
              <a:buClr>
                <a:schemeClr val="hlink"/>
              </a:buClr>
              <a:buFont typeface="Wingdings" panose="05000000000000000000" pitchFamily="2" charset="2"/>
              <a:buNone/>
              <a:defRPr sz="2800" b="0" i="0" u="none" kern="1200" baseline="0">
                <a:solidFill>
                  <a:schemeClr val="tx1"/>
                </a:solidFill>
                <a:latin typeface="Arial" panose="020B0604020202090204" pitchFamily="34" charset="0"/>
                <a:ea typeface="宋体" pitchFamily="2" charset="-122"/>
                <a:cs typeface="+mn-cs"/>
              </a:defRPr>
            </a:lvl5pPr>
          </a:lstStyle>
          <a:p>
            <a:pPr lvl="0" algn="r" eaLnBrk="1" hangingPunct="1">
              <a:spcBef>
                <a:spcPct val="0"/>
              </a:spcBef>
              <a:buClrTx/>
              <a:buFontTx/>
            </a:pPr>
            <a:fld id="{9A0DB2DC-4C9A-4742-B13C-FB6460FD3503}" type="slidenum">
              <a:rPr lang="en-US" altLang="zh-CN" sz="1400" dirty="0"/>
              <a:t>66</a:t>
            </a:fld>
            <a:endParaRPr lang="en-US" altLang="zh-CN" sz="1400" dirty="0"/>
          </a:p>
        </p:txBody>
      </p:sp>
      <p:sp>
        <p:nvSpPr>
          <p:cNvPr id="8" name="文本框 7"/>
          <p:cNvSpPr txBox="1"/>
          <p:nvPr/>
        </p:nvSpPr>
        <p:spPr>
          <a:xfrm>
            <a:off x="628650" y="248920"/>
            <a:ext cx="5734050" cy="521970"/>
          </a:xfrm>
          <a:prstGeom prst="rect">
            <a:avLst/>
          </a:prstGeom>
          <a:noFill/>
        </p:spPr>
        <p:txBody>
          <a:bodyPr wrap="none" rtlCol="0" anchor="t">
            <a:spAutoFit/>
          </a:bodyPr>
          <a:lstStyle/>
          <a:p>
            <a:pPr algn="l">
              <a:buNone/>
            </a:pPr>
            <a:r>
              <a:rPr lang="zh-CN" altLang="en-US" dirty="0">
                <a:solidFill>
                  <a:srgbClr val="0070C0"/>
                </a:solidFill>
                <a:sym typeface="+mn-ea"/>
              </a:rPr>
              <a:t>朴素贝叶斯（</a:t>
            </a:r>
            <a:r>
              <a:rPr lang="en-US" altLang="zh-CN" dirty="0">
                <a:solidFill>
                  <a:srgbClr val="0070C0"/>
                </a:solidFill>
                <a:sym typeface="+mn-ea"/>
              </a:rPr>
              <a:t>Naive Bayes</a:t>
            </a:r>
            <a:r>
              <a:rPr lang="zh-CN" altLang="en-US" dirty="0">
                <a:solidFill>
                  <a:srgbClr val="0070C0"/>
                </a:solidFill>
                <a:sym typeface="+mn-ea"/>
              </a:rPr>
              <a:t>）分类器</a:t>
            </a:r>
            <a:endParaRPr lang="zh-CN" altLang="en-US"/>
          </a:p>
        </p:txBody>
      </p:sp>
    </p:spTree>
  </p:cSld>
  <p:clrMapOvr>
    <a:masterClrMapping/>
  </p:clrMapOvr>
  <p:transition advClick="0"/>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28650" y="197485"/>
            <a:ext cx="7886700" cy="639227"/>
          </a:xfrm>
        </p:spPr>
        <p:txBody>
          <a:bodyPr/>
          <a:lstStyle/>
          <a:p>
            <a:r>
              <a:rPr lang="zh-CN" altLang="zh-CN" dirty="0"/>
              <a:t>条件概率的m估计</a:t>
            </a:r>
          </a:p>
        </p:txBody>
      </p:sp>
      <p:sp>
        <p:nvSpPr>
          <p:cNvPr id="28675" name="Rectangle 3"/>
          <p:cNvSpPr>
            <a:spLocks noGrp="1" noChangeArrowheads="1"/>
          </p:cNvSpPr>
          <p:nvPr>
            <p:ph type="body" idx="1"/>
          </p:nvPr>
        </p:nvSpPr>
        <p:spPr>
          <a:xfrm>
            <a:off x="467544" y="1191577"/>
            <a:ext cx="7886700" cy="4474845"/>
          </a:xfrm>
        </p:spPr>
        <p:txBody>
          <a:bodyPr>
            <a:noAutofit/>
          </a:bodyPr>
          <a:lstStyle/>
          <a:p>
            <a:pPr>
              <a:lnSpc>
                <a:spcPct val="90000"/>
              </a:lnSpc>
            </a:pPr>
            <a:r>
              <a:rPr lang="zh-CN" altLang="en-US" sz="2400" dirty="0"/>
              <a:t>假设有来了一个新样本</a:t>
            </a:r>
          </a:p>
          <a:p>
            <a:pPr>
              <a:lnSpc>
                <a:spcPct val="90000"/>
              </a:lnSpc>
            </a:pPr>
            <a:r>
              <a:rPr lang="zh-CN" altLang="en-US" sz="2400" dirty="0"/>
              <a:t> x1= (Outlook = Cloudy,Temprature = Cool,Humidity = High,Wind = Strong)</a:t>
            </a:r>
          </a:p>
          <a:p>
            <a:pPr>
              <a:lnSpc>
                <a:spcPct val="90000"/>
              </a:lnSpc>
            </a:pPr>
            <a:r>
              <a:rPr lang="zh-CN" altLang="en-US" sz="2400" dirty="0"/>
              <a:t>要求对其分类。我们来开始计算</a:t>
            </a:r>
          </a:p>
          <a:p>
            <a:pPr>
              <a:lnSpc>
                <a:spcPct val="90000"/>
              </a:lnSpc>
            </a:pPr>
            <a:r>
              <a:rPr lang="zh-CN" altLang="en-US" sz="2400" dirty="0">
                <a:solidFill>
                  <a:srgbClr val="FF0000"/>
                </a:solidFill>
              </a:rPr>
              <a:t>P(Outlook = Cloudy|Yes)=0/9=0 </a:t>
            </a:r>
          </a:p>
          <a:p>
            <a:pPr>
              <a:lnSpc>
                <a:spcPct val="90000"/>
              </a:lnSpc>
            </a:pPr>
            <a:r>
              <a:rPr lang="zh-CN" altLang="en-US" sz="2400" dirty="0">
                <a:solidFill>
                  <a:srgbClr val="FF0000"/>
                </a:solidFill>
              </a:rPr>
              <a:t>P(Outlook = Cloudy |No)=0/5=0</a:t>
            </a:r>
          </a:p>
          <a:p>
            <a:pPr>
              <a:lnSpc>
                <a:spcPct val="90000"/>
              </a:lnSpc>
            </a:pPr>
            <a:endParaRPr lang="zh-CN" altLang="en-US" sz="2400" dirty="0">
              <a:solidFill>
                <a:srgbClr val="FF0000"/>
              </a:solidFill>
            </a:endParaRPr>
          </a:p>
          <a:p>
            <a:pPr>
              <a:lnSpc>
                <a:spcPct val="90000"/>
              </a:lnSpc>
            </a:pPr>
            <a:r>
              <a:rPr lang="zh-CN" altLang="en-US" sz="2400" dirty="0"/>
              <a:t>计算到这里，大家就会意识到，这里出现了一个新的属性值，在训练样本中所没有的。如果有一个属性的类条件概率为0，则整个类的后验概率就等于0，我们可以直接得到后验概率P(Yes | x1)= P(No | x1)=0，这时二者相等，</a:t>
            </a:r>
            <a:r>
              <a:rPr lang="zh-CN" altLang="en-US" sz="2400" dirty="0">
                <a:solidFill>
                  <a:srgbClr val="FF0000"/>
                </a:solidFill>
              </a:rPr>
              <a:t>无法分类</a:t>
            </a:r>
            <a:r>
              <a:rPr lang="zh-CN" altLang="en-US" sz="2400" dirty="0"/>
              <a:t>。</a:t>
            </a:r>
          </a:p>
        </p:txBody>
      </p:sp>
    </p:spTree>
  </p:cSld>
  <p:clrMapOvr>
    <a:masterClrMapping/>
  </p:clrMapOvr>
  <p:transition advClick="0"/>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628650" y="197485"/>
            <a:ext cx="7886700" cy="567219"/>
          </a:xfrm>
        </p:spPr>
        <p:txBody>
          <a:bodyPr/>
          <a:lstStyle/>
          <a:p>
            <a:r>
              <a:rPr lang="zh-CN" altLang="zh-CN" dirty="0"/>
              <a:t>条件概率的m估计</a:t>
            </a:r>
          </a:p>
        </p:txBody>
      </p:sp>
      <p:sp>
        <p:nvSpPr>
          <p:cNvPr id="29699" name="Rectangle 3"/>
          <p:cNvSpPr>
            <a:spLocks noGrp="1" noChangeArrowheads="1"/>
          </p:cNvSpPr>
          <p:nvPr>
            <p:ph type="body" idx="1"/>
          </p:nvPr>
        </p:nvSpPr>
        <p:spPr>
          <a:xfrm>
            <a:off x="381000" y="1191577"/>
            <a:ext cx="7886700" cy="4474845"/>
          </a:xfrm>
        </p:spPr>
        <p:txBody>
          <a:bodyPr/>
          <a:lstStyle/>
          <a:p>
            <a:r>
              <a:rPr lang="zh-CN" altLang="en-US" sz="2000" dirty="0"/>
              <a:t>当训练样本不能覆盖那么多的属性值时，都会出现上述的窘境。简单的使用样本比例来估计类条件概率的方法太脆弱了，尤其是当训练样本少而属性数目又很大时。</a:t>
            </a:r>
          </a:p>
          <a:p>
            <a:r>
              <a:rPr lang="zh-CN" altLang="en-US" sz="2000" dirty="0"/>
              <a:t>解决方法是使用m估计(m-estimate)方法来估计条件概率：</a:t>
            </a:r>
          </a:p>
        </p:txBody>
      </p:sp>
      <p:graphicFrame>
        <p:nvGraphicFramePr>
          <p:cNvPr id="29700" name="Object 4"/>
          <p:cNvGraphicFramePr>
            <a:graphicFrameLocks noChangeAspect="1"/>
          </p:cNvGraphicFramePr>
          <p:nvPr/>
        </p:nvGraphicFramePr>
        <p:xfrm>
          <a:off x="755576" y="2852936"/>
          <a:ext cx="2860675" cy="896938"/>
        </p:xfrm>
        <a:graphic>
          <a:graphicData uri="http://schemas.openxmlformats.org/presentationml/2006/ole">
            <mc:AlternateContent xmlns:mc="http://schemas.openxmlformats.org/markup-compatibility/2006">
              <mc:Choice xmlns:v="urn:schemas-microsoft-com:vml" Requires="v">
                <p:oleObj r:id="rId2" imgW="31089600" imgH="9753600" progId="Equation.3">
                  <p:embed/>
                </p:oleObj>
              </mc:Choice>
              <mc:Fallback>
                <p:oleObj r:id="rId2" imgW="31089600" imgH="9753600" progId="Equation.3">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2852936"/>
                        <a:ext cx="2860675" cy="896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9701" name="Text Box 5"/>
          <p:cNvSpPr txBox="1">
            <a:spLocks noChangeArrowheads="1"/>
          </p:cNvSpPr>
          <p:nvPr/>
        </p:nvSpPr>
        <p:spPr bwMode="auto">
          <a:xfrm>
            <a:off x="574761" y="4108920"/>
            <a:ext cx="7939087" cy="1984375"/>
          </a:xfrm>
          <a:prstGeom prst="rect">
            <a:avLst/>
          </a:prstGeom>
          <a:noFill/>
          <a:ln>
            <a:noFill/>
          </a:ln>
        </p:spPr>
        <p:txBody>
          <a:bodyPr lIns="90170" tIns="46990" rIns="90170" bIns="46990"/>
          <a:lstStyle>
            <a:lvl1pPr>
              <a:defRPr sz="2400">
                <a:solidFill>
                  <a:schemeClr val="tx1"/>
                </a:solidFill>
                <a:latin typeface="Times New Roman" panose="02020603050405020304" charset="0"/>
              </a:defRPr>
            </a:lvl1pPr>
            <a:lvl2pPr>
              <a:defRPr sz="2400">
                <a:solidFill>
                  <a:schemeClr val="tx1"/>
                </a:solidFill>
                <a:latin typeface="Times New Roman" panose="02020603050405020304" charset="0"/>
              </a:defRPr>
            </a:lvl2pPr>
            <a:lvl3pPr>
              <a:defRPr sz="2400">
                <a:solidFill>
                  <a:schemeClr val="tx1"/>
                </a:solidFill>
                <a:latin typeface="Times New Roman" panose="02020603050405020304" charset="0"/>
              </a:defRPr>
            </a:lvl3pPr>
            <a:lvl4pPr>
              <a:defRPr sz="2400">
                <a:solidFill>
                  <a:schemeClr val="tx1"/>
                </a:solidFill>
                <a:latin typeface="Times New Roman" panose="02020603050405020304" charset="0"/>
              </a:defRPr>
            </a:lvl4pPr>
            <a:lvl5pPr>
              <a:defRPr sz="2400">
                <a:solidFill>
                  <a:schemeClr val="tx1"/>
                </a:solidFill>
                <a:latin typeface="Times New Roman" panose="02020603050405020304" charset="0"/>
              </a:defRPr>
            </a:lvl5pPr>
            <a:lvl6pPr eaLnBrk="0" fontAlgn="base" hangingPunct="0">
              <a:spcBef>
                <a:spcPct val="0"/>
              </a:spcBef>
              <a:spcAft>
                <a:spcPct val="0"/>
              </a:spcAft>
              <a:buFont typeface="Arial" panose="020B0604020202090204" pitchFamily="34" charset="0"/>
              <a:defRPr sz="2400">
                <a:solidFill>
                  <a:schemeClr val="tx1"/>
                </a:solidFill>
                <a:latin typeface="Times New Roman" panose="02020603050405020304" charset="0"/>
              </a:defRPr>
            </a:lvl6pPr>
            <a:lvl7pPr eaLnBrk="0" fontAlgn="base" hangingPunct="0">
              <a:spcBef>
                <a:spcPct val="0"/>
              </a:spcBef>
              <a:spcAft>
                <a:spcPct val="0"/>
              </a:spcAft>
              <a:buFont typeface="Arial" panose="020B0604020202090204" pitchFamily="34" charset="0"/>
              <a:defRPr sz="2400">
                <a:solidFill>
                  <a:schemeClr val="tx1"/>
                </a:solidFill>
                <a:latin typeface="Times New Roman" panose="02020603050405020304" charset="0"/>
              </a:defRPr>
            </a:lvl7pPr>
            <a:lvl8pPr eaLnBrk="0" fontAlgn="base" hangingPunct="0">
              <a:spcBef>
                <a:spcPct val="0"/>
              </a:spcBef>
              <a:spcAft>
                <a:spcPct val="0"/>
              </a:spcAft>
              <a:buFont typeface="Arial" panose="020B0604020202090204" pitchFamily="34" charset="0"/>
              <a:defRPr sz="2400">
                <a:solidFill>
                  <a:schemeClr val="tx1"/>
                </a:solidFill>
                <a:latin typeface="Times New Roman" panose="02020603050405020304" charset="0"/>
              </a:defRPr>
            </a:lvl8pPr>
            <a:lvl9pPr eaLnBrk="0" fontAlgn="base" hangingPunct="0">
              <a:spcBef>
                <a:spcPct val="0"/>
              </a:spcBef>
              <a:spcAft>
                <a:spcPct val="0"/>
              </a:spcAft>
              <a:buFont typeface="Arial" panose="020B0604020202090204" pitchFamily="34" charset="0"/>
              <a:defRPr sz="2400">
                <a:solidFill>
                  <a:schemeClr val="tx1"/>
                </a:solidFill>
                <a:latin typeface="Times New Roman" panose="02020603050405020304" charset="0"/>
              </a:defRPr>
            </a:lvl9pPr>
          </a:lstStyle>
          <a:p>
            <a:r>
              <a:rPr lang="zh-CN" altLang="en-US" b="1" dirty="0">
                <a:solidFill>
                  <a:srgbClr val="000000"/>
                </a:solidFill>
                <a:latin typeface="黑体" panose="02010609060101010101" pitchFamily="49" charset="-122"/>
                <a:ea typeface="黑体" panose="02010609060101010101" pitchFamily="49" charset="-122"/>
                <a:sym typeface="黑体" panose="02010609060101010101" pitchFamily="49" charset="-122"/>
              </a:rPr>
              <a:t>n是Y中的样本总数，n</a:t>
            </a:r>
            <a:r>
              <a:rPr lang="zh-CN" altLang="en-US" b="1" baseline="-25000" dirty="0">
                <a:solidFill>
                  <a:srgbClr val="000000"/>
                </a:solidFill>
                <a:latin typeface="黑体" panose="02010609060101010101" pitchFamily="49" charset="-122"/>
                <a:ea typeface="黑体" panose="02010609060101010101" pitchFamily="49" charset="-122"/>
                <a:sym typeface="黑体" panose="02010609060101010101" pitchFamily="49" charset="-122"/>
              </a:rPr>
              <a:t>c</a:t>
            </a:r>
            <a:r>
              <a:rPr lang="zh-CN" altLang="en-US" b="1" dirty="0">
                <a:solidFill>
                  <a:srgbClr val="000000"/>
                </a:solidFill>
                <a:latin typeface="黑体" panose="02010609060101010101" pitchFamily="49" charset="-122"/>
                <a:ea typeface="黑体" panose="02010609060101010101" pitchFamily="49" charset="-122"/>
                <a:sym typeface="黑体" panose="02010609060101010101" pitchFamily="49" charset="-122"/>
              </a:rPr>
              <a:t>是Y中取值x</a:t>
            </a:r>
            <a:r>
              <a:rPr lang="zh-CN" altLang="en-US" b="1" baseline="-25000" dirty="0">
                <a:solidFill>
                  <a:srgbClr val="000000"/>
                </a:solidFill>
                <a:latin typeface="黑体" panose="02010609060101010101" pitchFamily="49" charset="-122"/>
                <a:ea typeface="黑体" panose="02010609060101010101" pitchFamily="49" charset="-122"/>
                <a:sym typeface="黑体" panose="02010609060101010101" pitchFamily="49" charset="-122"/>
              </a:rPr>
              <a:t>i</a:t>
            </a:r>
            <a:r>
              <a:rPr lang="zh-CN" altLang="en-US" b="1" dirty="0">
                <a:solidFill>
                  <a:srgbClr val="000000"/>
                </a:solidFill>
                <a:latin typeface="黑体" panose="02010609060101010101" pitchFamily="49" charset="-122"/>
                <a:ea typeface="黑体" panose="02010609060101010101" pitchFamily="49" charset="-122"/>
                <a:sym typeface="黑体" panose="02010609060101010101" pitchFamily="49" charset="-122"/>
              </a:rPr>
              <a:t>的样本数，m是称为等价样本大小的参数，而p是用户指定的参数。</a:t>
            </a:r>
          </a:p>
          <a:p>
            <a:r>
              <a:rPr lang="zh-CN" altLang="en-US" b="1" dirty="0">
                <a:solidFill>
                  <a:srgbClr val="000000"/>
                </a:solidFill>
                <a:latin typeface="黑体" panose="02010609060101010101" pitchFamily="49" charset="-122"/>
                <a:ea typeface="黑体" panose="02010609060101010101" pitchFamily="49" charset="-122"/>
                <a:sym typeface="黑体" panose="02010609060101010101" pitchFamily="49" charset="-122"/>
              </a:rPr>
              <a:t>如果没有训练集（即n=0），则P(x</a:t>
            </a:r>
            <a:r>
              <a:rPr lang="zh-CN" altLang="en-US" b="1" baseline="-25000" dirty="0">
                <a:solidFill>
                  <a:srgbClr val="000000"/>
                </a:solidFill>
                <a:latin typeface="黑体" panose="02010609060101010101" pitchFamily="49" charset="-122"/>
                <a:ea typeface="黑体" panose="02010609060101010101" pitchFamily="49" charset="-122"/>
                <a:sym typeface="黑体" panose="02010609060101010101" pitchFamily="49" charset="-122"/>
              </a:rPr>
              <a:t>i</a:t>
            </a:r>
            <a:r>
              <a:rPr lang="zh-CN" altLang="en-US" b="1" dirty="0">
                <a:solidFill>
                  <a:srgbClr val="000000"/>
                </a:solidFill>
                <a:latin typeface="黑体" panose="02010609060101010101" pitchFamily="49" charset="-122"/>
                <a:ea typeface="黑体" panose="02010609060101010101" pitchFamily="49" charset="-122"/>
                <a:sym typeface="黑体" panose="02010609060101010101" pitchFamily="49" charset="-122"/>
              </a:rPr>
              <a:t>|y</a:t>
            </a:r>
            <a:r>
              <a:rPr lang="zh-CN" altLang="en-US" b="1" baseline="-25000" dirty="0">
                <a:solidFill>
                  <a:srgbClr val="000000"/>
                </a:solidFill>
                <a:latin typeface="黑体" panose="02010609060101010101" pitchFamily="49" charset="-122"/>
                <a:ea typeface="黑体" panose="02010609060101010101" pitchFamily="49" charset="-122"/>
                <a:sym typeface="黑体" panose="02010609060101010101" pitchFamily="49" charset="-122"/>
              </a:rPr>
              <a:t>j</a:t>
            </a:r>
            <a:r>
              <a:rPr lang="zh-CN" altLang="en-US" b="1" dirty="0">
                <a:solidFill>
                  <a:srgbClr val="000000"/>
                </a:solidFill>
                <a:latin typeface="黑体" panose="02010609060101010101" pitchFamily="49" charset="-122"/>
                <a:ea typeface="黑体" panose="02010609060101010101" pitchFamily="49" charset="-122"/>
                <a:sym typeface="黑体" panose="02010609060101010101" pitchFamily="49" charset="-122"/>
              </a:rPr>
              <a:t>)=p, 因此p可以看作是在Y的样本中观察属性值xi的先验概率。等价样本大小决定先验概率和观测概率n</a:t>
            </a:r>
            <a:r>
              <a:rPr lang="zh-CN" altLang="en-US" b="1" baseline="-25000" dirty="0">
                <a:solidFill>
                  <a:srgbClr val="000000"/>
                </a:solidFill>
                <a:latin typeface="黑体" panose="02010609060101010101" pitchFamily="49" charset="-122"/>
                <a:ea typeface="黑体" panose="02010609060101010101" pitchFamily="49" charset="-122"/>
                <a:sym typeface="黑体" panose="02010609060101010101" pitchFamily="49" charset="-122"/>
              </a:rPr>
              <a:t>c</a:t>
            </a:r>
            <a:r>
              <a:rPr lang="zh-CN" altLang="en-US" b="1" dirty="0">
                <a:solidFill>
                  <a:srgbClr val="000000"/>
                </a:solidFill>
                <a:latin typeface="黑体" panose="02010609060101010101" pitchFamily="49" charset="-122"/>
                <a:ea typeface="黑体" panose="02010609060101010101" pitchFamily="49" charset="-122"/>
                <a:sym typeface="黑体" panose="02010609060101010101" pitchFamily="49" charset="-122"/>
              </a:rPr>
              <a:t>/n之间的平衡</a:t>
            </a:r>
            <a:endParaRPr lang="zh-CN" altLang="en-US" dirty="0"/>
          </a:p>
        </p:txBody>
      </p:sp>
    </p:spTree>
  </p:cSld>
  <p:clrMapOvr>
    <a:masterClrMapping/>
  </p:clrMapOvr>
  <p:transition advClick="0"/>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628650" y="197485"/>
            <a:ext cx="7886700" cy="567219"/>
          </a:xfrm>
        </p:spPr>
        <p:txBody>
          <a:bodyPr/>
          <a:lstStyle/>
          <a:p>
            <a:r>
              <a:rPr lang="zh-CN" altLang="zh-CN" dirty="0"/>
              <a:t>多项式模型</a:t>
            </a:r>
          </a:p>
        </p:txBody>
      </p:sp>
      <p:sp>
        <p:nvSpPr>
          <p:cNvPr id="30723" name="Rectangle 3"/>
          <p:cNvSpPr>
            <a:spLocks noGrp="1" noChangeArrowheads="1"/>
          </p:cNvSpPr>
          <p:nvPr>
            <p:ph type="body" idx="1"/>
          </p:nvPr>
        </p:nvSpPr>
        <p:spPr>
          <a:xfrm>
            <a:off x="628650" y="1124744"/>
            <a:ext cx="8335838" cy="5112568"/>
          </a:xfrm>
        </p:spPr>
        <p:txBody>
          <a:bodyPr>
            <a:normAutofit fontScale="92500"/>
          </a:bodyPr>
          <a:lstStyle/>
          <a:p>
            <a:pPr marL="0" indent="0" algn="just">
              <a:lnSpc>
                <a:spcPct val="120000"/>
              </a:lnSpc>
              <a:buNone/>
            </a:pPr>
            <a:r>
              <a:rPr lang="zh-CN" altLang="en-US" sz="2400" dirty="0"/>
              <a:t>基本原理</a:t>
            </a:r>
          </a:p>
          <a:p>
            <a:pPr algn="just">
              <a:lnSpc>
                <a:spcPct val="120000"/>
              </a:lnSpc>
            </a:pPr>
            <a:r>
              <a:rPr lang="zh-CN" altLang="en-US" sz="2400" dirty="0"/>
              <a:t>在多项式模型中， 设某文档d=(t1,t2,…,tk)，tk是该文档中出现过的单词，允许重复，则:</a:t>
            </a:r>
          </a:p>
          <a:p>
            <a:pPr algn="just">
              <a:lnSpc>
                <a:spcPct val="80000"/>
              </a:lnSpc>
            </a:pPr>
            <a:r>
              <a:rPr lang="zh-CN" altLang="en-US" sz="1600" dirty="0">
                <a:solidFill>
                  <a:srgbClr val="FFFF00"/>
                </a:solidFill>
              </a:rPr>
              <a:t>      </a:t>
            </a:r>
          </a:p>
          <a:p>
            <a:pPr algn="just">
              <a:lnSpc>
                <a:spcPct val="80000"/>
              </a:lnSpc>
            </a:pPr>
            <a:endParaRPr lang="zh-CN" altLang="en-US" sz="1600" dirty="0">
              <a:solidFill>
                <a:srgbClr val="FFFF00"/>
              </a:solidFill>
            </a:endParaRPr>
          </a:p>
          <a:p>
            <a:pPr algn="just">
              <a:lnSpc>
                <a:spcPct val="80000"/>
              </a:lnSpc>
            </a:pPr>
            <a:endParaRPr lang="zh-CN" altLang="en-US" sz="1600" dirty="0">
              <a:solidFill>
                <a:srgbClr val="FFFF00"/>
              </a:solidFill>
            </a:endParaRPr>
          </a:p>
          <a:p>
            <a:pPr algn="just">
              <a:lnSpc>
                <a:spcPct val="80000"/>
              </a:lnSpc>
            </a:pPr>
            <a:endParaRPr lang="zh-CN" altLang="en-US" sz="1600" dirty="0">
              <a:solidFill>
                <a:srgbClr val="FFFF00"/>
              </a:solidFill>
            </a:endParaRPr>
          </a:p>
          <a:p>
            <a:pPr algn="just">
              <a:lnSpc>
                <a:spcPct val="80000"/>
              </a:lnSpc>
            </a:pPr>
            <a:endParaRPr lang="zh-CN" altLang="en-US" sz="1600" dirty="0">
              <a:solidFill>
                <a:srgbClr val="FFFF00"/>
              </a:solidFill>
            </a:endParaRPr>
          </a:p>
          <a:p>
            <a:pPr algn="just">
              <a:lnSpc>
                <a:spcPct val="80000"/>
              </a:lnSpc>
            </a:pPr>
            <a:endParaRPr lang="zh-CN" altLang="en-US" sz="1600" dirty="0">
              <a:solidFill>
                <a:srgbClr val="FFFF00"/>
              </a:solidFill>
            </a:endParaRPr>
          </a:p>
          <a:p>
            <a:pPr marL="0" indent="0" algn="just">
              <a:lnSpc>
                <a:spcPct val="80000"/>
              </a:lnSpc>
              <a:buNone/>
            </a:pPr>
            <a:endParaRPr lang="en-US" altLang="zh-CN" sz="1600" dirty="0"/>
          </a:p>
          <a:p>
            <a:pPr algn="just">
              <a:lnSpc>
                <a:spcPct val="80000"/>
              </a:lnSpc>
            </a:pPr>
            <a:endParaRPr lang="zh-CN" altLang="en-US" sz="1600" dirty="0"/>
          </a:p>
          <a:p>
            <a:pPr algn="just"/>
            <a:r>
              <a:rPr lang="zh-CN" altLang="en-US" sz="2400" dirty="0"/>
              <a:t>V是训练样本的单词表（即抽取单词，单词出现多次，只算一个），|V|则表示训练样本包含多少种单词。在这里，m=|V|, p=1/|V|。</a:t>
            </a:r>
          </a:p>
          <a:p>
            <a:pPr algn="just"/>
            <a:r>
              <a:rPr lang="zh-CN" altLang="en-US" sz="2400" dirty="0"/>
              <a:t>P( tk|c)可以看作是单词tk在证明d属于类c上提供了多大的证据，而P(c)则可以认为是类别c在整体上占多大比例(有多大可能性)。</a:t>
            </a:r>
          </a:p>
        </p:txBody>
      </p:sp>
      <p:graphicFrame>
        <p:nvGraphicFramePr>
          <p:cNvPr id="30724" name="Object 4"/>
          <p:cNvGraphicFramePr>
            <a:graphicFrameLocks noChangeAspect="1"/>
          </p:cNvGraphicFramePr>
          <p:nvPr/>
        </p:nvGraphicFramePr>
        <p:xfrm>
          <a:off x="926042" y="2765450"/>
          <a:ext cx="5480050" cy="814387"/>
        </p:xfrm>
        <a:graphic>
          <a:graphicData uri="http://schemas.openxmlformats.org/presentationml/2006/ole">
            <mc:AlternateContent xmlns:mc="http://schemas.openxmlformats.org/markup-compatibility/2006">
              <mc:Choice xmlns:v="urn:schemas-microsoft-com:vml" Requires="v">
                <p:oleObj r:id="rId2" imgW="67665600" imgH="10058400" progId="Equation.3">
                  <p:embed/>
                </p:oleObj>
              </mc:Choice>
              <mc:Fallback>
                <p:oleObj r:id="rId2" imgW="67665600" imgH="10058400" progId="Equation.3">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6042" y="2765450"/>
                        <a:ext cx="5480050" cy="814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0725" name="Object 5"/>
          <p:cNvGraphicFramePr>
            <a:graphicFrameLocks noChangeAspect="1"/>
          </p:cNvGraphicFramePr>
          <p:nvPr/>
        </p:nvGraphicFramePr>
        <p:xfrm>
          <a:off x="899592" y="3730674"/>
          <a:ext cx="6810375" cy="706438"/>
        </p:xfrm>
        <a:graphic>
          <a:graphicData uri="http://schemas.openxmlformats.org/presentationml/2006/ole">
            <mc:AlternateContent xmlns:mc="http://schemas.openxmlformats.org/markup-compatibility/2006">
              <mc:Choice xmlns:v="urn:schemas-microsoft-com:vml" Requires="v">
                <p:oleObj r:id="rId4" imgW="96926400" imgH="10058400" progId="Equation.3">
                  <p:embed/>
                </p:oleObj>
              </mc:Choice>
              <mc:Fallback>
                <p:oleObj r:id="rId4" imgW="96926400" imgH="1005840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9592" y="3730674"/>
                        <a:ext cx="6810375" cy="70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advClick="0"/>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灯片编号占位符 3"/>
          <p:cNvSpPr txBox="1">
            <a:spLocks noGrp="1"/>
          </p:cNvSpPr>
          <p:nvPr/>
        </p:nvSpPr>
        <p:spPr>
          <a:xfrm>
            <a:off x="8316913" y="188913"/>
            <a:ext cx="560387" cy="476250"/>
          </a:xfrm>
          <a:prstGeom prst="rect">
            <a:avLst/>
          </a:prstGeom>
          <a:noFill/>
          <a:ln w="9525">
            <a:noFill/>
          </a:ln>
        </p:spPr>
        <p:txBody>
          <a:bodyPr/>
          <a:lstStyle/>
          <a:p>
            <a:pPr algn="r" eaLnBrk="1" hangingPunct="1">
              <a:spcBef>
                <a:spcPct val="0"/>
              </a:spcBef>
              <a:buClrTx/>
              <a:buFontTx/>
            </a:pPr>
            <a:fld id="{9A0DB2DC-4C9A-4742-B13C-FB6460FD3503}" type="slidenum">
              <a:rPr lang="en-US" altLang="zh-CN" sz="1400" dirty="0">
                <a:latin typeface="Arial" panose="020B0604020202090204" pitchFamily="34" charset="0"/>
              </a:rPr>
              <a:t>7</a:t>
            </a:fld>
            <a:endParaRPr lang="en-US" altLang="zh-CN" sz="1400" dirty="0">
              <a:latin typeface="Arial" panose="020B0604020202090204" pitchFamily="34" charset="0"/>
            </a:endParaRPr>
          </a:p>
        </p:txBody>
      </p:sp>
      <p:sp>
        <p:nvSpPr>
          <p:cNvPr id="53250" name="Text Box 4"/>
          <p:cNvSpPr txBox="1"/>
          <p:nvPr/>
        </p:nvSpPr>
        <p:spPr>
          <a:xfrm>
            <a:off x="396558" y="981075"/>
            <a:ext cx="8351837" cy="5826125"/>
          </a:xfrm>
          <a:prstGeom prst="rect">
            <a:avLst/>
          </a:prstGeom>
          <a:noFill/>
          <a:ln w="9525">
            <a:noFill/>
          </a:ln>
        </p:spPr>
        <p:txBody>
          <a:bodyPr>
            <a:spAutoFit/>
          </a:bodyPr>
          <a:lstStyle/>
          <a:p>
            <a:pPr eaLnBrk="1" hangingPunct="1">
              <a:lnSpc>
                <a:spcPct val="120000"/>
              </a:lnSpc>
              <a:spcBef>
                <a:spcPct val="0"/>
              </a:spcBef>
              <a:buClrTx/>
              <a:buFontTx/>
            </a:pPr>
            <a:r>
              <a:rPr lang="zh-CN" altLang="en-US" sz="2400" b="1" dirty="0">
                <a:solidFill>
                  <a:srgbClr val="000000"/>
                </a:solidFill>
                <a:latin typeface="宋体" pitchFamily="2" charset="-122"/>
              </a:rPr>
              <a:t>比如说以许多生物作为例子群体，可以分为鱼类和兽类，那么我们会依据什么判断呢？</a:t>
            </a:r>
            <a:endParaRPr lang="en-US" altLang="zh-CN" sz="2400" b="1" dirty="0">
              <a:solidFill>
                <a:srgbClr val="000000"/>
              </a:solidFill>
              <a:latin typeface="宋体" pitchFamily="2" charset="-122"/>
            </a:endParaRPr>
          </a:p>
          <a:p>
            <a:pPr eaLnBrk="1" hangingPunct="1">
              <a:lnSpc>
                <a:spcPct val="120000"/>
              </a:lnSpc>
              <a:spcBef>
                <a:spcPct val="0"/>
              </a:spcBef>
              <a:buClrTx/>
              <a:buFontTx/>
            </a:pPr>
            <a:r>
              <a:rPr lang="zh-CN" altLang="en-US" sz="2400" b="1" dirty="0">
                <a:solidFill>
                  <a:srgbClr val="000000"/>
                </a:solidFill>
                <a:latin typeface="宋体" pitchFamily="2" charset="-122"/>
              </a:rPr>
              <a:t>四条腿＋用肺呼吸是兽类，那就是</a:t>
            </a:r>
            <a:r>
              <a:rPr lang="en-US" altLang="zh-CN" sz="2400" b="1" dirty="0">
                <a:solidFill>
                  <a:srgbClr val="000000"/>
                </a:solidFill>
                <a:latin typeface="宋体" pitchFamily="2" charset="-122"/>
              </a:rPr>
              <a:t>leg=4  and  breath=1,then class=animal</a:t>
            </a:r>
            <a:r>
              <a:rPr lang="zh-CN" altLang="en-US" sz="2400" b="1" dirty="0">
                <a:solidFill>
                  <a:srgbClr val="000000"/>
                </a:solidFill>
                <a:latin typeface="宋体" pitchFamily="2" charset="-122"/>
              </a:rPr>
              <a:t>。</a:t>
            </a:r>
            <a:endParaRPr lang="en-US" altLang="zh-CN" sz="2400" b="1" dirty="0">
              <a:solidFill>
                <a:srgbClr val="000000"/>
              </a:solidFill>
              <a:latin typeface="宋体" pitchFamily="2" charset="-122"/>
            </a:endParaRPr>
          </a:p>
          <a:p>
            <a:pPr eaLnBrk="1" hangingPunct="1">
              <a:lnSpc>
                <a:spcPct val="120000"/>
              </a:lnSpc>
              <a:spcBef>
                <a:spcPct val="0"/>
              </a:spcBef>
              <a:buClrTx/>
              <a:buFontTx/>
            </a:pPr>
            <a:endParaRPr lang="en-US" altLang="zh-CN" sz="2400" b="1" dirty="0">
              <a:solidFill>
                <a:srgbClr val="000000"/>
              </a:solidFill>
              <a:latin typeface="宋体" pitchFamily="2" charset="-122"/>
            </a:endParaRPr>
          </a:p>
          <a:p>
            <a:pPr eaLnBrk="1" hangingPunct="1">
              <a:lnSpc>
                <a:spcPct val="120000"/>
              </a:lnSpc>
              <a:spcBef>
                <a:spcPct val="0"/>
              </a:spcBef>
              <a:buClrTx/>
              <a:buFontTx/>
            </a:pPr>
            <a:r>
              <a:rPr lang="zh-CN" altLang="en-US" sz="2400" b="1" dirty="0">
                <a:solidFill>
                  <a:srgbClr val="000000"/>
                </a:solidFill>
                <a:latin typeface="宋体" pitchFamily="2" charset="-122"/>
              </a:rPr>
              <a:t>那么要想应用</a:t>
            </a:r>
            <a:r>
              <a:rPr lang="en-US" altLang="zh-CN" sz="2400" b="1" dirty="0">
                <a:solidFill>
                  <a:srgbClr val="000000"/>
                </a:solidFill>
                <a:latin typeface="宋体" pitchFamily="2" charset="-122"/>
              </a:rPr>
              <a:t>CN2</a:t>
            </a:r>
            <a:r>
              <a:rPr lang="zh-CN" altLang="en-US" sz="2400" b="1" dirty="0">
                <a:solidFill>
                  <a:srgbClr val="000000"/>
                </a:solidFill>
                <a:latin typeface="宋体" pitchFamily="2" charset="-122"/>
              </a:rPr>
              <a:t>这种工具：我们提供一批生物，并且已知哪些是兽类，哪些是鸟类，及每种生物腿的个数，呼吸方式，繁殖方式等等。</a:t>
            </a:r>
            <a:endParaRPr lang="en-US" altLang="zh-CN" sz="2400" b="1" dirty="0">
              <a:solidFill>
                <a:srgbClr val="000000"/>
              </a:solidFill>
              <a:latin typeface="宋体" pitchFamily="2" charset="-122"/>
            </a:endParaRPr>
          </a:p>
          <a:p>
            <a:pPr eaLnBrk="1" hangingPunct="1">
              <a:lnSpc>
                <a:spcPct val="120000"/>
              </a:lnSpc>
              <a:spcBef>
                <a:spcPct val="0"/>
              </a:spcBef>
              <a:buClrTx/>
              <a:buFontTx/>
            </a:pPr>
            <a:endParaRPr lang="en-US" altLang="zh-CN" sz="2400" b="1" dirty="0">
              <a:solidFill>
                <a:srgbClr val="000000"/>
              </a:solidFill>
              <a:latin typeface="宋体" pitchFamily="2" charset="-122"/>
            </a:endParaRPr>
          </a:p>
          <a:p>
            <a:pPr eaLnBrk="1" hangingPunct="1">
              <a:lnSpc>
                <a:spcPct val="120000"/>
              </a:lnSpc>
              <a:spcBef>
                <a:spcPct val="0"/>
              </a:spcBef>
              <a:buClrTx/>
              <a:buFontTx/>
            </a:pPr>
            <a:r>
              <a:rPr lang="en-US" altLang="zh-CN" sz="2400" b="1" dirty="0">
                <a:solidFill>
                  <a:srgbClr val="000000"/>
                </a:solidFill>
                <a:latin typeface="宋体" pitchFamily="2" charset="-122"/>
              </a:rPr>
              <a:t>CN2</a:t>
            </a:r>
            <a:r>
              <a:rPr lang="zh-CN" altLang="en-US" sz="2400" b="1" dirty="0">
                <a:solidFill>
                  <a:srgbClr val="000000"/>
                </a:solidFill>
                <a:latin typeface="宋体" pitchFamily="2" charset="-122"/>
              </a:rPr>
              <a:t>通过对每个例子对应特征赋值情况和分类进行学习，归纳出分类规则，也就是特征组合表达式。然后</a:t>
            </a:r>
            <a:r>
              <a:rPr lang="en-US" altLang="zh-CN" sz="2400" b="1" dirty="0">
                <a:solidFill>
                  <a:srgbClr val="000000"/>
                </a:solidFill>
                <a:latin typeface="宋体" pitchFamily="2" charset="-122"/>
              </a:rPr>
              <a:t>CN2</a:t>
            </a:r>
            <a:r>
              <a:rPr lang="zh-CN" altLang="en-US" sz="2400" b="1" dirty="0">
                <a:solidFill>
                  <a:srgbClr val="000000"/>
                </a:solidFill>
                <a:latin typeface="宋体" pitchFamily="2" charset="-122"/>
              </a:rPr>
              <a:t>还可以应用这些规则去判断</a:t>
            </a:r>
            <a:r>
              <a:rPr lang="en-US" altLang="zh-CN" sz="2400" b="1" dirty="0">
                <a:solidFill>
                  <a:srgbClr val="000000"/>
                </a:solidFill>
                <a:latin typeface="宋体" pitchFamily="2" charset="-122"/>
              </a:rPr>
              <a:t>leg</a:t>
            </a:r>
            <a:r>
              <a:rPr lang="zh-CN" altLang="en-US" sz="2400" b="1" dirty="0">
                <a:solidFill>
                  <a:srgbClr val="000000"/>
                </a:solidFill>
                <a:latin typeface="宋体" pitchFamily="2" charset="-122"/>
              </a:rPr>
              <a:t>＝</a:t>
            </a:r>
            <a:r>
              <a:rPr lang="en-US" altLang="zh-CN" sz="2400" b="1" dirty="0">
                <a:solidFill>
                  <a:srgbClr val="000000"/>
                </a:solidFill>
                <a:latin typeface="宋体" pitchFamily="2" charset="-122"/>
              </a:rPr>
              <a:t>3 and  breath</a:t>
            </a:r>
            <a:r>
              <a:rPr lang="zh-CN" altLang="en-US" sz="2400" b="1" dirty="0">
                <a:solidFill>
                  <a:srgbClr val="000000"/>
                </a:solidFill>
                <a:latin typeface="宋体" pitchFamily="2" charset="-122"/>
              </a:rPr>
              <a:t>＝</a:t>
            </a:r>
            <a:r>
              <a:rPr lang="en-US" altLang="zh-CN" sz="2400" b="1" dirty="0">
                <a:solidFill>
                  <a:srgbClr val="000000"/>
                </a:solidFill>
                <a:latin typeface="宋体" pitchFamily="2" charset="-122"/>
              </a:rPr>
              <a:t>0</a:t>
            </a:r>
            <a:r>
              <a:rPr lang="zh-CN" altLang="en-US" sz="2400" b="1" dirty="0">
                <a:solidFill>
                  <a:srgbClr val="000000"/>
                </a:solidFill>
                <a:latin typeface="宋体" pitchFamily="2" charset="-122"/>
              </a:rPr>
              <a:t>的是兽类还是鸟类。</a:t>
            </a:r>
            <a:r>
              <a:rPr lang="zh-CN" altLang="en-US" sz="1800" dirty="0">
                <a:latin typeface="Arial" panose="020B0604020202090204" pitchFamily="34" charset="0"/>
              </a:rPr>
              <a:t>   </a:t>
            </a:r>
          </a:p>
          <a:p>
            <a:pPr eaLnBrk="1" hangingPunct="1">
              <a:spcBef>
                <a:spcPct val="50000"/>
              </a:spcBef>
              <a:buClrTx/>
              <a:buFontTx/>
            </a:pPr>
            <a:endParaRPr lang="en-US" altLang="zh-CN" sz="1800" dirty="0">
              <a:latin typeface="Arial" panose="020B0604020202090204" pitchFamily="34" charset="0"/>
            </a:endParaRPr>
          </a:p>
        </p:txBody>
      </p:sp>
    </p:spTree>
  </p:cSld>
  <p:clrMapOvr>
    <a:masterClrMapping/>
  </p:clrMapOvr>
  <p:transition advClick="0"/>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483949" y="260648"/>
            <a:ext cx="7772400" cy="568662"/>
          </a:xfrm>
        </p:spPr>
        <p:txBody>
          <a:bodyPr/>
          <a:lstStyle/>
          <a:p>
            <a:r>
              <a:rPr lang="zh-CN" altLang="en-US" dirty="0"/>
              <a:t>多项式模型举例</a:t>
            </a:r>
          </a:p>
        </p:txBody>
      </p:sp>
      <p:graphicFrame>
        <p:nvGraphicFramePr>
          <p:cNvPr id="31747" name="Group 3"/>
          <p:cNvGraphicFramePr>
            <a:graphicFrameLocks noGrp="1"/>
          </p:cNvGraphicFramePr>
          <p:nvPr>
            <p:ph type="tbl" idx="1"/>
          </p:nvPr>
        </p:nvGraphicFramePr>
        <p:xfrm>
          <a:off x="539552" y="2636912"/>
          <a:ext cx="7560840" cy="3012222"/>
        </p:xfrm>
        <a:graphic>
          <a:graphicData uri="http://schemas.openxmlformats.org/drawingml/2006/table">
            <a:tbl>
              <a:tblPr/>
              <a:tblGrid>
                <a:gridCol w="1135836">
                  <a:extLst>
                    <a:ext uri="{9D8B030D-6E8A-4147-A177-3AD203B41FA5}">
                      <a16:colId xmlns:a16="http://schemas.microsoft.com/office/drawing/2014/main" val="20000"/>
                    </a:ext>
                  </a:extLst>
                </a:gridCol>
                <a:gridCol w="4187542">
                  <a:extLst>
                    <a:ext uri="{9D8B030D-6E8A-4147-A177-3AD203B41FA5}">
                      <a16:colId xmlns:a16="http://schemas.microsoft.com/office/drawing/2014/main" val="20001"/>
                    </a:ext>
                  </a:extLst>
                </a:gridCol>
                <a:gridCol w="2237462">
                  <a:extLst>
                    <a:ext uri="{9D8B030D-6E8A-4147-A177-3AD203B41FA5}">
                      <a16:colId xmlns:a16="http://schemas.microsoft.com/office/drawing/2014/main" val="20002"/>
                    </a:ext>
                  </a:extLst>
                </a:gridCol>
              </a:tblGrid>
              <a:tr h="720080">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en-US" sz="20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id</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2000" b="1" i="0" u="none" strike="noStrike" cap="none" normalizeH="0" baseline="0" dirty="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doc</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2000" b="1" i="0" u="none" strike="noStrike" cap="none" normalizeH="0" baseline="0" dirty="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类别Inc=China?</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0"/>
                  </a:ext>
                </a:extLst>
              </a:tr>
              <a:tr h="648072">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20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1</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20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Chinese Beijing Chinese</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20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yes</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576064">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20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2</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2000" b="1" i="0" u="none" strike="noStrike" cap="none" normalizeH="0" baseline="0" dirty="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Chinese Chinese Shanghai</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20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yes</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r h="454351">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20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3</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20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Chinese Macao</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20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yes</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r h="613655">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20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4</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20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Tokyo Japan Chinese</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2000" b="1" i="0" u="none" strike="noStrike" cap="none" normalizeH="0" baseline="0" dirty="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no</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4"/>
                  </a:ext>
                </a:extLst>
              </a:tr>
            </a:tbl>
          </a:graphicData>
        </a:graphic>
      </p:graphicFrame>
      <p:sp>
        <p:nvSpPr>
          <p:cNvPr id="31801" name="Text Box 57"/>
          <p:cNvSpPr txBox="1">
            <a:spLocks noChangeArrowheads="1"/>
          </p:cNvSpPr>
          <p:nvPr/>
        </p:nvSpPr>
        <p:spPr bwMode="auto">
          <a:xfrm>
            <a:off x="323528" y="1052736"/>
            <a:ext cx="8352928"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charset="0"/>
              </a:defRPr>
            </a:lvl1pPr>
            <a:lvl2pPr>
              <a:defRPr sz="2400">
                <a:solidFill>
                  <a:schemeClr val="tx1"/>
                </a:solidFill>
                <a:latin typeface="Times New Roman" panose="02020603050405020304" charset="0"/>
              </a:defRPr>
            </a:lvl2pPr>
            <a:lvl3pPr>
              <a:defRPr sz="2400">
                <a:solidFill>
                  <a:schemeClr val="tx1"/>
                </a:solidFill>
                <a:latin typeface="Times New Roman" panose="02020603050405020304" charset="0"/>
              </a:defRPr>
            </a:lvl3pPr>
            <a:lvl4pPr>
              <a:defRPr sz="2400">
                <a:solidFill>
                  <a:schemeClr val="tx1"/>
                </a:solidFill>
                <a:latin typeface="Times New Roman" panose="02020603050405020304" charset="0"/>
              </a:defRPr>
            </a:lvl4pPr>
            <a:lvl5pPr>
              <a:defRPr sz="2400">
                <a:solidFill>
                  <a:schemeClr val="tx1"/>
                </a:solidFill>
                <a:latin typeface="Times New Roman" panose="02020603050405020304" charset="0"/>
              </a:defRPr>
            </a:lvl5pPr>
            <a:lvl6pPr eaLnBrk="0" fontAlgn="base" hangingPunct="0">
              <a:spcBef>
                <a:spcPct val="0"/>
              </a:spcBef>
              <a:spcAft>
                <a:spcPct val="0"/>
              </a:spcAft>
              <a:buFont typeface="Arial" panose="020B0604020202090204" pitchFamily="34" charset="0"/>
              <a:defRPr sz="2400">
                <a:solidFill>
                  <a:schemeClr val="tx1"/>
                </a:solidFill>
                <a:latin typeface="Times New Roman" panose="02020603050405020304" charset="0"/>
              </a:defRPr>
            </a:lvl6pPr>
            <a:lvl7pPr eaLnBrk="0" fontAlgn="base" hangingPunct="0">
              <a:spcBef>
                <a:spcPct val="0"/>
              </a:spcBef>
              <a:spcAft>
                <a:spcPct val="0"/>
              </a:spcAft>
              <a:buFont typeface="Arial" panose="020B0604020202090204" pitchFamily="34" charset="0"/>
              <a:defRPr sz="2400">
                <a:solidFill>
                  <a:schemeClr val="tx1"/>
                </a:solidFill>
                <a:latin typeface="Times New Roman" panose="02020603050405020304" charset="0"/>
              </a:defRPr>
            </a:lvl7pPr>
            <a:lvl8pPr eaLnBrk="0" fontAlgn="base" hangingPunct="0">
              <a:spcBef>
                <a:spcPct val="0"/>
              </a:spcBef>
              <a:spcAft>
                <a:spcPct val="0"/>
              </a:spcAft>
              <a:buFont typeface="Arial" panose="020B0604020202090204" pitchFamily="34" charset="0"/>
              <a:defRPr sz="2400">
                <a:solidFill>
                  <a:schemeClr val="tx1"/>
                </a:solidFill>
                <a:latin typeface="Times New Roman" panose="02020603050405020304" charset="0"/>
              </a:defRPr>
            </a:lvl8pPr>
            <a:lvl9pPr eaLnBrk="0" fontAlgn="base" hangingPunct="0">
              <a:spcBef>
                <a:spcPct val="0"/>
              </a:spcBef>
              <a:spcAft>
                <a:spcPct val="0"/>
              </a:spcAft>
              <a:buFont typeface="Arial" panose="020B0604020202090204" pitchFamily="34" charset="0"/>
              <a:defRPr sz="2400">
                <a:solidFill>
                  <a:schemeClr val="tx1"/>
                </a:solidFill>
                <a:latin typeface="Times New Roman" panose="02020603050405020304" charset="0"/>
              </a:defRPr>
            </a:lvl9pPr>
          </a:lstStyle>
          <a:p>
            <a:r>
              <a:rPr lang="zh-CN" altLang="zh-CN" sz="3200" b="1" dirty="0">
                <a:solidFill>
                  <a:srgbClr val="000000"/>
                </a:solidFill>
                <a:latin typeface="黑体" panose="02010609060101010101" pitchFamily="49" charset="-122"/>
                <a:ea typeface="黑体" panose="02010609060101010101" pitchFamily="49" charset="-122"/>
                <a:sym typeface="黑体" panose="02010609060101010101" pitchFamily="49" charset="-122"/>
              </a:rPr>
              <a:t>给定一个新样本Chinese Chinese Chinese Tokyo Japan，对其进行分类。</a:t>
            </a:r>
          </a:p>
        </p:txBody>
      </p:sp>
    </p:spTree>
  </p:cSld>
  <p:clrMapOvr>
    <a:masterClrMapping/>
  </p:clrMapOvr>
  <p:transition advClick="0"/>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483949" y="260648"/>
            <a:ext cx="7772400" cy="568662"/>
          </a:xfrm>
        </p:spPr>
        <p:txBody>
          <a:bodyPr/>
          <a:lstStyle/>
          <a:p>
            <a:r>
              <a:rPr lang="zh-CN" altLang="en-US" dirty="0"/>
              <a:t>多项式模型举例</a:t>
            </a:r>
          </a:p>
        </p:txBody>
      </p:sp>
      <p:graphicFrame>
        <p:nvGraphicFramePr>
          <p:cNvPr id="31747" name="Group 3"/>
          <p:cNvGraphicFramePr>
            <a:graphicFrameLocks noGrp="1"/>
          </p:cNvGraphicFramePr>
          <p:nvPr>
            <p:ph type="tbl" idx="1"/>
          </p:nvPr>
        </p:nvGraphicFramePr>
        <p:xfrm>
          <a:off x="539552" y="2636912"/>
          <a:ext cx="7560840" cy="3012222"/>
        </p:xfrm>
        <a:graphic>
          <a:graphicData uri="http://schemas.openxmlformats.org/drawingml/2006/table">
            <a:tbl>
              <a:tblPr/>
              <a:tblGrid>
                <a:gridCol w="1135836">
                  <a:extLst>
                    <a:ext uri="{9D8B030D-6E8A-4147-A177-3AD203B41FA5}">
                      <a16:colId xmlns:a16="http://schemas.microsoft.com/office/drawing/2014/main" val="20000"/>
                    </a:ext>
                  </a:extLst>
                </a:gridCol>
                <a:gridCol w="4187542">
                  <a:extLst>
                    <a:ext uri="{9D8B030D-6E8A-4147-A177-3AD203B41FA5}">
                      <a16:colId xmlns:a16="http://schemas.microsoft.com/office/drawing/2014/main" val="20001"/>
                    </a:ext>
                  </a:extLst>
                </a:gridCol>
                <a:gridCol w="2237462">
                  <a:extLst>
                    <a:ext uri="{9D8B030D-6E8A-4147-A177-3AD203B41FA5}">
                      <a16:colId xmlns:a16="http://schemas.microsoft.com/office/drawing/2014/main" val="20002"/>
                    </a:ext>
                  </a:extLst>
                </a:gridCol>
              </a:tblGrid>
              <a:tr h="720080">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en-US" sz="20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id</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2000" b="1" i="0" u="none" strike="noStrike" cap="none" normalizeH="0" baseline="0" dirty="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doc</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2000" b="1" i="0" u="none" strike="noStrike" cap="none" normalizeH="0" baseline="0" dirty="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类别Inc=China?</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0"/>
                  </a:ext>
                </a:extLst>
              </a:tr>
              <a:tr h="648072">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20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1</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20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Chinese Beijing Chinese</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20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yes</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576064">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20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2</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2000" b="1" i="0" u="none" strike="noStrike" cap="none" normalizeH="0" baseline="0" dirty="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Chinese Chinese Shanghai</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20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yes</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r h="454351">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20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3</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20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Chinese Macao</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20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yes</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r h="613655">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20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4</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20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Tokyo Japan Chinese</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2000" b="1" i="0" u="none" strike="noStrike" cap="none" normalizeH="0" baseline="0" dirty="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no</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4"/>
                  </a:ext>
                </a:extLst>
              </a:tr>
            </a:tbl>
          </a:graphicData>
        </a:graphic>
      </p:graphicFrame>
      <p:sp>
        <p:nvSpPr>
          <p:cNvPr id="31801" name="Text Box 57"/>
          <p:cNvSpPr txBox="1">
            <a:spLocks noChangeArrowheads="1"/>
          </p:cNvSpPr>
          <p:nvPr/>
        </p:nvSpPr>
        <p:spPr bwMode="auto">
          <a:xfrm>
            <a:off x="251520" y="1055962"/>
            <a:ext cx="8820472" cy="1348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charset="0"/>
              </a:defRPr>
            </a:lvl1pPr>
            <a:lvl2pPr>
              <a:defRPr sz="2400">
                <a:solidFill>
                  <a:schemeClr val="tx1"/>
                </a:solidFill>
                <a:latin typeface="Times New Roman" panose="02020603050405020304" charset="0"/>
              </a:defRPr>
            </a:lvl2pPr>
            <a:lvl3pPr>
              <a:defRPr sz="2400">
                <a:solidFill>
                  <a:schemeClr val="tx1"/>
                </a:solidFill>
                <a:latin typeface="Times New Roman" panose="02020603050405020304" charset="0"/>
              </a:defRPr>
            </a:lvl3pPr>
            <a:lvl4pPr>
              <a:defRPr sz="2400">
                <a:solidFill>
                  <a:schemeClr val="tx1"/>
                </a:solidFill>
                <a:latin typeface="Times New Roman" panose="02020603050405020304" charset="0"/>
              </a:defRPr>
            </a:lvl4pPr>
            <a:lvl5pPr>
              <a:defRPr sz="2400">
                <a:solidFill>
                  <a:schemeClr val="tx1"/>
                </a:solidFill>
                <a:latin typeface="Times New Roman" panose="02020603050405020304" charset="0"/>
              </a:defRPr>
            </a:lvl5pPr>
            <a:lvl6pPr eaLnBrk="0" fontAlgn="base" hangingPunct="0">
              <a:spcBef>
                <a:spcPct val="0"/>
              </a:spcBef>
              <a:spcAft>
                <a:spcPct val="0"/>
              </a:spcAft>
              <a:buFont typeface="Arial" panose="020B0604020202090204" pitchFamily="34" charset="0"/>
              <a:defRPr sz="2400">
                <a:solidFill>
                  <a:schemeClr val="tx1"/>
                </a:solidFill>
                <a:latin typeface="Times New Roman" panose="02020603050405020304" charset="0"/>
              </a:defRPr>
            </a:lvl6pPr>
            <a:lvl7pPr eaLnBrk="0" fontAlgn="base" hangingPunct="0">
              <a:spcBef>
                <a:spcPct val="0"/>
              </a:spcBef>
              <a:spcAft>
                <a:spcPct val="0"/>
              </a:spcAft>
              <a:buFont typeface="Arial" panose="020B0604020202090204" pitchFamily="34" charset="0"/>
              <a:defRPr sz="2400">
                <a:solidFill>
                  <a:schemeClr val="tx1"/>
                </a:solidFill>
                <a:latin typeface="Times New Roman" panose="02020603050405020304" charset="0"/>
              </a:defRPr>
            </a:lvl7pPr>
            <a:lvl8pPr eaLnBrk="0" fontAlgn="base" hangingPunct="0">
              <a:spcBef>
                <a:spcPct val="0"/>
              </a:spcBef>
              <a:spcAft>
                <a:spcPct val="0"/>
              </a:spcAft>
              <a:buFont typeface="Arial" panose="020B0604020202090204" pitchFamily="34" charset="0"/>
              <a:defRPr sz="2400">
                <a:solidFill>
                  <a:schemeClr val="tx1"/>
                </a:solidFill>
                <a:latin typeface="Times New Roman" panose="02020603050405020304" charset="0"/>
              </a:defRPr>
            </a:lvl8pPr>
            <a:lvl9pPr eaLnBrk="0" fontAlgn="base" hangingPunct="0">
              <a:spcBef>
                <a:spcPct val="0"/>
              </a:spcBef>
              <a:spcAft>
                <a:spcPct val="0"/>
              </a:spcAft>
              <a:buFont typeface="Arial" panose="020B0604020202090204" pitchFamily="34" charset="0"/>
              <a:defRPr sz="2400">
                <a:solidFill>
                  <a:schemeClr val="tx1"/>
                </a:solidFill>
                <a:latin typeface="Times New Roman" panose="02020603050405020304" charset="0"/>
              </a:defRPr>
            </a:lvl9pPr>
          </a:lstStyle>
          <a:p>
            <a:pPr marL="0" indent="0"/>
            <a:r>
              <a:rPr lang="zh-CN" altLang="zh-CN" dirty="0"/>
              <a:t>该文本用属性向量表示为</a:t>
            </a:r>
          </a:p>
          <a:p>
            <a:pPr marL="0" indent="0"/>
            <a:r>
              <a:rPr lang="zh-CN" altLang="zh-CN" dirty="0"/>
              <a:t>d=(Chinese, Chinese, Chinese, Tokyo, Japan)</a:t>
            </a:r>
          </a:p>
          <a:p>
            <a:pPr marL="0" indent="0"/>
            <a:r>
              <a:rPr lang="zh-CN" altLang="zh-CN" dirty="0"/>
              <a:t>类别集合为Y={yes, no}。</a:t>
            </a:r>
          </a:p>
        </p:txBody>
      </p:sp>
      <p:graphicFrame>
        <p:nvGraphicFramePr>
          <p:cNvPr id="2" name="Object 58"/>
          <p:cNvGraphicFramePr>
            <a:graphicFrameLocks noChangeAspect="1"/>
          </p:cNvGraphicFramePr>
          <p:nvPr/>
        </p:nvGraphicFramePr>
        <p:xfrm>
          <a:off x="4499992" y="1841585"/>
          <a:ext cx="1663700" cy="782638"/>
        </p:xfrm>
        <a:graphic>
          <a:graphicData uri="http://schemas.openxmlformats.org/presentationml/2006/ole">
            <mc:AlternateContent xmlns:mc="http://schemas.openxmlformats.org/markup-compatibility/2006">
              <mc:Choice xmlns:v="urn:schemas-microsoft-com:vml" Requires="v">
                <p:oleObj r:id="rId2" imgW="20726400" imgH="9753600" progId="Equation.3">
                  <p:embed/>
                </p:oleObj>
              </mc:Choice>
              <mc:Fallback>
                <p:oleObj r:id="rId2" imgW="20726400" imgH="9753600" progId="Equation.3">
                  <p:embed/>
                  <p:pic>
                    <p:nvPicPr>
                      <p:cNvPr id="0" name="Object 5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9992" y="1841585"/>
                        <a:ext cx="1663700" cy="782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 name="Object 59"/>
          <p:cNvGraphicFramePr>
            <a:graphicFrameLocks noChangeAspect="1"/>
          </p:cNvGraphicFramePr>
          <p:nvPr/>
        </p:nvGraphicFramePr>
        <p:xfrm>
          <a:off x="6576213" y="1854280"/>
          <a:ext cx="1504950" cy="776288"/>
        </p:xfrm>
        <a:graphic>
          <a:graphicData uri="http://schemas.openxmlformats.org/presentationml/2006/ole">
            <mc:AlternateContent xmlns:mc="http://schemas.openxmlformats.org/markup-compatibility/2006">
              <mc:Choice xmlns:v="urn:schemas-microsoft-com:vml" Requires="v">
                <p:oleObj r:id="rId4" imgW="18897600" imgH="9753600" progId="Equation.3">
                  <p:embed/>
                </p:oleObj>
              </mc:Choice>
              <mc:Fallback>
                <p:oleObj r:id="rId4" imgW="18897600" imgH="9753600" progId="Equation.3">
                  <p:embed/>
                  <p:pic>
                    <p:nvPicPr>
                      <p:cNvPr id="0" name="Object 5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76213" y="1854280"/>
                        <a:ext cx="1504950" cy="77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advClick="0"/>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179512" y="-92215"/>
            <a:ext cx="7772400" cy="1143000"/>
          </a:xfrm>
        </p:spPr>
        <p:txBody>
          <a:bodyPr/>
          <a:lstStyle/>
          <a:p>
            <a:r>
              <a:rPr lang="zh-CN" altLang="en-US" dirty="0"/>
              <a:t>字典里包括六个单词</a:t>
            </a:r>
          </a:p>
        </p:txBody>
      </p:sp>
      <p:graphicFrame>
        <p:nvGraphicFramePr>
          <p:cNvPr id="33795" name="Group 3"/>
          <p:cNvGraphicFramePr>
            <a:graphicFrameLocks noGrp="1"/>
          </p:cNvGraphicFramePr>
          <p:nvPr>
            <p:ph type="tbl" idx="1"/>
          </p:nvPr>
        </p:nvGraphicFramePr>
        <p:xfrm>
          <a:off x="5471407" y="1344627"/>
          <a:ext cx="3588295" cy="4682407"/>
        </p:xfrm>
        <a:graphic>
          <a:graphicData uri="http://schemas.openxmlformats.org/drawingml/2006/table">
            <a:tbl>
              <a:tblPr/>
              <a:tblGrid>
                <a:gridCol w="538168">
                  <a:extLst>
                    <a:ext uri="{9D8B030D-6E8A-4147-A177-3AD203B41FA5}">
                      <a16:colId xmlns:a16="http://schemas.microsoft.com/office/drawing/2014/main" val="20000"/>
                    </a:ext>
                  </a:extLst>
                </a:gridCol>
                <a:gridCol w="1575091">
                  <a:extLst>
                    <a:ext uri="{9D8B030D-6E8A-4147-A177-3AD203B41FA5}">
                      <a16:colId xmlns:a16="http://schemas.microsoft.com/office/drawing/2014/main" val="20001"/>
                    </a:ext>
                  </a:extLst>
                </a:gridCol>
                <a:gridCol w="1475036">
                  <a:extLst>
                    <a:ext uri="{9D8B030D-6E8A-4147-A177-3AD203B41FA5}">
                      <a16:colId xmlns:a16="http://schemas.microsoft.com/office/drawing/2014/main" val="20002"/>
                    </a:ext>
                  </a:extLst>
                </a:gridCol>
              </a:tblGrid>
              <a:tr h="896218">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en-US" sz="20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id</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20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doc</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20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类别In c=China?</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0"/>
                  </a:ext>
                </a:extLst>
              </a:tr>
              <a:tr h="1008063">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20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1</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2000" b="1" i="0" u="none" strike="noStrike" cap="none" normalizeH="0" baseline="0">
                          <a:ln>
                            <a:noFill/>
                          </a:ln>
                          <a:solidFill>
                            <a:srgbClr val="FF0000"/>
                          </a:solidFill>
                          <a:effectLst/>
                          <a:latin typeface="黑体" panose="02010609060101010101" pitchFamily="49" charset="-122"/>
                          <a:ea typeface="黑体" panose="02010609060101010101" pitchFamily="49" charset="-122"/>
                          <a:sym typeface="黑体" panose="02010609060101010101" pitchFamily="49" charset="-122"/>
                        </a:rPr>
                        <a:t>Chinese</a:t>
                      </a:r>
                      <a:r>
                        <a:rPr kumimoji="0" lang="zh-CN" altLang="zh-CN" sz="20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 </a:t>
                      </a:r>
                      <a:r>
                        <a:rPr kumimoji="0" lang="zh-CN" altLang="zh-CN" sz="2000" b="1" i="0" u="none" strike="noStrike" cap="none" normalizeH="0" baseline="0">
                          <a:ln>
                            <a:noFill/>
                          </a:ln>
                          <a:solidFill>
                            <a:srgbClr val="FF0000"/>
                          </a:solidFill>
                          <a:effectLst/>
                          <a:latin typeface="黑体" panose="02010609060101010101" pitchFamily="49" charset="-122"/>
                          <a:ea typeface="黑体" panose="02010609060101010101" pitchFamily="49" charset="-122"/>
                          <a:sym typeface="黑体" panose="02010609060101010101" pitchFamily="49" charset="-122"/>
                        </a:rPr>
                        <a:t>Beijing</a:t>
                      </a:r>
                      <a:r>
                        <a:rPr kumimoji="0" lang="zh-CN" altLang="zh-CN" sz="20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 Chinese</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2000" b="1" i="0" u="none" strike="noStrike" cap="none" normalizeH="0" baseline="0">
                          <a:ln>
                            <a:noFill/>
                          </a:ln>
                          <a:solidFill>
                            <a:schemeClr val="tx1"/>
                          </a:solidFill>
                          <a:effectLst/>
                          <a:latin typeface="黑体" panose="02010609060101010101" pitchFamily="49" charset="-122"/>
                          <a:ea typeface="黑体" panose="02010609060101010101" pitchFamily="49" charset="-122"/>
                          <a:sym typeface="黑体" panose="02010609060101010101" pitchFamily="49" charset="-122"/>
                        </a:rPr>
                        <a:t>yes</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1008063">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20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2</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2000" b="1" i="0" u="none" strike="noStrike" cap="none" normalizeH="0" baseline="0" dirty="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Chinese Chinese </a:t>
                      </a:r>
                      <a:r>
                        <a:rPr kumimoji="0" lang="zh-CN" altLang="zh-CN" sz="2000" b="1" i="0" u="none" strike="noStrike" cap="none" normalizeH="0" baseline="0" dirty="0">
                          <a:ln>
                            <a:noFill/>
                          </a:ln>
                          <a:solidFill>
                            <a:srgbClr val="FF0000"/>
                          </a:solidFill>
                          <a:effectLst/>
                          <a:latin typeface="黑体" panose="02010609060101010101" pitchFamily="49" charset="-122"/>
                          <a:ea typeface="黑体" panose="02010609060101010101" pitchFamily="49" charset="-122"/>
                          <a:sym typeface="黑体" panose="02010609060101010101" pitchFamily="49" charset="-122"/>
                        </a:rPr>
                        <a:t>Shanghai</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20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yes</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r h="703263">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20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3</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20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Chinese </a:t>
                      </a:r>
                      <a:r>
                        <a:rPr kumimoji="0" lang="zh-CN" altLang="zh-CN" sz="2000" b="1" i="0" u="none" strike="noStrike" cap="none" normalizeH="0" baseline="0">
                          <a:ln>
                            <a:noFill/>
                          </a:ln>
                          <a:solidFill>
                            <a:srgbClr val="FF0000"/>
                          </a:solidFill>
                          <a:effectLst/>
                          <a:latin typeface="黑体" panose="02010609060101010101" pitchFamily="49" charset="-122"/>
                          <a:ea typeface="黑体" panose="02010609060101010101" pitchFamily="49" charset="-122"/>
                          <a:sym typeface="黑体" panose="02010609060101010101" pitchFamily="49" charset="-122"/>
                        </a:rPr>
                        <a:t>Macao</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20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yes</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r h="1066800">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20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4</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2000" b="1" i="0" u="none" strike="noStrike" cap="none" normalizeH="0" baseline="0">
                          <a:ln>
                            <a:noFill/>
                          </a:ln>
                          <a:solidFill>
                            <a:srgbClr val="FF0000"/>
                          </a:solidFill>
                          <a:effectLst/>
                          <a:latin typeface="黑体" panose="02010609060101010101" pitchFamily="49" charset="-122"/>
                          <a:ea typeface="黑体" panose="02010609060101010101" pitchFamily="49" charset="-122"/>
                          <a:sym typeface="黑体" panose="02010609060101010101" pitchFamily="49" charset="-122"/>
                        </a:rPr>
                        <a:t>Tokyo </a:t>
                      </a:r>
                    </a:p>
                    <a:p>
                      <a:pPr marL="0" marR="0" lvl="0" indent="0" algn="l" defTabSz="0" rtl="0" eaLnBrk="1" fontAlgn="base" latinLnBrk="0" hangingPunct="1">
                        <a:lnSpc>
                          <a:spcPct val="100000"/>
                        </a:lnSpc>
                        <a:spcBef>
                          <a:spcPct val="20000"/>
                        </a:spcBef>
                        <a:spcAft>
                          <a:spcPct val="0"/>
                        </a:spcAft>
                        <a:buClrTx/>
                        <a:buSzTx/>
                        <a:buFontTx/>
                        <a:buNone/>
                      </a:pPr>
                      <a:r>
                        <a:rPr kumimoji="0" lang="zh-CN" altLang="zh-CN" sz="2000" b="1" i="0" u="none" strike="noStrike" cap="none" normalizeH="0" baseline="0">
                          <a:ln>
                            <a:noFill/>
                          </a:ln>
                          <a:solidFill>
                            <a:srgbClr val="FF0000"/>
                          </a:solidFill>
                          <a:effectLst/>
                          <a:latin typeface="黑体" panose="02010609060101010101" pitchFamily="49" charset="-122"/>
                          <a:ea typeface="黑体" panose="02010609060101010101" pitchFamily="49" charset="-122"/>
                          <a:sym typeface="黑体" panose="02010609060101010101" pitchFamily="49" charset="-122"/>
                        </a:rPr>
                        <a:t>Japan</a:t>
                      </a:r>
                      <a:r>
                        <a:rPr kumimoji="0" lang="zh-CN" altLang="zh-CN" sz="20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 Chinese</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charset="-122"/>
                          <a:ea typeface="微软雅黑" charset="-122"/>
                          <a:sym typeface="Mead Bold" charset="0"/>
                        </a:defRPr>
                      </a:lvl1pPr>
                      <a:lvl2pPr defTabSz="0">
                        <a:spcBef>
                          <a:spcPct val="20000"/>
                        </a:spcBef>
                        <a:defRPr sz="2400">
                          <a:solidFill>
                            <a:schemeClr val="bg1"/>
                          </a:solidFill>
                          <a:latin typeface="Mead Bold" charset="0"/>
                          <a:ea typeface="微软雅黑" charset="-122"/>
                          <a:sym typeface="Mead Bold" charset="0"/>
                        </a:defRPr>
                      </a:lvl2pPr>
                      <a:lvl3pPr defTabSz="0">
                        <a:spcBef>
                          <a:spcPct val="20000"/>
                        </a:spcBef>
                        <a:defRPr sz="2000">
                          <a:solidFill>
                            <a:schemeClr val="bg1"/>
                          </a:solidFill>
                          <a:latin typeface="Mead Bold" charset="0"/>
                          <a:ea typeface="微软雅黑" charset="-122"/>
                          <a:sym typeface="Mead Bold" charset="0"/>
                        </a:defRPr>
                      </a:lvl3pPr>
                      <a:lvl4pPr defTabSz="0">
                        <a:spcBef>
                          <a:spcPct val="20000"/>
                        </a:spcBef>
                        <a:defRPr>
                          <a:solidFill>
                            <a:schemeClr val="bg1"/>
                          </a:solidFill>
                          <a:latin typeface="Mead Bold" charset="0"/>
                          <a:ea typeface="微软雅黑" charset="-122"/>
                          <a:sym typeface="Mead Bold" charset="0"/>
                        </a:defRPr>
                      </a:lvl4pPr>
                      <a:lvl5pPr defTabSz="0">
                        <a:spcBef>
                          <a:spcPct val="20000"/>
                        </a:spcBef>
                        <a:defRPr>
                          <a:solidFill>
                            <a:schemeClr val="bg1"/>
                          </a:solidFill>
                          <a:latin typeface="Mead Bold" charset="0"/>
                          <a:ea typeface="微软雅黑" charset="-122"/>
                          <a:sym typeface="Mead Bold" charset="0"/>
                        </a:defRPr>
                      </a:lvl5pPr>
                      <a:lvl6pPr defTabSz="0" fontAlgn="base">
                        <a:spcBef>
                          <a:spcPct val="20000"/>
                        </a:spcBef>
                        <a:spcAft>
                          <a:spcPct val="0"/>
                        </a:spcAft>
                        <a:defRPr>
                          <a:solidFill>
                            <a:schemeClr val="bg1"/>
                          </a:solidFill>
                          <a:latin typeface="Mead Bold" charset="0"/>
                          <a:ea typeface="微软雅黑" charset="-122"/>
                          <a:sym typeface="Mead Bold" charset="0"/>
                        </a:defRPr>
                      </a:lvl6pPr>
                      <a:lvl7pPr defTabSz="0" fontAlgn="base">
                        <a:spcBef>
                          <a:spcPct val="20000"/>
                        </a:spcBef>
                        <a:spcAft>
                          <a:spcPct val="0"/>
                        </a:spcAft>
                        <a:defRPr>
                          <a:solidFill>
                            <a:schemeClr val="bg1"/>
                          </a:solidFill>
                          <a:latin typeface="Mead Bold" charset="0"/>
                          <a:ea typeface="微软雅黑" charset="-122"/>
                          <a:sym typeface="Mead Bold" charset="0"/>
                        </a:defRPr>
                      </a:lvl7pPr>
                      <a:lvl8pPr defTabSz="0" fontAlgn="base">
                        <a:spcBef>
                          <a:spcPct val="20000"/>
                        </a:spcBef>
                        <a:spcAft>
                          <a:spcPct val="0"/>
                        </a:spcAft>
                        <a:defRPr>
                          <a:solidFill>
                            <a:schemeClr val="bg1"/>
                          </a:solidFill>
                          <a:latin typeface="Mead Bold" charset="0"/>
                          <a:ea typeface="微软雅黑" charset="-122"/>
                          <a:sym typeface="Mead Bold" charset="0"/>
                        </a:defRPr>
                      </a:lvl8pPr>
                      <a:lvl9pPr defTabSz="0" fontAlgn="base">
                        <a:spcBef>
                          <a:spcPct val="20000"/>
                        </a:spcBef>
                        <a:spcAft>
                          <a:spcPct val="0"/>
                        </a:spcAft>
                        <a:defRPr>
                          <a:solidFill>
                            <a:schemeClr val="bg1"/>
                          </a:solidFill>
                          <a:latin typeface="Mead Bold" charset="0"/>
                          <a:ea typeface="微软雅黑"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2000" b="1" i="0" u="none" strike="noStrike" cap="none" normalizeH="0" baseline="0" dirty="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no</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4"/>
                  </a:ext>
                </a:extLst>
              </a:tr>
            </a:tbl>
          </a:graphicData>
        </a:graphic>
      </p:graphicFrame>
      <p:sp>
        <p:nvSpPr>
          <p:cNvPr id="33849" name="Text Box 57"/>
          <p:cNvSpPr txBox="1">
            <a:spLocks noChangeArrowheads="1"/>
          </p:cNvSpPr>
          <p:nvPr/>
        </p:nvSpPr>
        <p:spPr bwMode="auto">
          <a:xfrm>
            <a:off x="65881" y="1412776"/>
            <a:ext cx="5080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charset="0"/>
              </a:defRPr>
            </a:lvl1pPr>
            <a:lvl2pPr>
              <a:defRPr sz="2400">
                <a:solidFill>
                  <a:schemeClr val="tx1"/>
                </a:solidFill>
                <a:latin typeface="Times New Roman" panose="02020603050405020304" charset="0"/>
              </a:defRPr>
            </a:lvl2pPr>
            <a:lvl3pPr>
              <a:defRPr sz="2400">
                <a:solidFill>
                  <a:schemeClr val="tx1"/>
                </a:solidFill>
                <a:latin typeface="Times New Roman" panose="02020603050405020304" charset="0"/>
              </a:defRPr>
            </a:lvl3pPr>
            <a:lvl4pPr>
              <a:defRPr sz="2400">
                <a:solidFill>
                  <a:schemeClr val="tx1"/>
                </a:solidFill>
                <a:latin typeface="Times New Roman" panose="02020603050405020304" charset="0"/>
              </a:defRPr>
            </a:lvl4pPr>
            <a:lvl5pPr>
              <a:defRPr sz="2400">
                <a:solidFill>
                  <a:schemeClr val="tx1"/>
                </a:solidFill>
                <a:latin typeface="Times New Roman" panose="02020603050405020304" charset="0"/>
              </a:defRPr>
            </a:lvl5pPr>
            <a:lvl6pPr eaLnBrk="0" fontAlgn="base" hangingPunct="0">
              <a:spcBef>
                <a:spcPct val="0"/>
              </a:spcBef>
              <a:spcAft>
                <a:spcPct val="0"/>
              </a:spcAft>
              <a:buFont typeface="Arial" panose="020B0604020202090204" pitchFamily="34" charset="0"/>
              <a:defRPr sz="2400">
                <a:solidFill>
                  <a:schemeClr val="tx1"/>
                </a:solidFill>
                <a:latin typeface="Times New Roman" panose="02020603050405020304" charset="0"/>
              </a:defRPr>
            </a:lvl6pPr>
            <a:lvl7pPr eaLnBrk="0" fontAlgn="base" hangingPunct="0">
              <a:spcBef>
                <a:spcPct val="0"/>
              </a:spcBef>
              <a:spcAft>
                <a:spcPct val="0"/>
              </a:spcAft>
              <a:buFont typeface="Arial" panose="020B0604020202090204" pitchFamily="34" charset="0"/>
              <a:defRPr sz="2400">
                <a:solidFill>
                  <a:schemeClr val="tx1"/>
                </a:solidFill>
                <a:latin typeface="Times New Roman" panose="02020603050405020304" charset="0"/>
              </a:defRPr>
            </a:lvl7pPr>
            <a:lvl8pPr eaLnBrk="0" fontAlgn="base" hangingPunct="0">
              <a:spcBef>
                <a:spcPct val="0"/>
              </a:spcBef>
              <a:spcAft>
                <a:spcPct val="0"/>
              </a:spcAft>
              <a:buFont typeface="Arial" panose="020B0604020202090204" pitchFamily="34" charset="0"/>
              <a:defRPr sz="2400">
                <a:solidFill>
                  <a:schemeClr val="tx1"/>
                </a:solidFill>
                <a:latin typeface="Times New Roman" panose="02020603050405020304" charset="0"/>
              </a:defRPr>
            </a:lvl8pPr>
            <a:lvl9pPr eaLnBrk="0" fontAlgn="base" hangingPunct="0">
              <a:spcBef>
                <a:spcPct val="0"/>
              </a:spcBef>
              <a:spcAft>
                <a:spcPct val="0"/>
              </a:spcAft>
              <a:buFont typeface="Arial" panose="020B0604020202090204" pitchFamily="34" charset="0"/>
              <a:defRPr sz="2400">
                <a:solidFill>
                  <a:schemeClr val="tx1"/>
                </a:solidFill>
                <a:latin typeface="Times New Roman" panose="02020603050405020304" charset="0"/>
              </a:defRPr>
            </a:lvl9pPr>
          </a:lstStyle>
          <a:p>
            <a:r>
              <a:rPr lang="zh-CN" altLang="zh-CN" sz="2000" b="1" dirty="0">
                <a:solidFill>
                  <a:srgbClr val="000000"/>
                </a:solidFill>
                <a:latin typeface="黑体" panose="02010609060101010101" pitchFamily="49" charset="-122"/>
                <a:ea typeface="黑体" panose="02010609060101010101" pitchFamily="49" charset="-122"/>
                <a:sym typeface="黑体" panose="02010609060101010101" pitchFamily="49" charset="-122"/>
              </a:rPr>
              <a:t>P(Chinese | yes)=(5+1)/(8+</a:t>
            </a:r>
            <a:r>
              <a:rPr lang="zh-CN" altLang="zh-CN" sz="2000" b="1" dirty="0">
                <a:solidFill>
                  <a:srgbClr val="FF0000"/>
                </a:solidFill>
                <a:latin typeface="黑体" panose="02010609060101010101" pitchFamily="49" charset="-122"/>
                <a:ea typeface="黑体" panose="02010609060101010101" pitchFamily="49" charset="-122"/>
                <a:sym typeface="黑体" panose="02010609060101010101" pitchFamily="49" charset="-122"/>
              </a:rPr>
              <a:t>6</a:t>
            </a:r>
            <a:r>
              <a:rPr lang="zh-CN" altLang="zh-CN" sz="2000" b="1" dirty="0">
                <a:solidFill>
                  <a:srgbClr val="000000"/>
                </a:solidFill>
                <a:latin typeface="黑体" panose="02010609060101010101" pitchFamily="49" charset="-122"/>
                <a:ea typeface="黑体" panose="02010609060101010101" pitchFamily="49" charset="-122"/>
                <a:sym typeface="黑体" panose="02010609060101010101" pitchFamily="49" charset="-122"/>
              </a:rPr>
              <a:t>)=6/14=3/7</a:t>
            </a:r>
          </a:p>
        </p:txBody>
      </p:sp>
      <p:sp>
        <p:nvSpPr>
          <p:cNvPr id="33850" name="Text Box 58"/>
          <p:cNvSpPr txBox="1">
            <a:spLocks noChangeArrowheads="1"/>
          </p:cNvSpPr>
          <p:nvPr/>
        </p:nvSpPr>
        <p:spPr bwMode="auto">
          <a:xfrm>
            <a:off x="119608" y="2011957"/>
            <a:ext cx="6252592"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charset="0"/>
              </a:defRPr>
            </a:lvl1pPr>
            <a:lvl2pPr>
              <a:defRPr sz="2400">
                <a:solidFill>
                  <a:schemeClr val="tx1"/>
                </a:solidFill>
                <a:latin typeface="Times New Roman" panose="02020603050405020304" charset="0"/>
              </a:defRPr>
            </a:lvl2pPr>
            <a:lvl3pPr>
              <a:defRPr sz="2400">
                <a:solidFill>
                  <a:schemeClr val="tx1"/>
                </a:solidFill>
                <a:latin typeface="Times New Roman" panose="02020603050405020304" charset="0"/>
              </a:defRPr>
            </a:lvl3pPr>
            <a:lvl4pPr>
              <a:defRPr sz="2400">
                <a:solidFill>
                  <a:schemeClr val="tx1"/>
                </a:solidFill>
                <a:latin typeface="Times New Roman" panose="02020603050405020304" charset="0"/>
              </a:defRPr>
            </a:lvl4pPr>
            <a:lvl5pPr>
              <a:defRPr sz="2400">
                <a:solidFill>
                  <a:schemeClr val="tx1"/>
                </a:solidFill>
                <a:latin typeface="Times New Roman" panose="02020603050405020304" charset="0"/>
              </a:defRPr>
            </a:lvl5pPr>
            <a:lvl6pPr eaLnBrk="0" fontAlgn="base" hangingPunct="0">
              <a:spcBef>
                <a:spcPct val="0"/>
              </a:spcBef>
              <a:spcAft>
                <a:spcPct val="0"/>
              </a:spcAft>
              <a:buFont typeface="Arial" panose="020B0604020202090204" pitchFamily="34" charset="0"/>
              <a:defRPr sz="2400">
                <a:solidFill>
                  <a:schemeClr val="tx1"/>
                </a:solidFill>
                <a:latin typeface="Times New Roman" panose="02020603050405020304" charset="0"/>
              </a:defRPr>
            </a:lvl6pPr>
            <a:lvl7pPr eaLnBrk="0" fontAlgn="base" hangingPunct="0">
              <a:spcBef>
                <a:spcPct val="0"/>
              </a:spcBef>
              <a:spcAft>
                <a:spcPct val="0"/>
              </a:spcAft>
              <a:buFont typeface="Arial" panose="020B0604020202090204" pitchFamily="34" charset="0"/>
              <a:defRPr sz="2400">
                <a:solidFill>
                  <a:schemeClr val="tx1"/>
                </a:solidFill>
                <a:latin typeface="Times New Roman" panose="02020603050405020304" charset="0"/>
              </a:defRPr>
            </a:lvl7pPr>
            <a:lvl8pPr eaLnBrk="0" fontAlgn="base" hangingPunct="0">
              <a:spcBef>
                <a:spcPct val="0"/>
              </a:spcBef>
              <a:spcAft>
                <a:spcPct val="0"/>
              </a:spcAft>
              <a:buFont typeface="Arial" panose="020B0604020202090204" pitchFamily="34" charset="0"/>
              <a:defRPr sz="2400">
                <a:solidFill>
                  <a:schemeClr val="tx1"/>
                </a:solidFill>
                <a:latin typeface="Times New Roman" panose="02020603050405020304" charset="0"/>
              </a:defRPr>
            </a:lvl8pPr>
            <a:lvl9pPr eaLnBrk="0" fontAlgn="base" hangingPunct="0">
              <a:spcBef>
                <a:spcPct val="0"/>
              </a:spcBef>
              <a:spcAft>
                <a:spcPct val="0"/>
              </a:spcAft>
              <a:buFont typeface="Arial" panose="020B0604020202090204" pitchFamily="34" charset="0"/>
              <a:defRPr sz="2400">
                <a:solidFill>
                  <a:schemeClr val="tx1"/>
                </a:solidFill>
                <a:latin typeface="Times New Roman" panose="02020603050405020304" charset="0"/>
              </a:defRPr>
            </a:lvl9pPr>
          </a:lstStyle>
          <a:p>
            <a:r>
              <a:rPr lang="zh-CN" altLang="zh-CN" sz="2000" b="1" dirty="0">
                <a:solidFill>
                  <a:srgbClr val="000000"/>
                </a:solidFill>
                <a:latin typeface="黑体" panose="02010609060101010101" pitchFamily="49" charset="-122"/>
                <a:ea typeface="黑体" panose="02010609060101010101" pitchFamily="49" charset="-122"/>
                <a:sym typeface="黑体" panose="02010609060101010101" pitchFamily="49" charset="-122"/>
              </a:rPr>
              <a:t>P(Japan | yes)=P(Tokyo | yes)</a:t>
            </a:r>
          </a:p>
          <a:p>
            <a:r>
              <a:rPr lang="zh-CN" altLang="zh-CN" sz="2000" b="1" dirty="0">
                <a:solidFill>
                  <a:srgbClr val="000000"/>
                </a:solidFill>
                <a:latin typeface="黑体" panose="02010609060101010101" pitchFamily="49" charset="-122"/>
                <a:ea typeface="黑体" panose="02010609060101010101" pitchFamily="49" charset="-122"/>
                <a:sym typeface="黑体" panose="02010609060101010101" pitchFamily="49" charset="-122"/>
              </a:rPr>
              <a:t>= (0+1)/(8+</a:t>
            </a:r>
            <a:r>
              <a:rPr lang="zh-CN" altLang="zh-CN" sz="2000" b="1" dirty="0">
                <a:solidFill>
                  <a:srgbClr val="FF0000"/>
                </a:solidFill>
                <a:latin typeface="黑体" panose="02010609060101010101" pitchFamily="49" charset="-122"/>
                <a:ea typeface="黑体" panose="02010609060101010101" pitchFamily="49" charset="-122"/>
                <a:sym typeface="黑体" panose="02010609060101010101" pitchFamily="49" charset="-122"/>
              </a:rPr>
              <a:t>6</a:t>
            </a:r>
            <a:r>
              <a:rPr lang="zh-CN" altLang="zh-CN" sz="2000" b="1" dirty="0">
                <a:solidFill>
                  <a:srgbClr val="000000"/>
                </a:solidFill>
                <a:latin typeface="黑体" panose="02010609060101010101" pitchFamily="49" charset="-122"/>
                <a:ea typeface="黑体" panose="02010609060101010101" pitchFamily="49" charset="-122"/>
                <a:sym typeface="黑体" panose="02010609060101010101" pitchFamily="49" charset="-122"/>
              </a:rPr>
              <a:t>)=1/14</a:t>
            </a:r>
          </a:p>
        </p:txBody>
      </p:sp>
      <p:sp>
        <p:nvSpPr>
          <p:cNvPr id="33851" name="Text Box 59"/>
          <p:cNvSpPr txBox="1">
            <a:spLocks noChangeArrowheads="1"/>
          </p:cNvSpPr>
          <p:nvPr/>
        </p:nvSpPr>
        <p:spPr bwMode="auto">
          <a:xfrm>
            <a:off x="65881" y="2856200"/>
            <a:ext cx="5080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charset="0"/>
              </a:defRPr>
            </a:lvl1pPr>
            <a:lvl2pPr>
              <a:defRPr sz="2400">
                <a:solidFill>
                  <a:schemeClr val="tx1"/>
                </a:solidFill>
                <a:latin typeface="Times New Roman" panose="02020603050405020304" charset="0"/>
              </a:defRPr>
            </a:lvl2pPr>
            <a:lvl3pPr>
              <a:defRPr sz="2400">
                <a:solidFill>
                  <a:schemeClr val="tx1"/>
                </a:solidFill>
                <a:latin typeface="Times New Roman" panose="02020603050405020304" charset="0"/>
              </a:defRPr>
            </a:lvl3pPr>
            <a:lvl4pPr>
              <a:defRPr sz="2400">
                <a:solidFill>
                  <a:schemeClr val="tx1"/>
                </a:solidFill>
                <a:latin typeface="Times New Roman" panose="02020603050405020304" charset="0"/>
              </a:defRPr>
            </a:lvl4pPr>
            <a:lvl5pPr>
              <a:defRPr sz="2400">
                <a:solidFill>
                  <a:schemeClr val="tx1"/>
                </a:solidFill>
                <a:latin typeface="Times New Roman" panose="02020603050405020304" charset="0"/>
              </a:defRPr>
            </a:lvl5pPr>
            <a:lvl6pPr eaLnBrk="0" fontAlgn="base" hangingPunct="0">
              <a:spcBef>
                <a:spcPct val="0"/>
              </a:spcBef>
              <a:spcAft>
                <a:spcPct val="0"/>
              </a:spcAft>
              <a:buFont typeface="Arial" panose="020B0604020202090204" pitchFamily="34" charset="0"/>
              <a:defRPr sz="2400">
                <a:solidFill>
                  <a:schemeClr val="tx1"/>
                </a:solidFill>
                <a:latin typeface="Times New Roman" panose="02020603050405020304" charset="0"/>
              </a:defRPr>
            </a:lvl6pPr>
            <a:lvl7pPr eaLnBrk="0" fontAlgn="base" hangingPunct="0">
              <a:spcBef>
                <a:spcPct val="0"/>
              </a:spcBef>
              <a:spcAft>
                <a:spcPct val="0"/>
              </a:spcAft>
              <a:buFont typeface="Arial" panose="020B0604020202090204" pitchFamily="34" charset="0"/>
              <a:defRPr sz="2400">
                <a:solidFill>
                  <a:schemeClr val="tx1"/>
                </a:solidFill>
                <a:latin typeface="Times New Roman" panose="02020603050405020304" charset="0"/>
              </a:defRPr>
            </a:lvl7pPr>
            <a:lvl8pPr eaLnBrk="0" fontAlgn="base" hangingPunct="0">
              <a:spcBef>
                <a:spcPct val="0"/>
              </a:spcBef>
              <a:spcAft>
                <a:spcPct val="0"/>
              </a:spcAft>
              <a:buFont typeface="Arial" panose="020B0604020202090204" pitchFamily="34" charset="0"/>
              <a:defRPr sz="2400">
                <a:solidFill>
                  <a:schemeClr val="tx1"/>
                </a:solidFill>
                <a:latin typeface="Times New Roman" panose="02020603050405020304" charset="0"/>
              </a:defRPr>
            </a:lvl8pPr>
            <a:lvl9pPr eaLnBrk="0" fontAlgn="base" hangingPunct="0">
              <a:spcBef>
                <a:spcPct val="0"/>
              </a:spcBef>
              <a:spcAft>
                <a:spcPct val="0"/>
              </a:spcAft>
              <a:buFont typeface="Arial" panose="020B0604020202090204" pitchFamily="34" charset="0"/>
              <a:defRPr sz="2400">
                <a:solidFill>
                  <a:schemeClr val="tx1"/>
                </a:solidFill>
                <a:latin typeface="Times New Roman" panose="02020603050405020304" charset="0"/>
              </a:defRPr>
            </a:lvl9pPr>
          </a:lstStyle>
          <a:p>
            <a:r>
              <a:rPr lang="zh-CN" altLang="zh-CN" sz="2000" b="1" dirty="0">
                <a:solidFill>
                  <a:srgbClr val="000000"/>
                </a:solidFill>
                <a:latin typeface="黑体" panose="02010609060101010101" pitchFamily="49" charset="-122"/>
                <a:ea typeface="黑体" panose="02010609060101010101" pitchFamily="49" charset="-122"/>
                <a:sym typeface="黑体" panose="02010609060101010101" pitchFamily="49" charset="-122"/>
              </a:rPr>
              <a:t>P(Chinese|no)=(1+1)/(3+6)=2/9</a:t>
            </a:r>
          </a:p>
        </p:txBody>
      </p:sp>
      <p:sp>
        <p:nvSpPr>
          <p:cNvPr id="33852" name="Text Box 60"/>
          <p:cNvSpPr txBox="1">
            <a:spLocks noChangeArrowheads="1"/>
          </p:cNvSpPr>
          <p:nvPr/>
        </p:nvSpPr>
        <p:spPr bwMode="auto">
          <a:xfrm>
            <a:off x="63650" y="3431755"/>
            <a:ext cx="563941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charset="0"/>
              </a:defRPr>
            </a:lvl1pPr>
            <a:lvl2pPr>
              <a:defRPr sz="2400">
                <a:solidFill>
                  <a:schemeClr val="tx1"/>
                </a:solidFill>
                <a:latin typeface="Times New Roman" panose="02020603050405020304" charset="0"/>
              </a:defRPr>
            </a:lvl2pPr>
            <a:lvl3pPr>
              <a:defRPr sz="2400">
                <a:solidFill>
                  <a:schemeClr val="tx1"/>
                </a:solidFill>
                <a:latin typeface="Times New Roman" panose="02020603050405020304" charset="0"/>
              </a:defRPr>
            </a:lvl3pPr>
            <a:lvl4pPr>
              <a:defRPr sz="2400">
                <a:solidFill>
                  <a:schemeClr val="tx1"/>
                </a:solidFill>
                <a:latin typeface="Times New Roman" panose="02020603050405020304" charset="0"/>
              </a:defRPr>
            </a:lvl4pPr>
            <a:lvl5pPr>
              <a:defRPr sz="2400">
                <a:solidFill>
                  <a:schemeClr val="tx1"/>
                </a:solidFill>
                <a:latin typeface="Times New Roman" panose="02020603050405020304" charset="0"/>
              </a:defRPr>
            </a:lvl5pPr>
            <a:lvl6pPr eaLnBrk="0" fontAlgn="base" hangingPunct="0">
              <a:spcBef>
                <a:spcPct val="0"/>
              </a:spcBef>
              <a:spcAft>
                <a:spcPct val="0"/>
              </a:spcAft>
              <a:buFont typeface="Arial" panose="020B0604020202090204" pitchFamily="34" charset="0"/>
              <a:defRPr sz="2400">
                <a:solidFill>
                  <a:schemeClr val="tx1"/>
                </a:solidFill>
                <a:latin typeface="Times New Roman" panose="02020603050405020304" charset="0"/>
              </a:defRPr>
            </a:lvl6pPr>
            <a:lvl7pPr eaLnBrk="0" fontAlgn="base" hangingPunct="0">
              <a:spcBef>
                <a:spcPct val="0"/>
              </a:spcBef>
              <a:spcAft>
                <a:spcPct val="0"/>
              </a:spcAft>
              <a:buFont typeface="Arial" panose="020B0604020202090204" pitchFamily="34" charset="0"/>
              <a:defRPr sz="2400">
                <a:solidFill>
                  <a:schemeClr val="tx1"/>
                </a:solidFill>
                <a:latin typeface="Times New Roman" panose="02020603050405020304" charset="0"/>
              </a:defRPr>
            </a:lvl7pPr>
            <a:lvl8pPr eaLnBrk="0" fontAlgn="base" hangingPunct="0">
              <a:spcBef>
                <a:spcPct val="0"/>
              </a:spcBef>
              <a:spcAft>
                <a:spcPct val="0"/>
              </a:spcAft>
              <a:buFont typeface="Arial" panose="020B0604020202090204" pitchFamily="34" charset="0"/>
              <a:defRPr sz="2400">
                <a:solidFill>
                  <a:schemeClr val="tx1"/>
                </a:solidFill>
                <a:latin typeface="Times New Roman" panose="02020603050405020304" charset="0"/>
              </a:defRPr>
            </a:lvl8pPr>
            <a:lvl9pPr eaLnBrk="0" fontAlgn="base" hangingPunct="0">
              <a:spcBef>
                <a:spcPct val="0"/>
              </a:spcBef>
              <a:spcAft>
                <a:spcPct val="0"/>
              </a:spcAft>
              <a:buFont typeface="Arial" panose="020B0604020202090204" pitchFamily="34" charset="0"/>
              <a:defRPr sz="2400">
                <a:solidFill>
                  <a:schemeClr val="tx1"/>
                </a:solidFill>
                <a:latin typeface="Times New Roman" panose="02020603050405020304" charset="0"/>
              </a:defRPr>
            </a:lvl9pPr>
          </a:lstStyle>
          <a:p>
            <a:r>
              <a:rPr lang="zh-CN" altLang="zh-CN" sz="2000" b="1" dirty="0">
                <a:solidFill>
                  <a:srgbClr val="000000"/>
                </a:solidFill>
                <a:latin typeface="黑体" panose="02010609060101010101" pitchFamily="49" charset="-122"/>
                <a:ea typeface="黑体" panose="02010609060101010101" pitchFamily="49" charset="-122"/>
                <a:sym typeface="黑体" panose="02010609060101010101" pitchFamily="49" charset="-122"/>
              </a:rPr>
              <a:t>P(Japan|no)=P(Tokyo| no) =(1+1)/(3+6)=2/9</a:t>
            </a:r>
          </a:p>
        </p:txBody>
      </p:sp>
      <p:sp>
        <p:nvSpPr>
          <p:cNvPr id="33853" name="Text Box 61"/>
          <p:cNvSpPr txBox="1">
            <a:spLocks noChangeArrowheads="1"/>
          </p:cNvSpPr>
          <p:nvPr/>
        </p:nvSpPr>
        <p:spPr bwMode="auto">
          <a:xfrm>
            <a:off x="63650" y="4077072"/>
            <a:ext cx="5316488" cy="1975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charset="0"/>
              </a:defRPr>
            </a:lvl1pPr>
            <a:lvl2pPr>
              <a:defRPr sz="2400">
                <a:solidFill>
                  <a:schemeClr val="tx1"/>
                </a:solidFill>
                <a:latin typeface="Times New Roman" panose="02020603050405020304" charset="0"/>
              </a:defRPr>
            </a:lvl2pPr>
            <a:lvl3pPr>
              <a:defRPr sz="2400">
                <a:solidFill>
                  <a:schemeClr val="tx1"/>
                </a:solidFill>
                <a:latin typeface="Times New Roman" panose="02020603050405020304" charset="0"/>
              </a:defRPr>
            </a:lvl3pPr>
            <a:lvl4pPr>
              <a:defRPr sz="2400">
                <a:solidFill>
                  <a:schemeClr val="tx1"/>
                </a:solidFill>
                <a:latin typeface="Times New Roman" panose="02020603050405020304" charset="0"/>
              </a:defRPr>
            </a:lvl4pPr>
            <a:lvl5pPr>
              <a:defRPr sz="2400">
                <a:solidFill>
                  <a:schemeClr val="tx1"/>
                </a:solidFill>
                <a:latin typeface="Times New Roman" panose="02020603050405020304" charset="0"/>
              </a:defRPr>
            </a:lvl5pPr>
            <a:lvl6pPr eaLnBrk="0" fontAlgn="base" hangingPunct="0">
              <a:spcBef>
                <a:spcPct val="0"/>
              </a:spcBef>
              <a:spcAft>
                <a:spcPct val="0"/>
              </a:spcAft>
              <a:buFont typeface="Arial" panose="020B0604020202090204" pitchFamily="34" charset="0"/>
              <a:defRPr sz="2400">
                <a:solidFill>
                  <a:schemeClr val="tx1"/>
                </a:solidFill>
                <a:latin typeface="Times New Roman" panose="02020603050405020304" charset="0"/>
              </a:defRPr>
            </a:lvl6pPr>
            <a:lvl7pPr eaLnBrk="0" fontAlgn="base" hangingPunct="0">
              <a:spcBef>
                <a:spcPct val="0"/>
              </a:spcBef>
              <a:spcAft>
                <a:spcPct val="0"/>
              </a:spcAft>
              <a:buFont typeface="Arial" panose="020B0604020202090204" pitchFamily="34" charset="0"/>
              <a:defRPr sz="2400">
                <a:solidFill>
                  <a:schemeClr val="tx1"/>
                </a:solidFill>
                <a:latin typeface="Times New Roman" panose="02020603050405020304" charset="0"/>
              </a:defRPr>
            </a:lvl7pPr>
            <a:lvl8pPr eaLnBrk="0" fontAlgn="base" hangingPunct="0">
              <a:spcBef>
                <a:spcPct val="0"/>
              </a:spcBef>
              <a:spcAft>
                <a:spcPct val="0"/>
              </a:spcAft>
              <a:buFont typeface="Arial" panose="020B0604020202090204" pitchFamily="34" charset="0"/>
              <a:defRPr sz="2400">
                <a:solidFill>
                  <a:schemeClr val="tx1"/>
                </a:solidFill>
                <a:latin typeface="Times New Roman" panose="02020603050405020304" charset="0"/>
              </a:defRPr>
            </a:lvl8pPr>
            <a:lvl9pPr eaLnBrk="0" fontAlgn="base" hangingPunct="0">
              <a:spcBef>
                <a:spcPct val="0"/>
              </a:spcBef>
              <a:spcAft>
                <a:spcPct val="0"/>
              </a:spcAft>
              <a:buFont typeface="Arial" panose="020B0604020202090204" pitchFamily="34" charset="0"/>
              <a:defRPr sz="2400">
                <a:solidFill>
                  <a:schemeClr val="tx1"/>
                </a:solidFill>
                <a:latin typeface="Times New Roman" panose="02020603050405020304" charset="0"/>
              </a:defRPr>
            </a:lvl9pPr>
          </a:lstStyle>
          <a:p>
            <a:r>
              <a:rPr lang="zh-CN" altLang="en-US" sz="1800" b="1" dirty="0">
                <a:solidFill>
                  <a:srgbClr val="000000"/>
                </a:solidFill>
                <a:cs typeface="Times New Roman" panose="02020603050405020304" charset="0"/>
                <a:sym typeface="黑体" panose="02010609060101010101" pitchFamily="49" charset="-122"/>
              </a:rPr>
              <a:t>p(yes|d)</a:t>
            </a:r>
          </a:p>
          <a:p>
            <a:r>
              <a:rPr lang="zh-CN" altLang="en-US" sz="1800" b="1" dirty="0">
                <a:solidFill>
                  <a:srgbClr val="000000"/>
                </a:solidFill>
                <a:cs typeface="Times New Roman" panose="02020603050405020304" charset="0"/>
                <a:sym typeface="黑体" panose="02010609060101010101" pitchFamily="49" charset="-122"/>
              </a:rPr>
              <a:t>=(3/7)</a:t>
            </a:r>
            <a:r>
              <a:rPr lang="zh-CN" altLang="en-US" sz="1800" b="1" baseline="30000" dirty="0">
                <a:solidFill>
                  <a:srgbClr val="000000"/>
                </a:solidFill>
                <a:cs typeface="Times New Roman" panose="02020603050405020304" charset="0"/>
                <a:sym typeface="黑体" panose="02010609060101010101" pitchFamily="49" charset="-122"/>
              </a:rPr>
              <a:t>3</a:t>
            </a:r>
            <a:r>
              <a:rPr lang="zh-CN" altLang="en-US" sz="1800" b="1" dirty="0">
                <a:solidFill>
                  <a:srgbClr val="000000"/>
                </a:solidFill>
                <a:cs typeface="Times New Roman" panose="02020603050405020304" charset="0"/>
                <a:sym typeface="黑体" panose="02010609060101010101" pitchFamily="49" charset="-122"/>
              </a:rPr>
              <a:t>×1/14×1/14×8/11=108/184877≈0.00058417</a:t>
            </a:r>
          </a:p>
          <a:p>
            <a:endParaRPr lang="zh-CN" altLang="en-US" sz="1800" b="1" dirty="0">
              <a:solidFill>
                <a:srgbClr val="000000"/>
              </a:solidFill>
              <a:cs typeface="Times New Roman" panose="02020603050405020304" charset="0"/>
              <a:sym typeface="黑体" panose="02010609060101010101" pitchFamily="49" charset="-122"/>
            </a:endParaRPr>
          </a:p>
          <a:p>
            <a:r>
              <a:rPr lang="zh-CN" altLang="en-US" sz="1800" b="1" dirty="0">
                <a:solidFill>
                  <a:srgbClr val="000000"/>
                </a:solidFill>
                <a:cs typeface="Times New Roman" panose="02020603050405020304" charset="0"/>
                <a:sym typeface="黑体" panose="02010609060101010101" pitchFamily="49" charset="-122"/>
              </a:rPr>
              <a:t>P(no|d)= (2/9)</a:t>
            </a:r>
            <a:r>
              <a:rPr lang="zh-CN" altLang="en-US" sz="1800" b="1" baseline="30000" dirty="0">
                <a:solidFill>
                  <a:srgbClr val="000000"/>
                </a:solidFill>
                <a:cs typeface="Times New Roman" panose="02020603050405020304" charset="0"/>
                <a:sym typeface="黑体" panose="02010609060101010101" pitchFamily="49" charset="-122"/>
              </a:rPr>
              <a:t>3</a:t>
            </a:r>
            <a:r>
              <a:rPr lang="zh-CN" altLang="en-US" sz="1800" b="1" dirty="0">
                <a:solidFill>
                  <a:srgbClr val="000000"/>
                </a:solidFill>
                <a:cs typeface="Times New Roman" panose="02020603050405020304" charset="0"/>
                <a:sym typeface="黑体" panose="02010609060101010101" pitchFamily="49" charset="-122"/>
              </a:rPr>
              <a:t>×2/9×2/9×3/11=32/216513≈0.00014780</a:t>
            </a:r>
          </a:p>
          <a:p>
            <a:r>
              <a:rPr lang="zh-CN" altLang="en-US" sz="1800" b="1" dirty="0">
                <a:solidFill>
                  <a:srgbClr val="000000"/>
                </a:solidFill>
                <a:cs typeface="Times New Roman" panose="02020603050405020304" charset="0"/>
                <a:sym typeface="黑体" panose="02010609060101010101" pitchFamily="49" charset="-122"/>
              </a:rPr>
              <a:t>因此，这个文档属于类别china。</a:t>
            </a:r>
          </a:p>
        </p:txBody>
      </p:sp>
    </p:spTree>
  </p:cSld>
  <p:clrMapOvr>
    <a:masterClrMapping/>
  </p:clrMapOvr>
  <p:transition advClick="0"/>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3" name="灯片编号占位符 3"/>
          <p:cNvSpPr txBox="1">
            <a:spLocks noGrp="1"/>
          </p:cNvSpPr>
          <p:nvPr>
            <p:ph type="sldNum" sz="quarter" idx="12"/>
          </p:nvPr>
        </p:nvSpPr>
        <p:spPr/>
        <p:txBody>
          <a:bodyPr/>
          <a:lstStyle>
            <a:lvl1pPr marL="0" lvl="0" indent="0" algn="l" defTabSz="914400" rtl="0" eaLnBrk="0" fontAlgn="base" latinLnBrk="0" hangingPunct="0">
              <a:lnSpc>
                <a:spcPct val="100000"/>
              </a:lnSpc>
              <a:spcBef>
                <a:spcPct val="20000"/>
              </a:spcBef>
              <a:spcAft>
                <a:spcPct val="0"/>
              </a:spcAft>
              <a:buClr>
                <a:schemeClr val="hlink"/>
              </a:buClr>
              <a:buFont typeface="Wingdings" panose="05000000000000000000" pitchFamily="2" charset="2"/>
              <a:buNone/>
              <a:defRPr sz="2800" b="0" i="0" u="none" kern="1200" baseline="0">
                <a:solidFill>
                  <a:schemeClr val="tx1"/>
                </a:solidFill>
                <a:latin typeface="Arial" panose="020B0604020202090204" pitchFamily="34" charset="0"/>
                <a:ea typeface="宋体" pitchFamily="2" charset="-122"/>
              </a:defRPr>
            </a:lvl1pPr>
            <a:lvl2pPr marL="457200" lvl="1" indent="0" algn="l" defTabSz="914400" rtl="0" eaLnBrk="0" fontAlgn="base" latinLnBrk="0" hangingPunct="0">
              <a:lnSpc>
                <a:spcPct val="100000"/>
              </a:lnSpc>
              <a:spcBef>
                <a:spcPct val="20000"/>
              </a:spcBef>
              <a:spcAft>
                <a:spcPct val="0"/>
              </a:spcAft>
              <a:buClr>
                <a:schemeClr val="hlink"/>
              </a:buClr>
              <a:buFont typeface="Wingdings" panose="05000000000000000000" pitchFamily="2" charset="2"/>
              <a:buNone/>
              <a:defRPr sz="28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0" fontAlgn="base" latinLnBrk="0" hangingPunct="0">
              <a:lnSpc>
                <a:spcPct val="100000"/>
              </a:lnSpc>
              <a:spcBef>
                <a:spcPct val="20000"/>
              </a:spcBef>
              <a:spcAft>
                <a:spcPct val="0"/>
              </a:spcAft>
              <a:buClr>
                <a:schemeClr val="hlink"/>
              </a:buClr>
              <a:buFont typeface="Wingdings" panose="05000000000000000000" pitchFamily="2" charset="2"/>
              <a:buNone/>
              <a:defRPr sz="28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0" fontAlgn="base" latinLnBrk="0" hangingPunct="0">
              <a:lnSpc>
                <a:spcPct val="100000"/>
              </a:lnSpc>
              <a:spcBef>
                <a:spcPct val="20000"/>
              </a:spcBef>
              <a:spcAft>
                <a:spcPct val="0"/>
              </a:spcAft>
              <a:buClr>
                <a:schemeClr val="hlink"/>
              </a:buClr>
              <a:buFont typeface="Wingdings" panose="05000000000000000000" pitchFamily="2" charset="2"/>
              <a:buNone/>
              <a:defRPr sz="28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0" fontAlgn="base" latinLnBrk="0" hangingPunct="0">
              <a:lnSpc>
                <a:spcPct val="100000"/>
              </a:lnSpc>
              <a:spcBef>
                <a:spcPct val="20000"/>
              </a:spcBef>
              <a:spcAft>
                <a:spcPct val="0"/>
              </a:spcAft>
              <a:buClr>
                <a:schemeClr val="hlink"/>
              </a:buClr>
              <a:buFont typeface="Wingdings" panose="05000000000000000000" pitchFamily="2" charset="2"/>
              <a:buNone/>
              <a:defRPr sz="2800" b="0" i="0" u="none" kern="1200" baseline="0">
                <a:solidFill>
                  <a:schemeClr val="tx1"/>
                </a:solidFill>
                <a:latin typeface="Arial" panose="020B0604020202090204" pitchFamily="34" charset="0"/>
                <a:ea typeface="宋体" pitchFamily="2" charset="-122"/>
                <a:cs typeface="+mn-cs"/>
              </a:defRPr>
            </a:lvl5pPr>
          </a:lstStyle>
          <a:p>
            <a:pPr lvl="0" algn="r" eaLnBrk="1" hangingPunct="1">
              <a:spcBef>
                <a:spcPct val="0"/>
              </a:spcBef>
              <a:buClrTx/>
              <a:buFontTx/>
            </a:pPr>
            <a:fld id="{9A0DB2DC-4C9A-4742-B13C-FB6460FD3503}" type="slidenum">
              <a:rPr lang="en-US" altLang="zh-CN" sz="1400" dirty="0"/>
              <a:t>73</a:t>
            </a:fld>
            <a:endParaRPr lang="en-US" altLang="zh-CN" sz="1400" dirty="0"/>
          </a:p>
        </p:txBody>
      </p:sp>
      <p:sp>
        <p:nvSpPr>
          <p:cNvPr id="87044" name="Rectangle 2"/>
          <p:cNvSpPr/>
          <p:nvPr/>
        </p:nvSpPr>
        <p:spPr>
          <a:xfrm>
            <a:off x="0" y="0"/>
            <a:ext cx="9144000" cy="0"/>
          </a:xfrm>
          <a:prstGeom prst="rect">
            <a:avLst/>
          </a:prstGeom>
          <a:noFill/>
          <a:ln w="9525">
            <a:noFill/>
          </a:ln>
        </p:spPr>
        <p:txBody>
          <a:bodyPr wrap="none" anchor="ctr">
            <a:spAutoFit/>
          </a:bodyPr>
          <a:lstStyle/>
          <a:p>
            <a:endParaRPr lang="zh-CN" altLang="en-US" dirty="0">
              <a:latin typeface="Arial" panose="020B0604020202090204" pitchFamily="34" charset="0"/>
            </a:endParaRPr>
          </a:p>
        </p:txBody>
      </p:sp>
      <p:pic>
        <p:nvPicPr>
          <p:cNvPr id="87045" name="Picture 1"/>
          <p:cNvPicPr>
            <a:picLocks noChangeAspect="1"/>
          </p:cNvPicPr>
          <p:nvPr/>
        </p:nvPicPr>
        <p:blipFill>
          <a:blip r:embed="rId2"/>
          <a:srcRect l="17497" t="32288" r="17497" b="20474"/>
          <a:stretch>
            <a:fillRect/>
          </a:stretch>
        </p:blipFill>
        <p:spPr>
          <a:xfrm>
            <a:off x="251520" y="136525"/>
            <a:ext cx="7704856" cy="5236692"/>
          </a:xfrm>
          <a:prstGeom prst="rect">
            <a:avLst/>
          </a:prstGeom>
          <a:noFill/>
          <a:ln w="9525">
            <a:noFill/>
          </a:ln>
        </p:spPr>
      </p:pic>
      <p:sp>
        <p:nvSpPr>
          <p:cNvPr id="2" name="文本框 1"/>
          <p:cNvSpPr txBox="1"/>
          <p:nvPr/>
        </p:nvSpPr>
        <p:spPr>
          <a:xfrm>
            <a:off x="114300" y="5229200"/>
            <a:ext cx="8915400" cy="958660"/>
          </a:xfrm>
          <a:prstGeom prst="rect">
            <a:avLst/>
          </a:prstGeom>
          <a:noFill/>
        </p:spPr>
        <p:txBody>
          <a:bodyPr wrap="square" rtlCol="0" anchor="t">
            <a:spAutoFit/>
          </a:bodyPr>
          <a:lstStyle/>
          <a:p>
            <a:pPr>
              <a:lnSpc>
                <a:spcPct val="150000"/>
              </a:lnSpc>
              <a:buNone/>
            </a:pPr>
            <a:r>
              <a:rPr lang="en-US" altLang="zh-CN" sz="2000" i="1" dirty="0">
                <a:solidFill>
                  <a:srgbClr val="C00000"/>
                </a:solidFill>
                <a:sym typeface="+mn-ea"/>
              </a:rPr>
              <a:t> </a:t>
            </a:r>
            <a:r>
              <a:rPr lang="zh-CN" altLang="en-US" sz="2000" b="1" i="1" dirty="0">
                <a:solidFill>
                  <a:srgbClr val="C00000"/>
                </a:solidFill>
                <a:sym typeface="+mn-ea"/>
              </a:rPr>
              <a:t>作业：</a:t>
            </a:r>
            <a:r>
              <a:rPr lang="en-US" altLang="zh-CN" sz="2000" b="1" i="1" dirty="0">
                <a:solidFill>
                  <a:srgbClr val="002060"/>
                </a:solidFill>
                <a:sym typeface="+mn-ea"/>
              </a:rPr>
              <a:t>age=senior, income=medium, student=no </a:t>
            </a:r>
            <a:r>
              <a:rPr lang="zh-CN" altLang="en-US" sz="2000" b="1" i="1" dirty="0">
                <a:solidFill>
                  <a:srgbClr val="002060"/>
                </a:solidFill>
                <a:sym typeface="+mn-ea"/>
              </a:rPr>
              <a:t>，</a:t>
            </a:r>
            <a:r>
              <a:rPr lang="en-US" altLang="zh-CN" sz="2000" b="1" i="1" dirty="0">
                <a:solidFill>
                  <a:srgbClr val="002060"/>
                </a:solidFill>
                <a:sym typeface="+mn-ea"/>
              </a:rPr>
              <a:t>credit rating=fair</a:t>
            </a:r>
            <a:r>
              <a:rPr lang="zh-CN" altLang="en-US" sz="2000" b="1" i="1" dirty="0">
                <a:solidFill>
                  <a:srgbClr val="002060"/>
                </a:solidFill>
                <a:sym typeface="+mn-ea"/>
              </a:rPr>
              <a:t> </a:t>
            </a:r>
            <a:r>
              <a:rPr lang="zh-CN" altLang="en-US" sz="2000" b="1" i="1" dirty="0">
                <a:solidFill>
                  <a:srgbClr val="C00000"/>
                </a:solidFill>
                <a:sym typeface="+mn-ea"/>
              </a:rPr>
              <a:t>用朴素贝叶斯分类求解该条件下是否购买电脑？</a:t>
            </a:r>
            <a:endParaRPr lang="en-US" altLang="zh-CN" sz="2000" b="1" i="1" dirty="0">
              <a:solidFill>
                <a:srgbClr val="C00000"/>
              </a:solidFill>
              <a:sym typeface="+mn-ea"/>
            </a:endParaRPr>
          </a:p>
        </p:txBody>
      </p:sp>
    </p:spTree>
  </p:cSld>
  <p:clrMapOvr>
    <a:masterClrMapping/>
  </p:clrMapOvr>
  <p:transition advClick="0"/>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endParaRPr lang="zh-CN" altLang="en-US"/>
          </a:p>
        </p:txBody>
      </p:sp>
      <p:pic>
        <p:nvPicPr>
          <p:cNvPr id="138242" name="内容占位符 4" descr="动物分类标准.jpg"/>
          <p:cNvPicPr>
            <a:picLocks noGrp="1" noChangeAspect="1"/>
          </p:cNvPicPr>
          <p:nvPr>
            <p:ph idx="1"/>
          </p:nvPr>
        </p:nvPicPr>
        <p:blipFill>
          <a:blip r:embed="rId3"/>
          <a:srcRect l="-3728" r="-7195"/>
          <a:stretch>
            <a:fillRect/>
          </a:stretch>
        </p:blipFill>
        <p:spPr>
          <a:xfrm>
            <a:off x="467995" y="957580"/>
            <a:ext cx="8190865" cy="4358005"/>
          </a:xfrm>
        </p:spPr>
      </p:pic>
      <p:sp>
        <p:nvSpPr>
          <p:cNvPr id="138243" name="幻灯片编号占位符 3"/>
          <p:cNvSpPr txBox="1">
            <a:spLocks noGrp="1"/>
          </p:cNvSpPr>
          <p:nvPr>
            <p:ph type="sldNum" sz="quarter" idx="12"/>
          </p:nvPr>
        </p:nvSpPr>
        <p:spPr/>
        <p:txBody>
          <a:bodyPr/>
          <a:lstStyle>
            <a:lvl1pPr marL="0" lvl="0" indent="0" algn="l" defTabSz="914400" rtl="0" eaLnBrk="0" fontAlgn="base" latinLnBrk="0" hangingPunct="0">
              <a:lnSpc>
                <a:spcPct val="100000"/>
              </a:lnSpc>
              <a:spcBef>
                <a:spcPct val="20000"/>
              </a:spcBef>
              <a:spcAft>
                <a:spcPct val="0"/>
              </a:spcAft>
              <a:buClr>
                <a:schemeClr val="hlink"/>
              </a:buClr>
              <a:buFont typeface="Wingdings" panose="05000000000000000000" pitchFamily="2" charset="2"/>
              <a:buNone/>
              <a:defRPr sz="2800" b="0" i="0" u="none" kern="1200" baseline="0">
                <a:solidFill>
                  <a:schemeClr val="tx1"/>
                </a:solidFill>
                <a:latin typeface="Arial" panose="020B0604020202090204" pitchFamily="34" charset="0"/>
                <a:ea typeface="宋体" pitchFamily="2" charset="-122"/>
              </a:defRPr>
            </a:lvl1pPr>
            <a:lvl2pPr marL="457200" lvl="1" indent="0" algn="l" defTabSz="914400" rtl="0" eaLnBrk="0" fontAlgn="base" latinLnBrk="0" hangingPunct="0">
              <a:lnSpc>
                <a:spcPct val="100000"/>
              </a:lnSpc>
              <a:spcBef>
                <a:spcPct val="20000"/>
              </a:spcBef>
              <a:spcAft>
                <a:spcPct val="0"/>
              </a:spcAft>
              <a:buClr>
                <a:schemeClr val="hlink"/>
              </a:buClr>
              <a:buFont typeface="Wingdings" panose="05000000000000000000" pitchFamily="2" charset="2"/>
              <a:buNone/>
              <a:defRPr sz="28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0" fontAlgn="base" latinLnBrk="0" hangingPunct="0">
              <a:lnSpc>
                <a:spcPct val="100000"/>
              </a:lnSpc>
              <a:spcBef>
                <a:spcPct val="20000"/>
              </a:spcBef>
              <a:spcAft>
                <a:spcPct val="0"/>
              </a:spcAft>
              <a:buClr>
                <a:schemeClr val="hlink"/>
              </a:buClr>
              <a:buFont typeface="Wingdings" panose="05000000000000000000" pitchFamily="2" charset="2"/>
              <a:buNone/>
              <a:defRPr sz="28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0" fontAlgn="base" latinLnBrk="0" hangingPunct="0">
              <a:lnSpc>
                <a:spcPct val="100000"/>
              </a:lnSpc>
              <a:spcBef>
                <a:spcPct val="20000"/>
              </a:spcBef>
              <a:spcAft>
                <a:spcPct val="0"/>
              </a:spcAft>
              <a:buClr>
                <a:schemeClr val="hlink"/>
              </a:buClr>
              <a:buFont typeface="Wingdings" panose="05000000000000000000" pitchFamily="2" charset="2"/>
              <a:buNone/>
              <a:defRPr sz="28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0" fontAlgn="base" latinLnBrk="0" hangingPunct="0">
              <a:lnSpc>
                <a:spcPct val="100000"/>
              </a:lnSpc>
              <a:spcBef>
                <a:spcPct val="20000"/>
              </a:spcBef>
              <a:spcAft>
                <a:spcPct val="0"/>
              </a:spcAft>
              <a:buClr>
                <a:schemeClr val="hlink"/>
              </a:buClr>
              <a:buFont typeface="Wingdings" panose="05000000000000000000" pitchFamily="2" charset="2"/>
              <a:buNone/>
              <a:defRPr sz="2800" b="0" i="0" u="none" kern="1200" baseline="0">
                <a:solidFill>
                  <a:schemeClr val="tx1"/>
                </a:solidFill>
                <a:latin typeface="Arial" panose="020B0604020202090204" pitchFamily="34" charset="0"/>
                <a:ea typeface="宋体" pitchFamily="2" charset="-122"/>
                <a:cs typeface="+mn-cs"/>
              </a:defRPr>
            </a:lvl5pPr>
          </a:lstStyle>
          <a:p>
            <a:pPr lvl="0" algn="r" eaLnBrk="1" hangingPunct="1">
              <a:spcBef>
                <a:spcPct val="0"/>
              </a:spcBef>
              <a:buClrTx/>
              <a:buFontTx/>
            </a:pPr>
            <a:fld id="{9A0DB2DC-4C9A-4742-B13C-FB6460FD3503}" type="slidenum">
              <a:rPr lang="en-US" altLang="zh-CN" sz="1400" dirty="0"/>
              <a:t>8</a:t>
            </a:fld>
            <a:endParaRPr lang="en-US" altLang="zh-CN" sz="1400" dirty="0"/>
          </a:p>
        </p:txBody>
      </p:sp>
      <p:sp>
        <p:nvSpPr>
          <p:cNvPr id="138244" name="文本框 5"/>
          <p:cNvSpPr txBox="1"/>
          <p:nvPr/>
        </p:nvSpPr>
        <p:spPr>
          <a:xfrm>
            <a:off x="826135" y="5447030"/>
            <a:ext cx="8496300" cy="398780"/>
          </a:xfrm>
          <a:prstGeom prst="rect">
            <a:avLst/>
          </a:prstGeom>
          <a:noFill/>
          <a:ln w="9525">
            <a:noFill/>
          </a:ln>
        </p:spPr>
        <p:txBody>
          <a:bodyPr>
            <a:spAutoFit/>
          </a:bodyPr>
          <a:lstStyle/>
          <a:p>
            <a:r>
              <a:rPr lang="zh-CN" altLang="en-US" sz="2000">
                <a:solidFill>
                  <a:srgbClr val="FF0000"/>
                </a:solidFill>
                <a:latin typeface="Arial" panose="020B0604020202090204" pitchFamily="34" charset="0"/>
              </a:rPr>
              <a:t>鱼类</a:t>
            </a:r>
            <a:r>
              <a:rPr lang="en-US" altLang="zh-CN" sz="2000">
                <a:solidFill>
                  <a:srgbClr val="FF0000"/>
                </a:solidFill>
                <a:latin typeface="Arial" panose="020B0604020202090204" pitchFamily="34" charset="0"/>
              </a:rPr>
              <a:t>                  </a:t>
            </a:r>
            <a:r>
              <a:rPr lang="zh-CN" altLang="en-US" sz="2000">
                <a:solidFill>
                  <a:srgbClr val="FF0000"/>
                </a:solidFill>
                <a:latin typeface="Arial" panose="020B0604020202090204" pitchFamily="34" charset="0"/>
              </a:rPr>
              <a:t>两栖动物</a:t>
            </a:r>
            <a:r>
              <a:rPr lang="en-US" altLang="zh-CN" sz="2000">
                <a:solidFill>
                  <a:srgbClr val="FF0000"/>
                </a:solidFill>
                <a:latin typeface="Arial" panose="020B0604020202090204" pitchFamily="34" charset="0"/>
              </a:rPr>
              <a:t>           </a:t>
            </a:r>
            <a:r>
              <a:rPr lang="zh-CN" altLang="en-US" sz="2000">
                <a:solidFill>
                  <a:srgbClr val="FF0000"/>
                </a:solidFill>
                <a:latin typeface="Arial" panose="020B0604020202090204" pitchFamily="34" charset="0"/>
              </a:rPr>
              <a:t>爬行动物</a:t>
            </a:r>
            <a:r>
              <a:rPr lang="en-US" altLang="zh-CN" sz="2000">
                <a:solidFill>
                  <a:srgbClr val="FF0000"/>
                </a:solidFill>
                <a:latin typeface="Arial" panose="020B0604020202090204" pitchFamily="34" charset="0"/>
              </a:rPr>
              <a:t>           </a:t>
            </a:r>
            <a:r>
              <a:rPr lang="zh-CN" altLang="en-US" sz="2000">
                <a:solidFill>
                  <a:srgbClr val="FF0000"/>
                </a:solidFill>
                <a:latin typeface="Arial" panose="020B0604020202090204" pitchFamily="34" charset="0"/>
              </a:rPr>
              <a:t>鸟类</a:t>
            </a:r>
            <a:r>
              <a:rPr lang="en-US" altLang="zh-CN" sz="2000">
                <a:solidFill>
                  <a:srgbClr val="FF0000"/>
                </a:solidFill>
                <a:latin typeface="Arial" panose="020B0604020202090204" pitchFamily="34" charset="0"/>
              </a:rPr>
              <a:t>      </a:t>
            </a:r>
            <a:r>
              <a:rPr lang="zh-CN" altLang="en-US" sz="2000">
                <a:solidFill>
                  <a:srgbClr val="FF0000"/>
                </a:solidFill>
                <a:latin typeface="Arial" panose="020B0604020202090204" pitchFamily="34" charset="0"/>
              </a:rPr>
              <a:t>哺乳动物</a:t>
            </a:r>
          </a:p>
        </p:txBody>
      </p:sp>
    </p:spTree>
  </p:cSld>
  <p:clrMapOvr>
    <a:masterClrMapping/>
  </p:clrMapOvr>
  <p:transition advClick="0"/>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灯片编号占位符 2"/>
          <p:cNvSpPr txBox="1">
            <a:spLocks noGrp="1"/>
          </p:cNvSpPr>
          <p:nvPr/>
        </p:nvSpPr>
        <p:spPr>
          <a:xfrm>
            <a:off x="8316913" y="188913"/>
            <a:ext cx="560387" cy="476250"/>
          </a:xfrm>
          <a:prstGeom prst="rect">
            <a:avLst/>
          </a:prstGeom>
          <a:noFill/>
          <a:ln w="9525">
            <a:noFill/>
          </a:ln>
        </p:spPr>
        <p:txBody>
          <a:bodyPr/>
          <a:lstStyle/>
          <a:p>
            <a:pPr algn="r" eaLnBrk="1" hangingPunct="1">
              <a:spcBef>
                <a:spcPct val="0"/>
              </a:spcBef>
              <a:buClrTx/>
              <a:buFontTx/>
            </a:pPr>
            <a:fld id="{9A0DB2DC-4C9A-4742-B13C-FB6460FD3503}" type="slidenum">
              <a:rPr lang="en-US" altLang="zh-CN" sz="1400" dirty="0">
                <a:latin typeface="Arial" panose="020B0604020202090204" pitchFamily="34" charset="0"/>
              </a:rPr>
              <a:t>9</a:t>
            </a:fld>
            <a:endParaRPr lang="en-US" altLang="zh-CN" sz="1400" dirty="0">
              <a:latin typeface="Arial" panose="020B0604020202090204" pitchFamily="34" charset="0"/>
            </a:endParaRPr>
          </a:p>
        </p:txBody>
      </p:sp>
      <p:graphicFrame>
        <p:nvGraphicFramePr>
          <p:cNvPr id="55298" name="Object 4"/>
          <p:cNvGraphicFramePr>
            <a:graphicFrameLocks noGrp="1" noChangeAspect="1"/>
          </p:cNvGraphicFramePr>
          <p:nvPr>
            <p:ph idx="4294967295"/>
          </p:nvPr>
        </p:nvGraphicFramePr>
        <p:xfrm>
          <a:off x="503555" y="1270000"/>
          <a:ext cx="8353425" cy="5327650"/>
        </p:xfrm>
        <a:graphic>
          <a:graphicData uri="http://schemas.openxmlformats.org/presentationml/2006/ole">
            <mc:AlternateContent xmlns:mc="http://schemas.openxmlformats.org/markup-compatibility/2006">
              <mc:Choice xmlns:v="urn:schemas-microsoft-com:vml" Requires="v">
                <p:oleObj r:id="rId3" imgW="5941060" imgH="2993390" progId="Word.Picture.8">
                  <p:embed/>
                </p:oleObj>
              </mc:Choice>
              <mc:Fallback>
                <p:oleObj r:id="rId3" imgW="5941060" imgH="2993390" progId="Word.Picture.8">
                  <p:embed/>
                  <p:pic>
                    <p:nvPicPr>
                      <p:cNvPr id="0" name="图片 3081"/>
                      <p:cNvPicPr/>
                      <p:nvPr/>
                    </p:nvPicPr>
                    <p:blipFill>
                      <a:blip r:embed="rId4"/>
                      <a:stretch>
                        <a:fillRect/>
                      </a:stretch>
                    </p:blipFill>
                    <p:spPr>
                      <a:xfrm>
                        <a:off x="503555" y="1270000"/>
                        <a:ext cx="8353425" cy="5327650"/>
                      </a:xfrm>
                      <a:prstGeom prst="rect">
                        <a:avLst/>
                      </a:prstGeom>
                      <a:noFill/>
                      <a:ln w="38100">
                        <a:noFill/>
                        <a:miter/>
                      </a:ln>
                    </p:spPr>
                  </p:pic>
                </p:oleObj>
              </mc:Fallback>
            </mc:AlternateContent>
          </a:graphicData>
        </a:graphic>
      </p:graphicFrame>
      <p:sp>
        <p:nvSpPr>
          <p:cNvPr id="232454" name="Rectangle 6"/>
          <p:cNvSpPr>
            <a:spLocks noChangeArrowheads="1"/>
          </p:cNvSpPr>
          <p:nvPr/>
        </p:nvSpPr>
        <p:spPr bwMode="auto">
          <a:xfrm>
            <a:off x="685800" y="-25717"/>
            <a:ext cx="7772400" cy="1143000"/>
          </a:xfrm>
          <a:prstGeom prst="rect">
            <a:avLst/>
          </a:prstGeom>
          <a:noFill/>
          <a:ln w="9525">
            <a:noFill/>
            <a:miter lim="800000"/>
          </a:ln>
          <a:effectLst/>
        </p:spPr>
        <p:txBody>
          <a:bodyPr lIns="92075" tIns="46038" rIns="92075" bIns="46038" anchor="ctr"/>
          <a:lstStyle/>
          <a:p>
            <a:pPr algn="ctr" eaLnBrk="1" hangingPunct="1">
              <a:spcBef>
                <a:spcPct val="0"/>
              </a:spcBef>
              <a:buClrTx/>
              <a:buFontTx/>
            </a:pPr>
            <a:r>
              <a:rPr lang="en-US" altLang="zh-CN" sz="3200" b="1" dirty="0">
                <a:effectLst>
                  <a:outerShdw blurRad="38100" dist="38100" dir="2700000">
                    <a:srgbClr val="000000"/>
                  </a:outerShdw>
                </a:effectLst>
                <a:latin typeface="Arial" panose="020B0604020202090204" pitchFamily="34" charset="0"/>
              </a:rPr>
              <a:t>CN2</a:t>
            </a:r>
            <a:r>
              <a:rPr lang="zh-CN" altLang="en-US" sz="3200" b="1" dirty="0">
                <a:effectLst>
                  <a:outerShdw blurRad="38100" dist="38100" dir="2700000">
                    <a:srgbClr val="000000"/>
                  </a:outerShdw>
                </a:effectLst>
                <a:latin typeface="Arial" panose="020B0604020202090204" pitchFamily="34" charset="0"/>
              </a:rPr>
              <a:t>的原理演示图（</a:t>
            </a:r>
            <a:r>
              <a:rPr lang="en-US" altLang="zh-CN" sz="3200" b="1" dirty="0">
                <a:effectLst>
                  <a:outerShdw blurRad="38100" dist="38100" dir="2700000">
                    <a:srgbClr val="000000"/>
                  </a:outerShdw>
                </a:effectLst>
                <a:latin typeface="Arial" panose="020B0604020202090204" pitchFamily="34" charset="0"/>
              </a:rPr>
              <a:t>1</a:t>
            </a:r>
            <a:r>
              <a:rPr lang="zh-CN" altLang="en-US" sz="3200" b="1" dirty="0">
                <a:effectLst>
                  <a:outerShdw blurRad="38100" dist="38100" dir="2700000">
                    <a:srgbClr val="000000"/>
                  </a:outerShdw>
                </a:effectLst>
                <a:latin typeface="Arial" panose="020B0604020202090204" pitchFamily="34" charset="0"/>
              </a:rPr>
              <a:t>）</a:t>
            </a:r>
          </a:p>
        </p:txBody>
      </p:sp>
    </p:spTree>
  </p:cSld>
  <p:clrMapOvr>
    <a:masterClrMapping/>
  </p:clrMapOvr>
  <p:transition advClick="0"/>
</p:sld>
</file>

<file path=ppt/tags/tag1.xml><?xml version="1.0" encoding="utf-8"?>
<p:tagLst xmlns:a="http://schemas.openxmlformats.org/drawingml/2006/main" xmlns:r="http://schemas.openxmlformats.org/officeDocument/2006/relationships" xmlns:p="http://schemas.openxmlformats.org/presentationml/2006/main">
  <p:tag name="COMMONDATA" val="eyJoZGlkIjoiNjRmYTE2MzI2ODUzY2FhMWI0ZjE4ZDc3NmYwZmRjNzYifQ=="/>
</p:tagLst>
</file>

<file path=ppt/theme/theme1.xml><?xml version="1.0" encoding="utf-8"?>
<a:theme xmlns:a="http://schemas.openxmlformats.org/drawingml/2006/main" name="2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信息内容安全技术</Template>
  <TotalTime>610</TotalTime>
  <Words>5774</Words>
  <Application>Microsoft Macintosh PowerPoint</Application>
  <PresentationFormat>全屏显示(4:3)</PresentationFormat>
  <Paragraphs>975</Paragraphs>
  <Slides>73</Slides>
  <Notes>8</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4</vt:i4>
      </vt:variant>
      <vt:variant>
        <vt:lpstr>幻灯片标题</vt:lpstr>
      </vt:variant>
      <vt:variant>
        <vt:i4>73</vt:i4>
      </vt:variant>
    </vt:vector>
  </HeadingPairs>
  <TitlesOfParts>
    <vt:vector size="87" baseType="lpstr">
      <vt:lpstr>-apple-system</vt:lpstr>
      <vt:lpstr>黑体</vt:lpstr>
      <vt:lpstr>宋体</vt:lpstr>
      <vt:lpstr>Arial Unicode MS</vt:lpstr>
      <vt:lpstr>Arial</vt:lpstr>
      <vt:lpstr>Franklin Gothic Medium</vt:lpstr>
      <vt:lpstr>Palatino Linotype</vt:lpstr>
      <vt:lpstr>Times New Roman</vt:lpstr>
      <vt:lpstr>Wingdings</vt:lpstr>
      <vt:lpstr>2_Office 主题</vt:lpstr>
      <vt:lpstr>Visio.Drawing.6</vt:lpstr>
      <vt:lpstr>Word.Picture.8</vt:lpstr>
      <vt:lpstr>Word.Document.8</vt:lpstr>
      <vt:lpstr>Equation.3</vt:lpstr>
      <vt:lpstr>PowerPoint 演示文稿</vt:lpstr>
      <vt:lpstr>PowerPoint 演示文稿</vt:lpstr>
      <vt:lpstr>PowerPoint 演示文稿</vt:lpstr>
      <vt:lpstr>PowerPoint 演示文稿</vt:lpstr>
      <vt:lpstr>基于规则的分类</vt:lpstr>
      <vt:lpstr>基于规则归纳分类（CN2）</vt:lpstr>
      <vt:lpstr>PowerPoint 演示文稿</vt:lpstr>
      <vt:lpstr>PowerPoint 演示文稿</vt:lpstr>
      <vt:lpstr>PowerPoint 演示文稿</vt:lpstr>
      <vt:lpstr>PowerPoint 演示文稿</vt:lpstr>
      <vt:lpstr>基于规则的分类器（Rule-Based Classifier）</vt:lpstr>
      <vt:lpstr>规则的应用</vt:lpstr>
      <vt:lpstr>规则的评价</vt:lpstr>
      <vt:lpstr>规则的冲突</vt:lpstr>
      <vt:lpstr>冲突解决</vt:lpstr>
      <vt:lpstr>有序规则集</vt:lpstr>
      <vt:lpstr>构造分类规则</vt:lpstr>
      <vt:lpstr>直接方法: 顺序覆盖</vt:lpstr>
      <vt:lpstr>示例</vt:lpstr>
      <vt:lpstr>示例</vt:lpstr>
      <vt:lpstr>顺序覆盖的要点</vt:lpstr>
      <vt:lpstr>产生规则</vt:lpstr>
      <vt:lpstr>产生规则</vt:lpstr>
      <vt:lpstr>规则评价</vt:lpstr>
      <vt:lpstr>停止标准</vt:lpstr>
      <vt:lpstr>直接方法流程</vt:lpstr>
      <vt:lpstr>间接方法</vt:lpstr>
      <vt:lpstr>从决策树提取规则</vt:lpstr>
      <vt:lpstr>基于规则的分类器的特点</vt:lpstr>
      <vt:lpstr>PowerPoint 演示文稿</vt:lpstr>
      <vt:lpstr>PowerPoint 演示文稿</vt:lpstr>
      <vt:lpstr>信息熵</vt:lpstr>
      <vt:lpstr>计算信息熵</vt:lpstr>
      <vt:lpstr>信息增益</vt:lpstr>
      <vt:lpstr>信息增益</vt:lpstr>
      <vt:lpstr>信息增益</vt:lpstr>
      <vt:lpstr>信息增益率</vt:lpstr>
      <vt:lpstr>C4.5</vt:lpstr>
      <vt:lpstr>C4.5</vt:lpstr>
      <vt:lpstr>C4.5</vt:lpstr>
      <vt:lpstr>C4.5</vt:lpstr>
      <vt:lpstr>C4.5</vt:lpstr>
      <vt:lpstr>C4.5</vt:lpstr>
      <vt:lpstr>基于贝叶斯的分类</vt:lpstr>
      <vt:lpstr>PowerPoint 演示文稿</vt:lpstr>
      <vt:lpstr>一个医疗诊断问题</vt:lpstr>
      <vt:lpstr>问题：假定有一个新病人，化验结果为正，是否应将病人断定为有癌症？求后验概率P(cancer|+)和P(cancer|+)</vt:lpstr>
      <vt:lpstr>PowerPoint 演示文稿</vt:lpstr>
      <vt:lpstr>贝叶斯定理</vt:lpstr>
      <vt:lpstr>贝叶斯定理</vt:lpstr>
      <vt:lpstr>贝叶斯定理</vt:lpstr>
      <vt:lpstr>机器语言中的定义</vt:lpstr>
      <vt:lpstr>PowerPoint 演示文稿</vt:lpstr>
      <vt:lpstr>朴素贝叶斯分类器</vt:lpstr>
      <vt:lpstr>朴素贝叶斯分类器</vt:lpstr>
      <vt:lpstr>朴素贝叶斯如何工作 </vt:lpstr>
      <vt:lpstr>估计分类属性的条件概率</vt:lpstr>
      <vt:lpstr>贝叶斯分类器举例</vt:lpstr>
      <vt:lpstr>PowerPoint 演示文稿</vt:lpstr>
      <vt:lpstr>贝叶斯分类器举例</vt:lpstr>
      <vt:lpstr>贝叶斯分类器举例</vt:lpstr>
      <vt:lpstr>贝叶斯分类器举例</vt:lpstr>
      <vt:lpstr>贝叶斯分类器举例</vt:lpstr>
      <vt:lpstr>贝叶斯分类器举例</vt:lpstr>
      <vt:lpstr>贝叶斯分类器举例</vt:lpstr>
      <vt:lpstr>PowerPoint 演示文稿</vt:lpstr>
      <vt:lpstr>条件概率的m估计</vt:lpstr>
      <vt:lpstr>条件概率的m估计</vt:lpstr>
      <vt:lpstr>多项式模型</vt:lpstr>
      <vt:lpstr>多项式模型举例</vt:lpstr>
      <vt:lpstr>多项式模型举例</vt:lpstr>
      <vt:lpstr>字典里包括六个单词</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张冬艳</dc:creator>
  <cp:lastModifiedBy>Microsoft Office User</cp:lastModifiedBy>
  <cp:revision>258</cp:revision>
  <dcterms:created xsi:type="dcterms:W3CDTF">2024-10-07T13:40:59Z</dcterms:created>
  <dcterms:modified xsi:type="dcterms:W3CDTF">2024-10-10T01:30:27Z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2052-6.10.1.8873</vt:lpwstr>
  </property>
  <property fmtid="{D5CDD505-2E9C-101B-9397-08002B2CF9AE}" pid="3" name="ICV">
    <vt:lpwstr>9037D2AD6F0A5112EBE403670E540E15_43</vt:lpwstr>
  </property>
</Properties>
</file>