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7" r:id="rId10"/>
    <p:sldId id="268" r:id="rId11"/>
    <p:sldId id="270" r:id="rId12"/>
    <p:sldId id="271" r:id="rId13"/>
    <p:sldId id="272" r:id="rId14"/>
    <p:sldId id="273" r:id="rId15"/>
    <p:sldId id="277" r:id="rId16"/>
    <p:sldId id="278" r:id="rId17"/>
    <p:sldId id="279" r:id="rId18"/>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82" y="149"/>
      </p:cViewPr>
      <p:guideLst>
        <p:guide orient="horz" pos="2160"/>
        <p:guide pos="288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尊敬的各位专家，女士们、先生们：大家好！非常荣幸有机会在这里与各位分享我的研究成果。今天，我将为大家介绍一种基于中心约束的跨源学习聚类算法。在大数据时代，我们经常面临着来自不同源的数据，如何有效地进行聚类分析，提取有价值的信息，已经成为一个亟待解决的问题。而传统的聚类算法往往受到数据分布的限制，难以实现跨源数据的高效处理。因此，我团队通过研究提出了基于中心约束的跨源学习聚类算法，旨在克服这一问题。该算法不仅具有高效的跨源数据处理能力，还具备较强的鲁棒性和可扩展性。接下来，我将从理论背景、方法框架以及实验结果等方面为大家详细介绍这一成果。让我们共同探讨如何利用基于中心约束的跨源学习聚类算法在现实生活中发挥更大的价值，为数据处理领域带来新的突破。谢谢大家！</a:t>
            </a: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可能性C均值算法（PCM）为主题，深入探讨其在模糊聚类中的重要性和优势。可能性C均值算法是一种特殊的模糊聚类方法，它在处理不确定性或模糊性数据方面具有显著的优势。首先，让我们来看一下PCM算法的基本原理。PCM是一种改进的模糊聚类算法，它引入了“可能性”概念来处理数据点与多个簇之间的模糊关系。这个新的概念使得我们可以更灵活地将数据点与不同的簇建立联系，从而提升了对不确定性数据的处理能力。那么，PCM如何实现这一目标呢？它通过计算隶属度矩阵和更新聚类中心来不断优化聚类结果。这种方法使得我们可以更准确地完成聚类任务，而无需对隶属度进行归一化处理。这一点在处理含噪声和异常值的数据集时尤为重要，因为它提高了算法的鲁棒性。然而，尽管PCM算法在模糊聚类领域表现出色，但它也存在一些挑战。首先，算法的结果可能会受到初始聚类中心选择的影响，对初始值较为敏感。其次，对于大规模数据集，由于需要计算每个数据点与所有聚类中心之间的距离，计算成本较高。最后，算法可能会陷入局部最优解，尤其是在复杂数据集或多聚类中心的场景中。总的来说，可能性C均值算法为我们在处理不确定性或模糊性数据提供了一种新的、有效的方法。它的引入不仅可以提高我们对这些问题的理解，也可以为我们在实际问题中的解决提供新的工具和方法。</a:t>
            </a:r>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深入分析PCM算法的缺点作为主题。首先，我们讨论的是初始值敏感性问题。PCM算法在确定聚类中心时，对初始点的选择非常敏感。不同的起始点可能会导致完全不同的聚类结果，从而增加了该算法结果的不确定性和不稳定性。其次，噪声和异常值的影响也是一个问题。当PCM算法处理包含噪声和异常值的数据集时，其性能可能会受到影响。这可能导致聚类准确性的下降，从而限制了PCM算法在复杂数据环境中的有效性。最后一点是计算复杂度的问题。在大规模数据集上使用PCM算法需要付出高昂的计算成本。因为它需要计算每个数据点与所有聚类中心之间的距离，这不仅在时间上消耗巨大，而且在资源上也相当昂贵。以上就是关于PCM算法缺点的分析，接下来我们将探讨一些可能的解决方案。</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首先，我将介绍我们今天的主题——改进策略。在深度学习领域，我们经常面临一个挑战：如何将在一个领域学到的知识应用到另一个完全不同的领域中？这就是跨域迁移学习需要解决的问题。下面我将详细介绍跨域迁移学习和中心约束策略。</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跨域迁移学习，一种在机器学习领域广泛应用的策略，它以源域知识为基础，通过有效的策略将已有的知识应用到新的目标领域中，旨在提升目标领域的聚类性能。这种策略尤其适用于数据量小或者存在噪声和异常值的场景中，能够显著增强聚类算法在目标域的执行效果。首先，让我们来讨论一下基于源域的原则。在此策略之中，我们利用源域的历史聚类中心信息作为参考依据，将这些信息运用于当前的聚类任务当中。其主要目标是使得生成的聚类中心尽可能地接近真实的类别中心，从而提升整个聚类的质量。通过这种方式，我们可以有效地减少由于数据量小或存在噪声、异常值带来的影响，使得聚类算法在处理目标领域数据时能够获得更好的效果。接着，我们来看一下基于目标域的原则。在这个策略中，我们重点关注如何优化当前聚类中心的选择过程，以确保目标域中的聚类中心尽量相互远离。这样做的目的是为了避免出现聚类结果的一致性问题，从而提高聚类的准确度和稳定性。这一原则的运用，使得我们在处理复杂且变化多端的领域问题时，能够更好地应对挑战，提高聚类算法的性能。综上所述，跨域迁移学习是一种强大而实用的策略。无论是基于源域还是目标域的准则，都能够帮助我们更有效地解决聚类问题。然而，这也需要我们在实际运用过程中，灵活地根据问题的特点和环境的变化，选择和应用合适的策略和方法。</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中心约束策略介绍”为题，向大家展示一种改进聚类算法性能的方法。在大数据处理和复杂系统的挖掘中，如何提高聚类准确性和效率，是我们面临的重要挑战之一。首先，我们需要明确什么是中心约束策略。中心约束策略是一种通过引入类中心约束来优化聚类中心的选择的策略。它旨在提高聚类算法在社区发现中的准确性和效率。那么，这个策略的关键步骤是什么呢？它包括类中心的初始化、随机行走与社会距离计算、类中心约束的应用、优化聚类中心以及准确度指标的验证等关键步骤。每一个步骤都对确保聚类过程的稳定性和准确性起着至关重要的作用。接下来，我们来看一下这种策略的效果和应用。通过使用此策略，我们可以显著增强聚类算法在处理大数据量和数据粘性强的情况下的能力，提高了聚类的效果。特别地，在社交网络这样的复杂系统中，它极大地提升了社区发现的准确度。总的来说，中心约束策略是我们在解决复杂系统问题时，提高聚类效果的一种非常有效的工具。</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一级大纲：实验结果与分析；二级大纲：实验数据解读。这部分我将以介绍我们的实验结果为起点，深入讨论对实验数据的详细分析。</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我们实验结果与分析为主题。首先，我们的改进后的算法在提升聚类性能方面表现出显著的优势。通过在模拟和真实数据集上的实验，我们可以看到，这种优化确保了聚类中心能够有效地反映数据的真实分布。这就意味着，我们可以在社区发现技术中实现更准确的聚类效果。其次，我们在改进策略中使用了跨域迁移学习准则。这使得算法能够有效利用已有知识领域的信息，以辅助当前的聚类任务。特别是在数据稀少或者存在噪声和异常点的情况下，这种利用已有知识的方法和策略可以显著提高目标域中聚类任务的性能。然后，我们对使用中心约束策略和跨域迁移学习准则的可能性C均值聚类算法进行了准确性验证。结果表明，这种算法在提高社区发现准确度方面具有显著的有效性。特别需要强调的是，这种算法非常适用于社交网络等复杂系统，它能够显著提升这些系统中的聚类效果。 总的来说，通过实验结果和分析，我们可以看到我们改进后的算法在聚类性能提升、跨域知识的利用以及社区发现的准确度验证等方面都展现出了很大的优势。</a:t>
            </a:r>
          </a:p>
        </p:txBody>
      </p:sp>
      <p:sp>
        <p:nvSpPr>
          <p:cNvPr id="4" name="Slide Number Placeholder 3"/>
          <p:cNvSpPr>
            <a:spLocks noGrp="1"/>
          </p:cNvSpPr>
          <p:nvPr>
            <p:ph type="sldNum" sz="quarter" idx="10"/>
          </p:nvPr>
        </p:nvSpPr>
        <p:spPr/>
        <p:txBody>
          <a:bodyPr/>
          <a:lstStyle/>
          <a:p>
            <a:fld id="{6101C5E1-D8E9-464D-A93E-CE21651935A7}"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尊敬的各位听众，我们今天探讨了基于中心约束的跨源学习聚类算法。我们首先介绍了用户节点之间的社会距离，接着讨论了改进策略和基于对称社会距离矩阵的算法实现。最后，我们提出了中心约束的跨源学习聚类算法，并通过实验验证其有效性。感谢大家的关注与聆听！</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在此次演讲中，我将带领大家深入探讨用户节点之间的社会距离以及其相关改进算法的实现。首先，我们将从对称社会距离矩阵的改进开始，接着，我会分享一些具体的改进策略。之后，我们会讨论中心约束的跨源学习聚类算法。最后，我们将通过实验结果与分析来验证我们的理论和策略的有效性。希望大家能通过今天的演讲，对这个话题有更深入的理解。</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绪论：在研究背景中，我们将了解当前问题的现状。接下来将回顾过去的方案并分析其优缺点。最后，我们将揭示出论文动机的重要性。下面我将详细介绍这些要点。</a:t>
            </a: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社区发现的重要性为出发点，来展开我们的话题。在当前互联网的环境下，网络结构的理解、推荐系统的应用以及信息的准确传播都与社区发现技术有着千丝万缕的联系。然而，我们必须面对的一个问题是，传统的聚类算法如可能性C均值算法在处理大规模数据和强数据粘性的社交网络时，面临着效果不佳和效率低下的双重挑战。那么这一页我们将探讨如何改进这种局面。针对大数据量和数据粘性强的社交网络环境，我们需要研发新的聚类算法以提高社区发现的准确性和效率。这无疑对当前的科研工作提出了新的要求和期待，同时也带来了巨大的机遇与挑战。因此，让我们一同深入探索这个领域，以期能够找到解决问题的有效途径。</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可能性C均值算法（PCM）为例，介绍其在早期社区发现研究中的应用。PCM算法主要针对社交网络数据进行处理，它通过优化节点到集群的概率分配来形成社区，适用于不确定性的社区边界识别。这种方法在当时的研究中得到了广泛的应用。那么这一页，我们还要谈谈过去方案中的另一个重要角色——社会距离。在过去的方案中，研究者利用社会距离这一概念来衡量用户节点间的相关性。社会距离基于网络结构特征，反映了节点间的连接紧密程度和相互影响的可能性。这一概念在当时的社会网络研究中具有重要的地位。然而，尽管采用了PCM算法和社会距离测量，当面对大规模数据集以及数据间存在较强粘性时，这些传统方法往往不能很好地识别出紧密且有意义的社区结构，导致聚类结果不够理想。这部分内容我们将在后续的分析中进行深入探讨。</a:t>
            </a:r>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部分我将讨论论文的动机。首先，社区发现的重要性在社交网络的迅猛发展背景下愈发突出。有效的社区发现技术对于理解和分析社交结构至关重要，因为它能够识别网络中的紧密联系群体，推动有针对性的信息传播和社交营销策略的实施。然而，传统聚类算法存在局限性，无法满足当前复杂社交网络分析的需求。例如，可能性C均值算法（PCM）虽然曾被广泛应用于社区检测，但在大规模数据和强社交粘性的网络环境下往往表现出较低的效率和准确性。因此，为了优化传统聚类方法并提升社区发现过程的精确度，本研究旨在引入中心约束技术。该中心约束技术考虑了节点的中心性，强化了关键节点在社区结构中的作用，从而能够更有效地处理大规模和高粘性的社交网络数据。通过引入这一改进策略，我们期望能够在社区发现领域取得突破性的进展。下面我将深入探讨这一改进策略的具体实施方式和可能的应用场景，以及与传统方法相比的优势和潜在的挑战。希望通过这次分享，能够为大家带来新的思考和启发。</a:t>
            </a: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社会距离是衡量用户节点之间关系密切程度的指标，下面我将介绍对称社会距离计算方法及其作用。首先，让我们明确一下对称社会距离的定义。它是根据用户节点之间的互动频率和互动质量来度量其社交关系的紧密程度。具体而言，它考虑了用户节点之间的互相关注、点赞和评论等行为，通过计算这些互动的数量和强度得出距离值。下面我将介绍一种常见的对称社会距离计算方法——余弦相似度。余弦相似度基于向量空间模型，将用户节点视为向量，向量的维度可以是用户特征或互动行为的权重。通过计算两个向量之间的夹角余弦值，我们可以得到它们之间的距离。当两个向量越接近时，它们的夹角余弦值越接近1，表示它们之间的社交距离较小；而当两个向量越远离时，夹角余弦值越接近-1，表示它们之间的社交距离较大。对称社会距离矩阵在社交网络分析中具有重要作用。它可以帮助我们了解整个网络中节点之间的关系结构，揭示出不同群体之间的联系情况。例如，我们可以通过社会距离矩阵发现网络中的社群结构，找到具有相似兴趣和属性的用户群体。此外，社会距离矩阵还可以用于推荐系统中，通过计算用户之间的相似性，为用户推荐与其兴趣相关的信息和对象。综上所述，对称社会距离是衡量用户节点之间关系密切程度的重要指标。通过采用余弦相似度等方法计算对称社会距离，我们可以揭示网络中的社群结构并为用户提供个性化的推荐服务。</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段我将以“社会距离”的定义和其重要性为切入点，进一步深入解析其在社交网络分析中的核心作用。首先，我们需要理解什么是社会距离。社会距离是衡量社交网络中两节点相关性的指标，具体来说，它是通过计算一个节点随机行走到另一节点所需的中间人的期望数量来定义的。这种度量方式为我们提供了一个直观的方式来评估网络中的连接强度，并揭示了节点间的相互关系。那么，对于对称社会距离的计算，我们进一步考虑了节点间的双向关系。通过运用随机行走方法确定节点间的链接权重，我们可以更准确地表征同属一个社区的可能性。这种方法不仅可以提供更丰富的信息，也有助于我们更好地理解和分析网络结构。最后，我们要讨论的是对称社会距离矩阵的作用。它整理了网络中所有节点的社会距离，为社区发现算法提供了全局视图的输入数据，从而增强了聚类的准确性。这对于我们进行大规模网络分析、识别社区结构以及优化网络布局等方面都有着重要的价值。以上就是我们对“社会距离”的基本理解和其在社交网络分析中的应用。希望这次的分享能够对大家有所帮助，并激发大家对社会网络分析更多的兴趣和思考。</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部分我将以"基于对称社会距离矩阵的改进算法实现"为主题，首先介绍可能性C均值算法(PCM)。PCM算法是一种基于概率模型的聚类方法，它的主要特点是通过计算样本之间的相似度来对样本进行分类。接下来，我将详细介绍PCM算法的步骤，并分析其缺点和局限性。</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FD0B7A-F5DD-4F40-B4CB-3B2C354B893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FD0B7A-F5DD-4F40-B4CB-3B2C354B893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FD0B7A-F5DD-4F40-B4CB-3B2C354B893A}"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FD0B7A-F5DD-4F40-B4CB-3B2C354B893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FD0B7A-F5DD-4F40-B4CB-3B2C354B893A}"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FD0B7A-F5DD-4F40-B4CB-3B2C354B893A}"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t>3/25/2024</a:t>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FD0B7A-F5DD-4F40-B4CB-3B2C354B893A}"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3/25/2024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4" name="New shape"/>
          <p:cNvSpPr/>
          <p:nvPr/>
        </p:nvSpPr>
        <p:spPr>
          <a:xfrm>
            <a:off x="611778" y="3101012"/>
            <a:ext cx="11038043"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3000" b="1" i="0" dirty="0" err="1">
                <a:solidFill>
                  <a:srgbClr val="445164"/>
                </a:solidFill>
                <a:highlight>
                  <a:srgbClr val="FFFFFF">
                    <a:alpha val="0"/>
                  </a:srgbClr>
                </a:highlight>
                <a:latin typeface="微软雅黑"/>
              </a:rPr>
              <a:t>改进社区发现技术，提高聚类效果</a:t>
            </a:r>
            <a:endParaRPr sz="3000" b="1" i="0" dirty="0">
              <a:solidFill>
                <a:srgbClr val="445164"/>
              </a:solidFill>
              <a:highlight>
                <a:srgbClr val="FFFFFF">
                  <a:alpha val="0"/>
                </a:srgbClr>
              </a:highlight>
              <a:latin typeface="微软雅黑"/>
            </a:endParaRP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endParaRPr/>
          </a:p>
        </p:txBody>
      </p:sp>
      <p:sp>
        <p:nvSpPr>
          <p:cNvPr id="8" name="New shape"/>
          <p:cNvSpPr/>
          <p:nvPr/>
        </p:nvSpPr>
        <p:spPr>
          <a:xfrm>
            <a:off x="407367" y="5248186"/>
            <a:ext cx="11038043"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altLang="en-US" sz="1575" dirty="0">
                <a:solidFill>
                  <a:srgbClr val="000000"/>
                </a:solidFill>
                <a:highlight>
                  <a:srgbClr val="FFFFFF">
                    <a:alpha val="0"/>
                  </a:srgbClr>
                </a:highlight>
                <a:latin typeface="微软雅黑" panose="020B0503020204020204" pitchFamily="34" charset="-122"/>
                <a:ea typeface="微软雅黑" panose="020B0503020204020204" pitchFamily="34" charset="-122"/>
              </a:rPr>
              <a:t>汇报</a:t>
            </a:r>
            <a:r>
              <a:rPr lang="zh-CN" altLang="en-US" sz="1575" i="0">
                <a:solidFill>
                  <a:srgbClr val="000000"/>
                </a:solidFill>
                <a:highlight>
                  <a:srgbClr val="FFFFFF">
                    <a:alpha val="0"/>
                  </a:srgbClr>
                </a:highlight>
                <a:latin typeface="微软雅黑" panose="020B0503020204020204" pitchFamily="34" charset="-122"/>
                <a:ea typeface="微软雅黑" panose="020B0503020204020204" pitchFamily="34" charset="-122"/>
              </a:rPr>
              <a:t>人： </a:t>
            </a:r>
            <a:endParaRPr sz="1575" i="0" dirty="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
        <p:nvSpPr>
          <p:cNvPr id="9" name="New shape"/>
          <p:cNvSpPr/>
          <p:nvPr/>
        </p:nvSpPr>
        <p:spPr>
          <a:xfrm>
            <a:off x="407368" y="5661248"/>
            <a:ext cx="11038043" cy="4130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1575" b="0" i="0" dirty="0" err="1">
                <a:solidFill>
                  <a:srgbClr val="000000"/>
                </a:solidFill>
                <a:highlight>
                  <a:srgbClr val="FFFFFF">
                    <a:alpha val="0"/>
                  </a:srgbClr>
                </a:highlight>
                <a:latin typeface="微软雅黑"/>
              </a:rPr>
              <a:t>汇报时间</a:t>
            </a:r>
            <a:r>
              <a:rPr sz="1575" b="0" i="0" dirty="0">
                <a:solidFill>
                  <a:srgbClr val="000000"/>
                </a:solidFill>
                <a:highlight>
                  <a:srgbClr val="FFFFFF">
                    <a:alpha val="0"/>
                  </a:srgbClr>
                </a:highlight>
                <a:latin typeface="微软雅黑"/>
              </a:rPr>
              <a:t>: 2024/03/2</a:t>
            </a:r>
            <a:r>
              <a:rPr lang="en-US" sz="1575" b="0" i="0" dirty="0">
                <a:solidFill>
                  <a:srgbClr val="000000"/>
                </a:solidFill>
                <a:highlight>
                  <a:srgbClr val="FFFFFF">
                    <a:alpha val="0"/>
                  </a:srgbClr>
                </a:highlight>
                <a:latin typeface="微软雅黑"/>
              </a:rPr>
              <a:t>4</a:t>
            </a:r>
            <a:endParaRPr sz="1575" b="0" i="0" dirty="0">
              <a:solidFill>
                <a:srgbClr val="000000"/>
              </a:solidFill>
              <a:highlight>
                <a:srgbClr val="FFFFFF">
                  <a:alpha val="0"/>
                </a:srgbClr>
              </a:highlight>
              <a:latin typeface="微软雅黑"/>
            </a:endParaRPr>
          </a:p>
        </p:txBody>
      </p:sp>
      <p:sp>
        <p:nvSpPr>
          <p:cNvPr id="13" name="文本框 12">
            <a:extLst>
              <a:ext uri="{FF2B5EF4-FFF2-40B4-BE49-F238E27FC236}">
                <a16:creationId xmlns:a16="http://schemas.microsoft.com/office/drawing/2014/main" id="{83B423C3-AFF4-409B-BA02-8FBC012AE9B3}"/>
              </a:ext>
            </a:extLst>
          </p:cNvPr>
          <p:cNvSpPr txBox="1"/>
          <p:nvPr/>
        </p:nvSpPr>
        <p:spPr>
          <a:xfrm>
            <a:off x="1167067" y="2191235"/>
            <a:ext cx="10441160" cy="707886"/>
          </a:xfrm>
          <a:prstGeom prst="rect">
            <a:avLst/>
          </a:prstGeom>
          <a:noFill/>
        </p:spPr>
        <p:txBody>
          <a:bodyPr wrap="square">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结合中心约束改进聚类算法的社区发现技术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可能性C均值算法介绍</a:t>
            </a:r>
          </a:p>
        </p:txBody>
      </p:sp>
      <p:sp>
        <p:nvSpPr>
          <p:cNvPr id="4" name="New shape"/>
          <p:cNvSpPr/>
          <p:nvPr/>
        </p:nvSpPr>
        <p:spPr>
          <a:xfrm>
            <a:off x="479376" y="3375440"/>
            <a:ext cx="4471711" cy="2831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dirty="0" err="1">
                <a:solidFill>
                  <a:srgbClr val="445164"/>
                </a:solidFill>
                <a:highlight>
                  <a:srgbClr val="FFFFFF">
                    <a:alpha val="0"/>
                  </a:srgbClr>
                </a:highlight>
                <a:latin typeface="微软雅黑"/>
              </a:rPr>
              <a:t>可能性C均值算法（PCM</a:t>
            </a:r>
            <a:r>
              <a:rPr sz="2100" b="1" i="0" dirty="0">
                <a:solidFill>
                  <a:srgbClr val="445164"/>
                </a:solidFill>
                <a:highlight>
                  <a:srgbClr val="FFFFFF">
                    <a:alpha val="0"/>
                  </a:srgbClr>
                </a:highlight>
                <a:latin typeface="微软雅黑"/>
              </a:rPr>
              <a:t>）</a:t>
            </a:r>
            <a:br>
              <a:rPr sz="1800" dirty="0">
                <a:latin typeface="微软雅黑"/>
              </a:rPr>
            </a:br>
            <a:endParaRPr sz="1800" dirty="0">
              <a:latin typeface="微软雅黑"/>
            </a:endParaRPr>
          </a:p>
          <a:p>
            <a:pPr algn="l">
              <a:lnSpc>
                <a:spcPct val="150000"/>
              </a:lnSpc>
            </a:pPr>
            <a:r>
              <a:rPr sz="1575" b="0" i="0" dirty="0">
                <a:solidFill>
                  <a:srgbClr val="000000"/>
                </a:solidFill>
                <a:highlight>
                  <a:srgbClr val="FFFFFF">
                    <a:alpha val="0"/>
                  </a:srgbClr>
                </a:highlight>
                <a:latin typeface="微软雅黑"/>
              </a:rPr>
              <a:t>PCM是一种基于模糊聚类的改进算法，它引入了“可能性”概念来处理数据点与多个簇之间的模糊关系。该算法通过计算隶属度矩阵和更新聚类中心来不断优化聚类结果，使得数据点能更灵活地与不同簇建立联系，从而提升对不确定性或模糊性数据的处理能力。</a:t>
            </a:r>
          </a:p>
        </p:txBody>
      </p:sp>
      <p:sp>
        <p:nvSpPr>
          <p:cNvPr id="5" name="New shape"/>
          <p:cNvSpPr/>
          <p:nvPr/>
        </p:nvSpPr>
        <p:spPr>
          <a:xfrm>
            <a:off x="6384032" y="3377967"/>
            <a:ext cx="4471711" cy="28310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sz="2100" b="1" i="0" dirty="0" err="1">
                <a:solidFill>
                  <a:srgbClr val="445164"/>
                </a:solidFill>
                <a:highlight>
                  <a:srgbClr val="FFFFFF">
                    <a:alpha val="0"/>
                  </a:srgbClr>
                </a:highlight>
                <a:latin typeface="微软雅黑"/>
              </a:rPr>
              <a:t>PCM算法的关键思想</a:t>
            </a:r>
            <a:br>
              <a:rPr sz="1800" dirty="0">
                <a:latin typeface="微软雅黑"/>
              </a:rPr>
            </a:br>
            <a:endParaRPr sz="1800" dirty="0">
              <a:latin typeface="微软雅黑"/>
            </a:endParaRPr>
          </a:p>
          <a:p>
            <a:pPr algn="l">
              <a:lnSpc>
                <a:spcPct val="150000"/>
              </a:lnSpc>
            </a:pPr>
            <a:r>
              <a:rPr sz="1575" b="0" i="0" dirty="0">
                <a:solidFill>
                  <a:srgbClr val="000000"/>
                </a:solidFill>
                <a:highlight>
                  <a:srgbClr val="FFFFFF">
                    <a:alpha val="0"/>
                  </a:srgbClr>
                </a:highlight>
                <a:latin typeface="微软雅黑"/>
              </a:rPr>
              <a:t>PCM算法通过引入可能性权重，增强了数据点与簇之间关系的表达力。与传统C均值算法相比，PCM不需要对隶属度进行归一化处理，这提高了算法在应对含噪声和异常值数据集时的鲁棒性。其目标函数的优化过程致力于调整每个数据点与簇的可能性权重，以更准确地完成聚类任务。</a:t>
            </a:r>
          </a:p>
        </p:txBody>
      </p:sp>
      <p:pic>
        <p:nvPicPr>
          <p:cNvPr id="10" name="New picture">
            <a:extLst>
              <a:ext uri="{FF2B5EF4-FFF2-40B4-BE49-F238E27FC236}">
                <a16:creationId xmlns:a16="http://schemas.microsoft.com/office/drawing/2014/main" id="{9C9E25EE-9292-4199-B8B3-D1BF45502CD1}"/>
              </a:ext>
            </a:extLst>
          </p:cNvPr>
          <p:cNvPicPr/>
          <p:nvPr/>
        </p:nvPicPr>
        <p:blipFill>
          <a:blip r:embed="rId4"/>
          <a:srcRect/>
          <a:stretch>
            <a:fillRect/>
          </a:stretch>
        </p:blipFill>
        <p:spPr>
          <a:xfrm>
            <a:off x="1005979" y="1121545"/>
            <a:ext cx="2738736" cy="1540539"/>
          </a:xfrm>
          <a:prstGeom prst="rect">
            <a:avLst/>
          </a:prstGeom>
          <a:ln>
            <a:noFill/>
          </a:ln>
        </p:spPr>
      </p:pic>
      <p:sp>
        <p:nvSpPr>
          <p:cNvPr id="11" name="Rectangle 10">
            <a:extLst>
              <a:ext uri="{FF2B5EF4-FFF2-40B4-BE49-F238E27FC236}">
                <a16:creationId xmlns:a16="http://schemas.microsoft.com/office/drawing/2014/main" id="{C25E5FC2-71C0-4728-B5A0-B7B3D4A8A86F}"/>
              </a:ext>
            </a:extLst>
          </p:cNvPr>
          <p:cNvSpPr/>
          <p:nvPr/>
        </p:nvSpPr>
        <p:spPr>
          <a:xfrm>
            <a:off x="7110208" y="1121545"/>
            <a:ext cx="2674157" cy="1618307"/>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PCM算法缺点分析</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初始值敏感性分析</a:t>
            </a:r>
          </a:p>
          <a:p>
            <a:pPr algn="l">
              <a:lnSpc>
                <a:spcPct val="150000"/>
              </a:lnSpc>
            </a:pPr>
            <a:r>
              <a:rPr sz="1575" b="0" i="0">
                <a:solidFill>
                  <a:srgbClr val="000000"/>
                </a:solidFill>
                <a:highlight>
                  <a:srgbClr val="FFFFFF">
                    <a:alpha val="0"/>
                  </a:srgbClr>
                </a:highlight>
                <a:latin typeface="微软雅黑"/>
              </a:rPr>
              <a:t>PCM算法对初始聚类中心的选择敏感，不同的起始点可能导致截然不同的聚类结果，这种不确定性增加了算法结果的不稳定性。</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445164"/>
                </a:solidFill>
                <a:highlight>
                  <a:srgbClr val="FFFFFF">
                    <a:alpha val="0"/>
                  </a:srgbClr>
                </a:highlight>
                <a:latin typeface="微软雅黑"/>
              </a:rPr>
              <a:t>噪声和异常值的影响</a:t>
            </a:r>
          </a:p>
          <a:p>
            <a:pPr algn="r">
              <a:lnSpc>
                <a:spcPct val="150000"/>
              </a:lnSpc>
            </a:pPr>
            <a:r>
              <a:rPr sz="1575" b="0" i="0">
                <a:solidFill>
                  <a:srgbClr val="000000"/>
                </a:solidFill>
                <a:highlight>
                  <a:srgbClr val="FFFFFF">
                    <a:alpha val="0"/>
                  </a:srgbClr>
                </a:highlight>
                <a:latin typeface="微软雅黑"/>
              </a:rPr>
              <a:t>在处理带有噪声和异常值的数据集时，PCM算法的性能可能会受到影响，导致聚类准确性下降，这限制了其在复杂数据环境中的有效性。</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计算复杂度问题</a:t>
            </a:r>
          </a:p>
          <a:p>
            <a:pPr algn="l">
              <a:lnSpc>
                <a:spcPct val="150000"/>
              </a:lnSpc>
            </a:pPr>
            <a:r>
              <a:rPr sz="1575" b="0" i="0">
                <a:solidFill>
                  <a:srgbClr val="000000"/>
                </a:solidFill>
                <a:highlight>
                  <a:srgbClr val="FFFFFF">
                    <a:alpha val="0"/>
                  </a:srgbClr>
                </a:highlight>
                <a:latin typeface="微软雅黑"/>
              </a:rPr>
              <a:t>PCM算法在大规模数据集上面临较高的计算成本，因为它需要计算每个数据点与所有聚类中心之间的距离，这在时间和资源消耗上是昂贵的。</a:t>
            </a:r>
          </a:p>
        </p:txBody>
      </p:sp>
      <p:sp>
        <p:nvSpPr>
          <p:cNvPr id="7" name="New shape"/>
          <p:cNvSpPr/>
          <p:nvPr/>
        </p:nvSpPr>
        <p:spPr>
          <a:xfrm>
            <a:off x="5965200" y="1926000"/>
            <a:ext cx="39600" cy="4644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200" y="2761201"/>
            <a:ext cx="39600" cy="604606"/>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200" y="3736607"/>
            <a:ext cx="39600" cy="4572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avLst/>
          </a:prstGeom>
          <a:ln>
            <a:noFill/>
          </a:ln>
        </p:spPr>
      </p:pic>
      <p:sp>
        <p:nvSpPr>
          <p:cNvPr id="3"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445164"/>
                </a:solidFill>
                <a:highlight>
                  <a:srgbClr val="FFFFFF">
                    <a:alpha val="0"/>
                  </a:srgbClr>
                </a:highlight>
                <a:latin typeface="微软雅黑"/>
              </a:rPr>
              <a:t>04</a:t>
            </a:r>
          </a:p>
        </p:txBody>
      </p:sp>
      <p:sp>
        <p:nvSpPr>
          <p:cNvPr id="4"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50AF"/>
                </a:solidFill>
                <a:highlight>
                  <a:srgbClr val="FFFFFF">
                    <a:alpha val="0"/>
                  </a:srgbClr>
                </a:highlight>
                <a:latin typeface="微软雅黑"/>
              </a:rPr>
              <a:t>改进策略</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跨域迁移学习策略介绍</a:t>
            </a:r>
          </a:p>
        </p:txBody>
      </p:sp>
      <p:sp>
        <p:nvSpPr>
          <p:cNvPr id="4" name="New shape"/>
          <p:cNvSpPr/>
          <p:nvPr/>
        </p:nvSpPr>
        <p:spPr>
          <a:xfrm>
            <a:off x="1774800" y="1555200"/>
            <a:ext cx="8016003" cy="1767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跨域迁移学习概念</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跨域迁移学习是一种利用已有知识领域（源域）信息来提升新任务领域（目标域）中聚类性能的方法。它尤其适用于数据量小或存在噪声和异常值的情况，通过这种方式可以增强聚类算法在目标域的执行效果。</a:t>
            </a:r>
          </a:p>
        </p:txBody>
      </p:sp>
      <p:sp>
        <p:nvSpPr>
          <p:cNvPr id="5" name="New shape"/>
          <p:cNvSpPr/>
          <p:nvPr/>
        </p:nvSpPr>
        <p:spPr>
          <a:xfrm>
            <a:off x="1774800" y="3449901"/>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基于源域的准则</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此策略涉及将源域的历史聚类中心信息应用到当前聚类任务中，目的是使生成的聚类中心尽可能接近真实的类别中心，从而提高聚类质量。</a:t>
            </a:r>
          </a:p>
        </p:txBody>
      </p:sp>
      <p:sp>
        <p:nvSpPr>
          <p:cNvPr id="6" name="New shape"/>
          <p:cNvSpPr/>
          <p:nvPr/>
        </p:nvSpPr>
        <p:spPr>
          <a:xfrm>
            <a:off x="1774800" y="4984197"/>
            <a:ext cx="8016003" cy="1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基于目标域的准则</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该策略优化当前聚类中心的选择过程，确保目标域中的聚类中心尽量相互远离，避免聚类结果出现一致性问题，并提高聚类的准确性和稳定性。</a:t>
            </a:r>
          </a:p>
        </p:txBody>
      </p:sp>
      <p:sp>
        <p:nvSpPr>
          <p:cNvPr id="7" name="New shape"/>
          <p:cNvSpPr/>
          <p:nvPr/>
        </p:nvSpPr>
        <p:spPr>
          <a:xfrm>
            <a:off x="1270800" y="1555200"/>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8" name="New shape"/>
          <p:cNvSpPr/>
          <p:nvPr/>
        </p:nvSpPr>
        <p:spPr>
          <a:xfrm>
            <a:off x="1270800" y="3449901"/>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9" name="New shape"/>
          <p:cNvSpPr/>
          <p:nvPr/>
        </p:nvSpPr>
        <p:spPr>
          <a:xfrm>
            <a:off x="1270800" y="4984197"/>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中心约束策略介绍</a:t>
            </a:r>
          </a:p>
        </p:txBody>
      </p:sp>
      <p:sp>
        <p:nvSpPr>
          <p:cNvPr id="4" name="New shape"/>
          <p:cNvSpPr/>
          <p:nvPr/>
        </p:nvSpPr>
        <p:spPr>
          <a:xfrm>
            <a:off x="1558800" y="1627200"/>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中心约束策略概述</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中心约束策略是一种改进聚类算法性能的方法，通过引入类中心约束来优化聚类中心的选择，旨在提高聚类算法在社区发现中的准确性和效率。</a:t>
            </a:r>
          </a:p>
        </p:txBody>
      </p:sp>
      <p:sp>
        <p:nvSpPr>
          <p:cNvPr id="5" name="New shape"/>
          <p:cNvSpPr/>
          <p:nvPr/>
        </p:nvSpPr>
        <p:spPr>
          <a:xfrm>
            <a:off x="4430015" y="1627200"/>
            <a:ext cx="2744215"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关键步骤解析</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此策略包括类中心的初始化、随机行走与社会距离计算、类中心约束的应用、优化聚类中心以及准确度指标的验证等关键步骤，确保了聚类过程的稳定性和准确性。</a:t>
            </a:r>
          </a:p>
        </p:txBody>
      </p:sp>
      <p:sp>
        <p:nvSpPr>
          <p:cNvPr id="6" name="New shape"/>
          <p:cNvSpPr/>
          <p:nvPr/>
        </p:nvSpPr>
        <p:spPr>
          <a:xfrm>
            <a:off x="7301229" y="1627200"/>
            <a:ext cx="2744216" cy="28489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策略效果及应用</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该策略使得聚类算法能够更好地处理大数据量和数据粘性强的情况，提高了聚类效果，尤其是在社交网络这样的复杂系统中，显著提升了社区发现的准确度。</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avLst/>
          </a:prstGeom>
          <a:ln>
            <a:noFill/>
          </a:ln>
        </p:spPr>
      </p:pic>
      <p:sp>
        <p:nvSpPr>
          <p:cNvPr id="3" name="New shape"/>
          <p:cNvSpPr/>
          <p:nvPr/>
        </p:nvSpPr>
        <p:spPr>
          <a:xfrm>
            <a:off x="986400" y="991478"/>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a:solidFill>
                  <a:srgbClr val="445164"/>
                </a:solidFill>
                <a:highlight>
                  <a:srgbClr val="FFFFFF">
                    <a:alpha val="0"/>
                  </a:srgbClr>
                </a:highlight>
                <a:latin typeface="微软雅黑"/>
              </a:rPr>
              <a:t>0</a:t>
            </a:r>
            <a:r>
              <a:rPr lang="en-US" sz="4800" b="1" i="0" dirty="0">
                <a:solidFill>
                  <a:srgbClr val="445164"/>
                </a:solidFill>
                <a:highlight>
                  <a:srgbClr val="FFFFFF">
                    <a:alpha val="0"/>
                  </a:srgbClr>
                </a:highlight>
                <a:latin typeface="微软雅黑"/>
              </a:rPr>
              <a:t>5</a:t>
            </a:r>
            <a:endParaRPr sz="4800" b="1" i="0" dirty="0">
              <a:solidFill>
                <a:srgbClr val="445164"/>
              </a:solidFill>
              <a:highlight>
                <a:srgbClr val="FFFFFF">
                  <a:alpha val="0"/>
                </a:srgbClr>
              </a:highlight>
              <a:latin typeface="微软雅黑"/>
            </a:endParaRPr>
          </a:p>
        </p:txBody>
      </p:sp>
      <p:sp>
        <p:nvSpPr>
          <p:cNvPr id="4"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50AF"/>
                </a:solidFill>
                <a:highlight>
                  <a:srgbClr val="FFFFFF">
                    <a:alpha val="0"/>
                  </a:srgbClr>
                </a:highlight>
                <a:latin typeface="微软雅黑"/>
              </a:rPr>
              <a:t>实验结果与分析</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实验结果与分析</a:t>
            </a:r>
          </a:p>
        </p:txBody>
      </p:sp>
      <p:sp>
        <p:nvSpPr>
          <p:cNvPr id="4" name="New shape"/>
          <p:cNvSpPr/>
          <p:nvPr/>
        </p:nvSpPr>
        <p:spPr>
          <a:xfrm>
            <a:off x="1558800" y="1627200"/>
            <a:ext cx="2744215" cy="3569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聚类性能的提升</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通过在模拟和真实数据集上进行实验，改进后的算法展现了其在提升聚类性能方面的显著优势。这种优化确保了聚类中心能够有效地反映数据的真实分布，从而在社区发现技术中实现更准确的聚类效果。</a:t>
            </a:r>
          </a:p>
        </p:txBody>
      </p:sp>
      <p:sp>
        <p:nvSpPr>
          <p:cNvPr id="5" name="New shape"/>
          <p:cNvSpPr/>
          <p:nvPr/>
        </p:nvSpPr>
        <p:spPr>
          <a:xfrm>
            <a:off x="4430015" y="1627200"/>
            <a:ext cx="2744215" cy="35697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跨域知识的利用</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改进策略中的跨域迁移学习准则使得算法能够有效利用已有知识领域的信息，辅助当前聚类任务。这种方法特别适用于数据稀少或存在噪声和异常点的情况，有助于提高目标域中聚类任务的性能。</a:t>
            </a:r>
          </a:p>
        </p:txBody>
      </p:sp>
      <p:sp>
        <p:nvSpPr>
          <p:cNvPr id="6" name="New shape"/>
          <p:cNvSpPr/>
          <p:nvPr/>
        </p:nvSpPr>
        <p:spPr>
          <a:xfrm>
            <a:off x="7301229" y="1627200"/>
            <a:ext cx="2744216" cy="38900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社区发现的准确度验证</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结合中心约束策略和跨域迁移学习准则的可能性C均值聚类算法，通过准确度指标的验证，证明了其在提高社区发现准确度方面的有效性。这种算法尤其适用于社交网络等复杂系统，能够提升这些系统中的聚类效果。</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611778" y="2635727"/>
            <a:ext cx="11038043"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a:solidFill>
                  <a:srgbClr val="000000"/>
                </a:solidFill>
                <a:highlight>
                  <a:srgbClr val="FFFFFF">
                    <a:alpha val="0"/>
                  </a:srgbClr>
                </a:highlight>
                <a:latin typeface="微软雅黑"/>
              </a:rPr>
              <a:t>谢 谢 大 家</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838800" y="979200"/>
            <a:ext cx="3672000" cy="511200"/>
          </a:xfrm>
          <a:prstGeom prst="rect">
            <a:avLst/>
          </a:prstGeom>
          <a:ln>
            <a:noFill/>
          </a:ln>
        </p:spPr>
      </p:pic>
      <p:sp>
        <p:nvSpPr>
          <p:cNvPr id="3" name="New shape"/>
          <p:cNvSpPr/>
          <p:nvPr/>
        </p:nvSpPr>
        <p:spPr>
          <a:xfrm>
            <a:off x="1054800" y="1037646"/>
            <a:ext cx="2482880"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50AF"/>
                </a:solidFill>
                <a:highlight>
                  <a:srgbClr val="FFFFFF">
                    <a:alpha val="0"/>
                  </a:srgbClr>
                </a:highlight>
                <a:latin typeface="微软雅黑"/>
              </a:rPr>
              <a:t>目录</a:t>
            </a:r>
          </a:p>
        </p:txBody>
      </p:sp>
      <p:sp>
        <p:nvSpPr>
          <p:cNvPr id="4" name="New shape"/>
          <p:cNvSpPr/>
          <p:nvPr/>
        </p:nvSpPr>
        <p:spPr>
          <a:xfrm>
            <a:off x="983432" y="2286001"/>
            <a:ext cx="4152432" cy="5810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dirty="0">
                <a:solidFill>
                  <a:srgbClr val="445164"/>
                </a:solidFill>
                <a:latin typeface="微软雅黑"/>
              </a:rPr>
              <a:t>01</a:t>
            </a:r>
            <a:r>
              <a:rPr sz="2400" dirty="0">
                <a:latin typeface="微软雅黑"/>
              </a:rPr>
              <a:t> </a:t>
            </a:r>
            <a:r>
              <a:rPr sz="2400" b="0" i="0" dirty="0" err="1">
                <a:solidFill>
                  <a:srgbClr val="000000"/>
                </a:solidFill>
                <a:highlight>
                  <a:srgbClr val="FFFFFF">
                    <a:alpha val="0"/>
                  </a:srgbClr>
                </a:highlight>
                <a:latin typeface="微软雅黑"/>
              </a:rPr>
              <a:t>绪论</a:t>
            </a:r>
            <a:endParaRPr sz="2400" b="0" i="0" dirty="0">
              <a:solidFill>
                <a:srgbClr val="000000"/>
              </a:solidFill>
              <a:highlight>
                <a:srgbClr val="FFFFFF">
                  <a:alpha val="0"/>
                </a:srgbClr>
              </a:highlight>
              <a:latin typeface="微软雅黑"/>
            </a:endParaRPr>
          </a:p>
        </p:txBody>
      </p:sp>
      <p:sp>
        <p:nvSpPr>
          <p:cNvPr id="5" name="New shape"/>
          <p:cNvSpPr/>
          <p:nvPr/>
        </p:nvSpPr>
        <p:spPr>
          <a:xfrm>
            <a:off x="6744469" y="2320369"/>
            <a:ext cx="4152433" cy="5810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dirty="0">
                <a:solidFill>
                  <a:srgbClr val="445164"/>
                </a:solidFill>
                <a:latin typeface="微软雅黑"/>
              </a:rPr>
              <a:t>02</a:t>
            </a:r>
            <a:r>
              <a:rPr sz="2400" dirty="0">
                <a:latin typeface="微软雅黑"/>
              </a:rPr>
              <a:t> </a:t>
            </a:r>
            <a:r>
              <a:rPr sz="2400" b="0" i="0" dirty="0" err="1">
                <a:solidFill>
                  <a:srgbClr val="000000"/>
                </a:solidFill>
                <a:highlight>
                  <a:srgbClr val="FFFFFF">
                    <a:alpha val="0"/>
                  </a:srgbClr>
                </a:highlight>
                <a:latin typeface="微软雅黑"/>
              </a:rPr>
              <a:t>用户节点之间的社会距离</a:t>
            </a:r>
            <a:endParaRPr sz="2400" b="0" i="0" dirty="0">
              <a:solidFill>
                <a:srgbClr val="000000"/>
              </a:solidFill>
              <a:highlight>
                <a:srgbClr val="FFFFFF">
                  <a:alpha val="0"/>
                </a:srgbClr>
              </a:highlight>
              <a:latin typeface="微软雅黑"/>
            </a:endParaRPr>
          </a:p>
        </p:txBody>
      </p:sp>
      <p:sp>
        <p:nvSpPr>
          <p:cNvPr id="6" name="New shape"/>
          <p:cNvSpPr/>
          <p:nvPr/>
        </p:nvSpPr>
        <p:spPr>
          <a:xfrm>
            <a:off x="983432" y="3402546"/>
            <a:ext cx="4824536" cy="11350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2400" b="1" dirty="0">
                <a:solidFill>
                  <a:srgbClr val="445164"/>
                </a:solidFill>
                <a:latin typeface="微软雅黑"/>
              </a:rPr>
              <a:t>03</a:t>
            </a:r>
            <a:r>
              <a:rPr sz="2400" dirty="0">
                <a:latin typeface="微软雅黑"/>
              </a:rPr>
              <a:t> </a:t>
            </a:r>
            <a:r>
              <a:rPr sz="2400" b="0" i="0" dirty="0" err="1">
                <a:solidFill>
                  <a:srgbClr val="000000"/>
                </a:solidFill>
                <a:highlight>
                  <a:srgbClr val="FFFFFF">
                    <a:alpha val="0"/>
                  </a:srgbClr>
                </a:highlight>
                <a:latin typeface="微软雅黑"/>
              </a:rPr>
              <a:t>基于对称社会距离矩阵的改进算法实现</a:t>
            </a:r>
            <a:endParaRPr sz="2400" b="0" i="0" dirty="0">
              <a:solidFill>
                <a:srgbClr val="000000"/>
              </a:solidFill>
              <a:highlight>
                <a:srgbClr val="FFFFFF">
                  <a:alpha val="0"/>
                </a:srgbClr>
              </a:highlight>
              <a:latin typeface="微软雅黑"/>
            </a:endParaRPr>
          </a:p>
        </p:txBody>
      </p:sp>
      <p:sp>
        <p:nvSpPr>
          <p:cNvPr id="7" name="New shape"/>
          <p:cNvSpPr/>
          <p:nvPr/>
        </p:nvSpPr>
        <p:spPr>
          <a:xfrm>
            <a:off x="6773378" y="3789040"/>
            <a:ext cx="4152433" cy="5810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dirty="0">
                <a:solidFill>
                  <a:srgbClr val="445164"/>
                </a:solidFill>
                <a:latin typeface="微软雅黑"/>
              </a:rPr>
              <a:t>04</a:t>
            </a:r>
            <a:r>
              <a:rPr sz="2400" dirty="0">
                <a:latin typeface="微软雅黑"/>
              </a:rPr>
              <a:t> </a:t>
            </a:r>
            <a:r>
              <a:rPr sz="2400" b="0" i="0" dirty="0" err="1">
                <a:solidFill>
                  <a:srgbClr val="000000"/>
                </a:solidFill>
                <a:highlight>
                  <a:srgbClr val="FFFFFF">
                    <a:alpha val="0"/>
                  </a:srgbClr>
                </a:highlight>
                <a:latin typeface="微软雅黑"/>
              </a:rPr>
              <a:t>改进策略</a:t>
            </a:r>
            <a:endParaRPr sz="2400" b="0" i="0" dirty="0">
              <a:solidFill>
                <a:srgbClr val="000000"/>
              </a:solidFill>
              <a:highlight>
                <a:srgbClr val="FFFFFF">
                  <a:alpha val="0"/>
                </a:srgbClr>
              </a:highlight>
              <a:latin typeface="微软雅黑"/>
            </a:endParaRPr>
          </a:p>
        </p:txBody>
      </p:sp>
      <p:sp>
        <p:nvSpPr>
          <p:cNvPr id="8" name="New shape"/>
          <p:cNvSpPr/>
          <p:nvPr/>
        </p:nvSpPr>
        <p:spPr>
          <a:xfrm>
            <a:off x="983432" y="5239297"/>
            <a:ext cx="4753168" cy="5810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2400" b="1" dirty="0">
                <a:solidFill>
                  <a:srgbClr val="445164"/>
                </a:solidFill>
                <a:latin typeface="微软雅黑"/>
              </a:rPr>
              <a:t>05</a:t>
            </a:r>
            <a:r>
              <a:rPr sz="2400" dirty="0">
                <a:latin typeface="微软雅黑"/>
              </a:rPr>
              <a:t> </a:t>
            </a:r>
            <a:r>
              <a:rPr lang="zh-CN" altLang="en-US" sz="2400" dirty="0">
                <a:solidFill>
                  <a:srgbClr val="000000"/>
                </a:solidFill>
                <a:highlight>
                  <a:srgbClr val="FFFFFF">
                    <a:alpha val="0"/>
                  </a:srgbClr>
                </a:highlight>
                <a:latin typeface="微软雅黑" panose="020B0503020204020204" pitchFamily="34" charset="-122"/>
                <a:ea typeface="微软雅黑" panose="020B0503020204020204" pitchFamily="34" charset="-122"/>
              </a:rPr>
              <a:t>实验结果与分析</a:t>
            </a:r>
            <a:endParaRPr sz="2400" b="0" i="0" dirty="0">
              <a:solidFill>
                <a:srgbClr val="000000"/>
              </a:solidFill>
              <a:highlight>
                <a:srgbClr val="FFFFFF">
                  <a:alpha val="0"/>
                </a:srgbClr>
              </a:highlight>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avLst/>
          </a:prstGeom>
          <a:ln>
            <a:noFill/>
          </a:ln>
        </p:spPr>
      </p:pic>
      <p:sp>
        <p:nvSpPr>
          <p:cNvPr id="3"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445164"/>
                </a:solidFill>
                <a:highlight>
                  <a:srgbClr val="FFFFFF">
                    <a:alpha val="0"/>
                  </a:srgbClr>
                </a:highlight>
                <a:latin typeface="微软雅黑"/>
              </a:rPr>
              <a:t>01</a:t>
            </a:r>
          </a:p>
        </p:txBody>
      </p:sp>
      <p:sp>
        <p:nvSpPr>
          <p:cNvPr id="4" name="New shape"/>
          <p:cNvSpPr/>
          <p:nvPr/>
        </p:nvSpPr>
        <p:spPr>
          <a:xfrm>
            <a:off x="986400" y="2635727"/>
            <a:ext cx="5771526"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50AF"/>
                </a:solidFill>
                <a:highlight>
                  <a:srgbClr val="FFFFFF">
                    <a:alpha val="0"/>
                  </a:srgbClr>
                </a:highlight>
                <a:latin typeface="微软雅黑"/>
              </a:rPr>
              <a:t>绪论</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研究背景</a:t>
            </a:r>
          </a:p>
        </p:txBody>
      </p:sp>
      <p:sp>
        <p:nvSpPr>
          <p:cNvPr id="4" name="New shape"/>
          <p:cNvSpPr/>
          <p:nvPr/>
        </p:nvSpPr>
        <p:spPr>
          <a:xfrm>
            <a:off x="6458401" y="1555200"/>
            <a:ext cx="4545078"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社区发现的重要性</a:t>
            </a:r>
          </a:p>
          <a:p>
            <a:pPr algn="l">
              <a:lnSpc>
                <a:spcPct val="150000"/>
              </a:lnSpc>
            </a:pPr>
            <a:r>
              <a:rPr sz="1575" b="0" i="0">
                <a:solidFill>
                  <a:srgbClr val="000000"/>
                </a:solidFill>
                <a:highlight>
                  <a:srgbClr val="FFFFFF">
                    <a:alpha val="0"/>
                  </a:srgbClr>
                </a:highlight>
                <a:latin typeface="微软雅黑"/>
              </a:rPr>
              <a:t>随着在线社交网络的普及，社区发现技术对于理解网络结构、推荐系统和信息传播等具有重要作用。</a:t>
            </a:r>
          </a:p>
        </p:txBody>
      </p:sp>
      <p:sp>
        <p:nvSpPr>
          <p:cNvPr id="5" name="New shape"/>
          <p:cNvSpPr/>
          <p:nvPr/>
        </p:nvSpPr>
        <p:spPr>
          <a:xfrm>
            <a:off x="981860" y="2390401"/>
            <a:ext cx="4545077"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r"/>
            <a:r>
              <a:rPr sz="2100" b="1" i="0">
                <a:solidFill>
                  <a:srgbClr val="445164"/>
                </a:solidFill>
                <a:highlight>
                  <a:srgbClr val="FFFFFF">
                    <a:alpha val="0"/>
                  </a:srgbClr>
                </a:highlight>
                <a:latin typeface="微软雅黑"/>
              </a:rPr>
              <a:t>现有聚类算法局限性</a:t>
            </a:r>
          </a:p>
          <a:p>
            <a:pPr algn="r">
              <a:lnSpc>
                <a:spcPct val="150000"/>
              </a:lnSpc>
            </a:pPr>
            <a:r>
              <a:rPr sz="1575" b="0" i="0">
                <a:solidFill>
                  <a:srgbClr val="000000"/>
                </a:solidFill>
                <a:highlight>
                  <a:srgbClr val="FFFFFF">
                    <a:alpha val="0"/>
                  </a:srgbClr>
                </a:highlight>
                <a:latin typeface="微软雅黑"/>
              </a:rPr>
              <a:t>传统的聚类算法如可能性C均值算法在处理大规模数据和强数据粘性的社交网络时，面临效果不佳和效率低下的挑战。</a:t>
            </a:r>
          </a:p>
        </p:txBody>
      </p:sp>
      <p:sp>
        <p:nvSpPr>
          <p:cNvPr id="6" name="New shape"/>
          <p:cNvSpPr/>
          <p:nvPr/>
        </p:nvSpPr>
        <p:spPr>
          <a:xfrm>
            <a:off x="6458401" y="3365807"/>
            <a:ext cx="4554174" cy="1493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sz="2100" b="1" i="0">
                <a:solidFill>
                  <a:srgbClr val="445164"/>
                </a:solidFill>
                <a:highlight>
                  <a:srgbClr val="FFFFFF">
                    <a:alpha val="0"/>
                  </a:srgbClr>
                </a:highlight>
                <a:latin typeface="微软雅黑"/>
              </a:rPr>
              <a:t>改进聚类算法的需求</a:t>
            </a:r>
          </a:p>
          <a:p>
            <a:pPr algn="l">
              <a:lnSpc>
                <a:spcPct val="150000"/>
              </a:lnSpc>
            </a:pPr>
            <a:r>
              <a:rPr sz="1575" b="0" i="0">
                <a:solidFill>
                  <a:srgbClr val="000000"/>
                </a:solidFill>
                <a:highlight>
                  <a:srgbClr val="FFFFFF">
                    <a:alpha val="0"/>
                  </a:srgbClr>
                </a:highlight>
                <a:latin typeface="微软雅黑"/>
              </a:rPr>
              <a:t>针对大数据量和数据粘性强的社交网络环境，迫切需要开发新的聚类算法来提高社区发现的准确性和效率。</a:t>
            </a:r>
          </a:p>
        </p:txBody>
      </p:sp>
      <p:sp>
        <p:nvSpPr>
          <p:cNvPr id="7" name="New shape"/>
          <p:cNvSpPr/>
          <p:nvPr/>
        </p:nvSpPr>
        <p:spPr>
          <a:xfrm>
            <a:off x="5965200" y="1926000"/>
            <a:ext cx="39600" cy="4644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ew shape"/>
          <p:cNvSpPr/>
          <p:nvPr/>
        </p:nvSpPr>
        <p:spPr>
          <a:xfrm>
            <a:off x="6152400" y="1735740"/>
            <a:ext cx="309600" cy="396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New shape"/>
          <p:cNvSpPr/>
          <p:nvPr/>
        </p:nvSpPr>
        <p:spPr>
          <a:xfrm>
            <a:off x="5806800" y="1555200"/>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1</a:t>
            </a:r>
          </a:p>
        </p:txBody>
      </p:sp>
      <p:sp>
        <p:nvSpPr>
          <p:cNvPr id="10" name="New shape"/>
          <p:cNvSpPr/>
          <p:nvPr/>
        </p:nvSpPr>
        <p:spPr>
          <a:xfrm>
            <a:off x="5965200" y="2761201"/>
            <a:ext cx="39600" cy="604606"/>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New shape"/>
          <p:cNvSpPr/>
          <p:nvPr/>
        </p:nvSpPr>
        <p:spPr>
          <a:xfrm>
            <a:off x="5515200" y="2570941"/>
            <a:ext cx="309600" cy="396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New shape"/>
          <p:cNvSpPr/>
          <p:nvPr/>
        </p:nvSpPr>
        <p:spPr>
          <a:xfrm>
            <a:off x="5806800" y="2390401"/>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2</a:t>
            </a:r>
          </a:p>
        </p:txBody>
      </p:sp>
      <p:sp>
        <p:nvSpPr>
          <p:cNvPr id="13" name="New shape"/>
          <p:cNvSpPr/>
          <p:nvPr/>
        </p:nvSpPr>
        <p:spPr>
          <a:xfrm>
            <a:off x="5965200" y="3736607"/>
            <a:ext cx="39600" cy="4572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New shape"/>
          <p:cNvSpPr/>
          <p:nvPr/>
        </p:nvSpPr>
        <p:spPr>
          <a:xfrm>
            <a:off x="6152400" y="3546347"/>
            <a:ext cx="309600" cy="39600"/>
          </a:xfrm>
          <a:prstGeom prst="rect">
            <a:avLst/>
          </a:prstGeom>
          <a:solidFill>
            <a:srgbClr val="4451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New shape"/>
          <p:cNvSpPr/>
          <p:nvPr/>
        </p:nvSpPr>
        <p:spPr>
          <a:xfrm>
            <a:off x="5806800" y="3365807"/>
            <a:ext cx="360000" cy="370800"/>
          </a:xfrm>
          <a:prstGeom prst="roundRect">
            <a:avLst>
              <a:gd name="adj" fmla="val 8819"/>
            </a:avLst>
          </a:prstGeom>
          <a:solidFill>
            <a:srgbClr val="0050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FFFFFF"/>
                </a:solidFill>
              </a:rPr>
              <a:t>3</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过去方案介绍</a:t>
            </a:r>
          </a:p>
        </p:txBody>
      </p:sp>
      <p:sp>
        <p:nvSpPr>
          <p:cNvPr id="4" name="New shape"/>
          <p:cNvSpPr/>
          <p:nvPr/>
        </p:nvSpPr>
        <p:spPr>
          <a:xfrm>
            <a:off x="856548" y="2924944"/>
            <a:ext cx="3084769" cy="2230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1575" b="0" i="0" dirty="0">
                <a:solidFill>
                  <a:srgbClr val="000000"/>
                </a:solidFill>
                <a:highlight>
                  <a:srgbClr val="FFFFFF">
                    <a:alpha val="0"/>
                  </a:srgbClr>
                </a:highlight>
                <a:latin typeface="微软雅黑"/>
              </a:rPr>
              <a:t>在早期的社区发现研究中，可能性C均值算法（PCM）被用来处理社交网络数据。该算法通过优化节点到集群的概率分配来形成社区，适用于不确定性的社区边界识别。</a:t>
            </a:r>
          </a:p>
        </p:txBody>
      </p:sp>
      <p:sp>
        <p:nvSpPr>
          <p:cNvPr id="5" name="New shape"/>
          <p:cNvSpPr/>
          <p:nvPr/>
        </p:nvSpPr>
        <p:spPr>
          <a:xfrm>
            <a:off x="1179465" y="1484784"/>
            <a:ext cx="2361548" cy="1062998"/>
          </a:xfrm>
          <a:prstGeom prst="roundRect">
            <a:avLst>
              <a:gd name="adj" fmla="val 10888"/>
            </a:avLst>
          </a:prstGeom>
          <a:solidFill>
            <a:srgbClr val="E1EAF5"/>
          </a:solidFill>
          <a:ln w="6350">
            <a:solidFill>
              <a:srgbClr val="0050A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150000"/>
              </a:lnSpc>
            </a:pPr>
            <a:r>
              <a:rPr sz="2100" b="1" i="0" dirty="0" err="1">
                <a:solidFill>
                  <a:srgbClr val="445164"/>
                </a:solidFill>
                <a:highlight>
                  <a:srgbClr val="FFFFFF">
                    <a:alpha val="0"/>
                  </a:srgbClr>
                </a:highlight>
                <a:latin typeface="微软雅黑"/>
              </a:rPr>
              <a:t>可能性C均值算法（PCM</a:t>
            </a:r>
            <a:r>
              <a:rPr sz="2100" b="1" i="0" dirty="0">
                <a:solidFill>
                  <a:srgbClr val="445164"/>
                </a:solidFill>
                <a:highlight>
                  <a:srgbClr val="FFFFFF">
                    <a:alpha val="0"/>
                  </a:srgbClr>
                </a:highlight>
                <a:latin typeface="微软雅黑"/>
              </a:rPr>
              <a:t>）</a:t>
            </a:r>
          </a:p>
        </p:txBody>
      </p:sp>
      <p:sp>
        <p:nvSpPr>
          <p:cNvPr id="6" name="New shape"/>
          <p:cNvSpPr/>
          <p:nvPr/>
        </p:nvSpPr>
        <p:spPr>
          <a:xfrm>
            <a:off x="4547784" y="2547782"/>
            <a:ext cx="2962129" cy="22539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1575" b="0" i="0" dirty="0">
                <a:solidFill>
                  <a:srgbClr val="000000"/>
                </a:solidFill>
                <a:highlight>
                  <a:srgbClr val="FFFFFF">
                    <a:alpha val="0"/>
                  </a:srgbClr>
                </a:highlight>
                <a:latin typeface="微软雅黑"/>
              </a:rPr>
              <a:t>过去的方案中，研究者利用社会距离这一概念来衡量用户节点间的相关性。社会距离基于网络结构特征，反映了节点间的连接紧密程度和相互影响的可能性。</a:t>
            </a:r>
          </a:p>
        </p:txBody>
      </p:sp>
      <p:sp>
        <p:nvSpPr>
          <p:cNvPr id="7" name="New shape"/>
          <p:cNvSpPr/>
          <p:nvPr/>
        </p:nvSpPr>
        <p:spPr>
          <a:xfrm>
            <a:off x="4572000" y="1572250"/>
            <a:ext cx="2532802" cy="648071"/>
          </a:xfrm>
          <a:prstGeom prst="roundRect">
            <a:avLst>
              <a:gd name="adj" fmla="val 20033"/>
            </a:avLst>
          </a:prstGeom>
          <a:solidFill>
            <a:srgbClr val="E1EAF5"/>
          </a:solidFill>
          <a:ln w="6350">
            <a:solidFill>
              <a:srgbClr val="0050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0" err="1">
                <a:solidFill>
                  <a:srgbClr val="445164"/>
                </a:solidFill>
                <a:highlight>
                  <a:srgbClr val="FFFFFF">
                    <a:alpha val="0"/>
                  </a:srgbClr>
                </a:highlight>
                <a:latin typeface="微软雅黑"/>
              </a:rPr>
              <a:t>社会距离的角色</a:t>
            </a:r>
            <a:endParaRPr sz="2100" b="1" i="0" dirty="0">
              <a:solidFill>
                <a:srgbClr val="445164"/>
              </a:solidFill>
              <a:highlight>
                <a:srgbClr val="FFFFFF">
                  <a:alpha val="0"/>
                </a:srgbClr>
              </a:highlight>
              <a:latin typeface="微软雅黑"/>
            </a:endParaRPr>
          </a:p>
        </p:txBody>
      </p:sp>
      <p:sp>
        <p:nvSpPr>
          <p:cNvPr id="8" name="New shape"/>
          <p:cNvSpPr/>
          <p:nvPr/>
        </p:nvSpPr>
        <p:spPr>
          <a:xfrm>
            <a:off x="8063232" y="2734916"/>
            <a:ext cx="3274059" cy="22308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1575" b="0" i="0" dirty="0">
                <a:solidFill>
                  <a:srgbClr val="000000"/>
                </a:solidFill>
                <a:highlight>
                  <a:srgbClr val="FFFFFF">
                    <a:alpha val="0"/>
                  </a:srgbClr>
                </a:highlight>
                <a:latin typeface="微软雅黑"/>
              </a:rPr>
              <a:t>尽管采用了PCM算法和社会距离测量，当面对大规模数据集以及数据间存在较强粘性时，这些传统方法往往不能很好地识别出紧密且有意义的社区结构，导致聚类结果不够理想。</a:t>
            </a:r>
          </a:p>
        </p:txBody>
      </p:sp>
      <p:sp>
        <p:nvSpPr>
          <p:cNvPr id="9" name="New shape"/>
          <p:cNvSpPr/>
          <p:nvPr/>
        </p:nvSpPr>
        <p:spPr>
          <a:xfrm>
            <a:off x="8328248" y="1572251"/>
            <a:ext cx="2532802" cy="648071"/>
          </a:xfrm>
          <a:prstGeom prst="roundRect">
            <a:avLst>
              <a:gd name="adj" fmla="val 20033"/>
            </a:avLst>
          </a:prstGeom>
          <a:solidFill>
            <a:srgbClr val="E1EAF5"/>
          </a:solidFill>
          <a:ln w="6350">
            <a:solidFill>
              <a:srgbClr val="0050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2100" b="1" i="0" dirty="0" err="1">
                <a:solidFill>
                  <a:srgbClr val="445164"/>
                </a:solidFill>
                <a:highlight>
                  <a:srgbClr val="FFFFFF">
                    <a:alpha val="0"/>
                  </a:srgbClr>
                </a:highlight>
                <a:latin typeface="微软雅黑"/>
              </a:rPr>
              <a:t>聚类效果局限性</a:t>
            </a:r>
            <a:endParaRPr sz="2100" b="1" i="0" dirty="0">
              <a:solidFill>
                <a:srgbClr val="445164"/>
              </a:solidFill>
              <a:highlight>
                <a:srgbClr val="FFFFFF">
                  <a:alpha val="0"/>
                </a:srgbClr>
              </a:highlight>
              <a:latin typeface="微软雅黑"/>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论文动机</a:t>
            </a:r>
          </a:p>
        </p:txBody>
      </p:sp>
      <p:sp>
        <p:nvSpPr>
          <p:cNvPr id="6" name="New shape"/>
          <p:cNvSpPr/>
          <p:nvPr/>
        </p:nvSpPr>
        <p:spPr>
          <a:xfrm>
            <a:off x="2129902" y="3460955"/>
            <a:ext cx="6838963" cy="24847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sz="2100" b="1" i="0" dirty="0" err="1">
                <a:solidFill>
                  <a:srgbClr val="445164"/>
                </a:solidFill>
                <a:highlight>
                  <a:srgbClr val="FFFFFF">
                    <a:alpha val="0"/>
                  </a:srgbClr>
                </a:highlight>
                <a:latin typeface="微软雅黑"/>
              </a:rPr>
              <a:t>结合中心约束技术的改进策略</a:t>
            </a:r>
            <a:br>
              <a:rPr sz="1800" dirty="0">
                <a:latin typeface="微软雅黑"/>
              </a:rPr>
            </a:br>
            <a:endParaRPr sz="1800" dirty="0">
              <a:latin typeface="微软雅黑"/>
            </a:endParaRPr>
          </a:p>
          <a:p>
            <a:pPr algn="l">
              <a:lnSpc>
                <a:spcPct val="150000"/>
              </a:lnSpc>
            </a:pPr>
            <a:r>
              <a:rPr sz="2000" b="0" i="0" dirty="0">
                <a:solidFill>
                  <a:srgbClr val="000000"/>
                </a:solidFill>
                <a:highlight>
                  <a:srgbClr val="FFFFFF">
                    <a:alpha val="0"/>
                  </a:srgbClr>
                </a:highlight>
                <a:latin typeface="微软雅黑"/>
              </a:rPr>
              <a:t>本研究旨在通过引入中心约束技术来优化传统聚类方法，以期提升社区发现过程的精确度。该技术考虑了节点的中心性，强化了关键节点在社区结构中的作用，进而能够更有效地处理大规模和高粘性的社交网络数据。</a:t>
            </a:r>
          </a:p>
        </p:txBody>
      </p:sp>
      <p:sp>
        <p:nvSpPr>
          <p:cNvPr id="10" name="Rectangle 9">
            <a:extLst>
              <a:ext uri="{FF2B5EF4-FFF2-40B4-BE49-F238E27FC236}">
                <a16:creationId xmlns:a16="http://schemas.microsoft.com/office/drawing/2014/main" id="{4E30922A-7018-44CA-91DD-6E89F55A2D4E}"/>
              </a:ext>
            </a:extLst>
          </p:cNvPr>
          <p:cNvSpPr/>
          <p:nvPr/>
        </p:nvSpPr>
        <p:spPr>
          <a:xfrm>
            <a:off x="1199456" y="1342800"/>
            <a:ext cx="2738736" cy="1536192"/>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13" name="Rectangle 12">
            <a:extLst>
              <a:ext uri="{FF2B5EF4-FFF2-40B4-BE49-F238E27FC236}">
                <a16:creationId xmlns:a16="http://schemas.microsoft.com/office/drawing/2014/main" id="{0E109351-74CA-4B07-8FA0-478EE1EF8B86}"/>
              </a:ext>
            </a:extLst>
          </p:cNvPr>
          <p:cNvSpPr/>
          <p:nvPr/>
        </p:nvSpPr>
        <p:spPr>
          <a:xfrm>
            <a:off x="3723906" y="3112872"/>
            <a:ext cx="2674159" cy="316123"/>
          </a:xfrm>
          <a:prstGeom prst="rect">
            <a:avLst/>
          </a:prstGeom>
        </p:spPr>
        <p:txBody>
          <a:bodyPr wrap="none">
            <a:normAutofit fontScale="85000" lnSpcReduction="20000"/>
          </a:bodyPr>
          <a:lstStyle/>
          <a:p>
            <a:pPr lvl="0" algn="ctr"/>
            <a:endParaRPr lang="zh-CN" altLang="en-US" sz="2000" b="1" dirty="0">
              <a:solidFill>
                <a:srgbClr val="13436C"/>
              </a:solidFill>
              <a:latin typeface="Arial"/>
              <a:ea typeface="微软雅黑"/>
              <a:sym typeface="Arial"/>
            </a:endParaRPr>
          </a:p>
        </p:txBody>
      </p:sp>
      <p:sp>
        <p:nvSpPr>
          <p:cNvPr id="14" name="Rectangle 11">
            <a:extLst>
              <a:ext uri="{FF2B5EF4-FFF2-40B4-BE49-F238E27FC236}">
                <a16:creationId xmlns:a16="http://schemas.microsoft.com/office/drawing/2014/main" id="{CAD1125A-8CA3-459E-8473-BD8B971BCBF1}"/>
              </a:ext>
            </a:extLst>
          </p:cNvPr>
          <p:cNvSpPr/>
          <p:nvPr/>
        </p:nvSpPr>
        <p:spPr>
          <a:xfrm>
            <a:off x="7626312" y="1383857"/>
            <a:ext cx="2674157" cy="1536192"/>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15" name="Rectangle 10">
            <a:extLst>
              <a:ext uri="{FF2B5EF4-FFF2-40B4-BE49-F238E27FC236}">
                <a16:creationId xmlns:a16="http://schemas.microsoft.com/office/drawing/2014/main" id="{9FDB4450-546B-4E5F-86E2-196EAD82567C}"/>
              </a:ext>
            </a:extLst>
          </p:cNvPr>
          <p:cNvSpPr/>
          <p:nvPr/>
        </p:nvSpPr>
        <p:spPr>
          <a:xfrm>
            <a:off x="4488230" y="1342799"/>
            <a:ext cx="2674157" cy="1618307"/>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avLst/>
          </a:prstGeom>
          <a:ln>
            <a:noFill/>
          </a:ln>
        </p:spPr>
      </p:pic>
      <p:sp>
        <p:nvSpPr>
          <p:cNvPr id="3"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445164"/>
                </a:solidFill>
                <a:highlight>
                  <a:srgbClr val="FFFFFF">
                    <a:alpha val="0"/>
                  </a:srgbClr>
                </a:highlight>
                <a:latin typeface="微软雅黑"/>
              </a:rPr>
              <a:t>02</a:t>
            </a:r>
          </a:p>
        </p:txBody>
      </p:sp>
      <p:sp>
        <p:nvSpPr>
          <p:cNvPr id="4" name="New shape"/>
          <p:cNvSpPr/>
          <p:nvPr/>
        </p:nvSpPr>
        <p:spPr>
          <a:xfrm>
            <a:off x="986400" y="1903475"/>
            <a:ext cx="5771526" cy="228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50AF"/>
                </a:solidFill>
                <a:highlight>
                  <a:srgbClr val="FFFFFF">
                    <a:alpha val="0"/>
                  </a:srgbClr>
                </a:highlight>
                <a:latin typeface="微软雅黑"/>
              </a:rPr>
              <a:t>用户节点之间的社会距离</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424800" y="338400"/>
            <a:ext cx="619200" cy="313200"/>
          </a:xfrm>
          <a:prstGeom prst="rect">
            <a:avLst/>
          </a:prstGeom>
          <a:ln>
            <a:noFill/>
          </a:ln>
        </p:spPr>
      </p:pic>
      <p:sp>
        <p:nvSpPr>
          <p:cNvPr id="3" name="New shape"/>
          <p:cNvSpPr/>
          <p:nvPr/>
        </p:nvSpPr>
        <p:spPr>
          <a:xfrm>
            <a:off x="982800" y="105991"/>
            <a:ext cx="9369360" cy="7780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3000" b="1" i="0">
                <a:solidFill>
                  <a:srgbClr val="000000"/>
                </a:solidFill>
                <a:highlight>
                  <a:srgbClr val="FFFFFF">
                    <a:alpha val="0"/>
                  </a:srgbClr>
                </a:highlight>
                <a:latin typeface="微软雅黑"/>
              </a:rPr>
              <a:t>社会距离定义</a:t>
            </a:r>
          </a:p>
        </p:txBody>
      </p:sp>
      <p:sp>
        <p:nvSpPr>
          <p:cNvPr id="4" name="New shape"/>
          <p:cNvSpPr/>
          <p:nvPr/>
        </p:nvSpPr>
        <p:spPr>
          <a:xfrm>
            <a:off x="839416" y="1615289"/>
            <a:ext cx="3040532" cy="3627421"/>
          </a:xfrm>
          <a:prstGeom prst="roundRect">
            <a:avLst>
              <a:gd name="adj" fmla="val 9999"/>
            </a:avLst>
          </a:prstGeom>
          <a:solidFill>
            <a:srgbClr val="E1EAF5"/>
          </a:solidFill>
          <a:ln w="6350">
            <a:solidFill>
              <a:srgbClr val="4451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0">
                <a:latin typeface="微软雅黑"/>
              </a:rPr>
            </a:br>
            <a:endParaRPr sz="1800" dirty="0">
              <a:latin typeface="微软雅黑"/>
            </a:endParaRPr>
          </a:p>
          <a:p>
            <a:pPr algn="l"/>
            <a:r>
              <a:rPr sz="2100" b="1" i="0" dirty="0" err="1">
                <a:solidFill>
                  <a:srgbClr val="445164"/>
                </a:solidFill>
                <a:highlight>
                  <a:srgbClr val="FFFFFF">
                    <a:alpha val="0"/>
                  </a:srgbClr>
                </a:highlight>
                <a:latin typeface="微软雅黑"/>
              </a:rPr>
              <a:t>社会距离的概念</a:t>
            </a:r>
            <a:br>
              <a:rPr sz="1800" dirty="0">
                <a:latin typeface="微软雅黑"/>
              </a:rPr>
            </a:br>
            <a:endParaRPr sz="1800" dirty="0">
              <a:latin typeface="微软雅黑"/>
            </a:endParaRPr>
          </a:p>
          <a:p>
            <a:pPr algn="l">
              <a:lnSpc>
                <a:spcPct val="150000"/>
              </a:lnSpc>
            </a:pPr>
            <a:r>
              <a:rPr sz="1575" b="0" i="0" dirty="0" err="1">
                <a:solidFill>
                  <a:srgbClr val="000000"/>
                </a:solidFill>
                <a:highlight>
                  <a:srgbClr val="FFFFFF">
                    <a:alpha val="0"/>
                  </a:srgbClr>
                </a:highlight>
                <a:latin typeface="微软雅黑"/>
              </a:rPr>
              <a:t>社会距离是衡量社交网络中两节点相关性的指标，通过计算一个节点随机行走到另一节点所需的中间人的期望数量来定义</a:t>
            </a:r>
            <a:r>
              <a:rPr sz="1575" b="0" i="0" dirty="0">
                <a:solidFill>
                  <a:srgbClr val="000000"/>
                </a:solidFill>
                <a:highlight>
                  <a:srgbClr val="FFFFFF">
                    <a:alpha val="0"/>
                  </a:srgbClr>
                </a:highlight>
                <a:latin typeface="微软雅黑"/>
              </a:rPr>
              <a:t>。</a:t>
            </a:r>
            <a:br>
              <a:rPr sz="1800" dirty="0">
                <a:latin typeface="微软雅黑"/>
              </a:rPr>
            </a:br>
            <a:endParaRPr sz="1800" dirty="0">
              <a:latin typeface="微软雅黑"/>
            </a:endParaRPr>
          </a:p>
        </p:txBody>
      </p:sp>
      <p:sp>
        <p:nvSpPr>
          <p:cNvPr id="5" name="New shape"/>
          <p:cNvSpPr/>
          <p:nvPr/>
        </p:nvSpPr>
        <p:spPr>
          <a:xfrm>
            <a:off x="4147222" y="1654847"/>
            <a:ext cx="3316930" cy="3627421"/>
          </a:xfrm>
          <a:prstGeom prst="roundRect">
            <a:avLst>
              <a:gd name="adj" fmla="val 9999"/>
            </a:avLst>
          </a:prstGeom>
          <a:solidFill>
            <a:srgbClr val="E1EAF5"/>
          </a:solidFill>
          <a:ln w="6350">
            <a:solidFill>
              <a:srgbClr val="4451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a:latin typeface="微软雅黑"/>
              </a:rPr>
            </a:br>
            <a:endParaRPr sz="1800">
              <a:latin typeface="微软雅黑"/>
            </a:endParaRPr>
          </a:p>
          <a:p>
            <a:pPr algn="l"/>
            <a:r>
              <a:rPr sz="2100" b="1" i="0">
                <a:solidFill>
                  <a:srgbClr val="445164"/>
                </a:solidFill>
                <a:highlight>
                  <a:srgbClr val="FFFFFF">
                    <a:alpha val="0"/>
                  </a:srgbClr>
                </a:highlight>
                <a:latin typeface="微软雅黑"/>
              </a:rPr>
              <a:t>对称社会距离的计算</a:t>
            </a:r>
            <a:br>
              <a:rPr sz="1800">
                <a:latin typeface="微软雅黑"/>
              </a:rPr>
            </a:br>
            <a:endParaRPr sz="1800">
              <a:latin typeface="微软雅黑"/>
            </a:endParaRPr>
          </a:p>
          <a:p>
            <a:pPr algn="l">
              <a:lnSpc>
                <a:spcPct val="150000"/>
              </a:lnSpc>
            </a:pPr>
            <a:r>
              <a:rPr sz="1575" b="0" i="0">
                <a:solidFill>
                  <a:srgbClr val="000000"/>
                </a:solidFill>
                <a:highlight>
                  <a:srgbClr val="FFFFFF">
                    <a:alpha val="0"/>
                  </a:srgbClr>
                </a:highlight>
                <a:latin typeface="微软雅黑"/>
              </a:rPr>
              <a:t>对称社会距离进一步考虑节点间的双向关系，通过随机行走方法确定节点间的链接权重，表征同属一社区的可能性。</a:t>
            </a:r>
            <a:br>
              <a:rPr sz="1800">
                <a:latin typeface="微软雅黑"/>
              </a:rPr>
            </a:br>
            <a:endParaRPr sz="1800">
              <a:latin typeface="微软雅黑"/>
            </a:endParaRPr>
          </a:p>
        </p:txBody>
      </p:sp>
      <p:sp>
        <p:nvSpPr>
          <p:cNvPr id="6" name="New shape"/>
          <p:cNvSpPr/>
          <p:nvPr/>
        </p:nvSpPr>
        <p:spPr>
          <a:xfrm>
            <a:off x="7893848" y="1627200"/>
            <a:ext cx="3458736" cy="3627421"/>
          </a:xfrm>
          <a:prstGeom prst="roundRect">
            <a:avLst>
              <a:gd name="adj" fmla="val 10000"/>
            </a:avLst>
          </a:prstGeom>
          <a:solidFill>
            <a:srgbClr val="E1EAF5"/>
          </a:solidFill>
          <a:ln w="6350">
            <a:solidFill>
              <a:srgbClr val="4451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br>
              <a:rPr sz="1800" dirty="0">
                <a:latin typeface="微软雅黑"/>
              </a:rPr>
            </a:br>
            <a:endParaRPr sz="1800" dirty="0">
              <a:latin typeface="微软雅黑"/>
            </a:endParaRPr>
          </a:p>
          <a:p>
            <a:pPr algn="l"/>
            <a:r>
              <a:rPr sz="2100" b="1" i="0" dirty="0" err="1">
                <a:solidFill>
                  <a:srgbClr val="445164"/>
                </a:solidFill>
                <a:highlight>
                  <a:srgbClr val="FFFFFF">
                    <a:alpha val="0"/>
                  </a:srgbClr>
                </a:highlight>
                <a:latin typeface="微软雅黑"/>
              </a:rPr>
              <a:t>对称社会距离矩阵的作用</a:t>
            </a:r>
            <a:br>
              <a:rPr sz="1800" dirty="0">
                <a:latin typeface="微软雅黑"/>
              </a:rPr>
            </a:br>
            <a:endParaRPr sz="1800" dirty="0">
              <a:latin typeface="微软雅黑"/>
            </a:endParaRPr>
          </a:p>
          <a:p>
            <a:pPr algn="l">
              <a:lnSpc>
                <a:spcPct val="150000"/>
              </a:lnSpc>
            </a:pPr>
            <a:r>
              <a:rPr sz="1575" b="0" i="0" dirty="0" err="1">
                <a:solidFill>
                  <a:srgbClr val="000000"/>
                </a:solidFill>
                <a:highlight>
                  <a:srgbClr val="FFFFFF">
                    <a:alpha val="0"/>
                  </a:srgbClr>
                </a:highlight>
                <a:latin typeface="微软雅黑"/>
              </a:rPr>
              <a:t>对称社会距离矩阵整理网络中所有节点的社会距离，为社区发现算法提供全局视图的输入数据，增强聚类准确性</a:t>
            </a:r>
            <a:r>
              <a:rPr sz="1575" b="0" i="0" dirty="0">
                <a:solidFill>
                  <a:srgbClr val="000000"/>
                </a:solidFill>
                <a:highlight>
                  <a:srgbClr val="FFFFFF">
                    <a:alpha val="0"/>
                  </a:srgbClr>
                </a:highlight>
                <a:latin typeface="微软雅黑"/>
              </a:rPr>
              <a:t>。</a:t>
            </a:r>
            <a:br>
              <a:rPr sz="1800" dirty="0">
                <a:latin typeface="微软雅黑"/>
              </a:rPr>
            </a:br>
            <a:endParaRPr sz="1800" dirty="0">
              <a:latin typeface="微软雅黑"/>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New picture"/>
          <p:cNvPicPr/>
          <p:nvPr/>
        </p:nvPicPr>
        <p:blipFill>
          <a:blip r:embed="rId3"/>
          <a:srcRect/>
          <a:stretch>
            <a:fillRect/>
          </a:stretch>
        </p:blipFill>
        <p:spPr>
          <a:xfrm>
            <a:off x="766800" y="835200"/>
            <a:ext cx="925200" cy="925200"/>
          </a:xfrm>
          <a:prstGeom prst="rect">
            <a:avLst/>
          </a:prstGeom>
          <a:ln>
            <a:noFill/>
          </a:ln>
        </p:spPr>
      </p:pic>
      <p:sp>
        <p:nvSpPr>
          <p:cNvPr id="3"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445164"/>
                </a:solidFill>
                <a:highlight>
                  <a:srgbClr val="FFFFFF">
                    <a:alpha val="0"/>
                  </a:srgbClr>
                </a:highlight>
                <a:latin typeface="微软雅黑"/>
              </a:rPr>
              <a:t>03</a:t>
            </a:r>
          </a:p>
        </p:txBody>
      </p:sp>
      <p:sp>
        <p:nvSpPr>
          <p:cNvPr id="4" name="New shape"/>
          <p:cNvSpPr/>
          <p:nvPr/>
        </p:nvSpPr>
        <p:spPr>
          <a:xfrm>
            <a:off x="986400" y="1903475"/>
            <a:ext cx="5771526" cy="22882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50AF"/>
                </a:solidFill>
                <a:highlight>
                  <a:srgbClr val="FFFFFF">
                    <a:alpha val="0"/>
                  </a:srgbClr>
                </a:highlight>
                <a:latin typeface="微软雅黑"/>
              </a:rPr>
              <a:t>基于对称社会距离矩阵的改进算法实现</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1109</Words>
  <Application>Microsoft Office PowerPoint</Application>
  <PresentationFormat>宽屏</PresentationFormat>
  <Paragraphs>124</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微软雅黑</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文翔</cp:lastModifiedBy>
  <cp:revision>6</cp:revision>
  <dcterms:created xsi:type="dcterms:W3CDTF">2024-03-21T10:48:56Z</dcterms:created>
  <dcterms:modified xsi:type="dcterms:W3CDTF">2024-03-25T14:56:55Z</dcterms:modified>
</cp:coreProperties>
</file>